
<file path=[Content_Types].xml><?xml version="1.0" encoding="utf-8"?>
<Types xmlns="http://schemas.openxmlformats.org/package/2006/content-types">
  <Override PartName="/_rels/.rels" ContentType="application/vnd.openxmlformats-package.relationships+xml"/>
  <Override PartName="/ppt/theme/theme2.xml" ContentType="application/vnd.openxmlformats-officedocument.theme+xml"/>
  <Override PartName="/ppt/theme/theme1.xml" ContentType="application/vnd.openxmlformats-officedocument.theme+xml"/>
  <Override PartName="/ppt/notesSlides/notesSlide36.xml" ContentType="application/vnd.openxmlformats-officedocument.presentationml.notesSlide+xml"/>
  <Override PartName="/ppt/notesSlides/notesSlide5.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43.xml" ContentType="application/vnd.openxmlformats-officedocument.presentationml.notesSlide+xml"/>
  <Override PartName="/ppt/notesSlides/notesSlide15.xml" ContentType="application/vnd.openxmlformats-officedocument.presentationml.notesSlide+xml"/>
  <Override PartName="/ppt/notesSlides/notesSlide46.xml" ContentType="application/vnd.openxmlformats-officedocument.presentationml.notesSlide+xml"/>
  <Override PartName="/ppt/notesSlides/notesSlide18.xml" ContentType="application/vnd.openxmlformats-officedocument.presentationml.notesSlide+xml"/>
  <Override PartName="/ppt/notesSlides/_rels/notesSlide23.xml.rels" ContentType="application/vnd.openxmlformats-package.relationships+xml"/>
  <Override PartName="/ppt/notesSlides/_rels/notesSlide14.xml.rels" ContentType="application/vnd.openxmlformats-package.relationships+xml"/>
  <Override PartName="/ppt/notesSlides/_rels/notesSlide39.xml.rels" ContentType="application/vnd.openxmlformats-package.relationships+xml"/>
  <Override PartName="/ppt/notesSlides/_rels/notesSlide7.xml.rels" ContentType="application/vnd.openxmlformats-package.relationships+xml"/>
  <Override PartName="/ppt/notesSlides/_rels/notesSlide40.xml.rels" ContentType="application/vnd.openxmlformats-package.relationships+xml"/>
  <Override PartName="/ppt/notesSlides/_rels/notesSlide31.xml.rels" ContentType="application/vnd.openxmlformats-package.relationships+xml"/>
  <Override PartName="/ppt/notesSlides/_rels/notesSlide21.xml.rels" ContentType="application/vnd.openxmlformats-package.relationships+xml"/>
  <Override PartName="/ppt/notesSlides/_rels/notesSlide12.xml.rels" ContentType="application/vnd.openxmlformats-package.relationships+xml"/>
  <Override PartName="/ppt/notesSlides/_rels/notesSlide46.xml.rels" ContentType="application/vnd.openxmlformats-package.relationships+xml"/>
  <Override PartName="/ppt/notesSlides/_rels/notesSlide37.xml.rels" ContentType="application/vnd.openxmlformats-package.relationships+xml"/>
  <Override PartName="/ppt/notesSlides/_rels/notesSlide5.xml.rels" ContentType="application/vnd.openxmlformats-package.relationships+xml"/>
  <Override PartName="/ppt/notesSlides/_rels/notesSlide2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10.xml.rels" ContentType="application/vnd.openxmlformats-package.relationships+xml"/>
  <Override PartName="/ppt/notesSlides/_rels/notesSlide45.xml.rels" ContentType="application/vnd.openxmlformats-package.relationships+xml"/>
  <Override PartName="/ppt/notesSlides/_rels/notesSlide35.xml.rels" ContentType="application/vnd.openxmlformats-package.relationships+xml"/>
  <Override PartName="/ppt/notesSlides/_rels/notesSlide3.xml.rels" ContentType="application/vnd.openxmlformats-package.relationships+xml"/>
  <Override PartName="/ppt/notesSlides/_rels/notesSlide26.xml.rels" ContentType="application/vnd.openxmlformats-package.relationships+xml"/>
  <Override PartName="/ppt/notesSlides/_rels/notesSlide17.xml.rels" ContentType="application/vnd.openxmlformats-package.relationships+xml"/>
  <Override PartName="/ppt/notesSlides/_rels/notesSlide9.xml.rels" ContentType="application/vnd.openxmlformats-package.relationships+xml"/>
  <Override PartName="/ppt/notesSlides/_rels/notesSlide43.xml.rels" ContentType="application/vnd.openxmlformats-package.relationships+xml"/>
  <Override PartName="/ppt/notesSlides/_rels/notesSlide33.xml.rels" ContentType="application/vnd.openxmlformats-package.relationships+xml"/>
  <Override PartName="/ppt/notesSlides/_rels/notesSlide1.xml.rels" ContentType="application/vnd.openxmlformats-package.relationships+xml"/>
  <Override PartName="/ppt/notesSlides/_rels/notesSlide24.xml.rels" ContentType="application/vnd.openxmlformats-package.relationships+xml"/>
  <Override PartName="/ppt/notesSlides/_rels/notesSlide15.xml.rels" ContentType="application/vnd.openxmlformats-package.relationships+xml"/>
  <Override PartName="/ppt/notesSlides/_rels/notesSlide8.xml.rels" ContentType="application/vnd.openxmlformats-package.relationships+xml"/>
  <Override PartName="/ppt/notesSlides/_rels/notesSlide41.xml.rels" ContentType="application/vnd.openxmlformats-package.relationships+xml"/>
  <Override PartName="/ppt/notesSlides/_rels/notesSlide32.xml.rels" ContentType="application/vnd.openxmlformats-package.relationships+xml"/>
  <Override PartName="/ppt/notesSlides/_rels/notesSlide22.xml.rels" ContentType="application/vnd.openxmlformats-package.relationships+xml"/>
  <Override PartName="/ppt/notesSlides/_rels/notesSlide13.xml.rels" ContentType="application/vnd.openxmlformats-package.relationships+xml"/>
  <Override PartName="/ppt/notesSlides/_rels/notesSlide47.xml.rels" ContentType="application/vnd.openxmlformats-package.relationships+xml"/>
  <Override PartName="/ppt/notesSlides/_rels/notesSlide38.xml.rels" ContentType="application/vnd.openxmlformats-package.relationships+xml"/>
  <Override PartName="/ppt/notesSlides/_rels/notesSlide6.xml.rels" ContentType="application/vnd.openxmlformats-package.relationships+xml"/>
  <Override PartName="/ppt/notesSlides/_rels/notesSlide29.xml.rels" ContentType="application/vnd.openxmlformats-package.relationships+xml"/>
  <Override PartName="/ppt/notesSlides/_rels/notesSlide30.xml.rels" ContentType="application/vnd.openxmlformats-package.relationships+xml"/>
  <Override PartName="/ppt/notesSlides/_rels/notesSlide11.xml.rels" ContentType="application/vnd.openxmlformats-package.relationships+xml"/>
  <Override PartName="/ppt/notesSlides/_rels/notesSlide36.xml.rels" ContentType="application/vnd.openxmlformats-package.relationships+xml"/>
  <Override PartName="/ppt/notesSlides/_rels/notesSlide4.xml.rels" ContentType="application/vnd.openxmlformats-package.relationships+xml"/>
  <Override PartName="/ppt/notesSlides/_rels/notesSlide27.xml.rels" ContentType="application/vnd.openxmlformats-package.relationships+xml"/>
  <Override PartName="/ppt/notesSlides/_rels/notesSlide18.xml.rels" ContentType="application/vnd.openxmlformats-package.relationships+xml"/>
  <Override PartName="/ppt/notesSlides/_rels/notesSlide44.xml.rels" ContentType="application/vnd.openxmlformats-package.relationships+xml"/>
  <Override PartName="/ppt/notesSlides/_rels/notesSlide34.xml.rels" ContentType="application/vnd.openxmlformats-package.relationships+xml"/>
  <Override PartName="/ppt/notesSlides/_rels/notesSlide2.xml.rels" ContentType="application/vnd.openxmlformats-package.relationships+xml"/>
  <Override PartName="/ppt/notesSlides/_rels/notesSlide25.xml.rels" ContentType="application/vnd.openxmlformats-package.relationships+xml"/>
  <Override PartName="/ppt/notesSlides/_rels/notesSlide16.xml.rels" ContentType="application/vnd.openxmlformats-package.relationships+xml"/>
  <Override PartName="/ppt/notesSlides/_rels/notesSlide42.xml.rels" ContentType="application/vnd.openxmlformats-package.relationships+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1.xml" ContentType="application/vnd.openxmlformats-officedocument.presentationml.notesSlide+xml"/>
  <Override PartName="/ppt/notesSlides/notesSlide35.xml" ContentType="application/vnd.openxmlformats-officedocument.presentationml.notesSlide+xml"/>
  <Override PartName="/ppt/notesSlides/notesSlide4.xml" ContentType="application/vnd.openxmlformats-officedocument.presentationml.notesSlide+xml"/>
  <Override PartName="/ppt/notesSlides/notesSlide38.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42.xml" ContentType="application/vnd.openxmlformats-officedocument.presentationml.notesSlide+xml"/>
  <Override PartName="/ppt/notesSlides/notesSlide14.xml" ContentType="application/vnd.openxmlformats-officedocument.presentationml.notesSlide+xml"/>
  <Override PartName="/ppt/notesSlides/notesSlide45.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31.xml" ContentType="application/vnd.openxmlformats-officedocument.presentationml.notesSlide+xml"/>
  <Override PartName="/ppt/notesSlides/notesSlide34.xml" ContentType="application/vnd.openxmlformats-officedocument.presentationml.notesSlide+xml"/>
  <Override PartName="/ppt/notesSlides/notesSlide3.xml" ContentType="application/vnd.openxmlformats-officedocument.presentationml.notesSlide+xml"/>
  <Override PartName="/ppt/notesSlides/notesSlide37.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44.xml" ContentType="application/vnd.openxmlformats-officedocument.presentationml.notesSlide+xml"/>
  <Override PartName="/ppt/notesSlides/notesSlide16.xml" ContentType="application/vnd.openxmlformats-officedocument.presentationml.notesSlide+xml"/>
  <Override PartName="/ppt/notesSlides/notesSlide4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3.xml" ContentType="application/vnd.openxmlformats-officedocument.presentationml.notesSlide+xml"/>
  <Override PartName="/ppt/notesSlides/notesSlide2.xml" ContentType="application/vnd.openxmlformats-officedocument.presentationml.notesSlide+xml"/>
  <Override PartName="/ppt/media/image35.wmf" ContentType="image/x-wmf"/>
  <Override PartName="/ppt/media/image38.wmf" ContentType="image/x-wmf"/>
  <Override PartName="/ppt/media/image11.wmf" ContentType="image/x-wmf"/>
  <Override PartName="/ppt/media/image7.wmf" ContentType="image/x-wmf"/>
  <Override PartName="/ppt/media/image42.wmf" ContentType="image/x-wmf"/>
  <Override PartName="/ppt/media/image14.wmf" ContentType="image/x-wmf"/>
  <Override PartName="/ppt/media/image3.jpeg" ContentType="image/jpeg"/>
  <Override PartName="/ppt/media/image17.wmf" ContentType="image/x-wmf"/>
  <Override PartName="/ppt/media/image21.wmf" ContentType="image/x-wmf"/>
  <Override PartName="/ppt/media/image24.wmf" ContentType="image/x-wmf"/>
  <Override PartName="/ppt/media/image2.png" ContentType="image/png"/>
  <Override PartName="/ppt/media/image27.wmf" ContentType="image/x-wmf"/>
  <Override PartName="/ppt/media/image31.wmf" ContentType="image/x-wmf"/>
  <Override PartName="/ppt/media/image34.wmf" ContentType="image/x-wmf"/>
  <Override PartName="/ppt/media/image37.wmf" ContentType="image/x-wmf"/>
  <Override PartName="/ppt/media/image10.wmf" ContentType="image/x-wmf"/>
  <Override PartName="/ppt/media/image6.wmf" ContentType="image/x-wmf"/>
  <Override PartName="/ppt/media/image41.wmf" ContentType="image/x-wmf"/>
  <Override PartName="/ppt/media/image13.wmf" ContentType="image/x-wmf"/>
  <Override PartName="/ppt/media/image9.wmf" ContentType="image/x-wmf"/>
  <Override PartName="/ppt/media/image16.wmf" ContentType="image/x-wmf"/>
  <Override PartName="/ppt/media/image19.wmf" ContentType="image/x-wmf"/>
  <Override PartName="/ppt/media/image20.wmf" ContentType="image/x-wmf"/>
  <Override PartName="/ppt/media/image23.wmf" ContentType="image/x-wmf"/>
  <Override PartName="/ppt/media/image1.png" ContentType="image/png"/>
  <Override PartName="/ppt/media/image26.wmf" ContentType="image/x-wmf"/>
  <Override PartName="/ppt/media/image4.png" ContentType="image/png"/>
  <Override PartName="/ppt/media/image29.wmf" ContentType="image/x-wmf"/>
  <Override PartName="/ppt/media/image30.wmf" ContentType="image/x-wmf"/>
  <Override PartName="/ppt/media/image33.wmf" ContentType="image/x-wmf"/>
  <Override PartName="/ppt/media/image36.wmf" ContentType="image/x-wmf"/>
  <Override PartName="/ppt/media/image5.wmf" ContentType="image/x-wmf"/>
  <Override PartName="/ppt/media/image39.wmf" ContentType="image/x-wmf"/>
  <Override PartName="/ppt/media/image40.wmf" ContentType="image/x-wmf"/>
  <Override PartName="/ppt/media/image12.wmf" ContentType="image/x-wmf"/>
  <Override PartName="/ppt/media/image8.wmf" ContentType="image/x-wmf"/>
  <Override PartName="/ppt/media/image15.wmf" ContentType="image/x-wmf"/>
  <Override PartName="/ppt/media/image18.wmf" ContentType="image/x-wmf"/>
  <Override PartName="/ppt/media/image22.wmf" ContentType="image/x-wmf"/>
  <Override PartName="/ppt/media/image25.wmf" ContentType="image/x-wmf"/>
  <Override PartName="/ppt/media/image28.wmf" ContentType="image/x-wmf"/>
  <Override PartName="/ppt/media/image32.wmf" ContentType="image/x-wmf"/>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_rels/presentation.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9.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12.xml" ContentType="application/vnd.openxmlformats-officedocument.presentationml.slide+xml"/>
  <Override PartName="/ppt/slides/slide43.xml" ContentType="application/vnd.openxmlformats-officedocument.presentationml.slide+xml"/>
  <Override PartName="/ppt/slides/_rels/slide35.xml.rels" ContentType="application/vnd.openxmlformats-package.relationships+xml"/>
  <Override PartName="/ppt/slides/_rels/slide26.xml.rels" ContentType="application/vnd.openxmlformats-package.relationships+xml"/>
  <Override PartName="/ppt/slides/_rels/slide16.xml.rels" ContentType="application/vnd.openxmlformats-package.relationships+xml"/>
  <Override PartName="/ppt/slides/_rels/slide2.xml.rels" ContentType="application/vnd.openxmlformats-package.relationships+xml"/>
  <Override PartName="/ppt/slides/_rels/slide42.xml.rels" ContentType="application/vnd.openxmlformats-package.relationships+xml"/>
  <Override PartName="/ppt/slides/_rels/slide33.xml.rels" ContentType="application/vnd.openxmlformats-package.relationships+xml"/>
  <Override PartName="/ppt/slides/_rels/slide24.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40.xml.rels" ContentType="application/vnd.openxmlformats-package.relationships+xml"/>
  <Override PartName="/ppt/slides/_rels/slide31.xml.rels" ContentType="application/vnd.openxmlformats-package.relationships+xml"/>
  <Override PartName="/ppt/slides/_rels/slide22.xml.rels" ContentType="application/vnd.openxmlformats-package.relationships+xml"/>
  <Override PartName="/ppt/slides/_rels/slide13.xml.rels" ContentType="application/vnd.openxmlformats-package.relationships+xml"/>
  <Override PartName="/ppt/slides/_rels/slide6.xml.rels" ContentType="application/vnd.openxmlformats-package.relationships+xml"/>
  <Override PartName="/ppt/slides/_rels/slide47.xml.rels" ContentType="application/vnd.openxmlformats-package.relationships+xml"/>
  <Override PartName="/ppt/slides/_rels/slide38.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11.xml.rels" ContentType="application/vnd.openxmlformats-package.relationships+xml"/>
  <Override PartName="/ppt/slides/_rels/slide4.xml.rels" ContentType="application/vnd.openxmlformats-package.relationships+xml"/>
  <Override PartName="/ppt/slides/_rels/slide45.xml.rels" ContentType="application/vnd.openxmlformats-package.relationships+xml"/>
  <Override PartName="/ppt/slides/_rels/slide36.xml.rels" ContentType="application/vnd.openxmlformats-package.relationships+xml"/>
  <Override PartName="/ppt/slides/_rels/slide17.xml.rels" ContentType="application/vnd.openxmlformats-package.relationships+xml"/>
  <Override PartName="/ppt/slides/_rels/slide3.xml.rels" ContentType="application/vnd.openxmlformats-package.relationships+xml"/>
  <Override PartName="/ppt/slides/_rels/slide43.xml.rels" ContentType="application/vnd.openxmlformats-package.relationships+xml"/>
  <Override PartName="/ppt/slides/_rels/slide34.xml.rels" ContentType="application/vnd.openxmlformats-package.relationships+xml"/>
  <Override PartName="/ppt/slides/_rels/slide25.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41.xml.rels" ContentType="application/vnd.openxmlformats-package.relationships+xml"/>
  <Override PartName="/ppt/slides/_rels/slide32.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39.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21.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6.xml.rels" ContentType="application/vnd.openxmlformats-package.relationships+xml"/>
  <Override PartName="/ppt/slides/_rels/slide37.xml.rels" ContentType="application/vnd.openxmlformats-package.relationships+xml"/>
  <Override PartName="/ppt/slides/_rels/slide27.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44.xml.rels" ContentType="application/vnd.openxmlformats-package.relationships+xml"/>
  <Override PartName="/ppt/slides/slide15.xml" ContentType="application/vnd.openxmlformats-officedocument.presentationml.slide+xml"/>
  <Override PartName="/ppt/slides/slide46.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5.xml" ContentType="application/vnd.openxmlformats-officedocument.presentationml.slide+xml"/>
  <Override PartName="/ppt/slides/slide28.xml" ContentType="application/vnd.openxmlformats-officedocument.presentationml.slide+xml"/>
  <Override PartName="/ppt/slides/slide8.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38.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14.xml" ContentType="application/vnd.openxmlformats-officedocument.presentationml.slide+xml"/>
  <Override PartName="/ppt/slides/slide45.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7.xml" ContentType="application/vnd.openxmlformats-officedocument.presentationml.slide+xml"/>
  <Override PartName="/ppt/slides/slide31.xml" ContentType="application/vnd.openxmlformats-officedocument.presentationml.slide+xml"/>
  <Override PartName="/ppt/slides/slide34.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41.xml" ContentType="application/vnd.openxmlformats-officedocument.presentationml.slide+xml"/>
  <Override PartName="/ppt/slides/slide13.xml" ContentType="application/vnd.openxmlformats-officedocument.presentationml.slide+xml"/>
  <Override PartName="/ppt/slides/slide44.xml" ContentType="application/vnd.openxmlformats-officedocument.presentationml.slide+xml"/>
  <Override PartName="/ppt/slides/slide16.xml" ContentType="application/vnd.openxmlformats-officedocument.presentationml.slide+xml"/>
  <Override PartName="/ppt/slides/slide4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 name="Rectangle 1"/>
          <p:cNvSpPr/>
          <p:nvPr/>
        </p:nvSpPr>
        <p:spPr>
          <a:xfrm>
            <a:off x="0" y="0"/>
            <a:ext cx="7772400" cy="10058400"/>
          </a:xfrm>
          <a:prstGeom prst="rect">
            <a:avLst/>
          </a:prstGeom>
          <a:solidFill>
            <a:srgbClr val="ffffff"/>
          </a:solidFill>
        </p:spPr>
      </p:sp>
      <p:sp>
        <p:nvSpPr>
          <p:cNvPr id="10" name="CustomShape 2"/>
          <p:cNvSpPr/>
          <p:nvPr/>
        </p:nvSpPr>
        <p:spPr>
          <a:xfrm>
            <a:off x="0" y="0"/>
            <a:ext cx="7772400" cy="10058400"/>
          </a:xfrm>
          <a:prstGeom prst="roundRect">
            <a:avLst>
              <a:gd fmla="val 4" name="adj"/>
            </a:avLst>
          </a:prstGeom>
          <a:solidFill>
            <a:srgbClr val="ffffff"/>
          </a:solidFill>
        </p:spPr>
      </p:sp>
      <p:sp>
        <p:nvSpPr>
          <p:cNvPr id="11" name="CustomShape 3"/>
          <p:cNvSpPr/>
          <p:nvPr/>
        </p:nvSpPr>
        <p:spPr>
          <a:xfrm>
            <a:off x="0" y="0"/>
            <a:ext cx="7772400" cy="10058400"/>
          </a:xfrm>
          <a:prstGeom prst="roundRect">
            <a:avLst>
              <a:gd fmla="val 4" name="adj"/>
            </a:avLst>
          </a:prstGeom>
          <a:solidFill>
            <a:srgbClr val="ffffff"/>
          </a:solidFill>
        </p:spPr>
      </p:sp>
      <p:sp>
        <p:nvSpPr>
          <p:cNvPr id="12" name="CustomShape 4"/>
          <p:cNvSpPr/>
          <p:nvPr/>
        </p:nvSpPr>
        <p:spPr>
          <a:xfrm>
            <a:off x="0" y="0"/>
            <a:ext cx="7772400" cy="10058400"/>
          </a:xfrm>
          <a:prstGeom prst="roundRect">
            <a:avLst>
              <a:gd fmla="val 4" name="adj"/>
            </a:avLst>
          </a:prstGeom>
          <a:solidFill>
            <a:srgbClr val="ffffff"/>
          </a:solidFill>
        </p:spPr>
      </p:sp>
      <p:sp>
        <p:nvSpPr>
          <p:cNvPr id="13" name="PlaceHolder 5"/>
          <p:cNvSpPr>
            <a:spLocks noGrp="1"/>
          </p:cNvSpPr>
          <p:nvPr>
            <p:ph type="body"/>
          </p:nvPr>
        </p:nvSpPr>
        <p:spPr>
          <a:xfrm>
            <a:off x="777600" y="4776840"/>
            <a:ext cx="6211800" cy="4519800"/>
          </a:xfrm>
          <a:prstGeom prst="rect">
            <a:avLst/>
          </a:prstGeom>
        </p:spPr>
        <p:txBody>
          <a:bodyPr bIns="0" lIns="0" rIns="0" tIns="0"/>
          <a:p>
            <a:r>
              <a:rPr lang="en-US"/>
              <a:t>Click to edit the notes format</a:t>
            </a:r>
            <a:endParaRPr/>
          </a:p>
        </p:txBody>
      </p:sp>
      <p:sp>
        <p:nvSpPr>
          <p:cNvPr id="14" name="PlaceHolder 6"/>
          <p:cNvSpPr>
            <a:spLocks noGrp="1"/>
          </p:cNvSpPr>
          <p:nvPr>
            <p:ph type="hdr"/>
          </p:nvPr>
        </p:nvSpPr>
        <p:spPr>
          <a:xfrm>
            <a:off x="-360" y="0"/>
            <a:ext cx="3367080" cy="497160"/>
          </a:xfrm>
          <a:prstGeom prst="rect">
            <a:avLst/>
          </a:prstGeom>
        </p:spPr>
        <p:txBody>
          <a:bodyPr bIns="0" lIns="0" rIns="0" tIns="0"/>
          <a:p>
            <a:pPr>
              <a:lnSpc>
                <a:spcPct val="86000"/>
              </a:lnSpc>
              <a:buSzPct val="45000"/>
              <a:buFont typeface="Times New Roman"/>
              <a:buChar char="•"/>
            </a:pPr>
            <a:r>
              <a:rPr lang="en-CA" sz="1400">
                <a:latin typeface="Times New Roman"/>
              </a:rPr>
              <a:t>&lt;header&gt;</a:t>
            </a:r>
            <a:endParaRPr/>
          </a:p>
        </p:txBody>
      </p:sp>
      <p:sp>
        <p:nvSpPr>
          <p:cNvPr id="15" name="PlaceHolder 7"/>
          <p:cNvSpPr>
            <a:spLocks noGrp="1"/>
          </p:cNvSpPr>
          <p:nvPr>
            <p:ph type="dt"/>
          </p:nvPr>
        </p:nvSpPr>
        <p:spPr>
          <a:xfrm>
            <a:off x="4398480" y="0"/>
            <a:ext cx="3367080" cy="497160"/>
          </a:xfrm>
          <a:prstGeom prst="rect">
            <a:avLst/>
          </a:prstGeom>
        </p:spPr>
        <p:txBody>
          <a:bodyPr bIns="0" lIns="0" rIns="0" tIns="0"/>
          <a:p>
            <a:pPr algn="r">
              <a:lnSpc>
                <a:spcPct val="86000"/>
              </a:lnSpc>
              <a:buSzPct val="45000"/>
              <a:buFont typeface="Times New Roman"/>
              <a:buChar char="•"/>
            </a:pPr>
            <a:r>
              <a:rPr lang="en-CA" sz="1400">
                <a:latin typeface="Times New Roman"/>
              </a:rPr>
              <a:t>&lt;date/time&gt;</a:t>
            </a:r>
            <a:endParaRPr/>
          </a:p>
        </p:txBody>
      </p:sp>
      <p:sp>
        <p:nvSpPr>
          <p:cNvPr id="16" name="PlaceHolder 8"/>
          <p:cNvSpPr>
            <a:spLocks noGrp="1"/>
          </p:cNvSpPr>
          <p:nvPr>
            <p:ph type="ftr"/>
          </p:nvPr>
        </p:nvSpPr>
        <p:spPr>
          <a:xfrm>
            <a:off x="-360" y="9554760"/>
            <a:ext cx="3367080" cy="497160"/>
          </a:xfrm>
          <a:prstGeom prst="rect">
            <a:avLst/>
          </a:prstGeom>
        </p:spPr>
        <p:txBody>
          <a:bodyPr anchor="b" bIns="0" lIns="0" rIns="0" tIns="0"/>
          <a:p>
            <a:pPr>
              <a:lnSpc>
                <a:spcPct val="86000"/>
              </a:lnSpc>
              <a:buSzPct val="45000"/>
              <a:buFont typeface="Times New Roman"/>
              <a:buChar char="•"/>
            </a:pPr>
            <a:r>
              <a:rPr lang="en-CA" sz="1400">
                <a:latin typeface="Times New Roman"/>
              </a:rPr>
              <a:t>&lt;footer&gt;</a:t>
            </a:r>
            <a:endParaRPr/>
          </a:p>
        </p:txBody>
      </p:sp>
      <p:sp>
        <p:nvSpPr>
          <p:cNvPr id="17" name="PlaceHolder 9"/>
          <p:cNvSpPr>
            <a:spLocks noGrp="1"/>
          </p:cNvSpPr>
          <p:nvPr>
            <p:ph type="sldNum"/>
          </p:nvPr>
        </p:nvSpPr>
        <p:spPr>
          <a:xfrm>
            <a:off x="4398480" y="9554760"/>
            <a:ext cx="3367080" cy="497160"/>
          </a:xfrm>
          <a:prstGeom prst="rect">
            <a:avLst/>
          </a:prstGeom>
        </p:spPr>
        <p:txBody>
          <a:bodyPr anchor="b" bIns="0" lIns="0" rIns="0" tIns="0"/>
          <a:p>
            <a:pPr algn="r">
              <a:lnSpc>
                <a:spcPct val="86000"/>
              </a:lnSpc>
              <a:buSzPct val="45000"/>
              <a:buFont typeface="Times New Roman"/>
              <a:buChar char="•"/>
            </a:pPr>
            <a:fld id="{6191A181-C121-4191-91F1-F111F1D1A151}" type="slidenum">
              <a:rPr lang="en-CA" sz="1400">
                <a:latin typeface="Times New Roman"/>
              </a:rPr>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45.xml.rels><?xml version="1.0" encoding="UTF-8"?>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
</Relationships>
</file>

<file path=ppt/notesSlides/_rels/notesSlide46.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
</Relationships>
</file>

<file path=ppt/notesSlides/_rels/notesSlide47.xml.rels><?xml version="1.0" encoding="UTF-8"?>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CustomShape 1"/>
          <p:cNvSpPr/>
          <p:nvPr/>
        </p:nvSpPr>
        <p:spPr>
          <a:xfrm>
            <a:off x="1371600" y="763560"/>
            <a:ext cx="5029200" cy="3772080"/>
          </a:xfrm>
          <a:prstGeom prst="rect">
            <a:avLst/>
          </a:prstGeom>
          <a:solidFill>
            <a:srgbClr val="ffffff"/>
          </a:solidFill>
          <a:ln w="9360">
            <a:solidFill>
              <a:srgbClr val="000000"/>
            </a:solidFill>
            <a:miter/>
          </a:ln>
        </p:spPr>
      </p:sp>
      <p:sp>
        <p:nvSpPr>
          <p:cNvPr id="33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Good morning!</a:t>
            </a:r>
            <a:endParaRPr/>
          </a:p>
          <a:p>
            <a:pPr>
              <a:lnSpc>
                <a:spcPct val="87000"/>
              </a:lnSpc>
              <a:buFont typeface="Arial"/>
              <a:buChar char="•"/>
            </a:pPr>
            <a:r>
              <a:rPr lang="en-CA" sz="2000">
                <a:latin typeface="Arial"/>
                <a:ea typeface="DejaVu Sans"/>
              </a:rPr>
              <a:t>Thank you all for agreeing to examine my defense.</a:t>
            </a:r>
            <a:endParaRPr/>
          </a:p>
          <a:p>
            <a:endParaRPr/>
          </a:p>
          <a:p>
            <a:pPr>
              <a:lnSpc>
                <a:spcPct val="87000"/>
              </a:lnSpc>
              <a:buFont typeface="Arial"/>
              <a:buChar char="•"/>
            </a:pPr>
            <a:r>
              <a:rPr lang="en-CA" sz="2000">
                <a:latin typeface="Arial"/>
                <a:ea typeface="DejaVu Sans"/>
              </a:rPr>
              <a:t>I'm Eric LaForest. My supervisor is Greg Steffan.</a:t>
            </a:r>
            <a:endParaRPr/>
          </a:p>
          <a:p>
            <a:pPr>
              <a:lnSpc>
                <a:spcPct val="87000"/>
              </a:lnSpc>
              <a:buFont typeface="Arial"/>
              <a:buChar char="•"/>
            </a:pPr>
            <a:r>
              <a:rPr lang="en-CA" sz="2000">
                <a:latin typeface="Arial"/>
                <a:ea typeface="DejaVu Sans"/>
              </a:rPr>
              <a:t>And my thesis is on how to construct Efficient</a:t>
            </a:r>
            <a:endParaRPr/>
          </a:p>
          <a:p>
            <a:pPr>
              <a:lnSpc>
                <a:spcPct val="87000"/>
              </a:lnSpc>
              <a:buFont typeface="Arial"/>
              <a:buChar char="•"/>
            </a:pPr>
            <a:r>
              <a:rPr lang="en-CA" sz="2000">
                <a:latin typeface="Arial"/>
                <a:ea typeface="DejaVu Sans"/>
              </a:rPr>
              <a:t>Multi-ported Memories for FPGAs.</a:t>
            </a:r>
            <a:endParaRPr/>
          </a:p>
          <a:p>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7" name="CustomShape 1"/>
          <p:cNvSpPr/>
          <p:nvPr/>
        </p:nvSpPr>
        <p:spPr>
          <a:xfrm>
            <a:off x="1371600" y="763560"/>
            <a:ext cx="5029200" cy="3772080"/>
          </a:xfrm>
          <a:prstGeom prst="rect">
            <a:avLst/>
          </a:prstGeom>
          <a:solidFill>
            <a:srgbClr val="ffffff"/>
          </a:solidFill>
          <a:ln w="9360">
            <a:solidFill>
              <a:srgbClr val="000000"/>
            </a:solidFill>
            <a:miter/>
          </a:ln>
        </p:spPr>
      </p:sp>
      <p:sp>
        <p:nvSpPr>
          <p:cNvPr id="348" name="PlaceHolder 2"/>
          <p:cNvSpPr>
            <a:spLocks noGrp="1"/>
          </p:cNvSpPr>
          <p:nvPr>
            <p:ph type="body"/>
          </p:nvPr>
        </p:nvSpPr>
        <p:spPr>
          <a:xfrm>
            <a:off x="777600" y="4776480"/>
            <a:ext cx="6218280" cy="4740480"/>
          </a:xfrm>
          <a:prstGeom prst="rect">
            <a:avLst/>
          </a:prstGeom>
        </p:spPr>
        <p:txBody>
          <a:bodyPr bIns="0" lIns="0" rIns="0" tIns="0"/>
          <a:p>
            <a:pPr>
              <a:lnSpc>
                <a:spcPct val="87000"/>
              </a:lnSpc>
              <a:buFont typeface="Arial"/>
              <a:buChar char="•"/>
            </a:pPr>
            <a:r>
              <a:rPr lang="en-CA" sz="1600">
                <a:latin typeface="Arial"/>
                <a:ea typeface="DejaVu Sans"/>
              </a:rPr>
              <a:t>Multipumping multiplexes the read and write ports of a simple dual ported memory, using temporary registers where needed.</a:t>
            </a:r>
            <a:endParaRPr/>
          </a:p>
          <a:p>
            <a:endParaRPr/>
          </a:p>
          <a:p>
            <a:pPr>
              <a:lnSpc>
                <a:spcPct val="87000"/>
              </a:lnSpc>
              <a:buFont typeface="Arial"/>
              <a:buChar char="•"/>
            </a:pPr>
            <a:r>
              <a:rPr lang="en-CA" sz="1600">
                <a:latin typeface="Arial"/>
                <a:ea typeface="DejaVu Sans"/>
              </a:rPr>
              <a:t> </a:t>
            </a:r>
            <a:r>
              <a:rPr lang="en-CA" sz="1600">
                <a:latin typeface="Arial"/>
                <a:ea typeface="DejaVu Sans"/>
              </a:rPr>
              <a:t>It takes several cycles to perform all the reads and writes, although to the outside system they appear to occur within one system cycle.</a:t>
            </a:r>
            <a:endParaRPr/>
          </a:p>
          <a:p>
            <a:endParaRPr/>
          </a:p>
          <a:p>
            <a:pPr>
              <a:lnSpc>
                <a:spcPct val="87000"/>
              </a:lnSpc>
              <a:buFont typeface="Arial"/>
              <a:buChar char="•"/>
            </a:pPr>
            <a:r>
              <a:rPr lang="en-CA" sz="1600">
                <a:latin typeface="Arial"/>
                <a:ea typeface="DejaVu Sans"/>
              </a:rPr>
              <a:t>Since the reads and writes occur in a sequence, we have to make sure writes don't overwrite values that haven't been read yet.</a:t>
            </a:r>
            <a:endParaRPr/>
          </a:p>
          <a:p>
            <a:pPr>
              <a:lnSpc>
                <a:spcPct val="87000"/>
              </a:lnSpc>
              <a:buFont typeface="Arial"/>
              <a:buChar char="•"/>
            </a:pPr>
            <a:r>
              <a:rPr lang="en-CA" sz="1600">
                <a:latin typeface="Arial"/>
                <a:ea typeface="DejaVu Sans"/>
              </a:rPr>
              <a:t>This usually means doing all the reads first</a:t>
            </a:r>
            <a:endParaRPr/>
          </a:p>
          <a:p>
            <a:pPr>
              <a:lnSpc>
                <a:spcPct val="87000"/>
              </a:lnSpc>
              <a:buFont typeface="Arial"/>
              <a:buChar char="•"/>
            </a:pPr>
            <a:r>
              <a:rPr lang="en-CA" sz="1600">
                <a:latin typeface="Arial"/>
                <a:ea typeface="DejaVu Sans"/>
              </a:rPr>
              <a:t>(slide: read arrows)‏</a:t>
            </a:r>
            <a:endParaRPr/>
          </a:p>
          <a:p>
            <a:pPr>
              <a:lnSpc>
                <a:spcPct val="87000"/>
              </a:lnSpc>
              <a:buFont typeface="Arial"/>
              <a:buChar char="•"/>
            </a:pPr>
            <a:r>
              <a:rPr lang="en-CA" sz="1600">
                <a:latin typeface="Arial"/>
                <a:ea typeface="DejaVu Sans"/>
              </a:rPr>
              <a:t>then all the writes</a:t>
            </a:r>
            <a:endParaRPr/>
          </a:p>
          <a:p>
            <a:pPr>
              <a:lnSpc>
                <a:spcPct val="87000"/>
              </a:lnSpc>
              <a:buFont typeface="Arial"/>
              <a:buChar char="•"/>
            </a:pPr>
            <a:r>
              <a:rPr lang="en-CA" sz="1600">
                <a:latin typeface="Arial"/>
                <a:ea typeface="DejaVu Sans"/>
              </a:rPr>
              <a:t>(slide: write arrows)‏</a:t>
            </a:r>
            <a:endParaRPr/>
          </a:p>
          <a:p>
            <a:endParaRPr/>
          </a:p>
          <a:p>
            <a:pPr>
              <a:lnSpc>
                <a:spcPct val="87000"/>
              </a:lnSpc>
              <a:buFont typeface="Arial"/>
              <a:buChar char="•"/>
            </a:pPr>
            <a:r>
              <a:rPr lang="en-CA" sz="1600">
                <a:latin typeface="Arial"/>
                <a:ea typeface="DejaVu Sans"/>
              </a:rPr>
              <a:t>There are some performance and correctness implications to this read/write ordering which we will see later in the presentation and as future work.</a:t>
            </a:r>
            <a:endParaRPr/>
          </a:p>
          <a:p>
            <a:pPr>
              <a:lnSpc>
                <a:spcPct val="87000"/>
              </a:lnSpc>
              <a:buFont typeface="Arial"/>
              <a:buChar char="•"/>
            </a:pPr>
            <a:r>
              <a:rPr lang="en-CA" sz="1600">
                <a:latin typeface="Arial"/>
                <a:ea typeface="DejaVu Sans"/>
              </a:rPr>
              <a:t>(pause)‏</a:t>
            </a:r>
            <a:endParaRPr/>
          </a:p>
          <a:p>
            <a:endParaRPr/>
          </a:p>
          <a:p>
            <a:pPr>
              <a:lnSpc>
                <a:spcPct val="87000"/>
              </a:lnSpc>
              <a:buFont typeface="Arial"/>
              <a:buChar char="•"/>
            </a:pPr>
            <a:r>
              <a:rPr lang="en-CA" sz="1600">
                <a:latin typeface="Arial"/>
                <a:ea typeface="DejaVu Sans"/>
              </a:rPr>
              <a:t>If instead the memory has true dual-ports, we can take advantage of that to do multipumping differently.</a:t>
            </a:r>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9" name="CustomShape 1"/>
          <p:cNvSpPr/>
          <p:nvPr/>
        </p:nvSpPr>
        <p:spPr>
          <a:xfrm>
            <a:off x="1371600" y="763560"/>
            <a:ext cx="5029200" cy="3772080"/>
          </a:xfrm>
          <a:prstGeom prst="rect">
            <a:avLst/>
          </a:prstGeom>
          <a:solidFill>
            <a:srgbClr val="ffffff"/>
          </a:solidFill>
          <a:ln w="9360">
            <a:solidFill>
              <a:srgbClr val="000000"/>
            </a:solidFill>
            <a:miter/>
          </a:ln>
        </p:spPr>
      </p:sp>
      <p:sp>
        <p:nvSpPr>
          <p:cNvPr id="35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Simple Dual Port, where one port always reads and one always writes</a:t>
            </a:r>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1" name="CustomShape 1"/>
          <p:cNvSpPr/>
          <p:nvPr/>
        </p:nvSpPr>
        <p:spPr>
          <a:xfrm>
            <a:off x="1371600" y="763560"/>
            <a:ext cx="5029200" cy="3772080"/>
          </a:xfrm>
          <a:prstGeom prst="rect">
            <a:avLst/>
          </a:prstGeom>
          <a:solidFill>
            <a:srgbClr val="ffffff"/>
          </a:solidFill>
          <a:ln w="9360">
            <a:solidFill>
              <a:srgbClr val="000000"/>
            </a:solidFill>
            <a:miter/>
          </a:ln>
        </p:spPr>
      </p:sp>
      <p:sp>
        <p:nvSpPr>
          <p:cNvPr id="352"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And True Dual Port, where both ports can perform either a read or a write each cycle.</a:t>
            </a:r>
            <a:endParaRPr/>
          </a:p>
          <a:p>
            <a:endParaRPr/>
          </a:p>
          <a:p>
            <a:pPr>
              <a:lnSpc>
                <a:spcPct val="87000"/>
              </a:lnSpc>
              <a:buFont typeface="Arial"/>
              <a:buChar char="•"/>
            </a:pPr>
            <a:r>
              <a:rPr lang="en-CA" sz="2000">
                <a:latin typeface="Arial"/>
                <a:ea typeface="DejaVu Sans"/>
              </a:rPr>
              <a:t>Which mode we choose will affect how we use block RAMs to construct multi-ported memories.</a:t>
            </a:r>
            <a:endParaRPr/>
          </a:p>
          <a:p>
            <a:endParaRPr/>
          </a:p>
          <a:p>
            <a:pPr>
              <a:lnSpc>
                <a:spcPct val="87000"/>
              </a:lnSpc>
              <a:buFont typeface="Arial"/>
              <a:buChar char="•"/>
            </a:pPr>
            <a:r>
              <a:rPr lang="en-CA" sz="2000">
                <a:latin typeface="Arial"/>
                <a:ea typeface="DejaVu Sans"/>
              </a:rPr>
              <a:t>We will see these differences later on.</a:t>
            </a:r>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3" name="CustomShape 1"/>
          <p:cNvSpPr/>
          <p:nvPr/>
        </p:nvSpPr>
        <p:spPr>
          <a:xfrm>
            <a:off x="1371600" y="763560"/>
            <a:ext cx="5029200" cy="3772080"/>
          </a:xfrm>
          <a:prstGeom prst="rect">
            <a:avLst/>
          </a:prstGeom>
          <a:solidFill>
            <a:srgbClr val="ffffff"/>
          </a:solidFill>
          <a:ln w="9360">
            <a:solidFill>
              <a:srgbClr val="000000"/>
            </a:solidFill>
            <a:miter/>
          </a:ln>
        </p:spPr>
      </p:sp>
      <p:sp>
        <p:nvSpPr>
          <p:cNvPr id="354"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sz="2000">
                <a:latin typeface="Arial"/>
                <a:ea typeface="DejaVu Sans"/>
              </a:rPr>
              <a:t>Using two true dual-port memories, we can implement a multipumped, multiported 2W/4R memory without the overhead of all the multiplexing or the full-associativy.</a:t>
            </a:r>
            <a:endParaRPr/>
          </a:p>
          <a:p>
            <a:endParaRPr/>
          </a:p>
          <a:p>
            <a:pPr>
              <a:lnSpc>
                <a:spcPct val="87000"/>
              </a:lnSpc>
              <a:buFont typeface="Arial"/>
              <a:buChar char="•"/>
            </a:pPr>
            <a:r>
              <a:rPr lang="en-CA" sz="2000">
                <a:latin typeface="Arial"/>
                <a:ea typeface="DejaVu Sans"/>
              </a:rPr>
              <a:t>We call this variation on multipumping: “pure multipumping”.</a:t>
            </a:r>
            <a:endParaRPr/>
          </a:p>
          <a:p>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First we use all the ports to do all the reads at once.</a:t>
            </a:r>
            <a:endParaRPr/>
          </a:p>
          <a:p>
            <a:pPr>
              <a:lnSpc>
                <a:spcPct val="87000"/>
              </a:lnSpc>
              <a:buFont typeface="Arial"/>
              <a:buChar char="•"/>
            </a:pPr>
            <a:r>
              <a:rPr lang="en-CA" sz="2000">
                <a:latin typeface="Arial"/>
                <a:ea typeface="DejaVu Sans"/>
              </a:rPr>
              <a:t>The output is stored in temporary registers.</a:t>
            </a:r>
            <a:endParaRPr/>
          </a:p>
          <a:p>
            <a:pPr>
              <a:lnSpc>
                <a:spcPct val="87000"/>
              </a:lnSpc>
              <a:buFont typeface="Arial"/>
              <a:buChar char="•"/>
            </a:pPr>
            <a:r>
              <a:rPr lang="en-CA" sz="2000">
                <a:latin typeface="Arial"/>
                <a:ea typeface="DejaVu Sans"/>
              </a:rPr>
              <a:t>(de-highlight)‏</a:t>
            </a:r>
            <a:endParaRPr/>
          </a:p>
          <a:p>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5" name="CustomShape 1"/>
          <p:cNvSpPr/>
          <p:nvPr/>
        </p:nvSpPr>
        <p:spPr>
          <a:xfrm>
            <a:off x="1371600" y="763560"/>
            <a:ext cx="5029200" cy="3772080"/>
          </a:xfrm>
          <a:prstGeom prst="rect">
            <a:avLst/>
          </a:prstGeom>
          <a:solidFill>
            <a:srgbClr val="ffffff"/>
          </a:solidFill>
          <a:ln w="9360">
            <a:solidFill>
              <a:srgbClr val="000000"/>
            </a:solidFill>
            <a:miter/>
          </a:ln>
        </p:spPr>
      </p:sp>
      <p:sp>
        <p:nvSpPr>
          <p:cNvPr id="356" name="PlaceHolder 2"/>
          <p:cNvSpPr>
            <a:spLocks noGrp="1"/>
          </p:cNvSpPr>
          <p:nvPr>
            <p:ph type="body"/>
          </p:nvPr>
        </p:nvSpPr>
        <p:spPr>
          <a:xfrm>
            <a:off x="777600" y="4776840"/>
            <a:ext cx="6218280" cy="4526280"/>
          </a:xfrm>
          <a:prstGeom prst="rect">
            <a:avLst/>
          </a:prstGeom>
        </p:spPr>
        <p:txBody>
          <a:bodyPr bIns="0" lIns="0" rIns="0" tIns="0"/>
          <a:p>
            <a:endParaRPr/>
          </a:p>
          <a:p>
            <a:pPr>
              <a:lnSpc>
                <a:spcPct val="87000"/>
              </a:lnSpc>
              <a:buFont typeface="Arial"/>
              <a:buChar char="•"/>
            </a:pPr>
            <a:r>
              <a:rPr lang="en-CA" sz="2000">
                <a:latin typeface="Arial"/>
                <a:ea typeface="DejaVu Sans"/>
              </a:rPr>
              <a:t>Then we reverse the ports to do all the writes at once.</a:t>
            </a:r>
            <a:endParaRPr/>
          </a:p>
          <a:p>
            <a:pPr>
              <a:lnSpc>
                <a:spcPct val="87000"/>
              </a:lnSpc>
              <a:buFont typeface="Arial"/>
              <a:buChar char="•"/>
            </a:pPr>
            <a:r>
              <a:rPr lang="en-CA" sz="2000">
                <a:latin typeface="Arial"/>
                <a:ea typeface="DejaVu Sans"/>
              </a:rPr>
              <a:t>(highlight)‏</a:t>
            </a:r>
            <a:endParaRPr/>
          </a:p>
          <a:p>
            <a:endParaRPr/>
          </a:p>
          <a:p>
            <a:pPr>
              <a:lnSpc>
                <a:spcPct val="87000"/>
              </a:lnSpc>
              <a:buFont typeface="Arial"/>
              <a:buChar char="•"/>
            </a:pPr>
            <a:r>
              <a:rPr lang="en-CA" sz="2000">
                <a:latin typeface="Arial"/>
                <a:ea typeface="DejaVu Sans"/>
              </a:rPr>
              <a:t>We write to the memories as if they were replicated, so every bank contains the same data for the reads.This way, we don't have the fragmentation and consistency problems of banked memories.</a:t>
            </a:r>
            <a:endParaRPr/>
          </a:p>
          <a:p>
            <a:endParaRPr/>
          </a:p>
          <a:p>
            <a:pPr>
              <a:lnSpc>
                <a:spcPct val="87000"/>
              </a:lnSpc>
              <a:buFont typeface="Arial"/>
              <a:buChar char="•"/>
            </a:pPr>
            <a:r>
              <a:rPr lang="en-CA" sz="2000">
                <a:latin typeface="Arial"/>
                <a:ea typeface="DejaVu Sans"/>
              </a:rPr>
              <a:t>If a multipumped memory is internally running at its maximum frequency, then the multipumped external ports effectively function at a fraction of that speed.</a:t>
            </a:r>
            <a:endParaRPr/>
          </a:p>
          <a:p>
            <a:pPr>
              <a:lnSpc>
                <a:spcPct val="87000"/>
              </a:lnSpc>
              <a:buFont typeface="Arial"/>
              <a:buChar char="•"/>
            </a:pPr>
            <a:r>
              <a:rPr lang="en-CA" sz="2000">
                <a:latin typeface="Arial"/>
                <a:ea typeface="DejaVu Sans"/>
              </a:rPr>
              <a:t>This might make the memory too slow for the rest of the system. </a:t>
            </a:r>
            <a:endParaRPr/>
          </a:p>
          <a:p>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7" name="CustomShape 1"/>
          <p:cNvSpPr/>
          <p:nvPr/>
        </p:nvSpPr>
        <p:spPr>
          <a:xfrm>
            <a:off x="1371600" y="763560"/>
            <a:ext cx="5029200" cy="3772080"/>
          </a:xfrm>
          <a:prstGeom prst="rect">
            <a:avLst/>
          </a:prstGeom>
          <a:solidFill>
            <a:srgbClr val="ffffff"/>
          </a:solidFill>
          <a:ln w="9360">
            <a:solidFill>
              <a:srgbClr val="000000"/>
            </a:solidFill>
            <a:miter/>
          </a:ln>
        </p:spPr>
      </p:sp>
      <p:sp>
        <p:nvSpPr>
          <p:cNvPr id="358" name="PlaceHolder 2"/>
          <p:cNvSpPr>
            <a:spLocks noGrp="1"/>
          </p:cNvSpPr>
          <p:nvPr>
            <p:ph type="body"/>
          </p:nvPr>
        </p:nvSpPr>
        <p:spPr>
          <a:xfrm>
            <a:off x="777600" y="4776840"/>
            <a:ext cx="6211800" cy="4520160"/>
          </a:xfrm>
          <a:prstGeom prst="rect">
            <a:avLst/>
          </a:prstGeom>
        </p:spPr>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9" name="CustomShape 1"/>
          <p:cNvSpPr/>
          <p:nvPr/>
        </p:nvSpPr>
        <p:spPr>
          <a:xfrm>
            <a:off x="1371600" y="763560"/>
            <a:ext cx="5029200" cy="3772080"/>
          </a:xfrm>
          <a:prstGeom prst="rect">
            <a:avLst/>
          </a:prstGeom>
          <a:solidFill>
            <a:srgbClr val="ffffff"/>
          </a:solidFill>
          <a:ln w="9360">
            <a:solidFill>
              <a:srgbClr val="000000"/>
            </a:solidFill>
            <a:miter/>
          </a:ln>
        </p:spPr>
      </p:sp>
      <p:sp>
        <p:nvSpPr>
          <p:cNvPr id="36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Fully-associative memories constructed purely from ALMs are too large and slow, so we have to work primarily with Block RAMs. </a:t>
            </a:r>
            <a:endParaRPr/>
          </a:p>
          <a:p>
            <a:endParaRPr/>
          </a:p>
          <a:p>
            <a:pPr>
              <a:lnSpc>
                <a:spcPct val="87000"/>
              </a:lnSpc>
              <a:buFont typeface="Arial"/>
              <a:buChar char="•"/>
            </a:pPr>
            <a:r>
              <a:rPr lang="en-CA" sz="2000">
                <a:latin typeface="Arial"/>
                <a:ea typeface="DejaVu Sans"/>
              </a:rPr>
              <a:t>There's a few conventional approaches to extend the two ports of a Block RAM...</a:t>
            </a:r>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1" name="CustomShape 1"/>
          <p:cNvSpPr/>
          <p:nvPr/>
        </p:nvSpPr>
        <p:spPr>
          <a:xfrm>
            <a:off x="1371600" y="763560"/>
            <a:ext cx="5029200" cy="3772080"/>
          </a:xfrm>
          <a:prstGeom prst="rect">
            <a:avLst/>
          </a:prstGeom>
          <a:solidFill>
            <a:srgbClr val="ffffff"/>
          </a:solidFill>
          <a:ln w="9360">
            <a:solidFill>
              <a:srgbClr val="000000"/>
            </a:solidFill>
            <a:miter/>
          </a:ln>
        </p:spPr>
      </p:sp>
      <p:sp>
        <p:nvSpPr>
          <p:cNvPr id="362" name="PlaceHolder 2"/>
          <p:cNvSpPr>
            <a:spLocks noGrp="1"/>
          </p:cNvSpPr>
          <p:nvPr>
            <p:ph type="body"/>
          </p:nvPr>
        </p:nvSpPr>
        <p:spPr>
          <a:xfrm>
            <a:off x="777600" y="4849560"/>
            <a:ext cx="6218280" cy="4515120"/>
          </a:xfrm>
          <a:prstGeom prst="rect">
            <a:avLst/>
          </a:prstGeom>
        </p:spPr>
        <p:txBody>
          <a:bodyPr bIns="0" lIns="0" rIns="0" tIns="0"/>
          <a:p>
            <a:pPr>
              <a:lnSpc>
                <a:spcPct val="87000"/>
              </a:lnSpc>
              <a:buFont typeface="Arial"/>
              <a:buChar char="•"/>
            </a:pPr>
            <a:r>
              <a:rPr lang="en-CA" sz="1600">
                <a:latin typeface="Arial"/>
                <a:ea typeface="DejaVu Sans"/>
              </a:rPr>
              <a:t>Here's an example of much area this fully-associative solution uses, and how fast it runs on an Altera Stratix III device.</a:t>
            </a:r>
            <a:endParaRPr/>
          </a:p>
          <a:p>
            <a:pPr>
              <a:lnSpc>
                <a:spcPct val="87000"/>
              </a:lnSpc>
              <a:buFont typeface="Arial"/>
              <a:buChar char="•"/>
            </a:pPr>
            <a:r>
              <a:rPr lang="en-CA" sz="1600">
                <a:latin typeface="Arial"/>
                <a:ea typeface="DejaVu Sans"/>
              </a:rPr>
              <a:t>(highlight) The Y axis shows the operating frequncy in Mhz.</a:t>
            </a:r>
            <a:endParaRPr/>
          </a:p>
          <a:p>
            <a:pPr>
              <a:lnSpc>
                <a:spcPct val="87000"/>
              </a:lnSpc>
              <a:buFont typeface="Arial"/>
              <a:buChar char="•"/>
            </a:pPr>
            <a:r>
              <a:rPr lang="en-CA" sz="1600">
                <a:latin typeface="Arial"/>
                <a:ea typeface="DejaVu Sans"/>
              </a:rPr>
              <a:t>(highlight)The X axis shows the total area of the design counted as ALMs, wihch I will describe in a minute.</a:t>
            </a:r>
            <a:endParaRPr/>
          </a:p>
          <a:p>
            <a:pPr>
              <a:lnSpc>
                <a:spcPct val="87000"/>
              </a:lnSpc>
              <a:buFont typeface="Arial"/>
              <a:buChar char="•"/>
            </a:pPr>
            <a:r>
              <a:rPr lang="en-CA" sz="1600">
                <a:latin typeface="Arial"/>
                <a:ea typeface="DejaVu Sans"/>
              </a:rPr>
              <a:t>The line denotes a 32-bit memory as its depth increases from 32 to 256 elements, for the most basic multiported case of one write port and two read ports.</a:t>
            </a:r>
            <a:endParaRPr/>
          </a:p>
          <a:p>
            <a:endParaRPr/>
          </a:p>
          <a:p>
            <a:pPr>
              <a:lnSpc>
                <a:spcPct val="87000"/>
              </a:lnSpc>
              <a:buFont typeface="Arial"/>
              <a:buChar char="•"/>
            </a:pPr>
            <a:r>
              <a:rPr lang="en-CA" sz="1600">
                <a:latin typeface="Arial"/>
                <a:ea typeface="DejaVu Sans"/>
              </a:rPr>
              <a:t>(pause)  </a:t>
            </a:r>
            <a:endParaRPr/>
          </a:p>
          <a:p>
            <a:endParaRPr/>
          </a:p>
          <a:p>
            <a:pPr>
              <a:lnSpc>
                <a:spcPct val="87000"/>
              </a:lnSpc>
              <a:buFont typeface="Arial"/>
              <a:buChar char="•"/>
            </a:pPr>
            <a:r>
              <a:rPr lang="en-CA" sz="1600">
                <a:latin typeface="Arial"/>
                <a:ea typeface="DejaVu Sans"/>
              </a:rPr>
              <a:t>As the depth increases, we rapidly find ourselves using several thousands of ALM, and the speed drops quickly.  </a:t>
            </a:r>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This drop will only get worse as the number of ports increases, so</a:t>
            </a:r>
            <a:endParaRPr/>
          </a:p>
          <a:p>
            <a:pPr>
              <a:lnSpc>
                <a:spcPct val="87000"/>
              </a:lnSpc>
              <a:buFont typeface="Arial"/>
              <a:buChar char="•"/>
            </a:pPr>
            <a:r>
              <a:rPr lang="en-CA" sz="1600">
                <a:latin typeface="Arial"/>
                <a:ea typeface="DejaVu Sans"/>
              </a:rPr>
              <a:t>a fully-associative solution is already not practical.</a:t>
            </a:r>
            <a:endParaRPr/>
          </a:p>
          <a:p>
            <a:endParaRPr/>
          </a:p>
          <a:p>
            <a:pPr>
              <a:lnSpc>
                <a:spcPct val="87000"/>
              </a:lnSpc>
              <a:buFont typeface="Arial"/>
              <a:buChar char="•"/>
            </a:pPr>
            <a:r>
              <a:rPr lang="en-CA" sz="1600">
                <a:latin typeface="Arial"/>
                <a:ea typeface="DejaVu Sans"/>
              </a:rPr>
              <a:t>For reference, the NiosII/f soft processor, on the</a:t>
            </a:r>
            <a:endParaRPr/>
          </a:p>
          <a:p>
            <a:pPr>
              <a:lnSpc>
                <a:spcPct val="87000"/>
              </a:lnSpc>
              <a:buFont typeface="Arial"/>
              <a:buChar char="•"/>
            </a:pPr>
            <a:r>
              <a:rPr lang="en-CA" sz="1600">
                <a:latin typeface="Arial"/>
                <a:ea typeface="DejaVu Sans"/>
              </a:rPr>
              <a:t>same device, takes about 500 ALMs of area, and runs at up to 290MHz. (highlight)‏</a:t>
            </a:r>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3" name="CustomShape 1"/>
          <p:cNvSpPr/>
          <p:nvPr/>
        </p:nvSpPr>
        <p:spPr>
          <a:xfrm>
            <a:off x="1371600" y="763560"/>
            <a:ext cx="5029200" cy="3772080"/>
          </a:xfrm>
          <a:prstGeom prst="rect">
            <a:avLst/>
          </a:prstGeom>
          <a:solidFill>
            <a:srgbClr val="ffffff"/>
          </a:solidFill>
          <a:ln w="9360">
            <a:solidFill>
              <a:srgbClr val="000000"/>
            </a:solidFill>
            <a:miter/>
          </a:ln>
        </p:spPr>
      </p:sp>
      <p:sp>
        <p:nvSpPr>
          <p:cNvPr id="364" name="PlaceHolder 2"/>
          <p:cNvSpPr>
            <a:spLocks noGrp="1"/>
          </p:cNvSpPr>
          <p:nvPr>
            <p:ph type="body"/>
          </p:nvPr>
        </p:nvSpPr>
        <p:spPr>
          <a:xfrm>
            <a:off x="777600" y="4776480"/>
            <a:ext cx="6218280" cy="4816800"/>
          </a:xfrm>
          <a:prstGeom prst="rect">
            <a:avLst/>
          </a:prstGeom>
        </p:spPr>
        <p:txBody>
          <a:bodyPr bIns="0" lIns="0" rIns="0" tIns="0"/>
          <a:p>
            <a:pPr>
              <a:lnSpc>
                <a:spcPct val="87000"/>
              </a:lnSpc>
              <a:buFont typeface="Arial"/>
              <a:buChar char="•"/>
            </a:pPr>
            <a:r>
              <a:rPr lang="en-CA" sz="2000">
                <a:latin typeface="Arial"/>
                <a:ea typeface="DejaVu Sans"/>
              </a:rPr>
              <a:t>Replicated memories are still interesting though, since they have almost no interconnect overhead and thus run at nearly the native speed of the block RAMs.</a:t>
            </a:r>
            <a:endParaRPr/>
          </a:p>
          <a:p>
            <a:endParaRPr/>
          </a:p>
          <a:p>
            <a:pPr>
              <a:lnSpc>
                <a:spcPct val="87000"/>
              </a:lnSpc>
              <a:buFont typeface="Arial"/>
              <a:buChar char="•"/>
            </a:pPr>
            <a:r>
              <a:rPr lang="en-CA" sz="2000">
                <a:latin typeface="Arial"/>
                <a:ea typeface="DejaVu Sans"/>
              </a:rPr>
              <a:t>Here is a 1W/2R replicated memory compared to an equivalent fully-associative memory.</a:t>
            </a:r>
            <a:endParaRPr/>
          </a:p>
          <a:p>
            <a:endParaRPr/>
          </a:p>
          <a:p>
            <a:pPr>
              <a:lnSpc>
                <a:spcPct val="87000"/>
              </a:lnSpc>
              <a:buFont typeface="Arial"/>
              <a:buChar char="•"/>
            </a:pPr>
            <a:r>
              <a:rPr lang="en-CA" sz="2000">
                <a:latin typeface="Arial"/>
                <a:ea typeface="DejaVu Sans"/>
              </a:rPr>
              <a:t>A an example, most soft-processors use a replicated memory composed of two block RAMS to provide the typical two reads and one write of a three-operand instruction set.</a:t>
            </a:r>
            <a:endParaRPr/>
          </a:p>
          <a:p>
            <a:endParaRPr/>
          </a:p>
          <a:p>
            <a:pPr>
              <a:lnSpc>
                <a:spcPct val="87000"/>
              </a:lnSpc>
              <a:buFont typeface="Arial"/>
              <a:buChar char="•"/>
            </a:pPr>
            <a:r>
              <a:rPr lang="en-CA" sz="2000">
                <a:latin typeface="Arial"/>
                <a:ea typeface="DejaVu Sans"/>
              </a:rPr>
              <a:t>(pause)‏</a:t>
            </a:r>
            <a:endParaRPr/>
          </a:p>
          <a:p>
            <a:endParaRPr/>
          </a:p>
          <a:p>
            <a:pPr>
              <a:lnSpc>
                <a:spcPct val="87000"/>
              </a:lnSpc>
              <a:buFont typeface="Arial"/>
              <a:buChar char="•"/>
            </a:pPr>
            <a:r>
              <a:rPr lang="en-CA" sz="2000">
                <a:latin typeface="Arial"/>
                <a:ea typeface="DejaVu Sans"/>
              </a:rPr>
              <a:t>To get multiple write ports, we could simply keep the replicated memories separate. This breaks a memory into multiple separate banks.</a:t>
            </a:r>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5" name="CustomShape 1"/>
          <p:cNvSpPr/>
          <p:nvPr/>
        </p:nvSpPr>
        <p:spPr>
          <a:xfrm>
            <a:off x="1371600" y="763560"/>
            <a:ext cx="5029200" cy="3772080"/>
          </a:xfrm>
          <a:prstGeom prst="rect">
            <a:avLst/>
          </a:prstGeom>
          <a:solidFill>
            <a:srgbClr val="ffffff"/>
          </a:solidFill>
          <a:ln w="9360">
            <a:solidFill>
              <a:srgbClr val="000000"/>
            </a:solidFill>
            <a:miter/>
          </a:ln>
        </p:spPr>
      </p:sp>
      <p:sp>
        <p:nvSpPr>
          <p:cNvPr id="366"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Here we see again the same 1W/2R memory as the replicated case in the top left, but now purely multipumped by a factor of two. </a:t>
            </a:r>
            <a:endParaRPr/>
          </a:p>
          <a:p>
            <a:endParaRPr/>
          </a:p>
          <a:p>
            <a:pPr>
              <a:lnSpc>
                <a:spcPct val="87000"/>
              </a:lnSpc>
              <a:buFont typeface="Arial"/>
              <a:buChar char="•"/>
            </a:pPr>
            <a:r>
              <a:rPr lang="en-CA" sz="2000">
                <a:latin typeface="Arial"/>
                <a:ea typeface="DejaVu Sans"/>
              </a:rPr>
              <a:t>It's still small, but runs at a little less than half the speed now. Also, the overhead of multipumping eats up any area savings in this case, but that's not a problem for larger memories, as we'll see later.</a:t>
            </a:r>
            <a:endParaRPr/>
          </a:p>
          <a:p>
            <a:endParaRPr/>
          </a:p>
          <a:p>
            <a:pPr>
              <a:lnSpc>
                <a:spcPct val="87000"/>
              </a:lnSpc>
              <a:buFont typeface="Arial"/>
              <a:buChar char="•"/>
            </a:pPr>
            <a:r>
              <a:rPr lang="en-CA" sz="2000">
                <a:latin typeface="Arial"/>
                <a:ea typeface="DejaVu Sans"/>
              </a:rPr>
              <a:t>Note that despite the decrease in speed, it is still near the 290MHz of a NiosII/f, so it would be usable.</a:t>
            </a:r>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1" name="CustomShape 1"/>
          <p:cNvSpPr/>
          <p:nvPr/>
        </p:nvSpPr>
        <p:spPr>
          <a:xfrm>
            <a:off x="1371600" y="763560"/>
            <a:ext cx="5029200" cy="3772080"/>
          </a:xfrm>
          <a:prstGeom prst="rect">
            <a:avLst/>
          </a:prstGeom>
          <a:solidFill>
            <a:srgbClr val="ffffff"/>
          </a:solidFill>
          <a:ln w="9360">
            <a:solidFill>
              <a:srgbClr val="000000"/>
            </a:solidFill>
            <a:miter/>
          </a:ln>
        </p:spPr>
      </p:sp>
      <p:sp>
        <p:nvSpPr>
          <p:cNvPr id="332" name="PlaceHolder 2"/>
          <p:cNvSpPr>
            <a:spLocks noGrp="1"/>
          </p:cNvSpPr>
          <p:nvPr>
            <p:ph type="body"/>
          </p:nvPr>
        </p:nvSpPr>
        <p:spPr>
          <a:xfrm>
            <a:off x="777600" y="4776840"/>
            <a:ext cx="6211800" cy="4520160"/>
          </a:xfrm>
          <a:prstGeom prst="rect">
            <a:avLst/>
          </a:prstGeom>
        </p:spPr>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7" name="CustomShape 1"/>
          <p:cNvSpPr/>
          <p:nvPr/>
        </p:nvSpPr>
        <p:spPr>
          <a:xfrm>
            <a:off x="1371600" y="763560"/>
            <a:ext cx="5029200" cy="3772080"/>
          </a:xfrm>
          <a:prstGeom prst="rect">
            <a:avLst/>
          </a:prstGeom>
          <a:solidFill>
            <a:srgbClr val="ffffff"/>
          </a:solidFill>
          <a:ln w="9360">
            <a:solidFill>
              <a:srgbClr val="000000"/>
            </a:solidFill>
            <a:miter/>
          </a:ln>
        </p:spPr>
      </p:sp>
      <p:sp>
        <p:nvSpPr>
          <p:cNvPr id="368" name="PlaceHolder 2"/>
          <p:cNvSpPr>
            <a:spLocks noGrp="1"/>
          </p:cNvSpPr>
          <p:nvPr>
            <p:ph type="body"/>
          </p:nvPr>
        </p:nvSpPr>
        <p:spPr>
          <a:xfrm>
            <a:off x="777600" y="4776840"/>
            <a:ext cx="6218280" cy="4534200"/>
          </a:xfrm>
          <a:prstGeom prst="rect">
            <a:avLst/>
          </a:prstGeom>
        </p:spPr>
        <p:txBody>
          <a:bodyPr bIns="0" lIns="0" rIns="0" tIns="0"/>
          <a:p>
            <a:pPr>
              <a:lnSpc>
                <a:spcPct val="87000"/>
              </a:lnSpc>
              <a:buFont typeface="Arial"/>
              <a:buChar char="•"/>
            </a:pPr>
            <a:r>
              <a:rPr lang="en-CA" sz="2000">
                <a:latin typeface="Arial"/>
                <a:ea typeface="DejaVu Sans"/>
              </a:rPr>
              <a:t>I believe we can.</a:t>
            </a:r>
            <a:endParaRPr/>
          </a:p>
          <a:p>
            <a:endParaRPr/>
          </a:p>
          <a:p>
            <a:pPr>
              <a:lnSpc>
                <a:spcPct val="87000"/>
              </a:lnSpc>
              <a:buFont typeface="Arial"/>
              <a:buChar char="•"/>
            </a:pPr>
            <a:r>
              <a:rPr lang="en-CA" sz="2000">
                <a:latin typeface="Arial"/>
                <a:ea typeface="DejaVu Sans"/>
              </a:rPr>
              <a:t>I'm going to propose a new design for multi-ported memories which coordinates the more efficient block RAMs into a single general-purpose multiported memory which scales better than the fully-associative implementations, and has a higher operating frequency than the multipumped approach.</a:t>
            </a:r>
            <a:endParaRPr/>
          </a:p>
          <a:p>
            <a:endParaRPr/>
          </a:p>
          <a:p>
            <a:pPr>
              <a:lnSpc>
                <a:spcPct val="87000"/>
              </a:lnSpc>
              <a:buFont typeface="Arial"/>
              <a:buChar char="•"/>
            </a:pPr>
            <a:r>
              <a:rPr lang="en-CA" sz="2000">
                <a:latin typeface="Arial"/>
                <a:ea typeface="DejaVu Sans"/>
              </a:rPr>
              <a:t>The core of this approach is a structure called the Live Value Table (LVT), which cordinates banked block RAMs into a single multiported memory.</a:t>
            </a:r>
            <a:endParaRPr/>
          </a:p>
          <a:p>
            <a:endParaRPr/>
          </a:p>
          <a:p>
            <a:pPr>
              <a:lnSpc>
                <a:spcPct val="87000"/>
              </a:lnSpc>
              <a:buFont typeface="Arial"/>
              <a:buChar char="•"/>
            </a:pPr>
            <a:r>
              <a:rPr lang="en-CA" sz="2000">
                <a:latin typeface="Arial"/>
                <a:ea typeface="DejaVu Sans"/>
              </a:rPr>
              <a:t>I'll explain the LVT as part of the process of constructing a multiported memory.</a:t>
            </a:r>
            <a:endParaRPr/>
          </a:p>
          <a:p>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9" name="CustomShape 1"/>
          <p:cNvSpPr/>
          <p:nvPr/>
        </p:nvSpPr>
        <p:spPr>
          <a:xfrm>
            <a:off x="1371600" y="763560"/>
            <a:ext cx="5029200" cy="3772080"/>
          </a:xfrm>
          <a:prstGeom prst="rect">
            <a:avLst/>
          </a:prstGeom>
          <a:solidFill>
            <a:srgbClr val="ffffff"/>
          </a:solidFill>
          <a:ln w="9360">
            <a:solidFill>
              <a:srgbClr val="000000"/>
            </a:solidFill>
            <a:miter/>
          </a:ln>
        </p:spPr>
      </p:sp>
      <p:sp>
        <p:nvSpPr>
          <p:cNvPr id="370"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sz="2000">
                <a:latin typeface="Arial"/>
                <a:ea typeface="DejaVu Sans"/>
              </a:rPr>
              <a:t>Let's revisit our example of a memory with two write ports and two read ports.</a:t>
            </a:r>
            <a:endParaRPr/>
          </a:p>
          <a:p>
            <a:endParaRPr/>
          </a:p>
          <a:p>
            <a:pPr>
              <a:lnSpc>
                <a:spcPct val="87000"/>
              </a:lnSpc>
              <a:buFont typeface="Arial"/>
              <a:buChar char="•"/>
            </a:pPr>
            <a:r>
              <a:rPr lang="en-CA" sz="2000">
                <a:latin typeface="Arial"/>
                <a:ea typeface="DejaVu Sans"/>
              </a:rPr>
              <a:t>Let's start implementing it with a single simple dual-port Block RAM, with one write port and one read port.</a:t>
            </a:r>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1" name="CustomShape 1"/>
          <p:cNvSpPr/>
          <p:nvPr/>
        </p:nvSpPr>
        <p:spPr>
          <a:xfrm>
            <a:off x="1371600" y="763560"/>
            <a:ext cx="5029200" cy="3772080"/>
          </a:xfrm>
          <a:prstGeom prst="rect">
            <a:avLst/>
          </a:prstGeom>
          <a:solidFill>
            <a:srgbClr val="ffffff"/>
          </a:solidFill>
          <a:ln w="9360">
            <a:solidFill>
              <a:srgbClr val="000000"/>
            </a:solidFill>
            <a:miter/>
          </a:ln>
        </p:spPr>
      </p:sp>
      <p:sp>
        <p:nvSpPr>
          <p:cNvPr id="372"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We can then replicate this memory to increase the number of read ports to two.</a:t>
            </a:r>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3" name="CustomShape 1"/>
          <p:cNvSpPr/>
          <p:nvPr/>
        </p:nvSpPr>
        <p:spPr>
          <a:xfrm>
            <a:off x="1371600" y="763560"/>
            <a:ext cx="5029200" cy="3772080"/>
          </a:xfrm>
          <a:prstGeom prst="rect">
            <a:avLst/>
          </a:prstGeom>
          <a:solidFill>
            <a:srgbClr val="ffffff"/>
          </a:solidFill>
          <a:ln w="9360">
            <a:solidFill>
              <a:srgbClr val="000000"/>
            </a:solidFill>
            <a:miter/>
          </a:ln>
        </p:spPr>
      </p:sp>
      <p:sp>
        <p:nvSpPr>
          <p:cNvPr id="374"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And we can bank this new memory to increase the number of write ports to two.</a:t>
            </a:r>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5" name="CustomShape 1"/>
          <p:cNvSpPr/>
          <p:nvPr/>
        </p:nvSpPr>
        <p:spPr>
          <a:xfrm>
            <a:off x="1371600" y="763560"/>
            <a:ext cx="5029200" cy="3772080"/>
          </a:xfrm>
          <a:prstGeom prst="rect">
            <a:avLst/>
          </a:prstGeom>
          <a:solidFill>
            <a:srgbClr val="ffffff"/>
          </a:solidFill>
          <a:ln w="9360">
            <a:solidFill>
              <a:srgbClr val="000000"/>
            </a:solidFill>
            <a:miter/>
          </a:ln>
        </p:spPr>
      </p:sp>
      <p:sp>
        <p:nvSpPr>
          <p:cNvPr id="376"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So we can now do two concurrent writes, and up to four concurrent reads, but this is a banked memory so there's still the problems of fragmentation and coherence. </a:t>
            </a:r>
            <a:endParaRPr/>
          </a:p>
          <a:p>
            <a:endParaRPr/>
          </a:p>
          <a:p>
            <a:pPr>
              <a:lnSpc>
                <a:spcPct val="87000"/>
              </a:lnSpc>
              <a:buFont typeface="Arial"/>
              <a:buChar char="•"/>
            </a:pPr>
            <a:r>
              <a:rPr lang="en-CA" sz="2000">
                <a:latin typeface="Arial"/>
                <a:ea typeface="DejaVu Sans"/>
              </a:rPr>
              <a:t>We to select the correct bank to read from with some multiplexers.</a:t>
            </a:r>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7" name="CustomShape 1"/>
          <p:cNvSpPr/>
          <p:nvPr/>
        </p:nvSpPr>
        <p:spPr>
          <a:xfrm>
            <a:off x="1371600" y="763560"/>
            <a:ext cx="5029200" cy="3772080"/>
          </a:xfrm>
          <a:prstGeom prst="rect">
            <a:avLst/>
          </a:prstGeom>
          <a:solidFill>
            <a:srgbClr val="ffffff"/>
          </a:solidFill>
          <a:ln w="9360">
            <a:solidFill>
              <a:srgbClr val="000000"/>
            </a:solidFill>
            <a:miter/>
          </a:ln>
        </p:spPr>
      </p:sp>
      <p:sp>
        <p:nvSpPr>
          <p:cNvPr id="378"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This reduces our read ports to two, and we can also now pick which bank to read from and thus fix fragmentation and coherence.</a:t>
            </a:r>
            <a:endParaRPr/>
          </a:p>
          <a:p>
            <a:endParaRPr/>
          </a:p>
          <a:p>
            <a:pPr>
              <a:lnSpc>
                <a:spcPct val="87000"/>
              </a:lnSpc>
              <a:buFont typeface="Arial"/>
              <a:buChar char="•"/>
            </a:pPr>
            <a:r>
              <a:rPr lang="en-CA" sz="2000">
                <a:latin typeface="Arial"/>
                <a:ea typeface="DejaVu Sans"/>
              </a:rPr>
              <a:t>We just need a way to pick the bank which holds the most recently written value.</a:t>
            </a:r>
            <a:endParaRPr/>
          </a:p>
          <a:p>
            <a:endParaRPr/>
          </a:p>
          <a:p>
            <a:pPr>
              <a:lnSpc>
                <a:spcPct val="87000"/>
              </a:lnSpc>
              <a:buFont typeface="Arial"/>
              <a:buChar char="•"/>
            </a:pPr>
            <a:r>
              <a:rPr lang="en-CA" sz="2000">
                <a:latin typeface="Arial"/>
                <a:ea typeface="DejaVu Sans"/>
              </a:rPr>
              <a:t>This implies some sort of look-up table which records into which bank a value is stored. This would be the latest write value, the *live* one.</a:t>
            </a:r>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9" name="CustomShape 1"/>
          <p:cNvSpPr/>
          <p:nvPr/>
        </p:nvSpPr>
        <p:spPr>
          <a:xfrm>
            <a:off x="1371600" y="763560"/>
            <a:ext cx="5029200" cy="3772080"/>
          </a:xfrm>
          <a:prstGeom prst="rect">
            <a:avLst/>
          </a:prstGeom>
          <a:solidFill>
            <a:srgbClr val="ffffff"/>
          </a:solidFill>
          <a:ln w="9360">
            <a:solidFill>
              <a:srgbClr val="000000"/>
            </a:solidFill>
            <a:miter/>
          </a:ln>
        </p:spPr>
      </p:sp>
      <p:sp>
        <p:nvSpPr>
          <p:cNvPr id="38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This table is a small multiported memory which records the write port numbers and addresses of each write, and looks up this information during reads so as to steer the most recently written data to the read port.</a:t>
            </a:r>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1" name="CustomShape 1"/>
          <p:cNvSpPr/>
          <p:nvPr/>
        </p:nvSpPr>
        <p:spPr>
          <a:xfrm>
            <a:off x="1371600" y="763560"/>
            <a:ext cx="5029200" cy="3772080"/>
          </a:xfrm>
          <a:prstGeom prst="rect">
            <a:avLst/>
          </a:prstGeom>
          <a:solidFill>
            <a:srgbClr val="ffffff"/>
          </a:solidFill>
          <a:ln w="9360">
            <a:solidFill>
              <a:srgbClr val="000000"/>
            </a:solidFill>
            <a:miter/>
          </a:ln>
        </p:spPr>
      </p:sp>
      <p:sp>
        <p:nvSpPr>
          <p:cNvPr id="382"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We call this structure a Live Value Table, and it's the way we found to combine multiple 2-port Block RAMs into random-access memories with any number of ports.</a:t>
            </a:r>
            <a:endParaRPr/>
          </a:p>
          <a:p>
            <a:endParaRPr/>
          </a:p>
          <a:p>
            <a:pPr>
              <a:lnSpc>
                <a:spcPct val="87000"/>
              </a:lnSpc>
              <a:buFont typeface="Arial"/>
              <a:buChar char="•"/>
            </a:pPr>
            <a:r>
              <a:rPr lang="en-CA" sz="2000">
                <a:latin typeface="Arial"/>
                <a:ea typeface="DejaVu Sans"/>
              </a:rPr>
              <a:t>(pause)‏</a:t>
            </a:r>
            <a:endParaRPr/>
          </a:p>
          <a:p>
            <a:endParaRPr/>
          </a:p>
          <a:p>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3" name="CustomShape 1"/>
          <p:cNvSpPr/>
          <p:nvPr/>
        </p:nvSpPr>
        <p:spPr>
          <a:xfrm>
            <a:off x="1371600" y="763560"/>
            <a:ext cx="5029200" cy="3772080"/>
          </a:xfrm>
          <a:prstGeom prst="rect">
            <a:avLst/>
          </a:prstGeom>
          <a:solidFill>
            <a:srgbClr val="ffffff"/>
          </a:solidFill>
          <a:ln w="9360">
            <a:solidFill>
              <a:srgbClr val="000000"/>
            </a:solidFill>
            <a:miter/>
          </a:ln>
        </p:spPr>
      </p:sp>
      <p:sp>
        <p:nvSpPr>
          <p:cNvPr id="384"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Here's how a Live Value Table works, say for a memory with two write ports, two read ports, and four locations:</a:t>
            </a:r>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5" name="CustomShape 1"/>
          <p:cNvSpPr/>
          <p:nvPr/>
        </p:nvSpPr>
        <p:spPr>
          <a:xfrm>
            <a:off x="1371600" y="763560"/>
            <a:ext cx="5029200" cy="3772080"/>
          </a:xfrm>
          <a:prstGeom prst="rect">
            <a:avLst/>
          </a:prstGeom>
          <a:solidFill>
            <a:srgbClr val="ffffff"/>
          </a:solidFill>
          <a:ln w="9360">
            <a:solidFill>
              <a:srgbClr val="000000"/>
            </a:solidFill>
            <a:miter/>
          </a:ln>
        </p:spPr>
      </p:sp>
      <p:sp>
        <p:nvSpPr>
          <p:cNvPr id="386" name="PlaceHolder 2"/>
          <p:cNvSpPr>
            <a:spLocks noGrp="1"/>
          </p:cNvSpPr>
          <p:nvPr>
            <p:ph type="body"/>
          </p:nvPr>
        </p:nvSpPr>
        <p:spPr>
          <a:xfrm>
            <a:off x="777600" y="4776840"/>
            <a:ext cx="6211800" cy="4520160"/>
          </a:xfrm>
          <a:prstGeom prst="rect">
            <a:avLst/>
          </a:prstGeom>
        </p:spPr>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3" name="CustomShape 1"/>
          <p:cNvSpPr/>
          <p:nvPr/>
        </p:nvSpPr>
        <p:spPr>
          <a:xfrm>
            <a:off x="1371600" y="763560"/>
            <a:ext cx="5029200" cy="3772080"/>
          </a:xfrm>
          <a:prstGeom prst="rect">
            <a:avLst/>
          </a:prstGeom>
          <a:solidFill>
            <a:srgbClr val="ffffff"/>
          </a:solidFill>
          <a:ln w="9360">
            <a:solidFill>
              <a:srgbClr val="000000"/>
            </a:solidFill>
            <a:miter/>
          </a:ln>
        </p:spPr>
      </p:sp>
      <p:sp>
        <p:nvSpPr>
          <p:cNvPr id="334"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sz="1400">
                <a:latin typeface="Arial"/>
                <a:ea typeface="DejaVu Sans"/>
              </a:rPr>
              <a:t>The ideal solution is a multi-ported memory, since it can support multiple reads and writes without contention or serialization. </a:t>
            </a:r>
            <a:endParaRPr/>
          </a:p>
          <a:p>
            <a:endParaRPr/>
          </a:p>
          <a:p>
            <a:pPr>
              <a:lnSpc>
                <a:spcPct val="87000"/>
              </a:lnSpc>
              <a:buFont typeface="Arial"/>
              <a:buChar char="•"/>
            </a:pPr>
            <a:r>
              <a:rPr lang="en-CA" sz="1400">
                <a:latin typeface="Arial"/>
                <a:ea typeface="DejaVu Sans"/>
              </a:rPr>
              <a:t>Typical applications which take advantage of multi-ported memories are multiple FIFOs used to buffer data between asynchronous processes or clock domains.</a:t>
            </a:r>
            <a:endParaRPr/>
          </a:p>
          <a:p>
            <a:endParaRPr/>
          </a:p>
          <a:p>
            <a:pPr>
              <a:lnSpc>
                <a:spcPct val="87000"/>
              </a:lnSpc>
              <a:buFont typeface="Arial"/>
              <a:buChar char="•"/>
            </a:pPr>
            <a:r>
              <a:rPr lang="en-CA" sz="1400">
                <a:latin typeface="Arial"/>
                <a:ea typeface="DejaVu Sans"/>
              </a:rPr>
              <a:t>The good news is that there are multi-ported memories on FPGAs. The bad news is that these memories only have two ports.</a:t>
            </a:r>
            <a:endParaRPr/>
          </a:p>
          <a:p>
            <a:endParaRPr/>
          </a:p>
          <a:p>
            <a:pPr>
              <a:lnSpc>
                <a:spcPct val="87000"/>
              </a:lnSpc>
              <a:buFont typeface="Arial"/>
              <a:buChar char="•"/>
            </a:pPr>
            <a:r>
              <a:rPr lang="en-CA" sz="1400">
                <a:latin typeface="Arial"/>
                <a:ea typeface="DejaVu Sans"/>
              </a:rPr>
              <a:t>(change slide to 2 ports)‏</a:t>
            </a:r>
            <a:endParaRPr/>
          </a:p>
          <a:p>
            <a:endParaRPr/>
          </a:p>
          <a:p>
            <a:pPr>
              <a:lnSpc>
                <a:spcPct val="87000"/>
              </a:lnSpc>
              <a:buFont typeface="Arial"/>
              <a:buChar char="•"/>
            </a:pPr>
            <a:r>
              <a:rPr lang="en-CA" sz="1400">
                <a:latin typeface="Arial"/>
                <a:ea typeface="DejaVu Sans"/>
              </a:rPr>
              <a:t>So why aren't there multi-ported memorieswith more ports on FPGAs?  The likely reason is that until now, most applications didn't need them. They're not the common case. Also, the area of a memory increases quadratically with the number of ports, so they are expensive to implement.</a:t>
            </a:r>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7" name="CustomShape 1"/>
          <p:cNvSpPr/>
          <p:nvPr/>
        </p:nvSpPr>
        <p:spPr>
          <a:xfrm>
            <a:off x="1371600" y="763560"/>
            <a:ext cx="5029200" cy="3772080"/>
          </a:xfrm>
          <a:prstGeom prst="rect">
            <a:avLst/>
          </a:prstGeom>
          <a:solidFill>
            <a:srgbClr val="ffffff"/>
          </a:solidFill>
          <a:ln w="9360">
            <a:solidFill>
              <a:srgbClr val="000000"/>
            </a:solidFill>
            <a:miter/>
          </a:ln>
        </p:spPr>
      </p:sp>
      <p:sp>
        <p:nvSpPr>
          <p:cNvPr id="388"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A Live Value Table is a small multi-ported memory. It's of the same depth as the overall multi-ported memory, and has the same number of read and write ports.</a:t>
            </a:r>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9" name="CustomShape 1"/>
          <p:cNvSpPr/>
          <p:nvPr/>
        </p:nvSpPr>
        <p:spPr>
          <a:xfrm>
            <a:off x="1371600" y="763560"/>
            <a:ext cx="5029200" cy="3772080"/>
          </a:xfrm>
          <a:prstGeom prst="rect">
            <a:avLst/>
          </a:prstGeom>
          <a:solidFill>
            <a:srgbClr val="ffffff"/>
          </a:solidFill>
          <a:ln w="9360">
            <a:solidFill>
              <a:srgbClr val="000000"/>
            </a:solidFill>
            <a:miter/>
          </a:ln>
        </p:spPr>
      </p:sp>
      <p:sp>
        <p:nvSpPr>
          <p:cNvPr id="39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When we write a value to an address in memory, we also store the number of the write port at the same address in the Live Value Table. </a:t>
            </a:r>
            <a:endParaRPr/>
          </a:p>
          <a:p>
            <a:endParaRPr/>
          </a:p>
          <a:p>
            <a:pPr>
              <a:lnSpc>
                <a:spcPct val="87000"/>
              </a:lnSpc>
              <a:buFont typeface="Arial"/>
              <a:buChar char="•"/>
            </a:pPr>
            <a:r>
              <a:rPr lang="en-CA" sz="2000">
                <a:latin typeface="Arial"/>
                <a:ea typeface="DejaVu Sans"/>
              </a:rPr>
              <a:t>Here write port 0 is writing the value 42 at address 1. The value is stored at that address in the memory bank, while the port number is stored at that address in the LVT.</a:t>
            </a:r>
            <a:endParaRPr/>
          </a:p>
          <a:p>
            <a:endParaRPr/>
          </a:p>
          <a:p>
            <a:pPr>
              <a:lnSpc>
                <a:spcPct val="87000"/>
              </a:lnSpc>
              <a:buFont typeface="Arial"/>
              <a:buChar char="•"/>
            </a:pPr>
            <a:r>
              <a:rPr lang="en-CA" sz="2000">
                <a:latin typeface="Arial"/>
                <a:ea typeface="DejaVu Sans"/>
              </a:rPr>
              <a:t>Since this is a multiported memory, the other write port can also operate at the same time. (highlight)‏</a:t>
            </a:r>
            <a:endParaRPr/>
          </a:p>
          <a:p>
            <a:pPr>
              <a:lnSpc>
                <a:spcPct val="87000"/>
              </a:lnSpc>
              <a:buFont typeface="Arial"/>
              <a:buChar char="•"/>
            </a:pPr>
            <a:r>
              <a:rPr lang="en-CA" sz="2000">
                <a:latin typeface="Arial"/>
                <a:ea typeface="DejaVu Sans"/>
              </a:rPr>
              <a:t>Here, write port 1 is writing 23 to address 3, so a 1 is stored at address 3 in the LVT.</a:t>
            </a:r>
            <a:endParaRPr/>
          </a:p>
          <a:p>
            <a:endParaRPr/>
          </a:p>
          <a:p>
            <a:pPr>
              <a:lnSpc>
                <a:spcPct val="87000"/>
              </a:lnSpc>
              <a:buFont typeface="Arial"/>
              <a:buChar char="•"/>
            </a:pPr>
            <a:r>
              <a:rPr lang="en-CA" sz="2000">
                <a:latin typeface="Arial"/>
                <a:ea typeface="DejaVu Sans"/>
              </a:rPr>
              <a:t>(pause)‏</a:t>
            </a:r>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1" name="CustomShape 1"/>
          <p:cNvSpPr/>
          <p:nvPr/>
        </p:nvSpPr>
        <p:spPr>
          <a:xfrm>
            <a:off x="1371600" y="763560"/>
            <a:ext cx="5029200" cy="3772080"/>
          </a:xfrm>
          <a:prstGeom prst="rect">
            <a:avLst/>
          </a:prstGeom>
          <a:solidFill>
            <a:srgbClr val="ffffff"/>
          </a:solidFill>
          <a:ln w="9360">
            <a:solidFill>
              <a:srgbClr val="000000"/>
            </a:solidFill>
            <a:miter/>
          </a:ln>
        </p:spPr>
      </p:sp>
      <p:sp>
        <p:nvSpPr>
          <p:cNvPr id="392" name="PlaceHolder 2"/>
          <p:cNvSpPr>
            <a:spLocks noGrp="1"/>
          </p:cNvSpPr>
          <p:nvPr>
            <p:ph type="body"/>
          </p:nvPr>
        </p:nvSpPr>
        <p:spPr>
          <a:xfrm>
            <a:off x="777600" y="4776840"/>
            <a:ext cx="6218280" cy="4534200"/>
          </a:xfrm>
          <a:prstGeom prst="rect">
            <a:avLst/>
          </a:prstGeom>
        </p:spPr>
        <p:txBody>
          <a:bodyPr bIns="0" lIns="0" rIns="0" tIns="0"/>
          <a:p>
            <a:pPr>
              <a:lnSpc>
                <a:spcPct val="87000"/>
              </a:lnSpc>
              <a:buFont typeface="Arial"/>
              <a:buChar char="•"/>
            </a:pPr>
            <a:r>
              <a:rPr lang="en-CA" sz="2000">
                <a:latin typeface="Arial"/>
                <a:ea typeface="DejaVu Sans"/>
              </a:rPr>
              <a:t>Similarly, when we read from an address, we also fetch the write port number from that same address in the LVT, and use that number to select the correct memory bank to read from.</a:t>
            </a:r>
            <a:endParaRPr/>
          </a:p>
          <a:p>
            <a:endParaRPr/>
          </a:p>
          <a:p>
            <a:pPr>
              <a:lnSpc>
                <a:spcPct val="87000"/>
              </a:lnSpc>
              <a:buFont typeface="Arial"/>
              <a:buChar char="•"/>
            </a:pPr>
            <a:r>
              <a:rPr lang="en-CA" sz="2000">
                <a:latin typeface="Arial"/>
                <a:ea typeface="DejaVu Sans"/>
              </a:rPr>
              <a:t>Here read port 0 is reading from address 3. The LVT therefore returns the address of the last write port that wrote to that address. We just saw it was write port 1.</a:t>
            </a:r>
            <a:endParaRPr/>
          </a:p>
          <a:p>
            <a:endParaRPr/>
          </a:p>
          <a:p>
            <a:pPr>
              <a:lnSpc>
                <a:spcPct val="87000"/>
              </a:lnSpc>
              <a:buFont typeface="Arial"/>
              <a:buChar char="•"/>
            </a:pPr>
            <a:r>
              <a:rPr lang="en-CA" sz="2000">
                <a:latin typeface="Arial"/>
                <a:ea typeface="DejaVu Sans"/>
              </a:rPr>
              <a:t>Simultaneously, read port 1 can read another address. Here it reads from address 1, and thus the LVT returns 0 as the most recent write port.</a:t>
            </a:r>
            <a:endParaRPr/>
          </a:p>
          <a:p>
            <a:endParaRPr/>
          </a:p>
          <a:p>
            <a:pPr>
              <a:lnSpc>
                <a:spcPct val="87000"/>
              </a:lnSpc>
              <a:buFont typeface="Arial"/>
              <a:buChar char="•"/>
            </a:pPr>
            <a:r>
              <a:rPr lang="en-CA" sz="2000">
                <a:latin typeface="Arial"/>
                <a:ea typeface="DejaVu Sans"/>
              </a:rPr>
              <a:t>(pause)‏</a:t>
            </a:r>
            <a:endParaRPr/>
          </a:p>
          <a:p>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3" name="CustomShape 1"/>
          <p:cNvSpPr/>
          <p:nvPr/>
        </p:nvSpPr>
        <p:spPr>
          <a:xfrm>
            <a:off x="1371600" y="763560"/>
            <a:ext cx="5029200" cy="3772080"/>
          </a:xfrm>
          <a:prstGeom prst="rect">
            <a:avLst/>
          </a:prstGeom>
          <a:solidFill>
            <a:srgbClr val="ffffff"/>
          </a:solidFill>
          <a:ln w="9360">
            <a:solidFill>
              <a:srgbClr val="000000"/>
            </a:solidFill>
            <a:miter/>
          </a:ln>
        </p:spPr>
      </p:sp>
      <p:sp>
        <p:nvSpPr>
          <p:cNvPr id="394"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We have to implement the LVT as a fully-associative memory to avoid a chicken and egg problem when implementing multiported memories.</a:t>
            </a:r>
            <a:endParaRPr/>
          </a:p>
          <a:p>
            <a:endParaRPr/>
          </a:p>
          <a:p>
            <a:pPr>
              <a:lnSpc>
                <a:spcPct val="87000"/>
              </a:lnSpc>
              <a:buFont typeface="Arial"/>
              <a:buChar char="•"/>
            </a:pPr>
            <a:r>
              <a:rPr lang="en-CA" sz="2000">
                <a:latin typeface="Arial"/>
                <a:ea typeface="DejaVu Sans"/>
              </a:rPr>
              <a:t>(highlight)‏</a:t>
            </a:r>
            <a:endParaRPr/>
          </a:p>
          <a:p>
            <a:endParaRPr/>
          </a:p>
          <a:p>
            <a:pPr>
              <a:lnSpc>
                <a:spcPct val="87000"/>
              </a:lnSpc>
              <a:buFont typeface="Arial"/>
              <a:buChar char="•"/>
            </a:pPr>
            <a:r>
              <a:rPr lang="en-CA" sz="2000">
                <a:latin typeface="Arial"/>
                <a:ea typeface="DejaVu Sans"/>
              </a:rPr>
              <a:t>But the LVT stores only the write port number, not the full word width! The width of a write port number is only the base-2 logarithm of the number of banks. In this example, two write ports need only a single bit! This narrowness makes the LVT considerably smaller, and keeps its speed and area in a practical range.</a:t>
            </a:r>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5" name="CustomShape 1"/>
          <p:cNvSpPr/>
          <p:nvPr/>
        </p:nvSpPr>
        <p:spPr>
          <a:xfrm>
            <a:off x="1371600" y="763560"/>
            <a:ext cx="5029200" cy="3772080"/>
          </a:xfrm>
          <a:prstGeom prst="rect">
            <a:avLst/>
          </a:prstGeom>
          <a:solidFill>
            <a:srgbClr val="ffffff"/>
          </a:solidFill>
          <a:ln w="9360">
            <a:solidFill>
              <a:srgbClr val="000000"/>
            </a:solidFill>
            <a:miter/>
          </a:ln>
        </p:spPr>
      </p:sp>
      <p:sp>
        <p:nvSpPr>
          <p:cNvPr id="396"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a:latin typeface="Arial"/>
                <a:ea typeface="DejaVu Sans"/>
              </a:rPr>
              <a:t>Instead of having the entire memory being fully-associative, we have instead a small fully-associative LVT (highlight)‏</a:t>
            </a:r>
            <a:endParaRPr/>
          </a:p>
          <a:p>
            <a:pPr>
              <a:lnSpc>
                <a:spcPct val="87000"/>
              </a:lnSpc>
              <a:buFont typeface="Arial"/>
              <a:buChar char="•"/>
            </a:pPr>
            <a:r>
              <a:rPr lang="en-CA">
                <a:latin typeface="Arial"/>
                <a:ea typeface="DejaVu Sans"/>
              </a:rPr>
              <a:t>coordinating many larger, denser, and faster Block RAMs. (highlight)‏</a:t>
            </a:r>
            <a:endParaRPr/>
          </a:p>
          <a:p>
            <a:endParaRPr/>
          </a:p>
          <a:p>
            <a:pPr>
              <a:lnSpc>
                <a:spcPct val="87000"/>
              </a:lnSpc>
              <a:buFont typeface="Arial"/>
              <a:buChar char="•"/>
            </a:pPr>
            <a:r>
              <a:rPr lang="en-CA">
                <a:latin typeface="Arial"/>
                <a:ea typeface="DejaVu Sans"/>
              </a:rPr>
              <a:t>The multiplexing overhead is also alleviated, since we now need only one multiplexer per memory bank, and it only needs to be as wide as the number of banks, not the entire memory depth.</a:t>
            </a:r>
            <a:endParaRPr/>
          </a:p>
          <a:p>
            <a:endParaRPr/>
          </a:p>
          <a:p>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7" name="CustomShape 1"/>
          <p:cNvSpPr/>
          <p:nvPr/>
        </p:nvSpPr>
        <p:spPr>
          <a:xfrm>
            <a:off x="1371600" y="763560"/>
            <a:ext cx="5029200" cy="3772080"/>
          </a:xfrm>
          <a:prstGeom prst="rect">
            <a:avLst/>
          </a:prstGeom>
          <a:solidFill>
            <a:srgbClr val="ffffff"/>
          </a:solidFill>
          <a:ln w="9360">
            <a:solidFill>
              <a:srgbClr val="000000"/>
            </a:solidFill>
            <a:miter/>
          </a:ln>
        </p:spPr>
      </p:sp>
      <p:sp>
        <p:nvSpPr>
          <p:cNvPr id="398" name="PlaceHolder 2"/>
          <p:cNvSpPr>
            <a:spLocks noGrp="1"/>
          </p:cNvSpPr>
          <p:nvPr>
            <p:ph type="body"/>
          </p:nvPr>
        </p:nvSpPr>
        <p:spPr>
          <a:xfrm>
            <a:off x="777600" y="4776840"/>
            <a:ext cx="6211800" cy="4520160"/>
          </a:xfrm>
          <a:prstGeom prst="rect">
            <a:avLst/>
          </a:prstGeom>
        </p:spPr>
      </p:sp>
    </p:spTree>
  </p:cSld>
</p:notes>
</file>

<file path=ppt/notesSlides/notesSlide3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9" name="CustomShape 1"/>
          <p:cNvSpPr/>
          <p:nvPr/>
        </p:nvSpPr>
        <p:spPr>
          <a:xfrm>
            <a:off x="1371600" y="763560"/>
            <a:ext cx="5029200" cy="3772080"/>
          </a:xfrm>
          <a:prstGeom prst="rect">
            <a:avLst/>
          </a:prstGeom>
          <a:solidFill>
            <a:srgbClr val="ffffff"/>
          </a:solidFill>
          <a:ln w="9360">
            <a:solidFill>
              <a:srgbClr val="000000"/>
            </a:solidFill>
            <a:miter/>
          </a:ln>
        </p:spPr>
      </p:sp>
      <p:sp>
        <p:nvSpPr>
          <p:cNvPr id="40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a:latin typeface="Arial"/>
                <a:ea typeface="DejaVu Sans"/>
              </a:rPr>
              <a:t>So now we have a multi-ported memory which can have as many read and write ports as we want, without the problems of banking and replication, and without the area explosion of a purely fully-associative implementation.</a:t>
            </a:r>
            <a:endParaRPr/>
          </a:p>
          <a:p>
            <a:endParaRPr/>
          </a:p>
          <a:p>
            <a:pPr>
              <a:lnSpc>
                <a:spcPct val="87000"/>
              </a:lnSpc>
              <a:buFont typeface="Arial"/>
              <a:buChar char="•"/>
            </a:pPr>
            <a:r>
              <a:rPr lang="en-CA">
                <a:latin typeface="Arial"/>
                <a:ea typeface="DejaVu Sans"/>
              </a:rPr>
              <a:t>But does it scale well, and is it fast enough?</a:t>
            </a:r>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1" name="CustomShape 1"/>
          <p:cNvSpPr/>
          <p:nvPr/>
        </p:nvSpPr>
        <p:spPr>
          <a:xfrm>
            <a:off x="1371600" y="763560"/>
            <a:ext cx="5029200" cy="3772080"/>
          </a:xfrm>
          <a:prstGeom prst="rect">
            <a:avLst/>
          </a:prstGeom>
          <a:solidFill>
            <a:srgbClr val="ffffff"/>
          </a:solidFill>
          <a:ln w="9360">
            <a:solidFill>
              <a:srgbClr val="000000"/>
            </a:solidFill>
            <a:miter/>
          </a:ln>
        </p:spPr>
      </p:sp>
      <p:sp>
        <p:nvSpPr>
          <p:cNvPr id="402"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Here is the same speed versus  area plot of a 32-bit wide fully-associative memory with 2 write port and 4 read ports, and depths of 32 to 256 elements.</a:t>
            </a:r>
            <a:endParaRPr/>
          </a:p>
          <a:p>
            <a:endParaRPr/>
          </a:p>
          <a:p>
            <a:pPr>
              <a:lnSpc>
                <a:spcPct val="87000"/>
              </a:lnSpc>
              <a:buFont typeface="Arial"/>
              <a:buChar char="•"/>
            </a:pPr>
            <a:r>
              <a:rPr lang="en-CA" sz="2000">
                <a:latin typeface="Arial"/>
                <a:ea typeface="DejaVu Sans"/>
              </a:rPr>
              <a:t>As we've seen before, the area and speed worsen greatly as the memory depth increases.</a:t>
            </a:r>
            <a:endParaRPr/>
          </a:p>
          <a:p>
            <a:endParaRPr/>
          </a:p>
          <a:p>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3" name="CustomShape 1"/>
          <p:cNvSpPr/>
          <p:nvPr/>
        </p:nvSpPr>
        <p:spPr>
          <a:xfrm>
            <a:off x="1371600" y="763560"/>
            <a:ext cx="5029200" cy="3772080"/>
          </a:xfrm>
          <a:prstGeom prst="rect">
            <a:avLst/>
          </a:prstGeom>
          <a:solidFill>
            <a:srgbClr val="ffffff"/>
          </a:solidFill>
          <a:ln w="9360">
            <a:solidFill>
              <a:srgbClr val="000000"/>
            </a:solidFill>
            <a:miter/>
          </a:ln>
        </p:spPr>
      </p:sp>
      <p:sp>
        <p:nvSpPr>
          <p:cNvPr id="404" name="PlaceHolder 2"/>
          <p:cNvSpPr>
            <a:spLocks noGrp="1"/>
          </p:cNvSpPr>
          <p:nvPr>
            <p:ph type="body"/>
          </p:nvPr>
        </p:nvSpPr>
        <p:spPr>
          <a:xfrm>
            <a:off x="777600" y="4776480"/>
            <a:ext cx="6218280" cy="4607280"/>
          </a:xfrm>
          <a:prstGeom prst="rect">
            <a:avLst/>
          </a:prstGeom>
        </p:spPr>
        <p:txBody>
          <a:bodyPr bIns="0" lIns="0" rIns="0" tIns="0"/>
          <a:p>
            <a:pPr>
              <a:lnSpc>
                <a:spcPct val="87000"/>
              </a:lnSpc>
              <a:buFont typeface="Arial"/>
              <a:buChar char="•"/>
            </a:pPr>
            <a:r>
              <a:rPr lang="en-CA">
                <a:latin typeface="Arial"/>
                <a:ea typeface="DejaVu Sans"/>
              </a:rPr>
              <a:t>And here is the same memory, but implemented using Live Value Tables and block RAMs. It's both significantly smaller and faster, and offers the same functionality.</a:t>
            </a:r>
            <a:endParaRPr/>
          </a:p>
          <a:p>
            <a:endParaRPr/>
          </a:p>
          <a:p>
            <a:pPr>
              <a:lnSpc>
                <a:spcPct val="87000"/>
              </a:lnSpc>
              <a:buFont typeface="Arial"/>
              <a:buChar char="•"/>
            </a:pPr>
            <a:r>
              <a:rPr lang="en-CA">
                <a:latin typeface="Arial"/>
                <a:ea typeface="DejaVu Sans"/>
              </a:rPr>
              <a:t>At a depth of 256 elements, the LVT-based memory is 43% faster than the equivalent fully-associative implementation, </a:t>
            </a:r>
            <a:endParaRPr/>
          </a:p>
          <a:p>
            <a:pPr>
              <a:lnSpc>
                <a:spcPct val="87000"/>
              </a:lnSpc>
              <a:buFont typeface="Arial"/>
              <a:buChar char="•"/>
            </a:pPr>
            <a:r>
              <a:rPr lang="en-CA">
                <a:latin typeface="Arial"/>
                <a:ea typeface="DejaVu Sans"/>
              </a:rPr>
              <a:t>(highlight)‏</a:t>
            </a:r>
            <a:endParaRPr/>
          </a:p>
          <a:p>
            <a:pPr>
              <a:lnSpc>
                <a:spcPct val="87000"/>
              </a:lnSpc>
              <a:buFont typeface="Arial"/>
              <a:buChar char="•"/>
            </a:pPr>
            <a:r>
              <a:rPr lang="en-CA">
                <a:latin typeface="Arial"/>
                <a:ea typeface="DejaVu Sans"/>
              </a:rPr>
              <a:t>and it's also 84% faster, </a:t>
            </a:r>
            <a:endParaRPr/>
          </a:p>
          <a:p>
            <a:pPr>
              <a:lnSpc>
                <a:spcPct val="87000"/>
              </a:lnSpc>
              <a:buFont typeface="Arial"/>
              <a:buChar char="•"/>
            </a:pPr>
            <a:r>
              <a:rPr lang="en-CA">
                <a:latin typeface="Arial"/>
                <a:ea typeface="DejaVu Sans"/>
              </a:rPr>
              <a:t>(highlight)‏</a:t>
            </a:r>
            <a:endParaRPr/>
          </a:p>
          <a:p>
            <a:pPr>
              <a:lnSpc>
                <a:spcPct val="87000"/>
              </a:lnSpc>
              <a:buFont typeface="Arial"/>
              <a:buChar char="•"/>
            </a:pPr>
            <a:r>
              <a:rPr lang="en-CA">
                <a:latin typeface="Arial"/>
                <a:ea typeface="DejaVu Sans"/>
              </a:rPr>
              <a:t>ranging from 375MHz to 412MHz, depending on depth.</a:t>
            </a:r>
            <a:endParaRPr/>
          </a:p>
          <a:p>
            <a:pPr>
              <a:lnSpc>
                <a:spcPct val="87000"/>
              </a:lnSpc>
              <a:buFont typeface="Arial"/>
              <a:buChar char="•"/>
            </a:pPr>
            <a:r>
              <a:rPr lang="en-CA">
                <a:latin typeface="Arial"/>
                <a:ea typeface="DejaVu Sans"/>
              </a:rPr>
              <a:t>(highlight)‏</a:t>
            </a:r>
            <a:endParaRPr/>
          </a:p>
          <a:p>
            <a:endParaRPr/>
          </a:p>
          <a:p>
            <a:pPr>
              <a:lnSpc>
                <a:spcPct val="87000"/>
              </a:lnSpc>
              <a:buFont typeface="Arial"/>
              <a:buChar char="•"/>
            </a:pPr>
            <a:r>
              <a:rPr lang="en-CA">
                <a:latin typeface="Arial"/>
                <a:ea typeface="DejaVu Sans"/>
              </a:rPr>
              <a:t>(pause)‏</a:t>
            </a:r>
            <a:endParaRPr/>
          </a:p>
          <a:p>
            <a:endParaRPr/>
          </a:p>
          <a:p>
            <a:pPr>
              <a:lnSpc>
                <a:spcPct val="87000"/>
              </a:lnSpc>
              <a:buFont typeface="Arial"/>
              <a:buChar char="•"/>
            </a:pPr>
            <a:r>
              <a:rPr lang="en-CA">
                <a:latin typeface="Arial"/>
                <a:ea typeface="DejaVu Sans"/>
              </a:rPr>
              <a:t>Actually, the LVT memories are so fast that the speed could be overkill for some systems. We could then use multipumping to trade speed for a reduced area.</a:t>
            </a:r>
            <a:endParaRPr/>
          </a:p>
          <a:p>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5" name="CustomShape 1"/>
          <p:cNvSpPr/>
          <p:nvPr/>
        </p:nvSpPr>
        <p:spPr>
          <a:xfrm>
            <a:off x="1371600" y="763560"/>
            <a:ext cx="5029200" cy="3772080"/>
          </a:xfrm>
          <a:prstGeom prst="rect">
            <a:avLst/>
          </a:prstGeom>
          <a:solidFill>
            <a:srgbClr val="ffffff"/>
          </a:solidFill>
          <a:ln w="9360">
            <a:solidFill>
              <a:srgbClr val="000000"/>
            </a:solidFill>
            <a:miter/>
          </a:ln>
        </p:spPr>
      </p:sp>
      <p:sp>
        <p:nvSpPr>
          <p:cNvPr id="406"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sz="1600">
                <a:latin typeface="Arial"/>
                <a:ea typeface="DejaVu Sans"/>
              </a:rPr>
              <a:t>Let's rebuild our 2W/4R memory using multipumping. </a:t>
            </a:r>
            <a:endParaRPr/>
          </a:p>
          <a:p>
            <a:pPr>
              <a:lnSpc>
                <a:spcPct val="87000"/>
              </a:lnSpc>
              <a:buFont typeface="Arial"/>
              <a:buChar char="•"/>
            </a:pPr>
            <a:r>
              <a:rPr lang="en-CA" sz="1600">
                <a:latin typeface="Arial"/>
                <a:ea typeface="DejaVu Sans"/>
              </a:rPr>
              <a:t>Let's assume it's twice as fast as it needs to be.</a:t>
            </a:r>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So instead of a 2W/4R memory, we place a 2W/2R memory inside along with some temporary registers, and perform two sets of two reads in the time it normally takes to do one set of four reads.</a:t>
            </a:r>
            <a:endParaRPr/>
          </a:p>
          <a:p>
            <a:pPr>
              <a:lnSpc>
                <a:spcPct val="87000"/>
              </a:lnSpc>
              <a:buFont typeface="Arial"/>
              <a:buChar char="•"/>
            </a:pPr>
            <a:r>
              <a:rPr lang="en-CA" sz="1600">
                <a:latin typeface="Arial"/>
                <a:ea typeface="DejaVu Sans"/>
              </a:rPr>
              <a:t>The number of write ports stays the same since all the writes have to all happen at once during the second read cycle. </a:t>
            </a:r>
            <a:endParaRPr/>
          </a:p>
          <a:p>
            <a:pPr>
              <a:lnSpc>
                <a:spcPct val="87000"/>
              </a:lnSpc>
              <a:buFont typeface="Arial"/>
              <a:buChar char="•"/>
            </a:pPr>
            <a:r>
              <a:rPr lang="en-CA" sz="1600">
                <a:latin typeface="Arial"/>
                <a:ea typeface="DejaVu Sans"/>
              </a:rPr>
              <a:t>(highlight) (highlight)‏</a:t>
            </a:r>
            <a:endParaRPr/>
          </a:p>
          <a:p>
            <a:pPr>
              <a:lnSpc>
                <a:spcPct val="87000"/>
              </a:lnSpc>
              <a:buFont typeface="Arial"/>
              <a:buChar char="•"/>
            </a:pPr>
            <a:r>
              <a:rPr lang="en-CA" sz="1600">
                <a:latin typeface="Arial"/>
                <a:ea typeface="DejaVu Sans"/>
              </a:rPr>
              <a:t>We can't interleave reads and writes since we run the risk of overwriting a value we haven't read yet.</a:t>
            </a:r>
            <a:endParaRPr/>
          </a:p>
          <a:p>
            <a:pPr>
              <a:lnSpc>
                <a:spcPct val="87000"/>
              </a:lnSpc>
              <a:buFont typeface="Arial"/>
              <a:buChar char="•"/>
            </a:pPr>
            <a:r>
              <a:rPr lang="en-CA" sz="1600">
                <a:latin typeface="Arial"/>
                <a:ea typeface="DejaVu Sans"/>
              </a:rPr>
              <a:t>(pause)‏</a:t>
            </a:r>
            <a:endParaRPr/>
          </a:p>
          <a:p>
            <a:pPr>
              <a:lnSpc>
                <a:spcPct val="87000"/>
              </a:lnSpc>
              <a:buFont typeface="Arial"/>
              <a:buChar char="•"/>
            </a:pPr>
            <a:r>
              <a:rPr lang="en-CA" sz="1600">
                <a:latin typeface="Arial"/>
                <a:ea typeface="DejaVu Sans"/>
              </a:rPr>
              <a:t>The total area should be reduced now since there are fewer ports internally, which means fewer ports on the LVT, and less replication in each memory bank it controls. The effective speed should be halved since it now takes two cycles to complete all the reads and writes.</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5" name="CustomShape 1"/>
          <p:cNvSpPr/>
          <p:nvPr/>
        </p:nvSpPr>
        <p:spPr>
          <a:xfrm>
            <a:off x="1371600" y="763560"/>
            <a:ext cx="5029200" cy="3772080"/>
          </a:xfrm>
          <a:prstGeom prst="rect">
            <a:avLst/>
          </a:prstGeom>
          <a:solidFill>
            <a:srgbClr val="ffffff"/>
          </a:solidFill>
          <a:ln w="9360">
            <a:solidFill>
              <a:srgbClr val="000000"/>
            </a:solidFill>
            <a:miter/>
          </a:ln>
        </p:spPr>
      </p:sp>
      <p:sp>
        <p:nvSpPr>
          <p:cNvPr id="336" name="PlaceHolder 2"/>
          <p:cNvSpPr>
            <a:spLocks noGrp="1"/>
          </p:cNvSpPr>
          <p:nvPr>
            <p:ph type="body"/>
          </p:nvPr>
        </p:nvSpPr>
        <p:spPr>
          <a:xfrm>
            <a:off x="777600" y="4776840"/>
            <a:ext cx="6211800" cy="4520160"/>
          </a:xfrm>
          <a:prstGeom prst="rect">
            <a:avLst/>
          </a:prstGeom>
        </p:spPr>
      </p:sp>
    </p:spTree>
  </p:cSld>
</p:notes>
</file>

<file path=ppt/notesSlides/notesSlide4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7" name="CustomShape 1"/>
          <p:cNvSpPr/>
          <p:nvPr/>
        </p:nvSpPr>
        <p:spPr>
          <a:xfrm>
            <a:off x="1371600" y="763560"/>
            <a:ext cx="5029200" cy="3772080"/>
          </a:xfrm>
          <a:prstGeom prst="rect">
            <a:avLst/>
          </a:prstGeom>
          <a:solidFill>
            <a:srgbClr val="ffffff"/>
          </a:solidFill>
          <a:ln w="9360">
            <a:solidFill>
              <a:srgbClr val="000000"/>
            </a:solidFill>
            <a:miter/>
          </a:ln>
        </p:spPr>
      </p:sp>
      <p:sp>
        <p:nvSpPr>
          <p:cNvPr id="408"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Let's see how multipumping affects the area and speed of this memory.</a:t>
            </a:r>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9" name="CustomShape 1"/>
          <p:cNvSpPr/>
          <p:nvPr/>
        </p:nvSpPr>
        <p:spPr>
          <a:xfrm>
            <a:off x="1371600" y="763560"/>
            <a:ext cx="5029200" cy="3772080"/>
          </a:xfrm>
          <a:prstGeom prst="rect">
            <a:avLst/>
          </a:prstGeom>
          <a:solidFill>
            <a:srgbClr val="ffffff"/>
          </a:solidFill>
          <a:ln w="9360">
            <a:solidFill>
              <a:srgbClr val="000000"/>
            </a:solidFill>
            <a:miter/>
          </a:ln>
        </p:spPr>
      </p:sp>
      <p:sp>
        <p:nvSpPr>
          <p:cNvPr id="410"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Here is the 2W/4R memory from the previous example, without any multipumping.</a:t>
            </a:r>
            <a:endParaRPr/>
          </a:p>
          <a:p>
            <a:endParaRPr/>
          </a:p>
          <a:p>
            <a:pPr>
              <a:lnSpc>
                <a:spcPct val="87000"/>
              </a:lnSpc>
              <a:buFont typeface="Arial"/>
              <a:buChar char="•"/>
            </a:pPr>
            <a:r>
              <a:rPr lang="en-CA" sz="2000">
                <a:latin typeface="Arial"/>
                <a:ea typeface="DejaVu Sans"/>
              </a:rPr>
              <a:t>When we add multipumping, the area and speed are affected like so:</a:t>
            </a:r>
            <a:endParaRPr/>
          </a:p>
          <a:p>
            <a:endParaRPr/>
          </a:p>
          <a:p>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1" name="CustomShape 1"/>
          <p:cNvSpPr/>
          <p:nvPr/>
        </p:nvSpPr>
        <p:spPr>
          <a:xfrm>
            <a:off x="1371600" y="763560"/>
            <a:ext cx="5029200" cy="3772080"/>
          </a:xfrm>
          <a:prstGeom prst="rect">
            <a:avLst/>
          </a:prstGeom>
          <a:solidFill>
            <a:srgbClr val="ffffff"/>
          </a:solidFill>
          <a:ln w="9360">
            <a:solidFill>
              <a:srgbClr val="000000"/>
            </a:solidFill>
            <a:miter/>
          </a:ln>
        </p:spPr>
      </p:sp>
      <p:sp>
        <p:nvSpPr>
          <p:cNvPr id="412"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In this case, the pure multipumping implementation also takes two cycles. </a:t>
            </a:r>
            <a:endParaRPr/>
          </a:p>
          <a:p>
            <a:endParaRPr/>
          </a:p>
          <a:p>
            <a:pPr>
              <a:lnSpc>
                <a:spcPct val="87000"/>
              </a:lnSpc>
              <a:buFont typeface="Arial"/>
              <a:buChar char="•"/>
            </a:pPr>
            <a:r>
              <a:rPr lang="en-CA" sz="2000">
                <a:latin typeface="Arial"/>
                <a:ea typeface="DejaVu Sans"/>
              </a:rPr>
              <a:t>(highlight)‏</a:t>
            </a:r>
            <a:endParaRPr/>
          </a:p>
          <a:p>
            <a:endParaRPr/>
          </a:p>
          <a:p>
            <a:pPr>
              <a:lnSpc>
                <a:spcPct val="87000"/>
              </a:lnSpc>
              <a:buFont typeface="Arial"/>
              <a:buChar char="•"/>
            </a:pPr>
            <a:r>
              <a:rPr lang="en-CA" sz="2000">
                <a:latin typeface="Arial"/>
                <a:ea typeface="DejaVu Sans"/>
              </a:rPr>
              <a:t>It's definitely smaller and faster than the multipumped LVT version, but still slower than the original LVT implementation, which is however up to 7.2x larger.</a:t>
            </a:r>
            <a:endParaRPr/>
          </a:p>
          <a:p>
            <a:endParaRPr/>
          </a:p>
          <a:p>
            <a:pPr>
              <a:lnSpc>
                <a:spcPct val="87000"/>
              </a:lnSpc>
              <a:buFont typeface="Arial"/>
              <a:buChar char="•"/>
            </a:pPr>
            <a:r>
              <a:rPr lang="en-CA" sz="2000">
                <a:latin typeface="Arial"/>
                <a:ea typeface="DejaVu Sans"/>
              </a:rPr>
              <a:t>Unfortunately pure multipumping doesn't scale well to larger numbers of ports.</a:t>
            </a:r>
            <a:endParaRPr/>
          </a:p>
          <a:p>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3" name="CustomShape 1"/>
          <p:cNvSpPr/>
          <p:nvPr/>
        </p:nvSpPr>
        <p:spPr>
          <a:xfrm>
            <a:off x="1371600" y="763560"/>
            <a:ext cx="5029200" cy="3772080"/>
          </a:xfrm>
          <a:prstGeom prst="rect">
            <a:avLst/>
          </a:prstGeom>
          <a:solidFill>
            <a:srgbClr val="ffffff"/>
          </a:solidFill>
          <a:ln w="9360">
            <a:solidFill>
              <a:srgbClr val="000000"/>
            </a:solidFill>
            <a:miter/>
          </a:ln>
        </p:spPr>
      </p:sp>
      <p:sp>
        <p:nvSpPr>
          <p:cNvPr id="414" name="PlaceHolder 2"/>
          <p:cNvSpPr>
            <a:spLocks noGrp="1"/>
          </p:cNvSpPr>
          <p:nvPr>
            <p:ph type="body"/>
          </p:nvPr>
        </p:nvSpPr>
        <p:spPr>
          <a:xfrm>
            <a:off x="777600" y="4776480"/>
            <a:ext cx="6218280" cy="4740480"/>
          </a:xfrm>
          <a:prstGeom prst="rect">
            <a:avLst/>
          </a:prstGeom>
        </p:spPr>
        <p:txBody>
          <a:bodyPr bIns="0" lIns="0" rIns="0" tIns="0"/>
          <a:p>
            <a:pPr>
              <a:lnSpc>
                <a:spcPct val="87000"/>
              </a:lnSpc>
              <a:buFont typeface="Arial"/>
              <a:buChar char="•"/>
            </a:pPr>
            <a:r>
              <a:rPr lang="en-CA" sz="1600">
                <a:latin typeface="Arial"/>
                <a:ea typeface="DejaVu Sans"/>
              </a:rPr>
              <a:t>Here are the same memories, plotted on the same operating frequency Y axis, but with the ports scaled up to 4W/8R. The X axis is left alone, and reflects the fourfold increase in area.</a:t>
            </a:r>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These arrows trace the drop in frequency due to the increase in the number of ports.</a:t>
            </a:r>
            <a:endParaRPr/>
          </a:p>
          <a:p>
            <a:pPr>
              <a:lnSpc>
                <a:spcPct val="87000"/>
              </a:lnSpc>
              <a:buFont typeface="Arial"/>
              <a:buChar char="•"/>
            </a:pPr>
            <a:r>
              <a:rPr lang="en-CA" sz="1600">
                <a:latin typeface="Arial"/>
                <a:ea typeface="DejaVu Sans"/>
              </a:rPr>
              <a:t>The original LVT memory's operating frequency drops by about 50MHz to 100MHz as depth increases,</a:t>
            </a:r>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while the multipumped version drops by much less, with little increase in frequency drop as depth increases.</a:t>
            </a:r>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The pure multipumped implementation suffers the biggest drop, losing it's speed advantage over the multipumped LVT version. This happens because, with 4W/8R ports, a pure multipumped implementation requires a minimum of 3 cycles to do all the reads and writes instead of 2. This problem only gets worse as the number of ports increases.</a:t>
            </a:r>
            <a:endParaRPr/>
          </a:p>
          <a:p>
            <a:pPr>
              <a:lnSpc>
                <a:spcPct val="87000"/>
              </a:lnSpc>
              <a:buFont typeface="Arial"/>
              <a:buChar char="•"/>
            </a:pPr>
            <a:r>
              <a:rPr lang="en-CA" sz="1600">
                <a:latin typeface="Arial"/>
                <a:ea typeface="DejaVu Sans"/>
              </a:rPr>
              <a:t>In contrast, a LVT memory with an even number of read ports can always perform all the reads and writes in two cycles.</a:t>
            </a:r>
            <a:endParaRPr/>
          </a:p>
          <a:p>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5" name="CustomShape 1"/>
          <p:cNvSpPr/>
          <p:nvPr/>
        </p:nvSpPr>
        <p:spPr>
          <a:xfrm>
            <a:off x="1371600" y="763560"/>
            <a:ext cx="5029200" cy="3772080"/>
          </a:xfrm>
          <a:prstGeom prst="rect">
            <a:avLst/>
          </a:prstGeom>
          <a:solidFill>
            <a:srgbClr val="ffffff"/>
          </a:solidFill>
          <a:ln w="9360">
            <a:solidFill>
              <a:srgbClr val="000000"/>
            </a:solidFill>
            <a:miter/>
          </a:ln>
        </p:spPr>
      </p:sp>
      <p:sp>
        <p:nvSpPr>
          <p:cNvPr id="416" name="PlaceHolder 2"/>
          <p:cNvSpPr>
            <a:spLocks noGrp="1"/>
          </p:cNvSpPr>
          <p:nvPr>
            <p:ph type="body"/>
          </p:nvPr>
        </p:nvSpPr>
        <p:spPr>
          <a:xfrm>
            <a:off x="777600" y="4776840"/>
            <a:ext cx="6218280" cy="5100840"/>
          </a:xfrm>
          <a:prstGeom prst="rect">
            <a:avLst/>
          </a:prstGeom>
        </p:spPr>
        <p:txBody>
          <a:bodyPr bIns="0" lIns="0" rIns="0" tIns="0"/>
          <a:p>
            <a:pPr>
              <a:lnSpc>
                <a:spcPct val="87000"/>
              </a:lnSpc>
              <a:buFont typeface="Arial"/>
              <a:buChar char="•"/>
            </a:pPr>
            <a:r>
              <a:rPr lang="en-CA" sz="2000">
                <a:latin typeface="Arial"/>
                <a:ea typeface="DejaVu Sans"/>
              </a:rPr>
              <a:t>The speed reduction is a little over half,</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as expected, but the area reduction is only 28%</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because the number of write ports is unchanged.</a:t>
            </a:r>
            <a:endParaRPr/>
          </a:p>
          <a:p>
            <a:pPr>
              <a:lnSpc>
                <a:spcPct val="87000"/>
              </a:lnSpc>
              <a:buFont typeface="Arial"/>
              <a:buChar char="•"/>
            </a:pPr>
            <a:r>
              <a:rPr lang="en-CA" sz="2000">
                <a:latin typeface="Arial"/>
                <a:ea typeface="DejaVu Sans"/>
              </a:rPr>
              <a:t>This limits the scaling down of the LVT, and prevents reducing the number of memory banks.</a:t>
            </a:r>
            <a:endParaRPr/>
          </a:p>
          <a:p>
            <a:pPr>
              <a:lnSpc>
                <a:spcPct val="87000"/>
              </a:lnSpc>
              <a:buFont typeface="Arial"/>
              <a:buChar char="•"/>
            </a:pPr>
            <a:r>
              <a:rPr lang="en-CA" sz="2000">
                <a:latin typeface="Arial"/>
                <a:ea typeface="DejaVu Sans"/>
              </a:rPr>
              <a:t>We will come back to this problem we we talk about future work.</a:t>
            </a:r>
            <a:endParaRPr/>
          </a:p>
          <a:p>
            <a:pPr>
              <a:lnSpc>
                <a:spcPct val="87000"/>
              </a:lnSpc>
              <a:buFont typeface="Arial"/>
              <a:buChar char="•"/>
            </a:pPr>
            <a:r>
              <a:rPr lang="en-CA" sz="2000">
                <a:latin typeface="Arial"/>
                <a:ea typeface="DejaVu Sans"/>
              </a:rPr>
              <a:t>(pause)‏</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Still, the multipumped memory runs at 174MHz to 193MHz, depending on depth, which might be a usable speed.</a:t>
            </a:r>
            <a:endParaRPr/>
          </a:p>
          <a:p>
            <a:pPr>
              <a:lnSpc>
                <a:spcPct val="87000"/>
              </a:lnSpc>
              <a:buFont typeface="Arial"/>
              <a:buChar char="•"/>
            </a:pPr>
            <a:r>
              <a:rPr lang="en-CA" sz="2000">
                <a:latin typeface="Arial"/>
                <a:ea typeface="DejaVu Sans"/>
              </a:rPr>
              <a:t>We can also compare these results to the pure multipumping implementation using true dual port block RAMs.</a:t>
            </a:r>
            <a:endParaRPr/>
          </a:p>
          <a:p>
            <a:endParaRPr/>
          </a:p>
        </p:txBody>
      </p:sp>
    </p:spTree>
  </p:cSld>
</p:notes>
</file>

<file path=ppt/notesSlides/notesSlide4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7" name="CustomShape 1"/>
          <p:cNvSpPr/>
          <p:nvPr/>
        </p:nvSpPr>
        <p:spPr>
          <a:xfrm>
            <a:off x="1371600" y="763560"/>
            <a:ext cx="5029200" cy="3772080"/>
          </a:xfrm>
          <a:prstGeom prst="rect">
            <a:avLst/>
          </a:prstGeom>
          <a:solidFill>
            <a:srgbClr val="ffffff"/>
          </a:solidFill>
          <a:ln w="9360">
            <a:solidFill>
              <a:srgbClr val="000000"/>
            </a:solidFill>
            <a:miter/>
          </a:ln>
        </p:spPr>
      </p:sp>
      <p:sp>
        <p:nvSpPr>
          <p:cNvPr id="418"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&lt;read as is, with extra data spoken&gt;</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(highlight)‏</a:t>
            </a:r>
            <a:endParaRPr/>
          </a:p>
          <a:p>
            <a:endParaRPr/>
          </a:p>
        </p:txBody>
      </p:sp>
    </p:spTree>
  </p:cSld>
</p:notes>
</file>

<file path=ppt/notesSlides/notesSlide4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9" name="CustomShape 1"/>
          <p:cNvSpPr/>
          <p:nvPr/>
        </p:nvSpPr>
        <p:spPr>
          <a:xfrm>
            <a:off x="1371600" y="763560"/>
            <a:ext cx="5029200" cy="3772080"/>
          </a:xfrm>
          <a:prstGeom prst="rect">
            <a:avLst/>
          </a:prstGeom>
          <a:solidFill>
            <a:srgbClr val="ffffff"/>
          </a:solidFill>
          <a:ln w="9360">
            <a:solidFill>
              <a:srgbClr val="000000"/>
            </a:solidFill>
            <a:miter/>
          </a:ln>
        </p:spPr>
      </p:sp>
      <p:sp>
        <p:nvSpPr>
          <p:cNvPr id="420" name="PlaceHolder 2"/>
          <p:cNvSpPr>
            <a:spLocks noGrp="1"/>
          </p:cNvSpPr>
          <p:nvPr>
            <p:ph type="body"/>
          </p:nvPr>
        </p:nvSpPr>
        <p:spPr>
          <a:xfrm>
            <a:off x="777600" y="4776480"/>
            <a:ext cx="6218280" cy="4607280"/>
          </a:xfrm>
          <a:prstGeom prst="rect">
            <a:avLst/>
          </a:prstGeom>
        </p:spPr>
        <p:txBody>
          <a:bodyPr bIns="0" lIns="0" rIns="0" tIns="0"/>
          <a:p>
            <a:pPr>
              <a:lnSpc>
                <a:spcPct val="87000"/>
              </a:lnSpc>
              <a:buFont typeface="Arial"/>
              <a:buChar char="•"/>
            </a:pPr>
            <a:r>
              <a:rPr lang="en-CA">
                <a:latin typeface="Arial"/>
                <a:ea typeface="DejaVu Sans"/>
              </a:rPr>
              <a:t>Beyond all this, there were a couple of approaches we didn't have time to explore,</a:t>
            </a:r>
            <a:endParaRPr/>
          </a:p>
          <a:p>
            <a:pPr>
              <a:lnSpc>
                <a:spcPct val="87000"/>
              </a:lnSpc>
              <a:buFont typeface="Arial"/>
              <a:buChar char="•"/>
            </a:pPr>
            <a:r>
              <a:rPr lang="en-CA">
                <a:latin typeface="Arial"/>
                <a:ea typeface="DejaVu Sans"/>
              </a:rPr>
              <a:t>but show some promise.</a:t>
            </a:r>
            <a:endParaRPr/>
          </a:p>
          <a:p>
            <a:pPr>
              <a:lnSpc>
                <a:spcPct val="87000"/>
              </a:lnSpc>
              <a:buFont typeface="Arial"/>
              <a:buChar char="•"/>
            </a:pPr>
            <a:r>
              <a:rPr lang="en-CA">
                <a:latin typeface="Arial"/>
                <a:ea typeface="DejaVu Sans"/>
              </a:rPr>
              <a:t>(highlight)‏</a:t>
            </a:r>
            <a:endParaRPr/>
          </a:p>
          <a:p>
            <a:pPr>
              <a:lnSpc>
                <a:spcPct val="87000"/>
              </a:lnSpc>
              <a:buFont typeface="Arial"/>
              <a:buChar char="•"/>
            </a:pPr>
            <a:r>
              <a:rPr lang="en-CA">
                <a:latin typeface="Arial"/>
                <a:ea typeface="DejaVu Sans"/>
              </a:rPr>
              <a:t>The first is to use some of those small, fast pure multipumped memories we just saw</a:t>
            </a:r>
            <a:endParaRPr/>
          </a:p>
          <a:p>
            <a:pPr>
              <a:lnSpc>
                <a:spcPct val="87000"/>
              </a:lnSpc>
              <a:buFont typeface="Arial"/>
              <a:buChar char="•"/>
            </a:pPr>
            <a:r>
              <a:rPr lang="en-CA">
                <a:latin typeface="Arial"/>
                <a:ea typeface="DejaVu Sans"/>
              </a:rPr>
              <a:t>to construct the memory banks of a larger, non-multipumped LVT memory. </a:t>
            </a:r>
            <a:endParaRPr/>
          </a:p>
          <a:p>
            <a:pPr>
              <a:lnSpc>
                <a:spcPct val="87000"/>
              </a:lnSpc>
              <a:buFont typeface="Arial"/>
              <a:buChar char="•"/>
            </a:pPr>
            <a:r>
              <a:rPr lang="en-CA">
                <a:latin typeface="Arial"/>
                <a:ea typeface="DejaVu Sans"/>
              </a:rPr>
              <a:t>The 2W/4R versions run at 279MHz, which is an interesting speed.</a:t>
            </a:r>
            <a:endParaRPr/>
          </a:p>
          <a:p>
            <a:pPr>
              <a:lnSpc>
                <a:spcPct val="87000"/>
              </a:lnSpc>
              <a:buFont typeface="Arial"/>
              <a:buChar char="•"/>
            </a:pPr>
            <a:r>
              <a:rPr lang="en-CA">
                <a:latin typeface="Arial"/>
                <a:ea typeface="DejaVu Sans"/>
              </a:rPr>
              <a:t>Using these pure multiported memories to implement memory banks would reduce the </a:t>
            </a:r>
            <a:endParaRPr/>
          </a:p>
          <a:p>
            <a:pPr>
              <a:lnSpc>
                <a:spcPct val="87000"/>
              </a:lnSpc>
              <a:buFont typeface="Arial"/>
              <a:buChar char="•"/>
            </a:pPr>
            <a:r>
              <a:rPr lang="en-CA">
                <a:latin typeface="Arial"/>
                <a:ea typeface="DejaVu Sans"/>
              </a:rPr>
              <a:t>amount of replication inside each bank, which would reduce their area.</a:t>
            </a:r>
            <a:endParaRPr/>
          </a:p>
          <a:p>
            <a:pPr>
              <a:lnSpc>
                <a:spcPct val="87000"/>
              </a:lnSpc>
              <a:buFont typeface="Arial"/>
              <a:buChar char="•"/>
            </a:pPr>
            <a:r>
              <a:rPr lang="en-CA">
                <a:latin typeface="Arial"/>
                <a:ea typeface="DejaVu Sans"/>
              </a:rPr>
              <a:t>Also, each bank would have two write ports, so now only half as many banks are required.</a:t>
            </a:r>
            <a:endParaRPr/>
          </a:p>
          <a:p>
            <a:pPr>
              <a:lnSpc>
                <a:spcPct val="87000"/>
              </a:lnSpc>
              <a:buFont typeface="Arial"/>
              <a:buChar char="•"/>
            </a:pPr>
            <a:r>
              <a:rPr lang="en-CA">
                <a:latin typeface="Arial"/>
                <a:ea typeface="DejaVu Sans"/>
              </a:rPr>
              <a:t>Half as many banks means that one less bit is required to represent them in the LVT.</a:t>
            </a:r>
            <a:endParaRPr/>
          </a:p>
          <a:p>
            <a:pPr>
              <a:lnSpc>
                <a:spcPct val="87000"/>
              </a:lnSpc>
              <a:buFont typeface="Arial"/>
              <a:buChar char="•"/>
            </a:pPr>
            <a:r>
              <a:rPr lang="en-CA">
                <a:latin typeface="Arial"/>
                <a:ea typeface="DejaVu Sans"/>
              </a:rPr>
              <a:t>Since a typical LVT will be only two or three bits wide, removing one is a significant</a:t>
            </a:r>
            <a:endParaRPr/>
          </a:p>
          <a:p>
            <a:pPr>
              <a:lnSpc>
                <a:spcPct val="87000"/>
              </a:lnSpc>
              <a:buFont typeface="Arial"/>
              <a:buChar char="•"/>
            </a:pPr>
            <a:r>
              <a:rPr lang="en-CA">
                <a:latin typeface="Arial"/>
                <a:ea typeface="DejaVu Sans"/>
              </a:rPr>
              <a:t>area savings.</a:t>
            </a:r>
            <a:endParaRPr/>
          </a:p>
          <a:p>
            <a:pPr>
              <a:lnSpc>
                <a:spcPct val="87000"/>
              </a:lnSpc>
              <a:buFont typeface="Arial"/>
              <a:buChar char="•"/>
            </a:pPr>
            <a:r>
              <a:rPr lang="en-CA">
                <a:latin typeface="Arial"/>
                <a:ea typeface="DejaVu Sans"/>
              </a:rPr>
              <a:t>(pause)‏</a:t>
            </a:r>
            <a:endParaRPr/>
          </a:p>
          <a:p>
            <a:pPr>
              <a:lnSpc>
                <a:spcPct val="87000"/>
              </a:lnSpc>
              <a:buFont typeface="Arial"/>
              <a:buChar char="•"/>
            </a:pPr>
            <a:r>
              <a:rPr lang="en-CA">
                <a:latin typeface="Arial"/>
                <a:ea typeface="DejaVu Sans"/>
              </a:rPr>
              <a:t>(highlight)‏</a:t>
            </a:r>
            <a:endParaRPr/>
          </a:p>
          <a:p>
            <a:pPr>
              <a:lnSpc>
                <a:spcPct val="87000"/>
              </a:lnSpc>
              <a:buFont typeface="Arial"/>
              <a:buChar char="•"/>
            </a:pPr>
            <a:r>
              <a:rPr lang="en-CA">
                <a:latin typeface="Arial"/>
                <a:ea typeface="DejaVu Sans"/>
              </a:rPr>
              <a:t>The second approach is to relax the order of reads and writes in multipumped memories.</a:t>
            </a:r>
            <a:endParaRPr/>
          </a:p>
          <a:p>
            <a:pPr>
              <a:lnSpc>
                <a:spcPct val="87000"/>
              </a:lnSpc>
              <a:buFont typeface="Arial"/>
              <a:buChar char="•"/>
            </a:pPr>
            <a:r>
              <a:rPr lang="en-CA">
                <a:latin typeface="Arial"/>
                <a:ea typeface="DejaVu Sans"/>
              </a:rPr>
              <a:t>If we allow writes to occur during reads, then we don't have to do all the writes at</a:t>
            </a:r>
            <a:endParaRPr/>
          </a:p>
          <a:p>
            <a:pPr>
              <a:lnSpc>
                <a:spcPct val="87000"/>
              </a:lnSpc>
              <a:buFont typeface="Arial"/>
              <a:buChar char="•"/>
            </a:pPr>
            <a:r>
              <a:rPr lang="en-CA">
                <a:latin typeface="Arial"/>
                <a:ea typeface="DejaVu Sans"/>
              </a:rPr>
              <a:t>once, and we can thus time-multiplex the write ports when we multipump a LVT memory.</a:t>
            </a:r>
            <a:endParaRPr/>
          </a:p>
          <a:p>
            <a:pPr>
              <a:lnSpc>
                <a:spcPct val="87000"/>
              </a:lnSpc>
              <a:buFont typeface="Arial"/>
              <a:buChar char="•"/>
            </a:pPr>
            <a:r>
              <a:rPr lang="en-CA">
                <a:latin typeface="Arial"/>
                <a:ea typeface="DejaVu Sans"/>
              </a:rPr>
              <a:t>For example, when multipuming over two cycles, instead of reducing a 2W/4R memory</a:t>
            </a:r>
            <a:endParaRPr/>
          </a:p>
          <a:p>
            <a:pPr>
              <a:lnSpc>
                <a:spcPct val="87000"/>
              </a:lnSpc>
              <a:buFont typeface="Arial"/>
              <a:buChar char="•"/>
            </a:pPr>
            <a:r>
              <a:rPr lang="en-CA">
                <a:latin typeface="Arial"/>
                <a:ea typeface="DejaVu Sans"/>
              </a:rPr>
              <a:t>to a 2W/2R memory internally, the write ports can also be divided and we end up with</a:t>
            </a:r>
            <a:endParaRPr/>
          </a:p>
          <a:p>
            <a:pPr>
              <a:lnSpc>
                <a:spcPct val="87000"/>
              </a:lnSpc>
              <a:buFont typeface="Arial"/>
              <a:buChar char="•"/>
            </a:pPr>
            <a:r>
              <a:rPr lang="en-CA">
                <a:latin typeface="Arial"/>
                <a:ea typeface="DejaVu Sans"/>
              </a:rPr>
              <a:t>a 1W/2R memory internally. This is half as many ports and, minus the overhead of</a:t>
            </a:r>
            <a:endParaRPr/>
          </a:p>
          <a:p>
            <a:pPr>
              <a:lnSpc>
                <a:spcPct val="87000"/>
              </a:lnSpc>
              <a:buFont typeface="Arial"/>
              <a:buChar char="•"/>
            </a:pPr>
            <a:r>
              <a:rPr lang="en-CA">
                <a:latin typeface="Arial"/>
                <a:ea typeface="DejaVu Sans"/>
              </a:rPr>
              <a:t>multipumping, one-quarter the original area, without any additional speed penalty</a:t>
            </a:r>
            <a:endParaRPr/>
          </a:p>
          <a:p>
            <a:pPr>
              <a:lnSpc>
                <a:spcPct val="87000"/>
              </a:lnSpc>
              <a:buFont typeface="Arial"/>
              <a:buChar char="•"/>
            </a:pPr>
            <a:r>
              <a:rPr lang="en-CA">
                <a:latin typeface="Arial"/>
                <a:ea typeface="DejaVu Sans"/>
              </a:rPr>
              <a:t>over the original multipumping scheme.</a:t>
            </a:r>
            <a:endParaRPr/>
          </a:p>
          <a:p>
            <a:pPr>
              <a:lnSpc>
                <a:spcPct val="87000"/>
              </a:lnSpc>
              <a:buFont typeface="Arial"/>
              <a:buChar char="•"/>
            </a:pPr>
            <a:r>
              <a:rPr lang="en-CA">
                <a:latin typeface="Arial"/>
                <a:ea typeface="DejaVu Sans"/>
              </a:rPr>
              <a:t>The only price is that now, the designer has to avoid overwriting data before it's read.</a:t>
            </a:r>
            <a:endParaRPr/>
          </a:p>
          <a:p>
            <a:pPr>
              <a:lnSpc>
                <a:spcPct val="87000"/>
              </a:lnSpc>
              <a:buFont typeface="Arial"/>
              <a:buChar char="•"/>
            </a:pPr>
            <a:r>
              <a:rPr lang="en-CA">
                <a:latin typeface="Arial"/>
                <a:ea typeface="DejaVu Sans"/>
              </a:rPr>
              <a:t>This is the same problem as avoiding WAR dependencies in software loops, so no new</a:t>
            </a:r>
            <a:endParaRPr/>
          </a:p>
          <a:p>
            <a:pPr>
              <a:lnSpc>
                <a:spcPct val="87000"/>
              </a:lnSpc>
              <a:buFont typeface="Arial"/>
              <a:buChar char="•"/>
            </a:pPr>
            <a:r>
              <a:rPr lang="en-CA">
                <a:latin typeface="Arial"/>
                <a:ea typeface="DejaVu Sans"/>
              </a:rPr>
              <a:t>techniques would be needed.</a:t>
            </a:r>
            <a:endParaRPr/>
          </a:p>
          <a:p>
            <a:pPr>
              <a:lnSpc>
                <a:spcPct val="87000"/>
              </a:lnSpc>
              <a:buFont typeface="Arial"/>
              <a:buChar char="•"/>
            </a:pPr>
            <a:r>
              <a:rPr lang="en-CA">
                <a:latin typeface="Arial"/>
                <a:ea typeface="DejaVu Sans"/>
              </a:rPr>
              <a:t>(pause)‏</a:t>
            </a:r>
            <a:endParaRPr/>
          </a:p>
          <a:p>
            <a:endParaRPr/>
          </a:p>
        </p:txBody>
      </p:sp>
    </p:spTree>
  </p:cSld>
</p:notes>
</file>

<file path=ppt/notesSlides/notesSlide4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1" name="CustomShape 1"/>
          <p:cNvSpPr/>
          <p:nvPr/>
        </p:nvSpPr>
        <p:spPr>
          <a:xfrm>
            <a:off x="1371600" y="763560"/>
            <a:ext cx="5029200" cy="3772080"/>
          </a:xfrm>
          <a:prstGeom prst="rect">
            <a:avLst/>
          </a:prstGeom>
          <a:solidFill>
            <a:srgbClr val="ffffff"/>
          </a:solidFill>
          <a:ln w="9360">
            <a:solidFill>
              <a:srgbClr val="000000"/>
            </a:solidFill>
            <a:miter/>
          </a:ln>
        </p:spPr>
      </p:sp>
      <p:sp>
        <p:nvSpPr>
          <p:cNvPr id="422" name="PlaceHolder 2"/>
          <p:cNvSpPr>
            <a:spLocks noGrp="1"/>
          </p:cNvSpPr>
          <p:nvPr>
            <p:ph type="body"/>
          </p:nvPr>
        </p:nvSpPr>
        <p:spPr>
          <a:xfrm>
            <a:off x="777600" y="4776840"/>
            <a:ext cx="6211800" cy="4520160"/>
          </a:xfrm>
          <a:prstGeom prst="rect">
            <a:avLst/>
          </a:prstGeom>
        </p:spPr>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7" name="CustomShape 1"/>
          <p:cNvSpPr/>
          <p:nvPr/>
        </p:nvSpPr>
        <p:spPr>
          <a:xfrm>
            <a:off x="1371600" y="763560"/>
            <a:ext cx="5029200" cy="3772080"/>
          </a:xfrm>
          <a:prstGeom prst="rect">
            <a:avLst/>
          </a:prstGeom>
          <a:solidFill>
            <a:srgbClr val="ffffff"/>
          </a:solidFill>
          <a:ln w="9360">
            <a:solidFill>
              <a:srgbClr val="000000"/>
            </a:solidFill>
            <a:miter/>
          </a:ln>
        </p:spPr>
      </p:sp>
      <p:sp>
        <p:nvSpPr>
          <p:cNvPr id="338"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Assume we want to implement on an FPGA a memory with 2 write ports</a:t>
            </a:r>
            <a:endParaRPr/>
          </a:p>
          <a:p>
            <a:pPr>
              <a:lnSpc>
                <a:spcPct val="87000"/>
              </a:lnSpc>
              <a:buFont typeface="Arial"/>
              <a:buChar char="•"/>
            </a:pPr>
            <a:r>
              <a:rPr lang="en-CA" sz="2000">
                <a:latin typeface="Arial"/>
                <a:ea typeface="DejaVu Sans"/>
              </a:rPr>
              <a:t>(highlight write ports)‏</a:t>
            </a:r>
            <a:endParaRPr/>
          </a:p>
          <a:p>
            <a:pPr>
              <a:lnSpc>
                <a:spcPct val="87000"/>
              </a:lnSpc>
              <a:buFont typeface="Arial"/>
              <a:buChar char="•"/>
            </a:pPr>
            <a:r>
              <a:rPr lang="en-CA" sz="2000">
                <a:latin typeface="Arial"/>
                <a:ea typeface="DejaVu Sans"/>
              </a:rPr>
              <a:t>and two read ports.</a:t>
            </a:r>
            <a:endParaRPr/>
          </a:p>
          <a:p>
            <a:pPr>
              <a:lnSpc>
                <a:spcPct val="87000"/>
              </a:lnSpc>
              <a:buFont typeface="Arial"/>
              <a:buChar char="•"/>
            </a:pPr>
            <a:r>
              <a:rPr lang="en-CA" sz="2000">
                <a:latin typeface="Arial"/>
                <a:ea typeface="DejaVu Sans"/>
              </a:rPr>
              <a:t>(highlight read ports)‏</a:t>
            </a:r>
            <a:endParaRPr/>
          </a:p>
          <a:p>
            <a:pPr>
              <a:lnSpc>
                <a:spcPct val="87000"/>
              </a:lnSpc>
              <a:buFont typeface="Arial"/>
              <a:buChar char="•"/>
            </a:pPr>
            <a:r>
              <a:rPr lang="en-CA" sz="2000">
                <a:latin typeface="Arial"/>
                <a:ea typeface="DejaVu Sans"/>
              </a:rPr>
              <a:t>We will denote the number of ports as 2W/2R</a:t>
            </a:r>
            <a:endParaRPr/>
          </a:p>
          <a:p>
            <a:pPr>
              <a:lnSpc>
                <a:spcPct val="87000"/>
              </a:lnSpc>
              <a:buFont typeface="Arial"/>
              <a:buChar char="•"/>
            </a:pPr>
            <a:r>
              <a:rPr lang="en-CA" sz="2000">
                <a:latin typeface="Arial"/>
                <a:ea typeface="DejaVu Sans"/>
              </a:rPr>
              <a:t>(highlight 2W/2R)‏</a:t>
            </a:r>
            <a:endParaRPr/>
          </a:p>
          <a:p>
            <a:endParaRPr/>
          </a:p>
          <a:p>
            <a:pPr>
              <a:lnSpc>
                <a:spcPct val="87000"/>
              </a:lnSpc>
              <a:buFont typeface="Arial"/>
              <a:buChar char="•"/>
            </a:pPr>
            <a:r>
              <a:rPr lang="en-CA" sz="2000">
                <a:latin typeface="Arial"/>
                <a:ea typeface="DejaVu Sans"/>
              </a:rPr>
              <a:t>There is no such device on an FPGA.</a:t>
            </a:r>
            <a:endParaRPr/>
          </a:p>
          <a:p>
            <a:pPr>
              <a:lnSpc>
                <a:spcPct val="87000"/>
              </a:lnSpc>
              <a:buFont typeface="Arial"/>
              <a:buChar char="•"/>
            </a:pPr>
            <a:r>
              <a:rPr lang="en-CA" sz="2000">
                <a:latin typeface="Arial"/>
                <a:ea typeface="DejaVu Sans"/>
              </a:rPr>
              <a:t>How do we implement it?</a:t>
            </a:r>
            <a:endParaRPr/>
          </a:p>
          <a:p>
            <a:pPr>
              <a:lnSpc>
                <a:spcPct val="87000"/>
              </a:lnSpc>
              <a:buFont typeface="Arial"/>
              <a:buChar char="•"/>
            </a:pPr>
            <a:r>
              <a:rPr lang="en-CA" sz="2000">
                <a:latin typeface="Arial"/>
                <a:ea typeface="DejaVu Sans"/>
              </a:rPr>
              <a:t>The obvious first solution is to use the most flexible component of FPGAs, the reconfigurable fabric, to build a memory with as many ports as we need.</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9" name="CustomShape 1"/>
          <p:cNvSpPr/>
          <p:nvPr/>
        </p:nvSpPr>
        <p:spPr>
          <a:xfrm>
            <a:off x="1371600" y="763560"/>
            <a:ext cx="5029200" cy="3772080"/>
          </a:xfrm>
          <a:prstGeom prst="rect">
            <a:avLst/>
          </a:prstGeom>
          <a:solidFill>
            <a:srgbClr val="ffffff"/>
          </a:solidFill>
          <a:ln w="9360">
            <a:solidFill>
              <a:srgbClr val="000000"/>
            </a:solidFill>
            <a:miter/>
          </a:ln>
        </p:spPr>
      </p:sp>
      <p:sp>
        <p:nvSpPr>
          <p:cNvPr id="340" name="PlaceHolder 2"/>
          <p:cNvSpPr>
            <a:spLocks noGrp="1"/>
          </p:cNvSpPr>
          <p:nvPr>
            <p:ph type="body"/>
          </p:nvPr>
        </p:nvSpPr>
        <p:spPr>
          <a:xfrm>
            <a:off x="777600" y="4776480"/>
            <a:ext cx="6218280" cy="4435920"/>
          </a:xfrm>
          <a:prstGeom prst="rect">
            <a:avLst/>
          </a:prstGeom>
        </p:spPr>
        <p:txBody>
          <a:bodyPr bIns="0" lIns="0" rIns="0" tIns="0"/>
          <a:p>
            <a:pPr>
              <a:lnSpc>
                <a:spcPct val="87000"/>
              </a:lnSpc>
              <a:buFont typeface="Arial"/>
              <a:buChar char="•"/>
            </a:pPr>
            <a:r>
              <a:rPr lang="en-CA" sz="1600">
                <a:latin typeface="Arial"/>
                <a:ea typeface="DejaVu Sans"/>
              </a:rPr>
              <a:t>The next is Block RAMs.</a:t>
            </a:r>
            <a:endParaRPr/>
          </a:p>
          <a:p>
            <a:pPr>
              <a:lnSpc>
                <a:spcPct val="87000"/>
              </a:lnSpc>
              <a:buFont typeface="Arial"/>
              <a:buChar char="•"/>
            </a:pPr>
            <a:r>
              <a:rPr lang="en-CA" sz="1600">
                <a:latin typeface="Arial"/>
                <a:ea typeface="DejaVu Sans"/>
              </a:rPr>
              <a:t>Block RAMs are implemented directly in CMOS logic and have</a:t>
            </a:r>
            <a:endParaRPr/>
          </a:p>
          <a:p>
            <a:pPr>
              <a:lnSpc>
                <a:spcPct val="87000"/>
              </a:lnSpc>
              <a:buFont typeface="Arial"/>
              <a:buChar char="•"/>
            </a:pPr>
            <a:r>
              <a:rPr lang="en-CA" sz="1600">
                <a:latin typeface="Arial"/>
                <a:ea typeface="DejaVu Sans"/>
              </a:rPr>
              <a:t>two ports which can each function either as a read or a write port.</a:t>
            </a:r>
            <a:endParaRPr/>
          </a:p>
          <a:p>
            <a:endParaRPr/>
          </a:p>
          <a:p>
            <a:pPr>
              <a:lnSpc>
                <a:spcPct val="87000"/>
              </a:lnSpc>
              <a:buFont typeface="Arial"/>
              <a:buChar char="•"/>
            </a:pPr>
            <a:r>
              <a:rPr lang="en-CA" sz="1600">
                <a:latin typeface="Arial"/>
                <a:ea typeface="DejaVu Sans"/>
              </a:rPr>
              <a:t>These memories use less area and run at a higher frequency than ones created from ALMs, but do so at the expense of having a fixed storage capacity and number of ports.  </a:t>
            </a:r>
            <a:endParaRPr/>
          </a:p>
          <a:p>
            <a:endParaRPr/>
          </a:p>
          <a:p>
            <a:pPr>
              <a:lnSpc>
                <a:spcPct val="87000"/>
              </a:lnSpc>
              <a:buFont typeface="Arial"/>
              <a:buChar char="•"/>
            </a:pPr>
            <a:r>
              <a:rPr lang="en-CA" sz="1600">
                <a:latin typeface="Arial"/>
                <a:ea typeface="DejaVu Sans"/>
              </a:rPr>
              <a:t>(highlight)‏</a:t>
            </a:r>
            <a:endParaRPr/>
          </a:p>
          <a:p>
            <a:pPr>
              <a:lnSpc>
                <a:spcPct val="87000"/>
              </a:lnSpc>
              <a:buFont typeface="Arial"/>
              <a:buChar char="•"/>
            </a:pPr>
            <a:r>
              <a:rPr lang="en-CA" sz="1600">
                <a:latin typeface="Arial"/>
                <a:ea typeface="DejaVu Sans"/>
              </a:rPr>
              <a:t>The Stratix III FPGA devices mostly contain M9K block RAMs, which hold nine kilobits of information in various widths and depths. At a width of 32 bits, an M9K holds 256 elements.</a:t>
            </a:r>
            <a:endParaRPr/>
          </a:p>
          <a:p>
            <a:endParaRPr/>
          </a:p>
          <a:p>
            <a:pPr>
              <a:lnSpc>
                <a:spcPct val="87000"/>
              </a:lnSpc>
              <a:buFont typeface="Arial"/>
              <a:buChar char="•"/>
            </a:pPr>
            <a:r>
              <a:rPr lang="en-CA" sz="1600">
                <a:latin typeface="Arial"/>
                <a:ea typeface="DejaVu Sans"/>
              </a:rPr>
              <a:t>(highlight)  </a:t>
            </a:r>
            <a:endParaRPr/>
          </a:p>
          <a:p>
            <a:pPr>
              <a:lnSpc>
                <a:spcPct val="87000"/>
              </a:lnSpc>
              <a:buFont typeface="Arial"/>
              <a:buChar char="•"/>
            </a:pPr>
            <a:r>
              <a:rPr lang="en-CA" sz="1600">
                <a:latin typeface="Arial"/>
                <a:ea typeface="DejaVu Sans"/>
              </a:rPr>
              <a:t>Stratix III FPGAs also contain larger M144K blocks, which each hold 144 kilobits, but exist in much fewer numbers than M9Ks.</a:t>
            </a:r>
            <a:endParaRPr/>
          </a:p>
          <a:p>
            <a:endParaRPr/>
          </a:p>
          <a:p>
            <a:pPr>
              <a:lnSpc>
                <a:spcPct val="87000"/>
              </a:lnSpc>
              <a:buFont typeface="Arial"/>
              <a:buChar char="•"/>
            </a:pPr>
            <a:r>
              <a:rPr lang="en-CA" sz="1600">
                <a:latin typeface="Arial"/>
                <a:ea typeface="DejaVu Sans"/>
              </a:rPr>
              <a:t>At the fastest speed grade (C2), block RAMs can operate at up to 580MHz. Block RAMs can operate in two modes:</a:t>
            </a:r>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1" name="CustomShape 1"/>
          <p:cNvSpPr/>
          <p:nvPr/>
        </p:nvSpPr>
        <p:spPr>
          <a:xfrm>
            <a:off x="1371600" y="763560"/>
            <a:ext cx="5029200" cy="3772080"/>
          </a:xfrm>
          <a:prstGeom prst="rect">
            <a:avLst/>
          </a:prstGeom>
          <a:solidFill>
            <a:srgbClr val="ffffff"/>
          </a:solidFill>
          <a:ln w="9360">
            <a:solidFill>
              <a:srgbClr val="000000"/>
            </a:solidFill>
            <a:miter/>
          </a:ln>
        </p:spPr>
      </p:sp>
      <p:sp>
        <p:nvSpPr>
          <p:cNvPr id="342" name="PlaceHolder 2"/>
          <p:cNvSpPr>
            <a:spLocks noGrp="1"/>
          </p:cNvSpPr>
          <p:nvPr>
            <p:ph type="body"/>
          </p:nvPr>
        </p:nvSpPr>
        <p:spPr>
          <a:xfrm>
            <a:off x="777600" y="4776840"/>
            <a:ext cx="6218280" cy="4596120"/>
          </a:xfrm>
          <a:prstGeom prst="rect">
            <a:avLst/>
          </a:prstGeom>
        </p:spPr>
        <p:txBody>
          <a:bodyPr bIns="0" lIns="0" rIns="0" tIns="0"/>
          <a:p>
            <a:pPr>
              <a:lnSpc>
                <a:spcPct val="87000"/>
              </a:lnSpc>
              <a:buFont typeface="Arial"/>
              <a:buChar char="•"/>
            </a:pPr>
            <a:r>
              <a:rPr lang="en-CA" sz="1400">
                <a:latin typeface="Arial"/>
                <a:ea typeface="DejaVu Sans"/>
              </a:rPr>
              <a:t>And here's what the result looks like. </a:t>
            </a:r>
            <a:endParaRPr/>
          </a:p>
          <a:p>
            <a:pPr>
              <a:lnSpc>
                <a:spcPct val="87000"/>
              </a:lnSpc>
              <a:buFont typeface="Arial"/>
              <a:buChar char="•"/>
            </a:pPr>
            <a:r>
              <a:rPr lang="en-CA" sz="1400">
                <a:latin typeface="Arial"/>
                <a:ea typeface="DejaVu Sans"/>
              </a:rPr>
              <a:t>We have two write ports (highlight)‏</a:t>
            </a:r>
            <a:endParaRPr/>
          </a:p>
          <a:p>
            <a:pPr>
              <a:lnSpc>
                <a:spcPct val="87000"/>
              </a:lnSpc>
              <a:buFont typeface="Arial"/>
              <a:buChar char="•"/>
            </a:pPr>
            <a:r>
              <a:rPr lang="en-CA" sz="1400">
                <a:latin typeface="Arial"/>
                <a:ea typeface="DejaVu Sans"/>
              </a:rPr>
              <a:t>which feed into decoders and multiplexers (highlight)‏</a:t>
            </a:r>
            <a:endParaRPr/>
          </a:p>
          <a:p>
            <a:pPr>
              <a:lnSpc>
                <a:spcPct val="87000"/>
              </a:lnSpc>
              <a:buFont typeface="Arial"/>
              <a:buChar char="•"/>
            </a:pPr>
            <a:r>
              <a:rPr lang="en-CA" sz="1400">
                <a:latin typeface="Arial"/>
                <a:ea typeface="DejaVu Sans"/>
              </a:rPr>
              <a:t>which select the individual storage elements (highlight)‏</a:t>
            </a:r>
            <a:endParaRPr/>
          </a:p>
          <a:p>
            <a:pPr>
              <a:lnSpc>
                <a:spcPct val="87000"/>
              </a:lnSpc>
              <a:buFont typeface="Arial"/>
              <a:buChar char="•"/>
            </a:pPr>
            <a:r>
              <a:rPr lang="en-CA" sz="1400">
                <a:latin typeface="Arial"/>
                <a:ea typeface="DejaVu Sans"/>
              </a:rPr>
              <a:t>These elements are then multiplexed (highlight)‏</a:t>
            </a:r>
            <a:endParaRPr/>
          </a:p>
          <a:p>
            <a:pPr>
              <a:lnSpc>
                <a:spcPct val="87000"/>
              </a:lnSpc>
              <a:buFont typeface="Arial"/>
              <a:buChar char="•"/>
            </a:pPr>
            <a:r>
              <a:rPr lang="en-CA" sz="1400">
                <a:latin typeface="Arial"/>
                <a:ea typeface="DejaVu Sans"/>
              </a:rPr>
              <a:t>to some temporary registers (highlight)‏</a:t>
            </a:r>
            <a:endParaRPr/>
          </a:p>
          <a:p>
            <a:pPr>
              <a:lnSpc>
                <a:spcPct val="87000"/>
              </a:lnSpc>
              <a:buFont typeface="Arial"/>
              <a:buChar char="•"/>
            </a:pPr>
            <a:r>
              <a:rPr lang="en-CA" sz="1400">
                <a:latin typeface="Arial"/>
                <a:ea typeface="DejaVu Sans"/>
              </a:rPr>
              <a:t>which then hold the output values for the read ports (highlight)‏</a:t>
            </a:r>
            <a:endParaRPr/>
          </a:p>
          <a:p>
            <a:pPr>
              <a:lnSpc>
                <a:spcPct val="87000"/>
              </a:lnSpc>
              <a:buFont typeface="Arial"/>
              <a:buChar char="•"/>
            </a:pPr>
            <a:r>
              <a:rPr lang="en-CA" sz="1400">
                <a:latin typeface="Arial"/>
                <a:ea typeface="DejaVu Sans"/>
              </a:rPr>
              <a:t>It does what we want, which is to support two write and two reads at once.</a:t>
            </a:r>
            <a:endParaRPr/>
          </a:p>
          <a:p>
            <a:pPr>
              <a:lnSpc>
                <a:spcPct val="87000"/>
              </a:lnSpc>
              <a:buFont typeface="Arial"/>
              <a:buChar char="•"/>
            </a:pPr>
            <a:r>
              <a:rPr lang="en-CA" sz="1400">
                <a:latin typeface="Arial"/>
                <a:ea typeface="DejaVu Sans"/>
              </a:rPr>
              <a:t>(pause)‏</a:t>
            </a:r>
            <a:endParaRPr/>
          </a:p>
          <a:p>
            <a:pPr>
              <a:lnSpc>
                <a:spcPct val="87000"/>
              </a:lnSpc>
              <a:buFont typeface="Arial"/>
              <a:buChar char="•"/>
            </a:pPr>
            <a:r>
              <a:rPr lang="en-CA" sz="1400">
                <a:latin typeface="Arial"/>
                <a:ea typeface="DejaVu Sans"/>
              </a:rPr>
              <a:t>But there are a lot of problems with this solution.</a:t>
            </a:r>
            <a:endParaRPr/>
          </a:p>
          <a:p>
            <a:pPr>
              <a:lnSpc>
                <a:spcPct val="87000"/>
              </a:lnSpc>
              <a:buFont typeface="Arial"/>
              <a:buChar char="•"/>
            </a:pPr>
            <a:r>
              <a:rPr lang="en-CA" sz="1400">
                <a:latin typeface="Arial"/>
                <a:ea typeface="DejaVu Sans"/>
              </a:rPr>
              <a:t>There's a *lot* of implicit decoders. </a:t>
            </a:r>
            <a:endParaRPr/>
          </a:p>
          <a:p>
            <a:pPr>
              <a:lnSpc>
                <a:spcPct val="87000"/>
              </a:lnSpc>
              <a:buFont typeface="Arial"/>
              <a:buChar char="•"/>
            </a:pPr>
            <a:r>
              <a:rPr lang="en-CA" sz="1400">
                <a:latin typeface="Arial"/>
                <a:ea typeface="DejaVu Sans"/>
              </a:rPr>
              <a:t>One for each write port multiplexer (highlight), to figure out which element to mux to, and one for each *element* (highlight) as a write enable.</a:t>
            </a:r>
            <a:endParaRPr/>
          </a:p>
          <a:p>
            <a:endParaRPr/>
          </a:p>
          <a:p>
            <a:pPr>
              <a:lnSpc>
                <a:spcPct val="87000"/>
              </a:lnSpc>
              <a:buFont typeface="Arial"/>
              <a:buChar char="•"/>
            </a:pPr>
            <a:r>
              <a:rPr lang="en-CA" sz="1400">
                <a:latin typeface="Arial"/>
                <a:ea typeface="DejaVu Sans"/>
              </a:rPr>
              <a:t>There's also a lot of multiplexing. Each read port has to be able to</a:t>
            </a:r>
            <a:endParaRPr/>
          </a:p>
          <a:p>
            <a:pPr>
              <a:lnSpc>
                <a:spcPct val="87000"/>
              </a:lnSpc>
              <a:buFont typeface="Arial"/>
              <a:buChar char="•"/>
            </a:pPr>
            <a:r>
              <a:rPr lang="en-CA" sz="1400">
                <a:latin typeface="Arial"/>
                <a:ea typeface="DejaVu Sans"/>
              </a:rPr>
              <a:t>read from any of all the storage element. That makes for some seriously</a:t>
            </a:r>
            <a:endParaRPr/>
          </a:p>
          <a:p>
            <a:pPr>
              <a:lnSpc>
                <a:spcPct val="87000"/>
              </a:lnSpc>
              <a:buFont typeface="Arial"/>
              <a:buChar char="•"/>
            </a:pPr>
            <a:r>
              <a:rPr lang="en-CA" sz="1400">
                <a:latin typeface="Arial"/>
                <a:ea typeface="DejaVu Sans"/>
              </a:rPr>
              <a:t>*wide* multiplexers (highlight). As wide as the entire memory depth.</a:t>
            </a:r>
            <a:endParaRPr/>
          </a:p>
          <a:p>
            <a:endParaRPr/>
          </a:p>
          <a:p>
            <a:pPr>
              <a:lnSpc>
                <a:spcPct val="87000"/>
              </a:lnSpc>
              <a:buFont typeface="Arial"/>
              <a:buChar char="•"/>
            </a:pPr>
            <a:r>
              <a:rPr lang="en-CA" sz="1400">
                <a:latin typeface="Arial"/>
                <a:ea typeface="DejaVu Sans"/>
              </a:rPr>
              <a:t>Overall, the weakness of this solution is that it is fully-associative.</a:t>
            </a:r>
            <a:endParaRPr/>
          </a:p>
          <a:p>
            <a:pPr>
              <a:lnSpc>
                <a:spcPct val="87000"/>
              </a:lnSpc>
              <a:buFont typeface="Arial"/>
              <a:buChar char="•"/>
            </a:pPr>
            <a:r>
              <a:rPr lang="en-CA" sz="1400">
                <a:latin typeface="Arial"/>
                <a:ea typeface="DejaVu Sans"/>
              </a:rPr>
              <a:t>A lot of hardware has to be used to connect any write port to any storage </a:t>
            </a:r>
            <a:endParaRPr/>
          </a:p>
          <a:p>
            <a:pPr>
              <a:lnSpc>
                <a:spcPct val="87000"/>
              </a:lnSpc>
              <a:buFont typeface="Arial"/>
              <a:buChar char="•"/>
            </a:pPr>
            <a:r>
              <a:rPr lang="en-CA" sz="1400">
                <a:latin typeface="Arial"/>
                <a:ea typeface="DejaVu Sans"/>
              </a:rPr>
              <a:t>location, and any storage location to any read port. And it gets worse</a:t>
            </a:r>
            <a:endParaRPr/>
          </a:p>
          <a:p>
            <a:pPr>
              <a:lnSpc>
                <a:spcPct val="87000"/>
              </a:lnSpc>
              <a:buFont typeface="Arial"/>
              <a:buChar char="•"/>
            </a:pPr>
            <a:r>
              <a:rPr lang="en-CA" sz="1400">
                <a:latin typeface="Arial"/>
                <a:ea typeface="DejaVu Sans"/>
              </a:rPr>
              <a:t>the deeper the memory gets.</a:t>
            </a:r>
            <a:endParaRPr/>
          </a:p>
          <a:p>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3" name="CustomShape 1"/>
          <p:cNvSpPr/>
          <p:nvPr/>
        </p:nvSpPr>
        <p:spPr>
          <a:xfrm>
            <a:off x="1371600" y="763560"/>
            <a:ext cx="5029200" cy="3772080"/>
          </a:xfrm>
          <a:prstGeom prst="rect">
            <a:avLst/>
          </a:prstGeom>
          <a:solidFill>
            <a:srgbClr val="ffffff"/>
          </a:solidFill>
          <a:ln w="9360">
            <a:solidFill>
              <a:srgbClr val="000000"/>
            </a:solidFill>
            <a:miter/>
          </a:ln>
        </p:spPr>
      </p:sp>
      <p:sp>
        <p:nvSpPr>
          <p:cNvPr id="344"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The first one is replication.</a:t>
            </a:r>
            <a:endParaRPr/>
          </a:p>
          <a:p>
            <a:endParaRPr/>
          </a:p>
          <a:p>
            <a:pPr>
              <a:lnSpc>
                <a:spcPct val="87000"/>
              </a:lnSpc>
              <a:buFont typeface="Arial"/>
              <a:buChar char="•"/>
            </a:pPr>
            <a:r>
              <a:rPr lang="en-CA" sz="2000">
                <a:latin typeface="Arial"/>
                <a:ea typeface="DejaVu Sans"/>
              </a:rPr>
              <a:t>We just connect a single write port to multiple duplicates of a memory. (highlight)‏</a:t>
            </a:r>
            <a:endParaRPr/>
          </a:p>
          <a:p>
            <a:endParaRPr/>
          </a:p>
          <a:p>
            <a:pPr>
              <a:lnSpc>
                <a:spcPct val="87000"/>
              </a:lnSpc>
              <a:buFont typeface="Arial"/>
              <a:buChar char="•"/>
            </a:pPr>
            <a:r>
              <a:rPr lang="en-CA" sz="2000">
                <a:latin typeface="Arial"/>
                <a:ea typeface="DejaVu Sans"/>
              </a:rPr>
              <a:t>A write ends up copied in all the memories, and each duplicate can support an independent read.</a:t>
            </a:r>
            <a:endParaRPr/>
          </a:p>
          <a:p>
            <a:pPr>
              <a:lnSpc>
                <a:spcPct val="87000"/>
              </a:lnSpc>
              <a:buFont typeface="Arial"/>
              <a:buChar char="•"/>
            </a:pPr>
            <a:r>
              <a:rPr lang="en-CA" sz="2000">
                <a:latin typeface="Arial"/>
                <a:ea typeface="DejaVu Sans"/>
              </a:rPr>
              <a:t>(highlight)‏</a:t>
            </a:r>
            <a:endParaRPr/>
          </a:p>
          <a:p>
            <a:endParaRPr/>
          </a:p>
          <a:p>
            <a:pPr>
              <a:lnSpc>
                <a:spcPct val="87000"/>
              </a:lnSpc>
              <a:buFont typeface="Arial"/>
              <a:buChar char="•"/>
            </a:pPr>
            <a:r>
              <a:rPr lang="en-CA" sz="2000">
                <a:latin typeface="Arial"/>
                <a:ea typeface="DejaVu Sans"/>
              </a:rPr>
              <a:t>But we're still stuck with only one write port.</a:t>
            </a:r>
            <a:endParaRPr/>
          </a:p>
          <a:p>
            <a:pPr>
              <a:lnSpc>
                <a:spcPct val="87000"/>
              </a:lnSpc>
              <a:buFont typeface="Arial"/>
              <a:buChar char="•"/>
            </a:pPr>
            <a:r>
              <a:rPr lang="en-CA" sz="2000">
                <a:latin typeface="Arial"/>
                <a:ea typeface="DejaVu Sans"/>
              </a:rPr>
              <a:t>(higlight)‏</a:t>
            </a:r>
            <a:endParaRPr/>
          </a:p>
          <a:p>
            <a:pPr>
              <a:lnSpc>
                <a:spcPct val="87000"/>
              </a:lnSpc>
              <a:buFont typeface="Arial"/>
              <a:buChar char="•"/>
            </a:pPr>
            <a:r>
              <a:rPr lang="en-CA" sz="2000">
                <a:latin typeface="Arial"/>
                <a:ea typeface="DejaVu Sans"/>
              </a:rPr>
              <a:t>(pause)‏</a:t>
            </a:r>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5" name="CustomShape 1"/>
          <p:cNvSpPr/>
          <p:nvPr/>
        </p:nvSpPr>
        <p:spPr>
          <a:xfrm>
            <a:off x="1371600" y="763560"/>
            <a:ext cx="5029200" cy="3772080"/>
          </a:xfrm>
          <a:prstGeom prst="rect">
            <a:avLst/>
          </a:prstGeom>
          <a:solidFill>
            <a:srgbClr val="ffffff"/>
          </a:solidFill>
          <a:ln w="9360">
            <a:solidFill>
              <a:srgbClr val="000000"/>
            </a:solidFill>
            <a:miter/>
          </a:ln>
        </p:spPr>
      </p:sp>
      <p:sp>
        <p:nvSpPr>
          <p:cNvPr id="346" name="PlaceHolder 2"/>
          <p:cNvSpPr>
            <a:spLocks noGrp="1"/>
          </p:cNvSpPr>
          <p:nvPr>
            <p:ph type="body"/>
          </p:nvPr>
        </p:nvSpPr>
        <p:spPr>
          <a:xfrm>
            <a:off x="777600" y="4776840"/>
            <a:ext cx="6218280" cy="4526280"/>
          </a:xfrm>
          <a:prstGeom prst="rect">
            <a:avLst/>
          </a:prstGeom>
        </p:spPr>
        <p:txBody>
          <a:bodyPr bIns="0" lIns="0" rIns="0" tIns="0"/>
          <a:p>
            <a:pPr>
              <a:lnSpc>
                <a:spcPct val="87000"/>
              </a:lnSpc>
              <a:buFont typeface="Arial"/>
              <a:buChar char="•"/>
            </a:pPr>
            <a:r>
              <a:rPr lang="en-CA" sz="2000">
                <a:latin typeface="Arial"/>
                <a:ea typeface="DejaVu Sans"/>
              </a:rPr>
              <a:t>By keeping the write ports separate, we can now have multiple concurrent writes </a:t>
            </a:r>
            <a:endParaRPr/>
          </a:p>
          <a:p>
            <a:pPr>
              <a:lnSpc>
                <a:spcPct val="87000"/>
              </a:lnSpc>
              <a:buFont typeface="Arial"/>
              <a:buChar char="•"/>
            </a:pPr>
            <a:r>
              <a:rPr lang="en-CA" sz="2000">
                <a:latin typeface="Arial"/>
                <a:ea typeface="DejaVu Sans"/>
              </a:rPr>
              <a:t>(highlight)‏</a:t>
            </a:r>
            <a:endParaRPr/>
          </a:p>
          <a:p>
            <a:pPr>
              <a:lnSpc>
                <a:spcPct val="87000"/>
              </a:lnSpc>
              <a:buFont typeface="Arial"/>
              <a:buChar char="•"/>
            </a:pPr>
            <a:r>
              <a:rPr lang="en-CA" sz="2000">
                <a:latin typeface="Arial"/>
                <a:ea typeface="DejaVu Sans"/>
              </a:rPr>
              <a:t>and reads.</a:t>
            </a:r>
            <a:endParaRPr/>
          </a:p>
          <a:p>
            <a:pPr>
              <a:lnSpc>
                <a:spcPct val="87000"/>
              </a:lnSpc>
              <a:buFont typeface="Arial"/>
              <a:buChar char="•"/>
            </a:pPr>
            <a:r>
              <a:rPr lang="en-CA" sz="2000">
                <a:latin typeface="Arial"/>
                <a:ea typeface="DejaVu Sans"/>
              </a:rPr>
              <a:t>(highlight)‏</a:t>
            </a:r>
            <a:endParaRPr/>
          </a:p>
          <a:p>
            <a:endParaRPr/>
          </a:p>
          <a:p>
            <a:pPr>
              <a:lnSpc>
                <a:spcPct val="87000"/>
              </a:lnSpc>
              <a:buFont typeface="Arial"/>
              <a:buChar char="•"/>
            </a:pPr>
            <a:r>
              <a:rPr lang="en-CA" sz="2000">
                <a:latin typeface="Arial"/>
                <a:ea typeface="DejaVu Sans"/>
              </a:rPr>
              <a:t>But now, we can only read a value from the same bank in which it was written.</a:t>
            </a:r>
            <a:endParaRPr/>
          </a:p>
          <a:p>
            <a:pPr>
              <a:lnSpc>
                <a:spcPct val="87000"/>
              </a:lnSpc>
              <a:buFont typeface="Arial"/>
              <a:buChar char="•"/>
            </a:pPr>
            <a:r>
              <a:rPr lang="en-CA" sz="2000">
                <a:latin typeface="Arial"/>
                <a:ea typeface="DejaVu Sans"/>
              </a:rPr>
              <a:t>(slide: highlight read and write ports in pair sequences)‏</a:t>
            </a:r>
            <a:endParaRPr/>
          </a:p>
          <a:p>
            <a:endParaRPr/>
          </a:p>
          <a:p>
            <a:pPr>
              <a:lnSpc>
                <a:spcPct val="87000"/>
              </a:lnSpc>
              <a:buFont typeface="Arial"/>
              <a:buChar char="•"/>
            </a:pPr>
            <a:r>
              <a:rPr lang="en-CA" sz="2000">
                <a:latin typeface="Arial"/>
                <a:ea typeface="DejaVu Sans"/>
              </a:rPr>
              <a:t>And there's no way to know if multiple copies of a value exist, or which is the correct one. The data is fragmented and possibly inconsistent.</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2920" y="301680"/>
            <a:ext cx="9064440" cy="676440"/>
          </a:xfrm>
          <a:prstGeom prst="rect">
            <a:avLst/>
          </a:prstGeom>
        </p:spPr>
        <p:txBody>
          <a:bodyPr anchor="ctr" bIns="0" lIns="0" rIns="0" tIns="0"/>
          <a:p>
            <a:pPr algn="ctr"/>
            <a:r>
              <a:rPr lang="en-US"/>
              <a:t>Click to edit the title text format</a:t>
            </a:r>
            <a:endParaRPr/>
          </a:p>
        </p:txBody>
      </p:sp>
      <p:sp>
        <p:nvSpPr>
          <p:cNvPr id="1" name="PlaceHolder 2"/>
          <p:cNvSpPr>
            <a:spLocks noGrp="1"/>
          </p:cNvSpPr>
          <p:nvPr>
            <p:ph type="body"/>
          </p:nvPr>
        </p:nvSpPr>
        <p:spPr>
          <a:xfrm>
            <a:off x="502920" y="1767960"/>
            <a:ext cx="9064440" cy="4983480"/>
          </a:xfrm>
          <a:prstGeom prst="rect">
            <a:avLst/>
          </a:prstGeom>
        </p:spPr>
        <p:txBody>
          <a:bodyPr bIns="0" lIns="0" rIns="0" tIns="0"/>
          <a:p>
            <a:pPr>
              <a:buFont typeface="Times New Roman"/>
              <a:buChar char="•"/>
            </a:pPr>
            <a:r>
              <a:rPr lang="en-US"/>
              <a:t>Click to edit the outline text format</a:t>
            </a:r>
            <a:endParaRPr/>
          </a:p>
          <a:p>
            <a:pPr lvl="1">
              <a:buFont typeface="Times New Roman"/>
              <a:buChar char="–"/>
            </a:pPr>
            <a:r>
              <a:rPr lang="en-US"/>
              <a:t>Second Outline Level</a:t>
            </a:r>
            <a:endParaRPr/>
          </a:p>
          <a:p>
            <a:pPr lvl="2">
              <a:buFont typeface="Times New Roman"/>
              <a:buChar char="•"/>
            </a:pPr>
            <a:r>
              <a:rPr lang="en-US"/>
              <a:t>Third Outline Level</a:t>
            </a:r>
            <a:endParaRPr/>
          </a:p>
          <a:p>
            <a:pPr lvl="3">
              <a:buFont typeface="Times New Roman"/>
              <a:buChar char="–"/>
            </a:pPr>
            <a:r>
              <a:rPr lang="en-US"/>
              <a:t>Fourth Outline Level</a:t>
            </a:r>
            <a:endParaRPr/>
          </a:p>
          <a:p>
            <a:pPr lvl="4">
              <a:buFont typeface="Times New Roman"/>
              <a:buChar char="»"/>
            </a:pPr>
            <a:r>
              <a:rPr lang="en-US"/>
              <a:t>Fifth Outline Level</a:t>
            </a:r>
            <a:endParaRPr/>
          </a:p>
          <a:p>
            <a:pPr lvl="5">
              <a:buFont typeface="Times New Roman"/>
              <a:buChar char="»"/>
            </a:pPr>
            <a:r>
              <a:rPr lang="en-US"/>
              <a:t>Sixth Outline Level</a:t>
            </a:r>
            <a:endParaRPr/>
          </a:p>
          <a:p>
            <a:pPr lvl="6">
              <a:buFont typeface="Times New Roman"/>
              <a:buChar char="»"/>
            </a:pPr>
            <a:r>
              <a:rPr lang="en-US"/>
              <a:t>Seventh Outline Level</a:t>
            </a:r>
            <a:endParaRPr/>
          </a:p>
          <a:p>
            <a:pPr lvl="7">
              <a:buFont typeface="Times New Roman"/>
              <a:buChar char="»"/>
            </a:pPr>
            <a:r>
              <a:rPr lang="en-US"/>
              <a:t>Eighth Outline Level</a:t>
            </a:r>
            <a:endParaRPr/>
          </a:p>
          <a:p>
            <a:pPr lvl="8">
              <a:buFont typeface="Times New Roman"/>
              <a:buChar char="»"/>
            </a:pPr>
            <a:r>
              <a:rPr lang="en-US"/>
              <a:t>Ninth Outline Level</a:t>
            </a:r>
            <a:endParaRPr/>
          </a:p>
        </p:txBody>
      </p:sp>
      <p:sp>
        <p:nvSpPr>
          <p:cNvPr id="2" name="PlaceHolder 3"/>
          <p:cNvSpPr>
            <a:spLocks noGrp="1"/>
          </p:cNvSpPr>
          <p:nvPr>
            <p:ph type="dt"/>
          </p:nvPr>
        </p:nvSpPr>
        <p:spPr>
          <a:xfrm>
            <a:off x="503280" y="6886080"/>
            <a:ext cx="2341440" cy="514800"/>
          </a:xfrm>
          <a:prstGeom prst="rect">
            <a:avLst/>
          </a:prstGeom>
        </p:spPr>
        <p:txBody>
          <a:bodyPr bIns="0" lIns="0" rIns="0" tIns="0"/>
          <a:p>
            <a:pPr>
              <a:buFont typeface="Times New Roman"/>
              <a:buChar char="•"/>
            </a:pPr>
            <a:r>
              <a:rPr lang="en-CA"/>
              <a:t>&lt;date/time&gt;</a:t>
            </a:r>
            <a:endParaRPr/>
          </a:p>
        </p:txBody>
      </p:sp>
      <p:sp>
        <p:nvSpPr>
          <p:cNvPr id="3" name="PlaceHolder 4"/>
          <p:cNvSpPr>
            <a:spLocks noGrp="1"/>
          </p:cNvSpPr>
          <p:nvPr>
            <p:ph type="ftr"/>
          </p:nvPr>
        </p:nvSpPr>
        <p:spPr>
          <a:xfrm>
            <a:off x="3447720" y="6886080"/>
            <a:ext cx="3189240" cy="514800"/>
          </a:xfrm>
          <a:prstGeom prst="rect">
            <a:avLst/>
          </a:prstGeom>
        </p:spPr>
        <p:txBody>
          <a:bodyPr bIns="0" lIns="0" rIns="0" tIns="0"/>
          <a:p>
            <a:pPr>
              <a:buFont typeface="Times New Roman"/>
              <a:buChar char="•"/>
            </a:pPr>
            <a:r>
              <a:rPr lang="en-CA"/>
              <a:t>&lt;footer&gt;</a:t>
            </a:r>
            <a:endParaRPr/>
          </a:p>
        </p:txBody>
      </p:sp>
      <p:sp>
        <p:nvSpPr>
          <p:cNvPr id="4" name="PlaceHolder 5"/>
          <p:cNvSpPr>
            <a:spLocks noGrp="1"/>
          </p:cNvSpPr>
          <p:nvPr>
            <p:ph type="sldNum"/>
          </p:nvPr>
        </p:nvSpPr>
        <p:spPr>
          <a:xfrm>
            <a:off x="7227360" y="6886080"/>
            <a:ext cx="2341800" cy="514800"/>
          </a:xfrm>
          <a:prstGeom prst="rect">
            <a:avLst/>
          </a:prstGeom>
        </p:spPr>
        <p:txBody>
          <a:bodyPr bIns="0" lIns="0" rIns="0" tIns="0"/>
          <a:p>
            <a:pPr>
              <a:buFont typeface="Times New Roman"/>
              <a:buChar char="•"/>
            </a:pPr>
            <a:fld id="{9101B151-E171-4131-91C1-1131A1D1A1D1}" type="slidenum">
              <a:rPr lang="en-CA"/>
              <a:t>&lt;number&gt;</a:t>
            </a:fld>
            <a:endParaRPr/>
          </a:p>
        </p:txBody>
      </p:sp>
      <p:pic>
        <p:nvPicPr>
          <p:cNvPr descr="" id="5" name=""/>
          <p:cNvPicPr/>
          <p:nvPr/>
        </p:nvPicPr>
        <p:blipFill>
          <a:blip r:embed="rId2"/>
          <a:stretch>
            <a:fillRect/>
          </a:stretch>
        </p:blipFill>
        <p:spPr>
          <a:xfrm>
            <a:off x="0" y="0"/>
            <a:ext cx="10078920" cy="125280"/>
          </a:xfrm>
          <a:prstGeom prst="rect">
            <a:avLst/>
          </a:prstGeom>
        </p:spPr>
      </p:pic>
      <p:pic>
        <p:nvPicPr>
          <p:cNvPr descr="" id="6" name=""/>
          <p:cNvPicPr/>
          <p:nvPr/>
        </p:nvPicPr>
        <p:blipFill>
          <a:blip r:embed="rId3"/>
          <a:stretch>
            <a:fillRect/>
          </a:stretch>
        </p:blipFill>
        <p:spPr>
          <a:xfrm>
            <a:off x="-84240" y="0"/>
            <a:ext cx="198720" cy="7559640"/>
          </a:xfrm>
          <a:prstGeom prst="rect">
            <a:avLst/>
          </a:prstGeom>
        </p:spPr>
      </p:pic>
      <p:pic>
        <p:nvPicPr>
          <p:cNvPr descr="" id="7" name=""/>
          <p:cNvPicPr/>
          <p:nvPr/>
        </p:nvPicPr>
        <p:blipFill>
          <a:blip r:embed="rId4"/>
          <a:stretch>
            <a:fillRect/>
          </a:stretch>
        </p:blipFill>
        <p:spPr>
          <a:xfrm>
            <a:off x="0" y="7408800"/>
            <a:ext cx="10078920" cy="155520"/>
          </a:xfrm>
          <a:prstGeom prst="rect">
            <a:avLst/>
          </a:prstGeom>
        </p:spPr>
      </p:pic>
      <p:pic>
        <p:nvPicPr>
          <p:cNvPr descr="" id="8" name=""/>
          <p:cNvPicPr/>
          <p:nvPr/>
        </p:nvPicPr>
        <p:blipFill>
          <a:blip r:embed="rId5"/>
          <a:stretch>
            <a:fillRect/>
          </a:stretch>
        </p:blipFill>
        <p:spPr>
          <a:xfrm>
            <a:off x="9969480" y="0"/>
            <a:ext cx="127080" cy="7559640"/>
          </a:xfrm>
          <a:prstGeom prst="rect">
            <a:avLst/>
          </a:prstGeom>
        </p:spPr>
      </p:pic>
    </p:spTree>
  </p:cSld>
  <p:clrMap accent1="accent1" accent2="accent2" accent3="accent3" accent4="accent4" accent5="accent5" accent6="accent6" bg1="lt1" bg2="lt2" folHlink="folHlink" hlink="hlink" tx1="dk1" tx2="dk2"/>
  <p:sldLayoutIdLst>
    <p:sldLayoutId id="2147483649" r:id="rId6"/>
    <p:sldLayoutId id="2147483650" r:id="rId7"/>
    <p:sldLayoutId id="2147483651" r:id="rId8"/>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1.wmf"/><Relationship Id="rId2" Type="http://schemas.openxmlformats.org/officeDocument/2006/relationships/slideLayout" Target="../slideLayouts/slideLayout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slideLayout" Target="../slideLayouts/slideLayout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slideLayout" Target="../slideLayouts/slideLayout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 Id="rId3" Type="http://schemas.openxmlformats.org/officeDocument/2006/relationships/slideLayout" Target="../slideLayouts/slideLayout3.xml"/><Relationship Id="rId4"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 Id="rId3" Type="http://schemas.openxmlformats.org/officeDocument/2006/relationships/slideLayout" Target="../slideLayouts/slideLayout3.xml"/><Relationship Id="rId4"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18.wmf"/><Relationship Id="rId2" Type="http://schemas.openxmlformats.org/officeDocument/2006/relationships/slideLayout" Target="../slideLayouts/slideLayout3.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19.wmf"/><Relationship Id="rId2" Type="http://schemas.openxmlformats.org/officeDocument/2006/relationships/slideLayout" Target="../slideLayouts/slideLayout3.xml"/><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20.wmf"/><Relationship Id="rId2" Type="http://schemas.openxmlformats.org/officeDocument/2006/relationships/slideLayout" Target="../slideLayouts/slideLayout3.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2.xml"/><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image" Target="../media/image21.wmf"/><Relationship Id="rId2" Type="http://schemas.openxmlformats.org/officeDocument/2006/relationships/slideLayout" Target="../slideLayouts/slideLayout3.xml"/><Relationship Id="rId3"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image" Target="../media/image22.wmf"/><Relationship Id="rId2" Type="http://schemas.openxmlformats.org/officeDocument/2006/relationships/slideLayout" Target="../slideLayouts/slideLayout3.xml"/><Relationship Id="rId3"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image" Target="../media/image23.wmf"/><Relationship Id="rId2" Type="http://schemas.openxmlformats.org/officeDocument/2006/relationships/slideLayout" Target="../slideLayouts/slideLayout3.xml"/><Relationship Id="rId3"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image" Target="../media/image24.wmf"/><Relationship Id="rId2" Type="http://schemas.openxmlformats.org/officeDocument/2006/relationships/slideLayout" Target="../slideLayouts/slideLayout3.xml"/><Relationship Id="rId3"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image" Target="../media/image25.wmf"/><Relationship Id="rId2" Type="http://schemas.openxmlformats.org/officeDocument/2006/relationships/slideLayout" Target="../slideLayouts/slideLayout3.xml"/><Relationship Id="rId3"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image" Target="../media/image26.wmf"/><Relationship Id="rId2" Type="http://schemas.openxmlformats.org/officeDocument/2006/relationships/slideLayout" Target="../slideLayouts/slideLayout3.xml"/><Relationship Id="rId3"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image" Target="../media/image27.wmf"/><Relationship Id="rId2" Type="http://schemas.openxmlformats.org/officeDocument/2006/relationships/slideLayout" Target="../slideLayouts/slideLayout3.xml"/><Relationship Id="rId3"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image" Target="../media/image28.wmf"/><Relationship Id="rId2" Type="http://schemas.openxmlformats.org/officeDocument/2006/relationships/slideLayout" Target="../slideLayouts/slideLayout3.xml"/><Relationship Id="rId3"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3.xml"/><Relationship Id="rId3"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image" Target="../media/image29.wmf"/><Relationship Id="rId2" Type="http://schemas.openxmlformats.org/officeDocument/2006/relationships/slideLayout" Target="../slideLayouts/slideLayout3.xml"/><Relationship Id="rId3"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image" Target="../media/image30.wmf"/><Relationship Id="rId2" Type="http://schemas.openxmlformats.org/officeDocument/2006/relationships/slideLayout" Target="../slideLayouts/slideLayout3.xml"/><Relationship Id="rId3"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image" Target="../media/image31.wmf"/><Relationship Id="rId2" Type="http://schemas.openxmlformats.org/officeDocument/2006/relationships/slideLayout" Target="../slideLayouts/slideLayout3.xml"/><Relationship Id="rId3"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image" Target="../media/image32.wmf"/><Relationship Id="rId2" Type="http://schemas.openxmlformats.org/officeDocument/2006/relationships/slideLayout" Target="../slideLayouts/slideLayout3.xml"/><Relationship Id="rId3"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image" Target="../media/image33.wmf"/><Relationship Id="rId2" Type="http://schemas.openxmlformats.org/officeDocument/2006/relationships/slideLayout" Target="../slideLayouts/slideLayout3.xml"/><Relationship Id="rId3"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image" Target="../media/image34.wmf"/><Relationship Id="rId2" Type="http://schemas.openxmlformats.org/officeDocument/2006/relationships/slideLayout" Target="../slideLayouts/slideLayout3.xml"/><Relationship Id="rId3"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image" Target="../media/image35.wmf"/><Relationship Id="rId2" Type="http://schemas.openxmlformats.org/officeDocument/2006/relationships/slideLayout" Target="../slideLayouts/slideLayout3.xml"/><Relationship Id="rId3"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image" Target="../media/image36.wmf"/><Relationship Id="rId2" Type="http://schemas.openxmlformats.org/officeDocument/2006/relationships/slideLayout" Target="../slideLayouts/slideLayout3.xml"/><Relationship Id="rId3"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image" Target="../media/image37.wmf"/><Relationship Id="rId2" Type="http://schemas.openxmlformats.org/officeDocument/2006/relationships/slideLayout" Target="../slideLayouts/slideLayout3.xml"/><Relationship Id="rId3" Type="http://schemas.openxmlformats.org/officeDocument/2006/relationships/notesSlide" Target="../notesSlides/notesSlide41.xml"/>
</Relationships>
</file>

<file path=ppt/slides/_rels/slide42.xml.rels><?xml version="1.0" encoding="UTF-8"?>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 Id="rId3" Type="http://schemas.openxmlformats.org/officeDocument/2006/relationships/image" Target="../media/image40.wmf"/><Relationship Id="rId4" Type="http://schemas.openxmlformats.org/officeDocument/2006/relationships/slideLayout" Target="../slideLayouts/slideLayout3.xml"/><Relationship Id="rId5"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image" Target="../media/image41.wmf"/><Relationship Id="rId2" Type="http://schemas.openxmlformats.org/officeDocument/2006/relationships/slideLayout" Target="../slideLayouts/slideLayout3.xml"/><Relationship Id="rId3"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image" Target="../media/image42.wmf"/><Relationship Id="rId2" Type="http://schemas.openxmlformats.org/officeDocument/2006/relationships/slideLayout" Target="../slideLayouts/slideLayout3.xml"/><Relationship Id="rId3"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
</Relationships>
</file>

<file path=ppt/slides/_rels/slide5.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9.wmf"/><Relationship Id="rId2" Type="http://schemas.openxmlformats.org/officeDocument/2006/relationships/slideLayout" Target="../slideLayouts/slideLayout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0.wmf"/><Relationship Id="rId2" Type="http://schemas.openxmlformats.org/officeDocument/2006/relationships/slideLayout" Target="../slideLayouts/slideLayout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 name="TextShape 1"/>
          <p:cNvSpPr txBox="1"/>
          <p:nvPr/>
        </p:nvSpPr>
        <p:spPr>
          <a:xfrm>
            <a:off x="502920" y="307440"/>
            <a:ext cx="9070920" cy="1251360"/>
          </a:xfrm>
          <a:prstGeom prst="rect">
            <a:avLst/>
          </a:prstGeom>
        </p:spPr>
        <p:txBody>
          <a:bodyPr anchor="ctr" bIns="0" lIns="0" rIns="0" tIns="0"/>
          <a:p>
            <a:pPr algn="ctr">
              <a:buSzPct val="45000"/>
              <a:buFont typeface="Arial"/>
              <a:buChar char="•"/>
            </a:pPr>
            <a:r>
              <a:rPr b="1" lang="en-CA"/>
              <a:t>Efficient Multi-Ported </a:t>
            </a:r>
            <a:r>
              <a:rPr b="1" lang="en-CA"/>
              <a:t>
</a:t>
            </a:r>
            <a:r>
              <a:rPr b="1" lang="en-CA"/>
              <a:t>Memories for FPGAs</a:t>
            </a:r>
            <a:endParaRPr/>
          </a:p>
        </p:txBody>
      </p:sp>
      <p:sp>
        <p:nvSpPr>
          <p:cNvPr id="19" name="TextShape 2"/>
          <p:cNvSpPr txBox="1"/>
          <p:nvPr/>
        </p:nvSpPr>
        <p:spPr>
          <a:xfrm>
            <a:off x="502920" y="1768320"/>
            <a:ext cx="9070920" cy="4989960"/>
          </a:xfrm>
          <a:prstGeom prst="rect">
            <a:avLst/>
          </a:prstGeom>
        </p:spPr>
        <p:txBody>
          <a:bodyPr anchor="ctr" bIns="0" lIns="0" rIns="0" tIns="0"/>
          <a:p>
            <a:endParaRPr/>
          </a:p>
          <a:p>
            <a:pPr algn="ctr" lvl="1">
              <a:lnSpc>
                <a:spcPct val="87000"/>
              </a:lnSpc>
              <a:buSzPct val="45000"/>
              <a:buFont typeface="Arial"/>
              <a:buChar char="–"/>
            </a:pPr>
            <a:r>
              <a:rPr lang="en-CA" sz="3200">
                <a:solidFill>
                  <a:srgbClr val="000000"/>
                </a:solidFill>
                <a:latin typeface="Arial"/>
                <a:ea typeface="DejaVu Sans"/>
              </a:rPr>
              <a:t>Eric LaForest</a:t>
            </a:r>
            <a:endParaRPr/>
          </a:p>
          <a:p>
            <a:pPr algn="ctr" lvl="1">
              <a:lnSpc>
                <a:spcPct val="87000"/>
              </a:lnSpc>
              <a:buSzPct val="45000"/>
              <a:buFont typeface="Arial"/>
              <a:buChar char="–"/>
            </a:pPr>
            <a:r>
              <a:rPr lang="en-CA" sz="3200">
                <a:solidFill>
                  <a:srgbClr val="000000"/>
                </a:solidFill>
                <a:latin typeface="Arial"/>
                <a:ea typeface="DejaVu Sans"/>
              </a:rPr>
              <a:t>Greg Steffan</a:t>
            </a:r>
            <a:endParaRPr/>
          </a:p>
          <a:p>
            <a:endParaRPr/>
          </a:p>
          <a:p>
            <a:pPr algn="ctr" lvl="1">
              <a:lnSpc>
                <a:spcPct val="87000"/>
              </a:lnSpc>
              <a:buSzPct val="45000"/>
              <a:buFont typeface="Arial"/>
              <a:buChar char="–"/>
            </a:pPr>
            <a:r>
              <a:rPr lang="en-CA" sz="3200">
                <a:solidFill>
                  <a:srgbClr val="000000"/>
                </a:solidFill>
                <a:latin typeface="Arial"/>
                <a:ea typeface="DejaVu Sans"/>
              </a:rPr>
              <a:t>University of Toronto</a:t>
            </a:r>
            <a:endParaRPr/>
          </a:p>
          <a:p>
            <a:pPr algn="ctr" lvl="1">
              <a:lnSpc>
                <a:spcPct val="87000"/>
              </a:lnSpc>
              <a:buSzPct val="45000"/>
              <a:buFont typeface="Arial"/>
              <a:buChar char="–"/>
            </a:pPr>
            <a:r>
              <a:rPr lang="en-CA" sz="3200">
                <a:solidFill>
                  <a:srgbClr val="000000"/>
                </a:solidFill>
                <a:latin typeface="Arial"/>
                <a:ea typeface="DejaVu Sans"/>
              </a:rPr>
              <a:t>Computer Engineering Research Group</a:t>
            </a:r>
            <a:endParaRPr/>
          </a:p>
          <a:p>
            <a:endParaRPr/>
          </a:p>
          <a:p>
            <a:endParaRPr/>
          </a:p>
          <a:p>
            <a:pPr algn="ctr" lvl="1">
              <a:lnSpc>
                <a:spcPct val="87000"/>
              </a:lnSpc>
              <a:buSzPct val="45000"/>
              <a:buFont typeface="Arial"/>
              <a:buChar char="–"/>
            </a:pPr>
            <a:r>
              <a:rPr lang="en-CA" sz="3200">
                <a:solidFill>
                  <a:srgbClr val="000000"/>
                </a:solidFill>
                <a:latin typeface="Arial"/>
                <a:ea typeface="DejaVu Sans"/>
              </a:rPr>
              <a:t>February 22, 2010</a:t>
            </a:r>
            <a:endParaRPr/>
          </a:p>
        </p:txBody>
      </p:sp>
    </p:spTree>
  </p:cSld>
  <p:timing>
    <p:tnLst>
      <p:par>
        <p:cTn dur="indefinite" id="1" nodeType="tmRoot" restart="never">
          <p:childTnLst>
            <p:seq>
              <p:cTn dur="indefinite"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mW/nR “Multipumping”</a:t>
            </a:r>
            <a:endParaRPr/>
          </a:p>
        </p:txBody>
      </p:sp>
      <p:pic>
        <p:nvPicPr>
          <p:cNvPr descr="" id="89" name=""/>
          <p:cNvPicPr/>
          <p:nvPr/>
        </p:nvPicPr>
        <p:blipFill>
          <a:blip r:embed="rId1"/>
          <a:stretch>
            <a:fillRect/>
          </a:stretch>
        </p:blipFill>
        <p:spPr>
          <a:xfrm>
            <a:off x="577800" y="1865160"/>
            <a:ext cx="8923320" cy="3830760"/>
          </a:xfrm>
          <a:prstGeom prst="rect">
            <a:avLst/>
          </a:prstGeom>
        </p:spPr>
      </p:pic>
      <p:sp>
        <p:nvSpPr>
          <p:cNvPr id="90" name="CustomShape 2"/>
          <p:cNvSpPr/>
          <p:nvPr/>
        </p:nvSpPr>
        <p:spPr>
          <a:xfrm>
            <a:off x="9501120" y="2548080"/>
            <a:ext cx="438120" cy="241200"/>
          </a:xfrm>
          <a:prstGeom prst="rightArrow">
            <a:avLst>
              <a:gd fmla="val 16200" name="adj1"/>
              <a:gd fmla="val 5400" name="adj2"/>
            </a:avLst>
          </a:prstGeom>
          <a:solidFill>
            <a:srgbClr val="ff0000"/>
          </a:solidFill>
          <a:ln w="36720">
            <a:solidFill>
              <a:srgbClr val="ff0000"/>
            </a:solidFill>
            <a:round/>
          </a:ln>
        </p:spPr>
      </p:sp>
      <p:sp>
        <p:nvSpPr>
          <p:cNvPr id="91" name="CustomShape 3"/>
          <p:cNvSpPr/>
          <p:nvPr/>
        </p:nvSpPr>
        <p:spPr>
          <a:xfrm>
            <a:off x="9501120" y="3973680"/>
            <a:ext cx="438120" cy="241200"/>
          </a:xfrm>
          <a:prstGeom prst="rightArrow">
            <a:avLst>
              <a:gd fmla="val 16200" name="adj1"/>
              <a:gd fmla="val 5400" name="adj2"/>
            </a:avLst>
          </a:prstGeom>
          <a:solidFill>
            <a:srgbClr val="ff0000"/>
          </a:solidFill>
          <a:ln w="36720">
            <a:solidFill>
              <a:srgbClr val="ff0000"/>
            </a:solidFill>
            <a:round/>
          </a:ln>
        </p:spPr>
      </p:sp>
      <p:sp>
        <p:nvSpPr>
          <p:cNvPr id="92" name="CustomShape 4"/>
          <p:cNvSpPr/>
          <p:nvPr/>
        </p:nvSpPr>
        <p:spPr>
          <a:xfrm>
            <a:off x="9501120" y="4765680"/>
            <a:ext cx="438120" cy="241200"/>
          </a:xfrm>
          <a:prstGeom prst="rightArrow">
            <a:avLst>
              <a:gd fmla="val 16200" name="adj1"/>
              <a:gd fmla="val 5400" name="adj2"/>
            </a:avLst>
          </a:prstGeom>
          <a:solidFill>
            <a:srgbClr val="ff0000"/>
          </a:solidFill>
          <a:ln w="36720">
            <a:solidFill>
              <a:srgbClr val="ff0000"/>
            </a:solidFill>
            <a:round/>
          </a:ln>
        </p:spPr>
      </p:sp>
      <p:sp>
        <p:nvSpPr>
          <p:cNvPr id="93" name="CustomShape 5"/>
          <p:cNvSpPr/>
          <p:nvPr/>
        </p:nvSpPr>
        <p:spPr>
          <a:xfrm>
            <a:off x="139680" y="2387520"/>
            <a:ext cx="438120" cy="241560"/>
          </a:xfrm>
          <a:prstGeom prst="rightArrow">
            <a:avLst>
              <a:gd fmla="val 16200" name="adj1"/>
              <a:gd fmla="val 5400" name="adj2"/>
            </a:avLst>
          </a:prstGeom>
          <a:solidFill>
            <a:srgbClr val="ff0000"/>
          </a:solidFill>
          <a:ln w="36720">
            <a:solidFill>
              <a:srgbClr val="ff0000"/>
            </a:solidFill>
            <a:round/>
          </a:ln>
        </p:spPr>
      </p:sp>
      <p:sp>
        <p:nvSpPr>
          <p:cNvPr id="94" name="CustomShape 6"/>
          <p:cNvSpPr/>
          <p:nvPr/>
        </p:nvSpPr>
        <p:spPr>
          <a:xfrm>
            <a:off x="139680" y="3181320"/>
            <a:ext cx="438120" cy="241200"/>
          </a:xfrm>
          <a:prstGeom prst="rightArrow">
            <a:avLst>
              <a:gd fmla="val 16200" name="adj1"/>
              <a:gd fmla="val 5400" name="adj2"/>
            </a:avLst>
          </a:prstGeom>
          <a:solidFill>
            <a:srgbClr val="ff0000"/>
          </a:solidFill>
          <a:ln w="36720">
            <a:solidFill>
              <a:srgbClr val="ff0000"/>
            </a:solidFill>
            <a:round/>
          </a:ln>
        </p:spPr>
      </p:sp>
      <p:sp>
        <p:nvSpPr>
          <p:cNvPr id="95" name="CustomShape 7"/>
          <p:cNvSpPr/>
          <p:nvPr/>
        </p:nvSpPr>
        <p:spPr>
          <a:xfrm>
            <a:off x="139680" y="4465800"/>
            <a:ext cx="438120" cy="241200"/>
          </a:xfrm>
          <a:prstGeom prst="rightArrow">
            <a:avLst>
              <a:gd fmla="val 16200" name="adj1"/>
              <a:gd fmla="val 5400" name="adj2"/>
            </a:avLst>
          </a:prstGeom>
          <a:solidFill>
            <a:srgbClr val="ff0000"/>
          </a:solidFill>
          <a:ln w="36720">
            <a:solidFill>
              <a:srgbClr val="ff0000"/>
            </a:solidFill>
            <a:round/>
          </a:ln>
        </p:spPr>
      </p:sp>
      <p:sp>
        <p:nvSpPr>
          <p:cNvPr id="96" name="CustomShape 8"/>
          <p:cNvSpPr/>
          <p:nvPr/>
        </p:nvSpPr>
        <p:spPr>
          <a:xfrm>
            <a:off x="819000" y="5846760"/>
            <a:ext cx="4648320" cy="1001880"/>
          </a:xfrm>
          <a:prstGeom prst="rect">
            <a:avLst/>
          </a:prstGeom>
        </p:spPr>
        <p:txBody>
          <a:bodyPr bIns="45000" lIns="90000" rIns="90000" tIns="45000" wrap="none"/>
          <a:p>
            <a:pPr>
              <a:buSzPct val="45000"/>
              <a:buFont charset="2" typeface="Wingdings"/>
              <a:buChar char=""/>
            </a:pPr>
            <a:r>
              <a:rPr lang="en-CA" sz="3200">
                <a:solidFill>
                  <a:srgbClr val="0000ff"/>
                </a:solidFill>
              </a:rPr>
              <a:t>Multiple read/write ports</a:t>
            </a:r>
            <a:endParaRPr/>
          </a:p>
          <a:p>
            <a:pPr>
              <a:buSzPct val="45000"/>
              <a:buFont charset="2" typeface="Wingdings"/>
              <a:buChar char=""/>
            </a:pPr>
            <a:r>
              <a:rPr lang="en-CA" sz="3200">
                <a:solidFill>
                  <a:srgbClr val="0000ff"/>
                </a:solidFill>
              </a:rPr>
              <a:t>No fragmentation</a:t>
            </a:r>
            <a:endParaRPr/>
          </a:p>
        </p:txBody>
      </p:sp>
      <p:sp>
        <p:nvSpPr>
          <p:cNvPr id="97" name="CustomShape 9"/>
          <p:cNvSpPr/>
          <p:nvPr/>
        </p:nvSpPr>
        <p:spPr>
          <a:xfrm>
            <a:off x="5732640" y="5845320"/>
            <a:ext cx="3929040" cy="1001520"/>
          </a:xfrm>
          <a:prstGeom prst="rect">
            <a:avLst/>
          </a:prstGeom>
        </p:spPr>
        <p:txBody>
          <a:bodyPr bIns="45000" lIns="90000" rIns="90000" tIns="45000" wrap="none"/>
          <a:p>
            <a:pPr>
              <a:buSzPct val="45000"/>
              <a:buFont charset="2" typeface="Wingdings"/>
              <a:buChar char=""/>
            </a:pPr>
            <a:r>
              <a:rPr lang="en-CA" sz="3200">
                <a:solidFill>
                  <a:srgbClr val="ff0000"/>
                </a:solidFill>
              </a:rPr>
              <a:t>Divides clock speed</a:t>
            </a:r>
            <a:endParaRPr/>
          </a:p>
          <a:p>
            <a:pPr>
              <a:buSzPct val="45000"/>
              <a:buFont charset="2" typeface="Wingdings"/>
              <a:buChar char=""/>
            </a:pPr>
            <a:r>
              <a:rPr lang="en-CA" sz="3200">
                <a:solidFill>
                  <a:srgbClr val="ff0000"/>
                </a:solidFill>
              </a:rPr>
              <a:t>Read/write ordering</a:t>
            </a:r>
            <a:endParaRPr/>
          </a:p>
        </p:txBody>
      </p:sp>
    </p:spTree>
  </p:cSld>
  <p:timing>
    <p:tnLst>
      <p:par>
        <p:cTn dur="indefinite" id="270" nodeType="tmRoot" restart="never">
          <p:childTnLst>
            <p:seq>
              <p:cTn dur="indefinite" id="271" nodeType="mainSeq">
                <p:childTnLst>
                  <p:par>
                    <p:cTn dur="indefinite" fill="hold" id="272">
                      <p:stCondLst>
                        <p:cond delay="indefinite"/>
                      </p:stCondLst>
                      <p:childTnLst>
                        <p:par>
                          <p:cTn dur="indefinite" fill="hold" id="273">
                            <p:stCondLst>
                              <p:cond delay="0"/>
                            </p:stCondLst>
                            <p:childTnLst>
                              <p:par>
                                <p:cTn dur="indefinite" fill="hold" id="274" nodeType="clickEffect" presetClass="entr" presetID="1">
                                  <p:stCondLst>
                                    <p:cond delay="0"/>
                                  </p:stCondLst>
                                  <p:childTnLst>
                                    <p:set>
                                      <p:cBhvr>
                                        <p:cTn dur="1" fill="hold" id="275">
                                          <p:stCondLst>
                                            <p:cond delay="0"/>
                                          </p:stCondLst>
                                        </p:cTn>
                                        <p:tgtEl>
                                          <p:spTgt spid="96"/>
                                        </p:tgtEl>
                                        <p:attrNameLst>
                                          <p:attrName>style.visibility</p:attrName>
                                        </p:attrNameLst>
                                      </p:cBhvr>
                                      <p:to>
                                        <p:strVal val="visible"/>
                                      </p:to>
                                    </p:set>
                                  </p:childTnLst>
                                </p:cTn>
                              </p:par>
                            </p:childTnLst>
                          </p:cTn>
                        </p:par>
                      </p:childTnLst>
                    </p:cTn>
                  </p:par>
                  <p:par>
                    <p:cTn dur="indefinite" fill="hold" id="276">
                      <p:stCondLst>
                        <p:cond delay="indefinite"/>
                      </p:stCondLst>
                      <p:childTnLst>
                        <p:par>
                          <p:cTn dur="indefinite" fill="hold" id="277">
                            <p:stCondLst>
                              <p:cond delay="0"/>
                            </p:stCondLst>
                            <p:childTnLst>
                              <p:par>
                                <p:cTn dur="indefinite" fill="hold" id="278" nodeType="clickEffect" presetClass="entr" presetID="1">
                                  <p:stCondLst>
                                    <p:cond delay="0"/>
                                  </p:stCondLst>
                                  <p:childTnLst>
                                    <p:set>
                                      <p:cBhvr>
                                        <p:cTn dur="1" fill="hold" id="279">
                                          <p:stCondLst>
                                            <p:cond delay="0"/>
                                          </p:stCondLst>
                                        </p:cTn>
                                        <p:tgtEl>
                                          <p:spTgt spid="97"/>
                                        </p:tgtEl>
                                        <p:attrNameLst>
                                          <p:attrName>style.visibility</p:attrName>
                                        </p:attrNameLst>
                                      </p:cBhvr>
                                      <p:to>
                                        <p:strVal val="visible"/>
                                      </p:to>
                                    </p:set>
                                  </p:childTnLst>
                                </p:cTn>
                              </p:par>
                            </p:childTnLst>
                          </p:cTn>
                        </p:par>
                      </p:childTnLst>
                    </p:cTn>
                  </p:par>
                  <p:par>
                    <p:cTn dur="indefinite" fill="hold" id="280">
                      <p:stCondLst>
                        <p:cond delay="indefinite"/>
                      </p:stCondLst>
                      <p:childTnLst>
                        <p:par>
                          <p:cTn dur="indefinite" fill="hold" id="281">
                            <p:stCondLst>
                              <p:cond delay="0"/>
                            </p:stCondLst>
                            <p:childTnLst>
                              <p:par>
                                <p:cTn dur="indefinite" fill="hold" id="282" nodeType="clickEffect" presetClass="entr" presetID="1">
                                  <p:stCondLst>
                                    <p:cond delay="0"/>
                                  </p:stCondLst>
                                  <p:childTnLst>
                                    <p:set>
                                      <p:cBhvr>
                                        <p:cTn dur="1" fill="hold" id="283">
                                          <p:stCondLst>
                                            <p:cond delay="0"/>
                                          </p:stCondLst>
                                        </p:cTn>
                                        <p:tgtEl>
                                          <p:spTgt spid="90"/>
                                        </p:tgtEl>
                                        <p:attrNameLst>
                                          <p:attrName>style.visibility</p:attrName>
                                        </p:attrNameLst>
                                      </p:cBhvr>
                                      <p:to>
                                        <p:strVal val="visible"/>
                                      </p:to>
                                    </p:set>
                                  </p:childTnLst>
                                </p:cTn>
                              </p:par>
                              <p:par>
                                <p:cTn dur="indefinite" fill="hold" id="284" nodeType="withEffect" presetClass="entr" presetID="1">
                                  <p:stCondLst>
                                    <p:cond delay="0"/>
                                  </p:stCondLst>
                                  <p:childTnLst>
                                    <p:set>
                                      <p:cBhvr>
                                        <p:cTn dur="1" fill="hold" id="285">
                                          <p:stCondLst>
                                            <p:cond delay="0"/>
                                          </p:stCondLst>
                                        </p:cTn>
                                        <p:tgtEl>
                                          <p:spTgt spid="91"/>
                                        </p:tgtEl>
                                        <p:attrNameLst>
                                          <p:attrName>style.visibility</p:attrName>
                                        </p:attrNameLst>
                                      </p:cBhvr>
                                      <p:to>
                                        <p:strVal val="visible"/>
                                      </p:to>
                                    </p:set>
                                  </p:childTnLst>
                                </p:cTn>
                              </p:par>
                              <p:par>
                                <p:cTn dur="indefinite" fill="hold" id="286" nodeType="withEffect" presetClass="entr" presetID="1">
                                  <p:stCondLst>
                                    <p:cond delay="0"/>
                                  </p:stCondLst>
                                  <p:childTnLst>
                                    <p:set>
                                      <p:cBhvr>
                                        <p:cTn dur="1" fill="hold" id="287">
                                          <p:stCondLst>
                                            <p:cond delay="0"/>
                                          </p:stCondLst>
                                        </p:cTn>
                                        <p:tgtEl>
                                          <p:spTgt spid="92"/>
                                        </p:tgtEl>
                                        <p:attrNameLst>
                                          <p:attrName>style.visibility</p:attrName>
                                        </p:attrNameLst>
                                      </p:cBhvr>
                                      <p:to>
                                        <p:strVal val="visible"/>
                                      </p:to>
                                    </p:set>
                                  </p:childTnLst>
                                </p:cTn>
                              </p:par>
                            </p:childTnLst>
                          </p:cTn>
                        </p:par>
                      </p:childTnLst>
                    </p:cTn>
                  </p:par>
                  <p:par>
                    <p:cTn dur="indefinite" fill="hold" id="288">
                      <p:stCondLst>
                        <p:cond delay="indefinite"/>
                      </p:stCondLst>
                      <p:childTnLst>
                        <p:par>
                          <p:cTn dur="indefinite" fill="hold" id="289">
                            <p:stCondLst>
                              <p:cond delay="0"/>
                            </p:stCondLst>
                            <p:childTnLst>
                              <p:par>
                                <p:cTn dur="indefinite" fill="hold" id="290" nodeType="clickEffect" presetClass="entr" presetID="1">
                                  <p:stCondLst>
                                    <p:cond delay="0"/>
                                  </p:stCondLst>
                                  <p:childTnLst>
                                    <p:set>
                                      <p:cBhvr>
                                        <p:cTn dur="1" fill="hold" id="291">
                                          <p:stCondLst>
                                            <p:cond delay="0"/>
                                          </p:stCondLst>
                                        </p:cTn>
                                        <p:tgtEl>
                                          <p:spTgt spid="93"/>
                                        </p:tgtEl>
                                        <p:attrNameLst>
                                          <p:attrName>style.visibility</p:attrName>
                                        </p:attrNameLst>
                                      </p:cBhvr>
                                      <p:to>
                                        <p:strVal val="visible"/>
                                      </p:to>
                                    </p:set>
                                  </p:childTnLst>
                                </p:cTn>
                              </p:par>
                              <p:par>
                                <p:cTn dur="indefinite" fill="hold" id="292" nodeType="withEffect" presetClass="entr" presetID="1">
                                  <p:stCondLst>
                                    <p:cond delay="0"/>
                                  </p:stCondLst>
                                  <p:childTnLst>
                                    <p:set>
                                      <p:cBhvr>
                                        <p:cTn dur="1" fill="hold" id="293">
                                          <p:stCondLst>
                                            <p:cond delay="0"/>
                                          </p:stCondLst>
                                        </p:cTn>
                                        <p:tgtEl>
                                          <p:spTgt spid="94"/>
                                        </p:tgtEl>
                                        <p:attrNameLst>
                                          <p:attrName>style.visibility</p:attrName>
                                        </p:attrNameLst>
                                      </p:cBhvr>
                                      <p:to>
                                        <p:strVal val="visible"/>
                                      </p:to>
                                    </p:set>
                                  </p:childTnLst>
                                </p:cTn>
                              </p:par>
                              <p:par>
                                <p:cTn dur="indefinite" fill="hold" id="294" nodeType="withEffect" presetClass="entr" presetID="1">
                                  <p:stCondLst>
                                    <p:cond delay="0"/>
                                  </p:stCondLst>
                                  <p:childTnLst>
                                    <p:set>
                                      <p:cBhvr>
                                        <p:cTn dur="1" fill="hold" id="295">
                                          <p:stCondLst>
                                            <p:cond delay="0"/>
                                          </p:stCondLst>
                                        </p:cTn>
                                        <p:tgtEl>
                                          <p:spTgt spid="95"/>
                                        </p:tgtEl>
                                        <p:attrNameLst>
                                          <p:attrName>style.visibility</p:attrName>
                                        </p:attrNameLst>
                                      </p:cBhvr>
                                      <p:to>
                                        <p:strVal val="visible"/>
                                      </p:to>
                                    </p:set>
                                  </p:childTnLst>
                                </p:cTn>
                              </p:par>
                              <p:par>
                                <p:cTn dur="indefinite" fill="hold" id="296" nodeType="withEffect" presetClass="exit" presetID="1">
                                  <p:stCondLst>
                                    <p:cond delay="0"/>
                                  </p:stCondLst>
                                  <p:childTnLst>
                                    <p:set>
                                      <p:cBhvr>
                                        <p:cTn dur="1" fill="hold" id="297">
                                          <p:stCondLst>
                                            <p:cond delay="0"/>
                                          </p:stCondLst>
                                        </p:cTn>
                                        <p:tgtEl>
                                          <p:spTgt spid="90"/>
                                        </p:tgtEl>
                                        <p:attrNameLst>
                                          <p:attrName>style.visibility</p:attrName>
                                        </p:attrNameLst>
                                      </p:cBhvr>
                                      <p:to>
                                        <p:strVal val="hidden"/>
                                      </p:to>
                                    </p:set>
                                  </p:childTnLst>
                                </p:cTn>
                              </p:par>
                              <p:par>
                                <p:cTn dur="indefinite" fill="hold" id="298" nodeType="withEffect" presetClass="exit" presetID="1">
                                  <p:stCondLst>
                                    <p:cond delay="0"/>
                                  </p:stCondLst>
                                  <p:childTnLst>
                                    <p:set>
                                      <p:cBhvr>
                                        <p:cTn dur="1" fill="hold" id="299">
                                          <p:stCondLst>
                                            <p:cond delay="0"/>
                                          </p:stCondLst>
                                        </p:cTn>
                                        <p:tgtEl>
                                          <p:spTgt spid="91"/>
                                        </p:tgtEl>
                                        <p:attrNameLst>
                                          <p:attrName>style.visibility</p:attrName>
                                        </p:attrNameLst>
                                      </p:cBhvr>
                                      <p:to>
                                        <p:strVal val="hidden"/>
                                      </p:to>
                                    </p:set>
                                  </p:childTnLst>
                                </p:cTn>
                              </p:par>
                              <p:par>
                                <p:cTn dur="indefinite" fill="hold" id="300" nodeType="withEffect" presetClass="exit" presetID="1">
                                  <p:stCondLst>
                                    <p:cond delay="0"/>
                                  </p:stCondLst>
                                  <p:childTnLst>
                                    <p:set>
                                      <p:cBhvr>
                                        <p:cTn dur="1" fill="hold" id="301">
                                          <p:stCondLst>
                                            <p:cond delay="0"/>
                                          </p:stCondLst>
                                        </p:cTn>
                                        <p:tgtEl>
                                          <p:spTgt spid="92"/>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Block RAMs: Simple Dual Port</a:t>
            </a:r>
            <a:endParaRPr/>
          </a:p>
        </p:txBody>
      </p:sp>
      <p:pic>
        <p:nvPicPr>
          <p:cNvPr descr="" id="99" name=""/>
          <p:cNvPicPr/>
          <p:nvPr/>
        </p:nvPicPr>
        <p:blipFill>
          <a:blip r:embed="rId1"/>
          <a:stretch>
            <a:fillRect/>
          </a:stretch>
        </p:blipFill>
        <p:spPr>
          <a:xfrm>
            <a:off x="1193760" y="1797120"/>
            <a:ext cx="7694640" cy="3963960"/>
          </a:xfrm>
          <a:prstGeom prst="rect">
            <a:avLst/>
          </a:prstGeom>
        </p:spPr>
      </p:pic>
      <p:sp>
        <p:nvSpPr>
          <p:cNvPr id="100" name="CustomShape 2"/>
          <p:cNvSpPr/>
          <p:nvPr/>
        </p:nvSpPr>
        <p:spPr>
          <a:xfrm>
            <a:off x="6916680" y="3051000"/>
            <a:ext cx="1155600" cy="546120"/>
          </a:xfrm>
          <a:prstGeom prst="rect">
            <a:avLst/>
          </a:prstGeom>
        </p:spPr>
        <p:txBody>
          <a:bodyPr bIns="45000" lIns="90000" rIns="90000" tIns="45000" wrap="none"/>
          <a:p>
            <a:pPr>
              <a:buSzPct val="45000"/>
              <a:buFont typeface="Arial"/>
              <a:buChar char="•"/>
            </a:pPr>
            <a:r>
              <a:rPr lang="en-CA" sz="3200">
                <a:solidFill>
                  <a:srgbClr val="0000ff"/>
                </a:solidFill>
              </a:rPr>
              <a:t>Read</a:t>
            </a:r>
            <a:endParaRPr/>
          </a:p>
        </p:txBody>
      </p:sp>
      <p:sp>
        <p:nvSpPr>
          <p:cNvPr id="101" name="CustomShape 3"/>
          <p:cNvSpPr/>
          <p:nvPr/>
        </p:nvSpPr>
        <p:spPr>
          <a:xfrm>
            <a:off x="1592280" y="3029040"/>
            <a:ext cx="1130400" cy="546120"/>
          </a:xfrm>
          <a:prstGeom prst="rect">
            <a:avLst/>
          </a:prstGeom>
        </p:spPr>
        <p:txBody>
          <a:bodyPr bIns="45000" lIns="90000" rIns="90000" tIns="45000" wrap="none"/>
          <a:p>
            <a:pPr>
              <a:buSzPct val="45000"/>
              <a:buFont typeface="Arial"/>
              <a:buChar char="•"/>
            </a:pPr>
            <a:r>
              <a:rPr lang="en-CA" sz="3200">
                <a:solidFill>
                  <a:srgbClr val="0000ff"/>
                </a:solidFill>
              </a:rPr>
              <a:t>Write</a:t>
            </a:r>
            <a:endParaRPr/>
          </a:p>
        </p:txBody>
      </p:sp>
    </p:spTree>
  </p:cSld>
  <p:timing>
    <p:tnLst>
      <p:par>
        <p:cTn dur="indefinite" id="302" nodeType="tmRoot" restart="never">
          <p:childTnLst>
            <p:seq>
              <p:cTn dur="indefinite" id="303" nodeType="mainSeq">
                <p:childTnLst>
                  <p:par>
                    <p:cTn dur="indefinite" fill="hold" id="304">
                      <p:stCondLst>
                        <p:cond delay="indefinite"/>
                      </p:stCondLst>
                      <p:childTnLst>
                        <p:par>
                          <p:cTn dur="indefinite" fill="hold" id="305">
                            <p:stCondLst>
                              <p:cond delay="0"/>
                            </p:stCondLst>
                            <p:childTnLst>
                              <p:par>
                                <p:cTn dur="indefinite" fill="hold" id="306" nodeType="clickEffect" presetClass="entr" presetID="1">
                                  <p:stCondLst>
                                    <p:cond delay="0"/>
                                  </p:stCondLst>
                                  <p:childTnLst>
                                    <p:set>
                                      <p:cBhvr>
                                        <p:cTn dur="1" fill="hold" id="307">
                                          <p:stCondLst>
                                            <p:cond delay="0"/>
                                          </p:stCondLst>
                                        </p:cTn>
                                        <p:tgtEl>
                                          <p:spTgt spid="101"/>
                                        </p:tgtEl>
                                        <p:attrNameLst>
                                          <p:attrName>style.visibility</p:attrName>
                                        </p:attrNameLst>
                                      </p:cBhvr>
                                      <p:to>
                                        <p:strVal val="visible"/>
                                      </p:to>
                                    </p:set>
                                  </p:childTnLst>
                                </p:cTn>
                              </p:par>
                            </p:childTnLst>
                          </p:cTn>
                        </p:par>
                      </p:childTnLst>
                    </p:cTn>
                  </p:par>
                  <p:par>
                    <p:cTn dur="indefinite" fill="hold" id="308">
                      <p:stCondLst>
                        <p:cond delay="indefinite"/>
                      </p:stCondLst>
                      <p:childTnLst>
                        <p:par>
                          <p:cTn dur="indefinite" fill="hold" id="309">
                            <p:stCondLst>
                              <p:cond delay="0"/>
                            </p:stCondLst>
                            <p:childTnLst>
                              <p:par>
                                <p:cTn dur="indefinite" fill="hold" id="310" nodeType="clickEffect" presetClass="entr" presetID="1">
                                  <p:stCondLst>
                                    <p:cond delay="0"/>
                                  </p:stCondLst>
                                  <p:childTnLst>
                                    <p:set>
                                      <p:cBhvr>
                                        <p:cTn dur="1" fill="hold" id="311">
                                          <p:stCondLst>
                                            <p:cond delay="0"/>
                                          </p:stCondLst>
                                        </p:cTn>
                                        <p:tgtEl>
                                          <p:spTgt spid="10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Block RAMs: True Dual Port</a:t>
            </a:r>
            <a:endParaRPr/>
          </a:p>
        </p:txBody>
      </p:sp>
      <p:pic>
        <p:nvPicPr>
          <p:cNvPr descr="" id="103" name=""/>
          <p:cNvPicPr/>
          <p:nvPr/>
        </p:nvPicPr>
        <p:blipFill>
          <a:blip r:embed="rId1"/>
          <a:stretch>
            <a:fillRect/>
          </a:stretch>
        </p:blipFill>
        <p:spPr>
          <a:xfrm>
            <a:off x="1173240" y="1787400"/>
            <a:ext cx="7734240" cy="3984840"/>
          </a:xfrm>
          <a:prstGeom prst="rect">
            <a:avLst/>
          </a:prstGeom>
        </p:spPr>
      </p:pic>
      <p:sp>
        <p:nvSpPr>
          <p:cNvPr id="104" name="CustomShape 2"/>
          <p:cNvSpPr/>
          <p:nvPr/>
        </p:nvSpPr>
        <p:spPr>
          <a:xfrm>
            <a:off x="1714680" y="3029040"/>
            <a:ext cx="1196640" cy="546120"/>
          </a:xfrm>
          <a:prstGeom prst="rect">
            <a:avLst/>
          </a:prstGeom>
        </p:spPr>
        <p:txBody>
          <a:bodyPr bIns="45000" lIns="90000" rIns="90000" tIns="45000" wrap="none"/>
          <a:p>
            <a:pPr>
              <a:buSzPct val="45000"/>
              <a:buFont typeface="Arial"/>
              <a:buChar char="•"/>
            </a:pPr>
            <a:r>
              <a:rPr lang="en-CA" sz="3200">
                <a:solidFill>
                  <a:srgbClr val="0000ff"/>
                </a:solidFill>
              </a:rPr>
              <a:t>R / W</a:t>
            </a:r>
            <a:endParaRPr/>
          </a:p>
        </p:txBody>
      </p:sp>
      <p:sp>
        <p:nvSpPr>
          <p:cNvPr id="105" name="CustomShape 3"/>
          <p:cNvSpPr/>
          <p:nvPr/>
        </p:nvSpPr>
        <p:spPr>
          <a:xfrm>
            <a:off x="7165800" y="3017880"/>
            <a:ext cx="1197000" cy="546120"/>
          </a:xfrm>
          <a:prstGeom prst="rect">
            <a:avLst/>
          </a:prstGeom>
        </p:spPr>
        <p:txBody>
          <a:bodyPr bIns="45000" lIns="90000" rIns="90000" tIns="45000" wrap="none"/>
          <a:p>
            <a:pPr>
              <a:buSzPct val="45000"/>
              <a:buFont typeface="Arial"/>
              <a:buChar char="•"/>
            </a:pPr>
            <a:r>
              <a:rPr lang="en-CA" sz="3200">
                <a:solidFill>
                  <a:srgbClr val="0000ff"/>
                </a:solidFill>
              </a:rPr>
              <a:t>R / W</a:t>
            </a:r>
            <a:endParaRPr/>
          </a:p>
        </p:txBody>
      </p:sp>
    </p:spTree>
  </p:cSld>
  <p:timing>
    <p:tnLst>
      <p:par>
        <p:cTn dur="indefinite" id="312" nodeType="tmRoot" restart="never">
          <p:childTnLst>
            <p:seq>
              <p:cTn dur="indefinite" id="313" nodeType="mainSeq">
                <p:childTnLst>
                  <p:par>
                    <p:cTn dur="indefinite" fill="hold" id="314">
                      <p:stCondLst>
                        <p:cond delay="indefinite"/>
                      </p:stCondLst>
                      <p:childTnLst>
                        <p:par>
                          <p:cTn dur="indefinite" fill="hold" id="315">
                            <p:stCondLst>
                              <p:cond delay="0"/>
                            </p:stCondLst>
                            <p:childTnLst>
                              <p:par>
                                <p:cTn dur="indefinite" fill="hold" id="316" nodeType="clickEffect" presetClass="entr" presetID="1">
                                  <p:stCondLst>
                                    <p:cond delay="0"/>
                                  </p:stCondLst>
                                  <p:childTnLst>
                                    <p:set>
                                      <p:cBhvr>
                                        <p:cTn dur="1" fill="hold" id="317">
                                          <p:stCondLst>
                                            <p:cond delay="0"/>
                                          </p:stCondLst>
                                        </p:cTn>
                                        <p:tgtEl>
                                          <p:spTgt spid="104"/>
                                        </p:tgtEl>
                                        <p:attrNameLst>
                                          <p:attrName>style.visibility</p:attrName>
                                        </p:attrNameLst>
                                      </p:cBhvr>
                                      <p:to>
                                        <p:strVal val="visible"/>
                                      </p:to>
                                    </p:set>
                                  </p:childTnLst>
                                </p:cTn>
                              </p:par>
                            </p:childTnLst>
                          </p:cTn>
                        </p:par>
                      </p:childTnLst>
                    </p:cTn>
                  </p:par>
                  <p:par>
                    <p:cTn dur="indefinite" fill="hold" id="318">
                      <p:stCondLst>
                        <p:cond delay="indefinite"/>
                      </p:stCondLst>
                      <p:childTnLst>
                        <p:par>
                          <p:cTn dur="indefinite" fill="hold" id="319">
                            <p:stCondLst>
                              <p:cond delay="0"/>
                            </p:stCondLst>
                            <p:childTnLst>
                              <p:par>
                                <p:cTn dur="indefinite" fill="hold" id="320" nodeType="clickEffect" presetClass="entr" presetID="1">
                                  <p:stCondLst>
                                    <p:cond delay="0"/>
                                  </p:stCondLst>
                                  <p:childTnLst>
                                    <p:set>
                                      <p:cBhvr>
                                        <p:cTn dur="1" fill="hold" id="321">
                                          <p:stCondLst>
                                            <p:cond delay="0"/>
                                          </p:stCondLst>
                                        </p:cTn>
                                        <p:tgtEl>
                                          <p:spTgt spid="10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a:t>
            </a:r>
            <a:r>
              <a:rPr lang="en-CA"/>
              <a:t>Pure Multipumping”</a:t>
            </a:r>
            <a:endParaRPr/>
          </a:p>
        </p:txBody>
      </p:sp>
      <p:pic>
        <p:nvPicPr>
          <p:cNvPr descr="" id="107" name=""/>
          <p:cNvPicPr/>
          <p:nvPr/>
        </p:nvPicPr>
        <p:blipFill>
          <a:blip r:embed="rId1"/>
          <a:stretch>
            <a:fillRect/>
          </a:stretch>
        </p:blipFill>
        <p:spPr>
          <a:xfrm>
            <a:off x="2633760" y="1325520"/>
            <a:ext cx="4811760" cy="2479680"/>
          </a:xfrm>
          <a:prstGeom prst="rect">
            <a:avLst/>
          </a:prstGeom>
        </p:spPr>
      </p:pic>
      <p:pic>
        <p:nvPicPr>
          <p:cNvPr descr="" id="108" name=""/>
          <p:cNvPicPr/>
          <p:nvPr/>
        </p:nvPicPr>
        <p:blipFill>
          <a:blip r:embed="rId2"/>
          <a:stretch>
            <a:fillRect/>
          </a:stretch>
        </p:blipFill>
        <p:spPr>
          <a:xfrm>
            <a:off x="2633760" y="4165560"/>
            <a:ext cx="4811760" cy="2479680"/>
          </a:xfrm>
          <a:prstGeom prst="rect">
            <a:avLst/>
          </a:prstGeom>
        </p:spPr>
      </p:pic>
      <p:sp>
        <p:nvSpPr>
          <p:cNvPr id="109" name="CustomShape 2"/>
          <p:cNvSpPr/>
          <p:nvPr/>
        </p:nvSpPr>
        <p:spPr>
          <a:xfrm>
            <a:off x="7554960" y="2381400"/>
            <a:ext cx="1284120" cy="431640"/>
          </a:xfrm>
          <a:prstGeom prst="rightArrow">
            <a:avLst>
              <a:gd fmla="val 16200" name="adj1"/>
              <a:gd fmla="val 5400" name="adj2"/>
            </a:avLst>
          </a:prstGeom>
          <a:solidFill>
            <a:srgbClr val="0000ff"/>
          </a:solidFill>
          <a:ln w="36720">
            <a:solidFill>
              <a:srgbClr val="0000ff"/>
            </a:solidFill>
            <a:round/>
          </a:ln>
        </p:spPr>
      </p:sp>
      <p:sp>
        <p:nvSpPr>
          <p:cNvPr id="110" name="CustomShape 3"/>
          <p:cNvSpPr/>
          <p:nvPr/>
        </p:nvSpPr>
        <p:spPr>
          <a:xfrm>
            <a:off x="7535880" y="5211720"/>
            <a:ext cx="1284120" cy="432000"/>
          </a:xfrm>
          <a:prstGeom prst="rightArrow">
            <a:avLst>
              <a:gd fmla="val 16200" name="adj1"/>
              <a:gd fmla="val 5400" name="adj2"/>
            </a:avLst>
          </a:prstGeom>
          <a:solidFill>
            <a:srgbClr val="0000ff"/>
          </a:solidFill>
          <a:ln w="36720">
            <a:solidFill>
              <a:srgbClr val="0000ff"/>
            </a:solidFill>
            <a:round/>
          </a:ln>
        </p:spPr>
      </p:sp>
      <p:sp>
        <p:nvSpPr>
          <p:cNvPr id="111" name="CustomShape 4"/>
          <p:cNvSpPr/>
          <p:nvPr/>
        </p:nvSpPr>
        <p:spPr>
          <a:xfrm>
            <a:off x="1236600" y="2371680"/>
            <a:ext cx="1284480" cy="432000"/>
          </a:xfrm>
          <a:prstGeom prst="rightArrow">
            <a:avLst>
              <a:gd fmla="val 16200" name="adj1"/>
              <a:gd fmla="val 5400" name="adj2"/>
            </a:avLst>
          </a:prstGeom>
          <a:solidFill>
            <a:srgbClr val="0000ff"/>
          </a:solidFill>
          <a:ln w="36720">
            <a:solidFill>
              <a:srgbClr val="0000ff"/>
            </a:solidFill>
            <a:round/>
          </a:ln>
        </p:spPr>
      </p:sp>
      <p:sp>
        <p:nvSpPr>
          <p:cNvPr id="112" name="CustomShape 5"/>
          <p:cNvSpPr/>
          <p:nvPr/>
        </p:nvSpPr>
        <p:spPr>
          <a:xfrm>
            <a:off x="1263600" y="5221440"/>
            <a:ext cx="1284480" cy="431640"/>
          </a:xfrm>
          <a:prstGeom prst="rightArrow">
            <a:avLst>
              <a:gd fmla="val 16200" name="adj1"/>
              <a:gd fmla="val 5400" name="adj2"/>
            </a:avLst>
          </a:prstGeom>
          <a:solidFill>
            <a:srgbClr val="0000ff"/>
          </a:solidFill>
          <a:ln w="36720">
            <a:solidFill>
              <a:srgbClr val="0000ff"/>
            </a:solidFill>
            <a:round/>
          </a:ln>
        </p:spPr>
      </p:sp>
      <p:sp>
        <p:nvSpPr>
          <p:cNvPr id="113" name="CustomShape 6"/>
          <p:cNvSpPr/>
          <p:nvPr/>
        </p:nvSpPr>
        <p:spPr>
          <a:xfrm>
            <a:off x="1662120" y="6732720"/>
            <a:ext cx="6756480" cy="523800"/>
          </a:xfrm>
          <a:prstGeom prst="rect">
            <a:avLst/>
          </a:prstGeom>
        </p:spPr>
        <p:txBody>
          <a:bodyPr bIns="63360" lIns="108360" rIns="108360" tIns="63360" wrap="none"/>
          <a:p>
            <a:pPr>
              <a:buSzPct val="45000"/>
              <a:buFont typeface="Arial"/>
              <a:buChar char="•"/>
            </a:pPr>
            <a:r>
              <a:rPr lang="en-CA" sz="2800">
                <a:solidFill>
                  <a:srgbClr val="0000ff"/>
                </a:solidFill>
              </a:rPr>
              <a:t>Read as banked memory (multiple reads)‏</a:t>
            </a:r>
            <a:endParaRPr/>
          </a:p>
        </p:txBody>
      </p:sp>
    </p:spTree>
  </p:cSld>
  <p:timing>
    <p:tnLst>
      <p:par>
        <p:cTn dur="indefinite" id="322" nodeType="tmRoot" restart="never">
          <p:childTnLst>
            <p:seq>
              <p:cTn dur="indefinite" id="323" nodeType="mainSeq">
                <p:childTnLst>
                  <p:par>
                    <p:cTn dur="indefinite" fill="hold" id="324">
                      <p:stCondLst>
                        <p:cond delay="indefinite"/>
                      </p:stCondLst>
                      <p:childTnLst>
                        <p:par>
                          <p:cTn dur="indefinite" fill="hold" id="325">
                            <p:stCondLst>
                              <p:cond delay="0"/>
                            </p:stCondLst>
                            <p:childTnLst>
                              <p:par>
                                <p:cTn dur="indefinite" fill="hold" id="326" nodeType="clickEffect" presetClass="entr" presetID="1">
                                  <p:stCondLst>
                                    <p:cond delay="0"/>
                                  </p:stCondLst>
                                  <p:childTnLst>
                                    <p:set>
                                      <p:cBhvr>
                                        <p:cTn dur="indefinite" fill="hold" id="327">
                                          <p:stCondLst>
                                            <p:cond delay="0"/>
                                          </p:stCondLst>
                                        </p:cTn>
                                        <p:tgtEl>
                                          <p:spTgt spid="111"/>
                                        </p:tgtEl>
                                        <p:attrNameLst>
                                          <p:attrName>style.visibility</p:attrName>
                                        </p:attrNameLst>
                                      </p:cBhvr>
                                      <p:to>
                                        <p:strVal val="visible"/>
                                      </p:to>
                                    </p:set>
                                  </p:childTnLst>
                                </p:cTn>
                              </p:par>
                              <p:par>
                                <p:cTn dur="indefinite" fill="hold" id="328" nodeType="withEffect" presetClass="entr" presetID="1">
                                  <p:stCondLst>
                                    <p:cond delay="0"/>
                                  </p:stCondLst>
                                  <p:childTnLst>
                                    <p:set>
                                      <p:cBhvr>
                                        <p:cTn dur="indefinite" fill="hold" id="329">
                                          <p:stCondLst>
                                            <p:cond delay="0"/>
                                          </p:stCondLst>
                                        </p:cTn>
                                        <p:tgtEl>
                                          <p:spTgt spid="109"/>
                                        </p:tgtEl>
                                        <p:attrNameLst>
                                          <p:attrName>style.visibility</p:attrName>
                                        </p:attrNameLst>
                                      </p:cBhvr>
                                      <p:to>
                                        <p:strVal val="visible"/>
                                      </p:to>
                                    </p:set>
                                  </p:childTnLst>
                                </p:cTn>
                              </p:par>
                              <p:par>
                                <p:cTn dur="indefinite" fill="hold" id="330" nodeType="withEffect" presetClass="entr" presetID="1">
                                  <p:stCondLst>
                                    <p:cond delay="0"/>
                                  </p:stCondLst>
                                  <p:childTnLst>
                                    <p:set>
                                      <p:cBhvr>
                                        <p:cTn dur="indefinite" fill="hold" id="331">
                                          <p:stCondLst>
                                            <p:cond delay="0"/>
                                          </p:stCondLst>
                                        </p:cTn>
                                        <p:tgtEl>
                                          <p:spTgt spid="112"/>
                                        </p:tgtEl>
                                        <p:attrNameLst>
                                          <p:attrName>style.visibility</p:attrName>
                                        </p:attrNameLst>
                                      </p:cBhvr>
                                      <p:to>
                                        <p:strVal val="visible"/>
                                      </p:to>
                                    </p:set>
                                  </p:childTnLst>
                                </p:cTn>
                              </p:par>
                              <p:par>
                                <p:cTn dur="indefinite" fill="hold" id="332" nodeType="withEffect" presetClass="entr" presetID="1">
                                  <p:stCondLst>
                                    <p:cond delay="0"/>
                                  </p:stCondLst>
                                  <p:childTnLst>
                                    <p:set>
                                      <p:cBhvr>
                                        <p:cTn dur="indefinite" fill="hold" id="333">
                                          <p:stCondLst>
                                            <p:cond delay="0"/>
                                          </p:stCondLst>
                                        </p:cTn>
                                        <p:tgtEl>
                                          <p:spTgt spid="110"/>
                                        </p:tgtEl>
                                        <p:attrNameLst>
                                          <p:attrName>style.visibility</p:attrName>
                                        </p:attrNameLst>
                                      </p:cBhvr>
                                      <p:to>
                                        <p:strVal val="visible"/>
                                      </p:to>
                                    </p:set>
                                  </p:childTnLst>
                                </p:cTn>
                              </p:par>
                            </p:childTnLst>
                          </p:cTn>
                        </p:par>
                      </p:childTnLst>
                    </p:cTn>
                  </p:par>
                  <p:par>
                    <p:cTn dur="indefinite" fill="hold" id="334">
                      <p:stCondLst>
                        <p:cond delay="indefinite"/>
                      </p:stCondLst>
                      <p:childTnLst>
                        <p:par>
                          <p:cTn dur="indefinite" fill="hold" id="335">
                            <p:stCondLst>
                              <p:cond delay="0"/>
                            </p:stCondLst>
                            <p:childTnLst>
                              <p:par>
                                <p:cTn dur="indefinite" fill="hold" id="336" nodeType="clickEffect" presetClass="entr" presetID="1">
                                  <p:stCondLst>
                                    <p:cond delay="0"/>
                                  </p:stCondLst>
                                  <p:childTnLst>
                                    <p:set>
                                      <p:cBhvr>
                                        <p:cTn dur="1" fill="hold" id="337">
                                          <p:stCondLst>
                                            <p:cond delay="0"/>
                                          </p:stCondLst>
                                        </p:cTn>
                                        <p:tgtEl>
                                          <p:spTgt spid="11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a:t>
            </a:r>
            <a:r>
              <a:rPr lang="en-CA"/>
              <a:t>Pure Multipumping”</a:t>
            </a:r>
            <a:endParaRPr/>
          </a:p>
        </p:txBody>
      </p:sp>
      <p:pic>
        <p:nvPicPr>
          <p:cNvPr descr="" id="115" name=""/>
          <p:cNvPicPr/>
          <p:nvPr/>
        </p:nvPicPr>
        <p:blipFill>
          <a:blip r:embed="rId1"/>
          <a:stretch>
            <a:fillRect/>
          </a:stretch>
        </p:blipFill>
        <p:spPr>
          <a:xfrm>
            <a:off x="2633760" y="1325520"/>
            <a:ext cx="4811760" cy="2479680"/>
          </a:xfrm>
          <a:prstGeom prst="rect">
            <a:avLst/>
          </a:prstGeom>
        </p:spPr>
      </p:pic>
      <p:pic>
        <p:nvPicPr>
          <p:cNvPr descr="" id="116" name=""/>
          <p:cNvPicPr/>
          <p:nvPr/>
        </p:nvPicPr>
        <p:blipFill>
          <a:blip r:embed="rId2"/>
          <a:stretch>
            <a:fillRect/>
          </a:stretch>
        </p:blipFill>
        <p:spPr>
          <a:xfrm>
            <a:off x="2633760" y="4165560"/>
            <a:ext cx="4811760" cy="2479680"/>
          </a:xfrm>
          <a:prstGeom prst="rect">
            <a:avLst/>
          </a:prstGeom>
        </p:spPr>
      </p:pic>
      <p:sp>
        <p:nvSpPr>
          <p:cNvPr id="117" name="CustomShape 2"/>
          <p:cNvSpPr/>
          <p:nvPr/>
        </p:nvSpPr>
        <p:spPr>
          <a:xfrm>
            <a:off x="1347840" y="2371680"/>
            <a:ext cx="1281240" cy="432000"/>
          </a:xfrm>
          <a:prstGeom prst="rightArrow">
            <a:avLst>
              <a:gd fmla="val 16200" name="adj1"/>
              <a:gd fmla="val 5400" name="adj2"/>
            </a:avLst>
          </a:prstGeom>
          <a:solidFill>
            <a:srgbClr val="0000ff"/>
          </a:solidFill>
          <a:ln w="36720">
            <a:solidFill>
              <a:srgbClr val="0000ff"/>
            </a:solidFill>
            <a:round/>
          </a:ln>
        </p:spPr>
      </p:sp>
      <p:sp>
        <p:nvSpPr>
          <p:cNvPr id="118" name="CustomShape 3"/>
          <p:cNvSpPr/>
          <p:nvPr/>
        </p:nvSpPr>
        <p:spPr>
          <a:xfrm>
            <a:off x="1347840" y="5218200"/>
            <a:ext cx="1281240" cy="431640"/>
          </a:xfrm>
          <a:prstGeom prst="rightArrow">
            <a:avLst>
              <a:gd fmla="val 16200" name="adj1"/>
              <a:gd fmla="val 5400" name="adj2"/>
            </a:avLst>
          </a:prstGeom>
          <a:solidFill>
            <a:srgbClr val="0000ff"/>
          </a:solidFill>
          <a:ln w="36720">
            <a:solidFill>
              <a:srgbClr val="0000ff"/>
            </a:solidFill>
            <a:round/>
          </a:ln>
        </p:spPr>
      </p:sp>
      <p:sp>
        <p:nvSpPr>
          <p:cNvPr id="119" name="Line 4"/>
          <p:cNvSpPr/>
          <p:nvPr/>
        </p:nvSpPr>
        <p:spPr>
          <a:xfrm flipH="1">
            <a:off x="1407960" y="2581200"/>
            <a:ext cx="22320" cy="2826000"/>
          </a:xfrm>
          <a:prstGeom prst="line">
            <a:avLst/>
          </a:prstGeom>
          <a:ln w="201240">
            <a:solidFill>
              <a:srgbClr val="0000ff"/>
            </a:solidFill>
            <a:miter/>
          </a:ln>
        </p:spPr>
      </p:sp>
      <p:sp>
        <p:nvSpPr>
          <p:cNvPr id="120" name="Line 5"/>
          <p:cNvSpPr/>
          <p:nvPr/>
        </p:nvSpPr>
        <p:spPr>
          <a:xfrm flipH="1">
            <a:off x="744480" y="3984480"/>
            <a:ext cx="581040" cy="1800"/>
          </a:xfrm>
          <a:prstGeom prst="line">
            <a:avLst/>
          </a:prstGeom>
          <a:ln w="237600">
            <a:solidFill>
              <a:srgbClr val="0000ff"/>
            </a:solidFill>
            <a:miter/>
          </a:ln>
        </p:spPr>
      </p:sp>
      <p:sp>
        <p:nvSpPr>
          <p:cNvPr id="121" name="CustomShape 6"/>
          <p:cNvSpPr/>
          <p:nvPr/>
        </p:nvSpPr>
        <p:spPr>
          <a:xfrm>
            <a:off x="7433640" y="2382840"/>
            <a:ext cx="1282680" cy="431640"/>
          </a:xfrm>
          <a:prstGeom prst="rightArrow">
            <a:avLst>
              <a:gd fmla="val 16200" name="adj1"/>
              <a:gd fmla="val 5400" name="adj2"/>
            </a:avLst>
          </a:prstGeom>
          <a:solidFill>
            <a:srgbClr val="0000ff"/>
          </a:solidFill>
          <a:ln w="36720">
            <a:solidFill>
              <a:srgbClr val="0000ff"/>
            </a:solidFill>
            <a:round/>
          </a:ln>
        </p:spPr>
      </p:sp>
      <p:sp>
        <p:nvSpPr>
          <p:cNvPr id="122" name="CustomShape 7"/>
          <p:cNvSpPr/>
          <p:nvPr/>
        </p:nvSpPr>
        <p:spPr>
          <a:xfrm>
            <a:off x="7433640" y="5229360"/>
            <a:ext cx="1282680" cy="431640"/>
          </a:xfrm>
          <a:prstGeom prst="rightArrow">
            <a:avLst>
              <a:gd fmla="val 16200" name="adj1"/>
              <a:gd fmla="val 5400" name="adj2"/>
            </a:avLst>
          </a:prstGeom>
          <a:solidFill>
            <a:srgbClr val="0000ff"/>
          </a:solidFill>
          <a:ln w="36720">
            <a:solidFill>
              <a:srgbClr val="0000ff"/>
            </a:solidFill>
            <a:round/>
          </a:ln>
        </p:spPr>
      </p:sp>
      <p:sp>
        <p:nvSpPr>
          <p:cNvPr id="123" name="Line 8"/>
          <p:cNvSpPr/>
          <p:nvPr/>
        </p:nvSpPr>
        <p:spPr>
          <a:xfrm>
            <a:off x="8653320" y="2592360"/>
            <a:ext cx="9720" cy="2827440"/>
          </a:xfrm>
          <a:prstGeom prst="line">
            <a:avLst/>
          </a:prstGeom>
          <a:ln w="201240">
            <a:solidFill>
              <a:srgbClr val="0000ff"/>
            </a:solidFill>
            <a:miter/>
          </a:ln>
        </p:spPr>
      </p:sp>
      <p:sp>
        <p:nvSpPr>
          <p:cNvPr id="124" name="Line 9"/>
          <p:cNvSpPr/>
          <p:nvPr/>
        </p:nvSpPr>
        <p:spPr>
          <a:xfrm>
            <a:off x="8758080" y="3997440"/>
            <a:ext cx="570240" cy="1440"/>
          </a:xfrm>
          <a:prstGeom prst="line">
            <a:avLst/>
          </a:prstGeom>
          <a:ln w="237600">
            <a:solidFill>
              <a:srgbClr val="0000ff"/>
            </a:solidFill>
            <a:miter/>
          </a:ln>
        </p:spPr>
      </p:sp>
      <p:sp>
        <p:nvSpPr>
          <p:cNvPr id="125" name="CustomShape 10"/>
          <p:cNvSpPr/>
          <p:nvPr/>
        </p:nvSpPr>
        <p:spPr>
          <a:xfrm>
            <a:off x="938160" y="6732720"/>
            <a:ext cx="8202600" cy="523800"/>
          </a:xfrm>
          <a:prstGeom prst="rect">
            <a:avLst/>
          </a:prstGeom>
        </p:spPr>
        <p:txBody>
          <a:bodyPr bIns="63360" lIns="108360" rIns="108360" tIns="63360" wrap="none"/>
          <a:p>
            <a:pPr>
              <a:buSzPct val="45000"/>
              <a:buFont typeface="Arial"/>
              <a:buChar char="•"/>
            </a:pPr>
            <a:r>
              <a:rPr lang="en-CA" sz="2800">
                <a:solidFill>
                  <a:srgbClr val="0000ff"/>
                </a:solidFill>
              </a:rPr>
              <a:t>Write as replicated memory (avoids fragmentation)‏</a:t>
            </a:r>
            <a:endParaRPr/>
          </a:p>
        </p:txBody>
      </p:sp>
    </p:spTree>
  </p:cSld>
  <p:timing>
    <p:tnLst>
      <p:par>
        <p:cTn dur="indefinite" id="338" nodeType="tmRoot" restart="never">
          <p:childTnLst>
            <p:seq>
              <p:cTn dur="indefinite" id="339" nodeType="mainSeq">
                <p:childTnLst>
                  <p:par>
                    <p:cTn dur="indefinite" fill="hold" id="340">
                      <p:stCondLst>
                        <p:cond delay="indefinite"/>
                      </p:stCondLst>
                      <p:childTnLst>
                        <p:par>
                          <p:cTn dur="indefinite" fill="hold" id="341">
                            <p:stCondLst>
                              <p:cond delay="0"/>
                            </p:stCondLst>
                            <p:childTnLst>
                              <p:par>
                                <p:cTn dur="indefinite" fill="hold" id="342" nodeType="clickEffect" presetClass="entr" presetID="1">
                                  <p:stCondLst>
                                    <p:cond delay="0"/>
                                  </p:stCondLst>
                                  <p:childTnLst>
                                    <p:set>
                                      <p:cBhvr>
                                        <p:cTn dur="indefinite" fill="hold" id="343">
                                          <p:stCondLst>
                                            <p:cond delay="0"/>
                                          </p:stCondLst>
                                        </p:cTn>
                                        <p:tgtEl>
                                          <p:spTgt spid="-1"/>
                                        </p:tgtEl>
                                        <p:attrNameLst>
                                          <p:attrName>style.visibility</p:attrName>
                                        </p:attrNameLst>
                                      </p:cBhvr>
                                      <p:to>
                                        <p:strVal val="visible"/>
                                      </p:to>
                                    </p:set>
                                  </p:childTnLst>
                                </p:cTn>
                              </p:par>
                              <p:par>
                                <p:cTn dur="indefinite" fill="hold" id="344" nodeType="withEffect" presetClass="entr" presetID="1">
                                  <p:stCondLst>
                                    <p:cond delay="0"/>
                                  </p:stCondLst>
                                  <p:childTnLst>
                                    <p:set>
                                      <p:cBhvr>
                                        <p:cTn dur="indefinite" fill="hold" id="345">
                                          <p:stCondLst>
                                            <p:cond delay="0"/>
                                          </p:stCondLst>
                                        </p:cTn>
                                        <p:tgtEl>
                                          <p:spTgt spid="-1"/>
                                        </p:tgtEl>
                                        <p:attrNameLst>
                                          <p:attrName>style.visibility</p:attrName>
                                        </p:attrNameLst>
                                      </p:cBhvr>
                                      <p:to>
                                        <p:strVal val="visible"/>
                                      </p:to>
                                    </p:set>
                                  </p:childTnLst>
                                </p:cTn>
                              </p:par>
                            </p:childTnLst>
                          </p:cTn>
                        </p:par>
                      </p:childTnLst>
                    </p:cTn>
                  </p:par>
                  <p:par>
                    <p:cTn dur="indefinite" fill="hold" id="346">
                      <p:stCondLst>
                        <p:cond delay="indefinite"/>
                      </p:stCondLst>
                      <p:childTnLst>
                        <p:par>
                          <p:cTn dur="indefinite" fill="hold" id="347">
                            <p:stCondLst>
                              <p:cond delay="0"/>
                            </p:stCondLst>
                            <p:childTnLst>
                              <p:par>
                                <p:cTn dur="indefinite" fill="hold" id="348" nodeType="clickEffect" presetClass="entr" presetID="1">
                                  <p:stCondLst>
                                    <p:cond delay="0"/>
                                  </p:stCondLst>
                                  <p:childTnLst>
                                    <p:set>
                                      <p:cBhvr>
                                        <p:cTn dur="1" fill="hold" id="349">
                                          <p:stCondLst>
                                            <p:cond delay="0"/>
                                          </p:stCondLst>
                                        </p:cTn>
                                        <p:tgtEl>
                                          <p:spTgt spid="12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Methodology</a:t>
            </a:r>
            <a:endParaRPr/>
          </a:p>
        </p:txBody>
      </p:sp>
      <p:sp>
        <p:nvSpPr>
          <p:cNvPr id="127" name="TextShape 2"/>
          <p:cNvSpPr txBox="1"/>
          <p:nvPr/>
        </p:nvSpPr>
        <p:spPr>
          <a:xfrm>
            <a:off x="580680" y="1193760"/>
            <a:ext cx="8916840" cy="6091200"/>
          </a:xfrm>
          <a:prstGeom prst="rect">
            <a:avLst/>
          </a:prstGeom>
        </p:spPr>
        <p:txBody>
          <a:bodyPr bIns="0" lIns="0" rIns="0" tIns="0"/>
          <a:p>
            <a:pPr>
              <a:buSzPct val="45000"/>
              <a:buFont charset="2" typeface="Wingdings"/>
              <a:buChar char=""/>
            </a:pPr>
            <a:r>
              <a:rPr lang="en-CA">
                <a:solidFill>
                  <a:srgbClr val="0000ff"/>
                </a:solidFill>
              </a:rPr>
              <a:t>Generate design variations over space</a:t>
            </a:r>
            <a:endParaRPr/>
          </a:p>
          <a:p>
            <a:pPr lvl="1">
              <a:buSzPct val="75000"/>
              <a:buFont charset="2" typeface="Symbol"/>
              <a:buChar char=""/>
            </a:pPr>
            <a:r>
              <a:rPr lang="en-CA"/>
              <a:t>Vary # of ports, depth, type of memories</a:t>
            </a:r>
            <a:endParaRPr/>
          </a:p>
          <a:p>
            <a:pPr lvl="2">
              <a:buSzPct val="45000"/>
              <a:buFont charset="2" typeface="Wingdings"/>
              <a:buChar char=""/>
            </a:pPr>
            <a:r>
              <a:rPr lang="en-CA">
                <a:solidFill>
                  <a:srgbClr val="008080"/>
                </a:solidFill>
              </a:rPr>
              <a:t>1W/2R to 8W/16R</a:t>
            </a:r>
            <a:endParaRPr/>
          </a:p>
          <a:p>
            <a:pPr lvl="2">
              <a:buSzPct val="45000"/>
              <a:buFont charset="2" typeface="Wingdings"/>
              <a:buChar char=""/>
            </a:pPr>
            <a:r>
              <a:rPr lang="en-CA">
                <a:solidFill>
                  <a:srgbClr val="008080"/>
                </a:solidFill>
              </a:rPr>
              <a:t>2 to 256 elements deep</a:t>
            </a:r>
            <a:endParaRPr/>
          </a:p>
          <a:p>
            <a:pPr lvl="2">
              <a:buSzPct val="45000"/>
              <a:buFont charset="2" typeface="Wingdings"/>
              <a:buChar char=""/>
            </a:pPr>
            <a:r>
              <a:rPr lang="en-CA">
                <a:solidFill>
                  <a:srgbClr val="008080"/>
                </a:solidFill>
              </a:rPr>
              <a:t>Pure-ALM, M9K, MLAB, Multipumped</a:t>
            </a:r>
            <a:endParaRPr/>
          </a:p>
          <a:p>
            <a:pPr lvl="1">
              <a:buSzPct val="75000"/>
              <a:buFont charset="2" typeface="Symbol"/>
              <a:buChar char=""/>
            </a:pPr>
            <a:r>
              <a:rPr lang="en-CA"/>
              <a:t>Wrap in testbench for timing and correctness</a:t>
            </a:r>
            <a:endParaRPr/>
          </a:p>
          <a:p>
            <a:pPr>
              <a:buSzPct val="45000"/>
              <a:buFont charset="2" typeface="Wingdings"/>
              <a:buChar char=""/>
            </a:pPr>
            <a:r>
              <a:rPr lang="en-CA">
                <a:solidFill>
                  <a:srgbClr val="0000ff"/>
                </a:solidFill>
              </a:rPr>
              <a:t>Target Quartus 9.0 to Stratix III</a:t>
            </a:r>
            <a:endParaRPr/>
          </a:p>
          <a:p>
            <a:pPr lvl="1">
              <a:buSzPct val="75000"/>
              <a:buFont charset="2" typeface="Symbol"/>
              <a:buChar char=""/>
            </a:pPr>
            <a:r>
              <a:rPr lang="en-CA"/>
              <a:t>No synthesis optimizations for speed or area</a:t>
            </a:r>
            <a:endParaRPr/>
          </a:p>
          <a:p>
            <a:pPr lvl="1">
              <a:buSzPct val="75000"/>
              <a:buFont charset="2" typeface="Symbol"/>
              <a:buChar char=""/>
            </a:pPr>
            <a:r>
              <a:rPr lang="en-CA"/>
              <a:t>Standard P&amp;R effort (speed, avg. over 10 runs) </a:t>
            </a:r>
            <a:endParaRPr/>
          </a:p>
          <a:p>
            <a:pPr>
              <a:buSzPct val="45000"/>
              <a:buFont charset="2" typeface="Wingdings"/>
              <a:buChar char=""/>
            </a:pPr>
            <a:r>
              <a:rPr lang="en-CA">
                <a:solidFill>
                  <a:srgbClr val="0000ff"/>
                </a:solidFill>
              </a:rPr>
              <a:t>Measure area as </a:t>
            </a:r>
            <a:r>
              <a:rPr i="1" lang="en-CA">
                <a:solidFill>
                  <a:srgbClr val="0000ff"/>
                </a:solidFill>
              </a:rPr>
              <a:t>Total Equivalent Area</a:t>
            </a:r>
            <a:endParaRPr/>
          </a:p>
          <a:p>
            <a:pPr lvl="1">
              <a:buSzPct val="75000"/>
              <a:buFont charset="2" typeface="Symbol"/>
              <a:buChar char=""/>
            </a:pPr>
            <a:r>
              <a:rPr lang="en-CA"/>
              <a:t>Expresses area in a single unit (ALMs)‏</a:t>
            </a:r>
            <a:endParaRPr/>
          </a:p>
        </p:txBody>
      </p:sp>
    </p:spTree>
  </p:cSld>
  <p:timing>
    <p:tnLst>
      <p:par>
        <p:cTn dur="indefinite" id="350" nodeType="tmRoot" restart="never">
          <p:childTnLst>
            <p:seq>
              <p:cTn dur="indefinite" id="351" nodeType="mainSeq">
                <p:childTnLst>
                  <p:par>
                    <p:cTn dur="indefinite" fill="hold" id="352">
                      <p:stCondLst>
                        <p:cond delay="indefinite"/>
                      </p:stCondLst>
                      <p:childTnLst>
                        <p:par>
                          <p:cTn dur="indefinite" fill="hold" id="353">
                            <p:stCondLst>
                              <p:cond delay="0"/>
                            </p:stCondLst>
                            <p:childTnLst>
                              <p:par>
                                <p:cTn dur="indefinite" fill="hold" id="354" nodeType="clickEffect" presetClass="entr" presetID="1">
                                  <p:stCondLst>
                                    <p:cond delay="0"/>
                                  </p:stCondLst>
                                  <p:childTnLst>
                                    <p:set>
                                      <p:cBhvr>
                                        <p:cTn dur="1" fill="hold" id="355">
                                          <p:stCondLst>
                                            <p:cond delay="0"/>
                                          </p:stCondLst>
                                        </p:cTn>
                                        <p:tgtEl>
                                          <p:spTgt spid="127">
                                            <p:txEl>
                                              <p:pRg end="38" st="0"/>
                                            </p:txEl>
                                          </p:spTgt>
                                        </p:tgtEl>
                                        <p:attrNameLst>
                                          <p:attrName>style.visibility</p:attrName>
                                        </p:attrNameLst>
                                      </p:cBhvr>
                                      <p:to>
                                        <p:strVal val="visible"/>
                                      </p:to>
                                    </p:set>
                                  </p:childTnLst>
                                </p:cTn>
                              </p:par>
                            </p:childTnLst>
                          </p:cTn>
                        </p:par>
                      </p:childTnLst>
                    </p:cTn>
                  </p:par>
                  <p:par>
                    <p:cTn dur="indefinite" fill="hold" id="356">
                      <p:stCondLst>
                        <p:cond delay="indefinite"/>
                      </p:stCondLst>
                      <p:childTnLst>
                        <p:par>
                          <p:cTn dur="indefinite" fill="hold" id="357">
                            <p:stCondLst>
                              <p:cond delay="0"/>
                            </p:stCondLst>
                            <p:childTnLst>
                              <p:par>
                                <p:cTn dur="indefinite" fill="hold" id="358" nodeType="clickEffect" presetClass="entr" presetID="1">
                                  <p:stCondLst>
                                    <p:cond delay="0"/>
                                  </p:stCondLst>
                                  <p:childTnLst>
                                    <p:set>
                                      <p:cBhvr>
                                        <p:cTn dur="1" fill="hold" id="359">
                                          <p:stCondLst>
                                            <p:cond delay="0"/>
                                          </p:stCondLst>
                                        </p:cTn>
                                        <p:tgtEl>
                                          <p:spTgt spid="127">
                                            <p:txEl>
                                              <p:pRg end="79" st="38"/>
                                            </p:txEl>
                                          </p:spTgt>
                                        </p:tgtEl>
                                        <p:attrNameLst>
                                          <p:attrName>style.visibility</p:attrName>
                                        </p:attrNameLst>
                                      </p:cBhvr>
                                      <p:to>
                                        <p:strVal val="visible"/>
                                      </p:to>
                                    </p:set>
                                  </p:childTnLst>
                                </p:cTn>
                              </p:par>
                            </p:childTnLst>
                          </p:cTn>
                        </p:par>
                      </p:childTnLst>
                    </p:cTn>
                  </p:par>
                  <p:par>
                    <p:cTn dur="indefinite" fill="hold" id="360">
                      <p:stCondLst>
                        <p:cond delay="indefinite"/>
                      </p:stCondLst>
                      <p:childTnLst>
                        <p:par>
                          <p:cTn dur="indefinite" fill="hold" id="361">
                            <p:stCondLst>
                              <p:cond delay="0"/>
                            </p:stCondLst>
                            <p:childTnLst>
                              <p:par>
                                <p:cTn dur="indefinite" fill="hold" id="362" nodeType="clickEffect" presetClass="entr" presetID="1">
                                  <p:stCondLst>
                                    <p:cond delay="0"/>
                                  </p:stCondLst>
                                  <p:childTnLst>
                                    <p:set>
                                      <p:cBhvr>
                                        <p:cTn dur="1" fill="hold" id="363">
                                          <p:stCondLst>
                                            <p:cond delay="0"/>
                                          </p:stCondLst>
                                        </p:cTn>
                                        <p:tgtEl>
                                          <p:spTgt spid="127">
                                            <p:txEl>
                                              <p:pRg end="95" st="79"/>
                                            </p:txEl>
                                          </p:spTgt>
                                        </p:tgtEl>
                                        <p:attrNameLst>
                                          <p:attrName>style.visibility</p:attrName>
                                        </p:attrNameLst>
                                      </p:cBhvr>
                                      <p:to>
                                        <p:strVal val="visible"/>
                                      </p:to>
                                    </p:set>
                                  </p:childTnLst>
                                </p:cTn>
                              </p:par>
                            </p:childTnLst>
                          </p:cTn>
                        </p:par>
                      </p:childTnLst>
                    </p:cTn>
                  </p:par>
                  <p:par>
                    <p:cTn dur="indefinite" fill="hold" id="364">
                      <p:stCondLst>
                        <p:cond delay="indefinite"/>
                      </p:stCondLst>
                      <p:childTnLst>
                        <p:par>
                          <p:cTn dur="indefinite" fill="hold" id="365">
                            <p:stCondLst>
                              <p:cond delay="0"/>
                            </p:stCondLst>
                            <p:childTnLst>
                              <p:par>
                                <p:cTn dur="indefinite" fill="hold" id="366" nodeType="clickEffect" presetClass="entr" presetID="1">
                                  <p:stCondLst>
                                    <p:cond delay="0"/>
                                  </p:stCondLst>
                                  <p:childTnLst>
                                    <p:set>
                                      <p:cBhvr>
                                        <p:cTn dur="1" fill="hold" id="367">
                                          <p:stCondLst>
                                            <p:cond delay="0"/>
                                          </p:stCondLst>
                                        </p:cTn>
                                        <p:tgtEl>
                                          <p:spTgt spid="127">
                                            <p:txEl>
                                              <p:pRg end="118" st="95"/>
                                            </p:txEl>
                                          </p:spTgt>
                                        </p:tgtEl>
                                        <p:attrNameLst>
                                          <p:attrName>style.visibility</p:attrName>
                                        </p:attrNameLst>
                                      </p:cBhvr>
                                      <p:to>
                                        <p:strVal val="visible"/>
                                      </p:to>
                                    </p:set>
                                  </p:childTnLst>
                                </p:cTn>
                              </p:par>
                            </p:childTnLst>
                          </p:cTn>
                        </p:par>
                      </p:childTnLst>
                    </p:cTn>
                  </p:par>
                  <p:par>
                    <p:cTn dur="indefinite" fill="hold" id="368">
                      <p:stCondLst>
                        <p:cond delay="indefinite"/>
                      </p:stCondLst>
                      <p:childTnLst>
                        <p:par>
                          <p:cTn dur="indefinite" fill="hold" id="369">
                            <p:stCondLst>
                              <p:cond delay="0"/>
                            </p:stCondLst>
                            <p:childTnLst>
                              <p:par>
                                <p:cTn dur="indefinite" fill="hold" id="370" nodeType="clickEffect" presetClass="entr" presetID="1">
                                  <p:stCondLst>
                                    <p:cond delay="0"/>
                                  </p:stCondLst>
                                  <p:childTnLst>
                                    <p:set>
                                      <p:cBhvr>
                                        <p:cTn dur="1" fill="hold" id="371">
                                          <p:stCondLst>
                                            <p:cond delay="0"/>
                                          </p:stCondLst>
                                        </p:cTn>
                                        <p:tgtEl>
                                          <p:spTgt spid="127">
                                            <p:txEl>
                                              <p:pRg end="151" st="118"/>
                                            </p:txEl>
                                          </p:spTgt>
                                        </p:tgtEl>
                                        <p:attrNameLst>
                                          <p:attrName>style.visibility</p:attrName>
                                        </p:attrNameLst>
                                      </p:cBhvr>
                                      <p:to>
                                        <p:strVal val="visible"/>
                                      </p:to>
                                    </p:set>
                                  </p:childTnLst>
                                </p:cTn>
                              </p:par>
                            </p:childTnLst>
                          </p:cTn>
                        </p:par>
                      </p:childTnLst>
                    </p:cTn>
                  </p:par>
                  <p:par>
                    <p:cTn dur="indefinite" fill="hold" id="372">
                      <p:stCondLst>
                        <p:cond delay="indefinite"/>
                      </p:stCondLst>
                      <p:childTnLst>
                        <p:par>
                          <p:cTn dur="indefinite" fill="hold" id="373">
                            <p:stCondLst>
                              <p:cond delay="0"/>
                            </p:stCondLst>
                            <p:childTnLst>
                              <p:par>
                                <p:cTn dur="indefinite" fill="hold" id="374" nodeType="clickEffect" presetClass="entr" presetID="1">
                                  <p:stCondLst>
                                    <p:cond delay="0"/>
                                  </p:stCondLst>
                                  <p:childTnLst>
                                    <p:set>
                                      <p:cBhvr>
                                        <p:cTn dur="1" fill="hold" id="375">
                                          <p:stCondLst>
                                            <p:cond delay="0"/>
                                          </p:stCondLst>
                                        </p:cTn>
                                        <p:tgtEl>
                                          <p:spTgt spid="127">
                                            <p:txEl>
                                              <p:pRg end="196" st="151"/>
                                            </p:txEl>
                                          </p:spTgt>
                                        </p:tgtEl>
                                        <p:attrNameLst>
                                          <p:attrName>style.visibility</p:attrName>
                                        </p:attrNameLst>
                                      </p:cBhvr>
                                      <p:to>
                                        <p:strVal val="visible"/>
                                      </p:to>
                                    </p:set>
                                  </p:childTnLst>
                                </p:cTn>
                              </p:par>
                            </p:childTnLst>
                          </p:cTn>
                        </p:par>
                      </p:childTnLst>
                    </p:cTn>
                  </p:par>
                  <p:par>
                    <p:cTn dur="indefinite" fill="hold" id="376">
                      <p:stCondLst>
                        <p:cond delay="indefinite"/>
                      </p:stCondLst>
                      <p:childTnLst>
                        <p:par>
                          <p:cTn dur="indefinite" fill="hold" id="377">
                            <p:stCondLst>
                              <p:cond delay="0"/>
                            </p:stCondLst>
                            <p:childTnLst>
                              <p:par>
                                <p:cTn dur="indefinite" fill="hold" id="378" nodeType="clickEffect" presetClass="entr" presetID="1">
                                  <p:stCondLst>
                                    <p:cond delay="0"/>
                                  </p:stCondLst>
                                  <p:childTnLst>
                                    <p:set>
                                      <p:cBhvr>
                                        <p:cTn dur="1" fill="hold" id="379">
                                          <p:stCondLst>
                                            <p:cond delay="0"/>
                                          </p:stCondLst>
                                        </p:cTn>
                                        <p:tgtEl>
                                          <p:spTgt spid="127">
                                            <p:txEl>
                                              <p:pRg end="230" st="196"/>
                                            </p:txEl>
                                          </p:spTgt>
                                        </p:tgtEl>
                                        <p:attrNameLst>
                                          <p:attrName>style.visibility</p:attrName>
                                        </p:attrNameLst>
                                      </p:cBhvr>
                                      <p:to>
                                        <p:strVal val="visible"/>
                                      </p:to>
                                    </p:set>
                                  </p:childTnLst>
                                </p:cTn>
                              </p:par>
                            </p:childTnLst>
                          </p:cTn>
                        </p:par>
                      </p:childTnLst>
                    </p:cTn>
                  </p:par>
                  <p:par>
                    <p:cTn dur="indefinite" fill="hold" id="380">
                      <p:stCondLst>
                        <p:cond delay="indefinite"/>
                      </p:stCondLst>
                      <p:childTnLst>
                        <p:par>
                          <p:cTn dur="indefinite" fill="hold" id="381">
                            <p:stCondLst>
                              <p:cond delay="0"/>
                            </p:stCondLst>
                            <p:childTnLst>
                              <p:par>
                                <p:cTn dur="indefinite" fill="hold" id="382" nodeType="clickEffect" presetClass="entr" presetID="1">
                                  <p:stCondLst>
                                    <p:cond delay="0"/>
                                  </p:stCondLst>
                                  <p:childTnLst>
                                    <p:set>
                                      <p:cBhvr>
                                        <p:cTn dur="1" fill="hold" id="383">
                                          <p:stCondLst>
                                            <p:cond delay="0"/>
                                          </p:stCondLst>
                                        </p:cTn>
                                        <p:tgtEl>
                                          <p:spTgt spid="127">
                                            <p:txEl>
                                              <p:pRg end="275" st="230"/>
                                            </p:txEl>
                                          </p:spTgt>
                                        </p:tgtEl>
                                        <p:attrNameLst>
                                          <p:attrName>style.visibility</p:attrName>
                                        </p:attrNameLst>
                                      </p:cBhvr>
                                      <p:to>
                                        <p:strVal val="visible"/>
                                      </p:to>
                                    </p:set>
                                  </p:childTnLst>
                                </p:cTn>
                              </p:par>
                            </p:childTnLst>
                          </p:cTn>
                        </p:par>
                      </p:childTnLst>
                    </p:cTn>
                  </p:par>
                  <p:par>
                    <p:cTn dur="indefinite" fill="hold" id="384">
                      <p:stCondLst>
                        <p:cond delay="indefinite"/>
                      </p:stCondLst>
                      <p:childTnLst>
                        <p:par>
                          <p:cTn dur="indefinite" fill="hold" id="385">
                            <p:stCondLst>
                              <p:cond delay="0"/>
                            </p:stCondLst>
                            <p:childTnLst>
                              <p:par>
                                <p:cTn dur="indefinite" fill="hold" id="386" nodeType="clickEffect" presetClass="entr" presetID="1">
                                  <p:stCondLst>
                                    <p:cond delay="0"/>
                                  </p:stCondLst>
                                  <p:childTnLst>
                                    <p:set>
                                      <p:cBhvr>
                                        <p:cTn dur="1" fill="hold" id="387">
                                          <p:stCondLst>
                                            <p:cond delay="0"/>
                                          </p:stCondLst>
                                        </p:cTn>
                                        <p:tgtEl>
                                          <p:spTgt spid="127">
                                            <p:txEl>
                                              <p:pRg end="323" st="275"/>
                                            </p:txEl>
                                          </p:spTgt>
                                        </p:tgtEl>
                                        <p:attrNameLst>
                                          <p:attrName>style.visibility</p:attrName>
                                        </p:attrNameLst>
                                      </p:cBhvr>
                                      <p:to>
                                        <p:strVal val="visible"/>
                                      </p:to>
                                    </p:set>
                                  </p:childTnLst>
                                </p:cTn>
                              </p:par>
                            </p:childTnLst>
                          </p:cTn>
                        </p:par>
                      </p:childTnLst>
                    </p:cTn>
                  </p:par>
                  <p:par>
                    <p:cTn dur="indefinite" fill="hold" id="388">
                      <p:stCondLst>
                        <p:cond delay="indefinite"/>
                      </p:stCondLst>
                      <p:childTnLst>
                        <p:par>
                          <p:cTn dur="indefinite" fill="hold" id="389">
                            <p:stCondLst>
                              <p:cond delay="0"/>
                            </p:stCondLst>
                            <p:childTnLst>
                              <p:par>
                                <p:cTn dur="indefinite" fill="hold" id="390" nodeType="clickEffect" presetClass="entr" presetID="1">
                                  <p:stCondLst>
                                    <p:cond delay="0"/>
                                  </p:stCondLst>
                                  <p:childTnLst>
                                    <p:set>
                                      <p:cBhvr>
                                        <p:cTn dur="1" fill="hold" id="391">
                                          <p:stCondLst>
                                            <p:cond delay="0"/>
                                          </p:stCondLst>
                                        </p:cTn>
                                        <p:tgtEl>
                                          <p:spTgt spid="127">
                                            <p:txEl>
                                              <p:pRg end="361" st="323"/>
                                            </p:txEl>
                                          </p:spTgt>
                                        </p:tgtEl>
                                        <p:attrNameLst>
                                          <p:attrName>style.visibility</p:attrName>
                                        </p:attrNameLst>
                                      </p:cBhvr>
                                      <p:to>
                                        <p:strVal val="visible"/>
                                      </p:to>
                                    </p:set>
                                  </p:childTnLst>
                                </p:cTn>
                              </p:par>
                            </p:childTnLst>
                          </p:cTn>
                        </p:par>
                      </p:childTnLst>
                    </p:cTn>
                  </p:par>
                  <p:par>
                    <p:cTn dur="indefinite" fill="hold" id="392">
                      <p:stCondLst>
                        <p:cond delay="indefinite"/>
                      </p:stCondLst>
                      <p:childTnLst>
                        <p:par>
                          <p:cTn dur="indefinite" fill="hold" id="393">
                            <p:stCondLst>
                              <p:cond delay="0"/>
                            </p:stCondLst>
                            <p:childTnLst>
                              <p:par>
                                <p:cTn dur="indefinite" fill="hold" id="394" nodeType="clickEffect" presetClass="entr" presetID="1">
                                  <p:stCondLst>
                                    <p:cond delay="0"/>
                                  </p:stCondLst>
                                  <p:childTnLst>
                                    <p:set>
                                      <p:cBhvr>
                                        <p:cTn dur="1" fill="hold" id="395">
                                          <p:stCondLst>
                                            <p:cond delay="0"/>
                                          </p:stCondLst>
                                        </p:cTn>
                                        <p:tgtEl>
                                          <p:spTgt spid="127">
                                            <p:txEl>
                                              <p:pRg end="401" st="36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502920" y="3153960"/>
            <a:ext cx="9070920" cy="1251360"/>
          </a:xfrm>
          <a:prstGeom prst="rect">
            <a:avLst/>
          </a:prstGeom>
        </p:spPr>
        <p:txBody>
          <a:bodyPr anchor="ctr" bIns="0" lIns="0" rIns="0" tIns="0"/>
          <a:p>
            <a:pPr algn="ctr">
              <a:buSzPct val="45000"/>
              <a:buFont typeface="Arial"/>
              <a:buChar char="•"/>
            </a:pPr>
            <a:r>
              <a:rPr lang="en-CA"/>
              <a:t>Conventional Multi-Porting</a:t>
            </a:r>
            <a:r>
              <a:rPr lang="en-CA"/>
              <a:t>
</a:t>
            </a:r>
            <a:r>
              <a:rPr lang="en-CA"/>
              <a:t>Performance</a:t>
            </a:r>
            <a:endParaRPr/>
          </a:p>
        </p:txBody>
      </p:sp>
    </p:spTree>
  </p:cSld>
  <p:timing>
    <p:tnLst>
      <p:par>
        <p:cTn dur="indefinite" id="396" nodeType="tmRoot" restart="never">
          <p:childTnLst>
            <p:seq>
              <p:cTn dur="indefinite" id="397" nodeType="mainSeq">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1W/2R Pure-ALM Area vs. Speed</a:t>
            </a:r>
            <a:endParaRPr/>
          </a:p>
        </p:txBody>
      </p:sp>
      <p:pic>
        <p:nvPicPr>
          <p:cNvPr descr="" id="130" name=""/>
          <p:cNvPicPr/>
          <p:nvPr/>
        </p:nvPicPr>
        <p:blipFill>
          <a:blip r:embed="rId1"/>
          <a:stretch>
            <a:fillRect/>
          </a:stretch>
        </p:blipFill>
        <p:spPr>
          <a:xfrm>
            <a:off x="722160" y="922320"/>
            <a:ext cx="8467920" cy="6353280"/>
          </a:xfrm>
          <a:prstGeom prst="rect">
            <a:avLst/>
          </a:prstGeom>
        </p:spPr>
      </p:pic>
      <p:sp>
        <p:nvSpPr>
          <p:cNvPr id="131" name="CustomShape 2"/>
          <p:cNvSpPr/>
          <p:nvPr/>
        </p:nvSpPr>
        <p:spPr>
          <a:xfrm>
            <a:off x="2220840" y="4038480"/>
            <a:ext cx="146160" cy="123840"/>
          </a:xfrm>
          <a:prstGeom prst="rect">
            <a:avLst/>
          </a:prstGeom>
          <a:solidFill>
            <a:srgbClr val="ff0000"/>
          </a:solidFill>
          <a:ln w="36720">
            <a:solidFill>
              <a:srgbClr val="ff0000"/>
            </a:solidFill>
            <a:round/>
          </a:ln>
        </p:spPr>
      </p:sp>
      <p:sp>
        <p:nvSpPr>
          <p:cNvPr id="132" name="CustomShape 3"/>
          <p:cNvSpPr/>
          <p:nvPr/>
        </p:nvSpPr>
        <p:spPr>
          <a:xfrm>
            <a:off x="2408400" y="3814920"/>
            <a:ext cx="1782720" cy="1279440"/>
          </a:xfrm>
          <a:prstGeom prst="rect">
            <a:avLst/>
          </a:prstGeom>
        </p:spPr>
        <p:txBody>
          <a:bodyPr bIns="45000" lIns="90000" rIns="90000" tIns="45000" wrap="none"/>
          <a:p>
            <a:pPr>
              <a:buSzPct val="45000"/>
              <a:buFont typeface="Arial"/>
              <a:buChar char="•"/>
            </a:pPr>
            <a:r>
              <a:rPr lang="en-CA" sz="2800"/>
              <a:t>NiosII/f</a:t>
            </a:r>
            <a:endParaRPr/>
          </a:p>
          <a:p>
            <a:pPr>
              <a:buSzPct val="45000"/>
              <a:buFont typeface="Arial"/>
              <a:buChar char="•"/>
            </a:pPr>
            <a:r>
              <a:rPr lang="en-CA" sz="2800"/>
              <a:t>290 MHz</a:t>
            </a:r>
            <a:endParaRPr/>
          </a:p>
          <a:p>
            <a:pPr>
              <a:buSzPct val="45000"/>
              <a:buFont typeface="Arial"/>
              <a:buChar char="•"/>
            </a:pPr>
            <a:r>
              <a:rPr lang="en-CA" sz="2800"/>
              <a:t>500 ALMs</a:t>
            </a:r>
            <a:endParaRPr/>
          </a:p>
        </p:txBody>
      </p:sp>
      <p:sp>
        <p:nvSpPr>
          <p:cNvPr id="133" name="CustomShape 4"/>
          <p:cNvSpPr/>
          <p:nvPr/>
        </p:nvSpPr>
        <p:spPr>
          <a:xfrm>
            <a:off x="1093680" y="1165320"/>
            <a:ext cx="1800" cy="5457600"/>
          </a:xfrm>
          <a:prstGeom prst="rect">
            <a:avLst/>
          </a:prstGeom>
          <a:ln w="36720">
            <a:solidFill>
              <a:srgbClr val="0000ff"/>
            </a:solidFill>
            <a:miter/>
            <a:tailEnd len="med" type="triangle" w="med"/>
          </a:ln>
        </p:spPr>
      </p:sp>
      <p:sp>
        <p:nvSpPr>
          <p:cNvPr id="134" name="CustomShape 5"/>
          <p:cNvSpPr/>
          <p:nvPr/>
        </p:nvSpPr>
        <p:spPr>
          <a:xfrm>
            <a:off x="1774800" y="7130880"/>
            <a:ext cx="7035840" cy="1800"/>
          </a:xfrm>
          <a:prstGeom prst="rect">
            <a:avLst/>
          </a:prstGeom>
          <a:ln w="36720">
            <a:solidFill>
              <a:srgbClr val="0000ff"/>
            </a:solidFill>
            <a:miter/>
            <a:tailEnd len="med" type="triangle" w="med"/>
          </a:ln>
        </p:spPr>
      </p:sp>
      <p:sp>
        <p:nvSpPr>
          <p:cNvPr id="135" name="CustomShape 6"/>
          <p:cNvSpPr/>
          <p:nvPr/>
        </p:nvSpPr>
        <p:spPr>
          <a:xfrm>
            <a:off x="4344840" y="7107120"/>
            <a:ext cx="1389240" cy="487440"/>
          </a:xfrm>
          <a:prstGeom prst="rect">
            <a:avLst/>
          </a:prstGeom>
        </p:spPr>
        <p:txBody>
          <a:bodyPr bIns="45000" lIns="90000" rIns="90000" tIns="45000" wrap="none"/>
          <a:p>
            <a:pPr>
              <a:buSzPct val="45000"/>
              <a:buFont typeface="Arial"/>
              <a:buChar char="•"/>
            </a:pPr>
            <a:r>
              <a:rPr lang="en-CA" sz="2800"/>
              <a:t>Smaller</a:t>
            </a:r>
            <a:endParaRPr/>
          </a:p>
        </p:txBody>
      </p:sp>
      <p:sp>
        <p:nvSpPr>
          <p:cNvPr id="136" name="CustomShape 7"/>
          <p:cNvSpPr/>
          <p:nvPr/>
        </p:nvSpPr>
        <p:spPr>
          <a:xfrm>
            <a:off x="68400" y="3537000"/>
            <a:ext cx="1044360" cy="430200"/>
          </a:xfrm>
          <a:prstGeom prst="rect">
            <a:avLst/>
          </a:prstGeom>
        </p:spPr>
        <p:txBody>
          <a:bodyPr bIns="45000" lIns="90000" rIns="90000" tIns="45000" wrap="none"/>
          <a:p>
            <a:pPr>
              <a:buSzPct val="45000"/>
              <a:buFont typeface="Arial"/>
              <a:buChar char="•"/>
            </a:pPr>
            <a:r>
              <a:rPr lang="en-CA" sz="2400"/>
              <a:t>Faster</a:t>
            </a:r>
            <a:endParaRPr/>
          </a:p>
        </p:txBody>
      </p:sp>
      <p:sp>
        <p:nvSpPr>
          <p:cNvPr id="137" name="CustomShape 8"/>
          <p:cNvSpPr/>
          <p:nvPr/>
        </p:nvSpPr>
        <p:spPr>
          <a:xfrm>
            <a:off x="8156520" y="5799240"/>
            <a:ext cx="1335240" cy="1233360"/>
          </a:xfrm>
          <a:prstGeom prst="ellipse">
            <a:avLst/>
          </a:prstGeom>
          <a:ln w="36720">
            <a:solidFill>
              <a:srgbClr val="ff0000"/>
            </a:solidFill>
            <a:miter/>
          </a:ln>
        </p:spPr>
      </p:sp>
      <p:sp>
        <p:nvSpPr>
          <p:cNvPr id="138" name="CustomShape 9"/>
          <p:cNvSpPr/>
          <p:nvPr/>
        </p:nvSpPr>
        <p:spPr>
          <a:xfrm>
            <a:off x="5222880" y="2646360"/>
            <a:ext cx="2603520" cy="463680"/>
          </a:xfrm>
          <a:prstGeom prst="rect">
            <a:avLst/>
          </a:prstGeom>
        </p:spPr>
        <p:txBody>
          <a:bodyPr bIns="63360" lIns="108360" rIns="108360" tIns="63360" wrap="none"/>
          <a:p>
            <a:pPr>
              <a:buSzPct val="45000"/>
              <a:buFont typeface="Arial"/>
              <a:buChar char="•"/>
            </a:pPr>
            <a:r>
              <a:rPr lang="en-CA" sz="2400"/>
              <a:t>Too big and slow!</a:t>
            </a:r>
            <a:endParaRPr/>
          </a:p>
        </p:txBody>
      </p:sp>
      <p:sp>
        <p:nvSpPr>
          <p:cNvPr id="139" name="CustomShape 10"/>
          <p:cNvSpPr/>
          <p:nvPr/>
        </p:nvSpPr>
        <p:spPr>
          <a:xfrm>
            <a:off x="5222880" y="2646360"/>
            <a:ext cx="2603520" cy="463680"/>
          </a:xfrm>
          <a:prstGeom prst="roundRect">
            <a:avLst>
              <a:gd fmla="val 3600" name="adj"/>
            </a:avLst>
          </a:prstGeom>
          <a:ln w="36720">
            <a:solidFill>
              <a:srgbClr val="ff0000"/>
            </a:solidFill>
            <a:miter/>
          </a:ln>
        </p:spPr>
      </p:sp>
    </p:spTree>
  </p:cSld>
  <p:timing>
    <p:tnLst>
      <p:par>
        <p:cTn dur="indefinite" id="398" nodeType="tmRoot" restart="never">
          <p:childTnLst>
            <p:seq>
              <p:cTn dur="indefinite" id="399" nodeType="mainSeq">
                <p:childTnLst>
                  <p:par>
                    <p:cTn dur="indefinite" fill="hold" id="400">
                      <p:stCondLst>
                        <p:cond delay="indefinite"/>
                      </p:stCondLst>
                      <p:childTnLst>
                        <p:par>
                          <p:cTn dur="indefinite" fill="hold" id="401">
                            <p:stCondLst>
                              <p:cond delay="0"/>
                            </p:stCondLst>
                            <p:childTnLst>
                              <p:par>
                                <p:cTn dur="indefinite" fill="hold" id="402" nodeType="clickEffect" presetClass="entr" presetID="1">
                                  <p:stCondLst>
                                    <p:cond delay="0"/>
                                  </p:stCondLst>
                                  <p:childTnLst>
                                    <p:set>
                                      <p:cBhvr>
                                        <p:cTn dur="1" fill="hold" id="403">
                                          <p:stCondLst>
                                            <p:cond delay="0"/>
                                          </p:stCondLst>
                                        </p:cTn>
                                        <p:tgtEl>
                                          <p:spTgt spid="133"/>
                                        </p:tgtEl>
                                        <p:attrNameLst>
                                          <p:attrName>style.visibility</p:attrName>
                                        </p:attrNameLst>
                                      </p:cBhvr>
                                      <p:to>
                                        <p:strVal val="visible"/>
                                      </p:to>
                                    </p:set>
                                  </p:childTnLst>
                                </p:cTn>
                              </p:par>
                              <p:par>
                                <p:cTn dur="indefinite" fill="hold" id="404" nodeType="withEffect" presetClass="entr" presetID="1">
                                  <p:stCondLst>
                                    <p:cond delay="0"/>
                                  </p:stCondLst>
                                  <p:childTnLst>
                                    <p:set>
                                      <p:cBhvr>
                                        <p:cTn dur="1" fill="hold" id="405">
                                          <p:stCondLst>
                                            <p:cond delay="0"/>
                                          </p:stCondLst>
                                        </p:cTn>
                                        <p:tgtEl>
                                          <p:spTgt spid="136"/>
                                        </p:tgtEl>
                                        <p:attrNameLst>
                                          <p:attrName>style.visibility</p:attrName>
                                        </p:attrNameLst>
                                      </p:cBhvr>
                                      <p:to>
                                        <p:strVal val="visible"/>
                                      </p:to>
                                    </p:set>
                                  </p:childTnLst>
                                </p:cTn>
                              </p:par>
                            </p:childTnLst>
                          </p:cTn>
                        </p:par>
                      </p:childTnLst>
                    </p:cTn>
                  </p:par>
                  <p:par>
                    <p:cTn dur="indefinite" fill="hold" id="406">
                      <p:stCondLst>
                        <p:cond delay="indefinite"/>
                      </p:stCondLst>
                      <p:childTnLst>
                        <p:par>
                          <p:cTn dur="indefinite" fill="hold" id="407">
                            <p:stCondLst>
                              <p:cond delay="0"/>
                            </p:stCondLst>
                            <p:childTnLst>
                              <p:par>
                                <p:cTn dur="indefinite" fill="hold" id="408" nodeType="clickEffect" presetClass="entr" presetID="1">
                                  <p:stCondLst>
                                    <p:cond delay="0"/>
                                  </p:stCondLst>
                                  <p:childTnLst>
                                    <p:set>
                                      <p:cBhvr>
                                        <p:cTn dur="1" fill="hold" id="409">
                                          <p:stCondLst>
                                            <p:cond delay="0"/>
                                          </p:stCondLst>
                                        </p:cTn>
                                        <p:tgtEl>
                                          <p:spTgt spid="134"/>
                                        </p:tgtEl>
                                        <p:attrNameLst>
                                          <p:attrName>style.visibility</p:attrName>
                                        </p:attrNameLst>
                                      </p:cBhvr>
                                      <p:to>
                                        <p:strVal val="visible"/>
                                      </p:to>
                                    </p:set>
                                  </p:childTnLst>
                                </p:cTn>
                              </p:par>
                              <p:par>
                                <p:cTn dur="indefinite" fill="hold" id="410" nodeType="withEffect" presetClass="entr" presetID="1">
                                  <p:stCondLst>
                                    <p:cond delay="0"/>
                                  </p:stCondLst>
                                  <p:childTnLst>
                                    <p:set>
                                      <p:cBhvr>
                                        <p:cTn dur="1" fill="hold" id="411">
                                          <p:stCondLst>
                                            <p:cond delay="0"/>
                                          </p:stCondLst>
                                        </p:cTn>
                                        <p:tgtEl>
                                          <p:spTgt spid="135"/>
                                        </p:tgtEl>
                                        <p:attrNameLst>
                                          <p:attrName>style.visibility</p:attrName>
                                        </p:attrNameLst>
                                      </p:cBhvr>
                                      <p:to>
                                        <p:strVal val="visible"/>
                                      </p:to>
                                    </p:set>
                                  </p:childTnLst>
                                </p:cTn>
                              </p:par>
                            </p:childTnLst>
                          </p:cTn>
                        </p:par>
                      </p:childTnLst>
                    </p:cTn>
                  </p:par>
                  <p:par>
                    <p:cTn dur="indefinite" fill="hold" id="412">
                      <p:stCondLst>
                        <p:cond delay="indefinite"/>
                      </p:stCondLst>
                      <p:childTnLst>
                        <p:par>
                          <p:cTn dur="indefinite" fill="hold" id="413">
                            <p:stCondLst>
                              <p:cond delay="0"/>
                            </p:stCondLst>
                            <p:childTnLst>
                              <p:par>
                                <p:cTn dur="indefinite" fill="hold" id="414" nodeType="clickEffect" presetClass="entr" presetID="1">
                                  <p:stCondLst>
                                    <p:cond delay="0"/>
                                  </p:stCondLst>
                                  <p:childTnLst>
                                    <p:set>
                                      <p:cBhvr>
                                        <p:cTn dur="1" fill="hold" id="415">
                                          <p:stCondLst>
                                            <p:cond delay="0"/>
                                          </p:stCondLst>
                                        </p:cTn>
                                        <p:tgtEl>
                                          <p:spTgt spid="137"/>
                                        </p:tgtEl>
                                        <p:attrNameLst>
                                          <p:attrName>style.visibility</p:attrName>
                                        </p:attrNameLst>
                                      </p:cBhvr>
                                      <p:to>
                                        <p:strVal val="visible"/>
                                      </p:to>
                                    </p:set>
                                  </p:childTnLst>
                                </p:cTn>
                              </p:par>
                            </p:childTnLst>
                          </p:cTn>
                        </p:par>
                      </p:childTnLst>
                    </p:cTn>
                  </p:par>
                  <p:par>
                    <p:cTn dur="indefinite" fill="hold" id="416">
                      <p:stCondLst>
                        <p:cond delay="indefinite"/>
                      </p:stCondLst>
                      <p:childTnLst>
                        <p:par>
                          <p:cTn dur="indefinite" fill="hold" id="417">
                            <p:stCondLst>
                              <p:cond delay="0"/>
                            </p:stCondLst>
                            <p:childTnLst>
                              <p:par>
                                <p:cTn dur="indefinite" fill="hold" id="418" nodeType="clickEffect" presetClass="entr" presetID="1">
                                  <p:stCondLst>
                                    <p:cond delay="0"/>
                                  </p:stCondLst>
                                  <p:childTnLst>
                                    <p:set>
                                      <p:cBhvr>
                                        <p:cTn dur="1" fill="hold" id="419">
                                          <p:stCondLst>
                                            <p:cond delay="0"/>
                                          </p:stCondLst>
                                        </p:cTn>
                                        <p:tgtEl>
                                          <p:spTgt spid="131"/>
                                        </p:tgtEl>
                                        <p:attrNameLst>
                                          <p:attrName>style.visibility</p:attrName>
                                        </p:attrNameLst>
                                      </p:cBhvr>
                                      <p:to>
                                        <p:strVal val="visible"/>
                                      </p:to>
                                    </p:set>
                                  </p:childTnLst>
                                </p:cTn>
                              </p:par>
                              <p:par>
                                <p:cTn dur="indefinite" fill="hold" id="420" nodeType="withEffect" presetClass="entr" presetID="1">
                                  <p:stCondLst>
                                    <p:cond delay="0"/>
                                  </p:stCondLst>
                                  <p:childTnLst>
                                    <p:set>
                                      <p:cBhvr>
                                        <p:cTn dur="1" fill="hold" id="421">
                                          <p:stCondLst>
                                            <p:cond delay="0"/>
                                          </p:stCondLst>
                                        </p:cTn>
                                        <p:tgtEl>
                                          <p:spTgt spid="132"/>
                                        </p:tgtEl>
                                        <p:attrNameLst>
                                          <p:attrName>style.visibility</p:attrName>
                                        </p:attrNameLst>
                                      </p:cBhvr>
                                      <p:to>
                                        <p:strVal val="visible"/>
                                      </p:to>
                                    </p:set>
                                  </p:childTnLst>
                                </p:cTn>
                              </p:par>
                              <p:par>
                                <p:cTn dur="indefinite" fill="hold" id="422" nodeType="withEffect" presetClass="exit" presetID="1">
                                  <p:stCondLst>
                                    <p:cond delay="0"/>
                                  </p:stCondLst>
                                  <p:childTnLst>
                                    <p:set>
                                      <p:cBhvr>
                                        <p:cTn dur="1" fill="hold" id="423">
                                          <p:stCondLst>
                                            <p:cond delay="0"/>
                                          </p:stCondLst>
                                        </p:cTn>
                                        <p:tgtEl>
                                          <p:spTgt spid="137"/>
                                        </p:tgtEl>
                                        <p:attrNameLst>
                                          <p:attrName>style.visibility</p:attrName>
                                        </p:attrNameLst>
                                      </p:cBhvr>
                                      <p:to>
                                        <p:strVal val="hidden"/>
                                      </p:to>
                                    </p:set>
                                  </p:childTnLst>
                                </p:cTn>
                              </p:par>
                            </p:childTnLst>
                          </p:cTn>
                        </p:par>
                      </p:childTnLst>
                    </p:cTn>
                  </p:par>
                  <p:par>
                    <p:cTn dur="indefinite" fill="hold" id="424">
                      <p:stCondLst>
                        <p:cond delay="indefinite"/>
                      </p:stCondLst>
                      <p:childTnLst>
                        <p:par>
                          <p:cTn dur="indefinite" fill="hold" id="425">
                            <p:stCondLst>
                              <p:cond delay="0"/>
                            </p:stCondLst>
                            <p:childTnLst>
                              <p:par>
                                <p:cTn dur="indefinite" fill="hold" id="426" nodeType="clickEffect" presetClass="entr" presetID="1">
                                  <p:stCondLst>
                                    <p:cond delay="0"/>
                                  </p:stCondLst>
                                  <p:childTnLst>
                                    <p:set>
                                      <p:cBhvr>
                                        <p:cTn dur="1" fill="hold" id="427">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1W/2R Replicated vs. Pure-ALM</a:t>
            </a:r>
            <a:endParaRPr/>
          </a:p>
        </p:txBody>
      </p:sp>
      <p:pic>
        <p:nvPicPr>
          <p:cNvPr descr="" id="141" name=""/>
          <p:cNvPicPr/>
          <p:nvPr/>
        </p:nvPicPr>
        <p:blipFill>
          <a:blip r:embed="rId1"/>
          <a:stretch>
            <a:fillRect/>
          </a:stretch>
        </p:blipFill>
        <p:spPr>
          <a:xfrm>
            <a:off x="663480" y="984240"/>
            <a:ext cx="8489880" cy="6370560"/>
          </a:xfrm>
          <a:prstGeom prst="rect">
            <a:avLst/>
          </a:prstGeom>
        </p:spPr>
      </p:pic>
      <p:sp>
        <p:nvSpPr>
          <p:cNvPr id="142" name="CustomShape 2"/>
          <p:cNvSpPr/>
          <p:nvPr/>
        </p:nvSpPr>
        <p:spPr>
          <a:xfrm>
            <a:off x="1214280" y="1344600"/>
            <a:ext cx="1384560" cy="803160"/>
          </a:xfrm>
          <a:prstGeom prst="ellipse">
            <a:avLst/>
          </a:prstGeom>
          <a:ln w="36720">
            <a:solidFill>
              <a:srgbClr val="0000ff"/>
            </a:solidFill>
            <a:miter/>
          </a:ln>
        </p:spPr>
      </p:sp>
    </p:spTree>
  </p:cSld>
  <p:timing>
    <p:tnLst>
      <p:par>
        <p:cTn dur="indefinite" id="428" nodeType="tmRoot" restart="never">
          <p:childTnLst>
            <p:seq>
              <p:cTn dur="indefinite" id="429" nodeType="mainSeq">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1W/2R “Pure Multipumping”</a:t>
            </a:r>
            <a:endParaRPr/>
          </a:p>
        </p:txBody>
      </p:sp>
      <p:pic>
        <p:nvPicPr>
          <p:cNvPr descr="" id="144" name=""/>
          <p:cNvPicPr/>
          <p:nvPr/>
        </p:nvPicPr>
        <p:blipFill>
          <a:blip r:embed="rId1"/>
          <a:stretch>
            <a:fillRect/>
          </a:stretch>
        </p:blipFill>
        <p:spPr>
          <a:xfrm>
            <a:off x="552600" y="952560"/>
            <a:ext cx="8746920" cy="6564240"/>
          </a:xfrm>
          <a:prstGeom prst="rect">
            <a:avLst/>
          </a:prstGeom>
        </p:spPr>
      </p:pic>
      <p:sp>
        <p:nvSpPr>
          <p:cNvPr id="145" name="CustomShape 2"/>
          <p:cNvSpPr/>
          <p:nvPr/>
        </p:nvSpPr>
        <p:spPr>
          <a:xfrm>
            <a:off x="1444680" y="5384880"/>
            <a:ext cx="1384200" cy="803160"/>
          </a:xfrm>
          <a:prstGeom prst="ellipse">
            <a:avLst/>
          </a:prstGeom>
          <a:ln w="36720">
            <a:solidFill>
              <a:srgbClr val="ff0000"/>
            </a:solidFill>
            <a:miter/>
          </a:ln>
        </p:spPr>
      </p:sp>
    </p:spTree>
  </p:cSld>
  <p:timing>
    <p:tnLst>
      <p:par>
        <p:cTn dur="indefinite" id="430" nodeType="tmRoot" restart="never">
          <p:childTnLst>
            <p:seq>
              <p:cTn dur="indefinite" id="431"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Parallelism in FPGAs</a:t>
            </a:r>
            <a:endParaRPr/>
          </a:p>
        </p:txBody>
      </p:sp>
      <p:sp>
        <p:nvSpPr>
          <p:cNvPr id="21" name="TextShape 2"/>
          <p:cNvSpPr txBox="1"/>
          <p:nvPr/>
        </p:nvSpPr>
        <p:spPr>
          <a:xfrm>
            <a:off x="502920" y="983880"/>
            <a:ext cx="9070920" cy="5335560"/>
          </a:xfrm>
          <a:prstGeom prst="rect">
            <a:avLst/>
          </a:prstGeom>
        </p:spPr>
        <p:txBody>
          <a:bodyPr bIns="0" lIns="0" rIns="0" tIns="0"/>
          <a:p>
            <a:pPr>
              <a:buSzPct val="45000"/>
              <a:buFont charset="2" typeface="Wingdings"/>
              <a:buChar char=""/>
            </a:pPr>
            <a:r>
              <a:rPr lang="en-CA"/>
              <a:t>Larger SoCs on FPGAs </a:t>
            </a:r>
            <a:r>
              <a:rPr lang="en-CA" sz="4400">
                <a:ea typeface="Arial"/>
              </a:rPr>
              <a:t>→</a:t>
            </a:r>
            <a:r>
              <a:rPr lang="en-CA">
                <a:ea typeface="Arial"/>
              </a:rPr>
              <a:t>Parallel Systems</a:t>
            </a:r>
            <a:endParaRPr/>
          </a:p>
          <a:p>
            <a:pPr>
              <a:buSzPct val="45000"/>
              <a:buFont charset="2" typeface="Wingdings"/>
              <a:buChar char=""/>
            </a:pPr>
            <a:r>
              <a:rPr lang="en-CA"/>
              <a:t>Parallel systems on FPGAs will need:</a:t>
            </a:r>
            <a:endParaRPr/>
          </a:p>
          <a:p>
            <a:pPr lvl="1">
              <a:buSzPct val="75000"/>
              <a:buFont charset="2" typeface="Symbol"/>
              <a:buChar char=""/>
            </a:pPr>
            <a:r>
              <a:rPr lang="en-CA">
                <a:solidFill>
                  <a:srgbClr val="008080"/>
                </a:solidFill>
              </a:rPr>
              <a:t>Queueing</a:t>
            </a:r>
            <a:endParaRPr/>
          </a:p>
          <a:p>
            <a:pPr lvl="1">
              <a:buSzPct val="75000"/>
              <a:buFont charset="2" typeface="Symbol"/>
              <a:buChar char=""/>
            </a:pPr>
            <a:r>
              <a:rPr lang="en-CA">
                <a:solidFill>
                  <a:srgbClr val="008080"/>
                </a:solidFill>
              </a:rPr>
              <a:t>Data sharing</a:t>
            </a:r>
            <a:endParaRPr/>
          </a:p>
          <a:p>
            <a:pPr lvl="1">
              <a:buSzPct val="75000"/>
              <a:buFont charset="2" typeface="Symbol"/>
              <a:buChar char=""/>
            </a:pPr>
            <a:r>
              <a:rPr lang="en-CA">
                <a:solidFill>
                  <a:srgbClr val="008080"/>
                </a:solidFill>
              </a:rPr>
              <a:t>Communication</a:t>
            </a:r>
            <a:endParaRPr/>
          </a:p>
          <a:p>
            <a:pPr lvl="1">
              <a:buSzPct val="75000"/>
              <a:buFont charset="2" typeface="Symbol"/>
              <a:buChar char=""/>
            </a:pPr>
            <a:r>
              <a:rPr lang="en-CA">
                <a:solidFill>
                  <a:srgbClr val="008080"/>
                </a:solidFill>
              </a:rPr>
              <a:t>Synchronization</a:t>
            </a:r>
            <a:endParaRPr/>
          </a:p>
          <a:p>
            <a:pPr>
              <a:buSzPct val="45000"/>
              <a:buFont charset="2" typeface="Wingdings"/>
              <a:buChar char=""/>
            </a:pPr>
            <a:r>
              <a:rPr lang="en-CA"/>
              <a:t>Boils down to:</a:t>
            </a:r>
            <a:endParaRPr/>
          </a:p>
          <a:p>
            <a:pPr lvl="1">
              <a:buSzPct val="75000"/>
              <a:buFont charset="2" typeface="Symbol"/>
              <a:buChar char=""/>
            </a:pPr>
            <a:r>
              <a:rPr lang="en-CA">
                <a:solidFill>
                  <a:srgbClr val="008080"/>
                </a:solidFill>
              </a:rPr>
              <a:t>FIFOs</a:t>
            </a:r>
            <a:endParaRPr/>
          </a:p>
          <a:p>
            <a:pPr lvl="1">
              <a:buSzPct val="75000"/>
              <a:buFont charset="2" typeface="Symbol"/>
              <a:buChar char=""/>
            </a:pPr>
            <a:r>
              <a:rPr lang="en-CA">
                <a:solidFill>
                  <a:srgbClr val="008080"/>
                </a:solidFill>
              </a:rPr>
              <a:t>Register files</a:t>
            </a:r>
            <a:endParaRPr/>
          </a:p>
        </p:txBody>
      </p:sp>
      <p:sp>
        <p:nvSpPr>
          <p:cNvPr id="22" name="CustomShape 3"/>
          <p:cNvSpPr/>
          <p:nvPr/>
        </p:nvSpPr>
        <p:spPr>
          <a:xfrm>
            <a:off x="1733400" y="6657840"/>
            <a:ext cx="6612120" cy="430200"/>
          </a:xfrm>
          <a:prstGeom prst="rect">
            <a:avLst/>
          </a:prstGeom>
        </p:spPr>
        <p:txBody>
          <a:bodyPr bIns="45000" lIns="90000" rIns="90000" tIns="45000" wrap="none"/>
          <a:p>
            <a:pPr>
              <a:buSzPct val="45000"/>
              <a:buFont typeface="Arial"/>
              <a:buChar char="•"/>
            </a:pPr>
            <a:r>
              <a:rPr lang="en-CA" sz="2400">
                <a:solidFill>
                  <a:srgbClr val="0000ff"/>
                </a:solidFill>
              </a:rPr>
              <a:t>We can do all these with multi-ported memories</a:t>
            </a:r>
            <a:endParaRPr/>
          </a:p>
        </p:txBody>
      </p:sp>
      <p:pic>
        <p:nvPicPr>
          <p:cNvPr descr="" id="23" name=""/>
          <p:cNvPicPr/>
          <p:nvPr/>
        </p:nvPicPr>
        <p:blipFill>
          <a:blip r:embed="rId1"/>
          <a:stretch>
            <a:fillRect/>
          </a:stretch>
        </p:blipFill>
        <p:spPr>
          <a:xfrm>
            <a:off x="4340160" y="2309760"/>
            <a:ext cx="4370400" cy="4237200"/>
          </a:xfrm>
          <a:prstGeom prst="rect">
            <a:avLst/>
          </a:prstGeom>
        </p:spPr>
      </p:pic>
      <p:sp>
        <p:nvSpPr>
          <p:cNvPr id="24" name="CustomShape 4"/>
          <p:cNvSpPr/>
          <p:nvPr/>
        </p:nvSpPr>
        <p:spPr>
          <a:xfrm>
            <a:off x="4824360" y="2851200"/>
            <a:ext cx="806400" cy="806400"/>
          </a:xfrm>
          <a:prstGeom prst="rect">
            <a:avLst/>
          </a:prstGeom>
          <a:solidFill>
            <a:srgbClr val="0047ff"/>
          </a:solidFill>
          <a:ln w="9360">
            <a:solidFill>
              <a:srgbClr val="000000"/>
            </a:solidFill>
            <a:round/>
          </a:ln>
        </p:spPr>
      </p:sp>
      <p:sp>
        <p:nvSpPr>
          <p:cNvPr id="25" name="CustomShape 5"/>
          <p:cNvSpPr/>
          <p:nvPr/>
        </p:nvSpPr>
        <p:spPr>
          <a:xfrm>
            <a:off x="7313760" y="2852640"/>
            <a:ext cx="806400" cy="806400"/>
          </a:xfrm>
          <a:prstGeom prst="rect">
            <a:avLst/>
          </a:prstGeom>
          <a:solidFill>
            <a:srgbClr val="0047ff"/>
          </a:solidFill>
          <a:ln w="9360">
            <a:solidFill>
              <a:srgbClr val="000000"/>
            </a:solidFill>
            <a:round/>
          </a:ln>
        </p:spPr>
      </p:sp>
      <p:sp>
        <p:nvSpPr>
          <p:cNvPr id="26" name="CustomShape 6"/>
          <p:cNvSpPr/>
          <p:nvPr/>
        </p:nvSpPr>
        <p:spPr>
          <a:xfrm>
            <a:off x="5016600" y="5106960"/>
            <a:ext cx="806400" cy="806400"/>
          </a:xfrm>
          <a:prstGeom prst="rect">
            <a:avLst/>
          </a:prstGeom>
          <a:solidFill>
            <a:srgbClr val="0047ff"/>
          </a:solidFill>
          <a:ln w="9360">
            <a:solidFill>
              <a:srgbClr val="000000"/>
            </a:solidFill>
            <a:round/>
          </a:ln>
        </p:spPr>
      </p:sp>
      <p:sp>
        <p:nvSpPr>
          <p:cNvPr id="27" name="CustomShape 7"/>
          <p:cNvSpPr/>
          <p:nvPr/>
        </p:nvSpPr>
        <p:spPr>
          <a:xfrm>
            <a:off x="6740640" y="4746600"/>
            <a:ext cx="1292040" cy="1293840"/>
          </a:xfrm>
          <a:prstGeom prst="rect">
            <a:avLst/>
          </a:prstGeom>
          <a:solidFill>
            <a:srgbClr val="0047ff"/>
          </a:solidFill>
          <a:ln w="9360">
            <a:solidFill>
              <a:srgbClr val="000000"/>
            </a:solidFill>
            <a:round/>
          </a:ln>
        </p:spPr>
      </p:sp>
      <p:sp>
        <p:nvSpPr>
          <p:cNvPr id="28" name="CustomShape 8"/>
          <p:cNvSpPr/>
          <p:nvPr/>
        </p:nvSpPr>
        <p:spPr>
          <a:xfrm>
            <a:off x="6094440" y="3784680"/>
            <a:ext cx="806400" cy="806400"/>
          </a:xfrm>
          <a:prstGeom prst="rect">
            <a:avLst/>
          </a:prstGeom>
          <a:solidFill>
            <a:srgbClr val="0047ff"/>
          </a:solidFill>
          <a:ln w="9360">
            <a:solidFill>
              <a:srgbClr val="000000"/>
            </a:solidFill>
            <a:round/>
          </a:ln>
        </p:spPr>
      </p:sp>
      <p:sp>
        <p:nvSpPr>
          <p:cNvPr id="29" name="CustomShape 9"/>
          <p:cNvSpPr/>
          <p:nvPr/>
        </p:nvSpPr>
        <p:spPr>
          <a:xfrm>
            <a:off x="5025960" y="4141800"/>
            <a:ext cx="519120" cy="519120"/>
          </a:xfrm>
          <a:prstGeom prst="rect">
            <a:avLst/>
          </a:prstGeom>
          <a:solidFill>
            <a:srgbClr val="0047ff"/>
          </a:solidFill>
          <a:ln w="9360">
            <a:solidFill>
              <a:srgbClr val="000000"/>
            </a:solidFill>
            <a:round/>
          </a:ln>
        </p:spPr>
      </p:sp>
      <p:sp>
        <p:nvSpPr>
          <p:cNvPr id="30" name="CustomShape 10"/>
          <p:cNvSpPr/>
          <p:nvPr/>
        </p:nvSpPr>
        <p:spPr>
          <a:xfrm>
            <a:off x="6222960" y="2766960"/>
            <a:ext cx="519120" cy="519120"/>
          </a:xfrm>
          <a:prstGeom prst="rect">
            <a:avLst/>
          </a:prstGeom>
          <a:solidFill>
            <a:srgbClr val="0047ff"/>
          </a:solidFill>
          <a:ln w="9360">
            <a:solidFill>
              <a:srgbClr val="000000"/>
            </a:solidFill>
            <a:round/>
          </a:ln>
        </p:spPr>
      </p:sp>
      <p:sp>
        <p:nvSpPr>
          <p:cNvPr id="31" name="Line 11"/>
          <p:cNvSpPr/>
          <p:nvPr/>
        </p:nvSpPr>
        <p:spPr>
          <a:xfrm>
            <a:off x="5259240" y="3657600"/>
            <a:ext cx="1800" cy="484200"/>
          </a:xfrm>
          <a:prstGeom prst="line">
            <a:avLst/>
          </a:prstGeom>
          <a:ln w="36720">
            <a:solidFill>
              <a:srgbClr val="000000"/>
            </a:solidFill>
            <a:miter/>
            <a:tailEnd len="med" type="triangle" w="med"/>
          </a:ln>
        </p:spPr>
      </p:sp>
      <p:sp>
        <p:nvSpPr>
          <p:cNvPr id="32" name="Line 12"/>
          <p:cNvSpPr/>
          <p:nvPr/>
        </p:nvSpPr>
        <p:spPr>
          <a:xfrm>
            <a:off x="5268960" y="4664160"/>
            <a:ext cx="169920" cy="442800"/>
          </a:xfrm>
          <a:prstGeom prst="line">
            <a:avLst/>
          </a:prstGeom>
          <a:ln w="36720">
            <a:solidFill>
              <a:srgbClr val="000000"/>
            </a:solidFill>
            <a:miter/>
            <a:tailEnd len="med" type="triangle" w="med"/>
          </a:ln>
        </p:spPr>
      </p:sp>
      <p:sp>
        <p:nvSpPr>
          <p:cNvPr id="33" name="Line 13"/>
          <p:cNvSpPr/>
          <p:nvPr/>
        </p:nvSpPr>
        <p:spPr>
          <a:xfrm flipV="1">
            <a:off x="5545080" y="4179600"/>
            <a:ext cx="550800" cy="214200"/>
          </a:xfrm>
          <a:prstGeom prst="line">
            <a:avLst/>
          </a:prstGeom>
          <a:ln w="36720">
            <a:solidFill>
              <a:srgbClr val="000000"/>
            </a:solidFill>
            <a:miter/>
            <a:tailEnd len="med" type="triangle" w="med"/>
          </a:ln>
        </p:spPr>
      </p:sp>
      <p:sp>
        <p:nvSpPr>
          <p:cNvPr id="34" name="Line 14"/>
          <p:cNvSpPr/>
          <p:nvPr/>
        </p:nvSpPr>
        <p:spPr>
          <a:xfrm flipV="1">
            <a:off x="5629320" y="3029040"/>
            <a:ext cx="590400" cy="257040"/>
          </a:xfrm>
          <a:prstGeom prst="line">
            <a:avLst/>
          </a:prstGeom>
          <a:ln w="36720">
            <a:solidFill>
              <a:srgbClr val="000000"/>
            </a:solidFill>
            <a:miter/>
            <a:tailEnd len="med" type="triangle" w="med"/>
          </a:ln>
        </p:spPr>
      </p:sp>
      <p:sp>
        <p:nvSpPr>
          <p:cNvPr id="35" name="Line 15"/>
          <p:cNvSpPr/>
          <p:nvPr/>
        </p:nvSpPr>
        <p:spPr>
          <a:xfrm flipV="1">
            <a:off x="6486480" y="3282840"/>
            <a:ext cx="20520" cy="509760"/>
          </a:xfrm>
          <a:prstGeom prst="line">
            <a:avLst/>
          </a:prstGeom>
          <a:ln w="36720">
            <a:solidFill>
              <a:srgbClr val="000000"/>
            </a:solidFill>
            <a:miter/>
            <a:tailEnd len="med" type="triangle" w="med"/>
          </a:ln>
        </p:spPr>
      </p:sp>
      <p:sp>
        <p:nvSpPr>
          <p:cNvPr id="36" name="Line 16"/>
          <p:cNvSpPr/>
          <p:nvPr/>
        </p:nvSpPr>
        <p:spPr>
          <a:xfrm flipH="1">
            <a:off x="5812920" y="5477040"/>
            <a:ext cx="932040" cy="1440"/>
          </a:xfrm>
          <a:prstGeom prst="line">
            <a:avLst/>
          </a:prstGeom>
          <a:ln w="36720">
            <a:solidFill>
              <a:srgbClr val="000000"/>
            </a:solidFill>
            <a:miter/>
            <a:tailEnd len="med" type="triangle" w="med"/>
          </a:ln>
        </p:spPr>
      </p:sp>
      <p:sp>
        <p:nvSpPr>
          <p:cNvPr id="37" name="Line 17"/>
          <p:cNvSpPr/>
          <p:nvPr/>
        </p:nvSpPr>
        <p:spPr>
          <a:xfrm>
            <a:off x="6740640" y="3056040"/>
            <a:ext cx="569880" cy="201600"/>
          </a:xfrm>
          <a:prstGeom prst="line">
            <a:avLst/>
          </a:prstGeom>
          <a:ln w="36720">
            <a:solidFill>
              <a:srgbClr val="000000"/>
            </a:solidFill>
            <a:miter/>
            <a:tailEnd len="med" type="triangle" w="med"/>
          </a:ln>
        </p:spPr>
      </p:sp>
      <p:sp>
        <p:nvSpPr>
          <p:cNvPr id="38" name="Line 18"/>
          <p:cNvSpPr/>
          <p:nvPr/>
        </p:nvSpPr>
        <p:spPr>
          <a:xfrm flipH="1">
            <a:off x="6891480" y="3659040"/>
            <a:ext cx="868320" cy="495360"/>
          </a:xfrm>
          <a:prstGeom prst="line">
            <a:avLst/>
          </a:prstGeom>
          <a:ln w="36720">
            <a:solidFill>
              <a:srgbClr val="000000"/>
            </a:solidFill>
            <a:miter/>
            <a:tailEnd len="med" type="triangle" w="med"/>
          </a:ln>
        </p:spPr>
      </p:sp>
      <p:sp>
        <p:nvSpPr>
          <p:cNvPr id="39" name="Line 19"/>
          <p:cNvSpPr/>
          <p:nvPr/>
        </p:nvSpPr>
        <p:spPr>
          <a:xfrm flipH="1">
            <a:off x="7430760" y="3659040"/>
            <a:ext cx="328680" cy="1087560"/>
          </a:xfrm>
          <a:prstGeom prst="line">
            <a:avLst/>
          </a:prstGeom>
          <a:ln w="36720">
            <a:solidFill>
              <a:srgbClr val="000000"/>
            </a:solidFill>
            <a:miter/>
            <a:tailEnd len="med" type="triangle" w="med"/>
          </a:ln>
        </p:spPr>
      </p:sp>
    </p:spTree>
  </p:cSld>
  <p:timing>
    <p:tnLst>
      <p:par>
        <p:cTn dur="indefinite" id="3" nodeType="tmRoot" restart="never">
          <p:childTnLst>
            <p:seq>
              <p:cTn dur="indefinite" id="4" nodeType="mainSeq">
                <p:childTnLst>
                  <p:par>
                    <p:cTn dur="indefinite" fill="hold" id="5">
                      <p:stCondLst>
                        <p:cond delay="indefinite"/>
                      </p:stCondLst>
                      <p:childTnLst>
                        <p:par>
                          <p:cTn dur="indefinite" fill="hold" id="6">
                            <p:stCondLst>
                              <p:cond delay="0"/>
                            </p:stCondLst>
                            <p:childTnLst>
                              <p:par>
                                <p:cTn dur="indefinite" fill="hold" id="7" nodeType="clickEffect" presetClass="entr" presetID="1">
                                  <p:stCondLst>
                                    <p:cond delay="0"/>
                                  </p:stCondLst>
                                  <p:childTnLst>
                                    <p:set>
                                      <p:cBhvr>
                                        <p:cTn dur="1" fill="hold" id="8">
                                          <p:stCondLst>
                                            <p:cond delay="0"/>
                                          </p:stCondLst>
                                        </p:cTn>
                                        <p:tgtEl>
                                          <p:spTgt spid="21">
                                            <p:txEl>
                                              <p:pRg end="39" st="0"/>
                                            </p:txEl>
                                          </p:spTgt>
                                        </p:tgtEl>
                                        <p:attrNameLst>
                                          <p:attrName>style.visibility</p:attrName>
                                        </p:attrNameLst>
                                      </p:cBhvr>
                                      <p:to>
                                        <p:strVal val="visible"/>
                                      </p:to>
                                    </p:set>
                                  </p:childTnLst>
                                </p:cTn>
                              </p:par>
                            </p:childTnLst>
                          </p:cTn>
                        </p:par>
                      </p:childTnLst>
                    </p:cTn>
                  </p:par>
                  <p:par>
                    <p:cTn dur="indefinite" fill="hold" id="9">
                      <p:stCondLst>
                        <p:cond delay="indefinite"/>
                      </p:stCondLst>
                      <p:childTnLst>
                        <p:par>
                          <p:cTn dur="indefinite" fill="hold" id="10">
                            <p:stCondLst>
                              <p:cond delay="0"/>
                            </p:stCondLst>
                            <p:childTnLst>
                              <p:par>
                                <p:cTn dur="indefinite" fill="hold" id="11" nodeType="clickEffect" presetClass="entr" presetID="1">
                                  <p:stCondLst>
                                    <p:cond delay="0"/>
                                  </p:stCondLst>
                                  <p:childTnLst>
                                    <p:set>
                                      <p:cBhvr>
                                        <p:cTn dur="1" fill="hold" id="12">
                                          <p:stCondLst>
                                            <p:cond delay="0"/>
                                          </p:stCondLst>
                                        </p:cTn>
                                        <p:tgtEl>
                                          <p:spTgt spid="23"/>
                                        </p:tgtEl>
                                        <p:attrNameLst>
                                          <p:attrName>style.visibility</p:attrName>
                                        </p:attrNameLst>
                                      </p:cBhvr>
                                      <p:to>
                                        <p:strVal val="visible"/>
                                      </p:to>
                                    </p:set>
                                  </p:childTnLst>
                                </p:cTn>
                              </p:par>
                            </p:childTnLst>
                          </p:cTn>
                        </p:par>
                      </p:childTnLst>
                    </p:cTn>
                  </p:par>
                  <p:par>
                    <p:cTn dur="indefinite" fill="hold" id="13">
                      <p:stCondLst>
                        <p:cond delay="indefinite"/>
                      </p:stCondLst>
                      <p:childTnLst>
                        <p:par>
                          <p:cTn dur="indefinite" fill="hold" id="14">
                            <p:stCondLst>
                              <p:cond delay="0"/>
                            </p:stCondLst>
                            <p:childTnLst>
                              <p:par>
                                <p:cTn dur="indefinite" fill="hold" id="15" nodeType="clickEffect" presetClass="entr" presetID="1">
                                  <p:stCondLst>
                                    <p:cond delay="0"/>
                                  </p:stCondLst>
                                  <p:childTnLst>
                                    <p:set>
                                      <p:cBhvr>
                                        <p:cTn dur="1" fill="hold" id="16">
                                          <p:stCondLst>
                                            <p:cond delay="0"/>
                                          </p:stCondLst>
                                        </p:cTn>
                                        <p:tgtEl>
                                          <p:spTgt spid="-1"/>
                                        </p:tgtEl>
                                        <p:attrNameLst>
                                          <p:attrName>style.visibility</p:attrName>
                                        </p:attrNameLst>
                                      </p:cBhvr>
                                      <p:to>
                                        <p:strVal val="visible"/>
                                      </p:to>
                                    </p:set>
                                  </p:childTnLst>
                                </p:cTn>
                              </p:par>
                            </p:childTnLst>
                          </p:cTn>
                        </p:par>
                      </p:childTnLst>
                    </p:cTn>
                  </p:par>
                  <p:par>
                    <p:cTn dur="indefinite" fill="hold" id="17">
                      <p:stCondLst>
                        <p:cond delay="indefinite"/>
                      </p:stCondLst>
                      <p:childTnLst>
                        <p:par>
                          <p:cTn dur="indefinite" fill="hold" id="18">
                            <p:stCondLst>
                              <p:cond delay="0"/>
                            </p:stCondLst>
                            <p:childTnLst>
                              <p:par>
                                <p:cTn dur="indefinite" fill="hold" id="19" nodeType="clickEffect" presetClass="entr" presetID="1">
                                  <p:stCondLst>
                                    <p:cond delay="0"/>
                                  </p:stCondLst>
                                  <p:childTnLst>
                                    <p:set>
                                      <p:cBhvr>
                                        <p:cTn dur="1" fill="hold" id="20">
                                          <p:stCondLst>
                                            <p:cond delay="0"/>
                                          </p:stCondLst>
                                        </p:cTn>
                                        <p:tgtEl>
                                          <p:spTgt spid="-1"/>
                                        </p:tgtEl>
                                        <p:attrNameLst>
                                          <p:attrName>style.visibility</p:attrName>
                                        </p:attrNameLst>
                                      </p:cBhvr>
                                      <p:to>
                                        <p:strVal val="visible"/>
                                      </p:to>
                                    </p:set>
                                  </p:childTnLst>
                                </p:cTn>
                              </p:par>
                            </p:childTnLst>
                          </p:cTn>
                        </p:par>
                      </p:childTnLst>
                    </p:cTn>
                  </p:par>
                  <p:par>
                    <p:cTn dur="indefinite" fill="hold" id="21">
                      <p:stCondLst>
                        <p:cond delay="indefinite"/>
                      </p:stCondLst>
                      <p:childTnLst>
                        <p:par>
                          <p:cTn dur="indefinite" fill="hold" id="22">
                            <p:stCondLst>
                              <p:cond delay="0"/>
                            </p:stCondLst>
                            <p:childTnLst>
                              <p:par>
                                <p:cTn dur="indefinite" fill="hold" id="23" nodeType="clickEffect" presetClass="entr" presetID="1">
                                  <p:stCondLst>
                                    <p:cond delay="0"/>
                                  </p:stCondLst>
                                  <p:childTnLst>
                                    <p:set>
                                      <p:cBhvr>
                                        <p:cTn dur="1" fill="hold" id="24">
                                          <p:stCondLst>
                                            <p:cond delay="0"/>
                                          </p:stCondLst>
                                        </p:cTn>
                                        <p:tgtEl>
                                          <p:spTgt spid="21">
                                            <p:txEl>
                                              <p:pRg end="76" st="39"/>
                                            </p:txEl>
                                          </p:spTgt>
                                        </p:tgtEl>
                                        <p:attrNameLst>
                                          <p:attrName>style.visibility</p:attrName>
                                        </p:attrNameLst>
                                      </p:cBhvr>
                                      <p:to>
                                        <p:strVal val="visible"/>
                                      </p:to>
                                    </p:set>
                                  </p:childTnLst>
                                </p:cTn>
                              </p:par>
                            </p:childTnLst>
                          </p:cTn>
                        </p:par>
                      </p:childTnLst>
                    </p:cTn>
                  </p:par>
                  <p:par>
                    <p:cTn dur="indefinite" fill="hold" id="25">
                      <p:stCondLst>
                        <p:cond delay="indefinite"/>
                      </p:stCondLst>
                      <p:childTnLst>
                        <p:par>
                          <p:cTn dur="indefinite" fill="hold" id="26">
                            <p:stCondLst>
                              <p:cond delay="0"/>
                            </p:stCondLst>
                            <p:childTnLst>
                              <p:par>
                                <p:cTn dur="indefinite" fill="hold" id="27" nodeType="clickEffect" presetClass="entr" presetID="1">
                                  <p:stCondLst>
                                    <p:cond delay="0"/>
                                  </p:stCondLst>
                                  <p:childTnLst>
                                    <p:set>
                                      <p:cBhvr>
                                        <p:cTn dur="1" fill="hold" id="28">
                                          <p:stCondLst>
                                            <p:cond delay="0"/>
                                          </p:stCondLst>
                                        </p:cTn>
                                        <p:tgtEl>
                                          <p:spTgt spid="21">
                                            <p:txEl>
                                              <p:pRg end="85" st="76"/>
                                            </p:txEl>
                                          </p:spTgt>
                                        </p:tgtEl>
                                        <p:attrNameLst>
                                          <p:attrName>style.visibility</p:attrName>
                                        </p:attrNameLst>
                                      </p:cBhvr>
                                      <p:to>
                                        <p:strVal val="visible"/>
                                      </p:to>
                                    </p:set>
                                  </p:childTnLst>
                                </p:cTn>
                              </p:par>
                            </p:childTnLst>
                          </p:cTn>
                        </p:par>
                      </p:childTnLst>
                    </p:cTn>
                  </p:par>
                  <p:par>
                    <p:cTn dur="indefinite" fill="hold" id="29">
                      <p:stCondLst>
                        <p:cond delay="indefinite"/>
                      </p:stCondLst>
                      <p:childTnLst>
                        <p:par>
                          <p:cTn dur="indefinite" fill="hold" id="30">
                            <p:stCondLst>
                              <p:cond delay="0"/>
                            </p:stCondLst>
                            <p:childTnLst>
                              <p:par>
                                <p:cTn dur="indefinite" fill="hold" id="31" nodeType="clickEffect" presetClass="entr" presetID="1">
                                  <p:stCondLst>
                                    <p:cond delay="0"/>
                                  </p:stCondLst>
                                  <p:childTnLst>
                                    <p:set>
                                      <p:cBhvr>
                                        <p:cTn dur="1" fill="hold" id="32">
                                          <p:stCondLst>
                                            <p:cond delay="0"/>
                                          </p:stCondLst>
                                        </p:cTn>
                                        <p:tgtEl>
                                          <p:spTgt spid="21">
                                            <p:txEl>
                                              <p:pRg end="98" st="85"/>
                                            </p:txEl>
                                          </p:spTgt>
                                        </p:tgtEl>
                                        <p:attrNameLst>
                                          <p:attrName>style.visibility</p:attrName>
                                        </p:attrNameLst>
                                      </p:cBhvr>
                                      <p:to>
                                        <p:strVal val="visible"/>
                                      </p:to>
                                    </p:set>
                                  </p:childTnLst>
                                </p:cTn>
                              </p:par>
                            </p:childTnLst>
                          </p:cTn>
                        </p:par>
                      </p:childTnLst>
                    </p:cTn>
                  </p:par>
                  <p:par>
                    <p:cTn dur="indefinite" fill="hold" id="33">
                      <p:stCondLst>
                        <p:cond delay="indefinite"/>
                      </p:stCondLst>
                      <p:childTnLst>
                        <p:par>
                          <p:cTn dur="indefinite" fill="hold" id="34">
                            <p:stCondLst>
                              <p:cond delay="0"/>
                            </p:stCondLst>
                            <p:childTnLst>
                              <p:par>
                                <p:cTn dur="indefinite" fill="hold" id="35" nodeType="clickEffect" presetClass="entr" presetID="1">
                                  <p:stCondLst>
                                    <p:cond delay="0"/>
                                  </p:stCondLst>
                                  <p:childTnLst>
                                    <p:set>
                                      <p:cBhvr>
                                        <p:cTn dur="1" fill="hold" id="36">
                                          <p:stCondLst>
                                            <p:cond delay="0"/>
                                          </p:stCondLst>
                                        </p:cTn>
                                        <p:tgtEl>
                                          <p:spTgt spid="21">
                                            <p:txEl>
                                              <p:pRg end="112" st="98"/>
                                            </p:txEl>
                                          </p:spTgt>
                                        </p:tgtEl>
                                        <p:attrNameLst>
                                          <p:attrName>style.visibility</p:attrName>
                                        </p:attrNameLst>
                                      </p:cBhvr>
                                      <p:to>
                                        <p:strVal val="visible"/>
                                      </p:to>
                                    </p:set>
                                  </p:childTnLst>
                                </p:cTn>
                              </p:par>
                            </p:childTnLst>
                          </p:cTn>
                        </p:par>
                      </p:childTnLst>
                    </p:cTn>
                  </p:par>
                  <p:par>
                    <p:cTn dur="indefinite" fill="hold" id="37">
                      <p:stCondLst>
                        <p:cond delay="indefinite"/>
                      </p:stCondLst>
                      <p:childTnLst>
                        <p:par>
                          <p:cTn dur="indefinite" fill="hold" id="38">
                            <p:stCondLst>
                              <p:cond delay="0"/>
                            </p:stCondLst>
                            <p:childTnLst>
                              <p:par>
                                <p:cTn dur="indefinite" fill="hold" id="39" nodeType="clickEffect" presetClass="entr" presetID="1">
                                  <p:stCondLst>
                                    <p:cond delay="0"/>
                                  </p:stCondLst>
                                  <p:childTnLst>
                                    <p:set>
                                      <p:cBhvr>
                                        <p:cTn dur="1" fill="hold" id="40">
                                          <p:stCondLst>
                                            <p:cond delay="0"/>
                                          </p:stCondLst>
                                        </p:cTn>
                                        <p:tgtEl>
                                          <p:spTgt spid="21">
                                            <p:txEl>
                                              <p:pRg end="128" st="112"/>
                                            </p:txEl>
                                          </p:spTgt>
                                        </p:tgtEl>
                                        <p:attrNameLst>
                                          <p:attrName>style.visibility</p:attrName>
                                        </p:attrNameLst>
                                      </p:cBhvr>
                                      <p:to>
                                        <p:strVal val="visible"/>
                                      </p:to>
                                    </p:set>
                                  </p:childTnLst>
                                </p:cTn>
                              </p:par>
                            </p:childTnLst>
                          </p:cTn>
                        </p:par>
                      </p:childTnLst>
                    </p:cTn>
                  </p:par>
                  <p:par>
                    <p:cTn dur="indefinite" fill="hold" id="41">
                      <p:stCondLst>
                        <p:cond delay="indefinite"/>
                      </p:stCondLst>
                      <p:childTnLst>
                        <p:par>
                          <p:cTn dur="indefinite" fill="hold" id="42">
                            <p:stCondLst>
                              <p:cond delay="0"/>
                            </p:stCondLst>
                            <p:childTnLst>
                              <p:par>
                                <p:cTn dur="indefinite" fill="hold" id="43" nodeType="clickEffect" presetClass="entr" presetID="1">
                                  <p:stCondLst>
                                    <p:cond delay="0"/>
                                  </p:stCondLst>
                                  <p:childTnLst>
                                    <p:set>
                                      <p:cBhvr>
                                        <p:cTn dur="1" fill="hold" id="44">
                                          <p:stCondLst>
                                            <p:cond delay="0"/>
                                          </p:stCondLst>
                                        </p:cTn>
                                        <p:tgtEl>
                                          <p:spTgt spid="21">
                                            <p:txEl>
                                              <p:pRg end="143" st="128"/>
                                            </p:txEl>
                                          </p:spTgt>
                                        </p:tgtEl>
                                        <p:attrNameLst>
                                          <p:attrName>style.visibility</p:attrName>
                                        </p:attrNameLst>
                                      </p:cBhvr>
                                      <p:to>
                                        <p:strVal val="visible"/>
                                      </p:to>
                                    </p:set>
                                  </p:childTnLst>
                                </p:cTn>
                              </p:par>
                            </p:childTnLst>
                          </p:cTn>
                        </p:par>
                      </p:childTnLst>
                    </p:cTn>
                  </p:par>
                  <p:par>
                    <p:cTn dur="indefinite" fill="hold" id="45">
                      <p:stCondLst>
                        <p:cond delay="indefinite"/>
                      </p:stCondLst>
                      <p:childTnLst>
                        <p:par>
                          <p:cTn dur="indefinite" fill="hold" id="46">
                            <p:stCondLst>
                              <p:cond delay="0"/>
                            </p:stCondLst>
                            <p:childTnLst>
                              <p:par>
                                <p:cTn dur="indefinite" fill="hold" id="47" nodeType="clickEffect" presetClass="entr" presetID="1">
                                  <p:stCondLst>
                                    <p:cond delay="0"/>
                                  </p:stCondLst>
                                  <p:childTnLst>
                                    <p:set>
                                      <p:cBhvr>
                                        <p:cTn dur="1" fill="hold" id="48">
                                          <p:stCondLst>
                                            <p:cond delay="0"/>
                                          </p:stCondLst>
                                        </p:cTn>
                                        <p:tgtEl>
                                          <p:spTgt spid="21">
                                            <p:txEl>
                                              <p:pRg end="149" st="143"/>
                                            </p:txEl>
                                          </p:spTgt>
                                        </p:tgtEl>
                                        <p:attrNameLst>
                                          <p:attrName>style.visibility</p:attrName>
                                        </p:attrNameLst>
                                      </p:cBhvr>
                                      <p:to>
                                        <p:strVal val="visible"/>
                                      </p:to>
                                    </p:set>
                                  </p:childTnLst>
                                </p:cTn>
                              </p:par>
                            </p:childTnLst>
                          </p:cTn>
                        </p:par>
                      </p:childTnLst>
                    </p:cTn>
                  </p:par>
                  <p:par>
                    <p:cTn dur="indefinite" fill="hold" id="49">
                      <p:stCondLst>
                        <p:cond delay="indefinite"/>
                      </p:stCondLst>
                      <p:childTnLst>
                        <p:par>
                          <p:cTn dur="indefinite" fill="hold" id="50">
                            <p:stCondLst>
                              <p:cond delay="0"/>
                            </p:stCondLst>
                            <p:childTnLst>
                              <p:par>
                                <p:cTn dur="indefinite" fill="hold" id="51" nodeType="clickEffect" presetClass="entr" presetID="1">
                                  <p:stCondLst>
                                    <p:cond delay="0"/>
                                  </p:stCondLst>
                                  <p:childTnLst>
                                    <p:set>
                                      <p:cBhvr>
                                        <p:cTn dur="1" fill="hold" id="52">
                                          <p:stCondLst>
                                            <p:cond delay="0"/>
                                          </p:stCondLst>
                                        </p:cTn>
                                        <p:tgtEl>
                                          <p:spTgt spid="21">
                                            <p:txEl>
                                              <p:pRg end="164" st="149"/>
                                            </p:txEl>
                                          </p:spTgt>
                                        </p:tgtEl>
                                        <p:attrNameLst>
                                          <p:attrName>style.visibility</p:attrName>
                                        </p:attrNameLst>
                                      </p:cBhvr>
                                      <p:to>
                                        <p:strVal val="visible"/>
                                      </p:to>
                                    </p:set>
                                  </p:childTnLst>
                                </p:cTn>
                              </p:par>
                            </p:childTnLst>
                          </p:cTn>
                        </p:par>
                      </p:childTnLst>
                    </p:cTn>
                  </p:par>
                  <p:par>
                    <p:cTn dur="indefinite" fill="hold" id="53">
                      <p:stCondLst>
                        <p:cond delay="indefinite"/>
                      </p:stCondLst>
                      <p:childTnLst>
                        <p:par>
                          <p:cTn dur="indefinite" fill="hold" id="54">
                            <p:stCondLst>
                              <p:cond delay="0"/>
                            </p:stCondLst>
                            <p:childTnLst>
                              <p:par>
                                <p:cTn dur="indefinite" fill="hold" id="55" nodeType="clickEffect" presetClass="entr" presetID="1">
                                  <p:stCondLst>
                                    <p:cond delay="0"/>
                                  </p:stCondLst>
                                  <p:childTnLst>
                                    <p:set>
                                      <p:cBhvr>
                                        <p:cTn dur="1" fill="hold" id="56">
                                          <p:stCondLst>
                                            <p:cond delay="0"/>
                                          </p:stCondLst>
                                        </p:cTn>
                                        <p:tgtEl>
                                          <p:spTgt spid="22">
                                            <p:txEl>
                                              <p:pRg end="47" st="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lang="en-CA"/>
              <a:t>LVT-Based Multi-Ported Memories</a:t>
            </a:r>
            <a:endParaRPr/>
          </a:p>
        </p:txBody>
      </p:sp>
    </p:spTree>
  </p:cSld>
  <p:timing>
    <p:tnLst>
      <p:par>
        <p:cTn dur="indefinite" id="432" nodeType="tmRoot" restart="never">
          <p:childTnLst>
            <p:seq>
              <p:cTn dur="indefinite" id="433" nodeType="mainSeq">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502920" y="317160"/>
            <a:ext cx="9070920" cy="625680"/>
          </a:xfrm>
          <a:prstGeom prst="rect">
            <a:avLst/>
          </a:prstGeom>
        </p:spPr>
        <p:txBody>
          <a:bodyPr anchor="ctr" bIns="0" lIns="0" rIns="0" tIns="0"/>
          <a:p>
            <a:pPr algn="ctr">
              <a:buSzPct val="45000"/>
              <a:buFont typeface="Arial"/>
              <a:buChar char="•"/>
            </a:pPr>
            <a:r>
              <a:rPr lang="en-CA"/>
              <a:t>LVT-Based Memory</a:t>
            </a:r>
            <a:endParaRPr/>
          </a:p>
        </p:txBody>
      </p:sp>
      <p:pic>
        <p:nvPicPr>
          <p:cNvPr descr="" id="148" name=""/>
          <p:cNvPicPr/>
          <p:nvPr/>
        </p:nvPicPr>
        <p:blipFill>
          <a:blip r:embed="rId1"/>
          <a:stretch>
            <a:fillRect/>
          </a:stretch>
        </p:blipFill>
        <p:spPr>
          <a:xfrm>
            <a:off x="2495520" y="1576440"/>
            <a:ext cx="5089680" cy="5489640"/>
          </a:xfrm>
          <a:prstGeom prst="rect">
            <a:avLst/>
          </a:prstGeom>
        </p:spPr>
      </p:pic>
    </p:spTree>
  </p:cSld>
  <p:timing>
    <p:tnLst>
      <p:par>
        <p:cTn dur="indefinite" id="434" nodeType="tmRoot" restart="never">
          <p:childTnLst>
            <p:seq>
              <p:cTn dur="indefinite" id="435" nodeType="mainSeq">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49" name=""/>
          <p:cNvPicPr/>
          <p:nvPr/>
        </p:nvPicPr>
        <p:blipFill>
          <a:blip r:embed="rId1"/>
          <a:stretch>
            <a:fillRect/>
          </a:stretch>
        </p:blipFill>
        <p:spPr>
          <a:xfrm>
            <a:off x="2495520" y="1576440"/>
            <a:ext cx="5089680" cy="5489640"/>
          </a:xfrm>
          <a:prstGeom prst="rect">
            <a:avLst/>
          </a:prstGeom>
        </p:spPr>
      </p:pic>
      <p:sp>
        <p:nvSpPr>
          <p:cNvPr id="150" name="TextShape 1"/>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
        <p:nvSpPr>
          <p:cNvPr id="151" name="CustomShape 2"/>
          <p:cNvSpPr/>
          <p:nvPr/>
        </p:nvSpPr>
        <p:spPr>
          <a:xfrm>
            <a:off x="357120" y="2097000"/>
            <a:ext cx="2511360" cy="879480"/>
          </a:xfrm>
          <a:prstGeom prst="rect">
            <a:avLst/>
          </a:prstGeom>
        </p:spPr>
        <p:txBody>
          <a:bodyPr bIns="45000" lIns="90000" rIns="90000" tIns="45000" wrap="none"/>
          <a:p>
            <a:pPr>
              <a:buSzPct val="45000"/>
              <a:buFont typeface="Arial"/>
              <a:buChar char="•"/>
            </a:pPr>
            <a:r>
              <a:rPr lang="en-CA" sz="2800"/>
              <a:t>Begin with one</a:t>
            </a:r>
            <a:endParaRPr/>
          </a:p>
          <a:p>
            <a:pPr>
              <a:buSzPct val="45000"/>
              <a:buFont typeface="Arial"/>
              <a:buChar char="•"/>
            </a:pPr>
            <a:r>
              <a:rPr lang="en-CA" sz="2800"/>
              <a:t>block RAM</a:t>
            </a:r>
            <a:endParaRPr/>
          </a:p>
        </p:txBody>
      </p:sp>
      <p:sp>
        <p:nvSpPr>
          <p:cNvPr id="152" name="CustomShape 3"/>
          <p:cNvSpPr/>
          <p:nvPr/>
        </p:nvSpPr>
        <p:spPr>
          <a:xfrm>
            <a:off x="357120" y="2097000"/>
            <a:ext cx="2511360" cy="879480"/>
          </a:xfrm>
          <a:prstGeom prst="roundRect">
            <a:avLst>
              <a:gd fmla="val 3600" name="adj"/>
            </a:avLst>
          </a:prstGeom>
          <a:ln w="36720">
            <a:solidFill>
              <a:srgbClr val="0000ff"/>
            </a:solidFill>
            <a:miter/>
          </a:ln>
        </p:spPr>
      </p:sp>
      <p:sp>
        <p:nvSpPr>
          <p:cNvPr id="153" name="CustomShape 4"/>
          <p:cNvSpPr/>
          <p:nvPr/>
        </p:nvSpPr>
        <p:spPr>
          <a:xfrm>
            <a:off x="3568680" y="3990960"/>
            <a:ext cx="1484280" cy="1548000"/>
          </a:xfrm>
          <a:prstGeom prst="roundRect">
            <a:avLst>
              <a:gd fmla="val 3600" name="adj"/>
            </a:avLst>
          </a:prstGeom>
          <a:ln w="36720">
            <a:solidFill>
              <a:srgbClr val="0000ff"/>
            </a:solidFill>
            <a:miter/>
          </a:ln>
        </p:spPr>
      </p:sp>
    </p:spTree>
  </p:cSld>
  <p:timing>
    <p:tnLst>
      <p:par>
        <p:cTn dur="indefinite" id="436" nodeType="tmRoot" restart="never">
          <p:childTnLst>
            <p:seq>
              <p:cTn dur="indefinite" id="437" nodeType="mainSeq">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54" name=""/>
          <p:cNvPicPr/>
          <p:nvPr/>
        </p:nvPicPr>
        <p:blipFill>
          <a:blip r:embed="rId1"/>
          <a:stretch>
            <a:fillRect/>
          </a:stretch>
        </p:blipFill>
        <p:spPr>
          <a:xfrm>
            <a:off x="2495520" y="1576440"/>
            <a:ext cx="5086440" cy="5486400"/>
          </a:xfrm>
          <a:prstGeom prst="rect">
            <a:avLst/>
          </a:prstGeom>
        </p:spPr>
      </p:pic>
      <p:sp>
        <p:nvSpPr>
          <p:cNvPr id="155" name="CustomShape 1"/>
          <p:cNvSpPr/>
          <p:nvPr/>
        </p:nvSpPr>
        <p:spPr>
          <a:xfrm>
            <a:off x="3753000" y="4013280"/>
            <a:ext cx="995040" cy="334800"/>
          </a:xfrm>
          <a:prstGeom prst="roundRect">
            <a:avLst>
              <a:gd fmla="val 3600" name="adj"/>
            </a:avLst>
          </a:prstGeom>
          <a:ln w="36720">
            <a:solidFill>
              <a:srgbClr val="0000ff"/>
            </a:solidFill>
            <a:miter/>
          </a:ln>
        </p:spPr>
      </p:sp>
      <p:sp>
        <p:nvSpPr>
          <p:cNvPr id="156" name="CustomShape 2"/>
          <p:cNvSpPr/>
          <p:nvPr/>
        </p:nvSpPr>
        <p:spPr>
          <a:xfrm>
            <a:off x="4842000" y="4378320"/>
            <a:ext cx="252360" cy="954000"/>
          </a:xfrm>
          <a:prstGeom prst="roundRect">
            <a:avLst>
              <a:gd fmla="val 3600" name="adj"/>
            </a:avLst>
          </a:prstGeom>
          <a:ln w="36720">
            <a:solidFill>
              <a:srgbClr val="0000ff"/>
            </a:solidFill>
            <a:miter/>
          </a:ln>
        </p:spPr>
      </p:sp>
      <p:sp>
        <p:nvSpPr>
          <p:cNvPr id="157" name="TextShape 3"/>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
        <p:nvSpPr>
          <p:cNvPr id="158" name="CustomShape 4"/>
          <p:cNvSpPr/>
          <p:nvPr/>
        </p:nvSpPr>
        <p:spPr>
          <a:xfrm>
            <a:off x="357120" y="2097000"/>
            <a:ext cx="2436840" cy="882720"/>
          </a:xfrm>
          <a:prstGeom prst="rect">
            <a:avLst/>
          </a:prstGeom>
        </p:spPr>
        <p:txBody>
          <a:bodyPr bIns="45000" lIns="90000" rIns="90000" tIns="45000" wrap="none"/>
          <a:p>
            <a:pPr>
              <a:buSzPct val="45000"/>
              <a:buFont typeface="Arial"/>
              <a:buChar char="•"/>
            </a:pPr>
            <a:r>
              <a:rPr lang="en-CA" sz="2800"/>
              <a:t>Replicate for </a:t>
            </a:r>
            <a:endParaRPr/>
          </a:p>
          <a:p>
            <a:pPr>
              <a:buSzPct val="45000"/>
              <a:buFont typeface="Arial"/>
              <a:buChar char="•"/>
            </a:pPr>
            <a:r>
              <a:rPr lang="en-CA" sz="2800"/>
              <a:t>two read ports</a:t>
            </a:r>
            <a:endParaRPr/>
          </a:p>
        </p:txBody>
      </p:sp>
      <p:sp>
        <p:nvSpPr>
          <p:cNvPr id="159" name="CustomShape 5"/>
          <p:cNvSpPr/>
          <p:nvPr/>
        </p:nvSpPr>
        <p:spPr>
          <a:xfrm>
            <a:off x="357120" y="2097000"/>
            <a:ext cx="2436840" cy="882720"/>
          </a:xfrm>
          <a:prstGeom prst="roundRect">
            <a:avLst>
              <a:gd fmla="val 3600" name="adj"/>
            </a:avLst>
          </a:prstGeom>
          <a:ln w="36720">
            <a:solidFill>
              <a:srgbClr val="0000ff"/>
            </a:solidFill>
            <a:miter/>
          </a:ln>
        </p:spPr>
      </p:sp>
    </p:spTree>
  </p:cSld>
  <p:timing>
    <p:tnLst>
      <p:par>
        <p:cTn dur="indefinite" id="438" nodeType="tmRoot" restart="never">
          <p:childTnLst>
            <p:seq>
              <p:cTn dur="indefinite" id="439" nodeType="mainSeq">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60" name=""/>
          <p:cNvPicPr/>
          <p:nvPr/>
        </p:nvPicPr>
        <p:blipFill>
          <a:blip r:embed="rId1"/>
          <a:stretch>
            <a:fillRect/>
          </a:stretch>
        </p:blipFill>
        <p:spPr>
          <a:xfrm>
            <a:off x="2495520" y="1576440"/>
            <a:ext cx="5089680" cy="5489640"/>
          </a:xfrm>
          <a:prstGeom prst="rect">
            <a:avLst/>
          </a:prstGeom>
        </p:spPr>
      </p:pic>
      <p:sp>
        <p:nvSpPr>
          <p:cNvPr id="161" name="TextShape 1"/>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
        <p:nvSpPr>
          <p:cNvPr id="162" name="CustomShape 2"/>
          <p:cNvSpPr/>
          <p:nvPr/>
        </p:nvSpPr>
        <p:spPr>
          <a:xfrm>
            <a:off x="357120" y="2097000"/>
            <a:ext cx="2157480" cy="882720"/>
          </a:xfrm>
          <a:prstGeom prst="roundRect">
            <a:avLst>
              <a:gd fmla="val 3600" name="adj"/>
            </a:avLst>
          </a:prstGeom>
          <a:ln w="36720">
            <a:solidFill>
              <a:srgbClr val="0000ff"/>
            </a:solidFill>
            <a:miter/>
          </a:ln>
        </p:spPr>
      </p:sp>
      <p:sp>
        <p:nvSpPr>
          <p:cNvPr id="163" name="CustomShape 3"/>
          <p:cNvSpPr/>
          <p:nvPr/>
        </p:nvSpPr>
        <p:spPr>
          <a:xfrm>
            <a:off x="357120" y="2097000"/>
            <a:ext cx="2157480" cy="882720"/>
          </a:xfrm>
          <a:prstGeom prst="rect">
            <a:avLst/>
          </a:prstGeom>
        </p:spPr>
        <p:txBody>
          <a:bodyPr bIns="45000" lIns="90000" rIns="90000" tIns="45000" wrap="none"/>
          <a:p>
            <a:pPr>
              <a:buSzPct val="45000"/>
              <a:buFont typeface="Arial"/>
              <a:buChar char="•"/>
            </a:pPr>
            <a:r>
              <a:rPr lang="en-CA" sz="2800"/>
              <a:t>Bank for two</a:t>
            </a:r>
            <a:endParaRPr/>
          </a:p>
          <a:p>
            <a:pPr>
              <a:buSzPct val="45000"/>
              <a:buFont typeface="Arial"/>
              <a:buChar char="•"/>
            </a:pPr>
            <a:r>
              <a:rPr lang="en-CA" sz="2800"/>
              <a:t>write ports</a:t>
            </a:r>
            <a:endParaRPr/>
          </a:p>
        </p:txBody>
      </p:sp>
      <p:sp>
        <p:nvSpPr>
          <p:cNvPr id="164" name="CustomShape 4"/>
          <p:cNvSpPr/>
          <p:nvPr/>
        </p:nvSpPr>
        <p:spPr>
          <a:xfrm>
            <a:off x="3594240" y="3965400"/>
            <a:ext cx="1484280" cy="3100680"/>
          </a:xfrm>
          <a:prstGeom prst="roundRect">
            <a:avLst>
              <a:gd fmla="val 3600" name="adj"/>
            </a:avLst>
          </a:prstGeom>
          <a:ln w="36720">
            <a:solidFill>
              <a:srgbClr val="0000ff"/>
            </a:solidFill>
            <a:miter/>
          </a:ln>
        </p:spPr>
      </p:sp>
    </p:spTree>
  </p:cSld>
  <p:timing>
    <p:tnLst>
      <p:par>
        <p:cTn dur="indefinite" id="440" nodeType="tmRoot" restart="never">
          <p:childTnLst>
            <p:seq>
              <p:cTn dur="indefinite" id="441" nodeType="mainSeq">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65" name=""/>
          <p:cNvPicPr/>
          <p:nvPr/>
        </p:nvPicPr>
        <p:blipFill>
          <a:blip r:embed="rId1"/>
          <a:stretch>
            <a:fillRect/>
          </a:stretch>
        </p:blipFill>
        <p:spPr>
          <a:xfrm>
            <a:off x="2495520" y="1576440"/>
            <a:ext cx="5089680" cy="5489640"/>
          </a:xfrm>
          <a:prstGeom prst="rect">
            <a:avLst/>
          </a:prstGeom>
        </p:spPr>
      </p:pic>
      <p:sp>
        <p:nvSpPr>
          <p:cNvPr id="166" name="TextShape 1"/>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
        <p:nvSpPr>
          <p:cNvPr id="167" name="CustomShape 2"/>
          <p:cNvSpPr/>
          <p:nvPr/>
        </p:nvSpPr>
        <p:spPr>
          <a:xfrm>
            <a:off x="357120" y="2097000"/>
            <a:ext cx="2103480" cy="882720"/>
          </a:xfrm>
          <a:prstGeom prst="roundRect">
            <a:avLst>
              <a:gd fmla="val 3600" name="adj"/>
            </a:avLst>
          </a:prstGeom>
          <a:ln w="36720">
            <a:solidFill>
              <a:srgbClr val="0000ff"/>
            </a:solidFill>
            <a:miter/>
          </a:ln>
        </p:spPr>
      </p:sp>
      <p:sp>
        <p:nvSpPr>
          <p:cNvPr id="168" name="CustomShape 3"/>
          <p:cNvSpPr/>
          <p:nvPr/>
        </p:nvSpPr>
        <p:spPr>
          <a:xfrm>
            <a:off x="357120" y="2097000"/>
            <a:ext cx="2103480" cy="882720"/>
          </a:xfrm>
          <a:prstGeom prst="rect">
            <a:avLst/>
          </a:prstGeom>
        </p:spPr>
        <p:txBody>
          <a:bodyPr bIns="45000" lIns="90000" rIns="90000" tIns="45000" wrap="none"/>
          <a:p>
            <a:pPr>
              <a:buSzPct val="45000"/>
              <a:buFont typeface="Arial"/>
              <a:buChar char="•"/>
            </a:pPr>
            <a:r>
              <a:rPr lang="en-CA" sz="2800"/>
              <a:t>Select bank</a:t>
            </a:r>
            <a:endParaRPr/>
          </a:p>
          <a:p>
            <a:pPr>
              <a:buSzPct val="45000"/>
              <a:buFont typeface="Arial"/>
              <a:buChar char="•"/>
            </a:pPr>
            <a:r>
              <a:rPr lang="en-CA" sz="2800"/>
              <a:t>to read from</a:t>
            </a:r>
            <a:endParaRPr/>
          </a:p>
        </p:txBody>
      </p:sp>
      <p:sp>
        <p:nvSpPr>
          <p:cNvPr id="169" name="CustomShape 4"/>
          <p:cNvSpPr/>
          <p:nvPr/>
        </p:nvSpPr>
        <p:spPr>
          <a:xfrm>
            <a:off x="5037120" y="4167360"/>
            <a:ext cx="1515960" cy="2841480"/>
          </a:xfrm>
          <a:prstGeom prst="roundRect">
            <a:avLst>
              <a:gd fmla="val 3600" name="adj"/>
            </a:avLst>
          </a:prstGeom>
          <a:ln w="36720">
            <a:solidFill>
              <a:srgbClr val="0000ff"/>
            </a:solidFill>
            <a:miter/>
          </a:ln>
        </p:spPr>
      </p:sp>
    </p:spTree>
  </p:cSld>
  <p:timing>
    <p:tnLst>
      <p:par>
        <p:cTn dur="indefinite" id="442" nodeType="tmRoot" restart="never">
          <p:childTnLst>
            <p:seq>
              <p:cTn dur="indefinite" id="443" nodeType="mainSeq">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70" name=""/>
          <p:cNvPicPr/>
          <p:nvPr/>
        </p:nvPicPr>
        <p:blipFill>
          <a:blip r:embed="rId1"/>
          <a:stretch>
            <a:fillRect/>
          </a:stretch>
        </p:blipFill>
        <p:spPr>
          <a:xfrm>
            <a:off x="1914480" y="1576440"/>
            <a:ext cx="5670720" cy="5489640"/>
          </a:xfrm>
          <a:prstGeom prst="rect">
            <a:avLst/>
          </a:prstGeom>
        </p:spPr>
      </p:pic>
      <p:sp>
        <p:nvSpPr>
          <p:cNvPr id="171" name="TextShape 1"/>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
        <p:nvSpPr>
          <p:cNvPr id="172" name="CustomShape 2"/>
          <p:cNvSpPr/>
          <p:nvPr/>
        </p:nvSpPr>
        <p:spPr>
          <a:xfrm>
            <a:off x="7269120" y="2097000"/>
            <a:ext cx="2103480" cy="882720"/>
          </a:xfrm>
          <a:prstGeom prst="roundRect">
            <a:avLst>
              <a:gd fmla="val 3600" name="adj"/>
            </a:avLst>
          </a:prstGeom>
          <a:ln w="36720">
            <a:solidFill>
              <a:srgbClr val="0000ff"/>
            </a:solidFill>
            <a:miter/>
          </a:ln>
        </p:spPr>
      </p:sp>
      <p:sp>
        <p:nvSpPr>
          <p:cNvPr id="173" name="CustomShape 3"/>
          <p:cNvSpPr/>
          <p:nvPr/>
        </p:nvSpPr>
        <p:spPr>
          <a:xfrm>
            <a:off x="7269120" y="2097000"/>
            <a:ext cx="2102040" cy="882720"/>
          </a:xfrm>
          <a:prstGeom prst="rect">
            <a:avLst/>
          </a:prstGeom>
        </p:spPr>
        <p:txBody>
          <a:bodyPr bIns="45000" lIns="90000" rIns="90000" tIns="45000" wrap="none"/>
          <a:p>
            <a:pPr>
              <a:buSzPct val="45000"/>
              <a:buFont typeface="Arial"/>
              <a:buChar char="•"/>
            </a:pPr>
            <a:r>
              <a:rPr lang="en-CA" sz="2800"/>
              <a:t>Add bank</a:t>
            </a:r>
            <a:endParaRPr/>
          </a:p>
          <a:p>
            <a:pPr>
              <a:buSzPct val="45000"/>
              <a:buFont typeface="Arial"/>
              <a:buChar char="•"/>
            </a:pPr>
            <a:r>
              <a:rPr lang="en-CA" sz="2800"/>
              <a:t>lookup table</a:t>
            </a:r>
            <a:endParaRPr/>
          </a:p>
        </p:txBody>
      </p:sp>
      <p:sp>
        <p:nvSpPr>
          <p:cNvPr id="174" name="CustomShape 4"/>
          <p:cNvSpPr/>
          <p:nvPr/>
        </p:nvSpPr>
        <p:spPr>
          <a:xfrm>
            <a:off x="1601640" y="2098800"/>
            <a:ext cx="5418360" cy="2236680"/>
          </a:xfrm>
          <a:prstGeom prst="roundRect">
            <a:avLst>
              <a:gd fmla="val 3600" name="adj"/>
            </a:avLst>
          </a:prstGeom>
          <a:ln w="36720">
            <a:solidFill>
              <a:srgbClr val="0000ff"/>
            </a:solidFill>
            <a:miter/>
          </a:ln>
        </p:spPr>
      </p:sp>
    </p:spTree>
  </p:cSld>
  <p:timing>
    <p:tnLst>
      <p:par>
        <p:cTn dur="indefinite" id="444" nodeType="tmRoot" restart="never">
          <p:childTnLst>
            <p:seq>
              <p:cTn dur="indefinite" id="445" nodeType="mainSeq">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75" name=""/>
          <p:cNvPicPr/>
          <p:nvPr/>
        </p:nvPicPr>
        <p:blipFill>
          <a:blip r:embed="rId1"/>
          <a:stretch>
            <a:fillRect/>
          </a:stretch>
        </p:blipFill>
        <p:spPr>
          <a:xfrm>
            <a:off x="1914480" y="1576440"/>
            <a:ext cx="5670720" cy="5489640"/>
          </a:xfrm>
          <a:prstGeom prst="rect">
            <a:avLst/>
          </a:prstGeom>
        </p:spPr>
      </p:pic>
      <p:sp>
        <p:nvSpPr>
          <p:cNvPr id="176" name="CustomShape 1"/>
          <p:cNvSpPr/>
          <p:nvPr/>
        </p:nvSpPr>
        <p:spPr>
          <a:xfrm>
            <a:off x="3745080" y="2987640"/>
            <a:ext cx="914400" cy="392040"/>
          </a:xfrm>
          <a:prstGeom prst="roundRect">
            <a:avLst>
              <a:gd fmla="val 3600" name="adj"/>
            </a:avLst>
          </a:prstGeom>
          <a:ln w="36720">
            <a:solidFill>
              <a:srgbClr val="0000ff"/>
            </a:solidFill>
            <a:miter/>
          </a:ln>
        </p:spPr>
      </p:sp>
      <p:sp>
        <p:nvSpPr>
          <p:cNvPr id="177" name="TextShape 2"/>
          <p:cNvSpPr txBox="1"/>
          <p:nvPr/>
        </p:nvSpPr>
        <p:spPr>
          <a:xfrm>
            <a:off x="504360" y="317160"/>
            <a:ext cx="9070920" cy="625680"/>
          </a:xfrm>
          <a:prstGeom prst="rect">
            <a:avLst/>
          </a:prstGeom>
        </p:spPr>
        <p:txBody>
          <a:bodyPr anchor="ctr" bIns="0" lIns="0" rIns="0" tIns="0"/>
          <a:p>
            <a:pPr algn="ctr">
              <a:buSzPct val="45000"/>
              <a:buFont typeface="Arial"/>
              <a:buChar char="•"/>
            </a:pPr>
            <a:r>
              <a:rPr lang="en-CA"/>
              <a:t>LVT-Based Memory</a:t>
            </a:r>
            <a:endParaRPr/>
          </a:p>
        </p:txBody>
      </p:sp>
    </p:spTree>
  </p:cSld>
  <p:timing>
    <p:tnLst>
      <p:par>
        <p:cTn dur="indefinite" id="446" nodeType="tmRoot" restart="never">
          <p:childTnLst>
            <p:seq>
              <p:cTn dur="indefinite" id="447" nodeType="mainSeq">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lang="en-CA"/>
              <a:t>Live Value Table Operation</a:t>
            </a:r>
            <a:endParaRPr/>
          </a:p>
        </p:txBody>
      </p:sp>
    </p:spTree>
  </p:cSld>
  <p:timing>
    <p:tnLst>
      <p:par>
        <p:cTn dur="indefinite" id="448" nodeType="tmRoot" restart="never">
          <p:childTnLst>
            <p:seq>
              <p:cTn dur="indefinite" id="449" nodeType="mainSeq">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TextShape 1"/>
          <p:cNvSpPr txBox="1"/>
          <p:nvPr/>
        </p:nvSpPr>
        <p:spPr>
          <a:xfrm>
            <a:off x="504360" y="301680"/>
            <a:ext cx="9070920" cy="682920"/>
          </a:xfrm>
          <a:prstGeom prst="rect">
            <a:avLst/>
          </a:prstGeom>
        </p:spPr>
        <p:txBody>
          <a:bodyPr anchor="ctr" bIns="0" lIns="0" rIns="0" tIns="0"/>
          <a:p>
            <a:pPr algn="ctr">
              <a:buSzPct val="45000"/>
              <a:buFont typeface="Arial"/>
              <a:buChar char="•"/>
            </a:pPr>
            <a:r>
              <a:rPr lang="en-CA"/>
              <a:t>LVT Operation</a:t>
            </a:r>
            <a:endParaRPr/>
          </a:p>
        </p:txBody>
      </p:sp>
      <p:pic>
        <p:nvPicPr>
          <p:cNvPr descr="" id="180" name=""/>
          <p:cNvPicPr/>
          <p:nvPr/>
        </p:nvPicPr>
        <p:blipFill>
          <a:blip r:embed="rId1"/>
          <a:stretch>
            <a:fillRect/>
          </a:stretch>
        </p:blipFill>
        <p:spPr>
          <a:xfrm>
            <a:off x="2401920" y="1096920"/>
            <a:ext cx="5278320" cy="5370480"/>
          </a:xfrm>
          <a:prstGeom prst="rect">
            <a:avLst/>
          </a:prstGeom>
        </p:spPr>
      </p:pic>
      <p:sp>
        <p:nvSpPr>
          <p:cNvPr id="181" name="CustomShape 2"/>
          <p:cNvSpPr/>
          <p:nvPr/>
        </p:nvSpPr>
        <p:spPr>
          <a:xfrm>
            <a:off x="3968640" y="6637320"/>
            <a:ext cx="2575080" cy="487440"/>
          </a:xfrm>
          <a:prstGeom prst="rect">
            <a:avLst/>
          </a:prstGeom>
        </p:spPr>
        <p:txBody>
          <a:bodyPr bIns="45000" lIns="90000" rIns="90000" tIns="45000" wrap="none"/>
          <a:p>
            <a:pPr>
              <a:buSzPct val="45000"/>
              <a:buFont typeface="Arial"/>
              <a:buChar char="•"/>
            </a:pPr>
            <a:r>
              <a:rPr lang="en-CA" sz="2800">
                <a:solidFill>
                  <a:srgbClr val="0000ff"/>
                </a:solidFill>
              </a:rPr>
              <a:t>2W/2R, 4-deep</a:t>
            </a:r>
            <a:endParaRPr/>
          </a:p>
        </p:txBody>
      </p:sp>
      <p:sp>
        <p:nvSpPr>
          <p:cNvPr id="182" name="CustomShape 3"/>
          <p:cNvSpPr/>
          <p:nvPr/>
        </p:nvSpPr>
        <p:spPr>
          <a:xfrm>
            <a:off x="3986280" y="1674720"/>
            <a:ext cx="1218960" cy="1833480"/>
          </a:xfrm>
          <a:prstGeom prst="roundRect">
            <a:avLst>
              <a:gd fmla="val 3600" name="adj"/>
            </a:avLst>
          </a:prstGeom>
          <a:ln w="36720">
            <a:solidFill>
              <a:srgbClr val="0000ff"/>
            </a:solidFill>
            <a:miter/>
          </a:ln>
        </p:spPr>
      </p:sp>
    </p:spTree>
  </p:cSld>
  <p:timing>
    <p:tnLst>
      <p:par>
        <p:cTn dur="indefinite" id="450" nodeType="tmRoot" restart="never">
          <p:childTnLst>
            <p:seq>
              <p:cTn dur="indefinite" id="451" nodeType="mainSeq">
                <p:childTnLst>
                  <p:par>
                    <p:cTn dur="indefinite" fill="hold" id="452">
                      <p:stCondLst>
                        <p:cond delay="indefinite"/>
                      </p:stCondLst>
                      <p:childTnLst>
                        <p:par>
                          <p:cTn dur="indefinite" fill="hold" id="453">
                            <p:stCondLst>
                              <p:cond delay="0"/>
                            </p:stCondLst>
                            <p:childTnLst>
                              <p:par>
                                <p:cTn dur="indefinite" fill="hold" id="454" nodeType="clickEffect" presetClass="entr" presetID="51">
                                  <p:stCondLst>
                                    <p:cond delay="0"/>
                                  </p:stCondLst>
                                  <p:childTnLst>
                                    <p:set>
                                      <p:cBhvr>
                                        <p:cTn dur="indefinite" fill="hold" id="455">
                                          <p:stCondLst>
                                            <p:cond delay="0"/>
                                          </p:stCondLst>
                                        </p:cTn>
                                        <p:tgtEl>
                                          <p:spTgt spid="182"/>
                                        </p:tgtEl>
                                        <p:attrNameLst>
                                          <p:attrName>style.visibility</p:attrName>
                                        </p:attrNameLst>
                                      </p:cBhvr>
                                      <p:to>
                                        <p:strVal val="visible"/>
                                      </p:to>
                                    </p:set>
                                    <p:animEffect filter="fade" transition="in">
                                      <p:cBhvr additive="repl">
                                        <p:cTn dur="385" fill="hold" id="456"/>
                                        <p:tgtEl>
                                          <p:spTgt spid="182"/>
                                        </p:tgtEl>
                                      </p:cBhvr>
                                    </p:animEffect>
                                    <p:set>
                                      <p:cBhvr>
                                        <p:cTn dur="385" fill="hold" id="457"/>
                                        <p:tgtEl>
                                          <p:spTgt spid="182"/>
                                        </p:tgtEl>
                                        <p:attrNameLst>
                                          <p:attrName>ppt_x</p:attrName>
                                        </p:attrNameLst>
                                      </p:cBhvr>
                                      <p:to>
                                        <p:strVal val="(0.5)"/>
                                      </p:to>
                                    </p:set>
                                    <p:anim calcmode="lin" valueType="num">
                                      <p:cBhvr additive="repl">
                                        <p:cTn dur="613" fill="hold" id="458">
                                          <p:stCondLst>
                                            <p:cond delay="0"/>
                                          </p:stCondLst>
                                        </p:cTn>
                                        <p:tgtEl>
                                          <p:spTgt spid="182"/>
                                        </p:tgtEl>
                                        <p:attrNameLst>
                                          <p:attrName>ppt_x</p:attrName>
                                        </p:attrNameLst>
                                      </p:cBhvr>
                                      <p:to>
                                        <p:strVal val="(#ppt_x)"/>
                                      </p:to>
                                    </p:anim>
                                    <p:set>
                                      <p:cBhvr>
                                        <p:cTn dur="385" fill="hold" id="459"/>
                                        <p:tgtEl>
                                          <p:spTgt spid="182"/>
                                        </p:tgtEl>
                                        <p:attrNameLst>
                                          <p:attrName>ppt_y</p:attrName>
                                        </p:attrNameLst>
                                      </p:cBhvr>
                                      <p:to>
                                        <p:strVal val="(#ppt_y+0.4)"/>
                                      </p:to>
                                    </p:set>
                                    <p:anim calcmode="lin" valueType="num">
                                      <p:cBhvr additive="repl">
                                        <p:cTn dur="613" fill="hold" id="460">
                                          <p:stCondLst>
                                            <p:cond delay="0"/>
                                          </p:stCondLst>
                                        </p:cTn>
                                        <p:tgtEl>
                                          <p:spTgt spid="182"/>
                                        </p:tgtEl>
                                        <p:attrNameLst>
                                          <p:attrName>ppt_y</p:attrName>
                                        </p:attrNameLst>
                                      </p:cBhvr>
                                      <p:to>
                                        <p:strVal val="(#ppt_y)"/>
                                      </p:to>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Multi-Ported Memory</a:t>
            </a:r>
            <a:endParaRPr/>
          </a:p>
        </p:txBody>
      </p:sp>
      <p:pic>
        <p:nvPicPr>
          <p:cNvPr descr="" id="41" name=""/>
          <p:cNvPicPr/>
          <p:nvPr/>
        </p:nvPicPr>
        <p:blipFill>
          <a:blip r:embed="rId1"/>
          <a:stretch>
            <a:fillRect/>
          </a:stretch>
        </p:blipFill>
        <p:spPr>
          <a:xfrm>
            <a:off x="1343160" y="1874880"/>
            <a:ext cx="7394400" cy="3809880"/>
          </a:xfrm>
          <a:prstGeom prst="rect">
            <a:avLst/>
          </a:prstGeom>
        </p:spPr>
      </p:pic>
      <p:sp>
        <p:nvSpPr>
          <p:cNvPr id="42" name="CustomShape 2"/>
          <p:cNvSpPr/>
          <p:nvPr/>
        </p:nvSpPr>
        <p:spPr>
          <a:xfrm>
            <a:off x="1828800" y="2214720"/>
            <a:ext cx="739800" cy="1027080"/>
          </a:xfrm>
          <a:prstGeom prst="rect">
            <a:avLst/>
          </a:prstGeom>
        </p:spPr>
        <p:txBody>
          <a:bodyPr bIns="45000" lIns="90000" rIns="90000" tIns="45000" wrap="none"/>
          <a:p>
            <a:pPr>
              <a:buSzPct val="45000"/>
              <a:buFont typeface="Arial"/>
              <a:buChar char="•"/>
            </a:pPr>
            <a:r>
              <a:rPr lang="en-CA" sz="6600">
                <a:solidFill>
                  <a:srgbClr val="ff0000"/>
                </a:solidFill>
              </a:rPr>
              <a:t>X</a:t>
            </a:r>
            <a:endParaRPr/>
          </a:p>
        </p:txBody>
      </p:sp>
      <p:sp>
        <p:nvSpPr>
          <p:cNvPr id="43" name="CustomShape 3"/>
          <p:cNvSpPr/>
          <p:nvPr/>
        </p:nvSpPr>
        <p:spPr>
          <a:xfrm>
            <a:off x="1828800" y="4307040"/>
            <a:ext cx="739800" cy="1027080"/>
          </a:xfrm>
          <a:prstGeom prst="rect">
            <a:avLst/>
          </a:prstGeom>
        </p:spPr>
        <p:txBody>
          <a:bodyPr bIns="45000" lIns="90000" rIns="90000" tIns="45000" wrap="none"/>
          <a:p>
            <a:pPr>
              <a:buSzPct val="45000"/>
              <a:buFont typeface="Arial"/>
              <a:buChar char="•"/>
            </a:pPr>
            <a:r>
              <a:rPr lang="en-CA" sz="6600">
                <a:solidFill>
                  <a:srgbClr val="ff0000"/>
                </a:solidFill>
              </a:rPr>
              <a:t>X</a:t>
            </a:r>
            <a:endParaRPr/>
          </a:p>
        </p:txBody>
      </p:sp>
      <p:sp>
        <p:nvSpPr>
          <p:cNvPr id="44" name="CustomShape 4"/>
          <p:cNvSpPr/>
          <p:nvPr/>
        </p:nvSpPr>
        <p:spPr>
          <a:xfrm>
            <a:off x="7086600" y="2214720"/>
            <a:ext cx="739800" cy="1027080"/>
          </a:xfrm>
          <a:prstGeom prst="rect">
            <a:avLst/>
          </a:prstGeom>
        </p:spPr>
        <p:txBody>
          <a:bodyPr bIns="45000" lIns="90000" rIns="90000" tIns="45000" wrap="none"/>
          <a:p>
            <a:pPr>
              <a:buSzPct val="45000"/>
              <a:buFont typeface="Arial"/>
              <a:buChar char="•"/>
            </a:pPr>
            <a:r>
              <a:rPr lang="en-CA" sz="6600">
                <a:solidFill>
                  <a:srgbClr val="ff0000"/>
                </a:solidFill>
              </a:rPr>
              <a:t>X</a:t>
            </a:r>
            <a:endParaRPr/>
          </a:p>
        </p:txBody>
      </p:sp>
      <p:sp>
        <p:nvSpPr>
          <p:cNvPr id="45" name="CustomShape 5"/>
          <p:cNvSpPr/>
          <p:nvPr/>
        </p:nvSpPr>
        <p:spPr>
          <a:xfrm>
            <a:off x="7122960" y="4307040"/>
            <a:ext cx="739800" cy="1027080"/>
          </a:xfrm>
          <a:prstGeom prst="rect">
            <a:avLst/>
          </a:prstGeom>
        </p:spPr>
        <p:txBody>
          <a:bodyPr bIns="45000" lIns="90000" rIns="90000" tIns="45000" wrap="none"/>
          <a:p>
            <a:pPr>
              <a:buSzPct val="45000"/>
              <a:buFont typeface="Arial"/>
              <a:buChar char="•"/>
            </a:pPr>
            <a:r>
              <a:rPr lang="en-CA" sz="6600">
                <a:solidFill>
                  <a:srgbClr val="ff0000"/>
                </a:solidFill>
              </a:rPr>
              <a:t>X</a:t>
            </a:r>
            <a:endParaRPr/>
          </a:p>
        </p:txBody>
      </p:sp>
      <p:sp>
        <p:nvSpPr>
          <p:cNvPr id="46" name="CustomShape 6"/>
          <p:cNvSpPr/>
          <p:nvPr/>
        </p:nvSpPr>
        <p:spPr>
          <a:xfrm>
            <a:off x="1135080" y="6073920"/>
            <a:ext cx="7954920" cy="882360"/>
          </a:xfrm>
          <a:prstGeom prst="rect">
            <a:avLst/>
          </a:prstGeom>
        </p:spPr>
        <p:txBody>
          <a:bodyPr bIns="45000" lIns="90000" rIns="90000" tIns="45000" wrap="none"/>
          <a:p>
            <a:pPr>
              <a:buSzPct val="45000"/>
              <a:buFont typeface="Arial"/>
              <a:buChar char="•"/>
            </a:pPr>
            <a:r>
              <a:rPr lang="en-CA" sz="2800">
                <a:solidFill>
                  <a:srgbClr val="ff0000"/>
                </a:solidFill>
              </a:rPr>
              <a:t>Existing workarounds are ad-hoc, “roll-your-own”,</a:t>
            </a:r>
            <a:endParaRPr/>
          </a:p>
          <a:p>
            <a:pPr>
              <a:buSzPct val="45000"/>
              <a:buFont typeface="Arial"/>
              <a:buChar char="•"/>
            </a:pPr>
            <a:r>
              <a:rPr lang="en-CA" sz="2800">
                <a:solidFill>
                  <a:srgbClr val="ff0000"/>
                </a:solidFill>
              </a:rPr>
              <a:t>and have limited parallelism. </a:t>
            </a:r>
            <a:endParaRPr/>
          </a:p>
        </p:txBody>
      </p:sp>
    </p:spTree>
  </p:cSld>
  <p:timing>
    <p:tnLst>
      <p:par>
        <p:cTn dur="indefinite" id="57" nodeType="tmRoot" restart="never">
          <p:childTnLst>
            <p:seq>
              <p:cTn dur="indefinite" id="58" nodeType="mainSeq">
                <p:childTnLst>
                  <p:par>
                    <p:cTn dur="indefinite" fill="hold" id="59">
                      <p:stCondLst>
                        <p:cond delay="indefinite"/>
                      </p:stCondLst>
                      <p:childTnLst>
                        <p:par>
                          <p:cTn dur="indefinite" fill="hold" id="60">
                            <p:stCondLst>
                              <p:cond delay="0"/>
                            </p:stCondLst>
                            <p:childTnLst>
                              <p:par>
                                <p:cTn dur="indefinite" fill="hold" id="61" nodeType="clickEffect" presetClass="entr" presetID="42">
                                  <p:stCondLst>
                                    <p:cond delay="0"/>
                                  </p:stCondLst>
                                  <p:childTnLst>
                                    <p:set>
                                      <p:cBhvr>
                                        <p:cTn dur="1" fill="hold" id="62">
                                          <p:stCondLst>
                                            <p:cond delay="0"/>
                                          </p:stCondLst>
                                        </p:cTn>
                                        <p:tgtEl>
                                          <p:spTgt spid="42"/>
                                        </p:tgtEl>
                                        <p:attrNameLst>
                                          <p:attrName>style.visibility</p:attrName>
                                        </p:attrNameLst>
                                      </p:cBhvr>
                                      <p:to>
                                        <p:strVal val="visible"/>
                                      </p:to>
                                    </p:set>
                                    <p:animEffect filter="fade" transition="in">
                                      <p:cBhvr additive="repl">
                                        <p:cTn dur="500" fill="hold" id="63"/>
                                        <p:tgtEl>
                                          <p:spTgt spid="42"/>
                                        </p:tgtEl>
                                      </p:cBhvr>
                                    </p:animEffect>
                                    <p:anim calcmode="lin" valueType="num">
                                      <p:cBhvr additive="repl">
                                        <p:cTn dur="500" fill="hold" id="64"/>
                                        <p:tgtEl>
                                          <p:spTgt spid="42"/>
                                        </p:tgtEl>
                                        <p:attrNameLst>
                                          <p:attrName>ppt_x</p:attrName>
                                        </p:attrNameLst>
                                      </p:cBhvr>
                                      <p:tavLst>
                                        <p:tav tm="-100000">
                                          <p:val>
                                            <p:strVal val="#ppt_x"/>
                                          </p:val>
                                        </p:tav>
                                        <p:tav tm="-100000">
                                          <p:val>
                                            <p:strVal val="#ppt_x"/>
                                          </p:val>
                                        </p:tav>
                                      </p:tavLst>
                                    </p:anim>
                                    <p:anim calcmode="lin" valueType="num">
                                      <p:cBhvr additive="repl">
                                        <p:cTn dur="500" fill="hold" id="65"/>
                                        <p:tgtEl>
                                          <p:spTgt spid="42"/>
                                        </p:tgtEl>
                                        <p:attrNameLst>
                                          <p:attrName>ppt_y</p:attrName>
                                        </p:attrNameLst>
                                      </p:cBhvr>
                                      <p:tavLst>
                                        <p:tav tm="-100000">
                                          <p:val>
                                            <p:strVal val="#ppt_y+.1"/>
                                          </p:val>
                                        </p:tav>
                                        <p:tav tm="-100000">
                                          <p:val>
                                            <p:strVal val="#ppt_y"/>
                                          </p:val>
                                        </p:tav>
                                      </p:tavLst>
                                    </p:anim>
                                  </p:childTnLst>
                                </p:cTn>
                              </p:par>
                              <p:par>
                                <p:cTn dur="indefinite" fill="hold" id="66" nodeType="withEffect" presetClass="entr" presetID="42">
                                  <p:stCondLst>
                                    <p:cond delay="0"/>
                                  </p:stCondLst>
                                  <p:childTnLst>
                                    <p:set>
                                      <p:cBhvr>
                                        <p:cTn dur="1" fill="hold" id="67">
                                          <p:stCondLst>
                                            <p:cond delay="0"/>
                                          </p:stCondLst>
                                        </p:cTn>
                                        <p:tgtEl>
                                          <p:spTgt spid="43"/>
                                        </p:tgtEl>
                                        <p:attrNameLst>
                                          <p:attrName>style.visibility</p:attrName>
                                        </p:attrNameLst>
                                      </p:cBhvr>
                                      <p:to>
                                        <p:strVal val="visible"/>
                                      </p:to>
                                    </p:set>
                                    <p:animEffect filter="fade" transition="in">
                                      <p:cBhvr additive="repl">
                                        <p:cTn dur="500" fill="hold" id="68"/>
                                        <p:tgtEl>
                                          <p:spTgt spid="43"/>
                                        </p:tgtEl>
                                      </p:cBhvr>
                                    </p:animEffect>
                                    <p:anim calcmode="lin" valueType="num">
                                      <p:cBhvr additive="repl">
                                        <p:cTn dur="500" fill="hold" id="69"/>
                                        <p:tgtEl>
                                          <p:spTgt spid="43"/>
                                        </p:tgtEl>
                                        <p:attrNameLst>
                                          <p:attrName>ppt_x</p:attrName>
                                        </p:attrNameLst>
                                      </p:cBhvr>
                                      <p:tavLst>
                                        <p:tav tm="-100000">
                                          <p:val>
                                            <p:strVal val="#ppt_x"/>
                                          </p:val>
                                        </p:tav>
                                        <p:tav tm="-100000">
                                          <p:val>
                                            <p:strVal val="#ppt_x"/>
                                          </p:val>
                                        </p:tav>
                                      </p:tavLst>
                                    </p:anim>
                                    <p:anim calcmode="lin" valueType="num">
                                      <p:cBhvr additive="repl">
                                        <p:cTn dur="500" fill="hold" id="70"/>
                                        <p:tgtEl>
                                          <p:spTgt spid="43"/>
                                        </p:tgtEl>
                                        <p:attrNameLst>
                                          <p:attrName>ppt_y</p:attrName>
                                        </p:attrNameLst>
                                      </p:cBhvr>
                                      <p:tavLst>
                                        <p:tav tm="-100000">
                                          <p:val>
                                            <p:strVal val="#ppt_y+.1"/>
                                          </p:val>
                                        </p:tav>
                                        <p:tav tm="-100000">
                                          <p:val>
                                            <p:strVal val="#ppt_y"/>
                                          </p:val>
                                        </p:tav>
                                      </p:tavLst>
                                    </p:anim>
                                  </p:childTnLst>
                                </p:cTn>
                              </p:par>
                              <p:par>
                                <p:cTn dur="indefinite" fill="hold" id="71" nodeType="withEffect" presetClass="entr" presetID="42">
                                  <p:stCondLst>
                                    <p:cond delay="0"/>
                                  </p:stCondLst>
                                  <p:childTnLst>
                                    <p:set>
                                      <p:cBhvr>
                                        <p:cTn dur="1" fill="hold" id="72">
                                          <p:stCondLst>
                                            <p:cond delay="0"/>
                                          </p:stCondLst>
                                        </p:cTn>
                                        <p:tgtEl>
                                          <p:spTgt spid="44"/>
                                        </p:tgtEl>
                                        <p:attrNameLst>
                                          <p:attrName>style.visibility</p:attrName>
                                        </p:attrNameLst>
                                      </p:cBhvr>
                                      <p:to>
                                        <p:strVal val="visible"/>
                                      </p:to>
                                    </p:set>
                                    <p:animEffect filter="fade" transition="in">
                                      <p:cBhvr additive="repl">
                                        <p:cTn dur="500" fill="hold" id="73"/>
                                        <p:tgtEl>
                                          <p:spTgt spid="44"/>
                                        </p:tgtEl>
                                      </p:cBhvr>
                                    </p:animEffect>
                                    <p:anim calcmode="lin" valueType="num">
                                      <p:cBhvr additive="repl">
                                        <p:cTn dur="500" fill="hold" id="74"/>
                                        <p:tgtEl>
                                          <p:spTgt spid="44"/>
                                        </p:tgtEl>
                                        <p:attrNameLst>
                                          <p:attrName>ppt_x</p:attrName>
                                        </p:attrNameLst>
                                      </p:cBhvr>
                                      <p:tavLst>
                                        <p:tav tm="-100000">
                                          <p:val>
                                            <p:strVal val="#ppt_x"/>
                                          </p:val>
                                        </p:tav>
                                        <p:tav tm="-100000">
                                          <p:val>
                                            <p:strVal val="#ppt_x"/>
                                          </p:val>
                                        </p:tav>
                                      </p:tavLst>
                                    </p:anim>
                                    <p:anim calcmode="lin" valueType="num">
                                      <p:cBhvr additive="repl">
                                        <p:cTn dur="500" fill="hold" id="75"/>
                                        <p:tgtEl>
                                          <p:spTgt spid="44"/>
                                        </p:tgtEl>
                                        <p:attrNameLst>
                                          <p:attrName>ppt_y</p:attrName>
                                        </p:attrNameLst>
                                      </p:cBhvr>
                                      <p:tavLst>
                                        <p:tav tm="-100000">
                                          <p:val>
                                            <p:strVal val="#ppt_y+.1"/>
                                          </p:val>
                                        </p:tav>
                                        <p:tav tm="-100000">
                                          <p:val>
                                            <p:strVal val="#ppt_y"/>
                                          </p:val>
                                        </p:tav>
                                      </p:tavLst>
                                    </p:anim>
                                  </p:childTnLst>
                                </p:cTn>
                              </p:par>
                              <p:par>
                                <p:cTn dur="indefinite" fill="hold" id="76" nodeType="withEffect" presetClass="entr" presetID="42">
                                  <p:stCondLst>
                                    <p:cond delay="0"/>
                                  </p:stCondLst>
                                  <p:childTnLst>
                                    <p:set>
                                      <p:cBhvr>
                                        <p:cTn dur="1" fill="hold" id="77">
                                          <p:stCondLst>
                                            <p:cond delay="0"/>
                                          </p:stCondLst>
                                        </p:cTn>
                                        <p:tgtEl>
                                          <p:spTgt spid="45"/>
                                        </p:tgtEl>
                                        <p:attrNameLst>
                                          <p:attrName>style.visibility</p:attrName>
                                        </p:attrNameLst>
                                      </p:cBhvr>
                                      <p:to>
                                        <p:strVal val="visible"/>
                                      </p:to>
                                    </p:set>
                                    <p:animEffect filter="fade" transition="in">
                                      <p:cBhvr additive="repl">
                                        <p:cTn dur="500" fill="hold" id="78"/>
                                        <p:tgtEl>
                                          <p:spTgt spid="45"/>
                                        </p:tgtEl>
                                      </p:cBhvr>
                                    </p:animEffect>
                                    <p:anim calcmode="lin" valueType="num">
                                      <p:cBhvr additive="repl">
                                        <p:cTn dur="500" fill="hold" id="79"/>
                                        <p:tgtEl>
                                          <p:spTgt spid="45"/>
                                        </p:tgtEl>
                                        <p:attrNameLst>
                                          <p:attrName>ppt_x</p:attrName>
                                        </p:attrNameLst>
                                      </p:cBhvr>
                                      <p:tavLst>
                                        <p:tav tm="-100000">
                                          <p:val>
                                            <p:strVal val="#ppt_x"/>
                                          </p:val>
                                        </p:tav>
                                        <p:tav tm="-100000">
                                          <p:val>
                                            <p:strVal val="#ppt_x"/>
                                          </p:val>
                                        </p:tav>
                                      </p:tavLst>
                                    </p:anim>
                                    <p:anim calcmode="lin" valueType="num">
                                      <p:cBhvr additive="repl">
                                        <p:cTn dur="500" fill="hold" id="80"/>
                                        <p:tgtEl>
                                          <p:spTgt spid="45"/>
                                        </p:tgtEl>
                                        <p:attrNameLst>
                                          <p:attrName>ppt_y</p:attrName>
                                        </p:attrNameLst>
                                      </p:cBhvr>
                                      <p:tavLst>
                                        <p:tav tm="-100000">
                                          <p:val>
                                            <p:strVal val="#ppt_y+.1"/>
                                          </p:val>
                                        </p:tav>
                                        <p:tav tm="-100000">
                                          <p:val>
                                            <p:strVal val="#ppt_y"/>
                                          </p:val>
                                        </p:tav>
                                      </p:tavLst>
                                    </p:anim>
                                  </p:childTnLst>
                                </p:cTn>
                              </p:par>
                            </p:childTnLst>
                          </p:cTn>
                        </p:par>
                      </p:childTnLst>
                    </p:cTn>
                  </p:par>
                  <p:par>
                    <p:cTn dur="indefinite" fill="hold" id="81">
                      <p:stCondLst>
                        <p:cond delay="indefinite"/>
                      </p:stCondLst>
                      <p:childTnLst>
                        <p:par>
                          <p:cTn dur="indefinite" fill="hold" id="82">
                            <p:stCondLst>
                              <p:cond delay="0"/>
                            </p:stCondLst>
                            <p:childTnLst>
                              <p:par>
                                <p:cTn dur="indefinite" fill="hold" id="83" nodeType="clickEffect" presetClass="entr" presetID="42">
                                  <p:stCondLst>
                                    <p:cond delay="0"/>
                                  </p:stCondLst>
                                  <p:childTnLst>
                                    <p:set>
                                      <p:cBhvr>
                                        <p:cTn dur="1" fill="hold" id="84">
                                          <p:stCondLst>
                                            <p:cond delay="0"/>
                                          </p:stCondLst>
                                        </p:cTn>
                                        <p:tgtEl>
                                          <p:spTgt spid="46"/>
                                        </p:tgtEl>
                                        <p:attrNameLst>
                                          <p:attrName>style.visibility</p:attrName>
                                        </p:attrNameLst>
                                      </p:cBhvr>
                                      <p:to>
                                        <p:strVal val="visible"/>
                                      </p:to>
                                    </p:set>
                                    <p:animEffect filter="fade" transition="in">
                                      <p:cBhvr additive="repl">
                                        <p:cTn dur="500" fill="hold" id="85"/>
                                        <p:tgtEl>
                                          <p:spTgt spid="46"/>
                                        </p:tgtEl>
                                      </p:cBhvr>
                                    </p:animEffect>
                                    <p:anim calcmode="lin" valueType="num">
                                      <p:cBhvr additive="repl">
                                        <p:cTn dur="500" fill="hold" id="86"/>
                                        <p:tgtEl>
                                          <p:spTgt spid="46"/>
                                        </p:tgtEl>
                                        <p:attrNameLst>
                                          <p:attrName>ppt_x</p:attrName>
                                        </p:attrNameLst>
                                      </p:cBhvr>
                                      <p:tavLst>
                                        <p:tav tm="-100000">
                                          <p:val>
                                            <p:strVal val="#ppt_x"/>
                                          </p:val>
                                        </p:tav>
                                        <p:tav tm="-100000">
                                          <p:val>
                                            <p:strVal val="#ppt_x"/>
                                          </p:val>
                                        </p:tav>
                                      </p:tavLst>
                                    </p:anim>
                                    <p:anim calcmode="lin" valueType="num">
                                      <p:cBhvr additive="repl">
                                        <p:cTn dur="500" fill="hold" id="87"/>
                                        <p:tgtEl>
                                          <p:spTgt spid="46"/>
                                        </p:tgtEl>
                                        <p:attrNameLst>
                                          <p:attrName>ppt_y</p:attrName>
                                        </p:attrNameLst>
                                      </p:cBhvr>
                                      <p:tavLst>
                                        <p:tav tm="-10000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CustomShape 1"/>
          <p:cNvSpPr/>
          <p:nvPr/>
        </p:nvSpPr>
        <p:spPr>
          <a:xfrm>
            <a:off x="2268360" y="1643040"/>
            <a:ext cx="63036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184" name="TextShape 2"/>
          <p:cNvSpPr txBox="1"/>
          <p:nvPr/>
        </p:nvSpPr>
        <p:spPr>
          <a:xfrm>
            <a:off x="502920" y="301680"/>
            <a:ext cx="9070920" cy="682920"/>
          </a:xfrm>
          <a:prstGeom prst="rect">
            <a:avLst/>
          </a:prstGeom>
        </p:spPr>
        <p:txBody>
          <a:bodyPr anchor="ctr" bIns="0" lIns="0" rIns="0" tIns="0"/>
          <a:p>
            <a:pPr algn="ctr">
              <a:buSzPct val="45000"/>
              <a:buFont typeface="Arial"/>
              <a:buChar char="•"/>
            </a:pPr>
            <a:r>
              <a:rPr lang="en-CA"/>
              <a:t>LVT Operation</a:t>
            </a:r>
            <a:endParaRPr/>
          </a:p>
        </p:txBody>
      </p:sp>
      <p:pic>
        <p:nvPicPr>
          <p:cNvPr descr="" id="185" name=""/>
          <p:cNvPicPr/>
          <p:nvPr/>
        </p:nvPicPr>
        <p:blipFill>
          <a:blip r:embed="rId1"/>
          <a:stretch>
            <a:fillRect/>
          </a:stretch>
        </p:blipFill>
        <p:spPr>
          <a:xfrm>
            <a:off x="1795320" y="1587600"/>
            <a:ext cx="6489720" cy="3343320"/>
          </a:xfrm>
          <a:prstGeom prst="rect">
            <a:avLst/>
          </a:prstGeom>
        </p:spPr>
      </p:pic>
      <p:sp>
        <p:nvSpPr>
          <p:cNvPr id="186" name="CustomShape 3"/>
          <p:cNvSpPr/>
          <p:nvPr/>
        </p:nvSpPr>
        <p:spPr>
          <a:xfrm>
            <a:off x="3016080" y="6246720"/>
            <a:ext cx="181080" cy="426960"/>
          </a:xfrm>
          <a:prstGeom prst="rect">
            <a:avLst/>
          </a:prstGeom>
        </p:spPr>
      </p:sp>
      <p:sp>
        <p:nvSpPr>
          <p:cNvPr id="187" name="CustomShape 4"/>
          <p:cNvSpPr/>
          <p:nvPr/>
        </p:nvSpPr>
        <p:spPr>
          <a:xfrm>
            <a:off x="2324160" y="1643040"/>
            <a:ext cx="63000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188" name="CustomShape 5"/>
          <p:cNvSpPr/>
          <p:nvPr/>
        </p:nvSpPr>
        <p:spPr>
          <a:xfrm>
            <a:off x="2352600" y="3502080"/>
            <a:ext cx="630360" cy="604800"/>
          </a:xfrm>
          <a:prstGeom prst="rect">
            <a:avLst/>
          </a:prstGeom>
        </p:spPr>
        <p:txBody>
          <a:bodyPr bIns="45000" lIns="90000" rIns="90000" tIns="45000" wrap="none"/>
          <a:p>
            <a:pPr>
              <a:buSzPct val="45000"/>
              <a:buFont typeface="Arial"/>
              <a:buChar char="•"/>
            </a:pPr>
            <a:r>
              <a:rPr lang="en-CA" sz="2800"/>
              <a:t>W</a:t>
            </a:r>
            <a:r>
              <a:rPr lang="en-CA" sz="2800"/>
              <a:t>1</a:t>
            </a:r>
            <a:endParaRPr/>
          </a:p>
        </p:txBody>
      </p:sp>
      <p:sp>
        <p:nvSpPr>
          <p:cNvPr id="189" name="CustomShape 6"/>
          <p:cNvSpPr/>
          <p:nvPr/>
        </p:nvSpPr>
        <p:spPr>
          <a:xfrm>
            <a:off x="6864480" y="1662120"/>
            <a:ext cx="550800" cy="604800"/>
          </a:xfrm>
          <a:prstGeom prst="rect">
            <a:avLst/>
          </a:prstGeom>
        </p:spPr>
        <p:txBody>
          <a:bodyPr bIns="45000" lIns="90000" rIns="90000" tIns="45000" wrap="none"/>
          <a:p>
            <a:pPr>
              <a:buSzPct val="45000"/>
              <a:buFont typeface="Arial"/>
              <a:buChar char="•"/>
            </a:pPr>
            <a:r>
              <a:rPr lang="en-CA" sz="2800"/>
              <a:t>R</a:t>
            </a:r>
            <a:r>
              <a:rPr lang="en-CA" sz="2800"/>
              <a:t>0</a:t>
            </a:r>
            <a:endParaRPr/>
          </a:p>
        </p:txBody>
      </p:sp>
      <p:sp>
        <p:nvSpPr>
          <p:cNvPr id="190" name="CustomShape 7"/>
          <p:cNvSpPr/>
          <p:nvPr/>
        </p:nvSpPr>
        <p:spPr>
          <a:xfrm>
            <a:off x="6881760" y="3483000"/>
            <a:ext cx="550800" cy="604800"/>
          </a:xfrm>
          <a:prstGeom prst="rect">
            <a:avLst/>
          </a:prstGeom>
        </p:spPr>
        <p:txBody>
          <a:bodyPr bIns="45000" lIns="90000" rIns="90000" tIns="45000" wrap="none"/>
          <a:p>
            <a:pPr>
              <a:buSzPct val="45000"/>
              <a:buFont typeface="Arial"/>
              <a:buChar char="•"/>
            </a:pPr>
            <a:r>
              <a:rPr lang="en-CA" sz="2800"/>
              <a:t>R</a:t>
            </a:r>
            <a:r>
              <a:rPr lang="en-CA" sz="2800"/>
              <a:t>1</a:t>
            </a:r>
            <a:endParaRPr/>
          </a:p>
        </p:txBody>
      </p:sp>
      <p:sp>
        <p:nvSpPr>
          <p:cNvPr id="191" name="CustomShape 8"/>
          <p:cNvSpPr/>
          <p:nvPr/>
        </p:nvSpPr>
        <p:spPr>
          <a:xfrm>
            <a:off x="3624120" y="6443640"/>
            <a:ext cx="2829240" cy="487440"/>
          </a:xfrm>
          <a:prstGeom prst="rect">
            <a:avLst/>
          </a:prstGeom>
        </p:spPr>
        <p:txBody>
          <a:bodyPr bIns="45000" lIns="90000" rIns="90000" tIns="45000" wrap="none"/>
          <a:p>
            <a:pPr>
              <a:buSzPct val="45000"/>
              <a:buFont typeface="Arial"/>
              <a:buChar char="•"/>
            </a:pPr>
            <a:r>
              <a:rPr lang="en-CA" sz="2800">
                <a:solidFill>
                  <a:srgbClr val="0000ff"/>
                </a:solidFill>
              </a:rPr>
              <a:t>Live Value Table</a:t>
            </a:r>
            <a:endParaRPr/>
          </a:p>
        </p:txBody>
      </p:sp>
      <p:sp>
        <p:nvSpPr>
          <p:cNvPr id="192" name="CustomShape 9"/>
          <p:cNvSpPr/>
          <p:nvPr/>
        </p:nvSpPr>
        <p:spPr>
          <a:xfrm>
            <a:off x="3456000" y="1463760"/>
            <a:ext cx="3166920" cy="3633840"/>
          </a:xfrm>
          <a:prstGeom prst="roundRect">
            <a:avLst>
              <a:gd fmla="val 3600" name="adj"/>
            </a:avLst>
          </a:prstGeom>
          <a:ln w="36720">
            <a:solidFill>
              <a:srgbClr val="0000ff"/>
            </a:solidFill>
            <a:miter/>
          </a:ln>
        </p:spPr>
      </p:sp>
      <p:sp>
        <p:nvSpPr>
          <p:cNvPr id="193" name="Line 10"/>
          <p:cNvSpPr/>
          <p:nvPr/>
        </p:nvSpPr>
        <p:spPr>
          <a:xfrm flipV="1">
            <a:off x="5043600" y="5090760"/>
            <a:ext cx="11160" cy="1359000"/>
          </a:xfrm>
          <a:prstGeom prst="line">
            <a:avLst/>
          </a:prstGeom>
          <a:ln w="36720">
            <a:solidFill>
              <a:srgbClr val="0000ff"/>
            </a:solidFill>
            <a:miter/>
            <a:tailEnd len="med" type="triangle" w="med"/>
          </a:ln>
        </p:spPr>
      </p:sp>
      <p:sp>
        <p:nvSpPr>
          <p:cNvPr id="194" name="CustomShape 11"/>
          <p:cNvSpPr/>
          <p:nvPr/>
        </p:nvSpPr>
        <p:spPr>
          <a:xfrm>
            <a:off x="582480" y="5775480"/>
            <a:ext cx="2789280" cy="487080"/>
          </a:xfrm>
          <a:prstGeom prst="rect">
            <a:avLst/>
          </a:prstGeom>
        </p:spPr>
        <p:txBody>
          <a:bodyPr bIns="45000" lIns="90000" rIns="90000" tIns="45000" wrap="none"/>
          <a:p>
            <a:pPr>
              <a:buSzPct val="45000"/>
              <a:buFont typeface="Arial"/>
              <a:buChar char="•"/>
            </a:pPr>
            <a:r>
              <a:rPr lang="en-CA" sz="2800">
                <a:solidFill>
                  <a:srgbClr val="0000ff"/>
                </a:solidFill>
              </a:rPr>
              <a:t>Write Addresses</a:t>
            </a:r>
            <a:endParaRPr/>
          </a:p>
        </p:txBody>
      </p:sp>
      <p:sp>
        <p:nvSpPr>
          <p:cNvPr id="195" name="CustomShape 12"/>
          <p:cNvSpPr/>
          <p:nvPr/>
        </p:nvSpPr>
        <p:spPr>
          <a:xfrm>
            <a:off x="1631880" y="1558800"/>
            <a:ext cx="2287800" cy="3103560"/>
          </a:xfrm>
          <a:prstGeom prst="roundRect">
            <a:avLst>
              <a:gd fmla="val 3600" name="adj"/>
            </a:avLst>
          </a:prstGeom>
          <a:ln w="36720">
            <a:solidFill>
              <a:srgbClr val="0000ff"/>
            </a:solidFill>
            <a:miter/>
          </a:ln>
        </p:spPr>
      </p:sp>
      <p:sp>
        <p:nvSpPr>
          <p:cNvPr id="196" name="Line 13"/>
          <p:cNvSpPr/>
          <p:nvPr/>
        </p:nvSpPr>
        <p:spPr>
          <a:xfrm flipV="1">
            <a:off x="1874880" y="4656240"/>
            <a:ext cx="793800" cy="1187280"/>
          </a:xfrm>
          <a:prstGeom prst="line">
            <a:avLst/>
          </a:prstGeom>
          <a:ln w="36720">
            <a:solidFill>
              <a:srgbClr val="0000ff"/>
            </a:solidFill>
            <a:miter/>
            <a:tailEnd len="med" type="triangle" w="med"/>
          </a:ln>
        </p:spPr>
      </p:sp>
      <p:sp>
        <p:nvSpPr>
          <p:cNvPr id="197" name="CustomShape 14"/>
          <p:cNvSpPr/>
          <p:nvPr/>
        </p:nvSpPr>
        <p:spPr>
          <a:xfrm>
            <a:off x="6669000" y="5788080"/>
            <a:ext cx="2809800" cy="487440"/>
          </a:xfrm>
          <a:prstGeom prst="rect">
            <a:avLst/>
          </a:prstGeom>
        </p:spPr>
        <p:txBody>
          <a:bodyPr bIns="45000" lIns="90000" rIns="90000" tIns="45000" wrap="none"/>
          <a:p>
            <a:pPr>
              <a:buSzPct val="45000"/>
              <a:buFont typeface="Arial"/>
              <a:buChar char="•"/>
            </a:pPr>
            <a:r>
              <a:rPr lang="en-CA" sz="2800">
                <a:solidFill>
                  <a:srgbClr val="0000ff"/>
                </a:solidFill>
              </a:rPr>
              <a:t>Read Addresses</a:t>
            </a:r>
            <a:endParaRPr/>
          </a:p>
        </p:txBody>
      </p:sp>
      <p:sp>
        <p:nvSpPr>
          <p:cNvPr id="198" name="CustomShape 15"/>
          <p:cNvSpPr/>
          <p:nvPr/>
        </p:nvSpPr>
        <p:spPr>
          <a:xfrm>
            <a:off x="6181560" y="1587600"/>
            <a:ext cx="2287800" cy="3103560"/>
          </a:xfrm>
          <a:prstGeom prst="roundRect">
            <a:avLst>
              <a:gd fmla="val 3600" name="adj"/>
            </a:avLst>
          </a:prstGeom>
          <a:ln w="36720">
            <a:solidFill>
              <a:srgbClr val="0000ff"/>
            </a:solidFill>
            <a:miter/>
          </a:ln>
        </p:spPr>
      </p:sp>
      <p:sp>
        <p:nvSpPr>
          <p:cNvPr id="199" name="Line 16"/>
          <p:cNvSpPr/>
          <p:nvPr/>
        </p:nvSpPr>
        <p:spPr>
          <a:xfrm flipH="1" flipV="1">
            <a:off x="7284600" y="4687560"/>
            <a:ext cx="701640" cy="1189080"/>
          </a:xfrm>
          <a:prstGeom prst="line">
            <a:avLst/>
          </a:prstGeom>
          <a:ln w="36720">
            <a:solidFill>
              <a:srgbClr val="0000ff"/>
            </a:solidFill>
            <a:miter/>
            <a:tailEnd len="med" type="triangle" w="med"/>
          </a:ln>
        </p:spPr>
      </p:sp>
      <p:sp>
        <p:nvSpPr>
          <p:cNvPr id="200" name="CustomShape 17"/>
          <p:cNvSpPr/>
          <p:nvPr/>
        </p:nvSpPr>
        <p:spPr>
          <a:xfrm>
            <a:off x="3706920" y="1711440"/>
            <a:ext cx="488880" cy="714240"/>
          </a:xfrm>
          <a:prstGeom prst="rect">
            <a:avLst/>
          </a:prstGeom>
        </p:spPr>
        <p:txBody>
          <a:bodyPr bIns="45000" lIns="90000" rIns="90000" tIns="45000" wrap="none"/>
          <a:p>
            <a:pPr>
              <a:buSzPct val="45000"/>
              <a:buFont typeface="Arial"/>
              <a:buChar char="•"/>
            </a:pPr>
            <a:r>
              <a:rPr b="1" lang="en-CA" sz="4400"/>
              <a:t>0</a:t>
            </a:r>
            <a:endParaRPr/>
          </a:p>
        </p:txBody>
      </p:sp>
      <p:sp>
        <p:nvSpPr>
          <p:cNvPr id="201" name="CustomShape 18"/>
          <p:cNvSpPr/>
          <p:nvPr/>
        </p:nvSpPr>
        <p:spPr>
          <a:xfrm>
            <a:off x="3716280" y="2495520"/>
            <a:ext cx="488880" cy="716040"/>
          </a:xfrm>
          <a:prstGeom prst="rect">
            <a:avLst/>
          </a:prstGeom>
        </p:spPr>
        <p:txBody>
          <a:bodyPr bIns="45000" lIns="90000" rIns="90000" tIns="45000" wrap="none"/>
          <a:p>
            <a:pPr>
              <a:buSzPct val="45000"/>
              <a:buFont typeface="Arial"/>
              <a:buChar char="•"/>
            </a:pPr>
            <a:r>
              <a:rPr b="1" lang="en-CA" sz="4400"/>
              <a:t>1</a:t>
            </a:r>
            <a:endParaRPr/>
          </a:p>
        </p:txBody>
      </p:sp>
      <p:sp>
        <p:nvSpPr>
          <p:cNvPr id="202" name="CustomShape 19"/>
          <p:cNvSpPr/>
          <p:nvPr/>
        </p:nvSpPr>
        <p:spPr>
          <a:xfrm>
            <a:off x="3732120" y="3308400"/>
            <a:ext cx="488880" cy="716040"/>
          </a:xfrm>
          <a:prstGeom prst="rect">
            <a:avLst/>
          </a:prstGeom>
        </p:spPr>
        <p:txBody>
          <a:bodyPr bIns="45000" lIns="90000" rIns="90000" tIns="45000" wrap="none"/>
          <a:p>
            <a:pPr>
              <a:buSzPct val="45000"/>
              <a:buFont typeface="Arial"/>
              <a:buChar char="•"/>
            </a:pPr>
            <a:r>
              <a:rPr b="1" lang="en-CA" sz="4400"/>
              <a:t>2</a:t>
            </a:r>
            <a:endParaRPr/>
          </a:p>
        </p:txBody>
      </p:sp>
      <p:sp>
        <p:nvSpPr>
          <p:cNvPr id="203" name="CustomShape 20"/>
          <p:cNvSpPr/>
          <p:nvPr/>
        </p:nvSpPr>
        <p:spPr>
          <a:xfrm>
            <a:off x="3730680" y="4103640"/>
            <a:ext cx="488880" cy="714600"/>
          </a:xfrm>
          <a:prstGeom prst="rect">
            <a:avLst/>
          </a:prstGeom>
        </p:spPr>
        <p:txBody>
          <a:bodyPr bIns="45000" lIns="90000" rIns="90000" tIns="45000" wrap="none"/>
          <a:p>
            <a:pPr>
              <a:buSzPct val="45000"/>
              <a:buFont typeface="Arial"/>
              <a:buChar char="•"/>
            </a:pPr>
            <a:r>
              <a:rPr b="1" lang="en-CA" sz="4400"/>
              <a:t>3</a:t>
            </a:r>
            <a:endParaRPr/>
          </a:p>
        </p:txBody>
      </p:sp>
      <p:sp>
        <p:nvSpPr>
          <p:cNvPr id="204" name="Line 21"/>
          <p:cNvSpPr/>
          <p:nvPr/>
        </p:nvSpPr>
        <p:spPr>
          <a:xfrm>
            <a:off x="4206960" y="1654200"/>
            <a:ext cx="1440" cy="3220920"/>
          </a:xfrm>
          <a:prstGeom prst="line">
            <a:avLst/>
          </a:prstGeom>
          <a:ln w="36720">
            <a:solidFill>
              <a:srgbClr val="000000"/>
            </a:solidFill>
            <a:miter/>
          </a:ln>
        </p:spPr>
      </p:sp>
    </p:spTree>
  </p:cSld>
  <p:timing>
    <p:tnLst>
      <p:par>
        <p:cTn dur="indefinite" id="461" nodeType="tmRoot" restart="never">
          <p:childTnLst>
            <p:seq>
              <p:cTn dur="indefinite" id="462" nodeType="mainSeq">
                <p:childTnLst>
                  <p:par>
                    <p:cTn dur="indefinite" fill="hold" id="463">
                      <p:stCondLst>
                        <p:cond delay="indefinite"/>
                      </p:stCondLst>
                      <p:childTnLst>
                        <p:par>
                          <p:cTn dur="indefinite" fill="hold" id="464">
                            <p:stCondLst>
                              <p:cond delay="0"/>
                            </p:stCondLst>
                            <p:childTnLst>
                              <p:par>
                                <p:cTn dur="indefinite" fill="hold" id="465" nodeType="clickEffect" presetClass="entr" presetID="1">
                                  <p:stCondLst>
                                    <p:cond delay="0"/>
                                  </p:stCondLst>
                                  <p:childTnLst>
                                    <p:set>
                                      <p:cBhvr>
                                        <p:cTn dur="1" fill="hold" id="466">
                                          <p:stCondLst>
                                            <p:cond delay="0"/>
                                          </p:stCondLst>
                                        </p:cTn>
                                        <p:tgtEl>
                                          <p:spTgt spid="-1"/>
                                        </p:tgtEl>
                                        <p:attrNameLst>
                                          <p:attrName>style.visibility</p:attrName>
                                        </p:attrNameLst>
                                      </p:cBhvr>
                                      <p:to>
                                        <p:strVal val="visible"/>
                                      </p:to>
                                    </p:set>
                                  </p:childTnLst>
                                </p:cTn>
                              </p:par>
                            </p:childTnLst>
                          </p:cTn>
                        </p:par>
                      </p:childTnLst>
                    </p:cTn>
                  </p:par>
                  <p:par>
                    <p:cTn dur="indefinite" fill="hold" id="467">
                      <p:stCondLst>
                        <p:cond delay="indefinite"/>
                      </p:stCondLst>
                      <p:childTnLst>
                        <p:par>
                          <p:cTn dur="indefinite" fill="hold" id="468">
                            <p:stCondLst>
                              <p:cond delay="0"/>
                            </p:stCondLst>
                            <p:childTnLst>
                              <p:par>
                                <p:cTn dur="indefinite" fill="hold" id="469" nodeType="clickEffect" presetClass="entr" presetID="1">
                                  <p:stCondLst>
                                    <p:cond delay="0"/>
                                  </p:stCondLst>
                                  <p:childTnLst>
                                    <p:set>
                                      <p:cBhvr>
                                        <p:cTn dur="1" fill="hold" id="470">
                                          <p:stCondLst>
                                            <p:cond delay="0"/>
                                          </p:stCondLst>
                                        </p:cTn>
                                        <p:tgtEl>
                                          <p:spTgt spid="-1"/>
                                        </p:tgtEl>
                                        <p:attrNameLst>
                                          <p:attrName>style.visibility</p:attrName>
                                        </p:attrNameLst>
                                      </p:cBhvr>
                                      <p:to>
                                        <p:strVal val="visible"/>
                                      </p:to>
                                    </p:set>
                                  </p:childTnLst>
                                </p:cTn>
                              </p:par>
                              <p:par>
                                <p:cTn dur="indefinite" fill="hold" id="471" nodeType="withEffect" presetClass="exit" presetID="1">
                                  <p:stCondLst>
                                    <p:cond delay="0"/>
                                  </p:stCondLst>
                                  <p:childTnLst>
                                    <p:set>
                                      <p:cBhvr>
                                        <p:cTn dur="1" fill="hold" id="472">
                                          <p:stCondLst>
                                            <p:cond delay="0"/>
                                          </p:stCondLst>
                                        </p:cTn>
                                        <p:tgtEl>
                                          <p:spTgt spid="-1"/>
                                        </p:tgtEl>
                                        <p:attrNameLst>
                                          <p:attrName>style.visibility</p:attrName>
                                        </p:attrNameLst>
                                      </p:cBhvr>
                                      <p:to>
                                        <p:strVal val="hidden"/>
                                      </p:to>
                                    </p:set>
                                  </p:childTnLst>
                                </p:cTn>
                              </p:par>
                            </p:childTnLst>
                          </p:cTn>
                        </p:par>
                      </p:childTnLst>
                    </p:cTn>
                  </p:par>
                  <p:par>
                    <p:cTn dur="indefinite" fill="hold" id="473">
                      <p:stCondLst>
                        <p:cond delay="indefinite"/>
                      </p:stCondLst>
                      <p:childTnLst>
                        <p:par>
                          <p:cTn dur="indefinite" fill="hold" id="474">
                            <p:stCondLst>
                              <p:cond delay="0"/>
                            </p:stCondLst>
                            <p:childTnLst>
                              <p:par>
                                <p:cTn dur="indefinite" fill="hold" id="475" nodeType="clickEffect" presetClass="entr" presetID="1">
                                  <p:stCondLst>
                                    <p:cond delay="0"/>
                                  </p:stCondLst>
                                  <p:childTnLst>
                                    <p:set>
                                      <p:cBhvr>
                                        <p:cTn dur="1" fill="hold" id="476">
                                          <p:stCondLst>
                                            <p:cond delay="0"/>
                                          </p:stCondLst>
                                        </p:cTn>
                                        <p:tgtEl>
                                          <p:spTgt spid="-1"/>
                                        </p:tgtEl>
                                        <p:attrNameLst>
                                          <p:attrName>style.visibility</p:attrName>
                                        </p:attrNameLst>
                                      </p:cBhvr>
                                      <p:to>
                                        <p:strVal val="visible"/>
                                      </p:to>
                                    </p:set>
                                  </p:childTnLst>
                                </p:cTn>
                              </p:par>
                              <p:par>
                                <p:cTn dur="indefinite" fill="hold" id="477" nodeType="withEffect" presetClass="exit" presetID="1">
                                  <p:stCondLst>
                                    <p:cond delay="0"/>
                                  </p:stCondLst>
                                  <p:childTnLst>
                                    <p:set>
                                      <p:cBhvr>
                                        <p:cTn dur="1" fill="hold" id="478">
                                          <p:stCondLst>
                                            <p:cond delay="0"/>
                                          </p:stCondLst>
                                        </p:cTn>
                                        <p:tgtEl>
                                          <p:spTgt spid="-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5" name="CustomShape 1"/>
          <p:cNvSpPr/>
          <p:nvPr/>
        </p:nvSpPr>
        <p:spPr>
          <a:xfrm>
            <a:off x="2268360" y="1643040"/>
            <a:ext cx="63036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206" name="TextShape 2"/>
          <p:cNvSpPr txBox="1"/>
          <p:nvPr/>
        </p:nvSpPr>
        <p:spPr>
          <a:xfrm>
            <a:off x="502920" y="301680"/>
            <a:ext cx="9070920" cy="682920"/>
          </a:xfrm>
          <a:prstGeom prst="rect">
            <a:avLst/>
          </a:prstGeom>
        </p:spPr>
        <p:txBody>
          <a:bodyPr anchor="ctr" bIns="0" lIns="0" rIns="0" tIns="0"/>
          <a:p>
            <a:pPr algn="ctr">
              <a:buSzPct val="45000"/>
              <a:buFont typeface="Arial"/>
              <a:buChar char="•"/>
            </a:pPr>
            <a:r>
              <a:rPr lang="en-CA"/>
              <a:t>LVT Operation: Write</a:t>
            </a:r>
            <a:endParaRPr/>
          </a:p>
        </p:txBody>
      </p:sp>
      <p:pic>
        <p:nvPicPr>
          <p:cNvPr descr="" id="207" name=""/>
          <p:cNvPicPr/>
          <p:nvPr/>
        </p:nvPicPr>
        <p:blipFill>
          <a:blip r:embed="rId1"/>
          <a:stretch>
            <a:fillRect/>
          </a:stretch>
        </p:blipFill>
        <p:spPr>
          <a:xfrm>
            <a:off x="1795320" y="1587600"/>
            <a:ext cx="6489720" cy="3343320"/>
          </a:xfrm>
          <a:prstGeom prst="rect">
            <a:avLst/>
          </a:prstGeom>
        </p:spPr>
      </p:pic>
      <p:sp>
        <p:nvSpPr>
          <p:cNvPr id="208" name="CustomShape 3"/>
          <p:cNvSpPr/>
          <p:nvPr/>
        </p:nvSpPr>
        <p:spPr>
          <a:xfrm>
            <a:off x="3016080" y="6246720"/>
            <a:ext cx="181080" cy="426960"/>
          </a:xfrm>
          <a:prstGeom prst="rect">
            <a:avLst/>
          </a:prstGeom>
        </p:spPr>
      </p:sp>
      <p:sp>
        <p:nvSpPr>
          <p:cNvPr id="209" name="CustomShape 4"/>
          <p:cNvSpPr/>
          <p:nvPr/>
        </p:nvSpPr>
        <p:spPr>
          <a:xfrm>
            <a:off x="2324160" y="1643040"/>
            <a:ext cx="63000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210" name="CustomShape 5"/>
          <p:cNvSpPr/>
          <p:nvPr/>
        </p:nvSpPr>
        <p:spPr>
          <a:xfrm>
            <a:off x="2352600" y="3502080"/>
            <a:ext cx="630360" cy="604800"/>
          </a:xfrm>
          <a:prstGeom prst="rect">
            <a:avLst/>
          </a:prstGeom>
        </p:spPr>
        <p:txBody>
          <a:bodyPr bIns="45000" lIns="90000" rIns="90000" tIns="45000" wrap="none"/>
          <a:p>
            <a:pPr>
              <a:buSzPct val="45000"/>
              <a:buFont typeface="Arial"/>
              <a:buChar char="•"/>
            </a:pPr>
            <a:r>
              <a:rPr lang="en-CA" sz="2800"/>
              <a:t>W</a:t>
            </a:r>
            <a:r>
              <a:rPr lang="en-CA" sz="2800"/>
              <a:t>1</a:t>
            </a:r>
            <a:endParaRPr/>
          </a:p>
        </p:txBody>
      </p:sp>
      <p:sp>
        <p:nvSpPr>
          <p:cNvPr id="211" name="CustomShape 6"/>
          <p:cNvSpPr/>
          <p:nvPr/>
        </p:nvSpPr>
        <p:spPr>
          <a:xfrm>
            <a:off x="6864480" y="1662120"/>
            <a:ext cx="550800" cy="604800"/>
          </a:xfrm>
          <a:prstGeom prst="rect">
            <a:avLst/>
          </a:prstGeom>
        </p:spPr>
        <p:txBody>
          <a:bodyPr bIns="45000" lIns="90000" rIns="90000" tIns="45000" wrap="none"/>
          <a:p>
            <a:pPr>
              <a:buSzPct val="45000"/>
              <a:buFont typeface="Arial"/>
              <a:buChar char="•"/>
            </a:pPr>
            <a:r>
              <a:rPr lang="en-CA" sz="2800"/>
              <a:t>R</a:t>
            </a:r>
            <a:r>
              <a:rPr lang="en-CA" sz="2800"/>
              <a:t>0</a:t>
            </a:r>
            <a:endParaRPr/>
          </a:p>
        </p:txBody>
      </p:sp>
      <p:sp>
        <p:nvSpPr>
          <p:cNvPr id="212" name="CustomShape 7"/>
          <p:cNvSpPr/>
          <p:nvPr/>
        </p:nvSpPr>
        <p:spPr>
          <a:xfrm>
            <a:off x="6881760" y="3483000"/>
            <a:ext cx="550800" cy="604800"/>
          </a:xfrm>
          <a:prstGeom prst="rect">
            <a:avLst/>
          </a:prstGeom>
        </p:spPr>
        <p:txBody>
          <a:bodyPr bIns="45000" lIns="90000" rIns="90000" tIns="45000" wrap="none"/>
          <a:p>
            <a:pPr>
              <a:buSzPct val="45000"/>
              <a:buFont typeface="Arial"/>
              <a:buChar char="•"/>
            </a:pPr>
            <a:r>
              <a:rPr lang="en-CA" sz="2800"/>
              <a:t>R</a:t>
            </a:r>
            <a:r>
              <a:rPr lang="en-CA" sz="2800"/>
              <a:t>1</a:t>
            </a:r>
            <a:endParaRPr/>
          </a:p>
        </p:txBody>
      </p:sp>
      <p:sp>
        <p:nvSpPr>
          <p:cNvPr id="213" name="CustomShape 8"/>
          <p:cNvSpPr/>
          <p:nvPr/>
        </p:nvSpPr>
        <p:spPr>
          <a:xfrm>
            <a:off x="392040" y="2119320"/>
            <a:ext cx="1335240" cy="487440"/>
          </a:xfrm>
          <a:prstGeom prst="rect">
            <a:avLst/>
          </a:prstGeom>
        </p:spPr>
        <p:txBody>
          <a:bodyPr bIns="45000" lIns="90000" rIns="90000" tIns="45000" wrap="none"/>
          <a:p>
            <a:pPr>
              <a:buSzPct val="45000"/>
              <a:buFont typeface="Arial"/>
              <a:buChar char="•"/>
            </a:pPr>
            <a:r>
              <a:rPr lang="en-CA" sz="2800"/>
              <a:t>42 @ 1</a:t>
            </a:r>
            <a:endParaRPr/>
          </a:p>
        </p:txBody>
      </p:sp>
      <p:sp>
        <p:nvSpPr>
          <p:cNvPr id="214" name="CustomShape 9"/>
          <p:cNvSpPr/>
          <p:nvPr/>
        </p:nvSpPr>
        <p:spPr>
          <a:xfrm>
            <a:off x="392040" y="3959280"/>
            <a:ext cx="1335240" cy="487440"/>
          </a:xfrm>
          <a:prstGeom prst="rect">
            <a:avLst/>
          </a:prstGeom>
        </p:spPr>
        <p:txBody>
          <a:bodyPr bIns="45000" lIns="90000" rIns="90000" tIns="45000" wrap="none"/>
          <a:p>
            <a:pPr>
              <a:buSzPct val="45000"/>
              <a:buFont typeface="Arial"/>
              <a:buChar char="•"/>
            </a:pPr>
            <a:r>
              <a:rPr lang="en-CA" sz="2800"/>
              <a:t>23 @ 3</a:t>
            </a:r>
            <a:endParaRPr/>
          </a:p>
        </p:txBody>
      </p:sp>
      <p:sp>
        <p:nvSpPr>
          <p:cNvPr id="215" name="CustomShape 10"/>
          <p:cNvSpPr/>
          <p:nvPr/>
        </p:nvSpPr>
        <p:spPr>
          <a:xfrm>
            <a:off x="4989600" y="2558880"/>
            <a:ext cx="492120" cy="716040"/>
          </a:xfrm>
          <a:prstGeom prst="rect">
            <a:avLst/>
          </a:prstGeom>
        </p:spPr>
        <p:txBody>
          <a:bodyPr bIns="45000" lIns="90000" rIns="90000" tIns="45000" wrap="none"/>
          <a:p>
            <a:pPr>
              <a:buSzPct val="45000"/>
              <a:buFont typeface="Arial"/>
              <a:buChar char="•"/>
            </a:pPr>
            <a:r>
              <a:rPr b="1" lang="en-CA" sz="4400"/>
              <a:t>0</a:t>
            </a:r>
            <a:endParaRPr/>
          </a:p>
        </p:txBody>
      </p:sp>
      <p:sp>
        <p:nvSpPr>
          <p:cNvPr id="216" name="CustomShape 11"/>
          <p:cNvSpPr/>
          <p:nvPr/>
        </p:nvSpPr>
        <p:spPr>
          <a:xfrm>
            <a:off x="622440" y="5943600"/>
            <a:ext cx="8835840" cy="546120"/>
          </a:xfrm>
          <a:prstGeom prst="rect">
            <a:avLst/>
          </a:prstGeom>
        </p:spPr>
        <p:txBody>
          <a:bodyPr bIns="45000" lIns="90000" rIns="90000" tIns="45000" wrap="none"/>
          <a:p>
            <a:pPr>
              <a:buSzPct val="45000"/>
              <a:buFont typeface="Arial"/>
              <a:buChar char="•"/>
            </a:pPr>
            <a:r>
              <a:rPr lang="en-CA" sz="3200">
                <a:solidFill>
                  <a:srgbClr val="0000ff"/>
                </a:solidFill>
              </a:rPr>
              <a:t>Records which write port last updated a location</a:t>
            </a:r>
            <a:endParaRPr/>
          </a:p>
        </p:txBody>
      </p:sp>
      <p:sp>
        <p:nvSpPr>
          <p:cNvPr id="217" name="CustomShape 12"/>
          <p:cNvSpPr/>
          <p:nvPr/>
        </p:nvSpPr>
        <p:spPr>
          <a:xfrm>
            <a:off x="3706920" y="1711440"/>
            <a:ext cx="488880" cy="714240"/>
          </a:xfrm>
          <a:prstGeom prst="rect">
            <a:avLst/>
          </a:prstGeom>
        </p:spPr>
        <p:txBody>
          <a:bodyPr bIns="45000" lIns="90000" rIns="90000" tIns="45000" wrap="none"/>
          <a:p>
            <a:pPr>
              <a:buSzPct val="45000"/>
              <a:buFont typeface="Arial"/>
              <a:buChar char="•"/>
            </a:pPr>
            <a:r>
              <a:rPr b="1" lang="en-CA" sz="4400"/>
              <a:t>0</a:t>
            </a:r>
            <a:endParaRPr/>
          </a:p>
        </p:txBody>
      </p:sp>
      <p:sp>
        <p:nvSpPr>
          <p:cNvPr id="218" name="CustomShape 13"/>
          <p:cNvSpPr/>
          <p:nvPr/>
        </p:nvSpPr>
        <p:spPr>
          <a:xfrm>
            <a:off x="3718080" y="2495520"/>
            <a:ext cx="488880" cy="716040"/>
          </a:xfrm>
          <a:prstGeom prst="rect">
            <a:avLst/>
          </a:prstGeom>
        </p:spPr>
        <p:txBody>
          <a:bodyPr bIns="45000" lIns="90000" rIns="90000" tIns="45000" wrap="none"/>
          <a:p>
            <a:pPr>
              <a:buSzPct val="45000"/>
              <a:buFont typeface="Arial"/>
              <a:buChar char="•"/>
            </a:pPr>
            <a:r>
              <a:rPr b="1" lang="en-CA" sz="4400"/>
              <a:t>1</a:t>
            </a:r>
            <a:endParaRPr/>
          </a:p>
        </p:txBody>
      </p:sp>
      <p:sp>
        <p:nvSpPr>
          <p:cNvPr id="219" name="CustomShape 14"/>
          <p:cNvSpPr/>
          <p:nvPr/>
        </p:nvSpPr>
        <p:spPr>
          <a:xfrm>
            <a:off x="3732120" y="3308400"/>
            <a:ext cx="488880" cy="716040"/>
          </a:xfrm>
          <a:prstGeom prst="rect">
            <a:avLst/>
          </a:prstGeom>
        </p:spPr>
        <p:txBody>
          <a:bodyPr bIns="45000" lIns="90000" rIns="90000" tIns="45000" wrap="none"/>
          <a:p>
            <a:pPr>
              <a:buSzPct val="45000"/>
              <a:buFont typeface="Arial"/>
              <a:buChar char="•"/>
            </a:pPr>
            <a:r>
              <a:rPr b="1" lang="en-CA" sz="4400"/>
              <a:t>2</a:t>
            </a:r>
            <a:endParaRPr/>
          </a:p>
        </p:txBody>
      </p:sp>
      <p:sp>
        <p:nvSpPr>
          <p:cNvPr id="220" name="CustomShape 15"/>
          <p:cNvSpPr/>
          <p:nvPr/>
        </p:nvSpPr>
        <p:spPr>
          <a:xfrm>
            <a:off x="3732120" y="4103640"/>
            <a:ext cx="488880" cy="714600"/>
          </a:xfrm>
          <a:prstGeom prst="rect">
            <a:avLst/>
          </a:prstGeom>
        </p:spPr>
        <p:txBody>
          <a:bodyPr bIns="45000" lIns="90000" rIns="90000" tIns="45000" wrap="none"/>
          <a:p>
            <a:pPr>
              <a:buSzPct val="45000"/>
              <a:buFont typeface="Arial"/>
              <a:buChar char="•"/>
            </a:pPr>
            <a:r>
              <a:rPr b="1" lang="en-CA" sz="4400"/>
              <a:t>3</a:t>
            </a:r>
            <a:endParaRPr/>
          </a:p>
        </p:txBody>
      </p:sp>
      <p:sp>
        <p:nvSpPr>
          <p:cNvPr id="221" name="Line 16"/>
          <p:cNvSpPr/>
          <p:nvPr/>
        </p:nvSpPr>
        <p:spPr>
          <a:xfrm>
            <a:off x="4206960" y="1654200"/>
            <a:ext cx="1440" cy="3220920"/>
          </a:xfrm>
          <a:prstGeom prst="line">
            <a:avLst/>
          </a:prstGeom>
          <a:ln w="36720">
            <a:solidFill>
              <a:srgbClr val="000000"/>
            </a:solidFill>
            <a:miter/>
          </a:ln>
        </p:spPr>
      </p:sp>
      <p:sp>
        <p:nvSpPr>
          <p:cNvPr id="222" name="CustomShape 17"/>
          <p:cNvSpPr/>
          <p:nvPr/>
        </p:nvSpPr>
        <p:spPr>
          <a:xfrm>
            <a:off x="2324160" y="1643040"/>
            <a:ext cx="685800" cy="612720"/>
          </a:xfrm>
          <a:prstGeom prst="roundRect">
            <a:avLst>
              <a:gd fmla="val 3600" name="adj"/>
            </a:avLst>
          </a:prstGeom>
          <a:ln w="36720">
            <a:solidFill>
              <a:srgbClr val="0000ff"/>
            </a:solidFill>
            <a:miter/>
          </a:ln>
        </p:spPr>
      </p:sp>
      <p:sp>
        <p:nvSpPr>
          <p:cNvPr id="223" name="CustomShape 18"/>
          <p:cNvSpPr/>
          <p:nvPr/>
        </p:nvSpPr>
        <p:spPr>
          <a:xfrm>
            <a:off x="4984920" y="2556000"/>
            <a:ext cx="492120" cy="712800"/>
          </a:xfrm>
          <a:prstGeom prst="roundRect">
            <a:avLst>
              <a:gd fmla="val 3600" name="adj"/>
            </a:avLst>
          </a:prstGeom>
          <a:ln w="36720">
            <a:solidFill>
              <a:srgbClr val="0000ff"/>
            </a:solidFill>
            <a:miter/>
          </a:ln>
        </p:spPr>
      </p:sp>
      <p:sp>
        <p:nvSpPr>
          <p:cNvPr id="224" name="Line 19"/>
          <p:cNvSpPr/>
          <p:nvPr/>
        </p:nvSpPr>
        <p:spPr>
          <a:xfrm>
            <a:off x="3009960" y="1940040"/>
            <a:ext cx="1974960" cy="961920"/>
          </a:xfrm>
          <a:prstGeom prst="line">
            <a:avLst/>
          </a:prstGeom>
          <a:ln w="36720">
            <a:solidFill>
              <a:srgbClr val="0000ff"/>
            </a:solidFill>
            <a:miter/>
            <a:tailEnd len="med" type="triangle" w="med"/>
          </a:ln>
        </p:spPr>
      </p:sp>
      <p:sp>
        <p:nvSpPr>
          <p:cNvPr id="225" name="CustomShape 20"/>
          <p:cNvSpPr/>
          <p:nvPr/>
        </p:nvSpPr>
        <p:spPr>
          <a:xfrm>
            <a:off x="4989600" y="4146480"/>
            <a:ext cx="492120" cy="716040"/>
          </a:xfrm>
          <a:prstGeom prst="rect">
            <a:avLst/>
          </a:prstGeom>
        </p:spPr>
        <p:txBody>
          <a:bodyPr bIns="45000" lIns="90000" rIns="90000" tIns="45000" wrap="none"/>
          <a:p>
            <a:pPr>
              <a:buSzPct val="45000"/>
              <a:buFont typeface="Arial"/>
              <a:buChar char="•"/>
            </a:pPr>
            <a:r>
              <a:rPr b="1" lang="en-CA" sz="4400"/>
              <a:t>1</a:t>
            </a:r>
            <a:endParaRPr/>
          </a:p>
        </p:txBody>
      </p:sp>
      <p:sp>
        <p:nvSpPr>
          <p:cNvPr id="226" name="CustomShape 21"/>
          <p:cNvSpPr/>
          <p:nvPr/>
        </p:nvSpPr>
        <p:spPr>
          <a:xfrm>
            <a:off x="5013360" y="4164120"/>
            <a:ext cx="492120" cy="714240"/>
          </a:xfrm>
          <a:prstGeom prst="roundRect">
            <a:avLst>
              <a:gd fmla="val 3600" name="adj"/>
            </a:avLst>
          </a:prstGeom>
          <a:ln w="36720">
            <a:solidFill>
              <a:srgbClr val="0000ff"/>
            </a:solidFill>
            <a:miter/>
          </a:ln>
        </p:spPr>
      </p:sp>
      <p:sp>
        <p:nvSpPr>
          <p:cNvPr id="227" name="CustomShape 22"/>
          <p:cNvSpPr/>
          <p:nvPr/>
        </p:nvSpPr>
        <p:spPr>
          <a:xfrm>
            <a:off x="2352600" y="3502080"/>
            <a:ext cx="685800" cy="612720"/>
          </a:xfrm>
          <a:prstGeom prst="roundRect">
            <a:avLst>
              <a:gd fmla="val 3600" name="adj"/>
            </a:avLst>
          </a:prstGeom>
          <a:ln w="36720">
            <a:solidFill>
              <a:srgbClr val="0000ff"/>
            </a:solidFill>
            <a:miter/>
          </a:ln>
        </p:spPr>
      </p:sp>
      <p:sp>
        <p:nvSpPr>
          <p:cNvPr id="228" name="Line 23"/>
          <p:cNvSpPr/>
          <p:nvPr/>
        </p:nvSpPr>
        <p:spPr>
          <a:xfrm>
            <a:off x="3040200" y="3797280"/>
            <a:ext cx="1946160" cy="728640"/>
          </a:xfrm>
          <a:prstGeom prst="line">
            <a:avLst/>
          </a:prstGeom>
          <a:ln w="36720">
            <a:solidFill>
              <a:srgbClr val="0000ff"/>
            </a:solidFill>
            <a:miter/>
            <a:tailEnd len="med" type="triangle" w="med"/>
          </a:ln>
        </p:spPr>
      </p:sp>
    </p:spTree>
  </p:cSld>
  <p:timing>
    <p:tnLst>
      <p:par>
        <p:cTn dur="indefinite" id="479" nodeType="tmRoot" restart="never">
          <p:childTnLst>
            <p:seq>
              <p:cTn dur="indefinite" id="480" nodeType="mainSeq">
                <p:childTnLst>
                  <p:par>
                    <p:cTn dur="indefinite" fill="hold" id="481">
                      <p:stCondLst>
                        <p:cond delay="indefinite"/>
                      </p:stCondLst>
                      <p:childTnLst>
                        <p:par>
                          <p:cTn dur="indefinite" fill="hold" id="482">
                            <p:stCondLst>
                              <p:cond delay="0"/>
                            </p:stCondLst>
                            <p:childTnLst>
                              <p:par>
                                <p:cTn dur="indefinite" fill="hold" id="483" nodeType="clickEffect" presetClass="entr" presetID="1">
                                  <p:stCondLst>
                                    <p:cond delay="0"/>
                                  </p:stCondLst>
                                  <p:childTnLst>
                                    <p:set>
                                      <p:cBhvr>
                                        <p:cTn dur="1" fill="hold" id="484">
                                          <p:stCondLst>
                                            <p:cond delay="0"/>
                                          </p:stCondLst>
                                        </p:cTn>
                                        <p:tgtEl>
                                          <p:spTgt spid="-1"/>
                                        </p:tgtEl>
                                        <p:attrNameLst>
                                          <p:attrName>style.visibility</p:attrName>
                                        </p:attrNameLst>
                                      </p:cBhvr>
                                      <p:to>
                                        <p:strVal val="visible"/>
                                      </p:to>
                                    </p:set>
                                  </p:childTnLst>
                                </p:cTn>
                              </p:par>
                            </p:childTnLst>
                          </p:cTn>
                        </p:par>
                      </p:childTnLst>
                    </p:cTn>
                  </p:par>
                  <p:par>
                    <p:cTn dur="indefinite" fill="hold" id="485">
                      <p:stCondLst>
                        <p:cond delay="indefinite"/>
                      </p:stCondLst>
                      <p:childTnLst>
                        <p:par>
                          <p:cTn dur="indefinite" fill="hold" id="486">
                            <p:stCondLst>
                              <p:cond delay="0"/>
                            </p:stCondLst>
                            <p:childTnLst>
                              <p:par>
                                <p:cTn dur="indefinite" fill="hold" id="487" nodeType="clickEffect" presetClass="entr" presetID="1">
                                  <p:stCondLst>
                                    <p:cond delay="0"/>
                                  </p:stCondLst>
                                  <p:childTnLst>
                                    <p:set>
                                      <p:cBhvr>
                                        <p:cTn dur="1" fill="hold" id="488">
                                          <p:stCondLst>
                                            <p:cond delay="0"/>
                                          </p:stCondLst>
                                        </p:cTn>
                                        <p:tgtEl>
                                          <p:spTgt spid="214"/>
                                        </p:tgtEl>
                                        <p:attrNameLst>
                                          <p:attrName>style.visibility</p:attrName>
                                        </p:attrNameLst>
                                      </p:cBhvr>
                                      <p:to>
                                        <p:strVal val="visible"/>
                                      </p:to>
                                    </p:set>
                                  </p:childTnLst>
                                </p:cTn>
                              </p:par>
                            </p:childTnLst>
                          </p:cTn>
                        </p:par>
                      </p:childTnLst>
                    </p:cTn>
                  </p:par>
                  <p:par>
                    <p:cTn dur="indefinite" fill="hold" id="489">
                      <p:stCondLst>
                        <p:cond delay="indefinite"/>
                      </p:stCondLst>
                      <p:childTnLst>
                        <p:par>
                          <p:cTn dur="indefinite" fill="hold" id="490">
                            <p:stCondLst>
                              <p:cond delay="0"/>
                            </p:stCondLst>
                            <p:childTnLst>
                              <p:par>
                                <p:cTn dur="indefinite" fill="hold" id="491" nodeType="clickEffect" presetClass="entr" presetID="1">
                                  <p:stCondLst>
                                    <p:cond delay="0"/>
                                  </p:stCondLst>
                                  <p:childTnLst>
                                    <p:set>
                                      <p:cBhvr>
                                        <p:cTn dur="1" fill="hold" id="492">
                                          <p:stCondLst>
                                            <p:cond delay="0"/>
                                          </p:stCondLst>
                                        </p:cTn>
                                        <p:tgtEl>
                                          <p:spTgt spid="-1"/>
                                        </p:tgtEl>
                                        <p:attrNameLst>
                                          <p:attrName>style.visibility</p:attrName>
                                        </p:attrNameLst>
                                      </p:cBhvr>
                                      <p:to>
                                        <p:strVal val="visible"/>
                                      </p:to>
                                    </p:set>
                                  </p:childTnLst>
                                </p:cTn>
                              </p:par>
                              <p:par>
                                <p:cTn dur="indefinite" fill="hold" id="493" nodeType="withEffect" presetClass="entr" presetID="1">
                                  <p:stCondLst>
                                    <p:cond delay="0"/>
                                  </p:stCondLst>
                                  <p:childTnLst>
                                    <p:set>
                                      <p:cBhvr>
                                        <p:cTn dur="1" fill="hold" id="494">
                                          <p:stCondLst>
                                            <p:cond delay="0"/>
                                          </p:stCondLst>
                                        </p:cTn>
                                        <p:tgtEl>
                                          <p:spTgt spid="225"/>
                                        </p:tgtEl>
                                        <p:attrNameLst>
                                          <p:attrName>style.visibility</p:attrName>
                                        </p:attrNameLst>
                                      </p:cBhvr>
                                      <p:to>
                                        <p:strVal val="visible"/>
                                      </p:to>
                                    </p:set>
                                  </p:childTnLst>
                                </p:cTn>
                              </p:par>
                            </p:childTnLst>
                          </p:cTn>
                        </p:par>
                      </p:childTnLst>
                    </p:cTn>
                  </p:par>
                  <p:par>
                    <p:cTn dur="indefinite" fill="hold" id="495">
                      <p:stCondLst>
                        <p:cond delay="indefinite"/>
                      </p:stCondLst>
                      <p:childTnLst>
                        <p:par>
                          <p:cTn dur="indefinite" fill="hold" id="496">
                            <p:stCondLst>
                              <p:cond delay="0"/>
                            </p:stCondLst>
                            <p:childTnLst>
                              <p:par>
                                <p:cTn dur="indefinite" fill="hold" id="497" nodeType="clickEffect" presetClass="entr" presetID="1">
                                  <p:stCondLst>
                                    <p:cond delay="0"/>
                                  </p:stCondLst>
                                  <p:childTnLst>
                                    <p:set>
                                      <p:cBhvr>
                                        <p:cTn dur="1" fill="hold" id="498">
                                          <p:stCondLst>
                                            <p:cond delay="0"/>
                                          </p:stCondLst>
                                        </p:cTn>
                                        <p:tgtEl>
                                          <p:spTgt spid="21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9" name="CustomShape 1"/>
          <p:cNvSpPr/>
          <p:nvPr/>
        </p:nvSpPr>
        <p:spPr>
          <a:xfrm>
            <a:off x="2268360" y="1643040"/>
            <a:ext cx="63036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230" name="TextShape 2"/>
          <p:cNvSpPr txBox="1"/>
          <p:nvPr/>
        </p:nvSpPr>
        <p:spPr>
          <a:xfrm>
            <a:off x="502920" y="301680"/>
            <a:ext cx="9070920" cy="682920"/>
          </a:xfrm>
          <a:prstGeom prst="rect">
            <a:avLst/>
          </a:prstGeom>
        </p:spPr>
        <p:txBody>
          <a:bodyPr anchor="ctr" bIns="0" lIns="0" rIns="0" tIns="0"/>
          <a:p>
            <a:pPr algn="ctr">
              <a:buSzPct val="45000"/>
              <a:buFont typeface="Arial"/>
              <a:buChar char="•"/>
            </a:pPr>
            <a:r>
              <a:rPr lang="en-CA"/>
              <a:t>LVT Operation: Read</a:t>
            </a:r>
            <a:endParaRPr/>
          </a:p>
        </p:txBody>
      </p:sp>
      <p:pic>
        <p:nvPicPr>
          <p:cNvPr descr="" id="231" name=""/>
          <p:cNvPicPr/>
          <p:nvPr/>
        </p:nvPicPr>
        <p:blipFill>
          <a:blip r:embed="rId1"/>
          <a:stretch>
            <a:fillRect/>
          </a:stretch>
        </p:blipFill>
        <p:spPr>
          <a:xfrm>
            <a:off x="1795320" y="1587600"/>
            <a:ext cx="6489720" cy="3343320"/>
          </a:xfrm>
          <a:prstGeom prst="rect">
            <a:avLst/>
          </a:prstGeom>
        </p:spPr>
      </p:pic>
      <p:sp>
        <p:nvSpPr>
          <p:cNvPr id="232" name="CustomShape 3"/>
          <p:cNvSpPr/>
          <p:nvPr/>
        </p:nvSpPr>
        <p:spPr>
          <a:xfrm>
            <a:off x="3016080" y="6246720"/>
            <a:ext cx="181080" cy="426960"/>
          </a:xfrm>
          <a:prstGeom prst="rect">
            <a:avLst/>
          </a:prstGeom>
        </p:spPr>
      </p:sp>
      <p:sp>
        <p:nvSpPr>
          <p:cNvPr id="233" name="CustomShape 4"/>
          <p:cNvSpPr/>
          <p:nvPr/>
        </p:nvSpPr>
        <p:spPr>
          <a:xfrm>
            <a:off x="2324160" y="1643040"/>
            <a:ext cx="630000" cy="604800"/>
          </a:xfrm>
          <a:prstGeom prst="rect">
            <a:avLst/>
          </a:prstGeom>
        </p:spPr>
        <p:txBody>
          <a:bodyPr bIns="45000" lIns="90000" rIns="90000" tIns="45000" wrap="none"/>
          <a:p>
            <a:pPr>
              <a:buSzPct val="45000"/>
              <a:buFont typeface="Arial"/>
              <a:buChar char="•"/>
            </a:pPr>
            <a:r>
              <a:rPr lang="en-CA" sz="2800"/>
              <a:t>W</a:t>
            </a:r>
            <a:r>
              <a:rPr lang="en-CA" sz="2800"/>
              <a:t>0</a:t>
            </a:r>
            <a:endParaRPr/>
          </a:p>
        </p:txBody>
      </p:sp>
      <p:sp>
        <p:nvSpPr>
          <p:cNvPr id="234" name="CustomShape 5"/>
          <p:cNvSpPr/>
          <p:nvPr/>
        </p:nvSpPr>
        <p:spPr>
          <a:xfrm>
            <a:off x="2352600" y="3502080"/>
            <a:ext cx="630360" cy="604800"/>
          </a:xfrm>
          <a:prstGeom prst="rect">
            <a:avLst/>
          </a:prstGeom>
        </p:spPr>
        <p:txBody>
          <a:bodyPr bIns="45000" lIns="90000" rIns="90000" tIns="45000" wrap="none"/>
          <a:p>
            <a:pPr>
              <a:buSzPct val="45000"/>
              <a:buFont typeface="Arial"/>
              <a:buChar char="•"/>
            </a:pPr>
            <a:r>
              <a:rPr lang="en-CA" sz="2800"/>
              <a:t>W</a:t>
            </a:r>
            <a:r>
              <a:rPr lang="en-CA" sz="2800"/>
              <a:t>1</a:t>
            </a:r>
            <a:endParaRPr/>
          </a:p>
        </p:txBody>
      </p:sp>
      <p:sp>
        <p:nvSpPr>
          <p:cNvPr id="235" name="CustomShape 6"/>
          <p:cNvSpPr/>
          <p:nvPr/>
        </p:nvSpPr>
        <p:spPr>
          <a:xfrm>
            <a:off x="6864480" y="1662120"/>
            <a:ext cx="550800" cy="604800"/>
          </a:xfrm>
          <a:prstGeom prst="rect">
            <a:avLst/>
          </a:prstGeom>
        </p:spPr>
        <p:txBody>
          <a:bodyPr bIns="45000" lIns="90000" rIns="90000" tIns="45000" wrap="none"/>
          <a:p>
            <a:pPr>
              <a:buSzPct val="45000"/>
              <a:buFont typeface="Arial"/>
              <a:buChar char="•"/>
            </a:pPr>
            <a:r>
              <a:rPr lang="en-CA" sz="2800"/>
              <a:t>R</a:t>
            </a:r>
            <a:r>
              <a:rPr lang="en-CA" sz="2800"/>
              <a:t>0</a:t>
            </a:r>
            <a:endParaRPr/>
          </a:p>
        </p:txBody>
      </p:sp>
      <p:sp>
        <p:nvSpPr>
          <p:cNvPr id="236" name="CustomShape 7"/>
          <p:cNvSpPr/>
          <p:nvPr/>
        </p:nvSpPr>
        <p:spPr>
          <a:xfrm>
            <a:off x="6881760" y="3483000"/>
            <a:ext cx="550800" cy="604800"/>
          </a:xfrm>
          <a:prstGeom prst="rect">
            <a:avLst/>
          </a:prstGeom>
        </p:spPr>
        <p:txBody>
          <a:bodyPr bIns="45000" lIns="90000" rIns="90000" tIns="45000" wrap="none"/>
          <a:p>
            <a:pPr>
              <a:buSzPct val="45000"/>
              <a:buFont typeface="Arial"/>
              <a:buChar char="•"/>
            </a:pPr>
            <a:r>
              <a:rPr lang="en-CA" sz="2800"/>
              <a:t>R</a:t>
            </a:r>
            <a:r>
              <a:rPr lang="en-CA" sz="2800"/>
              <a:t>1</a:t>
            </a:r>
            <a:endParaRPr/>
          </a:p>
        </p:txBody>
      </p:sp>
      <p:sp>
        <p:nvSpPr>
          <p:cNvPr id="237" name="CustomShape 8"/>
          <p:cNvSpPr/>
          <p:nvPr/>
        </p:nvSpPr>
        <p:spPr>
          <a:xfrm>
            <a:off x="8528040" y="4295880"/>
            <a:ext cx="379440" cy="487080"/>
          </a:xfrm>
          <a:prstGeom prst="rect">
            <a:avLst/>
          </a:prstGeom>
        </p:spPr>
        <p:txBody>
          <a:bodyPr bIns="45000" lIns="90000" rIns="90000" tIns="45000" wrap="none"/>
          <a:p>
            <a:pPr>
              <a:buSzPct val="45000"/>
              <a:buFont typeface="Arial"/>
              <a:buChar char="•"/>
            </a:pPr>
            <a:r>
              <a:rPr lang="en-CA" sz="2800"/>
              <a:t>0</a:t>
            </a:r>
            <a:endParaRPr/>
          </a:p>
        </p:txBody>
      </p:sp>
      <p:sp>
        <p:nvSpPr>
          <p:cNvPr id="238" name="CustomShape 9"/>
          <p:cNvSpPr/>
          <p:nvPr/>
        </p:nvSpPr>
        <p:spPr>
          <a:xfrm>
            <a:off x="8285040" y="3716280"/>
            <a:ext cx="836640" cy="482760"/>
          </a:xfrm>
          <a:prstGeom prst="rect">
            <a:avLst/>
          </a:prstGeom>
        </p:spPr>
        <p:txBody>
          <a:bodyPr bIns="45000" lIns="90000" rIns="90000" tIns="45000" wrap="none"/>
          <a:p>
            <a:pPr>
              <a:buSzPct val="45000"/>
              <a:buFont typeface="Arial"/>
              <a:buChar char="•"/>
            </a:pPr>
            <a:r>
              <a:rPr lang="en-CA" sz="2800"/>
              <a:t>@ 1</a:t>
            </a:r>
            <a:endParaRPr/>
          </a:p>
        </p:txBody>
      </p:sp>
      <p:sp>
        <p:nvSpPr>
          <p:cNvPr id="239" name="Line 10"/>
          <p:cNvSpPr/>
          <p:nvPr/>
        </p:nvSpPr>
        <p:spPr>
          <a:xfrm flipH="1">
            <a:off x="8330760" y="3641760"/>
            <a:ext cx="738360" cy="1440"/>
          </a:xfrm>
          <a:prstGeom prst="line">
            <a:avLst/>
          </a:prstGeom>
          <a:ln w="36720">
            <a:solidFill>
              <a:srgbClr val="000000"/>
            </a:solidFill>
            <a:miter/>
            <a:tailEnd len="med" type="triangle" w="med"/>
          </a:ln>
        </p:spPr>
      </p:sp>
      <p:sp>
        <p:nvSpPr>
          <p:cNvPr id="240" name="CustomShape 11"/>
          <p:cNvSpPr/>
          <p:nvPr/>
        </p:nvSpPr>
        <p:spPr>
          <a:xfrm>
            <a:off x="8348760" y="4791240"/>
            <a:ext cx="728640" cy="1440"/>
          </a:xfrm>
          <a:prstGeom prst="rect">
            <a:avLst/>
          </a:prstGeom>
          <a:ln w="36720">
            <a:solidFill>
              <a:srgbClr val="000000"/>
            </a:solidFill>
            <a:miter/>
            <a:tailEnd len="med" type="triangle" w="med"/>
          </a:ln>
        </p:spPr>
      </p:sp>
      <p:sp>
        <p:nvSpPr>
          <p:cNvPr id="241" name="CustomShape 12"/>
          <p:cNvSpPr/>
          <p:nvPr/>
        </p:nvSpPr>
        <p:spPr>
          <a:xfrm>
            <a:off x="8285040" y="1830240"/>
            <a:ext cx="839880" cy="487440"/>
          </a:xfrm>
          <a:prstGeom prst="rect">
            <a:avLst/>
          </a:prstGeom>
        </p:spPr>
        <p:txBody>
          <a:bodyPr bIns="45000" lIns="90000" rIns="90000" tIns="45000" wrap="none"/>
          <a:p>
            <a:pPr>
              <a:buSzPct val="45000"/>
              <a:buFont typeface="Arial"/>
              <a:buChar char="•"/>
            </a:pPr>
            <a:r>
              <a:rPr lang="en-CA" sz="2800"/>
              <a:t>@ 3</a:t>
            </a:r>
            <a:endParaRPr/>
          </a:p>
        </p:txBody>
      </p:sp>
      <p:sp>
        <p:nvSpPr>
          <p:cNvPr id="242" name="CustomShape 13"/>
          <p:cNvSpPr/>
          <p:nvPr/>
        </p:nvSpPr>
        <p:spPr>
          <a:xfrm>
            <a:off x="8528040" y="2409840"/>
            <a:ext cx="379440" cy="487440"/>
          </a:xfrm>
          <a:prstGeom prst="rect">
            <a:avLst/>
          </a:prstGeom>
        </p:spPr>
        <p:txBody>
          <a:bodyPr bIns="45000" lIns="90000" rIns="90000" tIns="45000" wrap="none"/>
          <a:p>
            <a:pPr>
              <a:buSzPct val="45000"/>
              <a:buFont typeface="Arial"/>
              <a:buChar char="•"/>
            </a:pPr>
            <a:r>
              <a:rPr lang="en-CA" sz="2800"/>
              <a:t>1</a:t>
            </a:r>
            <a:endParaRPr/>
          </a:p>
        </p:txBody>
      </p:sp>
      <p:sp>
        <p:nvSpPr>
          <p:cNvPr id="243" name="Line 14"/>
          <p:cNvSpPr/>
          <p:nvPr/>
        </p:nvSpPr>
        <p:spPr>
          <a:xfrm flipH="1">
            <a:off x="8332560" y="1755720"/>
            <a:ext cx="741240" cy="1800"/>
          </a:xfrm>
          <a:prstGeom prst="line">
            <a:avLst/>
          </a:prstGeom>
          <a:ln w="36720">
            <a:solidFill>
              <a:srgbClr val="000000"/>
            </a:solidFill>
            <a:miter/>
            <a:tailEnd len="med" type="triangle" w="med"/>
          </a:ln>
        </p:spPr>
      </p:sp>
      <p:sp>
        <p:nvSpPr>
          <p:cNvPr id="244" name="Line 15"/>
          <p:cNvSpPr/>
          <p:nvPr/>
        </p:nvSpPr>
        <p:spPr>
          <a:xfrm>
            <a:off x="8348760" y="2903400"/>
            <a:ext cx="728640" cy="1800"/>
          </a:xfrm>
          <a:prstGeom prst="line">
            <a:avLst/>
          </a:prstGeom>
          <a:ln w="36720">
            <a:solidFill>
              <a:srgbClr val="000000"/>
            </a:solidFill>
            <a:miter/>
            <a:tailEnd len="med" type="triangle" w="med"/>
          </a:ln>
        </p:spPr>
      </p:sp>
      <p:sp>
        <p:nvSpPr>
          <p:cNvPr id="245" name="CustomShape 16"/>
          <p:cNvSpPr/>
          <p:nvPr/>
        </p:nvSpPr>
        <p:spPr>
          <a:xfrm>
            <a:off x="4973760" y="2558880"/>
            <a:ext cx="492120" cy="716040"/>
          </a:xfrm>
          <a:prstGeom prst="rect">
            <a:avLst/>
          </a:prstGeom>
        </p:spPr>
        <p:txBody>
          <a:bodyPr bIns="45000" lIns="90000" rIns="90000" tIns="45000" wrap="none"/>
          <a:p>
            <a:pPr>
              <a:buSzPct val="45000"/>
              <a:buFont typeface="Arial"/>
              <a:buChar char="•"/>
            </a:pPr>
            <a:r>
              <a:rPr b="1" lang="en-CA" sz="4400"/>
              <a:t>0</a:t>
            </a:r>
            <a:endParaRPr/>
          </a:p>
        </p:txBody>
      </p:sp>
      <p:sp>
        <p:nvSpPr>
          <p:cNvPr id="246" name="CustomShape 17"/>
          <p:cNvSpPr/>
          <p:nvPr/>
        </p:nvSpPr>
        <p:spPr>
          <a:xfrm>
            <a:off x="4973760" y="4127400"/>
            <a:ext cx="492120" cy="716040"/>
          </a:xfrm>
          <a:prstGeom prst="rect">
            <a:avLst/>
          </a:prstGeom>
        </p:spPr>
        <p:txBody>
          <a:bodyPr bIns="45000" lIns="90000" rIns="90000" tIns="45000" wrap="none"/>
          <a:p>
            <a:pPr>
              <a:buSzPct val="45000"/>
              <a:buFont typeface="Arial"/>
              <a:buChar char="•"/>
            </a:pPr>
            <a:r>
              <a:rPr b="1" lang="en-CA" sz="4400"/>
              <a:t>1</a:t>
            </a:r>
            <a:endParaRPr/>
          </a:p>
        </p:txBody>
      </p:sp>
      <p:sp>
        <p:nvSpPr>
          <p:cNvPr id="247" name="CustomShape 18"/>
          <p:cNvSpPr/>
          <p:nvPr/>
        </p:nvSpPr>
        <p:spPr>
          <a:xfrm>
            <a:off x="1290600" y="5943600"/>
            <a:ext cx="7497720" cy="546120"/>
          </a:xfrm>
          <a:prstGeom prst="rect">
            <a:avLst/>
          </a:prstGeom>
        </p:spPr>
        <p:txBody>
          <a:bodyPr bIns="45000" lIns="90000" rIns="90000" tIns="45000" wrap="none"/>
          <a:p>
            <a:pPr>
              <a:buSzPct val="45000"/>
              <a:buFont typeface="Arial"/>
              <a:buChar char="•"/>
            </a:pPr>
            <a:r>
              <a:rPr lang="en-CA" sz="3200">
                <a:solidFill>
                  <a:srgbClr val="0000ff"/>
                </a:solidFill>
              </a:rPr>
              <a:t>Steers read port to correct memory bank</a:t>
            </a:r>
            <a:endParaRPr/>
          </a:p>
        </p:txBody>
      </p:sp>
      <p:sp>
        <p:nvSpPr>
          <p:cNvPr id="248" name="CustomShape 19"/>
          <p:cNvSpPr/>
          <p:nvPr/>
        </p:nvSpPr>
        <p:spPr>
          <a:xfrm>
            <a:off x="3706920" y="1711440"/>
            <a:ext cx="488880" cy="714240"/>
          </a:xfrm>
          <a:prstGeom prst="rect">
            <a:avLst/>
          </a:prstGeom>
        </p:spPr>
        <p:txBody>
          <a:bodyPr bIns="45000" lIns="90000" rIns="90000" tIns="45000" wrap="none"/>
          <a:p>
            <a:pPr>
              <a:buSzPct val="45000"/>
              <a:buFont typeface="Arial"/>
              <a:buChar char="•"/>
            </a:pPr>
            <a:r>
              <a:rPr b="1" lang="en-CA" sz="4400"/>
              <a:t>0</a:t>
            </a:r>
            <a:endParaRPr/>
          </a:p>
        </p:txBody>
      </p:sp>
      <p:sp>
        <p:nvSpPr>
          <p:cNvPr id="249" name="CustomShape 20"/>
          <p:cNvSpPr/>
          <p:nvPr/>
        </p:nvSpPr>
        <p:spPr>
          <a:xfrm>
            <a:off x="3718080" y="2495520"/>
            <a:ext cx="488880" cy="716040"/>
          </a:xfrm>
          <a:prstGeom prst="rect">
            <a:avLst/>
          </a:prstGeom>
        </p:spPr>
        <p:txBody>
          <a:bodyPr bIns="45000" lIns="90000" rIns="90000" tIns="45000" wrap="none"/>
          <a:p>
            <a:pPr>
              <a:buSzPct val="45000"/>
              <a:buFont typeface="Arial"/>
              <a:buChar char="•"/>
            </a:pPr>
            <a:r>
              <a:rPr b="1" lang="en-CA" sz="4400"/>
              <a:t>1</a:t>
            </a:r>
            <a:endParaRPr/>
          </a:p>
        </p:txBody>
      </p:sp>
      <p:sp>
        <p:nvSpPr>
          <p:cNvPr id="250" name="CustomShape 21"/>
          <p:cNvSpPr/>
          <p:nvPr/>
        </p:nvSpPr>
        <p:spPr>
          <a:xfrm>
            <a:off x="3732120" y="3308400"/>
            <a:ext cx="488880" cy="716040"/>
          </a:xfrm>
          <a:prstGeom prst="rect">
            <a:avLst/>
          </a:prstGeom>
        </p:spPr>
        <p:txBody>
          <a:bodyPr bIns="45000" lIns="90000" rIns="90000" tIns="45000" wrap="none"/>
          <a:p>
            <a:pPr>
              <a:buSzPct val="45000"/>
              <a:buFont typeface="Arial"/>
              <a:buChar char="•"/>
            </a:pPr>
            <a:r>
              <a:rPr b="1" lang="en-CA" sz="4400"/>
              <a:t>2</a:t>
            </a:r>
            <a:endParaRPr/>
          </a:p>
        </p:txBody>
      </p:sp>
      <p:sp>
        <p:nvSpPr>
          <p:cNvPr id="251" name="CustomShape 22"/>
          <p:cNvSpPr/>
          <p:nvPr/>
        </p:nvSpPr>
        <p:spPr>
          <a:xfrm>
            <a:off x="3732120" y="4103640"/>
            <a:ext cx="488880" cy="714600"/>
          </a:xfrm>
          <a:prstGeom prst="rect">
            <a:avLst/>
          </a:prstGeom>
        </p:spPr>
        <p:txBody>
          <a:bodyPr bIns="45000" lIns="90000" rIns="90000" tIns="45000" wrap="none"/>
          <a:p>
            <a:pPr>
              <a:buSzPct val="45000"/>
              <a:buFont typeface="Arial"/>
              <a:buChar char="•"/>
            </a:pPr>
            <a:r>
              <a:rPr b="1" lang="en-CA" sz="4400"/>
              <a:t>3</a:t>
            </a:r>
            <a:endParaRPr/>
          </a:p>
        </p:txBody>
      </p:sp>
      <p:sp>
        <p:nvSpPr>
          <p:cNvPr id="252" name="Line 23"/>
          <p:cNvSpPr/>
          <p:nvPr/>
        </p:nvSpPr>
        <p:spPr>
          <a:xfrm>
            <a:off x="4206960" y="1654200"/>
            <a:ext cx="1440" cy="3220920"/>
          </a:xfrm>
          <a:prstGeom prst="line">
            <a:avLst/>
          </a:prstGeom>
          <a:ln w="36720">
            <a:solidFill>
              <a:srgbClr val="000000"/>
            </a:solidFill>
            <a:miter/>
          </a:ln>
        </p:spPr>
      </p:sp>
      <p:sp>
        <p:nvSpPr>
          <p:cNvPr id="253" name="CustomShape 24"/>
          <p:cNvSpPr/>
          <p:nvPr/>
        </p:nvSpPr>
        <p:spPr>
          <a:xfrm>
            <a:off x="4973760" y="2603520"/>
            <a:ext cx="492120" cy="654120"/>
          </a:xfrm>
          <a:prstGeom prst="roundRect">
            <a:avLst>
              <a:gd fmla="val 3600" name="adj"/>
            </a:avLst>
          </a:prstGeom>
          <a:ln w="36720">
            <a:solidFill>
              <a:srgbClr val="0000ff"/>
            </a:solidFill>
            <a:miter/>
          </a:ln>
        </p:spPr>
      </p:sp>
      <p:sp>
        <p:nvSpPr>
          <p:cNvPr id="254" name="CustomShape 25"/>
          <p:cNvSpPr/>
          <p:nvPr/>
        </p:nvSpPr>
        <p:spPr>
          <a:xfrm>
            <a:off x="8213760" y="4270320"/>
            <a:ext cx="942840" cy="750960"/>
          </a:xfrm>
          <a:prstGeom prst="roundRect">
            <a:avLst>
              <a:gd fmla="val 3600" name="adj"/>
            </a:avLst>
          </a:prstGeom>
          <a:ln w="36720">
            <a:solidFill>
              <a:srgbClr val="0000ff"/>
            </a:solidFill>
            <a:miter/>
          </a:ln>
        </p:spPr>
      </p:sp>
      <p:sp>
        <p:nvSpPr>
          <p:cNvPr id="255" name="Line 26"/>
          <p:cNvSpPr/>
          <p:nvPr/>
        </p:nvSpPr>
        <p:spPr>
          <a:xfrm>
            <a:off x="5465880" y="2882880"/>
            <a:ext cx="2747880" cy="1790640"/>
          </a:xfrm>
          <a:prstGeom prst="line">
            <a:avLst/>
          </a:prstGeom>
          <a:ln w="36720">
            <a:solidFill>
              <a:srgbClr val="0000ff"/>
            </a:solidFill>
            <a:miter/>
            <a:tailEnd len="med" type="triangle" w="med"/>
          </a:ln>
        </p:spPr>
      </p:sp>
      <p:sp>
        <p:nvSpPr>
          <p:cNvPr id="256" name="CustomShape 27"/>
          <p:cNvSpPr/>
          <p:nvPr/>
        </p:nvSpPr>
        <p:spPr>
          <a:xfrm>
            <a:off x="4973760" y="4186080"/>
            <a:ext cx="492120" cy="654120"/>
          </a:xfrm>
          <a:prstGeom prst="roundRect">
            <a:avLst>
              <a:gd fmla="val 3600" name="adj"/>
            </a:avLst>
          </a:prstGeom>
          <a:ln w="36720">
            <a:solidFill>
              <a:srgbClr val="0000ff"/>
            </a:solidFill>
            <a:miter/>
          </a:ln>
        </p:spPr>
      </p:sp>
      <p:sp>
        <p:nvSpPr>
          <p:cNvPr id="257" name="CustomShape 28"/>
          <p:cNvSpPr/>
          <p:nvPr/>
        </p:nvSpPr>
        <p:spPr>
          <a:xfrm>
            <a:off x="8215200" y="2401920"/>
            <a:ext cx="943200" cy="750960"/>
          </a:xfrm>
          <a:prstGeom prst="roundRect">
            <a:avLst>
              <a:gd fmla="val 3600" name="adj"/>
            </a:avLst>
          </a:prstGeom>
          <a:ln w="36720">
            <a:solidFill>
              <a:srgbClr val="0000ff"/>
            </a:solidFill>
            <a:miter/>
          </a:ln>
        </p:spPr>
      </p:sp>
      <p:sp>
        <p:nvSpPr>
          <p:cNvPr id="258" name="Line 29"/>
          <p:cNvSpPr/>
          <p:nvPr/>
        </p:nvSpPr>
        <p:spPr>
          <a:xfrm flipV="1">
            <a:off x="5465880" y="2739600"/>
            <a:ext cx="2747880" cy="1792440"/>
          </a:xfrm>
          <a:prstGeom prst="line">
            <a:avLst/>
          </a:prstGeom>
          <a:ln w="36720">
            <a:solidFill>
              <a:srgbClr val="0000ff"/>
            </a:solidFill>
            <a:miter/>
            <a:tailEnd len="med" type="triangle" w="med"/>
          </a:ln>
        </p:spPr>
      </p:sp>
    </p:spTree>
  </p:cSld>
  <p:timing>
    <p:tnLst>
      <p:par>
        <p:cTn dur="indefinite" id="499" nodeType="tmRoot" restart="never">
          <p:childTnLst>
            <p:seq>
              <p:cTn dur="indefinite" id="500" nodeType="mainSeq">
                <p:childTnLst>
                  <p:par>
                    <p:cTn dur="indefinite" fill="hold" id="501">
                      <p:stCondLst>
                        <p:cond delay="indefinite"/>
                      </p:stCondLst>
                      <p:childTnLst>
                        <p:par>
                          <p:cTn dur="indefinite" fill="hold" id="502">
                            <p:stCondLst>
                              <p:cond delay="0"/>
                            </p:stCondLst>
                            <p:childTnLst>
                              <p:par>
                                <p:cTn dur="indefinite" fill="hold" id="503" nodeType="clickEffect" presetClass="entr" presetID="1">
                                  <p:stCondLst>
                                    <p:cond delay="0"/>
                                  </p:stCondLst>
                                  <p:childTnLst>
                                    <p:set>
                                      <p:cBhvr>
                                        <p:cTn dur="1" fill="hold" id="504">
                                          <p:stCondLst>
                                            <p:cond delay="0"/>
                                          </p:stCondLst>
                                        </p:cTn>
                                        <p:tgtEl>
                                          <p:spTgt spid="-1"/>
                                        </p:tgtEl>
                                        <p:attrNameLst>
                                          <p:attrName>style.visibility</p:attrName>
                                        </p:attrNameLst>
                                      </p:cBhvr>
                                      <p:to>
                                        <p:strVal val="visible"/>
                                      </p:to>
                                    </p:set>
                                  </p:childTnLst>
                                </p:cTn>
                              </p:par>
                            </p:childTnLst>
                          </p:cTn>
                        </p:par>
                      </p:childTnLst>
                    </p:cTn>
                  </p:par>
                  <p:par>
                    <p:cTn dur="indefinite" fill="hold" id="505">
                      <p:stCondLst>
                        <p:cond delay="indefinite"/>
                      </p:stCondLst>
                      <p:childTnLst>
                        <p:par>
                          <p:cTn dur="indefinite" fill="hold" id="506">
                            <p:stCondLst>
                              <p:cond delay="0"/>
                            </p:stCondLst>
                            <p:childTnLst>
                              <p:par>
                                <p:cTn dur="indefinite" fill="hold" id="507" nodeType="clickEffect" presetClass="entr" presetID="1">
                                  <p:stCondLst>
                                    <p:cond delay="0"/>
                                  </p:stCondLst>
                                  <p:childTnLst>
                                    <p:set>
                                      <p:cBhvr>
                                        <p:cTn dur="1" fill="hold" id="508">
                                          <p:stCondLst>
                                            <p:cond delay="0"/>
                                          </p:stCondLst>
                                        </p:cTn>
                                        <p:tgtEl>
                                          <p:spTgt spid="-1"/>
                                        </p:tgtEl>
                                        <p:attrNameLst>
                                          <p:attrName>style.visibility</p:attrName>
                                        </p:attrNameLst>
                                      </p:cBhvr>
                                      <p:to>
                                        <p:strVal val="visible"/>
                                      </p:to>
                                    </p:set>
                                  </p:childTnLst>
                                </p:cTn>
                              </p:par>
                            </p:childTnLst>
                          </p:cTn>
                        </p:par>
                      </p:childTnLst>
                    </p:cTn>
                  </p:par>
                  <p:par>
                    <p:cTn dur="indefinite" fill="hold" id="509">
                      <p:stCondLst>
                        <p:cond delay="indefinite"/>
                      </p:stCondLst>
                      <p:childTnLst>
                        <p:par>
                          <p:cTn dur="indefinite" fill="hold" id="510">
                            <p:stCondLst>
                              <p:cond delay="0"/>
                            </p:stCondLst>
                            <p:childTnLst>
                              <p:par>
                                <p:cTn dur="indefinite" fill="hold" id="511" nodeType="clickEffect" presetClass="entr" presetID="1">
                                  <p:stCondLst>
                                    <p:cond delay="0"/>
                                  </p:stCondLst>
                                  <p:childTnLst>
                                    <p:set>
                                      <p:cBhvr>
                                        <p:cTn dur="1" fill="hold" id="512">
                                          <p:stCondLst>
                                            <p:cond delay="0"/>
                                          </p:stCondLst>
                                        </p:cTn>
                                        <p:tgtEl>
                                          <p:spTgt spid="-1"/>
                                        </p:tgtEl>
                                        <p:attrNameLst>
                                          <p:attrName>style.visibility</p:attrName>
                                        </p:attrNameLst>
                                      </p:cBhvr>
                                      <p:to>
                                        <p:strVal val="visible"/>
                                      </p:to>
                                    </p:set>
                                  </p:childTnLst>
                                </p:cTn>
                              </p:par>
                              <p:par>
                                <p:cTn dur="indefinite" fill="hold" id="513" nodeType="withEffect" presetClass="entr" presetID="1">
                                  <p:stCondLst>
                                    <p:cond delay="0"/>
                                  </p:stCondLst>
                                  <p:childTnLst>
                                    <p:set>
                                      <p:cBhvr>
                                        <p:cTn dur="1" fill="hold" id="514">
                                          <p:stCondLst>
                                            <p:cond delay="0"/>
                                          </p:stCondLst>
                                        </p:cTn>
                                        <p:tgtEl>
                                          <p:spTgt spid="237"/>
                                        </p:tgtEl>
                                        <p:attrNameLst>
                                          <p:attrName>style.visibility</p:attrName>
                                        </p:attrNameLst>
                                      </p:cBhvr>
                                      <p:to>
                                        <p:strVal val="visible"/>
                                      </p:to>
                                    </p:set>
                                  </p:childTnLst>
                                </p:cTn>
                              </p:par>
                              <p:par>
                                <p:cTn dur="indefinite" fill="hold" id="515" nodeType="withEffect" presetClass="entr" presetID="1">
                                  <p:stCondLst>
                                    <p:cond delay="0"/>
                                  </p:stCondLst>
                                  <p:childTnLst>
                                    <p:set>
                                      <p:cBhvr>
                                        <p:cTn dur="1" fill="hold" id="516">
                                          <p:stCondLst>
                                            <p:cond delay="0"/>
                                          </p:stCondLst>
                                        </p:cTn>
                                        <p:tgtEl>
                                          <p:spTgt spid="240"/>
                                        </p:tgtEl>
                                        <p:attrNameLst>
                                          <p:attrName>style.visibility</p:attrName>
                                        </p:attrNameLst>
                                      </p:cBhvr>
                                      <p:to>
                                        <p:strVal val="visible"/>
                                      </p:to>
                                    </p:set>
                                  </p:childTnLst>
                                </p:cTn>
                              </p:par>
                            </p:childTnLst>
                          </p:cTn>
                        </p:par>
                      </p:childTnLst>
                    </p:cTn>
                  </p:par>
                  <p:par>
                    <p:cTn dur="indefinite" fill="hold" id="517">
                      <p:stCondLst>
                        <p:cond delay="indefinite"/>
                      </p:stCondLst>
                      <p:childTnLst>
                        <p:par>
                          <p:cTn dur="indefinite" fill="hold" id="518">
                            <p:stCondLst>
                              <p:cond delay="0"/>
                            </p:stCondLst>
                            <p:childTnLst>
                              <p:par>
                                <p:cTn dur="indefinite" fill="hold" id="519" nodeType="clickEffect" presetClass="entr" presetID="1">
                                  <p:stCondLst>
                                    <p:cond delay="0"/>
                                  </p:stCondLst>
                                  <p:childTnLst>
                                    <p:set>
                                      <p:cBhvr>
                                        <p:cTn dur="1" fill="hold" id="520">
                                          <p:stCondLst>
                                            <p:cond delay="0"/>
                                          </p:stCondLst>
                                        </p:cTn>
                                        <p:tgtEl>
                                          <p:spTgt spid="24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9"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LVT Implementation</a:t>
            </a:r>
            <a:endParaRPr/>
          </a:p>
        </p:txBody>
      </p:sp>
      <p:pic>
        <p:nvPicPr>
          <p:cNvPr descr="" id="260" name=""/>
          <p:cNvPicPr/>
          <p:nvPr/>
        </p:nvPicPr>
        <p:blipFill>
          <a:blip r:embed="rId1"/>
          <a:stretch>
            <a:fillRect/>
          </a:stretch>
        </p:blipFill>
        <p:spPr>
          <a:xfrm>
            <a:off x="1130400" y="942840"/>
            <a:ext cx="7819920" cy="5457960"/>
          </a:xfrm>
          <a:prstGeom prst="rect">
            <a:avLst/>
          </a:prstGeom>
        </p:spPr>
      </p:pic>
      <p:sp>
        <p:nvSpPr>
          <p:cNvPr id="261" name="CustomShape 2"/>
          <p:cNvSpPr/>
          <p:nvPr/>
        </p:nvSpPr>
        <p:spPr>
          <a:xfrm>
            <a:off x="4098960" y="1749600"/>
            <a:ext cx="890640" cy="4246560"/>
          </a:xfrm>
          <a:prstGeom prst="roundRect">
            <a:avLst>
              <a:gd fmla="val 3600" name="adj"/>
            </a:avLst>
          </a:prstGeom>
          <a:ln w="36720">
            <a:solidFill>
              <a:srgbClr val="0000ff"/>
            </a:solidFill>
            <a:miter/>
          </a:ln>
        </p:spPr>
      </p:sp>
      <p:sp>
        <p:nvSpPr>
          <p:cNvPr id="262" name="CustomShape 3"/>
          <p:cNvSpPr/>
          <p:nvPr/>
        </p:nvSpPr>
        <p:spPr>
          <a:xfrm>
            <a:off x="1208160" y="6678720"/>
            <a:ext cx="7664400" cy="487080"/>
          </a:xfrm>
          <a:prstGeom prst="rect">
            <a:avLst/>
          </a:prstGeom>
        </p:spPr>
        <p:txBody>
          <a:bodyPr bIns="45000" lIns="90000" rIns="90000" tIns="45000" wrap="none"/>
          <a:p>
            <a:pPr>
              <a:buSzPct val="45000"/>
              <a:buFont typeface="Arial"/>
              <a:buChar char="•"/>
            </a:pPr>
            <a:r>
              <a:rPr lang="en-CA" sz="2800">
                <a:solidFill>
                  <a:srgbClr val="0000ff"/>
                </a:solidFill>
              </a:rPr>
              <a:t>LVT remains practical because it is very narrow</a:t>
            </a:r>
            <a:endParaRPr/>
          </a:p>
        </p:txBody>
      </p:sp>
    </p:spTree>
  </p:cSld>
  <p:timing>
    <p:tnLst>
      <p:par>
        <p:cTn dur="indefinite" id="521" nodeType="tmRoot" restart="never">
          <p:childTnLst>
            <p:seq>
              <p:cTn dur="indefinite" id="522" nodeType="mainSeq">
                <p:childTnLst>
                  <p:par>
                    <p:cTn dur="indefinite" fill="hold" id="523">
                      <p:stCondLst>
                        <p:cond delay="indefinite"/>
                      </p:stCondLst>
                      <p:childTnLst>
                        <p:par>
                          <p:cTn dur="indefinite" fill="hold" id="524">
                            <p:stCondLst>
                              <p:cond delay="0"/>
                            </p:stCondLst>
                            <p:childTnLst>
                              <p:par>
                                <p:cTn dur="indefinite" fill="hold" id="525" nodeType="clickEffect" presetClass="entr" presetID="1">
                                  <p:stCondLst>
                                    <p:cond delay="0"/>
                                  </p:stCondLst>
                                  <p:childTnLst>
                                    <p:set>
                                      <p:cBhvr>
                                        <p:cTn dur="1" fill="hold" id="526">
                                          <p:stCondLst>
                                            <p:cond delay="0"/>
                                          </p:stCondLst>
                                        </p:cTn>
                                        <p:tgtEl>
                                          <p:spTgt spid="261"/>
                                        </p:tgtEl>
                                        <p:attrNameLst>
                                          <p:attrName>style.visibility</p:attrName>
                                        </p:attrNameLst>
                                      </p:cBhvr>
                                      <p:to>
                                        <p:strVal val="visible"/>
                                      </p:to>
                                    </p:set>
                                  </p:childTnLst>
                                </p:cTn>
                              </p:par>
                            </p:childTnLst>
                          </p:cTn>
                        </p:par>
                      </p:childTnLst>
                    </p:cTn>
                  </p:par>
                  <p:par>
                    <p:cTn dur="indefinite" fill="hold" id="527">
                      <p:stCondLst>
                        <p:cond delay="indefinite"/>
                      </p:stCondLst>
                      <p:childTnLst>
                        <p:par>
                          <p:cTn dur="indefinite" fill="hold" id="528">
                            <p:stCondLst>
                              <p:cond delay="0"/>
                            </p:stCondLst>
                            <p:childTnLst>
                              <p:par>
                                <p:cTn dur="indefinite" fill="hold" id="529" nodeType="clickEffect" presetClass="entr" presetID="1">
                                  <p:stCondLst>
                                    <p:cond delay="0"/>
                                  </p:stCondLst>
                                  <p:childTnLst>
                                    <p:set>
                                      <p:cBhvr>
                                        <p:cTn dur="1" fill="hold" id="530">
                                          <p:stCondLst>
                                            <p:cond delay="0"/>
                                          </p:stCondLst>
                                        </p:cTn>
                                        <p:tgtEl>
                                          <p:spTgt spid="26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63" name=""/>
          <p:cNvPicPr/>
          <p:nvPr/>
        </p:nvPicPr>
        <p:blipFill>
          <a:blip r:embed="rId1"/>
          <a:stretch>
            <a:fillRect/>
          </a:stretch>
        </p:blipFill>
        <p:spPr>
          <a:xfrm>
            <a:off x="2130480" y="1073160"/>
            <a:ext cx="5670360" cy="5489640"/>
          </a:xfrm>
          <a:prstGeom prst="rect">
            <a:avLst/>
          </a:prstGeom>
        </p:spPr>
      </p:pic>
      <p:sp>
        <p:nvSpPr>
          <p:cNvPr id="264" name="CustomShape 1"/>
          <p:cNvSpPr/>
          <p:nvPr/>
        </p:nvSpPr>
        <p:spPr>
          <a:xfrm>
            <a:off x="3728880" y="1596960"/>
            <a:ext cx="1522440" cy="2008080"/>
          </a:xfrm>
          <a:prstGeom prst="roundRect">
            <a:avLst>
              <a:gd fmla="val 3600" name="adj"/>
            </a:avLst>
          </a:prstGeom>
          <a:ln w="36720">
            <a:solidFill>
              <a:srgbClr val="0000ff"/>
            </a:solidFill>
            <a:miter/>
          </a:ln>
        </p:spPr>
      </p:sp>
      <p:sp>
        <p:nvSpPr>
          <p:cNvPr id="265" name="CustomShape 2"/>
          <p:cNvSpPr/>
          <p:nvPr/>
        </p:nvSpPr>
        <p:spPr>
          <a:xfrm>
            <a:off x="3691080" y="3782880"/>
            <a:ext cx="3128760" cy="2670480"/>
          </a:xfrm>
          <a:prstGeom prst="roundRect">
            <a:avLst>
              <a:gd fmla="val 3600" name="adj"/>
            </a:avLst>
          </a:prstGeom>
          <a:ln w="36720">
            <a:solidFill>
              <a:srgbClr val="0000ff"/>
            </a:solidFill>
            <a:miter/>
          </a:ln>
        </p:spPr>
      </p:sp>
      <p:sp>
        <p:nvSpPr>
          <p:cNvPr id="266" name="TextShape 3"/>
          <p:cNvSpPr txBox="1"/>
          <p:nvPr/>
        </p:nvSpPr>
        <p:spPr>
          <a:xfrm>
            <a:off x="504360" y="301680"/>
            <a:ext cx="9070920" cy="682920"/>
          </a:xfrm>
          <a:prstGeom prst="rect">
            <a:avLst/>
          </a:prstGeom>
        </p:spPr>
        <p:txBody>
          <a:bodyPr anchor="ctr" bIns="0" lIns="0" rIns="0" tIns="0"/>
          <a:p>
            <a:pPr algn="ctr">
              <a:buSzPct val="45000"/>
              <a:buFont typeface="Arial"/>
              <a:buChar char="•"/>
            </a:pPr>
            <a:r>
              <a:rPr lang="en-CA"/>
              <a:t>LVT Operation</a:t>
            </a:r>
            <a:endParaRPr/>
          </a:p>
        </p:txBody>
      </p:sp>
      <p:sp>
        <p:nvSpPr>
          <p:cNvPr id="267" name="CustomShape 4"/>
          <p:cNvSpPr/>
          <p:nvPr/>
        </p:nvSpPr>
        <p:spPr>
          <a:xfrm>
            <a:off x="450720" y="6686640"/>
            <a:ext cx="4159440" cy="487440"/>
          </a:xfrm>
          <a:prstGeom prst="rect">
            <a:avLst/>
          </a:prstGeom>
        </p:spPr>
        <p:txBody>
          <a:bodyPr bIns="45000" lIns="90000" rIns="90000" tIns="45000" wrap="none"/>
          <a:p>
            <a:pPr>
              <a:buSzPct val="45000"/>
              <a:buFont typeface="Arial"/>
              <a:buChar char="•"/>
            </a:pPr>
            <a:r>
              <a:rPr lang="en-CA" sz="2800">
                <a:solidFill>
                  <a:srgbClr val="0000ff"/>
                </a:solidFill>
              </a:rPr>
              <a:t>Small Pure-ALM memory</a:t>
            </a:r>
            <a:endParaRPr/>
          </a:p>
        </p:txBody>
      </p:sp>
      <p:sp>
        <p:nvSpPr>
          <p:cNvPr id="268" name="CustomShape 5"/>
          <p:cNvSpPr/>
          <p:nvPr/>
        </p:nvSpPr>
        <p:spPr>
          <a:xfrm>
            <a:off x="4518000" y="6686640"/>
            <a:ext cx="4811760" cy="487440"/>
          </a:xfrm>
          <a:prstGeom prst="rect">
            <a:avLst/>
          </a:prstGeom>
        </p:spPr>
        <p:txBody>
          <a:bodyPr bIns="45000" lIns="90000" rIns="90000" tIns="45000" wrap="none"/>
          <a:p>
            <a:pPr>
              <a:buSzPct val="45000"/>
              <a:buFont typeface="Arial"/>
              <a:buChar char="•"/>
            </a:pPr>
            <a:r>
              <a:rPr lang="en-CA" sz="2800">
                <a:solidFill>
                  <a:srgbClr val="0000ff"/>
                </a:solidFill>
              </a:rPr>
              <a:t>controlling larger block RAMs</a:t>
            </a:r>
            <a:endParaRPr/>
          </a:p>
        </p:txBody>
      </p:sp>
    </p:spTree>
  </p:cSld>
  <p:timing>
    <p:tnLst>
      <p:par>
        <p:cTn dur="indefinite" id="531" nodeType="tmRoot" restart="never">
          <p:childTnLst>
            <p:seq>
              <p:cTn dur="indefinite" id="532" nodeType="mainSeq">
                <p:childTnLst>
                  <p:par>
                    <p:cTn dur="indefinite" fill="hold" id="533">
                      <p:stCondLst>
                        <p:cond delay="indefinite"/>
                      </p:stCondLst>
                      <p:childTnLst>
                        <p:par>
                          <p:cTn dur="indefinite" fill="hold" id="534">
                            <p:stCondLst>
                              <p:cond delay="0"/>
                            </p:stCondLst>
                            <p:childTnLst>
                              <p:par>
                                <p:cTn dur="indefinite" fill="hold" id="535" nodeType="clickEffect" presetClass="entr" presetID="1">
                                  <p:stCondLst>
                                    <p:cond delay="0"/>
                                  </p:stCondLst>
                                  <p:childTnLst>
                                    <p:set>
                                      <p:cBhvr>
                                        <p:cTn dur="1" fill="hold" id="536">
                                          <p:stCondLst>
                                            <p:cond delay="0"/>
                                          </p:stCondLst>
                                        </p:cTn>
                                        <p:tgtEl>
                                          <p:spTgt spid="264"/>
                                        </p:tgtEl>
                                        <p:attrNameLst>
                                          <p:attrName>style.visibility</p:attrName>
                                        </p:attrNameLst>
                                      </p:cBhvr>
                                      <p:to>
                                        <p:strVal val="visible"/>
                                      </p:to>
                                    </p:set>
                                  </p:childTnLst>
                                </p:cTn>
                              </p:par>
                              <p:par>
                                <p:cTn dur="indefinite" fill="hold" id="537" nodeType="withEffect" presetClass="entr" presetID="1">
                                  <p:stCondLst>
                                    <p:cond delay="0"/>
                                  </p:stCondLst>
                                  <p:childTnLst>
                                    <p:set>
                                      <p:cBhvr>
                                        <p:cTn dur="1" fill="hold" id="538">
                                          <p:stCondLst>
                                            <p:cond delay="0"/>
                                          </p:stCondLst>
                                        </p:cTn>
                                        <p:tgtEl>
                                          <p:spTgt spid="267">
                                            <p:txEl>
                                              <p:pRg end="22" st="0"/>
                                            </p:txEl>
                                          </p:spTgt>
                                        </p:tgtEl>
                                        <p:attrNameLst>
                                          <p:attrName>style.visibility</p:attrName>
                                        </p:attrNameLst>
                                      </p:cBhvr>
                                      <p:to>
                                        <p:strVal val="visible"/>
                                      </p:to>
                                    </p:set>
                                  </p:childTnLst>
                                </p:cTn>
                              </p:par>
                            </p:childTnLst>
                          </p:cTn>
                        </p:par>
                      </p:childTnLst>
                    </p:cTn>
                  </p:par>
                  <p:par>
                    <p:cTn dur="indefinite" fill="hold" id="539">
                      <p:stCondLst>
                        <p:cond delay="indefinite"/>
                      </p:stCondLst>
                      <p:childTnLst>
                        <p:par>
                          <p:cTn dur="indefinite" fill="hold" id="540">
                            <p:stCondLst>
                              <p:cond delay="0"/>
                            </p:stCondLst>
                            <p:childTnLst>
                              <p:par>
                                <p:cTn dur="indefinite" fill="hold" id="541" nodeType="clickEffect" presetClass="entr" presetID="1">
                                  <p:stCondLst>
                                    <p:cond delay="0"/>
                                  </p:stCondLst>
                                  <p:childTnLst>
                                    <p:set>
                                      <p:cBhvr>
                                        <p:cTn dur="1" fill="hold" id="542">
                                          <p:stCondLst>
                                            <p:cond delay="0"/>
                                          </p:stCondLst>
                                        </p:cTn>
                                        <p:tgtEl>
                                          <p:spTgt spid="265"/>
                                        </p:tgtEl>
                                        <p:attrNameLst>
                                          <p:attrName>style.visibility</p:attrName>
                                        </p:attrNameLst>
                                      </p:cBhvr>
                                      <p:to>
                                        <p:strVal val="visible"/>
                                      </p:to>
                                    </p:set>
                                  </p:childTnLst>
                                </p:cTn>
                              </p:par>
                              <p:par>
                                <p:cTn dur="indefinite" fill="hold" id="543" nodeType="withEffect" presetClass="exit" presetID="1">
                                  <p:stCondLst>
                                    <p:cond delay="0"/>
                                  </p:stCondLst>
                                  <p:childTnLst>
                                    <p:set>
                                      <p:cBhvr>
                                        <p:cTn dur="1" fill="hold" id="544">
                                          <p:stCondLst>
                                            <p:cond delay="0"/>
                                          </p:stCondLst>
                                        </p:cTn>
                                        <p:tgtEl>
                                          <p:spTgt spid="264"/>
                                        </p:tgtEl>
                                        <p:attrNameLst>
                                          <p:attrName>style.visibility</p:attrName>
                                        </p:attrNameLst>
                                      </p:cBhvr>
                                      <p:to>
                                        <p:strVal val="hidden"/>
                                      </p:to>
                                    </p:set>
                                  </p:childTnLst>
                                </p:cTn>
                              </p:par>
                              <p:par>
                                <p:cTn dur="indefinite" fill="hold" id="545" nodeType="withEffect" presetClass="entr" presetID="1">
                                  <p:stCondLst>
                                    <p:cond delay="0"/>
                                  </p:stCondLst>
                                  <p:childTnLst>
                                    <p:set>
                                      <p:cBhvr>
                                        <p:cTn dur="1" fill="hold" id="546">
                                          <p:stCondLst>
                                            <p:cond delay="0"/>
                                          </p:stCondLst>
                                        </p:cTn>
                                        <p:tgtEl>
                                          <p:spTgt spid="268">
                                            <p:txEl>
                                              <p:pRg end="30" st="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9"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Advantages of LVTs</a:t>
            </a:r>
            <a:endParaRPr/>
          </a:p>
        </p:txBody>
      </p:sp>
      <p:sp>
        <p:nvSpPr>
          <p:cNvPr id="270" name="TextShape 2"/>
          <p:cNvSpPr txBox="1"/>
          <p:nvPr/>
        </p:nvSpPr>
        <p:spPr>
          <a:xfrm>
            <a:off x="502920" y="1767960"/>
            <a:ext cx="9070920" cy="4899240"/>
          </a:xfrm>
          <a:prstGeom prst="rect">
            <a:avLst/>
          </a:prstGeom>
        </p:spPr>
        <p:txBody>
          <a:bodyPr bIns="0" lIns="0" rIns="0" tIns="0"/>
          <a:p>
            <a:pPr>
              <a:buSzPct val="45000"/>
              <a:buFont charset="2" typeface="Wingdings"/>
              <a:buChar char=""/>
            </a:pPr>
            <a:r>
              <a:rPr lang="en-CA">
                <a:solidFill>
                  <a:srgbClr val="0000ff"/>
                </a:solidFill>
              </a:rPr>
              <a:t>LVTs add a layer of indirection</a:t>
            </a:r>
            <a:endParaRPr/>
          </a:p>
          <a:p>
            <a:pPr lvl="1">
              <a:buSzPct val="75000"/>
              <a:buFont charset="2" typeface="Symbol"/>
              <a:buChar char=""/>
            </a:pPr>
            <a:r>
              <a:rPr lang="en-CA"/>
              <a:t>Everything operates in parallel</a:t>
            </a:r>
            <a:endParaRPr/>
          </a:p>
          <a:p>
            <a:pPr lvl="1">
              <a:buSzPct val="75000"/>
              <a:buFont charset="2" typeface="Symbol"/>
              <a:buChar char=""/>
            </a:pPr>
            <a:r>
              <a:rPr lang="en-CA"/>
              <a:t>Makes banked memory behave as consistent unit</a:t>
            </a:r>
            <a:endParaRPr/>
          </a:p>
          <a:p>
            <a:pPr>
              <a:buSzPct val="45000"/>
              <a:buFont charset="2" typeface="Wingdings"/>
              <a:buChar char=""/>
            </a:pPr>
            <a:r>
              <a:rPr lang="en-CA">
                <a:solidFill>
                  <a:srgbClr val="0000ff"/>
                </a:solidFill>
              </a:rPr>
              <a:t>LVTs are narrow</a:t>
            </a:r>
            <a:endParaRPr/>
          </a:p>
          <a:p>
            <a:pPr lvl="1">
              <a:buSzPct val="75000"/>
              <a:buFont charset="2" typeface="Symbol"/>
              <a:buChar char=""/>
            </a:pPr>
            <a:r>
              <a:rPr lang="en-CA"/>
              <a:t>Word width = log</a:t>
            </a:r>
            <a:r>
              <a:rPr lang="en-CA"/>
              <a:t>2</a:t>
            </a:r>
            <a:r>
              <a:rPr lang="en-CA"/>
              <a:t>(# of write ports) &lt; 4 bits typically</a:t>
            </a:r>
            <a:endParaRPr/>
          </a:p>
          <a:p>
            <a:pPr lvl="1">
              <a:buSzPct val="75000"/>
              <a:buFont charset="2" typeface="Symbol"/>
              <a:buChar char=""/>
            </a:pPr>
            <a:r>
              <a:rPr lang="en-CA"/>
              <a:t>Pure-ALM, but practical size and speed</a:t>
            </a:r>
            <a:endParaRPr/>
          </a:p>
        </p:txBody>
      </p:sp>
    </p:spTree>
  </p:cSld>
  <p:timing>
    <p:tnLst>
      <p:par>
        <p:cTn dur="indefinite" id="547" nodeType="tmRoot" restart="never">
          <p:childTnLst>
            <p:seq>
              <p:cTn dur="indefinite" id="548" nodeType="mainSeq">
                <p:childTnLst>
                  <p:par>
                    <p:cTn dur="indefinite" fill="hold" id="549">
                      <p:stCondLst>
                        <p:cond delay="indefinite"/>
                      </p:stCondLst>
                      <p:childTnLst>
                        <p:par>
                          <p:cTn dur="indefinite" fill="hold" id="550">
                            <p:stCondLst>
                              <p:cond delay="0"/>
                            </p:stCondLst>
                            <p:childTnLst>
                              <p:par>
                                <p:cTn dur="indefinite" fill="hold" id="551" nodeType="clickEffect" presetClass="entr" presetID="1">
                                  <p:stCondLst>
                                    <p:cond delay="0"/>
                                  </p:stCondLst>
                                  <p:childTnLst>
                                    <p:set>
                                      <p:cBhvr>
                                        <p:cTn dur="1" fill="hold" id="552">
                                          <p:stCondLst>
                                            <p:cond delay="0"/>
                                          </p:stCondLst>
                                        </p:cTn>
                                        <p:tgtEl>
                                          <p:spTgt spid="270">
                                            <p:txEl>
                                              <p:pRg end="32" st="0"/>
                                            </p:txEl>
                                          </p:spTgt>
                                        </p:tgtEl>
                                        <p:attrNameLst>
                                          <p:attrName>style.visibility</p:attrName>
                                        </p:attrNameLst>
                                      </p:cBhvr>
                                      <p:to>
                                        <p:strVal val="visible"/>
                                      </p:to>
                                    </p:set>
                                  </p:childTnLst>
                                </p:cTn>
                              </p:par>
                            </p:childTnLst>
                          </p:cTn>
                        </p:par>
                      </p:childTnLst>
                    </p:cTn>
                  </p:par>
                  <p:par>
                    <p:cTn dur="indefinite" fill="hold" id="553">
                      <p:stCondLst>
                        <p:cond delay="indefinite"/>
                      </p:stCondLst>
                      <p:childTnLst>
                        <p:par>
                          <p:cTn dur="indefinite" fill="hold" id="554">
                            <p:stCondLst>
                              <p:cond delay="0"/>
                            </p:stCondLst>
                            <p:childTnLst>
                              <p:par>
                                <p:cTn dur="indefinite" fill="hold" id="555" nodeType="clickEffect" presetClass="entr" presetID="1">
                                  <p:stCondLst>
                                    <p:cond delay="0"/>
                                  </p:stCondLst>
                                  <p:childTnLst>
                                    <p:set>
                                      <p:cBhvr>
                                        <p:cTn dur="1" fill="hold" id="556">
                                          <p:stCondLst>
                                            <p:cond delay="0"/>
                                          </p:stCondLst>
                                        </p:cTn>
                                        <p:tgtEl>
                                          <p:spTgt spid="270">
                                            <p:txEl>
                                              <p:pRg end="64" st="32"/>
                                            </p:txEl>
                                          </p:spTgt>
                                        </p:tgtEl>
                                        <p:attrNameLst>
                                          <p:attrName>style.visibility</p:attrName>
                                        </p:attrNameLst>
                                      </p:cBhvr>
                                      <p:to>
                                        <p:strVal val="visible"/>
                                      </p:to>
                                    </p:set>
                                  </p:childTnLst>
                                </p:cTn>
                              </p:par>
                            </p:childTnLst>
                          </p:cTn>
                        </p:par>
                      </p:childTnLst>
                    </p:cTn>
                  </p:par>
                  <p:par>
                    <p:cTn dur="indefinite" fill="hold" id="557">
                      <p:stCondLst>
                        <p:cond delay="indefinite"/>
                      </p:stCondLst>
                      <p:childTnLst>
                        <p:par>
                          <p:cTn dur="indefinite" fill="hold" id="558">
                            <p:stCondLst>
                              <p:cond delay="0"/>
                            </p:stCondLst>
                            <p:childTnLst>
                              <p:par>
                                <p:cTn dur="indefinite" fill="hold" id="559" nodeType="clickEffect" presetClass="entr" presetID="1">
                                  <p:stCondLst>
                                    <p:cond delay="0"/>
                                  </p:stCondLst>
                                  <p:childTnLst>
                                    <p:set>
                                      <p:cBhvr>
                                        <p:cTn dur="1" fill="hold" id="560">
                                          <p:stCondLst>
                                            <p:cond delay="0"/>
                                          </p:stCondLst>
                                        </p:cTn>
                                        <p:tgtEl>
                                          <p:spTgt spid="270">
                                            <p:txEl>
                                              <p:pRg end="110" st="64"/>
                                            </p:txEl>
                                          </p:spTgt>
                                        </p:tgtEl>
                                        <p:attrNameLst>
                                          <p:attrName>style.visibility</p:attrName>
                                        </p:attrNameLst>
                                      </p:cBhvr>
                                      <p:to>
                                        <p:strVal val="visible"/>
                                      </p:to>
                                    </p:set>
                                  </p:childTnLst>
                                </p:cTn>
                              </p:par>
                            </p:childTnLst>
                          </p:cTn>
                        </p:par>
                      </p:childTnLst>
                    </p:cTn>
                  </p:par>
                  <p:par>
                    <p:cTn dur="indefinite" fill="hold" id="561">
                      <p:stCondLst>
                        <p:cond delay="indefinite"/>
                      </p:stCondLst>
                      <p:childTnLst>
                        <p:par>
                          <p:cTn dur="indefinite" fill="hold" id="562">
                            <p:stCondLst>
                              <p:cond delay="0"/>
                            </p:stCondLst>
                            <p:childTnLst>
                              <p:par>
                                <p:cTn dur="indefinite" fill="hold" id="563" nodeType="clickEffect" presetClass="entr" presetID="1">
                                  <p:stCondLst>
                                    <p:cond delay="0"/>
                                  </p:stCondLst>
                                  <p:childTnLst>
                                    <p:set>
                                      <p:cBhvr>
                                        <p:cTn dur="1" fill="hold" id="564">
                                          <p:stCondLst>
                                            <p:cond delay="0"/>
                                          </p:stCondLst>
                                        </p:cTn>
                                        <p:tgtEl>
                                          <p:spTgt spid="270">
                                            <p:txEl>
                                              <p:pRg end="126" st="110"/>
                                            </p:txEl>
                                          </p:spTgt>
                                        </p:tgtEl>
                                        <p:attrNameLst>
                                          <p:attrName>style.visibility</p:attrName>
                                        </p:attrNameLst>
                                      </p:cBhvr>
                                      <p:to>
                                        <p:strVal val="visible"/>
                                      </p:to>
                                    </p:set>
                                  </p:childTnLst>
                                </p:cTn>
                              </p:par>
                            </p:childTnLst>
                          </p:cTn>
                        </p:par>
                      </p:childTnLst>
                    </p:cTn>
                  </p:par>
                  <p:par>
                    <p:cTn dur="indefinite" fill="hold" id="565">
                      <p:stCondLst>
                        <p:cond delay="indefinite"/>
                      </p:stCondLst>
                      <p:childTnLst>
                        <p:par>
                          <p:cTn dur="indefinite" fill="hold" id="566">
                            <p:stCondLst>
                              <p:cond delay="0"/>
                            </p:stCondLst>
                            <p:childTnLst>
                              <p:par>
                                <p:cTn dur="indefinite" fill="hold" id="567" nodeType="clickEffect" presetClass="entr" presetID="1">
                                  <p:stCondLst>
                                    <p:cond delay="0"/>
                                  </p:stCondLst>
                                  <p:childTnLst>
                                    <p:set>
                                      <p:cBhvr>
                                        <p:cTn dur="1" fill="hold" id="568">
                                          <p:stCondLst>
                                            <p:cond delay="0"/>
                                          </p:stCondLst>
                                        </p:cTn>
                                        <p:tgtEl>
                                          <p:spTgt spid="270">
                                            <p:txEl>
                                              <p:pRg end="181" st="126"/>
                                            </p:txEl>
                                          </p:spTgt>
                                        </p:tgtEl>
                                        <p:attrNameLst>
                                          <p:attrName>style.visibility</p:attrName>
                                        </p:attrNameLst>
                                      </p:cBhvr>
                                      <p:to>
                                        <p:strVal val="visible"/>
                                      </p:to>
                                    </p:set>
                                  </p:childTnLst>
                                </p:cTn>
                              </p:par>
                            </p:childTnLst>
                          </p:cTn>
                        </p:par>
                      </p:childTnLst>
                    </p:cTn>
                  </p:par>
                  <p:par>
                    <p:cTn dur="indefinite" fill="hold" id="569">
                      <p:stCondLst>
                        <p:cond delay="indefinite"/>
                      </p:stCondLst>
                      <p:childTnLst>
                        <p:par>
                          <p:cTn dur="indefinite" fill="hold" id="570">
                            <p:stCondLst>
                              <p:cond delay="0"/>
                            </p:stCondLst>
                            <p:childTnLst>
                              <p:par>
                                <p:cTn dur="indefinite" fill="hold" id="571" nodeType="clickEffect" presetClass="entr" presetID="1">
                                  <p:stCondLst>
                                    <p:cond delay="0"/>
                                  </p:stCondLst>
                                  <p:childTnLst>
                                    <p:set>
                                      <p:cBhvr>
                                        <p:cTn dur="1" fill="hold" id="572">
                                          <p:stCondLst>
                                            <p:cond delay="0"/>
                                          </p:stCondLst>
                                        </p:cTn>
                                        <p:tgtEl>
                                          <p:spTgt spid="270">
                                            <p:txEl>
                                              <p:pRg end="220" st="18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1"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lang="en-CA"/>
              <a:t>LVT Performance</a:t>
            </a:r>
            <a:endParaRPr/>
          </a:p>
        </p:txBody>
      </p:sp>
    </p:spTree>
  </p:cSld>
  <p:timing>
    <p:tnLst>
      <p:par>
        <p:cTn dur="indefinite" id="573" nodeType="tmRoot" restart="never">
          <p:childTnLst>
            <p:seq>
              <p:cTn dur="indefinite" id="574" nodeType="mainSeq">
                <p:childTnLst/>
              </p:cTn>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Pure-ALM</a:t>
            </a:r>
            <a:endParaRPr/>
          </a:p>
        </p:txBody>
      </p:sp>
      <p:pic>
        <p:nvPicPr>
          <p:cNvPr descr="" id="273" name=""/>
          <p:cNvPicPr/>
          <p:nvPr/>
        </p:nvPicPr>
        <p:blipFill>
          <a:blip r:embed="rId1"/>
          <a:stretch>
            <a:fillRect/>
          </a:stretch>
        </p:blipFill>
        <p:spPr>
          <a:xfrm>
            <a:off x="806400" y="979560"/>
            <a:ext cx="8467920" cy="6354720"/>
          </a:xfrm>
          <a:prstGeom prst="rect">
            <a:avLst/>
          </a:prstGeom>
        </p:spPr>
      </p:pic>
    </p:spTree>
  </p:cSld>
  <p:timing>
    <p:tnLst>
      <p:par>
        <p:cTn dur="indefinite" id="575" nodeType="tmRoot" restart="never">
          <p:childTnLst>
            <p:seq>
              <p:cTn dur="indefinite" id="576" nodeType="mainSeq">
                <p:childTnLst/>
              </p:cTn>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4"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LVT-based vs. Pure-ALM</a:t>
            </a:r>
            <a:endParaRPr/>
          </a:p>
        </p:txBody>
      </p:sp>
      <p:pic>
        <p:nvPicPr>
          <p:cNvPr descr="" id="275" name=""/>
          <p:cNvPicPr/>
          <p:nvPr/>
        </p:nvPicPr>
        <p:blipFill>
          <a:blip r:embed="rId1"/>
          <a:stretch>
            <a:fillRect/>
          </a:stretch>
        </p:blipFill>
        <p:spPr>
          <a:xfrm>
            <a:off x="789120" y="984240"/>
            <a:ext cx="8501040" cy="6380280"/>
          </a:xfrm>
          <a:prstGeom prst="rect">
            <a:avLst/>
          </a:prstGeom>
        </p:spPr>
      </p:pic>
      <p:sp>
        <p:nvSpPr>
          <p:cNvPr id="276" name="CustomShape 2"/>
          <p:cNvSpPr/>
          <p:nvPr/>
        </p:nvSpPr>
        <p:spPr>
          <a:xfrm>
            <a:off x="1798560" y="1447920"/>
            <a:ext cx="952560" cy="1633320"/>
          </a:xfrm>
          <a:prstGeom prst="ellipse">
            <a:avLst/>
          </a:prstGeom>
          <a:ln w="36720">
            <a:solidFill>
              <a:srgbClr val="0000ff"/>
            </a:solidFill>
            <a:miter/>
          </a:ln>
        </p:spPr>
      </p:sp>
      <p:sp>
        <p:nvSpPr>
          <p:cNvPr id="277" name="Line 3"/>
          <p:cNvSpPr/>
          <p:nvPr/>
        </p:nvSpPr>
        <p:spPr>
          <a:xfrm flipH="1">
            <a:off x="2395080" y="2855880"/>
            <a:ext cx="6062760" cy="1800"/>
          </a:xfrm>
          <a:prstGeom prst="line">
            <a:avLst/>
          </a:prstGeom>
          <a:ln w="36720">
            <a:solidFill>
              <a:srgbClr val="0000ff"/>
            </a:solidFill>
            <a:miter/>
            <a:tailEnd len="med" type="triangle" w="med"/>
          </a:ln>
        </p:spPr>
      </p:sp>
      <p:sp>
        <p:nvSpPr>
          <p:cNvPr id="278" name="CustomShape 4"/>
          <p:cNvSpPr/>
          <p:nvPr/>
        </p:nvSpPr>
        <p:spPr>
          <a:xfrm>
            <a:off x="4681440" y="2379600"/>
            <a:ext cx="2138400" cy="484200"/>
          </a:xfrm>
          <a:prstGeom prst="rect">
            <a:avLst/>
          </a:prstGeom>
        </p:spPr>
        <p:txBody>
          <a:bodyPr bIns="45000" lIns="90000" rIns="90000" tIns="45000" wrap="none"/>
          <a:p>
            <a:pPr>
              <a:buSzPct val="45000"/>
              <a:buFont typeface="Arial"/>
              <a:buChar char="•"/>
            </a:pPr>
            <a:r>
              <a:rPr lang="en-CA" sz="2800"/>
              <a:t>84% smaller</a:t>
            </a:r>
            <a:endParaRPr/>
          </a:p>
        </p:txBody>
      </p:sp>
      <p:sp>
        <p:nvSpPr>
          <p:cNvPr id="279" name="Line 5"/>
          <p:cNvSpPr/>
          <p:nvPr/>
        </p:nvSpPr>
        <p:spPr>
          <a:xfrm flipV="1">
            <a:off x="8483760" y="2855880"/>
            <a:ext cx="1440" cy="3454560"/>
          </a:xfrm>
          <a:prstGeom prst="line">
            <a:avLst/>
          </a:prstGeom>
          <a:ln w="36720">
            <a:solidFill>
              <a:srgbClr val="0000ff"/>
            </a:solidFill>
            <a:miter/>
            <a:tailEnd len="med" type="triangle" w="med"/>
          </a:ln>
        </p:spPr>
      </p:sp>
      <p:sp>
        <p:nvSpPr>
          <p:cNvPr id="280" name="CustomShape 6"/>
          <p:cNvSpPr/>
          <p:nvPr/>
        </p:nvSpPr>
        <p:spPr>
          <a:xfrm>
            <a:off x="6470640" y="4214880"/>
            <a:ext cx="1878120" cy="487440"/>
          </a:xfrm>
          <a:prstGeom prst="rect">
            <a:avLst/>
          </a:prstGeom>
        </p:spPr>
        <p:txBody>
          <a:bodyPr bIns="45000" lIns="90000" rIns="90000" tIns="45000" wrap="none"/>
          <a:p>
            <a:pPr>
              <a:buSzPct val="45000"/>
              <a:buFont typeface="Arial"/>
              <a:buChar char="•"/>
            </a:pPr>
            <a:r>
              <a:rPr lang="en-CA" sz="2800"/>
              <a:t>43% faster</a:t>
            </a:r>
            <a:endParaRPr/>
          </a:p>
        </p:txBody>
      </p:sp>
      <p:sp>
        <p:nvSpPr>
          <p:cNvPr id="281" name="CustomShape 7"/>
          <p:cNvSpPr/>
          <p:nvPr/>
        </p:nvSpPr>
        <p:spPr>
          <a:xfrm>
            <a:off x="95400" y="1682640"/>
            <a:ext cx="1400040" cy="1109880"/>
          </a:xfrm>
          <a:prstGeom prst="rect">
            <a:avLst/>
          </a:prstGeom>
        </p:spPr>
        <p:txBody>
          <a:bodyPr bIns="45000" lIns="90000" rIns="90000" tIns="45000" wrap="none"/>
          <a:p>
            <a:pPr algn="ctr">
              <a:buSzPct val="45000"/>
              <a:buFont typeface="Arial"/>
              <a:buChar char="•"/>
            </a:pPr>
            <a:r>
              <a:rPr lang="en-CA" sz="2400"/>
              <a:t>412 MHz</a:t>
            </a:r>
            <a:endParaRPr/>
          </a:p>
          <a:p>
            <a:pPr algn="ctr">
              <a:buSzPct val="45000"/>
              <a:buFont typeface="Arial"/>
              <a:buChar char="•"/>
            </a:pPr>
            <a:r>
              <a:rPr lang="en-CA" sz="2400"/>
              <a:t>to </a:t>
            </a:r>
            <a:endParaRPr/>
          </a:p>
          <a:p>
            <a:pPr algn="ctr">
              <a:buSzPct val="45000"/>
              <a:buFont typeface="Arial"/>
              <a:buChar char="•"/>
            </a:pPr>
            <a:r>
              <a:rPr lang="en-CA" sz="2400"/>
              <a:t>375 MHz</a:t>
            </a:r>
            <a:endParaRPr/>
          </a:p>
        </p:txBody>
      </p:sp>
      <p:sp>
        <p:nvSpPr>
          <p:cNvPr id="282" name="CustomShape 8"/>
          <p:cNvSpPr/>
          <p:nvPr/>
        </p:nvSpPr>
        <p:spPr>
          <a:xfrm>
            <a:off x="1251000" y="1682640"/>
            <a:ext cx="447480" cy="1157400"/>
          </a:xfrm>
          <a:prstGeom prst="leftBrace">
            <a:avLst>
              <a:gd fmla="val 1800" name="adj1"/>
              <a:gd fmla="val 10800" name="adj2"/>
            </a:avLst>
          </a:prstGeom>
          <a:ln w="54720">
            <a:solidFill>
              <a:srgbClr val="0000ff"/>
            </a:solidFill>
            <a:miter/>
          </a:ln>
        </p:spPr>
      </p:sp>
    </p:spTree>
  </p:cSld>
  <p:timing>
    <p:tnLst>
      <p:par>
        <p:cTn dur="indefinite" id="577" nodeType="tmRoot" restart="never">
          <p:childTnLst>
            <p:seq>
              <p:cTn dur="indefinite" id="578" nodeType="mainSeq">
                <p:childTnLst>
                  <p:par>
                    <p:cTn dur="indefinite" fill="hold" id="579">
                      <p:stCondLst>
                        <p:cond delay="indefinite"/>
                      </p:stCondLst>
                      <p:childTnLst>
                        <p:par>
                          <p:cTn dur="indefinite" fill="hold" id="580">
                            <p:stCondLst>
                              <p:cond delay="0"/>
                            </p:stCondLst>
                            <p:childTnLst>
                              <p:par>
                                <p:cTn dur="indefinite" fill="hold" id="581" nodeType="clickEffect" presetClass="entr" presetID="1">
                                  <p:stCondLst>
                                    <p:cond delay="0"/>
                                  </p:stCondLst>
                                  <p:childTnLst>
                                    <p:set>
                                      <p:cBhvr>
                                        <p:cTn dur="1" fill="hold" id="582">
                                          <p:stCondLst>
                                            <p:cond delay="0"/>
                                          </p:stCondLst>
                                        </p:cTn>
                                        <p:tgtEl>
                                          <p:spTgt spid="-1"/>
                                        </p:tgtEl>
                                        <p:attrNameLst>
                                          <p:attrName>style.visibility</p:attrName>
                                        </p:attrNameLst>
                                      </p:cBhvr>
                                      <p:to>
                                        <p:strVal val="visible"/>
                                      </p:to>
                                    </p:set>
                                  </p:childTnLst>
                                </p:cTn>
                              </p:par>
                              <p:par>
                                <p:cTn dur="indefinite" fill="hold" id="583" nodeType="withEffect" presetClass="exit" presetID="1">
                                  <p:stCondLst>
                                    <p:cond delay="0"/>
                                  </p:stCondLst>
                                  <p:childTnLst>
                                    <p:set>
                                      <p:cBhvr>
                                        <p:cTn dur="1" fill="hold" id="584">
                                          <p:stCondLst>
                                            <p:cond delay="0"/>
                                          </p:stCondLst>
                                        </p:cTn>
                                        <p:tgtEl>
                                          <p:spTgt spid="276"/>
                                        </p:tgtEl>
                                        <p:attrNameLst>
                                          <p:attrName>style.visibility</p:attrName>
                                        </p:attrNameLst>
                                      </p:cBhvr>
                                      <p:to>
                                        <p:strVal val="hidden"/>
                                      </p:to>
                                    </p:set>
                                  </p:childTnLst>
                                </p:cTn>
                              </p:par>
                            </p:childTnLst>
                          </p:cTn>
                        </p:par>
                      </p:childTnLst>
                    </p:cTn>
                  </p:par>
                  <p:par>
                    <p:cTn dur="indefinite" fill="hold" id="585">
                      <p:stCondLst>
                        <p:cond delay="indefinite"/>
                      </p:stCondLst>
                      <p:childTnLst>
                        <p:par>
                          <p:cTn dur="indefinite" fill="hold" id="586">
                            <p:stCondLst>
                              <p:cond delay="0"/>
                            </p:stCondLst>
                            <p:childTnLst>
                              <p:par>
                                <p:cTn dur="indefinite" fill="hold" id="587" nodeType="clickEffect" presetClass="entr" presetID="1">
                                  <p:stCondLst>
                                    <p:cond delay="0"/>
                                  </p:stCondLst>
                                  <p:childTnLst>
                                    <p:set>
                                      <p:cBhvr>
                                        <p:cTn dur="1" fill="hold" id="588">
                                          <p:stCondLst>
                                            <p:cond delay="0"/>
                                          </p:stCondLst>
                                        </p:cTn>
                                        <p:tgtEl>
                                          <p:spTgt spid="-1"/>
                                        </p:tgtEl>
                                        <p:attrNameLst>
                                          <p:attrName>style.visibility</p:attrName>
                                        </p:attrNameLst>
                                      </p:cBhvr>
                                      <p:to>
                                        <p:strVal val="visible"/>
                                      </p:to>
                                    </p:set>
                                  </p:childTnLst>
                                </p:cTn>
                              </p:par>
                            </p:childTnLst>
                          </p:cTn>
                        </p:par>
                      </p:childTnLst>
                    </p:cTn>
                  </p:par>
                  <p:par>
                    <p:cTn dur="indefinite" fill="hold" id="589">
                      <p:stCondLst>
                        <p:cond delay="indefinite"/>
                      </p:stCondLst>
                      <p:childTnLst>
                        <p:par>
                          <p:cTn dur="indefinite" fill="hold" id="590">
                            <p:stCondLst>
                              <p:cond delay="0"/>
                            </p:stCondLst>
                            <p:childTnLst>
                              <p:par>
                                <p:cTn dur="indefinite" fill="hold" id="591" nodeType="clickEffect" presetClass="entr" presetID="1">
                                  <p:stCondLst>
                                    <p:cond delay="0"/>
                                  </p:stCondLst>
                                  <p:childTnLst>
                                    <p:set>
                                      <p:cBhvr>
                                        <p:cTn dur="1" fill="hold" id="592">
                                          <p:stCondLst>
                                            <p:cond delay="0"/>
                                          </p:stCondLst>
                                        </p:cTn>
                                        <p:tgtEl>
                                          <p:spTgt spid="281"/>
                                        </p:tgtEl>
                                        <p:attrNameLst>
                                          <p:attrName>style.visibility</p:attrName>
                                        </p:attrNameLst>
                                      </p:cBhvr>
                                      <p:to>
                                        <p:strVal val="visible"/>
                                      </p:to>
                                    </p:set>
                                  </p:childTnLst>
                                </p:cTn>
                              </p:par>
                              <p:par>
                                <p:cTn dur="indefinite" fill="hold" id="593" nodeType="withEffect" presetClass="entr" presetID="1">
                                  <p:stCondLst>
                                    <p:cond delay="0"/>
                                  </p:stCondLst>
                                  <p:childTnLst>
                                    <p:set>
                                      <p:cBhvr>
                                        <p:cTn dur="1" fill="hold" id="594">
                                          <p:stCondLst>
                                            <p:cond delay="0"/>
                                          </p:stCondLst>
                                        </p:cTn>
                                        <p:tgtEl>
                                          <p:spTgt spid="28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Multipumping</a:t>
            </a:r>
            <a:endParaRPr/>
          </a:p>
        </p:txBody>
      </p:sp>
      <p:pic>
        <p:nvPicPr>
          <p:cNvPr descr="" id="284" name=""/>
          <p:cNvPicPr/>
          <p:nvPr/>
        </p:nvPicPr>
        <p:blipFill>
          <a:blip r:embed="rId1"/>
          <a:stretch>
            <a:fillRect/>
          </a:stretch>
        </p:blipFill>
        <p:spPr>
          <a:xfrm>
            <a:off x="1971720" y="1112760"/>
            <a:ext cx="5919840" cy="5261040"/>
          </a:xfrm>
          <a:prstGeom prst="rect">
            <a:avLst/>
          </a:prstGeom>
        </p:spPr>
      </p:pic>
      <p:sp>
        <p:nvSpPr>
          <p:cNvPr id="285" name="CustomShape 2"/>
          <p:cNvSpPr/>
          <p:nvPr/>
        </p:nvSpPr>
        <p:spPr>
          <a:xfrm>
            <a:off x="7966080" y="1924200"/>
            <a:ext cx="1284120" cy="431640"/>
          </a:xfrm>
          <a:prstGeom prst="rightArrow">
            <a:avLst>
              <a:gd fmla="val 16200" name="adj1"/>
              <a:gd fmla="val 5400" name="adj2"/>
            </a:avLst>
          </a:prstGeom>
          <a:solidFill>
            <a:srgbClr val="ff0000"/>
          </a:solidFill>
          <a:ln w="36720">
            <a:solidFill>
              <a:srgbClr val="ff0000"/>
            </a:solidFill>
            <a:round/>
          </a:ln>
        </p:spPr>
      </p:sp>
      <p:sp>
        <p:nvSpPr>
          <p:cNvPr id="286" name="CustomShape 3"/>
          <p:cNvSpPr/>
          <p:nvPr/>
        </p:nvSpPr>
        <p:spPr>
          <a:xfrm>
            <a:off x="7967520" y="3165480"/>
            <a:ext cx="1284480" cy="431640"/>
          </a:xfrm>
          <a:prstGeom prst="rightArrow">
            <a:avLst>
              <a:gd fmla="val 16200" name="adj1"/>
              <a:gd fmla="val 5400" name="adj2"/>
            </a:avLst>
          </a:prstGeom>
          <a:solidFill>
            <a:srgbClr val="ff0000"/>
          </a:solidFill>
          <a:ln w="36720">
            <a:solidFill>
              <a:srgbClr val="ff0000"/>
            </a:solidFill>
            <a:round/>
          </a:ln>
        </p:spPr>
      </p:sp>
      <p:sp>
        <p:nvSpPr>
          <p:cNvPr id="287" name="CustomShape 4"/>
          <p:cNvSpPr/>
          <p:nvPr/>
        </p:nvSpPr>
        <p:spPr>
          <a:xfrm>
            <a:off x="7967520" y="4408560"/>
            <a:ext cx="1284480" cy="431640"/>
          </a:xfrm>
          <a:prstGeom prst="rightArrow">
            <a:avLst>
              <a:gd fmla="val 16200" name="adj1"/>
              <a:gd fmla="val 5400" name="adj2"/>
            </a:avLst>
          </a:prstGeom>
          <a:solidFill>
            <a:srgbClr val="ff0000"/>
          </a:solidFill>
          <a:ln w="36720">
            <a:solidFill>
              <a:srgbClr val="ff0000"/>
            </a:solidFill>
            <a:round/>
          </a:ln>
        </p:spPr>
      </p:sp>
      <p:sp>
        <p:nvSpPr>
          <p:cNvPr id="288" name="CustomShape 5"/>
          <p:cNvSpPr/>
          <p:nvPr/>
        </p:nvSpPr>
        <p:spPr>
          <a:xfrm>
            <a:off x="7939080" y="5594400"/>
            <a:ext cx="1284120" cy="431640"/>
          </a:xfrm>
          <a:prstGeom prst="rightArrow">
            <a:avLst>
              <a:gd fmla="val 16200" name="adj1"/>
              <a:gd fmla="val 5400" name="adj2"/>
            </a:avLst>
          </a:prstGeom>
          <a:solidFill>
            <a:srgbClr val="ff0000"/>
          </a:solidFill>
          <a:ln w="36720">
            <a:solidFill>
              <a:srgbClr val="ff0000"/>
            </a:solidFill>
            <a:round/>
          </a:ln>
        </p:spPr>
      </p:sp>
      <p:sp>
        <p:nvSpPr>
          <p:cNvPr id="289" name="CustomShape 6"/>
          <p:cNvSpPr/>
          <p:nvPr/>
        </p:nvSpPr>
        <p:spPr>
          <a:xfrm>
            <a:off x="627120" y="2913120"/>
            <a:ext cx="1284120" cy="431640"/>
          </a:xfrm>
          <a:prstGeom prst="rightArrow">
            <a:avLst>
              <a:gd fmla="val 16200" name="adj1"/>
              <a:gd fmla="val 5400" name="adj2"/>
            </a:avLst>
          </a:prstGeom>
          <a:solidFill>
            <a:srgbClr val="ff0000"/>
          </a:solidFill>
          <a:ln w="36720">
            <a:solidFill>
              <a:srgbClr val="ff0000"/>
            </a:solidFill>
            <a:round/>
          </a:ln>
        </p:spPr>
      </p:sp>
      <p:sp>
        <p:nvSpPr>
          <p:cNvPr id="290" name="CustomShape 7"/>
          <p:cNvSpPr/>
          <p:nvPr/>
        </p:nvSpPr>
        <p:spPr>
          <a:xfrm>
            <a:off x="638280" y="4649760"/>
            <a:ext cx="1284120" cy="432000"/>
          </a:xfrm>
          <a:prstGeom prst="rightArrow">
            <a:avLst>
              <a:gd fmla="val 16200" name="adj1"/>
              <a:gd fmla="val 5400" name="adj2"/>
            </a:avLst>
          </a:prstGeom>
          <a:solidFill>
            <a:srgbClr val="ff0000"/>
          </a:solidFill>
          <a:ln w="36720">
            <a:solidFill>
              <a:srgbClr val="ff0000"/>
            </a:solidFill>
            <a:round/>
          </a:ln>
        </p:spPr>
      </p:sp>
      <p:sp>
        <p:nvSpPr>
          <p:cNvPr id="291" name="CustomShape 8"/>
          <p:cNvSpPr/>
          <p:nvPr/>
        </p:nvSpPr>
        <p:spPr>
          <a:xfrm>
            <a:off x="1177920" y="6599160"/>
            <a:ext cx="7724880" cy="546120"/>
          </a:xfrm>
          <a:prstGeom prst="rect">
            <a:avLst/>
          </a:prstGeom>
        </p:spPr>
        <p:txBody>
          <a:bodyPr bIns="45000" lIns="90000" rIns="90000" tIns="45000" wrap="none"/>
          <a:p>
            <a:pPr>
              <a:buSzPct val="45000"/>
              <a:buFont typeface="Arial"/>
              <a:buChar char="•"/>
            </a:pPr>
            <a:r>
              <a:rPr lang="en-CA" sz="3200">
                <a:solidFill>
                  <a:srgbClr val="ff0000"/>
                </a:solidFill>
              </a:rPr>
              <a:t>Must be careful about read/write ordering!</a:t>
            </a:r>
            <a:endParaRPr/>
          </a:p>
        </p:txBody>
      </p:sp>
    </p:spTree>
  </p:cSld>
  <p:timing>
    <p:tnLst>
      <p:par>
        <p:cTn dur="indefinite" id="595" nodeType="tmRoot" restart="never">
          <p:childTnLst>
            <p:seq>
              <p:cTn dur="indefinite" id="596" nodeType="mainSeq">
                <p:childTnLst>
                  <p:par>
                    <p:cTn dur="indefinite" fill="hold" id="597">
                      <p:stCondLst>
                        <p:cond delay="indefinite"/>
                      </p:stCondLst>
                      <p:childTnLst>
                        <p:par>
                          <p:cTn dur="indefinite" fill="hold" id="598">
                            <p:stCondLst>
                              <p:cond delay="0"/>
                            </p:stCondLst>
                            <p:childTnLst>
                              <p:par>
                                <p:cTn dur="indefinite" fill="hold" id="599" nodeType="clickEffect" presetClass="entr" presetID="1">
                                  <p:stCondLst>
                                    <p:cond delay="0"/>
                                  </p:stCondLst>
                                  <p:childTnLst>
                                    <p:set>
                                      <p:cBhvr>
                                        <p:cTn dur="1" fill="hold" id="600">
                                          <p:stCondLst>
                                            <p:cond delay="0"/>
                                          </p:stCondLst>
                                        </p:cTn>
                                        <p:tgtEl>
                                          <p:spTgt spid="284"/>
                                        </p:tgtEl>
                                        <p:attrNameLst>
                                          <p:attrName>style.visibility</p:attrName>
                                        </p:attrNameLst>
                                      </p:cBhvr>
                                      <p:to>
                                        <p:strVal val="visible"/>
                                      </p:to>
                                    </p:set>
                                  </p:childTnLst>
                                </p:cTn>
                              </p:par>
                            </p:childTnLst>
                          </p:cTn>
                        </p:par>
                      </p:childTnLst>
                    </p:cTn>
                  </p:par>
                  <p:par>
                    <p:cTn dur="indefinite" fill="hold" id="601">
                      <p:stCondLst>
                        <p:cond delay="indefinite"/>
                      </p:stCondLst>
                      <p:childTnLst>
                        <p:par>
                          <p:cTn dur="indefinite" fill="hold" id="602">
                            <p:stCondLst>
                              <p:cond delay="0"/>
                            </p:stCondLst>
                            <p:childTnLst>
                              <p:par>
                                <p:cTn dur="indefinite" fill="hold" id="603" nodeType="clickEffect" presetClass="entr" presetID="1">
                                  <p:stCondLst>
                                    <p:cond delay="0"/>
                                  </p:stCondLst>
                                  <p:childTnLst>
                                    <p:set>
                                      <p:cBhvr>
                                        <p:cTn dur="1" fill="hold" id="604">
                                          <p:stCondLst>
                                            <p:cond delay="0"/>
                                          </p:stCondLst>
                                        </p:cTn>
                                        <p:tgtEl>
                                          <p:spTgt spid="285"/>
                                        </p:tgtEl>
                                        <p:attrNameLst>
                                          <p:attrName>style.visibility</p:attrName>
                                        </p:attrNameLst>
                                      </p:cBhvr>
                                      <p:to>
                                        <p:strVal val="visible"/>
                                      </p:to>
                                    </p:set>
                                  </p:childTnLst>
                                </p:cTn>
                              </p:par>
                              <p:par>
                                <p:cTn dur="indefinite" fill="hold" id="605" nodeType="withEffect" presetClass="entr" presetID="1">
                                  <p:stCondLst>
                                    <p:cond delay="0"/>
                                  </p:stCondLst>
                                  <p:childTnLst>
                                    <p:set>
                                      <p:cBhvr>
                                        <p:cTn dur="1" fill="hold" id="606">
                                          <p:stCondLst>
                                            <p:cond delay="0"/>
                                          </p:stCondLst>
                                        </p:cTn>
                                        <p:tgtEl>
                                          <p:spTgt spid="286"/>
                                        </p:tgtEl>
                                        <p:attrNameLst>
                                          <p:attrName>style.visibility</p:attrName>
                                        </p:attrNameLst>
                                      </p:cBhvr>
                                      <p:to>
                                        <p:strVal val="visible"/>
                                      </p:to>
                                    </p:set>
                                  </p:childTnLst>
                                </p:cTn>
                              </p:par>
                            </p:childTnLst>
                          </p:cTn>
                        </p:par>
                      </p:childTnLst>
                    </p:cTn>
                  </p:par>
                  <p:par>
                    <p:cTn dur="indefinite" fill="hold" id="607">
                      <p:stCondLst>
                        <p:cond delay="indefinite"/>
                      </p:stCondLst>
                      <p:childTnLst>
                        <p:par>
                          <p:cTn dur="indefinite" fill="hold" id="608">
                            <p:stCondLst>
                              <p:cond delay="0"/>
                            </p:stCondLst>
                            <p:childTnLst>
                              <p:par>
                                <p:cTn dur="indefinite" fill="hold" id="609" nodeType="clickEffect" presetClass="entr" presetID="1">
                                  <p:stCondLst>
                                    <p:cond delay="0"/>
                                  </p:stCondLst>
                                  <p:childTnLst>
                                    <p:set>
                                      <p:cBhvr>
                                        <p:cTn dur="1" fill="hold" id="610">
                                          <p:stCondLst>
                                            <p:cond delay="0"/>
                                          </p:stCondLst>
                                        </p:cTn>
                                        <p:tgtEl>
                                          <p:spTgt spid="287"/>
                                        </p:tgtEl>
                                        <p:attrNameLst>
                                          <p:attrName>style.visibility</p:attrName>
                                        </p:attrNameLst>
                                      </p:cBhvr>
                                      <p:to>
                                        <p:strVal val="visible"/>
                                      </p:to>
                                    </p:set>
                                  </p:childTnLst>
                                </p:cTn>
                              </p:par>
                              <p:par>
                                <p:cTn dur="indefinite" fill="hold" id="611" nodeType="withEffect" presetClass="entr" presetID="1">
                                  <p:stCondLst>
                                    <p:cond delay="0"/>
                                  </p:stCondLst>
                                  <p:childTnLst>
                                    <p:set>
                                      <p:cBhvr>
                                        <p:cTn dur="1" fill="hold" id="612">
                                          <p:stCondLst>
                                            <p:cond delay="0"/>
                                          </p:stCondLst>
                                        </p:cTn>
                                        <p:tgtEl>
                                          <p:spTgt spid="288"/>
                                        </p:tgtEl>
                                        <p:attrNameLst>
                                          <p:attrName>style.visibility</p:attrName>
                                        </p:attrNameLst>
                                      </p:cBhvr>
                                      <p:to>
                                        <p:strVal val="visible"/>
                                      </p:to>
                                    </p:set>
                                  </p:childTnLst>
                                </p:cTn>
                              </p:par>
                              <p:par>
                                <p:cTn dur="indefinite" fill="hold" id="613" nodeType="withEffect" presetClass="exit" presetID="1">
                                  <p:stCondLst>
                                    <p:cond delay="0"/>
                                  </p:stCondLst>
                                  <p:childTnLst>
                                    <p:set>
                                      <p:cBhvr>
                                        <p:cTn dur="1" fill="hold" id="614">
                                          <p:stCondLst>
                                            <p:cond delay="0"/>
                                          </p:stCondLst>
                                        </p:cTn>
                                        <p:tgtEl>
                                          <p:spTgt spid="285"/>
                                        </p:tgtEl>
                                        <p:attrNameLst>
                                          <p:attrName>style.visibility</p:attrName>
                                        </p:attrNameLst>
                                      </p:cBhvr>
                                      <p:to>
                                        <p:strVal val="hidden"/>
                                      </p:to>
                                    </p:set>
                                  </p:childTnLst>
                                </p:cTn>
                              </p:par>
                              <p:par>
                                <p:cTn dur="indefinite" fill="hold" id="615" nodeType="withEffect" presetClass="exit" presetID="1">
                                  <p:stCondLst>
                                    <p:cond delay="0"/>
                                  </p:stCondLst>
                                  <p:childTnLst>
                                    <p:set>
                                      <p:cBhvr>
                                        <p:cTn dur="1" fill="hold" id="616">
                                          <p:stCondLst>
                                            <p:cond delay="0"/>
                                          </p:stCondLst>
                                        </p:cTn>
                                        <p:tgtEl>
                                          <p:spTgt spid="286"/>
                                        </p:tgtEl>
                                        <p:attrNameLst>
                                          <p:attrName>style.visibility</p:attrName>
                                        </p:attrNameLst>
                                      </p:cBhvr>
                                      <p:to>
                                        <p:strVal val="hidden"/>
                                      </p:to>
                                    </p:set>
                                  </p:childTnLst>
                                </p:cTn>
                              </p:par>
                              <p:par>
                                <p:cTn dur="indefinite" fill="hold" id="617" nodeType="withEffect" presetClass="entr" presetID="1">
                                  <p:stCondLst>
                                    <p:cond delay="0"/>
                                  </p:stCondLst>
                                  <p:childTnLst>
                                    <p:set>
                                      <p:cBhvr>
                                        <p:cTn dur="1" fill="hold" id="618">
                                          <p:stCondLst>
                                            <p:cond delay="0"/>
                                          </p:stCondLst>
                                        </p:cTn>
                                        <p:tgtEl>
                                          <p:spTgt spid="289"/>
                                        </p:tgtEl>
                                        <p:attrNameLst>
                                          <p:attrName>style.visibility</p:attrName>
                                        </p:attrNameLst>
                                      </p:cBhvr>
                                      <p:to>
                                        <p:strVal val="visible"/>
                                      </p:to>
                                    </p:set>
                                  </p:childTnLst>
                                </p:cTn>
                              </p:par>
                              <p:par>
                                <p:cTn dur="indefinite" fill="hold" id="619" nodeType="withEffect" presetClass="entr" presetID="1">
                                  <p:stCondLst>
                                    <p:cond delay="0"/>
                                  </p:stCondLst>
                                  <p:childTnLst>
                                    <p:set>
                                      <p:cBhvr>
                                        <p:cTn dur="1" fill="hold" id="620">
                                          <p:stCondLst>
                                            <p:cond delay="0"/>
                                          </p:stCondLst>
                                        </p:cTn>
                                        <p:tgtEl>
                                          <p:spTgt spid="290"/>
                                        </p:tgtEl>
                                        <p:attrNameLst>
                                          <p:attrName>style.visibility</p:attrName>
                                        </p:attrNameLst>
                                      </p:cBhvr>
                                      <p:to>
                                        <p:strVal val="visible"/>
                                      </p:to>
                                    </p:set>
                                  </p:childTnLst>
                                </p:cTn>
                              </p:par>
                            </p:childTnLst>
                          </p:cTn>
                        </p:par>
                      </p:childTnLst>
                    </p:cTn>
                  </p:par>
                  <p:par>
                    <p:cTn dur="indefinite" fill="hold" id="621">
                      <p:stCondLst>
                        <p:cond delay="indefinite"/>
                      </p:stCondLst>
                      <p:childTnLst>
                        <p:par>
                          <p:cTn dur="indefinite" fill="hold" id="622">
                            <p:stCondLst>
                              <p:cond delay="0"/>
                            </p:stCondLst>
                            <p:childTnLst>
                              <p:par>
                                <p:cTn dur="indefinite" fill="hold" id="623" nodeType="clickEffect" presetClass="entr" presetID="1">
                                  <p:stCondLst>
                                    <p:cond delay="0"/>
                                  </p:stCondLst>
                                  <p:childTnLst>
                                    <p:set>
                                      <p:cBhvr>
                                        <p:cTn dur="1" fill="hold" id="624">
                                          <p:stCondLst>
                                            <p:cond delay="0"/>
                                          </p:stCondLst>
                                        </p:cTn>
                                        <p:tgtEl>
                                          <p:spTgt spid="29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lang="en-CA"/>
              <a:t>Conventional Approaches</a:t>
            </a:r>
            <a:endParaRPr/>
          </a:p>
        </p:txBody>
      </p:sp>
    </p:spTree>
  </p:cSld>
  <p:timing>
    <p:tnLst>
      <p:par>
        <p:cTn dur="indefinite" id="88" nodeType="tmRoot" restart="never">
          <p:childTnLst>
            <p:seq>
              <p:cTn dur="indefinite" id="89" nodeType="mainSeq">
                <p:childTnLst/>
              </p:cTn>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2"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lang="en-CA"/>
              <a:t>Multipumping Performance</a:t>
            </a:r>
            <a:endParaRPr/>
          </a:p>
        </p:txBody>
      </p:sp>
    </p:spTree>
  </p:cSld>
  <p:timing>
    <p:tnLst>
      <p:par>
        <p:cTn dur="indefinite" id="625" nodeType="tmRoot" restart="never">
          <p:childTnLst>
            <p:seq>
              <p:cTn dur="indefinite" id="626" nodeType="mainSeq">
                <p:childTnLst/>
              </p:cTn>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Multipumping</a:t>
            </a:r>
            <a:endParaRPr/>
          </a:p>
        </p:txBody>
      </p:sp>
      <p:pic>
        <p:nvPicPr>
          <p:cNvPr descr="" id="294" name=""/>
          <p:cNvPicPr/>
          <p:nvPr/>
        </p:nvPicPr>
        <p:blipFill>
          <a:blip r:embed="rId1"/>
          <a:stretch>
            <a:fillRect/>
          </a:stretch>
        </p:blipFill>
        <p:spPr>
          <a:xfrm>
            <a:off x="722160" y="960480"/>
            <a:ext cx="8577360" cy="6435720"/>
          </a:xfrm>
          <a:prstGeom prst="rect">
            <a:avLst/>
          </a:prstGeom>
        </p:spPr>
      </p:pic>
    </p:spTree>
  </p:cSld>
  <p:timing>
    <p:tnLst>
      <p:par>
        <p:cTn dur="indefinite" id="627" nodeType="tmRoot" restart="never">
          <p:childTnLst>
            <p:seq>
              <p:cTn dur="indefinite" id="628" nodeType="mainSeq">
                <p:childTnLst/>
              </p:cTn>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5"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Multipumping</a:t>
            </a:r>
            <a:endParaRPr/>
          </a:p>
        </p:txBody>
      </p:sp>
      <p:pic>
        <p:nvPicPr>
          <p:cNvPr descr="" id="296" name=""/>
          <p:cNvPicPr/>
          <p:nvPr/>
        </p:nvPicPr>
        <p:blipFill>
          <a:blip r:embed="rId1"/>
          <a:stretch>
            <a:fillRect/>
          </a:stretch>
        </p:blipFill>
        <p:spPr>
          <a:xfrm>
            <a:off x="773280" y="982800"/>
            <a:ext cx="8530920" cy="6400800"/>
          </a:xfrm>
          <a:prstGeom prst="rect">
            <a:avLst/>
          </a:prstGeom>
        </p:spPr>
      </p:pic>
      <p:pic>
        <p:nvPicPr>
          <p:cNvPr descr="" id="297" name=""/>
          <p:cNvPicPr/>
          <p:nvPr/>
        </p:nvPicPr>
        <p:blipFill>
          <a:blip r:embed="rId2"/>
          <a:stretch>
            <a:fillRect/>
          </a:stretch>
        </p:blipFill>
        <p:spPr>
          <a:xfrm>
            <a:off x="3392640" y="2698920"/>
            <a:ext cx="1306440" cy="672840"/>
          </a:xfrm>
          <a:prstGeom prst="rect">
            <a:avLst/>
          </a:prstGeom>
        </p:spPr>
      </p:pic>
      <p:pic>
        <p:nvPicPr>
          <p:cNvPr descr="" id="298" name=""/>
          <p:cNvPicPr/>
          <p:nvPr/>
        </p:nvPicPr>
        <p:blipFill>
          <a:blip r:embed="rId3"/>
          <a:stretch>
            <a:fillRect/>
          </a:stretch>
        </p:blipFill>
        <p:spPr>
          <a:xfrm>
            <a:off x="3392640" y="3371760"/>
            <a:ext cx="1306440" cy="673200"/>
          </a:xfrm>
          <a:prstGeom prst="rect">
            <a:avLst/>
          </a:prstGeom>
        </p:spPr>
      </p:pic>
      <p:sp>
        <p:nvSpPr>
          <p:cNvPr id="299" name="CustomShape 2"/>
          <p:cNvSpPr/>
          <p:nvPr/>
        </p:nvSpPr>
        <p:spPr>
          <a:xfrm>
            <a:off x="1943280" y="4013280"/>
            <a:ext cx="728640" cy="504720"/>
          </a:xfrm>
          <a:prstGeom prst="roundRect">
            <a:avLst>
              <a:gd fmla="val 3600" name="adj"/>
            </a:avLst>
          </a:prstGeom>
          <a:ln w="36720">
            <a:solidFill>
              <a:srgbClr val="0000ff"/>
            </a:solidFill>
            <a:miter/>
          </a:ln>
        </p:spPr>
      </p:sp>
      <p:sp>
        <p:nvSpPr>
          <p:cNvPr id="300" name="CustomShape 3"/>
          <p:cNvSpPr/>
          <p:nvPr/>
        </p:nvSpPr>
        <p:spPr>
          <a:xfrm>
            <a:off x="3270240" y="2543040"/>
            <a:ext cx="1558800" cy="1746360"/>
          </a:xfrm>
          <a:prstGeom prst="roundRect">
            <a:avLst>
              <a:gd fmla="val 3600" name="adj"/>
            </a:avLst>
          </a:prstGeom>
          <a:ln w="36720">
            <a:solidFill>
              <a:srgbClr val="0000ff"/>
            </a:solidFill>
            <a:miter/>
          </a:ln>
        </p:spPr>
      </p:sp>
      <p:sp>
        <p:nvSpPr>
          <p:cNvPr id="301" name="CustomShape 4"/>
          <p:cNvSpPr/>
          <p:nvPr/>
        </p:nvSpPr>
        <p:spPr>
          <a:xfrm>
            <a:off x="2671920" y="3363840"/>
            <a:ext cx="596880" cy="927000"/>
          </a:xfrm>
          <a:prstGeom prst="rect">
            <a:avLst/>
          </a:prstGeom>
          <a:ln w="36720">
            <a:solidFill>
              <a:srgbClr val="0000ff"/>
            </a:solidFill>
            <a:miter/>
          </a:ln>
        </p:spPr>
      </p:sp>
      <p:sp>
        <p:nvSpPr>
          <p:cNvPr id="302" name="CustomShape 5"/>
          <p:cNvSpPr/>
          <p:nvPr/>
        </p:nvSpPr>
        <p:spPr>
          <a:xfrm>
            <a:off x="4829040" y="3191040"/>
            <a:ext cx="3187800" cy="919080"/>
          </a:xfrm>
          <a:prstGeom prst="rect">
            <a:avLst/>
          </a:prstGeom>
        </p:spPr>
        <p:txBody>
          <a:bodyPr bIns="63360" lIns="108360" rIns="108360" tIns="63360" wrap="none"/>
          <a:p>
            <a:pPr algn="ctr">
              <a:buSzPct val="45000"/>
              <a:buFont typeface="Arial"/>
              <a:buChar char="•"/>
            </a:pPr>
            <a:r>
              <a:rPr lang="en-CA" sz="2800">
                <a:solidFill>
                  <a:srgbClr val="0000ff"/>
                </a:solidFill>
              </a:rPr>
              <a:t>Pure Multipumping</a:t>
            </a:r>
            <a:endParaRPr/>
          </a:p>
          <a:p>
            <a:pPr algn="ctr">
              <a:buSzPct val="45000"/>
              <a:buFont typeface="Arial"/>
              <a:buChar char="•"/>
            </a:pPr>
            <a:r>
              <a:rPr lang="en-CA" sz="2800">
                <a:solidFill>
                  <a:srgbClr val="0000ff"/>
                </a:solidFill>
              </a:rPr>
              <a:t>(279 MHz)‏</a:t>
            </a:r>
            <a:endParaRPr/>
          </a:p>
        </p:txBody>
      </p:sp>
    </p:spTree>
  </p:cSld>
  <p:timing>
    <p:tnLst>
      <p:par>
        <p:cTn dur="indefinite" id="629" nodeType="tmRoot" restart="never">
          <p:childTnLst>
            <p:seq>
              <p:cTn dur="indefinite" id="630" nodeType="mainSeq">
                <p:childTnLst>
                  <p:par>
                    <p:cTn dur="indefinite" fill="hold" id="631">
                      <p:stCondLst>
                        <p:cond delay="indefinite"/>
                      </p:stCondLst>
                      <p:childTnLst>
                        <p:par>
                          <p:cTn dur="indefinite" fill="hold" id="632">
                            <p:stCondLst>
                              <p:cond delay="0"/>
                            </p:stCondLst>
                            <p:childTnLst>
                              <p:par>
                                <p:cTn dur="indefinite" fill="hold" id="633" nodeType="clickEffect" presetClass="entr" presetID="1">
                                  <p:stCondLst>
                                    <p:cond delay="0"/>
                                  </p:stCondLst>
                                  <p:childTnLst>
                                    <p:set>
                                      <p:cBhvr>
                                        <p:cTn dur="1" fill="hold" id="634">
                                          <p:stCondLst>
                                            <p:cond delay="0"/>
                                          </p:stCondLst>
                                        </p:cTn>
                                        <p:tgtEl>
                                          <p:spTgt spid="297"/>
                                        </p:tgtEl>
                                        <p:attrNameLst>
                                          <p:attrName>style.visibility</p:attrName>
                                        </p:attrNameLst>
                                      </p:cBhvr>
                                      <p:to>
                                        <p:strVal val="visible"/>
                                      </p:to>
                                    </p:set>
                                  </p:childTnLst>
                                </p:cTn>
                              </p:par>
                              <p:par>
                                <p:cTn dur="indefinite" fill="hold" id="635" nodeType="withEffect" presetClass="entr" presetID="1">
                                  <p:stCondLst>
                                    <p:cond delay="0"/>
                                  </p:stCondLst>
                                  <p:childTnLst>
                                    <p:set>
                                      <p:cBhvr>
                                        <p:cTn dur="1" fill="hold" id="636">
                                          <p:stCondLst>
                                            <p:cond delay="0"/>
                                          </p:stCondLst>
                                        </p:cTn>
                                        <p:tgtEl>
                                          <p:spTgt spid="298"/>
                                        </p:tgtEl>
                                        <p:attrNameLst>
                                          <p:attrName>style.visibility</p:attrName>
                                        </p:attrNameLst>
                                      </p:cBhvr>
                                      <p:to>
                                        <p:strVal val="visible"/>
                                      </p:to>
                                    </p:set>
                                  </p:childTnLst>
                                </p:cTn>
                              </p:par>
                              <p:par>
                                <p:cTn dur="indefinite" fill="hold" id="637" nodeType="withEffect" presetClass="entr" presetID="1">
                                  <p:stCondLst>
                                    <p:cond delay="0"/>
                                  </p:stCondLst>
                                  <p:childTnLst>
                                    <p:set>
                                      <p:cBhvr>
                                        <p:cTn dur="1" fill="hold" id="638">
                                          <p:stCondLst>
                                            <p:cond delay="0"/>
                                          </p:stCondLst>
                                        </p:cTn>
                                        <p:tgtEl>
                                          <p:spTgt spid="300"/>
                                        </p:tgtEl>
                                        <p:attrNameLst>
                                          <p:attrName>style.visibility</p:attrName>
                                        </p:attrNameLst>
                                      </p:cBhvr>
                                      <p:to>
                                        <p:strVal val="visible"/>
                                      </p:to>
                                    </p:set>
                                  </p:childTnLst>
                                </p:cTn>
                              </p:par>
                              <p:par>
                                <p:cTn dur="indefinite" fill="hold" id="639" nodeType="withEffect" presetClass="entr" presetID="1">
                                  <p:stCondLst>
                                    <p:cond delay="0"/>
                                  </p:stCondLst>
                                  <p:childTnLst>
                                    <p:set>
                                      <p:cBhvr>
                                        <p:cTn dur="1" fill="hold" id="640">
                                          <p:stCondLst>
                                            <p:cond delay="0"/>
                                          </p:stCondLst>
                                        </p:cTn>
                                        <p:tgtEl>
                                          <p:spTgt spid="301"/>
                                        </p:tgtEl>
                                        <p:attrNameLst>
                                          <p:attrName>style.visibility</p:attrName>
                                        </p:attrNameLst>
                                      </p:cBhvr>
                                      <p:to>
                                        <p:strVal val="visible"/>
                                      </p:to>
                                    </p:set>
                                  </p:childTnLst>
                                </p:cTn>
                              </p:par>
                              <p:par>
                                <p:cTn dur="indefinite" fill="hold" id="641" nodeType="withEffect" presetClass="entr" presetID="1">
                                  <p:stCondLst>
                                    <p:cond delay="0"/>
                                  </p:stCondLst>
                                  <p:childTnLst>
                                    <p:set>
                                      <p:cBhvr>
                                        <p:cTn dur="1" fill="hold" id="642">
                                          <p:stCondLst>
                                            <p:cond delay="0"/>
                                          </p:stCondLst>
                                        </p:cTn>
                                        <p:tgtEl>
                                          <p:spTgt spid="299"/>
                                        </p:tgtEl>
                                        <p:attrNameLst>
                                          <p:attrName>style.visibility</p:attrName>
                                        </p:attrNameLst>
                                      </p:cBhvr>
                                      <p:to>
                                        <p:strVal val="visible"/>
                                      </p:to>
                                    </p:set>
                                  </p:childTnLst>
                                </p:cTn>
                              </p:par>
                              <p:par>
                                <p:cTn dur="indefinite" fill="hold" id="643" nodeType="withEffect" presetClass="entr" presetID="1">
                                  <p:stCondLst>
                                    <p:cond delay="0"/>
                                  </p:stCondLst>
                                  <p:childTnLst>
                                    <p:set>
                                      <p:cBhvr>
                                        <p:cTn dur="1" fill="hold" id="644">
                                          <p:stCondLst>
                                            <p:cond delay="0"/>
                                          </p:stCondLst>
                                        </p:cTn>
                                        <p:tgtEl>
                                          <p:spTgt spid="30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4W/8R Multipumping</a:t>
            </a:r>
            <a:endParaRPr/>
          </a:p>
        </p:txBody>
      </p:sp>
      <p:pic>
        <p:nvPicPr>
          <p:cNvPr descr="" id="304" name=""/>
          <p:cNvPicPr/>
          <p:nvPr/>
        </p:nvPicPr>
        <p:blipFill>
          <a:blip r:embed="rId1"/>
          <a:stretch>
            <a:fillRect/>
          </a:stretch>
        </p:blipFill>
        <p:spPr>
          <a:xfrm>
            <a:off x="743040" y="960480"/>
            <a:ext cx="8586720" cy="6443640"/>
          </a:xfrm>
          <a:prstGeom prst="rect">
            <a:avLst/>
          </a:prstGeom>
        </p:spPr>
      </p:pic>
      <p:sp>
        <p:nvSpPr>
          <p:cNvPr id="305" name="CustomShape 2"/>
          <p:cNvSpPr/>
          <p:nvPr/>
        </p:nvSpPr>
        <p:spPr>
          <a:xfrm>
            <a:off x="2744640" y="4457880"/>
            <a:ext cx="1800" cy="1746000"/>
          </a:xfrm>
          <a:prstGeom prst="rect">
            <a:avLst/>
          </a:prstGeom>
          <a:ln w="36720">
            <a:solidFill>
              <a:srgbClr val="ff0000"/>
            </a:solidFill>
            <a:miter/>
            <a:tailEnd len="med" type="triangle" w="med"/>
          </a:ln>
        </p:spPr>
      </p:sp>
      <p:sp>
        <p:nvSpPr>
          <p:cNvPr id="306" name="CustomShape 3"/>
          <p:cNvSpPr/>
          <p:nvPr/>
        </p:nvSpPr>
        <p:spPr>
          <a:xfrm>
            <a:off x="5384880" y="1763640"/>
            <a:ext cx="1440" cy="961920"/>
          </a:xfrm>
          <a:prstGeom prst="rect">
            <a:avLst/>
          </a:prstGeom>
          <a:ln w="36720">
            <a:solidFill>
              <a:srgbClr val="ff0000"/>
            </a:solidFill>
            <a:miter/>
            <a:tailEnd len="med" type="triangle" w="med"/>
          </a:ln>
        </p:spPr>
      </p:sp>
      <p:sp>
        <p:nvSpPr>
          <p:cNvPr id="307" name="CustomShape 4"/>
          <p:cNvSpPr/>
          <p:nvPr/>
        </p:nvSpPr>
        <p:spPr>
          <a:xfrm>
            <a:off x="8381880" y="2530440"/>
            <a:ext cx="12960" cy="1708200"/>
          </a:xfrm>
          <a:prstGeom prst="rect">
            <a:avLst/>
          </a:prstGeom>
          <a:ln w="36720">
            <a:solidFill>
              <a:srgbClr val="ff0000"/>
            </a:solidFill>
            <a:miter/>
            <a:tailEnd len="med" type="triangle" w="med"/>
          </a:ln>
        </p:spPr>
      </p:sp>
      <p:sp>
        <p:nvSpPr>
          <p:cNvPr id="308" name="CustomShape 5"/>
          <p:cNvSpPr/>
          <p:nvPr/>
        </p:nvSpPr>
        <p:spPr>
          <a:xfrm>
            <a:off x="2946240" y="5079960"/>
            <a:ext cx="5270760" cy="487440"/>
          </a:xfrm>
          <a:prstGeom prst="rect">
            <a:avLst/>
          </a:prstGeom>
        </p:spPr>
        <p:txBody>
          <a:bodyPr bIns="45000" lIns="90000" rIns="90000" tIns="45000" wrap="none"/>
          <a:p>
            <a:pPr>
              <a:buSzPct val="45000"/>
              <a:buFont typeface="Arial"/>
              <a:buChar char="•"/>
            </a:pPr>
            <a:r>
              <a:rPr lang="en-CA" sz="2800">
                <a:solidFill>
                  <a:srgbClr val="ff0000"/>
                </a:solidFill>
              </a:rPr>
              <a:t>Worsens as # of ports increases</a:t>
            </a:r>
            <a:endParaRPr/>
          </a:p>
        </p:txBody>
      </p:sp>
      <p:sp>
        <p:nvSpPr>
          <p:cNvPr id="309" name="CustomShape 6"/>
          <p:cNvSpPr/>
          <p:nvPr/>
        </p:nvSpPr>
        <p:spPr>
          <a:xfrm>
            <a:off x="2946240" y="5079960"/>
            <a:ext cx="5270760" cy="487440"/>
          </a:xfrm>
          <a:prstGeom prst="roundRect">
            <a:avLst>
              <a:gd fmla="val 3600" name="adj"/>
            </a:avLst>
          </a:prstGeom>
          <a:ln w="36720">
            <a:solidFill>
              <a:srgbClr val="ff0000"/>
            </a:solidFill>
            <a:miter/>
          </a:ln>
        </p:spPr>
      </p:sp>
      <p:sp>
        <p:nvSpPr>
          <p:cNvPr id="310" name="CustomShape 7"/>
          <p:cNvSpPr/>
          <p:nvPr/>
        </p:nvSpPr>
        <p:spPr>
          <a:xfrm>
            <a:off x="5281560" y="1779480"/>
            <a:ext cx="228600" cy="1800"/>
          </a:xfrm>
          <a:prstGeom prst="rect">
            <a:avLst/>
          </a:prstGeom>
          <a:ln w="36720">
            <a:solidFill>
              <a:srgbClr val="ff0000"/>
            </a:solidFill>
            <a:round/>
          </a:ln>
        </p:spPr>
      </p:sp>
      <p:sp>
        <p:nvSpPr>
          <p:cNvPr id="311" name="CustomShape 8"/>
          <p:cNvSpPr/>
          <p:nvPr/>
        </p:nvSpPr>
        <p:spPr>
          <a:xfrm>
            <a:off x="8305920" y="2536920"/>
            <a:ext cx="228600" cy="1440"/>
          </a:xfrm>
          <a:prstGeom prst="rect">
            <a:avLst/>
          </a:prstGeom>
          <a:ln w="36720">
            <a:solidFill>
              <a:srgbClr val="ff0000"/>
            </a:solidFill>
            <a:round/>
          </a:ln>
        </p:spPr>
      </p:sp>
      <p:sp>
        <p:nvSpPr>
          <p:cNvPr id="312" name="CustomShape 9"/>
          <p:cNvSpPr/>
          <p:nvPr/>
        </p:nvSpPr>
        <p:spPr>
          <a:xfrm>
            <a:off x="2654280" y="4443480"/>
            <a:ext cx="228600" cy="1440"/>
          </a:xfrm>
          <a:prstGeom prst="rect">
            <a:avLst/>
          </a:prstGeom>
          <a:ln w="36720">
            <a:solidFill>
              <a:srgbClr val="ff0000"/>
            </a:solidFill>
            <a:round/>
          </a:ln>
        </p:spPr>
      </p:sp>
    </p:spTree>
  </p:cSld>
  <p:timing>
    <p:tnLst>
      <p:par>
        <p:cTn dur="indefinite" id="645" nodeType="tmRoot" restart="never">
          <p:childTnLst>
            <p:seq>
              <p:cTn dur="indefinite" id="646" nodeType="mainSeq">
                <p:childTnLst>
                  <p:par>
                    <p:cTn dur="indefinite" fill="hold" id="647">
                      <p:stCondLst>
                        <p:cond delay="indefinite"/>
                      </p:stCondLst>
                      <p:childTnLst>
                        <p:par>
                          <p:cTn dur="indefinite" fill="hold" id="648">
                            <p:stCondLst>
                              <p:cond delay="0"/>
                            </p:stCondLst>
                            <p:childTnLst>
                              <p:par>
                                <p:cTn dur="indefinite" fill="hold" id="649" nodeType="clickEffect" presetClass="entr" presetID="1">
                                  <p:stCondLst>
                                    <p:cond delay="0"/>
                                  </p:stCondLst>
                                  <p:childTnLst>
                                    <p:set>
                                      <p:cBhvr>
                                        <p:cTn dur="1" fill="hold" id="650">
                                          <p:stCondLst>
                                            <p:cond delay="0"/>
                                          </p:stCondLst>
                                        </p:cTn>
                                        <p:tgtEl>
                                          <p:spTgt spid="306"/>
                                        </p:tgtEl>
                                        <p:attrNameLst>
                                          <p:attrName>style.visibility</p:attrName>
                                        </p:attrNameLst>
                                      </p:cBhvr>
                                      <p:to>
                                        <p:strVal val="visible"/>
                                      </p:to>
                                    </p:set>
                                  </p:childTnLst>
                                </p:cTn>
                              </p:par>
                              <p:par>
                                <p:cTn dur="indefinite" fill="hold" id="651" nodeType="withEffect" presetClass="entr" presetID="1">
                                  <p:stCondLst>
                                    <p:cond delay="0"/>
                                  </p:stCondLst>
                                  <p:childTnLst>
                                    <p:set>
                                      <p:cBhvr>
                                        <p:cTn dur="1" fill="hold" id="652">
                                          <p:stCondLst>
                                            <p:cond delay="0"/>
                                          </p:stCondLst>
                                        </p:cTn>
                                        <p:tgtEl>
                                          <p:spTgt spid="310"/>
                                        </p:tgtEl>
                                        <p:attrNameLst>
                                          <p:attrName>style.visibility</p:attrName>
                                        </p:attrNameLst>
                                      </p:cBhvr>
                                      <p:to>
                                        <p:strVal val="visible"/>
                                      </p:to>
                                    </p:set>
                                  </p:childTnLst>
                                </p:cTn>
                              </p:par>
                              <p:par>
                                <p:cTn dur="indefinite" fill="hold" id="653" nodeType="withEffect" presetClass="entr" presetID="1">
                                  <p:stCondLst>
                                    <p:cond delay="0"/>
                                  </p:stCondLst>
                                  <p:childTnLst>
                                    <p:set>
                                      <p:cBhvr>
                                        <p:cTn dur="1" fill="hold" id="654">
                                          <p:stCondLst>
                                            <p:cond delay="0"/>
                                          </p:stCondLst>
                                        </p:cTn>
                                        <p:tgtEl>
                                          <p:spTgt spid="307"/>
                                        </p:tgtEl>
                                        <p:attrNameLst>
                                          <p:attrName>style.visibility</p:attrName>
                                        </p:attrNameLst>
                                      </p:cBhvr>
                                      <p:to>
                                        <p:strVal val="visible"/>
                                      </p:to>
                                    </p:set>
                                  </p:childTnLst>
                                </p:cTn>
                              </p:par>
                              <p:par>
                                <p:cTn dur="indefinite" fill="hold" id="655" nodeType="withEffect" presetClass="entr" presetID="1">
                                  <p:stCondLst>
                                    <p:cond delay="0"/>
                                  </p:stCondLst>
                                  <p:childTnLst>
                                    <p:set>
                                      <p:cBhvr>
                                        <p:cTn dur="1" fill="hold" id="656">
                                          <p:stCondLst>
                                            <p:cond delay="0"/>
                                          </p:stCondLst>
                                        </p:cTn>
                                        <p:tgtEl>
                                          <p:spTgt spid="311"/>
                                        </p:tgtEl>
                                        <p:attrNameLst>
                                          <p:attrName>style.visibility</p:attrName>
                                        </p:attrNameLst>
                                      </p:cBhvr>
                                      <p:to>
                                        <p:strVal val="visible"/>
                                      </p:to>
                                    </p:set>
                                  </p:childTnLst>
                                </p:cTn>
                              </p:par>
                            </p:childTnLst>
                          </p:cTn>
                        </p:par>
                      </p:childTnLst>
                    </p:cTn>
                  </p:par>
                  <p:par>
                    <p:cTn dur="indefinite" fill="hold" id="657">
                      <p:stCondLst>
                        <p:cond delay="indefinite"/>
                      </p:stCondLst>
                      <p:childTnLst>
                        <p:par>
                          <p:cTn dur="indefinite" fill="hold" id="658">
                            <p:stCondLst>
                              <p:cond delay="0"/>
                            </p:stCondLst>
                            <p:childTnLst>
                              <p:par>
                                <p:cTn dur="indefinite" fill="hold" id="659" nodeType="clickEffect" presetClass="entr" presetID="1">
                                  <p:stCondLst>
                                    <p:cond delay="0"/>
                                  </p:stCondLst>
                                  <p:childTnLst>
                                    <p:set>
                                      <p:cBhvr>
                                        <p:cTn dur="1" fill="hold" id="660">
                                          <p:stCondLst>
                                            <p:cond delay="0"/>
                                          </p:stCondLst>
                                        </p:cTn>
                                        <p:tgtEl>
                                          <p:spTgt spid="305"/>
                                        </p:tgtEl>
                                        <p:attrNameLst>
                                          <p:attrName>style.visibility</p:attrName>
                                        </p:attrNameLst>
                                      </p:cBhvr>
                                      <p:to>
                                        <p:strVal val="visible"/>
                                      </p:to>
                                    </p:set>
                                  </p:childTnLst>
                                </p:cTn>
                              </p:par>
                              <p:par>
                                <p:cTn dur="indefinite" fill="hold" id="661" nodeType="withEffect" presetClass="entr" presetID="1">
                                  <p:stCondLst>
                                    <p:cond delay="0"/>
                                  </p:stCondLst>
                                  <p:childTnLst>
                                    <p:set>
                                      <p:cBhvr>
                                        <p:cTn dur="1" fill="hold" id="662">
                                          <p:stCondLst>
                                            <p:cond delay="0"/>
                                          </p:stCondLst>
                                        </p:cTn>
                                        <p:tgtEl>
                                          <p:spTgt spid="312"/>
                                        </p:tgtEl>
                                        <p:attrNameLst>
                                          <p:attrName>style.visibility</p:attrName>
                                        </p:attrNameLst>
                                      </p:cBhvr>
                                      <p:to>
                                        <p:strVal val="visible"/>
                                      </p:to>
                                    </p:set>
                                  </p:childTnLst>
                                </p:cTn>
                              </p:par>
                            </p:childTnLst>
                          </p:cTn>
                        </p:par>
                      </p:childTnLst>
                    </p:cTn>
                  </p:par>
                  <p:par>
                    <p:cTn dur="indefinite" fill="hold" id="663">
                      <p:stCondLst>
                        <p:cond delay="indefinite"/>
                      </p:stCondLst>
                      <p:childTnLst>
                        <p:par>
                          <p:cTn dur="indefinite" fill="hold" id="664">
                            <p:stCondLst>
                              <p:cond delay="0"/>
                            </p:stCondLst>
                            <p:childTnLst>
                              <p:par>
                                <p:cTn dur="indefinite" fill="hold" id="665" nodeType="clickEffect" presetClass="entr" presetID="1">
                                  <p:stCondLst>
                                    <p:cond delay="0"/>
                                  </p:stCondLst>
                                  <p:childTnLst>
                                    <p:set>
                                      <p:cBhvr>
                                        <p:cTn dur="1" fill="hold" id="666">
                                          <p:stCondLst>
                                            <p:cond delay="0"/>
                                          </p:stCondLst>
                                        </p:cTn>
                                        <p:tgtEl>
                                          <p:spTgt spid="309"/>
                                        </p:tgtEl>
                                        <p:attrNameLst>
                                          <p:attrName>style.visibility</p:attrName>
                                        </p:attrNameLst>
                                      </p:cBhvr>
                                      <p:to>
                                        <p:strVal val="visible"/>
                                      </p:to>
                                    </p:set>
                                  </p:childTnLst>
                                </p:cTn>
                              </p:par>
                              <p:par>
                                <p:cTn dur="indefinite" fill="hold" id="667" nodeType="withEffect" presetClass="entr" presetID="1">
                                  <p:stCondLst>
                                    <p:cond delay="0"/>
                                  </p:stCondLst>
                                  <p:childTnLst>
                                    <p:set>
                                      <p:cBhvr>
                                        <p:cTn dur="1" fill="hold" id="668">
                                          <p:stCondLst>
                                            <p:cond delay="0"/>
                                          </p:stCondLst>
                                        </p:cTn>
                                        <p:tgtEl>
                                          <p:spTgt spid="30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2W/4R Multipumping</a:t>
            </a:r>
            <a:endParaRPr/>
          </a:p>
        </p:txBody>
      </p:sp>
      <p:pic>
        <p:nvPicPr>
          <p:cNvPr descr="" id="314" name=""/>
          <p:cNvPicPr/>
          <p:nvPr/>
        </p:nvPicPr>
        <p:blipFill>
          <a:blip r:embed="rId1"/>
          <a:stretch>
            <a:fillRect/>
          </a:stretch>
        </p:blipFill>
        <p:spPr>
          <a:xfrm>
            <a:off x="709560" y="923760"/>
            <a:ext cx="8586720" cy="6444000"/>
          </a:xfrm>
          <a:prstGeom prst="rect">
            <a:avLst/>
          </a:prstGeom>
        </p:spPr>
      </p:pic>
      <p:sp>
        <p:nvSpPr>
          <p:cNvPr id="315" name="CustomShape 2"/>
          <p:cNvSpPr/>
          <p:nvPr/>
        </p:nvSpPr>
        <p:spPr>
          <a:xfrm>
            <a:off x="5283360" y="4222800"/>
            <a:ext cx="2141280" cy="882720"/>
          </a:xfrm>
          <a:prstGeom prst="roundRect">
            <a:avLst>
              <a:gd fmla="val 3600" name="adj"/>
            </a:avLst>
          </a:prstGeom>
          <a:ln w="36720">
            <a:solidFill>
              <a:srgbClr val="ff0000"/>
            </a:solidFill>
            <a:miter/>
          </a:ln>
        </p:spPr>
      </p:sp>
      <p:sp>
        <p:nvSpPr>
          <p:cNvPr id="316" name="CustomShape 3"/>
          <p:cNvSpPr/>
          <p:nvPr/>
        </p:nvSpPr>
        <p:spPr>
          <a:xfrm>
            <a:off x="5248440" y="4218120"/>
            <a:ext cx="2141280" cy="882360"/>
          </a:xfrm>
          <a:prstGeom prst="rect">
            <a:avLst/>
          </a:prstGeom>
        </p:spPr>
        <p:txBody>
          <a:bodyPr bIns="45000" lIns="90000" rIns="90000" tIns="45000" wrap="none"/>
          <a:p>
            <a:pPr>
              <a:buSzPct val="45000"/>
              <a:buFont typeface="Arial"/>
              <a:buChar char="•"/>
            </a:pPr>
            <a:r>
              <a:rPr lang="en-CA" sz="2800"/>
              <a:t>28% smaller</a:t>
            </a:r>
            <a:endParaRPr/>
          </a:p>
          <a:p>
            <a:pPr>
              <a:buSzPct val="45000"/>
              <a:buFont typeface="Arial"/>
              <a:buChar char="•"/>
            </a:pPr>
            <a:r>
              <a:rPr lang="en-CA" sz="2800"/>
              <a:t>on average</a:t>
            </a:r>
            <a:endParaRPr/>
          </a:p>
        </p:txBody>
      </p:sp>
      <p:sp>
        <p:nvSpPr>
          <p:cNvPr id="317" name="CustomShape 4"/>
          <p:cNvSpPr/>
          <p:nvPr/>
        </p:nvSpPr>
        <p:spPr>
          <a:xfrm>
            <a:off x="46080" y="5526000"/>
            <a:ext cx="1400040" cy="1109880"/>
          </a:xfrm>
          <a:prstGeom prst="rect">
            <a:avLst/>
          </a:prstGeom>
        </p:spPr>
        <p:txBody>
          <a:bodyPr bIns="45000" lIns="90000" rIns="90000" tIns="45000" wrap="none"/>
          <a:p>
            <a:pPr algn="ctr">
              <a:buSzPct val="45000"/>
              <a:buFont typeface="Arial"/>
              <a:buChar char="•"/>
            </a:pPr>
            <a:r>
              <a:rPr lang="en-CA" sz="2400"/>
              <a:t>193 MHz</a:t>
            </a:r>
            <a:endParaRPr/>
          </a:p>
          <a:p>
            <a:pPr algn="ctr">
              <a:buSzPct val="45000"/>
              <a:buFont typeface="Arial"/>
              <a:buChar char="•"/>
            </a:pPr>
            <a:r>
              <a:rPr lang="en-CA" sz="2400"/>
              <a:t>to</a:t>
            </a:r>
            <a:endParaRPr/>
          </a:p>
          <a:p>
            <a:pPr algn="ctr">
              <a:buSzPct val="45000"/>
              <a:buFont typeface="Arial"/>
              <a:buChar char="•"/>
            </a:pPr>
            <a:r>
              <a:rPr lang="en-CA" sz="2400"/>
              <a:t>174 MHz</a:t>
            </a:r>
            <a:endParaRPr/>
          </a:p>
        </p:txBody>
      </p:sp>
      <p:sp>
        <p:nvSpPr>
          <p:cNvPr id="318" name="CustomShape 5"/>
          <p:cNvSpPr/>
          <p:nvPr/>
        </p:nvSpPr>
        <p:spPr>
          <a:xfrm>
            <a:off x="2968560" y="4183200"/>
            <a:ext cx="2073240" cy="942840"/>
          </a:xfrm>
          <a:prstGeom prst="roundRect">
            <a:avLst>
              <a:gd fmla="val 3600" name="adj"/>
            </a:avLst>
          </a:prstGeom>
          <a:ln w="36720">
            <a:solidFill>
              <a:srgbClr val="ff0000"/>
            </a:solidFill>
            <a:miter/>
          </a:ln>
        </p:spPr>
      </p:sp>
      <p:sp>
        <p:nvSpPr>
          <p:cNvPr id="319" name="CustomShape 6"/>
          <p:cNvSpPr/>
          <p:nvPr/>
        </p:nvSpPr>
        <p:spPr>
          <a:xfrm>
            <a:off x="1428840" y="5775480"/>
            <a:ext cx="447480" cy="588960"/>
          </a:xfrm>
          <a:prstGeom prst="leftBrace">
            <a:avLst>
              <a:gd fmla="val 1800" name="adj1"/>
              <a:gd fmla="val 10800" name="adj2"/>
            </a:avLst>
          </a:prstGeom>
          <a:ln w="54720">
            <a:solidFill>
              <a:srgbClr val="0000ff"/>
            </a:solidFill>
            <a:miter/>
          </a:ln>
        </p:spPr>
      </p:sp>
      <p:sp>
        <p:nvSpPr>
          <p:cNvPr id="320" name="CustomShape 7"/>
          <p:cNvSpPr/>
          <p:nvPr/>
        </p:nvSpPr>
        <p:spPr>
          <a:xfrm>
            <a:off x="2968560" y="4211640"/>
            <a:ext cx="2073240" cy="915840"/>
          </a:xfrm>
          <a:prstGeom prst="rect">
            <a:avLst/>
          </a:prstGeom>
        </p:spPr>
        <p:txBody>
          <a:bodyPr bIns="45000" lIns="90000" rIns="90000" tIns="45000"/>
          <a:p>
            <a:pPr algn="ctr">
              <a:buSzPct val="45000"/>
              <a:buFont typeface="Arial"/>
              <a:buChar char="•"/>
            </a:pPr>
            <a:r>
              <a:rPr lang="en-CA" sz="2800"/>
              <a:t>54% slower on average</a:t>
            </a:r>
            <a:endParaRPr/>
          </a:p>
        </p:txBody>
      </p:sp>
    </p:spTree>
  </p:cSld>
  <p:timing>
    <p:tnLst>
      <p:par>
        <p:cTn dur="indefinite" id="669" nodeType="tmRoot" restart="never">
          <p:childTnLst>
            <p:seq>
              <p:cTn dur="indefinite" id="670" nodeType="mainSeq">
                <p:childTnLst>
                  <p:par>
                    <p:cTn dur="indefinite" fill="hold" id="671">
                      <p:stCondLst>
                        <p:cond delay="indefinite"/>
                      </p:stCondLst>
                      <p:childTnLst>
                        <p:par>
                          <p:cTn dur="indefinite" fill="hold" id="672">
                            <p:stCondLst>
                              <p:cond delay="0"/>
                            </p:stCondLst>
                            <p:childTnLst>
                              <p:par>
                                <p:cTn dur="indefinite" fill="hold" id="673" nodeType="clickEffect" presetClass="entr" presetID="1">
                                  <p:stCondLst>
                                    <p:cond delay="0"/>
                                  </p:stCondLst>
                                  <p:childTnLst>
                                    <p:set>
                                      <p:cBhvr>
                                        <p:cTn dur="1" fill="hold" id="674">
                                          <p:stCondLst>
                                            <p:cond delay="0"/>
                                          </p:stCondLst>
                                        </p:cTn>
                                        <p:tgtEl>
                                          <p:spTgt spid="318"/>
                                        </p:tgtEl>
                                        <p:attrNameLst>
                                          <p:attrName>style.visibility</p:attrName>
                                        </p:attrNameLst>
                                      </p:cBhvr>
                                      <p:to>
                                        <p:strVal val="visible"/>
                                      </p:to>
                                    </p:set>
                                  </p:childTnLst>
                                </p:cTn>
                              </p:par>
                              <p:par>
                                <p:cTn dur="indefinite" fill="hold" id="675" nodeType="withEffect" presetClass="entr" presetID="1">
                                  <p:stCondLst>
                                    <p:cond delay="0"/>
                                  </p:stCondLst>
                                  <p:childTnLst>
                                    <p:set>
                                      <p:cBhvr>
                                        <p:cTn dur="1" fill="hold" id="676">
                                          <p:stCondLst>
                                            <p:cond delay="0"/>
                                          </p:stCondLst>
                                        </p:cTn>
                                        <p:tgtEl>
                                          <p:spTgt spid="320"/>
                                        </p:tgtEl>
                                        <p:attrNameLst>
                                          <p:attrName>style.visibility</p:attrName>
                                        </p:attrNameLst>
                                      </p:cBhvr>
                                      <p:to>
                                        <p:strVal val="visible"/>
                                      </p:to>
                                    </p:set>
                                  </p:childTnLst>
                                </p:cTn>
                              </p:par>
                            </p:childTnLst>
                          </p:cTn>
                        </p:par>
                      </p:childTnLst>
                    </p:cTn>
                  </p:par>
                  <p:par>
                    <p:cTn dur="indefinite" fill="hold" id="677">
                      <p:stCondLst>
                        <p:cond delay="indefinite"/>
                      </p:stCondLst>
                      <p:childTnLst>
                        <p:par>
                          <p:cTn dur="indefinite" fill="hold" id="678">
                            <p:stCondLst>
                              <p:cond delay="0"/>
                            </p:stCondLst>
                            <p:childTnLst>
                              <p:par>
                                <p:cTn dur="indefinite" fill="hold" id="679" nodeType="clickEffect" presetClass="entr" presetID="1">
                                  <p:stCondLst>
                                    <p:cond delay="0"/>
                                  </p:stCondLst>
                                  <p:childTnLst>
                                    <p:set>
                                      <p:cBhvr>
                                        <p:cTn dur="1" fill="hold" id="680">
                                          <p:stCondLst>
                                            <p:cond delay="0"/>
                                          </p:stCondLst>
                                        </p:cTn>
                                        <p:tgtEl>
                                          <p:spTgt spid="315"/>
                                        </p:tgtEl>
                                        <p:attrNameLst>
                                          <p:attrName>style.visibility</p:attrName>
                                        </p:attrNameLst>
                                      </p:cBhvr>
                                      <p:to>
                                        <p:strVal val="visible"/>
                                      </p:to>
                                    </p:set>
                                  </p:childTnLst>
                                </p:cTn>
                              </p:par>
                              <p:par>
                                <p:cTn dur="indefinite" fill="hold" id="681" nodeType="withEffect" presetClass="entr" presetID="1">
                                  <p:stCondLst>
                                    <p:cond delay="0"/>
                                  </p:stCondLst>
                                  <p:childTnLst>
                                    <p:set>
                                      <p:cBhvr>
                                        <p:cTn dur="1" fill="hold" id="682">
                                          <p:stCondLst>
                                            <p:cond delay="0"/>
                                          </p:stCondLst>
                                        </p:cTn>
                                        <p:tgtEl>
                                          <p:spTgt spid="316"/>
                                        </p:tgtEl>
                                        <p:attrNameLst>
                                          <p:attrName>style.visibility</p:attrName>
                                        </p:attrNameLst>
                                      </p:cBhvr>
                                      <p:to>
                                        <p:strVal val="visible"/>
                                      </p:to>
                                    </p:set>
                                  </p:childTnLst>
                                </p:cTn>
                              </p:par>
                            </p:childTnLst>
                          </p:cTn>
                        </p:par>
                      </p:childTnLst>
                    </p:cTn>
                  </p:par>
                  <p:par>
                    <p:cTn dur="indefinite" fill="hold" id="683">
                      <p:stCondLst>
                        <p:cond delay="indefinite"/>
                      </p:stCondLst>
                      <p:childTnLst>
                        <p:par>
                          <p:cTn dur="indefinite" fill="hold" id="684">
                            <p:stCondLst>
                              <p:cond delay="0"/>
                            </p:stCondLst>
                            <p:childTnLst>
                              <p:par>
                                <p:cTn dur="indefinite" fill="hold" id="685" nodeType="clickEffect" presetClass="entr" presetID="1">
                                  <p:stCondLst>
                                    <p:cond delay="0"/>
                                  </p:stCondLst>
                                  <p:childTnLst>
                                    <p:set>
                                      <p:cBhvr>
                                        <p:cTn dur="1" fill="hold" id="686">
                                          <p:stCondLst>
                                            <p:cond delay="0"/>
                                          </p:stCondLst>
                                        </p:cTn>
                                        <p:tgtEl>
                                          <p:spTgt spid="317"/>
                                        </p:tgtEl>
                                        <p:attrNameLst>
                                          <p:attrName>style.visibility</p:attrName>
                                        </p:attrNameLst>
                                      </p:cBhvr>
                                      <p:to>
                                        <p:strVal val="visible"/>
                                      </p:to>
                                    </p:set>
                                  </p:childTnLst>
                                </p:cTn>
                              </p:par>
                              <p:par>
                                <p:cTn dur="indefinite" fill="hold" id="687" nodeType="withEffect" presetClass="entr" presetID="1">
                                  <p:stCondLst>
                                    <p:cond delay="0"/>
                                  </p:stCondLst>
                                  <p:childTnLst>
                                    <p:set>
                                      <p:cBhvr>
                                        <p:cTn dur="1" fill="hold" id="688">
                                          <p:stCondLst>
                                            <p:cond delay="0"/>
                                          </p:stCondLst>
                                        </p:cTn>
                                        <p:tgtEl>
                                          <p:spTgt spid="319"/>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1"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Conclusions</a:t>
            </a:r>
            <a:endParaRPr/>
          </a:p>
        </p:txBody>
      </p:sp>
      <p:sp>
        <p:nvSpPr>
          <p:cNvPr id="322" name="TextShape 2"/>
          <p:cNvSpPr txBox="1"/>
          <p:nvPr/>
        </p:nvSpPr>
        <p:spPr>
          <a:xfrm>
            <a:off x="512280" y="4995360"/>
            <a:ext cx="9070920" cy="1003320"/>
          </a:xfrm>
          <a:prstGeom prst="rect">
            <a:avLst/>
          </a:prstGeom>
        </p:spPr>
        <p:txBody>
          <a:bodyPr bIns="0" lIns="0" rIns="0" tIns="0"/>
          <a:p>
            <a:pPr>
              <a:buSzPct val="45000"/>
              <a:buFont charset="2" typeface="Wingdings"/>
              <a:buChar char=""/>
            </a:pPr>
            <a:r>
              <a:rPr lang="en-CA">
                <a:solidFill>
                  <a:srgbClr val="008080"/>
                </a:solidFill>
              </a:rPr>
              <a:t>Pure multipumped memories are better for memories with few ports or low speed.</a:t>
            </a:r>
            <a:endParaRPr/>
          </a:p>
        </p:txBody>
      </p:sp>
      <p:sp>
        <p:nvSpPr>
          <p:cNvPr id="323" name="CustomShape 3"/>
          <p:cNvSpPr/>
          <p:nvPr/>
        </p:nvSpPr>
        <p:spPr>
          <a:xfrm>
            <a:off x="403200" y="2171880"/>
            <a:ext cx="9337680" cy="1001520"/>
          </a:xfrm>
          <a:prstGeom prst="rect">
            <a:avLst/>
          </a:prstGeom>
        </p:spPr>
        <p:txBody>
          <a:bodyPr bIns="45000" lIns="90000" rIns="90000" tIns="45000"/>
          <a:p>
            <a:pPr lvl="1">
              <a:lnSpc>
                <a:spcPct val="93000"/>
              </a:lnSpc>
              <a:buSzPct val="45000"/>
              <a:buFont charset="2" typeface="Wingdings"/>
              <a:buChar char=""/>
            </a:pPr>
            <a:r>
              <a:rPr lang="en-CA" sz="3200">
                <a:solidFill>
                  <a:srgbClr val="0000ff"/>
                </a:solidFill>
                <a:latin typeface="Arial"/>
                <a:ea typeface="DejaVu Sans"/>
              </a:rPr>
              <a:t>LVT-based memories are faster and smaller than Pure-ALM memories.</a:t>
            </a:r>
            <a:endParaRPr/>
          </a:p>
        </p:txBody>
      </p:sp>
      <p:sp>
        <p:nvSpPr>
          <p:cNvPr id="324" name="CustomShape 4"/>
          <p:cNvSpPr/>
          <p:nvPr/>
        </p:nvSpPr>
        <p:spPr>
          <a:xfrm>
            <a:off x="396720" y="3533760"/>
            <a:ext cx="8564760" cy="1120680"/>
          </a:xfrm>
          <a:prstGeom prst="rect">
            <a:avLst/>
          </a:prstGeom>
        </p:spPr>
        <p:txBody>
          <a:bodyPr bIns="45000" lIns="90000" rIns="90000" tIns="45000"/>
          <a:p>
            <a:pPr lvl="1">
              <a:lnSpc>
                <a:spcPct val="93000"/>
              </a:lnSpc>
              <a:buSzPct val="45000"/>
              <a:buFont charset="2" typeface="Wingdings"/>
              <a:buChar char=""/>
            </a:pPr>
            <a:r>
              <a:rPr lang="en-CA" sz="3200">
                <a:solidFill>
                  <a:srgbClr val="000000"/>
                </a:solidFill>
                <a:latin typeface="Arial"/>
                <a:ea typeface="DejaVu Sans"/>
              </a:rPr>
              <a:t>LVT-based memories are faster than pure multipumping, but at a cost in area.</a:t>
            </a:r>
            <a:endParaRPr/>
          </a:p>
        </p:txBody>
      </p:sp>
    </p:spTree>
  </p:cSld>
  <p:timing>
    <p:tnLst>
      <p:par>
        <p:cTn dur="indefinite" id="689" nodeType="tmRoot" restart="never">
          <p:childTnLst>
            <p:seq>
              <p:cTn dur="indefinite" id="690" nodeType="mainSeq">
                <p:childTnLst>
                  <p:par>
                    <p:cTn dur="indefinite" fill="hold" id="691">
                      <p:stCondLst>
                        <p:cond delay="indefinite"/>
                      </p:stCondLst>
                      <p:childTnLst>
                        <p:par>
                          <p:cTn dur="indefinite" fill="hold" id="692">
                            <p:stCondLst>
                              <p:cond delay="0"/>
                            </p:stCondLst>
                            <p:childTnLst>
                              <p:par>
                                <p:cTn dur="indefinite" fill="hold" id="693" nodeType="clickEffect" presetClass="entr" presetID="1">
                                  <p:stCondLst>
                                    <p:cond delay="0"/>
                                  </p:stCondLst>
                                  <p:childTnLst>
                                    <p:set>
                                      <p:cBhvr>
                                        <p:cTn dur="1" fill="hold" id="694">
                                          <p:stCondLst>
                                            <p:cond delay="0"/>
                                          </p:stCondLst>
                                        </p:cTn>
                                        <p:tgtEl>
                                          <p:spTgt spid="323"/>
                                        </p:tgtEl>
                                        <p:attrNameLst>
                                          <p:attrName>style.visibility</p:attrName>
                                        </p:attrNameLst>
                                      </p:cBhvr>
                                      <p:to>
                                        <p:strVal val="visible"/>
                                      </p:to>
                                    </p:set>
                                  </p:childTnLst>
                                </p:cTn>
                              </p:par>
                            </p:childTnLst>
                          </p:cTn>
                        </p:par>
                      </p:childTnLst>
                    </p:cTn>
                  </p:par>
                  <p:par>
                    <p:cTn dur="indefinite" fill="hold" id="695">
                      <p:stCondLst>
                        <p:cond delay="indefinite"/>
                      </p:stCondLst>
                      <p:childTnLst>
                        <p:par>
                          <p:cTn dur="indefinite" fill="hold" id="696">
                            <p:stCondLst>
                              <p:cond delay="0"/>
                            </p:stCondLst>
                            <p:childTnLst>
                              <p:par>
                                <p:cTn dur="indefinite" fill="hold" id="697" nodeType="clickEffect" presetClass="entr" presetID="1">
                                  <p:stCondLst>
                                    <p:cond delay="0"/>
                                  </p:stCondLst>
                                  <p:childTnLst>
                                    <p:set>
                                      <p:cBhvr>
                                        <p:cTn dur="1" fill="hold" id="698">
                                          <p:stCondLst>
                                            <p:cond delay="0"/>
                                          </p:stCondLst>
                                        </p:cTn>
                                        <p:tgtEl>
                                          <p:spTgt spid="324"/>
                                        </p:tgtEl>
                                        <p:attrNameLst>
                                          <p:attrName>style.visibility</p:attrName>
                                        </p:attrNameLst>
                                      </p:cBhvr>
                                      <p:to>
                                        <p:strVal val="visible"/>
                                      </p:to>
                                    </p:set>
                                  </p:childTnLst>
                                </p:cTn>
                              </p:par>
                            </p:childTnLst>
                          </p:cTn>
                        </p:par>
                      </p:childTnLst>
                    </p:cTn>
                  </p:par>
                  <p:par>
                    <p:cTn dur="indefinite" fill="hold" id="699">
                      <p:stCondLst>
                        <p:cond delay="indefinite"/>
                      </p:stCondLst>
                      <p:childTnLst>
                        <p:par>
                          <p:cTn dur="indefinite" fill="hold" id="700">
                            <p:stCondLst>
                              <p:cond delay="0"/>
                            </p:stCondLst>
                            <p:childTnLst>
                              <p:par>
                                <p:cTn dur="indefinite" fill="hold" id="701" nodeType="clickEffect" presetClass="entr" presetID="1">
                                  <p:stCondLst>
                                    <p:cond delay="0"/>
                                  </p:stCondLst>
                                  <p:childTnLst>
                                    <p:set>
                                      <p:cBhvr>
                                        <p:cTn dur="1" fill="hold" id="702">
                                          <p:stCondLst>
                                            <p:cond delay="0"/>
                                          </p:stCondLst>
                                        </p:cTn>
                                        <p:tgtEl>
                                          <p:spTgt spid="32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5"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Future Work</a:t>
            </a:r>
            <a:endParaRPr/>
          </a:p>
        </p:txBody>
      </p:sp>
      <p:sp>
        <p:nvSpPr>
          <p:cNvPr id="326" name="CustomShape 2"/>
          <p:cNvSpPr/>
          <p:nvPr/>
        </p:nvSpPr>
        <p:spPr>
          <a:xfrm>
            <a:off x="1601640" y="8037360"/>
            <a:ext cx="217800" cy="382680"/>
          </a:xfrm>
          <a:prstGeom prst="rect">
            <a:avLst/>
          </a:prstGeom>
        </p:spPr>
      </p:sp>
      <p:sp>
        <p:nvSpPr>
          <p:cNvPr id="327" name="TextShape 3"/>
          <p:cNvSpPr txBox="1"/>
          <p:nvPr/>
        </p:nvSpPr>
        <p:spPr>
          <a:xfrm>
            <a:off x="502920" y="1767960"/>
            <a:ext cx="9070920" cy="4899240"/>
          </a:xfrm>
          <a:prstGeom prst="rect">
            <a:avLst/>
          </a:prstGeom>
        </p:spPr>
        <p:txBody>
          <a:bodyPr bIns="0" lIns="0" rIns="0" tIns="0"/>
          <a:p>
            <a:pPr>
              <a:buSzPct val="45000"/>
              <a:buFont charset="2" typeface="Wingdings"/>
              <a:buChar char=""/>
            </a:pPr>
            <a:r>
              <a:rPr lang="en-CA">
                <a:solidFill>
                  <a:srgbClr val="0000ff"/>
                </a:solidFill>
              </a:rPr>
              <a:t>Pure multipumping for LVT-based memories</a:t>
            </a:r>
            <a:endParaRPr/>
          </a:p>
          <a:p>
            <a:pPr lvl="1">
              <a:buSzPct val="75000"/>
              <a:buFont charset="2" typeface="Symbol"/>
              <a:buChar char=""/>
            </a:pPr>
            <a:r>
              <a:rPr lang="en-CA"/>
              <a:t>Build banks with 2W/4R pure multipumping blocks</a:t>
            </a:r>
            <a:endParaRPr/>
          </a:p>
          <a:p>
            <a:pPr lvl="1">
              <a:buSzPct val="75000"/>
              <a:buFont charset="2" typeface="Symbol"/>
              <a:buChar char=""/>
            </a:pPr>
            <a:r>
              <a:rPr lang="en-CA"/>
              <a:t>Possible further area improvement</a:t>
            </a:r>
            <a:endParaRPr/>
          </a:p>
          <a:p>
            <a:pPr>
              <a:buSzPct val="45000"/>
              <a:buFont charset="2" typeface="Wingdings"/>
              <a:buChar char=""/>
            </a:pPr>
            <a:r>
              <a:rPr lang="en-CA">
                <a:solidFill>
                  <a:srgbClr val="0000ff"/>
                </a:solidFill>
              </a:rPr>
              <a:t>Relaxing the read/write order for multipumping</a:t>
            </a:r>
            <a:endParaRPr/>
          </a:p>
          <a:p>
            <a:pPr lvl="1">
              <a:buSzPct val="75000"/>
              <a:buFont charset="2" typeface="Symbol"/>
              <a:buChar char=""/>
            </a:pPr>
            <a:r>
              <a:rPr lang="en-CA"/>
              <a:t>Allows multiplexing the write ports</a:t>
            </a:r>
            <a:endParaRPr/>
          </a:p>
          <a:p>
            <a:pPr lvl="1">
              <a:buSzPct val="75000"/>
              <a:buFont charset="2" typeface="Symbol"/>
              <a:buChar char=""/>
            </a:pPr>
            <a:r>
              <a:rPr lang="en-CA"/>
              <a:t>Leaves designer to watch for WAR violations</a:t>
            </a:r>
            <a:endParaRPr/>
          </a:p>
        </p:txBody>
      </p:sp>
    </p:spTree>
  </p:cSld>
  <p:timing>
    <p:tnLst>
      <p:par>
        <p:cTn dur="indefinite" id="703" nodeType="tmRoot" restart="never">
          <p:childTnLst>
            <p:seq>
              <p:cTn dur="indefinite" id="704" nodeType="mainSeq">
                <p:childTnLst>
                  <p:par>
                    <p:cTn dur="indefinite" fill="hold" id="705">
                      <p:stCondLst>
                        <p:cond delay="indefinite"/>
                      </p:stCondLst>
                      <p:childTnLst>
                        <p:par>
                          <p:cTn dur="indefinite" fill="hold" id="706">
                            <p:stCondLst>
                              <p:cond delay="0"/>
                            </p:stCondLst>
                            <p:childTnLst>
                              <p:par>
                                <p:cTn dur="indefinite" fill="hold" id="707" nodeType="clickEffect" presetClass="entr" presetID="1">
                                  <p:stCondLst>
                                    <p:cond delay="0"/>
                                  </p:stCondLst>
                                  <p:childTnLst>
                                    <p:set>
                                      <p:cBhvr>
                                        <p:cTn dur="1" fill="hold" id="708">
                                          <p:stCondLst>
                                            <p:cond delay="0"/>
                                          </p:stCondLst>
                                        </p:cTn>
                                        <p:tgtEl>
                                          <p:spTgt spid="327">
                                            <p:txEl>
                                              <p:pRg end="41" st="0"/>
                                            </p:txEl>
                                          </p:spTgt>
                                        </p:tgtEl>
                                        <p:attrNameLst>
                                          <p:attrName>style.visibility</p:attrName>
                                        </p:attrNameLst>
                                      </p:cBhvr>
                                      <p:to>
                                        <p:strVal val="visible"/>
                                      </p:to>
                                    </p:set>
                                  </p:childTnLst>
                                </p:cTn>
                              </p:par>
                            </p:childTnLst>
                          </p:cTn>
                        </p:par>
                      </p:childTnLst>
                    </p:cTn>
                  </p:par>
                  <p:par>
                    <p:cTn dur="indefinite" fill="hold" id="709">
                      <p:stCondLst>
                        <p:cond delay="indefinite"/>
                      </p:stCondLst>
                      <p:childTnLst>
                        <p:par>
                          <p:cTn dur="indefinite" fill="hold" id="710">
                            <p:stCondLst>
                              <p:cond delay="0"/>
                            </p:stCondLst>
                            <p:childTnLst>
                              <p:par>
                                <p:cTn dur="indefinite" fill="hold" id="711" nodeType="clickEffect" presetClass="entr" presetID="1">
                                  <p:stCondLst>
                                    <p:cond delay="0"/>
                                  </p:stCondLst>
                                  <p:childTnLst>
                                    <p:set>
                                      <p:cBhvr>
                                        <p:cTn dur="1" fill="hold" id="712">
                                          <p:stCondLst>
                                            <p:cond delay="0"/>
                                          </p:stCondLst>
                                        </p:cTn>
                                        <p:tgtEl>
                                          <p:spTgt spid="327">
                                            <p:txEl>
                                              <p:pRg end="89" st="41"/>
                                            </p:txEl>
                                          </p:spTgt>
                                        </p:tgtEl>
                                        <p:attrNameLst>
                                          <p:attrName>style.visibility</p:attrName>
                                        </p:attrNameLst>
                                      </p:cBhvr>
                                      <p:to>
                                        <p:strVal val="visible"/>
                                      </p:to>
                                    </p:set>
                                  </p:childTnLst>
                                </p:cTn>
                              </p:par>
                            </p:childTnLst>
                          </p:cTn>
                        </p:par>
                      </p:childTnLst>
                    </p:cTn>
                  </p:par>
                  <p:par>
                    <p:cTn dur="indefinite" fill="hold" id="713">
                      <p:stCondLst>
                        <p:cond delay="indefinite"/>
                      </p:stCondLst>
                      <p:childTnLst>
                        <p:par>
                          <p:cTn dur="indefinite" fill="hold" id="714">
                            <p:stCondLst>
                              <p:cond delay="0"/>
                            </p:stCondLst>
                            <p:childTnLst>
                              <p:par>
                                <p:cTn dur="indefinite" fill="hold" id="715" nodeType="clickEffect" presetClass="entr" presetID="1">
                                  <p:stCondLst>
                                    <p:cond delay="0"/>
                                  </p:stCondLst>
                                  <p:childTnLst>
                                    <p:set>
                                      <p:cBhvr>
                                        <p:cTn dur="1" fill="hold" id="716">
                                          <p:stCondLst>
                                            <p:cond delay="0"/>
                                          </p:stCondLst>
                                        </p:cTn>
                                        <p:tgtEl>
                                          <p:spTgt spid="327">
                                            <p:txEl>
                                              <p:pRg end="123" st="89"/>
                                            </p:txEl>
                                          </p:spTgt>
                                        </p:tgtEl>
                                        <p:attrNameLst>
                                          <p:attrName>style.visibility</p:attrName>
                                        </p:attrNameLst>
                                      </p:cBhvr>
                                      <p:to>
                                        <p:strVal val="visible"/>
                                      </p:to>
                                    </p:set>
                                  </p:childTnLst>
                                </p:cTn>
                              </p:par>
                            </p:childTnLst>
                          </p:cTn>
                        </p:par>
                      </p:childTnLst>
                    </p:cTn>
                  </p:par>
                  <p:par>
                    <p:cTn dur="indefinite" fill="hold" id="717">
                      <p:stCondLst>
                        <p:cond delay="indefinite"/>
                      </p:stCondLst>
                      <p:childTnLst>
                        <p:par>
                          <p:cTn dur="indefinite" fill="hold" id="718">
                            <p:stCondLst>
                              <p:cond delay="0"/>
                            </p:stCondLst>
                            <p:childTnLst>
                              <p:par>
                                <p:cTn dur="indefinite" fill="hold" id="719" nodeType="clickEffect" presetClass="entr" presetID="1">
                                  <p:stCondLst>
                                    <p:cond delay="0"/>
                                  </p:stCondLst>
                                  <p:childTnLst>
                                    <p:set>
                                      <p:cBhvr>
                                        <p:cTn dur="1" fill="hold" id="720">
                                          <p:stCondLst>
                                            <p:cond delay="0"/>
                                          </p:stCondLst>
                                        </p:cTn>
                                        <p:tgtEl>
                                          <p:spTgt spid="327">
                                            <p:txEl>
                                              <p:pRg end="170" st="123"/>
                                            </p:txEl>
                                          </p:spTgt>
                                        </p:tgtEl>
                                        <p:attrNameLst>
                                          <p:attrName>style.visibility</p:attrName>
                                        </p:attrNameLst>
                                      </p:cBhvr>
                                      <p:to>
                                        <p:strVal val="visible"/>
                                      </p:to>
                                    </p:set>
                                  </p:childTnLst>
                                </p:cTn>
                              </p:par>
                            </p:childTnLst>
                          </p:cTn>
                        </p:par>
                      </p:childTnLst>
                    </p:cTn>
                  </p:par>
                  <p:par>
                    <p:cTn dur="indefinite" fill="hold" id="721">
                      <p:stCondLst>
                        <p:cond delay="indefinite"/>
                      </p:stCondLst>
                      <p:childTnLst>
                        <p:par>
                          <p:cTn dur="indefinite" fill="hold" id="722">
                            <p:stCondLst>
                              <p:cond delay="0"/>
                            </p:stCondLst>
                            <p:childTnLst>
                              <p:par>
                                <p:cTn dur="indefinite" fill="hold" id="723" nodeType="clickEffect" presetClass="entr" presetID="1">
                                  <p:stCondLst>
                                    <p:cond delay="0"/>
                                  </p:stCondLst>
                                  <p:childTnLst>
                                    <p:set>
                                      <p:cBhvr>
                                        <p:cTn dur="1" fill="hold" id="724">
                                          <p:stCondLst>
                                            <p:cond delay="0"/>
                                          </p:stCondLst>
                                        </p:cTn>
                                        <p:tgtEl>
                                          <p:spTgt spid="327">
                                            <p:txEl>
                                              <p:pRg end="206" st="170"/>
                                            </p:txEl>
                                          </p:spTgt>
                                        </p:tgtEl>
                                        <p:attrNameLst>
                                          <p:attrName>style.visibility</p:attrName>
                                        </p:attrNameLst>
                                      </p:cBhvr>
                                      <p:to>
                                        <p:strVal val="visible"/>
                                      </p:to>
                                    </p:set>
                                  </p:childTnLst>
                                </p:cTn>
                              </p:par>
                            </p:childTnLst>
                          </p:cTn>
                        </p:par>
                      </p:childTnLst>
                    </p:cTn>
                  </p:par>
                  <p:par>
                    <p:cTn dur="indefinite" fill="hold" id="725">
                      <p:stCondLst>
                        <p:cond delay="indefinite"/>
                      </p:stCondLst>
                      <p:childTnLst>
                        <p:par>
                          <p:cTn dur="indefinite" fill="hold" id="726">
                            <p:stCondLst>
                              <p:cond delay="0"/>
                            </p:stCondLst>
                            <p:childTnLst>
                              <p:par>
                                <p:cTn dur="indefinite" fill="hold" id="727" nodeType="clickEffect" presetClass="entr" presetID="1">
                                  <p:stCondLst>
                                    <p:cond delay="0"/>
                                  </p:stCondLst>
                                  <p:childTnLst>
                                    <p:set>
                                      <p:cBhvr>
                                        <p:cTn dur="1" fill="hold" id="728">
                                          <p:stCondLst>
                                            <p:cond delay="0"/>
                                          </p:stCondLst>
                                        </p:cTn>
                                        <p:tgtEl>
                                          <p:spTgt spid="327">
                                            <p:txEl>
                                              <p:pRg end="250" st="20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8" name="TextShape 1"/>
          <p:cNvSpPr txBox="1"/>
          <p:nvPr/>
        </p:nvSpPr>
        <p:spPr>
          <a:xfrm>
            <a:off x="502920" y="3193560"/>
            <a:ext cx="9070920" cy="1172160"/>
          </a:xfrm>
          <a:prstGeom prst="rect">
            <a:avLst/>
          </a:prstGeom>
        </p:spPr>
        <p:txBody>
          <a:bodyPr anchor="ctr" bIns="0" lIns="0" rIns="0" tIns="0"/>
          <a:p>
            <a:pPr algn="ctr">
              <a:buSzPct val="45000"/>
              <a:buFont typeface="Arial"/>
              <a:buChar char="•"/>
            </a:pPr>
            <a:r>
              <a:rPr b="1" lang="en-CA"/>
              <a:t>Thank You</a:t>
            </a:r>
            <a:endParaRPr/>
          </a:p>
        </p:txBody>
      </p:sp>
    </p:spTree>
  </p:cSld>
  <p:timing>
    <p:tnLst>
      <p:par>
        <p:cTn dur="indefinite" id="729" nodeType="tmRoot" restart="never">
          <p:childTnLst>
            <p:seq>
              <p:cTn dur="indefinite" id="730"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2W/2R Multi-Ported Memory</a:t>
            </a:r>
            <a:endParaRPr/>
          </a:p>
        </p:txBody>
      </p:sp>
      <p:pic>
        <p:nvPicPr>
          <p:cNvPr descr="" id="49" name=""/>
          <p:cNvPicPr/>
          <p:nvPr/>
        </p:nvPicPr>
        <p:blipFill>
          <a:blip r:embed="rId1"/>
          <a:stretch>
            <a:fillRect/>
          </a:stretch>
        </p:blipFill>
        <p:spPr>
          <a:xfrm>
            <a:off x="1343160" y="1874880"/>
            <a:ext cx="7394400" cy="3809880"/>
          </a:xfrm>
          <a:prstGeom prst="rect">
            <a:avLst/>
          </a:prstGeom>
        </p:spPr>
      </p:pic>
      <p:sp>
        <p:nvSpPr>
          <p:cNvPr id="50" name="CustomShape 2"/>
          <p:cNvSpPr/>
          <p:nvPr/>
        </p:nvSpPr>
        <p:spPr>
          <a:xfrm>
            <a:off x="1123920" y="2538360"/>
            <a:ext cx="2598840" cy="2619360"/>
          </a:xfrm>
          <a:prstGeom prst="roundRect">
            <a:avLst>
              <a:gd fmla="val 3600" name="adj"/>
            </a:avLst>
          </a:prstGeom>
          <a:ln w="36720">
            <a:solidFill>
              <a:srgbClr val="ff0000"/>
            </a:solidFill>
            <a:miter/>
          </a:ln>
        </p:spPr>
      </p:sp>
      <p:sp>
        <p:nvSpPr>
          <p:cNvPr id="51" name="CustomShape 3"/>
          <p:cNvSpPr/>
          <p:nvPr/>
        </p:nvSpPr>
        <p:spPr>
          <a:xfrm>
            <a:off x="6291360" y="2498760"/>
            <a:ext cx="2598480" cy="2619360"/>
          </a:xfrm>
          <a:prstGeom prst="roundRect">
            <a:avLst>
              <a:gd fmla="val 3600" name="adj"/>
            </a:avLst>
          </a:prstGeom>
          <a:ln w="36720">
            <a:solidFill>
              <a:srgbClr val="ff0000"/>
            </a:solidFill>
            <a:miter/>
          </a:ln>
        </p:spPr>
      </p:sp>
      <p:sp>
        <p:nvSpPr>
          <p:cNvPr id="52" name="CustomShape 4"/>
          <p:cNvSpPr/>
          <p:nvPr/>
        </p:nvSpPr>
        <p:spPr>
          <a:xfrm>
            <a:off x="1374840" y="311040"/>
            <a:ext cx="1946160" cy="673200"/>
          </a:xfrm>
          <a:prstGeom prst="roundRect">
            <a:avLst>
              <a:gd fmla="val 3600" name="adj"/>
            </a:avLst>
          </a:prstGeom>
          <a:ln w="36720">
            <a:solidFill>
              <a:srgbClr val="ff0000"/>
            </a:solidFill>
            <a:miter/>
          </a:ln>
        </p:spPr>
      </p:sp>
      <p:sp>
        <p:nvSpPr>
          <p:cNvPr id="53" name="CustomShape 5"/>
          <p:cNvSpPr/>
          <p:nvPr/>
        </p:nvSpPr>
        <p:spPr>
          <a:xfrm>
            <a:off x="1868400" y="6033960"/>
            <a:ext cx="6343560" cy="1001880"/>
          </a:xfrm>
          <a:prstGeom prst="rect">
            <a:avLst/>
          </a:prstGeom>
        </p:spPr>
        <p:txBody>
          <a:bodyPr bIns="45000" lIns="90000" rIns="90000" tIns="45000" wrap="none"/>
          <a:p>
            <a:pPr algn="ctr">
              <a:buSzPct val="45000"/>
              <a:buFont typeface="Arial"/>
              <a:buChar char="•"/>
            </a:pPr>
            <a:r>
              <a:rPr lang="en-CA" sz="3200">
                <a:solidFill>
                  <a:srgbClr val="ff0000"/>
                </a:solidFill>
              </a:rPr>
              <a:t>Doesn't exist on FPGAs</a:t>
            </a:r>
            <a:endParaRPr/>
          </a:p>
          <a:p>
            <a:pPr algn="ctr">
              <a:buSzPct val="45000"/>
              <a:buFont typeface="Arial"/>
              <a:buChar char="•"/>
            </a:pPr>
            <a:r>
              <a:rPr lang="en-CA" sz="3200"/>
              <a:t>Altera used to have one (Mercury)‏</a:t>
            </a:r>
            <a:endParaRPr/>
          </a:p>
        </p:txBody>
      </p:sp>
    </p:spTree>
  </p:cSld>
  <p:timing>
    <p:tnLst>
      <p:par>
        <p:cTn dur="indefinite" id="90" nodeType="tmRoot" restart="never">
          <p:childTnLst>
            <p:seq>
              <p:cTn dur="indefinite" id="91" nodeType="mainSeq">
                <p:childTnLst>
                  <p:par>
                    <p:cTn dur="indefinite" fill="hold" id="92">
                      <p:stCondLst>
                        <p:cond delay="indefinite"/>
                      </p:stCondLst>
                      <p:childTnLst>
                        <p:par>
                          <p:cTn dur="indefinite" fill="hold" id="93">
                            <p:stCondLst>
                              <p:cond delay="0"/>
                            </p:stCondLst>
                            <p:childTnLst>
                              <p:par>
                                <p:cTn dur="indefinite" fill="hold" id="94" nodeType="clickEffect" presetClass="entr" presetID="1">
                                  <p:stCondLst>
                                    <p:cond delay="0"/>
                                  </p:stCondLst>
                                  <p:childTnLst>
                                    <p:set>
                                      <p:cBhvr>
                                        <p:cTn dur="1" fill="hold" id="95">
                                          <p:stCondLst>
                                            <p:cond delay="0"/>
                                          </p:stCondLst>
                                        </p:cTn>
                                        <p:tgtEl>
                                          <p:spTgt spid="50"/>
                                        </p:tgtEl>
                                        <p:attrNameLst>
                                          <p:attrName>style.visibility</p:attrName>
                                        </p:attrNameLst>
                                      </p:cBhvr>
                                      <p:to>
                                        <p:strVal val="visible"/>
                                      </p:to>
                                    </p:set>
                                  </p:childTnLst>
                                </p:cTn>
                              </p:par>
                            </p:childTnLst>
                          </p:cTn>
                        </p:par>
                      </p:childTnLst>
                    </p:cTn>
                  </p:par>
                  <p:par>
                    <p:cTn dur="indefinite" fill="hold" id="96">
                      <p:stCondLst>
                        <p:cond delay="indefinite"/>
                      </p:stCondLst>
                      <p:childTnLst>
                        <p:par>
                          <p:cTn dur="indefinite" fill="hold" id="97">
                            <p:stCondLst>
                              <p:cond delay="0"/>
                            </p:stCondLst>
                            <p:childTnLst>
                              <p:par>
                                <p:cTn dur="indefinite" fill="hold" id="98" nodeType="clickEffect" presetClass="entr" presetID="1">
                                  <p:stCondLst>
                                    <p:cond delay="0"/>
                                  </p:stCondLst>
                                  <p:childTnLst>
                                    <p:set>
                                      <p:cBhvr>
                                        <p:cTn dur="1" fill="hold" id="99">
                                          <p:stCondLst>
                                            <p:cond delay="0"/>
                                          </p:stCondLst>
                                        </p:cTn>
                                        <p:tgtEl>
                                          <p:spTgt spid="51"/>
                                        </p:tgtEl>
                                        <p:attrNameLst>
                                          <p:attrName>style.visibility</p:attrName>
                                        </p:attrNameLst>
                                      </p:cBhvr>
                                      <p:to>
                                        <p:strVal val="visible"/>
                                      </p:to>
                                    </p:set>
                                  </p:childTnLst>
                                </p:cTn>
                              </p:par>
                              <p:par>
                                <p:cTn dur="indefinite" fill="hold" id="100" nodeType="withEffect" presetClass="exit" presetID="1">
                                  <p:stCondLst>
                                    <p:cond delay="0"/>
                                  </p:stCondLst>
                                  <p:childTnLst>
                                    <p:set>
                                      <p:cBhvr>
                                        <p:cTn dur="1" fill="hold" id="101">
                                          <p:stCondLst>
                                            <p:cond delay="0"/>
                                          </p:stCondLst>
                                        </p:cTn>
                                        <p:tgtEl>
                                          <p:spTgt spid="50"/>
                                        </p:tgtEl>
                                        <p:attrNameLst>
                                          <p:attrName>style.visibility</p:attrName>
                                        </p:attrNameLst>
                                      </p:cBhvr>
                                      <p:to>
                                        <p:strVal val="hidden"/>
                                      </p:to>
                                    </p:set>
                                  </p:childTnLst>
                                </p:cTn>
                              </p:par>
                            </p:childTnLst>
                          </p:cTn>
                        </p:par>
                      </p:childTnLst>
                    </p:cTn>
                  </p:par>
                  <p:par>
                    <p:cTn dur="indefinite" fill="hold" id="102">
                      <p:stCondLst>
                        <p:cond delay="indefinite"/>
                      </p:stCondLst>
                      <p:childTnLst>
                        <p:par>
                          <p:cTn dur="indefinite" fill="hold" id="103">
                            <p:stCondLst>
                              <p:cond delay="0"/>
                            </p:stCondLst>
                            <p:childTnLst>
                              <p:par>
                                <p:cTn dur="indefinite" fill="hold" id="104" nodeType="clickEffect" presetClass="entr" presetID="1">
                                  <p:stCondLst>
                                    <p:cond delay="0"/>
                                  </p:stCondLst>
                                  <p:childTnLst>
                                    <p:set>
                                      <p:cBhvr>
                                        <p:cTn dur="1" fill="hold" id="105">
                                          <p:stCondLst>
                                            <p:cond delay="0"/>
                                          </p:stCondLst>
                                        </p:cTn>
                                        <p:tgtEl>
                                          <p:spTgt spid="52"/>
                                        </p:tgtEl>
                                        <p:attrNameLst>
                                          <p:attrName>style.visibility</p:attrName>
                                        </p:attrNameLst>
                                      </p:cBhvr>
                                      <p:to>
                                        <p:strVal val="visible"/>
                                      </p:to>
                                    </p:set>
                                  </p:childTnLst>
                                </p:cTn>
                              </p:par>
                              <p:par>
                                <p:cTn dur="indefinite" fill="hold" id="106" nodeType="withEffect" presetClass="exit" presetID="1">
                                  <p:stCondLst>
                                    <p:cond delay="0"/>
                                  </p:stCondLst>
                                  <p:childTnLst>
                                    <p:set>
                                      <p:cBhvr>
                                        <p:cTn dur="1" fill="hold" id="107">
                                          <p:stCondLst>
                                            <p:cond delay="0"/>
                                          </p:stCondLst>
                                        </p:cTn>
                                        <p:tgtEl>
                                          <p:spTgt spid="51"/>
                                        </p:tgtEl>
                                        <p:attrNameLst>
                                          <p:attrName>style.visibility</p:attrName>
                                        </p:attrNameLst>
                                      </p:cBhvr>
                                      <p:to>
                                        <p:strVal val="hidden"/>
                                      </p:to>
                                    </p:set>
                                  </p:childTnLst>
                                </p:cTn>
                              </p:par>
                            </p:childTnLst>
                          </p:cTn>
                        </p:par>
                      </p:childTnLst>
                    </p:cTn>
                  </p:par>
                  <p:par>
                    <p:cTn dur="indefinite" fill="hold" id="108">
                      <p:stCondLst>
                        <p:cond delay="indefinite"/>
                      </p:stCondLst>
                      <p:childTnLst>
                        <p:par>
                          <p:cTn dur="indefinite" fill="hold" id="109">
                            <p:stCondLst>
                              <p:cond delay="0"/>
                            </p:stCondLst>
                            <p:childTnLst>
                              <p:par>
                                <p:cTn dur="indefinite" fill="hold" id="110" nodeType="clickEffect" presetClass="entr" presetID="1">
                                  <p:stCondLst>
                                    <p:cond delay="0"/>
                                  </p:stCondLst>
                                  <p:childTnLst>
                                    <p:set>
                                      <p:cBhvr>
                                        <p:cTn dur="1" fill="hold" id="111">
                                          <p:stCondLst>
                                            <p:cond delay="0"/>
                                          </p:stCondLst>
                                        </p:cTn>
                                        <p:tgtEl>
                                          <p:spTgt spid="5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Stratix III Building Blocks</a:t>
            </a:r>
            <a:endParaRPr/>
          </a:p>
        </p:txBody>
      </p:sp>
      <p:sp>
        <p:nvSpPr>
          <p:cNvPr id="55" name="CustomShape 2"/>
          <p:cNvSpPr/>
          <p:nvPr/>
        </p:nvSpPr>
        <p:spPr>
          <a:xfrm>
            <a:off x="851040" y="4572000"/>
            <a:ext cx="3827160" cy="582480"/>
          </a:xfrm>
          <a:prstGeom prst="rect">
            <a:avLst/>
          </a:prstGeom>
        </p:spPr>
        <p:txBody>
          <a:bodyPr bIns="63360" lIns="108360" rIns="108360" tIns="63360" wrap="none"/>
          <a:p>
            <a:pPr>
              <a:buSzPct val="45000"/>
              <a:buFont charset="2" typeface="Wingdings"/>
              <a:buChar char=""/>
            </a:pPr>
            <a:r>
              <a:rPr lang="en-CA" sz="3200">
                <a:solidFill>
                  <a:srgbClr val="008080"/>
                </a:solidFill>
              </a:rPr>
              <a:t>M9K (eg: 32 x 256)‏</a:t>
            </a:r>
            <a:endParaRPr/>
          </a:p>
        </p:txBody>
      </p:sp>
      <p:sp>
        <p:nvSpPr>
          <p:cNvPr id="56" name="CustomShape 3"/>
          <p:cNvSpPr/>
          <p:nvPr/>
        </p:nvSpPr>
        <p:spPr>
          <a:xfrm>
            <a:off x="851040" y="5079960"/>
            <a:ext cx="4508280" cy="582480"/>
          </a:xfrm>
          <a:prstGeom prst="rect">
            <a:avLst/>
          </a:prstGeom>
        </p:spPr>
        <p:txBody>
          <a:bodyPr bIns="63360" lIns="108360" rIns="108360" tIns="63360" wrap="none"/>
          <a:p>
            <a:pPr>
              <a:buSzPct val="45000"/>
              <a:buFont charset="2" typeface="Wingdings"/>
              <a:buChar char=""/>
            </a:pPr>
            <a:r>
              <a:rPr lang="en-CA" sz="3200">
                <a:solidFill>
                  <a:srgbClr val="008080"/>
                </a:solidFill>
              </a:rPr>
              <a:t>M144K (eg: 32 x 4098)‏</a:t>
            </a:r>
            <a:endParaRPr/>
          </a:p>
        </p:txBody>
      </p:sp>
      <p:sp>
        <p:nvSpPr>
          <p:cNvPr id="57" name="CustomShape 4"/>
          <p:cNvSpPr/>
          <p:nvPr/>
        </p:nvSpPr>
        <p:spPr>
          <a:xfrm>
            <a:off x="677880" y="1719360"/>
            <a:ext cx="4621320" cy="1912680"/>
          </a:xfrm>
          <a:prstGeom prst="rect">
            <a:avLst/>
          </a:prstGeom>
        </p:spPr>
        <p:txBody>
          <a:bodyPr bIns="45000" lIns="90000" rIns="90000" tIns="45000" wrap="none"/>
          <a:p>
            <a:pPr>
              <a:buSzPct val="45000"/>
              <a:buFont typeface="Arial"/>
              <a:buChar char="•"/>
            </a:pPr>
            <a:r>
              <a:rPr lang="en-CA" sz="3200"/>
              <a:t>Adaptive Logic Modules </a:t>
            </a:r>
            <a:endParaRPr/>
          </a:p>
          <a:p>
            <a:pPr lvl="1">
              <a:lnSpc>
                <a:spcPct val="93000"/>
              </a:lnSpc>
              <a:buSzPct val="45000"/>
              <a:buFont charset="2" typeface="Wingdings"/>
              <a:buChar char=""/>
            </a:pPr>
            <a:r>
              <a:rPr lang="en-CA" sz="3200">
                <a:solidFill>
                  <a:srgbClr val="008080"/>
                </a:solidFill>
                <a:latin typeface="Arial"/>
                <a:ea typeface="DejaVu Sans"/>
              </a:rPr>
              <a:t>Registers</a:t>
            </a:r>
            <a:endParaRPr/>
          </a:p>
          <a:p>
            <a:pPr lvl="1">
              <a:lnSpc>
                <a:spcPct val="93000"/>
              </a:lnSpc>
              <a:buSzPct val="45000"/>
              <a:buFont charset="2" typeface="Wingdings"/>
              <a:buChar char=""/>
            </a:pPr>
            <a:r>
              <a:rPr lang="en-CA" sz="3200">
                <a:solidFill>
                  <a:srgbClr val="008080"/>
                </a:solidFill>
                <a:latin typeface="Arial"/>
                <a:ea typeface="DejaVu Sans"/>
              </a:rPr>
              <a:t>LUTs</a:t>
            </a:r>
            <a:endParaRPr/>
          </a:p>
          <a:p>
            <a:pPr lvl="1">
              <a:lnSpc>
                <a:spcPct val="93000"/>
              </a:lnSpc>
              <a:buSzPct val="45000"/>
              <a:buFont charset="2" typeface="Wingdings"/>
              <a:buChar char=""/>
            </a:pPr>
            <a:r>
              <a:rPr lang="en-CA" sz="3200">
                <a:solidFill>
                  <a:srgbClr val="008080"/>
                </a:solidFill>
                <a:latin typeface="Arial"/>
                <a:ea typeface="DejaVu Sans"/>
              </a:rPr>
              <a:t>Adders</a:t>
            </a:r>
            <a:endParaRPr/>
          </a:p>
        </p:txBody>
      </p:sp>
      <p:sp>
        <p:nvSpPr>
          <p:cNvPr id="58" name="CustomShape 5"/>
          <p:cNvSpPr/>
          <p:nvPr/>
        </p:nvSpPr>
        <p:spPr>
          <a:xfrm>
            <a:off x="663480" y="4091040"/>
            <a:ext cx="2398680" cy="546120"/>
          </a:xfrm>
          <a:prstGeom prst="rect">
            <a:avLst/>
          </a:prstGeom>
        </p:spPr>
        <p:txBody>
          <a:bodyPr bIns="45000" lIns="90000" rIns="90000" tIns="45000" wrap="none"/>
          <a:p>
            <a:pPr>
              <a:buSzPct val="45000"/>
              <a:buFont typeface="Arial"/>
              <a:buChar char="•"/>
            </a:pPr>
            <a:r>
              <a:rPr lang="en-CA" sz="3200"/>
              <a:t>Block RAMs</a:t>
            </a:r>
            <a:endParaRPr/>
          </a:p>
        </p:txBody>
      </p:sp>
      <p:sp>
        <p:nvSpPr>
          <p:cNvPr id="59" name="CustomShape 6"/>
          <p:cNvSpPr/>
          <p:nvPr/>
        </p:nvSpPr>
        <p:spPr>
          <a:xfrm>
            <a:off x="6373800" y="1940040"/>
            <a:ext cx="1809720" cy="1001520"/>
          </a:xfrm>
          <a:prstGeom prst="rect">
            <a:avLst/>
          </a:prstGeom>
        </p:spPr>
        <p:txBody>
          <a:bodyPr bIns="45000" lIns="90000" rIns="90000" tIns="45000" wrap="none"/>
          <a:p>
            <a:pPr>
              <a:buSzPct val="45000"/>
              <a:buFont typeface="Arial"/>
              <a:buChar char="•"/>
            </a:pPr>
            <a:r>
              <a:rPr lang="en-CA" sz="3200"/>
              <a:t>Flexible, </a:t>
            </a:r>
            <a:endParaRPr/>
          </a:p>
          <a:p>
            <a:pPr>
              <a:buSzPct val="45000"/>
              <a:buFont typeface="Arial"/>
              <a:buChar char="•"/>
            </a:pPr>
            <a:r>
              <a:rPr lang="en-CA" sz="3200"/>
              <a:t>but slow</a:t>
            </a:r>
            <a:endParaRPr/>
          </a:p>
        </p:txBody>
      </p:sp>
      <p:sp>
        <p:nvSpPr>
          <p:cNvPr id="60" name="CustomShape 7"/>
          <p:cNvSpPr/>
          <p:nvPr/>
        </p:nvSpPr>
        <p:spPr>
          <a:xfrm>
            <a:off x="6437160" y="4267080"/>
            <a:ext cx="1878120" cy="1001880"/>
          </a:xfrm>
          <a:prstGeom prst="rect">
            <a:avLst/>
          </a:prstGeom>
        </p:spPr>
        <p:txBody>
          <a:bodyPr bIns="45000" lIns="90000" rIns="90000" tIns="45000" wrap="none"/>
          <a:p>
            <a:pPr>
              <a:buSzPct val="45000"/>
              <a:buFont typeface="Arial"/>
              <a:buChar char="•"/>
            </a:pPr>
            <a:r>
              <a:rPr lang="en-CA" sz="3200"/>
              <a:t>Fast, but </a:t>
            </a:r>
            <a:endParaRPr/>
          </a:p>
          <a:p>
            <a:pPr>
              <a:buSzPct val="45000"/>
              <a:buFont typeface="Arial"/>
              <a:buChar char="•"/>
            </a:pPr>
            <a:r>
              <a:rPr lang="en-CA" sz="3200"/>
              <a:t>inflexible</a:t>
            </a:r>
            <a:endParaRPr/>
          </a:p>
        </p:txBody>
      </p:sp>
      <p:sp>
        <p:nvSpPr>
          <p:cNvPr id="61" name="CustomShape 8"/>
          <p:cNvSpPr/>
          <p:nvPr/>
        </p:nvSpPr>
        <p:spPr>
          <a:xfrm>
            <a:off x="6373800" y="1940040"/>
            <a:ext cx="1751040" cy="1001520"/>
          </a:xfrm>
          <a:prstGeom prst="roundRect">
            <a:avLst>
              <a:gd fmla="val 3600" name="adj"/>
            </a:avLst>
          </a:prstGeom>
          <a:ln w="36720">
            <a:solidFill>
              <a:srgbClr val="ff0000"/>
            </a:solidFill>
            <a:miter/>
          </a:ln>
        </p:spPr>
      </p:sp>
      <p:sp>
        <p:nvSpPr>
          <p:cNvPr id="62" name="CustomShape 9"/>
          <p:cNvSpPr/>
          <p:nvPr/>
        </p:nvSpPr>
        <p:spPr>
          <a:xfrm>
            <a:off x="6437160" y="4267080"/>
            <a:ext cx="1751040" cy="1001880"/>
          </a:xfrm>
          <a:prstGeom prst="roundRect">
            <a:avLst>
              <a:gd fmla="val 3600" name="adj"/>
            </a:avLst>
          </a:prstGeom>
          <a:ln w="36720">
            <a:solidFill>
              <a:srgbClr val="ff0000"/>
            </a:solidFill>
            <a:miter/>
          </a:ln>
        </p:spPr>
      </p:sp>
    </p:spTree>
  </p:cSld>
  <p:timing>
    <p:tnLst>
      <p:par>
        <p:cTn dur="indefinite" id="112" nodeType="tmRoot" restart="never">
          <p:childTnLst>
            <p:seq>
              <p:cTn dur="indefinite" id="113" nodeType="mainSeq">
                <p:childTnLst>
                  <p:par>
                    <p:cTn dur="indefinite" fill="hold" id="114">
                      <p:stCondLst>
                        <p:cond delay="indefinite"/>
                      </p:stCondLst>
                      <p:childTnLst>
                        <p:par>
                          <p:cTn dur="indefinite" fill="hold" id="115">
                            <p:stCondLst>
                              <p:cond delay="0"/>
                            </p:stCondLst>
                            <p:childTnLst>
                              <p:par>
                                <p:cTn dur="indefinite" fill="hold" id="116" nodeType="clickEffect" presetClass="entr" presetID="1">
                                  <p:stCondLst>
                                    <p:cond delay="0"/>
                                  </p:stCondLst>
                                  <p:childTnLst>
                                    <p:set>
                                      <p:cBhvr>
                                        <p:cTn dur="1" fill="hold" id="117">
                                          <p:stCondLst>
                                            <p:cond delay="0"/>
                                          </p:stCondLst>
                                        </p:cTn>
                                        <p:tgtEl>
                                          <p:spTgt spid="57"/>
                                        </p:tgtEl>
                                        <p:attrNameLst>
                                          <p:attrName>style.visibility</p:attrName>
                                        </p:attrNameLst>
                                      </p:cBhvr>
                                      <p:to>
                                        <p:strVal val="visible"/>
                                      </p:to>
                                    </p:set>
                                  </p:childTnLst>
                                </p:cTn>
                              </p:par>
                            </p:childTnLst>
                          </p:cTn>
                        </p:par>
                      </p:childTnLst>
                    </p:cTn>
                  </p:par>
                  <p:par>
                    <p:cTn dur="indefinite" fill="hold" id="118">
                      <p:stCondLst>
                        <p:cond delay="indefinite"/>
                      </p:stCondLst>
                      <p:childTnLst>
                        <p:par>
                          <p:cTn dur="indefinite" fill="hold" id="119">
                            <p:stCondLst>
                              <p:cond delay="0"/>
                            </p:stCondLst>
                            <p:childTnLst>
                              <p:par>
                                <p:cTn dur="indefinite" fill="hold" id="120" nodeType="clickEffect" presetClass="entr" presetID="1">
                                  <p:stCondLst>
                                    <p:cond delay="0"/>
                                  </p:stCondLst>
                                  <p:childTnLst>
                                    <p:set>
                                      <p:cBhvr>
                                        <p:cTn dur="1" fill="hold" id="121">
                                          <p:stCondLst>
                                            <p:cond delay="0"/>
                                          </p:stCondLst>
                                        </p:cTn>
                                        <p:tgtEl>
                                          <p:spTgt spid="61"/>
                                        </p:tgtEl>
                                        <p:attrNameLst>
                                          <p:attrName>style.visibility</p:attrName>
                                        </p:attrNameLst>
                                      </p:cBhvr>
                                      <p:to>
                                        <p:strVal val="visible"/>
                                      </p:to>
                                    </p:set>
                                  </p:childTnLst>
                                </p:cTn>
                              </p:par>
                              <p:par>
                                <p:cTn dur="indefinite" fill="hold" id="122" nodeType="withEffect" presetClass="entr" presetID="1">
                                  <p:stCondLst>
                                    <p:cond delay="0"/>
                                  </p:stCondLst>
                                  <p:childTnLst>
                                    <p:set>
                                      <p:cBhvr>
                                        <p:cTn dur="1" fill="hold" id="123">
                                          <p:stCondLst>
                                            <p:cond delay="0"/>
                                          </p:stCondLst>
                                        </p:cTn>
                                        <p:tgtEl>
                                          <p:spTgt spid="59"/>
                                        </p:tgtEl>
                                        <p:attrNameLst>
                                          <p:attrName>style.visibility</p:attrName>
                                        </p:attrNameLst>
                                      </p:cBhvr>
                                      <p:to>
                                        <p:strVal val="visible"/>
                                      </p:to>
                                    </p:set>
                                  </p:childTnLst>
                                </p:cTn>
                              </p:par>
                            </p:childTnLst>
                          </p:cTn>
                        </p:par>
                      </p:childTnLst>
                    </p:cTn>
                  </p:par>
                  <p:par>
                    <p:cTn dur="indefinite" fill="hold" id="124">
                      <p:stCondLst>
                        <p:cond delay="indefinite"/>
                      </p:stCondLst>
                      <p:childTnLst>
                        <p:par>
                          <p:cTn dur="indefinite" fill="hold" id="125">
                            <p:stCondLst>
                              <p:cond delay="0"/>
                            </p:stCondLst>
                            <p:childTnLst>
                              <p:par>
                                <p:cTn dur="indefinite" fill="hold" id="126" nodeType="clickEffect" presetClass="entr" presetID="1">
                                  <p:stCondLst>
                                    <p:cond delay="0"/>
                                  </p:stCondLst>
                                  <p:childTnLst>
                                    <p:set>
                                      <p:cBhvr>
                                        <p:cTn dur="1" fill="hold" id="127">
                                          <p:stCondLst>
                                            <p:cond delay="0"/>
                                          </p:stCondLst>
                                        </p:cTn>
                                        <p:tgtEl>
                                          <p:spTgt spid="58"/>
                                        </p:tgtEl>
                                        <p:attrNameLst>
                                          <p:attrName>style.visibility</p:attrName>
                                        </p:attrNameLst>
                                      </p:cBhvr>
                                      <p:to>
                                        <p:strVal val="visible"/>
                                      </p:to>
                                    </p:set>
                                  </p:childTnLst>
                                </p:cTn>
                              </p:par>
                            </p:childTnLst>
                          </p:cTn>
                        </p:par>
                      </p:childTnLst>
                    </p:cTn>
                  </p:par>
                  <p:par>
                    <p:cTn dur="indefinite" fill="hold" id="128">
                      <p:stCondLst>
                        <p:cond delay="indefinite"/>
                      </p:stCondLst>
                      <p:childTnLst>
                        <p:par>
                          <p:cTn dur="indefinite" fill="hold" id="129">
                            <p:stCondLst>
                              <p:cond delay="0"/>
                            </p:stCondLst>
                            <p:childTnLst>
                              <p:par>
                                <p:cTn dur="indefinite" fill="hold" id="130" nodeType="clickEffect" presetClass="entr" presetID="1">
                                  <p:stCondLst>
                                    <p:cond delay="0"/>
                                  </p:stCondLst>
                                  <p:childTnLst>
                                    <p:set>
                                      <p:cBhvr>
                                        <p:cTn dur="1" fill="hold" id="131">
                                          <p:stCondLst>
                                            <p:cond delay="0"/>
                                          </p:stCondLst>
                                        </p:cTn>
                                        <p:tgtEl>
                                          <p:spTgt spid="55"/>
                                        </p:tgtEl>
                                        <p:attrNameLst>
                                          <p:attrName>style.visibility</p:attrName>
                                        </p:attrNameLst>
                                      </p:cBhvr>
                                      <p:to>
                                        <p:strVal val="visible"/>
                                      </p:to>
                                    </p:set>
                                  </p:childTnLst>
                                </p:cTn>
                              </p:par>
                            </p:childTnLst>
                          </p:cTn>
                        </p:par>
                      </p:childTnLst>
                    </p:cTn>
                  </p:par>
                  <p:par>
                    <p:cTn dur="indefinite" fill="hold" id="132">
                      <p:stCondLst>
                        <p:cond delay="indefinite"/>
                      </p:stCondLst>
                      <p:childTnLst>
                        <p:par>
                          <p:cTn dur="indefinite" fill="hold" id="133">
                            <p:stCondLst>
                              <p:cond delay="0"/>
                            </p:stCondLst>
                            <p:childTnLst>
                              <p:par>
                                <p:cTn dur="indefinite" fill="hold" id="134" nodeType="clickEffect" presetClass="entr" presetID="1">
                                  <p:stCondLst>
                                    <p:cond delay="0"/>
                                  </p:stCondLst>
                                  <p:childTnLst>
                                    <p:set>
                                      <p:cBhvr>
                                        <p:cTn dur="1" fill="hold" id="135">
                                          <p:stCondLst>
                                            <p:cond delay="0"/>
                                          </p:stCondLst>
                                        </p:cTn>
                                        <p:tgtEl>
                                          <p:spTgt spid="56"/>
                                        </p:tgtEl>
                                        <p:attrNameLst>
                                          <p:attrName>style.visibility</p:attrName>
                                        </p:attrNameLst>
                                      </p:cBhvr>
                                      <p:to>
                                        <p:strVal val="visible"/>
                                      </p:to>
                                    </p:set>
                                  </p:childTnLst>
                                </p:cTn>
                              </p:par>
                            </p:childTnLst>
                          </p:cTn>
                        </p:par>
                      </p:childTnLst>
                    </p:cTn>
                  </p:par>
                  <p:par>
                    <p:cTn dur="indefinite" fill="hold" id="136">
                      <p:stCondLst>
                        <p:cond delay="indefinite"/>
                      </p:stCondLst>
                      <p:childTnLst>
                        <p:par>
                          <p:cTn dur="indefinite" fill="hold" id="137">
                            <p:stCondLst>
                              <p:cond delay="0"/>
                            </p:stCondLst>
                            <p:childTnLst>
                              <p:par>
                                <p:cTn dur="indefinite" fill="hold" id="138" nodeType="clickEffect" presetClass="entr" presetID="1">
                                  <p:stCondLst>
                                    <p:cond delay="0"/>
                                  </p:stCondLst>
                                  <p:childTnLst>
                                    <p:set>
                                      <p:cBhvr>
                                        <p:cTn dur="1" fill="hold" id="139">
                                          <p:stCondLst>
                                            <p:cond delay="0"/>
                                          </p:stCondLst>
                                        </p:cTn>
                                        <p:tgtEl>
                                          <p:spTgt spid="62"/>
                                        </p:tgtEl>
                                        <p:attrNameLst>
                                          <p:attrName>style.visibility</p:attrName>
                                        </p:attrNameLst>
                                      </p:cBhvr>
                                      <p:to>
                                        <p:strVal val="visible"/>
                                      </p:to>
                                    </p:set>
                                  </p:childTnLst>
                                </p:cTn>
                              </p:par>
                              <p:par>
                                <p:cTn dur="indefinite" fill="hold" id="140" nodeType="withEffect" presetClass="entr" presetID="1">
                                  <p:stCondLst>
                                    <p:cond delay="0"/>
                                  </p:stCondLst>
                                  <p:childTnLst>
                                    <p:set>
                                      <p:cBhvr>
                                        <p:cTn dur="1" fill="hold" id="141">
                                          <p:stCondLst>
                                            <p:cond delay="0"/>
                                          </p:stCondLst>
                                        </p:cTn>
                                        <p:tgtEl>
                                          <p:spTgt spid="6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2W/2R Pure-ALM</a:t>
            </a:r>
            <a:endParaRPr/>
          </a:p>
        </p:txBody>
      </p:sp>
      <p:pic>
        <p:nvPicPr>
          <p:cNvPr descr="" id="64" name=""/>
          <p:cNvPicPr/>
          <p:nvPr/>
        </p:nvPicPr>
        <p:blipFill>
          <a:blip r:embed="rId1"/>
          <a:stretch>
            <a:fillRect/>
          </a:stretch>
        </p:blipFill>
        <p:spPr>
          <a:xfrm>
            <a:off x="1130400" y="1014480"/>
            <a:ext cx="7819920" cy="5457600"/>
          </a:xfrm>
          <a:prstGeom prst="rect">
            <a:avLst/>
          </a:prstGeom>
        </p:spPr>
      </p:pic>
      <p:sp>
        <p:nvSpPr>
          <p:cNvPr id="65" name="CustomShape 2"/>
          <p:cNvSpPr/>
          <p:nvPr/>
        </p:nvSpPr>
        <p:spPr>
          <a:xfrm>
            <a:off x="3386160" y="1744560"/>
            <a:ext cx="650880" cy="4424400"/>
          </a:xfrm>
          <a:prstGeom prst="roundRect">
            <a:avLst>
              <a:gd fmla="val 3600" name="adj"/>
            </a:avLst>
          </a:prstGeom>
          <a:ln w="36720">
            <a:solidFill>
              <a:srgbClr val="ff0000"/>
            </a:solidFill>
            <a:miter/>
          </a:ln>
        </p:spPr>
      </p:sp>
      <p:sp>
        <p:nvSpPr>
          <p:cNvPr id="66" name="CustomShape 3"/>
          <p:cNvSpPr/>
          <p:nvPr/>
        </p:nvSpPr>
        <p:spPr>
          <a:xfrm>
            <a:off x="4098960" y="1820880"/>
            <a:ext cx="890640" cy="4246560"/>
          </a:xfrm>
          <a:prstGeom prst="roundRect">
            <a:avLst>
              <a:gd fmla="val 3600" name="adj"/>
            </a:avLst>
          </a:prstGeom>
          <a:ln w="36720">
            <a:solidFill>
              <a:srgbClr val="ff0000"/>
            </a:solidFill>
            <a:miter/>
          </a:ln>
        </p:spPr>
      </p:sp>
      <p:sp>
        <p:nvSpPr>
          <p:cNvPr id="67" name="CustomShape 4"/>
          <p:cNvSpPr/>
          <p:nvPr/>
        </p:nvSpPr>
        <p:spPr>
          <a:xfrm>
            <a:off x="6289560" y="1743120"/>
            <a:ext cx="776520" cy="4602240"/>
          </a:xfrm>
          <a:prstGeom prst="roundRect">
            <a:avLst>
              <a:gd fmla="val 3600" name="adj"/>
            </a:avLst>
          </a:prstGeom>
          <a:ln w="36720">
            <a:solidFill>
              <a:srgbClr val="ff0000"/>
            </a:solidFill>
            <a:miter/>
          </a:ln>
        </p:spPr>
      </p:sp>
      <p:sp>
        <p:nvSpPr>
          <p:cNvPr id="68" name="CustomShape 5"/>
          <p:cNvSpPr/>
          <p:nvPr/>
        </p:nvSpPr>
        <p:spPr>
          <a:xfrm>
            <a:off x="1065240" y="2154240"/>
            <a:ext cx="878040" cy="3828960"/>
          </a:xfrm>
          <a:prstGeom prst="roundRect">
            <a:avLst>
              <a:gd fmla="val 3600" name="adj"/>
            </a:avLst>
          </a:prstGeom>
          <a:ln w="36720">
            <a:solidFill>
              <a:srgbClr val="ff0000"/>
            </a:solidFill>
            <a:miter/>
          </a:ln>
        </p:spPr>
      </p:sp>
      <p:sp>
        <p:nvSpPr>
          <p:cNvPr id="69" name="CustomShape 6"/>
          <p:cNvSpPr/>
          <p:nvPr/>
        </p:nvSpPr>
        <p:spPr>
          <a:xfrm>
            <a:off x="8170920" y="2117880"/>
            <a:ext cx="877680" cy="3828960"/>
          </a:xfrm>
          <a:prstGeom prst="roundRect">
            <a:avLst>
              <a:gd fmla="val 3600" name="adj"/>
            </a:avLst>
          </a:prstGeom>
          <a:ln w="36720">
            <a:solidFill>
              <a:srgbClr val="ff0000"/>
            </a:solidFill>
            <a:miter/>
          </a:ln>
        </p:spPr>
      </p:sp>
      <p:sp>
        <p:nvSpPr>
          <p:cNvPr id="70" name="CustomShape 7"/>
          <p:cNvSpPr/>
          <p:nvPr/>
        </p:nvSpPr>
        <p:spPr>
          <a:xfrm>
            <a:off x="7143840" y="2154240"/>
            <a:ext cx="625320" cy="3771720"/>
          </a:xfrm>
          <a:prstGeom prst="roundRect">
            <a:avLst>
              <a:gd fmla="val 3600" name="adj"/>
            </a:avLst>
          </a:prstGeom>
          <a:ln w="36720">
            <a:solidFill>
              <a:srgbClr val="ff0000"/>
            </a:solidFill>
            <a:miter/>
          </a:ln>
        </p:spPr>
      </p:sp>
      <p:sp>
        <p:nvSpPr>
          <p:cNvPr id="71" name="CustomShape 8"/>
          <p:cNvSpPr/>
          <p:nvPr/>
        </p:nvSpPr>
        <p:spPr>
          <a:xfrm>
            <a:off x="1506600" y="6751800"/>
            <a:ext cx="7066080" cy="545760"/>
          </a:xfrm>
          <a:prstGeom prst="rect">
            <a:avLst/>
          </a:prstGeom>
        </p:spPr>
        <p:txBody>
          <a:bodyPr bIns="45000" lIns="90000" rIns="90000" tIns="45000" wrap="none"/>
          <a:p>
            <a:pPr>
              <a:buSzPct val="45000"/>
              <a:buFont typeface="Arial"/>
              <a:buChar char="•"/>
            </a:pPr>
            <a:r>
              <a:rPr lang="en-CA" sz="3200">
                <a:solidFill>
                  <a:srgbClr val="ff0000"/>
                </a:solidFill>
              </a:rPr>
              <a:t>Scales very poorly with memory depth</a:t>
            </a:r>
            <a:endParaRPr/>
          </a:p>
        </p:txBody>
      </p:sp>
    </p:spTree>
  </p:cSld>
  <p:timing>
    <p:tnLst>
      <p:par>
        <p:cTn dur="indefinite" id="142" nodeType="tmRoot" restart="never">
          <p:childTnLst>
            <p:seq>
              <p:cTn dur="indefinite" id="143" nodeType="mainSeq">
                <p:childTnLst>
                  <p:par>
                    <p:cTn dur="indefinite" fill="hold" id="144">
                      <p:stCondLst>
                        <p:cond delay="indefinite"/>
                      </p:stCondLst>
                      <p:childTnLst>
                        <p:par>
                          <p:cTn dur="indefinite" fill="hold" id="145">
                            <p:stCondLst>
                              <p:cond delay="0"/>
                            </p:stCondLst>
                            <p:childTnLst>
                              <p:par>
                                <p:cTn dur="indefinite" fill="hold" id="146" nodeType="clickEffect" presetClass="entr" presetID="1">
                                  <p:stCondLst>
                                    <p:cond delay="0"/>
                                  </p:stCondLst>
                                  <p:childTnLst>
                                    <p:set>
                                      <p:cBhvr>
                                        <p:cTn dur="1" fill="hold" id="147">
                                          <p:stCondLst>
                                            <p:cond delay="0"/>
                                          </p:stCondLst>
                                        </p:cTn>
                                        <p:tgtEl>
                                          <p:spTgt spid="68"/>
                                        </p:tgtEl>
                                        <p:attrNameLst>
                                          <p:attrName>style.visibility</p:attrName>
                                        </p:attrNameLst>
                                      </p:cBhvr>
                                      <p:to>
                                        <p:strVal val="visible"/>
                                      </p:to>
                                    </p:set>
                                  </p:childTnLst>
                                </p:cTn>
                              </p:par>
                            </p:childTnLst>
                          </p:cTn>
                        </p:par>
                      </p:childTnLst>
                    </p:cTn>
                  </p:par>
                  <p:par>
                    <p:cTn dur="indefinite" fill="hold" id="148">
                      <p:stCondLst>
                        <p:cond delay="indefinite"/>
                      </p:stCondLst>
                      <p:childTnLst>
                        <p:par>
                          <p:cTn dur="indefinite" fill="hold" id="149">
                            <p:stCondLst>
                              <p:cond delay="0"/>
                            </p:stCondLst>
                            <p:childTnLst>
                              <p:par>
                                <p:cTn dur="indefinite" fill="hold" id="150" nodeType="clickEffect" presetClass="entr" presetID="1">
                                  <p:stCondLst>
                                    <p:cond delay="0"/>
                                  </p:stCondLst>
                                  <p:childTnLst>
                                    <p:set>
                                      <p:cBhvr>
                                        <p:cTn dur="1" fill="hold" id="151">
                                          <p:stCondLst>
                                            <p:cond delay="0"/>
                                          </p:stCondLst>
                                        </p:cTn>
                                        <p:tgtEl>
                                          <p:spTgt spid="65"/>
                                        </p:tgtEl>
                                        <p:attrNameLst>
                                          <p:attrName>style.visibility</p:attrName>
                                        </p:attrNameLst>
                                      </p:cBhvr>
                                      <p:to>
                                        <p:strVal val="visible"/>
                                      </p:to>
                                    </p:set>
                                  </p:childTnLst>
                                </p:cTn>
                              </p:par>
                              <p:par>
                                <p:cTn dur="indefinite" fill="hold" id="152" nodeType="withEffect" presetClass="exit" presetID="1">
                                  <p:stCondLst>
                                    <p:cond delay="0"/>
                                  </p:stCondLst>
                                  <p:childTnLst>
                                    <p:set>
                                      <p:cBhvr>
                                        <p:cTn dur="1" fill="hold" id="153">
                                          <p:stCondLst>
                                            <p:cond delay="0"/>
                                          </p:stCondLst>
                                        </p:cTn>
                                        <p:tgtEl>
                                          <p:spTgt spid="68"/>
                                        </p:tgtEl>
                                        <p:attrNameLst>
                                          <p:attrName>style.visibility</p:attrName>
                                        </p:attrNameLst>
                                      </p:cBhvr>
                                      <p:to>
                                        <p:strVal val="hidden"/>
                                      </p:to>
                                    </p:set>
                                  </p:childTnLst>
                                </p:cTn>
                              </p:par>
                            </p:childTnLst>
                          </p:cTn>
                        </p:par>
                      </p:childTnLst>
                    </p:cTn>
                  </p:par>
                  <p:par>
                    <p:cTn dur="indefinite" fill="hold" id="154">
                      <p:stCondLst>
                        <p:cond delay="indefinite"/>
                      </p:stCondLst>
                      <p:childTnLst>
                        <p:par>
                          <p:cTn dur="indefinite" fill="hold" id="155">
                            <p:stCondLst>
                              <p:cond delay="0"/>
                            </p:stCondLst>
                            <p:childTnLst>
                              <p:par>
                                <p:cTn dur="indefinite" fill="hold" id="156" nodeType="clickEffect" presetClass="entr" presetID="1">
                                  <p:stCondLst>
                                    <p:cond delay="0"/>
                                  </p:stCondLst>
                                  <p:childTnLst>
                                    <p:set>
                                      <p:cBhvr>
                                        <p:cTn dur="1" fill="hold" id="157">
                                          <p:stCondLst>
                                            <p:cond delay="0"/>
                                          </p:stCondLst>
                                        </p:cTn>
                                        <p:tgtEl>
                                          <p:spTgt spid="66"/>
                                        </p:tgtEl>
                                        <p:attrNameLst>
                                          <p:attrName>style.visibility</p:attrName>
                                        </p:attrNameLst>
                                      </p:cBhvr>
                                      <p:to>
                                        <p:strVal val="visible"/>
                                      </p:to>
                                    </p:set>
                                  </p:childTnLst>
                                </p:cTn>
                              </p:par>
                              <p:par>
                                <p:cTn dur="indefinite" fill="hold" id="158" nodeType="withEffect" presetClass="exit" presetID="1">
                                  <p:stCondLst>
                                    <p:cond delay="0"/>
                                  </p:stCondLst>
                                  <p:childTnLst>
                                    <p:set>
                                      <p:cBhvr>
                                        <p:cTn dur="1" fill="hold" id="159">
                                          <p:stCondLst>
                                            <p:cond delay="0"/>
                                          </p:stCondLst>
                                        </p:cTn>
                                        <p:tgtEl>
                                          <p:spTgt spid="65"/>
                                        </p:tgtEl>
                                        <p:attrNameLst>
                                          <p:attrName>style.visibility</p:attrName>
                                        </p:attrNameLst>
                                      </p:cBhvr>
                                      <p:to>
                                        <p:strVal val="hidden"/>
                                      </p:to>
                                    </p:set>
                                  </p:childTnLst>
                                </p:cTn>
                              </p:par>
                            </p:childTnLst>
                          </p:cTn>
                        </p:par>
                      </p:childTnLst>
                    </p:cTn>
                  </p:par>
                  <p:par>
                    <p:cTn dur="indefinite" fill="hold" id="160">
                      <p:stCondLst>
                        <p:cond delay="indefinite"/>
                      </p:stCondLst>
                      <p:childTnLst>
                        <p:par>
                          <p:cTn dur="indefinite" fill="hold" id="161">
                            <p:stCondLst>
                              <p:cond delay="0"/>
                            </p:stCondLst>
                            <p:childTnLst>
                              <p:par>
                                <p:cTn dur="indefinite" fill="hold" id="162" nodeType="clickEffect" presetClass="entr" presetID="1">
                                  <p:stCondLst>
                                    <p:cond delay="0"/>
                                  </p:stCondLst>
                                  <p:childTnLst>
                                    <p:set>
                                      <p:cBhvr>
                                        <p:cTn dur="1" fill="hold" id="163">
                                          <p:stCondLst>
                                            <p:cond delay="0"/>
                                          </p:stCondLst>
                                        </p:cTn>
                                        <p:tgtEl>
                                          <p:spTgt spid="67"/>
                                        </p:tgtEl>
                                        <p:attrNameLst>
                                          <p:attrName>style.visibility</p:attrName>
                                        </p:attrNameLst>
                                      </p:cBhvr>
                                      <p:to>
                                        <p:strVal val="visible"/>
                                      </p:to>
                                    </p:set>
                                  </p:childTnLst>
                                </p:cTn>
                              </p:par>
                              <p:par>
                                <p:cTn dur="indefinite" fill="hold" id="164" nodeType="withEffect" presetClass="exit" presetID="1">
                                  <p:stCondLst>
                                    <p:cond delay="0"/>
                                  </p:stCondLst>
                                  <p:childTnLst>
                                    <p:set>
                                      <p:cBhvr>
                                        <p:cTn dur="1" fill="hold" id="165">
                                          <p:stCondLst>
                                            <p:cond delay="0"/>
                                          </p:stCondLst>
                                        </p:cTn>
                                        <p:tgtEl>
                                          <p:spTgt spid="66"/>
                                        </p:tgtEl>
                                        <p:attrNameLst>
                                          <p:attrName>style.visibility</p:attrName>
                                        </p:attrNameLst>
                                      </p:cBhvr>
                                      <p:to>
                                        <p:strVal val="hidden"/>
                                      </p:to>
                                    </p:set>
                                  </p:childTnLst>
                                </p:cTn>
                              </p:par>
                            </p:childTnLst>
                          </p:cTn>
                        </p:par>
                      </p:childTnLst>
                    </p:cTn>
                  </p:par>
                  <p:par>
                    <p:cTn dur="indefinite" fill="hold" id="166">
                      <p:stCondLst>
                        <p:cond delay="indefinite"/>
                      </p:stCondLst>
                      <p:childTnLst>
                        <p:par>
                          <p:cTn dur="indefinite" fill="hold" id="167">
                            <p:stCondLst>
                              <p:cond delay="0"/>
                            </p:stCondLst>
                            <p:childTnLst>
                              <p:par>
                                <p:cTn dur="indefinite" fill="hold" id="168" nodeType="clickEffect" presetClass="entr" presetID="1">
                                  <p:stCondLst>
                                    <p:cond delay="0"/>
                                  </p:stCondLst>
                                  <p:childTnLst>
                                    <p:set>
                                      <p:cBhvr>
                                        <p:cTn dur="1" fill="hold" id="169">
                                          <p:stCondLst>
                                            <p:cond delay="0"/>
                                          </p:stCondLst>
                                        </p:cTn>
                                        <p:tgtEl>
                                          <p:spTgt spid="70"/>
                                        </p:tgtEl>
                                        <p:attrNameLst>
                                          <p:attrName>style.visibility</p:attrName>
                                        </p:attrNameLst>
                                      </p:cBhvr>
                                      <p:to>
                                        <p:strVal val="visible"/>
                                      </p:to>
                                    </p:set>
                                  </p:childTnLst>
                                </p:cTn>
                              </p:par>
                              <p:par>
                                <p:cTn dur="indefinite" fill="hold" id="170" nodeType="withEffect" presetClass="exit" presetID="1">
                                  <p:stCondLst>
                                    <p:cond delay="0"/>
                                  </p:stCondLst>
                                  <p:childTnLst>
                                    <p:set>
                                      <p:cBhvr>
                                        <p:cTn dur="1" fill="hold" id="171">
                                          <p:stCondLst>
                                            <p:cond delay="0"/>
                                          </p:stCondLst>
                                        </p:cTn>
                                        <p:tgtEl>
                                          <p:spTgt spid="67"/>
                                        </p:tgtEl>
                                        <p:attrNameLst>
                                          <p:attrName>style.visibility</p:attrName>
                                        </p:attrNameLst>
                                      </p:cBhvr>
                                      <p:to>
                                        <p:strVal val="hidden"/>
                                      </p:to>
                                    </p:set>
                                  </p:childTnLst>
                                </p:cTn>
                              </p:par>
                            </p:childTnLst>
                          </p:cTn>
                        </p:par>
                      </p:childTnLst>
                    </p:cTn>
                  </p:par>
                  <p:par>
                    <p:cTn dur="indefinite" fill="hold" id="172">
                      <p:stCondLst>
                        <p:cond delay="indefinite"/>
                      </p:stCondLst>
                      <p:childTnLst>
                        <p:par>
                          <p:cTn dur="indefinite" fill="hold" id="173">
                            <p:stCondLst>
                              <p:cond delay="0"/>
                            </p:stCondLst>
                            <p:childTnLst>
                              <p:par>
                                <p:cTn dur="indefinite" fill="hold" id="174" nodeType="clickEffect" presetClass="entr" presetID="1">
                                  <p:stCondLst>
                                    <p:cond delay="0"/>
                                  </p:stCondLst>
                                  <p:childTnLst>
                                    <p:set>
                                      <p:cBhvr>
                                        <p:cTn dur="1" fill="hold" id="175">
                                          <p:stCondLst>
                                            <p:cond delay="0"/>
                                          </p:stCondLst>
                                        </p:cTn>
                                        <p:tgtEl>
                                          <p:spTgt spid="69"/>
                                        </p:tgtEl>
                                        <p:attrNameLst>
                                          <p:attrName>style.visibility</p:attrName>
                                        </p:attrNameLst>
                                      </p:cBhvr>
                                      <p:to>
                                        <p:strVal val="visible"/>
                                      </p:to>
                                    </p:set>
                                  </p:childTnLst>
                                </p:cTn>
                              </p:par>
                              <p:par>
                                <p:cTn dur="indefinite" fill="hold" id="176" nodeType="withEffect" presetClass="exit" presetID="1">
                                  <p:stCondLst>
                                    <p:cond delay="0"/>
                                  </p:stCondLst>
                                  <p:childTnLst>
                                    <p:set>
                                      <p:cBhvr>
                                        <p:cTn dur="1" fill="hold" id="177">
                                          <p:stCondLst>
                                            <p:cond delay="0"/>
                                          </p:stCondLst>
                                        </p:cTn>
                                        <p:tgtEl>
                                          <p:spTgt spid="70"/>
                                        </p:tgtEl>
                                        <p:attrNameLst>
                                          <p:attrName>style.visibility</p:attrName>
                                        </p:attrNameLst>
                                      </p:cBhvr>
                                      <p:to>
                                        <p:strVal val="hidden"/>
                                      </p:to>
                                    </p:set>
                                  </p:childTnLst>
                                </p:cTn>
                              </p:par>
                            </p:childTnLst>
                          </p:cTn>
                        </p:par>
                      </p:childTnLst>
                    </p:cTn>
                  </p:par>
                  <p:par>
                    <p:cTn dur="indefinite" fill="hold" id="178">
                      <p:stCondLst>
                        <p:cond delay="indefinite"/>
                      </p:stCondLst>
                      <p:childTnLst>
                        <p:par>
                          <p:cTn dur="indefinite" fill="hold" id="179">
                            <p:stCondLst>
                              <p:cond delay="0"/>
                            </p:stCondLst>
                            <p:childTnLst>
                              <p:par>
                                <p:cTn dur="indefinite" fill="hold" id="180" nodeType="clickEffect" presetClass="entr" presetID="1">
                                  <p:stCondLst>
                                    <p:cond delay="0"/>
                                  </p:stCondLst>
                                  <p:childTnLst>
                                    <p:set>
                                      <p:cBhvr>
                                        <p:cTn dur="1" fill="hold" id="181">
                                          <p:stCondLst>
                                            <p:cond delay="0"/>
                                          </p:stCondLst>
                                        </p:cTn>
                                        <p:tgtEl>
                                          <p:spTgt spid="65"/>
                                        </p:tgtEl>
                                        <p:attrNameLst>
                                          <p:attrName>style.visibility</p:attrName>
                                        </p:attrNameLst>
                                      </p:cBhvr>
                                      <p:to>
                                        <p:strVal val="visible"/>
                                      </p:to>
                                    </p:set>
                                  </p:childTnLst>
                                </p:cTn>
                              </p:par>
                              <p:par>
                                <p:cTn dur="indefinite" fill="hold" id="182" nodeType="withEffect" presetClass="exit" presetID="1">
                                  <p:stCondLst>
                                    <p:cond delay="0"/>
                                  </p:stCondLst>
                                  <p:childTnLst>
                                    <p:set>
                                      <p:cBhvr>
                                        <p:cTn dur="1" fill="hold" id="183">
                                          <p:stCondLst>
                                            <p:cond delay="0"/>
                                          </p:stCondLst>
                                        </p:cTn>
                                        <p:tgtEl>
                                          <p:spTgt spid="69"/>
                                        </p:tgtEl>
                                        <p:attrNameLst>
                                          <p:attrName>style.visibility</p:attrName>
                                        </p:attrNameLst>
                                      </p:cBhvr>
                                      <p:to>
                                        <p:strVal val="hidden"/>
                                      </p:to>
                                    </p:set>
                                  </p:childTnLst>
                                </p:cTn>
                              </p:par>
                            </p:childTnLst>
                          </p:cTn>
                        </p:par>
                      </p:childTnLst>
                    </p:cTn>
                  </p:par>
                  <p:par>
                    <p:cTn dur="indefinite" fill="hold" id="184">
                      <p:stCondLst>
                        <p:cond delay="indefinite"/>
                      </p:stCondLst>
                      <p:childTnLst>
                        <p:par>
                          <p:cTn dur="indefinite" fill="hold" id="185">
                            <p:stCondLst>
                              <p:cond delay="0"/>
                            </p:stCondLst>
                            <p:childTnLst>
                              <p:par>
                                <p:cTn dur="indefinite" fill="hold" id="186" nodeType="clickEffect" presetClass="entr" presetID="1">
                                  <p:stCondLst>
                                    <p:cond delay="0"/>
                                  </p:stCondLst>
                                  <p:childTnLst>
                                    <p:set>
                                      <p:cBhvr>
                                        <p:cTn dur="1" fill="hold" id="187">
                                          <p:stCondLst>
                                            <p:cond delay="0"/>
                                          </p:stCondLst>
                                        </p:cTn>
                                        <p:tgtEl>
                                          <p:spTgt spid="66"/>
                                        </p:tgtEl>
                                        <p:attrNameLst>
                                          <p:attrName>style.visibility</p:attrName>
                                        </p:attrNameLst>
                                      </p:cBhvr>
                                      <p:to>
                                        <p:strVal val="visible"/>
                                      </p:to>
                                    </p:set>
                                  </p:childTnLst>
                                </p:cTn>
                              </p:par>
                              <p:par>
                                <p:cTn dur="indefinite" fill="hold" id="188" nodeType="withEffect" presetClass="exit" presetID="1">
                                  <p:stCondLst>
                                    <p:cond delay="0"/>
                                  </p:stCondLst>
                                  <p:childTnLst>
                                    <p:set>
                                      <p:cBhvr>
                                        <p:cTn dur="1" fill="hold" id="189">
                                          <p:stCondLst>
                                            <p:cond delay="0"/>
                                          </p:stCondLst>
                                        </p:cTn>
                                        <p:tgtEl>
                                          <p:spTgt spid="65"/>
                                        </p:tgtEl>
                                        <p:attrNameLst>
                                          <p:attrName>style.visibility</p:attrName>
                                        </p:attrNameLst>
                                      </p:cBhvr>
                                      <p:to>
                                        <p:strVal val="hidden"/>
                                      </p:to>
                                    </p:set>
                                  </p:childTnLst>
                                </p:cTn>
                              </p:par>
                            </p:childTnLst>
                          </p:cTn>
                        </p:par>
                      </p:childTnLst>
                    </p:cTn>
                  </p:par>
                  <p:par>
                    <p:cTn dur="indefinite" fill="hold" id="190">
                      <p:stCondLst>
                        <p:cond delay="indefinite"/>
                      </p:stCondLst>
                      <p:childTnLst>
                        <p:par>
                          <p:cTn dur="indefinite" fill="hold" id="191">
                            <p:stCondLst>
                              <p:cond delay="0"/>
                            </p:stCondLst>
                            <p:childTnLst>
                              <p:par>
                                <p:cTn dur="indefinite" fill="hold" id="192" nodeType="clickEffect" presetClass="entr" presetID="1">
                                  <p:stCondLst>
                                    <p:cond delay="0"/>
                                  </p:stCondLst>
                                  <p:childTnLst>
                                    <p:set>
                                      <p:cBhvr>
                                        <p:cTn dur="1" fill="hold" id="193">
                                          <p:stCondLst>
                                            <p:cond delay="0"/>
                                          </p:stCondLst>
                                        </p:cTn>
                                        <p:tgtEl>
                                          <p:spTgt spid="67"/>
                                        </p:tgtEl>
                                        <p:attrNameLst>
                                          <p:attrName>style.visibility</p:attrName>
                                        </p:attrNameLst>
                                      </p:cBhvr>
                                      <p:to>
                                        <p:strVal val="visible"/>
                                      </p:to>
                                    </p:set>
                                  </p:childTnLst>
                                </p:cTn>
                              </p:par>
                              <p:par>
                                <p:cTn dur="indefinite" fill="hold" id="194" nodeType="withEffect" presetClass="exit" presetID="1">
                                  <p:stCondLst>
                                    <p:cond delay="0"/>
                                  </p:stCondLst>
                                  <p:childTnLst>
                                    <p:set>
                                      <p:cBhvr>
                                        <p:cTn dur="1" fill="hold" id="195">
                                          <p:stCondLst>
                                            <p:cond delay="0"/>
                                          </p:stCondLst>
                                        </p:cTn>
                                        <p:tgtEl>
                                          <p:spTgt spid="66"/>
                                        </p:tgtEl>
                                        <p:attrNameLst>
                                          <p:attrName>style.visibility</p:attrName>
                                        </p:attrNameLst>
                                      </p:cBhvr>
                                      <p:to>
                                        <p:strVal val="hidden"/>
                                      </p:to>
                                    </p:set>
                                  </p:childTnLst>
                                </p:cTn>
                              </p:par>
                            </p:childTnLst>
                          </p:cTn>
                        </p:par>
                      </p:childTnLst>
                    </p:cTn>
                  </p:par>
                  <p:par>
                    <p:cTn dur="indefinite" fill="hold" id="196">
                      <p:stCondLst>
                        <p:cond delay="indefinite"/>
                      </p:stCondLst>
                      <p:childTnLst>
                        <p:par>
                          <p:cTn dur="indefinite" fill="hold" id="197">
                            <p:stCondLst>
                              <p:cond delay="0"/>
                            </p:stCondLst>
                            <p:childTnLst>
                              <p:par>
                                <p:cTn dur="indefinite" fill="hold" id="198" nodeType="clickEffect" presetClass="entr" presetID="1">
                                  <p:stCondLst>
                                    <p:cond delay="0"/>
                                  </p:stCondLst>
                                  <p:childTnLst>
                                    <p:set>
                                      <p:cBhvr>
                                        <p:cTn dur="1" fill="hold" id="199">
                                          <p:stCondLst>
                                            <p:cond delay="0"/>
                                          </p:stCondLst>
                                        </p:cTn>
                                        <p:tgtEl>
                                          <p:spTgt spid="7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1W/nR Replication</a:t>
            </a:r>
            <a:endParaRPr/>
          </a:p>
        </p:txBody>
      </p:sp>
      <p:pic>
        <p:nvPicPr>
          <p:cNvPr descr="" id="73" name=""/>
          <p:cNvPicPr/>
          <p:nvPr/>
        </p:nvPicPr>
        <p:blipFill>
          <a:blip r:embed="rId1"/>
          <a:stretch>
            <a:fillRect/>
          </a:stretch>
        </p:blipFill>
        <p:spPr>
          <a:xfrm>
            <a:off x="2523960" y="1211400"/>
            <a:ext cx="5032440" cy="5211720"/>
          </a:xfrm>
          <a:prstGeom prst="rect">
            <a:avLst/>
          </a:prstGeom>
        </p:spPr>
      </p:pic>
      <p:sp>
        <p:nvSpPr>
          <p:cNvPr id="74" name="CustomShape 2"/>
          <p:cNvSpPr/>
          <p:nvPr/>
        </p:nvSpPr>
        <p:spPr>
          <a:xfrm>
            <a:off x="1003320" y="4106880"/>
            <a:ext cx="1284120" cy="431640"/>
          </a:xfrm>
          <a:prstGeom prst="rightArrow">
            <a:avLst>
              <a:gd fmla="val 16200" name="adj1"/>
              <a:gd fmla="val 5400" name="adj2"/>
            </a:avLst>
          </a:prstGeom>
          <a:solidFill>
            <a:srgbClr val="0000ff"/>
          </a:solidFill>
          <a:ln w="36720">
            <a:solidFill>
              <a:srgbClr val="0000ff"/>
            </a:solidFill>
            <a:round/>
          </a:ln>
        </p:spPr>
      </p:sp>
      <p:sp>
        <p:nvSpPr>
          <p:cNvPr id="75" name="CustomShape 3"/>
          <p:cNvSpPr/>
          <p:nvPr/>
        </p:nvSpPr>
        <p:spPr>
          <a:xfrm>
            <a:off x="7635960" y="2841480"/>
            <a:ext cx="1284120" cy="432000"/>
          </a:xfrm>
          <a:prstGeom prst="rightArrow">
            <a:avLst>
              <a:gd fmla="val 16200" name="adj1"/>
              <a:gd fmla="val 5400" name="adj2"/>
            </a:avLst>
          </a:prstGeom>
          <a:solidFill>
            <a:srgbClr val="0000ff"/>
          </a:solidFill>
          <a:ln w="36720">
            <a:solidFill>
              <a:srgbClr val="0000ff"/>
            </a:solidFill>
            <a:round/>
          </a:ln>
        </p:spPr>
      </p:sp>
      <p:sp>
        <p:nvSpPr>
          <p:cNvPr id="76" name="CustomShape 4"/>
          <p:cNvSpPr/>
          <p:nvPr/>
        </p:nvSpPr>
        <p:spPr>
          <a:xfrm>
            <a:off x="7635960" y="5210280"/>
            <a:ext cx="1284120" cy="431640"/>
          </a:xfrm>
          <a:prstGeom prst="rightArrow">
            <a:avLst>
              <a:gd fmla="val 16200" name="adj1"/>
              <a:gd fmla="val 5400" name="adj2"/>
            </a:avLst>
          </a:prstGeom>
          <a:solidFill>
            <a:srgbClr val="0000ff"/>
          </a:solidFill>
          <a:ln w="36720">
            <a:solidFill>
              <a:srgbClr val="0000ff"/>
            </a:solidFill>
            <a:round/>
          </a:ln>
        </p:spPr>
      </p:sp>
      <p:sp>
        <p:nvSpPr>
          <p:cNvPr id="77" name="CustomShape 5"/>
          <p:cNvSpPr/>
          <p:nvPr/>
        </p:nvSpPr>
        <p:spPr>
          <a:xfrm>
            <a:off x="2136600" y="3533760"/>
            <a:ext cx="1535400" cy="1535040"/>
          </a:xfrm>
          <a:prstGeom prst="ellipse">
            <a:avLst/>
          </a:prstGeom>
          <a:ln w="36720">
            <a:solidFill>
              <a:srgbClr val="ff0000"/>
            </a:solidFill>
            <a:miter/>
          </a:ln>
        </p:spPr>
      </p:sp>
      <p:sp>
        <p:nvSpPr>
          <p:cNvPr id="78" name="CustomShape 6"/>
          <p:cNvSpPr/>
          <p:nvPr/>
        </p:nvSpPr>
        <p:spPr>
          <a:xfrm>
            <a:off x="5506920" y="6526080"/>
            <a:ext cx="3532320" cy="546120"/>
          </a:xfrm>
          <a:prstGeom prst="rect">
            <a:avLst/>
          </a:prstGeom>
        </p:spPr>
        <p:txBody>
          <a:bodyPr bIns="45000" lIns="90000" rIns="90000" tIns="45000" wrap="none"/>
          <a:p>
            <a:pPr>
              <a:buSzPct val="45000"/>
              <a:buFont typeface="Arial"/>
              <a:buChar char="•"/>
            </a:pPr>
            <a:r>
              <a:rPr lang="en-CA" sz="3200">
                <a:solidFill>
                  <a:srgbClr val="0000ff"/>
                </a:solidFill>
              </a:rPr>
              <a:t>Multiple read ports</a:t>
            </a:r>
            <a:endParaRPr/>
          </a:p>
        </p:txBody>
      </p:sp>
      <p:sp>
        <p:nvSpPr>
          <p:cNvPr id="79" name="CustomShape 7"/>
          <p:cNvSpPr/>
          <p:nvPr/>
        </p:nvSpPr>
        <p:spPr>
          <a:xfrm>
            <a:off x="1230480" y="6508800"/>
            <a:ext cx="3600360" cy="546120"/>
          </a:xfrm>
          <a:prstGeom prst="rect">
            <a:avLst/>
          </a:prstGeom>
        </p:spPr>
        <p:txBody>
          <a:bodyPr bIns="45000" lIns="90000" rIns="90000" tIns="45000" wrap="none"/>
          <a:p>
            <a:pPr>
              <a:buSzPct val="45000"/>
              <a:buFont typeface="Arial"/>
              <a:buChar char="•"/>
            </a:pPr>
            <a:r>
              <a:rPr lang="en-CA" sz="3200">
                <a:solidFill>
                  <a:srgbClr val="ff0000"/>
                </a:solidFill>
              </a:rPr>
              <a:t>Only one write port</a:t>
            </a:r>
            <a:endParaRPr/>
          </a:p>
        </p:txBody>
      </p:sp>
    </p:spTree>
  </p:cSld>
  <p:timing>
    <p:tnLst>
      <p:par>
        <p:cTn dur="indefinite" id="200" nodeType="tmRoot" restart="never">
          <p:childTnLst>
            <p:seq>
              <p:cTn dur="indefinite" id="201" nodeType="mainSeq">
                <p:childTnLst>
                  <p:par>
                    <p:cTn dur="indefinite" fill="hold" id="202">
                      <p:stCondLst>
                        <p:cond delay="indefinite"/>
                      </p:stCondLst>
                      <p:childTnLst>
                        <p:par>
                          <p:cTn dur="indefinite" fill="hold" id="203">
                            <p:stCondLst>
                              <p:cond delay="0"/>
                            </p:stCondLst>
                            <p:childTnLst>
                              <p:par>
                                <p:cTn dur="indefinite" fill="hold" id="204" nodeType="clickEffect" presetClass="entr" presetID="1">
                                  <p:stCondLst>
                                    <p:cond delay="0"/>
                                  </p:stCondLst>
                                  <p:childTnLst>
                                    <p:set>
                                      <p:cBhvr>
                                        <p:cTn dur="indefinite" fill="hold" id="205">
                                          <p:stCondLst>
                                            <p:cond delay="0"/>
                                          </p:stCondLst>
                                        </p:cTn>
                                        <p:tgtEl>
                                          <p:spTgt spid="74"/>
                                        </p:tgtEl>
                                        <p:attrNameLst>
                                          <p:attrName>style.visibility</p:attrName>
                                        </p:attrNameLst>
                                      </p:cBhvr>
                                      <p:to>
                                        <p:strVal val="visible"/>
                                      </p:to>
                                    </p:set>
                                  </p:childTnLst>
                                </p:cTn>
                              </p:par>
                            </p:childTnLst>
                          </p:cTn>
                        </p:par>
                      </p:childTnLst>
                    </p:cTn>
                  </p:par>
                  <p:par>
                    <p:cTn dur="indefinite" fill="hold" id="206">
                      <p:stCondLst>
                        <p:cond delay="indefinite"/>
                      </p:stCondLst>
                      <p:childTnLst>
                        <p:par>
                          <p:cTn dur="indefinite" fill="hold" id="207">
                            <p:stCondLst>
                              <p:cond delay="0"/>
                            </p:stCondLst>
                            <p:childTnLst>
                              <p:par>
                                <p:cTn dur="indefinite" fill="hold" id="208" nodeType="clickEffect" presetClass="entr" presetID="1">
                                  <p:stCondLst>
                                    <p:cond delay="0"/>
                                  </p:stCondLst>
                                  <p:childTnLst>
                                    <p:set>
                                      <p:cBhvr>
                                        <p:cTn dur="indefinite" fill="hold" id="209">
                                          <p:stCondLst>
                                            <p:cond delay="0"/>
                                          </p:stCondLst>
                                        </p:cTn>
                                        <p:tgtEl>
                                          <p:spTgt spid="75"/>
                                        </p:tgtEl>
                                        <p:attrNameLst>
                                          <p:attrName>style.visibility</p:attrName>
                                        </p:attrNameLst>
                                      </p:cBhvr>
                                      <p:to>
                                        <p:strVal val="visible"/>
                                      </p:to>
                                    </p:set>
                                  </p:childTnLst>
                                </p:cTn>
                              </p:par>
                              <p:par>
                                <p:cTn dur="indefinite" fill="hold" id="210" nodeType="withEffect" presetClass="entr" presetID="1">
                                  <p:stCondLst>
                                    <p:cond delay="0"/>
                                  </p:stCondLst>
                                  <p:childTnLst>
                                    <p:set>
                                      <p:cBhvr>
                                        <p:cTn dur="indefinite" fill="hold" id="211">
                                          <p:stCondLst>
                                            <p:cond delay="0"/>
                                          </p:stCondLst>
                                        </p:cTn>
                                        <p:tgtEl>
                                          <p:spTgt spid="76"/>
                                        </p:tgtEl>
                                        <p:attrNameLst>
                                          <p:attrName>style.visibility</p:attrName>
                                        </p:attrNameLst>
                                      </p:cBhvr>
                                      <p:to>
                                        <p:strVal val="visible"/>
                                      </p:to>
                                    </p:set>
                                  </p:childTnLst>
                                </p:cTn>
                              </p:par>
                              <p:par>
                                <p:cTn dur="indefinite" fill="hold" id="212" nodeType="withEffect" presetClass="entr" presetID="1">
                                  <p:stCondLst>
                                    <p:cond delay="0"/>
                                  </p:stCondLst>
                                  <p:childTnLst>
                                    <p:set>
                                      <p:cBhvr>
                                        <p:cTn dur="1" fill="hold" id="213">
                                          <p:stCondLst>
                                            <p:cond delay="0"/>
                                          </p:stCondLst>
                                        </p:cTn>
                                        <p:tgtEl>
                                          <p:spTgt spid="78"/>
                                        </p:tgtEl>
                                        <p:attrNameLst>
                                          <p:attrName>style.visibility</p:attrName>
                                        </p:attrNameLst>
                                      </p:cBhvr>
                                      <p:to>
                                        <p:strVal val="visible"/>
                                      </p:to>
                                    </p:set>
                                  </p:childTnLst>
                                </p:cTn>
                              </p:par>
                              <p:par>
                                <p:cTn dur="indefinite" fill="hold" id="214" nodeType="withEffect" presetClass="exit" presetID="1">
                                  <p:stCondLst>
                                    <p:cond delay="0"/>
                                  </p:stCondLst>
                                  <p:childTnLst>
                                    <p:set>
                                      <p:cBhvr>
                                        <p:cTn dur="indefinite" fill="hold" id="215">
                                          <p:stCondLst>
                                            <p:cond delay="0"/>
                                          </p:stCondLst>
                                        </p:cTn>
                                        <p:tgtEl>
                                          <p:spTgt spid="74"/>
                                        </p:tgtEl>
                                        <p:attrNameLst>
                                          <p:attrName>style.visibility</p:attrName>
                                        </p:attrNameLst>
                                      </p:cBhvr>
                                      <p:to>
                                        <p:strVal val="hidden"/>
                                      </p:to>
                                    </p:set>
                                  </p:childTnLst>
                                </p:cTn>
                              </p:par>
                            </p:childTnLst>
                          </p:cTn>
                        </p:par>
                      </p:childTnLst>
                    </p:cTn>
                  </p:par>
                  <p:par>
                    <p:cTn dur="indefinite" fill="hold" id="216">
                      <p:stCondLst>
                        <p:cond delay="indefinite"/>
                      </p:stCondLst>
                      <p:childTnLst>
                        <p:par>
                          <p:cTn dur="indefinite" fill="hold" id="217">
                            <p:stCondLst>
                              <p:cond delay="0"/>
                            </p:stCondLst>
                            <p:childTnLst>
                              <p:par>
                                <p:cTn dur="indefinite" fill="hold" id="218" nodeType="clickEffect" presetClass="entr" presetID="1">
                                  <p:stCondLst>
                                    <p:cond delay="0"/>
                                  </p:stCondLst>
                                  <p:childTnLst>
                                    <p:set>
                                      <p:cBhvr>
                                        <p:cTn dur="indefinite" fill="hold" id="219">
                                          <p:stCondLst>
                                            <p:cond delay="0"/>
                                          </p:stCondLst>
                                        </p:cTn>
                                        <p:tgtEl>
                                          <p:spTgt spid="77"/>
                                        </p:tgtEl>
                                        <p:attrNameLst>
                                          <p:attrName>style.visibility</p:attrName>
                                        </p:attrNameLst>
                                      </p:cBhvr>
                                      <p:to>
                                        <p:strVal val="visible"/>
                                      </p:to>
                                    </p:set>
                                  </p:childTnLst>
                                </p:cTn>
                              </p:par>
                              <p:par>
                                <p:cTn dur="indefinite" fill="hold" id="220" nodeType="withEffect" presetClass="entr" presetID="1">
                                  <p:stCondLst>
                                    <p:cond delay="0"/>
                                  </p:stCondLst>
                                  <p:childTnLst>
                                    <p:set>
                                      <p:cBhvr>
                                        <p:cTn dur="1" fill="hold" id="221">
                                          <p:stCondLst>
                                            <p:cond delay="0"/>
                                          </p:stCondLst>
                                        </p:cTn>
                                        <p:tgtEl>
                                          <p:spTgt spid="79"/>
                                        </p:tgtEl>
                                        <p:attrNameLst>
                                          <p:attrName>style.visibility</p:attrName>
                                        </p:attrNameLst>
                                      </p:cBhvr>
                                      <p:to>
                                        <p:strVal val="visible"/>
                                      </p:to>
                                    </p:set>
                                  </p:childTnLst>
                                </p:cTn>
                              </p:par>
                              <p:par>
                                <p:cTn dur="indefinite" fill="hold" id="222" nodeType="withEffect" presetClass="exit" presetID="1">
                                  <p:stCondLst>
                                    <p:cond delay="0"/>
                                  </p:stCondLst>
                                  <p:childTnLst>
                                    <p:set>
                                      <p:cBhvr>
                                        <p:cTn dur="indefinite" fill="hold" id="223">
                                          <p:stCondLst>
                                            <p:cond delay="0"/>
                                          </p:stCondLst>
                                        </p:cTn>
                                        <p:tgtEl>
                                          <p:spTgt spid="76"/>
                                        </p:tgtEl>
                                        <p:attrNameLst>
                                          <p:attrName>style.visibility</p:attrName>
                                        </p:attrNameLst>
                                      </p:cBhvr>
                                      <p:to>
                                        <p:strVal val="hidden"/>
                                      </p:to>
                                    </p:set>
                                  </p:childTnLst>
                                </p:cTn>
                              </p:par>
                              <p:par>
                                <p:cTn dur="indefinite" fill="hold" id="224" nodeType="withEffect" presetClass="exit" presetID="1">
                                  <p:stCondLst>
                                    <p:cond delay="0"/>
                                  </p:stCondLst>
                                  <p:childTnLst>
                                    <p:set>
                                      <p:cBhvr>
                                        <p:cTn dur="indefinite" fill="hold" id="225">
                                          <p:stCondLst>
                                            <p:cond delay="0"/>
                                          </p:stCondLst>
                                        </p:cTn>
                                        <p:tgtEl>
                                          <p:spTgt spid="7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502920" y="301680"/>
            <a:ext cx="9070920" cy="682920"/>
          </a:xfrm>
          <a:prstGeom prst="rect">
            <a:avLst/>
          </a:prstGeom>
        </p:spPr>
        <p:txBody>
          <a:bodyPr anchor="ctr" bIns="0" lIns="0" rIns="0" tIns="0"/>
          <a:p>
            <a:pPr algn="ctr">
              <a:buSzPct val="45000"/>
              <a:buFont typeface="Arial"/>
              <a:buChar char="•"/>
            </a:pPr>
            <a:r>
              <a:rPr lang="en-CA"/>
              <a:t>mW/nR Banking</a:t>
            </a:r>
            <a:endParaRPr/>
          </a:p>
        </p:txBody>
      </p:sp>
      <p:pic>
        <p:nvPicPr>
          <p:cNvPr descr="" id="81" name=""/>
          <p:cNvPicPr/>
          <p:nvPr/>
        </p:nvPicPr>
        <p:blipFill>
          <a:blip r:embed="rId1"/>
          <a:stretch>
            <a:fillRect/>
          </a:stretch>
        </p:blipFill>
        <p:spPr>
          <a:xfrm>
            <a:off x="2314440" y="1295280"/>
            <a:ext cx="5451480" cy="5222880"/>
          </a:xfrm>
          <a:prstGeom prst="rect">
            <a:avLst/>
          </a:prstGeom>
        </p:spPr>
      </p:pic>
      <p:sp>
        <p:nvSpPr>
          <p:cNvPr id="82" name="CustomShape 2"/>
          <p:cNvSpPr/>
          <p:nvPr/>
        </p:nvSpPr>
        <p:spPr>
          <a:xfrm>
            <a:off x="763560" y="2862360"/>
            <a:ext cx="1284480" cy="431640"/>
          </a:xfrm>
          <a:prstGeom prst="rightArrow">
            <a:avLst>
              <a:gd fmla="val 16200" name="adj1"/>
              <a:gd fmla="val 5400" name="adj2"/>
            </a:avLst>
          </a:prstGeom>
          <a:solidFill>
            <a:srgbClr val="0000ff"/>
          </a:solidFill>
          <a:ln w="36720">
            <a:solidFill>
              <a:srgbClr val="0000ff"/>
            </a:solidFill>
            <a:round/>
          </a:ln>
        </p:spPr>
      </p:sp>
      <p:sp>
        <p:nvSpPr>
          <p:cNvPr id="83" name="CustomShape 3"/>
          <p:cNvSpPr/>
          <p:nvPr/>
        </p:nvSpPr>
        <p:spPr>
          <a:xfrm>
            <a:off x="763560" y="5349960"/>
            <a:ext cx="1284480" cy="431640"/>
          </a:xfrm>
          <a:prstGeom prst="rightArrow">
            <a:avLst>
              <a:gd fmla="val 16200" name="adj1"/>
              <a:gd fmla="val 5400" name="adj2"/>
            </a:avLst>
          </a:prstGeom>
          <a:solidFill>
            <a:srgbClr val="0000ff"/>
          </a:solidFill>
          <a:ln w="36720">
            <a:solidFill>
              <a:srgbClr val="0000ff"/>
            </a:solidFill>
            <a:round/>
          </a:ln>
        </p:spPr>
      </p:sp>
      <p:sp>
        <p:nvSpPr>
          <p:cNvPr id="84" name="CustomShape 4"/>
          <p:cNvSpPr/>
          <p:nvPr/>
        </p:nvSpPr>
        <p:spPr>
          <a:xfrm>
            <a:off x="7926480" y="5500800"/>
            <a:ext cx="1284120" cy="431640"/>
          </a:xfrm>
          <a:prstGeom prst="rightArrow">
            <a:avLst>
              <a:gd fmla="val 16200" name="adj1"/>
              <a:gd fmla="val 5400" name="adj2"/>
            </a:avLst>
          </a:prstGeom>
          <a:solidFill>
            <a:srgbClr val="0000ff"/>
          </a:solidFill>
          <a:ln w="36720">
            <a:solidFill>
              <a:srgbClr val="0000ff"/>
            </a:solidFill>
            <a:round/>
          </a:ln>
        </p:spPr>
      </p:sp>
      <p:sp>
        <p:nvSpPr>
          <p:cNvPr id="85" name="CustomShape 5"/>
          <p:cNvSpPr/>
          <p:nvPr/>
        </p:nvSpPr>
        <p:spPr>
          <a:xfrm>
            <a:off x="7856640" y="2852640"/>
            <a:ext cx="1284120" cy="432000"/>
          </a:xfrm>
          <a:prstGeom prst="rightArrow">
            <a:avLst>
              <a:gd fmla="val 16200" name="adj1"/>
              <a:gd fmla="val 5400" name="adj2"/>
            </a:avLst>
          </a:prstGeom>
          <a:solidFill>
            <a:srgbClr val="0000ff"/>
          </a:solidFill>
          <a:ln w="36720">
            <a:solidFill>
              <a:srgbClr val="0000ff"/>
            </a:solidFill>
            <a:round/>
          </a:ln>
        </p:spPr>
      </p:sp>
      <p:sp>
        <p:nvSpPr>
          <p:cNvPr id="86" name="CustomShape 6"/>
          <p:cNvSpPr/>
          <p:nvPr/>
        </p:nvSpPr>
        <p:spPr>
          <a:xfrm>
            <a:off x="1230480" y="6508800"/>
            <a:ext cx="3574800" cy="546120"/>
          </a:xfrm>
          <a:prstGeom prst="rect">
            <a:avLst/>
          </a:prstGeom>
        </p:spPr>
        <p:txBody>
          <a:bodyPr bIns="45000" lIns="90000" rIns="90000" tIns="45000" wrap="none"/>
          <a:p>
            <a:pPr>
              <a:buSzPct val="45000"/>
              <a:buFont typeface="Arial"/>
              <a:buChar char="•"/>
            </a:pPr>
            <a:r>
              <a:rPr lang="en-CA" sz="3200">
                <a:solidFill>
                  <a:srgbClr val="0000ff"/>
                </a:solidFill>
              </a:rPr>
              <a:t>Multiple write ports</a:t>
            </a:r>
            <a:endParaRPr/>
          </a:p>
        </p:txBody>
      </p:sp>
      <p:sp>
        <p:nvSpPr>
          <p:cNvPr id="87" name="CustomShape 7"/>
          <p:cNvSpPr/>
          <p:nvPr/>
        </p:nvSpPr>
        <p:spPr>
          <a:xfrm>
            <a:off x="5506920" y="6526080"/>
            <a:ext cx="3284640" cy="546120"/>
          </a:xfrm>
          <a:prstGeom prst="rect">
            <a:avLst/>
          </a:prstGeom>
        </p:spPr>
        <p:txBody>
          <a:bodyPr bIns="45000" lIns="90000" rIns="90000" tIns="45000" wrap="none"/>
          <a:p>
            <a:pPr>
              <a:buSzPct val="45000"/>
              <a:buFont typeface="Arial"/>
              <a:buChar char="•"/>
            </a:pPr>
            <a:r>
              <a:rPr lang="en-CA" sz="3200">
                <a:solidFill>
                  <a:srgbClr val="ff0000"/>
                </a:solidFill>
              </a:rPr>
              <a:t>Fragmented data</a:t>
            </a:r>
            <a:endParaRPr/>
          </a:p>
        </p:txBody>
      </p:sp>
    </p:spTree>
  </p:cSld>
  <p:timing>
    <p:tnLst>
      <p:par>
        <p:cTn dur="indefinite" id="226" nodeType="tmRoot" restart="never">
          <p:childTnLst>
            <p:seq>
              <p:cTn dur="indefinite" id="227" nodeType="mainSeq">
                <p:childTnLst>
                  <p:par>
                    <p:cTn dur="indefinite" fill="hold" id="228">
                      <p:stCondLst>
                        <p:cond delay="indefinite"/>
                      </p:stCondLst>
                      <p:childTnLst>
                        <p:par>
                          <p:cTn dur="indefinite" fill="hold" id="229">
                            <p:stCondLst>
                              <p:cond delay="0"/>
                            </p:stCondLst>
                            <p:childTnLst>
                              <p:par>
                                <p:cTn dur="indefinite" fill="hold" id="230" nodeType="clickEffect" presetClass="entr" presetID="1">
                                  <p:stCondLst>
                                    <p:cond delay="0"/>
                                  </p:stCondLst>
                                  <p:childTnLst>
                                    <p:set>
                                      <p:cBhvr>
                                        <p:cTn dur="1" fill="hold" id="231">
                                          <p:stCondLst>
                                            <p:cond delay="0"/>
                                          </p:stCondLst>
                                        </p:cTn>
                                        <p:tgtEl>
                                          <p:spTgt spid="82"/>
                                        </p:tgtEl>
                                        <p:attrNameLst>
                                          <p:attrName>style.visibility</p:attrName>
                                        </p:attrNameLst>
                                      </p:cBhvr>
                                      <p:to>
                                        <p:strVal val="visible"/>
                                      </p:to>
                                    </p:set>
                                  </p:childTnLst>
                                </p:cTn>
                              </p:par>
                              <p:par>
                                <p:cTn dur="indefinite" fill="hold" id="232" nodeType="withEffect" presetClass="entr" presetID="1">
                                  <p:stCondLst>
                                    <p:cond delay="0"/>
                                  </p:stCondLst>
                                  <p:childTnLst>
                                    <p:set>
                                      <p:cBhvr>
                                        <p:cTn dur="1" fill="hold" id="233">
                                          <p:stCondLst>
                                            <p:cond delay="0"/>
                                          </p:stCondLst>
                                        </p:cTn>
                                        <p:tgtEl>
                                          <p:spTgt spid="83"/>
                                        </p:tgtEl>
                                        <p:attrNameLst>
                                          <p:attrName>style.visibility</p:attrName>
                                        </p:attrNameLst>
                                      </p:cBhvr>
                                      <p:to>
                                        <p:strVal val="visible"/>
                                      </p:to>
                                    </p:set>
                                  </p:childTnLst>
                                </p:cTn>
                              </p:par>
                            </p:childTnLst>
                          </p:cTn>
                        </p:par>
                      </p:childTnLst>
                    </p:cTn>
                  </p:par>
                  <p:par>
                    <p:cTn dur="indefinite" fill="hold" id="234">
                      <p:stCondLst>
                        <p:cond delay="indefinite"/>
                      </p:stCondLst>
                      <p:childTnLst>
                        <p:par>
                          <p:cTn dur="indefinite" fill="hold" id="235">
                            <p:stCondLst>
                              <p:cond delay="0"/>
                            </p:stCondLst>
                            <p:childTnLst>
                              <p:par>
                                <p:cTn dur="indefinite" fill="hold" id="236" nodeType="clickEffect" presetClass="entr" presetID="1">
                                  <p:stCondLst>
                                    <p:cond delay="0"/>
                                  </p:stCondLst>
                                  <p:childTnLst>
                                    <p:set>
                                      <p:cBhvr>
                                        <p:cTn dur="1" fill="hold" id="237">
                                          <p:stCondLst>
                                            <p:cond delay="0"/>
                                          </p:stCondLst>
                                        </p:cTn>
                                        <p:tgtEl>
                                          <p:spTgt spid="86"/>
                                        </p:tgtEl>
                                        <p:attrNameLst>
                                          <p:attrName>style.visibility</p:attrName>
                                        </p:attrNameLst>
                                      </p:cBhvr>
                                      <p:to>
                                        <p:strVal val="visible"/>
                                      </p:to>
                                    </p:set>
                                  </p:childTnLst>
                                </p:cTn>
                              </p:par>
                            </p:childTnLst>
                          </p:cTn>
                        </p:par>
                      </p:childTnLst>
                    </p:cTn>
                  </p:par>
                  <p:par>
                    <p:cTn dur="indefinite" fill="hold" id="238">
                      <p:stCondLst>
                        <p:cond delay="indefinite"/>
                      </p:stCondLst>
                      <p:childTnLst>
                        <p:par>
                          <p:cTn dur="indefinite" fill="hold" id="239">
                            <p:stCondLst>
                              <p:cond delay="0"/>
                            </p:stCondLst>
                            <p:childTnLst>
                              <p:par>
                                <p:cTn dur="indefinite" fill="hold" id="240" nodeType="clickEffect" presetClass="entr" presetID="1">
                                  <p:stCondLst>
                                    <p:cond delay="0"/>
                                  </p:stCondLst>
                                  <p:childTnLst>
                                    <p:set>
                                      <p:cBhvr>
                                        <p:cTn dur="1" fill="hold" id="241">
                                          <p:stCondLst>
                                            <p:cond delay="0"/>
                                          </p:stCondLst>
                                        </p:cTn>
                                        <p:tgtEl>
                                          <p:spTgt spid="85"/>
                                        </p:tgtEl>
                                        <p:attrNameLst>
                                          <p:attrName>style.visibility</p:attrName>
                                        </p:attrNameLst>
                                      </p:cBhvr>
                                      <p:to>
                                        <p:strVal val="visible"/>
                                      </p:to>
                                    </p:set>
                                  </p:childTnLst>
                                </p:cTn>
                              </p:par>
                              <p:par>
                                <p:cTn dur="indefinite" fill="hold" id="242" nodeType="withEffect" presetClass="entr" presetID="1">
                                  <p:stCondLst>
                                    <p:cond delay="0"/>
                                  </p:stCondLst>
                                  <p:childTnLst>
                                    <p:set>
                                      <p:cBhvr>
                                        <p:cTn dur="1" fill="hold" id="243">
                                          <p:stCondLst>
                                            <p:cond delay="0"/>
                                          </p:stCondLst>
                                        </p:cTn>
                                        <p:tgtEl>
                                          <p:spTgt spid="84"/>
                                        </p:tgtEl>
                                        <p:attrNameLst>
                                          <p:attrName>style.visibility</p:attrName>
                                        </p:attrNameLst>
                                      </p:cBhvr>
                                      <p:to>
                                        <p:strVal val="visible"/>
                                      </p:to>
                                    </p:set>
                                  </p:childTnLst>
                                </p:cTn>
                              </p:par>
                              <p:par>
                                <p:cTn dur="indefinite" fill="hold" id="244" nodeType="withEffect" presetClass="exit" presetID="1">
                                  <p:stCondLst>
                                    <p:cond delay="0"/>
                                  </p:stCondLst>
                                  <p:childTnLst>
                                    <p:set>
                                      <p:cBhvr>
                                        <p:cTn dur="1" fill="hold" id="245">
                                          <p:stCondLst>
                                            <p:cond delay="0"/>
                                          </p:stCondLst>
                                        </p:cTn>
                                        <p:tgtEl>
                                          <p:spTgt spid="82"/>
                                        </p:tgtEl>
                                        <p:attrNameLst>
                                          <p:attrName>style.visibility</p:attrName>
                                        </p:attrNameLst>
                                      </p:cBhvr>
                                      <p:to>
                                        <p:strVal val="hidden"/>
                                      </p:to>
                                    </p:set>
                                  </p:childTnLst>
                                </p:cTn>
                              </p:par>
                              <p:par>
                                <p:cTn dur="indefinite" fill="hold" id="246" nodeType="withEffect" presetClass="exit" presetID="1">
                                  <p:stCondLst>
                                    <p:cond delay="0"/>
                                  </p:stCondLst>
                                  <p:childTnLst>
                                    <p:set>
                                      <p:cBhvr>
                                        <p:cTn dur="1" fill="hold" id="247">
                                          <p:stCondLst>
                                            <p:cond delay="0"/>
                                          </p:stCondLst>
                                        </p:cTn>
                                        <p:tgtEl>
                                          <p:spTgt spid="83"/>
                                        </p:tgtEl>
                                        <p:attrNameLst>
                                          <p:attrName>style.visibility</p:attrName>
                                        </p:attrNameLst>
                                      </p:cBhvr>
                                      <p:to>
                                        <p:strVal val="hidden"/>
                                      </p:to>
                                    </p:set>
                                  </p:childTnLst>
                                </p:cTn>
                              </p:par>
                            </p:childTnLst>
                          </p:cTn>
                        </p:par>
                      </p:childTnLst>
                    </p:cTn>
                  </p:par>
                  <p:par>
                    <p:cTn dur="indefinite" fill="hold" id="248">
                      <p:stCondLst>
                        <p:cond delay="indefinite"/>
                      </p:stCondLst>
                      <p:childTnLst>
                        <p:par>
                          <p:cTn dur="indefinite" fill="hold" id="249">
                            <p:stCondLst>
                              <p:cond delay="0"/>
                            </p:stCondLst>
                            <p:childTnLst>
                              <p:par>
                                <p:cTn dur="indefinite" fill="hold" id="250" nodeType="clickEffect" presetClass="entr" presetID="1">
                                  <p:stCondLst>
                                    <p:cond delay="0"/>
                                  </p:stCondLst>
                                  <p:childTnLst>
                                    <p:set>
                                      <p:cBhvr>
                                        <p:cTn dur="1" fill="hold" id="251">
                                          <p:stCondLst>
                                            <p:cond delay="0"/>
                                          </p:stCondLst>
                                        </p:cTn>
                                        <p:tgtEl>
                                          <p:spTgt spid="82"/>
                                        </p:tgtEl>
                                        <p:attrNameLst>
                                          <p:attrName>style.visibility</p:attrName>
                                        </p:attrNameLst>
                                      </p:cBhvr>
                                      <p:to>
                                        <p:strVal val="visible"/>
                                      </p:to>
                                    </p:set>
                                  </p:childTnLst>
                                </p:cTn>
                              </p:par>
                              <p:par>
                                <p:cTn dur="indefinite" fill="hold" id="252" nodeType="withEffect" presetClass="entr" presetID="1">
                                  <p:stCondLst>
                                    <p:cond delay="0"/>
                                  </p:stCondLst>
                                  <p:childTnLst>
                                    <p:set>
                                      <p:cBhvr>
                                        <p:cTn dur="1" fill="hold" id="253">
                                          <p:stCondLst>
                                            <p:cond delay="0"/>
                                          </p:stCondLst>
                                        </p:cTn>
                                        <p:tgtEl>
                                          <p:spTgt spid="85"/>
                                        </p:tgtEl>
                                        <p:attrNameLst>
                                          <p:attrName>style.visibility</p:attrName>
                                        </p:attrNameLst>
                                      </p:cBhvr>
                                      <p:to>
                                        <p:strVal val="visible"/>
                                      </p:to>
                                    </p:set>
                                  </p:childTnLst>
                                </p:cTn>
                              </p:par>
                              <p:par>
                                <p:cTn dur="indefinite" fill="hold" id="254" nodeType="withEffect" presetClass="exit" presetID="1">
                                  <p:stCondLst>
                                    <p:cond delay="0"/>
                                  </p:stCondLst>
                                  <p:childTnLst>
                                    <p:set>
                                      <p:cBhvr>
                                        <p:cTn dur="1" fill="hold" id="255">
                                          <p:stCondLst>
                                            <p:cond delay="0"/>
                                          </p:stCondLst>
                                        </p:cTn>
                                        <p:tgtEl>
                                          <p:spTgt spid="84"/>
                                        </p:tgtEl>
                                        <p:attrNameLst>
                                          <p:attrName>style.visibility</p:attrName>
                                        </p:attrNameLst>
                                      </p:cBhvr>
                                      <p:to>
                                        <p:strVal val="hidden"/>
                                      </p:to>
                                    </p:set>
                                  </p:childTnLst>
                                </p:cTn>
                              </p:par>
                            </p:childTnLst>
                          </p:cTn>
                        </p:par>
                      </p:childTnLst>
                    </p:cTn>
                  </p:par>
                  <p:par>
                    <p:cTn dur="indefinite" fill="hold" id="256">
                      <p:stCondLst>
                        <p:cond delay="indefinite"/>
                      </p:stCondLst>
                      <p:childTnLst>
                        <p:par>
                          <p:cTn dur="indefinite" fill="hold" id="257">
                            <p:stCondLst>
                              <p:cond delay="0"/>
                            </p:stCondLst>
                            <p:childTnLst>
                              <p:par>
                                <p:cTn dur="indefinite" fill="hold" id="258" nodeType="clickEffect" presetClass="entr" presetID="1">
                                  <p:stCondLst>
                                    <p:cond delay="0"/>
                                  </p:stCondLst>
                                  <p:childTnLst>
                                    <p:set>
                                      <p:cBhvr>
                                        <p:cTn dur="1" fill="hold" id="259">
                                          <p:stCondLst>
                                            <p:cond delay="0"/>
                                          </p:stCondLst>
                                        </p:cTn>
                                        <p:tgtEl>
                                          <p:spTgt spid="83"/>
                                        </p:tgtEl>
                                        <p:attrNameLst>
                                          <p:attrName>style.visibility</p:attrName>
                                        </p:attrNameLst>
                                      </p:cBhvr>
                                      <p:to>
                                        <p:strVal val="visible"/>
                                      </p:to>
                                    </p:set>
                                  </p:childTnLst>
                                </p:cTn>
                              </p:par>
                              <p:par>
                                <p:cTn dur="indefinite" fill="hold" id="260" nodeType="withEffect" presetClass="entr" presetID="1">
                                  <p:stCondLst>
                                    <p:cond delay="0"/>
                                  </p:stCondLst>
                                  <p:childTnLst>
                                    <p:set>
                                      <p:cBhvr>
                                        <p:cTn dur="1" fill="hold" id="261">
                                          <p:stCondLst>
                                            <p:cond delay="0"/>
                                          </p:stCondLst>
                                        </p:cTn>
                                        <p:tgtEl>
                                          <p:spTgt spid="84"/>
                                        </p:tgtEl>
                                        <p:attrNameLst>
                                          <p:attrName>style.visibility</p:attrName>
                                        </p:attrNameLst>
                                      </p:cBhvr>
                                      <p:to>
                                        <p:strVal val="visible"/>
                                      </p:to>
                                    </p:set>
                                  </p:childTnLst>
                                </p:cTn>
                              </p:par>
                              <p:par>
                                <p:cTn dur="indefinite" fill="hold" id="262" nodeType="withEffect" presetClass="exit" presetID="1">
                                  <p:stCondLst>
                                    <p:cond delay="0"/>
                                  </p:stCondLst>
                                  <p:childTnLst>
                                    <p:set>
                                      <p:cBhvr>
                                        <p:cTn dur="1" fill="hold" id="263">
                                          <p:stCondLst>
                                            <p:cond delay="0"/>
                                          </p:stCondLst>
                                        </p:cTn>
                                        <p:tgtEl>
                                          <p:spTgt spid="82"/>
                                        </p:tgtEl>
                                        <p:attrNameLst>
                                          <p:attrName>style.visibility</p:attrName>
                                        </p:attrNameLst>
                                      </p:cBhvr>
                                      <p:to>
                                        <p:strVal val="hidden"/>
                                      </p:to>
                                    </p:set>
                                  </p:childTnLst>
                                </p:cTn>
                              </p:par>
                              <p:par>
                                <p:cTn dur="indefinite" fill="hold" id="264" nodeType="withEffect" presetClass="exit" presetID="1">
                                  <p:stCondLst>
                                    <p:cond delay="0"/>
                                  </p:stCondLst>
                                  <p:childTnLst>
                                    <p:set>
                                      <p:cBhvr>
                                        <p:cTn dur="1" fill="hold" id="265">
                                          <p:stCondLst>
                                            <p:cond delay="0"/>
                                          </p:stCondLst>
                                        </p:cTn>
                                        <p:tgtEl>
                                          <p:spTgt spid="85"/>
                                        </p:tgtEl>
                                        <p:attrNameLst>
                                          <p:attrName>style.visibility</p:attrName>
                                        </p:attrNameLst>
                                      </p:cBhvr>
                                      <p:to>
                                        <p:strVal val="hidden"/>
                                      </p:to>
                                    </p:set>
                                  </p:childTnLst>
                                </p:cTn>
                              </p:par>
                            </p:childTnLst>
                          </p:cTn>
                        </p:par>
                      </p:childTnLst>
                    </p:cTn>
                  </p:par>
                  <p:par>
                    <p:cTn dur="indefinite" fill="hold" id="266">
                      <p:stCondLst>
                        <p:cond delay="indefinite"/>
                      </p:stCondLst>
                      <p:childTnLst>
                        <p:par>
                          <p:cTn dur="indefinite" fill="hold" id="267">
                            <p:stCondLst>
                              <p:cond delay="0"/>
                            </p:stCondLst>
                            <p:childTnLst>
                              <p:par>
                                <p:cTn dur="indefinite" fill="hold" id="268" nodeType="clickEffect" presetClass="entr" presetID="1">
                                  <p:stCondLst>
                                    <p:cond delay="0"/>
                                  </p:stCondLst>
                                  <p:childTnLst>
                                    <p:set>
                                      <p:cBhvr>
                                        <p:cTn dur="1" fill="hold" id="269">
                                          <p:stCondLst>
                                            <p:cond delay="0"/>
                                          </p:stCondLst>
                                        </p:cTn>
                                        <p:tgtEl>
                                          <p:spTgt spid="8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