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40" r:id="rId4"/>
    <p:sldId id="313" r:id="rId5"/>
    <p:sldId id="329" r:id="rId6"/>
    <p:sldId id="316" r:id="rId7"/>
    <p:sldId id="317" r:id="rId8"/>
    <p:sldId id="330" r:id="rId9"/>
    <p:sldId id="318" r:id="rId10"/>
    <p:sldId id="319" r:id="rId11"/>
    <p:sldId id="321" r:id="rId12"/>
    <p:sldId id="322" r:id="rId13"/>
    <p:sldId id="323" r:id="rId14"/>
    <p:sldId id="325" r:id="rId15"/>
    <p:sldId id="326" r:id="rId16"/>
    <p:sldId id="338" r:id="rId17"/>
    <p:sldId id="332" r:id="rId18"/>
    <p:sldId id="333" r:id="rId19"/>
    <p:sldId id="341" r:id="rId20"/>
    <p:sldId id="342" r:id="rId21"/>
    <p:sldId id="335" r:id="rId22"/>
    <p:sldId id="336" r:id="rId23"/>
    <p:sldId id="312" r:id="rId24"/>
    <p:sldId id="328" r:id="rId25"/>
    <p:sldId id="327" r:id="rId26"/>
    <p:sldId id="268" r:id="rId27"/>
    <p:sldId id="269" r:id="rId28"/>
    <p:sldId id="270" r:id="rId29"/>
    <p:sldId id="307" r:id="rId30"/>
    <p:sldId id="306" r:id="rId31"/>
    <p:sldId id="339" r:id="rId32"/>
    <p:sldId id="305" r:id="rId33"/>
    <p:sldId id="304" r:id="rId34"/>
    <p:sldId id="310" r:id="rId35"/>
    <p:sldId id="311" r:id="rId36"/>
    <p:sldId id="302" r:id="rId37"/>
    <p:sldId id="301" r:id="rId38"/>
    <p:sldId id="303" r:id="rId39"/>
    <p:sldId id="309" r:id="rId40"/>
    <p:sldId id="31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8000"/>
    <a:srgbClr val="000000"/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9" autoAdjust="0"/>
    <p:restoredTop sz="94660"/>
  </p:normalViewPr>
  <p:slideViewPr>
    <p:cSldViewPr>
      <p:cViewPr varScale="1">
        <p:scale>
          <a:sx n="83" d="100"/>
          <a:sy n="83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D452F-7308-4D92-B272-61E5D2CCC5C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1522-23F8-4C52-94E2-952F37BF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839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505F-BD71-4C64-8D2E-6378A122FD79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3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C035-5224-4E61-8852-DC00A6CD9B68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2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A91-C74D-4922-A02D-531E3C75EE0D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728"/>
            <a:ext cx="88392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09E8-015F-43C1-98B5-54ECBB3524B2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7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7A5E-91DD-4111-9654-09B183D54CCE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4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62A3-49E5-446C-B3EB-EE302A3CDDD0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4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3F23-171E-40FC-9431-EECCA1D13B9E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6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37E6-E811-41E6-AB25-4767BA13EF19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9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B2A9-794A-4A5B-907B-2EEC35359C95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5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242D-6C3A-4119-AE85-810FBCE0A642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0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48-552C-4507-974E-39DEF5B8B33F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8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9C6F8-A065-4DF6-9E35-927E29746F3A}" type="datetime1">
              <a:rPr lang="en-US" smtClean="0"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A9C9C1-99EE-439B-9C2D-41500B034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81201"/>
            <a:ext cx="8839200" cy="1619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Maximizing Speed and Density </a:t>
            </a:r>
            <a:br>
              <a:rPr lang="en-US" dirty="0" smtClean="0"/>
            </a:br>
            <a:r>
              <a:rPr lang="en-US" dirty="0" smtClean="0"/>
              <a:t>of Tiled FPGA Overlays </a:t>
            </a:r>
            <a:br>
              <a:rPr lang="en-US" dirty="0" smtClean="0"/>
            </a:br>
            <a:r>
              <a:rPr lang="en-US" dirty="0" smtClean="0"/>
              <a:t>via Partitioning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43200"/>
          </a:xfrm>
        </p:spPr>
        <p:txBody>
          <a:bodyPr/>
          <a:lstStyle/>
          <a:p>
            <a:r>
              <a:rPr lang="en-US" dirty="0" smtClean="0"/>
              <a:t>Charles Eric LaForest</a:t>
            </a:r>
          </a:p>
          <a:p>
            <a:r>
              <a:rPr lang="en-US" dirty="0" smtClean="0"/>
              <a:t>J. Gregory Steffan</a:t>
            </a:r>
          </a:p>
          <a:p>
            <a:r>
              <a:rPr lang="en-US" dirty="0" smtClean="0"/>
              <a:t>University of Toronto</a:t>
            </a:r>
          </a:p>
          <a:p>
            <a:r>
              <a:rPr lang="en-US" dirty="0" smtClean="0"/>
              <a:t>ICFPT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on Critical Paths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6" y="659704"/>
            <a:ext cx="2880869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34" y="659704"/>
            <a:ext cx="2880869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72" y="659704"/>
            <a:ext cx="2884321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554" y="5315471"/>
            <a:ext cx="1938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Flat</a:t>
            </a:r>
          </a:p>
          <a:p>
            <a:pPr algn="ctr"/>
            <a:r>
              <a:rPr lang="en-US" sz="3200" dirty="0" smtClean="0"/>
              <a:t>373 MHz</a:t>
            </a:r>
          </a:p>
          <a:p>
            <a:pPr algn="ctr"/>
            <a:r>
              <a:rPr lang="en-US" sz="3200" dirty="0" smtClean="0"/>
              <a:t>21 Nodes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94686" y="5288340"/>
            <a:ext cx="3738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Duplicate Registers</a:t>
            </a:r>
          </a:p>
          <a:p>
            <a:pPr algn="ctr"/>
            <a:r>
              <a:rPr lang="en-US" sz="3200" dirty="0" smtClean="0"/>
              <a:t>456 MHz</a:t>
            </a:r>
          </a:p>
          <a:p>
            <a:pPr algn="ctr"/>
            <a:r>
              <a:rPr lang="en-US" sz="3200" dirty="0" smtClean="0"/>
              <a:t>43 Nodes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531164" y="5288340"/>
            <a:ext cx="21435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Partitioned</a:t>
            </a:r>
          </a:p>
          <a:p>
            <a:pPr algn="ctr"/>
            <a:r>
              <a:rPr lang="en-US" sz="3200" dirty="0" smtClean="0"/>
              <a:t>489 MHz</a:t>
            </a:r>
          </a:p>
          <a:p>
            <a:pPr algn="ctr"/>
            <a:r>
              <a:rPr lang="en-US" sz="3200" dirty="0" smtClean="0"/>
              <a:t>64 Nodes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628471"/>
            <a:ext cx="48782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32-Lane SIMD Core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Source node fan-out of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top 100 failing </a:t>
            </a:r>
            <a:r>
              <a:rPr lang="en-US" sz="3600" dirty="0">
                <a:solidFill>
                  <a:srgbClr val="000000"/>
                </a:solidFill>
              </a:rPr>
              <a:t>p</a:t>
            </a:r>
            <a:r>
              <a:rPr lang="en-US" sz="3600" dirty="0" smtClean="0">
                <a:solidFill>
                  <a:srgbClr val="000000"/>
                </a:solidFill>
              </a:rPr>
              <a:t>aths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Compute Density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609599"/>
            <a:ext cx="7778496" cy="6138725"/>
          </a:xfrm>
        </p:spPr>
      </p:pic>
      <p:grpSp>
        <p:nvGrpSpPr>
          <p:cNvPr id="5" name="Group 4"/>
          <p:cNvGrpSpPr/>
          <p:nvPr/>
        </p:nvGrpSpPr>
        <p:grpSpPr>
          <a:xfrm>
            <a:off x="1524000" y="671114"/>
            <a:ext cx="5024705" cy="762000"/>
            <a:chOff x="5490662" y="5562600"/>
            <a:chExt cx="5024705" cy="762000"/>
          </a:xfrm>
        </p:grpSpPr>
        <p:sp>
          <p:nvSpPr>
            <p:cNvPr id="6" name="Oval 5"/>
            <p:cNvSpPr/>
            <p:nvPr/>
          </p:nvSpPr>
          <p:spPr>
            <a:xfrm>
              <a:off x="5490662" y="5562600"/>
              <a:ext cx="762000" cy="762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52662" y="5739825"/>
              <a:ext cx="42627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Beneficial optimization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24274" y="5587425"/>
            <a:ext cx="4486326" cy="965775"/>
            <a:chOff x="8090936" y="5892225"/>
            <a:chExt cx="4486326" cy="965775"/>
          </a:xfrm>
        </p:grpSpPr>
        <p:sp>
          <p:nvSpPr>
            <p:cNvPr id="9" name="Oval 8"/>
            <p:cNvSpPr/>
            <p:nvPr/>
          </p:nvSpPr>
          <p:spPr>
            <a:xfrm>
              <a:off x="11815262" y="6096000"/>
              <a:ext cx="762000" cy="762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90936" y="5892225"/>
              <a:ext cx="34195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Excessive fan-out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Improving Compute Density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609599"/>
            <a:ext cx="7778495" cy="6138725"/>
          </a:xfrm>
        </p:spPr>
      </p:pic>
      <p:grpSp>
        <p:nvGrpSpPr>
          <p:cNvPr id="5" name="Group 4"/>
          <p:cNvGrpSpPr/>
          <p:nvPr/>
        </p:nvGrpSpPr>
        <p:grpSpPr>
          <a:xfrm>
            <a:off x="1676400" y="1828800"/>
            <a:ext cx="2599762" cy="1915418"/>
            <a:chOff x="5490662" y="5562600"/>
            <a:chExt cx="2599762" cy="1915418"/>
          </a:xfrm>
        </p:grpSpPr>
        <p:sp>
          <p:nvSpPr>
            <p:cNvPr id="6" name="Oval 5"/>
            <p:cNvSpPr/>
            <p:nvPr/>
          </p:nvSpPr>
          <p:spPr>
            <a:xfrm>
              <a:off x="5490662" y="5562600"/>
              <a:ext cx="762000" cy="762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9262" y="6400800"/>
              <a:ext cx="2371162" cy="107721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Lost</a:t>
              </a:r>
            </a:p>
            <a:p>
              <a:r>
                <a:rPr lang="en-US" sz="3200" dirty="0">
                  <a:solidFill>
                    <a:srgbClr val="0000FF"/>
                  </a:solidFill>
                </a:rPr>
                <a:t>o</a:t>
              </a:r>
              <a:r>
                <a:rPr lang="en-US" sz="3200" dirty="0" smtClean="0">
                  <a:solidFill>
                    <a:srgbClr val="0000FF"/>
                  </a:solidFill>
                </a:rPr>
                <a:t>ptimization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9000" y="4388556"/>
            <a:ext cx="5147733" cy="1165830"/>
            <a:chOff x="5820084" y="5607756"/>
            <a:chExt cx="5147733" cy="1165830"/>
          </a:xfrm>
        </p:grpSpPr>
        <p:sp>
          <p:nvSpPr>
            <p:cNvPr id="9" name="Oval 8"/>
            <p:cNvSpPr/>
            <p:nvPr/>
          </p:nvSpPr>
          <p:spPr>
            <a:xfrm>
              <a:off x="10205817" y="5607756"/>
              <a:ext cx="762000" cy="762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20084" y="5696368"/>
              <a:ext cx="4371622" cy="107721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Duplicated registers: less excessive fan-out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Improving Compute Density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609599"/>
            <a:ext cx="7778495" cy="6138725"/>
          </a:xfrm>
        </p:spPr>
      </p:pic>
      <p:grpSp>
        <p:nvGrpSpPr>
          <p:cNvPr id="5" name="Group 4"/>
          <p:cNvGrpSpPr/>
          <p:nvPr/>
        </p:nvGrpSpPr>
        <p:grpSpPr>
          <a:xfrm>
            <a:off x="1576066" y="1676400"/>
            <a:ext cx="2599762" cy="1915418"/>
            <a:chOff x="5490662" y="5562600"/>
            <a:chExt cx="2599762" cy="1915418"/>
          </a:xfrm>
        </p:grpSpPr>
        <p:sp>
          <p:nvSpPr>
            <p:cNvPr id="6" name="Oval 5"/>
            <p:cNvSpPr/>
            <p:nvPr/>
          </p:nvSpPr>
          <p:spPr>
            <a:xfrm>
              <a:off x="5490662" y="5562600"/>
              <a:ext cx="762000" cy="762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9262" y="6400800"/>
              <a:ext cx="2371162" cy="107721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Lost</a:t>
              </a:r>
            </a:p>
            <a:p>
              <a:r>
                <a:rPr lang="en-US" sz="3200" dirty="0">
                  <a:solidFill>
                    <a:srgbClr val="0000FF"/>
                  </a:solidFill>
                </a:rPr>
                <a:t>o</a:t>
              </a:r>
              <a:r>
                <a:rPr lang="en-US" sz="3200" dirty="0" smtClean="0">
                  <a:solidFill>
                    <a:srgbClr val="0000FF"/>
                  </a:solidFill>
                </a:rPr>
                <a:t>ptimization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90800" y="2405509"/>
            <a:ext cx="5943600" cy="2359848"/>
            <a:chOff x="5153432" y="4584265"/>
            <a:chExt cx="5943600" cy="2359848"/>
          </a:xfrm>
        </p:grpSpPr>
        <p:sp>
          <p:nvSpPr>
            <p:cNvPr id="9" name="Oval 8"/>
            <p:cNvSpPr/>
            <p:nvPr/>
          </p:nvSpPr>
          <p:spPr>
            <a:xfrm rot="1560000">
              <a:off x="6910015" y="4584265"/>
              <a:ext cx="4137985" cy="12954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3432" y="6359338"/>
              <a:ext cx="5943600" cy="584775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Partitioning: local optimizations!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0" y="563205"/>
            <a:ext cx="7685621" cy="61704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Area Impact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4136975"/>
            <a:ext cx="357020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(Relative to Flat)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85800"/>
            <a:ext cx="377539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Partitioned (solid)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0998" y="2438400"/>
            <a:ext cx="418576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Duplicate Registers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(dashed)</a:t>
            </a:r>
          </a:p>
        </p:txBody>
      </p:sp>
    </p:spTree>
    <p:extLst>
      <p:ext uri="{BB962C8B-B14F-4D97-AF65-F5344CB8AC3E}">
        <p14:creationId xmlns:p14="http://schemas.microsoft.com/office/powerpoint/2010/main" val="30293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Area Impact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9" y="621949"/>
            <a:ext cx="7577683" cy="6059109"/>
          </a:xfrm>
        </p:spPr>
      </p:pic>
      <p:grpSp>
        <p:nvGrpSpPr>
          <p:cNvPr id="9" name="Group 8"/>
          <p:cNvGrpSpPr/>
          <p:nvPr/>
        </p:nvGrpSpPr>
        <p:grpSpPr>
          <a:xfrm>
            <a:off x="4800600" y="1905000"/>
            <a:ext cx="3236784" cy="2057400"/>
            <a:chOff x="4800600" y="1905000"/>
            <a:chExt cx="3236784" cy="2057400"/>
          </a:xfrm>
        </p:grpSpPr>
        <p:sp>
          <p:nvSpPr>
            <p:cNvPr id="3" name="TextBox 2"/>
            <p:cNvSpPr txBox="1"/>
            <p:nvPr/>
          </p:nvSpPr>
          <p:spPr>
            <a:xfrm>
              <a:off x="4800600" y="1905000"/>
              <a:ext cx="3236784" cy="120032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Dup. Registers</a:t>
              </a: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+5% area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486400" y="3237131"/>
              <a:ext cx="0" cy="7252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09800" y="3962400"/>
            <a:ext cx="3280065" cy="2133600"/>
            <a:chOff x="3143595" y="2438400"/>
            <a:chExt cx="3280065" cy="2133600"/>
          </a:xfrm>
        </p:grpSpPr>
        <p:sp>
          <p:nvSpPr>
            <p:cNvPr id="12" name="TextBox 11"/>
            <p:cNvSpPr txBox="1"/>
            <p:nvPr/>
          </p:nvSpPr>
          <p:spPr>
            <a:xfrm>
              <a:off x="3143595" y="3215640"/>
              <a:ext cx="319946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00FF"/>
                  </a:solidFill>
                </a:rPr>
                <a:t>Partitioning:</a:t>
              </a:r>
            </a:p>
            <a:p>
              <a:r>
                <a:rPr lang="en-US" sz="3600" dirty="0" smtClean="0">
                  <a:solidFill>
                    <a:srgbClr val="0000FF"/>
                  </a:solidFill>
                </a:rPr>
                <a:t>+11-14% area</a:t>
              </a:r>
              <a:endParaRPr lang="en-US" sz="3600" dirty="0">
                <a:solidFill>
                  <a:srgbClr val="0000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423660" y="2438400"/>
              <a:ext cx="0" cy="213360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30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SIMD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Scalar Core with 0 to 32 SIMD Lanes</a:t>
            </a:r>
          </a:p>
          <a:p>
            <a:pPr lvl="1"/>
            <a:r>
              <a:rPr lang="en-US" dirty="0" smtClean="0"/>
              <a:t>Tiling datapaths</a:t>
            </a:r>
          </a:p>
          <a:p>
            <a:r>
              <a:rPr lang="en-US" dirty="0" smtClean="0"/>
              <a:t>Replicated instruction logic</a:t>
            </a:r>
          </a:p>
          <a:p>
            <a:pPr lvl="1"/>
            <a:r>
              <a:rPr lang="en-US" dirty="0" smtClean="0"/>
              <a:t>Pipelined distribution and decoding in each Lane</a:t>
            </a:r>
          </a:p>
          <a:p>
            <a:r>
              <a:rPr lang="en-US" dirty="0" smtClean="0"/>
              <a:t>Placing each Lane in a Partition</a:t>
            </a:r>
          </a:p>
          <a:p>
            <a:pPr lvl="1"/>
            <a:r>
              <a:rPr lang="en-US" dirty="0" smtClean="0"/>
              <a:t>32 Lanes: 372 MHz </a:t>
            </a:r>
            <a:r>
              <a:rPr lang="en-US" dirty="0" smtClean="0">
                <a:sym typeface="Wingdings" panose="05000000000000000000" pitchFamily="2" charset="2"/>
              </a:rPr>
              <a:t> 482 MHz (+30%)</a:t>
            </a:r>
          </a:p>
          <a:p>
            <a:r>
              <a:rPr lang="en-US" dirty="0" smtClean="0"/>
              <a:t>Area increase from partitioning: 11-14%</a:t>
            </a:r>
            <a:endParaRPr lang="en-US" dirty="0"/>
          </a:p>
          <a:p>
            <a:pPr lvl="1"/>
            <a:r>
              <a:rPr lang="en-US" dirty="0" smtClean="0"/>
              <a:t>Reflects area of preserved replicated logic</a:t>
            </a:r>
          </a:p>
          <a:p>
            <a:r>
              <a:rPr lang="en-US" dirty="0" smtClean="0"/>
              <a:t>Better to not partition for a few Lanes!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lanes or less have better compute density</a:t>
            </a:r>
          </a:p>
          <a:p>
            <a:pPr lvl="1"/>
            <a:r>
              <a:rPr lang="en-US" dirty="0" smtClean="0"/>
              <a:t>Local optimizations outweigh increased fanout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Partitioning!? Really!?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get the same results in another way?</a:t>
            </a:r>
          </a:p>
          <a:p>
            <a:r>
              <a:rPr lang="en-US" dirty="0" smtClean="0"/>
              <a:t>“Layering” replicated logic:</a:t>
            </a:r>
          </a:p>
          <a:p>
            <a:pPr lvl="1"/>
            <a:r>
              <a:rPr lang="en-US" dirty="0" smtClean="0"/>
              <a:t>Introducing sequential dependency via pipelining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Not about breaking critical paths!</a:t>
            </a:r>
          </a:p>
          <a:p>
            <a:pPr lvl="2"/>
            <a:r>
              <a:rPr lang="en-US" dirty="0" smtClean="0"/>
              <a:t>Isolating instances of replicated logic</a:t>
            </a:r>
          </a:p>
          <a:p>
            <a:pPr lvl="1"/>
            <a:r>
              <a:rPr lang="en-US" dirty="0" smtClean="0"/>
              <a:t>Prevents optimization of replicated logic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Staggers execution of each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Layering a SIMD Core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04800" y="88183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 Layer with 4 Lanes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851855" y="881831"/>
            <a:ext cx="2695966" cy="5094339"/>
            <a:chOff x="5851855" y="881831"/>
            <a:chExt cx="2695966" cy="5094339"/>
          </a:xfrm>
        </p:grpSpPr>
        <p:grpSp>
          <p:nvGrpSpPr>
            <p:cNvPr id="8" name="Group 7"/>
            <p:cNvGrpSpPr/>
            <p:nvPr/>
          </p:nvGrpSpPr>
          <p:grpSpPr>
            <a:xfrm>
              <a:off x="5851855" y="881831"/>
              <a:ext cx="1358876" cy="584775"/>
              <a:chOff x="1828800" y="2743200"/>
              <a:chExt cx="1358876" cy="58477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828800" y="2743200"/>
                <a:ext cx="1346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Scalar</a:t>
                </a:r>
                <a:endParaRPr lang="en-US" sz="32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840832" y="2743200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98699" y="2253432"/>
              <a:ext cx="1346844" cy="584776"/>
              <a:chOff x="1989272" y="4038599"/>
              <a:chExt cx="1346844" cy="58477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200977" y="3307440"/>
              <a:ext cx="1346844" cy="584776"/>
              <a:chOff x="1989272" y="4038599"/>
              <a:chExt cx="1346844" cy="58477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98699" y="4349416"/>
              <a:ext cx="1346844" cy="584776"/>
              <a:chOff x="1989272" y="4038599"/>
              <a:chExt cx="1346844" cy="58477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198699" y="5391394"/>
              <a:ext cx="1346844" cy="584776"/>
              <a:chOff x="1989272" y="4038599"/>
              <a:chExt cx="1346844" cy="58477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8" name="Elbow Connector 37"/>
            <p:cNvCxnSpPr/>
            <p:nvPr/>
          </p:nvCxnSpPr>
          <p:spPr>
            <a:xfrm rot="16200000" flipH="1">
              <a:off x="4753824" y="3250773"/>
              <a:ext cx="4217176" cy="661390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7" idx="1"/>
            </p:cNvCxnSpPr>
            <p:nvPr/>
          </p:nvCxnSpPr>
          <p:spPr>
            <a:xfrm flipH="1">
              <a:off x="6537309" y="2545820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549341" y="3602974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537309" y="4632919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6321087" y="1795956"/>
              <a:ext cx="432444" cy="457200"/>
              <a:chOff x="2743200" y="2514600"/>
              <a:chExt cx="432444" cy="457200"/>
            </a:xfrm>
            <a:solidFill>
              <a:srgbClr val="FFFFFF"/>
            </a:solidFill>
          </p:grpSpPr>
          <p:sp>
            <p:nvSpPr>
              <p:cNvPr id="63" name="Rectangle 62"/>
              <p:cNvSpPr/>
              <p:nvPr/>
            </p:nvSpPr>
            <p:spPr>
              <a:xfrm>
                <a:off x="2743200" y="2514600"/>
                <a:ext cx="432444" cy="45719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2851311" y="2806988"/>
                <a:ext cx="216222" cy="164812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6880036" y="2024554"/>
            <a:ext cx="1882964" cy="4147645"/>
          </a:xfrm>
          <a:prstGeom prst="rect">
            <a:avLst/>
          </a:prstGeom>
          <a:noFill/>
          <a:ln w="381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Layering a SIMD Core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04800" y="260023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2</a:t>
            </a:r>
            <a:r>
              <a:rPr lang="en-US" sz="3600" dirty="0" smtClean="0">
                <a:solidFill>
                  <a:srgbClr val="0000FF"/>
                </a:solidFill>
              </a:rPr>
              <a:t> Layers with 2 Lanes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851855" y="881831"/>
            <a:ext cx="2695966" cy="5094339"/>
            <a:chOff x="5851855" y="881831"/>
            <a:chExt cx="2695966" cy="5094339"/>
          </a:xfrm>
        </p:grpSpPr>
        <p:grpSp>
          <p:nvGrpSpPr>
            <p:cNvPr id="8" name="Group 7"/>
            <p:cNvGrpSpPr/>
            <p:nvPr/>
          </p:nvGrpSpPr>
          <p:grpSpPr>
            <a:xfrm>
              <a:off x="5851855" y="881831"/>
              <a:ext cx="1358876" cy="584775"/>
              <a:chOff x="1828800" y="2743200"/>
              <a:chExt cx="1358876" cy="58477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828800" y="2743200"/>
                <a:ext cx="1346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Scalar</a:t>
                </a:r>
                <a:endParaRPr lang="en-US" sz="32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840832" y="2743200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98699" y="2253432"/>
              <a:ext cx="1346844" cy="584776"/>
              <a:chOff x="1989272" y="4038599"/>
              <a:chExt cx="1346844" cy="58477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200977" y="3307440"/>
              <a:ext cx="1346844" cy="584776"/>
              <a:chOff x="1989272" y="4038599"/>
              <a:chExt cx="1346844" cy="58477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98699" y="4349416"/>
              <a:ext cx="1346844" cy="584776"/>
              <a:chOff x="1989272" y="4038599"/>
              <a:chExt cx="1346844" cy="58477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198699" y="5391394"/>
              <a:ext cx="1346844" cy="584776"/>
              <a:chOff x="1989272" y="4038599"/>
              <a:chExt cx="1346844" cy="58477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8" name="Elbow Connector 37"/>
            <p:cNvCxnSpPr/>
            <p:nvPr/>
          </p:nvCxnSpPr>
          <p:spPr>
            <a:xfrm rot="16200000" flipH="1">
              <a:off x="4753824" y="3250773"/>
              <a:ext cx="4217176" cy="661390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7" idx="1"/>
            </p:cNvCxnSpPr>
            <p:nvPr/>
          </p:nvCxnSpPr>
          <p:spPr>
            <a:xfrm flipH="1">
              <a:off x="6537309" y="2545820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549341" y="3602974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537309" y="4632919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6321087" y="1795956"/>
              <a:ext cx="432444" cy="457200"/>
              <a:chOff x="2743200" y="2514600"/>
              <a:chExt cx="432444" cy="457200"/>
            </a:xfrm>
            <a:solidFill>
              <a:srgbClr val="FFFFFF"/>
            </a:solidFill>
          </p:grpSpPr>
          <p:sp>
            <p:nvSpPr>
              <p:cNvPr id="63" name="Rectangle 62"/>
              <p:cNvSpPr/>
              <p:nvPr/>
            </p:nvSpPr>
            <p:spPr>
              <a:xfrm>
                <a:off x="2743200" y="2514600"/>
                <a:ext cx="432444" cy="45719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2851311" y="2806988"/>
                <a:ext cx="216222" cy="164812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311333" y="3892213"/>
            <a:ext cx="432444" cy="457200"/>
            <a:chOff x="2743200" y="2514600"/>
            <a:chExt cx="432444" cy="457200"/>
          </a:xfrm>
          <a:solidFill>
            <a:srgbClr val="FFFFFF"/>
          </a:solidFill>
        </p:grpSpPr>
        <p:sp>
          <p:nvSpPr>
            <p:cNvPr id="49" name="Rectangle 48"/>
            <p:cNvSpPr/>
            <p:nvPr/>
          </p:nvSpPr>
          <p:spPr>
            <a:xfrm>
              <a:off x="2743200" y="2514600"/>
              <a:ext cx="432444" cy="457199"/>
            </a:xfrm>
            <a:prstGeom prst="rect">
              <a:avLst/>
            </a:prstGeom>
            <a:grp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2851311" y="2806988"/>
              <a:ext cx="216222" cy="164812"/>
            </a:xfrm>
            <a:prstGeom prst="triangle">
              <a:avLst/>
            </a:prstGeom>
            <a:grp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086600" y="2088345"/>
            <a:ext cx="1600200" cy="1950256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086600" y="4157775"/>
            <a:ext cx="1600200" cy="1938226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FPGA Overlay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Layer of abstraction over FPGA</a:t>
            </a:r>
          </a:p>
          <a:p>
            <a:pPr lvl="1"/>
            <a:r>
              <a:rPr lang="en-US" dirty="0" smtClean="0"/>
              <a:t>Easier development</a:t>
            </a:r>
          </a:p>
          <a:p>
            <a:pPr lvl="1"/>
            <a:r>
              <a:rPr lang="en-US" dirty="0" smtClean="0"/>
              <a:t>Compile software rather than design hardware</a:t>
            </a:r>
          </a:p>
          <a:p>
            <a:pPr lvl="1"/>
            <a:r>
              <a:rPr lang="en-US" dirty="0" smtClean="0"/>
              <a:t>Typically a soft-processor </a:t>
            </a:r>
            <a:endParaRPr lang="en-US" dirty="0"/>
          </a:p>
          <a:p>
            <a:r>
              <a:rPr lang="en-US" dirty="0" smtClean="0"/>
              <a:t>Provides parallelism through “tiling”</a:t>
            </a:r>
          </a:p>
          <a:p>
            <a:pPr lvl="1"/>
            <a:r>
              <a:rPr lang="en-US" dirty="0" smtClean="0"/>
              <a:t>Multiple Cores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Datapaths</a:t>
            </a:r>
            <a:r>
              <a:rPr lang="en-US" dirty="0" smtClean="0"/>
              <a:t> (Vector Processors)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Layering a SIMD Core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04800" y="4318638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</a:t>
            </a:r>
            <a:r>
              <a:rPr lang="en-US" sz="3600" dirty="0" smtClean="0">
                <a:solidFill>
                  <a:srgbClr val="FF0000"/>
                </a:solidFill>
              </a:rPr>
              <a:t> Layer with 1 Lane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851855" y="881831"/>
            <a:ext cx="2695966" cy="5094339"/>
            <a:chOff x="5851855" y="881831"/>
            <a:chExt cx="2695966" cy="5094339"/>
          </a:xfrm>
        </p:grpSpPr>
        <p:grpSp>
          <p:nvGrpSpPr>
            <p:cNvPr id="8" name="Group 7"/>
            <p:cNvGrpSpPr/>
            <p:nvPr/>
          </p:nvGrpSpPr>
          <p:grpSpPr>
            <a:xfrm>
              <a:off x="5851855" y="881831"/>
              <a:ext cx="1358876" cy="584775"/>
              <a:chOff x="1828800" y="2743200"/>
              <a:chExt cx="1358876" cy="58477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828800" y="2743200"/>
                <a:ext cx="1346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Scalar</a:t>
                </a:r>
                <a:endParaRPr lang="en-US" sz="32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840832" y="2743200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98699" y="2253432"/>
              <a:ext cx="1346844" cy="584776"/>
              <a:chOff x="1989272" y="4038599"/>
              <a:chExt cx="1346844" cy="58477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200977" y="3307440"/>
              <a:ext cx="1346844" cy="584776"/>
              <a:chOff x="1989272" y="4038599"/>
              <a:chExt cx="1346844" cy="58477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98699" y="4349416"/>
              <a:ext cx="1346844" cy="584776"/>
              <a:chOff x="1989272" y="4038599"/>
              <a:chExt cx="1346844" cy="58477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198699" y="5391394"/>
              <a:ext cx="1346844" cy="584776"/>
              <a:chOff x="1989272" y="4038599"/>
              <a:chExt cx="1346844" cy="58477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8" name="Elbow Connector 37"/>
            <p:cNvCxnSpPr/>
            <p:nvPr/>
          </p:nvCxnSpPr>
          <p:spPr>
            <a:xfrm rot="16200000" flipH="1">
              <a:off x="4753824" y="3250773"/>
              <a:ext cx="4217176" cy="661390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7" idx="1"/>
            </p:cNvCxnSpPr>
            <p:nvPr/>
          </p:nvCxnSpPr>
          <p:spPr>
            <a:xfrm flipH="1">
              <a:off x="6537309" y="2545820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549341" y="3602974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537309" y="4632919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6321087" y="1795956"/>
              <a:ext cx="432444" cy="457200"/>
              <a:chOff x="2743200" y="2514600"/>
              <a:chExt cx="432444" cy="457200"/>
            </a:xfrm>
            <a:solidFill>
              <a:srgbClr val="FFFFFF"/>
            </a:solidFill>
          </p:grpSpPr>
          <p:sp>
            <p:nvSpPr>
              <p:cNvPr id="63" name="Rectangle 62"/>
              <p:cNvSpPr/>
              <p:nvPr/>
            </p:nvSpPr>
            <p:spPr>
              <a:xfrm>
                <a:off x="2743200" y="2514600"/>
                <a:ext cx="432444" cy="45719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2851311" y="2806988"/>
                <a:ext cx="216222" cy="164812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311333" y="4934191"/>
            <a:ext cx="432444" cy="457200"/>
            <a:chOff x="2743200" y="2514600"/>
            <a:chExt cx="432444" cy="457200"/>
          </a:xfrm>
          <a:solidFill>
            <a:srgbClr val="FFFFFF"/>
          </a:solidFill>
        </p:grpSpPr>
        <p:sp>
          <p:nvSpPr>
            <p:cNvPr id="52" name="Rectangle 51"/>
            <p:cNvSpPr/>
            <p:nvPr/>
          </p:nvSpPr>
          <p:spPr>
            <a:xfrm>
              <a:off x="2743200" y="2514600"/>
              <a:ext cx="432444" cy="457199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2851311" y="2806988"/>
              <a:ext cx="216222" cy="164812"/>
            </a:xfrm>
            <a:prstGeom prst="triangl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11333" y="2850241"/>
            <a:ext cx="432444" cy="457200"/>
            <a:chOff x="2743200" y="2514600"/>
            <a:chExt cx="432444" cy="457200"/>
          </a:xfrm>
          <a:solidFill>
            <a:srgbClr val="FFFFFF"/>
          </a:solidFill>
        </p:grpSpPr>
        <p:sp>
          <p:nvSpPr>
            <p:cNvPr id="29" name="Rectangle 28"/>
            <p:cNvSpPr/>
            <p:nvPr/>
          </p:nvSpPr>
          <p:spPr>
            <a:xfrm>
              <a:off x="2743200" y="2514600"/>
              <a:ext cx="432444" cy="457199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2851311" y="2806988"/>
              <a:ext cx="216222" cy="164812"/>
            </a:xfrm>
            <a:prstGeom prst="triangl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11333" y="3892213"/>
            <a:ext cx="432444" cy="457200"/>
            <a:chOff x="2743200" y="2514600"/>
            <a:chExt cx="432444" cy="457200"/>
          </a:xfrm>
          <a:solidFill>
            <a:srgbClr val="FFFFFF"/>
          </a:solidFill>
        </p:grpSpPr>
        <p:sp>
          <p:nvSpPr>
            <p:cNvPr id="49" name="Rectangle 48"/>
            <p:cNvSpPr/>
            <p:nvPr/>
          </p:nvSpPr>
          <p:spPr>
            <a:xfrm>
              <a:off x="2743200" y="2514600"/>
              <a:ext cx="432444" cy="457199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2851311" y="2806988"/>
              <a:ext cx="216222" cy="164812"/>
            </a:xfrm>
            <a:prstGeom prst="triangl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04800" y="5906869"/>
            <a:ext cx="600653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Staggered SIMD execution!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072021" y="2094158"/>
            <a:ext cx="1600200" cy="90332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074299" y="3151312"/>
            <a:ext cx="1600200" cy="90332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072021" y="4181257"/>
            <a:ext cx="1600200" cy="90332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72021" y="5232120"/>
            <a:ext cx="1600200" cy="90332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Layering a SIMD Core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1" y="609600"/>
            <a:ext cx="7834639" cy="6083808"/>
          </a:xfrm>
        </p:spPr>
      </p:pic>
      <p:sp>
        <p:nvSpPr>
          <p:cNvPr id="3" name="TextBox 2"/>
          <p:cNvSpPr txBox="1"/>
          <p:nvPr/>
        </p:nvSpPr>
        <p:spPr>
          <a:xfrm>
            <a:off x="4769308" y="401128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75454" y="367077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476" y="33904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8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0728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16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361081" y="31490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32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90951" y="3660847"/>
            <a:ext cx="274481" cy="37775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5800" y="4444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83433" y="5257800"/>
            <a:ext cx="4195379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Flat: +65 MHz (+17%)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Layering a SIMD Core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1" y="609600"/>
            <a:ext cx="7834638" cy="6083808"/>
          </a:xfrm>
        </p:spPr>
      </p:pic>
      <p:sp>
        <p:nvSpPr>
          <p:cNvPr id="4" name="TextBox 3"/>
          <p:cNvSpPr txBox="1"/>
          <p:nvPr/>
        </p:nvSpPr>
        <p:spPr>
          <a:xfrm>
            <a:off x="3138257" y="828735"/>
            <a:ext cx="5243743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Partitioned: +30 MHz (+6%)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83433" y="5257800"/>
            <a:ext cx="4195379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Flat: +65 MHz (+17%)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Replicating Entire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processors in a pipelined Mesh</a:t>
            </a:r>
            <a:endParaRPr lang="en-US" dirty="0"/>
          </a:p>
          <a:p>
            <a:r>
              <a:rPr lang="en-US" dirty="0" smtClean="0"/>
              <a:t>Entire processors replicated</a:t>
            </a:r>
            <a:endParaRPr lang="en-US" dirty="0"/>
          </a:p>
          <a:p>
            <a:r>
              <a:rPr lang="en-US" dirty="0" smtClean="0"/>
              <a:t>No critical paths between processors</a:t>
            </a:r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Intuition: </a:t>
            </a:r>
            <a:r>
              <a:rPr lang="en-US" dirty="0" err="1">
                <a:solidFill>
                  <a:srgbClr val="008000"/>
                </a:solidFill>
              </a:rPr>
              <a:t>Fmax</a:t>
            </a:r>
            <a:r>
              <a:rPr lang="en-US" dirty="0">
                <a:solidFill>
                  <a:srgbClr val="008000"/>
                </a:solidFill>
              </a:rPr>
              <a:t> stays “constant</a:t>
            </a:r>
            <a:r>
              <a:rPr lang="en-US" dirty="0" smtClean="0">
                <a:solidFill>
                  <a:srgbClr val="008000"/>
                </a:solidFill>
              </a:rPr>
              <a:t>”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578859" y="3307439"/>
            <a:ext cx="5986282" cy="3254228"/>
            <a:chOff x="304800" y="3307439"/>
            <a:chExt cx="5986282" cy="3254228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0" y="3307440"/>
              <a:ext cx="2627838" cy="584775"/>
              <a:chOff x="1828800" y="2743200"/>
              <a:chExt cx="2627838" cy="58477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Scalar/SIMD</a:t>
                </a:r>
                <a:endParaRPr lang="en-US" sz="3200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09677" y="4648200"/>
              <a:ext cx="2627838" cy="584775"/>
              <a:chOff x="1828800" y="2743200"/>
              <a:chExt cx="2627838" cy="58477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Scalar/SIMD</a:t>
                </a:r>
                <a:endParaRPr lang="en-US" sz="3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7" name="Straight Connector 56"/>
            <p:cNvCxnSpPr>
              <a:stCxn id="49" idx="2"/>
              <a:endCxn id="54" idx="0"/>
            </p:cNvCxnSpPr>
            <p:nvPr/>
          </p:nvCxnSpPr>
          <p:spPr>
            <a:xfrm>
              <a:off x="1623596" y="3892215"/>
              <a:ext cx="0" cy="75598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412251" y="4052896"/>
              <a:ext cx="432444" cy="457200"/>
              <a:chOff x="2743200" y="2514600"/>
              <a:chExt cx="432444" cy="457200"/>
            </a:xfrm>
            <a:solidFill>
              <a:srgbClr val="FFFFFF"/>
            </a:solidFill>
          </p:grpSpPr>
          <p:sp>
            <p:nvSpPr>
              <p:cNvPr id="38" name="Rectangle 37"/>
              <p:cNvSpPr/>
              <p:nvPr/>
            </p:nvSpPr>
            <p:spPr>
              <a:xfrm>
                <a:off x="2743200" y="2514600"/>
                <a:ext cx="432444" cy="45719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2851311" y="2806988"/>
                <a:ext cx="216222" cy="164812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657600" y="3307439"/>
              <a:ext cx="2627838" cy="584775"/>
              <a:chOff x="1828800" y="2743200"/>
              <a:chExt cx="2627838" cy="584775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Scalar/SIMD</a:t>
                </a:r>
                <a:endParaRPr lang="en-US" sz="32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662477" y="4648199"/>
              <a:ext cx="2627838" cy="584775"/>
              <a:chOff x="1828800" y="2743200"/>
              <a:chExt cx="2627838" cy="58477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Scalar/SIMD</a:t>
                </a:r>
                <a:endParaRPr lang="en-US" sz="32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9" name="Straight Connector 68"/>
            <p:cNvCxnSpPr>
              <a:stCxn id="76" idx="2"/>
              <a:endCxn id="73" idx="0"/>
            </p:cNvCxnSpPr>
            <p:nvPr/>
          </p:nvCxnSpPr>
          <p:spPr>
            <a:xfrm>
              <a:off x="4976396" y="3892214"/>
              <a:ext cx="0" cy="75598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4765051" y="4052895"/>
              <a:ext cx="432444" cy="457200"/>
              <a:chOff x="2743200" y="2514600"/>
              <a:chExt cx="432444" cy="457200"/>
            </a:xfrm>
            <a:solidFill>
              <a:srgbClr val="FFFFFF"/>
            </a:solidFill>
          </p:grpSpPr>
          <p:sp>
            <p:nvSpPr>
              <p:cNvPr id="71" name="Rectangle 70"/>
              <p:cNvSpPr/>
              <p:nvPr/>
            </p:nvSpPr>
            <p:spPr>
              <a:xfrm>
                <a:off x="2743200" y="2514600"/>
                <a:ext cx="432444" cy="45719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2851311" y="2806988"/>
                <a:ext cx="216222" cy="164812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7" name="Straight Connector 76"/>
            <p:cNvCxnSpPr>
              <a:stCxn id="49" idx="3"/>
              <a:endCxn id="76" idx="1"/>
            </p:cNvCxnSpPr>
            <p:nvPr/>
          </p:nvCxnSpPr>
          <p:spPr>
            <a:xfrm flipV="1">
              <a:off x="2930360" y="3599827"/>
              <a:ext cx="739272" cy="1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5" idx="3"/>
              <a:endCxn id="74" idx="1"/>
            </p:cNvCxnSpPr>
            <p:nvPr/>
          </p:nvCxnSpPr>
          <p:spPr>
            <a:xfrm flipV="1">
              <a:off x="2935237" y="4940587"/>
              <a:ext cx="739272" cy="1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3088651" y="3371226"/>
              <a:ext cx="432444" cy="457199"/>
              <a:chOff x="3088651" y="3371226"/>
              <a:chExt cx="432444" cy="457199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3088651" y="3371226"/>
                <a:ext cx="432444" cy="45719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3196762" y="3663613"/>
                <a:ext cx="216222" cy="164812"/>
              </a:xfrm>
              <a:prstGeom prst="triangl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083774" y="4711986"/>
              <a:ext cx="432444" cy="457199"/>
              <a:chOff x="3088651" y="3371226"/>
              <a:chExt cx="432444" cy="457199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3088651" y="3371226"/>
                <a:ext cx="432444" cy="45719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3196762" y="3663613"/>
                <a:ext cx="216222" cy="164812"/>
              </a:xfrm>
              <a:prstGeom prst="triangl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9" name="Straight Connector 88"/>
            <p:cNvCxnSpPr>
              <a:stCxn id="54" idx="2"/>
              <a:endCxn id="91" idx="0"/>
            </p:cNvCxnSpPr>
            <p:nvPr/>
          </p:nvCxnSpPr>
          <p:spPr>
            <a:xfrm flipH="1">
              <a:off x="1622853" y="5232975"/>
              <a:ext cx="743" cy="743192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16089" y="5976167"/>
              <a:ext cx="2613528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1412251" y="5375971"/>
              <a:ext cx="432444" cy="457199"/>
              <a:chOff x="3088651" y="3371226"/>
              <a:chExt cx="432444" cy="457199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088651" y="3371226"/>
                <a:ext cx="432444" cy="45719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Isosceles Triangle 102"/>
              <p:cNvSpPr/>
              <p:nvPr/>
            </p:nvSpPr>
            <p:spPr>
              <a:xfrm>
                <a:off x="3196762" y="3663613"/>
                <a:ext cx="216222" cy="164812"/>
              </a:xfrm>
              <a:prstGeom prst="triangl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304800" y="5968425"/>
              <a:ext cx="2627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Scalar/SIMD</a:t>
              </a:r>
              <a:endParaRPr lang="en-US" sz="3200" dirty="0"/>
            </a:p>
          </p:txBody>
        </p:sp>
        <p:cxnSp>
          <p:nvCxnSpPr>
            <p:cNvPr id="108" name="Straight Connector 107"/>
            <p:cNvCxnSpPr>
              <a:stCxn id="74" idx="2"/>
              <a:endCxn id="115" idx="0"/>
            </p:cNvCxnSpPr>
            <p:nvPr/>
          </p:nvCxnSpPr>
          <p:spPr>
            <a:xfrm flipH="1">
              <a:off x="4977163" y="5232974"/>
              <a:ext cx="4110" cy="74391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4765051" y="5375609"/>
              <a:ext cx="432444" cy="457199"/>
              <a:chOff x="3088651" y="3371226"/>
              <a:chExt cx="432444" cy="45719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3088651" y="3371226"/>
                <a:ext cx="432444" cy="45719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Isosceles Triangle 110"/>
              <p:cNvSpPr/>
              <p:nvPr/>
            </p:nvSpPr>
            <p:spPr>
              <a:xfrm>
                <a:off x="3196762" y="3663613"/>
                <a:ext cx="216222" cy="164812"/>
              </a:xfrm>
              <a:prstGeom prst="triangl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663244" y="5976892"/>
              <a:ext cx="2627838" cy="584775"/>
              <a:chOff x="1828800" y="2743200"/>
              <a:chExt cx="2627838" cy="584775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Scalar/SIMD</a:t>
                </a:r>
                <a:endParaRPr lang="en-US" sz="3200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0" name="Straight Connector 119"/>
            <p:cNvCxnSpPr>
              <a:stCxn id="91" idx="3"/>
              <a:endCxn id="116" idx="1"/>
            </p:cNvCxnSpPr>
            <p:nvPr/>
          </p:nvCxnSpPr>
          <p:spPr>
            <a:xfrm>
              <a:off x="2929617" y="6268555"/>
              <a:ext cx="745659" cy="72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3088651" y="6032212"/>
              <a:ext cx="432444" cy="457199"/>
              <a:chOff x="3088651" y="3371226"/>
              <a:chExt cx="432444" cy="45719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088651" y="3371226"/>
                <a:ext cx="432444" cy="45719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>
                <a:off x="3196762" y="3663613"/>
                <a:ext cx="216222" cy="164812"/>
              </a:xfrm>
              <a:prstGeom prst="triangl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Paths of Meshes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1" y="586213"/>
            <a:ext cx="3814706" cy="610334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54" y="586214"/>
            <a:ext cx="3782742" cy="6103347"/>
          </a:xfrm>
        </p:spPr>
      </p:pic>
      <p:sp>
        <p:nvSpPr>
          <p:cNvPr id="3" name="TextBox 2"/>
          <p:cNvSpPr txBox="1"/>
          <p:nvPr/>
        </p:nvSpPr>
        <p:spPr>
          <a:xfrm>
            <a:off x="1343287" y="4648200"/>
            <a:ext cx="2238113" cy="1938992"/>
          </a:xfrm>
          <a:prstGeom prst="rect">
            <a:avLst/>
          </a:prstGeom>
          <a:solidFill>
            <a:srgbClr val="FFFFFF">
              <a:alpha val="50196"/>
            </a:srgbClr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Flat</a:t>
            </a:r>
          </a:p>
          <a:p>
            <a:pPr algn="ctr"/>
            <a:r>
              <a:rPr lang="en-US" sz="4000" dirty="0" smtClean="0"/>
              <a:t>331 MHz</a:t>
            </a:r>
          </a:p>
          <a:p>
            <a:pPr algn="ctr"/>
            <a:r>
              <a:rPr lang="en-US" sz="4000" dirty="0" smtClean="0"/>
              <a:t>2 nodes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382060" y="4625622"/>
            <a:ext cx="2637260" cy="1938992"/>
          </a:xfrm>
          <a:prstGeom prst="rect">
            <a:avLst/>
          </a:prstGeom>
          <a:solidFill>
            <a:srgbClr val="FFFFFF">
              <a:alpha val="50196"/>
            </a:srgbClr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Partitioned</a:t>
            </a:r>
          </a:p>
          <a:p>
            <a:pPr algn="ctr"/>
            <a:r>
              <a:rPr lang="en-US" sz="4000" dirty="0" smtClean="0"/>
              <a:t>489 MHz</a:t>
            </a:r>
          </a:p>
          <a:p>
            <a:pPr algn="ctr"/>
            <a:r>
              <a:rPr lang="en-US" sz="4000" dirty="0" smtClean="0"/>
              <a:t>61 nodes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628471"/>
            <a:ext cx="48269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Mesh of 102 Cores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Source node fan-out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o</a:t>
            </a:r>
            <a:r>
              <a:rPr lang="en-US" sz="3600" dirty="0" smtClean="0">
                <a:solidFill>
                  <a:srgbClr val="000000"/>
                </a:solidFill>
              </a:rPr>
              <a:t>f top 100 failing </a:t>
            </a:r>
            <a:r>
              <a:rPr lang="en-US" sz="3600" dirty="0">
                <a:solidFill>
                  <a:srgbClr val="000000"/>
                </a:solidFill>
              </a:rPr>
              <a:t>p</a:t>
            </a:r>
            <a:r>
              <a:rPr lang="en-US" sz="3600" dirty="0" smtClean="0">
                <a:solidFill>
                  <a:srgbClr val="000000"/>
                </a:solidFill>
              </a:rPr>
              <a:t>aths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Partitioning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Mesh of 102 Scalar Cores</a:t>
            </a:r>
          </a:p>
          <a:p>
            <a:r>
              <a:rPr lang="en-US" dirty="0" smtClean="0"/>
              <a:t>Bottleneck: optimized 3-bit counter</a:t>
            </a:r>
          </a:p>
          <a:p>
            <a:pPr lvl="1"/>
            <a:r>
              <a:rPr lang="en-US" dirty="0" smtClean="0"/>
              <a:t>Round-robin thread counter in each Scalar Core</a:t>
            </a:r>
          </a:p>
          <a:p>
            <a:pPr lvl="1"/>
            <a:r>
              <a:rPr lang="en-US" dirty="0" smtClean="0"/>
              <a:t>No inputs, but identical</a:t>
            </a:r>
            <a:r>
              <a:rPr lang="en-US" dirty="0"/>
              <a:t> </a:t>
            </a:r>
            <a:r>
              <a:rPr lang="en-US" dirty="0" smtClean="0"/>
              <a:t>and synchronized states</a:t>
            </a:r>
          </a:p>
          <a:p>
            <a:r>
              <a:rPr lang="en-US" dirty="0" smtClean="0"/>
              <a:t>Placing each Core in a Partition</a:t>
            </a:r>
          </a:p>
          <a:p>
            <a:pPr lvl="1"/>
            <a:r>
              <a:rPr lang="en-US" dirty="0" smtClean="0"/>
              <a:t>Avg. Fmax: 284 MHz </a:t>
            </a:r>
            <a:r>
              <a:rPr lang="en-US" dirty="0" smtClean="0">
                <a:sym typeface="Wingdings" panose="05000000000000000000" pitchFamily="2" charset="2"/>
              </a:rPr>
              <a:t> 437 MHz (54%)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Only a 22% Fmax drop over 102x scaling!</a:t>
            </a:r>
          </a:p>
          <a:p>
            <a:r>
              <a:rPr lang="en-US" dirty="0" smtClean="0"/>
              <a:t>Area increase from partitioning: 0.85%</a:t>
            </a:r>
          </a:p>
          <a:p>
            <a:pPr lvl="1"/>
            <a:r>
              <a:rPr lang="en-US" dirty="0" smtClean="0"/>
              <a:t>No relation between Fmax and area increases</a:t>
            </a:r>
          </a:p>
          <a:p>
            <a:pPr lvl="1"/>
            <a:r>
              <a:rPr lang="en-US" dirty="0" smtClean="0"/>
              <a:t>Mysterious 10-11% area overhead from CAD tool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significant increase to CAD time!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Tiled designs contain replicated logic</a:t>
            </a:r>
          </a:p>
          <a:p>
            <a:pPr lvl="1"/>
            <a:r>
              <a:rPr lang="en-US" dirty="0" smtClean="0"/>
              <a:t>Forms the critical paths in large tilings</a:t>
            </a:r>
          </a:p>
          <a:p>
            <a:pPr lvl="2"/>
            <a:r>
              <a:rPr lang="en-US" dirty="0" smtClean="0"/>
              <a:t>Useless optimizations causing excessive fanout</a:t>
            </a:r>
          </a:p>
          <a:p>
            <a:pPr lvl="1"/>
            <a:r>
              <a:rPr lang="en-US" dirty="0" smtClean="0"/>
              <a:t>Becomes significant at higher speeds</a:t>
            </a:r>
          </a:p>
          <a:p>
            <a:r>
              <a:rPr lang="en-US" dirty="0" smtClean="0"/>
              <a:t>Partitioning avoids this problem</a:t>
            </a:r>
          </a:p>
          <a:p>
            <a:pPr lvl="1"/>
            <a:r>
              <a:rPr lang="en-US" dirty="0" smtClean="0"/>
              <a:t>Simpler than per-node management</a:t>
            </a:r>
          </a:p>
          <a:p>
            <a:pPr lvl="1"/>
            <a:r>
              <a:rPr lang="en-US" dirty="0" smtClean="0"/>
              <a:t>Lower area than disabling duplicate removal</a:t>
            </a:r>
          </a:p>
          <a:p>
            <a:pPr lvl="1"/>
            <a:r>
              <a:rPr lang="en-US" dirty="0" smtClean="0"/>
              <a:t>Better performance than sequential dependencies</a:t>
            </a:r>
          </a:p>
          <a:p>
            <a:pPr lvl="1"/>
            <a:r>
              <a:rPr lang="en-US" dirty="0" smtClean="0"/>
              <a:t>Benefit scales with the number of tiles</a:t>
            </a:r>
          </a:p>
          <a:p>
            <a:pPr lvl="1"/>
            <a:r>
              <a:rPr lang="en-US" dirty="0" smtClean="0"/>
              <a:t>Area increase only proportional to replicated logic</a:t>
            </a:r>
          </a:p>
          <a:p>
            <a:pPr lvl="1"/>
            <a:r>
              <a:rPr lang="en-US" dirty="0" smtClean="0"/>
              <a:t>No significant change to total CAD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CAD tools could automatically…</a:t>
            </a:r>
          </a:p>
          <a:p>
            <a:pPr lvl="1"/>
            <a:r>
              <a:rPr lang="en-US" dirty="0" smtClean="0"/>
              <a:t>Detect repeated optimizations across modules</a:t>
            </a:r>
          </a:p>
          <a:p>
            <a:pPr lvl="2"/>
            <a:r>
              <a:rPr lang="en-US" dirty="0" smtClean="0"/>
              <a:t>Tag the replicated logic and/or alert the designer</a:t>
            </a:r>
          </a:p>
          <a:p>
            <a:pPr lvl="1"/>
            <a:r>
              <a:rPr lang="en-US" dirty="0" smtClean="0"/>
              <a:t>“Restart” optimization</a:t>
            </a:r>
          </a:p>
          <a:p>
            <a:pPr lvl="2"/>
            <a:r>
              <a:rPr lang="en-US" dirty="0" smtClean="0"/>
              <a:t>Keep performance and save (some) area</a:t>
            </a:r>
          </a:p>
          <a:p>
            <a:pPr lvl="2"/>
            <a:r>
              <a:rPr lang="en-US" dirty="0" smtClean="0"/>
              <a:t>Only if substantial replicated logic area</a:t>
            </a:r>
          </a:p>
          <a:p>
            <a:pPr lvl="1"/>
            <a:r>
              <a:rPr lang="en-US" dirty="0" smtClean="0"/>
              <a:t>Partition modules containing replicated logic</a:t>
            </a:r>
          </a:p>
          <a:p>
            <a:r>
              <a:rPr lang="en-US" dirty="0" smtClean="0"/>
              <a:t>Power Analysis of Partitioning</a:t>
            </a:r>
          </a:p>
          <a:p>
            <a:pPr lvl="1"/>
            <a:r>
              <a:rPr lang="en-US" dirty="0" smtClean="0"/>
              <a:t>Could go either way…</a:t>
            </a:r>
          </a:p>
          <a:p>
            <a:r>
              <a:rPr lang="en-US" dirty="0" smtClean="0"/>
              <a:t>CAD tool mysteriously adds area when tiling</a:t>
            </a:r>
          </a:p>
          <a:p>
            <a:pPr lvl="1"/>
            <a:r>
              <a:rPr lang="en-US" dirty="0" smtClean="0"/>
              <a:t>Main source of density reduction when tiling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Funding:</a:t>
            </a:r>
          </a:p>
          <a:p>
            <a:pPr lvl="1"/>
            <a:r>
              <a:rPr lang="en-US" dirty="0" smtClean="0"/>
              <a:t>Queen Elizabeth II World Telecom. Congress</a:t>
            </a:r>
          </a:p>
          <a:p>
            <a:pPr lvl="1"/>
            <a:r>
              <a:rPr lang="en-US" dirty="0" smtClean="0"/>
              <a:t>Walter C. Sumner Foundation</a:t>
            </a:r>
          </a:p>
          <a:p>
            <a:pPr lvl="1"/>
            <a:r>
              <a:rPr lang="en-US" dirty="0" smtClean="0"/>
              <a:t>Altera</a:t>
            </a:r>
          </a:p>
          <a:p>
            <a:pPr lvl="1"/>
            <a:r>
              <a:rPr lang="en-US" dirty="0" smtClean="0"/>
              <a:t>NSERC</a:t>
            </a:r>
          </a:p>
          <a:p>
            <a:r>
              <a:rPr lang="en-US" dirty="0" smtClean="0"/>
              <a:t>Computing:</a:t>
            </a:r>
          </a:p>
          <a:p>
            <a:pPr lvl="1"/>
            <a:r>
              <a:rPr lang="en-US" dirty="0" smtClean="0"/>
              <a:t>SciNet GPC supercomputer</a:t>
            </a:r>
          </a:p>
          <a:p>
            <a:pPr lvl="2"/>
            <a:r>
              <a:rPr lang="en-US" dirty="0" smtClean="0"/>
              <a:t>24 CPU-years of Quartus runs</a:t>
            </a:r>
          </a:p>
          <a:p>
            <a:pPr lvl="1"/>
            <a:r>
              <a:rPr lang="en-US" dirty="0" smtClean="0"/>
              <a:t>Altera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Scalar Core: </a:t>
            </a:r>
            <a:r>
              <a:rPr lang="en-US" dirty="0" smtClean="0">
                <a:solidFill>
                  <a:srgbClr val="0000FF"/>
                </a:solidFill>
              </a:rPr>
              <a:t>Octavo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3</a:t>
            </a:fld>
            <a:endParaRPr lang="en-US"/>
          </a:p>
        </p:txBody>
      </p:sp>
      <p:sp>
        <p:nvSpPr>
          <p:cNvPr id="83" name="Content Placeholder 9"/>
          <p:cNvSpPr>
            <a:spLocks noGrp="1"/>
          </p:cNvSpPr>
          <p:nvPr>
            <p:ph idx="1"/>
          </p:nvPr>
        </p:nvSpPr>
        <p:spPr>
          <a:xfrm>
            <a:off x="152400" y="3886200"/>
            <a:ext cx="873069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soft-processor on </a:t>
            </a:r>
            <a:r>
              <a:rPr lang="en-US" dirty="0" err="1" smtClean="0"/>
              <a:t>Stratix</a:t>
            </a:r>
            <a:r>
              <a:rPr lang="en-US" dirty="0" smtClean="0"/>
              <a:t> IV</a:t>
            </a:r>
          </a:p>
          <a:p>
            <a:pPr lvl="1"/>
            <a:r>
              <a:rPr lang="en-US" dirty="0" smtClean="0"/>
              <a:t>10 stages, 8 threads, 550 MHz in many cases</a:t>
            </a:r>
          </a:p>
          <a:p>
            <a:pPr lvl="1"/>
            <a:r>
              <a:rPr lang="en-US" dirty="0" smtClean="0"/>
              <a:t>Highly configurable and customizable</a:t>
            </a:r>
            <a:endParaRPr lang="en-US" dirty="0" smtClean="0"/>
          </a:p>
          <a:p>
            <a:r>
              <a:rPr lang="en-US" dirty="0" smtClean="0"/>
              <a:t>Published at FPGA 2012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Octavo: an FPGA-Centric Processor Family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8820" y="838200"/>
            <a:ext cx="8504270" cy="3002653"/>
            <a:chOff x="378820" y="838200"/>
            <a:chExt cx="8504270" cy="3002653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914400" y="914400"/>
              <a:ext cx="0" cy="290450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545945" y="921714"/>
              <a:ext cx="0" cy="290450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173225" y="921714"/>
              <a:ext cx="0" cy="290450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812085" y="921714"/>
              <a:ext cx="0" cy="290450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657600" y="914399"/>
              <a:ext cx="0" cy="290450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495800" y="921714"/>
              <a:ext cx="0" cy="290450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663795" y="921714"/>
              <a:ext cx="0" cy="290450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712915" y="921714"/>
              <a:ext cx="0" cy="290450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765085" y="929029"/>
              <a:ext cx="0" cy="290450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8824570" y="936344"/>
              <a:ext cx="0" cy="290450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656357" y="8558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87294" y="838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19630" y="8455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557699" y="8455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399740" y="8558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248302" y="85466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02094" y="8455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461579" y="8455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513749" y="849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570184" y="8455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81000" y="1233830"/>
              <a:ext cx="533400" cy="1121055"/>
              <a:chOff x="381000" y="1255775"/>
              <a:chExt cx="533400" cy="1121055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81000" y="1255775"/>
                <a:ext cx="533400" cy="1119596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Isosceles Triangle 123"/>
              <p:cNvSpPr/>
              <p:nvPr/>
            </p:nvSpPr>
            <p:spPr>
              <a:xfrm>
                <a:off x="577473" y="2224430"/>
                <a:ext cx="122957" cy="1524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216198" y="1509370"/>
              <a:ext cx="325008" cy="559798"/>
              <a:chOff x="1699493" y="2499452"/>
              <a:chExt cx="325008" cy="559798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1699493" y="2499452"/>
                <a:ext cx="325008" cy="55979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>
                <a:off x="1806474" y="2906850"/>
                <a:ext cx="122957" cy="1524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124722" y="2373968"/>
              <a:ext cx="533400" cy="1121055"/>
              <a:chOff x="381000" y="1255775"/>
              <a:chExt cx="533400" cy="1121055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381000" y="1255775"/>
                <a:ext cx="533400" cy="1119596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Isosceles Triangle 130"/>
              <p:cNvSpPr/>
              <p:nvPr/>
            </p:nvSpPr>
            <p:spPr>
              <a:xfrm>
                <a:off x="577473" y="2224430"/>
                <a:ext cx="122957" cy="1524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3962400" y="2384145"/>
              <a:ext cx="533400" cy="1121055"/>
              <a:chOff x="381000" y="1255775"/>
              <a:chExt cx="533400" cy="1121055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381000" y="1255775"/>
                <a:ext cx="533400" cy="1119596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>
                <a:off x="577473" y="2224430"/>
                <a:ext cx="122957" cy="1524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1848217" y="1512232"/>
              <a:ext cx="325008" cy="559798"/>
              <a:chOff x="1699493" y="2499452"/>
              <a:chExt cx="325008" cy="55979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699493" y="2499452"/>
                <a:ext cx="325008" cy="55979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Isosceles Triangle 138"/>
              <p:cNvSpPr/>
              <p:nvPr/>
            </p:nvSpPr>
            <p:spPr>
              <a:xfrm>
                <a:off x="1806474" y="2906850"/>
                <a:ext cx="122957" cy="1524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2485340" y="1516685"/>
              <a:ext cx="325008" cy="559798"/>
              <a:chOff x="1699493" y="2499452"/>
              <a:chExt cx="325008" cy="559798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699493" y="2499452"/>
                <a:ext cx="325008" cy="55979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>
                <a:off x="1806474" y="2906850"/>
                <a:ext cx="122957" cy="1524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3325277" y="1512232"/>
              <a:ext cx="325008" cy="559798"/>
              <a:chOff x="1699493" y="2499452"/>
              <a:chExt cx="325008" cy="559798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1699493" y="2499452"/>
                <a:ext cx="325008" cy="55979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Isosceles Triangle 153"/>
              <p:cNvSpPr/>
              <p:nvPr/>
            </p:nvSpPr>
            <p:spPr>
              <a:xfrm>
                <a:off x="1806474" y="2906850"/>
                <a:ext cx="122957" cy="1524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4170792" y="1516685"/>
              <a:ext cx="325008" cy="559798"/>
              <a:chOff x="1699493" y="2499452"/>
              <a:chExt cx="325008" cy="559798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1699493" y="2499452"/>
                <a:ext cx="325008" cy="55979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Isosceles Triangle 156"/>
              <p:cNvSpPr/>
              <p:nvPr/>
            </p:nvSpPr>
            <p:spPr>
              <a:xfrm>
                <a:off x="1806474" y="2906850"/>
                <a:ext cx="122957" cy="1524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>
              <a:off x="4905269" y="1408175"/>
              <a:ext cx="758526" cy="78108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954389" y="1406772"/>
              <a:ext cx="758526" cy="78108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905269" y="2303680"/>
              <a:ext cx="758526" cy="78108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958230" y="2307945"/>
              <a:ext cx="758526" cy="78108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009609" y="2307945"/>
              <a:ext cx="758526" cy="78108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8066044" y="2307945"/>
              <a:ext cx="758526" cy="78108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64" name="Straight Arrow Connector 163"/>
            <p:cNvCxnSpPr>
              <a:stCxn id="122" idx="3"/>
              <a:endCxn id="126" idx="1"/>
            </p:cNvCxnSpPr>
            <p:nvPr/>
          </p:nvCxnSpPr>
          <p:spPr>
            <a:xfrm flipV="1">
              <a:off x="914400" y="1789269"/>
              <a:ext cx="301798" cy="4359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26" idx="3"/>
              <a:endCxn id="138" idx="1"/>
            </p:cNvCxnSpPr>
            <p:nvPr/>
          </p:nvCxnSpPr>
          <p:spPr>
            <a:xfrm>
              <a:off x="1541206" y="1789269"/>
              <a:ext cx="307011" cy="2862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38" idx="3"/>
              <a:endCxn id="141" idx="1"/>
            </p:cNvCxnSpPr>
            <p:nvPr/>
          </p:nvCxnSpPr>
          <p:spPr>
            <a:xfrm>
              <a:off x="2173225" y="1792131"/>
              <a:ext cx="312115" cy="4453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41" idx="3"/>
              <a:endCxn id="153" idx="1"/>
            </p:cNvCxnSpPr>
            <p:nvPr/>
          </p:nvCxnSpPr>
          <p:spPr>
            <a:xfrm flipV="1">
              <a:off x="2810348" y="1792131"/>
              <a:ext cx="514929" cy="4453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 flipV="1">
              <a:off x="3650285" y="1805449"/>
              <a:ext cx="514929" cy="4453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 flipV="1">
              <a:off x="4585974" y="1789270"/>
              <a:ext cx="319295" cy="2862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>
              <a:off x="5649165" y="1809902"/>
              <a:ext cx="309065" cy="7315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>
              <a:off x="5663795" y="2910230"/>
              <a:ext cx="309065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6709441" y="2910230"/>
              <a:ext cx="309065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>
              <a:off x="7765085" y="2910230"/>
              <a:ext cx="309065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99"/>
            <p:cNvCxnSpPr/>
            <p:nvPr/>
          </p:nvCxnSpPr>
          <p:spPr>
            <a:xfrm rot="16200000" flipH="1">
              <a:off x="2453976" y="2233758"/>
              <a:ext cx="1112372" cy="229121"/>
            </a:xfrm>
            <a:prstGeom prst="bentConnector3">
              <a:avLst>
                <a:gd name="adj1" fmla="val 100637"/>
              </a:avLst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99"/>
            <p:cNvCxnSpPr/>
            <p:nvPr/>
          </p:nvCxnSpPr>
          <p:spPr>
            <a:xfrm rot="5400000" flipH="1" flipV="1">
              <a:off x="2827892" y="3309564"/>
              <a:ext cx="384050" cy="209613"/>
            </a:xfrm>
            <a:prstGeom prst="bentConnector3">
              <a:avLst>
                <a:gd name="adj1" fmla="val 99523"/>
              </a:avLst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4495800" y="2902278"/>
              <a:ext cx="409469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>
              <a:off x="3657600" y="3222345"/>
              <a:ext cx="312115" cy="4453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99"/>
            <p:cNvCxnSpPr/>
            <p:nvPr/>
          </p:nvCxnSpPr>
          <p:spPr>
            <a:xfrm rot="5400000" flipH="1" flipV="1">
              <a:off x="4288072" y="2290873"/>
              <a:ext cx="915099" cy="319295"/>
            </a:xfrm>
            <a:prstGeom prst="curvedConnector3">
              <a:avLst>
                <a:gd name="adj1" fmla="val 99562"/>
              </a:avLst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99"/>
            <p:cNvCxnSpPr/>
            <p:nvPr/>
          </p:nvCxnSpPr>
          <p:spPr>
            <a:xfrm rot="16200000" flipH="1">
              <a:off x="4357940" y="2029308"/>
              <a:ext cx="779020" cy="319295"/>
            </a:xfrm>
            <a:prstGeom prst="curvedConnector3">
              <a:avLst>
                <a:gd name="adj1" fmla="val 100707"/>
              </a:avLst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59" idx="3"/>
              <a:endCxn id="122" idx="1"/>
            </p:cNvCxnSpPr>
            <p:nvPr/>
          </p:nvCxnSpPr>
          <p:spPr>
            <a:xfrm flipH="1" flipV="1">
              <a:off x="381000" y="1793628"/>
              <a:ext cx="6331915" cy="3686"/>
            </a:xfrm>
            <a:prstGeom prst="bentConnector5">
              <a:avLst>
                <a:gd name="adj1" fmla="val -3494"/>
                <a:gd name="adj2" fmla="val 17122897"/>
                <a:gd name="adj3" fmla="val 103494"/>
              </a:avLst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83" idx="3"/>
              <a:endCxn id="182" idx="1"/>
            </p:cNvCxnSpPr>
            <p:nvPr/>
          </p:nvCxnSpPr>
          <p:spPr>
            <a:xfrm flipH="1" flipV="1">
              <a:off x="378820" y="2115617"/>
              <a:ext cx="8438435" cy="800403"/>
            </a:xfrm>
            <a:prstGeom prst="bentConnector5">
              <a:avLst>
                <a:gd name="adj1" fmla="val -1235"/>
                <a:gd name="adj2" fmla="val -86177"/>
                <a:gd name="adj3" fmla="val 102622"/>
              </a:avLst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/>
            <p:cNvSpPr/>
            <p:nvPr/>
          </p:nvSpPr>
          <p:spPr>
            <a:xfrm>
              <a:off x="378820" y="2001317"/>
              <a:ext cx="224919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8592336" y="2801720"/>
              <a:ext cx="224919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927515" y="2483511"/>
              <a:ext cx="6750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ALU0</a:t>
              </a:r>
              <a:endParaRPr lang="en-US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980175" y="2482378"/>
              <a:ext cx="6750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ALU1</a:t>
              </a:r>
              <a:endParaRPr lang="en-US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035648" y="2486643"/>
              <a:ext cx="6750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ALU2</a:t>
              </a:r>
              <a:endParaRPr lang="en-US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087776" y="2482290"/>
              <a:ext cx="6750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ALU3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4927214" y="1582520"/>
              <a:ext cx="636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CTL0</a:t>
              </a:r>
              <a:endParaRPr lang="en-US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980175" y="1585570"/>
              <a:ext cx="636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CTL1</a:t>
              </a:r>
              <a:endParaRPr lang="en-US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499928" y="1270405"/>
              <a:ext cx="2487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076255" y="2381283"/>
              <a:ext cx="5325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A/B</a:t>
              </a:r>
              <a:endParaRPr lang="en-US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924607" y="2379170"/>
              <a:ext cx="5325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A/B</a:t>
              </a:r>
              <a:endParaRPr lang="en-US" dirty="0"/>
            </a:p>
          </p:txBody>
        </p:sp>
        <p:cxnSp>
          <p:nvCxnSpPr>
            <p:cNvPr id="193" name="Straight Arrow Connector 192"/>
            <p:cNvCxnSpPr>
              <a:stCxn id="156" idx="3"/>
            </p:cNvCxnSpPr>
            <p:nvPr/>
          </p:nvCxnSpPr>
          <p:spPr>
            <a:xfrm flipV="1">
              <a:off x="4495800" y="1792133"/>
              <a:ext cx="102237" cy="4451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3657600" y="2895600"/>
              <a:ext cx="312115" cy="4453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592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FPGA Overlay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Layer of abstraction over FPGA</a:t>
            </a:r>
          </a:p>
          <a:p>
            <a:pPr lvl="1"/>
            <a:r>
              <a:rPr lang="en-US" dirty="0" smtClean="0"/>
              <a:t>Easier development</a:t>
            </a:r>
          </a:p>
          <a:p>
            <a:pPr lvl="1"/>
            <a:r>
              <a:rPr lang="en-US" dirty="0" smtClean="0"/>
              <a:t>Compile software rather than design hardware</a:t>
            </a:r>
          </a:p>
          <a:p>
            <a:pPr lvl="1"/>
            <a:r>
              <a:rPr lang="en-US" dirty="0" smtClean="0"/>
              <a:t>Typically a soft-processor </a:t>
            </a:r>
            <a:endParaRPr lang="en-US" dirty="0"/>
          </a:p>
          <a:p>
            <a:pPr lvl="2"/>
            <a:r>
              <a:rPr lang="en-US" dirty="0" smtClean="0"/>
              <a:t>Nios, MicroBlaze (Altera, Xilinx)</a:t>
            </a:r>
          </a:p>
          <a:p>
            <a:pPr lvl="2"/>
            <a:r>
              <a:rPr lang="en-US" dirty="0" smtClean="0"/>
              <a:t>iDEA (NTU, Xilinx), </a:t>
            </a:r>
          </a:p>
          <a:p>
            <a:pPr lvl="2"/>
            <a:r>
              <a:rPr lang="en-US" dirty="0" smtClean="0"/>
              <a:t>Octavo (UofT, Altera)</a:t>
            </a:r>
          </a:p>
          <a:p>
            <a:r>
              <a:rPr lang="en-US" dirty="0" smtClean="0"/>
              <a:t>Provides parallelism through tiling</a:t>
            </a:r>
          </a:p>
          <a:p>
            <a:pPr lvl="1"/>
            <a:r>
              <a:rPr lang="en-US" dirty="0" smtClean="0"/>
              <a:t>Multi-Cores</a:t>
            </a:r>
          </a:p>
          <a:p>
            <a:pPr lvl="1"/>
            <a:r>
              <a:rPr lang="en-US" dirty="0" smtClean="0"/>
              <a:t>Vector Processors</a:t>
            </a:r>
          </a:p>
          <a:p>
            <a:pPr lvl="2"/>
            <a:r>
              <a:rPr lang="en-US" dirty="0" smtClean="0"/>
              <a:t>VEGAS (UofT)</a:t>
            </a:r>
          </a:p>
          <a:p>
            <a:pPr lvl="2"/>
            <a:r>
              <a:rPr lang="en-US" dirty="0" smtClean="0"/>
              <a:t>VENICE (UBC)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Multi-Local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Multiple instances of equivalent logic</a:t>
            </a:r>
          </a:p>
          <a:p>
            <a:pPr lvl="1"/>
            <a:r>
              <a:rPr lang="en-US" dirty="0" smtClean="0"/>
              <a:t>Each instance operates locally and identically</a:t>
            </a:r>
          </a:p>
          <a:p>
            <a:r>
              <a:rPr lang="en-US" dirty="0" smtClean="0"/>
              <a:t>Tiling introduces multi-local logic</a:t>
            </a:r>
          </a:p>
          <a:p>
            <a:r>
              <a:rPr lang="en-US" dirty="0"/>
              <a:t>Different tilings </a:t>
            </a:r>
            <a:r>
              <a:rPr lang="en-US" dirty="0">
                <a:sym typeface="Wingdings" panose="05000000000000000000" pitchFamily="2" charset="2"/>
              </a:rPr>
              <a:t> Different multi-local logic</a:t>
            </a:r>
            <a:endParaRPr lang="en-US" dirty="0"/>
          </a:p>
          <a:p>
            <a:pPr lvl="1"/>
            <a:r>
              <a:rPr lang="en-US" dirty="0"/>
              <a:t>Connected (SIMD)</a:t>
            </a:r>
          </a:p>
          <a:p>
            <a:pPr lvl="1"/>
            <a:r>
              <a:rPr lang="en-US" dirty="0"/>
              <a:t>Unconnected (Mesh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CAD tools de-duplicate multi-local logic</a:t>
            </a:r>
          </a:p>
          <a:p>
            <a:pPr lvl="1"/>
            <a:r>
              <a:rPr lang="en-US" dirty="0" smtClean="0"/>
              <a:t>Removes redundancy in small circuits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Introduces critical paths in large circuits!</a:t>
            </a:r>
          </a:p>
          <a:p>
            <a:pPr lvl="2"/>
            <a:r>
              <a:rPr lang="en-US" dirty="0" smtClean="0"/>
              <a:t>Especially at high speeds</a:t>
            </a:r>
          </a:p>
          <a:p>
            <a:r>
              <a:rPr lang="en-US" dirty="0" smtClean="0"/>
              <a:t>Preserve with different partitioning schemes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 Impact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2" y="1456838"/>
            <a:ext cx="8876817" cy="3944325"/>
          </a:xfrm>
        </p:spPr>
      </p:pic>
      <p:sp>
        <p:nvSpPr>
          <p:cNvPr id="3" name="TextBox 2"/>
          <p:cNvSpPr txBox="1"/>
          <p:nvPr/>
        </p:nvSpPr>
        <p:spPr>
          <a:xfrm>
            <a:off x="427276" y="5715000"/>
            <a:ext cx="828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Relative to Flat: 1,027 to 25,799 eALMs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Floorplanning a Scalar Core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Floorplanning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Spatial</a:t>
            </a:r>
            <a:r>
              <a:rPr lang="en-US" dirty="0" smtClean="0"/>
              <a:t> pre-allocation of area</a:t>
            </a:r>
          </a:p>
          <a:p>
            <a:pPr lvl="1"/>
            <a:r>
              <a:rPr lang="en-US" dirty="0" smtClean="0"/>
              <a:t>Avoids placement interference</a:t>
            </a:r>
          </a:p>
          <a:p>
            <a:pPr lvl="1"/>
            <a:r>
              <a:rPr lang="en-US" dirty="0" smtClean="0"/>
              <a:t>Preserves timing closure</a:t>
            </a:r>
          </a:p>
          <a:p>
            <a:pPr lvl="1"/>
            <a:r>
              <a:rPr lang="en-US" dirty="0" smtClean="0"/>
              <a:t>Used to manage large projects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3048000"/>
            <a:ext cx="8229600" cy="3429000"/>
            <a:chOff x="457200" y="3048000"/>
            <a:chExt cx="8229600" cy="3429000"/>
          </a:xfrm>
        </p:grpSpPr>
        <p:sp>
          <p:nvSpPr>
            <p:cNvPr id="3" name="Rectangle 2"/>
            <p:cNvSpPr/>
            <p:nvPr/>
          </p:nvSpPr>
          <p:spPr>
            <a:xfrm>
              <a:off x="457200" y="3048000"/>
              <a:ext cx="8229600" cy="3429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14400" y="3352800"/>
              <a:ext cx="2667000" cy="1409700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smtClean="0"/>
                <a:t>A</a:t>
              </a:r>
              <a:endParaRPr lang="en-US" sz="9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3352800"/>
              <a:ext cx="1485900" cy="14097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smtClean="0">
                  <a:solidFill>
                    <a:srgbClr val="000000"/>
                  </a:solidFill>
                </a:rPr>
                <a:t>B</a:t>
              </a:r>
              <a:endParaRPr lang="en-US" sz="96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5105400"/>
              <a:ext cx="7467600" cy="12192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smtClean="0">
                  <a:solidFill>
                    <a:schemeClr val="bg1"/>
                  </a:solidFill>
                </a:rPr>
                <a:t>D</a:t>
              </a:r>
              <a:endParaRPr 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62600" y="3352800"/>
              <a:ext cx="2819400" cy="1409700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smtClean="0"/>
                <a:t>C</a:t>
              </a:r>
              <a:endParaRPr lang="en-US" sz="9600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Floorplanning a Scalar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Floorplan to match logic and routing aspects</a:t>
            </a:r>
          </a:p>
          <a:p>
            <a:pPr lvl="1"/>
            <a:r>
              <a:rPr lang="en-US" dirty="0" smtClean="0"/>
              <a:t>Tall, narrow logic blocks, more horizontal wires</a:t>
            </a:r>
          </a:p>
          <a:p>
            <a:pPr lvl="1"/>
            <a:r>
              <a:rPr lang="en-US" dirty="0" smtClean="0"/>
              <a:t>Maybe improve compute density</a:t>
            </a:r>
          </a:p>
          <a:p>
            <a:r>
              <a:rPr lang="en-US" dirty="0" smtClean="0"/>
              <a:t>Place a Scalar Core in range of floorplans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4 to 14% lower compute density!</a:t>
            </a:r>
          </a:p>
          <a:p>
            <a:pPr lvl="1"/>
            <a:r>
              <a:rPr lang="en-US" dirty="0" smtClean="0"/>
              <a:t>Harder </a:t>
            </a:r>
            <a:r>
              <a:rPr lang="en-US" dirty="0"/>
              <a:t>P&amp;R problem, same </a:t>
            </a:r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Use only for project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5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Floorplanning a Scalar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Floorplan to match logic and routing aspects</a:t>
            </a:r>
          </a:p>
          <a:p>
            <a:pPr lvl="1"/>
            <a:r>
              <a:rPr lang="en-US" dirty="0" smtClean="0"/>
              <a:t>Tall, narrow logic blocks, more horizontal wires</a:t>
            </a:r>
          </a:p>
          <a:p>
            <a:pPr lvl="1"/>
            <a:r>
              <a:rPr lang="en-US" dirty="0" smtClean="0"/>
              <a:t>Maybe improve compute density</a:t>
            </a:r>
          </a:p>
          <a:p>
            <a:r>
              <a:rPr lang="en-US" dirty="0" smtClean="0"/>
              <a:t>Scalar Core in 4x4 to 20x20 LAB floorplans</a:t>
            </a:r>
          </a:p>
          <a:p>
            <a:pPr lvl="1"/>
            <a:r>
              <a:rPr lang="en-US" dirty="0" smtClean="0"/>
              <a:t>1 Logic Array Block = 10 ALMs, plus local routing</a:t>
            </a:r>
          </a:p>
          <a:p>
            <a:pPr lvl="1"/>
            <a:r>
              <a:rPr lang="en-US" dirty="0" smtClean="0"/>
              <a:t>Needs ~64 LABs minimum to fit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4 to 14% lower compute density!</a:t>
            </a:r>
          </a:p>
          <a:p>
            <a:pPr lvl="1"/>
            <a:r>
              <a:rPr lang="en-US" dirty="0" smtClean="0"/>
              <a:t>Harder </a:t>
            </a:r>
            <a:r>
              <a:rPr lang="en-US" dirty="0"/>
              <a:t>P&amp;R problem, same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Use only for project management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4343400"/>
            <a:ext cx="7010400" cy="205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Floorplanning a Scalar Core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3" y="609601"/>
            <a:ext cx="7298774" cy="6102084"/>
          </a:xfrm>
        </p:spPr>
      </p:pic>
      <p:sp>
        <p:nvSpPr>
          <p:cNvPr id="3" name="Rectangle 2"/>
          <p:cNvSpPr/>
          <p:nvPr/>
        </p:nvSpPr>
        <p:spPr>
          <a:xfrm>
            <a:off x="1862667" y="3417711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8778" y="5463822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37178" y="4430889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4778022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3700" y="1066800"/>
            <a:ext cx="3057247" cy="1200329"/>
          </a:xfrm>
          <a:prstGeom prst="rect">
            <a:avLst/>
          </a:prstGeom>
          <a:solidFill>
            <a:srgbClr val="000000">
              <a:alpha val="50196"/>
            </a:srgb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14% lower vs.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no floorplan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4590871"/>
            <a:ext cx="2351926" cy="1200329"/>
          </a:xfrm>
          <a:prstGeom prst="rect">
            <a:avLst/>
          </a:prstGeom>
          <a:solidFill>
            <a:srgbClr val="000000">
              <a:alpha val="50196"/>
            </a:srgb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4% lower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6x12 12x6</a:t>
            </a:r>
          </a:p>
        </p:txBody>
      </p:sp>
      <p:cxnSp>
        <p:nvCxnSpPr>
          <p:cNvPr id="11" name="Straight Arrow Connector 10"/>
          <p:cNvCxnSpPr>
            <a:endCxn id="3" idx="3"/>
          </p:cNvCxnSpPr>
          <p:nvPr/>
        </p:nvCxnSpPr>
        <p:spPr>
          <a:xfrm flipH="1" flipV="1">
            <a:off x="2243667" y="3608211"/>
            <a:ext cx="2328333" cy="15828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  <a:endCxn id="5" idx="3"/>
          </p:cNvCxnSpPr>
          <p:nvPr/>
        </p:nvCxnSpPr>
        <p:spPr>
          <a:xfrm flipH="1">
            <a:off x="4289778" y="5191036"/>
            <a:ext cx="282222" cy="4632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88674" y="2743200"/>
            <a:ext cx="2467342" cy="1200329"/>
          </a:xfrm>
          <a:prstGeom prst="rect">
            <a:avLst/>
          </a:prstGeom>
          <a:solidFill>
            <a:srgbClr val="000000">
              <a:alpha val="50196"/>
            </a:srgb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9x8 8x9,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but no gain</a:t>
            </a:r>
          </a:p>
        </p:txBody>
      </p:sp>
      <p:cxnSp>
        <p:nvCxnSpPr>
          <p:cNvPr id="16" name="Straight Arrow Connector 15"/>
          <p:cNvCxnSpPr>
            <a:endCxn id="6" idx="3"/>
          </p:cNvCxnSpPr>
          <p:nvPr/>
        </p:nvCxnSpPr>
        <p:spPr>
          <a:xfrm flipH="1">
            <a:off x="2918178" y="3943529"/>
            <a:ext cx="1219200" cy="6778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3"/>
          </p:cNvCxnSpPr>
          <p:nvPr/>
        </p:nvCxnSpPr>
        <p:spPr>
          <a:xfrm flipH="1">
            <a:off x="3276600" y="3943529"/>
            <a:ext cx="860778" cy="10249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Quartus 12.1 targeting Stratix IV E230</a:t>
            </a:r>
          </a:p>
          <a:p>
            <a:r>
              <a:rPr lang="en-US" dirty="0" smtClean="0"/>
              <a:t>Design enclosed by test harness</a:t>
            </a:r>
          </a:p>
          <a:p>
            <a:r>
              <a:rPr lang="en-US" dirty="0" smtClean="0"/>
              <a:t>Synthesize for speed</a:t>
            </a:r>
          </a:p>
          <a:p>
            <a:r>
              <a:rPr lang="en-US" dirty="0" smtClean="0"/>
              <a:t>Maximum Place &amp; Route effort</a:t>
            </a:r>
            <a:endParaRPr lang="en-US" dirty="0"/>
          </a:p>
          <a:p>
            <a:r>
              <a:rPr lang="en-US" dirty="0" smtClean="0"/>
              <a:t>550 MHz clock target (BRAM Fmax)</a:t>
            </a:r>
          </a:p>
          <a:p>
            <a:r>
              <a:rPr lang="en-US" u="sng" dirty="0" smtClean="0"/>
              <a:t>Average results over 10 runs</a:t>
            </a:r>
          </a:p>
          <a:p>
            <a:r>
              <a:rPr lang="en-US" dirty="0" smtClean="0"/>
              <a:t>Measure area as </a:t>
            </a:r>
            <a:r>
              <a:rPr lang="en-US" i="1" dirty="0" smtClean="0"/>
              <a:t>equivalent ALMs</a:t>
            </a:r>
            <a:r>
              <a:rPr lang="en-US" dirty="0" smtClean="0"/>
              <a:t> (eALMs)</a:t>
            </a:r>
          </a:p>
          <a:p>
            <a:pPr lvl="1"/>
            <a:r>
              <a:rPr lang="en-US" dirty="0"/>
              <a:t>ALM </a:t>
            </a:r>
            <a:r>
              <a:rPr lang="en-US" dirty="0">
                <a:sym typeface="Wingdings" panose="05000000000000000000" pitchFamily="2" charset="2"/>
              </a:rPr>
              <a:t> two 6-LUTs, two flip-flops, two full-adders</a:t>
            </a:r>
            <a:endParaRPr lang="en-US" dirty="0"/>
          </a:p>
          <a:p>
            <a:pPr lvl="1"/>
            <a:r>
              <a:rPr lang="en-US" dirty="0" smtClean="0"/>
              <a:t>M9K BRAM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28.7 ALMs</a:t>
            </a:r>
          </a:p>
          <a:p>
            <a:pPr lvl="1"/>
            <a:r>
              <a:rPr lang="en-US" dirty="0" smtClean="0"/>
              <a:t>DSP Block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29.75 ALMs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826" y="6389090"/>
            <a:ext cx="8154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“Comparing </a:t>
            </a:r>
            <a:r>
              <a:rPr lang="en-US" sz="1200" dirty="0"/>
              <a:t>FPGA vs. Custom CMOS and the Impact on Processor </a:t>
            </a:r>
            <a:r>
              <a:rPr lang="en-US" sz="1200" dirty="0" smtClean="0"/>
              <a:t>Microarchitecture”, Wong, Betz, Rose, FPGA 2011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Logical</a:t>
            </a:r>
            <a:r>
              <a:rPr lang="en-US" dirty="0" smtClean="0"/>
              <a:t> division of a design</a:t>
            </a:r>
          </a:p>
          <a:p>
            <a:pPr lvl="1"/>
            <a:r>
              <a:rPr lang="en-US" dirty="0" smtClean="0"/>
              <a:t>Synthesize as separate netlists</a:t>
            </a:r>
          </a:p>
          <a:p>
            <a:pPr lvl="1"/>
            <a:r>
              <a:rPr lang="en-US" dirty="0" smtClean="0"/>
              <a:t>Generally, optimizations do not cross partitions</a:t>
            </a:r>
          </a:p>
          <a:p>
            <a:pPr lvl="2"/>
            <a:r>
              <a:rPr lang="en-US" dirty="0" smtClean="0"/>
              <a:t>Register retiming</a:t>
            </a:r>
          </a:p>
          <a:p>
            <a:pPr lvl="2"/>
            <a:r>
              <a:rPr lang="en-US" dirty="0" smtClean="0"/>
              <a:t>Register de-duplication</a:t>
            </a:r>
          </a:p>
          <a:p>
            <a:pPr lvl="2"/>
            <a:r>
              <a:rPr lang="en-US" dirty="0" smtClean="0"/>
              <a:t>Boolean simplification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4419600"/>
            <a:ext cx="2667000" cy="14097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A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5715000" y="4419600"/>
            <a:ext cx="1485900" cy="14097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000000"/>
                </a:solidFill>
              </a:rPr>
              <a:t>B</a:t>
            </a:r>
            <a:endParaRPr lang="en-US" sz="9600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4038600" y="5124450"/>
            <a:ext cx="16764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0" y="3962400"/>
            <a:ext cx="7239000" cy="2362200"/>
          </a:xfrm>
          <a:prstGeom prst="rect">
            <a:avLst/>
          </a:prstGeom>
          <a:noFill/>
          <a:ln w="762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38600" y="4800600"/>
            <a:ext cx="16764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38600" y="5429250"/>
            <a:ext cx="16764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30488" y="4233333"/>
            <a:ext cx="3151011" cy="1752600"/>
          </a:xfrm>
          <a:prstGeom prst="rect">
            <a:avLst/>
          </a:prstGeom>
          <a:noFill/>
          <a:ln w="762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34000" y="4233333"/>
            <a:ext cx="2008011" cy="1752600"/>
          </a:xfrm>
          <a:prstGeom prst="rect">
            <a:avLst/>
          </a:prstGeom>
          <a:noFill/>
          <a:ln w="762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5" grpId="1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Tiling </a:t>
            </a:r>
            <a:r>
              <a:rPr lang="en-US" dirty="0" err="1" smtClean="0"/>
              <a:t>Datapaths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 SIMD Lanes</a:t>
            </a:r>
          </a:p>
          <a:p>
            <a:pPr lvl="1"/>
            <a:r>
              <a:rPr lang="en-US" dirty="0" smtClean="0"/>
              <a:t>Copies of the Scalar </a:t>
            </a:r>
            <a:r>
              <a:rPr lang="en-US" dirty="0" err="1" smtClean="0"/>
              <a:t>Datapath</a:t>
            </a:r>
            <a:endParaRPr lang="en-US" dirty="0" smtClean="0"/>
          </a:p>
          <a:p>
            <a:r>
              <a:rPr lang="en-US" dirty="0" smtClean="0"/>
              <a:t>Private data memories</a:t>
            </a:r>
          </a:p>
          <a:p>
            <a:r>
              <a:rPr lang="en-US" dirty="0" smtClean="0"/>
              <a:t>Replicated instruction logic</a:t>
            </a:r>
          </a:p>
          <a:p>
            <a:pPr lvl="1"/>
            <a:r>
              <a:rPr lang="en-US" dirty="0" smtClean="0"/>
              <a:t>Pipelined distribution and decoding</a:t>
            </a:r>
          </a:p>
          <a:p>
            <a:pPr lvl="1"/>
            <a:r>
              <a:rPr lang="en-US" dirty="0" smtClean="0"/>
              <a:t>Not the critical path!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Intuition: </a:t>
            </a:r>
            <a:r>
              <a:rPr lang="en-US" dirty="0" err="1" smtClean="0">
                <a:solidFill>
                  <a:srgbClr val="008000"/>
                </a:solidFill>
              </a:rPr>
              <a:t>Fmax</a:t>
            </a:r>
            <a:r>
              <a:rPr lang="en-US" dirty="0" smtClean="0">
                <a:solidFill>
                  <a:srgbClr val="008000"/>
                </a:solidFill>
              </a:rPr>
              <a:t> stays “constant”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72200" y="881831"/>
            <a:ext cx="2695966" cy="5094339"/>
            <a:chOff x="5851855" y="881831"/>
            <a:chExt cx="2695966" cy="5094339"/>
          </a:xfrm>
        </p:grpSpPr>
        <p:grpSp>
          <p:nvGrpSpPr>
            <p:cNvPr id="5" name="Group 4"/>
            <p:cNvGrpSpPr/>
            <p:nvPr/>
          </p:nvGrpSpPr>
          <p:grpSpPr>
            <a:xfrm>
              <a:off x="5851855" y="881831"/>
              <a:ext cx="2627838" cy="584775"/>
              <a:chOff x="1828800" y="2743200"/>
              <a:chExt cx="2627838" cy="58477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 Core</a:t>
                </a:r>
                <a:endParaRPr lang="en-US" sz="3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198699" y="2253432"/>
              <a:ext cx="1346844" cy="584776"/>
              <a:chOff x="1989272" y="4038599"/>
              <a:chExt cx="1346844" cy="58477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200977" y="3307440"/>
              <a:ext cx="1346844" cy="584776"/>
              <a:chOff x="1989272" y="4038599"/>
              <a:chExt cx="1346844" cy="58477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98699" y="4349416"/>
              <a:ext cx="1346844" cy="584776"/>
              <a:chOff x="1989272" y="4038599"/>
              <a:chExt cx="1346844" cy="58477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98699" y="5391394"/>
              <a:ext cx="1346844" cy="584776"/>
              <a:chOff x="1989272" y="4038599"/>
              <a:chExt cx="1346844" cy="58477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0" name="Elbow Connector 9"/>
            <p:cNvCxnSpPr/>
            <p:nvPr/>
          </p:nvCxnSpPr>
          <p:spPr>
            <a:xfrm rot="16200000" flipH="1">
              <a:off x="4753824" y="3250773"/>
              <a:ext cx="4217176" cy="661390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4" idx="1"/>
            </p:cNvCxnSpPr>
            <p:nvPr/>
          </p:nvCxnSpPr>
          <p:spPr>
            <a:xfrm flipH="1">
              <a:off x="6537309" y="2545820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49341" y="3602974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537309" y="4632919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321087" y="1795956"/>
              <a:ext cx="432444" cy="457200"/>
              <a:chOff x="2743200" y="2514600"/>
              <a:chExt cx="432444" cy="457200"/>
            </a:xfrm>
            <a:solidFill>
              <a:srgbClr val="FFFFFF"/>
            </a:solidFill>
          </p:grpSpPr>
          <p:sp>
            <p:nvSpPr>
              <p:cNvPr id="15" name="Rectangle 14"/>
              <p:cNvSpPr/>
              <p:nvPr/>
            </p:nvSpPr>
            <p:spPr>
              <a:xfrm>
                <a:off x="2743200" y="2514600"/>
                <a:ext cx="432444" cy="45719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2851311" y="2806988"/>
                <a:ext cx="216222" cy="164812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Replicating in two dimensions</a:t>
            </a:r>
          </a:p>
          <a:p>
            <a:r>
              <a:rPr lang="en-US" dirty="0" smtClean="0"/>
              <a:t>Multiple copies for parallelism</a:t>
            </a:r>
          </a:p>
          <a:p>
            <a:pPr lvl="1"/>
            <a:r>
              <a:rPr lang="en-US" dirty="0" smtClean="0"/>
              <a:t>SIMD: tiled datapaths</a:t>
            </a:r>
          </a:p>
          <a:p>
            <a:pPr lvl="1"/>
            <a:r>
              <a:rPr lang="en-US" dirty="0" smtClean="0"/>
              <a:t>MIMD: tiled processors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72200" y="881831"/>
            <a:ext cx="2695966" cy="5094339"/>
            <a:chOff x="5851855" y="881831"/>
            <a:chExt cx="2695966" cy="5094339"/>
          </a:xfrm>
        </p:grpSpPr>
        <p:grpSp>
          <p:nvGrpSpPr>
            <p:cNvPr id="5" name="Group 4"/>
            <p:cNvGrpSpPr/>
            <p:nvPr/>
          </p:nvGrpSpPr>
          <p:grpSpPr>
            <a:xfrm>
              <a:off x="5851855" y="881831"/>
              <a:ext cx="2627838" cy="584775"/>
              <a:chOff x="1828800" y="2743200"/>
              <a:chExt cx="2627838" cy="58477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 Core</a:t>
                </a:r>
                <a:endParaRPr lang="en-US" sz="3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198699" y="2253432"/>
              <a:ext cx="1346844" cy="584776"/>
              <a:chOff x="1989272" y="4038599"/>
              <a:chExt cx="1346844" cy="58477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200977" y="3307440"/>
              <a:ext cx="1346844" cy="584776"/>
              <a:chOff x="1989272" y="4038599"/>
              <a:chExt cx="1346844" cy="58477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98699" y="4349416"/>
              <a:ext cx="1346844" cy="584776"/>
              <a:chOff x="1989272" y="4038599"/>
              <a:chExt cx="1346844" cy="58477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98699" y="5391394"/>
              <a:ext cx="1346844" cy="584776"/>
              <a:chOff x="1989272" y="4038599"/>
              <a:chExt cx="1346844" cy="58477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057400" y="4038600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SIMD</a:t>
                </a:r>
                <a:endParaRPr lang="en-US" sz="32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89272" y="4038599"/>
                <a:ext cx="1346844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0" name="Elbow Connector 9"/>
            <p:cNvCxnSpPr/>
            <p:nvPr/>
          </p:nvCxnSpPr>
          <p:spPr>
            <a:xfrm rot="16200000" flipH="1">
              <a:off x="4753824" y="3250773"/>
              <a:ext cx="4217176" cy="661390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4" idx="1"/>
            </p:cNvCxnSpPr>
            <p:nvPr/>
          </p:nvCxnSpPr>
          <p:spPr>
            <a:xfrm flipH="1">
              <a:off x="6537309" y="2545820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49341" y="3602974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537309" y="4632919"/>
              <a:ext cx="6613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321087" y="1795956"/>
              <a:ext cx="432444" cy="457200"/>
              <a:chOff x="2743200" y="2514600"/>
              <a:chExt cx="432444" cy="457200"/>
            </a:xfrm>
            <a:solidFill>
              <a:srgbClr val="FFFFFF"/>
            </a:solidFill>
          </p:grpSpPr>
          <p:sp>
            <p:nvSpPr>
              <p:cNvPr id="15" name="Rectangle 14"/>
              <p:cNvSpPr/>
              <p:nvPr/>
            </p:nvSpPr>
            <p:spPr>
              <a:xfrm>
                <a:off x="2743200" y="2514600"/>
                <a:ext cx="432444" cy="45719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2851311" y="2806988"/>
                <a:ext cx="216222" cy="164812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304800" y="3307439"/>
            <a:ext cx="5986282" cy="3254228"/>
            <a:chOff x="304800" y="3307439"/>
            <a:chExt cx="5986282" cy="3254228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0" y="3307440"/>
              <a:ext cx="2627838" cy="584775"/>
              <a:chOff x="1828800" y="2743200"/>
              <a:chExt cx="2627838" cy="58477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Scalar/SIMD</a:t>
                </a:r>
                <a:endParaRPr lang="en-US" sz="3200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09677" y="4648200"/>
              <a:ext cx="2627838" cy="584775"/>
              <a:chOff x="1828800" y="2743200"/>
              <a:chExt cx="2627838" cy="58477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Scalar/SIMD</a:t>
                </a:r>
                <a:endParaRPr lang="en-US" sz="3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7" name="Straight Connector 56"/>
            <p:cNvCxnSpPr>
              <a:stCxn id="49" idx="2"/>
              <a:endCxn id="54" idx="0"/>
            </p:cNvCxnSpPr>
            <p:nvPr/>
          </p:nvCxnSpPr>
          <p:spPr>
            <a:xfrm>
              <a:off x="1623596" y="3892215"/>
              <a:ext cx="0" cy="75598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412251" y="4052896"/>
              <a:ext cx="432444" cy="457200"/>
              <a:chOff x="2743200" y="2514600"/>
              <a:chExt cx="432444" cy="457200"/>
            </a:xfrm>
            <a:solidFill>
              <a:srgbClr val="FFFFFF"/>
            </a:solidFill>
          </p:grpSpPr>
          <p:sp>
            <p:nvSpPr>
              <p:cNvPr id="38" name="Rectangle 37"/>
              <p:cNvSpPr/>
              <p:nvPr/>
            </p:nvSpPr>
            <p:spPr>
              <a:xfrm>
                <a:off x="2743200" y="2514600"/>
                <a:ext cx="432444" cy="45719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2851311" y="2806988"/>
                <a:ext cx="216222" cy="164812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657600" y="3307439"/>
              <a:ext cx="2627838" cy="584775"/>
              <a:chOff x="1828800" y="2743200"/>
              <a:chExt cx="2627838" cy="584775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Scalar/SIMD</a:t>
                </a:r>
                <a:endParaRPr lang="en-US" sz="32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662477" y="4648199"/>
              <a:ext cx="2627838" cy="584775"/>
              <a:chOff x="1828800" y="2743200"/>
              <a:chExt cx="2627838" cy="58477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Scalar/SIMD</a:t>
                </a:r>
                <a:endParaRPr lang="en-US" sz="32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9" name="Straight Connector 68"/>
            <p:cNvCxnSpPr>
              <a:stCxn id="76" idx="2"/>
              <a:endCxn id="73" idx="0"/>
            </p:cNvCxnSpPr>
            <p:nvPr/>
          </p:nvCxnSpPr>
          <p:spPr>
            <a:xfrm>
              <a:off x="4976396" y="3892214"/>
              <a:ext cx="0" cy="75598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4765051" y="4052895"/>
              <a:ext cx="432444" cy="457200"/>
              <a:chOff x="2743200" y="2514600"/>
              <a:chExt cx="432444" cy="457200"/>
            </a:xfrm>
            <a:solidFill>
              <a:srgbClr val="FFFFFF"/>
            </a:solidFill>
          </p:grpSpPr>
          <p:sp>
            <p:nvSpPr>
              <p:cNvPr id="71" name="Rectangle 70"/>
              <p:cNvSpPr/>
              <p:nvPr/>
            </p:nvSpPr>
            <p:spPr>
              <a:xfrm>
                <a:off x="2743200" y="2514600"/>
                <a:ext cx="432444" cy="45719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2851311" y="2806988"/>
                <a:ext cx="216222" cy="164812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7" name="Straight Connector 76"/>
            <p:cNvCxnSpPr>
              <a:stCxn id="49" idx="3"/>
              <a:endCxn id="76" idx="1"/>
            </p:cNvCxnSpPr>
            <p:nvPr/>
          </p:nvCxnSpPr>
          <p:spPr>
            <a:xfrm flipV="1">
              <a:off x="2930360" y="3599827"/>
              <a:ext cx="739272" cy="1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5" idx="3"/>
              <a:endCxn id="74" idx="1"/>
            </p:cNvCxnSpPr>
            <p:nvPr/>
          </p:nvCxnSpPr>
          <p:spPr>
            <a:xfrm flipV="1">
              <a:off x="2935237" y="4940587"/>
              <a:ext cx="739272" cy="1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3088651" y="3371226"/>
              <a:ext cx="432444" cy="457199"/>
              <a:chOff x="3088651" y="3371226"/>
              <a:chExt cx="432444" cy="457199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3088651" y="3371226"/>
                <a:ext cx="432444" cy="45719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3196762" y="3663613"/>
                <a:ext cx="216222" cy="164812"/>
              </a:xfrm>
              <a:prstGeom prst="triangl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083774" y="4711986"/>
              <a:ext cx="432444" cy="457199"/>
              <a:chOff x="3088651" y="3371226"/>
              <a:chExt cx="432444" cy="457199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3088651" y="3371226"/>
                <a:ext cx="432444" cy="45719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3196762" y="3663613"/>
                <a:ext cx="216222" cy="164812"/>
              </a:xfrm>
              <a:prstGeom prst="triangl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9" name="Straight Connector 88"/>
            <p:cNvCxnSpPr>
              <a:stCxn id="54" idx="2"/>
              <a:endCxn id="91" idx="0"/>
            </p:cNvCxnSpPr>
            <p:nvPr/>
          </p:nvCxnSpPr>
          <p:spPr>
            <a:xfrm flipH="1">
              <a:off x="1622853" y="5232975"/>
              <a:ext cx="743" cy="743192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16089" y="5976167"/>
              <a:ext cx="2613528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1412251" y="5375971"/>
              <a:ext cx="432444" cy="457199"/>
              <a:chOff x="3088651" y="3371226"/>
              <a:chExt cx="432444" cy="457199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088651" y="3371226"/>
                <a:ext cx="432444" cy="45719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Isosceles Triangle 102"/>
              <p:cNvSpPr/>
              <p:nvPr/>
            </p:nvSpPr>
            <p:spPr>
              <a:xfrm>
                <a:off x="3196762" y="3663613"/>
                <a:ext cx="216222" cy="164812"/>
              </a:xfrm>
              <a:prstGeom prst="triangl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304800" y="5968425"/>
              <a:ext cx="2627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Scalar/SIMD</a:t>
              </a:r>
              <a:endParaRPr lang="en-US" sz="3200" dirty="0"/>
            </a:p>
          </p:txBody>
        </p:sp>
        <p:cxnSp>
          <p:nvCxnSpPr>
            <p:cNvPr id="108" name="Straight Connector 107"/>
            <p:cNvCxnSpPr>
              <a:stCxn id="74" idx="2"/>
              <a:endCxn id="115" idx="0"/>
            </p:cNvCxnSpPr>
            <p:nvPr/>
          </p:nvCxnSpPr>
          <p:spPr>
            <a:xfrm flipH="1">
              <a:off x="4977163" y="5232974"/>
              <a:ext cx="4110" cy="74391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4765051" y="5375609"/>
              <a:ext cx="432444" cy="457199"/>
              <a:chOff x="3088651" y="3371226"/>
              <a:chExt cx="432444" cy="45719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3088651" y="3371226"/>
                <a:ext cx="432444" cy="45719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Isosceles Triangle 110"/>
              <p:cNvSpPr/>
              <p:nvPr/>
            </p:nvSpPr>
            <p:spPr>
              <a:xfrm>
                <a:off x="3196762" y="3663613"/>
                <a:ext cx="216222" cy="164812"/>
              </a:xfrm>
              <a:prstGeom prst="triangl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663244" y="5976892"/>
              <a:ext cx="2627838" cy="584775"/>
              <a:chOff x="1828800" y="2743200"/>
              <a:chExt cx="2627838" cy="584775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28800" y="2743200"/>
                <a:ext cx="2627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Scalar/SIMD</a:t>
                </a:r>
                <a:endParaRPr lang="en-US" sz="3200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840832" y="2743200"/>
                <a:ext cx="2613528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0" name="Straight Connector 119"/>
            <p:cNvCxnSpPr>
              <a:stCxn id="91" idx="3"/>
              <a:endCxn id="116" idx="1"/>
            </p:cNvCxnSpPr>
            <p:nvPr/>
          </p:nvCxnSpPr>
          <p:spPr>
            <a:xfrm>
              <a:off x="2929617" y="6268555"/>
              <a:ext cx="745659" cy="72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3088651" y="6032212"/>
              <a:ext cx="432444" cy="457199"/>
              <a:chOff x="3088651" y="3371226"/>
              <a:chExt cx="432444" cy="45719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088651" y="3371226"/>
                <a:ext cx="432444" cy="45719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>
                <a:off x="3196762" y="3663613"/>
                <a:ext cx="216222" cy="164812"/>
              </a:xfrm>
              <a:prstGeom prst="triangl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Quartus 12.1 targeting Stratix IV E230</a:t>
            </a:r>
          </a:p>
          <a:p>
            <a:r>
              <a:rPr lang="en-US" dirty="0"/>
              <a:t>T</a:t>
            </a:r>
            <a:r>
              <a:rPr lang="en-US" dirty="0" smtClean="0"/>
              <a:t>est harness to isolate paths to outside</a:t>
            </a:r>
          </a:p>
          <a:p>
            <a:r>
              <a:rPr lang="en-US" dirty="0" smtClean="0"/>
              <a:t>Synthesize for speed</a:t>
            </a:r>
          </a:p>
          <a:p>
            <a:pPr lvl="1"/>
            <a:r>
              <a:rPr lang="en-US" dirty="0" smtClean="0"/>
              <a:t>Including full physical </a:t>
            </a:r>
            <a:r>
              <a:rPr lang="en-US" dirty="0"/>
              <a:t>s</a:t>
            </a:r>
            <a:r>
              <a:rPr lang="en-US" dirty="0" smtClean="0"/>
              <a:t>ynthesis</a:t>
            </a:r>
          </a:p>
          <a:p>
            <a:r>
              <a:rPr lang="en-US" dirty="0" smtClean="0"/>
              <a:t>Maximum Place &amp; Route effort</a:t>
            </a:r>
            <a:endParaRPr lang="en-US" dirty="0"/>
          </a:p>
          <a:p>
            <a:r>
              <a:rPr lang="en-US" dirty="0" smtClean="0"/>
              <a:t>550 MHz clock target (BRAM Fmax)</a:t>
            </a:r>
          </a:p>
          <a:p>
            <a:r>
              <a:rPr lang="en-US" u="sng" dirty="0" smtClean="0"/>
              <a:t>Average results over 10 runs</a:t>
            </a:r>
          </a:p>
          <a:p>
            <a:r>
              <a:rPr lang="en-US" dirty="0" smtClean="0"/>
              <a:t>Measure area as </a:t>
            </a:r>
            <a:r>
              <a:rPr lang="en-US" i="1" dirty="0" smtClean="0"/>
              <a:t>equivalent ALMs</a:t>
            </a:r>
            <a:r>
              <a:rPr lang="en-US" dirty="0" smtClean="0"/>
              <a:t> (eALMs)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Fmax</a:t>
            </a:r>
            <a:r>
              <a:rPr lang="en-US" dirty="0" smtClean="0"/>
              <a:t> with Increasing SIMD Lanes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1" y="609600"/>
            <a:ext cx="7834639" cy="6083808"/>
          </a:xfrm>
        </p:spPr>
      </p:pic>
      <p:grpSp>
        <p:nvGrpSpPr>
          <p:cNvPr id="9" name="Group 8"/>
          <p:cNvGrpSpPr/>
          <p:nvPr/>
        </p:nvGrpSpPr>
        <p:grpSpPr>
          <a:xfrm>
            <a:off x="914400" y="381000"/>
            <a:ext cx="3034520" cy="968022"/>
            <a:chOff x="914400" y="381000"/>
            <a:chExt cx="3034520" cy="968022"/>
          </a:xfrm>
        </p:grpSpPr>
        <p:sp>
          <p:nvSpPr>
            <p:cNvPr id="3" name="Oval 2"/>
            <p:cNvSpPr/>
            <p:nvPr/>
          </p:nvSpPr>
          <p:spPr>
            <a:xfrm>
              <a:off x="914400" y="381000"/>
              <a:ext cx="762000" cy="762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0200" y="764247"/>
              <a:ext cx="2348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Scalar Core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53000" y="5587425"/>
            <a:ext cx="3733800" cy="889575"/>
            <a:chOff x="4953000" y="5587425"/>
            <a:chExt cx="3733800" cy="889575"/>
          </a:xfrm>
        </p:grpSpPr>
        <p:sp>
          <p:nvSpPr>
            <p:cNvPr id="7" name="Oval 6"/>
            <p:cNvSpPr/>
            <p:nvPr/>
          </p:nvSpPr>
          <p:spPr>
            <a:xfrm>
              <a:off x="7924800" y="5715000"/>
              <a:ext cx="762000" cy="762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5587425"/>
              <a:ext cx="30091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32 SIMD Lanes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52061" y="3171319"/>
            <a:ext cx="4011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Optimized instruction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logic fan-out!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Disabling Duplicate Register Removal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1" y="609600"/>
            <a:ext cx="7834638" cy="6083808"/>
          </a:xfrm>
        </p:spPr>
      </p:pic>
      <p:grpSp>
        <p:nvGrpSpPr>
          <p:cNvPr id="5" name="Group 4"/>
          <p:cNvGrpSpPr/>
          <p:nvPr/>
        </p:nvGrpSpPr>
        <p:grpSpPr>
          <a:xfrm>
            <a:off x="6024062" y="2848197"/>
            <a:ext cx="2586538" cy="1003666"/>
            <a:chOff x="6100262" y="5715000"/>
            <a:chExt cx="2586538" cy="1003666"/>
          </a:xfrm>
        </p:grpSpPr>
        <p:sp>
          <p:nvSpPr>
            <p:cNvPr id="6" name="Oval 5"/>
            <p:cNvSpPr/>
            <p:nvPr/>
          </p:nvSpPr>
          <p:spPr>
            <a:xfrm>
              <a:off x="7924800" y="5715000"/>
              <a:ext cx="762000" cy="762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00262" y="6133891"/>
              <a:ext cx="1824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467 MHz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24062" y="5486400"/>
            <a:ext cx="2586538" cy="762000"/>
            <a:chOff x="6100262" y="5715000"/>
            <a:chExt cx="2586538" cy="762000"/>
          </a:xfrm>
        </p:grpSpPr>
        <p:sp>
          <p:nvSpPr>
            <p:cNvPr id="9" name="Oval 8"/>
            <p:cNvSpPr/>
            <p:nvPr/>
          </p:nvSpPr>
          <p:spPr>
            <a:xfrm>
              <a:off x="7924800" y="5715000"/>
              <a:ext cx="762000" cy="762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00262" y="5803611"/>
              <a:ext cx="1824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370 MHz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stCxn id="9" idx="0"/>
            <a:endCxn id="6" idx="4"/>
          </p:cNvCxnSpPr>
          <p:nvPr/>
        </p:nvCxnSpPr>
        <p:spPr>
          <a:xfrm flipV="1">
            <a:off x="8229600" y="3610197"/>
            <a:ext cx="0" cy="187620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44338" y="4255910"/>
            <a:ext cx="238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+26% Fmax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Better Way: </a:t>
            </a:r>
            <a:r>
              <a:rPr lang="en-US" u="sng" dirty="0" smtClean="0"/>
              <a:t>Partitioning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Logical</a:t>
            </a:r>
            <a:r>
              <a:rPr lang="en-US" dirty="0" smtClean="0"/>
              <a:t> division of a design</a:t>
            </a:r>
          </a:p>
          <a:p>
            <a:pPr lvl="1"/>
            <a:r>
              <a:rPr lang="en-US" dirty="0" smtClean="0"/>
              <a:t>Synthesize as separate netlists</a:t>
            </a:r>
          </a:p>
          <a:p>
            <a:pPr lvl="1"/>
            <a:r>
              <a:rPr lang="en-US" dirty="0" smtClean="0"/>
              <a:t>Generally, optimizations do not cross partitions</a:t>
            </a:r>
          </a:p>
          <a:p>
            <a:pPr lvl="2"/>
            <a:r>
              <a:rPr lang="en-US" dirty="0" smtClean="0"/>
              <a:t>Register retiming</a:t>
            </a:r>
          </a:p>
          <a:p>
            <a:pPr lvl="2"/>
            <a:r>
              <a:rPr lang="en-US" dirty="0" smtClean="0"/>
              <a:t>Register de-duplication</a:t>
            </a:r>
          </a:p>
          <a:p>
            <a:pPr lvl="2"/>
            <a:r>
              <a:rPr lang="en-US" dirty="0" smtClean="0"/>
              <a:t>Boolean simplification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0" y="3962400"/>
            <a:ext cx="7239000" cy="2362200"/>
          </a:xfrm>
          <a:prstGeom prst="rect">
            <a:avLst/>
          </a:prstGeom>
          <a:noFill/>
          <a:ln w="762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30489" y="4233333"/>
            <a:ext cx="2655712" cy="1752600"/>
          </a:xfrm>
          <a:prstGeom prst="rect">
            <a:avLst/>
          </a:prstGeom>
          <a:noFill/>
          <a:ln w="762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4233333"/>
            <a:ext cx="2743200" cy="1752600"/>
          </a:xfrm>
          <a:prstGeom prst="rect">
            <a:avLst/>
          </a:prstGeom>
          <a:noFill/>
          <a:ln w="762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76044"/>
            <a:ext cx="2521140" cy="13349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30" y="4442177"/>
            <a:ext cx="2521140" cy="1334911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flipV="1">
            <a:off x="3886201" y="4572000"/>
            <a:ext cx="1101629" cy="228600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3816540" y="4686300"/>
            <a:ext cx="1171290" cy="702733"/>
          </a:xfrm>
          <a:prstGeom prst="bentConnector3">
            <a:avLst>
              <a:gd name="adj1" fmla="val 6156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 flipH="1" flipV="1">
            <a:off x="4128946" y="5472256"/>
            <a:ext cx="1447799" cy="256890"/>
          </a:xfrm>
          <a:prstGeom prst="bentConnector3">
            <a:avLst>
              <a:gd name="adj1" fmla="val 9990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4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Partitioning Each SIMD Lane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1" y="609600"/>
            <a:ext cx="7834638" cy="608380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C9C1-99EE-439B-9C2D-41500B0348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1308</Words>
  <Application>Microsoft Office PowerPoint</Application>
  <PresentationFormat>On-screen Show (4:3)</PresentationFormat>
  <Paragraphs>371</Paragraphs>
  <Slides>40</Slides>
  <Notes>0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Maximizing Speed and Density  of Tiled FPGA Overlays  via Partitioning</vt:lpstr>
      <vt:lpstr>FPGA Overlay Architectures</vt:lpstr>
      <vt:lpstr>Scalar Core: Octavo</vt:lpstr>
      <vt:lpstr>Tiling Datapaths</vt:lpstr>
      <vt:lpstr>Experimental Framework</vt:lpstr>
      <vt:lpstr>Fmax with Increasing SIMD Lanes</vt:lpstr>
      <vt:lpstr>Disabling Duplicate Register Removal</vt:lpstr>
      <vt:lpstr>A Better Way: Partitioning</vt:lpstr>
      <vt:lpstr>Partitioning Each SIMD Lane</vt:lpstr>
      <vt:lpstr>Impact on Critical Paths</vt:lpstr>
      <vt:lpstr>Improving Compute Density</vt:lpstr>
      <vt:lpstr>Improving Compute Density</vt:lpstr>
      <vt:lpstr>Improving Compute Density</vt:lpstr>
      <vt:lpstr>Area Impact</vt:lpstr>
      <vt:lpstr>Area Impact</vt:lpstr>
      <vt:lpstr>Summary: SIMD Partitioning</vt:lpstr>
      <vt:lpstr>Partitioning!? Really!?</vt:lpstr>
      <vt:lpstr>Layering a SIMD Core</vt:lpstr>
      <vt:lpstr>Layering a SIMD Core</vt:lpstr>
      <vt:lpstr>Layering a SIMD Core</vt:lpstr>
      <vt:lpstr>Layering a SIMD Core</vt:lpstr>
      <vt:lpstr>Layering a SIMD Core</vt:lpstr>
      <vt:lpstr>Replicating Entire Processors</vt:lpstr>
      <vt:lpstr>Critical Paths of Meshes</vt:lpstr>
      <vt:lpstr>Partitioning Meshes</vt:lpstr>
      <vt:lpstr>Summary</vt:lpstr>
      <vt:lpstr>Further Work</vt:lpstr>
      <vt:lpstr>Acknowledgements</vt:lpstr>
      <vt:lpstr>Extra Slides</vt:lpstr>
      <vt:lpstr>FPGA Overlay Architectures</vt:lpstr>
      <vt:lpstr>Multi-Local Logic</vt:lpstr>
      <vt:lpstr>Area Impact</vt:lpstr>
      <vt:lpstr>Floorplanning a Scalar Core</vt:lpstr>
      <vt:lpstr>Floorplanning</vt:lpstr>
      <vt:lpstr>Floorplanning a Scalar Core</vt:lpstr>
      <vt:lpstr>Floorplanning a Scalar Core</vt:lpstr>
      <vt:lpstr>Floorplanning a Scalar Core</vt:lpstr>
      <vt:lpstr>Experimental Framework</vt:lpstr>
      <vt:lpstr>Partitioning</vt:lpstr>
      <vt:lpstr>Tiling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Eric</cp:lastModifiedBy>
  <cp:revision>103</cp:revision>
  <dcterms:created xsi:type="dcterms:W3CDTF">2013-11-12T14:55:29Z</dcterms:created>
  <dcterms:modified xsi:type="dcterms:W3CDTF">2013-12-06T16:38:38Z</dcterms:modified>
</cp:coreProperties>
</file>