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10.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notesSlides/notesSlide54.xml" ContentType="application/vnd.openxmlformats-officedocument.presentationml.notesSlide+xml"/>
  <Override PartName="/ppt/charts/chart15.xml" ContentType="application/vnd.openxmlformats-officedocument.drawingml.chart+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charts/chart7.xml" ContentType="application/vnd.openxmlformats-officedocument.drawingml.chart+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tags/tag9.xml" ContentType="application/vnd.openxmlformats-officedocument.presentationml.tags+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Default Extension="bin" ContentType="application/vnd.openxmlformats-officedocument.oleObject"/>
  <Override PartName="/ppt/notesSlides/notesSlide142.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charts/chart4.xml" ContentType="application/vnd.openxmlformats-officedocument.drawingml.chart+xml"/>
  <Override PartName="/ppt/slides/slide115.xml" ContentType="application/vnd.openxmlformats-officedocument.presentationml.slide+xml"/>
  <Override PartName="/ppt/slides/slide162.xml" ContentType="application/vnd.openxmlformats-officedocument.presentationml.slide+xml"/>
  <Override PartName="/ppt/notesSlides/notesSlide136.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Layouts/slideLayout19.xml" ContentType="application/vnd.openxmlformats-officedocument.presentationml.slideLayout+xml"/>
  <Override PartName="/ppt/tags/tag6.xml" ContentType="application/vnd.openxmlformats-officedocument.presentationml.tags+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55.xml" ContentType="application/vnd.openxmlformats-officedocument.presentationml.notesSlide+xml"/>
  <Override PartName="/ppt/charts/chart16.xml" ContentType="application/vnd.openxmlformats-officedocument.drawingml.chart+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tags/tag11.xml" ContentType="application/vnd.openxmlformats-officedocument.presentationml.tags+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charts/chart8.xml" ContentType="application/vnd.openxmlformats-officedocument.drawingml.char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charts/chart5.xml" ContentType="application/vnd.openxmlformats-officedocument.drawingml.chart+xml"/>
  <Override PartName="/ppt/notesSlides/notesSlide137.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charts/chart2.xml" ContentType="application/vnd.openxmlformats-officedocument.drawingml.chart+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charts/chart14.xml" ContentType="application/vnd.openxmlformats-officedocument.drawingml.chart+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31.xml" ContentType="application/vnd.openxmlformats-officedocument.presentationml.notesSlide+xml"/>
  <Default Extension="vml" ContentType="application/vnd.openxmlformats-officedocument.vmlDrawing"/>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2"/>
  </p:notesMasterIdLst>
  <p:sldIdLst>
    <p:sldId id="256" r:id="rId2"/>
    <p:sldId id="258" r:id="rId3"/>
    <p:sldId id="259" r:id="rId4"/>
    <p:sldId id="260" r:id="rId5"/>
    <p:sldId id="262" r:id="rId6"/>
    <p:sldId id="263" r:id="rId7"/>
    <p:sldId id="264" r:id="rId8"/>
    <p:sldId id="265" r:id="rId9"/>
    <p:sldId id="266" r:id="rId10"/>
    <p:sldId id="267" r:id="rId11"/>
    <p:sldId id="270" r:id="rId12"/>
    <p:sldId id="272" r:id="rId13"/>
    <p:sldId id="268" r:id="rId14"/>
    <p:sldId id="269" r:id="rId15"/>
    <p:sldId id="271" r:id="rId16"/>
    <p:sldId id="273" r:id="rId17"/>
    <p:sldId id="275" r:id="rId18"/>
    <p:sldId id="277" r:id="rId19"/>
    <p:sldId id="307" r:id="rId20"/>
    <p:sldId id="699" r:id="rId21"/>
    <p:sldId id="700" r:id="rId22"/>
    <p:sldId id="701" r:id="rId23"/>
    <p:sldId id="702" r:id="rId24"/>
    <p:sldId id="733" r:id="rId25"/>
    <p:sldId id="734" r:id="rId26"/>
    <p:sldId id="703" r:id="rId27"/>
    <p:sldId id="704" r:id="rId28"/>
    <p:sldId id="705" r:id="rId29"/>
    <p:sldId id="706" r:id="rId30"/>
    <p:sldId id="707" r:id="rId31"/>
    <p:sldId id="708" r:id="rId32"/>
    <p:sldId id="709" r:id="rId33"/>
    <p:sldId id="710" r:id="rId34"/>
    <p:sldId id="711" r:id="rId35"/>
    <p:sldId id="712" r:id="rId36"/>
    <p:sldId id="713" r:id="rId37"/>
    <p:sldId id="714" r:id="rId38"/>
    <p:sldId id="715" r:id="rId39"/>
    <p:sldId id="716" r:id="rId40"/>
    <p:sldId id="717" r:id="rId41"/>
    <p:sldId id="718" r:id="rId42"/>
    <p:sldId id="719" r:id="rId43"/>
    <p:sldId id="720" r:id="rId44"/>
    <p:sldId id="721" r:id="rId45"/>
    <p:sldId id="722" r:id="rId46"/>
    <p:sldId id="723" r:id="rId47"/>
    <p:sldId id="724" r:id="rId48"/>
    <p:sldId id="725" r:id="rId49"/>
    <p:sldId id="726" r:id="rId50"/>
    <p:sldId id="727" r:id="rId51"/>
    <p:sldId id="728" r:id="rId52"/>
    <p:sldId id="729" r:id="rId53"/>
    <p:sldId id="730" r:id="rId54"/>
    <p:sldId id="731" r:id="rId55"/>
    <p:sldId id="276" r:id="rId56"/>
    <p:sldId id="278" r:id="rId57"/>
    <p:sldId id="279"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 id="292" r:id="rId71"/>
    <p:sldId id="293" r:id="rId72"/>
    <p:sldId id="294" r:id="rId73"/>
    <p:sldId id="295" r:id="rId74"/>
    <p:sldId id="296" r:id="rId75"/>
    <p:sldId id="297" r:id="rId76"/>
    <p:sldId id="298" r:id="rId77"/>
    <p:sldId id="299" r:id="rId78"/>
    <p:sldId id="300" r:id="rId79"/>
    <p:sldId id="301" r:id="rId80"/>
    <p:sldId id="302" r:id="rId81"/>
    <p:sldId id="735" r:id="rId82"/>
    <p:sldId id="303" r:id="rId83"/>
    <p:sldId id="304" r:id="rId84"/>
    <p:sldId id="305" r:id="rId85"/>
    <p:sldId id="306" r:id="rId86"/>
    <p:sldId id="308" r:id="rId87"/>
    <p:sldId id="309" r:id="rId88"/>
    <p:sldId id="310" r:id="rId89"/>
    <p:sldId id="311" r:id="rId90"/>
    <p:sldId id="312" r:id="rId91"/>
    <p:sldId id="313" r:id="rId92"/>
    <p:sldId id="314" r:id="rId93"/>
    <p:sldId id="315" r:id="rId94"/>
    <p:sldId id="316" r:id="rId95"/>
    <p:sldId id="317" r:id="rId96"/>
    <p:sldId id="318" r:id="rId97"/>
    <p:sldId id="319" r:id="rId98"/>
    <p:sldId id="320" r:id="rId99"/>
    <p:sldId id="321" r:id="rId100"/>
    <p:sldId id="322" r:id="rId101"/>
    <p:sldId id="323" r:id="rId102"/>
    <p:sldId id="324" r:id="rId103"/>
    <p:sldId id="325" r:id="rId104"/>
    <p:sldId id="326" r:id="rId105"/>
    <p:sldId id="327" r:id="rId106"/>
    <p:sldId id="328" r:id="rId107"/>
    <p:sldId id="329" r:id="rId108"/>
    <p:sldId id="330" r:id="rId109"/>
    <p:sldId id="331" r:id="rId110"/>
    <p:sldId id="332" r:id="rId111"/>
    <p:sldId id="333" r:id="rId112"/>
    <p:sldId id="334" r:id="rId113"/>
    <p:sldId id="335" r:id="rId114"/>
    <p:sldId id="336" r:id="rId115"/>
    <p:sldId id="337" r:id="rId116"/>
    <p:sldId id="338" r:id="rId117"/>
    <p:sldId id="341" r:id="rId118"/>
    <p:sldId id="342" r:id="rId119"/>
    <p:sldId id="343" r:id="rId120"/>
    <p:sldId id="346" r:id="rId121"/>
    <p:sldId id="347" r:id="rId122"/>
    <p:sldId id="348" r:id="rId123"/>
    <p:sldId id="349" r:id="rId124"/>
    <p:sldId id="370" r:id="rId125"/>
    <p:sldId id="371" r:id="rId126"/>
    <p:sldId id="372" r:id="rId127"/>
    <p:sldId id="373" r:id="rId128"/>
    <p:sldId id="374" r:id="rId129"/>
    <p:sldId id="350" r:id="rId130"/>
    <p:sldId id="351" r:id="rId131"/>
    <p:sldId id="352" r:id="rId132"/>
    <p:sldId id="353" r:id="rId133"/>
    <p:sldId id="354" r:id="rId134"/>
    <p:sldId id="355" r:id="rId135"/>
    <p:sldId id="356" r:id="rId136"/>
    <p:sldId id="357" r:id="rId137"/>
    <p:sldId id="358" r:id="rId138"/>
    <p:sldId id="359" r:id="rId139"/>
    <p:sldId id="360" r:id="rId140"/>
    <p:sldId id="361" r:id="rId141"/>
    <p:sldId id="362" r:id="rId142"/>
    <p:sldId id="363" r:id="rId143"/>
    <p:sldId id="364" r:id="rId144"/>
    <p:sldId id="365" r:id="rId145"/>
    <p:sldId id="366" r:id="rId146"/>
    <p:sldId id="367" r:id="rId147"/>
    <p:sldId id="368" r:id="rId148"/>
    <p:sldId id="369" r:id="rId149"/>
    <p:sldId id="387" r:id="rId150"/>
    <p:sldId id="388" r:id="rId151"/>
    <p:sldId id="375" r:id="rId152"/>
    <p:sldId id="376" r:id="rId153"/>
    <p:sldId id="389" r:id="rId154"/>
    <p:sldId id="377" r:id="rId155"/>
    <p:sldId id="390" r:id="rId156"/>
    <p:sldId id="378" r:id="rId157"/>
    <p:sldId id="391" r:id="rId158"/>
    <p:sldId id="379" r:id="rId159"/>
    <p:sldId id="380" r:id="rId160"/>
    <p:sldId id="381" r:id="rId161"/>
    <p:sldId id="382" r:id="rId162"/>
    <p:sldId id="383" r:id="rId163"/>
    <p:sldId id="736" r:id="rId164"/>
    <p:sldId id="384" r:id="rId165"/>
    <p:sldId id="385" r:id="rId166"/>
    <p:sldId id="386" r:id="rId167"/>
    <p:sldId id="431" r:id="rId168"/>
    <p:sldId id="436" r:id="rId169"/>
    <p:sldId id="437" r:id="rId170"/>
    <p:sldId id="438" r:id="rId171"/>
    <p:sldId id="439" r:id="rId172"/>
    <p:sldId id="440" r:id="rId173"/>
    <p:sldId id="441" r:id="rId174"/>
    <p:sldId id="442" r:id="rId175"/>
    <p:sldId id="443" r:id="rId176"/>
    <p:sldId id="444" r:id="rId177"/>
    <p:sldId id="445" r:id="rId178"/>
    <p:sldId id="446" r:id="rId179"/>
    <p:sldId id="447" r:id="rId180"/>
    <p:sldId id="448" r:id="rId181"/>
    <p:sldId id="449" r:id="rId182"/>
    <p:sldId id="450" r:id="rId183"/>
    <p:sldId id="451" r:id="rId184"/>
    <p:sldId id="452" r:id="rId185"/>
    <p:sldId id="453" r:id="rId186"/>
    <p:sldId id="467" r:id="rId187"/>
    <p:sldId id="468" r:id="rId188"/>
    <p:sldId id="469" r:id="rId189"/>
    <p:sldId id="470" r:id="rId190"/>
    <p:sldId id="454" r:id="rId191"/>
    <p:sldId id="455" r:id="rId192"/>
    <p:sldId id="456" r:id="rId193"/>
    <p:sldId id="457" r:id="rId194"/>
    <p:sldId id="458" r:id="rId195"/>
    <p:sldId id="459" r:id="rId196"/>
    <p:sldId id="460" r:id="rId197"/>
    <p:sldId id="461" r:id="rId198"/>
    <p:sldId id="462" r:id="rId199"/>
    <p:sldId id="463" r:id="rId200"/>
    <p:sldId id="464" r:id="rId201"/>
    <p:sldId id="465" r:id="rId202"/>
    <p:sldId id="466" r:id="rId203"/>
    <p:sldId id="392" r:id="rId204"/>
    <p:sldId id="394" r:id="rId205"/>
    <p:sldId id="396" r:id="rId206"/>
    <p:sldId id="397" r:id="rId207"/>
    <p:sldId id="422" r:id="rId208"/>
    <p:sldId id="399" r:id="rId209"/>
    <p:sldId id="400" r:id="rId210"/>
    <p:sldId id="419" r:id="rId211"/>
    <p:sldId id="420" r:id="rId212"/>
    <p:sldId id="421" r:id="rId213"/>
    <p:sldId id="427" r:id="rId214"/>
    <p:sldId id="402" r:id="rId215"/>
    <p:sldId id="412" r:id="rId216"/>
    <p:sldId id="413" r:id="rId217"/>
    <p:sldId id="414" r:id="rId218"/>
    <p:sldId id="415" r:id="rId219"/>
    <p:sldId id="416" r:id="rId220"/>
    <p:sldId id="417" r:id="rId221"/>
    <p:sldId id="418" r:id="rId222"/>
    <p:sldId id="404" r:id="rId223"/>
    <p:sldId id="405" r:id="rId224"/>
    <p:sldId id="423" r:id="rId225"/>
    <p:sldId id="424" r:id="rId226"/>
    <p:sldId id="425" r:id="rId227"/>
    <p:sldId id="426" r:id="rId228"/>
    <p:sldId id="406" r:id="rId229"/>
    <p:sldId id="428" r:id="rId230"/>
    <p:sldId id="430" r:id="rId231"/>
    <p:sldId id="429" r:id="rId232"/>
    <p:sldId id="408" r:id="rId233"/>
    <p:sldId id="409" r:id="rId234"/>
    <p:sldId id="494" r:id="rId235"/>
    <p:sldId id="496" r:id="rId236"/>
    <p:sldId id="497" r:id="rId237"/>
    <p:sldId id="498" r:id="rId238"/>
    <p:sldId id="499" r:id="rId239"/>
    <p:sldId id="500" r:id="rId240"/>
    <p:sldId id="501" r:id="rId241"/>
    <p:sldId id="502" r:id="rId242"/>
    <p:sldId id="646" r:id="rId243"/>
    <p:sldId id="503" r:id="rId244"/>
    <p:sldId id="504" r:id="rId245"/>
    <p:sldId id="505" r:id="rId246"/>
    <p:sldId id="516" r:id="rId247"/>
    <p:sldId id="506" r:id="rId248"/>
    <p:sldId id="507" r:id="rId249"/>
    <p:sldId id="508" r:id="rId250"/>
    <p:sldId id="509" r:id="rId251"/>
    <p:sldId id="510" r:id="rId252"/>
    <p:sldId id="511" r:id="rId253"/>
    <p:sldId id="513" r:id="rId254"/>
    <p:sldId id="515" r:id="rId255"/>
    <p:sldId id="647" r:id="rId256"/>
    <p:sldId id="648" r:id="rId257"/>
    <p:sldId id="649" r:id="rId258"/>
    <p:sldId id="650" r:id="rId259"/>
    <p:sldId id="651" r:id="rId260"/>
    <p:sldId id="652" r:id="rId261"/>
    <p:sldId id="653" r:id="rId262"/>
    <p:sldId id="654" r:id="rId263"/>
    <p:sldId id="655" r:id="rId264"/>
    <p:sldId id="656" r:id="rId265"/>
    <p:sldId id="657" r:id="rId266"/>
    <p:sldId id="658" r:id="rId267"/>
    <p:sldId id="659" r:id="rId268"/>
    <p:sldId id="660" r:id="rId269"/>
    <p:sldId id="661" r:id="rId270"/>
    <p:sldId id="662" r:id="rId271"/>
    <p:sldId id="663" r:id="rId272"/>
    <p:sldId id="664" r:id="rId273"/>
    <p:sldId id="665" r:id="rId274"/>
    <p:sldId id="666" r:id="rId275"/>
    <p:sldId id="667" r:id="rId276"/>
    <p:sldId id="493" r:id="rId277"/>
    <p:sldId id="471" r:id="rId278"/>
    <p:sldId id="684" r:id="rId279"/>
    <p:sldId id="472" r:id="rId280"/>
    <p:sldId id="473" r:id="rId281"/>
    <p:sldId id="474" r:id="rId282"/>
    <p:sldId id="685" r:id="rId283"/>
    <p:sldId id="475" r:id="rId284"/>
    <p:sldId id="476" r:id="rId285"/>
    <p:sldId id="477" r:id="rId286"/>
    <p:sldId id="478" r:id="rId287"/>
    <p:sldId id="479" r:id="rId288"/>
    <p:sldId id="480" r:id="rId289"/>
    <p:sldId id="481" r:id="rId290"/>
    <p:sldId id="482" r:id="rId291"/>
    <p:sldId id="686" r:id="rId292"/>
    <p:sldId id="687" r:id="rId293"/>
    <p:sldId id="688" r:id="rId294"/>
    <p:sldId id="689" r:id="rId295"/>
    <p:sldId id="690" r:id="rId296"/>
    <p:sldId id="691" r:id="rId297"/>
    <p:sldId id="692" r:id="rId298"/>
    <p:sldId id="693" r:id="rId299"/>
    <p:sldId id="694" r:id="rId300"/>
    <p:sldId id="698" r:id="rId301"/>
    <p:sldId id="695" r:id="rId302"/>
    <p:sldId id="697" r:id="rId303"/>
    <p:sldId id="696" r:id="rId304"/>
    <p:sldId id="485" r:id="rId305"/>
    <p:sldId id="486" r:id="rId306"/>
    <p:sldId id="487" r:id="rId307"/>
    <p:sldId id="488" r:id="rId308"/>
    <p:sldId id="489" r:id="rId309"/>
    <p:sldId id="490" r:id="rId310"/>
    <p:sldId id="491" r:id="rId311"/>
    <p:sldId id="492" r:id="rId312"/>
    <p:sldId id="668" r:id="rId313"/>
    <p:sldId id="669" r:id="rId314"/>
    <p:sldId id="670" r:id="rId315"/>
    <p:sldId id="671" r:id="rId316"/>
    <p:sldId id="672" r:id="rId317"/>
    <p:sldId id="673" r:id="rId318"/>
    <p:sldId id="674" r:id="rId319"/>
    <p:sldId id="675" r:id="rId320"/>
    <p:sldId id="676" r:id="rId321"/>
    <p:sldId id="677" r:id="rId322"/>
    <p:sldId id="678" r:id="rId323"/>
    <p:sldId id="679" r:id="rId324"/>
    <p:sldId id="680" r:id="rId325"/>
    <p:sldId id="681" r:id="rId326"/>
    <p:sldId id="682" r:id="rId327"/>
    <p:sldId id="683" r:id="rId328"/>
    <p:sldId id="595" r:id="rId329"/>
    <p:sldId id="596" r:id="rId330"/>
    <p:sldId id="597" r:id="rId331"/>
    <p:sldId id="599" r:id="rId332"/>
    <p:sldId id="616" r:id="rId333"/>
    <p:sldId id="617" r:id="rId334"/>
    <p:sldId id="600" r:id="rId335"/>
    <p:sldId id="601" r:id="rId336"/>
    <p:sldId id="602" r:id="rId337"/>
    <p:sldId id="603" r:id="rId338"/>
    <p:sldId id="618" r:id="rId339"/>
    <p:sldId id="604" r:id="rId340"/>
    <p:sldId id="619" r:id="rId341"/>
    <p:sldId id="605" r:id="rId342"/>
    <p:sldId id="606" r:id="rId343"/>
    <p:sldId id="607" r:id="rId344"/>
    <p:sldId id="608" r:id="rId345"/>
    <p:sldId id="609" r:id="rId346"/>
    <p:sldId id="610" r:id="rId347"/>
    <p:sldId id="620" r:id="rId348"/>
    <p:sldId id="611" r:id="rId349"/>
    <p:sldId id="613" r:id="rId350"/>
    <p:sldId id="615" r:id="rId351"/>
    <p:sldId id="569" r:id="rId352"/>
    <p:sldId id="570" r:id="rId353"/>
    <p:sldId id="574" r:id="rId354"/>
    <p:sldId id="571" r:id="rId355"/>
    <p:sldId id="572" r:id="rId356"/>
    <p:sldId id="573" r:id="rId357"/>
    <p:sldId id="575" r:id="rId358"/>
    <p:sldId id="576" r:id="rId359"/>
    <p:sldId id="577" r:id="rId360"/>
    <p:sldId id="578" r:id="rId361"/>
    <p:sldId id="579" r:id="rId362"/>
    <p:sldId id="580" r:id="rId363"/>
    <p:sldId id="584" r:id="rId364"/>
    <p:sldId id="585" r:id="rId365"/>
    <p:sldId id="587" r:id="rId366"/>
    <p:sldId id="586" r:id="rId367"/>
    <p:sldId id="588" r:id="rId368"/>
    <p:sldId id="589" r:id="rId369"/>
    <p:sldId id="590" r:id="rId370"/>
    <p:sldId id="591" r:id="rId371"/>
    <p:sldId id="592" r:id="rId372"/>
    <p:sldId id="593" r:id="rId373"/>
    <p:sldId id="594" r:id="rId374"/>
    <p:sldId id="581" r:id="rId375"/>
    <p:sldId id="582" r:id="rId376"/>
    <p:sldId id="583" r:id="rId377"/>
    <p:sldId id="533" r:id="rId378"/>
    <p:sldId id="534" r:id="rId379"/>
    <p:sldId id="535" r:id="rId380"/>
    <p:sldId id="536" r:id="rId381"/>
    <p:sldId id="537" r:id="rId382"/>
    <p:sldId id="538" r:id="rId383"/>
    <p:sldId id="539" r:id="rId384"/>
    <p:sldId id="540" r:id="rId385"/>
    <p:sldId id="541" r:id="rId386"/>
    <p:sldId id="542" r:id="rId387"/>
    <p:sldId id="543" r:id="rId388"/>
    <p:sldId id="544" r:id="rId389"/>
    <p:sldId id="545" r:id="rId390"/>
    <p:sldId id="546" r:id="rId391"/>
    <p:sldId id="547" r:id="rId392"/>
    <p:sldId id="548" r:id="rId393"/>
    <p:sldId id="549" r:id="rId394"/>
    <p:sldId id="550" r:id="rId395"/>
    <p:sldId id="551" r:id="rId396"/>
    <p:sldId id="552" r:id="rId397"/>
    <p:sldId id="553" r:id="rId398"/>
    <p:sldId id="554" r:id="rId399"/>
    <p:sldId id="555" r:id="rId400"/>
    <p:sldId id="556" r:id="rId401"/>
    <p:sldId id="557" r:id="rId402"/>
    <p:sldId id="558" r:id="rId403"/>
    <p:sldId id="559" r:id="rId404"/>
    <p:sldId id="560" r:id="rId405"/>
    <p:sldId id="561" r:id="rId406"/>
    <p:sldId id="562" r:id="rId407"/>
    <p:sldId id="563" r:id="rId408"/>
    <p:sldId id="564" r:id="rId409"/>
    <p:sldId id="565" r:id="rId410"/>
    <p:sldId id="568" r:id="rId411"/>
    <p:sldId id="532" r:id="rId412"/>
    <p:sldId id="623" r:id="rId413"/>
    <p:sldId id="624" r:id="rId414"/>
    <p:sldId id="625" r:id="rId415"/>
    <p:sldId id="626" r:id="rId416"/>
    <p:sldId id="627" r:id="rId417"/>
    <p:sldId id="628" r:id="rId418"/>
    <p:sldId id="629" r:id="rId419"/>
    <p:sldId id="630" r:id="rId420"/>
    <p:sldId id="631" r:id="rId421"/>
    <p:sldId id="639" r:id="rId422"/>
    <p:sldId id="640" r:id="rId423"/>
    <p:sldId id="641" r:id="rId424"/>
    <p:sldId id="642" r:id="rId425"/>
    <p:sldId id="643" r:id="rId426"/>
    <p:sldId id="644" r:id="rId427"/>
    <p:sldId id="645" r:id="rId428"/>
    <p:sldId id="636" r:id="rId429"/>
    <p:sldId id="637" r:id="rId430"/>
    <p:sldId id="638" r:id="rId4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009900"/>
    <a:srgbClr val="000099"/>
    <a:srgbClr val="FFFF99"/>
    <a:srgbClr val="9999FF"/>
    <a:srgbClr val="0066FF"/>
    <a:srgbClr val="6666FF"/>
    <a:srgbClr val="FF7C80"/>
    <a:srgbClr val="FFCC99"/>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54" autoAdjust="0"/>
    <p:restoredTop sz="79270" autoAdjust="0"/>
  </p:normalViewPr>
  <p:slideViewPr>
    <p:cSldViewPr>
      <p:cViewPr varScale="1">
        <p:scale>
          <a:sx n="89" d="100"/>
          <a:sy n="89" d="100"/>
        </p:scale>
        <p:origin x="-918"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presProps" Target="presProps.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434"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tableStyles" Target="tableStyles.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s>
</file>

<file path=ppt/_rels/viewProps.xml.rels><?xml version="1.0" encoding="UTF-8" standalone="yes"?>
<Relationships xmlns="http://schemas.openxmlformats.org/package/2006/relationships"><Relationship Id="rId8" Type="http://schemas.openxmlformats.org/officeDocument/2006/relationships/slide" Target="slides/slide100.xml"/><Relationship Id="rId13" Type="http://schemas.openxmlformats.org/officeDocument/2006/relationships/slide" Target="slides/slide106.xml"/><Relationship Id="rId3" Type="http://schemas.openxmlformats.org/officeDocument/2006/relationships/slide" Target="slides/slide93.xml"/><Relationship Id="rId7" Type="http://schemas.openxmlformats.org/officeDocument/2006/relationships/slide" Target="slides/slide99.xml"/><Relationship Id="rId12" Type="http://schemas.openxmlformats.org/officeDocument/2006/relationships/slide" Target="slides/slide105.xml"/><Relationship Id="rId17" Type="http://schemas.openxmlformats.org/officeDocument/2006/relationships/slide" Target="slides/slide110.xml"/><Relationship Id="rId2" Type="http://schemas.openxmlformats.org/officeDocument/2006/relationships/slide" Target="slides/slide92.xml"/><Relationship Id="rId16" Type="http://schemas.openxmlformats.org/officeDocument/2006/relationships/slide" Target="slides/slide109.xml"/><Relationship Id="rId1" Type="http://schemas.openxmlformats.org/officeDocument/2006/relationships/slide" Target="slides/slide91.xml"/><Relationship Id="rId6" Type="http://schemas.openxmlformats.org/officeDocument/2006/relationships/slide" Target="slides/slide97.xml"/><Relationship Id="rId11" Type="http://schemas.openxmlformats.org/officeDocument/2006/relationships/slide" Target="slides/slide104.xml"/><Relationship Id="rId5" Type="http://schemas.openxmlformats.org/officeDocument/2006/relationships/slide" Target="slides/slide96.xml"/><Relationship Id="rId15" Type="http://schemas.openxmlformats.org/officeDocument/2006/relationships/slide" Target="slides/slide108.xml"/><Relationship Id="rId10" Type="http://schemas.openxmlformats.org/officeDocument/2006/relationships/slide" Target="slides/slide102.xml"/><Relationship Id="rId4" Type="http://schemas.openxmlformats.org/officeDocument/2006/relationships/slide" Target="slides/slide95.xml"/><Relationship Id="rId9" Type="http://schemas.openxmlformats.org/officeDocument/2006/relationships/slide" Target="slides/slide101.xml"/><Relationship Id="rId14" Type="http://schemas.openxmlformats.org/officeDocument/2006/relationships/slide" Target="slides/slide10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UC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na-Snuca2.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dministrator\Desktop\summercourse-saragoza\charts\nuna-Snuca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dnuca-bas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dnuca-base.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UC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UC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UC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MLUC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MLUC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Snuca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Snuca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Snuca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2"/>
  <c:chart>
    <c:title>
      <c:layout/>
    </c:title>
    <c:plotArea>
      <c:layout/>
      <c:barChart>
        <c:barDir val="col"/>
        <c:grouping val="clustered"/>
        <c:ser>
          <c:idx val="0"/>
          <c:order val="0"/>
          <c:tx>
            <c:strRef>
              <c:f>Sheet1!$H$1</c:f>
              <c:strCache>
                <c:ptCount val="1"/>
                <c:pt idx="0">
                  <c:v>Miss Rate</c:v>
                </c:pt>
              </c:strCache>
            </c:strRef>
          </c:tx>
          <c:spPr>
            <a:solidFill>
              <a:srgbClr val="92D050"/>
            </a:solidFill>
          </c:spPr>
          <c:cat>
            <c:strRef>
              <c:f>Sheet1!$C$2:$C$5</c:f>
              <c:strCache>
                <c:ptCount val="4"/>
                <c:pt idx="0">
                  <c:v>130nm/2MB</c:v>
                </c:pt>
                <c:pt idx="1">
                  <c:v>100nm/4MB</c:v>
                </c:pt>
                <c:pt idx="2">
                  <c:v>70nm/8MB</c:v>
                </c:pt>
                <c:pt idx="3">
                  <c:v>50nm/16MB</c:v>
                </c:pt>
              </c:strCache>
            </c:strRef>
          </c:cat>
          <c:val>
            <c:numRef>
              <c:f>Sheet1!$H$2:$H$5</c:f>
              <c:numCache>
                <c:formatCode>General</c:formatCode>
                <c:ptCount val="4"/>
                <c:pt idx="0">
                  <c:v>0.23</c:v>
                </c:pt>
                <c:pt idx="1">
                  <c:v>0.2</c:v>
                </c:pt>
                <c:pt idx="2">
                  <c:v>0.17</c:v>
                </c:pt>
                <c:pt idx="3">
                  <c:v>0.13</c:v>
                </c:pt>
              </c:numCache>
            </c:numRef>
          </c:val>
        </c:ser>
        <c:axId val="72184576"/>
        <c:axId val="72186880"/>
      </c:barChart>
      <c:catAx>
        <c:axId val="72184576"/>
        <c:scaling>
          <c:orientation val="minMax"/>
        </c:scaling>
        <c:axPos val="b"/>
        <c:tickLblPos val="nextTo"/>
        <c:crossAx val="72186880"/>
        <c:crosses val="autoZero"/>
        <c:auto val="1"/>
        <c:lblAlgn val="ctr"/>
        <c:lblOffset val="100"/>
      </c:catAx>
      <c:valAx>
        <c:axId val="72186880"/>
        <c:scaling>
          <c:orientation val="minMax"/>
        </c:scaling>
        <c:axPos val="l"/>
        <c:majorGridlines/>
        <c:numFmt formatCode="General" sourceLinked="1"/>
        <c:tickLblPos val="nextTo"/>
        <c:crossAx val="72184576"/>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14"/>
  <c:chart>
    <c:plotArea>
      <c:layout/>
      <c:barChart>
        <c:barDir val="col"/>
        <c:grouping val="clustered"/>
        <c:ser>
          <c:idx val="0"/>
          <c:order val="0"/>
          <c:tx>
            <c:strRef>
              <c:f>Sheet1!$B$1</c:f>
              <c:strCache>
                <c:ptCount val="1"/>
                <c:pt idx="0">
                  <c:v>Unloaded min S1</c:v>
                </c:pt>
              </c:strCache>
            </c:strRef>
          </c:tx>
          <c:spPr>
            <a:solidFill>
              <a:srgbClr val="92D050"/>
            </a:solidFill>
          </c:spPr>
          <c:cat>
            <c:strRef>
              <c:f>Sheet1!$A$2:$A$5</c:f>
              <c:strCache>
                <c:ptCount val="4"/>
                <c:pt idx="0">
                  <c:v>130nm/2M/16</c:v>
                </c:pt>
                <c:pt idx="1">
                  <c:v>100nm/4M/32</c:v>
                </c:pt>
                <c:pt idx="2">
                  <c:v>70nm/8M/32</c:v>
                </c:pt>
                <c:pt idx="3">
                  <c:v>50nm/16M/32</c:v>
                </c:pt>
              </c:strCache>
            </c:strRef>
          </c:cat>
          <c:val>
            <c:numRef>
              <c:f>Sheet1!$B$2:$B$5</c:f>
              <c:numCache>
                <c:formatCode>General</c:formatCode>
                <c:ptCount val="4"/>
                <c:pt idx="0">
                  <c:v>7</c:v>
                </c:pt>
                <c:pt idx="1">
                  <c:v>3</c:v>
                </c:pt>
                <c:pt idx="2">
                  <c:v>5</c:v>
                </c:pt>
                <c:pt idx="3">
                  <c:v>8</c:v>
                </c:pt>
              </c:numCache>
            </c:numRef>
          </c:val>
        </c:ser>
        <c:ser>
          <c:idx val="1"/>
          <c:order val="1"/>
          <c:tx>
            <c:strRef>
              <c:f>Sheet1!$C$1</c:f>
              <c:strCache>
                <c:ptCount val="1"/>
                <c:pt idx="0">
                  <c:v>Unloaded min S2</c:v>
                </c:pt>
              </c:strCache>
            </c:strRef>
          </c:tx>
          <c:spPr>
            <a:solidFill>
              <a:srgbClr val="009900"/>
            </a:solidFill>
          </c:spPr>
          <c:cat>
            <c:strRef>
              <c:f>Sheet1!$A$2:$A$5</c:f>
              <c:strCache>
                <c:ptCount val="4"/>
                <c:pt idx="0">
                  <c:v>130nm/2M/16</c:v>
                </c:pt>
                <c:pt idx="1">
                  <c:v>100nm/4M/32</c:v>
                </c:pt>
                <c:pt idx="2">
                  <c:v>70nm/8M/32</c:v>
                </c:pt>
                <c:pt idx="3">
                  <c:v>50nm/16M/32</c:v>
                </c:pt>
              </c:strCache>
            </c:strRef>
          </c:cat>
          <c:val>
            <c:numRef>
              <c:f>Sheet1!$C$2:$C$5</c:f>
              <c:numCache>
                <c:formatCode>General</c:formatCode>
                <c:ptCount val="4"/>
                <c:pt idx="0">
                  <c:v>4</c:v>
                </c:pt>
                <c:pt idx="1">
                  <c:v>4</c:v>
                </c:pt>
                <c:pt idx="2">
                  <c:v>6</c:v>
                </c:pt>
                <c:pt idx="3">
                  <c:v>9</c:v>
                </c:pt>
              </c:numCache>
            </c:numRef>
          </c:val>
        </c:ser>
        <c:ser>
          <c:idx val="2"/>
          <c:order val="2"/>
          <c:tx>
            <c:strRef>
              <c:f>Sheet1!$D$1</c:f>
              <c:strCache>
                <c:ptCount val="1"/>
                <c:pt idx="0">
                  <c:v>Unloaded avg S1</c:v>
                </c:pt>
              </c:strCache>
            </c:strRef>
          </c:tx>
          <c:spPr>
            <a:solidFill>
              <a:srgbClr val="FFFF00"/>
            </a:solidFill>
          </c:spPr>
          <c:cat>
            <c:strRef>
              <c:f>Sheet1!$A$2:$A$5</c:f>
              <c:strCache>
                <c:ptCount val="4"/>
                <c:pt idx="0">
                  <c:v>130nm/2M/16</c:v>
                </c:pt>
                <c:pt idx="1">
                  <c:v>100nm/4M/32</c:v>
                </c:pt>
                <c:pt idx="2">
                  <c:v>70nm/8M/32</c:v>
                </c:pt>
                <c:pt idx="3">
                  <c:v>50nm/16M/32</c:v>
                </c:pt>
              </c:strCache>
            </c:strRef>
          </c:cat>
          <c:val>
            <c:numRef>
              <c:f>Sheet1!$D$2:$D$5</c:f>
              <c:numCache>
                <c:formatCode>General</c:formatCode>
                <c:ptCount val="4"/>
                <c:pt idx="0">
                  <c:v>10</c:v>
                </c:pt>
                <c:pt idx="1">
                  <c:v>15</c:v>
                </c:pt>
                <c:pt idx="2">
                  <c:v>19</c:v>
                </c:pt>
                <c:pt idx="3">
                  <c:v>29</c:v>
                </c:pt>
              </c:numCache>
            </c:numRef>
          </c:val>
        </c:ser>
        <c:ser>
          <c:idx val="3"/>
          <c:order val="3"/>
          <c:tx>
            <c:strRef>
              <c:f>Sheet1!$E$1</c:f>
              <c:strCache>
                <c:ptCount val="1"/>
                <c:pt idx="0">
                  <c:v>Unloaded avg S2</c:v>
                </c:pt>
              </c:strCache>
            </c:strRef>
          </c:tx>
          <c:spPr>
            <a:solidFill>
              <a:srgbClr val="FFCC99"/>
            </a:solidFill>
          </c:spPr>
          <c:cat>
            <c:strRef>
              <c:f>Sheet1!$A$2:$A$5</c:f>
              <c:strCache>
                <c:ptCount val="4"/>
                <c:pt idx="0">
                  <c:v>130nm/2M/16</c:v>
                </c:pt>
                <c:pt idx="1">
                  <c:v>100nm/4M/32</c:v>
                </c:pt>
                <c:pt idx="2">
                  <c:v>70nm/8M/32</c:v>
                </c:pt>
                <c:pt idx="3">
                  <c:v>50nm/16M/32</c:v>
                </c:pt>
              </c:strCache>
            </c:strRef>
          </c:cat>
          <c:val>
            <c:numRef>
              <c:f>Sheet1!$E$2:$E$5</c:f>
              <c:numCache>
                <c:formatCode>General</c:formatCode>
                <c:ptCount val="4"/>
                <c:pt idx="0">
                  <c:v>8</c:v>
                </c:pt>
                <c:pt idx="1">
                  <c:v>10</c:v>
                </c:pt>
                <c:pt idx="2">
                  <c:v>18</c:v>
                </c:pt>
                <c:pt idx="3">
                  <c:v>21</c:v>
                </c:pt>
              </c:numCache>
            </c:numRef>
          </c:val>
        </c:ser>
        <c:ser>
          <c:idx val="4"/>
          <c:order val="4"/>
          <c:tx>
            <c:strRef>
              <c:f>Sheet1!$F$1</c:f>
              <c:strCache>
                <c:ptCount val="1"/>
                <c:pt idx="0">
                  <c:v>Unloaded max S1</c:v>
                </c:pt>
              </c:strCache>
            </c:strRef>
          </c:tx>
          <c:spPr>
            <a:solidFill>
              <a:srgbClr val="C00000"/>
            </a:solidFill>
          </c:spPr>
          <c:cat>
            <c:strRef>
              <c:f>Sheet1!$A$2:$A$5</c:f>
              <c:strCache>
                <c:ptCount val="4"/>
                <c:pt idx="0">
                  <c:v>130nm/2M/16</c:v>
                </c:pt>
                <c:pt idx="1">
                  <c:v>100nm/4M/32</c:v>
                </c:pt>
                <c:pt idx="2">
                  <c:v>70nm/8M/32</c:v>
                </c:pt>
                <c:pt idx="3">
                  <c:v>50nm/16M/32</c:v>
                </c:pt>
              </c:strCache>
            </c:strRef>
          </c:cat>
          <c:val>
            <c:numRef>
              <c:f>Sheet1!$F$2:$F$5</c:f>
              <c:numCache>
                <c:formatCode>General</c:formatCode>
                <c:ptCount val="4"/>
                <c:pt idx="0">
                  <c:v>13</c:v>
                </c:pt>
                <c:pt idx="1">
                  <c:v>21</c:v>
                </c:pt>
                <c:pt idx="2">
                  <c:v>26</c:v>
                </c:pt>
                <c:pt idx="3">
                  <c:v>41</c:v>
                </c:pt>
              </c:numCache>
            </c:numRef>
          </c:val>
        </c:ser>
        <c:ser>
          <c:idx val="5"/>
          <c:order val="5"/>
          <c:tx>
            <c:strRef>
              <c:f>Sheet1!$G$1</c:f>
              <c:strCache>
                <c:ptCount val="1"/>
                <c:pt idx="0">
                  <c:v>Unloaded max S2</c:v>
                </c:pt>
              </c:strCache>
            </c:strRef>
          </c:tx>
          <c:spPr>
            <a:solidFill>
              <a:srgbClr val="FF7C80"/>
            </a:solidFill>
          </c:spPr>
          <c:cat>
            <c:strRef>
              <c:f>Sheet1!$A$2:$A$5</c:f>
              <c:strCache>
                <c:ptCount val="4"/>
                <c:pt idx="0">
                  <c:v>130nm/2M/16</c:v>
                </c:pt>
                <c:pt idx="1">
                  <c:v>100nm/4M/32</c:v>
                </c:pt>
                <c:pt idx="2">
                  <c:v>70nm/8M/32</c:v>
                </c:pt>
                <c:pt idx="3">
                  <c:v>50nm/16M/32</c:v>
                </c:pt>
              </c:strCache>
            </c:strRef>
          </c:cat>
          <c:val>
            <c:numRef>
              <c:f>Sheet1!$G$2:$G$5</c:f>
              <c:numCache>
                <c:formatCode>General</c:formatCode>
                <c:ptCount val="4"/>
                <c:pt idx="0">
                  <c:v>11</c:v>
                </c:pt>
                <c:pt idx="1">
                  <c:v>15</c:v>
                </c:pt>
                <c:pt idx="2">
                  <c:v>29</c:v>
                </c:pt>
                <c:pt idx="3">
                  <c:v>32</c:v>
                </c:pt>
              </c:numCache>
            </c:numRef>
          </c:val>
        </c:ser>
        <c:axId val="73116672"/>
        <c:axId val="73007872"/>
      </c:barChart>
      <c:catAx>
        <c:axId val="73116672"/>
        <c:scaling>
          <c:orientation val="minMax"/>
        </c:scaling>
        <c:axPos val="b"/>
        <c:tickLblPos val="nextTo"/>
        <c:crossAx val="73007872"/>
        <c:crosses val="autoZero"/>
        <c:auto val="1"/>
        <c:lblAlgn val="ctr"/>
        <c:lblOffset val="100"/>
      </c:catAx>
      <c:valAx>
        <c:axId val="73007872"/>
        <c:scaling>
          <c:orientation val="minMax"/>
        </c:scaling>
        <c:axPos val="l"/>
        <c:majorGridlines/>
        <c:numFmt formatCode="General" sourceLinked="1"/>
        <c:tickLblPos val="nextTo"/>
        <c:crossAx val="73116672"/>
        <c:crosses val="autoZero"/>
        <c:crossBetween val="between"/>
      </c:valAx>
    </c:plotArea>
    <c:legend>
      <c:legendPos val="r"/>
      <c:layout/>
    </c:legend>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barChart>
        <c:barDir val="col"/>
        <c:grouping val="clustered"/>
        <c:ser>
          <c:idx val="0"/>
          <c:order val="0"/>
          <c:tx>
            <c:strRef>
              <c:f>Sheet1!$I$1</c:f>
              <c:strCache>
                <c:ptCount val="1"/>
                <c:pt idx="0">
                  <c:v>IPC S1</c:v>
                </c:pt>
              </c:strCache>
            </c:strRef>
          </c:tx>
          <c:spPr>
            <a:solidFill>
              <a:srgbClr val="FFC000"/>
            </a:solidFill>
          </c:spPr>
          <c:cat>
            <c:strRef>
              <c:f>Sheet1!$A$2:$A$5</c:f>
              <c:strCache>
                <c:ptCount val="4"/>
                <c:pt idx="0">
                  <c:v>130nm/2M/16</c:v>
                </c:pt>
                <c:pt idx="1">
                  <c:v>100nm/4M/32</c:v>
                </c:pt>
                <c:pt idx="2">
                  <c:v>70nm/8M/32</c:v>
                </c:pt>
                <c:pt idx="3">
                  <c:v>50nm/16M/32</c:v>
                </c:pt>
              </c:strCache>
            </c:strRef>
          </c:cat>
          <c:val>
            <c:numRef>
              <c:f>Sheet1!$I$2:$I$5</c:f>
              <c:numCache>
                <c:formatCode>General</c:formatCode>
                <c:ptCount val="4"/>
                <c:pt idx="0">
                  <c:v>0.55000000000000004</c:v>
                </c:pt>
                <c:pt idx="1">
                  <c:v>0.56999999999999995</c:v>
                </c:pt>
                <c:pt idx="2">
                  <c:v>0.63000000000000156</c:v>
                </c:pt>
                <c:pt idx="3">
                  <c:v>0.62000000000000144</c:v>
                </c:pt>
              </c:numCache>
            </c:numRef>
          </c:val>
        </c:ser>
        <c:ser>
          <c:idx val="1"/>
          <c:order val="1"/>
          <c:tx>
            <c:strRef>
              <c:f>Sheet1!$J$1</c:f>
              <c:strCache>
                <c:ptCount val="1"/>
                <c:pt idx="0">
                  <c:v>IPC S2</c:v>
                </c:pt>
              </c:strCache>
            </c:strRef>
          </c:tx>
          <c:spPr>
            <a:solidFill>
              <a:srgbClr val="C00000"/>
            </a:solidFill>
          </c:spPr>
          <c:cat>
            <c:strRef>
              <c:f>Sheet1!$A$2:$A$5</c:f>
              <c:strCache>
                <c:ptCount val="4"/>
                <c:pt idx="0">
                  <c:v>130nm/2M/16</c:v>
                </c:pt>
                <c:pt idx="1">
                  <c:v>100nm/4M/32</c:v>
                </c:pt>
                <c:pt idx="2">
                  <c:v>70nm/8M/32</c:v>
                </c:pt>
                <c:pt idx="3">
                  <c:v>50nm/16M/32</c:v>
                </c:pt>
              </c:strCache>
            </c:strRef>
          </c:cat>
          <c:val>
            <c:numRef>
              <c:f>Sheet1!$J$2:$J$5</c:f>
              <c:numCache>
                <c:formatCode>General</c:formatCode>
                <c:ptCount val="4"/>
                <c:pt idx="0">
                  <c:v>0.55000000000000004</c:v>
                </c:pt>
                <c:pt idx="1">
                  <c:v>0.58000000000000007</c:v>
                </c:pt>
                <c:pt idx="2">
                  <c:v>0.62000000000000144</c:v>
                </c:pt>
                <c:pt idx="3">
                  <c:v>0.6500000000000018</c:v>
                </c:pt>
              </c:numCache>
            </c:numRef>
          </c:val>
        </c:ser>
        <c:axId val="73043968"/>
        <c:axId val="73045504"/>
      </c:barChart>
      <c:catAx>
        <c:axId val="73043968"/>
        <c:scaling>
          <c:orientation val="minMax"/>
        </c:scaling>
        <c:axPos val="b"/>
        <c:tickLblPos val="nextTo"/>
        <c:crossAx val="73045504"/>
        <c:crosses val="autoZero"/>
        <c:auto val="1"/>
        <c:lblAlgn val="ctr"/>
        <c:lblOffset val="100"/>
      </c:catAx>
      <c:valAx>
        <c:axId val="73045504"/>
        <c:scaling>
          <c:orientation val="minMax"/>
        </c:scaling>
        <c:axPos val="l"/>
        <c:majorGridlines/>
        <c:numFmt formatCode="General" sourceLinked="1"/>
        <c:tickLblPos val="nextTo"/>
        <c:crossAx val="73043968"/>
        <c:crosses val="autoZero"/>
        <c:crossBetween val="between"/>
      </c:valAx>
    </c:plotArea>
    <c:legend>
      <c:legendPos val="r"/>
      <c:layout/>
    </c:legend>
    <c:plotVisOnly val="1"/>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barChart>
        <c:barDir val="col"/>
        <c:grouping val="clustered"/>
        <c:ser>
          <c:idx val="0"/>
          <c:order val="0"/>
          <c:tx>
            <c:strRef>
              <c:f>Sheet1!$B$1</c:f>
              <c:strCache>
                <c:ptCount val="1"/>
                <c:pt idx="0">
                  <c:v>Unloaded min</c:v>
                </c:pt>
              </c:strCache>
            </c:strRef>
          </c:tx>
          <c:spPr>
            <a:solidFill>
              <a:srgbClr val="CCFF99"/>
            </a:solidFill>
          </c:spPr>
          <c:cat>
            <c:strRef>
              <c:f>Sheet1!$A$2:$A$5</c:f>
              <c:strCache>
                <c:ptCount val="4"/>
                <c:pt idx="0">
                  <c:v>130nm/2M/4x4</c:v>
                </c:pt>
                <c:pt idx="1">
                  <c:v>100nm/4MB/8x4</c:v>
                </c:pt>
                <c:pt idx="2">
                  <c:v>70nm/8MB/16x8</c:v>
                </c:pt>
                <c:pt idx="3">
                  <c:v>50nm/16M/16x16</c:v>
                </c:pt>
              </c:strCache>
            </c:strRef>
          </c:cat>
          <c:val>
            <c:numRef>
              <c:f>Sheet1!$B$2:$B$5</c:f>
              <c:numCache>
                <c:formatCode>General</c:formatCode>
                <c:ptCount val="4"/>
                <c:pt idx="0">
                  <c:v>4</c:v>
                </c:pt>
                <c:pt idx="1">
                  <c:v>4</c:v>
                </c:pt>
                <c:pt idx="2">
                  <c:v>4</c:v>
                </c:pt>
                <c:pt idx="3">
                  <c:v>3</c:v>
                </c:pt>
              </c:numCache>
            </c:numRef>
          </c:val>
        </c:ser>
        <c:ser>
          <c:idx val="1"/>
          <c:order val="1"/>
          <c:tx>
            <c:strRef>
              <c:f>Sheet1!$C$1</c:f>
              <c:strCache>
                <c:ptCount val="1"/>
                <c:pt idx="0">
                  <c:v>Unloaded avg</c:v>
                </c:pt>
              </c:strCache>
            </c:strRef>
          </c:tx>
          <c:spPr>
            <a:solidFill>
              <a:srgbClr val="FFCC99"/>
            </a:solidFill>
          </c:spPr>
          <c:cat>
            <c:strRef>
              <c:f>Sheet1!$A$2:$A$5</c:f>
              <c:strCache>
                <c:ptCount val="4"/>
                <c:pt idx="0">
                  <c:v>130nm/2M/4x4</c:v>
                </c:pt>
                <c:pt idx="1">
                  <c:v>100nm/4MB/8x4</c:v>
                </c:pt>
                <c:pt idx="2">
                  <c:v>70nm/8MB/16x8</c:v>
                </c:pt>
                <c:pt idx="3">
                  <c:v>50nm/16M/16x16</c:v>
                </c:pt>
              </c:strCache>
            </c:strRef>
          </c:cat>
          <c:val>
            <c:numRef>
              <c:f>Sheet1!$C$2:$C$5</c:f>
              <c:numCache>
                <c:formatCode>General</c:formatCode>
                <c:ptCount val="4"/>
                <c:pt idx="0">
                  <c:v>8</c:v>
                </c:pt>
                <c:pt idx="1">
                  <c:v>10</c:v>
                </c:pt>
                <c:pt idx="2">
                  <c:v>18</c:v>
                </c:pt>
                <c:pt idx="3">
                  <c:v>25</c:v>
                </c:pt>
              </c:numCache>
            </c:numRef>
          </c:val>
        </c:ser>
        <c:ser>
          <c:idx val="2"/>
          <c:order val="2"/>
          <c:tx>
            <c:strRef>
              <c:f>Sheet1!$D$1</c:f>
              <c:strCache>
                <c:ptCount val="1"/>
                <c:pt idx="0">
                  <c:v>Unloaded Max</c:v>
                </c:pt>
              </c:strCache>
            </c:strRef>
          </c:tx>
          <c:spPr>
            <a:solidFill>
              <a:srgbClr val="C00000"/>
            </a:solidFill>
          </c:spPr>
          <c:cat>
            <c:strRef>
              <c:f>Sheet1!$A$2:$A$5</c:f>
              <c:strCache>
                <c:ptCount val="4"/>
                <c:pt idx="0">
                  <c:v>130nm/2M/4x4</c:v>
                </c:pt>
                <c:pt idx="1">
                  <c:v>100nm/4MB/8x4</c:v>
                </c:pt>
                <c:pt idx="2">
                  <c:v>70nm/8MB/16x8</c:v>
                </c:pt>
                <c:pt idx="3">
                  <c:v>50nm/16M/16x16</c:v>
                </c:pt>
              </c:strCache>
            </c:strRef>
          </c:cat>
          <c:val>
            <c:numRef>
              <c:f>Sheet1!$D$2:$D$5</c:f>
              <c:numCache>
                <c:formatCode>General</c:formatCode>
                <c:ptCount val="4"/>
                <c:pt idx="0">
                  <c:v>11</c:v>
                </c:pt>
                <c:pt idx="1">
                  <c:v>15</c:v>
                </c:pt>
                <c:pt idx="2">
                  <c:v>31</c:v>
                </c:pt>
                <c:pt idx="3">
                  <c:v>47</c:v>
                </c:pt>
              </c:numCache>
            </c:numRef>
          </c:val>
        </c:ser>
        <c:axId val="72944256"/>
        <c:axId val="72958336"/>
      </c:barChart>
      <c:catAx>
        <c:axId val="72944256"/>
        <c:scaling>
          <c:orientation val="minMax"/>
        </c:scaling>
        <c:axPos val="b"/>
        <c:tickLblPos val="nextTo"/>
        <c:crossAx val="72958336"/>
        <c:crosses val="autoZero"/>
        <c:auto val="1"/>
        <c:lblAlgn val="ctr"/>
        <c:lblOffset val="100"/>
      </c:catAx>
      <c:valAx>
        <c:axId val="72958336"/>
        <c:scaling>
          <c:orientation val="minMax"/>
        </c:scaling>
        <c:axPos val="l"/>
        <c:majorGridlines/>
        <c:numFmt formatCode="General" sourceLinked="1"/>
        <c:tickLblPos val="nextTo"/>
        <c:crossAx val="72944256"/>
        <c:crosses val="autoZero"/>
        <c:crossBetween val="between"/>
      </c:valAx>
    </c:plotArea>
    <c:legend>
      <c:legendPos val="r"/>
      <c:layout/>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barChart>
        <c:barDir val="col"/>
        <c:grouping val="clustered"/>
        <c:ser>
          <c:idx val="0"/>
          <c:order val="0"/>
          <c:tx>
            <c:strRef>
              <c:f>Sheet1!$E$1</c:f>
              <c:strCache>
                <c:ptCount val="1"/>
                <c:pt idx="0">
                  <c:v>IPC DNUCA</c:v>
                </c:pt>
              </c:strCache>
            </c:strRef>
          </c:tx>
          <c:spPr>
            <a:solidFill>
              <a:srgbClr val="C00000"/>
            </a:solidFill>
          </c:spPr>
          <c:val>
            <c:numRef>
              <c:f>Sheet1!$E$2:$E$5</c:f>
              <c:numCache>
                <c:formatCode>General</c:formatCode>
                <c:ptCount val="4"/>
                <c:pt idx="0">
                  <c:v>0.56999999999999995</c:v>
                </c:pt>
                <c:pt idx="1">
                  <c:v>0.63000000000000156</c:v>
                </c:pt>
                <c:pt idx="2">
                  <c:v>0.67000000000000193</c:v>
                </c:pt>
                <c:pt idx="3">
                  <c:v>0.71000000000000063</c:v>
                </c:pt>
              </c:numCache>
            </c:numRef>
          </c:val>
        </c:ser>
        <c:ser>
          <c:idx val="1"/>
          <c:order val="1"/>
          <c:tx>
            <c:strRef>
              <c:f>Sheet1!$F$1</c:f>
              <c:strCache>
                <c:ptCount val="1"/>
                <c:pt idx="0">
                  <c:v>IPC S2</c:v>
                </c:pt>
              </c:strCache>
            </c:strRef>
          </c:tx>
          <c:spPr>
            <a:solidFill>
              <a:srgbClr val="CCFF99"/>
            </a:solidFill>
          </c:spPr>
          <c:val>
            <c:numRef>
              <c:f>Sheet1!$F$2:$F$5</c:f>
              <c:numCache>
                <c:formatCode>General</c:formatCode>
                <c:ptCount val="4"/>
                <c:pt idx="0">
                  <c:v>0.55000000000000004</c:v>
                </c:pt>
                <c:pt idx="1">
                  <c:v>0.58000000000000007</c:v>
                </c:pt>
                <c:pt idx="2">
                  <c:v>0.62000000000000144</c:v>
                </c:pt>
                <c:pt idx="3">
                  <c:v>0.6500000000000018</c:v>
                </c:pt>
              </c:numCache>
            </c:numRef>
          </c:val>
        </c:ser>
        <c:ser>
          <c:idx val="2"/>
          <c:order val="2"/>
          <c:tx>
            <c:strRef>
              <c:f>Sheet1!$G$1</c:f>
              <c:strCache>
                <c:ptCount val="1"/>
                <c:pt idx="0">
                  <c:v>IPC ML</c:v>
                </c:pt>
              </c:strCache>
            </c:strRef>
          </c:tx>
          <c:spPr>
            <a:solidFill>
              <a:srgbClr val="FFC000"/>
            </a:solidFill>
          </c:spPr>
          <c:val>
            <c:numRef>
              <c:f>Sheet1!$G$2:$G$5</c:f>
              <c:numCache>
                <c:formatCode>General</c:formatCode>
                <c:ptCount val="4"/>
                <c:pt idx="0">
                  <c:v>0.55000000000000004</c:v>
                </c:pt>
                <c:pt idx="1">
                  <c:v>0.56999999999999995</c:v>
                </c:pt>
                <c:pt idx="2">
                  <c:v>0.64000000000000168</c:v>
                </c:pt>
                <c:pt idx="3">
                  <c:v>0.64000000000000168</c:v>
                </c:pt>
              </c:numCache>
            </c:numRef>
          </c:val>
        </c:ser>
        <c:axId val="72984064"/>
        <c:axId val="72985600"/>
      </c:barChart>
      <c:catAx>
        <c:axId val="72984064"/>
        <c:scaling>
          <c:orientation val="minMax"/>
        </c:scaling>
        <c:axPos val="b"/>
        <c:tickLblPos val="nextTo"/>
        <c:crossAx val="72985600"/>
        <c:crosses val="autoZero"/>
        <c:auto val="1"/>
        <c:lblAlgn val="ctr"/>
        <c:lblOffset val="100"/>
      </c:catAx>
      <c:valAx>
        <c:axId val="72985600"/>
        <c:scaling>
          <c:orientation val="minMax"/>
        </c:scaling>
        <c:axPos val="l"/>
        <c:majorGridlines/>
        <c:numFmt formatCode="General" sourceLinked="1"/>
        <c:tickLblPos val="nextTo"/>
        <c:crossAx val="72984064"/>
        <c:crosses val="autoZero"/>
        <c:crossBetween val="between"/>
      </c:valAx>
    </c:plotArea>
    <c:legend>
      <c:legendPos val="r"/>
      <c:layout/>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12"/>
  <c:chart>
    <c:plotArea>
      <c:layout>
        <c:manualLayout>
          <c:layoutTarget val="inner"/>
          <c:xMode val="edge"/>
          <c:yMode val="edge"/>
          <c:x val="0.10498687664042"/>
          <c:y val="8.1081081081081086E-2"/>
          <c:w val="0.86876640419947682"/>
          <c:h val="0.83783783783783783"/>
        </c:manualLayout>
      </c:layout>
      <c:barChart>
        <c:barDir val="col"/>
        <c:grouping val="clustered"/>
        <c:ser>
          <c:idx val="0"/>
          <c:order val="0"/>
          <c:val>
            <c:numRef>
              <c:f>Sheet1!$B$1:$B$22</c:f>
              <c:numCache>
                <c:formatCode>General</c:formatCode>
                <c:ptCount val="22"/>
                <c:pt idx="0">
                  <c:v>1.06</c:v>
                </c:pt>
                <c:pt idx="1">
                  <c:v>1.07</c:v>
                </c:pt>
                <c:pt idx="2">
                  <c:v>1.149999999999997</c:v>
                </c:pt>
                <c:pt idx="3">
                  <c:v>1.24</c:v>
                </c:pt>
                <c:pt idx="4">
                  <c:v>0</c:v>
                </c:pt>
                <c:pt idx="5">
                  <c:v>0</c:v>
                </c:pt>
                <c:pt idx="6">
                  <c:v>1.02</c:v>
                </c:pt>
                <c:pt idx="7">
                  <c:v>1.02</c:v>
                </c:pt>
                <c:pt idx="8">
                  <c:v>1.085</c:v>
                </c:pt>
                <c:pt idx="9">
                  <c:v>1.1000000000000001</c:v>
                </c:pt>
                <c:pt idx="10">
                  <c:v>0</c:v>
                </c:pt>
                <c:pt idx="11">
                  <c:v>0</c:v>
                </c:pt>
                <c:pt idx="12">
                  <c:v>1.06</c:v>
                </c:pt>
                <c:pt idx="13">
                  <c:v>1.07</c:v>
                </c:pt>
                <c:pt idx="14">
                  <c:v>1.139999999999997</c:v>
                </c:pt>
                <c:pt idx="15">
                  <c:v>1.159999999999997</c:v>
                </c:pt>
                <c:pt idx="16">
                  <c:v>0</c:v>
                </c:pt>
                <c:pt idx="17">
                  <c:v>0</c:v>
                </c:pt>
                <c:pt idx="18">
                  <c:v>1.046</c:v>
                </c:pt>
                <c:pt idx="19">
                  <c:v>1.052</c:v>
                </c:pt>
                <c:pt idx="20">
                  <c:v>1.127</c:v>
                </c:pt>
                <c:pt idx="21">
                  <c:v>1.167</c:v>
                </c:pt>
              </c:numCache>
            </c:numRef>
          </c:val>
        </c:ser>
        <c:axId val="180019200"/>
        <c:axId val="180020736"/>
      </c:barChart>
      <c:catAx>
        <c:axId val="180019200"/>
        <c:scaling>
          <c:orientation val="minMax"/>
        </c:scaling>
        <c:delete val="1"/>
        <c:axPos val="b"/>
        <c:tickLblPos val="nextTo"/>
        <c:crossAx val="180020736"/>
        <c:crosses val="autoZero"/>
        <c:auto val="1"/>
        <c:lblAlgn val="ctr"/>
        <c:lblOffset val="100"/>
      </c:catAx>
      <c:valAx>
        <c:axId val="180020736"/>
        <c:scaling>
          <c:orientation val="minMax"/>
          <c:max val="1.3"/>
          <c:min val="1"/>
        </c:scaling>
        <c:axPos val="l"/>
        <c:majorGridlines/>
        <c:numFmt formatCode="General" sourceLinked="1"/>
        <c:tickLblPos val="nextTo"/>
        <c:txPr>
          <a:bodyPr rot="0" vert="horz"/>
          <a:lstStyle/>
          <a:p>
            <a:pPr>
              <a:defRPr/>
            </a:pPr>
            <a:endParaRPr lang="en-US"/>
          </a:p>
        </c:txPr>
        <c:crossAx val="180019200"/>
        <c:crosses val="autoZero"/>
        <c:crossBetween val="between"/>
        <c:majorUnit val="0.1"/>
        <c:minorUnit val="5.0000000000000079E-2"/>
      </c:valAx>
    </c:plotArea>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16"/>
  <c:chart>
    <c:plotArea>
      <c:layout>
        <c:manualLayout>
          <c:layoutTarget val="inner"/>
          <c:xMode val="edge"/>
          <c:yMode val="edge"/>
          <c:x val="9.0909090909091064E-2"/>
          <c:y val="8.4942084942084953E-2"/>
          <c:w val="0.88842975206611574"/>
          <c:h val="0.83011583011583157"/>
        </c:manualLayout>
      </c:layout>
      <c:barChart>
        <c:barDir val="col"/>
        <c:grouping val="clustered"/>
        <c:ser>
          <c:idx val="0"/>
          <c:order val="0"/>
          <c:val>
            <c:numRef>
              <c:f>Sheet1!$B$1:$B$23</c:f>
              <c:numCache>
                <c:formatCode>General</c:formatCode>
                <c:ptCount val="23"/>
                <c:pt idx="0">
                  <c:v>1.1200000000000001</c:v>
                </c:pt>
                <c:pt idx="1">
                  <c:v>1.3</c:v>
                </c:pt>
                <c:pt idx="2">
                  <c:v>1.47</c:v>
                </c:pt>
                <c:pt idx="3">
                  <c:v>0</c:v>
                </c:pt>
                <c:pt idx="4">
                  <c:v>0</c:v>
                </c:pt>
                <c:pt idx="5">
                  <c:v>1.04</c:v>
                </c:pt>
                <c:pt idx="6">
                  <c:v>1.1000000000000001</c:v>
                </c:pt>
                <c:pt idx="7">
                  <c:v>1.139999999999997</c:v>
                </c:pt>
                <c:pt idx="8">
                  <c:v>0</c:v>
                </c:pt>
                <c:pt idx="9">
                  <c:v>0</c:v>
                </c:pt>
                <c:pt idx="10">
                  <c:v>1.08</c:v>
                </c:pt>
                <c:pt idx="11">
                  <c:v>1.25</c:v>
                </c:pt>
                <c:pt idx="12">
                  <c:v>1.34</c:v>
                </c:pt>
                <c:pt idx="13">
                  <c:v>0</c:v>
                </c:pt>
                <c:pt idx="14">
                  <c:v>0</c:v>
                </c:pt>
                <c:pt idx="15">
                  <c:v>1.04</c:v>
                </c:pt>
                <c:pt idx="16">
                  <c:v>1.1000000000000001</c:v>
                </c:pt>
                <c:pt idx="17">
                  <c:v>1.149999999999997</c:v>
                </c:pt>
                <c:pt idx="18">
                  <c:v>0</c:v>
                </c:pt>
                <c:pt idx="19">
                  <c:v>0</c:v>
                </c:pt>
                <c:pt idx="20">
                  <c:v>1.07</c:v>
                </c:pt>
                <c:pt idx="21">
                  <c:v>1.1870000000000001</c:v>
                </c:pt>
                <c:pt idx="22">
                  <c:v>1.274999999999997</c:v>
                </c:pt>
              </c:numCache>
            </c:numRef>
          </c:val>
        </c:ser>
        <c:axId val="180065024"/>
        <c:axId val="180066560"/>
      </c:barChart>
      <c:catAx>
        <c:axId val="180065024"/>
        <c:scaling>
          <c:orientation val="minMax"/>
        </c:scaling>
        <c:delete val="1"/>
        <c:axPos val="b"/>
        <c:tickLblPos val="nextTo"/>
        <c:crossAx val="180066560"/>
        <c:crosses val="autoZero"/>
        <c:auto val="1"/>
        <c:lblAlgn val="ctr"/>
        <c:lblOffset val="100"/>
      </c:catAx>
      <c:valAx>
        <c:axId val="180066560"/>
        <c:scaling>
          <c:orientation val="minMax"/>
          <c:max val="1.5"/>
          <c:min val="1"/>
        </c:scaling>
        <c:axPos val="l"/>
        <c:majorGridlines/>
        <c:numFmt formatCode="General" sourceLinked="1"/>
        <c:tickLblPos val="nextTo"/>
        <c:txPr>
          <a:bodyPr rot="0" vert="horz"/>
          <a:lstStyle/>
          <a:p>
            <a:pPr>
              <a:defRPr/>
            </a:pPr>
            <a:endParaRPr lang="en-US"/>
          </a:p>
        </c:txPr>
        <c:crossAx val="180065024"/>
        <c:crosses val="autoZero"/>
        <c:crossBetween val="between"/>
        <c:majorUnit val="0.1"/>
      </c:valAx>
    </c:plotArea>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10498687664042"/>
          <c:y val="8.1081081081081086E-2"/>
          <c:w val="0.86876640419947682"/>
          <c:h val="0.83783783783783783"/>
        </c:manualLayout>
      </c:layout>
      <c:barChart>
        <c:barDir val="col"/>
        <c:grouping val="stacked"/>
        <c:ser>
          <c:idx val="0"/>
          <c:order val="0"/>
          <c:val>
            <c:numRef>
              <c:f>Sheet1!$B$1:$B$23</c:f>
              <c:numCache>
                <c:formatCode>General</c:formatCode>
                <c:ptCount val="23"/>
                <c:pt idx="0">
                  <c:v>0.92</c:v>
                </c:pt>
                <c:pt idx="1">
                  <c:v>0.85000000000000064</c:v>
                </c:pt>
                <c:pt idx="2">
                  <c:v>0.91300000000000003</c:v>
                </c:pt>
                <c:pt idx="3">
                  <c:v>0</c:v>
                </c:pt>
                <c:pt idx="4">
                  <c:v>0</c:v>
                </c:pt>
                <c:pt idx="5">
                  <c:v>0.95500000000000063</c:v>
                </c:pt>
                <c:pt idx="6">
                  <c:v>0.90500000000000003</c:v>
                </c:pt>
                <c:pt idx="7">
                  <c:v>0.95000000000000062</c:v>
                </c:pt>
                <c:pt idx="8">
                  <c:v>0</c:v>
                </c:pt>
                <c:pt idx="9">
                  <c:v>0</c:v>
                </c:pt>
                <c:pt idx="10">
                  <c:v>0.88</c:v>
                </c:pt>
                <c:pt idx="11">
                  <c:v>0.84500000000000064</c:v>
                </c:pt>
                <c:pt idx="12">
                  <c:v>0.87000000000000133</c:v>
                </c:pt>
                <c:pt idx="13">
                  <c:v>0</c:v>
                </c:pt>
                <c:pt idx="14">
                  <c:v>0</c:v>
                </c:pt>
                <c:pt idx="15">
                  <c:v>0.89</c:v>
                </c:pt>
                <c:pt idx="16">
                  <c:v>0.86000000000000065</c:v>
                </c:pt>
                <c:pt idx="17">
                  <c:v>0.88</c:v>
                </c:pt>
                <c:pt idx="18">
                  <c:v>0</c:v>
                </c:pt>
                <c:pt idx="19">
                  <c:v>0</c:v>
                </c:pt>
                <c:pt idx="20">
                  <c:v>0.91100000000000003</c:v>
                </c:pt>
                <c:pt idx="21">
                  <c:v>0.85800000000000065</c:v>
                </c:pt>
                <c:pt idx="22">
                  <c:v>0.90300000000000002</c:v>
                </c:pt>
              </c:numCache>
            </c:numRef>
          </c:val>
        </c:ser>
        <c:ser>
          <c:idx val="1"/>
          <c:order val="1"/>
          <c:val>
            <c:numRef>
              <c:f>Sheet1!$C$1:$C$23</c:f>
              <c:numCache>
                <c:formatCode>General</c:formatCode>
                <c:ptCount val="23"/>
                <c:pt idx="0">
                  <c:v>8.0000000000000043E-2</c:v>
                </c:pt>
                <c:pt idx="1">
                  <c:v>0.15000000000000024</c:v>
                </c:pt>
                <c:pt idx="2">
                  <c:v>8.7000000000000022E-2</c:v>
                </c:pt>
                <c:pt idx="3">
                  <c:v>0</c:v>
                </c:pt>
                <c:pt idx="4">
                  <c:v>0</c:v>
                </c:pt>
                <c:pt idx="5">
                  <c:v>4.5000000000000012E-2</c:v>
                </c:pt>
                <c:pt idx="6">
                  <c:v>9.5000000000000043E-2</c:v>
                </c:pt>
                <c:pt idx="7">
                  <c:v>0.05</c:v>
                </c:pt>
                <c:pt idx="8">
                  <c:v>0</c:v>
                </c:pt>
                <c:pt idx="9">
                  <c:v>0</c:v>
                </c:pt>
                <c:pt idx="10">
                  <c:v>0.12000000000000002</c:v>
                </c:pt>
                <c:pt idx="11">
                  <c:v>0.18500000000000033</c:v>
                </c:pt>
                <c:pt idx="12">
                  <c:v>0.13</c:v>
                </c:pt>
                <c:pt idx="13">
                  <c:v>0</c:v>
                </c:pt>
                <c:pt idx="14">
                  <c:v>0</c:v>
                </c:pt>
                <c:pt idx="15">
                  <c:v>0.11</c:v>
                </c:pt>
                <c:pt idx="16">
                  <c:v>0.14000000000000001</c:v>
                </c:pt>
                <c:pt idx="17">
                  <c:v>0.12000000000000002</c:v>
                </c:pt>
                <c:pt idx="18">
                  <c:v>0</c:v>
                </c:pt>
                <c:pt idx="19">
                  <c:v>0</c:v>
                </c:pt>
                <c:pt idx="20">
                  <c:v>8.9000000000000065E-2</c:v>
                </c:pt>
                <c:pt idx="21">
                  <c:v>0.14200000000000004</c:v>
                </c:pt>
                <c:pt idx="22">
                  <c:v>9.7000000000000003E-2</c:v>
                </c:pt>
              </c:numCache>
            </c:numRef>
          </c:val>
        </c:ser>
        <c:overlap val="100"/>
        <c:axId val="180210304"/>
        <c:axId val="180212096"/>
      </c:barChart>
      <c:catAx>
        <c:axId val="180210304"/>
        <c:scaling>
          <c:orientation val="minMax"/>
        </c:scaling>
        <c:delete val="1"/>
        <c:axPos val="b"/>
        <c:tickLblPos val="nextTo"/>
        <c:crossAx val="180212096"/>
        <c:crosses val="autoZero"/>
        <c:auto val="1"/>
        <c:lblAlgn val="ctr"/>
        <c:lblOffset val="100"/>
      </c:catAx>
      <c:valAx>
        <c:axId val="180212096"/>
        <c:scaling>
          <c:orientation val="minMax"/>
          <c:max val="1"/>
          <c:min val="0.60000000000000064"/>
        </c:scaling>
        <c:axPos val="l"/>
        <c:majorGridlines/>
        <c:numFmt formatCode="General" sourceLinked="1"/>
        <c:tickLblPos val="nextTo"/>
        <c:txPr>
          <a:bodyPr rot="0" vert="horz"/>
          <a:lstStyle/>
          <a:p>
            <a:pPr>
              <a:defRPr/>
            </a:pPr>
            <a:endParaRPr lang="en-US"/>
          </a:p>
        </c:txPr>
        <c:crossAx val="180210304"/>
        <c:crosses val="autoZero"/>
        <c:crossBetween val="between"/>
        <c:majorUnit val="0.1"/>
        <c:minorUnit val="0.05"/>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layout/>
    </c:title>
    <c:plotArea>
      <c:layout/>
      <c:barChart>
        <c:barDir val="col"/>
        <c:grouping val="clustered"/>
        <c:ser>
          <c:idx val="0"/>
          <c:order val="0"/>
          <c:tx>
            <c:strRef>
              <c:f>Sheet1!$E$1</c:f>
              <c:strCache>
                <c:ptCount val="1"/>
                <c:pt idx="0">
                  <c:v>Unloaded Latency</c:v>
                </c:pt>
              </c:strCache>
            </c:strRef>
          </c:tx>
          <c:cat>
            <c:strRef>
              <c:f>Sheet1!$C$2:$C$5</c:f>
              <c:strCache>
                <c:ptCount val="4"/>
                <c:pt idx="0">
                  <c:v>130nm/2MB</c:v>
                </c:pt>
                <c:pt idx="1">
                  <c:v>100nm/4MB</c:v>
                </c:pt>
                <c:pt idx="2">
                  <c:v>70nm/8MB</c:v>
                </c:pt>
                <c:pt idx="3">
                  <c:v>50nm/16MB</c:v>
                </c:pt>
              </c:strCache>
            </c:strRef>
          </c:cat>
          <c:val>
            <c:numRef>
              <c:f>Sheet1!$E$2:$E$5</c:f>
              <c:numCache>
                <c:formatCode>General</c:formatCode>
                <c:ptCount val="4"/>
                <c:pt idx="0">
                  <c:v>13</c:v>
                </c:pt>
                <c:pt idx="1">
                  <c:v>18</c:v>
                </c:pt>
                <c:pt idx="2">
                  <c:v>26</c:v>
                </c:pt>
                <c:pt idx="3">
                  <c:v>41</c:v>
                </c:pt>
              </c:numCache>
            </c:numRef>
          </c:val>
        </c:ser>
        <c:axId val="71469312"/>
        <c:axId val="71479296"/>
      </c:barChart>
      <c:catAx>
        <c:axId val="71469312"/>
        <c:scaling>
          <c:orientation val="minMax"/>
        </c:scaling>
        <c:axPos val="b"/>
        <c:majorTickMark val="none"/>
        <c:tickLblPos val="nextTo"/>
        <c:crossAx val="71479296"/>
        <c:crosses val="autoZero"/>
        <c:auto val="1"/>
        <c:lblAlgn val="ctr"/>
        <c:lblOffset val="100"/>
      </c:catAx>
      <c:valAx>
        <c:axId val="71479296"/>
        <c:scaling>
          <c:orientation val="minMax"/>
        </c:scaling>
        <c:axPos val="l"/>
        <c:majorGridlines/>
        <c:title>
          <c:tx>
            <c:rich>
              <a:bodyPr/>
              <a:lstStyle/>
              <a:p>
                <a:pPr>
                  <a:defRPr/>
                </a:pPr>
                <a:r>
                  <a:rPr lang="en-US"/>
                  <a:t>Cycles</a:t>
                </a:r>
              </a:p>
            </c:rich>
          </c:tx>
          <c:layout/>
        </c:title>
        <c:numFmt formatCode="General" sourceLinked="1"/>
        <c:majorTickMark val="none"/>
        <c:tickLblPos val="nextTo"/>
        <c:crossAx val="7146931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6"/>
  <c:chart>
    <c:title>
      <c:layout/>
    </c:title>
    <c:plotArea>
      <c:layout>
        <c:manualLayout>
          <c:layoutTarget val="inner"/>
          <c:xMode val="edge"/>
          <c:yMode val="edge"/>
          <c:x val="0.15191446657403204"/>
          <c:y val="0.21795166229221349"/>
          <c:w val="0.84808553342596882"/>
          <c:h val="0.65482210557013765"/>
        </c:manualLayout>
      </c:layout>
      <c:barChart>
        <c:barDir val="col"/>
        <c:grouping val="clustered"/>
        <c:ser>
          <c:idx val="0"/>
          <c:order val="0"/>
          <c:tx>
            <c:strRef>
              <c:f>Sheet1!$F$1</c:f>
              <c:strCache>
                <c:ptCount val="1"/>
                <c:pt idx="0">
                  <c:v>Loaded Latency</c:v>
                </c:pt>
              </c:strCache>
            </c:strRef>
          </c:tx>
          <c:spPr>
            <a:solidFill>
              <a:srgbClr val="FFC000"/>
            </a:solidFill>
          </c:spPr>
          <c:cat>
            <c:strRef>
              <c:f>Sheet1!$C$2:$C$5</c:f>
              <c:strCache>
                <c:ptCount val="4"/>
                <c:pt idx="0">
                  <c:v>130nm/2MB</c:v>
                </c:pt>
                <c:pt idx="1">
                  <c:v>100nm/4MB</c:v>
                </c:pt>
                <c:pt idx="2">
                  <c:v>70nm/8MB</c:v>
                </c:pt>
                <c:pt idx="3">
                  <c:v>50nm/16MB</c:v>
                </c:pt>
              </c:strCache>
            </c:strRef>
          </c:cat>
          <c:val>
            <c:numRef>
              <c:f>Sheet1!$F$2:$F$5</c:f>
              <c:numCache>
                <c:formatCode>General</c:formatCode>
                <c:ptCount val="4"/>
                <c:pt idx="0">
                  <c:v>67.7</c:v>
                </c:pt>
                <c:pt idx="1">
                  <c:v>91.1</c:v>
                </c:pt>
                <c:pt idx="2">
                  <c:v>144.19999999999999</c:v>
                </c:pt>
                <c:pt idx="3">
                  <c:v>255.1</c:v>
                </c:pt>
              </c:numCache>
            </c:numRef>
          </c:val>
        </c:ser>
        <c:axId val="71495040"/>
        <c:axId val="71533696"/>
      </c:barChart>
      <c:catAx>
        <c:axId val="71495040"/>
        <c:scaling>
          <c:orientation val="minMax"/>
        </c:scaling>
        <c:axPos val="b"/>
        <c:tickLblPos val="nextTo"/>
        <c:crossAx val="71533696"/>
        <c:crosses val="autoZero"/>
        <c:auto val="1"/>
        <c:lblAlgn val="ctr"/>
        <c:lblOffset val="100"/>
      </c:catAx>
      <c:valAx>
        <c:axId val="71533696"/>
        <c:scaling>
          <c:orientation val="minMax"/>
        </c:scaling>
        <c:axPos val="l"/>
        <c:majorGridlines/>
        <c:numFmt formatCode="General" sourceLinked="1"/>
        <c:tickLblPos val="nextTo"/>
        <c:crossAx val="7149504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3"/>
  <c:chart>
    <c:title>
      <c:layout/>
    </c:title>
    <c:plotArea>
      <c:layout/>
      <c:barChart>
        <c:barDir val="col"/>
        <c:grouping val="clustered"/>
        <c:ser>
          <c:idx val="0"/>
          <c:order val="0"/>
          <c:tx>
            <c:strRef>
              <c:f>Sheet1!$G$1</c:f>
              <c:strCache>
                <c:ptCount val="1"/>
                <c:pt idx="0">
                  <c:v>IPC</c:v>
                </c:pt>
              </c:strCache>
            </c:strRef>
          </c:tx>
          <c:spPr>
            <a:solidFill>
              <a:srgbClr val="FF0000"/>
            </a:solidFill>
          </c:spPr>
          <c:cat>
            <c:strRef>
              <c:f>Sheet1!$C$2:$C$5</c:f>
              <c:strCache>
                <c:ptCount val="4"/>
                <c:pt idx="0">
                  <c:v>130nm/2MB</c:v>
                </c:pt>
                <c:pt idx="1">
                  <c:v>100nm/4MB</c:v>
                </c:pt>
                <c:pt idx="2">
                  <c:v>70nm/8MB</c:v>
                </c:pt>
                <c:pt idx="3">
                  <c:v>50nm/16MB</c:v>
                </c:pt>
              </c:strCache>
            </c:strRef>
          </c:cat>
          <c:val>
            <c:numRef>
              <c:f>Sheet1!$G$2:$G$5</c:f>
              <c:numCache>
                <c:formatCode>General</c:formatCode>
                <c:ptCount val="4"/>
                <c:pt idx="0">
                  <c:v>0.41000000000000031</c:v>
                </c:pt>
                <c:pt idx="1">
                  <c:v>0.39000000000000085</c:v>
                </c:pt>
                <c:pt idx="2">
                  <c:v>0.34</c:v>
                </c:pt>
                <c:pt idx="3">
                  <c:v>0.26</c:v>
                </c:pt>
              </c:numCache>
            </c:numRef>
          </c:val>
        </c:ser>
        <c:axId val="72810880"/>
        <c:axId val="72812416"/>
      </c:barChart>
      <c:catAx>
        <c:axId val="72810880"/>
        <c:scaling>
          <c:orientation val="minMax"/>
        </c:scaling>
        <c:axPos val="b"/>
        <c:tickLblPos val="nextTo"/>
        <c:crossAx val="72812416"/>
        <c:crosses val="autoZero"/>
        <c:auto val="1"/>
        <c:lblAlgn val="ctr"/>
        <c:lblOffset val="100"/>
      </c:catAx>
      <c:valAx>
        <c:axId val="72812416"/>
        <c:scaling>
          <c:orientation val="minMax"/>
        </c:scaling>
        <c:axPos val="l"/>
        <c:majorGridlines/>
        <c:numFmt formatCode="General" sourceLinked="1"/>
        <c:tickLblPos val="nextTo"/>
        <c:crossAx val="72810880"/>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a:t>Latency</a:t>
            </a:r>
          </a:p>
        </c:rich>
      </c:tx>
      <c:layout/>
    </c:title>
    <c:plotArea>
      <c:layout/>
      <c:barChart>
        <c:barDir val="col"/>
        <c:grouping val="clustered"/>
        <c:ser>
          <c:idx val="0"/>
          <c:order val="0"/>
          <c:tx>
            <c:strRef>
              <c:f>Sheet1!$B$1</c:f>
              <c:strCache>
                <c:ptCount val="1"/>
                <c:pt idx="0">
                  <c:v>Unloaded L2</c:v>
                </c:pt>
              </c:strCache>
            </c:strRef>
          </c:tx>
          <c:spPr>
            <a:solidFill>
              <a:srgbClr val="92D050"/>
            </a:solidFill>
          </c:spPr>
          <c:cat>
            <c:strRef>
              <c:f>Sheet1!$A$2:$A$5</c:f>
              <c:strCache>
                <c:ptCount val="4"/>
                <c:pt idx="0">
                  <c:v>130nm/512K/2MB</c:v>
                </c:pt>
                <c:pt idx="1">
                  <c:v>100nm/512K/4M</c:v>
                </c:pt>
                <c:pt idx="2">
                  <c:v>70nm/1M/8M</c:v>
                </c:pt>
                <c:pt idx="3">
                  <c:v>50nm/1M/16M</c:v>
                </c:pt>
              </c:strCache>
            </c:strRef>
          </c:cat>
          <c:val>
            <c:numRef>
              <c:f>Sheet1!$B$2:$B$5</c:f>
              <c:numCache>
                <c:formatCode>General</c:formatCode>
                <c:ptCount val="4"/>
                <c:pt idx="0">
                  <c:v>6</c:v>
                </c:pt>
                <c:pt idx="1">
                  <c:v>7</c:v>
                </c:pt>
                <c:pt idx="2">
                  <c:v>9</c:v>
                </c:pt>
                <c:pt idx="3">
                  <c:v>10</c:v>
                </c:pt>
              </c:numCache>
            </c:numRef>
          </c:val>
        </c:ser>
        <c:ser>
          <c:idx val="1"/>
          <c:order val="1"/>
          <c:tx>
            <c:strRef>
              <c:f>Sheet1!$C$1</c:f>
              <c:strCache>
                <c:ptCount val="1"/>
                <c:pt idx="0">
                  <c:v>Unloaded L3</c:v>
                </c:pt>
              </c:strCache>
            </c:strRef>
          </c:tx>
          <c:spPr>
            <a:solidFill>
              <a:srgbClr val="FFFF00"/>
            </a:solidFill>
          </c:spPr>
          <c:cat>
            <c:strRef>
              <c:f>Sheet1!$A$2:$A$5</c:f>
              <c:strCache>
                <c:ptCount val="4"/>
                <c:pt idx="0">
                  <c:v>130nm/512K/2MB</c:v>
                </c:pt>
                <c:pt idx="1">
                  <c:v>100nm/512K/4M</c:v>
                </c:pt>
                <c:pt idx="2">
                  <c:v>70nm/1M/8M</c:v>
                </c:pt>
                <c:pt idx="3">
                  <c:v>50nm/1M/16M</c:v>
                </c:pt>
              </c:strCache>
            </c:strRef>
          </c:cat>
          <c:val>
            <c:numRef>
              <c:f>Sheet1!$C$2:$C$5</c:f>
              <c:numCache>
                <c:formatCode>General</c:formatCode>
                <c:ptCount val="4"/>
                <c:pt idx="0">
                  <c:v>13</c:v>
                </c:pt>
                <c:pt idx="1">
                  <c:v>21</c:v>
                </c:pt>
                <c:pt idx="2">
                  <c:v>26</c:v>
                </c:pt>
                <c:pt idx="3">
                  <c:v>41</c:v>
                </c:pt>
              </c:numCache>
            </c:numRef>
          </c:val>
        </c:ser>
        <c:gapWidth val="75"/>
        <c:overlap val="-25"/>
        <c:axId val="72829184"/>
        <c:axId val="72835072"/>
      </c:barChart>
      <c:catAx>
        <c:axId val="72829184"/>
        <c:scaling>
          <c:orientation val="minMax"/>
        </c:scaling>
        <c:axPos val="b"/>
        <c:majorTickMark val="none"/>
        <c:tickLblPos val="nextTo"/>
        <c:crossAx val="72835072"/>
        <c:crosses val="autoZero"/>
        <c:auto val="1"/>
        <c:lblAlgn val="ctr"/>
        <c:lblOffset val="100"/>
      </c:catAx>
      <c:valAx>
        <c:axId val="72835072"/>
        <c:scaling>
          <c:orientation val="minMax"/>
        </c:scaling>
        <c:axPos val="l"/>
        <c:majorGridlines/>
        <c:numFmt formatCode="General" sourceLinked="1"/>
        <c:majorTickMark val="none"/>
        <c:tickLblPos val="nextTo"/>
        <c:crossAx val="72829184"/>
        <c:crosses val="autoZero"/>
        <c:crossBetween val="between"/>
      </c:valAx>
    </c:plotArea>
    <c:legend>
      <c:legendPos val="b"/>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2"/>
  <c:chart>
    <c:title>
      <c:layout/>
    </c:title>
    <c:plotArea>
      <c:layout/>
      <c:barChart>
        <c:barDir val="col"/>
        <c:grouping val="clustered"/>
        <c:ser>
          <c:idx val="0"/>
          <c:order val="0"/>
          <c:tx>
            <c:strRef>
              <c:f>Sheet1!$F$1</c:f>
              <c:strCache>
                <c:ptCount val="1"/>
                <c:pt idx="0">
                  <c:v>IPC</c:v>
                </c:pt>
              </c:strCache>
            </c:strRef>
          </c:tx>
          <c:spPr>
            <a:solidFill>
              <a:srgbClr val="C00000"/>
            </a:solidFill>
          </c:spPr>
          <c:cat>
            <c:strRef>
              <c:f>Sheet1!$A$2:$A$5</c:f>
              <c:strCache>
                <c:ptCount val="4"/>
                <c:pt idx="0">
                  <c:v>130nm/512K/2MB</c:v>
                </c:pt>
                <c:pt idx="1">
                  <c:v>100nm/512K/4M</c:v>
                </c:pt>
                <c:pt idx="2">
                  <c:v>70nm/1M/8M</c:v>
                </c:pt>
                <c:pt idx="3">
                  <c:v>50nm/1M/16M</c:v>
                </c:pt>
              </c:strCache>
            </c:strRef>
          </c:cat>
          <c:val>
            <c:numRef>
              <c:f>Sheet1!$F$2:$F$5</c:f>
              <c:numCache>
                <c:formatCode>General</c:formatCode>
                <c:ptCount val="4"/>
                <c:pt idx="0">
                  <c:v>0.55000000000000004</c:v>
                </c:pt>
                <c:pt idx="1">
                  <c:v>0.56999999999999995</c:v>
                </c:pt>
                <c:pt idx="2">
                  <c:v>0.64000000000000168</c:v>
                </c:pt>
                <c:pt idx="3">
                  <c:v>0.64000000000000168</c:v>
                </c:pt>
              </c:numCache>
            </c:numRef>
          </c:val>
        </c:ser>
        <c:axId val="72846720"/>
        <c:axId val="72852608"/>
      </c:barChart>
      <c:catAx>
        <c:axId val="72846720"/>
        <c:scaling>
          <c:orientation val="minMax"/>
        </c:scaling>
        <c:axPos val="b"/>
        <c:tickLblPos val="nextTo"/>
        <c:crossAx val="72852608"/>
        <c:crosses val="autoZero"/>
        <c:auto val="1"/>
        <c:lblAlgn val="ctr"/>
        <c:lblOffset val="100"/>
      </c:catAx>
      <c:valAx>
        <c:axId val="72852608"/>
        <c:scaling>
          <c:orientation val="minMax"/>
        </c:scaling>
        <c:axPos val="l"/>
        <c:majorGridlines/>
        <c:numFmt formatCode="General" sourceLinked="1"/>
        <c:tickLblPos val="nextTo"/>
        <c:crossAx val="72846720"/>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barChart>
        <c:barDir val="col"/>
        <c:grouping val="clustered"/>
        <c:ser>
          <c:idx val="0"/>
          <c:order val="0"/>
          <c:tx>
            <c:strRef>
              <c:f>Sheet1!$C$1</c:f>
              <c:strCache>
                <c:ptCount val="1"/>
                <c:pt idx="0">
                  <c:v>Unloaded min S2</c:v>
                </c:pt>
              </c:strCache>
            </c:strRef>
          </c:tx>
          <c:spPr>
            <a:solidFill>
              <a:srgbClr val="9999FF"/>
            </a:solidFill>
          </c:spPr>
          <c:cat>
            <c:strRef>
              <c:f>Sheet1!$A$2:$A$5</c:f>
              <c:strCache>
                <c:ptCount val="4"/>
                <c:pt idx="0">
                  <c:v>130nm/2M/16</c:v>
                </c:pt>
                <c:pt idx="1">
                  <c:v>100nm/4M/32</c:v>
                </c:pt>
                <c:pt idx="2">
                  <c:v>70nm/8M/32</c:v>
                </c:pt>
                <c:pt idx="3">
                  <c:v>50nm/16M/32</c:v>
                </c:pt>
              </c:strCache>
            </c:strRef>
          </c:cat>
          <c:val>
            <c:numRef>
              <c:f>Sheet1!$C$2:$C$5</c:f>
              <c:numCache>
                <c:formatCode>General</c:formatCode>
                <c:ptCount val="4"/>
                <c:pt idx="0">
                  <c:v>4</c:v>
                </c:pt>
                <c:pt idx="1">
                  <c:v>4</c:v>
                </c:pt>
                <c:pt idx="2">
                  <c:v>6</c:v>
                </c:pt>
                <c:pt idx="3">
                  <c:v>9</c:v>
                </c:pt>
              </c:numCache>
            </c:numRef>
          </c:val>
        </c:ser>
        <c:ser>
          <c:idx val="1"/>
          <c:order val="1"/>
          <c:tx>
            <c:strRef>
              <c:f>Sheet1!$E$1</c:f>
              <c:strCache>
                <c:ptCount val="1"/>
                <c:pt idx="0">
                  <c:v>Unloaded avg S2</c:v>
                </c:pt>
              </c:strCache>
            </c:strRef>
          </c:tx>
          <c:spPr>
            <a:solidFill>
              <a:srgbClr val="C00000"/>
            </a:solidFill>
          </c:spPr>
          <c:cat>
            <c:strRef>
              <c:f>Sheet1!$A$2:$A$5</c:f>
              <c:strCache>
                <c:ptCount val="4"/>
                <c:pt idx="0">
                  <c:v>130nm/2M/16</c:v>
                </c:pt>
                <c:pt idx="1">
                  <c:v>100nm/4M/32</c:v>
                </c:pt>
                <c:pt idx="2">
                  <c:v>70nm/8M/32</c:v>
                </c:pt>
                <c:pt idx="3">
                  <c:v>50nm/16M/32</c:v>
                </c:pt>
              </c:strCache>
            </c:strRef>
          </c:cat>
          <c:val>
            <c:numRef>
              <c:f>Sheet1!$D$2:$D$5</c:f>
              <c:numCache>
                <c:formatCode>General</c:formatCode>
                <c:ptCount val="4"/>
                <c:pt idx="0">
                  <c:v>10</c:v>
                </c:pt>
                <c:pt idx="1">
                  <c:v>15</c:v>
                </c:pt>
                <c:pt idx="2">
                  <c:v>19</c:v>
                </c:pt>
                <c:pt idx="3">
                  <c:v>29</c:v>
                </c:pt>
              </c:numCache>
            </c:numRef>
          </c:val>
        </c:ser>
        <c:ser>
          <c:idx val="2"/>
          <c:order val="2"/>
          <c:tx>
            <c:strRef>
              <c:f>Sheet1!$G$1</c:f>
              <c:strCache>
                <c:ptCount val="1"/>
                <c:pt idx="0">
                  <c:v>Unloaded max S2</c:v>
                </c:pt>
              </c:strCache>
            </c:strRef>
          </c:tx>
          <c:spPr>
            <a:solidFill>
              <a:srgbClr val="CCFF99"/>
            </a:solidFill>
          </c:spPr>
          <c:cat>
            <c:strRef>
              <c:f>Sheet1!$A$2:$A$5</c:f>
              <c:strCache>
                <c:ptCount val="4"/>
                <c:pt idx="0">
                  <c:v>130nm/2M/16</c:v>
                </c:pt>
                <c:pt idx="1">
                  <c:v>100nm/4M/32</c:v>
                </c:pt>
                <c:pt idx="2">
                  <c:v>70nm/8M/32</c:v>
                </c:pt>
                <c:pt idx="3">
                  <c:v>50nm/16M/32</c:v>
                </c:pt>
              </c:strCache>
            </c:strRef>
          </c:cat>
          <c:val>
            <c:numRef>
              <c:f>Sheet1!$F$2:$F$5</c:f>
              <c:numCache>
                <c:formatCode>General</c:formatCode>
                <c:ptCount val="4"/>
                <c:pt idx="0">
                  <c:v>13</c:v>
                </c:pt>
                <c:pt idx="1">
                  <c:v>21</c:v>
                </c:pt>
                <c:pt idx="2">
                  <c:v>26</c:v>
                </c:pt>
                <c:pt idx="3">
                  <c:v>41</c:v>
                </c:pt>
              </c:numCache>
            </c:numRef>
          </c:val>
        </c:ser>
        <c:axId val="72874240"/>
        <c:axId val="72892416"/>
      </c:barChart>
      <c:catAx>
        <c:axId val="72874240"/>
        <c:scaling>
          <c:orientation val="minMax"/>
        </c:scaling>
        <c:axPos val="b"/>
        <c:tickLblPos val="nextTo"/>
        <c:crossAx val="72892416"/>
        <c:crosses val="autoZero"/>
        <c:auto val="1"/>
        <c:lblAlgn val="ctr"/>
        <c:lblOffset val="100"/>
      </c:catAx>
      <c:valAx>
        <c:axId val="72892416"/>
        <c:scaling>
          <c:orientation val="minMax"/>
        </c:scaling>
        <c:axPos val="l"/>
        <c:majorGridlines/>
        <c:numFmt formatCode="General" sourceLinked="1"/>
        <c:tickLblPos val="nextTo"/>
        <c:crossAx val="72874240"/>
        <c:crosses val="autoZero"/>
        <c:crossBetween val="between"/>
      </c:val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Sheet1!$H$1</c:f>
              <c:strCache>
                <c:ptCount val="1"/>
                <c:pt idx="0">
                  <c:v>Aggr. Loaded</c:v>
                </c:pt>
              </c:strCache>
            </c:strRef>
          </c:tx>
          <c:spPr>
            <a:solidFill>
              <a:srgbClr val="C00000"/>
            </a:solidFill>
          </c:spPr>
          <c:cat>
            <c:strRef>
              <c:f>Sheet1!$A$2:$A$5</c:f>
              <c:strCache>
                <c:ptCount val="4"/>
                <c:pt idx="0">
                  <c:v>130nm/2M/16</c:v>
                </c:pt>
                <c:pt idx="1">
                  <c:v>100nm/4M/32</c:v>
                </c:pt>
                <c:pt idx="2">
                  <c:v>70nm/8M/32</c:v>
                </c:pt>
                <c:pt idx="3">
                  <c:v>50nm/16M/32</c:v>
                </c:pt>
              </c:strCache>
            </c:strRef>
          </c:cat>
          <c:val>
            <c:numRef>
              <c:f>Sheet1!$H$2:$H$5</c:f>
              <c:numCache>
                <c:formatCode>General</c:formatCode>
                <c:ptCount val="4"/>
                <c:pt idx="0">
                  <c:v>10</c:v>
                </c:pt>
                <c:pt idx="1">
                  <c:v>15.3</c:v>
                </c:pt>
                <c:pt idx="2">
                  <c:v>19.3</c:v>
                </c:pt>
                <c:pt idx="3">
                  <c:v>30.2</c:v>
                </c:pt>
              </c:numCache>
            </c:numRef>
          </c:val>
        </c:ser>
        <c:axId val="72899968"/>
        <c:axId val="72914048"/>
      </c:barChart>
      <c:catAx>
        <c:axId val="72899968"/>
        <c:scaling>
          <c:orientation val="minMax"/>
        </c:scaling>
        <c:axPos val="b"/>
        <c:tickLblPos val="nextTo"/>
        <c:crossAx val="72914048"/>
        <c:crosses val="autoZero"/>
        <c:auto val="1"/>
        <c:lblAlgn val="ctr"/>
        <c:lblOffset val="100"/>
      </c:catAx>
      <c:valAx>
        <c:axId val="72914048"/>
        <c:scaling>
          <c:orientation val="minMax"/>
        </c:scaling>
        <c:axPos val="l"/>
        <c:majorGridlines/>
        <c:numFmt formatCode="General" sourceLinked="1"/>
        <c:tickLblPos val="nextTo"/>
        <c:crossAx val="72899968"/>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2"/>
  <c:chart>
    <c:title>
      <c:layout/>
    </c:title>
    <c:plotArea>
      <c:layout/>
      <c:barChart>
        <c:barDir val="col"/>
        <c:grouping val="clustered"/>
        <c:ser>
          <c:idx val="0"/>
          <c:order val="0"/>
          <c:tx>
            <c:strRef>
              <c:f>Sheet1!$I$1</c:f>
              <c:strCache>
                <c:ptCount val="1"/>
                <c:pt idx="0">
                  <c:v>IPC S1</c:v>
                </c:pt>
              </c:strCache>
            </c:strRef>
          </c:tx>
          <c:spPr>
            <a:solidFill>
              <a:srgbClr val="92D050"/>
            </a:solidFill>
          </c:spPr>
          <c:cat>
            <c:strRef>
              <c:f>Sheet1!$A$2:$A$5</c:f>
              <c:strCache>
                <c:ptCount val="4"/>
                <c:pt idx="0">
                  <c:v>130nm/2M/16</c:v>
                </c:pt>
                <c:pt idx="1">
                  <c:v>100nm/4M/32</c:v>
                </c:pt>
                <c:pt idx="2">
                  <c:v>70nm/8M/32</c:v>
                </c:pt>
                <c:pt idx="3">
                  <c:v>50nm/16M/32</c:v>
                </c:pt>
              </c:strCache>
            </c:strRef>
          </c:cat>
          <c:val>
            <c:numRef>
              <c:f>Sheet1!$I$2:$I$5</c:f>
              <c:numCache>
                <c:formatCode>General</c:formatCode>
                <c:ptCount val="4"/>
                <c:pt idx="0">
                  <c:v>0.55000000000000004</c:v>
                </c:pt>
                <c:pt idx="1">
                  <c:v>0.56999999999999995</c:v>
                </c:pt>
                <c:pt idx="2">
                  <c:v>0.63000000000000156</c:v>
                </c:pt>
                <c:pt idx="3">
                  <c:v>0.62000000000000144</c:v>
                </c:pt>
              </c:numCache>
            </c:numRef>
          </c:val>
        </c:ser>
        <c:axId val="73081600"/>
        <c:axId val="73083136"/>
      </c:barChart>
      <c:catAx>
        <c:axId val="73081600"/>
        <c:scaling>
          <c:orientation val="minMax"/>
        </c:scaling>
        <c:axPos val="b"/>
        <c:tickLblPos val="nextTo"/>
        <c:crossAx val="73083136"/>
        <c:crosses val="autoZero"/>
        <c:auto val="1"/>
        <c:lblAlgn val="ctr"/>
        <c:lblOffset val="100"/>
      </c:catAx>
      <c:valAx>
        <c:axId val="73083136"/>
        <c:scaling>
          <c:orientation val="minMax"/>
        </c:scaling>
        <c:axPos val="l"/>
        <c:majorGridlines/>
        <c:numFmt formatCode="General" sourceLinked="1"/>
        <c:tickLblPos val="nextTo"/>
        <c:crossAx val="73081600"/>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96.emf"/><Relationship Id="rId4" Type="http://schemas.openxmlformats.org/officeDocument/2006/relationships/image" Target="../media/image99.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image" Target="../media/image100.emf"/><Relationship Id="rId4" Type="http://schemas.openxmlformats.org/officeDocument/2006/relationships/image" Target="../media/image10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png"/></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25.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image" Target="../media/image125.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emf"/></Relationships>
</file>

<file path=ppt/drawings/drawing1.xml><?xml version="1.0" encoding="utf-8"?>
<c:userShapes xmlns:c="http://schemas.openxmlformats.org/drawingml/2006/chart">
  <cdr:relSizeAnchor xmlns:cdr="http://schemas.openxmlformats.org/drawingml/2006/chartDrawing">
    <cdr:from>
      <cdr:x>0.4375</cdr:x>
      <cdr:y>0.0303</cdr:y>
    </cdr:from>
    <cdr:to>
      <cdr:x>0.73958</cdr:x>
      <cdr:y>0.21212</cdr:y>
    </cdr:to>
    <cdr:sp macro="" textlink="">
      <cdr:nvSpPr>
        <cdr:cNvPr id="2" name="TextBox 1"/>
        <cdr:cNvSpPr txBox="1"/>
      </cdr:nvSpPr>
      <cdr:spPr>
        <a:xfrm xmlns:a="http://schemas.openxmlformats.org/drawingml/2006/main">
          <a:off x="3200400" y="152400"/>
          <a:ext cx="22098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Aggressive scheduling for S-NUCA1</a:t>
          </a:r>
        </a:p>
        <a:p xmlns:a="http://schemas.openxmlformats.org/drawingml/2006/main">
          <a:r>
            <a:rPr lang="en-US" sz="1100" dirty="0" smtClean="0"/>
            <a:t>Channel fully pipelined</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219D85-0E81-421A-BB28-DD1BAA2177A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a:lstStyle/>
          <a:p>
            <a:pPr>
              <a:spcBef>
                <a:spcPct val="0"/>
              </a:spcBef>
            </a:pPr>
            <a:endParaRPr lang="es-ES" smtClean="0"/>
          </a:p>
        </p:txBody>
      </p:sp>
      <p:sp>
        <p:nvSpPr>
          <p:cNvPr id="18436" name="3 Marcador de número de diapositiva"/>
          <p:cNvSpPr>
            <a:spLocks noGrp="1"/>
          </p:cNvSpPr>
          <p:nvPr>
            <p:ph type="sldNum" sz="quarter" idx="5"/>
          </p:nvPr>
        </p:nvSpPr>
        <p:spPr bwMode="auto">
          <a:noFill/>
          <a:ln>
            <a:miter lim="800000"/>
            <a:headEnd/>
            <a:tailEnd/>
          </a:ln>
        </p:spPr>
        <p:txBody>
          <a:bodyPr/>
          <a:lstStyle/>
          <a:p>
            <a:fld id="{14C27589-0E51-439A-BBFC-2DB3E11C9AF8}" type="slidenum">
              <a:rPr lang="es-ES"/>
              <a:pPr/>
              <a:t>24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D6E0C-CF1A-49F7-9658-7DD8B5F35D77}" type="slidenum">
              <a:rPr lang="en-US"/>
              <a:pPr/>
              <a:t>48</a:t>
            </a:fld>
            <a:endParaRPr lang="en-US"/>
          </a:p>
        </p:txBody>
      </p:sp>
      <p:sp>
        <p:nvSpPr>
          <p:cNvPr id="3201026" name="Rectangle 2"/>
          <p:cNvSpPr>
            <a:spLocks noGrp="1" noRot="1" noChangeAspect="1" noChangeArrowheads="1" noTextEdit="1"/>
          </p:cNvSpPr>
          <p:nvPr>
            <p:ph type="sldImg"/>
          </p:nvPr>
        </p:nvSpPr>
        <p:spPr>
          <a:ln/>
        </p:spPr>
      </p:sp>
      <p:sp>
        <p:nvSpPr>
          <p:cNvPr id="320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ED761-06F6-438F-8D5E-9A8BA1EFEC7E}" type="slidenum">
              <a:rPr lang="en-US"/>
              <a:pPr/>
              <a:t>263</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DD272-CFD9-4D5A-8CFB-AB433593D342}" type="slidenum">
              <a:rPr lang="en-US"/>
              <a:pPr/>
              <a:t>264</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6C14B-11DD-404F-8726-10ED5C03E4D8}" type="slidenum">
              <a:rPr lang="en-US"/>
              <a:pPr/>
              <a:t>265</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2830F-D9E3-4ED8-9E91-CF4735858EEF}" type="slidenum">
              <a:rPr lang="en-US"/>
              <a:pPr/>
              <a:t>266</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8F754-B6C3-4E1D-8BBE-21A1E15E5C19}" type="slidenum">
              <a:rPr lang="en-US"/>
              <a:pPr/>
              <a:t>267</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B74FA-754B-470F-9509-FEDB4AECE4C4}" type="slidenum">
              <a:rPr lang="en-US"/>
              <a:pPr/>
              <a:t>269</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E3C1F-719C-4BF3-AA41-FE60FB8A1E2E}" type="slidenum">
              <a:rPr lang="en-US"/>
              <a:pPr/>
              <a:t>270</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14F83-D464-4904-A5C6-88BE4FCDB2F2}" type="slidenum">
              <a:rPr lang="en-US"/>
              <a:pPr/>
              <a:t>271</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11F4-3563-4C6F-97AA-FA6E8F4603A2}" type="slidenum">
              <a:rPr lang="en-US"/>
              <a:pPr/>
              <a:t>273</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6A91F-72BC-4D26-B4FB-D8C80A9A010B}" type="slidenum">
              <a:rPr lang="en-US"/>
              <a:pPr/>
              <a:t>274</a:t>
            </a:fld>
            <a:endParaRPr lang="en-US"/>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9704DB2-8834-449F-89A0-EEBEBCD4FE77}" type="slidenum">
              <a:rPr lang="en-US"/>
              <a:pPr/>
              <a:t>51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5C765-2806-481B-91D9-F92EEEDAECFC}" type="slidenum">
              <a:rPr lang="en-US"/>
              <a:pPr/>
              <a:t>275</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0A1DBC0-71C7-4C88-B2EE-73A9AD8A42B4}" type="slidenum">
              <a:rPr lang="en-US"/>
              <a:pPr/>
              <a:t>276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614002C-1499-461A-9C8D-67027B54D94F}" type="slidenum">
              <a:rPr lang="en-US"/>
              <a:pPr/>
              <a:t>277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0489" tIns="45245" rIns="90489" bIns="45245" anchor="b"/>
          <a:lstStyle/>
          <a:p>
            <a:pPr algn="r" defTabSz="904875"/>
            <a:fld id="{C09AD8F3-3844-4213-B04B-4DEF6077B247}" type="slidenum">
              <a:rPr lang="en-US" sz="1200">
                <a:solidFill>
                  <a:schemeClr val="tx1"/>
                </a:solidFill>
              </a:rPr>
              <a:pPr algn="r" defTabSz="904875"/>
              <a:t>279</a:t>
            </a:fld>
            <a:endParaRPr lang="en-US" sz="120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4700681-2485-44B0-85CD-F6F9AB553046}" type="slidenum">
              <a:rPr lang="en-US"/>
              <a:pPr/>
              <a:t>280</a:t>
            </a:fld>
            <a:endParaRPr lang="en-US"/>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lIns="91440" tIns="45720" rIns="91440" bIns="45720"/>
          <a:lstStyle/>
          <a:p>
            <a:pPr eaLnBrk="1" hangingPunct="1"/>
            <a:endParaRPr lang="en-US" smtClean="0">
              <a:latin typeface="Arial"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EFDE9C6-5D38-40BC-A4C9-8FAD58DE9708}" type="slidenum">
              <a:rPr lang="en-US"/>
              <a:pPr/>
              <a:t>281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FB741FE-C48F-4787-B46A-18CC9C5912DE}" type="slidenum">
              <a:rPr lang="en-US"/>
              <a:pPr/>
              <a:t>283</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A694566-A7DA-4687-8ECC-3141E1BE1126}" type="slidenum">
              <a:rPr lang="en-US"/>
              <a:pPr/>
              <a:t>284</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0489" tIns="45245" rIns="90489" bIns="45245" anchor="b"/>
          <a:lstStyle/>
          <a:p>
            <a:pPr algn="r" defTabSz="904875"/>
            <a:fld id="{C2DE6D0C-30DC-4BDB-B88B-E554A1184104}" type="slidenum">
              <a:rPr lang="en-US" sz="1200">
                <a:solidFill>
                  <a:schemeClr val="tx1"/>
                </a:solidFill>
              </a:rPr>
              <a:pPr algn="r" defTabSz="904875"/>
              <a:t>285</a:t>
            </a:fld>
            <a:endParaRPr lang="en-US" sz="120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1276C6B-5A73-4EF2-8B23-4E41DE69B1DE}" type="slidenum">
              <a:rPr lang="en-US"/>
              <a:pPr/>
              <a:t>286</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19D85-0E81-421A-BB28-DD1BAA2177A4}" type="slidenum">
              <a:rPr lang="en-US" smtClean="0"/>
              <a:pPr/>
              <a:t>69</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4C61BD4-10D1-4190-AECF-59DE8ED1150F}" type="slidenum">
              <a:rPr lang="en-US"/>
              <a:pPr/>
              <a:t>287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19B53A2-D758-4D33-B9BE-34065726725A}" type="slidenum">
              <a:rPr lang="en-US"/>
              <a:pPr/>
              <a:t>288</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B2834BC-9FBA-4B05-A998-ABF5C58D6528}" type="slidenum">
              <a:rPr lang="en-US"/>
              <a:pPr/>
              <a:t>289</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AADB023-90E8-41B2-96F9-08918436062D}" type="slidenum">
              <a:rPr lang="en-US"/>
              <a:pPr/>
              <a:t>290</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DE699-CEAA-462E-BFEA-72444287BE83}" type="slidenum">
              <a:rPr lang="en-US"/>
              <a:pPr/>
              <a:t>291</a:t>
            </a:fld>
            <a:endParaRPr lang="en-US"/>
          </a:p>
        </p:txBody>
      </p:sp>
      <p:sp>
        <p:nvSpPr>
          <p:cNvPr id="731138"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731139"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A4660-C5D4-4DE2-BBBE-04AC4AFD3470}" type="slidenum">
              <a:rPr lang="en-US"/>
              <a:pPr/>
              <a:t>292</a:t>
            </a:fld>
            <a:endParaRPr lang="en-US"/>
          </a:p>
        </p:txBody>
      </p:sp>
      <p:sp>
        <p:nvSpPr>
          <p:cNvPr id="969730"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9731"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5C2BD-3B58-4399-93A0-6C70CCF8DD91}" type="slidenum">
              <a:rPr lang="en-US"/>
              <a:pPr/>
              <a:t>293</a:t>
            </a:fld>
            <a:endParaRPr lang="en-US"/>
          </a:p>
        </p:txBody>
      </p:sp>
      <p:sp>
        <p:nvSpPr>
          <p:cNvPr id="961538"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1539"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5A3E4-5815-4999-9705-FA528F3B7C67}" type="slidenum">
              <a:rPr lang="en-US"/>
              <a:pPr/>
              <a:t>294</a:t>
            </a:fld>
            <a:endParaRPr lang="en-US"/>
          </a:p>
        </p:txBody>
      </p:sp>
      <p:sp>
        <p:nvSpPr>
          <p:cNvPr id="971778"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71779"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765D1-01D2-4467-8739-87E50426DF90}" type="slidenum">
              <a:rPr lang="en-US"/>
              <a:pPr/>
              <a:t>295</a:t>
            </a:fld>
            <a:endParaRPr lang="en-US"/>
          </a:p>
        </p:txBody>
      </p:sp>
      <p:sp>
        <p:nvSpPr>
          <p:cNvPr id="963586"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3587"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65E1E-6F6A-470C-AF3C-1598253027E0}" type="slidenum">
              <a:rPr lang="en-US"/>
              <a:pPr/>
              <a:t>296</a:t>
            </a:fld>
            <a:endParaRPr lang="en-US"/>
          </a:p>
        </p:txBody>
      </p:sp>
      <p:sp>
        <p:nvSpPr>
          <p:cNvPr id="973826"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73827"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B28E9-DE36-4991-AA32-604477353B8E}" type="slidenum">
              <a:rPr lang="en-US"/>
              <a:pPr/>
              <a:t>71</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CBB84-5EE8-4C78-816C-686B8BE0C339}" type="slidenum">
              <a:rPr lang="en-US"/>
              <a:pPr/>
              <a:t>297</a:t>
            </a:fld>
            <a:endParaRPr lang="en-US"/>
          </a:p>
        </p:txBody>
      </p:sp>
      <p:sp>
        <p:nvSpPr>
          <p:cNvPr id="965634"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5635"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B11F0-B91C-4685-829D-B319166FB575}" type="slidenum">
              <a:rPr lang="en-US"/>
              <a:pPr/>
              <a:t>298</a:t>
            </a:fld>
            <a:endParaRPr lang="en-US"/>
          </a:p>
        </p:txBody>
      </p:sp>
      <p:sp>
        <p:nvSpPr>
          <p:cNvPr id="975874"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75875"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A8176-DC93-4F71-AC41-220D6BB87039}" type="slidenum">
              <a:rPr lang="en-US"/>
              <a:pPr/>
              <a:t>299</a:t>
            </a:fld>
            <a:endParaRPr lang="en-US"/>
          </a:p>
        </p:txBody>
      </p:sp>
      <p:sp>
        <p:nvSpPr>
          <p:cNvPr id="967682"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7683"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09877-9C73-4833-9F1D-CDAAD2FE60A4}" type="slidenum">
              <a:rPr lang="en-US"/>
              <a:pPr/>
              <a:t>301</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3496-5CA0-487D-A7B3-64629FAFDE81}" type="slidenum">
              <a:rPr lang="en-US"/>
              <a:pPr/>
              <a:t>302</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3496-5CA0-487D-A7B3-64629FAFDE81}" type="slidenum">
              <a:rPr lang="en-US"/>
              <a:pPr/>
              <a:t>303</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0489" tIns="45245" rIns="90489" bIns="45245" anchor="b"/>
          <a:lstStyle/>
          <a:p>
            <a:pPr algn="r" defTabSz="904875"/>
            <a:fld id="{C8048582-142C-4E01-B27C-D084A72965D6}" type="slidenum">
              <a:rPr lang="en-US" sz="1200">
                <a:solidFill>
                  <a:schemeClr val="tx1"/>
                </a:solidFill>
              </a:rPr>
              <a:pPr algn="r" defTabSz="904875"/>
              <a:t>304</a:t>
            </a:fld>
            <a:endParaRPr lang="en-US" sz="120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5C40D05-3564-4CB7-A4CC-54F177042FAE}" type="slidenum">
              <a:rPr lang="en-US"/>
              <a:pPr/>
              <a:t>305</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3A07649-23A3-4F80-8904-D47F7C3D1718}" type="slidenum">
              <a:rPr lang="en-US"/>
              <a:pPr/>
              <a:t>306</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D0F0D0B-7EA3-4D77-8022-4BDC0FC36283}" type="slidenum">
              <a:rPr lang="en-US"/>
              <a:pPr/>
              <a:t>307</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8567C-DE3B-4BF9-AA2A-B25B17444330}" type="slidenum">
              <a:rPr lang="en-US"/>
              <a:pPr/>
              <a:t>72</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F515604-4826-44E7-8096-2BDE23A643BF}" type="slidenum">
              <a:rPr lang="en-US"/>
              <a:pPr/>
              <a:t>308</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C779976-704C-4A0A-BC3F-A0699E4B3553}" type="slidenum">
              <a:rPr lang="en-US"/>
              <a:pPr/>
              <a:t>309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36F187C-341B-45CE-9AF6-8662571E9432}" type="slidenum">
              <a:rPr lang="en-US"/>
              <a:pPr/>
              <a:t>310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C848134-43E2-4CB8-9081-E0CA8038D605}" type="slidenum">
              <a:rPr lang="en-US"/>
              <a:pPr/>
              <a:t>311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CDD9F-4DC0-4982-A75A-63B67715F6E2}" type="slidenum">
              <a:rPr lang="en-US"/>
              <a:pPr/>
              <a:t>328</a:t>
            </a:fld>
            <a:endParaRPr lang="en-US"/>
          </a:p>
        </p:txBody>
      </p:sp>
      <p:sp>
        <p:nvSpPr>
          <p:cNvPr id="2994178" name="Rectangle 2"/>
          <p:cNvSpPr>
            <a:spLocks noGrp="1" noRot="1" noChangeAspect="1" noChangeArrowheads="1" noTextEdit="1"/>
          </p:cNvSpPr>
          <p:nvPr>
            <p:ph type="sldImg"/>
          </p:nvPr>
        </p:nvSpPr>
        <p:spPr>
          <a:ln/>
        </p:spPr>
      </p:sp>
      <p:sp>
        <p:nvSpPr>
          <p:cNvPr id="299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70812-7438-4DEF-B41C-9BBEB25F5318}" type="slidenum">
              <a:rPr lang="en-US"/>
              <a:pPr/>
              <a:t>329</a:t>
            </a:fld>
            <a:endParaRPr lang="en-US"/>
          </a:p>
        </p:txBody>
      </p:sp>
      <p:sp>
        <p:nvSpPr>
          <p:cNvPr id="3196930" name="Rectangle 2"/>
          <p:cNvSpPr>
            <a:spLocks noGrp="1" noRot="1" noChangeAspect="1" noChangeArrowheads="1" noTextEdit="1"/>
          </p:cNvSpPr>
          <p:nvPr>
            <p:ph type="sldImg"/>
          </p:nvPr>
        </p:nvSpPr>
        <p:spPr>
          <a:ln/>
        </p:spPr>
      </p:sp>
      <p:sp>
        <p:nvSpPr>
          <p:cNvPr id="319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1B7C9-93D5-4F57-A436-97C6B5021799}" type="slidenum">
              <a:rPr lang="en-US"/>
              <a:pPr/>
              <a:t>330</a:t>
            </a:fld>
            <a:endParaRPr lang="en-US"/>
          </a:p>
        </p:txBody>
      </p:sp>
      <p:sp>
        <p:nvSpPr>
          <p:cNvPr id="3198978" name="Rectangle 2"/>
          <p:cNvSpPr>
            <a:spLocks noGrp="1" noRot="1" noChangeAspect="1" noChangeArrowheads="1" noTextEdit="1"/>
          </p:cNvSpPr>
          <p:nvPr>
            <p:ph type="sldImg"/>
          </p:nvPr>
        </p:nvSpPr>
        <p:spPr>
          <a:ln/>
        </p:spPr>
      </p:sp>
      <p:sp>
        <p:nvSpPr>
          <p:cNvPr id="319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D6E0C-CF1A-49F7-9658-7DD8B5F35D77}" type="slidenum">
              <a:rPr lang="en-US"/>
              <a:pPr/>
              <a:t>331</a:t>
            </a:fld>
            <a:endParaRPr lang="en-US"/>
          </a:p>
        </p:txBody>
      </p:sp>
      <p:sp>
        <p:nvSpPr>
          <p:cNvPr id="3201026" name="Rectangle 2"/>
          <p:cNvSpPr>
            <a:spLocks noGrp="1" noRot="1" noChangeAspect="1" noChangeArrowheads="1" noTextEdit="1"/>
          </p:cNvSpPr>
          <p:nvPr>
            <p:ph type="sldImg"/>
          </p:nvPr>
        </p:nvSpPr>
        <p:spPr>
          <a:ln/>
        </p:spPr>
      </p:sp>
      <p:sp>
        <p:nvSpPr>
          <p:cNvPr id="320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02EA7-85F7-4D43-9682-58F2EDF3C48E}" type="slidenum">
              <a:rPr lang="en-US"/>
              <a:pPr/>
              <a:t>334</a:t>
            </a:fld>
            <a:endParaRPr lang="en-US"/>
          </a:p>
        </p:txBody>
      </p:sp>
      <p:sp>
        <p:nvSpPr>
          <p:cNvPr id="3203074" name="Rectangle 2"/>
          <p:cNvSpPr>
            <a:spLocks noGrp="1" noRot="1" noChangeAspect="1" noChangeArrowheads="1" noTextEdit="1"/>
          </p:cNvSpPr>
          <p:nvPr>
            <p:ph type="sldImg"/>
          </p:nvPr>
        </p:nvSpPr>
        <p:spPr>
          <a:xfrm>
            <a:off x="1143000" y="685800"/>
            <a:ext cx="4567238" cy="3425825"/>
          </a:xfrm>
          <a:ln/>
        </p:spPr>
      </p:sp>
      <p:sp>
        <p:nvSpPr>
          <p:cNvPr id="3203075" name="Rectangle 3"/>
          <p:cNvSpPr>
            <a:spLocks noGrp="1" noChangeArrowheads="1"/>
          </p:cNvSpPr>
          <p:nvPr>
            <p:ph type="body" idx="1"/>
          </p:nvPr>
        </p:nvSpPr>
        <p:spPr>
          <a:xfrm>
            <a:off x="913361" y="4340269"/>
            <a:ext cx="5025044" cy="4111668"/>
          </a:xfrm>
        </p:spPr>
        <p:txBody>
          <a:bodyPr/>
          <a:lstStyle/>
          <a:p>
            <a:pPr defTabSz="923483"/>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4C1C0-43F8-4398-9E44-945A2505658F}" type="slidenum">
              <a:rPr lang="en-US"/>
              <a:pPr/>
              <a:t>335</a:t>
            </a:fld>
            <a:endParaRPr lang="en-US"/>
          </a:p>
        </p:txBody>
      </p:sp>
      <p:sp>
        <p:nvSpPr>
          <p:cNvPr id="3205122" name="Rectangle 2"/>
          <p:cNvSpPr>
            <a:spLocks noGrp="1" noRot="1" noChangeAspect="1" noChangeArrowheads="1" noTextEdit="1"/>
          </p:cNvSpPr>
          <p:nvPr>
            <p:ph type="sldImg"/>
          </p:nvPr>
        </p:nvSpPr>
        <p:spPr>
          <a:xfrm>
            <a:off x="1143000" y="685800"/>
            <a:ext cx="4567238" cy="3425825"/>
          </a:xfrm>
          <a:ln/>
        </p:spPr>
      </p:sp>
      <p:sp>
        <p:nvSpPr>
          <p:cNvPr id="3205123" name="Rectangle 3"/>
          <p:cNvSpPr>
            <a:spLocks noGrp="1" noChangeArrowheads="1"/>
          </p:cNvSpPr>
          <p:nvPr>
            <p:ph type="body" idx="1"/>
          </p:nvPr>
        </p:nvSpPr>
        <p:spPr>
          <a:xfrm>
            <a:off x="913361" y="4340269"/>
            <a:ext cx="5025044" cy="4111668"/>
          </a:xfrm>
        </p:spPr>
        <p:txBody>
          <a:bodyPr/>
          <a:lstStyle/>
          <a:p>
            <a:pPr defTabSz="923483"/>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4A132-2078-43C7-8F5E-36270E998852}" type="slidenum">
              <a:rPr lang="en-US"/>
              <a:pPr/>
              <a:t>73</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207B6-8F9B-4E09-A9E5-C769653B0002}" type="slidenum">
              <a:rPr lang="en-US"/>
              <a:pPr/>
              <a:t>339</a:t>
            </a:fld>
            <a:endParaRPr lang="en-US"/>
          </a:p>
        </p:txBody>
      </p:sp>
      <p:sp>
        <p:nvSpPr>
          <p:cNvPr id="3208194" name="Rectangle 2"/>
          <p:cNvSpPr>
            <a:spLocks noGrp="1" noRot="1" noChangeAspect="1" noChangeArrowheads="1" noTextEdit="1"/>
          </p:cNvSpPr>
          <p:nvPr>
            <p:ph type="sldImg"/>
          </p:nvPr>
        </p:nvSpPr>
        <p:spPr>
          <a:ln/>
        </p:spPr>
      </p:sp>
      <p:sp>
        <p:nvSpPr>
          <p:cNvPr id="320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54EA2-4D08-4DAF-8C82-AC06920CE01F}" type="slidenum">
              <a:rPr lang="en-US"/>
              <a:pPr/>
              <a:t>341</a:t>
            </a:fld>
            <a:endParaRPr lang="en-US"/>
          </a:p>
        </p:txBody>
      </p:sp>
      <p:sp>
        <p:nvSpPr>
          <p:cNvPr id="3319810" name="Rectangle 2"/>
          <p:cNvSpPr>
            <a:spLocks noGrp="1" noRot="1" noChangeAspect="1" noChangeArrowheads="1" noTextEdit="1"/>
          </p:cNvSpPr>
          <p:nvPr>
            <p:ph type="sldImg"/>
          </p:nvPr>
        </p:nvSpPr>
        <p:spPr>
          <a:ln/>
        </p:spPr>
      </p:sp>
      <p:sp>
        <p:nvSpPr>
          <p:cNvPr id="33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FAABC-B4D3-4302-85B0-CF5127A34FA3}" type="slidenum">
              <a:rPr lang="en-US"/>
              <a:pPr/>
              <a:t>342</a:t>
            </a:fld>
            <a:endParaRPr lang="en-US"/>
          </a:p>
        </p:txBody>
      </p:sp>
      <p:sp>
        <p:nvSpPr>
          <p:cNvPr id="3245058" name="Rectangle 2"/>
          <p:cNvSpPr>
            <a:spLocks noGrp="1" noRot="1" noChangeAspect="1" noChangeArrowheads="1" noTextEdit="1"/>
          </p:cNvSpPr>
          <p:nvPr>
            <p:ph type="sldImg"/>
          </p:nvPr>
        </p:nvSpPr>
        <p:spPr>
          <a:ln/>
        </p:spPr>
      </p:sp>
      <p:sp>
        <p:nvSpPr>
          <p:cNvPr id="32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3B5B-10A1-4E89-893F-3155B9A14A7C}" type="slidenum">
              <a:rPr lang="en-US"/>
              <a:pPr/>
              <a:t>343</a:t>
            </a:fld>
            <a:endParaRPr lang="en-US"/>
          </a:p>
        </p:txBody>
      </p:sp>
      <p:sp>
        <p:nvSpPr>
          <p:cNvPr id="3259394" name="Rectangle 2"/>
          <p:cNvSpPr>
            <a:spLocks noGrp="1" noRot="1" noChangeAspect="1" noChangeArrowheads="1" noTextEdit="1"/>
          </p:cNvSpPr>
          <p:nvPr>
            <p:ph type="sldImg"/>
          </p:nvPr>
        </p:nvSpPr>
        <p:spPr>
          <a:ln/>
        </p:spPr>
      </p:sp>
      <p:sp>
        <p:nvSpPr>
          <p:cNvPr id="32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DFF10-86A0-4279-B117-9864A31FD0DB}" type="slidenum">
              <a:rPr lang="en-US"/>
              <a:pPr/>
              <a:t>344</a:t>
            </a:fld>
            <a:endParaRPr lang="en-US"/>
          </a:p>
        </p:txBody>
      </p:sp>
      <p:sp>
        <p:nvSpPr>
          <p:cNvPr id="3210242" name="Rectangle 2"/>
          <p:cNvSpPr>
            <a:spLocks noGrp="1" noRot="1" noChangeAspect="1" noChangeArrowheads="1" noTextEdit="1"/>
          </p:cNvSpPr>
          <p:nvPr>
            <p:ph type="sldImg"/>
          </p:nvPr>
        </p:nvSpPr>
        <p:spPr>
          <a:ln/>
        </p:spPr>
      </p:sp>
      <p:sp>
        <p:nvSpPr>
          <p:cNvPr id="32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E5521-B2BF-4694-ABAD-894369D0B445}" type="slidenum">
              <a:rPr lang="en-US"/>
              <a:pPr/>
              <a:t>346</a:t>
            </a:fld>
            <a:endParaRPr lang="en-US"/>
          </a:p>
        </p:txBody>
      </p:sp>
      <p:sp>
        <p:nvSpPr>
          <p:cNvPr id="3249154" name="Rectangle 2"/>
          <p:cNvSpPr>
            <a:spLocks noGrp="1" noRot="1" noChangeAspect="1" noChangeArrowheads="1" noTextEdit="1"/>
          </p:cNvSpPr>
          <p:nvPr>
            <p:ph type="sldImg"/>
          </p:nvPr>
        </p:nvSpPr>
        <p:spPr>
          <a:ln/>
        </p:spPr>
      </p:sp>
      <p:sp>
        <p:nvSpPr>
          <p:cNvPr id="32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84F2F-1507-4873-98EE-2DD4280FCD9B}" type="slidenum">
              <a:rPr lang="en-US"/>
              <a:pPr/>
              <a:t>348</a:t>
            </a:fld>
            <a:endParaRPr lang="en-US"/>
          </a:p>
        </p:txBody>
      </p:sp>
      <p:sp>
        <p:nvSpPr>
          <p:cNvPr id="3251202" name="Rectangle 2"/>
          <p:cNvSpPr>
            <a:spLocks noGrp="1" noRot="1" noChangeAspect="1" noChangeArrowheads="1" noTextEdit="1"/>
          </p:cNvSpPr>
          <p:nvPr>
            <p:ph type="sldImg"/>
          </p:nvPr>
        </p:nvSpPr>
        <p:spPr>
          <a:ln/>
        </p:spPr>
      </p:sp>
      <p:sp>
        <p:nvSpPr>
          <p:cNvPr id="32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45F91-4C1A-4364-A5C2-968F0C25540D}" type="slidenum">
              <a:rPr lang="en-US"/>
              <a:pPr/>
              <a:t>349</a:t>
            </a:fld>
            <a:endParaRPr lang="en-US"/>
          </a:p>
        </p:txBody>
      </p:sp>
      <p:sp>
        <p:nvSpPr>
          <p:cNvPr id="3212290" name="Rectangle 2"/>
          <p:cNvSpPr>
            <a:spLocks noGrp="1" noRot="1" noChangeAspect="1" noChangeArrowheads="1" noTextEdit="1"/>
          </p:cNvSpPr>
          <p:nvPr>
            <p:ph type="sldImg"/>
          </p:nvPr>
        </p:nvSpPr>
        <p:spPr>
          <a:xfrm>
            <a:off x="1143000" y="684213"/>
            <a:ext cx="4567238" cy="3425825"/>
          </a:xfrm>
          <a:ln/>
        </p:spPr>
      </p:sp>
      <p:sp>
        <p:nvSpPr>
          <p:cNvPr id="3212291" name="Rectangle 3"/>
          <p:cNvSpPr>
            <a:spLocks noGrp="1" noChangeArrowheads="1"/>
          </p:cNvSpPr>
          <p:nvPr>
            <p:ph type="body" idx="1"/>
          </p:nvPr>
        </p:nvSpPr>
        <p:spPr>
          <a:xfrm>
            <a:off x="913361" y="4340269"/>
            <a:ext cx="5025044" cy="4111668"/>
          </a:xfrm>
        </p:spPr>
        <p:txBody>
          <a:bodyPr/>
          <a:lstStyle/>
          <a:p>
            <a:pPr defTabSz="923483"/>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B1145-2C23-4A97-92AB-CF283C9FB81C}" type="slidenum">
              <a:rPr lang="en-US"/>
              <a:pPr/>
              <a:t>354</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BBCEB-DCD9-4A2D-9AEF-EE9F20E62161}" type="slidenum">
              <a:rPr lang="en-US"/>
              <a:pPr/>
              <a:t>355</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4F9D6-CAD5-4986-8A0B-F7D6A1E43194}" type="slidenum">
              <a:rPr lang="en-US"/>
              <a:pPr/>
              <a:t>74</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C8422-3672-4181-84C0-29652517E320}" type="slidenum">
              <a:rPr lang="en-US"/>
              <a:pPr/>
              <a:t>369</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60C8D-04AF-4253-9A4E-5DA21211A8BD}" type="slidenum">
              <a:rPr lang="en-US"/>
              <a:pPr/>
              <a:t>370</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F817A-DB5C-4DAA-8463-582E8C9FDB08}" type="slidenum">
              <a:rPr lang="en-US"/>
              <a:pPr/>
              <a:t>371</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2756A-7C19-46DC-BB58-D250E30A0CA1}" type="slidenum">
              <a:rPr lang="en-US"/>
              <a:pPr/>
              <a:t>372</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18496-A287-47F6-A3A5-A5AD4C8B96CB}" type="slidenum">
              <a:rPr lang="en-US"/>
              <a:pPr/>
              <a:t>373</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FF43C-0F46-4557-AF64-C4BAA75DBF3B}" type="slidenum">
              <a:rPr lang="en-US"/>
              <a:pPr/>
              <a:t>376</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9704DB2-8834-449F-89A0-EEBEBCD4FE77}" type="slidenum">
              <a:rPr lang="en-US"/>
              <a:pPr/>
              <a:t>377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19D85-0E81-421A-BB28-DD1BAA2177A4}" type="slidenum">
              <a:rPr lang="en-US" smtClean="0"/>
              <a:pPr/>
              <a:t>399</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840CD-029D-4D8E-8246-CEDA4FC72B33}" type="slidenum">
              <a:rPr lang="en-US"/>
              <a:pPr/>
              <a:t>412</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693E6-8B61-433C-9A15-F5280B5C8AEA}" type="slidenum">
              <a:rPr lang="en-US"/>
              <a:pPr/>
              <a:t>413</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A7391-DF7B-44F3-8C28-24678DBF13E0}" type="slidenum">
              <a:rPr lang="ko-KR" altLang="en-US"/>
              <a:pPr/>
              <a:t>87</a:t>
            </a:fld>
            <a:endParaRPr lang="en-US" altLang="ko-K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ko-KR">
              <a:ea typeface="굴림" pitchFamily="34" charset="-127"/>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693E6-8B61-433C-9A15-F5280B5C8AEA}" type="slidenum">
              <a:rPr lang="en-US"/>
              <a:pPr/>
              <a:t>414</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A62FE-0305-45BF-88AB-F1A328ADCC45}" type="slidenum">
              <a:rPr lang="en-US"/>
              <a:pPr/>
              <a:t>415</a:t>
            </a:fld>
            <a:endParaRPr lang="en-US"/>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D9452-B0C5-4256-920C-B64C9571010E}" type="slidenum">
              <a:rPr lang="en-US"/>
              <a:pPr/>
              <a:t>416</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8297D-EA7D-4670-94ED-DA1F9A695CA9}" type="slidenum">
              <a:rPr lang="en-US"/>
              <a:pPr/>
              <a:t>417</a:t>
            </a:fld>
            <a:endParaRPr 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7F318-BF0A-4C2F-8EEA-FAD87107D288}" type="slidenum">
              <a:rPr lang="en-US"/>
              <a:pPr/>
              <a:t>418</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A941A-4EEA-4EF2-92FE-FF6936A0B715}" type="slidenum">
              <a:rPr lang="en-US"/>
              <a:pPr/>
              <a:t>419</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AD6C1-A4E7-4C3E-AA67-325915AF9A00}" type="slidenum">
              <a:rPr lang="en-US"/>
              <a:pPr/>
              <a:t>420</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E" charset="0"/>
                <a:ea typeface="Lucida Grande CE" charset="0"/>
                <a:cs typeface="Lucida Grande CE" charset="0"/>
                <a:sym typeface="Lucida Grande CE" charset="0"/>
              </a:rPr>
              <a:t>In other CMP-NUCA papers, shared data generally moved to the middle because it was accessed by all cores.</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D9452-B0C5-4256-920C-B64C9571010E}" type="slidenum">
              <a:rPr lang="en-US"/>
              <a:pPr/>
              <a:t>428</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37A84-0CA4-428A-B6C4-2E8B80421E4A}" type="slidenum">
              <a:rPr lang="en-US"/>
              <a:pPr/>
              <a:t>429</a:t>
            </a:fld>
            <a:endParaRPr 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88C82-7FBF-40D7-9343-08A80196D74D}" type="slidenum">
              <a:rPr lang="ko-KR" altLang="en-US"/>
              <a:pPr/>
              <a:t>88</a:t>
            </a:fld>
            <a:endParaRPr lang="en-US" altLang="ko-KR"/>
          </a:p>
        </p:txBody>
      </p:sp>
      <p:sp>
        <p:nvSpPr>
          <p:cNvPr id="185346"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8534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76100-1AE6-4B44-8C55-EDCAE44E755B}" type="slidenum">
              <a:rPr lang="en-US"/>
              <a:pPr/>
              <a:t>430</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1B530-AA4F-4DC2-8510-AFA473299A24}" type="slidenum">
              <a:rPr lang="ko-KR" altLang="en-US"/>
              <a:pPr/>
              <a:t>89</a:t>
            </a:fld>
            <a:endParaRPr lang="en-US" altLang="ko-KR"/>
          </a:p>
        </p:txBody>
      </p:sp>
      <p:sp>
        <p:nvSpPr>
          <p:cNvPr id="19353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9353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imagen de diapositiva 1"/>
          <p:cNvSpPr>
            <a:spLocks noGrp="1" noRot="1" noChangeAspect="1"/>
          </p:cNvSpPr>
          <p:nvPr>
            <p:ph type="sldImg"/>
          </p:nvPr>
        </p:nvSpPr>
        <p:spPr bwMode="auto">
          <a:noFill/>
          <a:ln>
            <a:solidFill>
              <a:srgbClr val="000000"/>
            </a:solidFill>
            <a:miter lim="800000"/>
            <a:headEnd/>
            <a:tailEnd/>
          </a:ln>
        </p:spPr>
      </p:sp>
      <p:sp>
        <p:nvSpPr>
          <p:cNvPr id="45059" name="Marcador de notas 2"/>
          <p:cNvSpPr>
            <a:spLocks noGrp="1"/>
          </p:cNvSpPr>
          <p:nvPr>
            <p:ph type="body" idx="1"/>
          </p:nvPr>
        </p:nvSpPr>
        <p:spPr bwMode="auto">
          <a:noFill/>
        </p:spPr>
        <p:txBody>
          <a:bodyPr/>
          <a:lstStyle/>
          <a:p>
            <a:pPr>
              <a:spcBef>
                <a:spcPct val="0"/>
              </a:spcBef>
            </a:pPr>
            <a:endParaRPr lang="en-US" smtClean="0"/>
          </a:p>
        </p:txBody>
      </p:sp>
      <p:sp>
        <p:nvSpPr>
          <p:cNvPr id="45060" name="Marcador de número de diapositiva 3"/>
          <p:cNvSpPr>
            <a:spLocks noGrp="1"/>
          </p:cNvSpPr>
          <p:nvPr>
            <p:ph type="sldNum" sz="quarter" idx="5"/>
          </p:nvPr>
        </p:nvSpPr>
        <p:spPr bwMode="auto">
          <a:noFill/>
          <a:ln>
            <a:miter lim="800000"/>
            <a:headEnd/>
            <a:tailEnd/>
          </a:ln>
        </p:spPr>
        <p:txBody>
          <a:bodyPr/>
          <a:lstStyle/>
          <a:p>
            <a:fld id="{DD546231-1167-48CC-AB22-CBA773ABEA92}" type="slidenum">
              <a:rPr lang="es-ES_tradnl"/>
              <a:pPr/>
              <a:t>25</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6712A-DF17-4A8A-8403-8660541F8FDB}" type="slidenum">
              <a:rPr lang="ko-KR" altLang="en-US"/>
              <a:pPr/>
              <a:t>90</a:t>
            </a:fld>
            <a:endParaRPr lang="en-US" altLang="ko-KR"/>
          </a:p>
        </p:txBody>
      </p:sp>
      <p:sp>
        <p:nvSpPr>
          <p:cNvPr id="195586"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9558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61987-D366-4AE5-ACF5-6B8F8BE7D312}" type="slidenum">
              <a:rPr lang="ko-KR" altLang="en-US"/>
              <a:pPr/>
              <a:t>91</a:t>
            </a:fld>
            <a:endParaRPr lang="en-US" altLang="ko-KR"/>
          </a:p>
        </p:txBody>
      </p:sp>
      <p:sp>
        <p:nvSpPr>
          <p:cNvPr id="197634"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97635"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C6573-236F-4CE9-A301-BD23537CA80C}" type="slidenum">
              <a:rPr lang="ko-KR" altLang="en-US"/>
              <a:pPr/>
              <a:t>92</a:t>
            </a:fld>
            <a:endParaRPr lang="en-US" altLang="ko-KR"/>
          </a:p>
        </p:txBody>
      </p:sp>
      <p:sp>
        <p:nvSpPr>
          <p:cNvPr id="199682"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99683"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654F8-3D05-4CED-97C7-58EC15A94D42}" type="slidenum">
              <a:rPr lang="ko-KR" altLang="en-US"/>
              <a:pPr/>
              <a:t>93</a:t>
            </a:fld>
            <a:endParaRPr lang="en-US" altLang="ko-KR"/>
          </a:p>
        </p:txBody>
      </p:sp>
      <p:sp>
        <p:nvSpPr>
          <p:cNvPr id="201730"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0173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A2B7D-4ED0-496F-9673-21AD791C0283}" type="slidenum">
              <a:rPr lang="ko-KR" altLang="en-US"/>
              <a:pPr/>
              <a:t>94</a:t>
            </a:fld>
            <a:endParaRPr lang="en-US" altLang="ko-KR"/>
          </a:p>
        </p:txBody>
      </p:sp>
      <p:sp>
        <p:nvSpPr>
          <p:cNvPr id="20377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5AF4-7432-4DDD-8AFD-D6A74C0E5E53}" type="slidenum">
              <a:rPr lang="ko-KR" altLang="en-US"/>
              <a:pPr/>
              <a:t>95</a:t>
            </a:fld>
            <a:endParaRPr lang="en-US" altLang="ko-KR"/>
          </a:p>
        </p:txBody>
      </p:sp>
      <p:sp>
        <p:nvSpPr>
          <p:cNvPr id="205826" name="Rectangle 2"/>
          <p:cNvSpPr>
            <a:spLocks noGrp="1" noRot="1" noChangeAspect="1" noChangeArrowheads="1" noTextEdit="1"/>
          </p:cNvSpPr>
          <p:nvPr>
            <p:ph type="sldImg"/>
          </p:nvPr>
        </p:nvSpPr>
        <p:spPr bwMode="auto">
          <a:xfrm>
            <a:off x="1154409" y="684862"/>
            <a:ext cx="4550738" cy="3430564"/>
          </a:xfrm>
          <a:prstGeom prst="rect">
            <a:avLst/>
          </a:prstGeom>
          <a:solidFill>
            <a:srgbClr val="FFFFFF"/>
          </a:solidFill>
          <a:ln>
            <a:solidFill>
              <a:srgbClr val="000000"/>
            </a:solidFill>
            <a:miter lim="800000"/>
            <a:headEnd/>
            <a:tailEnd/>
          </a:ln>
        </p:spPr>
      </p:sp>
      <p:sp>
        <p:nvSpPr>
          <p:cNvPr id="20582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908CF-0BC4-4460-8ABE-F1B7251ACDF8}" type="slidenum">
              <a:rPr lang="ko-KR" altLang="en-US"/>
              <a:pPr/>
              <a:t>96</a:t>
            </a:fld>
            <a:endParaRPr lang="en-US" altLang="ko-KR"/>
          </a:p>
        </p:txBody>
      </p:sp>
      <p:sp>
        <p:nvSpPr>
          <p:cNvPr id="267266" name="Rectangle 2"/>
          <p:cNvSpPr>
            <a:spLocks noGrp="1" noRot="1" noChangeAspect="1" noChangeArrowheads="1" noTextEdit="1"/>
          </p:cNvSpPr>
          <p:nvPr>
            <p:ph type="sldImg"/>
          </p:nvPr>
        </p:nvSpPr>
        <p:spPr bwMode="auto">
          <a:xfrm>
            <a:off x="1154409" y="684862"/>
            <a:ext cx="4550738" cy="3430564"/>
          </a:xfrm>
          <a:prstGeom prst="rect">
            <a:avLst/>
          </a:prstGeom>
          <a:solidFill>
            <a:srgbClr val="FFFFFF"/>
          </a:solidFill>
          <a:ln>
            <a:solidFill>
              <a:srgbClr val="000000"/>
            </a:solidFill>
            <a:miter lim="800000"/>
            <a:headEnd/>
            <a:tailEnd/>
          </a:ln>
        </p:spPr>
      </p:sp>
      <p:sp>
        <p:nvSpPr>
          <p:cNvPr id="26726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0FF3E-58BE-49E8-9D4F-BF9D7B065DC5}" type="slidenum">
              <a:rPr lang="ko-KR" altLang="en-US"/>
              <a:pPr/>
              <a:t>97</a:t>
            </a:fld>
            <a:endParaRPr lang="en-US" altLang="ko-KR"/>
          </a:p>
        </p:txBody>
      </p:sp>
      <p:sp>
        <p:nvSpPr>
          <p:cNvPr id="263170"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26317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EC0CB-3BE5-447A-A2E7-015FB4592F68}" type="slidenum">
              <a:rPr lang="ko-KR" altLang="en-US"/>
              <a:pPr/>
              <a:t>98</a:t>
            </a:fld>
            <a:endParaRPr lang="en-US" altLang="ko-KR"/>
          </a:p>
        </p:txBody>
      </p:sp>
      <p:sp>
        <p:nvSpPr>
          <p:cNvPr id="207874"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365D7-FB1B-4D79-900A-BABDCF61DD79}" type="slidenum">
              <a:rPr lang="ko-KR" altLang="en-US"/>
              <a:pPr/>
              <a:t>99</a:t>
            </a:fld>
            <a:endParaRPr lang="en-US" altLang="ko-KR"/>
          </a:p>
        </p:txBody>
      </p:sp>
      <p:sp>
        <p:nvSpPr>
          <p:cNvPr id="209922" name="Rectangle 2"/>
          <p:cNvSpPr>
            <a:spLocks noGrp="1" noRot="1" noChangeAspect="1" noChangeArrowheads="1" noTextEdit="1"/>
          </p:cNvSpPr>
          <p:nvPr>
            <p:ph type="sldImg"/>
          </p:nvPr>
        </p:nvSpPr>
        <p:spPr bwMode="auto">
          <a:xfrm>
            <a:off x="1154409" y="684862"/>
            <a:ext cx="4550738" cy="3430564"/>
          </a:xfrm>
          <a:prstGeom prst="rect">
            <a:avLst/>
          </a:prstGeom>
          <a:solidFill>
            <a:srgbClr val="FFFFFF"/>
          </a:solidFill>
          <a:ln>
            <a:solidFill>
              <a:srgbClr val="000000"/>
            </a:solidFill>
            <a:miter lim="800000"/>
            <a:headEnd/>
            <a:tailEnd/>
          </a:ln>
        </p:spPr>
      </p:sp>
      <p:sp>
        <p:nvSpPr>
          <p:cNvPr id="209923"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9035F-8897-4444-86B0-1BEC5BB9C1A8}" type="slidenum">
              <a:rPr lang="en-US"/>
              <a:pPr/>
              <a:t>31</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7907-B130-4830-844E-4E0114E4AE45}" type="slidenum">
              <a:rPr lang="ko-KR" altLang="en-US"/>
              <a:pPr/>
              <a:t>100</a:t>
            </a:fld>
            <a:endParaRPr lang="en-US" altLang="ko-KR"/>
          </a:p>
        </p:txBody>
      </p:sp>
      <p:sp>
        <p:nvSpPr>
          <p:cNvPr id="211970"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1197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6C376-58C6-4A20-943F-92FCCC87FE6F}" type="slidenum">
              <a:rPr lang="ko-KR" altLang="en-US"/>
              <a:pPr/>
              <a:t>101</a:t>
            </a:fld>
            <a:endParaRPr lang="en-US" altLang="ko-KR"/>
          </a:p>
        </p:txBody>
      </p:sp>
      <p:sp>
        <p:nvSpPr>
          <p:cNvPr id="214018"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1401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348E5-F970-45A2-B490-F27733F68664}" type="slidenum">
              <a:rPr lang="ko-KR" altLang="en-US"/>
              <a:pPr/>
              <a:t>102</a:t>
            </a:fld>
            <a:endParaRPr lang="en-US" altLang="ko-KR"/>
          </a:p>
        </p:txBody>
      </p:sp>
      <p:sp>
        <p:nvSpPr>
          <p:cNvPr id="216066"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1606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40327-D91B-4B48-8A23-E5F403391016}" type="slidenum">
              <a:rPr lang="ko-KR" altLang="en-US"/>
              <a:pPr/>
              <a:t>103</a:t>
            </a:fld>
            <a:endParaRPr lang="en-US" altLang="ko-KR"/>
          </a:p>
        </p:txBody>
      </p:sp>
      <p:sp>
        <p:nvSpPr>
          <p:cNvPr id="252930"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5293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DA84E-CC36-4021-86E3-AC08546677C8}" type="slidenum">
              <a:rPr lang="ko-KR" altLang="en-US"/>
              <a:pPr/>
              <a:t>104</a:t>
            </a:fld>
            <a:endParaRPr lang="en-US" altLang="ko-KR"/>
          </a:p>
        </p:txBody>
      </p:sp>
      <p:sp>
        <p:nvSpPr>
          <p:cNvPr id="224258"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22425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4BCDA-422C-4051-9C3A-0E40EF9C8F81}" type="slidenum">
              <a:rPr lang="ko-KR" altLang="en-US"/>
              <a:pPr/>
              <a:t>105</a:t>
            </a:fld>
            <a:endParaRPr lang="en-US" altLang="ko-KR"/>
          </a:p>
        </p:txBody>
      </p:sp>
      <p:sp>
        <p:nvSpPr>
          <p:cNvPr id="226306"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2630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DE264-4A61-430D-8871-EFB59E10C936}" type="slidenum">
              <a:rPr lang="ko-KR" altLang="en-US"/>
              <a:pPr/>
              <a:t>106</a:t>
            </a:fld>
            <a:endParaRPr lang="en-US" altLang="ko-KR"/>
          </a:p>
        </p:txBody>
      </p:sp>
      <p:sp>
        <p:nvSpPr>
          <p:cNvPr id="228354"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28355"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759C1-B98D-4C00-9E65-5E2B89045001}" type="slidenum">
              <a:rPr lang="ko-KR" altLang="en-US"/>
              <a:pPr/>
              <a:t>107</a:t>
            </a:fld>
            <a:endParaRPr lang="en-US" altLang="ko-KR"/>
          </a:p>
        </p:txBody>
      </p:sp>
      <p:sp>
        <p:nvSpPr>
          <p:cNvPr id="230402"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30403"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7BEAE-E0A1-4451-A44D-9D0B601B7FD2}" type="slidenum">
              <a:rPr lang="ko-KR" altLang="en-US"/>
              <a:pPr/>
              <a:t>108</a:t>
            </a:fld>
            <a:endParaRPr lang="en-US" altLang="ko-KR"/>
          </a:p>
        </p:txBody>
      </p:sp>
      <p:sp>
        <p:nvSpPr>
          <p:cNvPr id="232450"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3245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A8685-5BDC-473F-9E2D-A677F403F231}" type="slidenum">
              <a:rPr lang="ko-KR" altLang="en-US"/>
              <a:pPr/>
              <a:t>109</a:t>
            </a:fld>
            <a:endParaRPr lang="en-US" altLang="ko-KR"/>
          </a:p>
        </p:txBody>
      </p:sp>
      <p:sp>
        <p:nvSpPr>
          <p:cNvPr id="23449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3449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DB00E-D586-4FAE-9AF5-E1DE2F7A0EED}" type="slidenum">
              <a:rPr lang="en-US"/>
              <a:pPr/>
              <a:t>32</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98468-8BA3-464B-B724-CD3856B7F023}" type="slidenum">
              <a:rPr lang="ko-KR" altLang="en-US"/>
              <a:pPr/>
              <a:t>110</a:t>
            </a:fld>
            <a:endParaRPr lang="en-US" altLang="ko-KR"/>
          </a:p>
        </p:txBody>
      </p:sp>
      <p:sp>
        <p:nvSpPr>
          <p:cNvPr id="238594"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238595"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72172-DB69-421E-A093-CA9EB87E075E}" type="slidenum">
              <a:rPr lang="ko-KR" altLang="en-US"/>
              <a:pPr/>
              <a:t>111</a:t>
            </a:fld>
            <a:endParaRPr lang="en-US" altLang="ko-KR"/>
          </a:p>
        </p:txBody>
      </p:sp>
      <p:sp>
        <p:nvSpPr>
          <p:cNvPr id="24473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5E6F3-25D7-43C4-ADCB-4733BCB8D497}" type="slidenum">
              <a:rPr lang="ko-KR" altLang="en-US"/>
              <a:pPr/>
              <a:t>112</a:t>
            </a:fld>
            <a:endParaRPr lang="en-US" altLang="ko-KR"/>
          </a:p>
        </p:txBody>
      </p:sp>
      <p:sp>
        <p:nvSpPr>
          <p:cNvPr id="189442"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189443"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CEF54-502E-40D6-AF48-2DD1D5F8F71E}" type="slidenum">
              <a:rPr lang="ko-KR" altLang="en-US"/>
              <a:pPr/>
              <a:t>113</a:t>
            </a:fld>
            <a:endParaRPr lang="en-US" altLang="ko-KR"/>
          </a:p>
        </p:txBody>
      </p:sp>
      <p:sp>
        <p:nvSpPr>
          <p:cNvPr id="25497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5497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E570D-5FBC-4406-9619-7423029BE666}" type="slidenum">
              <a:rPr lang="ko-KR" altLang="en-US"/>
              <a:pPr/>
              <a:t>114</a:t>
            </a:fld>
            <a:endParaRPr lang="en-US" altLang="ko-K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ko-KR">
              <a:ea typeface="굴림" pitchFamily="34" charset="-127"/>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EED77-E18E-4BE2-A420-D4EC0206B488}" type="slidenum">
              <a:rPr lang="ko-KR" altLang="en-US"/>
              <a:pPr/>
              <a:t>115</a:t>
            </a:fld>
            <a:endParaRPr lang="en-US" altLang="ko-KR"/>
          </a:p>
        </p:txBody>
      </p:sp>
      <p:sp>
        <p:nvSpPr>
          <p:cNvPr id="178178"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17817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058D3-7FEA-45D4-9D00-93C11CD92738}" type="slidenum">
              <a:rPr lang="ko-KR" altLang="en-US"/>
              <a:pPr/>
              <a:t>116</a:t>
            </a:fld>
            <a:endParaRPr lang="en-US" altLang="ko-KR"/>
          </a:p>
        </p:txBody>
      </p:sp>
      <p:sp>
        <p:nvSpPr>
          <p:cNvPr id="246786"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2C12F-94D7-4D13-A4A7-DD3DF6A25A8E}" type="slidenum">
              <a:rPr lang="ko-KR" altLang="en-US"/>
              <a:pPr/>
              <a:t>117</a:t>
            </a:fld>
            <a:endParaRPr lang="en-US" altLang="ko-K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ltLang="ko-KR">
              <a:ea typeface="굴림" pitchFamily="34" charset="-127"/>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3092D-4C7E-4AE4-9D98-6D5B6302A6C9}" type="slidenum">
              <a:rPr lang="en-US"/>
              <a:pPr/>
              <a:t>124</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584BA-38A9-406F-AA8F-673DF54DD871}" type="slidenum">
              <a:rPr lang="en-US"/>
              <a:pPr/>
              <a:t>125</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pPr>
              <a:buFontTx/>
              <a:buChar char="•"/>
            </a:pPr>
            <a:r>
              <a:rPr lang="en-US"/>
              <a:t> Many RC wire segments separated by intermediate latches and repeaters</a:t>
            </a:r>
          </a:p>
          <a:p>
            <a:pPr>
              <a:buFontTx/>
              <a:buChar char="•"/>
            </a:pPr>
            <a:r>
              <a:rPr lang="en-US"/>
              <a:t> Single LC (inductive – capacitance) product over a distance of approximately 10 mm</a:t>
            </a:r>
          </a:p>
          <a:p>
            <a:pPr lvl="1">
              <a:buFontTx/>
              <a:buChar char="•"/>
            </a:pPr>
            <a:r>
              <a:rPr lang="en-US"/>
              <a:t> We assumed here voltage mode signaling</a:t>
            </a:r>
          </a:p>
          <a:p>
            <a:pPr lvl="1">
              <a:buFontTx/>
              <a:buChar char="•"/>
            </a:pPr>
            <a:r>
              <a:rPr lang="en-US"/>
              <a:t> Termination with a digital tuned driver resistance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bwMode="auto">
          <a:xfrm>
            <a:off x="0" y="303213"/>
            <a:ext cx="0" cy="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70414" y="3237190"/>
            <a:ext cx="7807883" cy="184666"/>
          </a:xfrm>
          <a:prstGeom prst="rect">
            <a:avLst/>
          </a:prstGeom>
          <a:noFill/>
          <a:ln>
            <a:miter lim="800000"/>
            <a:headEnd/>
            <a:tailEnd/>
          </a:ln>
        </p:spPr>
        <p:txBody>
          <a:bodyPr lIns="0" tIns="0" rIns="0" bIns="0">
            <a:sp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6A5E9-3813-4842-8E50-85EEB700C69C}" type="slidenum">
              <a:rPr lang="en-US"/>
              <a:pPr/>
              <a:t>126</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pPr lvl="1">
              <a:buFontTx/>
              <a:buChar char="•"/>
            </a:pPr>
            <a:r>
              <a:rPr lang="en-US"/>
              <a:t> Wires behave more “transmission line like” as frequency increases</a:t>
            </a:r>
          </a:p>
          <a:p>
            <a:pPr lvl="1">
              <a:buFontTx/>
              <a:buChar char="•"/>
            </a:pPr>
            <a:r>
              <a:rPr lang="en-US"/>
              <a:t> Let’s use these transmission line qualities to our advantage</a:t>
            </a:r>
          </a:p>
          <a:p>
            <a:pPr lvl="1">
              <a:buFontTx/>
              <a:buChar char="•"/>
            </a:pPr>
            <a:r>
              <a:rPr lang="en-US"/>
              <a:t> Technology provides a lower-k dielectric</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E45E9-4C96-4516-B95B-123DD96626D0}" type="slidenum">
              <a:rPr lang="en-US"/>
              <a:pPr/>
              <a:t>127</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32FB9-6F3E-404C-A521-DFB9DA419EDC}" type="slidenum">
              <a:rPr lang="en-US"/>
              <a:pPr/>
              <a:t>128</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a:buFontTx/>
              <a:buChar char="•"/>
            </a:pPr>
            <a:r>
              <a:rPr lang="en-US"/>
              <a:t> This is a cross-sectional view </a:t>
            </a:r>
          </a:p>
          <a:p>
            <a:pPr>
              <a:buFontTx/>
              <a:buChar char="•"/>
            </a:pPr>
            <a:r>
              <a:rPr lang="en-US"/>
              <a:t>Shielding and reference planes provide noise isolation and low-loss return paths</a:t>
            </a:r>
          </a:p>
          <a:p>
            <a:pPr>
              <a:buFontTx/>
              <a:buChar char="•"/>
            </a:pPr>
            <a:r>
              <a:rPr lang="en-US"/>
              <a:t> Key observation is conventional interconnect requires repeaters</a:t>
            </a:r>
          </a:p>
          <a:p>
            <a:pPr lvl="1">
              <a:buFontTx/>
              <a:buChar char="•"/>
            </a:pPr>
            <a:r>
              <a:rPr lang="en-US"/>
              <a:t> hence vias and intermediate repeaters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9035F-8897-4444-86B0-1BEC5BB9C1A8}" type="slidenum">
              <a:rPr lang="en-US"/>
              <a:pPr/>
              <a:t>167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3F43B-CE4B-4401-B591-5BD2D5289489}" type="slidenum">
              <a:rPr lang="en-US"/>
              <a:pPr/>
              <a:t>168</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marL="228600" indent="-228600">
              <a:buFontTx/>
              <a:buAutoNum type="arabicPeriod"/>
            </a:pP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78413-165A-4944-8830-AB70DD2D377B}" type="slidenum">
              <a:rPr lang="en-US"/>
              <a:pPr/>
              <a:t>169</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pPr marL="228600" indent="-228600">
              <a:buFontTx/>
              <a:buAutoNum type="arabicPeriod"/>
            </a:pP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D93E6-5EE8-44B5-B3A8-8F7F26BB649A}" type="slidenum">
              <a:rPr lang="en-US"/>
              <a:pPr/>
              <a:t>170</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marL="228600" indent="-228600">
              <a:buFontTx/>
              <a:buAutoNum type="arabicPeriod"/>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6C548-78AF-4A42-B808-871AFA0B8772}" type="slidenum">
              <a:rPr lang="en-US"/>
              <a:pPr/>
              <a:t>171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1526F-B2DE-48D4-85D1-9F8CC3BBE8A0}" type="slidenum">
              <a:rPr lang="en-US"/>
              <a:pPr/>
              <a:t>172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129CA-04D4-4A93-B72B-37F241AF0420}" type="slidenum">
              <a:rPr lang="en-US"/>
              <a:pPr/>
              <a:t>173</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46C82-C61B-414F-AE62-D11468750911}" type="slidenum">
              <a:rPr lang="en-US"/>
              <a:pPr/>
              <a:t>38</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D197E-2BAD-4AD4-9245-1879452FEC1A}" type="slidenum">
              <a:rPr lang="en-US"/>
              <a:pPr/>
              <a:t>174</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B3245-2240-4AF7-B6E8-40D47FFD1A4F}" type="slidenum">
              <a:rPr lang="en-US"/>
              <a:pPr/>
              <a:t>175</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067A8-46D7-425B-9BA3-FD29D2419538}" type="slidenum">
              <a:rPr lang="en-US"/>
              <a:pPr/>
              <a:t>176</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0964C-5292-4558-93B0-339B7D23935B}" type="slidenum">
              <a:rPr lang="en-US"/>
              <a:pPr/>
              <a:t>177</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DB00E-D586-4FAE-9AF5-E1DE2F7A0EED}" type="slidenum">
              <a:rPr lang="en-US"/>
              <a:pPr/>
              <a:t>178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5CEE5-950C-4FEF-B751-2DE7A923D2CF}" type="slidenum">
              <a:rPr lang="en-US"/>
              <a:pPr/>
              <a:t>179</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5430F-9E7A-44B4-9505-D8665B350ADD}" type="slidenum">
              <a:rPr lang="en-US"/>
              <a:pPr/>
              <a:t>180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8E4DB-82E3-46FF-B013-E2A15AF5F7B1}" type="slidenum">
              <a:rPr lang="en-US"/>
              <a:pPr/>
              <a:t>181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280C2-D59E-468C-8B28-1BED1821EF18}" type="slidenum">
              <a:rPr lang="en-US"/>
              <a:pPr/>
              <a:t>182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OK. Hopefully by now I’ve at least got you thinking that “ok. This maaaaay work”. And let’s move on to the evaluation part of the talk. And also in my opinion, more interesting part. Before that though, we have to first get through some mandatory slides about the system setup.</a:t>
            </a:r>
          </a:p>
          <a:p>
            <a:endParaRPr lang="en-US"/>
          </a:p>
          <a:p>
            <a:r>
              <a:rPr lang="en-US"/>
              <a:t>So for the processor model, … read off.</a:t>
            </a:r>
          </a:p>
          <a:p>
            <a:endParaRPr lang="en-US"/>
          </a:p>
          <a:p>
            <a:r>
              <a:rPr lang="en-US"/>
              <a:t>As for the cache and memory model. We have developed a detailed simulator in-house that models the cache and memory hierarchy of the CMP. The protocol used is the four state MESI.</a:t>
            </a:r>
          </a:p>
          <a:p>
            <a:endParaRPr lang="en-US"/>
          </a:p>
          <a:p>
            <a:r>
              <a:rPr lang="en-US"/>
              <a:t>One problem we faced while evaluating the scheme is the long running time of the benchmarks. So to make the ISCA deadline, we needed to do something about it. Thanks to the SMART group at CMU, we extended their work in statistical sampling to multiprocessors and cut down and simulation time. Another problem we faced was system variation, especially in combination with sampling. So we decided to run each benchmark 10 times and saw that variation is small compared to the results.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148B5-E9CD-4766-B407-E86F1BA7332C}" type="slidenum">
              <a:rPr lang="en-US"/>
              <a:pPr/>
              <a:t>183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OK now time for results and here is the plan. We first present the results for multi-threaded benchmarks. Then we move on to single-threaded benchmarks as a special case of multi-threaded benchmarks. Lastly we will present some multi-programmed benchmarks. Note that the multi-programmed results are not in the paper as we obtained them after the cam-ready deadline. The main result shown here is the average data fetch latency experienced by a processor in 24-FO4 cycles.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0A1DBC0-71C7-4C88-B2EE-73A9AD8A42B4}" type="slidenum">
              <a:rPr lang="en-US"/>
              <a:pPr/>
              <a:t>42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ECEC3-9696-4A49-BA75-176B5F59C846}" type="slidenum">
              <a:rPr lang="en-US"/>
              <a:pPr/>
              <a:t>184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We have a good mix of benchmarks</a:t>
            </a:r>
          </a:p>
          <a:p>
            <a:endParaRPr lang="en-US"/>
          </a:p>
          <a:p>
            <a:r>
              <a:rPr lang="en-US"/>
              <a:t>Read off</a:t>
            </a:r>
          </a:p>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05809-9FF2-465F-A2B9-1D0842166CCF}" type="slidenum">
              <a:rPr lang="en-US"/>
              <a:pPr/>
              <a:t>190</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0B4FD-DDEB-4417-B36A-DDB0812299FA}" type="slidenum">
              <a:rPr lang="en-US"/>
              <a:pPr/>
              <a:t>191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C0E89-6689-44D4-8161-E6C9DCD42280}" type="slidenum">
              <a:rPr lang="en-US"/>
              <a:pPr/>
              <a:t>192</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07F96-F9B8-4551-9F8F-2E6A48E668B5}" type="slidenum">
              <a:rPr lang="en-US"/>
              <a:pPr/>
              <a:t>193</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CDD9F-4DC0-4982-A75A-63B67715F6E2}" type="slidenum">
              <a:rPr lang="en-US"/>
              <a:pPr/>
              <a:t>46</a:t>
            </a:fld>
            <a:endParaRPr lang="en-US"/>
          </a:p>
        </p:txBody>
      </p:sp>
      <p:sp>
        <p:nvSpPr>
          <p:cNvPr id="2994178" name="Rectangle 2"/>
          <p:cNvSpPr>
            <a:spLocks noGrp="1" noRot="1" noChangeAspect="1" noChangeArrowheads="1" noTextEdit="1"/>
          </p:cNvSpPr>
          <p:nvPr>
            <p:ph type="sldImg"/>
          </p:nvPr>
        </p:nvSpPr>
        <p:spPr>
          <a:ln/>
        </p:spPr>
      </p:sp>
      <p:sp>
        <p:nvSpPr>
          <p:cNvPr id="299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29DAA-7765-4F06-B4B8-3AEB199539EC}" type="slidenum">
              <a:rPr lang="en-US"/>
              <a:pPr/>
              <a:t>194</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5E188-2B2A-4CFD-9C02-AFD5C1AD909D}" type="slidenum">
              <a:rPr lang="en-US"/>
              <a:pPr/>
              <a:t>195</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879F7-0C1C-469E-8116-77DE504508C8}" type="slidenum">
              <a:rPr lang="en-US"/>
              <a:pPr/>
              <a:t>196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VR has two important properties I hope you can take away. First is that VR is an adaptive algorithm that adapt to the phases of the benchmarks. Shown here are two time-varying graphs of the percentage of victim replicas in the cache. This is the average of all 8 caches. On the left is CG, you clearly observe the two phases, and on the right is FT, where you observe the repetition.</a:t>
            </a:r>
          </a:p>
          <a:p>
            <a:endParaRPr lang="en-US"/>
          </a:p>
          <a:p>
            <a:r>
              <a:rPr lang="en-US"/>
              <a:t>Second is that the size of the “victim cache” is very large, usually on the order of 100 MB, which is much larger than the conventional victim cache in hardware.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31BA9-D003-43BD-B4A8-35A1FC56D0F9}" type="slidenum">
              <a:rPr lang="en-US"/>
              <a:pPr/>
              <a:t>197</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11604-71B0-4F8E-854E-75C2E723C1BF}" type="slidenum">
              <a:rPr lang="en-US"/>
              <a:pPr/>
              <a:t>198</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450F0-354D-4D56-A70B-89C525F3A2B0}" type="slidenum">
              <a:rPr lang="en-US"/>
              <a:pPr/>
              <a:t>199</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4FA1F2-AD78-4A26-9DD1-698C0714D5D1}" type="slidenum">
              <a:rPr lang="en-US"/>
              <a:pPr/>
              <a:t>200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98A47-0F8F-43A2-8B93-231A61509A3B}" type="slidenum">
              <a:rPr lang="en-US"/>
              <a:pPr/>
              <a:t>201</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For multi-programmed benchmarks. You’d expect that the result lie somewhere between multi-threaded and single-threaded benchmarks, and they indeed do. And on average savings is 19% over L2S.</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6C0CF-F7EF-467C-A495-915C265D51E8}" type="slidenum">
              <a:rPr lang="en-US"/>
              <a:pPr/>
              <a:t>202</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599FE-FCA7-40C9-B4D2-58C9A198B4E2}" type="slidenum">
              <a:rPr lang="en-US"/>
              <a:pPr/>
              <a:t>221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Whenever there is a write in the shared state, the copy of the block in the sharers is invalidated and the writer has the modified copy. On a subsequent read, the reader incurs the penalty of a coherence miss to obtain data from writer and makes new copy in its private cache. This implies slow access. Idea is that each write is read more than once. In C state, writer writes the copy and reader in C state reads it without incurring a miss.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1B7C9-93D5-4F57-A436-97C6B5021799}" type="slidenum">
              <a:rPr lang="en-US"/>
              <a:pPr/>
              <a:t>47</a:t>
            </a:fld>
            <a:endParaRPr lang="en-US"/>
          </a:p>
        </p:txBody>
      </p:sp>
      <p:sp>
        <p:nvSpPr>
          <p:cNvPr id="3198978" name="Rectangle 2"/>
          <p:cNvSpPr>
            <a:spLocks noGrp="1" noRot="1" noChangeAspect="1" noChangeArrowheads="1" noTextEdit="1"/>
          </p:cNvSpPr>
          <p:nvPr>
            <p:ph type="sldImg"/>
          </p:nvPr>
        </p:nvSpPr>
        <p:spPr>
          <a:ln/>
        </p:spPr>
      </p:sp>
      <p:sp>
        <p:nvSpPr>
          <p:cNvPr id="319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FD20B-F91A-4492-BF3A-CC0927CA8218}" type="slidenum">
              <a:rPr lang="ko-KR" altLang="en-US"/>
              <a:pPr/>
              <a:t>229</a:t>
            </a:fld>
            <a:endParaRPr lang="en-US" altLang="ko-KR"/>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ltLang="ko-KR">
              <a:ea typeface="굴림" pitchFamily="34" charset="-127"/>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F9330-48C3-45BE-8491-74AB82743EEB}" type="slidenum">
              <a:rPr lang="ko-KR" altLang="en-US"/>
              <a:pPr/>
              <a:t>230</a:t>
            </a:fld>
            <a:endParaRPr lang="en-US" altLang="ko-K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ltLang="ko-KR">
              <a:ea typeface="굴림" pitchFamily="34" charset="-127"/>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21895-3070-4FB2-A3DD-359CD8591875}" type="slidenum">
              <a:rPr lang="ko-KR" altLang="en-US"/>
              <a:pPr/>
              <a:t>231</a:t>
            </a:fld>
            <a:endParaRPr lang="en-US" altLang="ko-K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ltLang="ko-KR">
              <a:ea typeface="굴림" pitchFamily="34" charset="-127"/>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bwMode="auto">
          <a:xfrm>
            <a:off x="0" y="303213"/>
            <a:ext cx="0" cy="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70414" y="3237190"/>
            <a:ext cx="7807883" cy="184666"/>
          </a:xfrm>
          <a:prstGeom prst="rect">
            <a:avLst/>
          </a:prstGeom>
          <a:noFill/>
          <a:ln>
            <a:miter lim="800000"/>
            <a:headEnd/>
            <a:tailEnd/>
          </a:ln>
        </p:spPr>
        <p:txBody>
          <a:bodyPr lIns="0" tIns="0" rIns="0" bIns="0">
            <a:spAutoFit/>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46C82-C61B-414F-AE62-D11468750911}" type="slidenum">
              <a:rPr lang="en-US"/>
              <a:pPr/>
              <a:t>255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E3221-C36A-4D2A-927A-7F01F7C62975}" type="slidenum">
              <a:rPr lang="en-US"/>
              <a:pPr/>
              <a:t>256</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C8212-2245-49E7-8D57-97A09798EB2C}" type="slidenum">
              <a:rPr lang="en-US"/>
              <a:pPr/>
              <a:t>257</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AB55F-E531-4F98-83F3-C2A1819F1BF8}" type="slidenum">
              <a:rPr lang="en-US"/>
              <a:pPr/>
              <a:t>258</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D9645-4AB8-4A8B-9FE7-C6D2B2FC6C66}" type="slidenum">
              <a:rPr lang="en-US"/>
              <a:pPr/>
              <a:t>259</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3EEA9-3AA7-4A1A-9BC0-E70677766B9F}" type="slidenum">
              <a:rPr lang="en-US"/>
              <a:pPr/>
              <a:t>262</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8915400" cy="1470025"/>
          </a:xfrm>
        </p:spPr>
        <p:txBody>
          <a:bodyPr/>
          <a:lstStyle>
            <a:lvl1pPr algn="ctr">
              <a:defRPr sz="4000" baseline="0">
                <a:solidFill>
                  <a:schemeClr val="accent2"/>
                </a:solidFil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a:p>
        </p:txBody>
      </p:sp>
      <p:sp>
        <p:nvSpPr>
          <p:cNvPr id="4" name="Slide Number Placeholder 3"/>
          <p:cNvSpPr>
            <a:spLocks noGrp="1"/>
          </p:cNvSpPr>
          <p:nvPr>
            <p:ph type="sldNum" sz="quarter" idx="10"/>
          </p:nvPr>
        </p:nvSpPr>
        <p:spPr/>
        <p:txBody>
          <a:bodyPr/>
          <a:lstStyle>
            <a:lvl1pPr>
              <a:defRPr/>
            </a:lvl1pPr>
          </a:lstStyle>
          <a:p>
            <a:fld id="{8DC03297-4926-484C-8454-86EC31EA35A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2675D0-65D4-4627-A10D-C1FC78D7BAC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6038"/>
            <a:ext cx="2286000" cy="6811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6038"/>
            <a:ext cx="6705600" cy="6811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EB1DC14-17C3-4055-BBB1-D22C7EC51EA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8458200" cy="258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381000"/>
            <a:ext cx="44958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381000"/>
            <a:ext cx="4495800" cy="316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4495800" cy="316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763000" y="0"/>
            <a:ext cx="381000" cy="304800"/>
          </a:xfrm>
        </p:spPr>
        <p:txBody>
          <a:bodyPr/>
          <a:lstStyle>
            <a:lvl1pPr>
              <a:defRPr/>
            </a:lvl1pPr>
          </a:lstStyle>
          <a:p>
            <a:fld id="{4D61B9AA-6DEF-4B6E-9AE0-2C14646729F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8458200" cy="258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381000"/>
            <a:ext cx="44958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1000"/>
            <a:ext cx="44958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763000" y="0"/>
            <a:ext cx="381000" cy="304800"/>
          </a:xfrm>
        </p:spPr>
        <p:txBody>
          <a:bodyPr/>
          <a:lstStyle>
            <a:lvl1pPr>
              <a:defRPr/>
            </a:lvl1pPr>
          </a:lstStyle>
          <a:p>
            <a:fld id="{C195D482-1EE0-4FBA-B708-6E3C65C4729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304800" y="6245225"/>
            <a:ext cx="1752600" cy="476250"/>
          </a:xfrm>
          <a:prstGeom prst="rect">
            <a:avLst/>
          </a:prstGeom>
        </p:spPr>
        <p:txBody>
          <a:bodyPr/>
          <a:lstStyle>
            <a:lvl1pPr>
              <a:defRPr/>
            </a:lvl1pPr>
          </a:lstStyle>
          <a:p>
            <a:r>
              <a:rPr lang="en-US"/>
              <a:t>Beckmann &amp; Wood</a:t>
            </a:r>
          </a:p>
        </p:txBody>
      </p:sp>
      <p:sp>
        <p:nvSpPr>
          <p:cNvPr id="5" name="Footer Placeholder 4"/>
          <p:cNvSpPr>
            <a:spLocks noGrp="1"/>
          </p:cNvSpPr>
          <p:nvPr>
            <p:ph type="ftr" sz="quarter" idx="11"/>
          </p:nvPr>
        </p:nvSpPr>
        <p:spPr>
          <a:xfrm>
            <a:off x="2209800" y="6245225"/>
            <a:ext cx="4724400" cy="476250"/>
          </a:xfrm>
          <a:prstGeom prst="rect">
            <a:avLst/>
          </a:prstGeom>
        </p:spPr>
        <p:txBody>
          <a:bodyPr/>
          <a:lstStyle>
            <a:lvl1pPr>
              <a:defRPr/>
            </a:lvl1pPr>
          </a:lstStyle>
          <a:p>
            <a:r>
              <a:rPr lang="en-US"/>
              <a:t>Managing Wire Delay in Large CMP Caches</a:t>
            </a:r>
          </a:p>
        </p:txBody>
      </p:sp>
      <p:sp>
        <p:nvSpPr>
          <p:cNvPr id="6" name="Slide Number Placeholder 5"/>
          <p:cNvSpPr>
            <a:spLocks noGrp="1"/>
          </p:cNvSpPr>
          <p:nvPr>
            <p:ph type="sldNum" sz="quarter" idx="12"/>
          </p:nvPr>
        </p:nvSpPr>
        <p:spPr>
          <a:xfrm>
            <a:off x="7239000" y="6245225"/>
            <a:ext cx="1447800" cy="476250"/>
          </a:xfrm>
        </p:spPr>
        <p:txBody>
          <a:bodyPr/>
          <a:lstStyle>
            <a:lvl1pPr>
              <a:defRPr/>
            </a:lvl1pPr>
          </a:lstStyle>
          <a:p>
            <a:fld id="{3289F449-4058-49F5-B676-D340BA321F5C}"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910388" cy="555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066800"/>
            <a:ext cx="80772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3695700"/>
            <a:ext cx="80772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910388" cy="555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066800"/>
            <a:ext cx="39624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066800"/>
            <a:ext cx="3962400" cy="5105400"/>
          </a:xfrm>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1775" y="0"/>
            <a:ext cx="8680450" cy="9715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7861E1A-9524-400A-8111-F4FA7A332A1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0"/>
            <a:ext cx="8680450" cy="9715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414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798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33A78A3-8452-48D1-AEB9-F2EB7612601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79400" y="6270625"/>
            <a:ext cx="2006600" cy="476250"/>
          </a:xfrm>
          <a:prstGeom prst="rect">
            <a:avLst/>
          </a:prstGeom>
        </p:spPr>
        <p:txBody>
          <a:bodyPr/>
          <a:lstStyle>
            <a:lvl1pPr>
              <a:defRPr/>
            </a:lvl1pPr>
          </a:lstStyle>
          <a:p>
            <a:pPr>
              <a:defRPr/>
            </a:pPr>
            <a:r>
              <a:rPr lang="en-US"/>
              <a:t>Beckmann, Marty, &amp; Wood</a:t>
            </a:r>
          </a:p>
        </p:txBody>
      </p:sp>
      <p:sp>
        <p:nvSpPr>
          <p:cNvPr id="5" name="Footer Placeholder 4"/>
          <p:cNvSpPr>
            <a:spLocks noGrp="1"/>
          </p:cNvSpPr>
          <p:nvPr>
            <p:ph type="ftr" sz="quarter" idx="11"/>
          </p:nvPr>
        </p:nvSpPr>
        <p:spPr>
          <a:xfrm>
            <a:off x="2209800" y="6245225"/>
            <a:ext cx="4724400" cy="476250"/>
          </a:xfrm>
          <a:prstGeom prst="rect">
            <a:avLst/>
          </a:prstGeom>
        </p:spPr>
        <p:txBody>
          <a:bodyPr/>
          <a:lstStyle>
            <a:lvl1pPr>
              <a:defRPr/>
            </a:lvl1pPr>
          </a:lstStyle>
          <a:p>
            <a:r>
              <a:rPr lang="en-US"/>
              <a:t> </a:t>
            </a:r>
            <a:r>
              <a:rPr lang="en-US" sz="1200"/>
              <a:t>ASR: Adaptive Selective Replication for CMP Caches</a:t>
            </a:r>
            <a:endParaRPr lang="en-US"/>
          </a:p>
        </p:txBody>
      </p:sp>
      <p:sp>
        <p:nvSpPr>
          <p:cNvPr id="6" name="Slide Number Placeholder 5"/>
          <p:cNvSpPr>
            <a:spLocks noGrp="1"/>
          </p:cNvSpPr>
          <p:nvPr>
            <p:ph type="sldNum" sz="quarter" idx="12"/>
          </p:nvPr>
        </p:nvSpPr>
        <p:spPr/>
        <p:txBody>
          <a:bodyPr/>
          <a:lstStyle>
            <a:lvl1pPr>
              <a:defRPr/>
            </a:lvl1pPr>
          </a:lstStyle>
          <a:p>
            <a:fld id="{C80878C4-A1A2-4460-B4FA-9C47228D2049}"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2F5135F-D8B1-45F7-8D4B-D8D8D3302E2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8100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0" y="6591300"/>
            <a:ext cx="3022600" cy="228600"/>
          </a:xfrm>
          <a:prstGeom prst="rect">
            <a:avLst/>
          </a:prstGeom>
        </p:spPr>
        <p:txBody>
          <a:bodyPr/>
          <a:lstStyle>
            <a:lvl1pPr>
              <a:defRPr/>
            </a:lvl1pPr>
          </a:lstStyle>
          <a:p>
            <a:r>
              <a:rPr lang="en-US" dirty="0" smtClean="0"/>
              <a:t>© 2009 Hardavellas</a:t>
            </a:r>
            <a:endParaRPr lang="en-US" dirty="0"/>
          </a:p>
        </p:txBody>
      </p:sp>
      <p:sp>
        <p:nvSpPr>
          <p:cNvPr id="6" name="Slide Number Placeholder 5"/>
          <p:cNvSpPr>
            <a:spLocks noGrp="1"/>
          </p:cNvSpPr>
          <p:nvPr>
            <p:ph type="sldNum" sz="quarter" idx="11"/>
          </p:nvPr>
        </p:nvSpPr>
        <p:spPr>
          <a:xfrm>
            <a:off x="2717800" y="6483350"/>
            <a:ext cx="2133600" cy="476250"/>
          </a:xfrm>
        </p:spPr>
        <p:txBody>
          <a:bodyPr/>
          <a:lstStyle>
            <a:lvl1pPr>
              <a:defRPr/>
            </a:lvl1pPr>
          </a:lstStyle>
          <a:p>
            <a:fld id="{7E8239FF-0874-4CCA-930D-2E0B91E887F2}" type="slidenum">
              <a:rPr lang="en-US"/>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9200"/>
            <a:ext cx="403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8100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096000" y="6591300"/>
            <a:ext cx="3022600" cy="228600"/>
          </a:xfrm>
          <a:prstGeom prst="rect">
            <a:avLst/>
          </a:prstGeom>
        </p:spPr>
        <p:txBody>
          <a:bodyPr/>
          <a:lstStyle>
            <a:lvl1pPr>
              <a:defRPr/>
            </a:lvl1pPr>
          </a:lstStyle>
          <a:p>
            <a:r>
              <a:rPr lang="en-US" dirty="0" smtClean="0"/>
              <a:t>© 2009 Hardavellas</a:t>
            </a:r>
            <a:endParaRPr lang="en-US" dirty="0"/>
          </a:p>
        </p:txBody>
      </p:sp>
      <p:sp>
        <p:nvSpPr>
          <p:cNvPr id="7" name="Slide Number Placeholder 6"/>
          <p:cNvSpPr>
            <a:spLocks noGrp="1"/>
          </p:cNvSpPr>
          <p:nvPr>
            <p:ph type="sldNum" sz="quarter" idx="11"/>
          </p:nvPr>
        </p:nvSpPr>
        <p:spPr>
          <a:xfrm>
            <a:off x="2717800" y="6483350"/>
            <a:ext cx="2133600" cy="476250"/>
          </a:xfrm>
        </p:spPr>
        <p:txBody>
          <a:bodyPr/>
          <a:lstStyle>
            <a:lvl1pPr>
              <a:defRPr/>
            </a:lvl1pPr>
          </a:lstStyle>
          <a:p>
            <a:fld id="{185397EF-1392-4EE6-8D67-932603BAD58E}"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8951D02-2EE0-4688-A733-C8521BABF24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381000"/>
            <a:ext cx="449580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1000"/>
            <a:ext cx="449580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7482B2D-9DE5-474B-9FED-FF1C8EC74F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C371C25-A897-4F46-9FCC-938CED9C077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49B2612-171E-4A15-AEA4-D32D4FE6C2B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E9E2A25-62D8-4718-85F0-28002D9EBF6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A73ADB5-999E-4308-9DA9-9FE7AF10CE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B457F16-2116-4DA3-9330-B3C36B4056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381000"/>
          </a:xfrm>
          <a:prstGeom prst="rect">
            <a:avLst/>
          </a:prstGeom>
          <a:solidFill>
            <a:schemeClr val="accent2"/>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228600" y="46038"/>
            <a:ext cx="8458200" cy="25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381000"/>
            <a:ext cx="9144000" cy="647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763000" y="0"/>
            <a:ext cx="381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98B3FD0C-EE7D-4756-89DC-DC752BD524E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rgbClr val="0066CC"/>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rgbClr val="0000FF"/>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slides/_rels/slide13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vmlDrawing" Target="../drawings/vmlDrawing2.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vmlDrawing" Target="../drawings/vmlDrawing3.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5.vml"/></Relationships>
</file>

<file path=ppt/slides/_rels/slide1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6.v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7.v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Excel_97-2003_Worksheet7.xls"/></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Excel_97-2003_Worksheet8.xls"/></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Excel_97-2003_Worksheet9.xls"/></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Excel_97-2003_Worksheet10.xls"/></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Office_Excel_97-2003_Worksheet11.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oleObject" Target="../embeddings/Microsoft_Office_Excel_97-2003_Worksheet12.xls"/></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oleObject" Target="../embeddings/Microsoft_Office_Excel_97-2003_Worksheet13.xls"/></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8.xml"/><Relationship Id="rId1" Type="http://schemas.openxmlformats.org/officeDocument/2006/relationships/vmlDrawing" Target="../drawings/vmlDrawing15.vml"/><Relationship Id="rId5" Type="http://schemas.openxmlformats.org/officeDocument/2006/relationships/oleObject" Target="../embeddings/Microsoft_Office_Excel_97-2003_Worksheet15.xls"/><Relationship Id="rId4" Type="http://schemas.openxmlformats.org/officeDocument/2006/relationships/oleObject" Target="../embeddings/Microsoft_Office_Excel_97-2003_Worksheet14.xls"/></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8.xml"/><Relationship Id="rId1" Type="http://schemas.openxmlformats.org/officeDocument/2006/relationships/vmlDrawing" Target="../drawings/vmlDrawing16.vml"/><Relationship Id="rId5" Type="http://schemas.openxmlformats.org/officeDocument/2006/relationships/oleObject" Target="../embeddings/Microsoft_Office_Excel_97-2003_Worksheet17.xls"/><Relationship Id="rId4" Type="http://schemas.openxmlformats.org/officeDocument/2006/relationships/oleObject" Target="../embeddings/Microsoft_Office_Excel_97-2003_Worksheet16.xls"/></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8.xml"/><Relationship Id="rId1" Type="http://schemas.openxmlformats.org/officeDocument/2006/relationships/vmlDrawing" Target="../drawings/vmlDrawing17.vml"/><Relationship Id="rId5" Type="http://schemas.openxmlformats.org/officeDocument/2006/relationships/oleObject" Target="../embeddings/Microsoft_Office_Excel_97-2003_Worksheet19.xls"/><Relationship Id="rId4" Type="http://schemas.openxmlformats.org/officeDocument/2006/relationships/oleObject" Target="../embeddings/Microsoft_Office_Excel_97-2003_Worksheet18.xls"/></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8.xml"/><Relationship Id="rId1" Type="http://schemas.openxmlformats.org/officeDocument/2006/relationships/vmlDrawing" Target="../drawings/vmlDrawing18.vml"/><Relationship Id="rId5" Type="http://schemas.openxmlformats.org/officeDocument/2006/relationships/oleObject" Target="../embeddings/Microsoft_Office_Excel_97-2003_Worksheet21.xls"/><Relationship Id="rId4" Type="http://schemas.openxmlformats.org/officeDocument/2006/relationships/oleObject" Target="../embeddings/Microsoft_Office_Excel_97-2003_Worksheet20.xls"/></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oleObject" Target="../embeddings/Microsoft_Office_Excel_97-2003_Worksheet23.xls"/><Relationship Id="rId4" Type="http://schemas.openxmlformats.org/officeDocument/2006/relationships/oleObject" Target="../embeddings/Microsoft_Office_Excel_97-2003_Worksheet22.xls"/></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xml"/><Relationship Id="rId1" Type="http://schemas.openxmlformats.org/officeDocument/2006/relationships/vmlDrawing" Target="../drawings/vmlDrawing20.vml"/><Relationship Id="rId5" Type="http://schemas.openxmlformats.org/officeDocument/2006/relationships/oleObject" Target="../embeddings/Microsoft_Office_Excel_97-2003_Worksheet25.xls"/><Relationship Id="rId4" Type="http://schemas.openxmlformats.org/officeDocument/2006/relationships/oleObject" Target="../embeddings/Microsoft_Office_Excel_97-2003_Worksheet24.xls"/></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Microsoft_Office_Excel_97-2003_Worksheet26.xls"/></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Microsoft_Office_Excel_97-2003_Worksheet27.xls"/></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0.xml.rels><?xml version="1.0" encoding="UTF-8" standalone="yes"?>
<Relationships xmlns="http://schemas.openxmlformats.org/package/2006/relationships"><Relationship Id="rId3" Type="http://schemas.openxmlformats.org/officeDocument/2006/relationships/oleObject" Target="../embeddings/Microsoft_Office_Excel_97-2003_Worksheet28.xls"/><Relationship Id="rId2" Type="http://schemas.openxmlformats.org/officeDocument/2006/relationships/slideLayout" Target="../slideLayouts/slideLayout15.xml"/><Relationship Id="rId1" Type="http://schemas.openxmlformats.org/officeDocument/2006/relationships/vmlDrawing" Target="../drawings/vmlDrawing24.vml"/></Relationships>
</file>

<file path=ppt/slides/_rels/slide251.xml.rels><?xml version="1.0" encoding="UTF-8" standalone="yes"?>
<Relationships xmlns="http://schemas.openxmlformats.org/package/2006/relationships"><Relationship Id="rId3" Type="http://schemas.openxmlformats.org/officeDocument/2006/relationships/oleObject" Target="../embeddings/Microsoft_Office_Excel_97-2003_Worksheet29.xls"/><Relationship Id="rId2" Type="http://schemas.openxmlformats.org/officeDocument/2006/relationships/slideLayout" Target="../slideLayouts/slideLayout15.xml"/><Relationship Id="rId1" Type="http://schemas.openxmlformats.org/officeDocument/2006/relationships/vmlDrawing" Target="../drawings/vmlDrawing25.vml"/></Relationships>
</file>

<file path=ppt/slides/_rels/slide252.xml.rels><?xml version="1.0" encoding="UTF-8" standalone="yes"?>
<Relationships xmlns="http://schemas.openxmlformats.org/package/2006/relationships"><Relationship Id="rId3" Type="http://schemas.openxmlformats.org/officeDocument/2006/relationships/oleObject" Target="../embeddings/Microsoft_Office_Excel_97-2003_Worksheet30.xls"/><Relationship Id="rId2" Type="http://schemas.openxmlformats.org/officeDocument/2006/relationships/slideLayout" Target="../slideLayouts/slideLayout18.xml"/><Relationship Id="rId1" Type="http://schemas.openxmlformats.org/officeDocument/2006/relationships/vmlDrawing" Target="../drawings/vmlDrawing26.vml"/><Relationship Id="rId6" Type="http://schemas.openxmlformats.org/officeDocument/2006/relationships/image" Target="../media/image89.png"/><Relationship Id="rId5" Type="http://schemas.openxmlformats.org/officeDocument/2006/relationships/oleObject" Target="../embeddings/Microsoft_Office_Excel_97-2003_Worksheet32.xls"/><Relationship Id="rId4" Type="http://schemas.openxmlformats.org/officeDocument/2006/relationships/oleObject" Target="../embeddings/Microsoft_Office_Excel_97-2003_Worksheet31.xls"/></Relationships>
</file>

<file path=ppt/slides/_rels/slide253.xml.rels><?xml version="1.0" encoding="UTF-8" standalone="yes"?>
<Relationships xmlns="http://schemas.openxmlformats.org/package/2006/relationships"><Relationship Id="rId3" Type="http://schemas.openxmlformats.org/officeDocument/2006/relationships/oleObject" Target="../embeddings/Microsoft_Office_Excel_97-2003_Worksheet33.xls"/><Relationship Id="rId2" Type="http://schemas.openxmlformats.org/officeDocument/2006/relationships/slideLayout" Target="../slideLayouts/slideLayout4.xml"/><Relationship Id="rId1" Type="http://schemas.openxmlformats.org/officeDocument/2006/relationships/vmlDrawing" Target="../drawings/vmlDrawing27.vml"/><Relationship Id="rId4" Type="http://schemas.openxmlformats.org/officeDocument/2006/relationships/oleObject" Target="../embeddings/Microsoft_Office_Excel_97-2003_Worksheet34.xls"/></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106.xml"/><Relationship Id="rId7" Type="http://schemas.openxmlformats.org/officeDocument/2006/relationships/oleObject" Target="../embeddings/Microsoft_Office_Excel_97-2003_Worksheet38.xls"/><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Microsoft_Office_Excel_97-2003_Worksheet37.xls"/><Relationship Id="rId5" Type="http://schemas.openxmlformats.org/officeDocument/2006/relationships/oleObject" Target="../embeddings/Microsoft_Office_Excel_97-2003_Worksheet36.xls"/><Relationship Id="rId4" Type="http://schemas.openxmlformats.org/officeDocument/2006/relationships/oleObject" Target="../embeddings/Microsoft_Office_Excel_97-2003_Worksheet35.xls"/></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107.xml"/><Relationship Id="rId7" Type="http://schemas.openxmlformats.org/officeDocument/2006/relationships/oleObject" Target="../embeddings/Microsoft_Office_Excel_97-2003_Worksheet42.xls"/><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Microsoft_Office_Excel_97-2003_Worksheet41.xls"/><Relationship Id="rId5" Type="http://schemas.openxmlformats.org/officeDocument/2006/relationships/oleObject" Target="../embeddings/Microsoft_Office_Excel_97-2003_Worksheet40.xls"/><Relationship Id="rId4" Type="http://schemas.openxmlformats.org/officeDocument/2006/relationships/oleObject" Target="../embeddings/Microsoft_Office_Excel_97-2003_Worksheet39.xls"/></Relationships>
</file>

<file path=ppt/slides/_rels/slide27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Microsoft_Office_Excel_97-2003_Worksheet43.xls"/></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9.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9.xml"/></Relationships>
</file>

<file path=ppt/slides/_rels/slide28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15.xml"/><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9.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9.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9.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9.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9.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9.xml"/></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9.xml"/><Relationship Id="rId1" Type="http://schemas.openxmlformats.org/officeDocument/2006/relationships/tags" Target="../tags/tag10.xml"/><Relationship Id="rId4" Type="http://schemas.openxmlformats.org/officeDocument/2006/relationships/image" Target="../media/image10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9.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30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39.xml"/><Relationship Id="rId1" Type="http://schemas.openxmlformats.org/officeDocument/2006/relationships/slideLayout" Target="../slideLayouts/slideLayout19.xml"/><Relationship Id="rId4" Type="http://schemas.openxmlformats.org/officeDocument/2006/relationships/image" Target="../media/image109.jpeg"/></Relationships>
</file>

<file path=ppt/slides/_rels/slide30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40.xml"/><Relationship Id="rId1" Type="http://schemas.openxmlformats.org/officeDocument/2006/relationships/slideLayout" Target="../slideLayouts/slideLayout19.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142.xml"/><Relationship Id="rId1" Type="http://schemas.openxmlformats.org/officeDocument/2006/relationships/slideLayout" Target="../slideLayouts/slideLayout1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9" Type="http://schemas.openxmlformats.org/officeDocument/2006/relationships/image" Target="../media/image117.png"/></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9.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Microsoft_Office_Excel_97-2003_Worksheet44.xls"/></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oleObject" Target="../embeddings/Microsoft_Office_Excel_97-2003_Worksheet45.xls"/></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Microsoft_Office_Excel_97-2003_Worksheet46.xls"/></Relationships>
</file>

<file path=ppt/slides/_rels/slide34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oleObject" Target="../embeddings/Microsoft_Office_Excel_97-2003_Worksheet47.xls"/></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Microsoft_Office_Excel_97-2003_Worksheet48.xls"/></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Microsoft_Office_Excel_97-2003_Worksheet49.xls"/></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3" Type="http://schemas.openxmlformats.org/officeDocument/2006/relationships/oleObject" Target="../embeddings/Microsoft_Office_Excel_97-2003_Worksheet50.xls"/><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9.xml"/></Relationships>
</file>

<file path=ppt/slides/_rels/slide36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9.xml"/></Relationships>
</file>

<file path=ppt/slides/_rels/slide36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3" Type="http://schemas.openxmlformats.org/officeDocument/2006/relationships/oleObject" Target="../embeddings/Microsoft_Office_Excel_97-2003_Worksheet51.xls"/><Relationship Id="rId2" Type="http://schemas.openxmlformats.org/officeDocument/2006/relationships/slideLayout" Target="../slideLayouts/slideLayout13.xml"/><Relationship Id="rId1" Type="http://schemas.openxmlformats.org/officeDocument/2006/relationships/vmlDrawing" Target="../drawings/vmlDrawing38.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72.xml"/><Relationship Id="rId1" Type="http://schemas.openxmlformats.org/officeDocument/2006/relationships/slideLayout" Target="../slideLayouts/slideLayout20.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4.xml"/></Relationships>
</file>

<file path=ppt/slides/_rels/slide419.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notesSlide" Target="../notesSlides/notesSlide175.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1.xml"/><Relationship Id="rId1" Type="http://schemas.openxmlformats.org/officeDocument/2006/relationships/tags" Target="../tags/tag12.xml"/><Relationship Id="rId6" Type="http://schemas.openxmlformats.org/officeDocument/2006/relationships/image" Target="../media/image142.png"/><Relationship Id="rId5" Type="http://schemas.openxmlformats.org/officeDocument/2006/relationships/image" Target="../media/image145.emf"/><Relationship Id="rId4" Type="http://schemas.openxmlformats.org/officeDocument/2006/relationships/image" Target="../media/image144.emf"/></Relationships>
</file>

<file path=ppt/slides/_rels/slide421.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78.xml"/><Relationship Id="rId1" Type="http://schemas.openxmlformats.org/officeDocument/2006/relationships/slideLayout" Target="../slideLayouts/slideLayout20.xml"/></Relationships>
</file>

<file path=ppt/slides/_rels/slide429.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179.xml"/><Relationship Id="rId1" Type="http://schemas.openxmlformats.org/officeDocument/2006/relationships/slideLayout" Target="../slideLayouts/slideLayout4.xml"/><Relationship Id="rId4" Type="http://schemas.openxmlformats.org/officeDocument/2006/relationships/image" Target="../media/image1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hpl.hp.com/research/cacti/"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2057400"/>
            <a:ext cx="8915400" cy="2000250"/>
          </a:xfrm>
        </p:spPr>
        <p:txBody>
          <a:bodyPr/>
          <a:lstStyle/>
          <a:p>
            <a:r>
              <a:rPr lang="en-US" dirty="0"/>
              <a:t>Chip-Multiprocessor Caches: </a:t>
            </a:r>
            <a:r>
              <a:rPr lang="en-US" dirty="0" smtClean="0"/>
              <a:t/>
            </a:r>
            <a:br>
              <a:rPr lang="en-US" dirty="0" smtClean="0"/>
            </a:br>
            <a:r>
              <a:rPr lang="en-US" dirty="0" smtClean="0"/>
              <a:t>Placement and Management</a:t>
            </a:r>
            <a:r>
              <a:rPr lang="en-US" dirty="0">
                <a:solidFill>
                  <a:srgbClr val="0000FF"/>
                </a:solidFill>
              </a:rPr>
              <a:t/>
            </a:r>
            <a:br>
              <a:rPr lang="en-US" dirty="0">
                <a:solidFill>
                  <a:srgbClr val="0000FF"/>
                </a:solidFill>
              </a:rPr>
            </a:br>
            <a:endParaRPr lang="en-US" dirty="0"/>
          </a:p>
        </p:txBody>
      </p:sp>
      <p:sp>
        <p:nvSpPr>
          <p:cNvPr id="2051" name="Rectangle 3"/>
          <p:cNvSpPr>
            <a:spLocks noGrp="1" noChangeArrowheads="1"/>
          </p:cNvSpPr>
          <p:nvPr>
            <p:ph type="subTitle" idx="1"/>
          </p:nvPr>
        </p:nvSpPr>
        <p:spPr>
          <a:xfrm>
            <a:off x="152400" y="3657600"/>
            <a:ext cx="8686800" cy="2438400"/>
          </a:xfrm>
        </p:spPr>
        <p:txBody>
          <a:bodyPr/>
          <a:lstStyle/>
          <a:p>
            <a:pPr>
              <a:lnSpc>
                <a:spcPct val="80000"/>
              </a:lnSpc>
            </a:pPr>
            <a:r>
              <a:rPr lang="en-US" dirty="0" smtClean="0">
                <a:solidFill>
                  <a:schemeClr val="tx1"/>
                </a:solidFill>
              </a:rPr>
              <a:t>Andreas </a:t>
            </a:r>
            <a:r>
              <a:rPr lang="en-US" dirty="0" err="1" smtClean="0">
                <a:solidFill>
                  <a:schemeClr val="tx1"/>
                </a:solidFill>
              </a:rPr>
              <a:t>Moshovos</a:t>
            </a:r>
            <a:endParaRPr lang="en-US" dirty="0" smtClean="0">
              <a:solidFill>
                <a:schemeClr val="tx1"/>
              </a:solidFill>
            </a:endParaRPr>
          </a:p>
          <a:p>
            <a:pPr>
              <a:lnSpc>
                <a:spcPct val="80000"/>
              </a:lnSpc>
            </a:pPr>
            <a:r>
              <a:rPr lang="en-US" dirty="0" smtClean="0">
                <a:solidFill>
                  <a:schemeClr val="tx1"/>
                </a:solidFill>
              </a:rPr>
              <a:t>University of Toronto/ECE</a:t>
            </a:r>
          </a:p>
          <a:p>
            <a:pPr>
              <a:lnSpc>
                <a:spcPct val="80000"/>
              </a:lnSpc>
            </a:pPr>
            <a:r>
              <a:rPr lang="en-US" dirty="0" smtClean="0">
                <a:solidFill>
                  <a:schemeClr val="tx1"/>
                </a:solidFill>
              </a:rPr>
              <a:t>Short Course, University </a:t>
            </a:r>
            <a:r>
              <a:rPr lang="en-US" smtClean="0">
                <a:solidFill>
                  <a:schemeClr val="tx1"/>
                </a:solidFill>
              </a:rPr>
              <a:t>of Zaragoza, </a:t>
            </a:r>
            <a:r>
              <a:rPr lang="en-US" dirty="0" smtClean="0">
                <a:solidFill>
                  <a:schemeClr val="tx1"/>
                </a:solidFill>
              </a:rPr>
              <a:t>July 2009</a:t>
            </a:r>
          </a:p>
          <a:p>
            <a:pPr>
              <a:lnSpc>
                <a:spcPct val="80000"/>
              </a:lnSpc>
            </a:pPr>
            <a:endParaRPr lang="en-US" sz="2000" dirty="0"/>
          </a:p>
          <a:p>
            <a:pPr>
              <a:lnSpc>
                <a:spcPct val="80000"/>
              </a:lnSpc>
            </a:pPr>
            <a:r>
              <a:rPr lang="en-US" sz="2000" dirty="0" smtClean="0">
                <a:solidFill>
                  <a:schemeClr val="tx1"/>
                </a:solidFill>
              </a:rPr>
              <a:t>Most slides are based on or directly taken from material and slides by the original paper authors</a:t>
            </a:r>
            <a:endParaRPr lang="en-US"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NUCA: Non-Uniform Cache Architecture</a:t>
            </a:r>
            <a:endParaRPr lang="en-US" dirty="0"/>
          </a:p>
        </p:txBody>
      </p:sp>
      <p:sp>
        <p:nvSpPr>
          <p:cNvPr id="6" name="Content Placeholder 5"/>
          <p:cNvSpPr>
            <a:spLocks noGrp="1"/>
          </p:cNvSpPr>
          <p:nvPr>
            <p:ph idx="1"/>
          </p:nvPr>
        </p:nvSpPr>
        <p:spPr>
          <a:xfrm>
            <a:off x="4724400" y="1828800"/>
            <a:ext cx="4267200" cy="4876800"/>
          </a:xfrm>
        </p:spPr>
        <p:txBody>
          <a:bodyPr/>
          <a:lstStyle/>
          <a:p>
            <a:r>
              <a:rPr lang="en-US" dirty="0" smtClean="0"/>
              <a:t>Tiled Cache</a:t>
            </a:r>
          </a:p>
          <a:p>
            <a:r>
              <a:rPr lang="en-US" dirty="0" smtClean="0"/>
              <a:t>Variable Latency</a:t>
            </a:r>
          </a:p>
          <a:p>
            <a:r>
              <a:rPr lang="en-US" dirty="0" smtClean="0"/>
              <a:t>Closer tiles = Faster</a:t>
            </a:r>
          </a:p>
          <a:p>
            <a:endParaRPr lang="en-US" dirty="0" smtClean="0"/>
          </a:p>
          <a:p>
            <a:pPr>
              <a:buNone/>
            </a:pPr>
            <a:endParaRPr lang="en-US" dirty="0"/>
          </a:p>
          <a:p>
            <a:r>
              <a:rPr lang="en-US" b="1" dirty="0" smtClean="0"/>
              <a:t>Key Decisions:</a:t>
            </a:r>
          </a:p>
          <a:p>
            <a:pPr lvl="1"/>
            <a:r>
              <a:rPr lang="en-US" b="1" dirty="0" smtClean="0">
                <a:solidFill>
                  <a:srgbClr val="C00000"/>
                </a:solidFill>
              </a:rPr>
              <a:t>Not only what to cache</a:t>
            </a:r>
          </a:p>
          <a:p>
            <a:pPr lvl="1"/>
            <a:r>
              <a:rPr lang="en-US" b="1" dirty="0" smtClean="0">
                <a:solidFill>
                  <a:srgbClr val="C00000"/>
                </a:solidFill>
              </a:rPr>
              <a:t>Also where to cache</a:t>
            </a:r>
            <a:endParaRPr lang="en-US" b="1" dirty="0">
              <a:solidFill>
                <a:srgbClr val="C00000"/>
              </a:solidFill>
            </a:endParaRPr>
          </a:p>
        </p:txBody>
      </p:sp>
      <p:sp>
        <p:nvSpPr>
          <p:cNvPr id="24" name="Rectangle 23"/>
          <p:cNvSpPr/>
          <p:nvPr/>
        </p:nvSpPr>
        <p:spPr bwMode="auto">
          <a:xfrm>
            <a:off x="457200" y="8382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4572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12954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7" name="Straight Arrow Connector 26"/>
          <p:cNvCxnSpPr>
            <a:endCxn id="25" idx="0"/>
          </p:cNvCxnSpPr>
          <p:nvPr/>
        </p:nvCxnSpPr>
        <p:spPr bwMode="auto">
          <a:xfrm rot="5400000">
            <a:off x="724694" y="18669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8" name="Straight Arrow Connector 27"/>
          <p:cNvCxnSpPr/>
          <p:nvPr/>
        </p:nvCxnSpPr>
        <p:spPr bwMode="auto">
          <a:xfrm rot="5400000">
            <a:off x="1562894" y="1866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0" name="Straight Arrow Connector 29"/>
          <p:cNvCxnSpPr/>
          <p:nvPr/>
        </p:nvCxnSpPr>
        <p:spPr bwMode="auto">
          <a:xfrm rot="5400000">
            <a:off x="7246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1" name="Straight Arrow Connector 30"/>
          <p:cNvCxnSpPr/>
          <p:nvPr/>
        </p:nvCxnSpPr>
        <p:spPr bwMode="auto">
          <a:xfrm rot="5400000">
            <a:off x="15628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2" name="Rectangle 31"/>
          <p:cNvSpPr/>
          <p:nvPr/>
        </p:nvSpPr>
        <p:spPr bwMode="auto">
          <a:xfrm>
            <a:off x="4572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15240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4572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15240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49" name="Straight Connector 48"/>
          <p:cNvCxnSpPr/>
          <p:nvPr/>
        </p:nvCxnSpPr>
        <p:spPr bwMode="auto">
          <a:xfrm rot="5400000">
            <a:off x="-304006"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51" name="Straight Connector 50"/>
          <p:cNvCxnSpPr/>
          <p:nvPr/>
        </p:nvCxnSpPr>
        <p:spPr bwMode="auto">
          <a:xfrm>
            <a:off x="457200" y="3429000"/>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53" name="Rectangle 52"/>
          <p:cNvSpPr/>
          <p:nvPr/>
        </p:nvSpPr>
        <p:spPr bwMode="auto">
          <a:xfrm>
            <a:off x="25908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4" name="Rectangle 53"/>
          <p:cNvSpPr/>
          <p:nvPr/>
        </p:nvSpPr>
        <p:spPr bwMode="auto">
          <a:xfrm>
            <a:off x="36576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5" name="Rectangle 54"/>
          <p:cNvSpPr/>
          <p:nvPr/>
        </p:nvSpPr>
        <p:spPr bwMode="auto">
          <a:xfrm>
            <a:off x="25908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6" name="Rectangle 55"/>
          <p:cNvSpPr/>
          <p:nvPr/>
        </p:nvSpPr>
        <p:spPr bwMode="auto">
          <a:xfrm>
            <a:off x="36576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7" name="Rectangle 56"/>
          <p:cNvSpPr/>
          <p:nvPr/>
        </p:nvSpPr>
        <p:spPr bwMode="auto">
          <a:xfrm>
            <a:off x="4572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8" name="Rectangle 57"/>
          <p:cNvSpPr/>
          <p:nvPr/>
        </p:nvSpPr>
        <p:spPr bwMode="auto">
          <a:xfrm>
            <a:off x="15240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9" name="Rectangle 58"/>
          <p:cNvSpPr/>
          <p:nvPr/>
        </p:nvSpPr>
        <p:spPr bwMode="auto">
          <a:xfrm>
            <a:off x="4572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0" name="Rectangle 59"/>
          <p:cNvSpPr/>
          <p:nvPr/>
        </p:nvSpPr>
        <p:spPr bwMode="auto">
          <a:xfrm>
            <a:off x="15240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1" name="Rectangle 60"/>
          <p:cNvSpPr/>
          <p:nvPr/>
        </p:nvSpPr>
        <p:spPr bwMode="auto">
          <a:xfrm>
            <a:off x="25908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2" name="Rectangle 61"/>
          <p:cNvSpPr/>
          <p:nvPr/>
        </p:nvSpPr>
        <p:spPr bwMode="auto">
          <a:xfrm>
            <a:off x="36576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3" name="Rectangle 62"/>
          <p:cNvSpPr/>
          <p:nvPr/>
        </p:nvSpPr>
        <p:spPr bwMode="auto">
          <a:xfrm>
            <a:off x="25908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4" name="Rectangle 63"/>
          <p:cNvSpPr/>
          <p:nvPr/>
        </p:nvSpPr>
        <p:spPr bwMode="auto">
          <a:xfrm>
            <a:off x="36576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65" name="Straight Connector 64"/>
          <p:cNvCxnSpPr/>
          <p:nvPr/>
        </p:nvCxnSpPr>
        <p:spPr bwMode="auto">
          <a:xfrm>
            <a:off x="457200" y="4341812"/>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6" name="Straight Connector 65"/>
          <p:cNvCxnSpPr/>
          <p:nvPr/>
        </p:nvCxnSpPr>
        <p:spPr bwMode="auto">
          <a:xfrm>
            <a:off x="457200" y="5257800"/>
            <a:ext cx="41910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8" name="Straight Connector 67"/>
          <p:cNvCxnSpPr/>
          <p:nvPr/>
        </p:nvCxnSpPr>
        <p:spPr bwMode="auto">
          <a:xfrm rot="5400000">
            <a:off x="762794"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9" name="Straight Connector 68"/>
          <p:cNvCxnSpPr/>
          <p:nvPr/>
        </p:nvCxnSpPr>
        <p:spPr bwMode="auto">
          <a:xfrm rot="5400000">
            <a:off x="1828005"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73" name="Flowchart: Merge 72"/>
          <p:cNvSpPr/>
          <p:nvPr/>
        </p:nvSpPr>
        <p:spPr bwMode="auto">
          <a:xfrm>
            <a:off x="3962400" y="5562600"/>
            <a:ext cx="228600" cy="228600"/>
          </a:xfrm>
          <a:prstGeom prst="flowChartMerge">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4" name="Flowchart: Merge 73"/>
          <p:cNvSpPr/>
          <p:nvPr/>
        </p:nvSpPr>
        <p:spPr bwMode="auto">
          <a:xfrm>
            <a:off x="1828800" y="2895600"/>
            <a:ext cx="228600" cy="228600"/>
          </a:xfrm>
          <a:prstGeom prst="flowChartMerge">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Mapping; Placing a block</a:t>
            </a:r>
          </a:p>
        </p:txBody>
      </p:sp>
      <p:sp>
        <p:nvSpPr>
          <p:cNvPr id="210966" name="Line 22"/>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10967" name="Text Box 23"/>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10968" name="Text Box 24"/>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10974" name="Text Box 30"/>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10975" name="Rectangle 31"/>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0976" name="Rectangle 32"/>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0977" name="Text Box 33"/>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10979" name="Rectangle 35"/>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0980" name="Text Box 36"/>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10981" name="Text Box 37"/>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10982" name="Text Box 38"/>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sp>
        <p:nvSpPr>
          <p:cNvPr id="210983" name="Rectangle 39"/>
          <p:cNvSpPr>
            <a:spLocks noChangeArrowheads="1"/>
          </p:cNvSpPr>
          <p:nvPr/>
        </p:nvSpPr>
        <p:spPr bwMode="auto">
          <a:xfrm>
            <a:off x="466725" y="2838450"/>
            <a:ext cx="1824353" cy="2143125"/>
          </a:xfrm>
          <a:prstGeom prst="rect">
            <a:avLst/>
          </a:prstGeom>
          <a:solidFill>
            <a:srgbClr val="CCFF99"/>
          </a:solidFill>
          <a:ln w="9525">
            <a:solidFill>
              <a:schemeClr val="tx1"/>
            </a:solidFill>
            <a:miter lim="800000"/>
            <a:headEnd/>
            <a:tailEnd/>
          </a:ln>
          <a:effectLst/>
        </p:spPr>
        <p:txBody>
          <a:bodyPr wrap="none" anchor="ctr">
            <a:spAutoFit/>
          </a:bodyPr>
          <a:lstStyle/>
          <a:p>
            <a:endParaRPr lang="en-US"/>
          </a:p>
        </p:txBody>
      </p:sp>
      <p:sp>
        <p:nvSpPr>
          <p:cNvPr id="210984" name="Rectangle 40"/>
          <p:cNvSpPr>
            <a:spLocks noChangeArrowheads="1"/>
          </p:cNvSpPr>
          <p:nvPr/>
        </p:nvSpPr>
        <p:spPr bwMode="auto">
          <a:xfrm>
            <a:off x="3134997" y="2838450"/>
            <a:ext cx="1824353" cy="2143125"/>
          </a:xfrm>
          <a:prstGeom prst="rect">
            <a:avLst/>
          </a:prstGeom>
          <a:solidFill>
            <a:srgbClr val="CCFF99"/>
          </a:solidFill>
          <a:ln w="9525">
            <a:solidFill>
              <a:schemeClr val="tx1"/>
            </a:solidFill>
            <a:miter lim="800000"/>
            <a:headEnd/>
            <a:tailEnd/>
          </a:ln>
          <a:effectLst/>
        </p:spPr>
        <p:txBody>
          <a:bodyPr anchor="ctr">
            <a:spAutoFit/>
          </a:bodyPr>
          <a:lstStyle/>
          <a:p>
            <a:endParaRPr lang="en-US"/>
          </a:p>
        </p:txBody>
      </p:sp>
      <p:sp>
        <p:nvSpPr>
          <p:cNvPr id="210985" name="Rectangle 41"/>
          <p:cNvSpPr>
            <a:spLocks noChangeArrowheads="1"/>
          </p:cNvSpPr>
          <p:nvPr/>
        </p:nvSpPr>
        <p:spPr bwMode="auto">
          <a:xfrm>
            <a:off x="2266257" y="2838450"/>
            <a:ext cx="893561" cy="2143125"/>
          </a:xfrm>
          <a:prstGeom prst="rect">
            <a:avLst/>
          </a:prstGeom>
          <a:solidFill>
            <a:srgbClr val="CCFF99"/>
          </a:solidFill>
          <a:ln w="9525">
            <a:solidFill>
              <a:schemeClr val="tx1"/>
            </a:solidFill>
            <a:miter lim="800000"/>
            <a:headEnd/>
            <a:tailEnd/>
          </a:ln>
          <a:effectLst/>
        </p:spPr>
        <p:txBody>
          <a:bodyPr anchor="ctr">
            <a:spAutoFit/>
          </a:bodyPr>
          <a:lstStyle/>
          <a:p>
            <a:endParaRPr lang="en-US"/>
          </a:p>
        </p:txBody>
      </p:sp>
      <p:sp>
        <p:nvSpPr>
          <p:cNvPr id="210987" name="Rectangle 43"/>
          <p:cNvSpPr>
            <a:spLocks noChangeArrowheads="1"/>
          </p:cNvSpPr>
          <p:nvPr/>
        </p:nvSpPr>
        <p:spPr bwMode="auto">
          <a:xfrm>
            <a:off x="2468563" y="3459163"/>
            <a:ext cx="608012" cy="701675"/>
          </a:xfrm>
          <a:prstGeom prst="rect">
            <a:avLst/>
          </a:prstGeom>
          <a:noFill/>
          <a:ln w="9525">
            <a:noFill/>
            <a:miter lim="800000"/>
            <a:headEnd/>
            <a:tailEnd/>
          </a:ln>
          <a:effectLst/>
        </p:spPr>
        <p:txBody>
          <a:bodyPr wrap="none">
            <a:spAutoFit/>
          </a:bodyPr>
          <a:lstStyle/>
          <a:p>
            <a:r>
              <a:rPr lang="en-US" sz="4000"/>
              <a:t>...</a:t>
            </a:r>
          </a:p>
        </p:txBody>
      </p:sp>
      <p:sp>
        <p:nvSpPr>
          <p:cNvPr id="210988" name="Text Box 44"/>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10989" name="Text Box 45"/>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10990" name="Text Box 46"/>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10991" name="Text Box 47"/>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0992" name="Text Box 48"/>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0993" name="Text Box 49"/>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0994" name="Text Box 50"/>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10995" name="Text Box 51"/>
          <p:cNvSpPr txBox="1">
            <a:spLocks noChangeArrowheads="1"/>
          </p:cNvSpPr>
          <p:nvPr/>
        </p:nvSpPr>
        <p:spPr bwMode="auto">
          <a:xfrm>
            <a:off x="0" y="3040063"/>
            <a:ext cx="354013" cy="2209800"/>
          </a:xfrm>
          <a:prstGeom prst="rect">
            <a:avLst/>
          </a:prstGeom>
          <a:noFill/>
          <a:ln w="9525">
            <a:noFill/>
            <a:miter lim="800000"/>
            <a:headEnd/>
            <a:tailEnd/>
          </a:ln>
          <a:effectLst/>
        </p:spPr>
        <p:txBody>
          <a:bodyPr>
            <a:spAutoFit/>
          </a:bodyPr>
          <a:lstStyle/>
          <a:p>
            <a:r>
              <a:rPr lang="en-US"/>
              <a:t>0</a:t>
            </a:r>
          </a:p>
          <a:p>
            <a:r>
              <a:rPr lang="en-US"/>
              <a:t>1</a:t>
            </a:r>
          </a:p>
          <a:p>
            <a:r>
              <a:rPr lang="en-US"/>
              <a:t>2</a:t>
            </a:r>
          </a:p>
          <a:p>
            <a:r>
              <a:rPr lang="en-US"/>
              <a:t>3</a:t>
            </a:r>
          </a:p>
          <a:p>
            <a:endParaRPr lang="en-US"/>
          </a:p>
        </p:txBody>
      </p:sp>
      <p:sp>
        <p:nvSpPr>
          <p:cNvPr id="210996" name="Text Box 52"/>
          <p:cNvSpPr txBox="1">
            <a:spLocks noChangeArrowheads="1"/>
          </p:cNvSpPr>
          <p:nvPr/>
        </p:nvSpPr>
        <p:spPr bwMode="auto">
          <a:xfrm>
            <a:off x="406400" y="3059113"/>
            <a:ext cx="1944688"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10997" name="Text Box 53"/>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A</a:t>
            </a:r>
          </a:p>
        </p:txBody>
      </p:sp>
      <p:sp>
        <p:nvSpPr>
          <p:cNvPr id="211004" name="Line 60"/>
          <p:cNvSpPr>
            <a:spLocks noChangeShapeType="1"/>
          </p:cNvSpPr>
          <p:nvPr/>
        </p:nvSpPr>
        <p:spPr bwMode="auto">
          <a:xfrm flipH="1" flipV="1">
            <a:off x="1790700" y="3609975"/>
            <a:ext cx="600075" cy="1866900"/>
          </a:xfrm>
          <a:prstGeom prst="line">
            <a:avLst/>
          </a:prstGeom>
          <a:noFill/>
          <a:ln w="9525">
            <a:solidFill>
              <a:schemeClr val="tx1"/>
            </a:solidFill>
            <a:round/>
            <a:headEnd/>
            <a:tailEnd type="triangle" w="med" len="med"/>
          </a:ln>
          <a:effectLst/>
        </p:spPr>
        <p:txBody>
          <a:bodyPr>
            <a:spAutoFit/>
          </a:bodyPr>
          <a:lstStyle/>
          <a:p>
            <a:endParaRPr lang="en-US"/>
          </a:p>
        </p:txBody>
      </p:sp>
      <p:sp>
        <p:nvSpPr>
          <p:cNvPr id="211005" name="Text Box 61"/>
          <p:cNvSpPr txBox="1">
            <a:spLocks noChangeArrowheads="1"/>
          </p:cNvSpPr>
          <p:nvPr/>
        </p:nvSpPr>
        <p:spPr bwMode="auto">
          <a:xfrm>
            <a:off x="2422525" y="5268913"/>
            <a:ext cx="2219325" cy="457200"/>
          </a:xfrm>
          <a:prstGeom prst="rect">
            <a:avLst/>
          </a:prstGeom>
          <a:noFill/>
          <a:ln w="9525">
            <a:noFill/>
            <a:miter lim="800000"/>
            <a:headEnd/>
            <a:tailEnd/>
          </a:ln>
          <a:effectLst/>
        </p:spPr>
        <p:txBody>
          <a:bodyPr wrap="none">
            <a:spAutoFit/>
          </a:bodyPr>
          <a:lstStyle/>
          <a:p>
            <a:r>
              <a:rPr lang="en-US"/>
              <a:t>forward pointer</a:t>
            </a:r>
          </a:p>
        </p:txBody>
      </p:sp>
      <p:sp>
        <p:nvSpPr>
          <p:cNvPr id="211006" name="Text Box 62"/>
          <p:cNvSpPr txBox="1">
            <a:spLocks noChangeArrowheads="1"/>
          </p:cNvSpPr>
          <p:nvPr/>
        </p:nvSpPr>
        <p:spPr bwMode="auto">
          <a:xfrm>
            <a:off x="212725" y="5761038"/>
            <a:ext cx="4746625" cy="885825"/>
          </a:xfrm>
          <a:prstGeom prst="rect">
            <a:avLst/>
          </a:prstGeom>
          <a:noFill/>
          <a:ln w="9525">
            <a:noFill/>
            <a:miter lim="800000"/>
            <a:headEnd/>
            <a:tailEnd/>
          </a:ln>
          <a:effectLst/>
        </p:spPr>
        <p:txBody>
          <a:bodyPr>
            <a:spAutoFit/>
          </a:bodyPr>
          <a:lstStyle/>
          <a:p>
            <a:r>
              <a:rPr lang="en-US" sz="2600">
                <a:solidFill>
                  <a:schemeClr val="accent2"/>
                </a:solidFill>
              </a:rPr>
              <a:t>All blocks initially placed in fastest d-group</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Hot set can be in fast d-group</a:t>
            </a:r>
          </a:p>
        </p:txBody>
      </p:sp>
      <p:sp>
        <p:nvSpPr>
          <p:cNvPr id="212995"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12996"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12997"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12998"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12999"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3000"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3001"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13002"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3003"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13004"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13005"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sp>
        <p:nvSpPr>
          <p:cNvPr id="213007" name="Rectangle 15"/>
          <p:cNvSpPr>
            <a:spLocks noChangeArrowheads="1"/>
          </p:cNvSpPr>
          <p:nvPr/>
        </p:nvSpPr>
        <p:spPr bwMode="auto">
          <a:xfrm>
            <a:off x="466725" y="2838450"/>
            <a:ext cx="1824353" cy="2143125"/>
          </a:xfrm>
          <a:prstGeom prst="rect">
            <a:avLst/>
          </a:prstGeom>
          <a:solidFill>
            <a:srgbClr val="CCFF99"/>
          </a:solidFill>
          <a:ln w="9525">
            <a:solidFill>
              <a:schemeClr val="tx1"/>
            </a:solidFill>
            <a:miter lim="800000"/>
            <a:headEnd/>
            <a:tailEnd/>
          </a:ln>
          <a:effectLst/>
        </p:spPr>
        <p:txBody>
          <a:bodyPr wrap="none" anchor="ctr">
            <a:spAutoFit/>
          </a:bodyPr>
          <a:lstStyle/>
          <a:p>
            <a:endParaRPr lang="en-US"/>
          </a:p>
        </p:txBody>
      </p:sp>
      <p:sp>
        <p:nvSpPr>
          <p:cNvPr id="213008" name="Rectangle 16"/>
          <p:cNvSpPr>
            <a:spLocks noChangeArrowheads="1"/>
          </p:cNvSpPr>
          <p:nvPr/>
        </p:nvSpPr>
        <p:spPr bwMode="auto">
          <a:xfrm>
            <a:off x="3134997" y="2838450"/>
            <a:ext cx="1824353" cy="2143125"/>
          </a:xfrm>
          <a:prstGeom prst="rect">
            <a:avLst/>
          </a:prstGeom>
          <a:solidFill>
            <a:srgbClr val="CCFF99"/>
          </a:solidFill>
          <a:ln w="9525">
            <a:solidFill>
              <a:schemeClr val="tx1"/>
            </a:solidFill>
            <a:miter lim="800000"/>
            <a:headEnd/>
            <a:tailEnd/>
          </a:ln>
          <a:effectLst/>
        </p:spPr>
        <p:txBody>
          <a:bodyPr anchor="ctr">
            <a:spAutoFit/>
          </a:bodyPr>
          <a:lstStyle/>
          <a:p>
            <a:endParaRPr lang="en-US"/>
          </a:p>
        </p:txBody>
      </p:sp>
      <p:sp>
        <p:nvSpPr>
          <p:cNvPr id="213009" name="Rectangle 17"/>
          <p:cNvSpPr>
            <a:spLocks noChangeArrowheads="1"/>
          </p:cNvSpPr>
          <p:nvPr/>
        </p:nvSpPr>
        <p:spPr bwMode="auto">
          <a:xfrm>
            <a:off x="2266257" y="2838450"/>
            <a:ext cx="893561" cy="2143125"/>
          </a:xfrm>
          <a:prstGeom prst="rect">
            <a:avLst/>
          </a:prstGeom>
          <a:solidFill>
            <a:srgbClr val="CCFF99"/>
          </a:solidFill>
          <a:ln w="9525">
            <a:solidFill>
              <a:schemeClr val="tx1"/>
            </a:solidFill>
            <a:miter lim="800000"/>
            <a:headEnd/>
            <a:tailEnd/>
          </a:ln>
          <a:effectLst/>
        </p:spPr>
        <p:txBody>
          <a:bodyPr anchor="ctr">
            <a:spAutoFit/>
          </a:bodyPr>
          <a:lstStyle/>
          <a:p>
            <a:endParaRPr lang="en-US"/>
          </a:p>
        </p:txBody>
      </p:sp>
      <p:sp>
        <p:nvSpPr>
          <p:cNvPr id="213010" name="Rectangle 18"/>
          <p:cNvSpPr>
            <a:spLocks noChangeArrowheads="1"/>
          </p:cNvSpPr>
          <p:nvPr/>
        </p:nvSpPr>
        <p:spPr bwMode="auto">
          <a:xfrm>
            <a:off x="2468563" y="3459163"/>
            <a:ext cx="608012" cy="701675"/>
          </a:xfrm>
          <a:prstGeom prst="rect">
            <a:avLst/>
          </a:prstGeom>
          <a:noFill/>
          <a:ln w="9525">
            <a:noFill/>
            <a:miter lim="800000"/>
            <a:headEnd/>
            <a:tailEnd/>
          </a:ln>
          <a:effectLst/>
        </p:spPr>
        <p:txBody>
          <a:bodyPr wrap="none">
            <a:spAutoFit/>
          </a:bodyPr>
          <a:lstStyle/>
          <a:p>
            <a:r>
              <a:rPr lang="en-US" sz="4000"/>
              <a:t>...</a:t>
            </a:r>
          </a:p>
        </p:txBody>
      </p:sp>
      <p:sp>
        <p:nvSpPr>
          <p:cNvPr id="213011"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13012"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13013"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13014"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3015"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3016"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3017"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13018" name="Text Box 26"/>
          <p:cNvSpPr txBox="1">
            <a:spLocks noChangeArrowheads="1"/>
          </p:cNvSpPr>
          <p:nvPr/>
        </p:nvSpPr>
        <p:spPr bwMode="auto">
          <a:xfrm>
            <a:off x="0" y="3040063"/>
            <a:ext cx="354013" cy="2209800"/>
          </a:xfrm>
          <a:prstGeom prst="rect">
            <a:avLst/>
          </a:prstGeom>
          <a:noFill/>
          <a:ln w="9525">
            <a:noFill/>
            <a:miter lim="800000"/>
            <a:headEnd/>
            <a:tailEnd/>
          </a:ln>
          <a:effectLst/>
        </p:spPr>
        <p:txBody>
          <a:bodyPr>
            <a:spAutoFit/>
          </a:bodyPr>
          <a:lstStyle/>
          <a:p>
            <a:r>
              <a:rPr lang="en-US"/>
              <a:t>0</a:t>
            </a:r>
          </a:p>
          <a:p>
            <a:r>
              <a:rPr lang="en-US"/>
              <a:t>1</a:t>
            </a:r>
          </a:p>
          <a:p>
            <a:r>
              <a:rPr lang="en-US"/>
              <a:t>2</a:t>
            </a:r>
          </a:p>
          <a:p>
            <a:r>
              <a:rPr lang="en-US"/>
              <a:t>3</a:t>
            </a:r>
          </a:p>
          <a:p>
            <a:endParaRPr lang="en-US"/>
          </a:p>
        </p:txBody>
      </p:sp>
      <p:sp>
        <p:nvSpPr>
          <p:cNvPr id="213019" name="Text Box 27"/>
          <p:cNvSpPr txBox="1">
            <a:spLocks noChangeArrowheads="1"/>
          </p:cNvSpPr>
          <p:nvPr/>
        </p:nvSpPr>
        <p:spPr bwMode="auto">
          <a:xfrm>
            <a:off x="406400" y="3059113"/>
            <a:ext cx="1944688"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13020"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A</a:t>
            </a:r>
          </a:p>
        </p:txBody>
      </p:sp>
      <p:sp>
        <p:nvSpPr>
          <p:cNvPr id="213021" name="Text Box 29"/>
          <p:cNvSpPr txBox="1">
            <a:spLocks noChangeArrowheads="1"/>
          </p:cNvSpPr>
          <p:nvPr/>
        </p:nvSpPr>
        <p:spPr bwMode="auto">
          <a:xfrm>
            <a:off x="3092450" y="3049588"/>
            <a:ext cx="1933575" cy="457200"/>
          </a:xfrm>
          <a:prstGeom prst="rect">
            <a:avLst/>
          </a:prstGeom>
          <a:noFill/>
          <a:ln w="9525">
            <a:noFill/>
            <a:miter lim="800000"/>
            <a:headEnd/>
            <a:tailEnd/>
          </a:ln>
          <a:effectLst/>
        </p:spPr>
        <p:txBody>
          <a:bodyPr wrap="none">
            <a:spAutoFit/>
          </a:bodyPr>
          <a:lstStyle/>
          <a:p>
            <a:r>
              <a:rPr lang="en-US">
                <a:solidFill>
                  <a:schemeClr val="accent2"/>
                </a:solidFill>
              </a:rPr>
              <a:t>B</a:t>
            </a:r>
            <a:r>
              <a:rPr lang="en-US" baseline="-25000">
                <a:solidFill>
                  <a:schemeClr val="accent2"/>
                </a:solidFill>
              </a:rPr>
              <a:t>tag</a:t>
            </a:r>
            <a:r>
              <a:rPr lang="en-US">
                <a:solidFill>
                  <a:schemeClr val="accent2"/>
                </a:solidFill>
              </a:rPr>
              <a:t>,grp</a:t>
            </a:r>
            <a:r>
              <a:rPr lang="en-US" baseline="-25000">
                <a:solidFill>
                  <a:schemeClr val="accent2"/>
                </a:solidFill>
              </a:rPr>
              <a:t>0</a:t>
            </a:r>
            <a:r>
              <a:rPr lang="en-US">
                <a:solidFill>
                  <a:schemeClr val="accent2"/>
                </a:solidFill>
              </a:rPr>
              <a:t>,frm</a:t>
            </a:r>
            <a:r>
              <a:rPr lang="en-US" baseline="-25000">
                <a:solidFill>
                  <a:schemeClr val="accent2"/>
                </a:solidFill>
              </a:rPr>
              <a:t>k</a:t>
            </a:r>
          </a:p>
        </p:txBody>
      </p:sp>
      <p:sp>
        <p:nvSpPr>
          <p:cNvPr id="213024" name="Text Box 32"/>
          <p:cNvSpPr txBox="1">
            <a:spLocks noChangeArrowheads="1"/>
          </p:cNvSpPr>
          <p:nvPr/>
        </p:nvSpPr>
        <p:spPr bwMode="auto">
          <a:xfrm>
            <a:off x="5461000" y="2830513"/>
            <a:ext cx="2025650" cy="427037"/>
          </a:xfrm>
          <a:prstGeom prst="rect">
            <a:avLst/>
          </a:prstGeom>
          <a:solidFill>
            <a:schemeClr val="accent2"/>
          </a:solidFill>
          <a:ln w="9525">
            <a:noFill/>
            <a:miter lim="800000"/>
            <a:headEnd/>
            <a:tailEnd/>
          </a:ln>
          <a:effectLst/>
        </p:spPr>
        <p:txBody>
          <a:bodyPr>
            <a:spAutoFit/>
          </a:bodyPr>
          <a:lstStyle/>
          <a:p>
            <a:r>
              <a:rPr lang="en-US" sz="2200">
                <a:solidFill>
                  <a:schemeClr val="bg1"/>
                </a:solidFill>
              </a:rPr>
              <a:t>B</a:t>
            </a:r>
          </a:p>
        </p:txBody>
      </p:sp>
      <p:sp>
        <p:nvSpPr>
          <p:cNvPr id="213027" name="Text Box 35"/>
          <p:cNvSpPr txBox="1">
            <a:spLocks noChangeArrowheads="1"/>
          </p:cNvSpPr>
          <p:nvPr/>
        </p:nvSpPr>
        <p:spPr bwMode="auto">
          <a:xfrm>
            <a:off x="212725" y="5761038"/>
            <a:ext cx="4746625" cy="885825"/>
          </a:xfrm>
          <a:prstGeom prst="rect">
            <a:avLst/>
          </a:prstGeom>
          <a:noFill/>
          <a:ln w="9525">
            <a:noFill/>
            <a:miter lim="800000"/>
            <a:headEnd/>
            <a:tailEnd/>
          </a:ln>
          <a:effectLst/>
        </p:spPr>
        <p:txBody>
          <a:bodyPr>
            <a:spAutoFit/>
          </a:bodyPr>
          <a:lstStyle/>
          <a:p>
            <a:r>
              <a:rPr lang="en-US" sz="2600">
                <a:solidFill>
                  <a:schemeClr val="accent2"/>
                </a:solidFill>
              </a:rPr>
              <a:t>Multiple blocks from one set in same d-group</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Unrestricted placement</a:t>
            </a:r>
          </a:p>
        </p:txBody>
      </p:sp>
      <p:sp>
        <p:nvSpPr>
          <p:cNvPr id="215043"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15044"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15045"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15046"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15047"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5048"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5049"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15050"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5051"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15052"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15053"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sp>
        <p:nvSpPr>
          <p:cNvPr id="215055" name="Rectangle 15"/>
          <p:cNvSpPr>
            <a:spLocks noChangeArrowheads="1"/>
          </p:cNvSpPr>
          <p:nvPr/>
        </p:nvSpPr>
        <p:spPr bwMode="auto">
          <a:xfrm>
            <a:off x="466725" y="2838450"/>
            <a:ext cx="1824353" cy="2143125"/>
          </a:xfrm>
          <a:prstGeom prst="rect">
            <a:avLst/>
          </a:prstGeom>
          <a:solidFill>
            <a:schemeClr val="bg2">
              <a:lumMod val="60000"/>
              <a:lumOff val="40000"/>
            </a:schemeClr>
          </a:solidFill>
          <a:ln w="9525">
            <a:solidFill>
              <a:schemeClr val="tx1"/>
            </a:solidFill>
            <a:miter lim="800000"/>
            <a:headEnd/>
            <a:tailEnd/>
          </a:ln>
          <a:effectLst/>
        </p:spPr>
        <p:txBody>
          <a:bodyPr wrap="none" anchor="ctr">
            <a:spAutoFit/>
          </a:bodyPr>
          <a:lstStyle/>
          <a:p>
            <a:endParaRPr lang="en-US"/>
          </a:p>
        </p:txBody>
      </p:sp>
      <p:sp>
        <p:nvSpPr>
          <p:cNvPr id="215056" name="Rectangle 16"/>
          <p:cNvSpPr>
            <a:spLocks noChangeArrowheads="1"/>
          </p:cNvSpPr>
          <p:nvPr/>
        </p:nvSpPr>
        <p:spPr bwMode="auto">
          <a:xfrm>
            <a:off x="3134997" y="2838450"/>
            <a:ext cx="1824353" cy="2143125"/>
          </a:xfrm>
          <a:prstGeom prst="rect">
            <a:avLst/>
          </a:prstGeom>
          <a:solidFill>
            <a:schemeClr val="bg2">
              <a:lumMod val="60000"/>
              <a:lumOff val="40000"/>
            </a:schemeClr>
          </a:solidFill>
          <a:ln w="9525">
            <a:solidFill>
              <a:schemeClr val="tx1"/>
            </a:solidFill>
            <a:miter lim="800000"/>
            <a:headEnd/>
            <a:tailEnd/>
          </a:ln>
          <a:effectLst/>
        </p:spPr>
        <p:txBody>
          <a:bodyPr anchor="ctr">
            <a:spAutoFit/>
          </a:bodyPr>
          <a:lstStyle/>
          <a:p>
            <a:endParaRPr lang="en-US"/>
          </a:p>
        </p:txBody>
      </p:sp>
      <p:sp>
        <p:nvSpPr>
          <p:cNvPr id="215057" name="Rectangle 17"/>
          <p:cNvSpPr>
            <a:spLocks noChangeArrowheads="1"/>
          </p:cNvSpPr>
          <p:nvPr/>
        </p:nvSpPr>
        <p:spPr bwMode="auto">
          <a:xfrm>
            <a:off x="2266257" y="2838450"/>
            <a:ext cx="893561" cy="2143125"/>
          </a:xfrm>
          <a:prstGeom prst="rect">
            <a:avLst/>
          </a:prstGeom>
          <a:solidFill>
            <a:schemeClr val="bg2">
              <a:lumMod val="60000"/>
              <a:lumOff val="40000"/>
            </a:schemeClr>
          </a:solidFill>
          <a:ln w="9525">
            <a:solidFill>
              <a:schemeClr val="tx1"/>
            </a:solidFill>
            <a:miter lim="800000"/>
            <a:headEnd/>
            <a:tailEnd/>
          </a:ln>
          <a:effectLst/>
        </p:spPr>
        <p:txBody>
          <a:bodyPr anchor="ctr">
            <a:spAutoFit/>
          </a:bodyPr>
          <a:lstStyle/>
          <a:p>
            <a:endParaRPr lang="en-US"/>
          </a:p>
        </p:txBody>
      </p:sp>
      <p:sp>
        <p:nvSpPr>
          <p:cNvPr id="215058" name="Rectangle 18"/>
          <p:cNvSpPr>
            <a:spLocks noChangeArrowheads="1"/>
          </p:cNvSpPr>
          <p:nvPr/>
        </p:nvSpPr>
        <p:spPr bwMode="auto">
          <a:xfrm>
            <a:off x="2468563" y="3459163"/>
            <a:ext cx="608012" cy="701675"/>
          </a:xfrm>
          <a:prstGeom prst="rect">
            <a:avLst/>
          </a:prstGeom>
          <a:noFill/>
          <a:ln w="9525">
            <a:noFill/>
            <a:miter lim="800000"/>
            <a:headEnd/>
            <a:tailEnd/>
          </a:ln>
          <a:effectLst/>
        </p:spPr>
        <p:txBody>
          <a:bodyPr wrap="none">
            <a:spAutoFit/>
          </a:bodyPr>
          <a:lstStyle/>
          <a:p>
            <a:r>
              <a:rPr lang="en-US" sz="4000"/>
              <a:t>...</a:t>
            </a:r>
          </a:p>
        </p:txBody>
      </p:sp>
      <p:sp>
        <p:nvSpPr>
          <p:cNvPr id="215059"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15060"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15061"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15062"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5063"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5064"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5065"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15066" name="Text Box 26"/>
          <p:cNvSpPr txBox="1">
            <a:spLocks noChangeArrowheads="1"/>
          </p:cNvSpPr>
          <p:nvPr/>
        </p:nvSpPr>
        <p:spPr bwMode="auto">
          <a:xfrm>
            <a:off x="0" y="3040063"/>
            <a:ext cx="354013" cy="2209800"/>
          </a:xfrm>
          <a:prstGeom prst="rect">
            <a:avLst/>
          </a:prstGeom>
          <a:noFill/>
          <a:ln w="9525">
            <a:noFill/>
            <a:miter lim="800000"/>
            <a:headEnd/>
            <a:tailEnd/>
          </a:ln>
          <a:effectLst/>
        </p:spPr>
        <p:txBody>
          <a:bodyPr>
            <a:spAutoFit/>
          </a:bodyPr>
          <a:lstStyle/>
          <a:p>
            <a:r>
              <a:rPr lang="en-US"/>
              <a:t>0</a:t>
            </a:r>
          </a:p>
          <a:p>
            <a:r>
              <a:rPr lang="en-US"/>
              <a:t>1</a:t>
            </a:r>
          </a:p>
          <a:p>
            <a:r>
              <a:rPr lang="en-US"/>
              <a:t>2</a:t>
            </a:r>
          </a:p>
          <a:p>
            <a:r>
              <a:rPr lang="en-US"/>
              <a:t>3</a:t>
            </a:r>
          </a:p>
          <a:p>
            <a:endParaRPr lang="en-US"/>
          </a:p>
        </p:txBody>
      </p:sp>
      <p:sp>
        <p:nvSpPr>
          <p:cNvPr id="215067" name="Text Box 27"/>
          <p:cNvSpPr txBox="1">
            <a:spLocks noChangeArrowheads="1"/>
          </p:cNvSpPr>
          <p:nvPr/>
        </p:nvSpPr>
        <p:spPr bwMode="auto">
          <a:xfrm>
            <a:off x="406400" y="3059113"/>
            <a:ext cx="1944688"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15068"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A</a:t>
            </a:r>
          </a:p>
        </p:txBody>
      </p:sp>
      <p:sp>
        <p:nvSpPr>
          <p:cNvPr id="215069" name="Text Box 29"/>
          <p:cNvSpPr txBox="1">
            <a:spLocks noChangeArrowheads="1"/>
          </p:cNvSpPr>
          <p:nvPr/>
        </p:nvSpPr>
        <p:spPr bwMode="auto">
          <a:xfrm>
            <a:off x="3092450" y="3049588"/>
            <a:ext cx="1933575" cy="457200"/>
          </a:xfrm>
          <a:prstGeom prst="rect">
            <a:avLst/>
          </a:prstGeom>
          <a:noFill/>
          <a:ln w="9525">
            <a:noFill/>
            <a:miter lim="800000"/>
            <a:headEnd/>
            <a:tailEnd/>
          </a:ln>
          <a:effectLst/>
        </p:spPr>
        <p:txBody>
          <a:bodyPr wrap="none">
            <a:spAutoFit/>
          </a:bodyPr>
          <a:lstStyle/>
          <a:p>
            <a:r>
              <a:rPr lang="en-US">
                <a:solidFill>
                  <a:schemeClr val="accent2"/>
                </a:solidFill>
              </a:rPr>
              <a:t>B</a:t>
            </a:r>
            <a:r>
              <a:rPr lang="en-US" baseline="-25000">
                <a:solidFill>
                  <a:schemeClr val="accent2"/>
                </a:solidFill>
              </a:rPr>
              <a:t>tag</a:t>
            </a:r>
            <a:r>
              <a:rPr lang="en-US">
                <a:solidFill>
                  <a:schemeClr val="accent2"/>
                </a:solidFill>
              </a:rPr>
              <a:t>,grp</a:t>
            </a:r>
            <a:r>
              <a:rPr lang="en-US" baseline="-25000">
                <a:solidFill>
                  <a:schemeClr val="accent2"/>
                </a:solidFill>
              </a:rPr>
              <a:t>0</a:t>
            </a:r>
            <a:r>
              <a:rPr lang="en-US">
                <a:solidFill>
                  <a:schemeClr val="accent2"/>
                </a:solidFill>
              </a:rPr>
              <a:t>,frm</a:t>
            </a:r>
            <a:r>
              <a:rPr lang="en-US" baseline="-25000">
                <a:solidFill>
                  <a:schemeClr val="accent2"/>
                </a:solidFill>
              </a:rPr>
              <a:t>k</a:t>
            </a:r>
          </a:p>
        </p:txBody>
      </p:sp>
      <p:sp>
        <p:nvSpPr>
          <p:cNvPr id="215070" name="Text Box 30"/>
          <p:cNvSpPr txBox="1">
            <a:spLocks noChangeArrowheads="1"/>
          </p:cNvSpPr>
          <p:nvPr/>
        </p:nvSpPr>
        <p:spPr bwMode="auto">
          <a:xfrm>
            <a:off x="396875" y="4354513"/>
            <a:ext cx="1962150" cy="457200"/>
          </a:xfrm>
          <a:prstGeom prst="rect">
            <a:avLst/>
          </a:prstGeom>
          <a:noFill/>
          <a:ln w="9525">
            <a:noFill/>
            <a:miter lim="800000"/>
            <a:headEnd/>
            <a:tailEnd/>
          </a:ln>
          <a:effectLst/>
        </p:spPr>
        <p:txBody>
          <a:bodyPr wrap="none">
            <a:spAutoFit/>
          </a:bodyPr>
          <a:lstStyle/>
          <a:p>
            <a:r>
              <a:rPr lang="en-US">
                <a:solidFill>
                  <a:srgbClr val="66FFFF"/>
                </a:solidFill>
              </a:rPr>
              <a:t>C</a:t>
            </a:r>
            <a:r>
              <a:rPr lang="en-US" baseline="-25000">
                <a:solidFill>
                  <a:srgbClr val="66FFFF"/>
                </a:solidFill>
              </a:rPr>
              <a:t>tag</a:t>
            </a:r>
            <a:r>
              <a:rPr lang="en-US">
                <a:solidFill>
                  <a:srgbClr val="66FFFF"/>
                </a:solidFill>
              </a:rPr>
              <a:t>,grp</a:t>
            </a:r>
            <a:r>
              <a:rPr lang="en-US" baseline="-25000">
                <a:solidFill>
                  <a:srgbClr val="66FFFF"/>
                </a:solidFill>
              </a:rPr>
              <a:t>2</a:t>
            </a:r>
            <a:r>
              <a:rPr lang="en-US">
                <a:solidFill>
                  <a:srgbClr val="66FFFF"/>
                </a:solidFill>
              </a:rPr>
              <a:t>,frm</a:t>
            </a:r>
            <a:r>
              <a:rPr lang="en-US" baseline="-25000">
                <a:solidFill>
                  <a:srgbClr val="66FFFF"/>
                </a:solidFill>
              </a:rPr>
              <a:t>0</a:t>
            </a:r>
          </a:p>
        </p:txBody>
      </p:sp>
      <p:sp>
        <p:nvSpPr>
          <p:cNvPr id="215071" name="Text Box 31"/>
          <p:cNvSpPr txBox="1">
            <a:spLocks noChangeArrowheads="1"/>
          </p:cNvSpPr>
          <p:nvPr/>
        </p:nvSpPr>
        <p:spPr bwMode="auto">
          <a:xfrm>
            <a:off x="3082925" y="4373563"/>
            <a:ext cx="1962150" cy="457200"/>
          </a:xfrm>
          <a:prstGeom prst="rect">
            <a:avLst/>
          </a:prstGeom>
          <a:noFill/>
          <a:ln w="9525">
            <a:noFill/>
            <a:miter lim="800000"/>
            <a:headEnd/>
            <a:tailEnd/>
          </a:ln>
          <a:effectLst/>
        </p:spPr>
        <p:txBody>
          <a:bodyPr wrap="none">
            <a:spAutoFit/>
          </a:bodyPr>
          <a:lstStyle/>
          <a:p>
            <a:r>
              <a:rPr lang="en-US">
                <a:solidFill>
                  <a:srgbClr val="99FF33"/>
                </a:solidFill>
              </a:rPr>
              <a:t>D</a:t>
            </a:r>
            <a:r>
              <a:rPr lang="en-US" baseline="-25000">
                <a:solidFill>
                  <a:srgbClr val="99FF33"/>
                </a:solidFill>
              </a:rPr>
              <a:t>tag</a:t>
            </a:r>
            <a:r>
              <a:rPr lang="en-US">
                <a:solidFill>
                  <a:srgbClr val="99FF33"/>
                </a:solidFill>
              </a:rPr>
              <a:t>,grp</a:t>
            </a:r>
            <a:r>
              <a:rPr lang="en-US" baseline="-25000">
                <a:solidFill>
                  <a:srgbClr val="99FF33"/>
                </a:solidFill>
              </a:rPr>
              <a:t>1</a:t>
            </a:r>
            <a:r>
              <a:rPr lang="en-US">
                <a:solidFill>
                  <a:srgbClr val="99FF33"/>
                </a:solidFill>
              </a:rPr>
              <a:t>,frm</a:t>
            </a:r>
            <a:r>
              <a:rPr lang="en-US" baseline="-25000">
                <a:solidFill>
                  <a:srgbClr val="99FF33"/>
                </a:solidFill>
              </a:rPr>
              <a:t>1</a:t>
            </a:r>
          </a:p>
        </p:txBody>
      </p:sp>
      <p:sp>
        <p:nvSpPr>
          <p:cNvPr id="215072" name="Text Box 32"/>
          <p:cNvSpPr txBox="1">
            <a:spLocks noChangeArrowheads="1"/>
          </p:cNvSpPr>
          <p:nvPr/>
        </p:nvSpPr>
        <p:spPr bwMode="auto">
          <a:xfrm>
            <a:off x="5461000" y="2830513"/>
            <a:ext cx="2025650" cy="427037"/>
          </a:xfrm>
          <a:prstGeom prst="rect">
            <a:avLst/>
          </a:prstGeom>
          <a:solidFill>
            <a:schemeClr val="accent2"/>
          </a:solidFill>
          <a:ln w="9525">
            <a:noFill/>
            <a:miter lim="800000"/>
            <a:headEnd/>
            <a:tailEnd/>
          </a:ln>
          <a:effectLst/>
        </p:spPr>
        <p:txBody>
          <a:bodyPr>
            <a:spAutoFit/>
          </a:bodyPr>
          <a:lstStyle/>
          <a:p>
            <a:r>
              <a:rPr lang="en-US" sz="2200">
                <a:solidFill>
                  <a:schemeClr val="bg1"/>
                </a:solidFill>
              </a:rPr>
              <a:t>B</a:t>
            </a:r>
          </a:p>
        </p:txBody>
      </p:sp>
      <p:sp>
        <p:nvSpPr>
          <p:cNvPr id="215073" name="Text Box 33"/>
          <p:cNvSpPr txBox="1">
            <a:spLocks noChangeArrowheads="1"/>
          </p:cNvSpPr>
          <p:nvPr/>
        </p:nvSpPr>
        <p:spPr bwMode="auto">
          <a:xfrm>
            <a:off x="5441950" y="5154613"/>
            <a:ext cx="2025650" cy="427037"/>
          </a:xfrm>
          <a:prstGeom prst="rect">
            <a:avLst/>
          </a:prstGeom>
          <a:solidFill>
            <a:srgbClr val="66FFFF"/>
          </a:solidFill>
          <a:ln w="9525">
            <a:noFill/>
            <a:miter lim="800000"/>
            <a:headEnd/>
            <a:tailEnd/>
          </a:ln>
          <a:effectLst/>
        </p:spPr>
        <p:txBody>
          <a:bodyPr>
            <a:spAutoFit/>
          </a:bodyPr>
          <a:lstStyle/>
          <a:p>
            <a:r>
              <a:rPr lang="en-US" sz="2200">
                <a:solidFill>
                  <a:schemeClr val="bg1"/>
                </a:solidFill>
              </a:rPr>
              <a:t>C</a:t>
            </a:r>
          </a:p>
        </p:txBody>
      </p:sp>
      <p:sp>
        <p:nvSpPr>
          <p:cNvPr id="215074" name="Text Box 34"/>
          <p:cNvSpPr txBox="1">
            <a:spLocks noChangeArrowheads="1"/>
          </p:cNvSpPr>
          <p:nvPr/>
        </p:nvSpPr>
        <p:spPr bwMode="auto">
          <a:xfrm>
            <a:off x="5441950" y="3994150"/>
            <a:ext cx="2025650" cy="427038"/>
          </a:xfrm>
          <a:prstGeom prst="rect">
            <a:avLst/>
          </a:prstGeom>
          <a:solidFill>
            <a:srgbClr val="99FF33"/>
          </a:solidFill>
          <a:ln w="9525">
            <a:noFill/>
            <a:miter lim="800000"/>
            <a:headEnd/>
            <a:tailEnd/>
          </a:ln>
          <a:effectLst/>
        </p:spPr>
        <p:txBody>
          <a:bodyPr>
            <a:spAutoFit/>
          </a:bodyPr>
          <a:lstStyle/>
          <a:p>
            <a:r>
              <a:rPr lang="en-US" sz="2200">
                <a:solidFill>
                  <a:schemeClr val="bg1"/>
                </a:solidFill>
              </a:rPr>
              <a:t>D</a:t>
            </a:r>
          </a:p>
        </p:txBody>
      </p:sp>
      <p:sp>
        <p:nvSpPr>
          <p:cNvPr id="215075" name="Text Box 35"/>
          <p:cNvSpPr txBox="1">
            <a:spLocks noChangeArrowheads="1"/>
          </p:cNvSpPr>
          <p:nvPr/>
        </p:nvSpPr>
        <p:spPr bwMode="auto">
          <a:xfrm>
            <a:off x="212725" y="5761038"/>
            <a:ext cx="4746625" cy="885825"/>
          </a:xfrm>
          <a:prstGeom prst="rect">
            <a:avLst/>
          </a:prstGeom>
          <a:noFill/>
          <a:ln w="9525">
            <a:noFill/>
            <a:miter lim="800000"/>
            <a:headEnd/>
            <a:tailEnd/>
          </a:ln>
          <a:effectLst/>
        </p:spPr>
        <p:txBody>
          <a:bodyPr>
            <a:spAutoFit/>
          </a:bodyPr>
          <a:lstStyle/>
          <a:p>
            <a:r>
              <a:rPr lang="en-US" sz="2600">
                <a:solidFill>
                  <a:schemeClr val="accent2"/>
                </a:solidFill>
              </a:rPr>
              <a:t>No coupling between tag and data mapping</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ltLang="ko-KR">
                <a:ea typeface="굴림" pitchFamily="34" charset="-127"/>
              </a:rPr>
              <a:t>Outline</a:t>
            </a:r>
          </a:p>
        </p:txBody>
      </p:sp>
      <p:sp>
        <p:nvSpPr>
          <p:cNvPr id="251907" name="Rectangle 3"/>
          <p:cNvSpPr>
            <a:spLocks noGrp="1" noChangeArrowheads="1"/>
          </p:cNvSpPr>
          <p:nvPr>
            <p:ph type="body" idx="1"/>
          </p:nvPr>
        </p:nvSpPr>
        <p:spPr/>
        <p:txBody>
          <a:bodyPr/>
          <a:lstStyle/>
          <a:p>
            <a:pPr>
              <a:buClr>
                <a:schemeClr val="tx1"/>
              </a:buClr>
            </a:pPr>
            <a:r>
              <a:rPr lang="en-US" altLang="ko-KR">
                <a:solidFill>
                  <a:schemeClr val="folHlink"/>
                </a:solidFill>
                <a:ea typeface="굴림" pitchFamily="34" charset="-127"/>
              </a:rPr>
              <a:t>Overview</a:t>
            </a:r>
          </a:p>
          <a:p>
            <a:endParaRPr lang="en-US" altLang="ko-KR">
              <a:solidFill>
                <a:schemeClr val="folHlink"/>
              </a:solidFill>
              <a:ea typeface="굴림" pitchFamily="34" charset="-127"/>
            </a:endParaRPr>
          </a:p>
          <a:p>
            <a:pPr>
              <a:buClr>
                <a:schemeClr val="tx1"/>
              </a:buClr>
            </a:pPr>
            <a:r>
              <a:rPr lang="en-US" altLang="ko-KR">
                <a:solidFill>
                  <a:srgbClr val="777777"/>
                </a:solidFill>
                <a:ea typeface="굴림" pitchFamily="34" charset="-127"/>
              </a:rPr>
              <a:t>NuRAPID Mapping and Placement</a:t>
            </a:r>
          </a:p>
          <a:p>
            <a:endParaRPr lang="en-US" altLang="ko-KR">
              <a:solidFill>
                <a:srgbClr val="CC0000"/>
              </a:solidFill>
              <a:ea typeface="굴림" pitchFamily="34" charset="-127"/>
            </a:endParaRPr>
          </a:p>
          <a:p>
            <a:r>
              <a:rPr lang="en-US" altLang="ko-KR">
                <a:solidFill>
                  <a:srgbClr val="FF0066"/>
                </a:solidFill>
                <a:ea typeface="굴림" pitchFamily="34" charset="-127"/>
              </a:rPr>
              <a:t>NuRAPID Replacement</a:t>
            </a:r>
          </a:p>
          <a:p>
            <a:endParaRPr lang="en-US" altLang="ko-KR">
              <a:solidFill>
                <a:srgbClr val="FF0066"/>
              </a:solidFill>
              <a:ea typeface="굴림" pitchFamily="34" charset="-127"/>
            </a:endParaRPr>
          </a:p>
          <a:p>
            <a:r>
              <a:rPr lang="en-US" altLang="ko-KR">
                <a:ea typeface="굴림" pitchFamily="34" charset="-127"/>
              </a:rPr>
              <a:t>NuRAPID layout</a:t>
            </a:r>
          </a:p>
          <a:p>
            <a:endParaRPr lang="en-US" altLang="ko-KR">
              <a:ea typeface="굴림" pitchFamily="34" charset="-127"/>
            </a:endParaRPr>
          </a:p>
          <a:p>
            <a:r>
              <a:rPr lang="en-US" altLang="ko-KR">
                <a:ea typeface="굴림" pitchFamily="34" charset="-127"/>
              </a:rPr>
              <a:t>Results</a:t>
            </a:r>
          </a:p>
          <a:p>
            <a:endParaRPr lang="en-US" altLang="ko-KR">
              <a:ea typeface="굴림" pitchFamily="34" charset="-127"/>
            </a:endParaRPr>
          </a:p>
          <a:p>
            <a:r>
              <a:rPr lang="en-US" altLang="ko-KR">
                <a:ea typeface="굴림" pitchFamily="34" charset="-127"/>
              </a:rPr>
              <a:t>Conclusion</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ltLang="ko-KR">
                <a:ea typeface="굴림" pitchFamily="34" charset="-127"/>
              </a:rPr>
              <a:t>NuRAPID Replacement</a:t>
            </a:r>
          </a:p>
        </p:txBody>
      </p:sp>
      <p:sp>
        <p:nvSpPr>
          <p:cNvPr id="223235" name="Rectangle 3"/>
          <p:cNvSpPr>
            <a:spLocks noGrp="1" noChangeArrowheads="1"/>
          </p:cNvSpPr>
          <p:nvPr>
            <p:ph type="body" idx="1"/>
          </p:nvPr>
        </p:nvSpPr>
        <p:spPr>
          <a:xfrm>
            <a:off x="214313" y="1116013"/>
            <a:ext cx="8763000" cy="5395912"/>
          </a:xfrm>
        </p:spPr>
        <p:txBody>
          <a:bodyPr/>
          <a:lstStyle/>
          <a:p>
            <a:pPr marL="457200" indent="-457200">
              <a:lnSpc>
                <a:spcPct val="80000"/>
              </a:lnSpc>
              <a:buFontTx/>
              <a:buNone/>
            </a:pPr>
            <a:r>
              <a:rPr lang="en-US" altLang="ko-KR" sz="2600" dirty="0">
                <a:solidFill>
                  <a:schemeClr val="accent2"/>
                </a:solidFill>
                <a:ea typeface="굴림" pitchFamily="34" charset="-127"/>
              </a:rPr>
              <a:t> </a:t>
            </a:r>
            <a:endParaRPr lang="en-US" altLang="ko-KR" sz="2600" dirty="0">
              <a:ea typeface="굴림" pitchFamily="34" charset="-127"/>
            </a:endParaRPr>
          </a:p>
          <a:p>
            <a:pPr marL="457200" indent="-457200">
              <a:lnSpc>
                <a:spcPct val="80000"/>
              </a:lnSpc>
              <a:buFontTx/>
              <a:buNone/>
            </a:pPr>
            <a:r>
              <a:rPr lang="en-US" altLang="ko-KR" sz="2600" dirty="0">
                <a:ea typeface="굴림" pitchFamily="34" charset="-127"/>
              </a:rPr>
              <a:t>Two forms of replacement:</a:t>
            </a:r>
          </a:p>
          <a:p>
            <a:pPr marL="457200" indent="-457200">
              <a:lnSpc>
                <a:spcPct val="80000"/>
              </a:lnSpc>
              <a:buFontTx/>
              <a:buNone/>
            </a:pPr>
            <a:endParaRPr lang="en-US" altLang="ko-KR" sz="2600" dirty="0">
              <a:ea typeface="굴림" pitchFamily="34" charset="-127"/>
            </a:endParaRPr>
          </a:p>
          <a:p>
            <a:pPr marL="457200" indent="-457200">
              <a:lnSpc>
                <a:spcPct val="80000"/>
              </a:lnSpc>
            </a:pPr>
            <a:r>
              <a:rPr lang="en-US" altLang="ko-KR" sz="2600" dirty="0">
                <a:solidFill>
                  <a:schemeClr val="accent2"/>
                </a:solidFill>
                <a:ea typeface="굴림" pitchFamily="34" charset="-127"/>
              </a:rPr>
              <a:t>Data Replacement</a:t>
            </a:r>
            <a:r>
              <a:rPr lang="en-US" altLang="ko-KR" sz="2600" dirty="0">
                <a:ea typeface="굴림" pitchFamily="34" charset="-127"/>
              </a:rPr>
              <a:t>: Like conventional</a:t>
            </a:r>
          </a:p>
          <a:p>
            <a:pPr marL="914400" lvl="1" indent="-457200">
              <a:lnSpc>
                <a:spcPct val="80000"/>
              </a:lnSpc>
            </a:pPr>
            <a:r>
              <a:rPr lang="en-US" altLang="ko-KR" sz="2600" dirty="0">
                <a:ea typeface="굴림" pitchFamily="34" charset="-127"/>
              </a:rPr>
              <a:t>Evicts blocks from cache due to tag-array limits</a:t>
            </a:r>
          </a:p>
          <a:p>
            <a:pPr marL="457200" indent="-457200">
              <a:lnSpc>
                <a:spcPct val="80000"/>
              </a:lnSpc>
            </a:pPr>
            <a:endParaRPr lang="en-US" altLang="ko-KR" sz="2600" dirty="0">
              <a:ea typeface="굴림" pitchFamily="34" charset="-127"/>
            </a:endParaRPr>
          </a:p>
          <a:p>
            <a:pPr marL="457200" indent="-457200">
              <a:lnSpc>
                <a:spcPct val="80000"/>
              </a:lnSpc>
            </a:pPr>
            <a:r>
              <a:rPr lang="en-US" altLang="ko-KR" sz="2600" dirty="0">
                <a:solidFill>
                  <a:schemeClr val="accent2"/>
                </a:solidFill>
                <a:ea typeface="굴림" pitchFamily="34" charset="-127"/>
              </a:rPr>
              <a:t>Distance Replacement: </a:t>
            </a:r>
            <a:r>
              <a:rPr lang="en-US" altLang="ko-KR" sz="2600" dirty="0">
                <a:ea typeface="굴림" pitchFamily="34" charset="-127"/>
              </a:rPr>
              <a:t>Moving blocks among d-groups</a:t>
            </a:r>
          </a:p>
          <a:p>
            <a:pPr marL="914400" lvl="1" indent="-457200">
              <a:lnSpc>
                <a:spcPct val="80000"/>
              </a:lnSpc>
            </a:pPr>
            <a:r>
              <a:rPr lang="en-US" altLang="ko-KR" sz="2600" dirty="0">
                <a:ea typeface="굴림" pitchFamily="34" charset="-127"/>
              </a:rPr>
              <a:t>Determines which block to demote from a d-group</a:t>
            </a:r>
          </a:p>
          <a:p>
            <a:pPr marL="914400" lvl="1" indent="-457200">
              <a:lnSpc>
                <a:spcPct val="80000"/>
              </a:lnSpc>
            </a:pPr>
            <a:r>
              <a:rPr lang="en-US" altLang="ko-KR" sz="2600" dirty="0">
                <a:ea typeface="굴림" pitchFamily="34" charset="-127"/>
              </a:rPr>
              <a:t>Decoupled from data </a:t>
            </a:r>
            <a:r>
              <a:rPr lang="en-US" altLang="ko-KR" sz="2600" dirty="0" smtClean="0">
                <a:ea typeface="굴림" pitchFamily="34" charset="-127"/>
              </a:rPr>
              <a:t>replacement</a:t>
            </a:r>
          </a:p>
          <a:p>
            <a:pPr marL="914400" lvl="1" indent="-457200">
              <a:lnSpc>
                <a:spcPct val="80000"/>
              </a:lnSpc>
            </a:pPr>
            <a:r>
              <a:rPr lang="en-US" altLang="ko-KR" sz="2600" dirty="0" smtClean="0">
                <a:solidFill>
                  <a:schemeClr val="accent2"/>
                </a:solidFill>
                <a:ea typeface="굴림" pitchFamily="34" charset="-127"/>
              </a:rPr>
              <a:t>No blocks evicted </a:t>
            </a:r>
          </a:p>
          <a:p>
            <a:pPr marL="1314450" lvl="2" indent="-457200">
              <a:lnSpc>
                <a:spcPct val="80000"/>
              </a:lnSpc>
            </a:pPr>
            <a:r>
              <a:rPr lang="en-US" altLang="ko-KR" sz="2200" dirty="0" smtClean="0">
                <a:solidFill>
                  <a:schemeClr val="accent2"/>
                </a:solidFill>
                <a:ea typeface="굴림" pitchFamily="34" charset="-127"/>
              </a:rPr>
              <a:t>Blocks are swapped</a:t>
            </a:r>
            <a:endParaRPr lang="en-US" altLang="ko-KR" sz="2200" dirty="0">
              <a:solidFill>
                <a:schemeClr val="accent2"/>
              </a:solidFill>
              <a:ea typeface="굴림" pitchFamily="34" charset="-127"/>
            </a:endParaRPr>
          </a:p>
        </p:txBody>
      </p:sp>
    </p:spTree>
  </p:cSld>
  <p:clrMapOvr>
    <a:masterClrMapping/>
  </p:clrMapOvr>
  <p:transition advTm="62048"/>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25283"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25284"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25285"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25286"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25287"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5288"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5289"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25290"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5291"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25292"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25293"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25295"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25296"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25297"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25298"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25299"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25300"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25301"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25302"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5303"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5304"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5305"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25306"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25307" name="Text Box 27"/>
          <p:cNvSpPr txBox="1">
            <a:spLocks noChangeArrowheads="1"/>
          </p:cNvSpPr>
          <p:nvPr/>
        </p:nvSpPr>
        <p:spPr bwMode="auto">
          <a:xfrm>
            <a:off x="406400" y="3468688"/>
            <a:ext cx="1944688"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25308"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B</a:t>
            </a:r>
          </a:p>
        </p:txBody>
      </p:sp>
      <p:sp>
        <p:nvSpPr>
          <p:cNvPr id="225309" name="Text Box 29"/>
          <p:cNvSpPr txBox="1">
            <a:spLocks noChangeArrowheads="1"/>
          </p:cNvSpPr>
          <p:nvPr/>
        </p:nvSpPr>
        <p:spPr bwMode="auto">
          <a:xfrm>
            <a:off x="3092450" y="3049588"/>
            <a:ext cx="1916113" cy="457200"/>
          </a:xfrm>
          <a:prstGeom prst="rect">
            <a:avLst/>
          </a:prstGeom>
          <a:noFill/>
          <a:ln w="9525">
            <a:noFill/>
            <a:miter lim="800000"/>
            <a:headEnd/>
            <a:tailEnd/>
          </a:ln>
          <a:effectLst/>
        </p:spPr>
        <p:txBody>
          <a:bodyPr wrap="none">
            <a:spAutoFit/>
          </a:bodyPr>
          <a:lstStyle/>
          <a:p>
            <a:r>
              <a:rPr lang="en-US">
                <a:solidFill>
                  <a:schemeClr val="accent2"/>
                </a:solidFill>
              </a:rPr>
              <a:t>Z</a:t>
            </a:r>
            <a:r>
              <a:rPr lang="en-US" baseline="-25000">
                <a:solidFill>
                  <a:schemeClr val="accent2"/>
                </a:solidFill>
              </a:rPr>
              <a:t>tag</a:t>
            </a:r>
            <a:r>
              <a:rPr lang="en-US">
                <a:solidFill>
                  <a:schemeClr val="accent2"/>
                </a:solidFill>
              </a:rPr>
              <a:t>,grp</a:t>
            </a:r>
            <a:r>
              <a:rPr lang="en-US" baseline="-25000">
                <a:solidFill>
                  <a:schemeClr val="accent2"/>
                </a:solidFill>
              </a:rPr>
              <a:t>1</a:t>
            </a:r>
            <a:r>
              <a:rPr lang="en-US">
                <a:solidFill>
                  <a:schemeClr val="accent2"/>
                </a:solidFill>
              </a:rPr>
              <a:t>,frm</a:t>
            </a:r>
            <a:r>
              <a:rPr lang="en-US" baseline="-25000">
                <a:solidFill>
                  <a:schemeClr val="accent2"/>
                </a:solidFill>
              </a:rPr>
              <a:t>k</a:t>
            </a:r>
          </a:p>
        </p:txBody>
      </p:sp>
      <p:sp>
        <p:nvSpPr>
          <p:cNvPr id="225314" name="Text Box 34"/>
          <p:cNvSpPr txBox="1">
            <a:spLocks noChangeArrowheads="1"/>
          </p:cNvSpPr>
          <p:nvPr/>
        </p:nvSpPr>
        <p:spPr bwMode="auto">
          <a:xfrm>
            <a:off x="5441950" y="4432300"/>
            <a:ext cx="2025650" cy="427038"/>
          </a:xfrm>
          <a:prstGeom prst="rect">
            <a:avLst/>
          </a:prstGeom>
          <a:solidFill>
            <a:schemeClr val="accent2"/>
          </a:solidFill>
          <a:ln w="9525">
            <a:noFill/>
            <a:miter lim="800000"/>
            <a:headEnd/>
            <a:tailEnd/>
          </a:ln>
          <a:effectLst/>
        </p:spPr>
        <p:txBody>
          <a:bodyPr>
            <a:spAutoFit/>
          </a:bodyPr>
          <a:lstStyle/>
          <a:p>
            <a:r>
              <a:rPr lang="en-US" sz="2200">
                <a:solidFill>
                  <a:schemeClr val="bg1"/>
                </a:solidFill>
              </a:rPr>
              <a:t>Z</a:t>
            </a:r>
          </a:p>
        </p:txBody>
      </p:sp>
      <p:sp>
        <p:nvSpPr>
          <p:cNvPr id="225315" name="Text Box 35"/>
          <p:cNvSpPr txBox="1">
            <a:spLocks noChangeArrowheads="1"/>
          </p:cNvSpPr>
          <p:nvPr/>
        </p:nvSpPr>
        <p:spPr bwMode="auto">
          <a:xfrm>
            <a:off x="212725" y="4503738"/>
            <a:ext cx="4746625" cy="2092881"/>
          </a:xfrm>
          <a:prstGeom prst="rect">
            <a:avLst/>
          </a:prstGeom>
          <a:noFill/>
          <a:ln w="9525">
            <a:noFill/>
            <a:miter lim="800000"/>
            <a:headEnd/>
            <a:tailEnd/>
          </a:ln>
          <a:effectLst/>
        </p:spPr>
        <p:txBody>
          <a:bodyPr>
            <a:spAutoFit/>
          </a:bodyPr>
          <a:lstStyle/>
          <a:p>
            <a:r>
              <a:rPr lang="en-US" sz="2600" b="1" dirty="0"/>
              <a:t>Place new block, </a:t>
            </a:r>
            <a:r>
              <a:rPr lang="en-US" sz="2600" b="1" dirty="0">
                <a:solidFill>
                  <a:srgbClr val="FF0000"/>
                </a:solidFill>
              </a:rPr>
              <a:t>A,</a:t>
            </a:r>
            <a:r>
              <a:rPr lang="en-US" sz="2600" b="1" dirty="0"/>
              <a:t> in set 0</a:t>
            </a:r>
            <a:r>
              <a:rPr lang="en-US" sz="2600" b="1" dirty="0" smtClean="0"/>
              <a:t>.</a:t>
            </a:r>
          </a:p>
          <a:p>
            <a:r>
              <a:rPr lang="en-US" sz="2600" b="1" dirty="0" smtClean="0"/>
              <a:t>Space must be created in the tag set:</a:t>
            </a:r>
            <a:endParaRPr lang="en-US" sz="2600" b="1" dirty="0"/>
          </a:p>
          <a:p>
            <a:r>
              <a:rPr lang="en-US" sz="2600" dirty="0"/>
              <a:t>	</a:t>
            </a:r>
            <a:r>
              <a:rPr lang="en-US" sz="2600" dirty="0" smtClean="0"/>
              <a:t>Data-Replace </a:t>
            </a:r>
            <a:r>
              <a:rPr lang="en-US" sz="2600" b="1" dirty="0">
                <a:solidFill>
                  <a:schemeClr val="accent2"/>
                </a:solidFill>
              </a:rPr>
              <a:t>Z</a:t>
            </a:r>
            <a:r>
              <a:rPr lang="en-US" sz="2600" b="1" dirty="0"/>
              <a:t> </a:t>
            </a:r>
            <a:endParaRPr lang="en-US" sz="2600" b="1" dirty="0" smtClean="0"/>
          </a:p>
          <a:p>
            <a:r>
              <a:rPr lang="en-US" sz="2600" b="1" dirty="0" smtClean="0"/>
              <a:t>	</a:t>
            </a:r>
            <a:r>
              <a:rPr lang="en-US" dirty="0" smtClean="0"/>
              <a:t>Z may not be in the target d-group</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27331"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27332"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27333"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27334"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27335"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7336"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7337"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27338"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7339"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27340"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27341"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27343"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27344"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27345"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27346"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27347"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27348"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27349"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27350"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7351"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7352"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7353"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27354"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27355" name="Text Box 27"/>
          <p:cNvSpPr txBox="1">
            <a:spLocks noChangeArrowheads="1"/>
          </p:cNvSpPr>
          <p:nvPr/>
        </p:nvSpPr>
        <p:spPr bwMode="auto">
          <a:xfrm>
            <a:off x="406400" y="3468688"/>
            <a:ext cx="1944688"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27356"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B</a:t>
            </a:r>
          </a:p>
        </p:txBody>
      </p:sp>
      <p:sp>
        <p:nvSpPr>
          <p:cNvPr id="227357" name="Text Box 29"/>
          <p:cNvSpPr txBox="1">
            <a:spLocks noChangeArrowheads="1"/>
          </p:cNvSpPr>
          <p:nvPr/>
        </p:nvSpPr>
        <p:spPr bwMode="auto">
          <a:xfrm>
            <a:off x="3092450" y="3049588"/>
            <a:ext cx="1014413" cy="457200"/>
          </a:xfrm>
          <a:prstGeom prst="rect">
            <a:avLst/>
          </a:prstGeom>
          <a:noFill/>
          <a:ln w="9525">
            <a:noFill/>
            <a:miter lim="800000"/>
            <a:headEnd/>
            <a:tailEnd/>
          </a:ln>
          <a:effectLst/>
        </p:spPr>
        <p:txBody>
          <a:bodyPr wrap="none">
            <a:spAutoFit/>
          </a:bodyPr>
          <a:lstStyle/>
          <a:p>
            <a:r>
              <a:rPr lang="en-US"/>
              <a:t>empty</a:t>
            </a:r>
            <a:endParaRPr lang="en-US" baseline="-25000"/>
          </a:p>
        </p:txBody>
      </p:sp>
      <p:sp>
        <p:nvSpPr>
          <p:cNvPr id="227358" name="Text Box 30"/>
          <p:cNvSpPr txBox="1">
            <a:spLocks noChangeArrowheads="1"/>
          </p:cNvSpPr>
          <p:nvPr/>
        </p:nvSpPr>
        <p:spPr bwMode="auto">
          <a:xfrm>
            <a:off x="5441950" y="4441825"/>
            <a:ext cx="2025650" cy="427038"/>
          </a:xfrm>
          <a:prstGeom prst="rect">
            <a:avLst/>
          </a:prstGeom>
          <a:solidFill>
            <a:schemeClr val="tx1"/>
          </a:solidFill>
          <a:ln w="9525">
            <a:noFill/>
            <a:miter lim="800000"/>
            <a:headEnd/>
            <a:tailEnd/>
          </a:ln>
          <a:effectLst/>
        </p:spPr>
        <p:txBody>
          <a:bodyPr>
            <a:spAutoFit/>
          </a:bodyPr>
          <a:lstStyle/>
          <a:p>
            <a:r>
              <a:rPr lang="en-US" sz="2200">
                <a:solidFill>
                  <a:schemeClr val="bg1"/>
                </a:solidFill>
              </a:rPr>
              <a:t>empty</a:t>
            </a:r>
          </a:p>
        </p:txBody>
      </p:sp>
      <p:sp>
        <p:nvSpPr>
          <p:cNvPr id="227359" name="Text Box 31"/>
          <p:cNvSpPr txBox="1">
            <a:spLocks noChangeArrowheads="1"/>
          </p:cNvSpPr>
          <p:nvPr/>
        </p:nvSpPr>
        <p:spPr bwMode="auto">
          <a:xfrm>
            <a:off x="212725" y="4503738"/>
            <a:ext cx="4746625" cy="1292662"/>
          </a:xfrm>
          <a:prstGeom prst="rect">
            <a:avLst/>
          </a:prstGeom>
          <a:noFill/>
          <a:ln w="9525">
            <a:noFill/>
            <a:miter lim="800000"/>
            <a:headEnd/>
            <a:tailEnd/>
          </a:ln>
          <a:effectLst/>
        </p:spPr>
        <p:txBody>
          <a:bodyPr>
            <a:spAutoFit/>
          </a:bodyPr>
          <a:lstStyle/>
          <a:p>
            <a:r>
              <a:rPr lang="en-US" sz="2600" dirty="0"/>
              <a:t>Place new block, </a:t>
            </a:r>
            <a:r>
              <a:rPr lang="en-US" sz="2600" dirty="0">
                <a:solidFill>
                  <a:srgbClr val="66FFFF"/>
                </a:solidFill>
              </a:rPr>
              <a:t>A</a:t>
            </a:r>
            <a:r>
              <a:rPr lang="en-US" sz="2600" dirty="0"/>
              <a:t>, in set 0.</a:t>
            </a:r>
          </a:p>
          <a:p>
            <a:endParaRPr lang="en-US" sz="2600" dirty="0"/>
          </a:p>
          <a:p>
            <a:r>
              <a:rPr lang="en-US" sz="2600" dirty="0"/>
              <a:t>Data-Replace </a:t>
            </a:r>
            <a:r>
              <a:rPr lang="en-US" sz="2600" b="1" dirty="0">
                <a:solidFill>
                  <a:schemeClr val="accent2"/>
                </a:solidFill>
              </a:rPr>
              <a:t>Z</a:t>
            </a:r>
            <a:r>
              <a:rPr lang="en-US" sz="2600" b="1" dirty="0"/>
              <a:t>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29379"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29380"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29381"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29382"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29383"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9384"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9385"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29386"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9387"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29388"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29389"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29391"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29392"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29393"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29394"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29395"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29396"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29397"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29398"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9399"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9400"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9401"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29402"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29403" name="Text Box 27"/>
          <p:cNvSpPr txBox="1">
            <a:spLocks noChangeArrowheads="1"/>
          </p:cNvSpPr>
          <p:nvPr/>
        </p:nvSpPr>
        <p:spPr bwMode="auto">
          <a:xfrm>
            <a:off x="406400" y="3468688"/>
            <a:ext cx="1944688"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29404"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B, set</a:t>
            </a:r>
            <a:r>
              <a:rPr lang="en-US" sz="2200" baseline="-25000">
                <a:solidFill>
                  <a:schemeClr val="bg1"/>
                </a:solidFill>
              </a:rPr>
              <a:t>1</a:t>
            </a:r>
            <a:r>
              <a:rPr lang="en-US" sz="2200">
                <a:solidFill>
                  <a:schemeClr val="bg1"/>
                </a:solidFill>
              </a:rPr>
              <a:t> way</a:t>
            </a:r>
            <a:r>
              <a:rPr lang="en-US" sz="2200" baseline="-25000">
                <a:solidFill>
                  <a:schemeClr val="bg1"/>
                </a:solidFill>
              </a:rPr>
              <a:t>0</a:t>
            </a:r>
          </a:p>
        </p:txBody>
      </p:sp>
      <p:sp>
        <p:nvSpPr>
          <p:cNvPr id="229405" name="Text Box 29"/>
          <p:cNvSpPr txBox="1">
            <a:spLocks noChangeArrowheads="1"/>
          </p:cNvSpPr>
          <p:nvPr/>
        </p:nvSpPr>
        <p:spPr bwMode="auto">
          <a:xfrm>
            <a:off x="3092450" y="3049588"/>
            <a:ext cx="669925" cy="457200"/>
          </a:xfrm>
          <a:prstGeom prst="rect">
            <a:avLst/>
          </a:prstGeom>
          <a:noFill/>
          <a:ln w="9525">
            <a:noFill/>
            <a:miter lim="800000"/>
            <a:headEnd/>
            <a:tailEnd/>
          </a:ln>
          <a:effectLst/>
        </p:spPr>
        <p:txBody>
          <a:bodyPr wrap="none">
            <a:spAutoFit/>
          </a:bodyPr>
          <a:lstStyle/>
          <a:p>
            <a:r>
              <a:rPr lang="en-US">
                <a:solidFill>
                  <a:srgbClr val="66FFFF"/>
                </a:solidFill>
              </a:rPr>
              <a:t>A</a:t>
            </a:r>
            <a:r>
              <a:rPr lang="en-US" baseline="-25000">
                <a:solidFill>
                  <a:srgbClr val="66FFFF"/>
                </a:solidFill>
              </a:rPr>
              <a:t>tag</a:t>
            </a:r>
          </a:p>
        </p:txBody>
      </p:sp>
      <p:sp>
        <p:nvSpPr>
          <p:cNvPr id="229406" name="Text Box 30"/>
          <p:cNvSpPr txBox="1">
            <a:spLocks noChangeArrowheads="1"/>
          </p:cNvSpPr>
          <p:nvPr/>
        </p:nvSpPr>
        <p:spPr bwMode="auto">
          <a:xfrm>
            <a:off x="5441950" y="4432300"/>
            <a:ext cx="2025650" cy="427038"/>
          </a:xfrm>
          <a:prstGeom prst="rect">
            <a:avLst/>
          </a:prstGeom>
          <a:solidFill>
            <a:schemeClr val="tx1"/>
          </a:solidFill>
          <a:ln w="9525">
            <a:noFill/>
            <a:miter lim="800000"/>
            <a:headEnd/>
            <a:tailEnd/>
          </a:ln>
          <a:effectLst/>
        </p:spPr>
        <p:txBody>
          <a:bodyPr>
            <a:spAutoFit/>
          </a:bodyPr>
          <a:lstStyle/>
          <a:p>
            <a:r>
              <a:rPr lang="en-US" sz="2200">
                <a:solidFill>
                  <a:schemeClr val="bg1"/>
                </a:solidFill>
              </a:rPr>
              <a:t>empty</a:t>
            </a:r>
          </a:p>
        </p:txBody>
      </p:sp>
      <p:sp>
        <p:nvSpPr>
          <p:cNvPr id="229407" name="Text Box 31"/>
          <p:cNvSpPr txBox="1">
            <a:spLocks noChangeArrowheads="1"/>
          </p:cNvSpPr>
          <p:nvPr/>
        </p:nvSpPr>
        <p:spPr bwMode="auto">
          <a:xfrm>
            <a:off x="212725" y="4503738"/>
            <a:ext cx="4746625" cy="2092881"/>
          </a:xfrm>
          <a:prstGeom prst="rect">
            <a:avLst/>
          </a:prstGeom>
          <a:noFill/>
          <a:ln w="9525">
            <a:noFill/>
            <a:miter lim="800000"/>
            <a:headEnd/>
            <a:tailEnd/>
          </a:ln>
          <a:effectLst/>
        </p:spPr>
        <p:txBody>
          <a:bodyPr>
            <a:spAutoFit/>
          </a:bodyPr>
          <a:lstStyle/>
          <a:p>
            <a:r>
              <a:rPr lang="en-US" sz="2600" dirty="0"/>
              <a:t>Place </a:t>
            </a:r>
            <a:r>
              <a:rPr lang="en-US" sz="2600" b="1" dirty="0" err="1">
                <a:solidFill>
                  <a:srgbClr val="66FFFF"/>
                </a:solidFill>
              </a:rPr>
              <a:t>A</a:t>
            </a:r>
            <a:r>
              <a:rPr lang="en-US" sz="2600" b="1" baseline="-25000" dirty="0" err="1">
                <a:solidFill>
                  <a:srgbClr val="66FFFF"/>
                </a:solidFill>
              </a:rPr>
              <a:t>tag</a:t>
            </a:r>
            <a:r>
              <a:rPr lang="en-US" sz="2600" b="1" dirty="0"/>
              <a:t>,</a:t>
            </a:r>
            <a:r>
              <a:rPr lang="en-US" sz="2600" dirty="0"/>
              <a:t> in set 0</a:t>
            </a:r>
            <a:r>
              <a:rPr lang="en-US" sz="2600" dirty="0" smtClean="0"/>
              <a:t>.</a:t>
            </a:r>
          </a:p>
          <a:p>
            <a:r>
              <a:rPr lang="en-US" sz="2600" b="1" dirty="0" smtClean="0"/>
              <a:t>Must create an empty data block</a:t>
            </a:r>
            <a:endParaRPr lang="en-US" sz="2600" dirty="0"/>
          </a:p>
          <a:p>
            <a:r>
              <a:rPr lang="en-US" sz="2600" dirty="0">
                <a:solidFill>
                  <a:srgbClr val="FF0066"/>
                </a:solidFill>
              </a:rPr>
              <a:t>B</a:t>
            </a:r>
            <a:r>
              <a:rPr lang="en-US" sz="2600" dirty="0"/>
              <a:t> is selected to demote. Use </a:t>
            </a:r>
            <a:r>
              <a:rPr lang="en-US" sz="2600" dirty="0">
                <a:solidFill>
                  <a:schemeClr val="accent2"/>
                </a:solidFill>
              </a:rPr>
              <a:t>reverse-pointer</a:t>
            </a:r>
            <a:r>
              <a:rPr lang="en-US" sz="2600" dirty="0"/>
              <a:t> to locate </a:t>
            </a:r>
            <a:r>
              <a:rPr lang="en-US" sz="2600" dirty="0" err="1">
                <a:solidFill>
                  <a:srgbClr val="FF0066"/>
                </a:solidFill>
              </a:rPr>
              <a:t>B</a:t>
            </a:r>
            <a:r>
              <a:rPr lang="en-US" sz="2600" baseline="-25000" dirty="0" err="1">
                <a:solidFill>
                  <a:srgbClr val="FF0066"/>
                </a:solidFill>
              </a:rPr>
              <a:t>tag</a:t>
            </a:r>
            <a:endParaRPr lang="en-US" sz="2600" baseline="-25000" dirty="0">
              <a:solidFill>
                <a:srgbClr val="FF0066"/>
              </a:solidFill>
            </a:endParaRPr>
          </a:p>
        </p:txBody>
      </p:sp>
      <p:sp>
        <p:nvSpPr>
          <p:cNvPr id="229408" name="Line 32"/>
          <p:cNvSpPr>
            <a:spLocks noChangeShapeType="1"/>
          </p:cNvSpPr>
          <p:nvPr/>
        </p:nvSpPr>
        <p:spPr bwMode="auto">
          <a:xfrm flipH="1">
            <a:off x="6753225" y="1162050"/>
            <a:ext cx="1371600" cy="1285875"/>
          </a:xfrm>
          <a:prstGeom prst="line">
            <a:avLst/>
          </a:prstGeom>
          <a:noFill/>
          <a:ln w="9525">
            <a:solidFill>
              <a:schemeClr val="tx1"/>
            </a:solidFill>
            <a:round/>
            <a:headEnd/>
            <a:tailEnd type="triangle" w="med" len="med"/>
          </a:ln>
          <a:effectLst/>
        </p:spPr>
        <p:txBody>
          <a:bodyPr>
            <a:spAutoFit/>
          </a:bodyPr>
          <a:lstStyle/>
          <a:p>
            <a:endParaRPr lang="en-US"/>
          </a:p>
        </p:txBody>
      </p:sp>
      <p:sp>
        <p:nvSpPr>
          <p:cNvPr id="229409" name="Text Box 33"/>
          <p:cNvSpPr txBox="1">
            <a:spLocks noChangeArrowheads="1"/>
          </p:cNvSpPr>
          <p:nvPr/>
        </p:nvSpPr>
        <p:spPr bwMode="auto">
          <a:xfrm>
            <a:off x="6807200" y="687388"/>
            <a:ext cx="2217738" cy="457200"/>
          </a:xfrm>
          <a:prstGeom prst="rect">
            <a:avLst/>
          </a:prstGeom>
          <a:noFill/>
          <a:ln w="9525">
            <a:noFill/>
            <a:miter lim="800000"/>
            <a:headEnd/>
            <a:tailEnd/>
          </a:ln>
          <a:effectLst/>
        </p:spPr>
        <p:txBody>
          <a:bodyPr wrap="none">
            <a:spAutoFit/>
          </a:bodyPr>
          <a:lstStyle/>
          <a:p>
            <a:r>
              <a:rPr lang="en-US"/>
              <a:t>reverse pointer</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31427"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31428"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31429"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31430"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31431"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1432"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1433"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31434"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1435"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31436"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31437"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31439"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31440"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31441"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31442"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31443"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31444"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31445"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31446"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1447"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1448"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1449"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31450"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31451" name="Text Box 27"/>
          <p:cNvSpPr txBox="1">
            <a:spLocks noChangeArrowheads="1"/>
          </p:cNvSpPr>
          <p:nvPr/>
        </p:nvSpPr>
        <p:spPr bwMode="auto">
          <a:xfrm>
            <a:off x="406400" y="3468688"/>
            <a:ext cx="1933575"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1</a:t>
            </a:r>
            <a:r>
              <a:rPr lang="en-US">
                <a:solidFill>
                  <a:srgbClr val="FF0066"/>
                </a:solidFill>
              </a:rPr>
              <a:t>,frm</a:t>
            </a:r>
            <a:r>
              <a:rPr lang="en-US" baseline="-25000">
                <a:solidFill>
                  <a:srgbClr val="FF0066"/>
                </a:solidFill>
              </a:rPr>
              <a:t>k</a:t>
            </a:r>
          </a:p>
        </p:txBody>
      </p:sp>
      <p:sp>
        <p:nvSpPr>
          <p:cNvPr id="231452" name="Text Box 28"/>
          <p:cNvSpPr txBox="1">
            <a:spLocks noChangeArrowheads="1"/>
          </p:cNvSpPr>
          <p:nvPr/>
        </p:nvSpPr>
        <p:spPr bwMode="auto">
          <a:xfrm>
            <a:off x="5461000" y="2439988"/>
            <a:ext cx="2025650" cy="427037"/>
          </a:xfrm>
          <a:prstGeom prst="rect">
            <a:avLst/>
          </a:prstGeom>
          <a:solidFill>
            <a:schemeClr val="tx1"/>
          </a:solidFill>
          <a:ln w="9525">
            <a:noFill/>
            <a:miter lim="800000"/>
            <a:headEnd/>
            <a:tailEnd/>
          </a:ln>
          <a:effectLst/>
        </p:spPr>
        <p:txBody>
          <a:bodyPr>
            <a:spAutoFit/>
          </a:bodyPr>
          <a:lstStyle/>
          <a:p>
            <a:r>
              <a:rPr lang="en-US" sz="2200">
                <a:solidFill>
                  <a:schemeClr val="bg1"/>
                </a:solidFill>
              </a:rPr>
              <a:t>empty</a:t>
            </a:r>
            <a:endParaRPr lang="en-US" sz="2200" baseline="-25000">
              <a:solidFill>
                <a:schemeClr val="bg1"/>
              </a:solidFill>
            </a:endParaRPr>
          </a:p>
        </p:txBody>
      </p:sp>
      <p:sp>
        <p:nvSpPr>
          <p:cNvPr id="231453" name="Text Box 29"/>
          <p:cNvSpPr txBox="1">
            <a:spLocks noChangeArrowheads="1"/>
          </p:cNvSpPr>
          <p:nvPr/>
        </p:nvSpPr>
        <p:spPr bwMode="auto">
          <a:xfrm>
            <a:off x="3092450" y="3049588"/>
            <a:ext cx="669925" cy="457200"/>
          </a:xfrm>
          <a:prstGeom prst="rect">
            <a:avLst/>
          </a:prstGeom>
          <a:noFill/>
          <a:ln w="9525">
            <a:noFill/>
            <a:miter lim="800000"/>
            <a:headEnd/>
            <a:tailEnd/>
          </a:ln>
          <a:effectLst/>
        </p:spPr>
        <p:txBody>
          <a:bodyPr wrap="none">
            <a:spAutoFit/>
          </a:bodyPr>
          <a:lstStyle/>
          <a:p>
            <a:r>
              <a:rPr lang="en-US">
                <a:solidFill>
                  <a:srgbClr val="66FFFF"/>
                </a:solidFill>
              </a:rPr>
              <a:t>A</a:t>
            </a:r>
            <a:r>
              <a:rPr lang="en-US" baseline="-25000">
                <a:solidFill>
                  <a:srgbClr val="66FFFF"/>
                </a:solidFill>
              </a:rPr>
              <a:t>tag</a:t>
            </a:r>
          </a:p>
        </p:txBody>
      </p:sp>
      <p:sp>
        <p:nvSpPr>
          <p:cNvPr id="231454" name="Text Box 30"/>
          <p:cNvSpPr txBox="1">
            <a:spLocks noChangeArrowheads="1"/>
          </p:cNvSpPr>
          <p:nvPr/>
        </p:nvSpPr>
        <p:spPr bwMode="auto">
          <a:xfrm>
            <a:off x="5441950" y="4451350"/>
            <a:ext cx="2025650" cy="427038"/>
          </a:xfrm>
          <a:prstGeom prst="rect">
            <a:avLst/>
          </a:prstGeom>
          <a:solidFill>
            <a:srgbClr val="FF0066"/>
          </a:solidFill>
          <a:ln w="9525">
            <a:noFill/>
            <a:miter lim="800000"/>
            <a:headEnd/>
            <a:tailEnd/>
          </a:ln>
          <a:effectLst/>
        </p:spPr>
        <p:txBody>
          <a:bodyPr>
            <a:spAutoFit/>
          </a:bodyPr>
          <a:lstStyle/>
          <a:p>
            <a:r>
              <a:rPr lang="en-US" sz="2200">
                <a:solidFill>
                  <a:schemeClr val="bg1"/>
                </a:solidFill>
              </a:rPr>
              <a:t>B, set</a:t>
            </a:r>
            <a:r>
              <a:rPr lang="en-US" sz="2200" baseline="-25000">
                <a:solidFill>
                  <a:schemeClr val="bg1"/>
                </a:solidFill>
              </a:rPr>
              <a:t>1</a:t>
            </a:r>
            <a:r>
              <a:rPr lang="en-US" sz="2200">
                <a:solidFill>
                  <a:schemeClr val="bg1"/>
                </a:solidFill>
              </a:rPr>
              <a:t> way</a:t>
            </a:r>
            <a:r>
              <a:rPr lang="en-US" sz="2200" baseline="-25000">
                <a:solidFill>
                  <a:schemeClr val="bg1"/>
                </a:solidFill>
              </a:rPr>
              <a:t>0</a:t>
            </a:r>
            <a:endParaRPr lang="en-US" sz="2200">
              <a:solidFill>
                <a:schemeClr val="bg1"/>
              </a:solidFill>
            </a:endParaRPr>
          </a:p>
        </p:txBody>
      </p:sp>
      <p:sp>
        <p:nvSpPr>
          <p:cNvPr id="231455" name="Text Box 31"/>
          <p:cNvSpPr txBox="1">
            <a:spLocks noChangeArrowheads="1"/>
          </p:cNvSpPr>
          <p:nvPr/>
        </p:nvSpPr>
        <p:spPr bwMode="auto">
          <a:xfrm>
            <a:off x="212725" y="4503738"/>
            <a:ext cx="4746625" cy="2492990"/>
          </a:xfrm>
          <a:prstGeom prst="rect">
            <a:avLst/>
          </a:prstGeom>
          <a:noFill/>
          <a:ln w="9525">
            <a:noFill/>
            <a:miter lim="800000"/>
            <a:headEnd/>
            <a:tailEnd/>
          </a:ln>
          <a:effectLst/>
        </p:spPr>
        <p:txBody>
          <a:bodyPr>
            <a:spAutoFit/>
          </a:bodyPr>
          <a:lstStyle/>
          <a:p>
            <a:r>
              <a:rPr lang="en-US" sz="2600" dirty="0">
                <a:solidFill>
                  <a:srgbClr val="FF0066"/>
                </a:solidFill>
              </a:rPr>
              <a:t>B</a:t>
            </a:r>
            <a:r>
              <a:rPr lang="en-US" sz="2600" dirty="0"/>
              <a:t> is demoted to </a:t>
            </a:r>
            <a:r>
              <a:rPr lang="en-US" sz="2600" b="1" dirty="0"/>
              <a:t>empty</a:t>
            </a:r>
            <a:r>
              <a:rPr lang="en-US" sz="2600" dirty="0"/>
              <a:t> frame. </a:t>
            </a:r>
            <a:r>
              <a:rPr lang="en-US" sz="2600" dirty="0" err="1">
                <a:solidFill>
                  <a:srgbClr val="FF0066"/>
                </a:solidFill>
              </a:rPr>
              <a:t>B</a:t>
            </a:r>
            <a:r>
              <a:rPr lang="en-US" sz="2600" baseline="-25000" dirty="0" err="1">
                <a:solidFill>
                  <a:srgbClr val="FF0066"/>
                </a:solidFill>
              </a:rPr>
              <a:t>tag</a:t>
            </a:r>
            <a:r>
              <a:rPr lang="en-US" sz="2600" baseline="-25000" dirty="0">
                <a:solidFill>
                  <a:srgbClr val="FF0066"/>
                </a:solidFill>
              </a:rPr>
              <a:t> </a:t>
            </a:r>
            <a:r>
              <a:rPr lang="en-US" sz="2600" dirty="0"/>
              <a:t>updated </a:t>
            </a:r>
            <a:endParaRPr lang="en-US" sz="2600" dirty="0" smtClean="0"/>
          </a:p>
          <a:p>
            <a:r>
              <a:rPr lang="en-US" sz="2600" dirty="0" smtClean="0"/>
              <a:t>There was an empty frame because Z was evicted</a:t>
            </a:r>
          </a:p>
          <a:p>
            <a:r>
              <a:rPr lang="en-US" sz="2600" dirty="0" smtClean="0"/>
              <a:t>This may not always be the case</a:t>
            </a:r>
            <a:endParaRPr lang="en-US" sz="26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33475"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33476"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33477"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33478"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33479"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3480"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3481"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33482"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3483"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33484"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33485"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33487"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33488"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33489"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33490"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33491"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33492"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33493"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33494"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3495"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3496"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3497"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33498"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33499" name="Text Box 27"/>
          <p:cNvSpPr txBox="1">
            <a:spLocks noChangeArrowheads="1"/>
          </p:cNvSpPr>
          <p:nvPr/>
        </p:nvSpPr>
        <p:spPr bwMode="auto">
          <a:xfrm>
            <a:off x="406400" y="3468688"/>
            <a:ext cx="1933575"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1</a:t>
            </a:r>
            <a:r>
              <a:rPr lang="en-US">
                <a:solidFill>
                  <a:srgbClr val="FF0066"/>
                </a:solidFill>
              </a:rPr>
              <a:t>,frm</a:t>
            </a:r>
            <a:r>
              <a:rPr lang="en-US" baseline="-25000">
                <a:solidFill>
                  <a:srgbClr val="FF0066"/>
                </a:solidFill>
              </a:rPr>
              <a:t>k</a:t>
            </a:r>
          </a:p>
        </p:txBody>
      </p:sp>
      <p:sp>
        <p:nvSpPr>
          <p:cNvPr id="233500" name="Text Box 28"/>
          <p:cNvSpPr txBox="1">
            <a:spLocks noChangeArrowheads="1"/>
          </p:cNvSpPr>
          <p:nvPr/>
        </p:nvSpPr>
        <p:spPr bwMode="auto">
          <a:xfrm>
            <a:off x="5461000" y="2439988"/>
            <a:ext cx="2025650" cy="427037"/>
          </a:xfrm>
          <a:prstGeom prst="rect">
            <a:avLst/>
          </a:prstGeom>
          <a:solidFill>
            <a:srgbClr val="66FFFF"/>
          </a:solidFill>
          <a:ln w="9525">
            <a:noFill/>
            <a:miter lim="800000"/>
            <a:headEnd/>
            <a:tailEnd/>
          </a:ln>
          <a:effectLst/>
        </p:spPr>
        <p:txBody>
          <a:bodyPr>
            <a:spAutoFit/>
          </a:bodyPr>
          <a:lstStyle/>
          <a:p>
            <a:r>
              <a:rPr lang="en-US" sz="2200">
                <a:solidFill>
                  <a:schemeClr val="bg1"/>
                </a:solidFill>
              </a:rPr>
              <a:t>A, set</a:t>
            </a:r>
            <a:r>
              <a:rPr lang="en-US" sz="2200" baseline="-25000">
                <a:solidFill>
                  <a:schemeClr val="bg1"/>
                </a:solidFill>
              </a:rPr>
              <a:t>0</a:t>
            </a:r>
            <a:r>
              <a:rPr lang="en-US" sz="2200">
                <a:solidFill>
                  <a:schemeClr val="bg1"/>
                </a:solidFill>
              </a:rPr>
              <a:t> way</a:t>
            </a:r>
            <a:r>
              <a:rPr lang="en-US" sz="2200" baseline="-25000">
                <a:solidFill>
                  <a:schemeClr val="bg1"/>
                </a:solidFill>
              </a:rPr>
              <a:t>n-1</a:t>
            </a:r>
          </a:p>
        </p:txBody>
      </p:sp>
      <p:sp>
        <p:nvSpPr>
          <p:cNvPr id="233501" name="Text Box 29"/>
          <p:cNvSpPr txBox="1">
            <a:spLocks noChangeArrowheads="1"/>
          </p:cNvSpPr>
          <p:nvPr/>
        </p:nvSpPr>
        <p:spPr bwMode="auto">
          <a:xfrm>
            <a:off x="3092450" y="3049588"/>
            <a:ext cx="1944688" cy="457200"/>
          </a:xfrm>
          <a:prstGeom prst="rect">
            <a:avLst/>
          </a:prstGeom>
          <a:noFill/>
          <a:ln w="9525">
            <a:noFill/>
            <a:miter lim="800000"/>
            <a:headEnd/>
            <a:tailEnd/>
          </a:ln>
          <a:effectLst/>
        </p:spPr>
        <p:txBody>
          <a:bodyPr wrap="none">
            <a:spAutoFit/>
          </a:bodyPr>
          <a:lstStyle/>
          <a:p>
            <a:r>
              <a:rPr lang="en-US">
                <a:solidFill>
                  <a:srgbClr val="66FFFF"/>
                </a:solidFill>
              </a:rPr>
              <a:t>A</a:t>
            </a:r>
            <a:r>
              <a:rPr lang="en-US" baseline="-25000">
                <a:solidFill>
                  <a:srgbClr val="66FFFF"/>
                </a:solidFill>
              </a:rPr>
              <a:t>tag</a:t>
            </a:r>
            <a:r>
              <a:rPr lang="en-US">
                <a:solidFill>
                  <a:srgbClr val="66FFFF"/>
                </a:solidFill>
              </a:rPr>
              <a:t>,grp</a:t>
            </a:r>
            <a:r>
              <a:rPr lang="en-US" baseline="-25000">
                <a:solidFill>
                  <a:srgbClr val="66FFFF"/>
                </a:solidFill>
              </a:rPr>
              <a:t>0</a:t>
            </a:r>
            <a:r>
              <a:rPr lang="en-US">
                <a:solidFill>
                  <a:srgbClr val="66FFFF"/>
                </a:solidFill>
              </a:rPr>
              <a:t>,frm</a:t>
            </a:r>
            <a:r>
              <a:rPr lang="en-US" baseline="-25000">
                <a:solidFill>
                  <a:srgbClr val="66FFFF"/>
                </a:solidFill>
              </a:rPr>
              <a:t>1</a:t>
            </a:r>
          </a:p>
        </p:txBody>
      </p:sp>
      <p:sp>
        <p:nvSpPr>
          <p:cNvPr id="233502" name="Text Box 30"/>
          <p:cNvSpPr txBox="1">
            <a:spLocks noChangeArrowheads="1"/>
          </p:cNvSpPr>
          <p:nvPr/>
        </p:nvSpPr>
        <p:spPr bwMode="auto">
          <a:xfrm>
            <a:off x="5441950" y="4451350"/>
            <a:ext cx="2025650" cy="427038"/>
          </a:xfrm>
          <a:prstGeom prst="rect">
            <a:avLst/>
          </a:prstGeom>
          <a:solidFill>
            <a:srgbClr val="FF0066"/>
          </a:solidFill>
          <a:ln w="9525">
            <a:noFill/>
            <a:miter lim="800000"/>
            <a:headEnd/>
            <a:tailEnd/>
          </a:ln>
          <a:effectLst/>
        </p:spPr>
        <p:txBody>
          <a:bodyPr>
            <a:spAutoFit/>
          </a:bodyPr>
          <a:lstStyle/>
          <a:p>
            <a:r>
              <a:rPr lang="en-US" sz="2200">
                <a:solidFill>
                  <a:schemeClr val="bg1"/>
                </a:solidFill>
              </a:rPr>
              <a:t>B, set</a:t>
            </a:r>
            <a:r>
              <a:rPr lang="en-US" sz="2200" baseline="-25000">
                <a:solidFill>
                  <a:schemeClr val="bg1"/>
                </a:solidFill>
              </a:rPr>
              <a:t>1</a:t>
            </a:r>
            <a:r>
              <a:rPr lang="en-US" sz="2200">
                <a:solidFill>
                  <a:schemeClr val="bg1"/>
                </a:solidFill>
              </a:rPr>
              <a:t> way</a:t>
            </a:r>
            <a:r>
              <a:rPr lang="en-US" sz="2200" baseline="-25000">
                <a:solidFill>
                  <a:schemeClr val="bg1"/>
                </a:solidFill>
              </a:rPr>
              <a:t>0</a:t>
            </a:r>
            <a:endParaRPr lang="en-US" sz="2200">
              <a:solidFill>
                <a:schemeClr val="bg1"/>
              </a:solidFill>
            </a:endParaRPr>
          </a:p>
        </p:txBody>
      </p:sp>
      <p:sp>
        <p:nvSpPr>
          <p:cNvPr id="233503" name="Text Box 31"/>
          <p:cNvSpPr txBox="1">
            <a:spLocks noChangeArrowheads="1"/>
          </p:cNvSpPr>
          <p:nvPr/>
        </p:nvSpPr>
        <p:spPr bwMode="auto">
          <a:xfrm>
            <a:off x="212725" y="4503738"/>
            <a:ext cx="4746625" cy="965200"/>
          </a:xfrm>
          <a:prstGeom prst="rect">
            <a:avLst/>
          </a:prstGeom>
          <a:noFill/>
          <a:ln w="9525">
            <a:noFill/>
            <a:miter lim="800000"/>
            <a:headEnd/>
            <a:tailEnd/>
          </a:ln>
          <a:effectLst/>
        </p:spPr>
        <p:txBody>
          <a:bodyPr>
            <a:spAutoFit/>
          </a:bodyPr>
          <a:lstStyle/>
          <a:p>
            <a:r>
              <a:rPr lang="en-US" sz="2600">
                <a:solidFill>
                  <a:srgbClr val="66FFFF"/>
                </a:solidFill>
              </a:rPr>
              <a:t>A</a:t>
            </a:r>
            <a:r>
              <a:rPr lang="en-US" sz="2600"/>
              <a:t> is placed in d-group 0</a:t>
            </a:r>
          </a:p>
          <a:p>
            <a:r>
              <a:rPr lang="en-US" sz="2600"/>
              <a:t>pointers updated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NUCA Overview</a:t>
            </a:r>
            <a:endParaRPr lang="en-US" dirty="0"/>
          </a:p>
        </p:txBody>
      </p:sp>
      <p:sp>
        <p:nvSpPr>
          <p:cNvPr id="3" name="Content Placeholder 2"/>
          <p:cNvSpPr>
            <a:spLocks noGrp="1"/>
          </p:cNvSpPr>
          <p:nvPr>
            <p:ph idx="1"/>
          </p:nvPr>
        </p:nvSpPr>
        <p:spPr/>
        <p:txBody>
          <a:bodyPr/>
          <a:lstStyle/>
          <a:p>
            <a:r>
              <a:rPr lang="en-US" dirty="0" smtClean="0"/>
              <a:t>Initial Research focused on </a:t>
            </a:r>
            <a:r>
              <a:rPr lang="en-US" dirty="0" err="1" smtClean="0"/>
              <a:t>Uniprocessors</a:t>
            </a:r>
            <a:endParaRPr lang="en-US" dirty="0" smtClean="0"/>
          </a:p>
          <a:p>
            <a:endParaRPr lang="en-US" dirty="0" smtClean="0"/>
          </a:p>
          <a:p>
            <a:r>
              <a:rPr lang="en-US" dirty="0" smtClean="0"/>
              <a:t>Data Migration Policies</a:t>
            </a:r>
          </a:p>
          <a:p>
            <a:pPr lvl="1"/>
            <a:r>
              <a:rPr lang="en-US" dirty="0" smtClean="0"/>
              <a:t>When to move data among tiles</a:t>
            </a:r>
          </a:p>
          <a:p>
            <a:pPr lvl="1"/>
            <a:endParaRPr lang="en-US" dirty="0" smtClean="0"/>
          </a:p>
          <a:p>
            <a:r>
              <a:rPr lang="en-US" dirty="0" smtClean="0"/>
              <a:t>L-NUCA: Fine-Grained NUCA</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ltLang="ko-KR">
                <a:ea typeface="굴림" pitchFamily="34" charset="-127"/>
              </a:rPr>
              <a:t>Replacement details</a:t>
            </a:r>
          </a:p>
        </p:txBody>
      </p:sp>
      <p:sp>
        <p:nvSpPr>
          <p:cNvPr id="237571" name="Rectangle 3"/>
          <p:cNvSpPr>
            <a:spLocks noGrp="1" noChangeArrowheads="1"/>
          </p:cNvSpPr>
          <p:nvPr>
            <p:ph type="body" idx="1"/>
          </p:nvPr>
        </p:nvSpPr>
        <p:spPr>
          <a:xfrm>
            <a:off x="214313" y="1116013"/>
            <a:ext cx="8763000" cy="5395912"/>
          </a:xfrm>
        </p:spPr>
        <p:txBody>
          <a:bodyPr/>
          <a:lstStyle/>
          <a:p>
            <a:pPr marL="457200" indent="-457200">
              <a:lnSpc>
                <a:spcPct val="80000"/>
              </a:lnSpc>
              <a:buFontTx/>
              <a:buNone/>
            </a:pPr>
            <a:r>
              <a:rPr lang="en-US" altLang="ko-KR" sz="2600" dirty="0">
                <a:solidFill>
                  <a:schemeClr val="accent2"/>
                </a:solidFill>
                <a:ea typeface="굴림" pitchFamily="34" charset="-127"/>
              </a:rPr>
              <a:t> </a:t>
            </a:r>
            <a:endParaRPr lang="en-US" altLang="ko-KR" sz="2600" dirty="0">
              <a:ea typeface="굴림" pitchFamily="34" charset="-127"/>
            </a:endParaRPr>
          </a:p>
          <a:p>
            <a:pPr marL="457200" indent="-457200">
              <a:lnSpc>
                <a:spcPct val="80000"/>
              </a:lnSpc>
              <a:buFontTx/>
              <a:buNone/>
            </a:pPr>
            <a:r>
              <a:rPr lang="en-US" altLang="ko-KR" sz="2600" dirty="0">
                <a:ea typeface="굴림" pitchFamily="34" charset="-127"/>
              </a:rPr>
              <a:t>Always empty block for demotion for dist.-</a:t>
            </a:r>
            <a:r>
              <a:rPr lang="en-US" altLang="ko-KR" sz="2600" dirty="0" smtClean="0">
                <a:ea typeface="굴림" pitchFamily="34" charset="-127"/>
              </a:rPr>
              <a:t>replacement</a:t>
            </a:r>
            <a:endParaRPr lang="en-US" altLang="ko-KR" sz="2600" dirty="0">
              <a:ea typeface="굴림" pitchFamily="34" charset="-127"/>
            </a:endParaRPr>
          </a:p>
          <a:p>
            <a:pPr marL="457200" indent="-457200">
              <a:lnSpc>
                <a:spcPct val="80000"/>
              </a:lnSpc>
            </a:pPr>
            <a:r>
              <a:rPr lang="en-US" altLang="ko-KR" sz="2600" dirty="0">
                <a:ea typeface="굴림" pitchFamily="34" charset="-127"/>
              </a:rPr>
              <a:t>May require multiple demotions to find it</a:t>
            </a:r>
          </a:p>
          <a:p>
            <a:pPr marL="457200" indent="-457200">
              <a:lnSpc>
                <a:spcPct val="80000"/>
              </a:lnSpc>
              <a:buFontTx/>
              <a:buNone/>
            </a:pPr>
            <a:endParaRPr lang="en-US" altLang="ko-KR" sz="2600" dirty="0">
              <a:ea typeface="굴림" pitchFamily="34" charset="-127"/>
            </a:endParaRPr>
          </a:p>
          <a:p>
            <a:pPr marL="457200" indent="-457200">
              <a:lnSpc>
                <a:spcPct val="80000"/>
              </a:lnSpc>
              <a:buFontTx/>
              <a:buNone/>
            </a:pPr>
            <a:r>
              <a:rPr lang="en-US" altLang="ko-KR" sz="2600" dirty="0">
                <a:ea typeface="굴림" pitchFamily="34" charset="-127"/>
              </a:rPr>
              <a:t>Example showed only demotion</a:t>
            </a:r>
          </a:p>
          <a:p>
            <a:pPr marL="457200" indent="-457200">
              <a:lnSpc>
                <a:spcPct val="80000"/>
              </a:lnSpc>
            </a:pPr>
            <a:r>
              <a:rPr lang="en-US" altLang="ko-KR" sz="2600" dirty="0">
                <a:ea typeface="굴림" pitchFamily="34" charset="-127"/>
              </a:rPr>
              <a:t>Block could get stuck in slow d-group</a:t>
            </a:r>
          </a:p>
          <a:p>
            <a:pPr marL="457200" indent="-457200">
              <a:lnSpc>
                <a:spcPct val="80000"/>
              </a:lnSpc>
            </a:pPr>
            <a:r>
              <a:rPr lang="en-US" altLang="ko-KR" sz="2600" dirty="0">
                <a:ea typeface="굴림" pitchFamily="34" charset="-127"/>
              </a:rPr>
              <a:t>Solution: Promote upon access (see paper)</a:t>
            </a:r>
          </a:p>
          <a:p>
            <a:pPr marL="457200" indent="-457200">
              <a:lnSpc>
                <a:spcPct val="80000"/>
              </a:lnSpc>
            </a:pPr>
            <a:endParaRPr lang="en-US" altLang="ko-KR" sz="2600" dirty="0">
              <a:ea typeface="굴림" pitchFamily="34" charset="-127"/>
            </a:endParaRPr>
          </a:p>
          <a:p>
            <a:pPr marL="457200" indent="-457200">
              <a:lnSpc>
                <a:spcPct val="80000"/>
              </a:lnSpc>
              <a:buFontTx/>
              <a:buNone/>
            </a:pPr>
            <a:r>
              <a:rPr lang="en-US" altLang="ko-KR" sz="2600" dirty="0">
                <a:ea typeface="굴림" pitchFamily="34" charset="-127"/>
              </a:rPr>
              <a:t>How to choose block for demotion?</a:t>
            </a:r>
          </a:p>
          <a:p>
            <a:pPr marL="457200" indent="-457200">
              <a:lnSpc>
                <a:spcPct val="80000"/>
              </a:lnSpc>
            </a:pPr>
            <a:r>
              <a:rPr lang="en-US" altLang="ko-KR" sz="2600" dirty="0">
                <a:ea typeface="굴림" pitchFamily="34" charset="-127"/>
              </a:rPr>
              <a:t>Ideal: LRU-group</a:t>
            </a:r>
          </a:p>
          <a:p>
            <a:pPr marL="457200" indent="-457200">
              <a:lnSpc>
                <a:spcPct val="80000"/>
              </a:lnSpc>
            </a:pPr>
            <a:r>
              <a:rPr lang="en-US" altLang="ko-KR" sz="2600" dirty="0">
                <a:ea typeface="굴림" pitchFamily="34" charset="-127"/>
              </a:rPr>
              <a:t>LRU hard.  We show random OK (see paper)</a:t>
            </a:r>
          </a:p>
          <a:p>
            <a:pPr marL="914400" lvl="1" indent="-457200">
              <a:lnSpc>
                <a:spcPct val="80000"/>
              </a:lnSpc>
            </a:pPr>
            <a:r>
              <a:rPr lang="en-US" altLang="ko-KR" sz="2600" dirty="0">
                <a:ea typeface="굴림" pitchFamily="34" charset="-127"/>
              </a:rPr>
              <a:t>Promotions fix errors made by random</a:t>
            </a:r>
          </a:p>
        </p:txBody>
      </p:sp>
    </p:spTree>
  </p:cSld>
  <p:clrMapOvr>
    <a:masterClrMapping/>
  </p:clrMapOvr>
  <p:transition advTm="62048"/>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ltLang="ko-KR">
                <a:ea typeface="굴림" pitchFamily="34" charset="-127"/>
              </a:rPr>
              <a:t>Outline</a:t>
            </a:r>
          </a:p>
        </p:txBody>
      </p:sp>
      <p:sp>
        <p:nvSpPr>
          <p:cNvPr id="243715" name="Rectangle 3"/>
          <p:cNvSpPr>
            <a:spLocks noGrp="1" noChangeArrowheads="1"/>
          </p:cNvSpPr>
          <p:nvPr>
            <p:ph type="body" idx="1"/>
          </p:nvPr>
        </p:nvSpPr>
        <p:spPr/>
        <p:txBody>
          <a:bodyPr/>
          <a:lstStyle/>
          <a:p>
            <a:pPr>
              <a:buClr>
                <a:schemeClr val="tx1"/>
              </a:buClr>
            </a:pPr>
            <a:r>
              <a:rPr lang="en-US" altLang="ko-KR">
                <a:solidFill>
                  <a:schemeClr val="folHlink"/>
                </a:solidFill>
                <a:ea typeface="굴림" pitchFamily="34" charset="-127"/>
              </a:rPr>
              <a:t>Overview</a:t>
            </a:r>
          </a:p>
          <a:p>
            <a:endParaRPr lang="en-US" altLang="ko-KR">
              <a:solidFill>
                <a:schemeClr val="folHlink"/>
              </a:solidFill>
              <a:ea typeface="굴림" pitchFamily="34" charset="-127"/>
            </a:endParaRPr>
          </a:p>
          <a:p>
            <a:pPr>
              <a:buClr>
                <a:schemeClr val="tx1"/>
              </a:buClr>
            </a:pPr>
            <a:r>
              <a:rPr lang="en-US" altLang="ko-KR">
                <a:solidFill>
                  <a:srgbClr val="777777"/>
                </a:solidFill>
                <a:ea typeface="굴림" pitchFamily="34" charset="-127"/>
              </a:rPr>
              <a:t>NuRAPID Mapping and Placement</a:t>
            </a:r>
          </a:p>
          <a:p>
            <a:endParaRPr lang="en-US" altLang="ko-KR">
              <a:solidFill>
                <a:srgbClr val="777777"/>
              </a:solidFill>
              <a:ea typeface="굴림" pitchFamily="34" charset="-127"/>
            </a:endParaRPr>
          </a:p>
          <a:p>
            <a:r>
              <a:rPr lang="en-US" altLang="ko-KR">
                <a:solidFill>
                  <a:srgbClr val="777777"/>
                </a:solidFill>
                <a:ea typeface="굴림" pitchFamily="34" charset="-127"/>
              </a:rPr>
              <a:t>NuRAPID Replacement</a:t>
            </a:r>
          </a:p>
          <a:p>
            <a:endParaRPr lang="en-US" altLang="ko-KR">
              <a:solidFill>
                <a:srgbClr val="777777"/>
              </a:solidFill>
              <a:ea typeface="굴림" pitchFamily="34" charset="-127"/>
            </a:endParaRPr>
          </a:p>
          <a:p>
            <a:r>
              <a:rPr lang="en-US" altLang="ko-KR">
                <a:solidFill>
                  <a:srgbClr val="FF0066"/>
                </a:solidFill>
                <a:ea typeface="굴림" pitchFamily="34" charset="-127"/>
              </a:rPr>
              <a:t>NuRAPID layout</a:t>
            </a:r>
          </a:p>
          <a:p>
            <a:endParaRPr lang="en-US" altLang="ko-KR">
              <a:solidFill>
                <a:srgbClr val="FF0066"/>
              </a:solidFill>
              <a:ea typeface="굴림" pitchFamily="34" charset="-127"/>
            </a:endParaRPr>
          </a:p>
          <a:p>
            <a:r>
              <a:rPr lang="en-US" altLang="ko-KR">
                <a:ea typeface="굴림" pitchFamily="34" charset="-127"/>
              </a:rPr>
              <a:t>Results</a:t>
            </a:r>
          </a:p>
          <a:p>
            <a:endParaRPr lang="en-US" altLang="ko-KR">
              <a:ea typeface="굴림" pitchFamily="34" charset="-127"/>
            </a:endParaRPr>
          </a:p>
          <a:p>
            <a:r>
              <a:rPr lang="en-US" altLang="ko-KR">
                <a:ea typeface="굴림" pitchFamily="34" charset="-127"/>
              </a:rPr>
              <a:t>Conclusion</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ko-KR">
                <a:ea typeface="굴림" pitchFamily="34" charset="-127"/>
              </a:rPr>
              <a:t>Layout: small vs. large d-groups</a:t>
            </a:r>
          </a:p>
        </p:txBody>
      </p:sp>
      <p:sp>
        <p:nvSpPr>
          <p:cNvPr id="188419" name="Rectangle 3"/>
          <p:cNvSpPr>
            <a:spLocks noGrp="1" noChangeArrowheads="1"/>
          </p:cNvSpPr>
          <p:nvPr>
            <p:ph type="body" idx="1"/>
          </p:nvPr>
        </p:nvSpPr>
        <p:spPr>
          <a:xfrm>
            <a:off x="381000" y="228600"/>
            <a:ext cx="8382000" cy="5029200"/>
          </a:xfrm>
        </p:spPr>
        <p:txBody>
          <a:bodyPr/>
          <a:lstStyle/>
          <a:p>
            <a:pPr marL="457200" indent="-457200">
              <a:lnSpc>
                <a:spcPct val="90000"/>
              </a:lnSpc>
              <a:buFontTx/>
              <a:buNone/>
            </a:pPr>
            <a:endParaRPr lang="en-US" altLang="ko-KR" dirty="0">
              <a:ea typeface="굴림" pitchFamily="34" charset="-127"/>
            </a:endParaRPr>
          </a:p>
          <a:p>
            <a:pPr marL="457200" indent="-457200">
              <a:lnSpc>
                <a:spcPct val="90000"/>
              </a:lnSpc>
              <a:buFontTx/>
              <a:buNone/>
            </a:pPr>
            <a:r>
              <a:rPr lang="en-US" altLang="ko-KR" dirty="0">
                <a:ea typeface="굴림" pitchFamily="34" charset="-127"/>
              </a:rPr>
              <a:t>Key: Conventional caches spread block over </a:t>
            </a:r>
            <a:r>
              <a:rPr lang="en-US" altLang="ko-KR" dirty="0" err="1" smtClean="0">
                <a:ea typeface="굴림" pitchFamily="34" charset="-127"/>
              </a:rPr>
              <a:t>subarrays</a:t>
            </a:r>
            <a:endParaRPr lang="en-US" altLang="ko-KR" dirty="0" smtClean="0">
              <a:ea typeface="굴림" pitchFamily="34" charset="-127"/>
            </a:endParaRPr>
          </a:p>
          <a:p>
            <a:pPr marL="457200" indent="-457200">
              <a:lnSpc>
                <a:spcPct val="90000"/>
              </a:lnSpc>
              <a:buFontTx/>
              <a:buNone/>
            </a:pPr>
            <a:r>
              <a:rPr lang="en-US" altLang="ko-KR" dirty="0" smtClean="0">
                <a:ea typeface="굴림" pitchFamily="34" charset="-127"/>
              </a:rPr>
              <a:t>	+ </a:t>
            </a:r>
            <a:r>
              <a:rPr lang="en-US" altLang="ko-KR" sz="2000" dirty="0" smtClean="0">
                <a:ea typeface="굴림" pitchFamily="34" charset="-127"/>
              </a:rPr>
              <a:t>Splits the “decoding” into the address decoder and </a:t>
            </a:r>
            <a:r>
              <a:rPr lang="en-US" altLang="ko-KR" sz="2000" dirty="0" err="1" smtClean="0">
                <a:ea typeface="굴림" pitchFamily="34" charset="-127"/>
              </a:rPr>
              <a:t>muxes</a:t>
            </a:r>
            <a:r>
              <a:rPr lang="en-US" altLang="ko-KR" sz="2000" dirty="0" smtClean="0">
                <a:ea typeface="굴림" pitchFamily="34" charset="-127"/>
              </a:rPr>
              <a:t> at the output of the </a:t>
            </a:r>
            <a:r>
              <a:rPr lang="en-US" altLang="ko-KR" sz="2000" dirty="0" err="1" smtClean="0">
                <a:ea typeface="굴림" pitchFamily="34" charset="-127"/>
              </a:rPr>
              <a:t>subarrays</a:t>
            </a:r>
            <a:endParaRPr lang="en-US" altLang="ko-KR" sz="2000" dirty="0" smtClean="0">
              <a:ea typeface="굴림" pitchFamily="34" charset="-127"/>
            </a:endParaRPr>
          </a:p>
          <a:p>
            <a:pPr marL="457200" indent="-457200">
              <a:lnSpc>
                <a:spcPct val="90000"/>
              </a:lnSpc>
              <a:buFontTx/>
              <a:buNone/>
            </a:pPr>
            <a:r>
              <a:rPr lang="en-US" altLang="ko-KR" sz="2000" dirty="0" smtClean="0">
                <a:ea typeface="굴림" pitchFamily="34" charset="-127"/>
              </a:rPr>
              <a:t>	e.g., </a:t>
            </a:r>
            <a:r>
              <a:rPr lang="en-US" altLang="ko-KR" sz="2000" u="sng" dirty="0" smtClean="0">
                <a:ea typeface="굴림" pitchFamily="34" charset="-127"/>
              </a:rPr>
              <a:t>5-to-1 decoder + 2 2-to-1 </a:t>
            </a:r>
            <a:r>
              <a:rPr lang="en-US" altLang="ko-KR" sz="2000" u="sng" dirty="0" err="1" smtClean="0">
                <a:ea typeface="굴림" pitchFamily="34" charset="-127"/>
              </a:rPr>
              <a:t>muxes</a:t>
            </a:r>
            <a:r>
              <a:rPr lang="en-US" altLang="ko-KR" sz="2000" u="sng" dirty="0" smtClean="0">
                <a:ea typeface="굴림" pitchFamily="34" charset="-127"/>
              </a:rPr>
              <a:t> </a:t>
            </a:r>
            <a:r>
              <a:rPr lang="en-US" altLang="ko-KR" sz="2000" dirty="0" smtClean="0">
                <a:ea typeface="굴림" pitchFamily="34" charset="-127"/>
              </a:rPr>
              <a:t>better than </a:t>
            </a:r>
            <a:r>
              <a:rPr lang="en-US" altLang="ko-KR" sz="2000" u="sng" dirty="0" smtClean="0">
                <a:ea typeface="굴림" pitchFamily="34" charset="-127"/>
              </a:rPr>
              <a:t>10-to-1 decode</a:t>
            </a:r>
            <a:r>
              <a:rPr lang="en-US" altLang="ko-KR" sz="2000" dirty="0" smtClean="0">
                <a:ea typeface="굴림" pitchFamily="34" charset="-127"/>
              </a:rPr>
              <a:t>r</a:t>
            </a:r>
          </a:p>
          <a:p>
            <a:pPr marL="457200" indent="-457200">
              <a:lnSpc>
                <a:spcPct val="90000"/>
              </a:lnSpc>
              <a:buFontTx/>
              <a:buNone/>
            </a:pPr>
            <a:r>
              <a:rPr lang="en-US" altLang="ko-KR" sz="2000" dirty="0" smtClean="0">
                <a:ea typeface="굴림" pitchFamily="34" charset="-127"/>
              </a:rPr>
              <a:t>	?? 9-to-1 decoder ??</a:t>
            </a:r>
          </a:p>
          <a:p>
            <a:pPr marL="457200" indent="-457200">
              <a:lnSpc>
                <a:spcPct val="90000"/>
              </a:lnSpc>
              <a:buFontTx/>
              <a:buNone/>
            </a:pPr>
            <a:r>
              <a:rPr lang="en-US" altLang="ko-KR" sz="2000" dirty="0" smtClean="0">
                <a:ea typeface="굴림" pitchFamily="34" charset="-127"/>
              </a:rPr>
              <a:t>	</a:t>
            </a:r>
            <a:r>
              <a:rPr lang="en-US" altLang="ko-KR" sz="2400" dirty="0" smtClean="0">
                <a:ea typeface="굴림" pitchFamily="34" charset="-127"/>
              </a:rPr>
              <a:t>+</a:t>
            </a:r>
            <a:r>
              <a:rPr lang="en-US" altLang="ko-KR" sz="2000" dirty="0" smtClean="0">
                <a:ea typeface="굴림" pitchFamily="34" charset="-127"/>
              </a:rPr>
              <a:t> more flexibility to deal with defects</a:t>
            </a:r>
          </a:p>
          <a:p>
            <a:pPr marL="457200" indent="-457200">
              <a:lnSpc>
                <a:spcPct val="90000"/>
              </a:lnSpc>
              <a:buFontTx/>
              <a:buNone/>
            </a:pPr>
            <a:r>
              <a:rPr lang="en-US" altLang="ko-KR" sz="2000" dirty="0" smtClean="0">
                <a:ea typeface="굴림" pitchFamily="34" charset="-127"/>
              </a:rPr>
              <a:t>	</a:t>
            </a:r>
            <a:r>
              <a:rPr lang="en-US" altLang="ko-KR" sz="2400" dirty="0" smtClean="0">
                <a:ea typeface="굴림" pitchFamily="34" charset="-127"/>
              </a:rPr>
              <a:t>+</a:t>
            </a:r>
            <a:r>
              <a:rPr lang="en-US" altLang="ko-KR" sz="2000" dirty="0" smtClean="0">
                <a:ea typeface="굴림" pitchFamily="34" charset="-127"/>
              </a:rPr>
              <a:t> more tolerant to transient errors</a:t>
            </a:r>
            <a:endParaRPr lang="en-US" altLang="ko-KR" dirty="0">
              <a:ea typeface="굴림" pitchFamily="34" charset="-127"/>
            </a:endParaRPr>
          </a:p>
          <a:p>
            <a:pPr marL="457200" indent="-457200">
              <a:lnSpc>
                <a:spcPct val="90000"/>
              </a:lnSpc>
            </a:pPr>
            <a:r>
              <a:rPr lang="en-US" altLang="ko-KR" sz="2400" dirty="0">
                <a:ea typeface="굴림" pitchFamily="34" charset="-127"/>
              </a:rPr>
              <a:t>Non-uniform cache: can spread over only one d-group</a:t>
            </a:r>
          </a:p>
          <a:p>
            <a:pPr marL="914400" lvl="1" indent="-457200">
              <a:lnSpc>
                <a:spcPct val="90000"/>
              </a:lnSpc>
            </a:pPr>
            <a:r>
              <a:rPr lang="en-US" altLang="ko-KR" sz="2000" dirty="0">
                <a:ea typeface="굴림" pitchFamily="34" charset="-127"/>
              </a:rPr>
              <a:t>So all bits in a block have same access </a:t>
            </a:r>
            <a:r>
              <a:rPr lang="en-US" altLang="ko-KR" sz="2000" dirty="0" smtClean="0">
                <a:ea typeface="굴림" pitchFamily="34" charset="-127"/>
              </a:rPr>
              <a:t>time</a:t>
            </a:r>
            <a:endParaRPr lang="en-US" altLang="ko-KR" sz="2000" dirty="0">
              <a:ea typeface="굴림" pitchFamily="34" charset="-127"/>
            </a:endParaRPr>
          </a:p>
          <a:p>
            <a:pPr marL="457200" indent="-457200">
              <a:lnSpc>
                <a:spcPct val="90000"/>
              </a:lnSpc>
              <a:buFontTx/>
              <a:buNone/>
            </a:pPr>
            <a:r>
              <a:rPr lang="en-US" altLang="ko-KR" sz="2400" b="1" dirty="0">
                <a:ea typeface="굴림" pitchFamily="34" charset="-127"/>
              </a:rPr>
              <a:t>Small d-groups </a:t>
            </a:r>
            <a:r>
              <a:rPr lang="en-US" altLang="ko-KR" sz="2400" dirty="0">
                <a:ea typeface="굴림" pitchFamily="34" charset="-127"/>
              </a:rPr>
              <a:t>(e.g., 64KB of 4 16-KB </a:t>
            </a:r>
            <a:r>
              <a:rPr lang="en-US" altLang="ko-KR" sz="2400" dirty="0" err="1">
                <a:ea typeface="굴림" pitchFamily="34" charset="-127"/>
              </a:rPr>
              <a:t>subarrays</a:t>
            </a:r>
            <a:r>
              <a:rPr lang="en-US" altLang="ko-KR" sz="2400" dirty="0">
                <a:ea typeface="굴림" pitchFamily="34" charset="-127"/>
              </a:rPr>
              <a:t>)</a:t>
            </a:r>
          </a:p>
          <a:p>
            <a:pPr marL="457200" indent="-457200">
              <a:lnSpc>
                <a:spcPct val="90000"/>
              </a:lnSpc>
            </a:pPr>
            <a:r>
              <a:rPr lang="en-US" altLang="ko-KR" sz="2400" dirty="0">
                <a:ea typeface="굴림" pitchFamily="34" charset="-127"/>
              </a:rPr>
              <a:t>Fine granularity of access times</a:t>
            </a:r>
          </a:p>
          <a:p>
            <a:pPr marL="457200" indent="-457200">
              <a:lnSpc>
                <a:spcPct val="90000"/>
              </a:lnSpc>
            </a:pPr>
            <a:r>
              <a:rPr lang="en-US" altLang="ko-KR" sz="2400" dirty="0">
                <a:ea typeface="굴림" pitchFamily="34" charset="-127"/>
              </a:rPr>
              <a:t>Blocks spread over few </a:t>
            </a:r>
            <a:r>
              <a:rPr lang="en-US" altLang="ko-KR" sz="2400" dirty="0" err="1" smtClean="0">
                <a:ea typeface="굴림" pitchFamily="34" charset="-127"/>
              </a:rPr>
              <a:t>subarrays</a:t>
            </a:r>
            <a:endParaRPr lang="en-US" altLang="ko-KR" sz="2400" dirty="0">
              <a:ea typeface="굴림" pitchFamily="34" charset="-127"/>
            </a:endParaRPr>
          </a:p>
          <a:p>
            <a:pPr marL="457200" indent="-457200">
              <a:lnSpc>
                <a:spcPct val="90000"/>
              </a:lnSpc>
              <a:buFontTx/>
              <a:buNone/>
            </a:pPr>
            <a:r>
              <a:rPr lang="en-US" altLang="ko-KR" sz="2400" b="1" dirty="0">
                <a:ea typeface="굴림" pitchFamily="34" charset="-127"/>
              </a:rPr>
              <a:t>Large d-groups </a:t>
            </a:r>
            <a:r>
              <a:rPr lang="en-US" altLang="ko-KR" sz="2400" dirty="0">
                <a:ea typeface="굴림" pitchFamily="34" charset="-127"/>
              </a:rPr>
              <a:t>(e.g., 2 MB of 128 16-KB </a:t>
            </a:r>
            <a:r>
              <a:rPr lang="en-US" altLang="ko-KR" sz="2400" dirty="0" err="1">
                <a:ea typeface="굴림" pitchFamily="34" charset="-127"/>
              </a:rPr>
              <a:t>subarrays</a:t>
            </a:r>
            <a:r>
              <a:rPr lang="en-US" altLang="ko-KR" sz="2400" dirty="0">
                <a:ea typeface="굴림" pitchFamily="34" charset="-127"/>
              </a:rPr>
              <a:t>)</a:t>
            </a:r>
          </a:p>
          <a:p>
            <a:pPr marL="457200" indent="-457200">
              <a:lnSpc>
                <a:spcPct val="90000"/>
              </a:lnSpc>
            </a:pPr>
            <a:r>
              <a:rPr lang="en-US" altLang="ko-KR" sz="2400" dirty="0">
                <a:ea typeface="굴림" pitchFamily="34" charset="-127"/>
              </a:rPr>
              <a:t>Coarse granularity of access times</a:t>
            </a:r>
          </a:p>
          <a:p>
            <a:pPr marL="457200" indent="-457200">
              <a:lnSpc>
                <a:spcPct val="90000"/>
              </a:lnSpc>
            </a:pPr>
            <a:r>
              <a:rPr lang="en-US" altLang="ko-KR" sz="2400" dirty="0">
                <a:ea typeface="굴림" pitchFamily="34" charset="-127"/>
              </a:rPr>
              <a:t>Blocks spread over many </a:t>
            </a:r>
            <a:r>
              <a:rPr lang="en-US" altLang="ko-KR" sz="2400" dirty="0" err="1">
                <a:ea typeface="굴림" pitchFamily="34" charset="-127"/>
              </a:rPr>
              <a:t>subarrays</a:t>
            </a:r>
            <a:endParaRPr lang="en-US" altLang="ko-KR" sz="2400" dirty="0">
              <a:ea typeface="굴림" pitchFamily="34" charset="-127"/>
            </a:endParaRPr>
          </a:p>
          <a:p>
            <a:pPr marL="457200" indent="-457200">
              <a:lnSpc>
                <a:spcPct val="90000"/>
              </a:lnSpc>
              <a:buFontTx/>
              <a:buNone/>
            </a:pPr>
            <a:endParaRPr lang="en-US" altLang="ko-KR" dirty="0">
              <a:ea typeface="굴림" pitchFamily="34" charset="-127"/>
            </a:endParaRPr>
          </a:p>
        </p:txBody>
      </p:sp>
      <p:sp>
        <p:nvSpPr>
          <p:cNvPr id="188420" name="Text Box 4"/>
          <p:cNvSpPr txBox="1">
            <a:spLocks noChangeArrowheads="1"/>
          </p:cNvSpPr>
          <p:nvPr/>
        </p:nvSpPr>
        <p:spPr bwMode="auto">
          <a:xfrm>
            <a:off x="228600" y="6400800"/>
            <a:ext cx="8534400" cy="457200"/>
          </a:xfrm>
          <a:prstGeom prst="rect">
            <a:avLst/>
          </a:prstGeom>
          <a:noFill/>
          <a:ln w="9525">
            <a:noFill/>
            <a:miter lim="800000"/>
            <a:headEnd/>
            <a:tailEnd/>
          </a:ln>
          <a:effectLst/>
        </p:spPr>
        <p:txBody>
          <a:bodyPr>
            <a:spAutoFit/>
          </a:bodyPr>
          <a:lstStyle/>
          <a:p>
            <a:pPr algn="ctr"/>
            <a:r>
              <a:rPr lang="en-US" altLang="ko-KR" dirty="0">
                <a:solidFill>
                  <a:schemeClr val="accent2"/>
                </a:solidFill>
                <a:ea typeface="굴림" pitchFamily="34" charset="-127"/>
              </a:rPr>
              <a:t>Large d-groups superior for spreading data</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ltLang="ko-KR">
                <a:ea typeface="굴림" pitchFamily="34" charset="-127"/>
              </a:rPr>
              <a:t>Outline</a:t>
            </a:r>
          </a:p>
        </p:txBody>
      </p:sp>
      <p:sp>
        <p:nvSpPr>
          <p:cNvPr id="253955" name="Rectangle 3"/>
          <p:cNvSpPr>
            <a:spLocks noGrp="1" noChangeArrowheads="1"/>
          </p:cNvSpPr>
          <p:nvPr>
            <p:ph type="body" idx="1"/>
          </p:nvPr>
        </p:nvSpPr>
        <p:spPr/>
        <p:txBody>
          <a:bodyPr/>
          <a:lstStyle/>
          <a:p>
            <a:pPr>
              <a:buClr>
                <a:schemeClr val="tx1"/>
              </a:buClr>
            </a:pPr>
            <a:r>
              <a:rPr lang="en-US" altLang="ko-KR">
                <a:solidFill>
                  <a:schemeClr val="folHlink"/>
                </a:solidFill>
                <a:ea typeface="굴림" pitchFamily="34" charset="-127"/>
              </a:rPr>
              <a:t>Overview</a:t>
            </a:r>
          </a:p>
          <a:p>
            <a:endParaRPr lang="en-US" altLang="ko-KR">
              <a:solidFill>
                <a:schemeClr val="folHlink"/>
              </a:solidFill>
              <a:ea typeface="굴림" pitchFamily="34" charset="-127"/>
            </a:endParaRPr>
          </a:p>
          <a:p>
            <a:pPr>
              <a:buClr>
                <a:schemeClr val="tx1"/>
              </a:buClr>
            </a:pPr>
            <a:r>
              <a:rPr lang="en-US" altLang="ko-KR">
                <a:solidFill>
                  <a:srgbClr val="777777"/>
                </a:solidFill>
                <a:ea typeface="굴림" pitchFamily="34" charset="-127"/>
              </a:rPr>
              <a:t>NuRAPID Mapping and Placement</a:t>
            </a:r>
          </a:p>
          <a:p>
            <a:endParaRPr lang="en-US" altLang="ko-KR">
              <a:solidFill>
                <a:srgbClr val="777777"/>
              </a:solidFill>
              <a:ea typeface="굴림" pitchFamily="34" charset="-127"/>
            </a:endParaRPr>
          </a:p>
          <a:p>
            <a:r>
              <a:rPr lang="en-US" altLang="ko-KR">
                <a:solidFill>
                  <a:srgbClr val="777777"/>
                </a:solidFill>
                <a:ea typeface="굴림" pitchFamily="34" charset="-127"/>
              </a:rPr>
              <a:t>NuRAPID Replacement</a:t>
            </a:r>
          </a:p>
          <a:p>
            <a:endParaRPr lang="en-US" altLang="ko-KR">
              <a:solidFill>
                <a:srgbClr val="777777"/>
              </a:solidFill>
              <a:ea typeface="굴림" pitchFamily="34" charset="-127"/>
            </a:endParaRPr>
          </a:p>
          <a:p>
            <a:r>
              <a:rPr lang="en-US" altLang="ko-KR">
                <a:solidFill>
                  <a:srgbClr val="777777"/>
                </a:solidFill>
                <a:ea typeface="굴림" pitchFamily="34" charset="-127"/>
              </a:rPr>
              <a:t>NuRAPID layout</a:t>
            </a:r>
          </a:p>
          <a:p>
            <a:endParaRPr lang="en-US" altLang="ko-KR">
              <a:solidFill>
                <a:srgbClr val="777777"/>
              </a:solidFill>
              <a:ea typeface="굴림" pitchFamily="34" charset="-127"/>
            </a:endParaRPr>
          </a:p>
          <a:p>
            <a:r>
              <a:rPr lang="en-US" altLang="ko-KR">
                <a:solidFill>
                  <a:srgbClr val="FF0066"/>
                </a:solidFill>
                <a:ea typeface="굴림" pitchFamily="34" charset="-127"/>
              </a:rPr>
              <a:t>Results</a:t>
            </a:r>
          </a:p>
          <a:p>
            <a:endParaRPr lang="en-US" altLang="ko-KR">
              <a:solidFill>
                <a:srgbClr val="FF0066"/>
              </a:solidFill>
              <a:ea typeface="굴림" pitchFamily="34" charset="-127"/>
            </a:endParaRPr>
          </a:p>
          <a:p>
            <a:r>
              <a:rPr lang="en-US" altLang="ko-KR">
                <a:ea typeface="굴림" pitchFamily="34" charset="-127"/>
              </a:rPr>
              <a:t>Conclusion</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ko-KR">
                <a:ea typeface="굴림" pitchFamily="34" charset="-127"/>
              </a:rPr>
              <a:t>Methodology</a:t>
            </a:r>
          </a:p>
        </p:txBody>
      </p:sp>
      <p:sp>
        <p:nvSpPr>
          <p:cNvPr id="123908" name="Rectangle 4"/>
          <p:cNvSpPr>
            <a:spLocks noGrp="1" noChangeArrowheads="1"/>
          </p:cNvSpPr>
          <p:nvPr>
            <p:ph type="body" idx="1"/>
          </p:nvPr>
        </p:nvSpPr>
        <p:spPr/>
        <p:txBody>
          <a:bodyPr/>
          <a:lstStyle/>
          <a:p>
            <a:pPr>
              <a:buFontTx/>
              <a:buNone/>
            </a:pPr>
            <a:endParaRPr lang="en-US" altLang="ko-KR" dirty="0">
              <a:ea typeface="굴림" pitchFamily="34" charset="-127"/>
            </a:endParaRPr>
          </a:p>
          <a:p>
            <a:r>
              <a:rPr lang="en-US" altLang="ko-KR" dirty="0">
                <a:ea typeface="굴림" pitchFamily="34" charset="-127"/>
              </a:rPr>
              <a:t>64 KB, 2-way L1s.  8 MSHRs on d-cache</a:t>
            </a:r>
          </a:p>
          <a:p>
            <a:pPr>
              <a:buFontTx/>
              <a:buNone/>
            </a:pPr>
            <a:endParaRPr lang="en-US" altLang="ko-KR" dirty="0">
              <a:ea typeface="굴림" pitchFamily="34" charset="-127"/>
            </a:endParaRPr>
          </a:p>
          <a:p>
            <a:pPr>
              <a:buFontTx/>
              <a:buNone/>
            </a:pPr>
            <a:r>
              <a:rPr lang="en-US" altLang="ko-KR" dirty="0" err="1">
                <a:ea typeface="굴림" pitchFamily="34" charset="-127"/>
              </a:rPr>
              <a:t>NuRAPID</a:t>
            </a:r>
            <a:r>
              <a:rPr lang="en-US" altLang="ko-KR" dirty="0">
                <a:ea typeface="굴림" pitchFamily="34" charset="-127"/>
              </a:rPr>
              <a:t>: 8 MB, 8-way, </a:t>
            </a:r>
            <a:r>
              <a:rPr lang="en-US" altLang="ko-KR" dirty="0">
                <a:solidFill>
                  <a:schemeClr val="accent2"/>
                </a:solidFill>
                <a:ea typeface="굴림" pitchFamily="34" charset="-127"/>
              </a:rPr>
              <a:t>1-port, no banking</a:t>
            </a:r>
          </a:p>
          <a:p>
            <a:r>
              <a:rPr lang="en-US" altLang="ko-KR" dirty="0">
                <a:ea typeface="굴림" pitchFamily="34" charset="-127"/>
              </a:rPr>
              <a:t>4 d-groups (14-, 18-, 36-, 44- cycles)</a:t>
            </a:r>
          </a:p>
          <a:p>
            <a:r>
              <a:rPr lang="en-US" altLang="ko-KR" dirty="0">
                <a:ea typeface="굴림" pitchFamily="34" charset="-127"/>
              </a:rPr>
              <a:t>8 d-groups (12-, 19-, 20-, . . . 49- cycles) shown in paper</a:t>
            </a:r>
          </a:p>
          <a:p>
            <a:pPr>
              <a:buFontTx/>
              <a:buNone/>
            </a:pPr>
            <a:endParaRPr lang="en-US" altLang="ko-KR" dirty="0">
              <a:ea typeface="굴림" pitchFamily="34" charset="-127"/>
            </a:endParaRPr>
          </a:p>
          <a:p>
            <a:pPr>
              <a:buFontTx/>
              <a:buNone/>
            </a:pPr>
            <a:r>
              <a:rPr lang="en-US" altLang="ko-KR" dirty="0">
                <a:ea typeface="굴림" pitchFamily="34" charset="-127"/>
              </a:rPr>
              <a:t>Compare to:</a:t>
            </a:r>
          </a:p>
          <a:p>
            <a:r>
              <a:rPr lang="en-US" altLang="ko-KR" b="1" dirty="0" smtClean="0">
                <a:solidFill>
                  <a:srgbClr val="FF0000"/>
                </a:solidFill>
                <a:ea typeface="굴림" pitchFamily="34" charset="-127"/>
              </a:rPr>
              <a:t>BASE:</a:t>
            </a:r>
          </a:p>
          <a:p>
            <a:pPr lvl="1"/>
            <a:r>
              <a:rPr lang="en-US" altLang="ko-KR" dirty="0" smtClean="0">
                <a:ea typeface="굴림" pitchFamily="34" charset="-127"/>
              </a:rPr>
              <a:t>1 </a:t>
            </a:r>
            <a:r>
              <a:rPr lang="en-US" altLang="ko-KR" dirty="0">
                <a:ea typeface="굴림" pitchFamily="34" charset="-127"/>
              </a:rPr>
              <a:t>MB, 8-way L2 (11-cycles) + 8-MB, 8-way L3 (43-cycles)</a:t>
            </a:r>
          </a:p>
          <a:p>
            <a:r>
              <a:rPr lang="en-US" altLang="ko-KR" dirty="0">
                <a:ea typeface="굴림" pitchFamily="34" charset="-127"/>
              </a:rPr>
              <a:t>8 MB, 16-way D-NUCA (4 – 31 cycles)</a:t>
            </a:r>
          </a:p>
          <a:p>
            <a:pPr lvl="1"/>
            <a:r>
              <a:rPr lang="en-US" altLang="ko-KR" dirty="0">
                <a:ea typeface="굴림" pitchFamily="34" charset="-127"/>
              </a:rPr>
              <a:t>Multi-banked, infinite-bandwidth interconnect</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26"/>
          <p:cNvSpPr>
            <a:spLocks noGrp="1" noChangeArrowheads="1"/>
          </p:cNvSpPr>
          <p:nvPr>
            <p:ph type="title"/>
          </p:nvPr>
        </p:nvSpPr>
        <p:spPr/>
        <p:txBody>
          <a:bodyPr/>
          <a:lstStyle/>
          <a:p>
            <a:r>
              <a:rPr lang="en-US" altLang="ko-KR">
                <a:ea typeface="굴림" pitchFamily="34" charset="-127"/>
              </a:rPr>
              <a:t>Results</a:t>
            </a:r>
          </a:p>
        </p:txBody>
      </p:sp>
      <p:sp>
        <p:nvSpPr>
          <p:cNvPr id="177155" name="Rectangle 1027"/>
          <p:cNvSpPr>
            <a:spLocks noGrp="1" noChangeArrowheads="1"/>
          </p:cNvSpPr>
          <p:nvPr>
            <p:ph type="body" idx="1"/>
          </p:nvPr>
        </p:nvSpPr>
        <p:spPr/>
        <p:txBody>
          <a:bodyPr/>
          <a:lstStyle/>
          <a:p>
            <a:endParaRPr lang="en-US" dirty="0"/>
          </a:p>
          <a:p>
            <a:endParaRPr lang="en-US" dirty="0"/>
          </a:p>
          <a:p>
            <a:r>
              <a:rPr lang="en-US" dirty="0"/>
              <a:t>SA vs. DA placement (paper figure 4)</a:t>
            </a:r>
          </a:p>
          <a:p>
            <a:endParaRPr lang="en-US" dirty="0"/>
          </a:p>
          <a:p>
            <a:pPr>
              <a:buFontTx/>
              <a:buNone/>
            </a:pPr>
            <a:endParaRPr lang="en-US" dirty="0"/>
          </a:p>
        </p:txBody>
      </p:sp>
      <p:pic>
        <p:nvPicPr>
          <p:cNvPr id="3075" name="Picture 3"/>
          <p:cNvPicPr>
            <a:picLocks noChangeAspect="1" noChangeArrowheads="1"/>
          </p:cNvPicPr>
          <p:nvPr/>
        </p:nvPicPr>
        <p:blipFill>
          <a:blip r:embed="rId3"/>
          <a:srcRect/>
          <a:stretch>
            <a:fillRect/>
          </a:stretch>
        </p:blipFill>
        <p:spPr bwMode="auto">
          <a:xfrm>
            <a:off x="53525" y="500063"/>
            <a:ext cx="8252275" cy="5333849"/>
          </a:xfrm>
          <a:prstGeom prst="rect">
            <a:avLst/>
          </a:prstGeom>
          <a:noFill/>
          <a:ln w="9525">
            <a:noFill/>
            <a:miter lim="800000"/>
            <a:headEnd/>
            <a:tailEnd/>
          </a:ln>
          <a:effectLst/>
        </p:spPr>
      </p:pic>
      <p:cxnSp>
        <p:nvCxnSpPr>
          <p:cNvPr id="7" name="Straight Arrow Connector 6"/>
          <p:cNvCxnSpPr/>
          <p:nvPr/>
        </p:nvCxnSpPr>
        <p:spPr bwMode="auto">
          <a:xfrm rot="16200000" flipV="1">
            <a:off x="7391400" y="3505200"/>
            <a:ext cx="914400" cy="914400"/>
          </a:xfrm>
          <a:prstGeom prst="straightConnector1">
            <a:avLst/>
          </a:prstGeom>
          <a:solidFill>
            <a:schemeClr val="accent1"/>
          </a:solidFill>
          <a:ln w="28575" cap="flat" cmpd="sng" algn="ctr">
            <a:solidFill>
              <a:srgbClr val="C00000"/>
            </a:solidFill>
            <a:prstDash val="solid"/>
            <a:round/>
            <a:headEnd type="none" w="med" len="med"/>
            <a:tailEnd type="arrow" w="med" len="med"/>
          </a:ln>
          <a:effectLst/>
        </p:spPr>
      </p:cxnSp>
      <p:sp>
        <p:nvSpPr>
          <p:cNvPr id="8" name="TextBox 7"/>
          <p:cNvSpPr txBox="1"/>
          <p:nvPr/>
        </p:nvSpPr>
        <p:spPr>
          <a:xfrm>
            <a:off x="7779524" y="4419600"/>
            <a:ext cx="1364476" cy="646331"/>
          </a:xfrm>
          <a:prstGeom prst="rect">
            <a:avLst/>
          </a:prstGeom>
          <a:noFill/>
        </p:spPr>
        <p:txBody>
          <a:bodyPr wrap="none" rtlCol="0">
            <a:spAutoFit/>
          </a:bodyPr>
          <a:lstStyle/>
          <a:p>
            <a:r>
              <a:rPr lang="en-US" dirty="0" smtClean="0">
                <a:solidFill>
                  <a:srgbClr val="990000"/>
                </a:solidFill>
              </a:rPr>
              <a:t>As high</a:t>
            </a:r>
          </a:p>
          <a:p>
            <a:r>
              <a:rPr lang="en-US" dirty="0" smtClean="0">
                <a:solidFill>
                  <a:srgbClr val="990000"/>
                </a:solidFill>
              </a:rPr>
              <a:t>As possible</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ltLang="ko-KR">
                <a:ea typeface="굴림" pitchFamily="34" charset="-127"/>
              </a:rPr>
              <a:t>Results</a:t>
            </a:r>
          </a:p>
        </p:txBody>
      </p:sp>
      <p:sp>
        <p:nvSpPr>
          <p:cNvPr id="4" name="Content Placeholder 3"/>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0" y="381000"/>
            <a:ext cx="7543800" cy="5154930"/>
          </a:xfrm>
          <a:prstGeom prst="rect">
            <a:avLst/>
          </a:prstGeom>
          <a:noFill/>
          <a:ln w="9525">
            <a:noFill/>
            <a:miter lim="800000"/>
            <a:headEnd/>
            <a:tailEnd/>
          </a:ln>
          <a:effectLst/>
        </p:spPr>
      </p:pic>
      <p:sp>
        <p:nvSpPr>
          <p:cNvPr id="8" name="TextBox 7"/>
          <p:cNvSpPr txBox="1"/>
          <p:nvPr/>
        </p:nvSpPr>
        <p:spPr>
          <a:xfrm>
            <a:off x="609600" y="5943600"/>
            <a:ext cx="6961970" cy="461665"/>
          </a:xfrm>
          <a:prstGeom prst="rect">
            <a:avLst/>
          </a:prstGeom>
          <a:noFill/>
        </p:spPr>
        <p:txBody>
          <a:bodyPr wrap="none" rtlCol="0">
            <a:spAutoFit/>
          </a:bodyPr>
          <a:lstStyle/>
          <a:p>
            <a:r>
              <a:rPr lang="en-US" sz="2400" b="1" dirty="0" smtClean="0">
                <a:solidFill>
                  <a:srgbClr val="990000"/>
                </a:solidFill>
              </a:rPr>
              <a:t>3.0% better than D-NUCA and up to 15% better</a:t>
            </a:r>
            <a:endParaRPr lang="en-US" sz="2400" b="1" dirty="0">
              <a:solidFill>
                <a:srgbClr val="990000"/>
              </a:solidFill>
            </a:endParaRPr>
          </a:p>
        </p:txBody>
      </p:sp>
      <p:cxnSp>
        <p:nvCxnSpPr>
          <p:cNvPr id="7" name="Straight Connector 6"/>
          <p:cNvCxnSpPr/>
          <p:nvPr/>
        </p:nvCxnSpPr>
        <p:spPr bwMode="auto">
          <a:xfrm>
            <a:off x="685800" y="3276600"/>
            <a:ext cx="5943600" cy="1588"/>
          </a:xfrm>
          <a:prstGeom prst="line">
            <a:avLst/>
          </a:prstGeom>
          <a:solidFill>
            <a:schemeClr val="accent1"/>
          </a:solidFill>
          <a:ln w="19050" cap="flat" cmpd="sng" algn="ctr">
            <a:solidFill>
              <a:srgbClr val="FF0000"/>
            </a:solidFill>
            <a:prstDash val="solid"/>
            <a:round/>
            <a:headEnd type="arrow" w="lg" len="med"/>
            <a:tailEnd type="arrow" w="lg" len="med"/>
          </a:ln>
          <a:effectLst/>
        </p:spPr>
      </p:cxn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ko-KR">
                <a:ea typeface="굴림" pitchFamily="34" charset="-127"/>
              </a:rPr>
              <a:t>Conclusions</a:t>
            </a:r>
          </a:p>
        </p:txBody>
      </p:sp>
      <p:sp>
        <p:nvSpPr>
          <p:cNvPr id="140291" name="Rectangle 3"/>
          <p:cNvSpPr>
            <a:spLocks noGrp="1" noChangeArrowheads="1"/>
          </p:cNvSpPr>
          <p:nvPr>
            <p:ph type="body" idx="1"/>
          </p:nvPr>
        </p:nvSpPr>
        <p:spPr>
          <a:xfrm>
            <a:off x="0" y="1143000"/>
            <a:ext cx="9144000" cy="5105400"/>
          </a:xfrm>
        </p:spPr>
        <p:txBody>
          <a:bodyPr/>
          <a:lstStyle/>
          <a:p>
            <a:endParaRPr lang="en-US"/>
          </a:p>
          <a:p>
            <a:r>
              <a:rPr lang="en-US"/>
              <a:t>NuRAPID</a:t>
            </a:r>
          </a:p>
          <a:p>
            <a:pPr lvl="1"/>
            <a:r>
              <a:rPr lang="en-US"/>
              <a:t> leverage seq. tag-data</a:t>
            </a:r>
          </a:p>
          <a:p>
            <a:pPr lvl="1"/>
            <a:r>
              <a:rPr lang="en-US"/>
              <a:t>flexible placement, replacement for non-uniform cache</a:t>
            </a:r>
          </a:p>
          <a:p>
            <a:pPr lvl="1"/>
            <a:r>
              <a:rPr lang="en-US"/>
              <a:t> Achieves</a:t>
            </a:r>
            <a:r>
              <a:rPr lang="en-US">
                <a:solidFill>
                  <a:srgbClr val="FFFF00"/>
                </a:solidFill>
              </a:rPr>
              <a:t> </a:t>
            </a:r>
            <a:r>
              <a:rPr lang="en-US" i="1">
                <a:solidFill>
                  <a:srgbClr val="FF0066"/>
                </a:solidFill>
              </a:rPr>
              <a:t>7% overall processor E-D</a:t>
            </a:r>
            <a:r>
              <a:rPr lang="en-US">
                <a:solidFill>
                  <a:srgbClr val="FFFF00"/>
                </a:solidFill>
              </a:rPr>
              <a:t> </a:t>
            </a:r>
            <a:r>
              <a:rPr lang="en-US"/>
              <a:t>savings</a:t>
            </a:r>
            <a:r>
              <a:rPr lang="en-US">
                <a:solidFill>
                  <a:srgbClr val="FFFF00"/>
                </a:solidFill>
              </a:rPr>
              <a:t> </a:t>
            </a:r>
          </a:p>
          <a:p>
            <a:pPr>
              <a:buFontTx/>
              <a:buNone/>
            </a:pPr>
            <a:r>
              <a:rPr lang="en-US"/>
              <a:t>	  	over conventional cache, D-NUCA</a:t>
            </a:r>
          </a:p>
          <a:p>
            <a:pPr lvl="1"/>
            <a:r>
              <a:rPr lang="en-US">
                <a:solidFill>
                  <a:srgbClr val="FF0066"/>
                </a:solidFill>
              </a:rPr>
              <a:t>Reduces L2 energy by 77%</a:t>
            </a:r>
            <a:r>
              <a:rPr lang="en-US"/>
              <a:t> over D-NUCA</a:t>
            </a:r>
          </a:p>
          <a:p>
            <a:pPr>
              <a:buFontTx/>
              <a:buNone/>
            </a:pPr>
            <a:endParaRPr lang="en-US"/>
          </a:p>
          <a:p>
            <a:pPr>
              <a:buFontTx/>
              <a:buNone/>
            </a:pPr>
            <a:endParaRPr lang="en-US"/>
          </a:p>
          <a:p>
            <a:pPr>
              <a:buFontTx/>
              <a:buNone/>
            </a:pPr>
            <a:endParaRPr lang="en-US"/>
          </a:p>
          <a:p>
            <a:pPr algn="ctr">
              <a:buFontTx/>
              <a:buNone/>
            </a:pPr>
            <a:r>
              <a:rPr lang="en-US">
                <a:solidFill>
                  <a:schemeClr val="accent2"/>
                </a:solidFill>
              </a:rPr>
              <a:t>NuRAPID an important design for wire-delay dominated caches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p:txBody>
          <a:bodyPr/>
          <a:lstStyle/>
          <a:p>
            <a:r>
              <a:rPr lang="en-US" b="1" dirty="0">
                <a:solidFill>
                  <a:schemeClr val="accent2"/>
                </a:solidFill>
              </a:rPr>
              <a:t>Managing Wire Delay in Large CMP Caches</a:t>
            </a:r>
          </a:p>
        </p:txBody>
      </p:sp>
      <p:sp>
        <p:nvSpPr>
          <p:cNvPr id="130051" name="Rectangle 3"/>
          <p:cNvSpPr>
            <a:spLocks noGrp="1" noChangeArrowheads="1"/>
          </p:cNvSpPr>
          <p:nvPr>
            <p:ph type="subTitle" idx="1"/>
          </p:nvPr>
        </p:nvSpPr>
        <p:spPr>
          <a:xfrm>
            <a:off x="914400" y="3886200"/>
            <a:ext cx="7543800" cy="1752600"/>
          </a:xfrm>
        </p:spPr>
        <p:txBody>
          <a:bodyPr/>
          <a:lstStyle/>
          <a:p>
            <a:pPr>
              <a:lnSpc>
                <a:spcPct val="80000"/>
              </a:lnSpc>
            </a:pPr>
            <a:r>
              <a:rPr lang="en-US" b="1" dirty="0">
                <a:solidFill>
                  <a:srgbClr val="990000"/>
                </a:solidFill>
              </a:rPr>
              <a:t>Bradford M. </a:t>
            </a:r>
            <a:r>
              <a:rPr lang="en-US" b="1" dirty="0" smtClean="0">
                <a:solidFill>
                  <a:srgbClr val="990000"/>
                </a:solidFill>
              </a:rPr>
              <a:t>Beckmann and David </a:t>
            </a:r>
            <a:r>
              <a:rPr lang="en-US" b="1" dirty="0">
                <a:solidFill>
                  <a:srgbClr val="990000"/>
                </a:solidFill>
              </a:rPr>
              <a:t>A. Wood</a:t>
            </a:r>
          </a:p>
          <a:p>
            <a:pPr>
              <a:lnSpc>
                <a:spcPct val="80000"/>
              </a:lnSpc>
            </a:pPr>
            <a:endParaRPr lang="en-US" sz="1800" dirty="0"/>
          </a:p>
          <a:p>
            <a:pPr>
              <a:lnSpc>
                <a:spcPct val="80000"/>
              </a:lnSpc>
            </a:pPr>
            <a:r>
              <a:rPr lang="en-US" sz="2400" dirty="0" err="1">
                <a:solidFill>
                  <a:srgbClr val="002060"/>
                </a:solidFill>
              </a:rPr>
              <a:t>Multifacet</a:t>
            </a:r>
            <a:r>
              <a:rPr lang="en-US" sz="2400" dirty="0">
                <a:solidFill>
                  <a:srgbClr val="002060"/>
                </a:solidFill>
              </a:rPr>
              <a:t> Project</a:t>
            </a:r>
          </a:p>
          <a:p>
            <a:pPr>
              <a:lnSpc>
                <a:spcPct val="80000"/>
              </a:lnSpc>
            </a:pPr>
            <a:r>
              <a:rPr lang="en-US" sz="2400" dirty="0">
                <a:solidFill>
                  <a:srgbClr val="002060"/>
                </a:solidFill>
              </a:rPr>
              <a:t>University of Wisconsin-Madison</a:t>
            </a:r>
          </a:p>
          <a:p>
            <a:pPr>
              <a:lnSpc>
                <a:spcPct val="80000"/>
              </a:lnSpc>
            </a:pPr>
            <a:r>
              <a:rPr lang="en-US" sz="2400" dirty="0">
                <a:solidFill>
                  <a:srgbClr val="002060"/>
                </a:solidFill>
              </a:rPr>
              <a:t>MICRO 2004</a:t>
            </a:r>
          </a:p>
          <a:p>
            <a:pPr>
              <a:lnSpc>
                <a:spcPct val="80000"/>
              </a:lnSpc>
            </a:pPr>
            <a:endParaRPr lang="en-US" sz="2000" dirty="0"/>
          </a:p>
          <a:p>
            <a:pPr>
              <a:lnSpc>
                <a:spcPct val="80000"/>
              </a:lnSpc>
            </a:pP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B3F8D965-919D-4475-86F0-ADA384A9A38F}" type="slidenum">
              <a:rPr lang="en-US"/>
              <a:pPr/>
              <a:t>119</a:t>
            </a:fld>
            <a:endParaRPr lang="en-US"/>
          </a:p>
        </p:txBody>
      </p:sp>
      <p:sp>
        <p:nvSpPr>
          <p:cNvPr id="131074" name="Rectangle 2"/>
          <p:cNvSpPr>
            <a:spLocks noGrp="1" noChangeArrowheads="1"/>
          </p:cNvSpPr>
          <p:nvPr>
            <p:ph type="title"/>
          </p:nvPr>
        </p:nvSpPr>
        <p:spPr/>
        <p:txBody>
          <a:bodyPr/>
          <a:lstStyle/>
          <a:p>
            <a:r>
              <a:rPr lang="en-US" dirty="0" smtClean="0"/>
              <a:t>Overview</a:t>
            </a:r>
            <a:endParaRPr lang="en-US" dirty="0"/>
          </a:p>
        </p:txBody>
      </p:sp>
      <p:sp>
        <p:nvSpPr>
          <p:cNvPr id="131075" name="Rectangle 3"/>
          <p:cNvSpPr>
            <a:spLocks noGrp="1" noChangeArrowheads="1"/>
          </p:cNvSpPr>
          <p:nvPr>
            <p:ph type="body" idx="1"/>
          </p:nvPr>
        </p:nvSpPr>
        <p:spPr>
          <a:xfrm>
            <a:off x="457200" y="1352550"/>
            <a:ext cx="8229600" cy="4818063"/>
          </a:xfrm>
        </p:spPr>
        <p:txBody>
          <a:bodyPr/>
          <a:lstStyle/>
          <a:p>
            <a:pPr marL="533400" indent="-533400">
              <a:lnSpc>
                <a:spcPct val="80000"/>
              </a:lnSpc>
              <a:buClr>
                <a:schemeClr val="tx1"/>
              </a:buClr>
            </a:pPr>
            <a:r>
              <a:rPr lang="en-US" sz="2800"/>
              <a:t>Managing wire delay in shared CMP caches</a:t>
            </a:r>
          </a:p>
          <a:p>
            <a:pPr marL="533400" indent="-533400">
              <a:lnSpc>
                <a:spcPct val="80000"/>
              </a:lnSpc>
              <a:buClr>
                <a:schemeClr val="tx1"/>
              </a:buClr>
            </a:pPr>
            <a:r>
              <a:rPr lang="en-US" sz="2800"/>
              <a:t>Three techniques extended to CMPs</a:t>
            </a:r>
          </a:p>
          <a:p>
            <a:pPr marL="1295400" lvl="2" indent="-381000">
              <a:lnSpc>
                <a:spcPct val="80000"/>
              </a:lnSpc>
              <a:buClr>
                <a:srgbClr val="990000"/>
              </a:buClr>
              <a:buFontTx/>
              <a:buAutoNum type="arabicPeriod"/>
            </a:pPr>
            <a:r>
              <a:rPr lang="en-US" sz="2000" b="1">
                <a:solidFill>
                  <a:srgbClr val="990000"/>
                </a:solidFill>
              </a:rPr>
              <a:t>On-chip Strided Prefetching </a:t>
            </a:r>
            <a:r>
              <a:rPr lang="en-US" sz="2000"/>
              <a:t>(not in talk – see paper)</a:t>
            </a:r>
            <a:endParaRPr lang="en-US" sz="2000">
              <a:solidFill>
                <a:srgbClr val="FF0000"/>
              </a:solidFill>
            </a:endParaRPr>
          </a:p>
          <a:p>
            <a:pPr marL="1714500" lvl="3" indent="-342900">
              <a:lnSpc>
                <a:spcPct val="80000"/>
              </a:lnSpc>
              <a:buClr>
                <a:schemeClr val="tx1"/>
              </a:buClr>
            </a:pPr>
            <a:r>
              <a:rPr lang="en-US" sz="1800"/>
              <a:t>Scientific workloads: </a:t>
            </a:r>
            <a:r>
              <a:rPr lang="en-US" sz="1800" b="1">
                <a:solidFill>
                  <a:srgbClr val="FF0000"/>
                </a:solidFill>
              </a:rPr>
              <a:t>10%</a:t>
            </a:r>
            <a:r>
              <a:rPr lang="en-US" sz="1800"/>
              <a:t> average reduction</a:t>
            </a:r>
            <a:endParaRPr lang="en-US" sz="1800" b="1">
              <a:solidFill>
                <a:srgbClr val="FF0000"/>
              </a:solidFill>
            </a:endParaRPr>
          </a:p>
          <a:p>
            <a:pPr marL="1714500" lvl="3" indent="-342900">
              <a:lnSpc>
                <a:spcPct val="80000"/>
              </a:lnSpc>
              <a:buClr>
                <a:schemeClr val="tx1"/>
              </a:buClr>
            </a:pPr>
            <a:r>
              <a:rPr lang="en-US" sz="1800"/>
              <a:t>Commercial workloads: </a:t>
            </a:r>
            <a:r>
              <a:rPr lang="en-US" sz="1800" b="1">
                <a:solidFill>
                  <a:srgbClr val="FF0000"/>
                </a:solidFill>
              </a:rPr>
              <a:t>3% </a:t>
            </a:r>
            <a:r>
              <a:rPr lang="en-US" sz="1800"/>
              <a:t>average reduction</a:t>
            </a:r>
            <a:endParaRPr lang="en-US" sz="1800" b="1">
              <a:solidFill>
                <a:srgbClr val="FF0000"/>
              </a:solidFill>
            </a:endParaRPr>
          </a:p>
          <a:p>
            <a:pPr marL="1295400" lvl="2" indent="-381000">
              <a:lnSpc>
                <a:spcPct val="80000"/>
              </a:lnSpc>
              <a:buClr>
                <a:srgbClr val="990000"/>
              </a:buClr>
              <a:buFontTx/>
              <a:buAutoNum type="arabicPeriod"/>
            </a:pPr>
            <a:r>
              <a:rPr lang="en-US" sz="2000" b="1">
                <a:solidFill>
                  <a:srgbClr val="990000"/>
                </a:solidFill>
              </a:rPr>
              <a:t>Cache Block Migration </a:t>
            </a:r>
            <a:r>
              <a:rPr lang="en-US" sz="2000"/>
              <a:t>(e.g. D-NUCA)</a:t>
            </a:r>
          </a:p>
          <a:p>
            <a:pPr marL="1714500" lvl="3" indent="-342900">
              <a:lnSpc>
                <a:spcPct val="80000"/>
              </a:lnSpc>
              <a:buClr>
                <a:schemeClr val="tx1"/>
              </a:buClr>
            </a:pPr>
            <a:r>
              <a:rPr lang="en-US" sz="1800"/>
              <a:t>Block sharing limits average reduction to</a:t>
            </a:r>
            <a:r>
              <a:rPr lang="en-US" sz="1800" b="1">
                <a:solidFill>
                  <a:srgbClr val="FF0000"/>
                </a:solidFill>
              </a:rPr>
              <a:t> 3%</a:t>
            </a:r>
            <a:endParaRPr lang="en-US" sz="1800"/>
          </a:p>
          <a:p>
            <a:pPr marL="1714500" lvl="3" indent="-342900">
              <a:lnSpc>
                <a:spcPct val="80000"/>
              </a:lnSpc>
              <a:buClr>
                <a:schemeClr val="tx1"/>
              </a:buClr>
            </a:pPr>
            <a:r>
              <a:rPr lang="en-US" sz="1800"/>
              <a:t>Dependence on difficult to implement smart search</a:t>
            </a:r>
            <a:endParaRPr lang="en-US" sz="1800" b="1">
              <a:solidFill>
                <a:srgbClr val="FF0000"/>
              </a:solidFill>
            </a:endParaRPr>
          </a:p>
          <a:p>
            <a:pPr marL="1295400" lvl="2" indent="-381000">
              <a:lnSpc>
                <a:spcPct val="80000"/>
              </a:lnSpc>
              <a:buClr>
                <a:srgbClr val="990000"/>
              </a:buClr>
              <a:buFontTx/>
              <a:buAutoNum type="arabicPeriod"/>
            </a:pPr>
            <a:r>
              <a:rPr lang="en-US" sz="2000" b="1">
                <a:solidFill>
                  <a:srgbClr val="990000"/>
                </a:solidFill>
              </a:rPr>
              <a:t>On-chip Transmission Lines </a:t>
            </a:r>
            <a:r>
              <a:rPr lang="en-US" sz="2000"/>
              <a:t>(e.g. TLC)</a:t>
            </a:r>
          </a:p>
          <a:p>
            <a:pPr marL="1714500" lvl="3" indent="-342900">
              <a:lnSpc>
                <a:spcPct val="80000"/>
              </a:lnSpc>
              <a:buClr>
                <a:schemeClr val="tx1"/>
              </a:buClr>
            </a:pPr>
            <a:r>
              <a:rPr lang="en-US" sz="1800"/>
              <a:t>Reduce runtime by </a:t>
            </a:r>
            <a:r>
              <a:rPr lang="en-US" sz="1800" b="1">
                <a:solidFill>
                  <a:srgbClr val="FF0000"/>
                </a:solidFill>
              </a:rPr>
              <a:t>8% </a:t>
            </a:r>
            <a:r>
              <a:rPr lang="en-US" sz="1800"/>
              <a:t>on average</a:t>
            </a:r>
            <a:endParaRPr lang="en-US" sz="1800" b="1">
              <a:solidFill>
                <a:srgbClr val="FF0000"/>
              </a:solidFill>
            </a:endParaRPr>
          </a:p>
          <a:p>
            <a:pPr marL="1714500" lvl="3" indent="-342900">
              <a:lnSpc>
                <a:spcPct val="80000"/>
              </a:lnSpc>
              <a:buClr>
                <a:schemeClr val="tx1"/>
              </a:buClr>
            </a:pPr>
            <a:r>
              <a:rPr lang="en-US" sz="1800"/>
              <a:t>Bandwidth contention accounts for</a:t>
            </a:r>
            <a:r>
              <a:rPr lang="en-US" sz="1800" b="1">
                <a:solidFill>
                  <a:srgbClr val="FF0000"/>
                </a:solidFill>
              </a:rPr>
              <a:t> 26% </a:t>
            </a:r>
            <a:r>
              <a:rPr lang="en-US" sz="1800"/>
              <a:t>of L2 hit latency</a:t>
            </a:r>
          </a:p>
          <a:p>
            <a:pPr marL="533400" indent="-533400">
              <a:lnSpc>
                <a:spcPct val="80000"/>
              </a:lnSpc>
              <a:buClr>
                <a:schemeClr val="tx1"/>
              </a:buClr>
            </a:pPr>
            <a:r>
              <a:rPr lang="en-US" sz="2800" b="1">
                <a:solidFill>
                  <a:srgbClr val="990000"/>
                </a:solidFill>
              </a:rPr>
              <a:t>Combining techniques</a:t>
            </a:r>
          </a:p>
          <a:p>
            <a:pPr marL="1295400" lvl="2" indent="-381000">
              <a:lnSpc>
                <a:spcPct val="80000"/>
              </a:lnSpc>
              <a:buClr>
                <a:schemeClr val="tx1"/>
              </a:buClr>
              <a:buFont typeface="Arial" charset="0"/>
              <a:buChar char="+"/>
            </a:pPr>
            <a:r>
              <a:rPr lang="en-US" sz="2000"/>
              <a:t>Potentially alleviates isolated deficiencies</a:t>
            </a:r>
          </a:p>
          <a:p>
            <a:pPr marL="1714500" lvl="3" indent="-342900">
              <a:lnSpc>
                <a:spcPct val="80000"/>
              </a:lnSpc>
              <a:buClr>
                <a:schemeClr val="tx1"/>
              </a:buClr>
            </a:pPr>
            <a:r>
              <a:rPr lang="en-US" sz="1800"/>
              <a:t>Up to </a:t>
            </a:r>
            <a:r>
              <a:rPr lang="en-US" sz="1800" b="1">
                <a:solidFill>
                  <a:srgbClr val="FF0000"/>
                </a:solidFill>
              </a:rPr>
              <a:t>19%</a:t>
            </a:r>
            <a:r>
              <a:rPr lang="en-US" sz="1800"/>
              <a:t> reduction vs. baseline</a:t>
            </a:r>
          </a:p>
          <a:p>
            <a:pPr marL="1295400" lvl="2" indent="-381000">
              <a:lnSpc>
                <a:spcPct val="80000"/>
              </a:lnSpc>
              <a:buClr>
                <a:schemeClr val="tx1"/>
              </a:buClr>
              <a:buFont typeface="Arial" charset="0"/>
              <a:buChar char="–"/>
            </a:pPr>
            <a:r>
              <a:rPr lang="en-US" sz="2000"/>
              <a:t>Implementation complexity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Development: Chip Multiprocessors</a:t>
            </a:r>
            <a:endParaRPr lang="en-US" dirty="0"/>
          </a:p>
        </p:txBody>
      </p:sp>
      <p:sp>
        <p:nvSpPr>
          <p:cNvPr id="3" name="Content Placeholder 2"/>
          <p:cNvSpPr>
            <a:spLocks noGrp="1"/>
          </p:cNvSpPr>
          <p:nvPr>
            <p:ph idx="1"/>
          </p:nvPr>
        </p:nvSpPr>
        <p:spPr>
          <a:xfrm>
            <a:off x="0" y="3733800"/>
            <a:ext cx="9144000" cy="3124200"/>
          </a:xfrm>
        </p:spPr>
        <p:txBody>
          <a:bodyPr/>
          <a:lstStyle/>
          <a:p>
            <a:r>
              <a:rPr lang="en-US" dirty="0" smtClean="0"/>
              <a:t>Easily utilize on-chip transistors </a:t>
            </a:r>
          </a:p>
          <a:p>
            <a:r>
              <a:rPr lang="en-US" dirty="0" smtClean="0"/>
              <a:t>Naturally exploit thread-level parallelism </a:t>
            </a:r>
          </a:p>
          <a:p>
            <a:r>
              <a:rPr lang="en-US" dirty="0" smtClean="0"/>
              <a:t>Dramatically reduce design complexity</a:t>
            </a:r>
          </a:p>
          <a:p>
            <a:endParaRPr lang="en-US" dirty="0" smtClean="0"/>
          </a:p>
          <a:p>
            <a:r>
              <a:rPr lang="en-US" dirty="0" smtClean="0"/>
              <a:t>Future CMPs will have more processor cores </a:t>
            </a:r>
          </a:p>
          <a:p>
            <a:r>
              <a:rPr lang="en-US" dirty="0" smtClean="0"/>
              <a:t>Future CMPs will have more cache </a:t>
            </a:r>
          </a:p>
          <a:p>
            <a:endParaRPr lang="en-US" dirty="0"/>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2743200"/>
            <a:ext cx="71628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1" name="Straight Arrow Connector 10"/>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2766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1" name="Straight Arrow Connector 20"/>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8" name="Straight Arrow Connector 27"/>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5" name="Straight Arrow Connector 34"/>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7" name="Rectangle 36"/>
          <p:cNvSpPr/>
          <p:nvPr/>
        </p:nvSpPr>
        <p:spPr bwMode="auto">
          <a:xfrm>
            <a:off x="762000" y="2438400"/>
            <a:ext cx="7010400" cy="76200"/>
          </a:xfrm>
          <a:prstGeom prst="rect">
            <a:avLst/>
          </a:prstGeom>
          <a:solidFill>
            <a:schemeClr val="accent1"/>
          </a:solidFill>
          <a:ln w="952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8" name="Straight Arrow Connector 37"/>
          <p:cNvCxnSpPr/>
          <p:nvPr/>
        </p:nvCxnSpPr>
        <p:spPr bwMode="auto">
          <a:xfrm rot="5400000">
            <a:off x="4153694" y="2628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9" name="TextBox 38"/>
          <p:cNvSpPr txBox="1"/>
          <p:nvPr/>
        </p:nvSpPr>
        <p:spPr>
          <a:xfrm>
            <a:off x="6248656" y="6457890"/>
            <a:ext cx="2895344" cy="400110"/>
          </a:xfrm>
          <a:prstGeom prst="rect">
            <a:avLst/>
          </a:prstGeom>
          <a:noFill/>
        </p:spPr>
        <p:txBody>
          <a:bodyPr wrap="none" rtlCol="0">
            <a:spAutoFit/>
          </a:bodyPr>
          <a:lstStyle/>
          <a:p>
            <a:r>
              <a:rPr lang="en-US" sz="1000" dirty="0" smtClean="0"/>
              <a:t>Text from </a:t>
            </a:r>
            <a:r>
              <a:rPr lang="en-US" altLang="ko-KR" sz="1000" dirty="0" smtClean="0">
                <a:ea typeface="굴림" pitchFamily="34" charset="-127"/>
              </a:rPr>
              <a:t>Michael Zhang &amp; </a:t>
            </a:r>
            <a:r>
              <a:rPr lang="en-US" altLang="ko-KR" sz="1000" dirty="0" err="1" smtClean="0">
                <a:ea typeface="굴림" pitchFamily="34" charset="-127"/>
              </a:rPr>
              <a:t>Krste</a:t>
            </a:r>
            <a:r>
              <a:rPr lang="en-US" altLang="ko-KR" sz="1000" dirty="0" smtClean="0">
                <a:ea typeface="굴림" pitchFamily="34" charset="-127"/>
              </a:rPr>
              <a:t> </a:t>
            </a:r>
            <a:r>
              <a:rPr lang="en-US" altLang="ko-KR" sz="1000" dirty="0" err="1" smtClean="0">
                <a:ea typeface="굴림" pitchFamily="34" charset="-127"/>
              </a:rPr>
              <a:t>Asanovic</a:t>
            </a:r>
            <a:r>
              <a:rPr lang="en-US" altLang="ko-KR" sz="1000" dirty="0" smtClean="0">
                <a:ea typeface="굴림" pitchFamily="34" charset="-127"/>
              </a:rPr>
              <a:t>, MIT</a:t>
            </a:r>
          </a:p>
          <a:p>
            <a:endParaRPr lang="en-US" sz="1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 name="Title 381"/>
          <p:cNvSpPr>
            <a:spLocks noGrp="1"/>
          </p:cNvSpPr>
          <p:nvPr>
            <p:ph type="title"/>
          </p:nvPr>
        </p:nvSpPr>
        <p:spPr/>
        <p:txBody>
          <a:bodyPr/>
          <a:lstStyle/>
          <a:p>
            <a:r>
              <a:rPr lang="en-US" dirty="0" smtClean="0"/>
              <a:t>Baseline: CMP-SNUCA</a:t>
            </a:r>
            <a:endParaRPr lang="en-US" dirty="0"/>
          </a:p>
        </p:txBody>
      </p:sp>
      <p:sp>
        <p:nvSpPr>
          <p:cNvPr id="381" name="Slide Number Placeholder 4"/>
          <p:cNvSpPr>
            <a:spLocks noGrp="1"/>
          </p:cNvSpPr>
          <p:nvPr>
            <p:ph type="sldNum" sz="quarter" idx="10"/>
          </p:nvPr>
        </p:nvSpPr>
        <p:spPr>
          <a:prstGeom prst="rect">
            <a:avLst/>
          </a:prstGeom>
        </p:spPr>
        <p:txBody>
          <a:bodyPr/>
          <a:lstStyle/>
          <a:p>
            <a:fld id="{99F6995A-FF0E-40DD-9C54-215A58362822}" type="slidenum">
              <a:rPr lang="en-US"/>
              <a:pPr/>
              <a:t>120</a:t>
            </a:fld>
            <a:endParaRPr lang="en-US"/>
          </a:p>
        </p:txBody>
      </p:sp>
      <p:grpSp>
        <p:nvGrpSpPr>
          <p:cNvPr id="2" name="Group 389"/>
          <p:cNvGrpSpPr>
            <a:grpSpLocks/>
          </p:cNvGrpSpPr>
          <p:nvPr/>
        </p:nvGrpSpPr>
        <p:grpSpPr bwMode="auto">
          <a:xfrm>
            <a:off x="2814638" y="1981200"/>
            <a:ext cx="3592512" cy="3519488"/>
            <a:chOff x="1773" y="1248"/>
            <a:chExt cx="2263" cy="2217"/>
          </a:xfrm>
        </p:grpSpPr>
        <p:sp>
          <p:nvSpPr>
            <p:cNvPr id="260099" name="Rectangle 3"/>
            <p:cNvSpPr>
              <a:spLocks noChangeArrowheads="1"/>
            </p:cNvSpPr>
            <p:nvPr/>
          </p:nvSpPr>
          <p:spPr bwMode="auto">
            <a:xfrm>
              <a:off x="1776"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0" name="Rectangle 4"/>
            <p:cNvSpPr>
              <a:spLocks noChangeArrowheads="1"/>
            </p:cNvSpPr>
            <p:nvPr/>
          </p:nvSpPr>
          <p:spPr bwMode="auto">
            <a:xfrm>
              <a:off x="1776"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1" name="Rectangle 5"/>
            <p:cNvSpPr>
              <a:spLocks noChangeArrowheads="1"/>
            </p:cNvSpPr>
            <p:nvPr/>
          </p:nvSpPr>
          <p:spPr bwMode="auto">
            <a:xfrm>
              <a:off x="1920"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2" name="Rectangle 6"/>
            <p:cNvSpPr>
              <a:spLocks noChangeArrowheads="1"/>
            </p:cNvSpPr>
            <p:nvPr/>
          </p:nvSpPr>
          <p:spPr bwMode="auto">
            <a:xfrm>
              <a:off x="1920"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3" name="Oval 7"/>
            <p:cNvSpPr>
              <a:spLocks noChangeArrowheads="1"/>
            </p:cNvSpPr>
            <p:nvPr/>
          </p:nvSpPr>
          <p:spPr bwMode="auto">
            <a:xfrm>
              <a:off x="1872"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04" name="Rectangle 8"/>
            <p:cNvSpPr>
              <a:spLocks noChangeArrowheads="1"/>
            </p:cNvSpPr>
            <p:nvPr/>
          </p:nvSpPr>
          <p:spPr bwMode="auto">
            <a:xfrm>
              <a:off x="2064"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5" name="Rectangle 9"/>
            <p:cNvSpPr>
              <a:spLocks noChangeArrowheads="1"/>
            </p:cNvSpPr>
            <p:nvPr/>
          </p:nvSpPr>
          <p:spPr bwMode="auto">
            <a:xfrm>
              <a:off x="2064"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6" name="Rectangle 10"/>
            <p:cNvSpPr>
              <a:spLocks noChangeArrowheads="1"/>
            </p:cNvSpPr>
            <p:nvPr/>
          </p:nvSpPr>
          <p:spPr bwMode="auto">
            <a:xfrm>
              <a:off x="2208"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7" name="Rectangle 11"/>
            <p:cNvSpPr>
              <a:spLocks noChangeArrowheads="1"/>
            </p:cNvSpPr>
            <p:nvPr/>
          </p:nvSpPr>
          <p:spPr bwMode="auto">
            <a:xfrm>
              <a:off x="2208"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8" name="Oval 12"/>
            <p:cNvSpPr>
              <a:spLocks noChangeArrowheads="1"/>
            </p:cNvSpPr>
            <p:nvPr/>
          </p:nvSpPr>
          <p:spPr bwMode="auto">
            <a:xfrm>
              <a:off x="2160"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09" name="Rectangle 13"/>
            <p:cNvSpPr>
              <a:spLocks noChangeArrowheads="1"/>
            </p:cNvSpPr>
            <p:nvPr/>
          </p:nvSpPr>
          <p:spPr bwMode="auto">
            <a:xfrm>
              <a:off x="1776"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0" name="Rectangle 14"/>
            <p:cNvSpPr>
              <a:spLocks noChangeArrowheads="1"/>
            </p:cNvSpPr>
            <p:nvPr/>
          </p:nvSpPr>
          <p:spPr bwMode="auto">
            <a:xfrm>
              <a:off x="1776"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1" name="Rectangle 15"/>
            <p:cNvSpPr>
              <a:spLocks noChangeArrowheads="1"/>
            </p:cNvSpPr>
            <p:nvPr/>
          </p:nvSpPr>
          <p:spPr bwMode="auto">
            <a:xfrm>
              <a:off x="1920"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2" name="Rectangle 16"/>
            <p:cNvSpPr>
              <a:spLocks noChangeArrowheads="1"/>
            </p:cNvSpPr>
            <p:nvPr/>
          </p:nvSpPr>
          <p:spPr bwMode="auto">
            <a:xfrm>
              <a:off x="1920"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3" name="Oval 17"/>
            <p:cNvSpPr>
              <a:spLocks noChangeArrowheads="1"/>
            </p:cNvSpPr>
            <p:nvPr/>
          </p:nvSpPr>
          <p:spPr bwMode="auto">
            <a:xfrm>
              <a:off x="1872"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14" name="Rectangle 18"/>
            <p:cNvSpPr>
              <a:spLocks noChangeArrowheads="1"/>
            </p:cNvSpPr>
            <p:nvPr/>
          </p:nvSpPr>
          <p:spPr bwMode="auto">
            <a:xfrm>
              <a:off x="2064"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5" name="Rectangle 19"/>
            <p:cNvSpPr>
              <a:spLocks noChangeArrowheads="1"/>
            </p:cNvSpPr>
            <p:nvPr/>
          </p:nvSpPr>
          <p:spPr bwMode="auto">
            <a:xfrm>
              <a:off x="2064"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6" name="Rectangle 20"/>
            <p:cNvSpPr>
              <a:spLocks noChangeArrowheads="1"/>
            </p:cNvSpPr>
            <p:nvPr/>
          </p:nvSpPr>
          <p:spPr bwMode="auto">
            <a:xfrm>
              <a:off x="2208"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7" name="Rectangle 21"/>
            <p:cNvSpPr>
              <a:spLocks noChangeArrowheads="1"/>
            </p:cNvSpPr>
            <p:nvPr/>
          </p:nvSpPr>
          <p:spPr bwMode="auto">
            <a:xfrm>
              <a:off x="2208"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8" name="Oval 22"/>
            <p:cNvSpPr>
              <a:spLocks noChangeArrowheads="1"/>
            </p:cNvSpPr>
            <p:nvPr/>
          </p:nvSpPr>
          <p:spPr bwMode="auto">
            <a:xfrm>
              <a:off x="2160"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19" name="Rectangle 23"/>
            <p:cNvSpPr>
              <a:spLocks noChangeArrowheads="1"/>
            </p:cNvSpPr>
            <p:nvPr/>
          </p:nvSpPr>
          <p:spPr bwMode="auto">
            <a:xfrm>
              <a:off x="1776"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0" name="Rectangle 24"/>
            <p:cNvSpPr>
              <a:spLocks noChangeArrowheads="1"/>
            </p:cNvSpPr>
            <p:nvPr/>
          </p:nvSpPr>
          <p:spPr bwMode="auto">
            <a:xfrm>
              <a:off x="1776"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1" name="Rectangle 25"/>
            <p:cNvSpPr>
              <a:spLocks noChangeArrowheads="1"/>
            </p:cNvSpPr>
            <p:nvPr/>
          </p:nvSpPr>
          <p:spPr bwMode="auto">
            <a:xfrm>
              <a:off x="1920"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2" name="Rectangle 26"/>
            <p:cNvSpPr>
              <a:spLocks noChangeArrowheads="1"/>
            </p:cNvSpPr>
            <p:nvPr/>
          </p:nvSpPr>
          <p:spPr bwMode="auto">
            <a:xfrm>
              <a:off x="1920"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3" name="Oval 27"/>
            <p:cNvSpPr>
              <a:spLocks noChangeArrowheads="1"/>
            </p:cNvSpPr>
            <p:nvPr/>
          </p:nvSpPr>
          <p:spPr bwMode="auto">
            <a:xfrm>
              <a:off x="1872"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24" name="Rectangle 28"/>
            <p:cNvSpPr>
              <a:spLocks noChangeArrowheads="1"/>
            </p:cNvSpPr>
            <p:nvPr/>
          </p:nvSpPr>
          <p:spPr bwMode="auto">
            <a:xfrm>
              <a:off x="2064"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5" name="Rectangle 29"/>
            <p:cNvSpPr>
              <a:spLocks noChangeArrowheads="1"/>
            </p:cNvSpPr>
            <p:nvPr/>
          </p:nvSpPr>
          <p:spPr bwMode="auto">
            <a:xfrm>
              <a:off x="2064"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6" name="Rectangle 30"/>
            <p:cNvSpPr>
              <a:spLocks noChangeArrowheads="1"/>
            </p:cNvSpPr>
            <p:nvPr/>
          </p:nvSpPr>
          <p:spPr bwMode="auto">
            <a:xfrm>
              <a:off x="2208"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7" name="Rectangle 31"/>
            <p:cNvSpPr>
              <a:spLocks noChangeArrowheads="1"/>
            </p:cNvSpPr>
            <p:nvPr/>
          </p:nvSpPr>
          <p:spPr bwMode="auto">
            <a:xfrm>
              <a:off x="2208"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8" name="Oval 32"/>
            <p:cNvSpPr>
              <a:spLocks noChangeArrowheads="1"/>
            </p:cNvSpPr>
            <p:nvPr/>
          </p:nvSpPr>
          <p:spPr bwMode="auto">
            <a:xfrm>
              <a:off x="2160"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29" name="Rectangle 33"/>
            <p:cNvSpPr>
              <a:spLocks noChangeArrowheads="1"/>
            </p:cNvSpPr>
            <p:nvPr/>
          </p:nvSpPr>
          <p:spPr bwMode="auto">
            <a:xfrm>
              <a:off x="1776"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0" name="Rectangle 34"/>
            <p:cNvSpPr>
              <a:spLocks noChangeArrowheads="1"/>
            </p:cNvSpPr>
            <p:nvPr/>
          </p:nvSpPr>
          <p:spPr bwMode="auto">
            <a:xfrm>
              <a:off x="1776"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1" name="Rectangle 35"/>
            <p:cNvSpPr>
              <a:spLocks noChangeArrowheads="1"/>
            </p:cNvSpPr>
            <p:nvPr/>
          </p:nvSpPr>
          <p:spPr bwMode="auto">
            <a:xfrm>
              <a:off x="1920"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2" name="Rectangle 36"/>
            <p:cNvSpPr>
              <a:spLocks noChangeArrowheads="1"/>
            </p:cNvSpPr>
            <p:nvPr/>
          </p:nvSpPr>
          <p:spPr bwMode="auto">
            <a:xfrm>
              <a:off x="1920"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3" name="Oval 37"/>
            <p:cNvSpPr>
              <a:spLocks noChangeArrowheads="1"/>
            </p:cNvSpPr>
            <p:nvPr/>
          </p:nvSpPr>
          <p:spPr bwMode="auto">
            <a:xfrm>
              <a:off x="1872"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34" name="Rectangle 38"/>
            <p:cNvSpPr>
              <a:spLocks noChangeArrowheads="1"/>
            </p:cNvSpPr>
            <p:nvPr/>
          </p:nvSpPr>
          <p:spPr bwMode="auto">
            <a:xfrm>
              <a:off x="2064"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5" name="Rectangle 39"/>
            <p:cNvSpPr>
              <a:spLocks noChangeArrowheads="1"/>
            </p:cNvSpPr>
            <p:nvPr/>
          </p:nvSpPr>
          <p:spPr bwMode="auto">
            <a:xfrm>
              <a:off x="2064"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6" name="Rectangle 40"/>
            <p:cNvSpPr>
              <a:spLocks noChangeArrowheads="1"/>
            </p:cNvSpPr>
            <p:nvPr/>
          </p:nvSpPr>
          <p:spPr bwMode="auto">
            <a:xfrm>
              <a:off x="2208"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7" name="Rectangle 41"/>
            <p:cNvSpPr>
              <a:spLocks noChangeArrowheads="1"/>
            </p:cNvSpPr>
            <p:nvPr/>
          </p:nvSpPr>
          <p:spPr bwMode="auto">
            <a:xfrm>
              <a:off x="2208"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8" name="Oval 42"/>
            <p:cNvSpPr>
              <a:spLocks noChangeArrowheads="1"/>
            </p:cNvSpPr>
            <p:nvPr/>
          </p:nvSpPr>
          <p:spPr bwMode="auto">
            <a:xfrm>
              <a:off x="2160"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39" name="Rectangle 43"/>
            <p:cNvSpPr>
              <a:spLocks noChangeArrowheads="1"/>
            </p:cNvSpPr>
            <p:nvPr/>
          </p:nvSpPr>
          <p:spPr bwMode="auto">
            <a:xfrm>
              <a:off x="2352"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0" name="Rectangle 44"/>
            <p:cNvSpPr>
              <a:spLocks noChangeArrowheads="1"/>
            </p:cNvSpPr>
            <p:nvPr/>
          </p:nvSpPr>
          <p:spPr bwMode="auto">
            <a:xfrm>
              <a:off x="2352"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1" name="Rectangle 45"/>
            <p:cNvSpPr>
              <a:spLocks noChangeArrowheads="1"/>
            </p:cNvSpPr>
            <p:nvPr/>
          </p:nvSpPr>
          <p:spPr bwMode="auto">
            <a:xfrm>
              <a:off x="2496"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2" name="Rectangle 46"/>
            <p:cNvSpPr>
              <a:spLocks noChangeArrowheads="1"/>
            </p:cNvSpPr>
            <p:nvPr/>
          </p:nvSpPr>
          <p:spPr bwMode="auto">
            <a:xfrm>
              <a:off x="2496"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3" name="Oval 47"/>
            <p:cNvSpPr>
              <a:spLocks noChangeArrowheads="1"/>
            </p:cNvSpPr>
            <p:nvPr/>
          </p:nvSpPr>
          <p:spPr bwMode="auto">
            <a:xfrm>
              <a:off x="2448"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44" name="Rectangle 48"/>
            <p:cNvSpPr>
              <a:spLocks noChangeArrowheads="1"/>
            </p:cNvSpPr>
            <p:nvPr/>
          </p:nvSpPr>
          <p:spPr bwMode="auto">
            <a:xfrm>
              <a:off x="2640"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5" name="Rectangle 49"/>
            <p:cNvSpPr>
              <a:spLocks noChangeArrowheads="1"/>
            </p:cNvSpPr>
            <p:nvPr/>
          </p:nvSpPr>
          <p:spPr bwMode="auto">
            <a:xfrm>
              <a:off x="2640"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6" name="Rectangle 50"/>
            <p:cNvSpPr>
              <a:spLocks noChangeArrowheads="1"/>
            </p:cNvSpPr>
            <p:nvPr/>
          </p:nvSpPr>
          <p:spPr bwMode="auto">
            <a:xfrm>
              <a:off x="2784"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7" name="Rectangle 51"/>
            <p:cNvSpPr>
              <a:spLocks noChangeArrowheads="1"/>
            </p:cNvSpPr>
            <p:nvPr/>
          </p:nvSpPr>
          <p:spPr bwMode="auto">
            <a:xfrm>
              <a:off x="2784"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8" name="Oval 52"/>
            <p:cNvSpPr>
              <a:spLocks noChangeArrowheads="1"/>
            </p:cNvSpPr>
            <p:nvPr/>
          </p:nvSpPr>
          <p:spPr bwMode="auto">
            <a:xfrm>
              <a:off x="2736"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49" name="Rectangle 53"/>
            <p:cNvSpPr>
              <a:spLocks noChangeArrowheads="1"/>
            </p:cNvSpPr>
            <p:nvPr/>
          </p:nvSpPr>
          <p:spPr bwMode="auto">
            <a:xfrm>
              <a:off x="2352"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0" name="Rectangle 54"/>
            <p:cNvSpPr>
              <a:spLocks noChangeArrowheads="1"/>
            </p:cNvSpPr>
            <p:nvPr/>
          </p:nvSpPr>
          <p:spPr bwMode="auto">
            <a:xfrm>
              <a:off x="2352"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1" name="Rectangle 55"/>
            <p:cNvSpPr>
              <a:spLocks noChangeArrowheads="1"/>
            </p:cNvSpPr>
            <p:nvPr/>
          </p:nvSpPr>
          <p:spPr bwMode="auto">
            <a:xfrm>
              <a:off x="2496"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2" name="Rectangle 56"/>
            <p:cNvSpPr>
              <a:spLocks noChangeArrowheads="1"/>
            </p:cNvSpPr>
            <p:nvPr/>
          </p:nvSpPr>
          <p:spPr bwMode="auto">
            <a:xfrm>
              <a:off x="2496"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3" name="Oval 57"/>
            <p:cNvSpPr>
              <a:spLocks noChangeArrowheads="1"/>
            </p:cNvSpPr>
            <p:nvPr/>
          </p:nvSpPr>
          <p:spPr bwMode="auto">
            <a:xfrm>
              <a:off x="2448"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54" name="Rectangle 58"/>
            <p:cNvSpPr>
              <a:spLocks noChangeArrowheads="1"/>
            </p:cNvSpPr>
            <p:nvPr/>
          </p:nvSpPr>
          <p:spPr bwMode="auto">
            <a:xfrm>
              <a:off x="2640"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5" name="Rectangle 59"/>
            <p:cNvSpPr>
              <a:spLocks noChangeArrowheads="1"/>
            </p:cNvSpPr>
            <p:nvPr/>
          </p:nvSpPr>
          <p:spPr bwMode="auto">
            <a:xfrm>
              <a:off x="2640"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6" name="Rectangle 60"/>
            <p:cNvSpPr>
              <a:spLocks noChangeArrowheads="1"/>
            </p:cNvSpPr>
            <p:nvPr/>
          </p:nvSpPr>
          <p:spPr bwMode="auto">
            <a:xfrm>
              <a:off x="2784"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7" name="Rectangle 61"/>
            <p:cNvSpPr>
              <a:spLocks noChangeArrowheads="1"/>
            </p:cNvSpPr>
            <p:nvPr/>
          </p:nvSpPr>
          <p:spPr bwMode="auto">
            <a:xfrm>
              <a:off x="2784"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8" name="Oval 62"/>
            <p:cNvSpPr>
              <a:spLocks noChangeArrowheads="1"/>
            </p:cNvSpPr>
            <p:nvPr/>
          </p:nvSpPr>
          <p:spPr bwMode="auto">
            <a:xfrm>
              <a:off x="2736"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59" name="Rectangle 63"/>
            <p:cNvSpPr>
              <a:spLocks noChangeArrowheads="1"/>
            </p:cNvSpPr>
            <p:nvPr/>
          </p:nvSpPr>
          <p:spPr bwMode="auto">
            <a:xfrm>
              <a:off x="2352"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0" name="Rectangle 64"/>
            <p:cNvSpPr>
              <a:spLocks noChangeArrowheads="1"/>
            </p:cNvSpPr>
            <p:nvPr/>
          </p:nvSpPr>
          <p:spPr bwMode="auto">
            <a:xfrm>
              <a:off x="2352"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1" name="Rectangle 65"/>
            <p:cNvSpPr>
              <a:spLocks noChangeArrowheads="1"/>
            </p:cNvSpPr>
            <p:nvPr/>
          </p:nvSpPr>
          <p:spPr bwMode="auto">
            <a:xfrm>
              <a:off x="2496"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2" name="Rectangle 66"/>
            <p:cNvSpPr>
              <a:spLocks noChangeArrowheads="1"/>
            </p:cNvSpPr>
            <p:nvPr/>
          </p:nvSpPr>
          <p:spPr bwMode="auto">
            <a:xfrm>
              <a:off x="2496"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3" name="Oval 67"/>
            <p:cNvSpPr>
              <a:spLocks noChangeArrowheads="1"/>
            </p:cNvSpPr>
            <p:nvPr/>
          </p:nvSpPr>
          <p:spPr bwMode="auto">
            <a:xfrm>
              <a:off x="2448"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64" name="Rectangle 68"/>
            <p:cNvSpPr>
              <a:spLocks noChangeArrowheads="1"/>
            </p:cNvSpPr>
            <p:nvPr/>
          </p:nvSpPr>
          <p:spPr bwMode="auto">
            <a:xfrm>
              <a:off x="2640"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5" name="Rectangle 69"/>
            <p:cNvSpPr>
              <a:spLocks noChangeArrowheads="1"/>
            </p:cNvSpPr>
            <p:nvPr/>
          </p:nvSpPr>
          <p:spPr bwMode="auto">
            <a:xfrm>
              <a:off x="2640"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6" name="Rectangle 70"/>
            <p:cNvSpPr>
              <a:spLocks noChangeArrowheads="1"/>
            </p:cNvSpPr>
            <p:nvPr/>
          </p:nvSpPr>
          <p:spPr bwMode="auto">
            <a:xfrm>
              <a:off x="2784"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7" name="Rectangle 71"/>
            <p:cNvSpPr>
              <a:spLocks noChangeArrowheads="1"/>
            </p:cNvSpPr>
            <p:nvPr/>
          </p:nvSpPr>
          <p:spPr bwMode="auto">
            <a:xfrm>
              <a:off x="2784"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8" name="Oval 72"/>
            <p:cNvSpPr>
              <a:spLocks noChangeArrowheads="1"/>
            </p:cNvSpPr>
            <p:nvPr/>
          </p:nvSpPr>
          <p:spPr bwMode="auto">
            <a:xfrm>
              <a:off x="2736"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69" name="Rectangle 73"/>
            <p:cNvSpPr>
              <a:spLocks noChangeArrowheads="1"/>
            </p:cNvSpPr>
            <p:nvPr/>
          </p:nvSpPr>
          <p:spPr bwMode="auto">
            <a:xfrm>
              <a:off x="2352"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0" name="Rectangle 74"/>
            <p:cNvSpPr>
              <a:spLocks noChangeArrowheads="1"/>
            </p:cNvSpPr>
            <p:nvPr/>
          </p:nvSpPr>
          <p:spPr bwMode="auto">
            <a:xfrm>
              <a:off x="2352"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1" name="Rectangle 75"/>
            <p:cNvSpPr>
              <a:spLocks noChangeArrowheads="1"/>
            </p:cNvSpPr>
            <p:nvPr/>
          </p:nvSpPr>
          <p:spPr bwMode="auto">
            <a:xfrm>
              <a:off x="2496"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2" name="Rectangle 76"/>
            <p:cNvSpPr>
              <a:spLocks noChangeArrowheads="1"/>
            </p:cNvSpPr>
            <p:nvPr/>
          </p:nvSpPr>
          <p:spPr bwMode="auto">
            <a:xfrm>
              <a:off x="2496"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3" name="Oval 77"/>
            <p:cNvSpPr>
              <a:spLocks noChangeArrowheads="1"/>
            </p:cNvSpPr>
            <p:nvPr/>
          </p:nvSpPr>
          <p:spPr bwMode="auto">
            <a:xfrm>
              <a:off x="2448"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74" name="Rectangle 78"/>
            <p:cNvSpPr>
              <a:spLocks noChangeArrowheads="1"/>
            </p:cNvSpPr>
            <p:nvPr/>
          </p:nvSpPr>
          <p:spPr bwMode="auto">
            <a:xfrm>
              <a:off x="2640"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5" name="Rectangle 79"/>
            <p:cNvSpPr>
              <a:spLocks noChangeArrowheads="1"/>
            </p:cNvSpPr>
            <p:nvPr/>
          </p:nvSpPr>
          <p:spPr bwMode="auto">
            <a:xfrm>
              <a:off x="2640"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6" name="Rectangle 80"/>
            <p:cNvSpPr>
              <a:spLocks noChangeArrowheads="1"/>
            </p:cNvSpPr>
            <p:nvPr/>
          </p:nvSpPr>
          <p:spPr bwMode="auto">
            <a:xfrm>
              <a:off x="2784"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7" name="Rectangle 81"/>
            <p:cNvSpPr>
              <a:spLocks noChangeArrowheads="1"/>
            </p:cNvSpPr>
            <p:nvPr/>
          </p:nvSpPr>
          <p:spPr bwMode="auto">
            <a:xfrm>
              <a:off x="2784"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8" name="Oval 82"/>
            <p:cNvSpPr>
              <a:spLocks noChangeArrowheads="1"/>
            </p:cNvSpPr>
            <p:nvPr/>
          </p:nvSpPr>
          <p:spPr bwMode="auto">
            <a:xfrm>
              <a:off x="2736"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79" name="Rectangle 83"/>
            <p:cNvSpPr>
              <a:spLocks noChangeArrowheads="1"/>
            </p:cNvSpPr>
            <p:nvPr/>
          </p:nvSpPr>
          <p:spPr bwMode="auto">
            <a:xfrm>
              <a:off x="2928"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0" name="Rectangle 84"/>
            <p:cNvSpPr>
              <a:spLocks noChangeArrowheads="1"/>
            </p:cNvSpPr>
            <p:nvPr/>
          </p:nvSpPr>
          <p:spPr bwMode="auto">
            <a:xfrm>
              <a:off x="2928"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1" name="Rectangle 85"/>
            <p:cNvSpPr>
              <a:spLocks noChangeArrowheads="1"/>
            </p:cNvSpPr>
            <p:nvPr/>
          </p:nvSpPr>
          <p:spPr bwMode="auto">
            <a:xfrm>
              <a:off x="3072"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2" name="Rectangle 86"/>
            <p:cNvSpPr>
              <a:spLocks noChangeArrowheads="1"/>
            </p:cNvSpPr>
            <p:nvPr/>
          </p:nvSpPr>
          <p:spPr bwMode="auto">
            <a:xfrm>
              <a:off x="3072"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3" name="Oval 87"/>
            <p:cNvSpPr>
              <a:spLocks noChangeArrowheads="1"/>
            </p:cNvSpPr>
            <p:nvPr/>
          </p:nvSpPr>
          <p:spPr bwMode="auto">
            <a:xfrm>
              <a:off x="3024"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84" name="Rectangle 88"/>
            <p:cNvSpPr>
              <a:spLocks noChangeArrowheads="1"/>
            </p:cNvSpPr>
            <p:nvPr/>
          </p:nvSpPr>
          <p:spPr bwMode="auto">
            <a:xfrm>
              <a:off x="3216"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5" name="Rectangle 89"/>
            <p:cNvSpPr>
              <a:spLocks noChangeArrowheads="1"/>
            </p:cNvSpPr>
            <p:nvPr/>
          </p:nvSpPr>
          <p:spPr bwMode="auto">
            <a:xfrm>
              <a:off x="3216"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6" name="Rectangle 90"/>
            <p:cNvSpPr>
              <a:spLocks noChangeArrowheads="1"/>
            </p:cNvSpPr>
            <p:nvPr/>
          </p:nvSpPr>
          <p:spPr bwMode="auto">
            <a:xfrm>
              <a:off x="3360"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7" name="Rectangle 91"/>
            <p:cNvSpPr>
              <a:spLocks noChangeArrowheads="1"/>
            </p:cNvSpPr>
            <p:nvPr/>
          </p:nvSpPr>
          <p:spPr bwMode="auto">
            <a:xfrm>
              <a:off x="3360"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8" name="Oval 92"/>
            <p:cNvSpPr>
              <a:spLocks noChangeArrowheads="1"/>
            </p:cNvSpPr>
            <p:nvPr/>
          </p:nvSpPr>
          <p:spPr bwMode="auto">
            <a:xfrm>
              <a:off x="3312"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89" name="Rectangle 93"/>
            <p:cNvSpPr>
              <a:spLocks noChangeArrowheads="1"/>
            </p:cNvSpPr>
            <p:nvPr/>
          </p:nvSpPr>
          <p:spPr bwMode="auto">
            <a:xfrm>
              <a:off x="2928"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0" name="Rectangle 94"/>
            <p:cNvSpPr>
              <a:spLocks noChangeArrowheads="1"/>
            </p:cNvSpPr>
            <p:nvPr/>
          </p:nvSpPr>
          <p:spPr bwMode="auto">
            <a:xfrm>
              <a:off x="2928"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1" name="Rectangle 95"/>
            <p:cNvSpPr>
              <a:spLocks noChangeArrowheads="1"/>
            </p:cNvSpPr>
            <p:nvPr/>
          </p:nvSpPr>
          <p:spPr bwMode="auto">
            <a:xfrm>
              <a:off x="3072"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2" name="Rectangle 96"/>
            <p:cNvSpPr>
              <a:spLocks noChangeArrowheads="1"/>
            </p:cNvSpPr>
            <p:nvPr/>
          </p:nvSpPr>
          <p:spPr bwMode="auto">
            <a:xfrm>
              <a:off x="3072"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3" name="Oval 97"/>
            <p:cNvSpPr>
              <a:spLocks noChangeArrowheads="1"/>
            </p:cNvSpPr>
            <p:nvPr/>
          </p:nvSpPr>
          <p:spPr bwMode="auto">
            <a:xfrm>
              <a:off x="3024"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94" name="Rectangle 98"/>
            <p:cNvSpPr>
              <a:spLocks noChangeArrowheads="1"/>
            </p:cNvSpPr>
            <p:nvPr/>
          </p:nvSpPr>
          <p:spPr bwMode="auto">
            <a:xfrm>
              <a:off x="3216"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5" name="Rectangle 99"/>
            <p:cNvSpPr>
              <a:spLocks noChangeArrowheads="1"/>
            </p:cNvSpPr>
            <p:nvPr/>
          </p:nvSpPr>
          <p:spPr bwMode="auto">
            <a:xfrm>
              <a:off x="3216"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6" name="Rectangle 100"/>
            <p:cNvSpPr>
              <a:spLocks noChangeArrowheads="1"/>
            </p:cNvSpPr>
            <p:nvPr/>
          </p:nvSpPr>
          <p:spPr bwMode="auto">
            <a:xfrm>
              <a:off x="3360"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7" name="Rectangle 101"/>
            <p:cNvSpPr>
              <a:spLocks noChangeArrowheads="1"/>
            </p:cNvSpPr>
            <p:nvPr/>
          </p:nvSpPr>
          <p:spPr bwMode="auto">
            <a:xfrm>
              <a:off x="3360"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8" name="Oval 102"/>
            <p:cNvSpPr>
              <a:spLocks noChangeArrowheads="1"/>
            </p:cNvSpPr>
            <p:nvPr/>
          </p:nvSpPr>
          <p:spPr bwMode="auto">
            <a:xfrm>
              <a:off x="3312"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99" name="Rectangle 103"/>
            <p:cNvSpPr>
              <a:spLocks noChangeArrowheads="1"/>
            </p:cNvSpPr>
            <p:nvPr/>
          </p:nvSpPr>
          <p:spPr bwMode="auto">
            <a:xfrm>
              <a:off x="2928"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0" name="Rectangle 104"/>
            <p:cNvSpPr>
              <a:spLocks noChangeArrowheads="1"/>
            </p:cNvSpPr>
            <p:nvPr/>
          </p:nvSpPr>
          <p:spPr bwMode="auto">
            <a:xfrm>
              <a:off x="2928"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1" name="Rectangle 105"/>
            <p:cNvSpPr>
              <a:spLocks noChangeArrowheads="1"/>
            </p:cNvSpPr>
            <p:nvPr/>
          </p:nvSpPr>
          <p:spPr bwMode="auto">
            <a:xfrm>
              <a:off x="3072"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2" name="Rectangle 106"/>
            <p:cNvSpPr>
              <a:spLocks noChangeArrowheads="1"/>
            </p:cNvSpPr>
            <p:nvPr/>
          </p:nvSpPr>
          <p:spPr bwMode="auto">
            <a:xfrm>
              <a:off x="3072"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3" name="Oval 107"/>
            <p:cNvSpPr>
              <a:spLocks noChangeArrowheads="1"/>
            </p:cNvSpPr>
            <p:nvPr/>
          </p:nvSpPr>
          <p:spPr bwMode="auto">
            <a:xfrm>
              <a:off x="3024"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04" name="Rectangle 108"/>
            <p:cNvSpPr>
              <a:spLocks noChangeArrowheads="1"/>
            </p:cNvSpPr>
            <p:nvPr/>
          </p:nvSpPr>
          <p:spPr bwMode="auto">
            <a:xfrm>
              <a:off x="3216"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5" name="Rectangle 109"/>
            <p:cNvSpPr>
              <a:spLocks noChangeArrowheads="1"/>
            </p:cNvSpPr>
            <p:nvPr/>
          </p:nvSpPr>
          <p:spPr bwMode="auto">
            <a:xfrm>
              <a:off x="3216"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6" name="Rectangle 110"/>
            <p:cNvSpPr>
              <a:spLocks noChangeArrowheads="1"/>
            </p:cNvSpPr>
            <p:nvPr/>
          </p:nvSpPr>
          <p:spPr bwMode="auto">
            <a:xfrm>
              <a:off x="3360"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7" name="Rectangle 111"/>
            <p:cNvSpPr>
              <a:spLocks noChangeArrowheads="1"/>
            </p:cNvSpPr>
            <p:nvPr/>
          </p:nvSpPr>
          <p:spPr bwMode="auto">
            <a:xfrm>
              <a:off x="3360"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8" name="Oval 112"/>
            <p:cNvSpPr>
              <a:spLocks noChangeArrowheads="1"/>
            </p:cNvSpPr>
            <p:nvPr/>
          </p:nvSpPr>
          <p:spPr bwMode="auto">
            <a:xfrm>
              <a:off x="3312"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09" name="Rectangle 113"/>
            <p:cNvSpPr>
              <a:spLocks noChangeArrowheads="1"/>
            </p:cNvSpPr>
            <p:nvPr/>
          </p:nvSpPr>
          <p:spPr bwMode="auto">
            <a:xfrm>
              <a:off x="2928"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0" name="Rectangle 114"/>
            <p:cNvSpPr>
              <a:spLocks noChangeArrowheads="1"/>
            </p:cNvSpPr>
            <p:nvPr/>
          </p:nvSpPr>
          <p:spPr bwMode="auto">
            <a:xfrm>
              <a:off x="2928"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1" name="Rectangle 115"/>
            <p:cNvSpPr>
              <a:spLocks noChangeArrowheads="1"/>
            </p:cNvSpPr>
            <p:nvPr/>
          </p:nvSpPr>
          <p:spPr bwMode="auto">
            <a:xfrm>
              <a:off x="3072"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2" name="Rectangle 116"/>
            <p:cNvSpPr>
              <a:spLocks noChangeArrowheads="1"/>
            </p:cNvSpPr>
            <p:nvPr/>
          </p:nvSpPr>
          <p:spPr bwMode="auto">
            <a:xfrm>
              <a:off x="3072"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3" name="Oval 117"/>
            <p:cNvSpPr>
              <a:spLocks noChangeArrowheads="1"/>
            </p:cNvSpPr>
            <p:nvPr/>
          </p:nvSpPr>
          <p:spPr bwMode="auto">
            <a:xfrm>
              <a:off x="3024"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14" name="Rectangle 118"/>
            <p:cNvSpPr>
              <a:spLocks noChangeArrowheads="1"/>
            </p:cNvSpPr>
            <p:nvPr/>
          </p:nvSpPr>
          <p:spPr bwMode="auto">
            <a:xfrm>
              <a:off x="3216"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5" name="Rectangle 119"/>
            <p:cNvSpPr>
              <a:spLocks noChangeArrowheads="1"/>
            </p:cNvSpPr>
            <p:nvPr/>
          </p:nvSpPr>
          <p:spPr bwMode="auto">
            <a:xfrm>
              <a:off x="3216"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6" name="Rectangle 120"/>
            <p:cNvSpPr>
              <a:spLocks noChangeArrowheads="1"/>
            </p:cNvSpPr>
            <p:nvPr/>
          </p:nvSpPr>
          <p:spPr bwMode="auto">
            <a:xfrm>
              <a:off x="3360"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7" name="Rectangle 121"/>
            <p:cNvSpPr>
              <a:spLocks noChangeArrowheads="1"/>
            </p:cNvSpPr>
            <p:nvPr/>
          </p:nvSpPr>
          <p:spPr bwMode="auto">
            <a:xfrm>
              <a:off x="3360"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8" name="Oval 122"/>
            <p:cNvSpPr>
              <a:spLocks noChangeArrowheads="1"/>
            </p:cNvSpPr>
            <p:nvPr/>
          </p:nvSpPr>
          <p:spPr bwMode="auto">
            <a:xfrm>
              <a:off x="3312"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19" name="Rectangle 123"/>
            <p:cNvSpPr>
              <a:spLocks noChangeArrowheads="1"/>
            </p:cNvSpPr>
            <p:nvPr/>
          </p:nvSpPr>
          <p:spPr bwMode="auto">
            <a:xfrm>
              <a:off x="3504"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0" name="Rectangle 124"/>
            <p:cNvSpPr>
              <a:spLocks noChangeArrowheads="1"/>
            </p:cNvSpPr>
            <p:nvPr/>
          </p:nvSpPr>
          <p:spPr bwMode="auto">
            <a:xfrm>
              <a:off x="3504"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1" name="Rectangle 125"/>
            <p:cNvSpPr>
              <a:spLocks noChangeArrowheads="1"/>
            </p:cNvSpPr>
            <p:nvPr/>
          </p:nvSpPr>
          <p:spPr bwMode="auto">
            <a:xfrm>
              <a:off x="3648"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2" name="Rectangle 126"/>
            <p:cNvSpPr>
              <a:spLocks noChangeArrowheads="1"/>
            </p:cNvSpPr>
            <p:nvPr/>
          </p:nvSpPr>
          <p:spPr bwMode="auto">
            <a:xfrm>
              <a:off x="3648"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3" name="Oval 127"/>
            <p:cNvSpPr>
              <a:spLocks noChangeArrowheads="1"/>
            </p:cNvSpPr>
            <p:nvPr/>
          </p:nvSpPr>
          <p:spPr bwMode="auto">
            <a:xfrm>
              <a:off x="3600"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24" name="Rectangle 128"/>
            <p:cNvSpPr>
              <a:spLocks noChangeArrowheads="1"/>
            </p:cNvSpPr>
            <p:nvPr/>
          </p:nvSpPr>
          <p:spPr bwMode="auto">
            <a:xfrm>
              <a:off x="3792"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5" name="Rectangle 129"/>
            <p:cNvSpPr>
              <a:spLocks noChangeArrowheads="1"/>
            </p:cNvSpPr>
            <p:nvPr/>
          </p:nvSpPr>
          <p:spPr bwMode="auto">
            <a:xfrm>
              <a:off x="3792"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6" name="Rectangle 130"/>
            <p:cNvSpPr>
              <a:spLocks noChangeArrowheads="1"/>
            </p:cNvSpPr>
            <p:nvPr/>
          </p:nvSpPr>
          <p:spPr bwMode="auto">
            <a:xfrm>
              <a:off x="3936"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7" name="Rectangle 131"/>
            <p:cNvSpPr>
              <a:spLocks noChangeArrowheads="1"/>
            </p:cNvSpPr>
            <p:nvPr/>
          </p:nvSpPr>
          <p:spPr bwMode="auto">
            <a:xfrm>
              <a:off x="3936"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8" name="Oval 132"/>
            <p:cNvSpPr>
              <a:spLocks noChangeArrowheads="1"/>
            </p:cNvSpPr>
            <p:nvPr/>
          </p:nvSpPr>
          <p:spPr bwMode="auto">
            <a:xfrm>
              <a:off x="3888"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29" name="Rectangle 133"/>
            <p:cNvSpPr>
              <a:spLocks noChangeArrowheads="1"/>
            </p:cNvSpPr>
            <p:nvPr/>
          </p:nvSpPr>
          <p:spPr bwMode="auto">
            <a:xfrm>
              <a:off x="3504"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0" name="Rectangle 134"/>
            <p:cNvSpPr>
              <a:spLocks noChangeArrowheads="1"/>
            </p:cNvSpPr>
            <p:nvPr/>
          </p:nvSpPr>
          <p:spPr bwMode="auto">
            <a:xfrm>
              <a:off x="3504"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1" name="Rectangle 135"/>
            <p:cNvSpPr>
              <a:spLocks noChangeArrowheads="1"/>
            </p:cNvSpPr>
            <p:nvPr/>
          </p:nvSpPr>
          <p:spPr bwMode="auto">
            <a:xfrm>
              <a:off x="3648"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2" name="Rectangle 136"/>
            <p:cNvSpPr>
              <a:spLocks noChangeArrowheads="1"/>
            </p:cNvSpPr>
            <p:nvPr/>
          </p:nvSpPr>
          <p:spPr bwMode="auto">
            <a:xfrm>
              <a:off x="3648"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3" name="Oval 137"/>
            <p:cNvSpPr>
              <a:spLocks noChangeArrowheads="1"/>
            </p:cNvSpPr>
            <p:nvPr/>
          </p:nvSpPr>
          <p:spPr bwMode="auto">
            <a:xfrm>
              <a:off x="3600"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34" name="Rectangle 138"/>
            <p:cNvSpPr>
              <a:spLocks noChangeArrowheads="1"/>
            </p:cNvSpPr>
            <p:nvPr/>
          </p:nvSpPr>
          <p:spPr bwMode="auto">
            <a:xfrm>
              <a:off x="3792"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5" name="Rectangle 139"/>
            <p:cNvSpPr>
              <a:spLocks noChangeArrowheads="1"/>
            </p:cNvSpPr>
            <p:nvPr/>
          </p:nvSpPr>
          <p:spPr bwMode="auto">
            <a:xfrm>
              <a:off x="3792"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6" name="Rectangle 140"/>
            <p:cNvSpPr>
              <a:spLocks noChangeArrowheads="1"/>
            </p:cNvSpPr>
            <p:nvPr/>
          </p:nvSpPr>
          <p:spPr bwMode="auto">
            <a:xfrm>
              <a:off x="3936"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7" name="Rectangle 141"/>
            <p:cNvSpPr>
              <a:spLocks noChangeArrowheads="1"/>
            </p:cNvSpPr>
            <p:nvPr/>
          </p:nvSpPr>
          <p:spPr bwMode="auto">
            <a:xfrm>
              <a:off x="3936"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8" name="Oval 142"/>
            <p:cNvSpPr>
              <a:spLocks noChangeArrowheads="1"/>
            </p:cNvSpPr>
            <p:nvPr/>
          </p:nvSpPr>
          <p:spPr bwMode="auto">
            <a:xfrm>
              <a:off x="3888"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39" name="Rectangle 143"/>
            <p:cNvSpPr>
              <a:spLocks noChangeArrowheads="1"/>
            </p:cNvSpPr>
            <p:nvPr/>
          </p:nvSpPr>
          <p:spPr bwMode="auto">
            <a:xfrm>
              <a:off x="3504"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0" name="Rectangle 144"/>
            <p:cNvSpPr>
              <a:spLocks noChangeArrowheads="1"/>
            </p:cNvSpPr>
            <p:nvPr/>
          </p:nvSpPr>
          <p:spPr bwMode="auto">
            <a:xfrm>
              <a:off x="3504"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1" name="Rectangle 145"/>
            <p:cNvSpPr>
              <a:spLocks noChangeArrowheads="1"/>
            </p:cNvSpPr>
            <p:nvPr/>
          </p:nvSpPr>
          <p:spPr bwMode="auto">
            <a:xfrm>
              <a:off x="3648"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2" name="Rectangle 146"/>
            <p:cNvSpPr>
              <a:spLocks noChangeArrowheads="1"/>
            </p:cNvSpPr>
            <p:nvPr/>
          </p:nvSpPr>
          <p:spPr bwMode="auto">
            <a:xfrm>
              <a:off x="3648"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3" name="Oval 147"/>
            <p:cNvSpPr>
              <a:spLocks noChangeArrowheads="1"/>
            </p:cNvSpPr>
            <p:nvPr/>
          </p:nvSpPr>
          <p:spPr bwMode="auto">
            <a:xfrm>
              <a:off x="3600"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44" name="Rectangle 148"/>
            <p:cNvSpPr>
              <a:spLocks noChangeArrowheads="1"/>
            </p:cNvSpPr>
            <p:nvPr/>
          </p:nvSpPr>
          <p:spPr bwMode="auto">
            <a:xfrm>
              <a:off x="3792"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5" name="Rectangle 149"/>
            <p:cNvSpPr>
              <a:spLocks noChangeArrowheads="1"/>
            </p:cNvSpPr>
            <p:nvPr/>
          </p:nvSpPr>
          <p:spPr bwMode="auto">
            <a:xfrm>
              <a:off x="3792"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6" name="Rectangle 150"/>
            <p:cNvSpPr>
              <a:spLocks noChangeArrowheads="1"/>
            </p:cNvSpPr>
            <p:nvPr/>
          </p:nvSpPr>
          <p:spPr bwMode="auto">
            <a:xfrm>
              <a:off x="3936"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7" name="Rectangle 151"/>
            <p:cNvSpPr>
              <a:spLocks noChangeArrowheads="1"/>
            </p:cNvSpPr>
            <p:nvPr/>
          </p:nvSpPr>
          <p:spPr bwMode="auto">
            <a:xfrm>
              <a:off x="3936"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8" name="Oval 152"/>
            <p:cNvSpPr>
              <a:spLocks noChangeArrowheads="1"/>
            </p:cNvSpPr>
            <p:nvPr/>
          </p:nvSpPr>
          <p:spPr bwMode="auto">
            <a:xfrm>
              <a:off x="3888"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49" name="Rectangle 153"/>
            <p:cNvSpPr>
              <a:spLocks noChangeArrowheads="1"/>
            </p:cNvSpPr>
            <p:nvPr/>
          </p:nvSpPr>
          <p:spPr bwMode="auto">
            <a:xfrm>
              <a:off x="3504"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0" name="Rectangle 154"/>
            <p:cNvSpPr>
              <a:spLocks noChangeArrowheads="1"/>
            </p:cNvSpPr>
            <p:nvPr/>
          </p:nvSpPr>
          <p:spPr bwMode="auto">
            <a:xfrm>
              <a:off x="3504"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1" name="Rectangle 155"/>
            <p:cNvSpPr>
              <a:spLocks noChangeArrowheads="1"/>
            </p:cNvSpPr>
            <p:nvPr/>
          </p:nvSpPr>
          <p:spPr bwMode="auto">
            <a:xfrm>
              <a:off x="3648"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2" name="Rectangle 156"/>
            <p:cNvSpPr>
              <a:spLocks noChangeArrowheads="1"/>
            </p:cNvSpPr>
            <p:nvPr/>
          </p:nvSpPr>
          <p:spPr bwMode="auto">
            <a:xfrm>
              <a:off x="3648"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3" name="Oval 157"/>
            <p:cNvSpPr>
              <a:spLocks noChangeArrowheads="1"/>
            </p:cNvSpPr>
            <p:nvPr/>
          </p:nvSpPr>
          <p:spPr bwMode="auto">
            <a:xfrm>
              <a:off x="3600"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54" name="Rectangle 158"/>
            <p:cNvSpPr>
              <a:spLocks noChangeArrowheads="1"/>
            </p:cNvSpPr>
            <p:nvPr/>
          </p:nvSpPr>
          <p:spPr bwMode="auto">
            <a:xfrm>
              <a:off x="3792"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5" name="Rectangle 159"/>
            <p:cNvSpPr>
              <a:spLocks noChangeArrowheads="1"/>
            </p:cNvSpPr>
            <p:nvPr/>
          </p:nvSpPr>
          <p:spPr bwMode="auto">
            <a:xfrm>
              <a:off x="3792"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6" name="Rectangle 160"/>
            <p:cNvSpPr>
              <a:spLocks noChangeArrowheads="1"/>
            </p:cNvSpPr>
            <p:nvPr/>
          </p:nvSpPr>
          <p:spPr bwMode="auto">
            <a:xfrm>
              <a:off x="3936"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7" name="Rectangle 161"/>
            <p:cNvSpPr>
              <a:spLocks noChangeArrowheads="1"/>
            </p:cNvSpPr>
            <p:nvPr/>
          </p:nvSpPr>
          <p:spPr bwMode="auto">
            <a:xfrm>
              <a:off x="3936"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8" name="Oval 162"/>
            <p:cNvSpPr>
              <a:spLocks noChangeArrowheads="1"/>
            </p:cNvSpPr>
            <p:nvPr/>
          </p:nvSpPr>
          <p:spPr bwMode="auto">
            <a:xfrm>
              <a:off x="3888"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59" name="Rectangle 163"/>
            <p:cNvSpPr>
              <a:spLocks noChangeArrowheads="1"/>
            </p:cNvSpPr>
            <p:nvPr/>
          </p:nvSpPr>
          <p:spPr bwMode="auto">
            <a:xfrm>
              <a:off x="1776"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0" name="Rectangle 164"/>
            <p:cNvSpPr>
              <a:spLocks noChangeArrowheads="1"/>
            </p:cNvSpPr>
            <p:nvPr/>
          </p:nvSpPr>
          <p:spPr bwMode="auto">
            <a:xfrm>
              <a:off x="1776"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1" name="Rectangle 165"/>
            <p:cNvSpPr>
              <a:spLocks noChangeArrowheads="1"/>
            </p:cNvSpPr>
            <p:nvPr/>
          </p:nvSpPr>
          <p:spPr bwMode="auto">
            <a:xfrm>
              <a:off x="1920"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2" name="Rectangle 166"/>
            <p:cNvSpPr>
              <a:spLocks noChangeArrowheads="1"/>
            </p:cNvSpPr>
            <p:nvPr/>
          </p:nvSpPr>
          <p:spPr bwMode="auto">
            <a:xfrm>
              <a:off x="1920"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3" name="Oval 167"/>
            <p:cNvSpPr>
              <a:spLocks noChangeArrowheads="1"/>
            </p:cNvSpPr>
            <p:nvPr/>
          </p:nvSpPr>
          <p:spPr bwMode="auto">
            <a:xfrm>
              <a:off x="1872"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64" name="Rectangle 168"/>
            <p:cNvSpPr>
              <a:spLocks noChangeArrowheads="1"/>
            </p:cNvSpPr>
            <p:nvPr/>
          </p:nvSpPr>
          <p:spPr bwMode="auto">
            <a:xfrm>
              <a:off x="2064"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5" name="Rectangle 169"/>
            <p:cNvSpPr>
              <a:spLocks noChangeArrowheads="1"/>
            </p:cNvSpPr>
            <p:nvPr/>
          </p:nvSpPr>
          <p:spPr bwMode="auto">
            <a:xfrm>
              <a:off x="2064"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6" name="Rectangle 170"/>
            <p:cNvSpPr>
              <a:spLocks noChangeArrowheads="1"/>
            </p:cNvSpPr>
            <p:nvPr/>
          </p:nvSpPr>
          <p:spPr bwMode="auto">
            <a:xfrm>
              <a:off x="2208"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7" name="Rectangle 171"/>
            <p:cNvSpPr>
              <a:spLocks noChangeArrowheads="1"/>
            </p:cNvSpPr>
            <p:nvPr/>
          </p:nvSpPr>
          <p:spPr bwMode="auto">
            <a:xfrm>
              <a:off x="2208"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8" name="Oval 172"/>
            <p:cNvSpPr>
              <a:spLocks noChangeArrowheads="1"/>
            </p:cNvSpPr>
            <p:nvPr/>
          </p:nvSpPr>
          <p:spPr bwMode="auto">
            <a:xfrm>
              <a:off x="2160"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69" name="Rectangle 173"/>
            <p:cNvSpPr>
              <a:spLocks noChangeArrowheads="1"/>
            </p:cNvSpPr>
            <p:nvPr/>
          </p:nvSpPr>
          <p:spPr bwMode="auto">
            <a:xfrm>
              <a:off x="1776"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0" name="Rectangle 174"/>
            <p:cNvSpPr>
              <a:spLocks noChangeArrowheads="1"/>
            </p:cNvSpPr>
            <p:nvPr/>
          </p:nvSpPr>
          <p:spPr bwMode="auto">
            <a:xfrm>
              <a:off x="1776"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1" name="Rectangle 175"/>
            <p:cNvSpPr>
              <a:spLocks noChangeArrowheads="1"/>
            </p:cNvSpPr>
            <p:nvPr/>
          </p:nvSpPr>
          <p:spPr bwMode="auto">
            <a:xfrm>
              <a:off x="1920"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2" name="Rectangle 176"/>
            <p:cNvSpPr>
              <a:spLocks noChangeArrowheads="1"/>
            </p:cNvSpPr>
            <p:nvPr/>
          </p:nvSpPr>
          <p:spPr bwMode="auto">
            <a:xfrm>
              <a:off x="1920"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3" name="Oval 177"/>
            <p:cNvSpPr>
              <a:spLocks noChangeArrowheads="1"/>
            </p:cNvSpPr>
            <p:nvPr/>
          </p:nvSpPr>
          <p:spPr bwMode="auto">
            <a:xfrm>
              <a:off x="1872"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74" name="Rectangle 178"/>
            <p:cNvSpPr>
              <a:spLocks noChangeArrowheads="1"/>
            </p:cNvSpPr>
            <p:nvPr/>
          </p:nvSpPr>
          <p:spPr bwMode="auto">
            <a:xfrm>
              <a:off x="2064"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5" name="Rectangle 179"/>
            <p:cNvSpPr>
              <a:spLocks noChangeArrowheads="1"/>
            </p:cNvSpPr>
            <p:nvPr/>
          </p:nvSpPr>
          <p:spPr bwMode="auto">
            <a:xfrm>
              <a:off x="2064"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6" name="Rectangle 180"/>
            <p:cNvSpPr>
              <a:spLocks noChangeArrowheads="1"/>
            </p:cNvSpPr>
            <p:nvPr/>
          </p:nvSpPr>
          <p:spPr bwMode="auto">
            <a:xfrm>
              <a:off x="2208"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7" name="Rectangle 181"/>
            <p:cNvSpPr>
              <a:spLocks noChangeArrowheads="1"/>
            </p:cNvSpPr>
            <p:nvPr/>
          </p:nvSpPr>
          <p:spPr bwMode="auto">
            <a:xfrm>
              <a:off x="2208"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8" name="Oval 182"/>
            <p:cNvSpPr>
              <a:spLocks noChangeArrowheads="1"/>
            </p:cNvSpPr>
            <p:nvPr/>
          </p:nvSpPr>
          <p:spPr bwMode="auto">
            <a:xfrm>
              <a:off x="2160"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79" name="Rectangle 183"/>
            <p:cNvSpPr>
              <a:spLocks noChangeArrowheads="1"/>
            </p:cNvSpPr>
            <p:nvPr/>
          </p:nvSpPr>
          <p:spPr bwMode="auto">
            <a:xfrm>
              <a:off x="1776"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0" name="Rectangle 184"/>
            <p:cNvSpPr>
              <a:spLocks noChangeArrowheads="1"/>
            </p:cNvSpPr>
            <p:nvPr/>
          </p:nvSpPr>
          <p:spPr bwMode="auto">
            <a:xfrm>
              <a:off x="1776"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1" name="Rectangle 185"/>
            <p:cNvSpPr>
              <a:spLocks noChangeArrowheads="1"/>
            </p:cNvSpPr>
            <p:nvPr/>
          </p:nvSpPr>
          <p:spPr bwMode="auto">
            <a:xfrm>
              <a:off x="1920"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2" name="Rectangle 186"/>
            <p:cNvSpPr>
              <a:spLocks noChangeArrowheads="1"/>
            </p:cNvSpPr>
            <p:nvPr/>
          </p:nvSpPr>
          <p:spPr bwMode="auto">
            <a:xfrm>
              <a:off x="1920"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3" name="Oval 187"/>
            <p:cNvSpPr>
              <a:spLocks noChangeArrowheads="1"/>
            </p:cNvSpPr>
            <p:nvPr/>
          </p:nvSpPr>
          <p:spPr bwMode="auto">
            <a:xfrm>
              <a:off x="1872"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84" name="Rectangle 188"/>
            <p:cNvSpPr>
              <a:spLocks noChangeArrowheads="1"/>
            </p:cNvSpPr>
            <p:nvPr/>
          </p:nvSpPr>
          <p:spPr bwMode="auto">
            <a:xfrm>
              <a:off x="2064"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5" name="Rectangle 189"/>
            <p:cNvSpPr>
              <a:spLocks noChangeArrowheads="1"/>
            </p:cNvSpPr>
            <p:nvPr/>
          </p:nvSpPr>
          <p:spPr bwMode="auto">
            <a:xfrm>
              <a:off x="2064"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6" name="Rectangle 190"/>
            <p:cNvSpPr>
              <a:spLocks noChangeArrowheads="1"/>
            </p:cNvSpPr>
            <p:nvPr/>
          </p:nvSpPr>
          <p:spPr bwMode="auto">
            <a:xfrm>
              <a:off x="2208"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7" name="Rectangle 191"/>
            <p:cNvSpPr>
              <a:spLocks noChangeArrowheads="1"/>
            </p:cNvSpPr>
            <p:nvPr/>
          </p:nvSpPr>
          <p:spPr bwMode="auto">
            <a:xfrm>
              <a:off x="2208"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8" name="Oval 192"/>
            <p:cNvSpPr>
              <a:spLocks noChangeArrowheads="1"/>
            </p:cNvSpPr>
            <p:nvPr/>
          </p:nvSpPr>
          <p:spPr bwMode="auto">
            <a:xfrm>
              <a:off x="2160"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89" name="Rectangle 193"/>
            <p:cNvSpPr>
              <a:spLocks noChangeArrowheads="1"/>
            </p:cNvSpPr>
            <p:nvPr/>
          </p:nvSpPr>
          <p:spPr bwMode="auto">
            <a:xfrm>
              <a:off x="1776"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0" name="Rectangle 194"/>
            <p:cNvSpPr>
              <a:spLocks noChangeArrowheads="1"/>
            </p:cNvSpPr>
            <p:nvPr/>
          </p:nvSpPr>
          <p:spPr bwMode="auto">
            <a:xfrm>
              <a:off x="1776"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1" name="Rectangle 195"/>
            <p:cNvSpPr>
              <a:spLocks noChangeArrowheads="1"/>
            </p:cNvSpPr>
            <p:nvPr/>
          </p:nvSpPr>
          <p:spPr bwMode="auto">
            <a:xfrm>
              <a:off x="1920"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2" name="Rectangle 196"/>
            <p:cNvSpPr>
              <a:spLocks noChangeArrowheads="1"/>
            </p:cNvSpPr>
            <p:nvPr/>
          </p:nvSpPr>
          <p:spPr bwMode="auto">
            <a:xfrm>
              <a:off x="1920"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3" name="Oval 197"/>
            <p:cNvSpPr>
              <a:spLocks noChangeArrowheads="1"/>
            </p:cNvSpPr>
            <p:nvPr/>
          </p:nvSpPr>
          <p:spPr bwMode="auto">
            <a:xfrm>
              <a:off x="1872"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94" name="Rectangle 198"/>
            <p:cNvSpPr>
              <a:spLocks noChangeArrowheads="1"/>
            </p:cNvSpPr>
            <p:nvPr/>
          </p:nvSpPr>
          <p:spPr bwMode="auto">
            <a:xfrm>
              <a:off x="2064"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5" name="Rectangle 199"/>
            <p:cNvSpPr>
              <a:spLocks noChangeArrowheads="1"/>
            </p:cNvSpPr>
            <p:nvPr/>
          </p:nvSpPr>
          <p:spPr bwMode="auto">
            <a:xfrm>
              <a:off x="2064"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6" name="Rectangle 200"/>
            <p:cNvSpPr>
              <a:spLocks noChangeArrowheads="1"/>
            </p:cNvSpPr>
            <p:nvPr/>
          </p:nvSpPr>
          <p:spPr bwMode="auto">
            <a:xfrm>
              <a:off x="2208"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7" name="Rectangle 201"/>
            <p:cNvSpPr>
              <a:spLocks noChangeArrowheads="1"/>
            </p:cNvSpPr>
            <p:nvPr/>
          </p:nvSpPr>
          <p:spPr bwMode="auto">
            <a:xfrm>
              <a:off x="2208"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8" name="Oval 202"/>
            <p:cNvSpPr>
              <a:spLocks noChangeArrowheads="1"/>
            </p:cNvSpPr>
            <p:nvPr/>
          </p:nvSpPr>
          <p:spPr bwMode="auto">
            <a:xfrm>
              <a:off x="2160"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99" name="Rectangle 203"/>
            <p:cNvSpPr>
              <a:spLocks noChangeArrowheads="1"/>
            </p:cNvSpPr>
            <p:nvPr/>
          </p:nvSpPr>
          <p:spPr bwMode="auto">
            <a:xfrm>
              <a:off x="2352"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0" name="Rectangle 204"/>
            <p:cNvSpPr>
              <a:spLocks noChangeArrowheads="1"/>
            </p:cNvSpPr>
            <p:nvPr/>
          </p:nvSpPr>
          <p:spPr bwMode="auto">
            <a:xfrm>
              <a:off x="2352"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1" name="Rectangle 205"/>
            <p:cNvSpPr>
              <a:spLocks noChangeArrowheads="1"/>
            </p:cNvSpPr>
            <p:nvPr/>
          </p:nvSpPr>
          <p:spPr bwMode="auto">
            <a:xfrm>
              <a:off x="2496"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2" name="Rectangle 206"/>
            <p:cNvSpPr>
              <a:spLocks noChangeArrowheads="1"/>
            </p:cNvSpPr>
            <p:nvPr/>
          </p:nvSpPr>
          <p:spPr bwMode="auto">
            <a:xfrm>
              <a:off x="2496"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3" name="Oval 207"/>
            <p:cNvSpPr>
              <a:spLocks noChangeArrowheads="1"/>
            </p:cNvSpPr>
            <p:nvPr/>
          </p:nvSpPr>
          <p:spPr bwMode="auto">
            <a:xfrm>
              <a:off x="2448"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04" name="Rectangle 208"/>
            <p:cNvSpPr>
              <a:spLocks noChangeArrowheads="1"/>
            </p:cNvSpPr>
            <p:nvPr/>
          </p:nvSpPr>
          <p:spPr bwMode="auto">
            <a:xfrm>
              <a:off x="2640"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5" name="Rectangle 209"/>
            <p:cNvSpPr>
              <a:spLocks noChangeArrowheads="1"/>
            </p:cNvSpPr>
            <p:nvPr/>
          </p:nvSpPr>
          <p:spPr bwMode="auto">
            <a:xfrm>
              <a:off x="2640"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6" name="Rectangle 210"/>
            <p:cNvSpPr>
              <a:spLocks noChangeArrowheads="1"/>
            </p:cNvSpPr>
            <p:nvPr/>
          </p:nvSpPr>
          <p:spPr bwMode="auto">
            <a:xfrm>
              <a:off x="2784"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7" name="Rectangle 211"/>
            <p:cNvSpPr>
              <a:spLocks noChangeArrowheads="1"/>
            </p:cNvSpPr>
            <p:nvPr/>
          </p:nvSpPr>
          <p:spPr bwMode="auto">
            <a:xfrm>
              <a:off x="2784"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8" name="Oval 212"/>
            <p:cNvSpPr>
              <a:spLocks noChangeArrowheads="1"/>
            </p:cNvSpPr>
            <p:nvPr/>
          </p:nvSpPr>
          <p:spPr bwMode="auto">
            <a:xfrm>
              <a:off x="2736"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09" name="Rectangle 213"/>
            <p:cNvSpPr>
              <a:spLocks noChangeArrowheads="1"/>
            </p:cNvSpPr>
            <p:nvPr/>
          </p:nvSpPr>
          <p:spPr bwMode="auto">
            <a:xfrm>
              <a:off x="2352"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0" name="Rectangle 214"/>
            <p:cNvSpPr>
              <a:spLocks noChangeArrowheads="1"/>
            </p:cNvSpPr>
            <p:nvPr/>
          </p:nvSpPr>
          <p:spPr bwMode="auto">
            <a:xfrm>
              <a:off x="2352"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1" name="Rectangle 215"/>
            <p:cNvSpPr>
              <a:spLocks noChangeArrowheads="1"/>
            </p:cNvSpPr>
            <p:nvPr/>
          </p:nvSpPr>
          <p:spPr bwMode="auto">
            <a:xfrm>
              <a:off x="2496"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2" name="Rectangle 216"/>
            <p:cNvSpPr>
              <a:spLocks noChangeArrowheads="1"/>
            </p:cNvSpPr>
            <p:nvPr/>
          </p:nvSpPr>
          <p:spPr bwMode="auto">
            <a:xfrm>
              <a:off x="2496"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3" name="Oval 217"/>
            <p:cNvSpPr>
              <a:spLocks noChangeArrowheads="1"/>
            </p:cNvSpPr>
            <p:nvPr/>
          </p:nvSpPr>
          <p:spPr bwMode="auto">
            <a:xfrm>
              <a:off x="2448"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14" name="Rectangle 218"/>
            <p:cNvSpPr>
              <a:spLocks noChangeArrowheads="1"/>
            </p:cNvSpPr>
            <p:nvPr/>
          </p:nvSpPr>
          <p:spPr bwMode="auto">
            <a:xfrm>
              <a:off x="2640"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5" name="Rectangle 219"/>
            <p:cNvSpPr>
              <a:spLocks noChangeArrowheads="1"/>
            </p:cNvSpPr>
            <p:nvPr/>
          </p:nvSpPr>
          <p:spPr bwMode="auto">
            <a:xfrm>
              <a:off x="2640"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6" name="Rectangle 220"/>
            <p:cNvSpPr>
              <a:spLocks noChangeArrowheads="1"/>
            </p:cNvSpPr>
            <p:nvPr/>
          </p:nvSpPr>
          <p:spPr bwMode="auto">
            <a:xfrm>
              <a:off x="2784"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7" name="Rectangle 221"/>
            <p:cNvSpPr>
              <a:spLocks noChangeArrowheads="1"/>
            </p:cNvSpPr>
            <p:nvPr/>
          </p:nvSpPr>
          <p:spPr bwMode="auto">
            <a:xfrm>
              <a:off x="2784"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8" name="Oval 222"/>
            <p:cNvSpPr>
              <a:spLocks noChangeArrowheads="1"/>
            </p:cNvSpPr>
            <p:nvPr/>
          </p:nvSpPr>
          <p:spPr bwMode="auto">
            <a:xfrm>
              <a:off x="2736"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19" name="Rectangle 223"/>
            <p:cNvSpPr>
              <a:spLocks noChangeArrowheads="1"/>
            </p:cNvSpPr>
            <p:nvPr/>
          </p:nvSpPr>
          <p:spPr bwMode="auto">
            <a:xfrm>
              <a:off x="2352"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0" name="Rectangle 224"/>
            <p:cNvSpPr>
              <a:spLocks noChangeArrowheads="1"/>
            </p:cNvSpPr>
            <p:nvPr/>
          </p:nvSpPr>
          <p:spPr bwMode="auto">
            <a:xfrm>
              <a:off x="2352"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1" name="Rectangle 225"/>
            <p:cNvSpPr>
              <a:spLocks noChangeArrowheads="1"/>
            </p:cNvSpPr>
            <p:nvPr/>
          </p:nvSpPr>
          <p:spPr bwMode="auto">
            <a:xfrm>
              <a:off x="2496"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2" name="Rectangle 226"/>
            <p:cNvSpPr>
              <a:spLocks noChangeArrowheads="1"/>
            </p:cNvSpPr>
            <p:nvPr/>
          </p:nvSpPr>
          <p:spPr bwMode="auto">
            <a:xfrm>
              <a:off x="2496"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3" name="Oval 227"/>
            <p:cNvSpPr>
              <a:spLocks noChangeArrowheads="1"/>
            </p:cNvSpPr>
            <p:nvPr/>
          </p:nvSpPr>
          <p:spPr bwMode="auto">
            <a:xfrm>
              <a:off x="2448"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24" name="Rectangle 228"/>
            <p:cNvSpPr>
              <a:spLocks noChangeArrowheads="1"/>
            </p:cNvSpPr>
            <p:nvPr/>
          </p:nvSpPr>
          <p:spPr bwMode="auto">
            <a:xfrm>
              <a:off x="2640"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5" name="Rectangle 229"/>
            <p:cNvSpPr>
              <a:spLocks noChangeArrowheads="1"/>
            </p:cNvSpPr>
            <p:nvPr/>
          </p:nvSpPr>
          <p:spPr bwMode="auto">
            <a:xfrm>
              <a:off x="2640"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6" name="Rectangle 230"/>
            <p:cNvSpPr>
              <a:spLocks noChangeArrowheads="1"/>
            </p:cNvSpPr>
            <p:nvPr/>
          </p:nvSpPr>
          <p:spPr bwMode="auto">
            <a:xfrm>
              <a:off x="2784"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7" name="Rectangle 231"/>
            <p:cNvSpPr>
              <a:spLocks noChangeArrowheads="1"/>
            </p:cNvSpPr>
            <p:nvPr/>
          </p:nvSpPr>
          <p:spPr bwMode="auto">
            <a:xfrm>
              <a:off x="2784"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8" name="Oval 232"/>
            <p:cNvSpPr>
              <a:spLocks noChangeArrowheads="1"/>
            </p:cNvSpPr>
            <p:nvPr/>
          </p:nvSpPr>
          <p:spPr bwMode="auto">
            <a:xfrm>
              <a:off x="2736"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29" name="Rectangle 233"/>
            <p:cNvSpPr>
              <a:spLocks noChangeArrowheads="1"/>
            </p:cNvSpPr>
            <p:nvPr/>
          </p:nvSpPr>
          <p:spPr bwMode="auto">
            <a:xfrm>
              <a:off x="2352"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0" name="Rectangle 234"/>
            <p:cNvSpPr>
              <a:spLocks noChangeArrowheads="1"/>
            </p:cNvSpPr>
            <p:nvPr/>
          </p:nvSpPr>
          <p:spPr bwMode="auto">
            <a:xfrm>
              <a:off x="2352"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1" name="Rectangle 235"/>
            <p:cNvSpPr>
              <a:spLocks noChangeArrowheads="1"/>
            </p:cNvSpPr>
            <p:nvPr/>
          </p:nvSpPr>
          <p:spPr bwMode="auto">
            <a:xfrm>
              <a:off x="2496"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2" name="Rectangle 236"/>
            <p:cNvSpPr>
              <a:spLocks noChangeArrowheads="1"/>
            </p:cNvSpPr>
            <p:nvPr/>
          </p:nvSpPr>
          <p:spPr bwMode="auto">
            <a:xfrm>
              <a:off x="2496"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3" name="Oval 237"/>
            <p:cNvSpPr>
              <a:spLocks noChangeArrowheads="1"/>
            </p:cNvSpPr>
            <p:nvPr/>
          </p:nvSpPr>
          <p:spPr bwMode="auto">
            <a:xfrm>
              <a:off x="2448"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34" name="Rectangle 238"/>
            <p:cNvSpPr>
              <a:spLocks noChangeArrowheads="1"/>
            </p:cNvSpPr>
            <p:nvPr/>
          </p:nvSpPr>
          <p:spPr bwMode="auto">
            <a:xfrm>
              <a:off x="2640"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5" name="Rectangle 239"/>
            <p:cNvSpPr>
              <a:spLocks noChangeArrowheads="1"/>
            </p:cNvSpPr>
            <p:nvPr/>
          </p:nvSpPr>
          <p:spPr bwMode="auto">
            <a:xfrm>
              <a:off x="2640"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6" name="Rectangle 240"/>
            <p:cNvSpPr>
              <a:spLocks noChangeArrowheads="1"/>
            </p:cNvSpPr>
            <p:nvPr/>
          </p:nvSpPr>
          <p:spPr bwMode="auto">
            <a:xfrm>
              <a:off x="2784"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7" name="Rectangle 241"/>
            <p:cNvSpPr>
              <a:spLocks noChangeArrowheads="1"/>
            </p:cNvSpPr>
            <p:nvPr/>
          </p:nvSpPr>
          <p:spPr bwMode="auto">
            <a:xfrm>
              <a:off x="2784"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8" name="Oval 242"/>
            <p:cNvSpPr>
              <a:spLocks noChangeArrowheads="1"/>
            </p:cNvSpPr>
            <p:nvPr/>
          </p:nvSpPr>
          <p:spPr bwMode="auto">
            <a:xfrm>
              <a:off x="2736"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39" name="Rectangle 243"/>
            <p:cNvSpPr>
              <a:spLocks noChangeArrowheads="1"/>
            </p:cNvSpPr>
            <p:nvPr/>
          </p:nvSpPr>
          <p:spPr bwMode="auto">
            <a:xfrm>
              <a:off x="2928"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0" name="Rectangle 244"/>
            <p:cNvSpPr>
              <a:spLocks noChangeArrowheads="1"/>
            </p:cNvSpPr>
            <p:nvPr/>
          </p:nvSpPr>
          <p:spPr bwMode="auto">
            <a:xfrm>
              <a:off x="2928"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1" name="Rectangle 245"/>
            <p:cNvSpPr>
              <a:spLocks noChangeArrowheads="1"/>
            </p:cNvSpPr>
            <p:nvPr/>
          </p:nvSpPr>
          <p:spPr bwMode="auto">
            <a:xfrm>
              <a:off x="3072"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2" name="Rectangle 246"/>
            <p:cNvSpPr>
              <a:spLocks noChangeArrowheads="1"/>
            </p:cNvSpPr>
            <p:nvPr/>
          </p:nvSpPr>
          <p:spPr bwMode="auto">
            <a:xfrm>
              <a:off x="3072"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3" name="Oval 247"/>
            <p:cNvSpPr>
              <a:spLocks noChangeArrowheads="1"/>
            </p:cNvSpPr>
            <p:nvPr/>
          </p:nvSpPr>
          <p:spPr bwMode="auto">
            <a:xfrm>
              <a:off x="3024"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44" name="Rectangle 248"/>
            <p:cNvSpPr>
              <a:spLocks noChangeArrowheads="1"/>
            </p:cNvSpPr>
            <p:nvPr/>
          </p:nvSpPr>
          <p:spPr bwMode="auto">
            <a:xfrm>
              <a:off x="3216"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5" name="Rectangle 249"/>
            <p:cNvSpPr>
              <a:spLocks noChangeArrowheads="1"/>
            </p:cNvSpPr>
            <p:nvPr/>
          </p:nvSpPr>
          <p:spPr bwMode="auto">
            <a:xfrm>
              <a:off x="3216"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6" name="Rectangle 250"/>
            <p:cNvSpPr>
              <a:spLocks noChangeArrowheads="1"/>
            </p:cNvSpPr>
            <p:nvPr/>
          </p:nvSpPr>
          <p:spPr bwMode="auto">
            <a:xfrm>
              <a:off x="3360"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7" name="Rectangle 251"/>
            <p:cNvSpPr>
              <a:spLocks noChangeArrowheads="1"/>
            </p:cNvSpPr>
            <p:nvPr/>
          </p:nvSpPr>
          <p:spPr bwMode="auto">
            <a:xfrm>
              <a:off x="3360"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8" name="Oval 252"/>
            <p:cNvSpPr>
              <a:spLocks noChangeArrowheads="1"/>
            </p:cNvSpPr>
            <p:nvPr/>
          </p:nvSpPr>
          <p:spPr bwMode="auto">
            <a:xfrm>
              <a:off x="3312"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49" name="Rectangle 253"/>
            <p:cNvSpPr>
              <a:spLocks noChangeArrowheads="1"/>
            </p:cNvSpPr>
            <p:nvPr/>
          </p:nvSpPr>
          <p:spPr bwMode="auto">
            <a:xfrm>
              <a:off x="2928"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0" name="Rectangle 254"/>
            <p:cNvSpPr>
              <a:spLocks noChangeArrowheads="1"/>
            </p:cNvSpPr>
            <p:nvPr/>
          </p:nvSpPr>
          <p:spPr bwMode="auto">
            <a:xfrm>
              <a:off x="2928"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1" name="Rectangle 255"/>
            <p:cNvSpPr>
              <a:spLocks noChangeArrowheads="1"/>
            </p:cNvSpPr>
            <p:nvPr/>
          </p:nvSpPr>
          <p:spPr bwMode="auto">
            <a:xfrm>
              <a:off x="3072"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2" name="Rectangle 256"/>
            <p:cNvSpPr>
              <a:spLocks noChangeArrowheads="1"/>
            </p:cNvSpPr>
            <p:nvPr/>
          </p:nvSpPr>
          <p:spPr bwMode="auto">
            <a:xfrm>
              <a:off x="3072"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3" name="Oval 257"/>
            <p:cNvSpPr>
              <a:spLocks noChangeArrowheads="1"/>
            </p:cNvSpPr>
            <p:nvPr/>
          </p:nvSpPr>
          <p:spPr bwMode="auto">
            <a:xfrm>
              <a:off x="3024"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54" name="Rectangle 258"/>
            <p:cNvSpPr>
              <a:spLocks noChangeArrowheads="1"/>
            </p:cNvSpPr>
            <p:nvPr/>
          </p:nvSpPr>
          <p:spPr bwMode="auto">
            <a:xfrm>
              <a:off x="3216"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5" name="Rectangle 259"/>
            <p:cNvSpPr>
              <a:spLocks noChangeArrowheads="1"/>
            </p:cNvSpPr>
            <p:nvPr/>
          </p:nvSpPr>
          <p:spPr bwMode="auto">
            <a:xfrm>
              <a:off x="3216"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6" name="Rectangle 260"/>
            <p:cNvSpPr>
              <a:spLocks noChangeArrowheads="1"/>
            </p:cNvSpPr>
            <p:nvPr/>
          </p:nvSpPr>
          <p:spPr bwMode="auto">
            <a:xfrm>
              <a:off x="3360"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7" name="Rectangle 261"/>
            <p:cNvSpPr>
              <a:spLocks noChangeArrowheads="1"/>
            </p:cNvSpPr>
            <p:nvPr/>
          </p:nvSpPr>
          <p:spPr bwMode="auto">
            <a:xfrm>
              <a:off x="3360"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8" name="Oval 262"/>
            <p:cNvSpPr>
              <a:spLocks noChangeArrowheads="1"/>
            </p:cNvSpPr>
            <p:nvPr/>
          </p:nvSpPr>
          <p:spPr bwMode="auto">
            <a:xfrm>
              <a:off x="3312"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59" name="Rectangle 263"/>
            <p:cNvSpPr>
              <a:spLocks noChangeArrowheads="1"/>
            </p:cNvSpPr>
            <p:nvPr/>
          </p:nvSpPr>
          <p:spPr bwMode="auto">
            <a:xfrm>
              <a:off x="2928"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0" name="Rectangle 264"/>
            <p:cNvSpPr>
              <a:spLocks noChangeArrowheads="1"/>
            </p:cNvSpPr>
            <p:nvPr/>
          </p:nvSpPr>
          <p:spPr bwMode="auto">
            <a:xfrm>
              <a:off x="2928"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1" name="Rectangle 265"/>
            <p:cNvSpPr>
              <a:spLocks noChangeArrowheads="1"/>
            </p:cNvSpPr>
            <p:nvPr/>
          </p:nvSpPr>
          <p:spPr bwMode="auto">
            <a:xfrm>
              <a:off x="3072"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2" name="Rectangle 266"/>
            <p:cNvSpPr>
              <a:spLocks noChangeArrowheads="1"/>
            </p:cNvSpPr>
            <p:nvPr/>
          </p:nvSpPr>
          <p:spPr bwMode="auto">
            <a:xfrm>
              <a:off x="3072"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3" name="Oval 267"/>
            <p:cNvSpPr>
              <a:spLocks noChangeArrowheads="1"/>
            </p:cNvSpPr>
            <p:nvPr/>
          </p:nvSpPr>
          <p:spPr bwMode="auto">
            <a:xfrm>
              <a:off x="3024"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64" name="Rectangle 268"/>
            <p:cNvSpPr>
              <a:spLocks noChangeArrowheads="1"/>
            </p:cNvSpPr>
            <p:nvPr/>
          </p:nvSpPr>
          <p:spPr bwMode="auto">
            <a:xfrm>
              <a:off x="3216"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5" name="Rectangle 269"/>
            <p:cNvSpPr>
              <a:spLocks noChangeArrowheads="1"/>
            </p:cNvSpPr>
            <p:nvPr/>
          </p:nvSpPr>
          <p:spPr bwMode="auto">
            <a:xfrm>
              <a:off x="3216"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6" name="Rectangle 270"/>
            <p:cNvSpPr>
              <a:spLocks noChangeArrowheads="1"/>
            </p:cNvSpPr>
            <p:nvPr/>
          </p:nvSpPr>
          <p:spPr bwMode="auto">
            <a:xfrm>
              <a:off x="3360"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7" name="Rectangle 271"/>
            <p:cNvSpPr>
              <a:spLocks noChangeArrowheads="1"/>
            </p:cNvSpPr>
            <p:nvPr/>
          </p:nvSpPr>
          <p:spPr bwMode="auto">
            <a:xfrm>
              <a:off x="3360"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8" name="Oval 272"/>
            <p:cNvSpPr>
              <a:spLocks noChangeArrowheads="1"/>
            </p:cNvSpPr>
            <p:nvPr/>
          </p:nvSpPr>
          <p:spPr bwMode="auto">
            <a:xfrm>
              <a:off x="3312"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69" name="Rectangle 273"/>
            <p:cNvSpPr>
              <a:spLocks noChangeArrowheads="1"/>
            </p:cNvSpPr>
            <p:nvPr/>
          </p:nvSpPr>
          <p:spPr bwMode="auto">
            <a:xfrm>
              <a:off x="2928"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0" name="Rectangle 274"/>
            <p:cNvSpPr>
              <a:spLocks noChangeArrowheads="1"/>
            </p:cNvSpPr>
            <p:nvPr/>
          </p:nvSpPr>
          <p:spPr bwMode="auto">
            <a:xfrm>
              <a:off x="2928"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1" name="Rectangle 275"/>
            <p:cNvSpPr>
              <a:spLocks noChangeArrowheads="1"/>
            </p:cNvSpPr>
            <p:nvPr/>
          </p:nvSpPr>
          <p:spPr bwMode="auto">
            <a:xfrm>
              <a:off x="3072"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2" name="Rectangle 276"/>
            <p:cNvSpPr>
              <a:spLocks noChangeArrowheads="1"/>
            </p:cNvSpPr>
            <p:nvPr/>
          </p:nvSpPr>
          <p:spPr bwMode="auto">
            <a:xfrm>
              <a:off x="3072"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3" name="Oval 277"/>
            <p:cNvSpPr>
              <a:spLocks noChangeArrowheads="1"/>
            </p:cNvSpPr>
            <p:nvPr/>
          </p:nvSpPr>
          <p:spPr bwMode="auto">
            <a:xfrm>
              <a:off x="3024"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74" name="Rectangle 278"/>
            <p:cNvSpPr>
              <a:spLocks noChangeArrowheads="1"/>
            </p:cNvSpPr>
            <p:nvPr/>
          </p:nvSpPr>
          <p:spPr bwMode="auto">
            <a:xfrm>
              <a:off x="3216"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5" name="Rectangle 279"/>
            <p:cNvSpPr>
              <a:spLocks noChangeArrowheads="1"/>
            </p:cNvSpPr>
            <p:nvPr/>
          </p:nvSpPr>
          <p:spPr bwMode="auto">
            <a:xfrm>
              <a:off x="3216"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6" name="Rectangle 280"/>
            <p:cNvSpPr>
              <a:spLocks noChangeArrowheads="1"/>
            </p:cNvSpPr>
            <p:nvPr/>
          </p:nvSpPr>
          <p:spPr bwMode="auto">
            <a:xfrm>
              <a:off x="3360"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7" name="Rectangle 281"/>
            <p:cNvSpPr>
              <a:spLocks noChangeArrowheads="1"/>
            </p:cNvSpPr>
            <p:nvPr/>
          </p:nvSpPr>
          <p:spPr bwMode="auto">
            <a:xfrm>
              <a:off x="3360"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8" name="Oval 282"/>
            <p:cNvSpPr>
              <a:spLocks noChangeArrowheads="1"/>
            </p:cNvSpPr>
            <p:nvPr/>
          </p:nvSpPr>
          <p:spPr bwMode="auto">
            <a:xfrm>
              <a:off x="3312"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79" name="Rectangle 283"/>
            <p:cNvSpPr>
              <a:spLocks noChangeArrowheads="1"/>
            </p:cNvSpPr>
            <p:nvPr/>
          </p:nvSpPr>
          <p:spPr bwMode="auto">
            <a:xfrm>
              <a:off x="3504"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0" name="Rectangle 284"/>
            <p:cNvSpPr>
              <a:spLocks noChangeArrowheads="1"/>
            </p:cNvSpPr>
            <p:nvPr/>
          </p:nvSpPr>
          <p:spPr bwMode="auto">
            <a:xfrm>
              <a:off x="3504"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1" name="Rectangle 285"/>
            <p:cNvSpPr>
              <a:spLocks noChangeArrowheads="1"/>
            </p:cNvSpPr>
            <p:nvPr/>
          </p:nvSpPr>
          <p:spPr bwMode="auto">
            <a:xfrm>
              <a:off x="3648"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2" name="Rectangle 286"/>
            <p:cNvSpPr>
              <a:spLocks noChangeArrowheads="1"/>
            </p:cNvSpPr>
            <p:nvPr/>
          </p:nvSpPr>
          <p:spPr bwMode="auto">
            <a:xfrm>
              <a:off x="3648"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3" name="Oval 287"/>
            <p:cNvSpPr>
              <a:spLocks noChangeArrowheads="1"/>
            </p:cNvSpPr>
            <p:nvPr/>
          </p:nvSpPr>
          <p:spPr bwMode="auto">
            <a:xfrm>
              <a:off x="3600"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84" name="Rectangle 288"/>
            <p:cNvSpPr>
              <a:spLocks noChangeArrowheads="1"/>
            </p:cNvSpPr>
            <p:nvPr/>
          </p:nvSpPr>
          <p:spPr bwMode="auto">
            <a:xfrm>
              <a:off x="3792"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5" name="Rectangle 289"/>
            <p:cNvSpPr>
              <a:spLocks noChangeArrowheads="1"/>
            </p:cNvSpPr>
            <p:nvPr/>
          </p:nvSpPr>
          <p:spPr bwMode="auto">
            <a:xfrm>
              <a:off x="3792"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6" name="Rectangle 290"/>
            <p:cNvSpPr>
              <a:spLocks noChangeArrowheads="1"/>
            </p:cNvSpPr>
            <p:nvPr/>
          </p:nvSpPr>
          <p:spPr bwMode="auto">
            <a:xfrm>
              <a:off x="3936"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7" name="Rectangle 291"/>
            <p:cNvSpPr>
              <a:spLocks noChangeArrowheads="1"/>
            </p:cNvSpPr>
            <p:nvPr/>
          </p:nvSpPr>
          <p:spPr bwMode="auto">
            <a:xfrm>
              <a:off x="3936"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8" name="Oval 292"/>
            <p:cNvSpPr>
              <a:spLocks noChangeArrowheads="1"/>
            </p:cNvSpPr>
            <p:nvPr/>
          </p:nvSpPr>
          <p:spPr bwMode="auto">
            <a:xfrm>
              <a:off x="3888"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89" name="Rectangle 293"/>
            <p:cNvSpPr>
              <a:spLocks noChangeArrowheads="1"/>
            </p:cNvSpPr>
            <p:nvPr/>
          </p:nvSpPr>
          <p:spPr bwMode="auto">
            <a:xfrm>
              <a:off x="3504"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0" name="Rectangle 294"/>
            <p:cNvSpPr>
              <a:spLocks noChangeArrowheads="1"/>
            </p:cNvSpPr>
            <p:nvPr/>
          </p:nvSpPr>
          <p:spPr bwMode="auto">
            <a:xfrm>
              <a:off x="3504"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1" name="Rectangle 295"/>
            <p:cNvSpPr>
              <a:spLocks noChangeArrowheads="1"/>
            </p:cNvSpPr>
            <p:nvPr/>
          </p:nvSpPr>
          <p:spPr bwMode="auto">
            <a:xfrm>
              <a:off x="3648"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2" name="Rectangle 296"/>
            <p:cNvSpPr>
              <a:spLocks noChangeArrowheads="1"/>
            </p:cNvSpPr>
            <p:nvPr/>
          </p:nvSpPr>
          <p:spPr bwMode="auto">
            <a:xfrm>
              <a:off x="3648"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3" name="Oval 297"/>
            <p:cNvSpPr>
              <a:spLocks noChangeArrowheads="1"/>
            </p:cNvSpPr>
            <p:nvPr/>
          </p:nvSpPr>
          <p:spPr bwMode="auto">
            <a:xfrm>
              <a:off x="3600"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94" name="Rectangle 298"/>
            <p:cNvSpPr>
              <a:spLocks noChangeArrowheads="1"/>
            </p:cNvSpPr>
            <p:nvPr/>
          </p:nvSpPr>
          <p:spPr bwMode="auto">
            <a:xfrm>
              <a:off x="3792"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5" name="Rectangle 299"/>
            <p:cNvSpPr>
              <a:spLocks noChangeArrowheads="1"/>
            </p:cNvSpPr>
            <p:nvPr/>
          </p:nvSpPr>
          <p:spPr bwMode="auto">
            <a:xfrm>
              <a:off x="3792"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6" name="Rectangle 300"/>
            <p:cNvSpPr>
              <a:spLocks noChangeArrowheads="1"/>
            </p:cNvSpPr>
            <p:nvPr/>
          </p:nvSpPr>
          <p:spPr bwMode="auto">
            <a:xfrm>
              <a:off x="3936"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7" name="Rectangle 301"/>
            <p:cNvSpPr>
              <a:spLocks noChangeArrowheads="1"/>
            </p:cNvSpPr>
            <p:nvPr/>
          </p:nvSpPr>
          <p:spPr bwMode="auto">
            <a:xfrm>
              <a:off x="3936"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8" name="Oval 302"/>
            <p:cNvSpPr>
              <a:spLocks noChangeArrowheads="1"/>
            </p:cNvSpPr>
            <p:nvPr/>
          </p:nvSpPr>
          <p:spPr bwMode="auto">
            <a:xfrm>
              <a:off x="3888"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99" name="Rectangle 303"/>
            <p:cNvSpPr>
              <a:spLocks noChangeArrowheads="1"/>
            </p:cNvSpPr>
            <p:nvPr/>
          </p:nvSpPr>
          <p:spPr bwMode="auto">
            <a:xfrm>
              <a:off x="3504"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0" name="Rectangle 304"/>
            <p:cNvSpPr>
              <a:spLocks noChangeArrowheads="1"/>
            </p:cNvSpPr>
            <p:nvPr/>
          </p:nvSpPr>
          <p:spPr bwMode="auto">
            <a:xfrm>
              <a:off x="3504"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1" name="Rectangle 305"/>
            <p:cNvSpPr>
              <a:spLocks noChangeArrowheads="1"/>
            </p:cNvSpPr>
            <p:nvPr/>
          </p:nvSpPr>
          <p:spPr bwMode="auto">
            <a:xfrm>
              <a:off x="3648"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2" name="Rectangle 306"/>
            <p:cNvSpPr>
              <a:spLocks noChangeArrowheads="1"/>
            </p:cNvSpPr>
            <p:nvPr/>
          </p:nvSpPr>
          <p:spPr bwMode="auto">
            <a:xfrm>
              <a:off x="3648"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3" name="Oval 307"/>
            <p:cNvSpPr>
              <a:spLocks noChangeArrowheads="1"/>
            </p:cNvSpPr>
            <p:nvPr/>
          </p:nvSpPr>
          <p:spPr bwMode="auto">
            <a:xfrm>
              <a:off x="3600"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404" name="Rectangle 308"/>
            <p:cNvSpPr>
              <a:spLocks noChangeArrowheads="1"/>
            </p:cNvSpPr>
            <p:nvPr/>
          </p:nvSpPr>
          <p:spPr bwMode="auto">
            <a:xfrm>
              <a:off x="3792"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5" name="Rectangle 309"/>
            <p:cNvSpPr>
              <a:spLocks noChangeArrowheads="1"/>
            </p:cNvSpPr>
            <p:nvPr/>
          </p:nvSpPr>
          <p:spPr bwMode="auto">
            <a:xfrm>
              <a:off x="3792"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6" name="Rectangle 310"/>
            <p:cNvSpPr>
              <a:spLocks noChangeArrowheads="1"/>
            </p:cNvSpPr>
            <p:nvPr/>
          </p:nvSpPr>
          <p:spPr bwMode="auto">
            <a:xfrm>
              <a:off x="3936"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7" name="Rectangle 311"/>
            <p:cNvSpPr>
              <a:spLocks noChangeArrowheads="1"/>
            </p:cNvSpPr>
            <p:nvPr/>
          </p:nvSpPr>
          <p:spPr bwMode="auto">
            <a:xfrm>
              <a:off x="3936"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8" name="Oval 312"/>
            <p:cNvSpPr>
              <a:spLocks noChangeArrowheads="1"/>
            </p:cNvSpPr>
            <p:nvPr/>
          </p:nvSpPr>
          <p:spPr bwMode="auto">
            <a:xfrm>
              <a:off x="3888"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409" name="Rectangle 313"/>
            <p:cNvSpPr>
              <a:spLocks noChangeArrowheads="1"/>
            </p:cNvSpPr>
            <p:nvPr/>
          </p:nvSpPr>
          <p:spPr bwMode="auto">
            <a:xfrm>
              <a:off x="3504"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0" name="Rectangle 314"/>
            <p:cNvSpPr>
              <a:spLocks noChangeArrowheads="1"/>
            </p:cNvSpPr>
            <p:nvPr/>
          </p:nvSpPr>
          <p:spPr bwMode="auto">
            <a:xfrm>
              <a:off x="3504"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1" name="Rectangle 315"/>
            <p:cNvSpPr>
              <a:spLocks noChangeArrowheads="1"/>
            </p:cNvSpPr>
            <p:nvPr/>
          </p:nvSpPr>
          <p:spPr bwMode="auto">
            <a:xfrm>
              <a:off x="3648"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2" name="Rectangle 316"/>
            <p:cNvSpPr>
              <a:spLocks noChangeArrowheads="1"/>
            </p:cNvSpPr>
            <p:nvPr/>
          </p:nvSpPr>
          <p:spPr bwMode="auto">
            <a:xfrm>
              <a:off x="3648"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3" name="Oval 317"/>
            <p:cNvSpPr>
              <a:spLocks noChangeArrowheads="1"/>
            </p:cNvSpPr>
            <p:nvPr/>
          </p:nvSpPr>
          <p:spPr bwMode="auto">
            <a:xfrm>
              <a:off x="3600"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414" name="Rectangle 318"/>
            <p:cNvSpPr>
              <a:spLocks noChangeArrowheads="1"/>
            </p:cNvSpPr>
            <p:nvPr/>
          </p:nvSpPr>
          <p:spPr bwMode="auto">
            <a:xfrm>
              <a:off x="3792"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5" name="Rectangle 319"/>
            <p:cNvSpPr>
              <a:spLocks noChangeArrowheads="1"/>
            </p:cNvSpPr>
            <p:nvPr/>
          </p:nvSpPr>
          <p:spPr bwMode="auto">
            <a:xfrm>
              <a:off x="3792"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6" name="Rectangle 320"/>
            <p:cNvSpPr>
              <a:spLocks noChangeArrowheads="1"/>
            </p:cNvSpPr>
            <p:nvPr/>
          </p:nvSpPr>
          <p:spPr bwMode="auto">
            <a:xfrm>
              <a:off x="3936"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7" name="Rectangle 321"/>
            <p:cNvSpPr>
              <a:spLocks noChangeArrowheads="1"/>
            </p:cNvSpPr>
            <p:nvPr/>
          </p:nvSpPr>
          <p:spPr bwMode="auto">
            <a:xfrm>
              <a:off x="3936"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8" name="Oval 322"/>
            <p:cNvSpPr>
              <a:spLocks noChangeArrowheads="1"/>
            </p:cNvSpPr>
            <p:nvPr/>
          </p:nvSpPr>
          <p:spPr bwMode="auto">
            <a:xfrm>
              <a:off x="3888"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419" name="Line 323"/>
            <p:cNvSpPr>
              <a:spLocks noChangeShapeType="1"/>
            </p:cNvSpPr>
            <p:nvPr/>
          </p:nvSpPr>
          <p:spPr bwMode="auto">
            <a:xfrm>
              <a:off x="1894" y="1248"/>
              <a:ext cx="0" cy="2208"/>
            </a:xfrm>
            <a:prstGeom prst="line">
              <a:avLst/>
            </a:prstGeom>
            <a:noFill/>
            <a:ln w="9525">
              <a:solidFill>
                <a:schemeClr val="tx1"/>
              </a:solidFill>
              <a:round/>
              <a:headEnd/>
              <a:tailEnd/>
            </a:ln>
            <a:effectLst/>
          </p:spPr>
          <p:txBody>
            <a:bodyPr wrap="none"/>
            <a:lstStyle/>
            <a:p>
              <a:endParaRPr lang="en-US"/>
            </a:p>
          </p:txBody>
        </p:sp>
        <p:sp>
          <p:nvSpPr>
            <p:cNvPr id="260420" name="Line 324"/>
            <p:cNvSpPr>
              <a:spLocks noChangeShapeType="1"/>
            </p:cNvSpPr>
            <p:nvPr/>
          </p:nvSpPr>
          <p:spPr bwMode="auto">
            <a:xfrm>
              <a:off x="2182" y="1249"/>
              <a:ext cx="0" cy="2211"/>
            </a:xfrm>
            <a:prstGeom prst="line">
              <a:avLst/>
            </a:prstGeom>
            <a:noFill/>
            <a:ln w="9525">
              <a:solidFill>
                <a:schemeClr val="tx1"/>
              </a:solidFill>
              <a:round/>
              <a:headEnd/>
              <a:tailEnd/>
            </a:ln>
            <a:effectLst/>
          </p:spPr>
          <p:txBody>
            <a:bodyPr wrap="none"/>
            <a:lstStyle/>
            <a:p>
              <a:endParaRPr lang="en-US"/>
            </a:p>
          </p:txBody>
        </p:sp>
        <p:sp>
          <p:nvSpPr>
            <p:cNvPr id="260421" name="Line 325"/>
            <p:cNvSpPr>
              <a:spLocks noChangeShapeType="1"/>
            </p:cNvSpPr>
            <p:nvPr/>
          </p:nvSpPr>
          <p:spPr bwMode="auto">
            <a:xfrm>
              <a:off x="2470" y="1248"/>
              <a:ext cx="0" cy="2208"/>
            </a:xfrm>
            <a:prstGeom prst="line">
              <a:avLst/>
            </a:prstGeom>
            <a:noFill/>
            <a:ln w="9525">
              <a:solidFill>
                <a:schemeClr val="tx1"/>
              </a:solidFill>
              <a:round/>
              <a:headEnd/>
              <a:tailEnd/>
            </a:ln>
            <a:effectLst/>
          </p:spPr>
          <p:txBody>
            <a:bodyPr wrap="none"/>
            <a:lstStyle/>
            <a:p>
              <a:endParaRPr lang="en-US"/>
            </a:p>
          </p:txBody>
        </p:sp>
        <p:sp>
          <p:nvSpPr>
            <p:cNvPr id="260422" name="Line 326"/>
            <p:cNvSpPr>
              <a:spLocks noChangeShapeType="1"/>
            </p:cNvSpPr>
            <p:nvPr/>
          </p:nvSpPr>
          <p:spPr bwMode="auto">
            <a:xfrm>
              <a:off x="2758" y="1248"/>
              <a:ext cx="0" cy="2208"/>
            </a:xfrm>
            <a:prstGeom prst="line">
              <a:avLst/>
            </a:prstGeom>
            <a:noFill/>
            <a:ln w="9525">
              <a:solidFill>
                <a:schemeClr val="tx1"/>
              </a:solidFill>
              <a:round/>
              <a:headEnd/>
              <a:tailEnd/>
            </a:ln>
            <a:effectLst/>
          </p:spPr>
          <p:txBody>
            <a:bodyPr wrap="none"/>
            <a:lstStyle/>
            <a:p>
              <a:endParaRPr lang="en-US"/>
            </a:p>
          </p:txBody>
        </p:sp>
        <p:sp>
          <p:nvSpPr>
            <p:cNvPr id="260423" name="Line 327"/>
            <p:cNvSpPr>
              <a:spLocks noChangeShapeType="1"/>
            </p:cNvSpPr>
            <p:nvPr/>
          </p:nvSpPr>
          <p:spPr bwMode="auto">
            <a:xfrm>
              <a:off x="3046" y="1248"/>
              <a:ext cx="0" cy="2208"/>
            </a:xfrm>
            <a:prstGeom prst="line">
              <a:avLst/>
            </a:prstGeom>
            <a:noFill/>
            <a:ln w="9525">
              <a:solidFill>
                <a:schemeClr val="tx1"/>
              </a:solidFill>
              <a:round/>
              <a:headEnd/>
              <a:tailEnd/>
            </a:ln>
            <a:effectLst/>
          </p:spPr>
          <p:txBody>
            <a:bodyPr wrap="none"/>
            <a:lstStyle/>
            <a:p>
              <a:endParaRPr lang="en-US"/>
            </a:p>
          </p:txBody>
        </p:sp>
        <p:sp>
          <p:nvSpPr>
            <p:cNvPr id="260424" name="Line 328"/>
            <p:cNvSpPr>
              <a:spLocks noChangeShapeType="1"/>
            </p:cNvSpPr>
            <p:nvPr/>
          </p:nvSpPr>
          <p:spPr bwMode="auto">
            <a:xfrm>
              <a:off x="3333" y="1248"/>
              <a:ext cx="0" cy="2208"/>
            </a:xfrm>
            <a:prstGeom prst="line">
              <a:avLst/>
            </a:prstGeom>
            <a:noFill/>
            <a:ln w="9525">
              <a:solidFill>
                <a:schemeClr val="tx1"/>
              </a:solidFill>
              <a:round/>
              <a:headEnd/>
              <a:tailEnd/>
            </a:ln>
            <a:effectLst/>
          </p:spPr>
          <p:txBody>
            <a:bodyPr wrap="none"/>
            <a:lstStyle/>
            <a:p>
              <a:endParaRPr lang="en-US"/>
            </a:p>
          </p:txBody>
        </p:sp>
        <p:sp>
          <p:nvSpPr>
            <p:cNvPr id="260425" name="Line 329"/>
            <p:cNvSpPr>
              <a:spLocks noChangeShapeType="1"/>
            </p:cNvSpPr>
            <p:nvPr/>
          </p:nvSpPr>
          <p:spPr bwMode="auto">
            <a:xfrm>
              <a:off x="3621" y="1248"/>
              <a:ext cx="0" cy="2217"/>
            </a:xfrm>
            <a:prstGeom prst="line">
              <a:avLst/>
            </a:prstGeom>
            <a:noFill/>
            <a:ln w="9525">
              <a:solidFill>
                <a:schemeClr val="tx1"/>
              </a:solidFill>
              <a:round/>
              <a:headEnd/>
              <a:tailEnd/>
            </a:ln>
            <a:effectLst/>
          </p:spPr>
          <p:txBody>
            <a:bodyPr wrap="none"/>
            <a:lstStyle/>
            <a:p>
              <a:endParaRPr lang="en-US"/>
            </a:p>
          </p:txBody>
        </p:sp>
        <p:sp>
          <p:nvSpPr>
            <p:cNvPr id="260426" name="Line 330"/>
            <p:cNvSpPr>
              <a:spLocks noChangeShapeType="1"/>
            </p:cNvSpPr>
            <p:nvPr/>
          </p:nvSpPr>
          <p:spPr bwMode="auto">
            <a:xfrm>
              <a:off x="3909" y="1248"/>
              <a:ext cx="0" cy="2208"/>
            </a:xfrm>
            <a:prstGeom prst="line">
              <a:avLst/>
            </a:prstGeom>
            <a:noFill/>
            <a:ln w="9525">
              <a:solidFill>
                <a:schemeClr val="tx1"/>
              </a:solidFill>
              <a:round/>
              <a:headEnd/>
              <a:tailEnd/>
            </a:ln>
            <a:effectLst/>
          </p:spPr>
          <p:txBody>
            <a:bodyPr wrap="none"/>
            <a:lstStyle/>
            <a:p>
              <a:endParaRPr lang="en-US"/>
            </a:p>
          </p:txBody>
        </p:sp>
        <p:sp>
          <p:nvSpPr>
            <p:cNvPr id="260427" name="Line 331"/>
            <p:cNvSpPr>
              <a:spLocks noChangeShapeType="1"/>
            </p:cNvSpPr>
            <p:nvPr/>
          </p:nvSpPr>
          <p:spPr bwMode="auto">
            <a:xfrm>
              <a:off x="1776" y="3335"/>
              <a:ext cx="2256" cy="0"/>
            </a:xfrm>
            <a:prstGeom prst="line">
              <a:avLst/>
            </a:prstGeom>
            <a:noFill/>
            <a:ln w="9525">
              <a:solidFill>
                <a:schemeClr val="tx1"/>
              </a:solidFill>
              <a:round/>
              <a:headEnd/>
              <a:tailEnd/>
            </a:ln>
            <a:effectLst/>
          </p:spPr>
          <p:txBody>
            <a:bodyPr wrap="none"/>
            <a:lstStyle/>
            <a:p>
              <a:endParaRPr lang="en-US"/>
            </a:p>
          </p:txBody>
        </p:sp>
        <p:sp>
          <p:nvSpPr>
            <p:cNvPr id="260428" name="Line 332"/>
            <p:cNvSpPr>
              <a:spLocks noChangeShapeType="1"/>
            </p:cNvSpPr>
            <p:nvPr/>
          </p:nvSpPr>
          <p:spPr bwMode="auto">
            <a:xfrm>
              <a:off x="1773" y="3046"/>
              <a:ext cx="2263" cy="0"/>
            </a:xfrm>
            <a:prstGeom prst="line">
              <a:avLst/>
            </a:prstGeom>
            <a:noFill/>
            <a:ln w="9525">
              <a:solidFill>
                <a:schemeClr val="tx1"/>
              </a:solidFill>
              <a:round/>
              <a:headEnd/>
              <a:tailEnd/>
            </a:ln>
            <a:effectLst/>
          </p:spPr>
          <p:txBody>
            <a:bodyPr wrap="none"/>
            <a:lstStyle/>
            <a:p>
              <a:endParaRPr lang="en-US"/>
            </a:p>
          </p:txBody>
        </p:sp>
        <p:sp>
          <p:nvSpPr>
            <p:cNvPr id="260429" name="Line 333"/>
            <p:cNvSpPr>
              <a:spLocks noChangeShapeType="1"/>
            </p:cNvSpPr>
            <p:nvPr/>
          </p:nvSpPr>
          <p:spPr bwMode="auto">
            <a:xfrm>
              <a:off x="1773" y="2777"/>
              <a:ext cx="2256" cy="0"/>
            </a:xfrm>
            <a:prstGeom prst="line">
              <a:avLst/>
            </a:prstGeom>
            <a:noFill/>
            <a:ln w="9525">
              <a:solidFill>
                <a:schemeClr val="tx1"/>
              </a:solidFill>
              <a:round/>
              <a:headEnd/>
              <a:tailEnd/>
            </a:ln>
            <a:effectLst/>
          </p:spPr>
          <p:txBody>
            <a:bodyPr wrap="none"/>
            <a:lstStyle/>
            <a:p>
              <a:endParaRPr lang="en-US"/>
            </a:p>
          </p:txBody>
        </p:sp>
        <p:sp>
          <p:nvSpPr>
            <p:cNvPr id="260430" name="Line 334"/>
            <p:cNvSpPr>
              <a:spLocks noChangeShapeType="1"/>
            </p:cNvSpPr>
            <p:nvPr/>
          </p:nvSpPr>
          <p:spPr bwMode="auto">
            <a:xfrm>
              <a:off x="1773" y="2489"/>
              <a:ext cx="2256" cy="0"/>
            </a:xfrm>
            <a:prstGeom prst="line">
              <a:avLst/>
            </a:prstGeom>
            <a:noFill/>
            <a:ln w="9525">
              <a:solidFill>
                <a:schemeClr val="tx1"/>
              </a:solidFill>
              <a:round/>
              <a:headEnd/>
              <a:tailEnd/>
            </a:ln>
            <a:effectLst/>
          </p:spPr>
          <p:txBody>
            <a:bodyPr wrap="none"/>
            <a:lstStyle/>
            <a:p>
              <a:endParaRPr lang="en-US"/>
            </a:p>
          </p:txBody>
        </p:sp>
        <p:sp>
          <p:nvSpPr>
            <p:cNvPr id="260431" name="Line 335"/>
            <p:cNvSpPr>
              <a:spLocks noChangeShapeType="1"/>
            </p:cNvSpPr>
            <p:nvPr/>
          </p:nvSpPr>
          <p:spPr bwMode="auto">
            <a:xfrm>
              <a:off x="1773" y="2213"/>
              <a:ext cx="2256" cy="0"/>
            </a:xfrm>
            <a:prstGeom prst="line">
              <a:avLst/>
            </a:prstGeom>
            <a:noFill/>
            <a:ln w="9525">
              <a:solidFill>
                <a:schemeClr val="tx1"/>
              </a:solidFill>
              <a:round/>
              <a:headEnd/>
              <a:tailEnd/>
            </a:ln>
            <a:effectLst/>
          </p:spPr>
          <p:txBody>
            <a:bodyPr wrap="none"/>
            <a:lstStyle/>
            <a:p>
              <a:endParaRPr lang="en-US"/>
            </a:p>
          </p:txBody>
        </p:sp>
        <p:sp>
          <p:nvSpPr>
            <p:cNvPr id="260432" name="Line 336"/>
            <p:cNvSpPr>
              <a:spLocks noChangeShapeType="1"/>
            </p:cNvSpPr>
            <p:nvPr/>
          </p:nvSpPr>
          <p:spPr bwMode="auto">
            <a:xfrm>
              <a:off x="1773" y="1925"/>
              <a:ext cx="2256" cy="0"/>
            </a:xfrm>
            <a:prstGeom prst="line">
              <a:avLst/>
            </a:prstGeom>
            <a:noFill/>
            <a:ln w="9525">
              <a:solidFill>
                <a:schemeClr val="tx1"/>
              </a:solidFill>
              <a:round/>
              <a:headEnd/>
              <a:tailEnd/>
            </a:ln>
            <a:effectLst/>
          </p:spPr>
          <p:txBody>
            <a:bodyPr wrap="none"/>
            <a:lstStyle/>
            <a:p>
              <a:endParaRPr lang="en-US"/>
            </a:p>
          </p:txBody>
        </p:sp>
        <p:sp>
          <p:nvSpPr>
            <p:cNvPr id="260433" name="Line 337"/>
            <p:cNvSpPr>
              <a:spLocks noChangeShapeType="1"/>
            </p:cNvSpPr>
            <p:nvPr/>
          </p:nvSpPr>
          <p:spPr bwMode="auto">
            <a:xfrm>
              <a:off x="1773" y="1654"/>
              <a:ext cx="2263" cy="0"/>
            </a:xfrm>
            <a:prstGeom prst="line">
              <a:avLst/>
            </a:prstGeom>
            <a:noFill/>
            <a:ln w="9525">
              <a:solidFill>
                <a:schemeClr val="tx1"/>
              </a:solidFill>
              <a:round/>
              <a:headEnd/>
              <a:tailEnd/>
            </a:ln>
            <a:effectLst/>
          </p:spPr>
          <p:txBody>
            <a:bodyPr wrap="none"/>
            <a:lstStyle/>
            <a:p>
              <a:endParaRPr lang="en-US"/>
            </a:p>
          </p:txBody>
        </p:sp>
        <p:sp>
          <p:nvSpPr>
            <p:cNvPr id="260434" name="Line 338"/>
            <p:cNvSpPr>
              <a:spLocks noChangeShapeType="1"/>
            </p:cNvSpPr>
            <p:nvPr/>
          </p:nvSpPr>
          <p:spPr bwMode="auto">
            <a:xfrm>
              <a:off x="1773" y="1366"/>
              <a:ext cx="2256" cy="0"/>
            </a:xfrm>
            <a:prstGeom prst="line">
              <a:avLst/>
            </a:prstGeom>
            <a:noFill/>
            <a:ln w="9525">
              <a:solidFill>
                <a:schemeClr val="tx1"/>
              </a:solidFill>
              <a:round/>
              <a:headEnd/>
              <a:tailEnd/>
            </a:ln>
            <a:effectLst/>
          </p:spPr>
          <p:txBody>
            <a:bodyPr wrap="none"/>
            <a:lstStyle/>
            <a:p>
              <a:endParaRPr lang="en-US"/>
            </a:p>
          </p:txBody>
        </p:sp>
      </p:grpSp>
      <p:grpSp>
        <p:nvGrpSpPr>
          <p:cNvPr id="3" name="Group 339"/>
          <p:cNvGrpSpPr>
            <a:grpSpLocks/>
          </p:cNvGrpSpPr>
          <p:nvPr/>
        </p:nvGrpSpPr>
        <p:grpSpPr bwMode="auto">
          <a:xfrm>
            <a:off x="1676400" y="838200"/>
            <a:ext cx="2286000" cy="1001713"/>
            <a:chOff x="1104" y="528"/>
            <a:chExt cx="1440" cy="631"/>
          </a:xfrm>
        </p:grpSpPr>
        <p:sp>
          <p:nvSpPr>
            <p:cNvPr id="260436" name="Rectangle 340"/>
            <p:cNvSpPr>
              <a:spLocks noChangeArrowheads="1"/>
            </p:cNvSpPr>
            <p:nvPr/>
          </p:nvSpPr>
          <p:spPr bwMode="auto">
            <a:xfrm>
              <a:off x="1104" y="528"/>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37" name="Rectangle 341"/>
            <p:cNvSpPr>
              <a:spLocks noChangeArrowheads="1"/>
            </p:cNvSpPr>
            <p:nvPr/>
          </p:nvSpPr>
          <p:spPr bwMode="auto">
            <a:xfrm>
              <a:off x="2256" y="52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38" name="Rectangle 342"/>
            <p:cNvSpPr>
              <a:spLocks noChangeArrowheads="1"/>
            </p:cNvSpPr>
            <p:nvPr/>
          </p:nvSpPr>
          <p:spPr bwMode="auto">
            <a:xfrm>
              <a:off x="2256" y="840"/>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39" name="Text Box 343"/>
            <p:cNvSpPr txBox="1">
              <a:spLocks noChangeArrowheads="1"/>
            </p:cNvSpPr>
            <p:nvPr/>
          </p:nvSpPr>
          <p:spPr bwMode="auto">
            <a:xfrm>
              <a:off x="1248" y="672"/>
              <a:ext cx="870" cy="365"/>
            </a:xfrm>
            <a:prstGeom prst="rect">
              <a:avLst/>
            </a:prstGeom>
            <a:noFill/>
            <a:ln w="9525" algn="ctr">
              <a:noFill/>
              <a:miter lim="800000"/>
              <a:headEnd/>
              <a:tailEnd/>
            </a:ln>
            <a:effectLst/>
          </p:spPr>
          <p:txBody>
            <a:bodyPr wrap="none">
              <a:spAutoFit/>
            </a:bodyPr>
            <a:lstStyle/>
            <a:p>
              <a:r>
                <a:rPr lang="en-US" b="1">
                  <a:solidFill>
                    <a:schemeClr val="tx1"/>
                  </a:solidFill>
                </a:rPr>
                <a:t>CPU 2</a:t>
              </a:r>
            </a:p>
          </p:txBody>
        </p:sp>
      </p:grpSp>
      <p:grpSp>
        <p:nvGrpSpPr>
          <p:cNvPr id="4" name="Group 344"/>
          <p:cNvGrpSpPr>
            <a:grpSpLocks/>
          </p:cNvGrpSpPr>
          <p:nvPr/>
        </p:nvGrpSpPr>
        <p:grpSpPr bwMode="auto">
          <a:xfrm>
            <a:off x="4114800" y="838200"/>
            <a:ext cx="2286000" cy="1001713"/>
            <a:chOff x="1104" y="528"/>
            <a:chExt cx="1440" cy="631"/>
          </a:xfrm>
        </p:grpSpPr>
        <p:sp>
          <p:nvSpPr>
            <p:cNvPr id="260441" name="Rectangle 345"/>
            <p:cNvSpPr>
              <a:spLocks noChangeArrowheads="1"/>
            </p:cNvSpPr>
            <p:nvPr/>
          </p:nvSpPr>
          <p:spPr bwMode="auto">
            <a:xfrm>
              <a:off x="1104" y="528"/>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42" name="Rectangle 346"/>
            <p:cNvSpPr>
              <a:spLocks noChangeArrowheads="1"/>
            </p:cNvSpPr>
            <p:nvPr/>
          </p:nvSpPr>
          <p:spPr bwMode="auto">
            <a:xfrm>
              <a:off x="2256" y="52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43" name="Rectangle 347"/>
            <p:cNvSpPr>
              <a:spLocks noChangeArrowheads="1"/>
            </p:cNvSpPr>
            <p:nvPr/>
          </p:nvSpPr>
          <p:spPr bwMode="auto">
            <a:xfrm>
              <a:off x="2256" y="840"/>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44" name="Text Box 348"/>
            <p:cNvSpPr txBox="1">
              <a:spLocks noChangeArrowheads="1"/>
            </p:cNvSpPr>
            <p:nvPr/>
          </p:nvSpPr>
          <p:spPr bwMode="auto">
            <a:xfrm>
              <a:off x="1248" y="672"/>
              <a:ext cx="870" cy="365"/>
            </a:xfrm>
            <a:prstGeom prst="rect">
              <a:avLst/>
            </a:prstGeom>
            <a:noFill/>
            <a:ln w="9525" algn="ctr">
              <a:noFill/>
              <a:miter lim="800000"/>
              <a:headEnd/>
              <a:tailEnd/>
            </a:ln>
            <a:effectLst/>
          </p:spPr>
          <p:txBody>
            <a:bodyPr wrap="none">
              <a:spAutoFit/>
            </a:bodyPr>
            <a:lstStyle/>
            <a:p>
              <a:r>
                <a:rPr lang="en-US" b="1">
                  <a:solidFill>
                    <a:schemeClr val="tx1"/>
                  </a:solidFill>
                </a:rPr>
                <a:t>CPU 3</a:t>
              </a:r>
            </a:p>
          </p:txBody>
        </p:sp>
      </p:grpSp>
      <p:grpSp>
        <p:nvGrpSpPr>
          <p:cNvPr id="5" name="Group 349"/>
          <p:cNvGrpSpPr>
            <a:grpSpLocks/>
          </p:cNvGrpSpPr>
          <p:nvPr/>
        </p:nvGrpSpPr>
        <p:grpSpPr bwMode="auto">
          <a:xfrm>
            <a:off x="2819400" y="5638800"/>
            <a:ext cx="2286000" cy="1001713"/>
            <a:chOff x="1776" y="3552"/>
            <a:chExt cx="1440" cy="631"/>
          </a:xfrm>
        </p:grpSpPr>
        <p:sp>
          <p:nvSpPr>
            <p:cNvPr id="260446" name="Rectangle 350"/>
            <p:cNvSpPr>
              <a:spLocks noChangeArrowheads="1"/>
            </p:cNvSpPr>
            <p:nvPr/>
          </p:nvSpPr>
          <p:spPr bwMode="auto">
            <a:xfrm flipH="1">
              <a:off x="1776" y="3552"/>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47" name="Rectangle 351"/>
            <p:cNvSpPr>
              <a:spLocks noChangeArrowheads="1"/>
            </p:cNvSpPr>
            <p:nvPr/>
          </p:nvSpPr>
          <p:spPr bwMode="auto">
            <a:xfrm flipH="1">
              <a:off x="1776" y="3552"/>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48" name="Rectangle 352"/>
            <p:cNvSpPr>
              <a:spLocks noChangeArrowheads="1"/>
            </p:cNvSpPr>
            <p:nvPr/>
          </p:nvSpPr>
          <p:spPr bwMode="auto">
            <a:xfrm flipH="1">
              <a:off x="1776" y="386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49" name="Text Box 353"/>
            <p:cNvSpPr txBox="1">
              <a:spLocks noChangeArrowheads="1"/>
            </p:cNvSpPr>
            <p:nvPr/>
          </p:nvSpPr>
          <p:spPr bwMode="auto">
            <a:xfrm flipH="1">
              <a:off x="2160" y="3696"/>
              <a:ext cx="870" cy="365"/>
            </a:xfrm>
            <a:prstGeom prst="rect">
              <a:avLst/>
            </a:prstGeom>
            <a:noFill/>
            <a:ln w="9525" algn="ctr">
              <a:noFill/>
              <a:miter lim="800000"/>
              <a:headEnd/>
              <a:tailEnd/>
            </a:ln>
            <a:effectLst/>
          </p:spPr>
          <p:txBody>
            <a:bodyPr wrap="none">
              <a:spAutoFit/>
            </a:bodyPr>
            <a:lstStyle/>
            <a:p>
              <a:r>
                <a:rPr lang="en-US" b="1">
                  <a:solidFill>
                    <a:schemeClr val="tx1"/>
                  </a:solidFill>
                </a:rPr>
                <a:t>CPU 7</a:t>
              </a:r>
            </a:p>
          </p:txBody>
        </p:sp>
      </p:grpSp>
      <p:grpSp>
        <p:nvGrpSpPr>
          <p:cNvPr id="6" name="Group 354"/>
          <p:cNvGrpSpPr>
            <a:grpSpLocks/>
          </p:cNvGrpSpPr>
          <p:nvPr/>
        </p:nvGrpSpPr>
        <p:grpSpPr bwMode="auto">
          <a:xfrm>
            <a:off x="5257800" y="5638800"/>
            <a:ext cx="2286000" cy="1001713"/>
            <a:chOff x="3312" y="3552"/>
            <a:chExt cx="1440" cy="631"/>
          </a:xfrm>
        </p:grpSpPr>
        <p:sp>
          <p:nvSpPr>
            <p:cNvPr id="260451" name="Rectangle 355"/>
            <p:cNvSpPr>
              <a:spLocks noChangeArrowheads="1"/>
            </p:cNvSpPr>
            <p:nvPr/>
          </p:nvSpPr>
          <p:spPr bwMode="auto">
            <a:xfrm flipH="1">
              <a:off x="3312" y="3552"/>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52" name="Rectangle 356"/>
            <p:cNvSpPr>
              <a:spLocks noChangeArrowheads="1"/>
            </p:cNvSpPr>
            <p:nvPr/>
          </p:nvSpPr>
          <p:spPr bwMode="auto">
            <a:xfrm flipH="1">
              <a:off x="3312" y="3552"/>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53" name="Rectangle 357"/>
            <p:cNvSpPr>
              <a:spLocks noChangeArrowheads="1"/>
            </p:cNvSpPr>
            <p:nvPr/>
          </p:nvSpPr>
          <p:spPr bwMode="auto">
            <a:xfrm flipH="1">
              <a:off x="3312" y="386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54" name="Text Box 358"/>
            <p:cNvSpPr txBox="1">
              <a:spLocks noChangeArrowheads="1"/>
            </p:cNvSpPr>
            <p:nvPr/>
          </p:nvSpPr>
          <p:spPr bwMode="auto">
            <a:xfrm flipH="1">
              <a:off x="3648" y="3696"/>
              <a:ext cx="870" cy="365"/>
            </a:xfrm>
            <a:prstGeom prst="rect">
              <a:avLst/>
            </a:prstGeom>
            <a:noFill/>
            <a:ln w="9525" algn="ctr">
              <a:noFill/>
              <a:miter lim="800000"/>
              <a:headEnd/>
              <a:tailEnd/>
            </a:ln>
            <a:effectLst/>
          </p:spPr>
          <p:txBody>
            <a:bodyPr wrap="none">
              <a:spAutoFit/>
            </a:bodyPr>
            <a:lstStyle/>
            <a:p>
              <a:r>
                <a:rPr lang="en-US" b="1">
                  <a:solidFill>
                    <a:schemeClr val="tx1"/>
                  </a:solidFill>
                </a:rPr>
                <a:t>CPU 6</a:t>
              </a:r>
            </a:p>
          </p:txBody>
        </p:sp>
      </p:grpSp>
      <p:grpSp>
        <p:nvGrpSpPr>
          <p:cNvPr id="7" name="Group 369"/>
          <p:cNvGrpSpPr>
            <a:grpSpLocks/>
          </p:cNvGrpSpPr>
          <p:nvPr/>
        </p:nvGrpSpPr>
        <p:grpSpPr bwMode="auto">
          <a:xfrm>
            <a:off x="1676400" y="1905000"/>
            <a:ext cx="1001713" cy="2286000"/>
            <a:chOff x="1056" y="1200"/>
            <a:chExt cx="631" cy="1440"/>
          </a:xfrm>
        </p:grpSpPr>
        <p:sp>
          <p:nvSpPr>
            <p:cNvPr id="260466" name="Rectangle 370"/>
            <p:cNvSpPr>
              <a:spLocks noChangeArrowheads="1"/>
            </p:cNvSpPr>
            <p:nvPr/>
          </p:nvSpPr>
          <p:spPr bwMode="auto">
            <a:xfrm rot="16200000" flipV="1">
              <a:off x="652" y="1604"/>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67" name="Rectangle 371"/>
            <p:cNvSpPr>
              <a:spLocks noChangeArrowheads="1"/>
            </p:cNvSpPr>
            <p:nvPr/>
          </p:nvSpPr>
          <p:spPr bwMode="auto">
            <a:xfrm rot="5400000" flipV="1">
              <a:off x="1388" y="118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68" name="Rectangle 372"/>
            <p:cNvSpPr>
              <a:spLocks noChangeArrowheads="1"/>
            </p:cNvSpPr>
            <p:nvPr/>
          </p:nvSpPr>
          <p:spPr bwMode="auto">
            <a:xfrm rot="5400000" flipV="1">
              <a:off x="1076" y="118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69" name="Text Box 373"/>
            <p:cNvSpPr txBox="1">
              <a:spLocks noChangeArrowheads="1"/>
            </p:cNvSpPr>
            <p:nvPr/>
          </p:nvSpPr>
          <p:spPr bwMode="auto">
            <a:xfrm rot="5400000" flipV="1">
              <a:off x="929" y="1878"/>
              <a:ext cx="870" cy="365"/>
            </a:xfrm>
            <a:prstGeom prst="rect">
              <a:avLst/>
            </a:prstGeom>
            <a:noFill/>
            <a:ln w="9525" algn="ctr">
              <a:noFill/>
              <a:miter lim="800000"/>
              <a:headEnd/>
              <a:tailEnd/>
            </a:ln>
            <a:effectLst/>
          </p:spPr>
          <p:txBody>
            <a:bodyPr wrap="none">
              <a:spAutoFit/>
            </a:bodyPr>
            <a:lstStyle/>
            <a:p>
              <a:r>
                <a:rPr lang="en-US" b="1">
                  <a:solidFill>
                    <a:schemeClr val="tx1"/>
                  </a:solidFill>
                </a:rPr>
                <a:t>CPU 1</a:t>
              </a:r>
            </a:p>
          </p:txBody>
        </p:sp>
      </p:grpSp>
      <p:grpSp>
        <p:nvGrpSpPr>
          <p:cNvPr id="8" name="Group 374"/>
          <p:cNvGrpSpPr>
            <a:grpSpLocks/>
          </p:cNvGrpSpPr>
          <p:nvPr/>
        </p:nvGrpSpPr>
        <p:grpSpPr bwMode="auto">
          <a:xfrm>
            <a:off x="1676400" y="4343400"/>
            <a:ext cx="1001713" cy="2286000"/>
            <a:chOff x="1056" y="2736"/>
            <a:chExt cx="631" cy="1440"/>
          </a:xfrm>
        </p:grpSpPr>
        <p:sp>
          <p:nvSpPr>
            <p:cNvPr id="260471" name="Rectangle 375"/>
            <p:cNvSpPr>
              <a:spLocks noChangeArrowheads="1"/>
            </p:cNvSpPr>
            <p:nvPr/>
          </p:nvSpPr>
          <p:spPr bwMode="auto">
            <a:xfrm rot="16200000" flipV="1">
              <a:off x="652" y="3140"/>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72" name="Rectangle 376"/>
            <p:cNvSpPr>
              <a:spLocks noChangeArrowheads="1"/>
            </p:cNvSpPr>
            <p:nvPr/>
          </p:nvSpPr>
          <p:spPr bwMode="auto">
            <a:xfrm rot="5400000" flipV="1">
              <a:off x="1388" y="272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73" name="Rectangle 377"/>
            <p:cNvSpPr>
              <a:spLocks noChangeArrowheads="1"/>
            </p:cNvSpPr>
            <p:nvPr/>
          </p:nvSpPr>
          <p:spPr bwMode="auto">
            <a:xfrm rot="5400000" flipV="1">
              <a:off x="1076" y="272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74" name="Text Box 378"/>
            <p:cNvSpPr txBox="1">
              <a:spLocks noChangeArrowheads="1"/>
            </p:cNvSpPr>
            <p:nvPr/>
          </p:nvSpPr>
          <p:spPr bwMode="auto">
            <a:xfrm rot="5400000" flipV="1">
              <a:off x="929" y="3414"/>
              <a:ext cx="870" cy="365"/>
            </a:xfrm>
            <a:prstGeom prst="rect">
              <a:avLst/>
            </a:prstGeom>
            <a:noFill/>
            <a:ln w="9525" algn="ctr">
              <a:noFill/>
              <a:miter lim="800000"/>
              <a:headEnd/>
              <a:tailEnd/>
            </a:ln>
            <a:effectLst/>
          </p:spPr>
          <p:txBody>
            <a:bodyPr wrap="none">
              <a:spAutoFit/>
            </a:bodyPr>
            <a:lstStyle/>
            <a:p>
              <a:r>
                <a:rPr lang="en-US" b="1">
                  <a:solidFill>
                    <a:schemeClr val="tx1"/>
                  </a:solidFill>
                </a:rPr>
                <a:t>CPU 0</a:t>
              </a:r>
            </a:p>
          </p:txBody>
        </p:sp>
      </p:grpSp>
      <p:grpSp>
        <p:nvGrpSpPr>
          <p:cNvPr id="9" name="Group 379"/>
          <p:cNvGrpSpPr>
            <a:grpSpLocks/>
          </p:cNvGrpSpPr>
          <p:nvPr/>
        </p:nvGrpSpPr>
        <p:grpSpPr bwMode="auto">
          <a:xfrm>
            <a:off x="6553200" y="838200"/>
            <a:ext cx="1001713" cy="2286000"/>
            <a:chOff x="4128" y="528"/>
            <a:chExt cx="631" cy="1440"/>
          </a:xfrm>
        </p:grpSpPr>
        <p:sp>
          <p:nvSpPr>
            <p:cNvPr id="260476" name="Rectangle 380"/>
            <p:cNvSpPr>
              <a:spLocks noChangeArrowheads="1"/>
            </p:cNvSpPr>
            <p:nvPr/>
          </p:nvSpPr>
          <p:spPr bwMode="auto">
            <a:xfrm rot="5400000">
              <a:off x="3724" y="932"/>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77" name="Rectangle 381"/>
            <p:cNvSpPr>
              <a:spLocks noChangeArrowheads="1"/>
            </p:cNvSpPr>
            <p:nvPr/>
          </p:nvSpPr>
          <p:spPr bwMode="auto">
            <a:xfrm rot="-5400000">
              <a:off x="4460" y="166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78" name="Rectangle 382"/>
            <p:cNvSpPr>
              <a:spLocks noChangeArrowheads="1"/>
            </p:cNvSpPr>
            <p:nvPr/>
          </p:nvSpPr>
          <p:spPr bwMode="auto">
            <a:xfrm rot="-5400000">
              <a:off x="4148" y="166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79" name="Text Box 383"/>
            <p:cNvSpPr txBox="1">
              <a:spLocks noChangeArrowheads="1"/>
            </p:cNvSpPr>
            <p:nvPr/>
          </p:nvSpPr>
          <p:spPr bwMode="auto">
            <a:xfrm rot="-5400000">
              <a:off x="4001" y="921"/>
              <a:ext cx="870" cy="365"/>
            </a:xfrm>
            <a:prstGeom prst="rect">
              <a:avLst/>
            </a:prstGeom>
            <a:noFill/>
            <a:ln w="9525" algn="ctr">
              <a:noFill/>
              <a:miter lim="800000"/>
              <a:headEnd/>
              <a:tailEnd/>
            </a:ln>
            <a:effectLst/>
          </p:spPr>
          <p:txBody>
            <a:bodyPr wrap="none">
              <a:spAutoFit/>
            </a:bodyPr>
            <a:lstStyle/>
            <a:p>
              <a:r>
                <a:rPr lang="en-US" b="1">
                  <a:solidFill>
                    <a:schemeClr val="tx1"/>
                  </a:solidFill>
                </a:rPr>
                <a:t>CPU 4</a:t>
              </a:r>
            </a:p>
          </p:txBody>
        </p:sp>
      </p:grpSp>
      <p:grpSp>
        <p:nvGrpSpPr>
          <p:cNvPr id="10" name="Group 384"/>
          <p:cNvGrpSpPr>
            <a:grpSpLocks/>
          </p:cNvGrpSpPr>
          <p:nvPr/>
        </p:nvGrpSpPr>
        <p:grpSpPr bwMode="auto">
          <a:xfrm>
            <a:off x="6553200" y="3276600"/>
            <a:ext cx="1001713" cy="2286000"/>
            <a:chOff x="4128" y="2064"/>
            <a:chExt cx="631" cy="1440"/>
          </a:xfrm>
        </p:grpSpPr>
        <p:sp>
          <p:nvSpPr>
            <p:cNvPr id="260481" name="Rectangle 385"/>
            <p:cNvSpPr>
              <a:spLocks noChangeArrowheads="1"/>
            </p:cNvSpPr>
            <p:nvPr/>
          </p:nvSpPr>
          <p:spPr bwMode="auto">
            <a:xfrm rot="5400000">
              <a:off x="3724" y="2468"/>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82" name="Rectangle 386"/>
            <p:cNvSpPr>
              <a:spLocks noChangeArrowheads="1"/>
            </p:cNvSpPr>
            <p:nvPr/>
          </p:nvSpPr>
          <p:spPr bwMode="auto">
            <a:xfrm rot="-5400000">
              <a:off x="4460" y="320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83" name="Rectangle 387"/>
            <p:cNvSpPr>
              <a:spLocks noChangeArrowheads="1"/>
            </p:cNvSpPr>
            <p:nvPr/>
          </p:nvSpPr>
          <p:spPr bwMode="auto">
            <a:xfrm rot="-5400000">
              <a:off x="4148" y="320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84" name="Text Box 388"/>
            <p:cNvSpPr txBox="1">
              <a:spLocks noChangeArrowheads="1"/>
            </p:cNvSpPr>
            <p:nvPr/>
          </p:nvSpPr>
          <p:spPr bwMode="auto">
            <a:xfrm rot="-5400000">
              <a:off x="4001" y="2460"/>
              <a:ext cx="870" cy="365"/>
            </a:xfrm>
            <a:prstGeom prst="rect">
              <a:avLst/>
            </a:prstGeom>
            <a:noFill/>
            <a:ln w="9525" algn="ctr">
              <a:noFill/>
              <a:miter lim="800000"/>
              <a:headEnd/>
              <a:tailEnd/>
            </a:ln>
            <a:effectLst/>
          </p:spPr>
          <p:txBody>
            <a:bodyPr wrap="none">
              <a:spAutoFit/>
            </a:bodyPr>
            <a:lstStyle/>
            <a:p>
              <a:r>
                <a:rPr lang="en-US" b="1">
                  <a:solidFill>
                    <a:schemeClr val="tx1"/>
                  </a:solidFill>
                </a:rPr>
                <a:t>CPU 5</a:t>
              </a:r>
            </a:p>
          </p:txBody>
        </p:sp>
      </p:grpSp>
      <p:sp>
        <p:nvSpPr>
          <p:cNvPr id="260486" name="Rectangle 390"/>
          <p:cNvSpPr>
            <a:spLocks noChangeArrowheads="1"/>
          </p:cNvSpPr>
          <p:nvPr/>
        </p:nvSpPr>
        <p:spPr bwMode="auto">
          <a:xfrm>
            <a:off x="1593850" y="747713"/>
            <a:ext cx="6038850" cy="5989637"/>
          </a:xfrm>
          <a:prstGeom prst="rect">
            <a:avLst/>
          </a:prstGeom>
          <a:noFill/>
          <a:ln w="57150" algn="ctr">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dirty="0" smtClean="0"/>
              <a:t>Outline</a:t>
            </a:r>
            <a:endParaRPr lang="en-US" dirty="0"/>
          </a:p>
        </p:txBody>
      </p:sp>
      <p:sp>
        <p:nvSpPr>
          <p:cNvPr id="288771" name="Rectangle 3"/>
          <p:cNvSpPr>
            <a:spLocks noGrp="1" noChangeArrowheads="1"/>
          </p:cNvSpPr>
          <p:nvPr>
            <p:ph idx="1"/>
          </p:nvPr>
        </p:nvSpPr>
        <p:spPr/>
        <p:txBody>
          <a:bodyPr/>
          <a:lstStyle/>
          <a:p>
            <a:r>
              <a:rPr lang="en-US"/>
              <a:t>Global interconnect and CMP trends</a:t>
            </a:r>
          </a:p>
          <a:p>
            <a:r>
              <a:rPr lang="en-US" b="1">
                <a:solidFill>
                  <a:schemeClr val="tx2"/>
                </a:solidFill>
              </a:rPr>
              <a:t>Latency Management Techniques</a:t>
            </a:r>
          </a:p>
          <a:p>
            <a:r>
              <a:rPr lang="en-US"/>
              <a:t>Evaluation</a:t>
            </a:r>
          </a:p>
          <a:p>
            <a:pPr lvl="1"/>
            <a:r>
              <a:rPr lang="en-US"/>
              <a:t>Methodology</a:t>
            </a:r>
          </a:p>
          <a:p>
            <a:pPr lvl="1">
              <a:buClr>
                <a:schemeClr val="tx1"/>
              </a:buClr>
            </a:pPr>
            <a:r>
              <a:rPr lang="en-US" b="1">
                <a:solidFill>
                  <a:srgbClr val="990000"/>
                </a:solidFill>
              </a:rPr>
              <a:t>Block Migration</a:t>
            </a:r>
            <a:r>
              <a:rPr lang="en-US"/>
              <a:t>: CMP-DNUCA</a:t>
            </a:r>
          </a:p>
          <a:p>
            <a:pPr lvl="1">
              <a:buClr>
                <a:schemeClr val="tx1"/>
              </a:buClr>
            </a:pPr>
            <a:r>
              <a:rPr lang="en-US" b="1">
                <a:solidFill>
                  <a:srgbClr val="990000"/>
                </a:solidFill>
              </a:rPr>
              <a:t>Transmission Lines</a:t>
            </a:r>
            <a:r>
              <a:rPr lang="en-US"/>
              <a:t>: CMP-TLC</a:t>
            </a:r>
          </a:p>
          <a:p>
            <a:pPr lvl="1">
              <a:buClr>
                <a:schemeClr val="tx1"/>
              </a:buClr>
            </a:pPr>
            <a:r>
              <a:rPr lang="en-US" b="1">
                <a:solidFill>
                  <a:srgbClr val="990000"/>
                </a:solidFill>
              </a:rPr>
              <a:t>Combination</a:t>
            </a:r>
            <a:r>
              <a:rPr lang="en-US"/>
              <a:t>: CMP-Hybrid</a:t>
            </a:r>
          </a:p>
        </p:txBody>
      </p:sp>
      <p:sp>
        <p:nvSpPr>
          <p:cNvPr id="6" name="Slide Number Placeholder 5"/>
          <p:cNvSpPr>
            <a:spLocks noGrp="1"/>
          </p:cNvSpPr>
          <p:nvPr>
            <p:ph type="sldNum" sz="quarter" idx="10"/>
          </p:nvPr>
        </p:nvSpPr>
        <p:spPr>
          <a:prstGeom prst="rect">
            <a:avLst/>
          </a:prstGeom>
        </p:spPr>
        <p:txBody>
          <a:bodyPr/>
          <a:lstStyle/>
          <a:p>
            <a:fld id="{D8B1667B-5C31-407F-BC8B-75AA1705AAC4}" type="slidenum">
              <a:rPr lang="en-US"/>
              <a:pPr/>
              <a:t>121</a:t>
            </a:fld>
            <a:endParaRPr lang="en-US"/>
          </a:p>
        </p:txBody>
      </p:sp>
      <p:sp>
        <p:nvSpPr>
          <p:cNvPr id="5" name="Footer Placeholder 4"/>
          <p:cNvSpPr>
            <a:spLocks noGrp="1"/>
          </p:cNvSpPr>
          <p:nvPr>
            <p:ph type="ftr" sz="quarter" idx="4294967295"/>
          </p:nvPr>
        </p:nvSpPr>
        <p:spPr>
          <a:xfrm>
            <a:off x="0" y="6245225"/>
            <a:ext cx="4724400" cy="476250"/>
          </a:xfrm>
          <a:prstGeom prst="rect">
            <a:avLst/>
          </a:prstGeom>
        </p:spPr>
        <p:txBody>
          <a:bodyPr/>
          <a:lstStyle/>
          <a:p>
            <a:r>
              <a:rPr lang="en-US"/>
              <a:t>Managing Wire Delay in Large CMP Caches</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 name="Slide Number Placeholder 4"/>
          <p:cNvSpPr>
            <a:spLocks noGrp="1"/>
          </p:cNvSpPr>
          <p:nvPr>
            <p:ph type="sldNum" sz="quarter" idx="4294967295"/>
          </p:nvPr>
        </p:nvSpPr>
        <p:spPr>
          <a:xfrm>
            <a:off x="7239000" y="6245225"/>
            <a:ext cx="1447800" cy="476250"/>
          </a:xfrm>
          <a:prstGeom prst="rect">
            <a:avLst/>
          </a:prstGeom>
        </p:spPr>
        <p:txBody>
          <a:bodyPr/>
          <a:lstStyle/>
          <a:p>
            <a:fld id="{5F49323F-BC7A-41B7-87F4-800F1B8B7BB0}" type="slidenum">
              <a:rPr lang="en-US"/>
              <a:pPr/>
              <a:t>122</a:t>
            </a:fld>
            <a:endParaRPr lang="en-US"/>
          </a:p>
        </p:txBody>
      </p:sp>
      <p:sp>
        <p:nvSpPr>
          <p:cNvPr id="76804" name="Rectangle 4"/>
          <p:cNvSpPr>
            <a:spLocks noGrp="1" noChangeArrowheads="1"/>
          </p:cNvSpPr>
          <p:nvPr>
            <p:ph type="title"/>
          </p:nvPr>
        </p:nvSpPr>
        <p:spPr>
          <a:xfrm>
            <a:off x="457200" y="0"/>
            <a:ext cx="8229600" cy="381000"/>
          </a:xfrm>
        </p:spPr>
        <p:txBody>
          <a:bodyPr/>
          <a:lstStyle/>
          <a:p>
            <a:r>
              <a:rPr lang="en-US" dirty="0" smtClean="0"/>
              <a:t>Block Migration: CMP-DNUCA</a:t>
            </a:r>
            <a:endParaRPr lang="en-US" dirty="0"/>
          </a:p>
        </p:txBody>
      </p:sp>
      <p:sp>
        <p:nvSpPr>
          <p:cNvPr id="76817" name="Rectangle 17"/>
          <p:cNvSpPr>
            <a:spLocks noChangeArrowheads="1"/>
          </p:cNvSpPr>
          <p:nvPr/>
        </p:nvSpPr>
        <p:spPr bwMode="auto">
          <a:xfrm>
            <a:off x="2819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18" name="Rectangle 18"/>
          <p:cNvSpPr>
            <a:spLocks noChangeArrowheads="1"/>
          </p:cNvSpPr>
          <p:nvPr/>
        </p:nvSpPr>
        <p:spPr bwMode="auto">
          <a:xfrm>
            <a:off x="2819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19" name="Rectangle 19"/>
          <p:cNvSpPr>
            <a:spLocks noChangeArrowheads="1"/>
          </p:cNvSpPr>
          <p:nvPr/>
        </p:nvSpPr>
        <p:spPr bwMode="auto">
          <a:xfrm>
            <a:off x="3048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20" name="Rectangle 20"/>
          <p:cNvSpPr>
            <a:spLocks noChangeArrowheads="1"/>
          </p:cNvSpPr>
          <p:nvPr/>
        </p:nvSpPr>
        <p:spPr bwMode="auto">
          <a:xfrm>
            <a:off x="3048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21" name="Oval 21"/>
          <p:cNvSpPr>
            <a:spLocks noChangeArrowheads="1"/>
          </p:cNvSpPr>
          <p:nvPr/>
        </p:nvSpPr>
        <p:spPr bwMode="auto">
          <a:xfrm>
            <a:off x="29718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871" name="Rectangle 71"/>
          <p:cNvSpPr>
            <a:spLocks noChangeArrowheads="1"/>
          </p:cNvSpPr>
          <p:nvPr/>
        </p:nvSpPr>
        <p:spPr bwMode="auto">
          <a:xfrm>
            <a:off x="3276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72" name="Rectangle 72"/>
          <p:cNvSpPr>
            <a:spLocks noChangeArrowheads="1"/>
          </p:cNvSpPr>
          <p:nvPr/>
        </p:nvSpPr>
        <p:spPr bwMode="auto">
          <a:xfrm>
            <a:off x="3276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73" name="Rectangle 73"/>
          <p:cNvSpPr>
            <a:spLocks noChangeArrowheads="1"/>
          </p:cNvSpPr>
          <p:nvPr/>
        </p:nvSpPr>
        <p:spPr bwMode="auto">
          <a:xfrm>
            <a:off x="3505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74" name="Rectangle 74"/>
          <p:cNvSpPr>
            <a:spLocks noChangeArrowheads="1"/>
          </p:cNvSpPr>
          <p:nvPr/>
        </p:nvSpPr>
        <p:spPr bwMode="auto">
          <a:xfrm>
            <a:off x="3505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75" name="Oval 75"/>
          <p:cNvSpPr>
            <a:spLocks noChangeArrowheads="1"/>
          </p:cNvSpPr>
          <p:nvPr/>
        </p:nvSpPr>
        <p:spPr bwMode="auto">
          <a:xfrm>
            <a:off x="34290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887" name="Rectangle 87"/>
          <p:cNvSpPr>
            <a:spLocks noChangeArrowheads="1"/>
          </p:cNvSpPr>
          <p:nvPr/>
        </p:nvSpPr>
        <p:spPr bwMode="auto">
          <a:xfrm>
            <a:off x="2819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88" name="Rectangle 88"/>
          <p:cNvSpPr>
            <a:spLocks noChangeArrowheads="1"/>
          </p:cNvSpPr>
          <p:nvPr/>
        </p:nvSpPr>
        <p:spPr bwMode="auto">
          <a:xfrm>
            <a:off x="2819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89" name="Rectangle 89"/>
          <p:cNvSpPr>
            <a:spLocks noChangeArrowheads="1"/>
          </p:cNvSpPr>
          <p:nvPr/>
        </p:nvSpPr>
        <p:spPr bwMode="auto">
          <a:xfrm>
            <a:off x="3048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90" name="Rectangle 90"/>
          <p:cNvSpPr>
            <a:spLocks noChangeArrowheads="1"/>
          </p:cNvSpPr>
          <p:nvPr/>
        </p:nvSpPr>
        <p:spPr bwMode="auto">
          <a:xfrm>
            <a:off x="3048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91" name="Oval 91"/>
          <p:cNvSpPr>
            <a:spLocks noChangeArrowheads="1"/>
          </p:cNvSpPr>
          <p:nvPr/>
        </p:nvSpPr>
        <p:spPr bwMode="auto">
          <a:xfrm>
            <a:off x="29718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03" name="Rectangle 103"/>
          <p:cNvSpPr>
            <a:spLocks noChangeArrowheads="1"/>
          </p:cNvSpPr>
          <p:nvPr/>
        </p:nvSpPr>
        <p:spPr bwMode="auto">
          <a:xfrm>
            <a:off x="3276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04" name="Rectangle 104"/>
          <p:cNvSpPr>
            <a:spLocks noChangeArrowheads="1"/>
          </p:cNvSpPr>
          <p:nvPr/>
        </p:nvSpPr>
        <p:spPr bwMode="auto">
          <a:xfrm>
            <a:off x="3276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05" name="Rectangle 105"/>
          <p:cNvSpPr>
            <a:spLocks noChangeArrowheads="1"/>
          </p:cNvSpPr>
          <p:nvPr/>
        </p:nvSpPr>
        <p:spPr bwMode="auto">
          <a:xfrm>
            <a:off x="3505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06" name="Rectangle 106"/>
          <p:cNvSpPr>
            <a:spLocks noChangeArrowheads="1"/>
          </p:cNvSpPr>
          <p:nvPr/>
        </p:nvSpPr>
        <p:spPr bwMode="auto">
          <a:xfrm>
            <a:off x="3505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07" name="Oval 107"/>
          <p:cNvSpPr>
            <a:spLocks noChangeArrowheads="1"/>
          </p:cNvSpPr>
          <p:nvPr/>
        </p:nvSpPr>
        <p:spPr bwMode="auto">
          <a:xfrm>
            <a:off x="34290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21" name="Rectangle 121"/>
          <p:cNvSpPr>
            <a:spLocks noChangeArrowheads="1"/>
          </p:cNvSpPr>
          <p:nvPr/>
        </p:nvSpPr>
        <p:spPr bwMode="auto">
          <a:xfrm>
            <a:off x="2819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22" name="Rectangle 122"/>
          <p:cNvSpPr>
            <a:spLocks noChangeArrowheads="1"/>
          </p:cNvSpPr>
          <p:nvPr/>
        </p:nvSpPr>
        <p:spPr bwMode="auto">
          <a:xfrm>
            <a:off x="2819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23" name="Rectangle 123"/>
          <p:cNvSpPr>
            <a:spLocks noChangeArrowheads="1"/>
          </p:cNvSpPr>
          <p:nvPr/>
        </p:nvSpPr>
        <p:spPr bwMode="auto">
          <a:xfrm>
            <a:off x="3048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24" name="Rectangle 124"/>
          <p:cNvSpPr>
            <a:spLocks noChangeArrowheads="1"/>
          </p:cNvSpPr>
          <p:nvPr/>
        </p:nvSpPr>
        <p:spPr bwMode="auto">
          <a:xfrm>
            <a:off x="3048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25" name="Oval 125"/>
          <p:cNvSpPr>
            <a:spLocks noChangeArrowheads="1"/>
          </p:cNvSpPr>
          <p:nvPr/>
        </p:nvSpPr>
        <p:spPr bwMode="auto">
          <a:xfrm>
            <a:off x="29718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37" name="Rectangle 137"/>
          <p:cNvSpPr>
            <a:spLocks noChangeArrowheads="1"/>
          </p:cNvSpPr>
          <p:nvPr/>
        </p:nvSpPr>
        <p:spPr bwMode="auto">
          <a:xfrm>
            <a:off x="3276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38" name="Rectangle 138"/>
          <p:cNvSpPr>
            <a:spLocks noChangeArrowheads="1"/>
          </p:cNvSpPr>
          <p:nvPr/>
        </p:nvSpPr>
        <p:spPr bwMode="auto">
          <a:xfrm>
            <a:off x="3276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39" name="Rectangle 139"/>
          <p:cNvSpPr>
            <a:spLocks noChangeArrowheads="1"/>
          </p:cNvSpPr>
          <p:nvPr/>
        </p:nvSpPr>
        <p:spPr bwMode="auto">
          <a:xfrm>
            <a:off x="3505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40" name="Rectangle 140"/>
          <p:cNvSpPr>
            <a:spLocks noChangeArrowheads="1"/>
          </p:cNvSpPr>
          <p:nvPr/>
        </p:nvSpPr>
        <p:spPr bwMode="auto">
          <a:xfrm>
            <a:off x="3505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41" name="Oval 141"/>
          <p:cNvSpPr>
            <a:spLocks noChangeArrowheads="1"/>
          </p:cNvSpPr>
          <p:nvPr/>
        </p:nvSpPr>
        <p:spPr bwMode="auto">
          <a:xfrm>
            <a:off x="34290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53" name="Rectangle 153"/>
          <p:cNvSpPr>
            <a:spLocks noChangeArrowheads="1"/>
          </p:cNvSpPr>
          <p:nvPr/>
        </p:nvSpPr>
        <p:spPr bwMode="auto">
          <a:xfrm>
            <a:off x="2819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54" name="Rectangle 154"/>
          <p:cNvSpPr>
            <a:spLocks noChangeArrowheads="1"/>
          </p:cNvSpPr>
          <p:nvPr/>
        </p:nvSpPr>
        <p:spPr bwMode="auto">
          <a:xfrm>
            <a:off x="2819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55" name="Rectangle 155"/>
          <p:cNvSpPr>
            <a:spLocks noChangeArrowheads="1"/>
          </p:cNvSpPr>
          <p:nvPr/>
        </p:nvSpPr>
        <p:spPr bwMode="auto">
          <a:xfrm>
            <a:off x="3048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56" name="Rectangle 156"/>
          <p:cNvSpPr>
            <a:spLocks noChangeArrowheads="1"/>
          </p:cNvSpPr>
          <p:nvPr/>
        </p:nvSpPr>
        <p:spPr bwMode="auto">
          <a:xfrm>
            <a:off x="3048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57" name="Oval 157"/>
          <p:cNvSpPr>
            <a:spLocks noChangeArrowheads="1"/>
          </p:cNvSpPr>
          <p:nvPr/>
        </p:nvSpPr>
        <p:spPr bwMode="auto">
          <a:xfrm>
            <a:off x="29718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69" name="Rectangle 169"/>
          <p:cNvSpPr>
            <a:spLocks noChangeArrowheads="1"/>
          </p:cNvSpPr>
          <p:nvPr/>
        </p:nvSpPr>
        <p:spPr bwMode="auto">
          <a:xfrm>
            <a:off x="3276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70" name="Rectangle 170"/>
          <p:cNvSpPr>
            <a:spLocks noChangeArrowheads="1"/>
          </p:cNvSpPr>
          <p:nvPr/>
        </p:nvSpPr>
        <p:spPr bwMode="auto">
          <a:xfrm>
            <a:off x="3276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71" name="Rectangle 171"/>
          <p:cNvSpPr>
            <a:spLocks noChangeArrowheads="1"/>
          </p:cNvSpPr>
          <p:nvPr/>
        </p:nvSpPr>
        <p:spPr bwMode="auto">
          <a:xfrm>
            <a:off x="3505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72" name="Rectangle 172"/>
          <p:cNvSpPr>
            <a:spLocks noChangeArrowheads="1"/>
          </p:cNvSpPr>
          <p:nvPr/>
        </p:nvSpPr>
        <p:spPr bwMode="auto">
          <a:xfrm>
            <a:off x="3505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73" name="Oval 173"/>
          <p:cNvSpPr>
            <a:spLocks noChangeArrowheads="1"/>
          </p:cNvSpPr>
          <p:nvPr/>
        </p:nvSpPr>
        <p:spPr bwMode="auto">
          <a:xfrm>
            <a:off x="34290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19" name="Rectangle 319"/>
          <p:cNvSpPr>
            <a:spLocks noChangeArrowheads="1"/>
          </p:cNvSpPr>
          <p:nvPr/>
        </p:nvSpPr>
        <p:spPr bwMode="auto">
          <a:xfrm>
            <a:off x="3733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20" name="Rectangle 320"/>
          <p:cNvSpPr>
            <a:spLocks noChangeArrowheads="1"/>
          </p:cNvSpPr>
          <p:nvPr/>
        </p:nvSpPr>
        <p:spPr bwMode="auto">
          <a:xfrm>
            <a:off x="3733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21" name="Rectangle 321"/>
          <p:cNvSpPr>
            <a:spLocks noChangeArrowheads="1"/>
          </p:cNvSpPr>
          <p:nvPr/>
        </p:nvSpPr>
        <p:spPr bwMode="auto">
          <a:xfrm>
            <a:off x="3962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22" name="Rectangle 322"/>
          <p:cNvSpPr>
            <a:spLocks noChangeArrowheads="1"/>
          </p:cNvSpPr>
          <p:nvPr/>
        </p:nvSpPr>
        <p:spPr bwMode="auto">
          <a:xfrm>
            <a:off x="3962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23" name="Oval 323"/>
          <p:cNvSpPr>
            <a:spLocks noChangeArrowheads="1"/>
          </p:cNvSpPr>
          <p:nvPr/>
        </p:nvSpPr>
        <p:spPr bwMode="auto">
          <a:xfrm>
            <a:off x="38862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35" name="Rectangle 335"/>
          <p:cNvSpPr>
            <a:spLocks noChangeArrowheads="1"/>
          </p:cNvSpPr>
          <p:nvPr/>
        </p:nvSpPr>
        <p:spPr bwMode="auto">
          <a:xfrm>
            <a:off x="4191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36" name="Rectangle 336"/>
          <p:cNvSpPr>
            <a:spLocks noChangeArrowheads="1"/>
          </p:cNvSpPr>
          <p:nvPr/>
        </p:nvSpPr>
        <p:spPr bwMode="auto">
          <a:xfrm>
            <a:off x="4191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37" name="Rectangle 337"/>
          <p:cNvSpPr>
            <a:spLocks noChangeArrowheads="1"/>
          </p:cNvSpPr>
          <p:nvPr/>
        </p:nvSpPr>
        <p:spPr bwMode="auto">
          <a:xfrm>
            <a:off x="4419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38" name="Rectangle 338"/>
          <p:cNvSpPr>
            <a:spLocks noChangeArrowheads="1"/>
          </p:cNvSpPr>
          <p:nvPr/>
        </p:nvSpPr>
        <p:spPr bwMode="auto">
          <a:xfrm>
            <a:off x="4419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39" name="Oval 339"/>
          <p:cNvSpPr>
            <a:spLocks noChangeArrowheads="1"/>
          </p:cNvSpPr>
          <p:nvPr/>
        </p:nvSpPr>
        <p:spPr bwMode="auto">
          <a:xfrm>
            <a:off x="43434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49" name="Rectangle 349"/>
          <p:cNvSpPr>
            <a:spLocks noChangeArrowheads="1"/>
          </p:cNvSpPr>
          <p:nvPr/>
        </p:nvSpPr>
        <p:spPr bwMode="auto">
          <a:xfrm>
            <a:off x="3733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50" name="Rectangle 350"/>
          <p:cNvSpPr>
            <a:spLocks noChangeArrowheads="1"/>
          </p:cNvSpPr>
          <p:nvPr/>
        </p:nvSpPr>
        <p:spPr bwMode="auto">
          <a:xfrm>
            <a:off x="3733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51" name="Rectangle 351"/>
          <p:cNvSpPr>
            <a:spLocks noChangeArrowheads="1"/>
          </p:cNvSpPr>
          <p:nvPr/>
        </p:nvSpPr>
        <p:spPr bwMode="auto">
          <a:xfrm>
            <a:off x="3962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52" name="Rectangle 352"/>
          <p:cNvSpPr>
            <a:spLocks noChangeArrowheads="1"/>
          </p:cNvSpPr>
          <p:nvPr/>
        </p:nvSpPr>
        <p:spPr bwMode="auto">
          <a:xfrm>
            <a:off x="3962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53" name="Oval 353"/>
          <p:cNvSpPr>
            <a:spLocks noChangeArrowheads="1"/>
          </p:cNvSpPr>
          <p:nvPr/>
        </p:nvSpPr>
        <p:spPr bwMode="auto">
          <a:xfrm>
            <a:off x="38862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65" name="Rectangle 365"/>
          <p:cNvSpPr>
            <a:spLocks noChangeArrowheads="1"/>
          </p:cNvSpPr>
          <p:nvPr/>
        </p:nvSpPr>
        <p:spPr bwMode="auto">
          <a:xfrm>
            <a:off x="4191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66" name="Rectangle 366"/>
          <p:cNvSpPr>
            <a:spLocks noChangeArrowheads="1"/>
          </p:cNvSpPr>
          <p:nvPr/>
        </p:nvSpPr>
        <p:spPr bwMode="auto">
          <a:xfrm>
            <a:off x="4191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67" name="Rectangle 367"/>
          <p:cNvSpPr>
            <a:spLocks noChangeArrowheads="1"/>
          </p:cNvSpPr>
          <p:nvPr/>
        </p:nvSpPr>
        <p:spPr bwMode="auto">
          <a:xfrm>
            <a:off x="4419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68" name="Rectangle 368"/>
          <p:cNvSpPr>
            <a:spLocks noChangeArrowheads="1"/>
          </p:cNvSpPr>
          <p:nvPr/>
        </p:nvSpPr>
        <p:spPr bwMode="auto">
          <a:xfrm>
            <a:off x="4419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69" name="Oval 369"/>
          <p:cNvSpPr>
            <a:spLocks noChangeArrowheads="1"/>
          </p:cNvSpPr>
          <p:nvPr/>
        </p:nvSpPr>
        <p:spPr bwMode="auto">
          <a:xfrm>
            <a:off x="43434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83" name="Rectangle 383"/>
          <p:cNvSpPr>
            <a:spLocks noChangeArrowheads="1"/>
          </p:cNvSpPr>
          <p:nvPr/>
        </p:nvSpPr>
        <p:spPr bwMode="auto">
          <a:xfrm>
            <a:off x="3733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84" name="Rectangle 384"/>
          <p:cNvSpPr>
            <a:spLocks noChangeArrowheads="1"/>
          </p:cNvSpPr>
          <p:nvPr/>
        </p:nvSpPr>
        <p:spPr bwMode="auto">
          <a:xfrm>
            <a:off x="3733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85" name="Rectangle 385"/>
          <p:cNvSpPr>
            <a:spLocks noChangeArrowheads="1"/>
          </p:cNvSpPr>
          <p:nvPr/>
        </p:nvSpPr>
        <p:spPr bwMode="auto">
          <a:xfrm>
            <a:off x="3962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86" name="Rectangle 386"/>
          <p:cNvSpPr>
            <a:spLocks noChangeArrowheads="1"/>
          </p:cNvSpPr>
          <p:nvPr/>
        </p:nvSpPr>
        <p:spPr bwMode="auto">
          <a:xfrm>
            <a:off x="3962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87" name="Oval 387"/>
          <p:cNvSpPr>
            <a:spLocks noChangeArrowheads="1"/>
          </p:cNvSpPr>
          <p:nvPr/>
        </p:nvSpPr>
        <p:spPr bwMode="auto">
          <a:xfrm>
            <a:off x="38862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99" name="Rectangle 399"/>
          <p:cNvSpPr>
            <a:spLocks noChangeArrowheads="1"/>
          </p:cNvSpPr>
          <p:nvPr/>
        </p:nvSpPr>
        <p:spPr bwMode="auto">
          <a:xfrm>
            <a:off x="4191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00" name="Rectangle 400"/>
          <p:cNvSpPr>
            <a:spLocks noChangeArrowheads="1"/>
          </p:cNvSpPr>
          <p:nvPr/>
        </p:nvSpPr>
        <p:spPr bwMode="auto">
          <a:xfrm>
            <a:off x="4191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01" name="Rectangle 401"/>
          <p:cNvSpPr>
            <a:spLocks noChangeArrowheads="1"/>
          </p:cNvSpPr>
          <p:nvPr/>
        </p:nvSpPr>
        <p:spPr bwMode="auto">
          <a:xfrm>
            <a:off x="4419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02" name="Rectangle 402"/>
          <p:cNvSpPr>
            <a:spLocks noChangeArrowheads="1"/>
          </p:cNvSpPr>
          <p:nvPr/>
        </p:nvSpPr>
        <p:spPr bwMode="auto">
          <a:xfrm>
            <a:off x="4419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03" name="Oval 403"/>
          <p:cNvSpPr>
            <a:spLocks noChangeArrowheads="1"/>
          </p:cNvSpPr>
          <p:nvPr/>
        </p:nvSpPr>
        <p:spPr bwMode="auto">
          <a:xfrm>
            <a:off x="43434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213" name="Rectangle 413"/>
          <p:cNvSpPr>
            <a:spLocks noChangeArrowheads="1"/>
          </p:cNvSpPr>
          <p:nvPr/>
        </p:nvSpPr>
        <p:spPr bwMode="auto">
          <a:xfrm>
            <a:off x="3733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14" name="Rectangle 414"/>
          <p:cNvSpPr>
            <a:spLocks noChangeArrowheads="1"/>
          </p:cNvSpPr>
          <p:nvPr/>
        </p:nvSpPr>
        <p:spPr bwMode="auto">
          <a:xfrm>
            <a:off x="3733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15" name="Rectangle 415"/>
          <p:cNvSpPr>
            <a:spLocks noChangeArrowheads="1"/>
          </p:cNvSpPr>
          <p:nvPr/>
        </p:nvSpPr>
        <p:spPr bwMode="auto">
          <a:xfrm>
            <a:off x="3962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16" name="Rectangle 416"/>
          <p:cNvSpPr>
            <a:spLocks noChangeArrowheads="1"/>
          </p:cNvSpPr>
          <p:nvPr/>
        </p:nvSpPr>
        <p:spPr bwMode="auto">
          <a:xfrm>
            <a:off x="3962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17" name="Oval 417"/>
          <p:cNvSpPr>
            <a:spLocks noChangeArrowheads="1"/>
          </p:cNvSpPr>
          <p:nvPr/>
        </p:nvSpPr>
        <p:spPr bwMode="auto">
          <a:xfrm>
            <a:off x="38862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229" name="Rectangle 429"/>
          <p:cNvSpPr>
            <a:spLocks noChangeArrowheads="1"/>
          </p:cNvSpPr>
          <p:nvPr/>
        </p:nvSpPr>
        <p:spPr bwMode="auto">
          <a:xfrm>
            <a:off x="4191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30" name="Rectangle 430"/>
          <p:cNvSpPr>
            <a:spLocks noChangeArrowheads="1"/>
          </p:cNvSpPr>
          <p:nvPr/>
        </p:nvSpPr>
        <p:spPr bwMode="auto">
          <a:xfrm>
            <a:off x="4191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31" name="Rectangle 431"/>
          <p:cNvSpPr>
            <a:spLocks noChangeArrowheads="1"/>
          </p:cNvSpPr>
          <p:nvPr/>
        </p:nvSpPr>
        <p:spPr bwMode="auto">
          <a:xfrm>
            <a:off x="4419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32" name="Rectangle 432"/>
          <p:cNvSpPr>
            <a:spLocks noChangeArrowheads="1"/>
          </p:cNvSpPr>
          <p:nvPr/>
        </p:nvSpPr>
        <p:spPr bwMode="auto">
          <a:xfrm>
            <a:off x="4419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33" name="Oval 433"/>
          <p:cNvSpPr>
            <a:spLocks noChangeArrowheads="1"/>
          </p:cNvSpPr>
          <p:nvPr/>
        </p:nvSpPr>
        <p:spPr bwMode="auto">
          <a:xfrm>
            <a:off x="43434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03" name="Rectangle 703"/>
          <p:cNvSpPr>
            <a:spLocks noChangeArrowheads="1"/>
          </p:cNvSpPr>
          <p:nvPr/>
        </p:nvSpPr>
        <p:spPr bwMode="auto">
          <a:xfrm>
            <a:off x="4648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04" name="Rectangle 704"/>
          <p:cNvSpPr>
            <a:spLocks noChangeArrowheads="1"/>
          </p:cNvSpPr>
          <p:nvPr/>
        </p:nvSpPr>
        <p:spPr bwMode="auto">
          <a:xfrm>
            <a:off x="4648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05" name="Rectangle 705"/>
          <p:cNvSpPr>
            <a:spLocks noChangeArrowheads="1"/>
          </p:cNvSpPr>
          <p:nvPr/>
        </p:nvSpPr>
        <p:spPr bwMode="auto">
          <a:xfrm>
            <a:off x="4876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06" name="Rectangle 706"/>
          <p:cNvSpPr>
            <a:spLocks noChangeArrowheads="1"/>
          </p:cNvSpPr>
          <p:nvPr/>
        </p:nvSpPr>
        <p:spPr bwMode="auto">
          <a:xfrm>
            <a:off x="4876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07" name="Oval 707"/>
          <p:cNvSpPr>
            <a:spLocks noChangeArrowheads="1"/>
          </p:cNvSpPr>
          <p:nvPr/>
        </p:nvSpPr>
        <p:spPr bwMode="auto">
          <a:xfrm>
            <a:off x="48006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19" name="Rectangle 719"/>
          <p:cNvSpPr>
            <a:spLocks noChangeArrowheads="1"/>
          </p:cNvSpPr>
          <p:nvPr/>
        </p:nvSpPr>
        <p:spPr bwMode="auto">
          <a:xfrm>
            <a:off x="5105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20" name="Rectangle 720"/>
          <p:cNvSpPr>
            <a:spLocks noChangeArrowheads="1"/>
          </p:cNvSpPr>
          <p:nvPr/>
        </p:nvSpPr>
        <p:spPr bwMode="auto">
          <a:xfrm>
            <a:off x="5105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21" name="Rectangle 721"/>
          <p:cNvSpPr>
            <a:spLocks noChangeArrowheads="1"/>
          </p:cNvSpPr>
          <p:nvPr/>
        </p:nvSpPr>
        <p:spPr bwMode="auto">
          <a:xfrm>
            <a:off x="5334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22" name="Rectangle 722"/>
          <p:cNvSpPr>
            <a:spLocks noChangeArrowheads="1"/>
          </p:cNvSpPr>
          <p:nvPr/>
        </p:nvSpPr>
        <p:spPr bwMode="auto">
          <a:xfrm>
            <a:off x="5334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23" name="Oval 723"/>
          <p:cNvSpPr>
            <a:spLocks noChangeArrowheads="1"/>
          </p:cNvSpPr>
          <p:nvPr/>
        </p:nvSpPr>
        <p:spPr bwMode="auto">
          <a:xfrm>
            <a:off x="52578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33" name="Rectangle 733"/>
          <p:cNvSpPr>
            <a:spLocks noChangeArrowheads="1"/>
          </p:cNvSpPr>
          <p:nvPr/>
        </p:nvSpPr>
        <p:spPr bwMode="auto">
          <a:xfrm>
            <a:off x="4648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34" name="Rectangle 734"/>
          <p:cNvSpPr>
            <a:spLocks noChangeArrowheads="1"/>
          </p:cNvSpPr>
          <p:nvPr/>
        </p:nvSpPr>
        <p:spPr bwMode="auto">
          <a:xfrm>
            <a:off x="4648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35" name="Rectangle 735"/>
          <p:cNvSpPr>
            <a:spLocks noChangeArrowheads="1"/>
          </p:cNvSpPr>
          <p:nvPr/>
        </p:nvSpPr>
        <p:spPr bwMode="auto">
          <a:xfrm>
            <a:off x="4876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36" name="Rectangle 736"/>
          <p:cNvSpPr>
            <a:spLocks noChangeArrowheads="1"/>
          </p:cNvSpPr>
          <p:nvPr/>
        </p:nvSpPr>
        <p:spPr bwMode="auto">
          <a:xfrm>
            <a:off x="4876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37" name="Oval 737"/>
          <p:cNvSpPr>
            <a:spLocks noChangeArrowheads="1"/>
          </p:cNvSpPr>
          <p:nvPr/>
        </p:nvSpPr>
        <p:spPr bwMode="auto">
          <a:xfrm>
            <a:off x="48006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49" name="Rectangle 749"/>
          <p:cNvSpPr>
            <a:spLocks noChangeArrowheads="1"/>
          </p:cNvSpPr>
          <p:nvPr/>
        </p:nvSpPr>
        <p:spPr bwMode="auto">
          <a:xfrm>
            <a:off x="5105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50" name="Rectangle 750"/>
          <p:cNvSpPr>
            <a:spLocks noChangeArrowheads="1"/>
          </p:cNvSpPr>
          <p:nvPr/>
        </p:nvSpPr>
        <p:spPr bwMode="auto">
          <a:xfrm>
            <a:off x="5105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51" name="Rectangle 751"/>
          <p:cNvSpPr>
            <a:spLocks noChangeArrowheads="1"/>
          </p:cNvSpPr>
          <p:nvPr/>
        </p:nvSpPr>
        <p:spPr bwMode="auto">
          <a:xfrm>
            <a:off x="5334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52" name="Rectangle 752"/>
          <p:cNvSpPr>
            <a:spLocks noChangeArrowheads="1"/>
          </p:cNvSpPr>
          <p:nvPr/>
        </p:nvSpPr>
        <p:spPr bwMode="auto">
          <a:xfrm>
            <a:off x="5334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53" name="Oval 753"/>
          <p:cNvSpPr>
            <a:spLocks noChangeArrowheads="1"/>
          </p:cNvSpPr>
          <p:nvPr/>
        </p:nvSpPr>
        <p:spPr bwMode="auto">
          <a:xfrm>
            <a:off x="52578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67" name="Rectangle 767"/>
          <p:cNvSpPr>
            <a:spLocks noChangeArrowheads="1"/>
          </p:cNvSpPr>
          <p:nvPr/>
        </p:nvSpPr>
        <p:spPr bwMode="auto">
          <a:xfrm>
            <a:off x="4648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68" name="Rectangle 768"/>
          <p:cNvSpPr>
            <a:spLocks noChangeArrowheads="1"/>
          </p:cNvSpPr>
          <p:nvPr/>
        </p:nvSpPr>
        <p:spPr bwMode="auto">
          <a:xfrm>
            <a:off x="4648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69" name="Rectangle 769"/>
          <p:cNvSpPr>
            <a:spLocks noChangeArrowheads="1"/>
          </p:cNvSpPr>
          <p:nvPr/>
        </p:nvSpPr>
        <p:spPr bwMode="auto">
          <a:xfrm>
            <a:off x="4876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70" name="Rectangle 770"/>
          <p:cNvSpPr>
            <a:spLocks noChangeArrowheads="1"/>
          </p:cNvSpPr>
          <p:nvPr/>
        </p:nvSpPr>
        <p:spPr bwMode="auto">
          <a:xfrm>
            <a:off x="4876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71" name="Oval 771"/>
          <p:cNvSpPr>
            <a:spLocks noChangeArrowheads="1"/>
          </p:cNvSpPr>
          <p:nvPr/>
        </p:nvSpPr>
        <p:spPr bwMode="auto">
          <a:xfrm>
            <a:off x="48006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83" name="Rectangle 783"/>
          <p:cNvSpPr>
            <a:spLocks noChangeArrowheads="1"/>
          </p:cNvSpPr>
          <p:nvPr/>
        </p:nvSpPr>
        <p:spPr bwMode="auto">
          <a:xfrm>
            <a:off x="5105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84" name="Rectangle 784"/>
          <p:cNvSpPr>
            <a:spLocks noChangeArrowheads="1"/>
          </p:cNvSpPr>
          <p:nvPr/>
        </p:nvSpPr>
        <p:spPr bwMode="auto">
          <a:xfrm>
            <a:off x="5105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85" name="Rectangle 785"/>
          <p:cNvSpPr>
            <a:spLocks noChangeArrowheads="1"/>
          </p:cNvSpPr>
          <p:nvPr/>
        </p:nvSpPr>
        <p:spPr bwMode="auto">
          <a:xfrm>
            <a:off x="5334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86" name="Rectangle 786"/>
          <p:cNvSpPr>
            <a:spLocks noChangeArrowheads="1"/>
          </p:cNvSpPr>
          <p:nvPr/>
        </p:nvSpPr>
        <p:spPr bwMode="auto">
          <a:xfrm>
            <a:off x="5334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87" name="Oval 787"/>
          <p:cNvSpPr>
            <a:spLocks noChangeArrowheads="1"/>
          </p:cNvSpPr>
          <p:nvPr/>
        </p:nvSpPr>
        <p:spPr bwMode="auto">
          <a:xfrm>
            <a:off x="52578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97" name="Rectangle 797"/>
          <p:cNvSpPr>
            <a:spLocks noChangeArrowheads="1"/>
          </p:cNvSpPr>
          <p:nvPr/>
        </p:nvSpPr>
        <p:spPr bwMode="auto">
          <a:xfrm>
            <a:off x="4648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98" name="Rectangle 798"/>
          <p:cNvSpPr>
            <a:spLocks noChangeArrowheads="1"/>
          </p:cNvSpPr>
          <p:nvPr/>
        </p:nvSpPr>
        <p:spPr bwMode="auto">
          <a:xfrm>
            <a:off x="4648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99" name="Rectangle 799"/>
          <p:cNvSpPr>
            <a:spLocks noChangeArrowheads="1"/>
          </p:cNvSpPr>
          <p:nvPr/>
        </p:nvSpPr>
        <p:spPr bwMode="auto">
          <a:xfrm>
            <a:off x="4876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00" name="Rectangle 800"/>
          <p:cNvSpPr>
            <a:spLocks noChangeArrowheads="1"/>
          </p:cNvSpPr>
          <p:nvPr/>
        </p:nvSpPr>
        <p:spPr bwMode="auto">
          <a:xfrm>
            <a:off x="4876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01" name="Oval 801"/>
          <p:cNvSpPr>
            <a:spLocks noChangeArrowheads="1"/>
          </p:cNvSpPr>
          <p:nvPr/>
        </p:nvSpPr>
        <p:spPr bwMode="auto">
          <a:xfrm>
            <a:off x="48006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13" name="Rectangle 813"/>
          <p:cNvSpPr>
            <a:spLocks noChangeArrowheads="1"/>
          </p:cNvSpPr>
          <p:nvPr/>
        </p:nvSpPr>
        <p:spPr bwMode="auto">
          <a:xfrm>
            <a:off x="5105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14" name="Rectangle 814"/>
          <p:cNvSpPr>
            <a:spLocks noChangeArrowheads="1"/>
          </p:cNvSpPr>
          <p:nvPr/>
        </p:nvSpPr>
        <p:spPr bwMode="auto">
          <a:xfrm>
            <a:off x="5105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15" name="Rectangle 815"/>
          <p:cNvSpPr>
            <a:spLocks noChangeArrowheads="1"/>
          </p:cNvSpPr>
          <p:nvPr/>
        </p:nvSpPr>
        <p:spPr bwMode="auto">
          <a:xfrm>
            <a:off x="5334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16" name="Rectangle 816"/>
          <p:cNvSpPr>
            <a:spLocks noChangeArrowheads="1"/>
          </p:cNvSpPr>
          <p:nvPr/>
        </p:nvSpPr>
        <p:spPr bwMode="auto">
          <a:xfrm>
            <a:off x="5334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17" name="Oval 817"/>
          <p:cNvSpPr>
            <a:spLocks noChangeArrowheads="1"/>
          </p:cNvSpPr>
          <p:nvPr/>
        </p:nvSpPr>
        <p:spPr bwMode="auto">
          <a:xfrm>
            <a:off x="52578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31" name="Rectangle 831"/>
          <p:cNvSpPr>
            <a:spLocks noChangeArrowheads="1"/>
          </p:cNvSpPr>
          <p:nvPr/>
        </p:nvSpPr>
        <p:spPr bwMode="auto">
          <a:xfrm>
            <a:off x="5562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32" name="Rectangle 832"/>
          <p:cNvSpPr>
            <a:spLocks noChangeArrowheads="1"/>
          </p:cNvSpPr>
          <p:nvPr/>
        </p:nvSpPr>
        <p:spPr bwMode="auto">
          <a:xfrm>
            <a:off x="5562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33" name="Rectangle 833"/>
          <p:cNvSpPr>
            <a:spLocks noChangeArrowheads="1"/>
          </p:cNvSpPr>
          <p:nvPr/>
        </p:nvSpPr>
        <p:spPr bwMode="auto">
          <a:xfrm>
            <a:off x="5791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34" name="Rectangle 834"/>
          <p:cNvSpPr>
            <a:spLocks noChangeArrowheads="1"/>
          </p:cNvSpPr>
          <p:nvPr/>
        </p:nvSpPr>
        <p:spPr bwMode="auto">
          <a:xfrm>
            <a:off x="5791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35" name="Oval 835"/>
          <p:cNvSpPr>
            <a:spLocks noChangeArrowheads="1"/>
          </p:cNvSpPr>
          <p:nvPr/>
        </p:nvSpPr>
        <p:spPr bwMode="auto">
          <a:xfrm>
            <a:off x="57150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47" name="Rectangle 847"/>
          <p:cNvSpPr>
            <a:spLocks noChangeArrowheads="1"/>
          </p:cNvSpPr>
          <p:nvPr/>
        </p:nvSpPr>
        <p:spPr bwMode="auto">
          <a:xfrm>
            <a:off x="6019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48" name="Rectangle 848"/>
          <p:cNvSpPr>
            <a:spLocks noChangeArrowheads="1"/>
          </p:cNvSpPr>
          <p:nvPr/>
        </p:nvSpPr>
        <p:spPr bwMode="auto">
          <a:xfrm>
            <a:off x="6019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49" name="Rectangle 849"/>
          <p:cNvSpPr>
            <a:spLocks noChangeArrowheads="1"/>
          </p:cNvSpPr>
          <p:nvPr/>
        </p:nvSpPr>
        <p:spPr bwMode="auto">
          <a:xfrm>
            <a:off x="6248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50" name="Rectangle 850"/>
          <p:cNvSpPr>
            <a:spLocks noChangeArrowheads="1"/>
          </p:cNvSpPr>
          <p:nvPr/>
        </p:nvSpPr>
        <p:spPr bwMode="auto">
          <a:xfrm>
            <a:off x="6248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51" name="Oval 851"/>
          <p:cNvSpPr>
            <a:spLocks noChangeArrowheads="1"/>
          </p:cNvSpPr>
          <p:nvPr/>
        </p:nvSpPr>
        <p:spPr bwMode="auto">
          <a:xfrm>
            <a:off x="61722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61" name="Rectangle 861"/>
          <p:cNvSpPr>
            <a:spLocks noChangeArrowheads="1"/>
          </p:cNvSpPr>
          <p:nvPr/>
        </p:nvSpPr>
        <p:spPr bwMode="auto">
          <a:xfrm>
            <a:off x="5562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62" name="Rectangle 862"/>
          <p:cNvSpPr>
            <a:spLocks noChangeArrowheads="1"/>
          </p:cNvSpPr>
          <p:nvPr/>
        </p:nvSpPr>
        <p:spPr bwMode="auto">
          <a:xfrm>
            <a:off x="5562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63" name="Rectangle 863"/>
          <p:cNvSpPr>
            <a:spLocks noChangeArrowheads="1"/>
          </p:cNvSpPr>
          <p:nvPr/>
        </p:nvSpPr>
        <p:spPr bwMode="auto">
          <a:xfrm>
            <a:off x="5791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64" name="Rectangle 864"/>
          <p:cNvSpPr>
            <a:spLocks noChangeArrowheads="1"/>
          </p:cNvSpPr>
          <p:nvPr/>
        </p:nvSpPr>
        <p:spPr bwMode="auto">
          <a:xfrm>
            <a:off x="5791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65" name="Oval 865"/>
          <p:cNvSpPr>
            <a:spLocks noChangeArrowheads="1"/>
          </p:cNvSpPr>
          <p:nvPr/>
        </p:nvSpPr>
        <p:spPr bwMode="auto">
          <a:xfrm>
            <a:off x="57150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77" name="Rectangle 877"/>
          <p:cNvSpPr>
            <a:spLocks noChangeArrowheads="1"/>
          </p:cNvSpPr>
          <p:nvPr/>
        </p:nvSpPr>
        <p:spPr bwMode="auto">
          <a:xfrm>
            <a:off x="6019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78" name="Rectangle 878"/>
          <p:cNvSpPr>
            <a:spLocks noChangeArrowheads="1"/>
          </p:cNvSpPr>
          <p:nvPr/>
        </p:nvSpPr>
        <p:spPr bwMode="auto">
          <a:xfrm>
            <a:off x="6019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79" name="Rectangle 879"/>
          <p:cNvSpPr>
            <a:spLocks noChangeArrowheads="1"/>
          </p:cNvSpPr>
          <p:nvPr/>
        </p:nvSpPr>
        <p:spPr bwMode="auto">
          <a:xfrm>
            <a:off x="6248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80" name="Rectangle 880"/>
          <p:cNvSpPr>
            <a:spLocks noChangeArrowheads="1"/>
          </p:cNvSpPr>
          <p:nvPr/>
        </p:nvSpPr>
        <p:spPr bwMode="auto">
          <a:xfrm>
            <a:off x="6248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81" name="Oval 881"/>
          <p:cNvSpPr>
            <a:spLocks noChangeArrowheads="1"/>
          </p:cNvSpPr>
          <p:nvPr/>
        </p:nvSpPr>
        <p:spPr bwMode="auto">
          <a:xfrm>
            <a:off x="61722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95" name="Rectangle 895"/>
          <p:cNvSpPr>
            <a:spLocks noChangeArrowheads="1"/>
          </p:cNvSpPr>
          <p:nvPr/>
        </p:nvSpPr>
        <p:spPr bwMode="auto">
          <a:xfrm>
            <a:off x="5562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96" name="Rectangle 896"/>
          <p:cNvSpPr>
            <a:spLocks noChangeArrowheads="1"/>
          </p:cNvSpPr>
          <p:nvPr/>
        </p:nvSpPr>
        <p:spPr bwMode="auto">
          <a:xfrm>
            <a:off x="5562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97" name="Rectangle 897"/>
          <p:cNvSpPr>
            <a:spLocks noChangeArrowheads="1"/>
          </p:cNvSpPr>
          <p:nvPr/>
        </p:nvSpPr>
        <p:spPr bwMode="auto">
          <a:xfrm>
            <a:off x="5791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98" name="Rectangle 898"/>
          <p:cNvSpPr>
            <a:spLocks noChangeArrowheads="1"/>
          </p:cNvSpPr>
          <p:nvPr/>
        </p:nvSpPr>
        <p:spPr bwMode="auto">
          <a:xfrm>
            <a:off x="5791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99" name="Oval 899"/>
          <p:cNvSpPr>
            <a:spLocks noChangeArrowheads="1"/>
          </p:cNvSpPr>
          <p:nvPr/>
        </p:nvSpPr>
        <p:spPr bwMode="auto">
          <a:xfrm>
            <a:off x="57150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711" name="Rectangle 911"/>
          <p:cNvSpPr>
            <a:spLocks noChangeArrowheads="1"/>
          </p:cNvSpPr>
          <p:nvPr/>
        </p:nvSpPr>
        <p:spPr bwMode="auto">
          <a:xfrm>
            <a:off x="6019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12" name="Rectangle 912"/>
          <p:cNvSpPr>
            <a:spLocks noChangeArrowheads="1"/>
          </p:cNvSpPr>
          <p:nvPr/>
        </p:nvSpPr>
        <p:spPr bwMode="auto">
          <a:xfrm>
            <a:off x="6019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13" name="Rectangle 913"/>
          <p:cNvSpPr>
            <a:spLocks noChangeArrowheads="1"/>
          </p:cNvSpPr>
          <p:nvPr/>
        </p:nvSpPr>
        <p:spPr bwMode="auto">
          <a:xfrm>
            <a:off x="6248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14" name="Rectangle 914"/>
          <p:cNvSpPr>
            <a:spLocks noChangeArrowheads="1"/>
          </p:cNvSpPr>
          <p:nvPr/>
        </p:nvSpPr>
        <p:spPr bwMode="auto">
          <a:xfrm>
            <a:off x="6248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15" name="Oval 915"/>
          <p:cNvSpPr>
            <a:spLocks noChangeArrowheads="1"/>
          </p:cNvSpPr>
          <p:nvPr/>
        </p:nvSpPr>
        <p:spPr bwMode="auto">
          <a:xfrm>
            <a:off x="61722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725" name="Rectangle 925"/>
          <p:cNvSpPr>
            <a:spLocks noChangeArrowheads="1"/>
          </p:cNvSpPr>
          <p:nvPr/>
        </p:nvSpPr>
        <p:spPr bwMode="auto">
          <a:xfrm>
            <a:off x="5562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26" name="Rectangle 926"/>
          <p:cNvSpPr>
            <a:spLocks noChangeArrowheads="1"/>
          </p:cNvSpPr>
          <p:nvPr/>
        </p:nvSpPr>
        <p:spPr bwMode="auto">
          <a:xfrm>
            <a:off x="5562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27" name="Rectangle 927"/>
          <p:cNvSpPr>
            <a:spLocks noChangeArrowheads="1"/>
          </p:cNvSpPr>
          <p:nvPr/>
        </p:nvSpPr>
        <p:spPr bwMode="auto">
          <a:xfrm>
            <a:off x="5791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28" name="Rectangle 928"/>
          <p:cNvSpPr>
            <a:spLocks noChangeArrowheads="1"/>
          </p:cNvSpPr>
          <p:nvPr/>
        </p:nvSpPr>
        <p:spPr bwMode="auto">
          <a:xfrm>
            <a:off x="5791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29" name="Oval 929"/>
          <p:cNvSpPr>
            <a:spLocks noChangeArrowheads="1"/>
          </p:cNvSpPr>
          <p:nvPr/>
        </p:nvSpPr>
        <p:spPr bwMode="auto">
          <a:xfrm>
            <a:off x="57150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741" name="Rectangle 941"/>
          <p:cNvSpPr>
            <a:spLocks noChangeArrowheads="1"/>
          </p:cNvSpPr>
          <p:nvPr/>
        </p:nvSpPr>
        <p:spPr bwMode="auto">
          <a:xfrm>
            <a:off x="6019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42" name="Rectangle 942"/>
          <p:cNvSpPr>
            <a:spLocks noChangeArrowheads="1"/>
          </p:cNvSpPr>
          <p:nvPr/>
        </p:nvSpPr>
        <p:spPr bwMode="auto">
          <a:xfrm>
            <a:off x="6019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43" name="Rectangle 943"/>
          <p:cNvSpPr>
            <a:spLocks noChangeArrowheads="1"/>
          </p:cNvSpPr>
          <p:nvPr/>
        </p:nvSpPr>
        <p:spPr bwMode="auto">
          <a:xfrm>
            <a:off x="6248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44" name="Rectangle 944"/>
          <p:cNvSpPr>
            <a:spLocks noChangeArrowheads="1"/>
          </p:cNvSpPr>
          <p:nvPr/>
        </p:nvSpPr>
        <p:spPr bwMode="auto">
          <a:xfrm>
            <a:off x="6248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45" name="Oval 945"/>
          <p:cNvSpPr>
            <a:spLocks noChangeArrowheads="1"/>
          </p:cNvSpPr>
          <p:nvPr/>
        </p:nvSpPr>
        <p:spPr bwMode="auto">
          <a:xfrm>
            <a:off x="61722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847" name="Rectangle 1471"/>
          <p:cNvSpPr>
            <a:spLocks noChangeArrowheads="1"/>
          </p:cNvSpPr>
          <p:nvPr/>
        </p:nvSpPr>
        <p:spPr bwMode="auto">
          <a:xfrm>
            <a:off x="2819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48" name="Rectangle 1472"/>
          <p:cNvSpPr>
            <a:spLocks noChangeArrowheads="1"/>
          </p:cNvSpPr>
          <p:nvPr/>
        </p:nvSpPr>
        <p:spPr bwMode="auto">
          <a:xfrm>
            <a:off x="2819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49" name="Rectangle 1473"/>
          <p:cNvSpPr>
            <a:spLocks noChangeArrowheads="1"/>
          </p:cNvSpPr>
          <p:nvPr/>
        </p:nvSpPr>
        <p:spPr bwMode="auto">
          <a:xfrm>
            <a:off x="3048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50" name="Rectangle 1474"/>
          <p:cNvSpPr>
            <a:spLocks noChangeArrowheads="1"/>
          </p:cNvSpPr>
          <p:nvPr/>
        </p:nvSpPr>
        <p:spPr bwMode="auto">
          <a:xfrm>
            <a:off x="3048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51" name="Oval 1475"/>
          <p:cNvSpPr>
            <a:spLocks noChangeArrowheads="1"/>
          </p:cNvSpPr>
          <p:nvPr/>
        </p:nvSpPr>
        <p:spPr bwMode="auto">
          <a:xfrm>
            <a:off x="29718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863" name="Rectangle 1487"/>
          <p:cNvSpPr>
            <a:spLocks noChangeArrowheads="1"/>
          </p:cNvSpPr>
          <p:nvPr/>
        </p:nvSpPr>
        <p:spPr bwMode="auto">
          <a:xfrm>
            <a:off x="3276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64" name="Rectangle 1488"/>
          <p:cNvSpPr>
            <a:spLocks noChangeArrowheads="1"/>
          </p:cNvSpPr>
          <p:nvPr/>
        </p:nvSpPr>
        <p:spPr bwMode="auto">
          <a:xfrm>
            <a:off x="3276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65" name="Rectangle 1489"/>
          <p:cNvSpPr>
            <a:spLocks noChangeArrowheads="1"/>
          </p:cNvSpPr>
          <p:nvPr/>
        </p:nvSpPr>
        <p:spPr bwMode="auto">
          <a:xfrm>
            <a:off x="3505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66" name="Rectangle 1490"/>
          <p:cNvSpPr>
            <a:spLocks noChangeArrowheads="1"/>
          </p:cNvSpPr>
          <p:nvPr/>
        </p:nvSpPr>
        <p:spPr bwMode="auto">
          <a:xfrm>
            <a:off x="3505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67" name="Oval 1491"/>
          <p:cNvSpPr>
            <a:spLocks noChangeArrowheads="1"/>
          </p:cNvSpPr>
          <p:nvPr/>
        </p:nvSpPr>
        <p:spPr bwMode="auto">
          <a:xfrm>
            <a:off x="34290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877" name="Rectangle 1501"/>
          <p:cNvSpPr>
            <a:spLocks noChangeArrowheads="1"/>
          </p:cNvSpPr>
          <p:nvPr/>
        </p:nvSpPr>
        <p:spPr bwMode="auto">
          <a:xfrm>
            <a:off x="2819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78" name="Rectangle 1502"/>
          <p:cNvSpPr>
            <a:spLocks noChangeArrowheads="1"/>
          </p:cNvSpPr>
          <p:nvPr/>
        </p:nvSpPr>
        <p:spPr bwMode="auto">
          <a:xfrm>
            <a:off x="2819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79" name="Rectangle 1503"/>
          <p:cNvSpPr>
            <a:spLocks noChangeArrowheads="1"/>
          </p:cNvSpPr>
          <p:nvPr/>
        </p:nvSpPr>
        <p:spPr bwMode="auto">
          <a:xfrm>
            <a:off x="3048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80" name="Rectangle 1504"/>
          <p:cNvSpPr>
            <a:spLocks noChangeArrowheads="1"/>
          </p:cNvSpPr>
          <p:nvPr/>
        </p:nvSpPr>
        <p:spPr bwMode="auto">
          <a:xfrm>
            <a:off x="3048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81" name="Oval 1505"/>
          <p:cNvSpPr>
            <a:spLocks noChangeArrowheads="1"/>
          </p:cNvSpPr>
          <p:nvPr/>
        </p:nvSpPr>
        <p:spPr bwMode="auto">
          <a:xfrm>
            <a:off x="29718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893" name="Rectangle 1517"/>
          <p:cNvSpPr>
            <a:spLocks noChangeArrowheads="1"/>
          </p:cNvSpPr>
          <p:nvPr/>
        </p:nvSpPr>
        <p:spPr bwMode="auto">
          <a:xfrm>
            <a:off x="3276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94" name="Rectangle 1518"/>
          <p:cNvSpPr>
            <a:spLocks noChangeArrowheads="1"/>
          </p:cNvSpPr>
          <p:nvPr/>
        </p:nvSpPr>
        <p:spPr bwMode="auto">
          <a:xfrm>
            <a:off x="3276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95" name="Rectangle 1519"/>
          <p:cNvSpPr>
            <a:spLocks noChangeArrowheads="1"/>
          </p:cNvSpPr>
          <p:nvPr/>
        </p:nvSpPr>
        <p:spPr bwMode="auto">
          <a:xfrm>
            <a:off x="3505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96" name="Rectangle 1520"/>
          <p:cNvSpPr>
            <a:spLocks noChangeArrowheads="1"/>
          </p:cNvSpPr>
          <p:nvPr/>
        </p:nvSpPr>
        <p:spPr bwMode="auto">
          <a:xfrm>
            <a:off x="3505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97" name="Oval 1521"/>
          <p:cNvSpPr>
            <a:spLocks noChangeArrowheads="1"/>
          </p:cNvSpPr>
          <p:nvPr/>
        </p:nvSpPr>
        <p:spPr bwMode="auto">
          <a:xfrm>
            <a:off x="34290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11" name="Rectangle 1535"/>
          <p:cNvSpPr>
            <a:spLocks noChangeArrowheads="1"/>
          </p:cNvSpPr>
          <p:nvPr/>
        </p:nvSpPr>
        <p:spPr bwMode="auto">
          <a:xfrm>
            <a:off x="2819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12" name="Rectangle 1536"/>
          <p:cNvSpPr>
            <a:spLocks noChangeArrowheads="1"/>
          </p:cNvSpPr>
          <p:nvPr/>
        </p:nvSpPr>
        <p:spPr bwMode="auto">
          <a:xfrm>
            <a:off x="2819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13" name="Rectangle 1537"/>
          <p:cNvSpPr>
            <a:spLocks noChangeArrowheads="1"/>
          </p:cNvSpPr>
          <p:nvPr/>
        </p:nvSpPr>
        <p:spPr bwMode="auto">
          <a:xfrm>
            <a:off x="3048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14" name="Rectangle 1538"/>
          <p:cNvSpPr>
            <a:spLocks noChangeArrowheads="1"/>
          </p:cNvSpPr>
          <p:nvPr/>
        </p:nvSpPr>
        <p:spPr bwMode="auto">
          <a:xfrm>
            <a:off x="3048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15" name="Oval 1539"/>
          <p:cNvSpPr>
            <a:spLocks noChangeArrowheads="1"/>
          </p:cNvSpPr>
          <p:nvPr/>
        </p:nvSpPr>
        <p:spPr bwMode="auto">
          <a:xfrm>
            <a:off x="29718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27" name="Rectangle 1551"/>
          <p:cNvSpPr>
            <a:spLocks noChangeArrowheads="1"/>
          </p:cNvSpPr>
          <p:nvPr/>
        </p:nvSpPr>
        <p:spPr bwMode="auto">
          <a:xfrm>
            <a:off x="3276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28" name="Rectangle 1552"/>
          <p:cNvSpPr>
            <a:spLocks noChangeArrowheads="1"/>
          </p:cNvSpPr>
          <p:nvPr/>
        </p:nvSpPr>
        <p:spPr bwMode="auto">
          <a:xfrm>
            <a:off x="3276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29" name="Rectangle 1553"/>
          <p:cNvSpPr>
            <a:spLocks noChangeArrowheads="1"/>
          </p:cNvSpPr>
          <p:nvPr/>
        </p:nvSpPr>
        <p:spPr bwMode="auto">
          <a:xfrm>
            <a:off x="3505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30" name="Rectangle 1554"/>
          <p:cNvSpPr>
            <a:spLocks noChangeArrowheads="1"/>
          </p:cNvSpPr>
          <p:nvPr/>
        </p:nvSpPr>
        <p:spPr bwMode="auto">
          <a:xfrm>
            <a:off x="3505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31" name="Oval 1555"/>
          <p:cNvSpPr>
            <a:spLocks noChangeArrowheads="1"/>
          </p:cNvSpPr>
          <p:nvPr/>
        </p:nvSpPr>
        <p:spPr bwMode="auto">
          <a:xfrm>
            <a:off x="34290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41" name="Rectangle 1565"/>
          <p:cNvSpPr>
            <a:spLocks noChangeArrowheads="1"/>
          </p:cNvSpPr>
          <p:nvPr/>
        </p:nvSpPr>
        <p:spPr bwMode="auto">
          <a:xfrm>
            <a:off x="2819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42" name="Rectangle 1566"/>
          <p:cNvSpPr>
            <a:spLocks noChangeArrowheads="1"/>
          </p:cNvSpPr>
          <p:nvPr/>
        </p:nvSpPr>
        <p:spPr bwMode="auto">
          <a:xfrm>
            <a:off x="2819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43" name="Rectangle 1567"/>
          <p:cNvSpPr>
            <a:spLocks noChangeArrowheads="1"/>
          </p:cNvSpPr>
          <p:nvPr/>
        </p:nvSpPr>
        <p:spPr bwMode="auto">
          <a:xfrm>
            <a:off x="3048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44" name="Rectangle 1568"/>
          <p:cNvSpPr>
            <a:spLocks noChangeArrowheads="1"/>
          </p:cNvSpPr>
          <p:nvPr/>
        </p:nvSpPr>
        <p:spPr bwMode="auto">
          <a:xfrm>
            <a:off x="3048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45" name="Oval 1569"/>
          <p:cNvSpPr>
            <a:spLocks noChangeArrowheads="1"/>
          </p:cNvSpPr>
          <p:nvPr/>
        </p:nvSpPr>
        <p:spPr bwMode="auto">
          <a:xfrm>
            <a:off x="29718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57" name="Rectangle 1581"/>
          <p:cNvSpPr>
            <a:spLocks noChangeArrowheads="1"/>
          </p:cNvSpPr>
          <p:nvPr/>
        </p:nvSpPr>
        <p:spPr bwMode="auto">
          <a:xfrm>
            <a:off x="3276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58" name="Rectangle 1582"/>
          <p:cNvSpPr>
            <a:spLocks noChangeArrowheads="1"/>
          </p:cNvSpPr>
          <p:nvPr/>
        </p:nvSpPr>
        <p:spPr bwMode="auto">
          <a:xfrm>
            <a:off x="3276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59" name="Rectangle 1583"/>
          <p:cNvSpPr>
            <a:spLocks noChangeArrowheads="1"/>
          </p:cNvSpPr>
          <p:nvPr/>
        </p:nvSpPr>
        <p:spPr bwMode="auto">
          <a:xfrm>
            <a:off x="3505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60" name="Rectangle 1584"/>
          <p:cNvSpPr>
            <a:spLocks noChangeArrowheads="1"/>
          </p:cNvSpPr>
          <p:nvPr/>
        </p:nvSpPr>
        <p:spPr bwMode="auto">
          <a:xfrm>
            <a:off x="3505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61" name="Oval 1585"/>
          <p:cNvSpPr>
            <a:spLocks noChangeArrowheads="1"/>
          </p:cNvSpPr>
          <p:nvPr/>
        </p:nvSpPr>
        <p:spPr bwMode="auto">
          <a:xfrm>
            <a:off x="34290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75" name="Rectangle 1599"/>
          <p:cNvSpPr>
            <a:spLocks noChangeArrowheads="1"/>
          </p:cNvSpPr>
          <p:nvPr/>
        </p:nvSpPr>
        <p:spPr bwMode="auto">
          <a:xfrm>
            <a:off x="3733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76" name="Rectangle 1600"/>
          <p:cNvSpPr>
            <a:spLocks noChangeArrowheads="1"/>
          </p:cNvSpPr>
          <p:nvPr/>
        </p:nvSpPr>
        <p:spPr bwMode="auto">
          <a:xfrm>
            <a:off x="3733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77" name="Rectangle 1601"/>
          <p:cNvSpPr>
            <a:spLocks noChangeArrowheads="1"/>
          </p:cNvSpPr>
          <p:nvPr/>
        </p:nvSpPr>
        <p:spPr bwMode="auto">
          <a:xfrm>
            <a:off x="3962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78" name="Rectangle 1602"/>
          <p:cNvSpPr>
            <a:spLocks noChangeArrowheads="1"/>
          </p:cNvSpPr>
          <p:nvPr/>
        </p:nvSpPr>
        <p:spPr bwMode="auto">
          <a:xfrm>
            <a:off x="3962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79" name="Oval 1603"/>
          <p:cNvSpPr>
            <a:spLocks noChangeArrowheads="1"/>
          </p:cNvSpPr>
          <p:nvPr/>
        </p:nvSpPr>
        <p:spPr bwMode="auto">
          <a:xfrm>
            <a:off x="38862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91" name="Rectangle 1615"/>
          <p:cNvSpPr>
            <a:spLocks noChangeArrowheads="1"/>
          </p:cNvSpPr>
          <p:nvPr/>
        </p:nvSpPr>
        <p:spPr bwMode="auto">
          <a:xfrm>
            <a:off x="4191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92" name="Rectangle 1616"/>
          <p:cNvSpPr>
            <a:spLocks noChangeArrowheads="1"/>
          </p:cNvSpPr>
          <p:nvPr/>
        </p:nvSpPr>
        <p:spPr bwMode="auto">
          <a:xfrm>
            <a:off x="4191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93" name="Rectangle 1617"/>
          <p:cNvSpPr>
            <a:spLocks noChangeArrowheads="1"/>
          </p:cNvSpPr>
          <p:nvPr/>
        </p:nvSpPr>
        <p:spPr bwMode="auto">
          <a:xfrm>
            <a:off x="4419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94" name="Rectangle 1618"/>
          <p:cNvSpPr>
            <a:spLocks noChangeArrowheads="1"/>
          </p:cNvSpPr>
          <p:nvPr/>
        </p:nvSpPr>
        <p:spPr bwMode="auto">
          <a:xfrm>
            <a:off x="4419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95" name="Oval 1619"/>
          <p:cNvSpPr>
            <a:spLocks noChangeArrowheads="1"/>
          </p:cNvSpPr>
          <p:nvPr/>
        </p:nvSpPr>
        <p:spPr bwMode="auto">
          <a:xfrm>
            <a:off x="43434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05" name="Rectangle 1629"/>
          <p:cNvSpPr>
            <a:spLocks noChangeArrowheads="1"/>
          </p:cNvSpPr>
          <p:nvPr/>
        </p:nvSpPr>
        <p:spPr bwMode="auto">
          <a:xfrm>
            <a:off x="3733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06" name="Rectangle 1630"/>
          <p:cNvSpPr>
            <a:spLocks noChangeArrowheads="1"/>
          </p:cNvSpPr>
          <p:nvPr/>
        </p:nvSpPr>
        <p:spPr bwMode="auto">
          <a:xfrm>
            <a:off x="3733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07" name="Rectangle 1631"/>
          <p:cNvSpPr>
            <a:spLocks noChangeArrowheads="1"/>
          </p:cNvSpPr>
          <p:nvPr/>
        </p:nvSpPr>
        <p:spPr bwMode="auto">
          <a:xfrm>
            <a:off x="3962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08" name="Rectangle 1632"/>
          <p:cNvSpPr>
            <a:spLocks noChangeArrowheads="1"/>
          </p:cNvSpPr>
          <p:nvPr/>
        </p:nvSpPr>
        <p:spPr bwMode="auto">
          <a:xfrm>
            <a:off x="3962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09" name="Oval 1633"/>
          <p:cNvSpPr>
            <a:spLocks noChangeArrowheads="1"/>
          </p:cNvSpPr>
          <p:nvPr/>
        </p:nvSpPr>
        <p:spPr bwMode="auto">
          <a:xfrm>
            <a:off x="38862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21" name="Rectangle 1645"/>
          <p:cNvSpPr>
            <a:spLocks noChangeArrowheads="1"/>
          </p:cNvSpPr>
          <p:nvPr/>
        </p:nvSpPr>
        <p:spPr bwMode="auto">
          <a:xfrm>
            <a:off x="4191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22" name="Rectangle 1646"/>
          <p:cNvSpPr>
            <a:spLocks noChangeArrowheads="1"/>
          </p:cNvSpPr>
          <p:nvPr/>
        </p:nvSpPr>
        <p:spPr bwMode="auto">
          <a:xfrm>
            <a:off x="4191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23" name="Rectangle 1647"/>
          <p:cNvSpPr>
            <a:spLocks noChangeArrowheads="1"/>
          </p:cNvSpPr>
          <p:nvPr/>
        </p:nvSpPr>
        <p:spPr bwMode="auto">
          <a:xfrm>
            <a:off x="4419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24" name="Rectangle 1648"/>
          <p:cNvSpPr>
            <a:spLocks noChangeArrowheads="1"/>
          </p:cNvSpPr>
          <p:nvPr/>
        </p:nvSpPr>
        <p:spPr bwMode="auto">
          <a:xfrm>
            <a:off x="4419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25" name="Oval 1649"/>
          <p:cNvSpPr>
            <a:spLocks noChangeArrowheads="1"/>
          </p:cNvSpPr>
          <p:nvPr/>
        </p:nvSpPr>
        <p:spPr bwMode="auto">
          <a:xfrm>
            <a:off x="43434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39" name="Rectangle 1663"/>
          <p:cNvSpPr>
            <a:spLocks noChangeArrowheads="1"/>
          </p:cNvSpPr>
          <p:nvPr/>
        </p:nvSpPr>
        <p:spPr bwMode="auto">
          <a:xfrm>
            <a:off x="3733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40" name="Rectangle 1664"/>
          <p:cNvSpPr>
            <a:spLocks noChangeArrowheads="1"/>
          </p:cNvSpPr>
          <p:nvPr/>
        </p:nvSpPr>
        <p:spPr bwMode="auto">
          <a:xfrm>
            <a:off x="3733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41" name="Rectangle 1665"/>
          <p:cNvSpPr>
            <a:spLocks noChangeArrowheads="1"/>
          </p:cNvSpPr>
          <p:nvPr/>
        </p:nvSpPr>
        <p:spPr bwMode="auto">
          <a:xfrm>
            <a:off x="3962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42" name="Rectangle 1666"/>
          <p:cNvSpPr>
            <a:spLocks noChangeArrowheads="1"/>
          </p:cNvSpPr>
          <p:nvPr/>
        </p:nvSpPr>
        <p:spPr bwMode="auto">
          <a:xfrm>
            <a:off x="3962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43" name="Oval 1667"/>
          <p:cNvSpPr>
            <a:spLocks noChangeArrowheads="1"/>
          </p:cNvSpPr>
          <p:nvPr/>
        </p:nvSpPr>
        <p:spPr bwMode="auto">
          <a:xfrm>
            <a:off x="38862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55" name="Rectangle 1679"/>
          <p:cNvSpPr>
            <a:spLocks noChangeArrowheads="1"/>
          </p:cNvSpPr>
          <p:nvPr/>
        </p:nvSpPr>
        <p:spPr bwMode="auto">
          <a:xfrm>
            <a:off x="4191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56" name="Rectangle 1680"/>
          <p:cNvSpPr>
            <a:spLocks noChangeArrowheads="1"/>
          </p:cNvSpPr>
          <p:nvPr/>
        </p:nvSpPr>
        <p:spPr bwMode="auto">
          <a:xfrm>
            <a:off x="4191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57" name="Rectangle 1681"/>
          <p:cNvSpPr>
            <a:spLocks noChangeArrowheads="1"/>
          </p:cNvSpPr>
          <p:nvPr/>
        </p:nvSpPr>
        <p:spPr bwMode="auto">
          <a:xfrm>
            <a:off x="4419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58" name="Rectangle 1682"/>
          <p:cNvSpPr>
            <a:spLocks noChangeArrowheads="1"/>
          </p:cNvSpPr>
          <p:nvPr/>
        </p:nvSpPr>
        <p:spPr bwMode="auto">
          <a:xfrm>
            <a:off x="4419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59" name="Oval 1683"/>
          <p:cNvSpPr>
            <a:spLocks noChangeArrowheads="1"/>
          </p:cNvSpPr>
          <p:nvPr/>
        </p:nvSpPr>
        <p:spPr bwMode="auto">
          <a:xfrm>
            <a:off x="43434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69" name="Rectangle 1693"/>
          <p:cNvSpPr>
            <a:spLocks noChangeArrowheads="1"/>
          </p:cNvSpPr>
          <p:nvPr/>
        </p:nvSpPr>
        <p:spPr bwMode="auto">
          <a:xfrm>
            <a:off x="3733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70" name="Rectangle 1694"/>
          <p:cNvSpPr>
            <a:spLocks noChangeArrowheads="1"/>
          </p:cNvSpPr>
          <p:nvPr/>
        </p:nvSpPr>
        <p:spPr bwMode="auto">
          <a:xfrm>
            <a:off x="3733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71" name="Rectangle 1695"/>
          <p:cNvSpPr>
            <a:spLocks noChangeArrowheads="1"/>
          </p:cNvSpPr>
          <p:nvPr/>
        </p:nvSpPr>
        <p:spPr bwMode="auto">
          <a:xfrm>
            <a:off x="3962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72" name="Rectangle 1696"/>
          <p:cNvSpPr>
            <a:spLocks noChangeArrowheads="1"/>
          </p:cNvSpPr>
          <p:nvPr/>
        </p:nvSpPr>
        <p:spPr bwMode="auto">
          <a:xfrm>
            <a:off x="3962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73" name="Oval 1697"/>
          <p:cNvSpPr>
            <a:spLocks noChangeArrowheads="1"/>
          </p:cNvSpPr>
          <p:nvPr/>
        </p:nvSpPr>
        <p:spPr bwMode="auto">
          <a:xfrm>
            <a:off x="38862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85" name="Rectangle 1709"/>
          <p:cNvSpPr>
            <a:spLocks noChangeArrowheads="1"/>
          </p:cNvSpPr>
          <p:nvPr/>
        </p:nvSpPr>
        <p:spPr bwMode="auto">
          <a:xfrm>
            <a:off x="4191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86" name="Rectangle 1710"/>
          <p:cNvSpPr>
            <a:spLocks noChangeArrowheads="1"/>
          </p:cNvSpPr>
          <p:nvPr/>
        </p:nvSpPr>
        <p:spPr bwMode="auto">
          <a:xfrm>
            <a:off x="4191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87" name="Rectangle 1711"/>
          <p:cNvSpPr>
            <a:spLocks noChangeArrowheads="1"/>
          </p:cNvSpPr>
          <p:nvPr/>
        </p:nvSpPr>
        <p:spPr bwMode="auto">
          <a:xfrm>
            <a:off x="4419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88" name="Rectangle 1712"/>
          <p:cNvSpPr>
            <a:spLocks noChangeArrowheads="1"/>
          </p:cNvSpPr>
          <p:nvPr/>
        </p:nvSpPr>
        <p:spPr bwMode="auto">
          <a:xfrm>
            <a:off x="4419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89" name="Oval 1713"/>
          <p:cNvSpPr>
            <a:spLocks noChangeArrowheads="1"/>
          </p:cNvSpPr>
          <p:nvPr/>
        </p:nvSpPr>
        <p:spPr bwMode="auto">
          <a:xfrm>
            <a:off x="43434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03" name="Rectangle 1727"/>
          <p:cNvSpPr>
            <a:spLocks noChangeArrowheads="1"/>
          </p:cNvSpPr>
          <p:nvPr/>
        </p:nvSpPr>
        <p:spPr bwMode="auto">
          <a:xfrm>
            <a:off x="4648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04" name="Rectangle 1728"/>
          <p:cNvSpPr>
            <a:spLocks noChangeArrowheads="1"/>
          </p:cNvSpPr>
          <p:nvPr/>
        </p:nvSpPr>
        <p:spPr bwMode="auto">
          <a:xfrm>
            <a:off x="4648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05" name="Rectangle 1729"/>
          <p:cNvSpPr>
            <a:spLocks noChangeArrowheads="1"/>
          </p:cNvSpPr>
          <p:nvPr/>
        </p:nvSpPr>
        <p:spPr bwMode="auto">
          <a:xfrm>
            <a:off x="4876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06" name="Rectangle 1730"/>
          <p:cNvSpPr>
            <a:spLocks noChangeArrowheads="1"/>
          </p:cNvSpPr>
          <p:nvPr/>
        </p:nvSpPr>
        <p:spPr bwMode="auto">
          <a:xfrm>
            <a:off x="4876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07" name="Oval 1731"/>
          <p:cNvSpPr>
            <a:spLocks noChangeArrowheads="1"/>
          </p:cNvSpPr>
          <p:nvPr/>
        </p:nvSpPr>
        <p:spPr bwMode="auto">
          <a:xfrm>
            <a:off x="48006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19" name="Rectangle 1743"/>
          <p:cNvSpPr>
            <a:spLocks noChangeArrowheads="1"/>
          </p:cNvSpPr>
          <p:nvPr/>
        </p:nvSpPr>
        <p:spPr bwMode="auto">
          <a:xfrm>
            <a:off x="5105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20" name="Rectangle 1744"/>
          <p:cNvSpPr>
            <a:spLocks noChangeArrowheads="1"/>
          </p:cNvSpPr>
          <p:nvPr/>
        </p:nvSpPr>
        <p:spPr bwMode="auto">
          <a:xfrm>
            <a:off x="5105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21" name="Rectangle 1745"/>
          <p:cNvSpPr>
            <a:spLocks noChangeArrowheads="1"/>
          </p:cNvSpPr>
          <p:nvPr/>
        </p:nvSpPr>
        <p:spPr bwMode="auto">
          <a:xfrm>
            <a:off x="5334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22" name="Rectangle 1746"/>
          <p:cNvSpPr>
            <a:spLocks noChangeArrowheads="1"/>
          </p:cNvSpPr>
          <p:nvPr/>
        </p:nvSpPr>
        <p:spPr bwMode="auto">
          <a:xfrm>
            <a:off x="5334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23" name="Oval 1747"/>
          <p:cNvSpPr>
            <a:spLocks noChangeArrowheads="1"/>
          </p:cNvSpPr>
          <p:nvPr/>
        </p:nvSpPr>
        <p:spPr bwMode="auto">
          <a:xfrm>
            <a:off x="52578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33" name="Rectangle 1757"/>
          <p:cNvSpPr>
            <a:spLocks noChangeArrowheads="1"/>
          </p:cNvSpPr>
          <p:nvPr/>
        </p:nvSpPr>
        <p:spPr bwMode="auto">
          <a:xfrm>
            <a:off x="4648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34" name="Rectangle 1758"/>
          <p:cNvSpPr>
            <a:spLocks noChangeArrowheads="1"/>
          </p:cNvSpPr>
          <p:nvPr/>
        </p:nvSpPr>
        <p:spPr bwMode="auto">
          <a:xfrm>
            <a:off x="4648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35" name="Rectangle 1759"/>
          <p:cNvSpPr>
            <a:spLocks noChangeArrowheads="1"/>
          </p:cNvSpPr>
          <p:nvPr/>
        </p:nvSpPr>
        <p:spPr bwMode="auto">
          <a:xfrm>
            <a:off x="4876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36" name="Rectangle 1760"/>
          <p:cNvSpPr>
            <a:spLocks noChangeArrowheads="1"/>
          </p:cNvSpPr>
          <p:nvPr/>
        </p:nvSpPr>
        <p:spPr bwMode="auto">
          <a:xfrm>
            <a:off x="4876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37" name="Oval 1761"/>
          <p:cNvSpPr>
            <a:spLocks noChangeArrowheads="1"/>
          </p:cNvSpPr>
          <p:nvPr/>
        </p:nvSpPr>
        <p:spPr bwMode="auto">
          <a:xfrm>
            <a:off x="48006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49" name="Rectangle 1773"/>
          <p:cNvSpPr>
            <a:spLocks noChangeArrowheads="1"/>
          </p:cNvSpPr>
          <p:nvPr/>
        </p:nvSpPr>
        <p:spPr bwMode="auto">
          <a:xfrm>
            <a:off x="5105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50" name="Rectangle 1774"/>
          <p:cNvSpPr>
            <a:spLocks noChangeArrowheads="1"/>
          </p:cNvSpPr>
          <p:nvPr/>
        </p:nvSpPr>
        <p:spPr bwMode="auto">
          <a:xfrm>
            <a:off x="5105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51" name="Rectangle 1775"/>
          <p:cNvSpPr>
            <a:spLocks noChangeArrowheads="1"/>
          </p:cNvSpPr>
          <p:nvPr/>
        </p:nvSpPr>
        <p:spPr bwMode="auto">
          <a:xfrm>
            <a:off x="5334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52" name="Rectangle 1776"/>
          <p:cNvSpPr>
            <a:spLocks noChangeArrowheads="1"/>
          </p:cNvSpPr>
          <p:nvPr/>
        </p:nvSpPr>
        <p:spPr bwMode="auto">
          <a:xfrm>
            <a:off x="5334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53" name="Oval 1777"/>
          <p:cNvSpPr>
            <a:spLocks noChangeArrowheads="1"/>
          </p:cNvSpPr>
          <p:nvPr/>
        </p:nvSpPr>
        <p:spPr bwMode="auto">
          <a:xfrm>
            <a:off x="52578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67" name="Rectangle 1791"/>
          <p:cNvSpPr>
            <a:spLocks noChangeArrowheads="1"/>
          </p:cNvSpPr>
          <p:nvPr/>
        </p:nvSpPr>
        <p:spPr bwMode="auto">
          <a:xfrm>
            <a:off x="4648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68" name="Rectangle 1792"/>
          <p:cNvSpPr>
            <a:spLocks noChangeArrowheads="1"/>
          </p:cNvSpPr>
          <p:nvPr/>
        </p:nvSpPr>
        <p:spPr bwMode="auto">
          <a:xfrm>
            <a:off x="4648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69" name="Rectangle 1793"/>
          <p:cNvSpPr>
            <a:spLocks noChangeArrowheads="1"/>
          </p:cNvSpPr>
          <p:nvPr/>
        </p:nvSpPr>
        <p:spPr bwMode="auto">
          <a:xfrm>
            <a:off x="4876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70" name="Rectangle 1794"/>
          <p:cNvSpPr>
            <a:spLocks noChangeArrowheads="1"/>
          </p:cNvSpPr>
          <p:nvPr/>
        </p:nvSpPr>
        <p:spPr bwMode="auto">
          <a:xfrm>
            <a:off x="4876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71" name="Oval 1795"/>
          <p:cNvSpPr>
            <a:spLocks noChangeArrowheads="1"/>
          </p:cNvSpPr>
          <p:nvPr/>
        </p:nvSpPr>
        <p:spPr bwMode="auto">
          <a:xfrm>
            <a:off x="48006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83" name="Rectangle 1807"/>
          <p:cNvSpPr>
            <a:spLocks noChangeArrowheads="1"/>
          </p:cNvSpPr>
          <p:nvPr/>
        </p:nvSpPr>
        <p:spPr bwMode="auto">
          <a:xfrm>
            <a:off x="5105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84" name="Rectangle 1808"/>
          <p:cNvSpPr>
            <a:spLocks noChangeArrowheads="1"/>
          </p:cNvSpPr>
          <p:nvPr/>
        </p:nvSpPr>
        <p:spPr bwMode="auto">
          <a:xfrm>
            <a:off x="5105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85" name="Rectangle 1809"/>
          <p:cNvSpPr>
            <a:spLocks noChangeArrowheads="1"/>
          </p:cNvSpPr>
          <p:nvPr/>
        </p:nvSpPr>
        <p:spPr bwMode="auto">
          <a:xfrm>
            <a:off x="5334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86" name="Rectangle 1810"/>
          <p:cNvSpPr>
            <a:spLocks noChangeArrowheads="1"/>
          </p:cNvSpPr>
          <p:nvPr/>
        </p:nvSpPr>
        <p:spPr bwMode="auto">
          <a:xfrm>
            <a:off x="5334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87" name="Oval 1811"/>
          <p:cNvSpPr>
            <a:spLocks noChangeArrowheads="1"/>
          </p:cNvSpPr>
          <p:nvPr/>
        </p:nvSpPr>
        <p:spPr bwMode="auto">
          <a:xfrm>
            <a:off x="52578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97" name="Rectangle 1821"/>
          <p:cNvSpPr>
            <a:spLocks noChangeArrowheads="1"/>
          </p:cNvSpPr>
          <p:nvPr/>
        </p:nvSpPr>
        <p:spPr bwMode="auto">
          <a:xfrm>
            <a:off x="4648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98" name="Rectangle 1822"/>
          <p:cNvSpPr>
            <a:spLocks noChangeArrowheads="1"/>
          </p:cNvSpPr>
          <p:nvPr/>
        </p:nvSpPr>
        <p:spPr bwMode="auto">
          <a:xfrm>
            <a:off x="4648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99" name="Rectangle 1823"/>
          <p:cNvSpPr>
            <a:spLocks noChangeArrowheads="1"/>
          </p:cNvSpPr>
          <p:nvPr/>
        </p:nvSpPr>
        <p:spPr bwMode="auto">
          <a:xfrm>
            <a:off x="4876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00" name="Rectangle 1824"/>
          <p:cNvSpPr>
            <a:spLocks noChangeArrowheads="1"/>
          </p:cNvSpPr>
          <p:nvPr/>
        </p:nvSpPr>
        <p:spPr bwMode="auto">
          <a:xfrm>
            <a:off x="4876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01" name="Oval 1825"/>
          <p:cNvSpPr>
            <a:spLocks noChangeArrowheads="1"/>
          </p:cNvSpPr>
          <p:nvPr/>
        </p:nvSpPr>
        <p:spPr bwMode="auto">
          <a:xfrm>
            <a:off x="48006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13" name="Rectangle 1837"/>
          <p:cNvSpPr>
            <a:spLocks noChangeArrowheads="1"/>
          </p:cNvSpPr>
          <p:nvPr/>
        </p:nvSpPr>
        <p:spPr bwMode="auto">
          <a:xfrm>
            <a:off x="5105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14" name="Rectangle 1838"/>
          <p:cNvSpPr>
            <a:spLocks noChangeArrowheads="1"/>
          </p:cNvSpPr>
          <p:nvPr/>
        </p:nvSpPr>
        <p:spPr bwMode="auto">
          <a:xfrm>
            <a:off x="5105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15" name="Rectangle 1839"/>
          <p:cNvSpPr>
            <a:spLocks noChangeArrowheads="1"/>
          </p:cNvSpPr>
          <p:nvPr/>
        </p:nvSpPr>
        <p:spPr bwMode="auto">
          <a:xfrm>
            <a:off x="5334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16" name="Rectangle 1840"/>
          <p:cNvSpPr>
            <a:spLocks noChangeArrowheads="1"/>
          </p:cNvSpPr>
          <p:nvPr/>
        </p:nvSpPr>
        <p:spPr bwMode="auto">
          <a:xfrm>
            <a:off x="5334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17" name="Oval 1841"/>
          <p:cNvSpPr>
            <a:spLocks noChangeArrowheads="1"/>
          </p:cNvSpPr>
          <p:nvPr/>
        </p:nvSpPr>
        <p:spPr bwMode="auto">
          <a:xfrm>
            <a:off x="52578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31" name="Rectangle 1855"/>
          <p:cNvSpPr>
            <a:spLocks noChangeArrowheads="1"/>
          </p:cNvSpPr>
          <p:nvPr/>
        </p:nvSpPr>
        <p:spPr bwMode="auto">
          <a:xfrm>
            <a:off x="5562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32" name="Rectangle 1856"/>
          <p:cNvSpPr>
            <a:spLocks noChangeArrowheads="1"/>
          </p:cNvSpPr>
          <p:nvPr/>
        </p:nvSpPr>
        <p:spPr bwMode="auto">
          <a:xfrm>
            <a:off x="5562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33" name="Rectangle 1857"/>
          <p:cNvSpPr>
            <a:spLocks noChangeArrowheads="1"/>
          </p:cNvSpPr>
          <p:nvPr/>
        </p:nvSpPr>
        <p:spPr bwMode="auto">
          <a:xfrm>
            <a:off x="5791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34" name="Rectangle 1858"/>
          <p:cNvSpPr>
            <a:spLocks noChangeArrowheads="1"/>
          </p:cNvSpPr>
          <p:nvPr/>
        </p:nvSpPr>
        <p:spPr bwMode="auto">
          <a:xfrm>
            <a:off x="5791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35" name="Oval 1859"/>
          <p:cNvSpPr>
            <a:spLocks noChangeArrowheads="1"/>
          </p:cNvSpPr>
          <p:nvPr/>
        </p:nvSpPr>
        <p:spPr bwMode="auto">
          <a:xfrm>
            <a:off x="57150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47" name="Rectangle 1871"/>
          <p:cNvSpPr>
            <a:spLocks noChangeArrowheads="1"/>
          </p:cNvSpPr>
          <p:nvPr/>
        </p:nvSpPr>
        <p:spPr bwMode="auto">
          <a:xfrm>
            <a:off x="6019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48" name="Rectangle 1872"/>
          <p:cNvSpPr>
            <a:spLocks noChangeArrowheads="1"/>
          </p:cNvSpPr>
          <p:nvPr/>
        </p:nvSpPr>
        <p:spPr bwMode="auto">
          <a:xfrm>
            <a:off x="6019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49" name="Rectangle 1873"/>
          <p:cNvSpPr>
            <a:spLocks noChangeArrowheads="1"/>
          </p:cNvSpPr>
          <p:nvPr/>
        </p:nvSpPr>
        <p:spPr bwMode="auto">
          <a:xfrm>
            <a:off x="6248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50" name="Rectangle 1874"/>
          <p:cNvSpPr>
            <a:spLocks noChangeArrowheads="1"/>
          </p:cNvSpPr>
          <p:nvPr/>
        </p:nvSpPr>
        <p:spPr bwMode="auto">
          <a:xfrm>
            <a:off x="6248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51" name="Oval 1875"/>
          <p:cNvSpPr>
            <a:spLocks noChangeArrowheads="1"/>
          </p:cNvSpPr>
          <p:nvPr/>
        </p:nvSpPr>
        <p:spPr bwMode="auto">
          <a:xfrm>
            <a:off x="61722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61" name="Rectangle 1885"/>
          <p:cNvSpPr>
            <a:spLocks noChangeArrowheads="1"/>
          </p:cNvSpPr>
          <p:nvPr/>
        </p:nvSpPr>
        <p:spPr bwMode="auto">
          <a:xfrm>
            <a:off x="5562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62" name="Rectangle 1886"/>
          <p:cNvSpPr>
            <a:spLocks noChangeArrowheads="1"/>
          </p:cNvSpPr>
          <p:nvPr/>
        </p:nvSpPr>
        <p:spPr bwMode="auto">
          <a:xfrm>
            <a:off x="5562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63" name="Rectangle 1887"/>
          <p:cNvSpPr>
            <a:spLocks noChangeArrowheads="1"/>
          </p:cNvSpPr>
          <p:nvPr/>
        </p:nvSpPr>
        <p:spPr bwMode="auto">
          <a:xfrm>
            <a:off x="5791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64" name="Rectangle 1888"/>
          <p:cNvSpPr>
            <a:spLocks noChangeArrowheads="1"/>
          </p:cNvSpPr>
          <p:nvPr/>
        </p:nvSpPr>
        <p:spPr bwMode="auto">
          <a:xfrm>
            <a:off x="5791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65" name="Oval 1889"/>
          <p:cNvSpPr>
            <a:spLocks noChangeArrowheads="1"/>
          </p:cNvSpPr>
          <p:nvPr/>
        </p:nvSpPr>
        <p:spPr bwMode="auto">
          <a:xfrm>
            <a:off x="57150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77" name="Rectangle 1901"/>
          <p:cNvSpPr>
            <a:spLocks noChangeArrowheads="1"/>
          </p:cNvSpPr>
          <p:nvPr/>
        </p:nvSpPr>
        <p:spPr bwMode="auto">
          <a:xfrm>
            <a:off x="6019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78" name="Rectangle 1902"/>
          <p:cNvSpPr>
            <a:spLocks noChangeArrowheads="1"/>
          </p:cNvSpPr>
          <p:nvPr/>
        </p:nvSpPr>
        <p:spPr bwMode="auto">
          <a:xfrm>
            <a:off x="6019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79" name="Rectangle 1903"/>
          <p:cNvSpPr>
            <a:spLocks noChangeArrowheads="1"/>
          </p:cNvSpPr>
          <p:nvPr/>
        </p:nvSpPr>
        <p:spPr bwMode="auto">
          <a:xfrm>
            <a:off x="6248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80" name="Rectangle 1904"/>
          <p:cNvSpPr>
            <a:spLocks noChangeArrowheads="1"/>
          </p:cNvSpPr>
          <p:nvPr/>
        </p:nvSpPr>
        <p:spPr bwMode="auto">
          <a:xfrm>
            <a:off x="6248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81" name="Oval 1905"/>
          <p:cNvSpPr>
            <a:spLocks noChangeArrowheads="1"/>
          </p:cNvSpPr>
          <p:nvPr/>
        </p:nvSpPr>
        <p:spPr bwMode="auto">
          <a:xfrm>
            <a:off x="61722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95" name="Rectangle 1919"/>
          <p:cNvSpPr>
            <a:spLocks noChangeArrowheads="1"/>
          </p:cNvSpPr>
          <p:nvPr/>
        </p:nvSpPr>
        <p:spPr bwMode="auto">
          <a:xfrm>
            <a:off x="5562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96" name="Rectangle 1920"/>
          <p:cNvSpPr>
            <a:spLocks noChangeArrowheads="1"/>
          </p:cNvSpPr>
          <p:nvPr/>
        </p:nvSpPr>
        <p:spPr bwMode="auto">
          <a:xfrm>
            <a:off x="5562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97" name="Rectangle 1921"/>
          <p:cNvSpPr>
            <a:spLocks noChangeArrowheads="1"/>
          </p:cNvSpPr>
          <p:nvPr/>
        </p:nvSpPr>
        <p:spPr bwMode="auto">
          <a:xfrm>
            <a:off x="5791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98" name="Rectangle 1922"/>
          <p:cNvSpPr>
            <a:spLocks noChangeArrowheads="1"/>
          </p:cNvSpPr>
          <p:nvPr/>
        </p:nvSpPr>
        <p:spPr bwMode="auto">
          <a:xfrm>
            <a:off x="5791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99" name="Oval 1923"/>
          <p:cNvSpPr>
            <a:spLocks noChangeArrowheads="1"/>
          </p:cNvSpPr>
          <p:nvPr/>
        </p:nvSpPr>
        <p:spPr bwMode="auto">
          <a:xfrm>
            <a:off x="57150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311" name="Rectangle 1935"/>
          <p:cNvSpPr>
            <a:spLocks noChangeArrowheads="1"/>
          </p:cNvSpPr>
          <p:nvPr/>
        </p:nvSpPr>
        <p:spPr bwMode="auto">
          <a:xfrm>
            <a:off x="6019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12" name="Rectangle 1936"/>
          <p:cNvSpPr>
            <a:spLocks noChangeArrowheads="1"/>
          </p:cNvSpPr>
          <p:nvPr/>
        </p:nvSpPr>
        <p:spPr bwMode="auto">
          <a:xfrm>
            <a:off x="6019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13" name="Rectangle 1937"/>
          <p:cNvSpPr>
            <a:spLocks noChangeArrowheads="1"/>
          </p:cNvSpPr>
          <p:nvPr/>
        </p:nvSpPr>
        <p:spPr bwMode="auto">
          <a:xfrm>
            <a:off x="6248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14" name="Rectangle 1938"/>
          <p:cNvSpPr>
            <a:spLocks noChangeArrowheads="1"/>
          </p:cNvSpPr>
          <p:nvPr/>
        </p:nvSpPr>
        <p:spPr bwMode="auto">
          <a:xfrm>
            <a:off x="6248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15" name="Oval 1939"/>
          <p:cNvSpPr>
            <a:spLocks noChangeArrowheads="1"/>
          </p:cNvSpPr>
          <p:nvPr/>
        </p:nvSpPr>
        <p:spPr bwMode="auto">
          <a:xfrm>
            <a:off x="61722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325" name="Rectangle 1949"/>
          <p:cNvSpPr>
            <a:spLocks noChangeArrowheads="1"/>
          </p:cNvSpPr>
          <p:nvPr/>
        </p:nvSpPr>
        <p:spPr bwMode="auto">
          <a:xfrm>
            <a:off x="5562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26" name="Rectangle 1950"/>
          <p:cNvSpPr>
            <a:spLocks noChangeArrowheads="1"/>
          </p:cNvSpPr>
          <p:nvPr/>
        </p:nvSpPr>
        <p:spPr bwMode="auto">
          <a:xfrm>
            <a:off x="5562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27" name="Rectangle 1951"/>
          <p:cNvSpPr>
            <a:spLocks noChangeArrowheads="1"/>
          </p:cNvSpPr>
          <p:nvPr/>
        </p:nvSpPr>
        <p:spPr bwMode="auto">
          <a:xfrm>
            <a:off x="5791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28" name="Rectangle 1952"/>
          <p:cNvSpPr>
            <a:spLocks noChangeArrowheads="1"/>
          </p:cNvSpPr>
          <p:nvPr/>
        </p:nvSpPr>
        <p:spPr bwMode="auto">
          <a:xfrm>
            <a:off x="5791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29" name="Oval 1953"/>
          <p:cNvSpPr>
            <a:spLocks noChangeArrowheads="1"/>
          </p:cNvSpPr>
          <p:nvPr/>
        </p:nvSpPr>
        <p:spPr bwMode="auto">
          <a:xfrm>
            <a:off x="57150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341" name="Rectangle 1965"/>
          <p:cNvSpPr>
            <a:spLocks noChangeArrowheads="1"/>
          </p:cNvSpPr>
          <p:nvPr/>
        </p:nvSpPr>
        <p:spPr bwMode="auto">
          <a:xfrm>
            <a:off x="6019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42" name="Rectangle 1966"/>
          <p:cNvSpPr>
            <a:spLocks noChangeArrowheads="1"/>
          </p:cNvSpPr>
          <p:nvPr/>
        </p:nvSpPr>
        <p:spPr bwMode="auto">
          <a:xfrm>
            <a:off x="6019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43" name="Rectangle 1967"/>
          <p:cNvSpPr>
            <a:spLocks noChangeArrowheads="1"/>
          </p:cNvSpPr>
          <p:nvPr/>
        </p:nvSpPr>
        <p:spPr bwMode="auto">
          <a:xfrm>
            <a:off x="6248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44" name="Rectangle 1968"/>
          <p:cNvSpPr>
            <a:spLocks noChangeArrowheads="1"/>
          </p:cNvSpPr>
          <p:nvPr/>
        </p:nvSpPr>
        <p:spPr bwMode="auto">
          <a:xfrm>
            <a:off x="6248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45" name="Oval 1969"/>
          <p:cNvSpPr>
            <a:spLocks noChangeArrowheads="1"/>
          </p:cNvSpPr>
          <p:nvPr/>
        </p:nvSpPr>
        <p:spPr bwMode="auto">
          <a:xfrm>
            <a:off x="61722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365" name="Line 1989"/>
          <p:cNvSpPr>
            <a:spLocks noChangeShapeType="1"/>
          </p:cNvSpPr>
          <p:nvPr/>
        </p:nvSpPr>
        <p:spPr bwMode="auto">
          <a:xfrm>
            <a:off x="676275" y="2312988"/>
            <a:ext cx="2319338" cy="754062"/>
          </a:xfrm>
          <a:prstGeom prst="line">
            <a:avLst/>
          </a:prstGeom>
          <a:noFill/>
          <a:ln w="38100">
            <a:solidFill>
              <a:schemeClr val="tx1"/>
            </a:solidFill>
            <a:round/>
            <a:headEnd/>
            <a:tailEnd/>
          </a:ln>
          <a:effectLst/>
        </p:spPr>
        <p:txBody>
          <a:bodyPr wrap="none"/>
          <a:lstStyle/>
          <a:p>
            <a:endParaRPr lang="en-US"/>
          </a:p>
        </p:txBody>
      </p:sp>
      <p:sp>
        <p:nvSpPr>
          <p:cNvPr id="103366" name="Line 1990"/>
          <p:cNvSpPr>
            <a:spLocks noChangeShapeType="1"/>
          </p:cNvSpPr>
          <p:nvPr/>
        </p:nvSpPr>
        <p:spPr bwMode="auto">
          <a:xfrm flipH="1" flipV="1">
            <a:off x="1295400" y="1301750"/>
            <a:ext cx="1944688" cy="1598613"/>
          </a:xfrm>
          <a:prstGeom prst="line">
            <a:avLst/>
          </a:prstGeom>
          <a:noFill/>
          <a:ln w="38100">
            <a:solidFill>
              <a:schemeClr val="tx1"/>
            </a:solidFill>
            <a:round/>
            <a:headEnd/>
            <a:tailEnd/>
          </a:ln>
          <a:effectLst/>
        </p:spPr>
        <p:txBody>
          <a:bodyPr wrap="none"/>
          <a:lstStyle/>
          <a:p>
            <a:endParaRPr lang="en-US"/>
          </a:p>
        </p:txBody>
      </p:sp>
      <p:sp>
        <p:nvSpPr>
          <p:cNvPr id="103400" name="Line 2024"/>
          <p:cNvSpPr>
            <a:spLocks noChangeShapeType="1"/>
          </p:cNvSpPr>
          <p:nvPr/>
        </p:nvSpPr>
        <p:spPr bwMode="auto">
          <a:xfrm>
            <a:off x="3006725" y="2009775"/>
            <a:ext cx="0" cy="3505200"/>
          </a:xfrm>
          <a:prstGeom prst="line">
            <a:avLst/>
          </a:prstGeom>
          <a:noFill/>
          <a:ln w="9525">
            <a:solidFill>
              <a:schemeClr val="tx1"/>
            </a:solidFill>
            <a:round/>
            <a:headEnd/>
            <a:tailEnd/>
          </a:ln>
          <a:effectLst/>
        </p:spPr>
        <p:txBody>
          <a:bodyPr wrap="none"/>
          <a:lstStyle/>
          <a:p>
            <a:endParaRPr lang="en-US"/>
          </a:p>
        </p:txBody>
      </p:sp>
      <p:sp>
        <p:nvSpPr>
          <p:cNvPr id="103401" name="Line 2025"/>
          <p:cNvSpPr>
            <a:spLocks noChangeShapeType="1"/>
          </p:cNvSpPr>
          <p:nvPr/>
        </p:nvSpPr>
        <p:spPr bwMode="auto">
          <a:xfrm>
            <a:off x="3463925" y="1836738"/>
            <a:ext cx="0" cy="3684587"/>
          </a:xfrm>
          <a:prstGeom prst="line">
            <a:avLst/>
          </a:prstGeom>
          <a:noFill/>
          <a:ln w="9525">
            <a:solidFill>
              <a:schemeClr val="tx1"/>
            </a:solidFill>
            <a:round/>
            <a:headEnd/>
            <a:tailEnd/>
          </a:ln>
          <a:effectLst/>
        </p:spPr>
        <p:txBody>
          <a:bodyPr wrap="none"/>
          <a:lstStyle/>
          <a:p>
            <a:endParaRPr lang="en-US"/>
          </a:p>
        </p:txBody>
      </p:sp>
      <p:sp>
        <p:nvSpPr>
          <p:cNvPr id="103402" name="Line 2026"/>
          <p:cNvSpPr>
            <a:spLocks noChangeShapeType="1"/>
          </p:cNvSpPr>
          <p:nvPr/>
        </p:nvSpPr>
        <p:spPr bwMode="auto">
          <a:xfrm>
            <a:off x="3921125" y="2009775"/>
            <a:ext cx="0" cy="3505200"/>
          </a:xfrm>
          <a:prstGeom prst="line">
            <a:avLst/>
          </a:prstGeom>
          <a:noFill/>
          <a:ln w="9525">
            <a:solidFill>
              <a:schemeClr val="tx1"/>
            </a:solidFill>
            <a:round/>
            <a:headEnd/>
            <a:tailEnd/>
          </a:ln>
          <a:effectLst/>
        </p:spPr>
        <p:txBody>
          <a:bodyPr wrap="none"/>
          <a:lstStyle/>
          <a:p>
            <a:endParaRPr lang="en-US"/>
          </a:p>
        </p:txBody>
      </p:sp>
      <p:sp>
        <p:nvSpPr>
          <p:cNvPr id="103403" name="Line 2027"/>
          <p:cNvSpPr>
            <a:spLocks noChangeShapeType="1"/>
          </p:cNvSpPr>
          <p:nvPr/>
        </p:nvSpPr>
        <p:spPr bwMode="auto">
          <a:xfrm>
            <a:off x="4378325" y="2009775"/>
            <a:ext cx="0" cy="3505200"/>
          </a:xfrm>
          <a:prstGeom prst="line">
            <a:avLst/>
          </a:prstGeom>
          <a:noFill/>
          <a:ln w="9525">
            <a:solidFill>
              <a:schemeClr val="tx1"/>
            </a:solidFill>
            <a:round/>
            <a:headEnd/>
            <a:tailEnd/>
          </a:ln>
          <a:effectLst/>
        </p:spPr>
        <p:txBody>
          <a:bodyPr wrap="none"/>
          <a:lstStyle/>
          <a:p>
            <a:endParaRPr lang="en-US"/>
          </a:p>
        </p:txBody>
      </p:sp>
      <p:sp>
        <p:nvSpPr>
          <p:cNvPr id="103404" name="Line 2028"/>
          <p:cNvSpPr>
            <a:spLocks noChangeShapeType="1"/>
          </p:cNvSpPr>
          <p:nvPr/>
        </p:nvSpPr>
        <p:spPr bwMode="auto">
          <a:xfrm>
            <a:off x="4835525" y="2009775"/>
            <a:ext cx="0" cy="3505200"/>
          </a:xfrm>
          <a:prstGeom prst="line">
            <a:avLst/>
          </a:prstGeom>
          <a:noFill/>
          <a:ln w="9525">
            <a:solidFill>
              <a:schemeClr val="tx1"/>
            </a:solidFill>
            <a:round/>
            <a:headEnd/>
            <a:tailEnd/>
          </a:ln>
          <a:effectLst/>
        </p:spPr>
        <p:txBody>
          <a:bodyPr wrap="none"/>
          <a:lstStyle/>
          <a:p>
            <a:endParaRPr lang="en-US"/>
          </a:p>
        </p:txBody>
      </p:sp>
      <p:sp>
        <p:nvSpPr>
          <p:cNvPr id="103405" name="Line 2029"/>
          <p:cNvSpPr>
            <a:spLocks noChangeShapeType="1"/>
          </p:cNvSpPr>
          <p:nvPr/>
        </p:nvSpPr>
        <p:spPr bwMode="auto">
          <a:xfrm>
            <a:off x="5291138" y="2009775"/>
            <a:ext cx="0" cy="3505200"/>
          </a:xfrm>
          <a:prstGeom prst="line">
            <a:avLst/>
          </a:prstGeom>
          <a:noFill/>
          <a:ln w="9525">
            <a:solidFill>
              <a:schemeClr val="tx1"/>
            </a:solidFill>
            <a:round/>
            <a:headEnd/>
            <a:tailEnd/>
          </a:ln>
          <a:effectLst/>
        </p:spPr>
        <p:txBody>
          <a:bodyPr wrap="none"/>
          <a:lstStyle/>
          <a:p>
            <a:endParaRPr lang="en-US"/>
          </a:p>
        </p:txBody>
      </p:sp>
      <p:sp>
        <p:nvSpPr>
          <p:cNvPr id="103406" name="Line 2030"/>
          <p:cNvSpPr>
            <a:spLocks noChangeShapeType="1"/>
          </p:cNvSpPr>
          <p:nvPr/>
        </p:nvSpPr>
        <p:spPr bwMode="auto">
          <a:xfrm>
            <a:off x="5748338" y="2009775"/>
            <a:ext cx="0" cy="3638550"/>
          </a:xfrm>
          <a:prstGeom prst="line">
            <a:avLst/>
          </a:prstGeom>
          <a:noFill/>
          <a:ln w="9525">
            <a:solidFill>
              <a:schemeClr val="tx1"/>
            </a:solidFill>
            <a:round/>
            <a:headEnd/>
            <a:tailEnd/>
          </a:ln>
          <a:effectLst/>
        </p:spPr>
        <p:txBody>
          <a:bodyPr wrap="none"/>
          <a:lstStyle/>
          <a:p>
            <a:endParaRPr lang="en-US"/>
          </a:p>
        </p:txBody>
      </p:sp>
      <p:sp>
        <p:nvSpPr>
          <p:cNvPr id="103407" name="Line 2031"/>
          <p:cNvSpPr>
            <a:spLocks noChangeShapeType="1"/>
          </p:cNvSpPr>
          <p:nvPr/>
        </p:nvSpPr>
        <p:spPr bwMode="auto">
          <a:xfrm>
            <a:off x="6205538" y="2009775"/>
            <a:ext cx="0" cy="3505200"/>
          </a:xfrm>
          <a:prstGeom prst="line">
            <a:avLst/>
          </a:prstGeom>
          <a:noFill/>
          <a:ln w="9525">
            <a:solidFill>
              <a:schemeClr val="tx1"/>
            </a:solidFill>
            <a:round/>
            <a:headEnd/>
            <a:tailEnd/>
          </a:ln>
          <a:effectLst/>
        </p:spPr>
        <p:txBody>
          <a:bodyPr wrap="none"/>
          <a:lstStyle/>
          <a:p>
            <a:endParaRPr lang="en-US"/>
          </a:p>
        </p:txBody>
      </p:sp>
      <p:sp>
        <p:nvSpPr>
          <p:cNvPr id="103408" name="Line 2032"/>
          <p:cNvSpPr>
            <a:spLocks noChangeShapeType="1"/>
          </p:cNvSpPr>
          <p:nvPr/>
        </p:nvSpPr>
        <p:spPr bwMode="auto">
          <a:xfrm>
            <a:off x="2819400" y="5322888"/>
            <a:ext cx="3581400" cy="0"/>
          </a:xfrm>
          <a:prstGeom prst="line">
            <a:avLst/>
          </a:prstGeom>
          <a:noFill/>
          <a:ln w="9525">
            <a:solidFill>
              <a:schemeClr val="tx1"/>
            </a:solidFill>
            <a:round/>
            <a:headEnd/>
            <a:tailEnd/>
          </a:ln>
          <a:effectLst/>
        </p:spPr>
        <p:txBody>
          <a:bodyPr wrap="none"/>
          <a:lstStyle/>
          <a:p>
            <a:endParaRPr lang="en-US"/>
          </a:p>
        </p:txBody>
      </p:sp>
      <p:sp>
        <p:nvSpPr>
          <p:cNvPr id="103409" name="Line 2033"/>
          <p:cNvSpPr>
            <a:spLocks noChangeShapeType="1"/>
          </p:cNvSpPr>
          <p:nvPr/>
        </p:nvSpPr>
        <p:spPr bwMode="auto">
          <a:xfrm>
            <a:off x="2668588" y="4867275"/>
            <a:ext cx="3729037" cy="0"/>
          </a:xfrm>
          <a:prstGeom prst="line">
            <a:avLst/>
          </a:prstGeom>
          <a:noFill/>
          <a:ln w="9525">
            <a:solidFill>
              <a:schemeClr val="tx1"/>
            </a:solidFill>
            <a:round/>
            <a:headEnd/>
            <a:tailEnd/>
          </a:ln>
          <a:effectLst/>
        </p:spPr>
        <p:txBody>
          <a:bodyPr wrap="none"/>
          <a:lstStyle/>
          <a:p>
            <a:endParaRPr lang="en-US"/>
          </a:p>
        </p:txBody>
      </p:sp>
      <p:sp>
        <p:nvSpPr>
          <p:cNvPr id="103410" name="Line 2034"/>
          <p:cNvSpPr>
            <a:spLocks noChangeShapeType="1"/>
          </p:cNvSpPr>
          <p:nvPr/>
        </p:nvSpPr>
        <p:spPr bwMode="auto">
          <a:xfrm>
            <a:off x="2814638" y="4437063"/>
            <a:ext cx="3581400" cy="0"/>
          </a:xfrm>
          <a:prstGeom prst="line">
            <a:avLst/>
          </a:prstGeom>
          <a:noFill/>
          <a:ln w="9525">
            <a:solidFill>
              <a:schemeClr val="tx1"/>
            </a:solidFill>
            <a:round/>
            <a:headEnd/>
            <a:tailEnd/>
          </a:ln>
          <a:effectLst/>
        </p:spPr>
        <p:txBody>
          <a:bodyPr wrap="none"/>
          <a:lstStyle/>
          <a:p>
            <a:endParaRPr lang="en-US"/>
          </a:p>
        </p:txBody>
      </p:sp>
      <p:sp>
        <p:nvSpPr>
          <p:cNvPr id="103411" name="Line 2035"/>
          <p:cNvSpPr>
            <a:spLocks noChangeShapeType="1"/>
          </p:cNvSpPr>
          <p:nvPr/>
        </p:nvSpPr>
        <p:spPr bwMode="auto">
          <a:xfrm>
            <a:off x="2814638" y="3979863"/>
            <a:ext cx="3581400" cy="0"/>
          </a:xfrm>
          <a:prstGeom prst="line">
            <a:avLst/>
          </a:prstGeom>
          <a:noFill/>
          <a:ln w="9525">
            <a:solidFill>
              <a:schemeClr val="tx1"/>
            </a:solidFill>
            <a:round/>
            <a:headEnd/>
            <a:tailEnd/>
          </a:ln>
          <a:effectLst/>
        </p:spPr>
        <p:txBody>
          <a:bodyPr wrap="none"/>
          <a:lstStyle/>
          <a:p>
            <a:endParaRPr lang="en-US"/>
          </a:p>
        </p:txBody>
      </p:sp>
      <p:sp>
        <p:nvSpPr>
          <p:cNvPr id="103412" name="Line 2036"/>
          <p:cNvSpPr>
            <a:spLocks noChangeShapeType="1"/>
          </p:cNvSpPr>
          <p:nvPr/>
        </p:nvSpPr>
        <p:spPr bwMode="auto">
          <a:xfrm>
            <a:off x="2814638" y="3541713"/>
            <a:ext cx="3581400" cy="0"/>
          </a:xfrm>
          <a:prstGeom prst="line">
            <a:avLst/>
          </a:prstGeom>
          <a:noFill/>
          <a:ln w="9525">
            <a:solidFill>
              <a:schemeClr val="tx1"/>
            </a:solidFill>
            <a:round/>
            <a:headEnd/>
            <a:tailEnd/>
          </a:ln>
          <a:effectLst/>
        </p:spPr>
        <p:txBody>
          <a:bodyPr wrap="none"/>
          <a:lstStyle/>
          <a:p>
            <a:endParaRPr lang="en-US"/>
          </a:p>
        </p:txBody>
      </p:sp>
      <p:sp>
        <p:nvSpPr>
          <p:cNvPr id="103413" name="Line 2037"/>
          <p:cNvSpPr>
            <a:spLocks noChangeShapeType="1"/>
          </p:cNvSpPr>
          <p:nvPr/>
        </p:nvSpPr>
        <p:spPr bwMode="auto">
          <a:xfrm>
            <a:off x="2814638" y="3084513"/>
            <a:ext cx="3581400" cy="0"/>
          </a:xfrm>
          <a:prstGeom prst="line">
            <a:avLst/>
          </a:prstGeom>
          <a:noFill/>
          <a:ln w="9525">
            <a:solidFill>
              <a:schemeClr val="tx1"/>
            </a:solidFill>
            <a:round/>
            <a:headEnd/>
            <a:tailEnd/>
          </a:ln>
          <a:effectLst/>
        </p:spPr>
        <p:txBody>
          <a:bodyPr wrap="none"/>
          <a:lstStyle/>
          <a:p>
            <a:endParaRPr lang="en-US"/>
          </a:p>
        </p:txBody>
      </p:sp>
      <p:sp>
        <p:nvSpPr>
          <p:cNvPr id="103414" name="Line 2038"/>
          <p:cNvSpPr>
            <a:spLocks noChangeShapeType="1"/>
          </p:cNvSpPr>
          <p:nvPr/>
        </p:nvSpPr>
        <p:spPr bwMode="auto">
          <a:xfrm>
            <a:off x="2814638" y="2654300"/>
            <a:ext cx="3729037" cy="0"/>
          </a:xfrm>
          <a:prstGeom prst="line">
            <a:avLst/>
          </a:prstGeom>
          <a:noFill/>
          <a:ln w="9525">
            <a:solidFill>
              <a:schemeClr val="tx1"/>
            </a:solidFill>
            <a:round/>
            <a:headEnd/>
            <a:tailEnd/>
          </a:ln>
          <a:effectLst/>
        </p:spPr>
        <p:txBody>
          <a:bodyPr wrap="none"/>
          <a:lstStyle/>
          <a:p>
            <a:endParaRPr lang="en-US"/>
          </a:p>
        </p:txBody>
      </p:sp>
      <p:sp>
        <p:nvSpPr>
          <p:cNvPr id="103415" name="Line 2039"/>
          <p:cNvSpPr>
            <a:spLocks noChangeShapeType="1"/>
          </p:cNvSpPr>
          <p:nvPr/>
        </p:nvSpPr>
        <p:spPr bwMode="auto">
          <a:xfrm>
            <a:off x="2814638" y="2197100"/>
            <a:ext cx="3581400" cy="0"/>
          </a:xfrm>
          <a:prstGeom prst="line">
            <a:avLst/>
          </a:prstGeom>
          <a:noFill/>
          <a:ln w="9525">
            <a:solidFill>
              <a:schemeClr val="tx1"/>
            </a:solidFill>
            <a:round/>
            <a:headEnd/>
            <a:tailEnd/>
          </a:ln>
          <a:effectLst/>
        </p:spPr>
        <p:txBody>
          <a:bodyPr wrap="none"/>
          <a:lstStyle/>
          <a:p>
            <a:endParaRPr lang="en-US"/>
          </a:p>
        </p:txBody>
      </p:sp>
      <p:sp>
        <p:nvSpPr>
          <p:cNvPr id="214034" name="Line 2066"/>
          <p:cNvSpPr>
            <a:spLocks noChangeShapeType="1"/>
          </p:cNvSpPr>
          <p:nvPr/>
        </p:nvSpPr>
        <p:spPr bwMode="auto">
          <a:xfrm flipH="1" flipV="1">
            <a:off x="2689225" y="2944813"/>
            <a:ext cx="123825" cy="138112"/>
          </a:xfrm>
          <a:prstGeom prst="line">
            <a:avLst/>
          </a:prstGeom>
          <a:noFill/>
          <a:ln w="9525">
            <a:solidFill>
              <a:schemeClr val="tx1"/>
            </a:solidFill>
            <a:round/>
            <a:headEnd/>
            <a:tailEnd/>
          </a:ln>
          <a:effectLst/>
        </p:spPr>
        <p:txBody>
          <a:bodyPr wrap="none"/>
          <a:lstStyle/>
          <a:p>
            <a:endParaRPr lang="en-US"/>
          </a:p>
        </p:txBody>
      </p:sp>
      <p:sp>
        <p:nvSpPr>
          <p:cNvPr id="214036" name="Line 2068"/>
          <p:cNvSpPr>
            <a:spLocks noChangeShapeType="1"/>
          </p:cNvSpPr>
          <p:nvPr/>
        </p:nvSpPr>
        <p:spPr bwMode="auto">
          <a:xfrm>
            <a:off x="6394450" y="4435475"/>
            <a:ext cx="142875" cy="136525"/>
          </a:xfrm>
          <a:prstGeom prst="line">
            <a:avLst/>
          </a:prstGeom>
          <a:noFill/>
          <a:ln w="9525">
            <a:solidFill>
              <a:schemeClr val="tx1"/>
            </a:solidFill>
            <a:round/>
            <a:headEnd/>
            <a:tailEnd/>
          </a:ln>
          <a:effectLst/>
        </p:spPr>
        <p:txBody>
          <a:bodyPr wrap="none"/>
          <a:lstStyle/>
          <a:p>
            <a:endParaRPr lang="en-US"/>
          </a:p>
        </p:txBody>
      </p:sp>
      <p:sp>
        <p:nvSpPr>
          <p:cNvPr id="214037" name="Line 2069"/>
          <p:cNvSpPr>
            <a:spLocks noChangeShapeType="1"/>
          </p:cNvSpPr>
          <p:nvPr/>
        </p:nvSpPr>
        <p:spPr bwMode="auto">
          <a:xfrm flipH="1">
            <a:off x="3797300" y="5514975"/>
            <a:ext cx="117475" cy="131763"/>
          </a:xfrm>
          <a:prstGeom prst="line">
            <a:avLst/>
          </a:prstGeom>
          <a:noFill/>
          <a:ln w="9525">
            <a:solidFill>
              <a:schemeClr val="tx1"/>
            </a:solidFill>
            <a:round/>
            <a:headEnd/>
            <a:tailEnd/>
          </a:ln>
          <a:effectLst/>
        </p:spPr>
        <p:txBody>
          <a:bodyPr wrap="none"/>
          <a:lstStyle/>
          <a:p>
            <a:endParaRPr lang="en-US"/>
          </a:p>
        </p:txBody>
      </p:sp>
      <p:sp>
        <p:nvSpPr>
          <p:cNvPr id="214038" name="Line 2070"/>
          <p:cNvSpPr>
            <a:spLocks noChangeShapeType="1"/>
          </p:cNvSpPr>
          <p:nvPr/>
        </p:nvSpPr>
        <p:spPr bwMode="auto">
          <a:xfrm flipV="1">
            <a:off x="5283200" y="1838325"/>
            <a:ext cx="165100" cy="171450"/>
          </a:xfrm>
          <a:prstGeom prst="line">
            <a:avLst/>
          </a:prstGeom>
          <a:noFill/>
          <a:ln w="9525">
            <a:solidFill>
              <a:schemeClr val="tx1"/>
            </a:solidFill>
            <a:round/>
            <a:headEnd/>
            <a:tailEnd/>
          </a:ln>
          <a:effectLst/>
        </p:spPr>
        <p:txBody>
          <a:bodyPr wrap="none"/>
          <a:lstStyle/>
          <a:p>
            <a:endParaRPr lang="en-US"/>
          </a:p>
        </p:txBody>
      </p:sp>
      <p:sp>
        <p:nvSpPr>
          <p:cNvPr id="214049" name="Rectangle 2081"/>
          <p:cNvSpPr>
            <a:spLocks noChangeArrowheads="1"/>
          </p:cNvSpPr>
          <p:nvPr/>
        </p:nvSpPr>
        <p:spPr bwMode="auto">
          <a:xfrm>
            <a:off x="1676400" y="8382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50" name="Rectangle 2082"/>
          <p:cNvSpPr>
            <a:spLocks noChangeArrowheads="1"/>
          </p:cNvSpPr>
          <p:nvPr/>
        </p:nvSpPr>
        <p:spPr bwMode="auto">
          <a:xfrm>
            <a:off x="3505200" y="8382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51" name="Rectangle 2083"/>
          <p:cNvSpPr>
            <a:spLocks noChangeArrowheads="1"/>
          </p:cNvSpPr>
          <p:nvPr/>
        </p:nvSpPr>
        <p:spPr bwMode="auto">
          <a:xfrm>
            <a:off x="3505200" y="13335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52" name="Text Box 2084"/>
          <p:cNvSpPr txBox="1">
            <a:spLocks noChangeArrowheads="1"/>
          </p:cNvSpPr>
          <p:nvPr/>
        </p:nvSpPr>
        <p:spPr bwMode="auto">
          <a:xfrm>
            <a:off x="1905000" y="10668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2</a:t>
            </a:r>
          </a:p>
        </p:txBody>
      </p:sp>
      <p:sp>
        <p:nvSpPr>
          <p:cNvPr id="214054" name="Rectangle 2086"/>
          <p:cNvSpPr>
            <a:spLocks noChangeArrowheads="1"/>
          </p:cNvSpPr>
          <p:nvPr/>
        </p:nvSpPr>
        <p:spPr bwMode="auto">
          <a:xfrm>
            <a:off x="4114800" y="8382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55" name="Rectangle 2087"/>
          <p:cNvSpPr>
            <a:spLocks noChangeArrowheads="1"/>
          </p:cNvSpPr>
          <p:nvPr/>
        </p:nvSpPr>
        <p:spPr bwMode="auto">
          <a:xfrm>
            <a:off x="5943600" y="8382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56" name="Rectangle 2088"/>
          <p:cNvSpPr>
            <a:spLocks noChangeArrowheads="1"/>
          </p:cNvSpPr>
          <p:nvPr/>
        </p:nvSpPr>
        <p:spPr bwMode="auto">
          <a:xfrm>
            <a:off x="5943600" y="13335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57" name="Text Box 2089"/>
          <p:cNvSpPr txBox="1">
            <a:spLocks noChangeArrowheads="1"/>
          </p:cNvSpPr>
          <p:nvPr/>
        </p:nvSpPr>
        <p:spPr bwMode="auto">
          <a:xfrm>
            <a:off x="4343400" y="10668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3</a:t>
            </a:r>
          </a:p>
        </p:txBody>
      </p:sp>
      <p:sp>
        <p:nvSpPr>
          <p:cNvPr id="214059" name="Rectangle 2091"/>
          <p:cNvSpPr>
            <a:spLocks noChangeArrowheads="1"/>
          </p:cNvSpPr>
          <p:nvPr/>
        </p:nvSpPr>
        <p:spPr bwMode="auto">
          <a:xfrm flipH="1">
            <a:off x="2819400" y="56388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60" name="Rectangle 2092"/>
          <p:cNvSpPr>
            <a:spLocks noChangeArrowheads="1"/>
          </p:cNvSpPr>
          <p:nvPr/>
        </p:nvSpPr>
        <p:spPr bwMode="auto">
          <a:xfrm flipH="1">
            <a:off x="2819400" y="56388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61" name="Rectangle 2093"/>
          <p:cNvSpPr>
            <a:spLocks noChangeArrowheads="1"/>
          </p:cNvSpPr>
          <p:nvPr/>
        </p:nvSpPr>
        <p:spPr bwMode="auto">
          <a:xfrm flipH="1">
            <a:off x="2819400" y="61341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62" name="Text Box 2094"/>
          <p:cNvSpPr txBox="1">
            <a:spLocks noChangeArrowheads="1"/>
          </p:cNvSpPr>
          <p:nvPr/>
        </p:nvSpPr>
        <p:spPr bwMode="auto">
          <a:xfrm flipH="1">
            <a:off x="3429000" y="58674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7</a:t>
            </a:r>
          </a:p>
        </p:txBody>
      </p:sp>
      <p:sp>
        <p:nvSpPr>
          <p:cNvPr id="214064" name="Rectangle 2096"/>
          <p:cNvSpPr>
            <a:spLocks noChangeArrowheads="1"/>
          </p:cNvSpPr>
          <p:nvPr/>
        </p:nvSpPr>
        <p:spPr bwMode="auto">
          <a:xfrm flipH="1">
            <a:off x="5257800" y="56388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65" name="Rectangle 2097"/>
          <p:cNvSpPr>
            <a:spLocks noChangeArrowheads="1"/>
          </p:cNvSpPr>
          <p:nvPr/>
        </p:nvSpPr>
        <p:spPr bwMode="auto">
          <a:xfrm flipH="1">
            <a:off x="5257800" y="56388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66" name="Rectangle 2098"/>
          <p:cNvSpPr>
            <a:spLocks noChangeArrowheads="1"/>
          </p:cNvSpPr>
          <p:nvPr/>
        </p:nvSpPr>
        <p:spPr bwMode="auto">
          <a:xfrm flipH="1">
            <a:off x="5257800" y="61341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67" name="Text Box 2099"/>
          <p:cNvSpPr txBox="1">
            <a:spLocks noChangeArrowheads="1"/>
          </p:cNvSpPr>
          <p:nvPr/>
        </p:nvSpPr>
        <p:spPr bwMode="auto">
          <a:xfrm flipH="1">
            <a:off x="5791200" y="58674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6</a:t>
            </a:r>
          </a:p>
        </p:txBody>
      </p:sp>
      <p:sp>
        <p:nvSpPr>
          <p:cNvPr id="214069" name="Rectangle 2101"/>
          <p:cNvSpPr>
            <a:spLocks noChangeArrowheads="1"/>
          </p:cNvSpPr>
          <p:nvPr/>
        </p:nvSpPr>
        <p:spPr bwMode="auto">
          <a:xfrm rot="16200000" flipV="1">
            <a:off x="1034257" y="25471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70" name="Rectangle 2102"/>
          <p:cNvSpPr>
            <a:spLocks noChangeArrowheads="1"/>
          </p:cNvSpPr>
          <p:nvPr/>
        </p:nvSpPr>
        <p:spPr bwMode="auto">
          <a:xfrm rot="5400000" flipV="1">
            <a:off x="2202657" y="1886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71" name="Rectangle 2103"/>
          <p:cNvSpPr>
            <a:spLocks noChangeArrowheads="1"/>
          </p:cNvSpPr>
          <p:nvPr/>
        </p:nvSpPr>
        <p:spPr bwMode="auto">
          <a:xfrm rot="5400000" flipV="1">
            <a:off x="1707357" y="1886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72" name="Text Box 2104"/>
          <p:cNvSpPr txBox="1">
            <a:spLocks noChangeArrowheads="1"/>
          </p:cNvSpPr>
          <p:nvPr/>
        </p:nvSpPr>
        <p:spPr bwMode="auto">
          <a:xfrm rot="5400000" flipV="1">
            <a:off x="1470819" y="2982119"/>
            <a:ext cx="1381125" cy="579437"/>
          </a:xfrm>
          <a:prstGeom prst="rect">
            <a:avLst/>
          </a:prstGeom>
          <a:noFill/>
          <a:ln w="9525" algn="ctr">
            <a:noFill/>
            <a:miter lim="800000"/>
            <a:headEnd/>
            <a:tailEnd/>
          </a:ln>
          <a:effectLst/>
        </p:spPr>
        <p:txBody>
          <a:bodyPr wrap="none">
            <a:spAutoFit/>
          </a:bodyPr>
          <a:lstStyle/>
          <a:p>
            <a:r>
              <a:rPr lang="en-US" b="1">
                <a:solidFill>
                  <a:srgbClr val="FF0000"/>
                </a:solidFill>
              </a:rPr>
              <a:t>CPU 1</a:t>
            </a:r>
          </a:p>
        </p:txBody>
      </p:sp>
      <p:sp>
        <p:nvSpPr>
          <p:cNvPr id="214074" name="Rectangle 2106"/>
          <p:cNvSpPr>
            <a:spLocks noChangeArrowheads="1"/>
          </p:cNvSpPr>
          <p:nvPr/>
        </p:nvSpPr>
        <p:spPr bwMode="auto">
          <a:xfrm rot="16200000" flipV="1">
            <a:off x="1034257" y="49855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75" name="Rectangle 2107"/>
          <p:cNvSpPr>
            <a:spLocks noChangeArrowheads="1"/>
          </p:cNvSpPr>
          <p:nvPr/>
        </p:nvSpPr>
        <p:spPr bwMode="auto">
          <a:xfrm rot="5400000" flipV="1">
            <a:off x="2202657" y="4325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76" name="Rectangle 2108"/>
          <p:cNvSpPr>
            <a:spLocks noChangeArrowheads="1"/>
          </p:cNvSpPr>
          <p:nvPr/>
        </p:nvSpPr>
        <p:spPr bwMode="auto">
          <a:xfrm rot="5400000" flipV="1">
            <a:off x="1707357" y="4325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77" name="Text Box 2109"/>
          <p:cNvSpPr txBox="1">
            <a:spLocks noChangeArrowheads="1"/>
          </p:cNvSpPr>
          <p:nvPr/>
        </p:nvSpPr>
        <p:spPr bwMode="auto">
          <a:xfrm rot="5400000" flipV="1">
            <a:off x="1470819" y="5420519"/>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0</a:t>
            </a:r>
          </a:p>
        </p:txBody>
      </p:sp>
      <p:sp>
        <p:nvSpPr>
          <p:cNvPr id="214079" name="Rectangle 2111"/>
          <p:cNvSpPr>
            <a:spLocks noChangeArrowheads="1"/>
          </p:cNvSpPr>
          <p:nvPr/>
        </p:nvSpPr>
        <p:spPr bwMode="auto">
          <a:xfrm rot="5400000">
            <a:off x="5911057" y="14803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80" name="Rectangle 2112"/>
          <p:cNvSpPr>
            <a:spLocks noChangeArrowheads="1"/>
          </p:cNvSpPr>
          <p:nvPr/>
        </p:nvSpPr>
        <p:spPr bwMode="auto">
          <a:xfrm rot="-5400000">
            <a:off x="7079457" y="2648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81" name="Rectangle 2113"/>
          <p:cNvSpPr>
            <a:spLocks noChangeArrowheads="1"/>
          </p:cNvSpPr>
          <p:nvPr/>
        </p:nvSpPr>
        <p:spPr bwMode="auto">
          <a:xfrm rot="-5400000">
            <a:off x="6584157" y="2648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82" name="Text Box 2114"/>
          <p:cNvSpPr txBox="1">
            <a:spLocks noChangeArrowheads="1"/>
          </p:cNvSpPr>
          <p:nvPr/>
        </p:nvSpPr>
        <p:spPr bwMode="auto">
          <a:xfrm rot="-5400000">
            <a:off x="6347619" y="1466057"/>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4</a:t>
            </a:r>
          </a:p>
        </p:txBody>
      </p:sp>
      <p:sp>
        <p:nvSpPr>
          <p:cNvPr id="214084" name="Rectangle 2116"/>
          <p:cNvSpPr>
            <a:spLocks noChangeArrowheads="1"/>
          </p:cNvSpPr>
          <p:nvPr/>
        </p:nvSpPr>
        <p:spPr bwMode="auto">
          <a:xfrm rot="5400000">
            <a:off x="5911057" y="39187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85" name="Rectangle 2117"/>
          <p:cNvSpPr>
            <a:spLocks noChangeArrowheads="1"/>
          </p:cNvSpPr>
          <p:nvPr/>
        </p:nvSpPr>
        <p:spPr bwMode="auto">
          <a:xfrm rot="-5400000">
            <a:off x="7079457" y="5087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86" name="Rectangle 2118"/>
          <p:cNvSpPr>
            <a:spLocks noChangeArrowheads="1"/>
          </p:cNvSpPr>
          <p:nvPr/>
        </p:nvSpPr>
        <p:spPr bwMode="auto">
          <a:xfrm rot="-5400000">
            <a:off x="6584157" y="5087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87" name="Text Box 2119"/>
          <p:cNvSpPr txBox="1">
            <a:spLocks noChangeArrowheads="1"/>
          </p:cNvSpPr>
          <p:nvPr/>
        </p:nvSpPr>
        <p:spPr bwMode="auto">
          <a:xfrm rot="-5400000">
            <a:off x="6347619" y="3906044"/>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5</a:t>
            </a:r>
          </a:p>
        </p:txBody>
      </p:sp>
      <p:sp>
        <p:nvSpPr>
          <p:cNvPr id="214088" name="Rectangle 2120"/>
          <p:cNvSpPr>
            <a:spLocks noChangeArrowheads="1"/>
          </p:cNvSpPr>
          <p:nvPr/>
        </p:nvSpPr>
        <p:spPr bwMode="auto">
          <a:xfrm>
            <a:off x="1593850" y="747713"/>
            <a:ext cx="6038850" cy="5989637"/>
          </a:xfrm>
          <a:prstGeom prst="rect">
            <a:avLst/>
          </a:prstGeom>
          <a:noFill/>
          <a:ln w="57150" algn="ctr">
            <a:solidFill>
              <a:schemeClr val="tx1"/>
            </a:solidFill>
            <a:miter lim="800000"/>
            <a:headEnd/>
            <a:tailEnd/>
          </a:ln>
          <a:effectLst/>
        </p:spPr>
        <p:txBody>
          <a:bodyPr wrap="none" anchor="ctr"/>
          <a:lstStyle/>
          <a:p>
            <a:endParaRPr lang="en-US"/>
          </a:p>
        </p:txBody>
      </p:sp>
      <p:sp>
        <p:nvSpPr>
          <p:cNvPr id="103367" name="Oval 1991"/>
          <p:cNvSpPr>
            <a:spLocks noChangeArrowheads="1"/>
          </p:cNvSpPr>
          <p:nvPr/>
        </p:nvSpPr>
        <p:spPr bwMode="auto">
          <a:xfrm>
            <a:off x="255588" y="1147763"/>
            <a:ext cx="1219200" cy="1189037"/>
          </a:xfrm>
          <a:prstGeom prst="ellipse">
            <a:avLst/>
          </a:prstGeom>
          <a:noFill/>
          <a:ln w="38100">
            <a:solidFill>
              <a:schemeClr val="tx1"/>
            </a:solidFill>
            <a:round/>
            <a:headEnd/>
            <a:tailEnd/>
          </a:ln>
          <a:effectLst/>
        </p:spPr>
        <p:txBody>
          <a:bodyPr wrap="none" anchor="ctr"/>
          <a:lstStyle/>
          <a:p>
            <a:endParaRPr lang="en-US"/>
          </a:p>
        </p:txBody>
      </p:sp>
      <p:sp>
        <p:nvSpPr>
          <p:cNvPr id="103369" name="Rectangle 1993"/>
          <p:cNvSpPr>
            <a:spLocks noChangeArrowheads="1"/>
          </p:cNvSpPr>
          <p:nvPr/>
        </p:nvSpPr>
        <p:spPr bwMode="auto">
          <a:xfrm>
            <a:off x="631825" y="1303338"/>
            <a:ext cx="639763" cy="639762"/>
          </a:xfrm>
          <a:prstGeom prst="rect">
            <a:avLst/>
          </a:prstGeom>
          <a:solidFill>
            <a:srgbClr val="89B0FF"/>
          </a:solidFill>
          <a:ln w="38100">
            <a:solidFill>
              <a:schemeClr val="tx1"/>
            </a:solidFill>
            <a:miter lim="800000"/>
            <a:headEnd/>
            <a:tailEnd/>
          </a:ln>
          <a:effectLst/>
        </p:spPr>
        <p:txBody>
          <a:bodyPr wrap="none" anchor="ctr"/>
          <a:lstStyle/>
          <a:p>
            <a:endParaRPr lang="en-US"/>
          </a:p>
        </p:txBody>
      </p:sp>
      <p:sp>
        <p:nvSpPr>
          <p:cNvPr id="214091" name="Oval 2123"/>
          <p:cNvSpPr>
            <a:spLocks noChangeArrowheads="1"/>
          </p:cNvSpPr>
          <p:nvPr/>
        </p:nvSpPr>
        <p:spPr bwMode="auto">
          <a:xfrm>
            <a:off x="417513" y="1976438"/>
            <a:ext cx="201612" cy="188912"/>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214092" name="Line 2124"/>
          <p:cNvSpPr>
            <a:spLocks noChangeShapeType="1"/>
          </p:cNvSpPr>
          <p:nvPr/>
        </p:nvSpPr>
        <p:spPr bwMode="auto">
          <a:xfrm flipV="1">
            <a:off x="511175" y="1236663"/>
            <a:ext cx="0" cy="995362"/>
          </a:xfrm>
          <a:prstGeom prst="line">
            <a:avLst/>
          </a:prstGeom>
          <a:noFill/>
          <a:ln w="57150">
            <a:solidFill>
              <a:schemeClr val="tx1"/>
            </a:solidFill>
            <a:round/>
            <a:headEnd/>
            <a:tailEnd/>
          </a:ln>
          <a:effectLst/>
        </p:spPr>
        <p:txBody>
          <a:bodyPr wrap="none"/>
          <a:lstStyle/>
          <a:p>
            <a:endParaRPr lang="en-US"/>
          </a:p>
        </p:txBody>
      </p:sp>
      <p:sp>
        <p:nvSpPr>
          <p:cNvPr id="214094" name="Line 2126"/>
          <p:cNvSpPr>
            <a:spLocks noChangeShapeType="1"/>
          </p:cNvSpPr>
          <p:nvPr/>
        </p:nvSpPr>
        <p:spPr bwMode="auto">
          <a:xfrm>
            <a:off x="363538" y="2084388"/>
            <a:ext cx="1008062" cy="0"/>
          </a:xfrm>
          <a:prstGeom prst="line">
            <a:avLst/>
          </a:prstGeom>
          <a:noFill/>
          <a:ln w="57150">
            <a:solidFill>
              <a:schemeClr val="tx1"/>
            </a:solidFill>
            <a:round/>
            <a:headEnd/>
            <a:tailEnd/>
          </a:ln>
          <a:effectLst/>
        </p:spPr>
        <p:txBody>
          <a:bodyPr wrap="none"/>
          <a:lstStyle/>
          <a:p>
            <a:endParaRPr lang="en-US"/>
          </a:p>
        </p:txBody>
      </p:sp>
      <p:sp>
        <p:nvSpPr>
          <p:cNvPr id="214095" name="Line 2127"/>
          <p:cNvSpPr>
            <a:spLocks noChangeShapeType="1"/>
          </p:cNvSpPr>
          <p:nvPr/>
        </p:nvSpPr>
        <p:spPr bwMode="auto">
          <a:xfrm flipV="1">
            <a:off x="565150" y="1976438"/>
            <a:ext cx="66675" cy="41275"/>
          </a:xfrm>
          <a:prstGeom prst="line">
            <a:avLst/>
          </a:prstGeom>
          <a:noFill/>
          <a:ln w="57150">
            <a:solidFill>
              <a:schemeClr val="tx1"/>
            </a:solidFill>
            <a:round/>
            <a:headEnd/>
            <a:tailEnd/>
          </a:ln>
          <a:effectLst/>
        </p:spPr>
        <p:txBody>
          <a:bodyPr wrap="none"/>
          <a:lstStyle/>
          <a:p>
            <a:endParaRPr lang="en-US"/>
          </a:p>
        </p:txBody>
      </p:sp>
      <p:sp>
        <p:nvSpPr>
          <p:cNvPr id="214105" name="Oval 2137"/>
          <p:cNvSpPr>
            <a:spLocks noChangeArrowheads="1"/>
          </p:cNvSpPr>
          <p:nvPr/>
        </p:nvSpPr>
        <p:spPr bwMode="auto">
          <a:xfrm rot="10800000">
            <a:off x="233363" y="4257675"/>
            <a:ext cx="1219200" cy="1189038"/>
          </a:xfrm>
          <a:prstGeom prst="ellipse">
            <a:avLst/>
          </a:prstGeom>
          <a:noFill/>
          <a:ln w="38100">
            <a:solidFill>
              <a:schemeClr val="tx1"/>
            </a:solidFill>
            <a:round/>
            <a:headEnd/>
            <a:tailEnd/>
          </a:ln>
          <a:effectLst/>
        </p:spPr>
        <p:txBody>
          <a:bodyPr wrap="none" anchor="ctr"/>
          <a:lstStyle/>
          <a:p>
            <a:endParaRPr lang="en-US"/>
          </a:p>
        </p:txBody>
      </p:sp>
      <p:sp>
        <p:nvSpPr>
          <p:cNvPr id="214106" name="Rectangle 2138"/>
          <p:cNvSpPr>
            <a:spLocks noChangeArrowheads="1"/>
          </p:cNvSpPr>
          <p:nvPr/>
        </p:nvSpPr>
        <p:spPr bwMode="auto">
          <a:xfrm rot="10800000">
            <a:off x="434975" y="4651375"/>
            <a:ext cx="639763" cy="639763"/>
          </a:xfrm>
          <a:prstGeom prst="rect">
            <a:avLst/>
          </a:prstGeom>
          <a:solidFill>
            <a:srgbClr val="89B0FF"/>
          </a:solidFill>
          <a:ln w="38100">
            <a:solidFill>
              <a:schemeClr val="tx1"/>
            </a:solidFill>
            <a:miter lim="800000"/>
            <a:headEnd/>
            <a:tailEnd/>
          </a:ln>
          <a:effectLst/>
        </p:spPr>
        <p:txBody>
          <a:bodyPr wrap="none" anchor="ctr"/>
          <a:lstStyle/>
          <a:p>
            <a:endParaRPr lang="en-US"/>
          </a:p>
        </p:txBody>
      </p:sp>
      <p:sp>
        <p:nvSpPr>
          <p:cNvPr id="214107" name="Oval 2139"/>
          <p:cNvSpPr>
            <a:spLocks noChangeArrowheads="1"/>
          </p:cNvSpPr>
          <p:nvPr/>
        </p:nvSpPr>
        <p:spPr bwMode="auto">
          <a:xfrm rot="10800000">
            <a:off x="1087438" y="4429125"/>
            <a:ext cx="201612" cy="188913"/>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214108" name="Line 2140"/>
          <p:cNvSpPr>
            <a:spLocks noChangeShapeType="1"/>
          </p:cNvSpPr>
          <p:nvPr/>
        </p:nvSpPr>
        <p:spPr bwMode="auto">
          <a:xfrm rot="10800000" flipV="1">
            <a:off x="1196975" y="4378325"/>
            <a:ext cx="0" cy="981075"/>
          </a:xfrm>
          <a:prstGeom prst="line">
            <a:avLst/>
          </a:prstGeom>
          <a:noFill/>
          <a:ln w="57150">
            <a:solidFill>
              <a:schemeClr val="tx1"/>
            </a:solidFill>
            <a:round/>
            <a:headEnd/>
            <a:tailEnd/>
          </a:ln>
          <a:effectLst/>
        </p:spPr>
        <p:txBody>
          <a:bodyPr wrap="none"/>
          <a:lstStyle/>
          <a:p>
            <a:endParaRPr lang="en-US"/>
          </a:p>
        </p:txBody>
      </p:sp>
      <p:sp>
        <p:nvSpPr>
          <p:cNvPr id="214109" name="Line 2141"/>
          <p:cNvSpPr>
            <a:spLocks noChangeShapeType="1"/>
          </p:cNvSpPr>
          <p:nvPr/>
        </p:nvSpPr>
        <p:spPr bwMode="auto">
          <a:xfrm rot="10800000">
            <a:off x="336550" y="4511675"/>
            <a:ext cx="993775" cy="0"/>
          </a:xfrm>
          <a:prstGeom prst="line">
            <a:avLst/>
          </a:prstGeom>
          <a:noFill/>
          <a:ln w="57150">
            <a:solidFill>
              <a:schemeClr val="tx1"/>
            </a:solidFill>
            <a:round/>
            <a:headEnd/>
            <a:tailEnd/>
          </a:ln>
          <a:effectLst/>
        </p:spPr>
        <p:txBody>
          <a:bodyPr wrap="none"/>
          <a:lstStyle/>
          <a:p>
            <a:endParaRPr lang="en-US"/>
          </a:p>
        </p:txBody>
      </p:sp>
      <p:sp>
        <p:nvSpPr>
          <p:cNvPr id="214110" name="Line 2142"/>
          <p:cNvSpPr>
            <a:spLocks noChangeShapeType="1"/>
          </p:cNvSpPr>
          <p:nvPr/>
        </p:nvSpPr>
        <p:spPr bwMode="auto">
          <a:xfrm rot="10800000" flipV="1">
            <a:off x="1076325" y="4578350"/>
            <a:ext cx="66675" cy="41275"/>
          </a:xfrm>
          <a:prstGeom prst="line">
            <a:avLst/>
          </a:prstGeom>
          <a:noFill/>
          <a:ln w="57150">
            <a:solidFill>
              <a:schemeClr val="tx1"/>
            </a:solidFill>
            <a:round/>
            <a:headEnd/>
            <a:tailEnd/>
          </a:ln>
          <a:effectLst/>
        </p:spPr>
        <p:txBody>
          <a:bodyPr wrap="none"/>
          <a:lstStyle/>
          <a:p>
            <a:endParaRPr lang="en-US"/>
          </a:p>
        </p:txBody>
      </p:sp>
      <p:sp>
        <p:nvSpPr>
          <p:cNvPr id="214111" name="Line 2143"/>
          <p:cNvSpPr>
            <a:spLocks noChangeShapeType="1"/>
          </p:cNvSpPr>
          <p:nvPr/>
        </p:nvSpPr>
        <p:spPr bwMode="auto">
          <a:xfrm>
            <a:off x="842963" y="4254500"/>
            <a:ext cx="2425700" cy="174625"/>
          </a:xfrm>
          <a:prstGeom prst="line">
            <a:avLst/>
          </a:prstGeom>
          <a:noFill/>
          <a:ln w="38100">
            <a:solidFill>
              <a:schemeClr val="tx1"/>
            </a:solidFill>
            <a:round/>
            <a:headEnd/>
            <a:tailEnd/>
          </a:ln>
          <a:effectLst/>
        </p:spPr>
        <p:txBody>
          <a:bodyPr wrap="none"/>
          <a:lstStyle/>
          <a:p>
            <a:endParaRPr lang="en-US"/>
          </a:p>
        </p:txBody>
      </p:sp>
      <p:sp>
        <p:nvSpPr>
          <p:cNvPr id="214112" name="Line 2144"/>
          <p:cNvSpPr>
            <a:spLocks noChangeShapeType="1"/>
          </p:cNvSpPr>
          <p:nvPr/>
        </p:nvSpPr>
        <p:spPr bwMode="auto">
          <a:xfrm flipV="1">
            <a:off x="968375" y="4660900"/>
            <a:ext cx="2319338" cy="779463"/>
          </a:xfrm>
          <a:prstGeom prst="line">
            <a:avLst/>
          </a:prstGeom>
          <a:noFill/>
          <a:ln w="38100">
            <a:solidFill>
              <a:schemeClr val="tx1"/>
            </a:solidFill>
            <a:round/>
            <a:headEnd/>
            <a:tailEnd/>
          </a:ln>
          <a:effectLst/>
        </p:spPr>
        <p:txBody>
          <a:bodyPr wrap="none"/>
          <a:lstStyle/>
          <a:p>
            <a:endParaRPr lang="en-US"/>
          </a:p>
        </p:txBody>
      </p:sp>
      <p:sp>
        <p:nvSpPr>
          <p:cNvPr id="214113" name="Rectangle 2145"/>
          <p:cNvSpPr>
            <a:spLocks noChangeArrowheads="1"/>
          </p:cNvSpPr>
          <p:nvPr/>
        </p:nvSpPr>
        <p:spPr bwMode="auto">
          <a:xfrm>
            <a:off x="430213" y="4862513"/>
            <a:ext cx="639762" cy="214312"/>
          </a:xfrm>
          <a:prstGeom prst="rect">
            <a:avLst/>
          </a:prstGeom>
          <a:solidFill>
            <a:srgbClr val="FF6600"/>
          </a:solidFill>
          <a:ln w="38100" algn="ctr">
            <a:solidFill>
              <a:schemeClr val="tx1"/>
            </a:solidFill>
            <a:miter lim="800000"/>
            <a:headEnd/>
            <a:tailEnd/>
          </a:ln>
          <a:effectLst/>
        </p:spPr>
        <p:txBody>
          <a:bodyPr wrap="none" anchor="ctr"/>
          <a:lstStyle/>
          <a:p>
            <a:pPr algn="ctr"/>
            <a:r>
              <a:rPr lang="en-US" sz="1800" b="1">
                <a:solidFill>
                  <a:schemeClr val="tx1"/>
                </a:solidFill>
              </a:rPr>
              <a:t>B</a:t>
            </a:r>
          </a:p>
        </p:txBody>
      </p:sp>
      <p:sp>
        <p:nvSpPr>
          <p:cNvPr id="214114" name="Rectangle 2146"/>
          <p:cNvSpPr>
            <a:spLocks noChangeArrowheads="1"/>
          </p:cNvSpPr>
          <p:nvPr/>
        </p:nvSpPr>
        <p:spPr bwMode="auto">
          <a:xfrm>
            <a:off x="636588" y="1517650"/>
            <a:ext cx="639762" cy="214313"/>
          </a:xfrm>
          <a:prstGeom prst="rect">
            <a:avLst/>
          </a:prstGeom>
          <a:solidFill>
            <a:srgbClr val="FFCC00"/>
          </a:solidFill>
          <a:ln w="38100" algn="ctr">
            <a:solidFill>
              <a:schemeClr val="tx1"/>
            </a:solidFill>
            <a:miter lim="800000"/>
            <a:headEnd/>
            <a:tailEnd/>
          </a:ln>
          <a:effectLst/>
        </p:spPr>
        <p:txBody>
          <a:bodyPr wrap="none" anchor="ctr"/>
          <a:lstStyle/>
          <a:p>
            <a:pPr algn="ctr"/>
            <a:r>
              <a:rPr lang="en-US" sz="1800" b="1">
                <a:solidFill>
                  <a:schemeClr val="tx1"/>
                </a:solidFill>
              </a:rPr>
              <a:t>A</a:t>
            </a:r>
          </a:p>
        </p:txBody>
      </p:sp>
      <p:sp>
        <p:nvSpPr>
          <p:cNvPr id="214115" name="Rectangle 2147"/>
          <p:cNvSpPr>
            <a:spLocks noChangeArrowheads="1"/>
          </p:cNvSpPr>
          <p:nvPr/>
        </p:nvSpPr>
        <p:spPr bwMode="auto">
          <a:xfrm>
            <a:off x="3052763" y="2943225"/>
            <a:ext cx="146050" cy="55563"/>
          </a:xfrm>
          <a:prstGeom prst="rect">
            <a:avLst/>
          </a:prstGeom>
          <a:solidFill>
            <a:srgbClr val="FFCC00"/>
          </a:solidFill>
          <a:ln w="9525" algn="ctr">
            <a:solidFill>
              <a:schemeClr val="tx1"/>
            </a:solidFill>
            <a:miter lim="800000"/>
            <a:headEnd/>
            <a:tailEnd/>
          </a:ln>
          <a:effectLst/>
        </p:spPr>
        <p:txBody>
          <a:bodyPr wrap="none" anchor="ctr"/>
          <a:lstStyle/>
          <a:p>
            <a:endParaRPr lang="en-US"/>
          </a:p>
        </p:txBody>
      </p:sp>
      <p:sp>
        <p:nvSpPr>
          <p:cNvPr id="214116" name="Rectangle 2148"/>
          <p:cNvSpPr>
            <a:spLocks noChangeArrowheads="1"/>
          </p:cNvSpPr>
          <p:nvPr/>
        </p:nvSpPr>
        <p:spPr bwMode="auto">
          <a:xfrm>
            <a:off x="3281363" y="4524375"/>
            <a:ext cx="146050" cy="55563"/>
          </a:xfrm>
          <a:prstGeom prst="rect">
            <a:avLst/>
          </a:prstGeom>
          <a:solidFill>
            <a:srgbClr val="FF6600"/>
          </a:solidFill>
          <a:ln w="9525" algn="ctr">
            <a:solidFill>
              <a:schemeClr val="tx1"/>
            </a:solidFill>
            <a:miter lim="800000"/>
            <a:headEnd/>
            <a:tailEnd/>
          </a:ln>
          <a:effectLst/>
        </p:spPr>
        <p:txBody>
          <a:bodyPr wrap="none" anchor="ctr"/>
          <a:lstStyle/>
          <a:p>
            <a:endParaRPr lang="en-US"/>
          </a:p>
        </p:txBody>
      </p:sp>
      <p:sp>
        <p:nvSpPr>
          <p:cNvPr id="214119" name="Rectangle 2151"/>
          <p:cNvSpPr>
            <a:spLocks noChangeArrowheads="1"/>
          </p:cNvSpPr>
          <p:nvPr/>
        </p:nvSpPr>
        <p:spPr bwMode="auto">
          <a:xfrm>
            <a:off x="431800" y="4864100"/>
            <a:ext cx="639763" cy="214313"/>
          </a:xfrm>
          <a:prstGeom prst="rect">
            <a:avLst/>
          </a:prstGeom>
          <a:solidFill>
            <a:srgbClr val="FFCC00"/>
          </a:solidFill>
          <a:ln w="38100" algn="ctr">
            <a:solidFill>
              <a:schemeClr val="tx1"/>
            </a:solidFill>
            <a:miter lim="800000"/>
            <a:headEnd/>
            <a:tailEnd/>
          </a:ln>
          <a:effectLst/>
        </p:spPr>
        <p:txBody>
          <a:bodyPr wrap="none" anchor="ctr"/>
          <a:lstStyle/>
          <a:p>
            <a:pPr algn="ctr"/>
            <a:r>
              <a:rPr lang="en-US" sz="1800" b="1">
                <a:solidFill>
                  <a:schemeClr val="tx1"/>
                </a:solidFill>
              </a:rPr>
              <a:t>A</a:t>
            </a:r>
          </a:p>
        </p:txBody>
      </p:sp>
      <p:sp>
        <p:nvSpPr>
          <p:cNvPr id="214120" name="Rectangle 2152"/>
          <p:cNvSpPr>
            <a:spLocks noChangeArrowheads="1"/>
          </p:cNvSpPr>
          <p:nvPr/>
        </p:nvSpPr>
        <p:spPr bwMode="auto">
          <a:xfrm>
            <a:off x="636588" y="1519238"/>
            <a:ext cx="639762" cy="214312"/>
          </a:xfrm>
          <a:prstGeom prst="rect">
            <a:avLst/>
          </a:prstGeom>
          <a:solidFill>
            <a:srgbClr val="FF6600"/>
          </a:solidFill>
          <a:ln w="38100" algn="ctr">
            <a:solidFill>
              <a:schemeClr val="tx1"/>
            </a:solidFill>
            <a:miter lim="800000"/>
            <a:headEnd/>
            <a:tailEnd/>
          </a:ln>
          <a:effectLst/>
        </p:spPr>
        <p:txBody>
          <a:bodyPr wrap="none" anchor="ctr"/>
          <a:lstStyle/>
          <a:p>
            <a:pPr algn="ctr"/>
            <a:r>
              <a:rPr lang="en-US" sz="1800" b="1">
                <a:solidFill>
                  <a:schemeClr val="tx1"/>
                </a:solidFill>
              </a:rPr>
              <a:t>B</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0.00023 L -0.01267 0.01621 L 0.03733 0.01621 L 0.03733 0.21343 L 0.02431 0.23079 " pathEditMode="relative" ptsTypes="AAAAA">
                                      <p:cBhvr>
                                        <p:cTn id="6" dur="2000" fill="hold"/>
                                        <p:tgtEl>
                                          <p:spTgt spid="21411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069 0.00022 L 0.01181 -0.01505 L 0.01129 -0.21436 L -0.03871 -0.21297 L -0.02621 -0.22964 " pathEditMode="relative" ptsTypes="AAAAA">
                                      <p:cBhvr>
                                        <p:cTn id="8" dur="2000" fill="hold"/>
                                        <p:tgtEl>
                                          <p:spTgt spid="214116"/>
                                        </p:tgtEl>
                                        <p:attrNameLst>
                                          <p:attrName>ppt_x</p:attrName>
                                          <p:attrName>ppt_y</p:attrName>
                                        </p:attrNameLst>
                                      </p:cBhvr>
                                    </p:animMotion>
                                  </p:childTnLst>
                                </p:cTn>
                              </p:par>
                              <p:par>
                                <p:cTn id="9" presetID="1" presetClass="exit" presetSubtype="0" fill="hold" grpId="0" nodeType="withEffect">
                                  <p:stCondLst>
                                    <p:cond delay="0"/>
                                  </p:stCondLst>
                                  <p:childTnLst>
                                    <p:set>
                                      <p:cBhvr>
                                        <p:cTn id="10" dur="1" fill="hold">
                                          <p:stCondLst>
                                            <p:cond delay="0"/>
                                          </p:stCondLst>
                                        </p:cTn>
                                        <p:tgtEl>
                                          <p:spTgt spid="2141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4113"/>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500"/>
                                  </p:stCondLst>
                                  <p:childTnLst>
                                    <p:set>
                                      <p:cBhvr>
                                        <p:cTn id="15" dur="1" fill="hold">
                                          <p:stCondLst>
                                            <p:cond delay="0"/>
                                          </p:stCondLst>
                                        </p:cTn>
                                        <p:tgtEl>
                                          <p:spTgt spid="214119"/>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214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13" grpId="0" animBg="1"/>
      <p:bldP spid="214114" grpId="0" animBg="1"/>
      <p:bldP spid="214115" grpId="0" animBg="1"/>
      <p:bldP spid="214116" grpId="0" animBg="1"/>
      <p:bldP spid="214119" grpId="0" animBg="1"/>
      <p:bldP spid="21412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CD5DCC77-E0D9-41C6-AB40-95DE2A3D1411}" type="slidenum">
              <a:rPr lang="en-US"/>
              <a:pPr/>
              <a:t>123</a:t>
            </a:fld>
            <a:endParaRPr lang="en-US"/>
          </a:p>
        </p:txBody>
      </p:sp>
      <p:sp>
        <p:nvSpPr>
          <p:cNvPr id="208898" name="Rectangle 2"/>
          <p:cNvSpPr>
            <a:spLocks noGrp="1" noChangeArrowheads="1"/>
          </p:cNvSpPr>
          <p:nvPr>
            <p:ph type="title"/>
          </p:nvPr>
        </p:nvSpPr>
        <p:spPr/>
        <p:txBody>
          <a:bodyPr/>
          <a:lstStyle/>
          <a:p>
            <a:r>
              <a:rPr lang="en-US"/>
              <a:t>On-chip Transmission Lines</a:t>
            </a:r>
          </a:p>
        </p:txBody>
      </p:sp>
      <p:sp>
        <p:nvSpPr>
          <p:cNvPr id="208899" name="Rectangle 3"/>
          <p:cNvSpPr>
            <a:spLocks noGrp="1" noChangeArrowheads="1"/>
          </p:cNvSpPr>
          <p:nvPr>
            <p:ph type="body" idx="1"/>
          </p:nvPr>
        </p:nvSpPr>
        <p:spPr>
          <a:xfrm>
            <a:off x="457200" y="609600"/>
            <a:ext cx="8229600" cy="4802188"/>
          </a:xfrm>
        </p:spPr>
        <p:txBody>
          <a:bodyPr/>
          <a:lstStyle/>
          <a:p>
            <a:r>
              <a:rPr lang="en-US" sz="2800" dirty="0"/>
              <a:t>Similar to contemporary off-chip communication</a:t>
            </a:r>
          </a:p>
          <a:p>
            <a:r>
              <a:rPr lang="en-US" sz="2800" dirty="0"/>
              <a:t>Provides a different latency / bandwidth tradeoff </a:t>
            </a:r>
          </a:p>
          <a:p>
            <a:r>
              <a:rPr lang="en-US" sz="2800" dirty="0"/>
              <a:t>Wires behave more “transmission-line” like as frequency increases</a:t>
            </a:r>
          </a:p>
          <a:p>
            <a:pPr lvl="1"/>
            <a:r>
              <a:rPr lang="en-US" sz="2400" dirty="0"/>
              <a:t>Utilize transmission line qualities to our advantage</a:t>
            </a:r>
          </a:p>
          <a:p>
            <a:pPr lvl="1"/>
            <a:r>
              <a:rPr lang="en-US" sz="2400" dirty="0"/>
              <a:t>No repeaters – route directly over large structures</a:t>
            </a:r>
          </a:p>
          <a:p>
            <a:pPr lvl="1"/>
            <a:r>
              <a:rPr lang="en-US" sz="2400" b="1" dirty="0">
                <a:solidFill>
                  <a:srgbClr val="FF3300"/>
                </a:solidFill>
              </a:rPr>
              <a:t>~10x lower latency across long distances</a:t>
            </a:r>
          </a:p>
          <a:p>
            <a:r>
              <a:rPr lang="en-US" sz="2800" dirty="0"/>
              <a:t>Limitations</a:t>
            </a:r>
          </a:p>
          <a:p>
            <a:pPr lvl="1"/>
            <a:r>
              <a:rPr lang="en-US" sz="2400" dirty="0"/>
              <a:t>Requires thick wires and dielectric spacing</a:t>
            </a:r>
          </a:p>
          <a:p>
            <a:pPr lvl="1"/>
            <a:r>
              <a:rPr lang="en-US" sz="2400" dirty="0"/>
              <a:t>Increases manufacturing </a:t>
            </a:r>
            <a:r>
              <a:rPr lang="en-US" sz="2400" dirty="0" smtClean="0"/>
              <a:t>cost</a:t>
            </a:r>
          </a:p>
          <a:p>
            <a:r>
              <a:rPr lang="en-US" dirty="0" smtClean="0"/>
              <a:t>See “TLC: Transmission Line Caches” Beckman, Wood, MICRO’03</a:t>
            </a:r>
            <a:endParaRPr lang="en-US" sz="2800"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half" idx="10"/>
          </p:nvPr>
        </p:nvSpPr>
        <p:spPr/>
        <p:txBody>
          <a:bodyPr/>
          <a:lstStyle/>
          <a:p>
            <a:r>
              <a:rPr lang="en-US"/>
              <a:t>Beckmann &amp; Wood</a:t>
            </a:r>
          </a:p>
        </p:txBody>
      </p:sp>
      <p:sp>
        <p:nvSpPr>
          <p:cNvPr id="44" name="Footer Placeholder 3"/>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45" name="Slide Number Placeholder 4"/>
          <p:cNvSpPr>
            <a:spLocks noGrp="1"/>
          </p:cNvSpPr>
          <p:nvPr>
            <p:ph type="sldNum" sz="quarter" idx="4294967295"/>
          </p:nvPr>
        </p:nvSpPr>
        <p:spPr>
          <a:xfrm>
            <a:off x="7239000" y="6245225"/>
            <a:ext cx="1447800" cy="476250"/>
          </a:xfrm>
          <a:prstGeom prst="rect">
            <a:avLst/>
          </a:prstGeom>
        </p:spPr>
        <p:txBody>
          <a:bodyPr/>
          <a:lstStyle/>
          <a:p>
            <a:fld id="{B9B3622B-9FCF-417B-8051-2291684B28A3}" type="slidenum">
              <a:rPr lang="en-US"/>
              <a:pPr/>
              <a:t>124</a:t>
            </a:fld>
            <a:endParaRPr lang="en-US"/>
          </a:p>
        </p:txBody>
      </p:sp>
      <p:sp>
        <p:nvSpPr>
          <p:cNvPr id="236581" name="AutoShape 37"/>
          <p:cNvSpPr>
            <a:spLocks noChangeArrowheads="1"/>
          </p:cNvSpPr>
          <p:nvPr/>
        </p:nvSpPr>
        <p:spPr bwMode="auto">
          <a:xfrm>
            <a:off x="1524000" y="2286000"/>
            <a:ext cx="3048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82" name="AutoShape 38"/>
          <p:cNvSpPr>
            <a:spLocks noChangeArrowheads="1"/>
          </p:cNvSpPr>
          <p:nvPr/>
        </p:nvSpPr>
        <p:spPr bwMode="auto">
          <a:xfrm>
            <a:off x="1524000" y="2286000"/>
            <a:ext cx="6858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83" name="AutoShape 39"/>
          <p:cNvSpPr>
            <a:spLocks noChangeArrowheads="1"/>
          </p:cNvSpPr>
          <p:nvPr/>
        </p:nvSpPr>
        <p:spPr bwMode="auto">
          <a:xfrm>
            <a:off x="1524000" y="2286000"/>
            <a:ext cx="11430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0" name="AutoShape 46"/>
          <p:cNvSpPr>
            <a:spLocks noChangeArrowheads="1"/>
          </p:cNvSpPr>
          <p:nvPr/>
        </p:nvSpPr>
        <p:spPr bwMode="auto">
          <a:xfrm>
            <a:off x="1524000" y="2286000"/>
            <a:ext cx="20574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2" name="AutoShape 48"/>
          <p:cNvSpPr>
            <a:spLocks noChangeArrowheads="1"/>
          </p:cNvSpPr>
          <p:nvPr/>
        </p:nvSpPr>
        <p:spPr bwMode="auto">
          <a:xfrm>
            <a:off x="1524000" y="2286000"/>
            <a:ext cx="30480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3" name="AutoShape 49"/>
          <p:cNvSpPr>
            <a:spLocks noChangeArrowheads="1"/>
          </p:cNvSpPr>
          <p:nvPr/>
        </p:nvSpPr>
        <p:spPr bwMode="auto">
          <a:xfrm>
            <a:off x="1524000" y="2286000"/>
            <a:ext cx="39624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4" name="AutoShape 50"/>
          <p:cNvSpPr>
            <a:spLocks noChangeArrowheads="1"/>
          </p:cNvSpPr>
          <p:nvPr/>
        </p:nvSpPr>
        <p:spPr bwMode="auto">
          <a:xfrm>
            <a:off x="1524000" y="2286000"/>
            <a:ext cx="48768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5" name="AutoShape 51"/>
          <p:cNvSpPr>
            <a:spLocks noChangeArrowheads="1"/>
          </p:cNvSpPr>
          <p:nvPr/>
        </p:nvSpPr>
        <p:spPr bwMode="auto">
          <a:xfrm>
            <a:off x="1524000" y="2286000"/>
            <a:ext cx="57150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7" name="Freeform 53"/>
          <p:cNvSpPr>
            <a:spLocks/>
          </p:cNvSpPr>
          <p:nvPr/>
        </p:nvSpPr>
        <p:spPr bwMode="auto">
          <a:xfrm>
            <a:off x="1524000" y="2286000"/>
            <a:ext cx="5715000" cy="1143000"/>
          </a:xfrm>
          <a:custGeom>
            <a:avLst/>
            <a:gdLst/>
            <a:ahLst/>
            <a:cxnLst>
              <a:cxn ang="0">
                <a:pos x="0" y="0"/>
              </a:cxn>
              <a:cxn ang="0">
                <a:pos x="3600" y="432"/>
              </a:cxn>
              <a:cxn ang="0">
                <a:pos x="3600" y="720"/>
              </a:cxn>
              <a:cxn ang="0">
                <a:pos x="0" y="720"/>
              </a:cxn>
              <a:cxn ang="0">
                <a:pos x="0" y="0"/>
              </a:cxn>
            </a:cxnLst>
            <a:rect l="0" t="0" r="r" b="b"/>
            <a:pathLst>
              <a:path w="3600" h="720">
                <a:moveTo>
                  <a:pt x="0" y="0"/>
                </a:moveTo>
                <a:lnTo>
                  <a:pt x="3600" y="432"/>
                </a:lnTo>
                <a:lnTo>
                  <a:pt x="3600" y="720"/>
                </a:lnTo>
                <a:lnTo>
                  <a:pt x="0" y="720"/>
                </a:lnTo>
                <a:lnTo>
                  <a:pt x="0" y="0"/>
                </a:lnTo>
                <a:close/>
              </a:path>
            </a:pathLst>
          </a:custGeom>
          <a:solidFill>
            <a:srgbClr val="FF0000"/>
          </a:solidFill>
          <a:ln w="9525" cap="flat" cmpd="sng">
            <a:solidFill>
              <a:schemeClr val="tx1"/>
            </a:solidFill>
            <a:prstDash val="solid"/>
            <a:round/>
            <a:headEnd type="none" w="med" len="med"/>
            <a:tailEnd type="none" w="med" len="med"/>
          </a:ln>
          <a:effectLst/>
        </p:spPr>
        <p:txBody>
          <a:bodyPr wrap="none"/>
          <a:lstStyle/>
          <a:p>
            <a:endParaRPr lang="en-US"/>
          </a:p>
        </p:txBody>
      </p:sp>
      <p:sp>
        <p:nvSpPr>
          <p:cNvPr id="236601" name="Freeform 57"/>
          <p:cNvSpPr>
            <a:spLocks/>
          </p:cNvSpPr>
          <p:nvPr/>
        </p:nvSpPr>
        <p:spPr bwMode="auto">
          <a:xfrm>
            <a:off x="1524000" y="2286000"/>
            <a:ext cx="5715000" cy="1143000"/>
          </a:xfrm>
          <a:custGeom>
            <a:avLst/>
            <a:gdLst/>
            <a:ahLst/>
            <a:cxnLst>
              <a:cxn ang="0">
                <a:pos x="0" y="0"/>
              </a:cxn>
              <a:cxn ang="0">
                <a:pos x="3600" y="192"/>
              </a:cxn>
              <a:cxn ang="0">
                <a:pos x="3600" y="720"/>
              </a:cxn>
              <a:cxn ang="0">
                <a:pos x="0" y="720"/>
              </a:cxn>
              <a:cxn ang="0">
                <a:pos x="0" y="0"/>
              </a:cxn>
            </a:cxnLst>
            <a:rect l="0" t="0" r="r" b="b"/>
            <a:pathLst>
              <a:path w="3600" h="720">
                <a:moveTo>
                  <a:pt x="0" y="0"/>
                </a:moveTo>
                <a:lnTo>
                  <a:pt x="3600" y="192"/>
                </a:lnTo>
                <a:lnTo>
                  <a:pt x="3600" y="720"/>
                </a:lnTo>
                <a:lnTo>
                  <a:pt x="0" y="720"/>
                </a:lnTo>
                <a:lnTo>
                  <a:pt x="0" y="0"/>
                </a:lnTo>
                <a:close/>
              </a:path>
            </a:pathLst>
          </a:custGeom>
          <a:solidFill>
            <a:srgbClr val="FF0000"/>
          </a:solidFill>
          <a:ln w="9525" cap="flat" cmpd="sng">
            <a:solidFill>
              <a:schemeClr val="tx1"/>
            </a:solidFill>
            <a:prstDash val="solid"/>
            <a:round/>
            <a:headEnd type="none" w="med" len="med"/>
            <a:tailEnd type="none" w="med" len="med"/>
          </a:ln>
          <a:effectLst/>
        </p:spPr>
        <p:txBody>
          <a:bodyPr wrap="none"/>
          <a:lstStyle/>
          <a:p>
            <a:endParaRPr lang="en-US"/>
          </a:p>
        </p:txBody>
      </p:sp>
      <p:sp>
        <p:nvSpPr>
          <p:cNvPr id="236603" name="Rectangle 59"/>
          <p:cNvSpPr>
            <a:spLocks noChangeArrowheads="1"/>
          </p:cNvSpPr>
          <p:nvPr/>
        </p:nvSpPr>
        <p:spPr bwMode="auto">
          <a:xfrm>
            <a:off x="1524000" y="2286000"/>
            <a:ext cx="5715000" cy="11430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48" name="Rectangle 4"/>
          <p:cNvSpPr>
            <a:spLocks noGrp="1" noChangeArrowheads="1"/>
          </p:cNvSpPr>
          <p:nvPr>
            <p:ph type="title"/>
          </p:nvPr>
        </p:nvSpPr>
        <p:spPr/>
        <p:txBody>
          <a:bodyPr/>
          <a:lstStyle/>
          <a:p>
            <a:r>
              <a:rPr lang="en-US" dirty="0"/>
              <a:t>RC vs. TL Communication</a:t>
            </a:r>
          </a:p>
        </p:txBody>
      </p:sp>
      <p:sp>
        <p:nvSpPr>
          <p:cNvPr id="236549" name="Text Box 5"/>
          <p:cNvSpPr txBox="1">
            <a:spLocks noChangeArrowheads="1"/>
          </p:cNvSpPr>
          <p:nvPr/>
        </p:nvSpPr>
        <p:spPr bwMode="auto">
          <a:xfrm>
            <a:off x="1066800" y="1371600"/>
            <a:ext cx="5821363" cy="579438"/>
          </a:xfrm>
          <a:prstGeom prst="rect">
            <a:avLst/>
          </a:prstGeom>
          <a:noFill/>
          <a:ln w="9525">
            <a:noFill/>
            <a:miter lim="800000"/>
            <a:headEnd/>
            <a:tailEnd/>
          </a:ln>
          <a:effectLst/>
        </p:spPr>
        <p:txBody>
          <a:bodyPr wrap="none">
            <a:spAutoFit/>
          </a:bodyPr>
          <a:lstStyle/>
          <a:p>
            <a:pPr algn="l"/>
            <a:r>
              <a:rPr lang="en-US" u="sng">
                <a:solidFill>
                  <a:schemeClr val="tx1"/>
                </a:solidFill>
              </a:rPr>
              <a:t>Conventional Global RC Wire</a:t>
            </a:r>
          </a:p>
        </p:txBody>
      </p:sp>
      <p:sp>
        <p:nvSpPr>
          <p:cNvPr id="236550" name="Text Box 6"/>
          <p:cNvSpPr txBox="1">
            <a:spLocks noChangeArrowheads="1"/>
          </p:cNvSpPr>
          <p:nvPr/>
        </p:nvSpPr>
        <p:spPr bwMode="auto">
          <a:xfrm>
            <a:off x="1066800" y="3657600"/>
            <a:ext cx="5413375" cy="579438"/>
          </a:xfrm>
          <a:prstGeom prst="rect">
            <a:avLst/>
          </a:prstGeom>
          <a:noFill/>
          <a:ln w="9525">
            <a:noFill/>
            <a:miter lim="800000"/>
            <a:headEnd/>
            <a:tailEnd/>
          </a:ln>
          <a:effectLst/>
        </p:spPr>
        <p:txBody>
          <a:bodyPr wrap="none">
            <a:spAutoFit/>
          </a:bodyPr>
          <a:lstStyle/>
          <a:p>
            <a:pPr algn="l"/>
            <a:r>
              <a:rPr lang="en-US" u="sng">
                <a:solidFill>
                  <a:schemeClr val="tx1"/>
                </a:solidFill>
              </a:rPr>
              <a:t>On-chip Transmission Line</a:t>
            </a:r>
          </a:p>
        </p:txBody>
      </p:sp>
      <p:grpSp>
        <p:nvGrpSpPr>
          <p:cNvPr id="2" name="Group 35"/>
          <p:cNvGrpSpPr>
            <a:grpSpLocks/>
          </p:cNvGrpSpPr>
          <p:nvPr/>
        </p:nvGrpSpPr>
        <p:grpSpPr bwMode="auto">
          <a:xfrm>
            <a:off x="381000" y="1905000"/>
            <a:ext cx="8763000" cy="1920875"/>
            <a:chOff x="240" y="1200"/>
            <a:chExt cx="5520" cy="1210"/>
          </a:xfrm>
        </p:grpSpPr>
        <p:sp>
          <p:nvSpPr>
            <p:cNvPr id="236551" name="Line 7"/>
            <p:cNvSpPr>
              <a:spLocks noChangeShapeType="1"/>
            </p:cNvSpPr>
            <p:nvPr/>
          </p:nvSpPr>
          <p:spPr bwMode="auto">
            <a:xfrm>
              <a:off x="960" y="1296"/>
              <a:ext cx="0" cy="864"/>
            </a:xfrm>
            <a:prstGeom prst="line">
              <a:avLst/>
            </a:prstGeom>
            <a:noFill/>
            <a:ln w="38100">
              <a:solidFill>
                <a:schemeClr val="tx1"/>
              </a:solidFill>
              <a:round/>
              <a:headEnd type="triangle" w="med" len="med"/>
              <a:tailEnd/>
            </a:ln>
            <a:effectLst/>
          </p:spPr>
          <p:txBody>
            <a:bodyPr wrap="none"/>
            <a:lstStyle/>
            <a:p>
              <a:endParaRPr lang="en-US"/>
            </a:p>
          </p:txBody>
        </p:sp>
        <p:sp>
          <p:nvSpPr>
            <p:cNvPr id="236552" name="Line 8"/>
            <p:cNvSpPr>
              <a:spLocks noChangeShapeType="1"/>
            </p:cNvSpPr>
            <p:nvPr/>
          </p:nvSpPr>
          <p:spPr bwMode="auto">
            <a:xfrm>
              <a:off x="960" y="2160"/>
              <a:ext cx="4464" cy="0"/>
            </a:xfrm>
            <a:prstGeom prst="line">
              <a:avLst/>
            </a:prstGeom>
            <a:noFill/>
            <a:ln w="38100">
              <a:solidFill>
                <a:schemeClr val="tx1"/>
              </a:solidFill>
              <a:round/>
              <a:headEnd/>
              <a:tailEnd type="triangle" w="med" len="med"/>
            </a:ln>
            <a:effectLst/>
          </p:spPr>
          <p:txBody>
            <a:bodyPr wrap="none"/>
            <a:lstStyle/>
            <a:p>
              <a:endParaRPr lang="en-US"/>
            </a:p>
          </p:txBody>
        </p:sp>
        <p:sp>
          <p:nvSpPr>
            <p:cNvPr id="236553" name="Line 9"/>
            <p:cNvSpPr>
              <a:spLocks noChangeShapeType="1"/>
            </p:cNvSpPr>
            <p:nvPr/>
          </p:nvSpPr>
          <p:spPr bwMode="auto">
            <a:xfrm>
              <a:off x="4560" y="1296"/>
              <a:ext cx="0" cy="864"/>
            </a:xfrm>
            <a:prstGeom prst="line">
              <a:avLst/>
            </a:prstGeom>
            <a:noFill/>
            <a:ln w="38100">
              <a:solidFill>
                <a:schemeClr val="tx1"/>
              </a:solidFill>
              <a:round/>
              <a:headEnd type="triangle" w="med" len="med"/>
              <a:tailEnd/>
            </a:ln>
            <a:effectLst/>
          </p:spPr>
          <p:txBody>
            <a:bodyPr wrap="none"/>
            <a:lstStyle/>
            <a:p>
              <a:endParaRPr lang="en-US"/>
            </a:p>
          </p:txBody>
        </p:sp>
        <p:sp>
          <p:nvSpPr>
            <p:cNvPr id="236555" name="Line 11"/>
            <p:cNvSpPr>
              <a:spLocks noChangeShapeType="1"/>
            </p:cNvSpPr>
            <p:nvPr/>
          </p:nvSpPr>
          <p:spPr bwMode="auto">
            <a:xfrm>
              <a:off x="912" y="1440"/>
              <a:ext cx="96" cy="0"/>
            </a:xfrm>
            <a:prstGeom prst="line">
              <a:avLst/>
            </a:prstGeom>
            <a:noFill/>
            <a:ln w="9525">
              <a:solidFill>
                <a:schemeClr val="tx1"/>
              </a:solidFill>
              <a:round/>
              <a:headEnd/>
              <a:tailEnd/>
            </a:ln>
            <a:effectLst/>
          </p:spPr>
          <p:txBody>
            <a:bodyPr wrap="none"/>
            <a:lstStyle/>
            <a:p>
              <a:endParaRPr lang="en-US"/>
            </a:p>
          </p:txBody>
        </p:sp>
        <p:sp>
          <p:nvSpPr>
            <p:cNvPr id="236556" name="Line 12"/>
            <p:cNvSpPr>
              <a:spLocks noChangeShapeType="1"/>
            </p:cNvSpPr>
            <p:nvPr/>
          </p:nvSpPr>
          <p:spPr bwMode="auto">
            <a:xfrm>
              <a:off x="4512" y="1440"/>
              <a:ext cx="96" cy="0"/>
            </a:xfrm>
            <a:prstGeom prst="line">
              <a:avLst/>
            </a:prstGeom>
            <a:noFill/>
            <a:ln w="9525">
              <a:solidFill>
                <a:schemeClr val="tx1"/>
              </a:solidFill>
              <a:round/>
              <a:headEnd/>
              <a:tailEnd/>
            </a:ln>
            <a:effectLst/>
          </p:spPr>
          <p:txBody>
            <a:bodyPr wrap="none"/>
            <a:lstStyle/>
            <a:p>
              <a:endParaRPr lang="en-US"/>
            </a:p>
          </p:txBody>
        </p:sp>
        <p:sp>
          <p:nvSpPr>
            <p:cNvPr id="236557" name="Text Box 13"/>
            <p:cNvSpPr txBox="1">
              <a:spLocks noChangeArrowheads="1"/>
            </p:cNvSpPr>
            <p:nvPr/>
          </p:nvSpPr>
          <p:spPr bwMode="auto">
            <a:xfrm>
              <a:off x="240" y="1200"/>
              <a:ext cx="694" cy="250"/>
            </a:xfrm>
            <a:prstGeom prst="rect">
              <a:avLst/>
            </a:prstGeom>
            <a:noFill/>
            <a:ln w="9525" algn="ctr">
              <a:noFill/>
              <a:miter lim="800000"/>
              <a:headEnd/>
              <a:tailEnd/>
            </a:ln>
            <a:effectLst/>
          </p:spPr>
          <p:txBody>
            <a:bodyPr wrap="none">
              <a:spAutoFit/>
            </a:bodyPr>
            <a:lstStyle/>
            <a:p>
              <a:r>
                <a:rPr lang="en-US" sz="2000">
                  <a:solidFill>
                    <a:schemeClr val="tx1"/>
                  </a:solidFill>
                </a:rPr>
                <a:t>Voltage</a:t>
              </a:r>
            </a:p>
          </p:txBody>
        </p:sp>
        <p:sp>
          <p:nvSpPr>
            <p:cNvPr id="236558" name="Text Box 14"/>
            <p:cNvSpPr txBox="1">
              <a:spLocks noChangeArrowheads="1"/>
            </p:cNvSpPr>
            <p:nvPr/>
          </p:nvSpPr>
          <p:spPr bwMode="auto">
            <a:xfrm>
              <a:off x="3840" y="1200"/>
              <a:ext cx="694" cy="250"/>
            </a:xfrm>
            <a:prstGeom prst="rect">
              <a:avLst/>
            </a:prstGeom>
            <a:noFill/>
            <a:ln w="9525" algn="ctr">
              <a:noFill/>
              <a:miter lim="800000"/>
              <a:headEnd/>
              <a:tailEnd/>
            </a:ln>
            <a:effectLst/>
          </p:spPr>
          <p:txBody>
            <a:bodyPr wrap="none">
              <a:spAutoFit/>
            </a:bodyPr>
            <a:lstStyle/>
            <a:p>
              <a:r>
                <a:rPr lang="en-US" sz="2000">
                  <a:solidFill>
                    <a:schemeClr val="tx1"/>
                  </a:solidFill>
                </a:rPr>
                <a:t>Voltage</a:t>
              </a:r>
            </a:p>
          </p:txBody>
        </p:sp>
        <p:sp>
          <p:nvSpPr>
            <p:cNvPr id="236559" name="Text Box 15"/>
            <p:cNvSpPr txBox="1">
              <a:spLocks noChangeArrowheads="1"/>
            </p:cNvSpPr>
            <p:nvPr/>
          </p:nvSpPr>
          <p:spPr bwMode="auto">
            <a:xfrm>
              <a:off x="4977" y="1910"/>
              <a:ext cx="783" cy="250"/>
            </a:xfrm>
            <a:prstGeom prst="rect">
              <a:avLst/>
            </a:prstGeom>
            <a:noFill/>
            <a:ln w="9525" algn="ctr">
              <a:noFill/>
              <a:miter lim="800000"/>
              <a:headEnd/>
              <a:tailEnd/>
            </a:ln>
            <a:effectLst/>
          </p:spPr>
          <p:txBody>
            <a:bodyPr wrap="none">
              <a:spAutoFit/>
            </a:bodyPr>
            <a:lstStyle/>
            <a:p>
              <a:r>
                <a:rPr lang="en-US" sz="2000">
                  <a:solidFill>
                    <a:schemeClr val="tx1"/>
                  </a:solidFill>
                </a:rPr>
                <a:t>Distance</a:t>
              </a:r>
            </a:p>
          </p:txBody>
        </p:sp>
        <p:sp>
          <p:nvSpPr>
            <p:cNvPr id="236560" name="Line 16"/>
            <p:cNvSpPr>
              <a:spLocks noChangeShapeType="1"/>
            </p:cNvSpPr>
            <p:nvPr/>
          </p:nvSpPr>
          <p:spPr bwMode="auto">
            <a:xfrm>
              <a:off x="4512" y="1872"/>
              <a:ext cx="96" cy="0"/>
            </a:xfrm>
            <a:prstGeom prst="line">
              <a:avLst/>
            </a:prstGeom>
            <a:noFill/>
            <a:ln w="9525">
              <a:solidFill>
                <a:schemeClr val="tx1"/>
              </a:solidFill>
              <a:round/>
              <a:headEnd/>
              <a:tailEnd/>
            </a:ln>
            <a:effectLst/>
          </p:spPr>
          <p:txBody>
            <a:bodyPr wrap="none"/>
            <a:lstStyle/>
            <a:p>
              <a:endParaRPr lang="en-US"/>
            </a:p>
          </p:txBody>
        </p:sp>
        <p:sp>
          <p:nvSpPr>
            <p:cNvPr id="236563" name="Text Box 19"/>
            <p:cNvSpPr txBox="1">
              <a:spLocks noChangeArrowheads="1"/>
            </p:cNvSpPr>
            <p:nvPr/>
          </p:nvSpPr>
          <p:spPr bwMode="auto">
            <a:xfrm>
              <a:off x="4608" y="1728"/>
              <a:ext cx="276" cy="250"/>
            </a:xfrm>
            <a:prstGeom prst="rect">
              <a:avLst/>
            </a:prstGeom>
            <a:noFill/>
            <a:ln w="9525" algn="ctr">
              <a:noFill/>
              <a:miter lim="800000"/>
              <a:headEnd/>
              <a:tailEnd/>
            </a:ln>
            <a:effectLst/>
          </p:spPr>
          <p:txBody>
            <a:bodyPr wrap="none">
              <a:spAutoFit/>
            </a:bodyPr>
            <a:lstStyle/>
            <a:p>
              <a:r>
                <a:rPr lang="en-US" sz="2000">
                  <a:solidFill>
                    <a:schemeClr val="tx1"/>
                  </a:solidFill>
                </a:rPr>
                <a:t>Vt</a:t>
              </a:r>
            </a:p>
          </p:txBody>
        </p:sp>
        <p:sp>
          <p:nvSpPr>
            <p:cNvPr id="236564" name="Text Box 20"/>
            <p:cNvSpPr txBox="1">
              <a:spLocks noChangeArrowheads="1"/>
            </p:cNvSpPr>
            <p:nvPr/>
          </p:nvSpPr>
          <p:spPr bwMode="auto">
            <a:xfrm>
              <a:off x="633" y="2160"/>
              <a:ext cx="578" cy="250"/>
            </a:xfrm>
            <a:prstGeom prst="rect">
              <a:avLst/>
            </a:prstGeom>
            <a:noFill/>
            <a:ln w="9525" algn="ctr">
              <a:noFill/>
              <a:miter lim="800000"/>
              <a:headEnd/>
              <a:tailEnd/>
            </a:ln>
            <a:effectLst/>
          </p:spPr>
          <p:txBody>
            <a:bodyPr wrap="none">
              <a:spAutoFit/>
            </a:bodyPr>
            <a:lstStyle/>
            <a:p>
              <a:r>
                <a:rPr lang="en-US" sz="2000">
                  <a:solidFill>
                    <a:schemeClr val="tx2"/>
                  </a:solidFill>
                </a:rPr>
                <a:t>Driver</a:t>
              </a:r>
            </a:p>
          </p:txBody>
        </p:sp>
        <p:sp>
          <p:nvSpPr>
            <p:cNvPr id="236565" name="Text Box 21"/>
            <p:cNvSpPr txBox="1">
              <a:spLocks noChangeArrowheads="1"/>
            </p:cNvSpPr>
            <p:nvPr/>
          </p:nvSpPr>
          <p:spPr bwMode="auto">
            <a:xfrm>
              <a:off x="4172" y="2160"/>
              <a:ext cx="783" cy="250"/>
            </a:xfrm>
            <a:prstGeom prst="rect">
              <a:avLst/>
            </a:prstGeom>
            <a:noFill/>
            <a:ln w="9525" algn="ctr">
              <a:noFill/>
              <a:miter lim="800000"/>
              <a:headEnd/>
              <a:tailEnd/>
            </a:ln>
            <a:effectLst/>
          </p:spPr>
          <p:txBody>
            <a:bodyPr wrap="none">
              <a:spAutoFit/>
            </a:bodyPr>
            <a:lstStyle/>
            <a:p>
              <a:r>
                <a:rPr lang="en-US" sz="2000">
                  <a:solidFill>
                    <a:schemeClr val="tx2"/>
                  </a:solidFill>
                </a:rPr>
                <a:t>Receiver</a:t>
              </a:r>
            </a:p>
          </p:txBody>
        </p:sp>
      </p:grpSp>
      <p:grpSp>
        <p:nvGrpSpPr>
          <p:cNvPr id="3" name="Group 36"/>
          <p:cNvGrpSpPr>
            <a:grpSpLocks/>
          </p:cNvGrpSpPr>
          <p:nvPr/>
        </p:nvGrpSpPr>
        <p:grpSpPr bwMode="auto">
          <a:xfrm>
            <a:off x="381000" y="4267200"/>
            <a:ext cx="8763000" cy="1920875"/>
            <a:chOff x="240" y="2688"/>
            <a:chExt cx="5520" cy="1210"/>
          </a:xfrm>
        </p:grpSpPr>
        <p:sp>
          <p:nvSpPr>
            <p:cNvPr id="236566" name="Line 22"/>
            <p:cNvSpPr>
              <a:spLocks noChangeShapeType="1"/>
            </p:cNvSpPr>
            <p:nvPr/>
          </p:nvSpPr>
          <p:spPr bwMode="auto">
            <a:xfrm>
              <a:off x="960" y="2784"/>
              <a:ext cx="0" cy="864"/>
            </a:xfrm>
            <a:prstGeom prst="line">
              <a:avLst/>
            </a:prstGeom>
            <a:noFill/>
            <a:ln w="38100">
              <a:solidFill>
                <a:schemeClr val="tx1"/>
              </a:solidFill>
              <a:round/>
              <a:headEnd type="triangle" w="med" len="med"/>
              <a:tailEnd/>
            </a:ln>
            <a:effectLst/>
          </p:spPr>
          <p:txBody>
            <a:bodyPr wrap="none"/>
            <a:lstStyle/>
            <a:p>
              <a:endParaRPr lang="en-US"/>
            </a:p>
          </p:txBody>
        </p:sp>
        <p:sp>
          <p:nvSpPr>
            <p:cNvPr id="236567" name="Line 23"/>
            <p:cNvSpPr>
              <a:spLocks noChangeShapeType="1"/>
            </p:cNvSpPr>
            <p:nvPr/>
          </p:nvSpPr>
          <p:spPr bwMode="auto">
            <a:xfrm>
              <a:off x="960" y="3648"/>
              <a:ext cx="4464" cy="0"/>
            </a:xfrm>
            <a:prstGeom prst="line">
              <a:avLst/>
            </a:prstGeom>
            <a:noFill/>
            <a:ln w="38100">
              <a:solidFill>
                <a:schemeClr val="tx1"/>
              </a:solidFill>
              <a:round/>
              <a:headEnd/>
              <a:tailEnd type="triangle" w="med" len="med"/>
            </a:ln>
            <a:effectLst/>
          </p:spPr>
          <p:txBody>
            <a:bodyPr wrap="none"/>
            <a:lstStyle/>
            <a:p>
              <a:endParaRPr lang="en-US"/>
            </a:p>
          </p:txBody>
        </p:sp>
        <p:sp>
          <p:nvSpPr>
            <p:cNvPr id="236568" name="Line 24"/>
            <p:cNvSpPr>
              <a:spLocks noChangeShapeType="1"/>
            </p:cNvSpPr>
            <p:nvPr/>
          </p:nvSpPr>
          <p:spPr bwMode="auto">
            <a:xfrm>
              <a:off x="4560" y="2784"/>
              <a:ext cx="0" cy="864"/>
            </a:xfrm>
            <a:prstGeom prst="line">
              <a:avLst/>
            </a:prstGeom>
            <a:noFill/>
            <a:ln w="38100">
              <a:solidFill>
                <a:schemeClr val="tx1"/>
              </a:solidFill>
              <a:round/>
              <a:headEnd type="triangle" w="med" len="med"/>
              <a:tailEnd/>
            </a:ln>
            <a:effectLst/>
          </p:spPr>
          <p:txBody>
            <a:bodyPr wrap="none"/>
            <a:lstStyle/>
            <a:p>
              <a:endParaRPr lang="en-US"/>
            </a:p>
          </p:txBody>
        </p:sp>
        <p:sp>
          <p:nvSpPr>
            <p:cNvPr id="236570" name="Line 26"/>
            <p:cNvSpPr>
              <a:spLocks noChangeShapeType="1"/>
            </p:cNvSpPr>
            <p:nvPr/>
          </p:nvSpPr>
          <p:spPr bwMode="auto">
            <a:xfrm>
              <a:off x="912" y="2928"/>
              <a:ext cx="96" cy="0"/>
            </a:xfrm>
            <a:prstGeom prst="line">
              <a:avLst/>
            </a:prstGeom>
            <a:noFill/>
            <a:ln w="9525">
              <a:solidFill>
                <a:schemeClr val="tx1"/>
              </a:solidFill>
              <a:round/>
              <a:headEnd/>
              <a:tailEnd/>
            </a:ln>
            <a:effectLst/>
          </p:spPr>
          <p:txBody>
            <a:bodyPr wrap="none"/>
            <a:lstStyle/>
            <a:p>
              <a:endParaRPr lang="en-US"/>
            </a:p>
          </p:txBody>
        </p:sp>
        <p:sp>
          <p:nvSpPr>
            <p:cNvPr id="236571" name="Line 27"/>
            <p:cNvSpPr>
              <a:spLocks noChangeShapeType="1"/>
            </p:cNvSpPr>
            <p:nvPr/>
          </p:nvSpPr>
          <p:spPr bwMode="auto">
            <a:xfrm>
              <a:off x="4512" y="2928"/>
              <a:ext cx="96" cy="0"/>
            </a:xfrm>
            <a:prstGeom prst="line">
              <a:avLst/>
            </a:prstGeom>
            <a:noFill/>
            <a:ln w="9525">
              <a:solidFill>
                <a:schemeClr val="tx1"/>
              </a:solidFill>
              <a:round/>
              <a:headEnd/>
              <a:tailEnd/>
            </a:ln>
            <a:effectLst/>
          </p:spPr>
          <p:txBody>
            <a:bodyPr wrap="none"/>
            <a:lstStyle/>
            <a:p>
              <a:endParaRPr lang="en-US"/>
            </a:p>
          </p:txBody>
        </p:sp>
        <p:sp>
          <p:nvSpPr>
            <p:cNvPr id="236572" name="Text Box 28"/>
            <p:cNvSpPr txBox="1">
              <a:spLocks noChangeArrowheads="1"/>
            </p:cNvSpPr>
            <p:nvPr/>
          </p:nvSpPr>
          <p:spPr bwMode="auto">
            <a:xfrm>
              <a:off x="240" y="2688"/>
              <a:ext cx="694" cy="250"/>
            </a:xfrm>
            <a:prstGeom prst="rect">
              <a:avLst/>
            </a:prstGeom>
            <a:noFill/>
            <a:ln w="9525" algn="ctr">
              <a:noFill/>
              <a:miter lim="800000"/>
              <a:headEnd/>
              <a:tailEnd/>
            </a:ln>
            <a:effectLst/>
          </p:spPr>
          <p:txBody>
            <a:bodyPr wrap="none">
              <a:spAutoFit/>
            </a:bodyPr>
            <a:lstStyle/>
            <a:p>
              <a:r>
                <a:rPr lang="en-US" sz="2000">
                  <a:solidFill>
                    <a:schemeClr val="tx1"/>
                  </a:solidFill>
                </a:rPr>
                <a:t>Voltage</a:t>
              </a:r>
            </a:p>
          </p:txBody>
        </p:sp>
        <p:sp>
          <p:nvSpPr>
            <p:cNvPr id="236573" name="Text Box 29"/>
            <p:cNvSpPr txBox="1">
              <a:spLocks noChangeArrowheads="1"/>
            </p:cNvSpPr>
            <p:nvPr/>
          </p:nvSpPr>
          <p:spPr bwMode="auto">
            <a:xfrm>
              <a:off x="3840" y="2688"/>
              <a:ext cx="694" cy="250"/>
            </a:xfrm>
            <a:prstGeom prst="rect">
              <a:avLst/>
            </a:prstGeom>
            <a:noFill/>
            <a:ln w="9525" algn="ctr">
              <a:noFill/>
              <a:miter lim="800000"/>
              <a:headEnd/>
              <a:tailEnd/>
            </a:ln>
            <a:effectLst/>
          </p:spPr>
          <p:txBody>
            <a:bodyPr wrap="none">
              <a:spAutoFit/>
            </a:bodyPr>
            <a:lstStyle/>
            <a:p>
              <a:r>
                <a:rPr lang="en-US" sz="2000">
                  <a:solidFill>
                    <a:schemeClr val="tx1"/>
                  </a:solidFill>
                </a:rPr>
                <a:t>Voltage</a:t>
              </a:r>
            </a:p>
          </p:txBody>
        </p:sp>
        <p:sp>
          <p:nvSpPr>
            <p:cNvPr id="236574" name="Text Box 30"/>
            <p:cNvSpPr txBox="1">
              <a:spLocks noChangeArrowheads="1"/>
            </p:cNvSpPr>
            <p:nvPr/>
          </p:nvSpPr>
          <p:spPr bwMode="auto">
            <a:xfrm>
              <a:off x="4977" y="3398"/>
              <a:ext cx="783" cy="250"/>
            </a:xfrm>
            <a:prstGeom prst="rect">
              <a:avLst/>
            </a:prstGeom>
            <a:noFill/>
            <a:ln w="9525" algn="ctr">
              <a:noFill/>
              <a:miter lim="800000"/>
              <a:headEnd/>
              <a:tailEnd/>
            </a:ln>
            <a:effectLst/>
          </p:spPr>
          <p:txBody>
            <a:bodyPr wrap="none">
              <a:spAutoFit/>
            </a:bodyPr>
            <a:lstStyle/>
            <a:p>
              <a:r>
                <a:rPr lang="en-US" sz="2000">
                  <a:solidFill>
                    <a:schemeClr val="tx1"/>
                  </a:solidFill>
                </a:rPr>
                <a:t>Distance</a:t>
              </a:r>
            </a:p>
          </p:txBody>
        </p:sp>
        <p:sp>
          <p:nvSpPr>
            <p:cNvPr id="236575" name="Line 31"/>
            <p:cNvSpPr>
              <a:spLocks noChangeShapeType="1"/>
            </p:cNvSpPr>
            <p:nvPr/>
          </p:nvSpPr>
          <p:spPr bwMode="auto">
            <a:xfrm>
              <a:off x="4512" y="3360"/>
              <a:ext cx="96" cy="0"/>
            </a:xfrm>
            <a:prstGeom prst="line">
              <a:avLst/>
            </a:prstGeom>
            <a:noFill/>
            <a:ln w="9525">
              <a:solidFill>
                <a:schemeClr val="tx1"/>
              </a:solidFill>
              <a:round/>
              <a:headEnd/>
              <a:tailEnd/>
            </a:ln>
            <a:effectLst/>
          </p:spPr>
          <p:txBody>
            <a:bodyPr wrap="none"/>
            <a:lstStyle/>
            <a:p>
              <a:endParaRPr lang="en-US"/>
            </a:p>
          </p:txBody>
        </p:sp>
        <p:sp>
          <p:nvSpPr>
            <p:cNvPr id="236576" name="Text Box 32"/>
            <p:cNvSpPr txBox="1">
              <a:spLocks noChangeArrowheads="1"/>
            </p:cNvSpPr>
            <p:nvPr/>
          </p:nvSpPr>
          <p:spPr bwMode="auto">
            <a:xfrm>
              <a:off x="4608" y="3216"/>
              <a:ext cx="276" cy="250"/>
            </a:xfrm>
            <a:prstGeom prst="rect">
              <a:avLst/>
            </a:prstGeom>
            <a:noFill/>
            <a:ln w="9525" algn="ctr">
              <a:noFill/>
              <a:miter lim="800000"/>
              <a:headEnd/>
              <a:tailEnd/>
            </a:ln>
            <a:effectLst/>
          </p:spPr>
          <p:txBody>
            <a:bodyPr wrap="none">
              <a:spAutoFit/>
            </a:bodyPr>
            <a:lstStyle/>
            <a:p>
              <a:r>
                <a:rPr lang="en-US" sz="2000">
                  <a:solidFill>
                    <a:schemeClr val="tx1"/>
                  </a:solidFill>
                </a:rPr>
                <a:t>Vt</a:t>
              </a:r>
            </a:p>
          </p:txBody>
        </p:sp>
        <p:sp>
          <p:nvSpPr>
            <p:cNvPr id="236577" name="Text Box 33"/>
            <p:cNvSpPr txBox="1">
              <a:spLocks noChangeArrowheads="1"/>
            </p:cNvSpPr>
            <p:nvPr/>
          </p:nvSpPr>
          <p:spPr bwMode="auto">
            <a:xfrm>
              <a:off x="633" y="3648"/>
              <a:ext cx="578" cy="250"/>
            </a:xfrm>
            <a:prstGeom prst="rect">
              <a:avLst/>
            </a:prstGeom>
            <a:noFill/>
            <a:ln w="9525" algn="ctr">
              <a:noFill/>
              <a:miter lim="800000"/>
              <a:headEnd/>
              <a:tailEnd/>
            </a:ln>
            <a:effectLst/>
          </p:spPr>
          <p:txBody>
            <a:bodyPr wrap="none">
              <a:spAutoFit/>
            </a:bodyPr>
            <a:lstStyle/>
            <a:p>
              <a:r>
                <a:rPr lang="en-US" sz="2000">
                  <a:solidFill>
                    <a:schemeClr val="tx2"/>
                  </a:solidFill>
                </a:rPr>
                <a:t>Driver</a:t>
              </a:r>
            </a:p>
          </p:txBody>
        </p:sp>
        <p:sp>
          <p:nvSpPr>
            <p:cNvPr id="236578" name="Text Box 34"/>
            <p:cNvSpPr txBox="1">
              <a:spLocks noChangeArrowheads="1"/>
            </p:cNvSpPr>
            <p:nvPr/>
          </p:nvSpPr>
          <p:spPr bwMode="auto">
            <a:xfrm>
              <a:off x="4172" y="3648"/>
              <a:ext cx="783" cy="250"/>
            </a:xfrm>
            <a:prstGeom prst="rect">
              <a:avLst/>
            </a:prstGeom>
            <a:noFill/>
            <a:ln w="9525" algn="ctr">
              <a:noFill/>
              <a:miter lim="800000"/>
              <a:headEnd/>
              <a:tailEnd/>
            </a:ln>
            <a:effectLst/>
          </p:spPr>
          <p:txBody>
            <a:bodyPr wrap="none">
              <a:spAutoFit/>
            </a:bodyPr>
            <a:lstStyle/>
            <a:p>
              <a:r>
                <a:rPr lang="en-US" sz="2000">
                  <a:solidFill>
                    <a:schemeClr val="tx2"/>
                  </a:solidFill>
                </a:rPr>
                <a:t>Receiver</a:t>
              </a:r>
            </a:p>
          </p:txBody>
        </p:sp>
      </p:grpSp>
      <p:sp>
        <p:nvSpPr>
          <p:cNvPr id="236604" name="Freeform 60"/>
          <p:cNvSpPr>
            <a:spLocks/>
          </p:cNvSpPr>
          <p:nvPr/>
        </p:nvSpPr>
        <p:spPr bwMode="auto">
          <a:xfrm>
            <a:off x="1447800" y="4648200"/>
            <a:ext cx="1330325" cy="1144588"/>
          </a:xfrm>
          <a:custGeom>
            <a:avLst/>
            <a:gdLst/>
            <a:ahLst/>
            <a:cxnLst>
              <a:cxn ang="0">
                <a:pos x="97" y="708"/>
              </a:cxn>
              <a:cxn ang="0">
                <a:pos x="152" y="652"/>
              </a:cxn>
              <a:cxn ang="0">
                <a:pos x="244" y="345"/>
              </a:cxn>
              <a:cxn ang="0">
                <a:pos x="293" y="53"/>
              </a:cxn>
              <a:cxn ang="0">
                <a:pos x="390" y="25"/>
              </a:cxn>
              <a:cxn ang="0">
                <a:pos x="587" y="25"/>
              </a:cxn>
              <a:cxn ang="0">
                <a:pos x="686" y="170"/>
              </a:cxn>
              <a:cxn ang="0">
                <a:pos x="708" y="631"/>
              </a:cxn>
              <a:cxn ang="0">
                <a:pos x="736" y="708"/>
              </a:cxn>
              <a:cxn ang="0">
                <a:pos x="97" y="708"/>
              </a:cxn>
            </a:cxnLst>
            <a:rect l="0" t="0" r="r" b="b"/>
            <a:pathLst>
              <a:path w="838" h="721">
                <a:moveTo>
                  <a:pt x="97" y="708"/>
                </a:moveTo>
                <a:cubicBezTo>
                  <a:pt x="0" y="699"/>
                  <a:pt x="128" y="712"/>
                  <a:pt x="152" y="652"/>
                </a:cubicBezTo>
                <a:cubicBezTo>
                  <a:pt x="176" y="592"/>
                  <a:pt x="219" y="445"/>
                  <a:pt x="244" y="345"/>
                </a:cubicBezTo>
                <a:cubicBezTo>
                  <a:pt x="267" y="245"/>
                  <a:pt x="268" y="106"/>
                  <a:pt x="293" y="53"/>
                </a:cubicBezTo>
                <a:cubicBezTo>
                  <a:pt x="317" y="0"/>
                  <a:pt x="342" y="29"/>
                  <a:pt x="390" y="25"/>
                </a:cubicBezTo>
                <a:cubicBezTo>
                  <a:pt x="441" y="19"/>
                  <a:pt x="538" y="0"/>
                  <a:pt x="587" y="25"/>
                </a:cubicBezTo>
                <a:cubicBezTo>
                  <a:pt x="638" y="48"/>
                  <a:pt x="666" y="68"/>
                  <a:pt x="686" y="170"/>
                </a:cubicBezTo>
                <a:cubicBezTo>
                  <a:pt x="706" y="271"/>
                  <a:pt x="700" y="541"/>
                  <a:pt x="708" y="631"/>
                </a:cubicBezTo>
                <a:cubicBezTo>
                  <a:pt x="716" y="721"/>
                  <a:pt x="838" y="695"/>
                  <a:pt x="736" y="708"/>
                </a:cubicBezTo>
                <a:cubicBezTo>
                  <a:pt x="634" y="721"/>
                  <a:pt x="194" y="717"/>
                  <a:pt x="97" y="708"/>
                </a:cubicBezTo>
                <a:close/>
              </a:path>
            </a:pathLst>
          </a:custGeom>
          <a:solidFill>
            <a:srgbClr val="FF0000"/>
          </a:solidFill>
          <a:ln w="12700" cmpd="sng">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8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23658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23658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236590"/>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236592"/>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1" nodeType="afterEffect">
                                  <p:stCondLst>
                                    <p:cond delay="500"/>
                                  </p:stCondLst>
                                  <p:childTnLst>
                                    <p:set>
                                      <p:cBhvr>
                                        <p:cTn id="25" dur="1" fill="hold">
                                          <p:stCondLst>
                                            <p:cond delay="0"/>
                                          </p:stCondLst>
                                        </p:cTn>
                                        <p:tgtEl>
                                          <p:spTgt spid="236592"/>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236593"/>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36594"/>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236595"/>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500"/>
                                  </p:stCondLst>
                                  <p:childTnLst>
                                    <p:set>
                                      <p:cBhvr>
                                        <p:cTn id="37" dur="1" fill="hold">
                                          <p:stCondLst>
                                            <p:cond delay="0"/>
                                          </p:stCondLst>
                                        </p:cTn>
                                        <p:tgtEl>
                                          <p:spTgt spid="236597"/>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236601"/>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500"/>
                                  </p:stCondLst>
                                  <p:childTnLst>
                                    <p:set>
                                      <p:cBhvr>
                                        <p:cTn id="43" dur="1" fill="hold">
                                          <p:stCondLst>
                                            <p:cond delay="0"/>
                                          </p:stCondLst>
                                        </p:cTn>
                                        <p:tgtEl>
                                          <p:spTgt spid="23660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6604"/>
                                        </p:tgtEl>
                                        <p:attrNameLst>
                                          <p:attrName>style.visibility</p:attrName>
                                        </p:attrNameLst>
                                      </p:cBhvr>
                                      <p:to>
                                        <p:strVal val="visible"/>
                                      </p:to>
                                    </p:set>
                                  </p:childTnLst>
                                </p:cTn>
                              </p:par>
                            </p:childTnLst>
                          </p:cTn>
                        </p:par>
                        <p:par>
                          <p:cTn id="52" fill="hold">
                            <p:stCondLst>
                              <p:cond delay="0"/>
                            </p:stCondLst>
                            <p:childTnLst>
                              <p:par>
                                <p:cTn id="53" presetID="63" presetClass="path" presetSubtype="0" fill="hold" grpId="1" nodeType="afterEffect">
                                  <p:stCondLst>
                                    <p:cond delay="500"/>
                                  </p:stCondLst>
                                  <p:childTnLst>
                                    <p:animMotion origin="layout" path="M 2.77556E-17 3.33333E-6 L 0.51667 3.33333E-6 " pathEditMode="relative" rAng="0" ptsTypes="AA">
                                      <p:cBhvr>
                                        <p:cTn id="54" dur="1000" fill="hold"/>
                                        <p:tgtEl>
                                          <p:spTgt spid="236604"/>
                                        </p:tgtEl>
                                        <p:attrNameLst>
                                          <p:attrName>ppt_x</p:attrName>
                                          <p:attrName>ppt_y</p:attrName>
                                        </p:attrNameLst>
                                      </p:cBhvr>
                                      <p:rCtr x="2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81" grpId="0" animBg="1"/>
      <p:bldP spid="236582" grpId="0" animBg="1"/>
      <p:bldP spid="236583" grpId="0" animBg="1"/>
      <p:bldP spid="236590" grpId="0" animBg="1"/>
      <p:bldP spid="236592" grpId="0" animBg="1"/>
      <p:bldP spid="236592" grpId="1" animBg="1"/>
      <p:bldP spid="236593" grpId="0" animBg="1"/>
      <p:bldP spid="236594" grpId="0" animBg="1"/>
      <p:bldP spid="236595" grpId="0" animBg="1"/>
      <p:bldP spid="236597" grpId="0" animBg="1"/>
      <p:bldP spid="236601" grpId="0" animBg="1"/>
      <p:bldP spid="236603" grpId="0" animBg="1"/>
      <p:bldP spid="236604" grpId="0" animBg="1"/>
      <p:bldP spid="236604"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Date Placeholder 1"/>
          <p:cNvSpPr>
            <a:spLocks noGrp="1"/>
          </p:cNvSpPr>
          <p:nvPr>
            <p:ph type="dt" sz="half" idx="10"/>
          </p:nvPr>
        </p:nvSpPr>
        <p:spPr/>
        <p:txBody>
          <a:bodyPr/>
          <a:lstStyle/>
          <a:p>
            <a:r>
              <a:rPr lang="en-US"/>
              <a:t>Beckmann &amp; Wood</a:t>
            </a:r>
          </a:p>
        </p:txBody>
      </p:sp>
      <p:sp>
        <p:nvSpPr>
          <p:cNvPr id="68" name="Footer Placeholder 2"/>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69" name="Slide Number Placeholder 3"/>
          <p:cNvSpPr>
            <a:spLocks noGrp="1"/>
          </p:cNvSpPr>
          <p:nvPr>
            <p:ph type="sldNum" sz="quarter" idx="4294967295"/>
          </p:nvPr>
        </p:nvSpPr>
        <p:spPr>
          <a:xfrm>
            <a:off x="7239000" y="6245225"/>
            <a:ext cx="1447800" cy="476250"/>
          </a:xfrm>
          <a:prstGeom prst="rect">
            <a:avLst/>
          </a:prstGeom>
        </p:spPr>
        <p:txBody>
          <a:bodyPr/>
          <a:lstStyle/>
          <a:p>
            <a:fld id="{510F616B-48EF-46F0-9005-26C9274C1EB4}" type="slidenum">
              <a:rPr lang="en-US"/>
              <a:pPr/>
              <a:t>125</a:t>
            </a:fld>
            <a:endParaRPr lang="en-US"/>
          </a:p>
        </p:txBody>
      </p:sp>
      <p:sp>
        <p:nvSpPr>
          <p:cNvPr id="207874" name="Rectangle 2"/>
          <p:cNvSpPr>
            <a:spLocks noChangeArrowheads="1"/>
          </p:cNvSpPr>
          <p:nvPr/>
        </p:nvSpPr>
        <p:spPr bwMode="auto">
          <a:xfrm>
            <a:off x="457200" y="-76200"/>
            <a:ext cx="8229600" cy="457200"/>
          </a:xfrm>
          <a:prstGeom prst="rect">
            <a:avLst/>
          </a:prstGeom>
          <a:noFill/>
          <a:ln w="9525">
            <a:noFill/>
            <a:miter lim="800000"/>
            <a:headEnd/>
            <a:tailEnd/>
          </a:ln>
          <a:effectLst/>
        </p:spPr>
        <p:txBody>
          <a:bodyPr anchor="ctr"/>
          <a:lstStyle/>
          <a:p>
            <a:r>
              <a:rPr lang="en-US" sz="2800" b="0" dirty="0">
                <a:solidFill>
                  <a:schemeClr val="bg1"/>
                </a:solidFill>
              </a:rPr>
              <a:t>RC Wire vs. TL Design</a:t>
            </a:r>
          </a:p>
        </p:txBody>
      </p:sp>
      <p:sp>
        <p:nvSpPr>
          <p:cNvPr id="207875" name="AutoShape 3"/>
          <p:cNvSpPr>
            <a:spLocks noChangeArrowheads="1"/>
          </p:cNvSpPr>
          <p:nvPr/>
        </p:nvSpPr>
        <p:spPr bwMode="auto">
          <a:xfrm rot="5400000">
            <a:off x="52387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76" name="Oval 4"/>
          <p:cNvSpPr>
            <a:spLocks noChangeArrowheads="1"/>
          </p:cNvSpPr>
          <p:nvPr/>
        </p:nvSpPr>
        <p:spPr bwMode="auto">
          <a:xfrm>
            <a:off x="5715000" y="2514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77" name="AutoShape 5"/>
          <p:cNvSpPr>
            <a:spLocks noChangeArrowheads="1"/>
          </p:cNvSpPr>
          <p:nvPr/>
        </p:nvSpPr>
        <p:spPr bwMode="auto">
          <a:xfrm rot="5400000">
            <a:off x="11239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78" name="Oval 6"/>
          <p:cNvSpPr>
            <a:spLocks noChangeArrowheads="1"/>
          </p:cNvSpPr>
          <p:nvPr/>
        </p:nvSpPr>
        <p:spPr bwMode="auto">
          <a:xfrm>
            <a:off x="1600200" y="2514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79" name="AutoShape 7"/>
          <p:cNvSpPr>
            <a:spLocks noChangeArrowheads="1"/>
          </p:cNvSpPr>
          <p:nvPr/>
        </p:nvSpPr>
        <p:spPr bwMode="auto">
          <a:xfrm rot="5400000">
            <a:off x="25717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80" name="Oval 8"/>
          <p:cNvSpPr>
            <a:spLocks noChangeArrowheads="1"/>
          </p:cNvSpPr>
          <p:nvPr/>
        </p:nvSpPr>
        <p:spPr bwMode="auto">
          <a:xfrm>
            <a:off x="2514600" y="2514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81" name="Line 9"/>
          <p:cNvSpPr>
            <a:spLocks noChangeShapeType="1"/>
          </p:cNvSpPr>
          <p:nvPr/>
        </p:nvSpPr>
        <p:spPr bwMode="auto">
          <a:xfrm>
            <a:off x="838200" y="2590800"/>
            <a:ext cx="381000" cy="0"/>
          </a:xfrm>
          <a:prstGeom prst="line">
            <a:avLst/>
          </a:prstGeom>
          <a:noFill/>
          <a:ln w="28575">
            <a:solidFill>
              <a:schemeClr val="tx1"/>
            </a:solidFill>
            <a:round/>
            <a:headEnd/>
            <a:tailEnd/>
          </a:ln>
          <a:effectLst/>
        </p:spPr>
        <p:txBody>
          <a:bodyPr/>
          <a:lstStyle/>
          <a:p>
            <a:endParaRPr lang="en-US"/>
          </a:p>
        </p:txBody>
      </p:sp>
      <p:sp>
        <p:nvSpPr>
          <p:cNvPr id="207882" name="Line 10"/>
          <p:cNvSpPr>
            <a:spLocks noChangeShapeType="1"/>
          </p:cNvSpPr>
          <p:nvPr/>
        </p:nvSpPr>
        <p:spPr bwMode="auto">
          <a:xfrm>
            <a:off x="1752600" y="2590800"/>
            <a:ext cx="762000" cy="0"/>
          </a:xfrm>
          <a:prstGeom prst="line">
            <a:avLst/>
          </a:prstGeom>
          <a:noFill/>
          <a:ln w="28575">
            <a:solidFill>
              <a:schemeClr val="tx1"/>
            </a:solidFill>
            <a:round/>
            <a:headEnd/>
            <a:tailEnd/>
          </a:ln>
          <a:effectLst/>
        </p:spPr>
        <p:txBody>
          <a:bodyPr/>
          <a:lstStyle/>
          <a:p>
            <a:endParaRPr lang="en-US"/>
          </a:p>
        </p:txBody>
      </p:sp>
      <p:sp>
        <p:nvSpPr>
          <p:cNvPr id="207883" name="Line 11"/>
          <p:cNvSpPr>
            <a:spLocks noChangeShapeType="1"/>
          </p:cNvSpPr>
          <p:nvPr/>
        </p:nvSpPr>
        <p:spPr bwMode="auto">
          <a:xfrm>
            <a:off x="3048000" y="2590800"/>
            <a:ext cx="838200" cy="0"/>
          </a:xfrm>
          <a:prstGeom prst="line">
            <a:avLst/>
          </a:prstGeom>
          <a:noFill/>
          <a:ln w="28575">
            <a:solidFill>
              <a:schemeClr val="tx1"/>
            </a:solidFill>
            <a:round/>
            <a:headEnd/>
            <a:tailEnd/>
          </a:ln>
          <a:effectLst/>
        </p:spPr>
        <p:txBody>
          <a:bodyPr/>
          <a:lstStyle/>
          <a:p>
            <a:endParaRPr lang="en-US"/>
          </a:p>
        </p:txBody>
      </p:sp>
      <p:sp>
        <p:nvSpPr>
          <p:cNvPr id="207884" name="AutoShape 12"/>
          <p:cNvSpPr>
            <a:spLocks noChangeArrowheads="1"/>
          </p:cNvSpPr>
          <p:nvPr/>
        </p:nvSpPr>
        <p:spPr bwMode="auto">
          <a:xfrm rot="5400000">
            <a:off x="37909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85" name="Oval 13"/>
          <p:cNvSpPr>
            <a:spLocks noChangeArrowheads="1"/>
          </p:cNvSpPr>
          <p:nvPr/>
        </p:nvSpPr>
        <p:spPr bwMode="auto">
          <a:xfrm>
            <a:off x="4191000" y="26670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86" name="Rectangle 14"/>
          <p:cNvSpPr>
            <a:spLocks noChangeArrowheads="1"/>
          </p:cNvSpPr>
          <p:nvPr/>
        </p:nvSpPr>
        <p:spPr bwMode="auto">
          <a:xfrm>
            <a:off x="4648200" y="2286000"/>
            <a:ext cx="304800" cy="609600"/>
          </a:xfrm>
          <a:prstGeom prst="rect">
            <a:avLst/>
          </a:prstGeom>
          <a:noFill/>
          <a:ln w="28575">
            <a:solidFill>
              <a:schemeClr val="tx1"/>
            </a:solidFill>
            <a:miter lim="800000"/>
            <a:headEnd/>
            <a:tailEnd/>
          </a:ln>
          <a:effectLst/>
        </p:spPr>
        <p:txBody>
          <a:bodyPr wrap="none" anchor="ctr"/>
          <a:lstStyle/>
          <a:p>
            <a:endParaRPr lang="en-US"/>
          </a:p>
        </p:txBody>
      </p:sp>
      <p:sp>
        <p:nvSpPr>
          <p:cNvPr id="207887" name="Oval 15"/>
          <p:cNvSpPr>
            <a:spLocks noChangeArrowheads="1"/>
          </p:cNvSpPr>
          <p:nvPr/>
        </p:nvSpPr>
        <p:spPr bwMode="auto">
          <a:xfrm>
            <a:off x="4495800" y="26670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88" name="Line 16"/>
          <p:cNvSpPr>
            <a:spLocks noChangeShapeType="1"/>
          </p:cNvSpPr>
          <p:nvPr/>
        </p:nvSpPr>
        <p:spPr bwMode="auto">
          <a:xfrm>
            <a:off x="4343400" y="2743200"/>
            <a:ext cx="152400" cy="0"/>
          </a:xfrm>
          <a:prstGeom prst="line">
            <a:avLst/>
          </a:prstGeom>
          <a:noFill/>
          <a:ln w="28575">
            <a:solidFill>
              <a:schemeClr val="tx1"/>
            </a:solidFill>
            <a:round/>
            <a:headEnd/>
            <a:tailEnd/>
          </a:ln>
          <a:effectLst/>
        </p:spPr>
        <p:txBody>
          <a:bodyPr/>
          <a:lstStyle/>
          <a:p>
            <a:endParaRPr lang="en-US"/>
          </a:p>
        </p:txBody>
      </p:sp>
      <p:sp>
        <p:nvSpPr>
          <p:cNvPr id="207889" name="Line 17"/>
          <p:cNvSpPr>
            <a:spLocks noChangeShapeType="1"/>
          </p:cNvSpPr>
          <p:nvPr/>
        </p:nvSpPr>
        <p:spPr bwMode="auto">
          <a:xfrm>
            <a:off x="4114800" y="2438400"/>
            <a:ext cx="533400" cy="0"/>
          </a:xfrm>
          <a:prstGeom prst="line">
            <a:avLst/>
          </a:prstGeom>
          <a:noFill/>
          <a:ln w="28575">
            <a:solidFill>
              <a:schemeClr val="tx1"/>
            </a:solidFill>
            <a:round/>
            <a:headEnd/>
            <a:tailEnd/>
          </a:ln>
          <a:effectLst/>
        </p:spPr>
        <p:txBody>
          <a:bodyPr/>
          <a:lstStyle/>
          <a:p>
            <a:endParaRPr lang="en-US"/>
          </a:p>
        </p:txBody>
      </p:sp>
      <p:sp>
        <p:nvSpPr>
          <p:cNvPr id="207890" name="Line 18"/>
          <p:cNvSpPr>
            <a:spLocks noChangeShapeType="1"/>
          </p:cNvSpPr>
          <p:nvPr/>
        </p:nvSpPr>
        <p:spPr bwMode="auto">
          <a:xfrm>
            <a:off x="4953000" y="2590800"/>
            <a:ext cx="381000" cy="0"/>
          </a:xfrm>
          <a:prstGeom prst="line">
            <a:avLst/>
          </a:prstGeom>
          <a:noFill/>
          <a:ln w="28575">
            <a:solidFill>
              <a:schemeClr val="tx1"/>
            </a:solidFill>
            <a:round/>
            <a:headEnd/>
            <a:tailEnd/>
          </a:ln>
          <a:effectLst/>
        </p:spPr>
        <p:txBody>
          <a:bodyPr/>
          <a:lstStyle/>
          <a:p>
            <a:endParaRPr lang="en-US"/>
          </a:p>
        </p:txBody>
      </p:sp>
      <p:sp>
        <p:nvSpPr>
          <p:cNvPr id="207891" name="Line 19"/>
          <p:cNvSpPr>
            <a:spLocks noChangeShapeType="1"/>
          </p:cNvSpPr>
          <p:nvPr/>
        </p:nvSpPr>
        <p:spPr bwMode="auto">
          <a:xfrm>
            <a:off x="6858000" y="2590800"/>
            <a:ext cx="304800" cy="0"/>
          </a:xfrm>
          <a:prstGeom prst="line">
            <a:avLst/>
          </a:prstGeom>
          <a:noFill/>
          <a:ln w="28575">
            <a:solidFill>
              <a:schemeClr val="tx1"/>
            </a:solidFill>
            <a:round/>
            <a:headEnd/>
            <a:tailEnd/>
          </a:ln>
          <a:effectLst/>
        </p:spPr>
        <p:txBody>
          <a:bodyPr/>
          <a:lstStyle/>
          <a:p>
            <a:endParaRPr lang="en-US"/>
          </a:p>
        </p:txBody>
      </p:sp>
      <p:sp>
        <p:nvSpPr>
          <p:cNvPr id="207892" name="AutoShape 20"/>
          <p:cNvSpPr>
            <a:spLocks noChangeArrowheads="1"/>
          </p:cNvSpPr>
          <p:nvPr/>
        </p:nvSpPr>
        <p:spPr bwMode="auto">
          <a:xfrm rot="5400000">
            <a:off x="70675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93" name="Oval 21"/>
          <p:cNvSpPr>
            <a:spLocks noChangeArrowheads="1"/>
          </p:cNvSpPr>
          <p:nvPr/>
        </p:nvSpPr>
        <p:spPr bwMode="auto">
          <a:xfrm>
            <a:off x="7467600" y="26670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94" name="Rectangle 22"/>
          <p:cNvSpPr>
            <a:spLocks noChangeArrowheads="1"/>
          </p:cNvSpPr>
          <p:nvPr/>
        </p:nvSpPr>
        <p:spPr bwMode="auto">
          <a:xfrm>
            <a:off x="7924800" y="2286000"/>
            <a:ext cx="304800" cy="609600"/>
          </a:xfrm>
          <a:prstGeom prst="rect">
            <a:avLst/>
          </a:prstGeom>
          <a:noFill/>
          <a:ln w="28575">
            <a:solidFill>
              <a:schemeClr val="tx1"/>
            </a:solidFill>
            <a:miter lim="800000"/>
            <a:headEnd/>
            <a:tailEnd/>
          </a:ln>
          <a:effectLst/>
        </p:spPr>
        <p:txBody>
          <a:bodyPr wrap="none" anchor="ctr"/>
          <a:lstStyle/>
          <a:p>
            <a:endParaRPr lang="en-US"/>
          </a:p>
        </p:txBody>
      </p:sp>
      <p:sp>
        <p:nvSpPr>
          <p:cNvPr id="207895" name="Oval 23"/>
          <p:cNvSpPr>
            <a:spLocks noChangeArrowheads="1"/>
          </p:cNvSpPr>
          <p:nvPr/>
        </p:nvSpPr>
        <p:spPr bwMode="auto">
          <a:xfrm>
            <a:off x="7772400" y="26670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96" name="Line 24"/>
          <p:cNvSpPr>
            <a:spLocks noChangeShapeType="1"/>
          </p:cNvSpPr>
          <p:nvPr/>
        </p:nvSpPr>
        <p:spPr bwMode="auto">
          <a:xfrm>
            <a:off x="7620000" y="2743200"/>
            <a:ext cx="152400" cy="0"/>
          </a:xfrm>
          <a:prstGeom prst="line">
            <a:avLst/>
          </a:prstGeom>
          <a:noFill/>
          <a:ln w="28575">
            <a:solidFill>
              <a:schemeClr val="tx1"/>
            </a:solidFill>
            <a:round/>
            <a:headEnd/>
            <a:tailEnd/>
          </a:ln>
          <a:effectLst/>
        </p:spPr>
        <p:txBody>
          <a:bodyPr/>
          <a:lstStyle/>
          <a:p>
            <a:endParaRPr lang="en-US"/>
          </a:p>
        </p:txBody>
      </p:sp>
      <p:sp>
        <p:nvSpPr>
          <p:cNvPr id="207897" name="Line 25"/>
          <p:cNvSpPr>
            <a:spLocks noChangeShapeType="1"/>
          </p:cNvSpPr>
          <p:nvPr/>
        </p:nvSpPr>
        <p:spPr bwMode="auto">
          <a:xfrm>
            <a:off x="7391400" y="2438400"/>
            <a:ext cx="533400" cy="0"/>
          </a:xfrm>
          <a:prstGeom prst="line">
            <a:avLst/>
          </a:prstGeom>
          <a:noFill/>
          <a:ln w="28575">
            <a:solidFill>
              <a:schemeClr val="tx1"/>
            </a:solidFill>
            <a:round/>
            <a:headEnd/>
            <a:tailEnd/>
          </a:ln>
          <a:effectLst/>
        </p:spPr>
        <p:txBody>
          <a:bodyPr/>
          <a:lstStyle/>
          <a:p>
            <a:endParaRPr lang="en-US"/>
          </a:p>
        </p:txBody>
      </p:sp>
      <p:sp>
        <p:nvSpPr>
          <p:cNvPr id="207898" name="Oval 26"/>
          <p:cNvSpPr>
            <a:spLocks noChangeArrowheads="1"/>
          </p:cNvSpPr>
          <p:nvPr/>
        </p:nvSpPr>
        <p:spPr bwMode="auto">
          <a:xfrm>
            <a:off x="6248400" y="2590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899" name="Oval 27"/>
          <p:cNvSpPr>
            <a:spLocks noChangeArrowheads="1"/>
          </p:cNvSpPr>
          <p:nvPr/>
        </p:nvSpPr>
        <p:spPr bwMode="auto">
          <a:xfrm>
            <a:off x="6477000" y="2590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00" name="Oval 28"/>
          <p:cNvSpPr>
            <a:spLocks noChangeArrowheads="1"/>
          </p:cNvSpPr>
          <p:nvPr/>
        </p:nvSpPr>
        <p:spPr bwMode="auto">
          <a:xfrm>
            <a:off x="6705600" y="2590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01" name="Line 29"/>
          <p:cNvSpPr>
            <a:spLocks noChangeShapeType="1"/>
          </p:cNvSpPr>
          <p:nvPr/>
        </p:nvSpPr>
        <p:spPr bwMode="auto">
          <a:xfrm>
            <a:off x="5867400" y="2590800"/>
            <a:ext cx="304800" cy="0"/>
          </a:xfrm>
          <a:prstGeom prst="line">
            <a:avLst/>
          </a:prstGeom>
          <a:noFill/>
          <a:ln w="28575">
            <a:solidFill>
              <a:schemeClr val="tx1"/>
            </a:solidFill>
            <a:round/>
            <a:headEnd/>
            <a:tailEnd/>
          </a:ln>
          <a:effectLst/>
        </p:spPr>
        <p:txBody>
          <a:bodyPr/>
          <a:lstStyle/>
          <a:p>
            <a:endParaRPr lang="en-US"/>
          </a:p>
        </p:txBody>
      </p:sp>
      <p:sp>
        <p:nvSpPr>
          <p:cNvPr id="207902" name="Line 30"/>
          <p:cNvSpPr>
            <a:spLocks noChangeShapeType="1"/>
          </p:cNvSpPr>
          <p:nvPr/>
        </p:nvSpPr>
        <p:spPr bwMode="auto">
          <a:xfrm>
            <a:off x="2133600" y="2667000"/>
            <a:ext cx="228600" cy="381000"/>
          </a:xfrm>
          <a:prstGeom prst="line">
            <a:avLst/>
          </a:prstGeom>
          <a:noFill/>
          <a:ln w="38100">
            <a:solidFill>
              <a:schemeClr val="tx1"/>
            </a:solidFill>
            <a:prstDash val="sysDot"/>
            <a:round/>
            <a:headEnd type="arrow" w="med" len="med"/>
            <a:tailEnd/>
          </a:ln>
          <a:effectLst/>
        </p:spPr>
        <p:txBody>
          <a:bodyPr/>
          <a:lstStyle/>
          <a:p>
            <a:endParaRPr lang="en-US"/>
          </a:p>
        </p:txBody>
      </p:sp>
      <p:sp>
        <p:nvSpPr>
          <p:cNvPr id="207903" name="Text Box 31"/>
          <p:cNvSpPr txBox="1">
            <a:spLocks noChangeArrowheads="1"/>
          </p:cNvSpPr>
          <p:nvPr/>
        </p:nvSpPr>
        <p:spPr bwMode="auto">
          <a:xfrm>
            <a:off x="1371600" y="2971800"/>
            <a:ext cx="2949575" cy="457200"/>
          </a:xfrm>
          <a:prstGeom prst="rect">
            <a:avLst/>
          </a:prstGeom>
          <a:noFill/>
          <a:ln w="9525">
            <a:noFill/>
            <a:miter lim="800000"/>
            <a:headEnd/>
            <a:tailEnd/>
          </a:ln>
          <a:effectLst/>
        </p:spPr>
        <p:txBody>
          <a:bodyPr wrap="none">
            <a:spAutoFit/>
          </a:bodyPr>
          <a:lstStyle/>
          <a:p>
            <a:pPr algn="l"/>
            <a:r>
              <a:rPr lang="en-US" sz="2400" b="0">
                <a:solidFill>
                  <a:srgbClr val="FF5050"/>
                </a:solidFill>
              </a:rPr>
              <a:t>RC delay dominated</a:t>
            </a:r>
          </a:p>
        </p:txBody>
      </p:sp>
      <p:sp>
        <p:nvSpPr>
          <p:cNvPr id="207904" name="Line 32"/>
          <p:cNvSpPr>
            <a:spLocks noChangeShapeType="1"/>
          </p:cNvSpPr>
          <p:nvPr/>
        </p:nvSpPr>
        <p:spPr bwMode="auto">
          <a:xfrm flipH="1">
            <a:off x="3276600" y="2667000"/>
            <a:ext cx="228600" cy="381000"/>
          </a:xfrm>
          <a:prstGeom prst="line">
            <a:avLst/>
          </a:prstGeom>
          <a:noFill/>
          <a:ln w="38100">
            <a:solidFill>
              <a:schemeClr val="tx1"/>
            </a:solidFill>
            <a:prstDash val="sysDot"/>
            <a:round/>
            <a:headEnd type="arrow" w="med" len="med"/>
            <a:tailEnd/>
          </a:ln>
          <a:effectLst/>
        </p:spPr>
        <p:txBody>
          <a:bodyPr/>
          <a:lstStyle/>
          <a:p>
            <a:endParaRPr lang="en-US"/>
          </a:p>
        </p:txBody>
      </p:sp>
      <p:sp>
        <p:nvSpPr>
          <p:cNvPr id="207905" name="Oval 33"/>
          <p:cNvSpPr>
            <a:spLocks noChangeArrowheads="1"/>
          </p:cNvSpPr>
          <p:nvPr/>
        </p:nvSpPr>
        <p:spPr bwMode="auto">
          <a:xfrm>
            <a:off x="1143000" y="5029200"/>
            <a:ext cx="533400" cy="533400"/>
          </a:xfrm>
          <a:prstGeom prst="ellipse">
            <a:avLst/>
          </a:prstGeom>
          <a:noFill/>
          <a:ln w="28575">
            <a:solidFill>
              <a:schemeClr val="tx1"/>
            </a:solidFill>
            <a:round/>
            <a:headEnd/>
            <a:tailEnd/>
          </a:ln>
          <a:effectLst/>
        </p:spPr>
        <p:txBody>
          <a:bodyPr wrap="none" anchor="ctr"/>
          <a:lstStyle/>
          <a:p>
            <a:endParaRPr lang="en-US"/>
          </a:p>
        </p:txBody>
      </p:sp>
      <p:sp>
        <p:nvSpPr>
          <p:cNvPr id="207906" name="Line 34"/>
          <p:cNvSpPr>
            <a:spLocks noChangeShapeType="1"/>
          </p:cNvSpPr>
          <p:nvPr/>
        </p:nvSpPr>
        <p:spPr bwMode="auto">
          <a:xfrm flipV="1">
            <a:off x="1371600" y="4572000"/>
            <a:ext cx="0" cy="457200"/>
          </a:xfrm>
          <a:prstGeom prst="line">
            <a:avLst/>
          </a:prstGeom>
          <a:noFill/>
          <a:ln w="28575">
            <a:solidFill>
              <a:schemeClr val="tx1"/>
            </a:solidFill>
            <a:round/>
            <a:headEnd/>
            <a:tailEnd/>
          </a:ln>
          <a:effectLst/>
        </p:spPr>
        <p:txBody>
          <a:bodyPr/>
          <a:lstStyle/>
          <a:p>
            <a:endParaRPr lang="en-US"/>
          </a:p>
        </p:txBody>
      </p:sp>
      <p:sp>
        <p:nvSpPr>
          <p:cNvPr id="207907" name="Line 35"/>
          <p:cNvSpPr>
            <a:spLocks noChangeShapeType="1"/>
          </p:cNvSpPr>
          <p:nvPr/>
        </p:nvSpPr>
        <p:spPr bwMode="auto">
          <a:xfrm>
            <a:off x="1371600" y="4572000"/>
            <a:ext cx="609600" cy="0"/>
          </a:xfrm>
          <a:prstGeom prst="line">
            <a:avLst/>
          </a:prstGeom>
          <a:noFill/>
          <a:ln w="28575">
            <a:solidFill>
              <a:schemeClr val="tx1"/>
            </a:solidFill>
            <a:round/>
            <a:headEnd/>
            <a:tailEnd/>
          </a:ln>
          <a:effectLst/>
        </p:spPr>
        <p:txBody>
          <a:bodyPr/>
          <a:lstStyle/>
          <a:p>
            <a:endParaRPr lang="en-US"/>
          </a:p>
        </p:txBody>
      </p:sp>
      <p:sp>
        <p:nvSpPr>
          <p:cNvPr id="207908" name="Oval 36"/>
          <p:cNvSpPr>
            <a:spLocks noChangeArrowheads="1"/>
          </p:cNvSpPr>
          <p:nvPr/>
        </p:nvSpPr>
        <p:spPr bwMode="auto">
          <a:xfrm>
            <a:off x="1981200" y="44958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909" name="Line 37"/>
          <p:cNvSpPr>
            <a:spLocks noChangeShapeType="1"/>
          </p:cNvSpPr>
          <p:nvPr/>
        </p:nvSpPr>
        <p:spPr bwMode="auto">
          <a:xfrm>
            <a:off x="2133600" y="4572000"/>
            <a:ext cx="4114800" cy="0"/>
          </a:xfrm>
          <a:prstGeom prst="line">
            <a:avLst/>
          </a:prstGeom>
          <a:noFill/>
          <a:ln w="28575">
            <a:solidFill>
              <a:schemeClr val="tx1"/>
            </a:solidFill>
            <a:round/>
            <a:headEnd/>
            <a:tailEnd/>
          </a:ln>
          <a:effectLst/>
        </p:spPr>
        <p:txBody>
          <a:bodyPr/>
          <a:lstStyle/>
          <a:p>
            <a:endParaRPr lang="en-US"/>
          </a:p>
        </p:txBody>
      </p:sp>
      <p:sp>
        <p:nvSpPr>
          <p:cNvPr id="207910" name="Oval 38"/>
          <p:cNvSpPr>
            <a:spLocks noChangeArrowheads="1"/>
          </p:cNvSpPr>
          <p:nvPr/>
        </p:nvSpPr>
        <p:spPr bwMode="auto">
          <a:xfrm>
            <a:off x="7467600" y="44958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911" name="Line 39"/>
          <p:cNvSpPr>
            <a:spLocks noChangeShapeType="1"/>
          </p:cNvSpPr>
          <p:nvPr/>
        </p:nvSpPr>
        <p:spPr bwMode="auto">
          <a:xfrm>
            <a:off x="7620000" y="4572000"/>
            <a:ext cx="381000" cy="0"/>
          </a:xfrm>
          <a:prstGeom prst="line">
            <a:avLst/>
          </a:prstGeom>
          <a:noFill/>
          <a:ln w="28575">
            <a:solidFill>
              <a:schemeClr val="tx1"/>
            </a:solidFill>
            <a:round/>
            <a:headEnd/>
            <a:tailEnd/>
          </a:ln>
          <a:effectLst/>
        </p:spPr>
        <p:txBody>
          <a:bodyPr/>
          <a:lstStyle/>
          <a:p>
            <a:endParaRPr lang="en-US"/>
          </a:p>
        </p:txBody>
      </p:sp>
      <p:sp>
        <p:nvSpPr>
          <p:cNvPr id="207912" name="Line 40"/>
          <p:cNvSpPr>
            <a:spLocks noChangeShapeType="1"/>
          </p:cNvSpPr>
          <p:nvPr/>
        </p:nvSpPr>
        <p:spPr bwMode="auto">
          <a:xfrm flipV="1">
            <a:off x="1371600" y="5562600"/>
            <a:ext cx="0" cy="457200"/>
          </a:xfrm>
          <a:prstGeom prst="line">
            <a:avLst/>
          </a:prstGeom>
          <a:noFill/>
          <a:ln w="28575">
            <a:solidFill>
              <a:schemeClr val="tx1"/>
            </a:solidFill>
            <a:round/>
            <a:headEnd/>
            <a:tailEnd/>
          </a:ln>
          <a:effectLst/>
        </p:spPr>
        <p:txBody>
          <a:bodyPr/>
          <a:lstStyle/>
          <a:p>
            <a:endParaRPr lang="en-US"/>
          </a:p>
        </p:txBody>
      </p:sp>
      <p:sp>
        <p:nvSpPr>
          <p:cNvPr id="207913" name="Line 41"/>
          <p:cNvSpPr>
            <a:spLocks noChangeShapeType="1"/>
          </p:cNvSpPr>
          <p:nvPr/>
        </p:nvSpPr>
        <p:spPr bwMode="auto">
          <a:xfrm>
            <a:off x="1371600" y="6019800"/>
            <a:ext cx="609600" cy="0"/>
          </a:xfrm>
          <a:prstGeom prst="line">
            <a:avLst/>
          </a:prstGeom>
          <a:noFill/>
          <a:ln w="28575">
            <a:solidFill>
              <a:schemeClr val="tx1"/>
            </a:solidFill>
            <a:round/>
            <a:headEnd/>
            <a:tailEnd/>
          </a:ln>
          <a:effectLst/>
        </p:spPr>
        <p:txBody>
          <a:bodyPr/>
          <a:lstStyle/>
          <a:p>
            <a:endParaRPr lang="en-US"/>
          </a:p>
        </p:txBody>
      </p:sp>
      <p:sp>
        <p:nvSpPr>
          <p:cNvPr id="207914" name="Oval 42"/>
          <p:cNvSpPr>
            <a:spLocks noChangeArrowheads="1"/>
          </p:cNvSpPr>
          <p:nvPr/>
        </p:nvSpPr>
        <p:spPr bwMode="auto">
          <a:xfrm>
            <a:off x="1981200" y="5943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915" name="Line 43"/>
          <p:cNvSpPr>
            <a:spLocks noChangeShapeType="1"/>
          </p:cNvSpPr>
          <p:nvPr/>
        </p:nvSpPr>
        <p:spPr bwMode="auto">
          <a:xfrm>
            <a:off x="2133600" y="6019800"/>
            <a:ext cx="4114800" cy="0"/>
          </a:xfrm>
          <a:prstGeom prst="line">
            <a:avLst/>
          </a:prstGeom>
          <a:noFill/>
          <a:ln w="28575">
            <a:solidFill>
              <a:schemeClr val="tx1"/>
            </a:solidFill>
            <a:round/>
            <a:headEnd/>
            <a:tailEnd/>
          </a:ln>
          <a:effectLst/>
        </p:spPr>
        <p:txBody>
          <a:bodyPr/>
          <a:lstStyle/>
          <a:p>
            <a:endParaRPr lang="en-US"/>
          </a:p>
        </p:txBody>
      </p:sp>
      <p:sp>
        <p:nvSpPr>
          <p:cNvPr id="207916" name="Oval 44"/>
          <p:cNvSpPr>
            <a:spLocks noChangeArrowheads="1"/>
          </p:cNvSpPr>
          <p:nvPr/>
        </p:nvSpPr>
        <p:spPr bwMode="auto">
          <a:xfrm>
            <a:off x="7467600" y="5943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917" name="Line 45"/>
          <p:cNvSpPr>
            <a:spLocks noChangeShapeType="1"/>
          </p:cNvSpPr>
          <p:nvPr/>
        </p:nvSpPr>
        <p:spPr bwMode="auto">
          <a:xfrm>
            <a:off x="7620000" y="6019800"/>
            <a:ext cx="381000" cy="0"/>
          </a:xfrm>
          <a:prstGeom prst="line">
            <a:avLst/>
          </a:prstGeom>
          <a:noFill/>
          <a:ln w="28575">
            <a:solidFill>
              <a:schemeClr val="tx1"/>
            </a:solidFill>
            <a:round/>
            <a:headEnd/>
            <a:tailEnd/>
          </a:ln>
          <a:effectLst/>
        </p:spPr>
        <p:txBody>
          <a:bodyPr/>
          <a:lstStyle/>
          <a:p>
            <a:endParaRPr lang="en-US"/>
          </a:p>
        </p:txBody>
      </p:sp>
      <p:sp>
        <p:nvSpPr>
          <p:cNvPr id="207918" name="Line 46"/>
          <p:cNvSpPr>
            <a:spLocks noChangeShapeType="1"/>
          </p:cNvSpPr>
          <p:nvPr/>
        </p:nvSpPr>
        <p:spPr bwMode="auto">
          <a:xfrm flipH="1">
            <a:off x="8001000" y="4572000"/>
            <a:ext cx="0" cy="457200"/>
          </a:xfrm>
          <a:prstGeom prst="line">
            <a:avLst/>
          </a:prstGeom>
          <a:noFill/>
          <a:ln w="28575">
            <a:solidFill>
              <a:schemeClr val="tx1"/>
            </a:solidFill>
            <a:round/>
            <a:headEnd/>
            <a:tailEnd/>
          </a:ln>
          <a:effectLst/>
        </p:spPr>
        <p:txBody>
          <a:bodyPr/>
          <a:lstStyle/>
          <a:p>
            <a:endParaRPr lang="en-US"/>
          </a:p>
        </p:txBody>
      </p:sp>
      <p:sp>
        <p:nvSpPr>
          <p:cNvPr id="207919" name="Rectangle 47"/>
          <p:cNvSpPr>
            <a:spLocks noChangeArrowheads="1"/>
          </p:cNvSpPr>
          <p:nvPr/>
        </p:nvSpPr>
        <p:spPr bwMode="auto">
          <a:xfrm>
            <a:off x="7848600" y="5029200"/>
            <a:ext cx="304800" cy="533400"/>
          </a:xfrm>
          <a:prstGeom prst="rect">
            <a:avLst/>
          </a:prstGeom>
          <a:noFill/>
          <a:ln w="28575">
            <a:solidFill>
              <a:schemeClr val="tx1"/>
            </a:solidFill>
            <a:miter lim="800000"/>
            <a:headEnd/>
            <a:tailEnd/>
          </a:ln>
          <a:effectLst/>
        </p:spPr>
        <p:txBody>
          <a:bodyPr wrap="none" anchor="ctr"/>
          <a:lstStyle/>
          <a:p>
            <a:endParaRPr lang="en-US"/>
          </a:p>
        </p:txBody>
      </p:sp>
      <p:sp>
        <p:nvSpPr>
          <p:cNvPr id="207920" name="Line 48"/>
          <p:cNvSpPr>
            <a:spLocks noChangeShapeType="1"/>
          </p:cNvSpPr>
          <p:nvPr/>
        </p:nvSpPr>
        <p:spPr bwMode="auto">
          <a:xfrm flipH="1">
            <a:off x="8001000" y="5562600"/>
            <a:ext cx="0" cy="457200"/>
          </a:xfrm>
          <a:prstGeom prst="line">
            <a:avLst/>
          </a:prstGeom>
          <a:noFill/>
          <a:ln w="28575">
            <a:solidFill>
              <a:schemeClr val="tx1"/>
            </a:solidFill>
            <a:round/>
            <a:headEnd/>
            <a:tailEnd/>
          </a:ln>
          <a:effectLst/>
        </p:spPr>
        <p:txBody>
          <a:bodyPr/>
          <a:lstStyle/>
          <a:p>
            <a:endParaRPr lang="en-US"/>
          </a:p>
        </p:txBody>
      </p:sp>
      <p:sp>
        <p:nvSpPr>
          <p:cNvPr id="207921" name="Text Box 49"/>
          <p:cNvSpPr txBox="1">
            <a:spLocks noChangeArrowheads="1"/>
          </p:cNvSpPr>
          <p:nvPr/>
        </p:nvSpPr>
        <p:spPr bwMode="auto">
          <a:xfrm>
            <a:off x="6400800" y="5029200"/>
            <a:ext cx="1389063" cy="457200"/>
          </a:xfrm>
          <a:prstGeom prst="rect">
            <a:avLst/>
          </a:prstGeom>
          <a:noFill/>
          <a:ln w="9525">
            <a:noFill/>
            <a:miter lim="800000"/>
            <a:headEnd/>
            <a:tailEnd/>
          </a:ln>
          <a:effectLst/>
        </p:spPr>
        <p:txBody>
          <a:bodyPr wrap="none">
            <a:spAutoFit/>
          </a:bodyPr>
          <a:lstStyle/>
          <a:p>
            <a:pPr algn="l"/>
            <a:r>
              <a:rPr lang="en-US" sz="2400" b="0">
                <a:solidFill>
                  <a:schemeClr val="tx1"/>
                </a:solidFill>
              </a:rPr>
              <a:t>Receiver</a:t>
            </a:r>
          </a:p>
        </p:txBody>
      </p:sp>
      <p:sp>
        <p:nvSpPr>
          <p:cNvPr id="207922" name="Text Box 50"/>
          <p:cNvSpPr txBox="1">
            <a:spLocks noChangeArrowheads="1"/>
          </p:cNvSpPr>
          <p:nvPr/>
        </p:nvSpPr>
        <p:spPr bwMode="auto">
          <a:xfrm>
            <a:off x="152400" y="5105400"/>
            <a:ext cx="998538" cy="457200"/>
          </a:xfrm>
          <a:prstGeom prst="rect">
            <a:avLst/>
          </a:prstGeom>
          <a:noFill/>
          <a:ln w="9525">
            <a:noFill/>
            <a:miter lim="800000"/>
            <a:headEnd/>
            <a:tailEnd/>
          </a:ln>
          <a:effectLst/>
        </p:spPr>
        <p:txBody>
          <a:bodyPr wrap="none">
            <a:spAutoFit/>
          </a:bodyPr>
          <a:lstStyle/>
          <a:p>
            <a:pPr algn="l"/>
            <a:r>
              <a:rPr lang="en-US" sz="2400" b="0">
                <a:solidFill>
                  <a:schemeClr val="tx1"/>
                </a:solidFill>
              </a:rPr>
              <a:t>Driver</a:t>
            </a:r>
          </a:p>
        </p:txBody>
      </p:sp>
      <p:sp>
        <p:nvSpPr>
          <p:cNvPr id="207923" name="Oval 51"/>
          <p:cNvSpPr>
            <a:spLocks noChangeArrowheads="1"/>
          </p:cNvSpPr>
          <p:nvPr/>
        </p:nvSpPr>
        <p:spPr bwMode="auto">
          <a:xfrm>
            <a:off x="6400800" y="4495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4" name="Oval 52"/>
          <p:cNvSpPr>
            <a:spLocks noChangeArrowheads="1"/>
          </p:cNvSpPr>
          <p:nvPr/>
        </p:nvSpPr>
        <p:spPr bwMode="auto">
          <a:xfrm>
            <a:off x="6629400" y="4495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5" name="Oval 53"/>
          <p:cNvSpPr>
            <a:spLocks noChangeArrowheads="1"/>
          </p:cNvSpPr>
          <p:nvPr/>
        </p:nvSpPr>
        <p:spPr bwMode="auto">
          <a:xfrm>
            <a:off x="6858000" y="4495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6" name="Oval 54"/>
          <p:cNvSpPr>
            <a:spLocks noChangeArrowheads="1"/>
          </p:cNvSpPr>
          <p:nvPr/>
        </p:nvSpPr>
        <p:spPr bwMode="auto">
          <a:xfrm>
            <a:off x="6400800" y="6019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7" name="Oval 55"/>
          <p:cNvSpPr>
            <a:spLocks noChangeArrowheads="1"/>
          </p:cNvSpPr>
          <p:nvPr/>
        </p:nvSpPr>
        <p:spPr bwMode="auto">
          <a:xfrm>
            <a:off x="6629400" y="6019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8" name="Oval 56"/>
          <p:cNvSpPr>
            <a:spLocks noChangeArrowheads="1"/>
          </p:cNvSpPr>
          <p:nvPr/>
        </p:nvSpPr>
        <p:spPr bwMode="auto">
          <a:xfrm>
            <a:off x="6858000" y="6019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9" name="Line 57"/>
          <p:cNvSpPr>
            <a:spLocks noChangeShapeType="1"/>
          </p:cNvSpPr>
          <p:nvPr/>
        </p:nvSpPr>
        <p:spPr bwMode="auto">
          <a:xfrm>
            <a:off x="7010400" y="4572000"/>
            <a:ext cx="457200" cy="0"/>
          </a:xfrm>
          <a:prstGeom prst="line">
            <a:avLst/>
          </a:prstGeom>
          <a:noFill/>
          <a:ln w="28575">
            <a:solidFill>
              <a:schemeClr val="tx1"/>
            </a:solidFill>
            <a:round/>
            <a:headEnd/>
            <a:tailEnd/>
          </a:ln>
          <a:effectLst/>
        </p:spPr>
        <p:txBody>
          <a:bodyPr/>
          <a:lstStyle/>
          <a:p>
            <a:endParaRPr lang="en-US"/>
          </a:p>
        </p:txBody>
      </p:sp>
      <p:sp>
        <p:nvSpPr>
          <p:cNvPr id="207930" name="Line 58"/>
          <p:cNvSpPr>
            <a:spLocks noChangeShapeType="1"/>
          </p:cNvSpPr>
          <p:nvPr/>
        </p:nvSpPr>
        <p:spPr bwMode="auto">
          <a:xfrm>
            <a:off x="7010400" y="6019800"/>
            <a:ext cx="457200" cy="0"/>
          </a:xfrm>
          <a:prstGeom prst="line">
            <a:avLst/>
          </a:prstGeom>
          <a:noFill/>
          <a:ln w="28575">
            <a:solidFill>
              <a:schemeClr val="tx1"/>
            </a:solidFill>
            <a:round/>
            <a:headEnd/>
            <a:tailEnd/>
          </a:ln>
          <a:effectLst/>
        </p:spPr>
        <p:txBody>
          <a:bodyPr/>
          <a:lstStyle/>
          <a:p>
            <a:endParaRPr lang="en-US"/>
          </a:p>
        </p:txBody>
      </p:sp>
      <p:sp>
        <p:nvSpPr>
          <p:cNvPr id="207931" name="Text Box 59"/>
          <p:cNvSpPr txBox="1">
            <a:spLocks noChangeArrowheads="1"/>
          </p:cNvSpPr>
          <p:nvPr/>
        </p:nvSpPr>
        <p:spPr bwMode="auto">
          <a:xfrm>
            <a:off x="1066800" y="3429000"/>
            <a:ext cx="5413375" cy="579438"/>
          </a:xfrm>
          <a:prstGeom prst="rect">
            <a:avLst/>
          </a:prstGeom>
          <a:noFill/>
          <a:ln w="9525">
            <a:noFill/>
            <a:miter lim="800000"/>
            <a:headEnd/>
            <a:tailEnd/>
          </a:ln>
          <a:effectLst/>
        </p:spPr>
        <p:txBody>
          <a:bodyPr wrap="none">
            <a:spAutoFit/>
          </a:bodyPr>
          <a:lstStyle/>
          <a:p>
            <a:pPr algn="l"/>
            <a:r>
              <a:rPr lang="en-US" u="sng">
                <a:solidFill>
                  <a:schemeClr val="tx1"/>
                </a:solidFill>
              </a:rPr>
              <a:t>On-chip Transmission Line</a:t>
            </a:r>
          </a:p>
        </p:txBody>
      </p:sp>
      <p:sp>
        <p:nvSpPr>
          <p:cNvPr id="207932" name="Text Box 60"/>
          <p:cNvSpPr txBox="1">
            <a:spLocks noChangeArrowheads="1"/>
          </p:cNvSpPr>
          <p:nvPr/>
        </p:nvSpPr>
        <p:spPr bwMode="auto">
          <a:xfrm>
            <a:off x="1066800" y="1447800"/>
            <a:ext cx="5821363" cy="579438"/>
          </a:xfrm>
          <a:prstGeom prst="rect">
            <a:avLst/>
          </a:prstGeom>
          <a:noFill/>
          <a:ln w="9525">
            <a:noFill/>
            <a:miter lim="800000"/>
            <a:headEnd/>
            <a:tailEnd/>
          </a:ln>
          <a:effectLst/>
        </p:spPr>
        <p:txBody>
          <a:bodyPr wrap="none">
            <a:spAutoFit/>
          </a:bodyPr>
          <a:lstStyle/>
          <a:p>
            <a:pPr algn="l"/>
            <a:r>
              <a:rPr lang="en-US" u="sng">
                <a:solidFill>
                  <a:schemeClr val="tx1"/>
                </a:solidFill>
              </a:rPr>
              <a:t>Conventional Global RC Wire</a:t>
            </a:r>
          </a:p>
        </p:txBody>
      </p:sp>
      <p:sp>
        <p:nvSpPr>
          <p:cNvPr id="207933" name="Text Box 61"/>
          <p:cNvSpPr txBox="1">
            <a:spLocks noChangeArrowheads="1"/>
          </p:cNvSpPr>
          <p:nvPr/>
        </p:nvSpPr>
        <p:spPr bwMode="auto">
          <a:xfrm>
            <a:off x="2743200" y="4876800"/>
            <a:ext cx="2898775" cy="457200"/>
          </a:xfrm>
          <a:prstGeom prst="rect">
            <a:avLst/>
          </a:prstGeom>
          <a:noFill/>
          <a:ln w="9525">
            <a:noFill/>
            <a:miter lim="800000"/>
            <a:headEnd/>
            <a:tailEnd/>
          </a:ln>
          <a:effectLst/>
        </p:spPr>
        <p:txBody>
          <a:bodyPr wrap="none">
            <a:spAutoFit/>
          </a:bodyPr>
          <a:lstStyle/>
          <a:p>
            <a:pPr algn="l"/>
            <a:r>
              <a:rPr lang="en-US" sz="2400" b="0">
                <a:solidFill>
                  <a:srgbClr val="FF5050"/>
                </a:solidFill>
              </a:rPr>
              <a:t>LC delay dominated</a:t>
            </a:r>
          </a:p>
        </p:txBody>
      </p:sp>
      <p:sp>
        <p:nvSpPr>
          <p:cNvPr id="207934" name="Line 62"/>
          <p:cNvSpPr>
            <a:spLocks noChangeShapeType="1"/>
          </p:cNvSpPr>
          <p:nvPr/>
        </p:nvSpPr>
        <p:spPr bwMode="auto">
          <a:xfrm flipH="1">
            <a:off x="4114800" y="4648200"/>
            <a:ext cx="228600" cy="304800"/>
          </a:xfrm>
          <a:prstGeom prst="line">
            <a:avLst/>
          </a:prstGeom>
          <a:noFill/>
          <a:ln w="38100">
            <a:solidFill>
              <a:schemeClr val="tx1"/>
            </a:solidFill>
            <a:prstDash val="sysDot"/>
            <a:round/>
            <a:headEnd type="arrow" w="med" len="med"/>
            <a:tailEnd/>
          </a:ln>
          <a:effectLst/>
        </p:spPr>
        <p:txBody>
          <a:bodyPr/>
          <a:lstStyle/>
          <a:p>
            <a:endParaRPr lang="en-US"/>
          </a:p>
        </p:txBody>
      </p:sp>
      <p:sp>
        <p:nvSpPr>
          <p:cNvPr id="207941" name="AutoShape 69"/>
          <p:cNvSpPr>
            <a:spLocks/>
          </p:cNvSpPr>
          <p:nvPr/>
        </p:nvSpPr>
        <p:spPr bwMode="auto">
          <a:xfrm rot="5400000">
            <a:off x="2019300" y="2019300"/>
            <a:ext cx="228600" cy="762000"/>
          </a:xfrm>
          <a:prstGeom prst="leftBrace">
            <a:avLst>
              <a:gd name="adj1" fmla="val 27778"/>
              <a:gd name="adj2" fmla="val 50000"/>
            </a:avLst>
          </a:prstGeom>
          <a:noFill/>
          <a:ln w="9525">
            <a:solidFill>
              <a:schemeClr val="tx1"/>
            </a:solidFill>
            <a:round/>
            <a:headEnd/>
            <a:tailEnd/>
          </a:ln>
          <a:effectLst/>
        </p:spPr>
        <p:txBody>
          <a:bodyPr wrap="none" anchor="ctr"/>
          <a:lstStyle/>
          <a:p>
            <a:endParaRPr lang="en-US"/>
          </a:p>
        </p:txBody>
      </p:sp>
      <p:sp>
        <p:nvSpPr>
          <p:cNvPr id="207942" name="Text Box 70"/>
          <p:cNvSpPr txBox="1">
            <a:spLocks noChangeArrowheads="1"/>
          </p:cNvSpPr>
          <p:nvPr/>
        </p:nvSpPr>
        <p:spPr bwMode="auto">
          <a:xfrm>
            <a:off x="1524000" y="1981200"/>
            <a:ext cx="1230313" cy="336550"/>
          </a:xfrm>
          <a:prstGeom prst="rect">
            <a:avLst/>
          </a:prstGeom>
          <a:noFill/>
          <a:ln w="9525" algn="ctr">
            <a:noFill/>
            <a:miter lim="800000"/>
            <a:headEnd/>
            <a:tailEnd/>
          </a:ln>
          <a:effectLst/>
        </p:spPr>
        <p:txBody>
          <a:bodyPr wrap="none">
            <a:spAutoFit/>
          </a:bodyPr>
          <a:lstStyle/>
          <a:p>
            <a:pPr algn="l"/>
            <a:r>
              <a:rPr lang="en-US" sz="1600">
                <a:solidFill>
                  <a:schemeClr val="tx1"/>
                </a:solidFill>
              </a:rPr>
              <a:t>~0.375 mm</a:t>
            </a:r>
          </a:p>
        </p:txBody>
      </p:sp>
      <p:sp>
        <p:nvSpPr>
          <p:cNvPr id="207943" name="AutoShape 71"/>
          <p:cNvSpPr>
            <a:spLocks/>
          </p:cNvSpPr>
          <p:nvPr/>
        </p:nvSpPr>
        <p:spPr bwMode="auto">
          <a:xfrm rot="5400000">
            <a:off x="4686300" y="1714500"/>
            <a:ext cx="228600" cy="5334000"/>
          </a:xfrm>
          <a:prstGeom prst="leftBrace">
            <a:avLst>
              <a:gd name="adj1" fmla="val 194444"/>
              <a:gd name="adj2" fmla="val 50000"/>
            </a:avLst>
          </a:prstGeom>
          <a:noFill/>
          <a:ln w="9525">
            <a:solidFill>
              <a:schemeClr val="tx1"/>
            </a:solidFill>
            <a:round/>
            <a:headEnd/>
            <a:tailEnd/>
          </a:ln>
          <a:effectLst/>
        </p:spPr>
        <p:txBody>
          <a:bodyPr wrap="none" anchor="ctr"/>
          <a:lstStyle/>
          <a:p>
            <a:endParaRPr lang="en-US"/>
          </a:p>
        </p:txBody>
      </p:sp>
      <p:sp>
        <p:nvSpPr>
          <p:cNvPr id="207944" name="Text Box 72"/>
          <p:cNvSpPr txBox="1">
            <a:spLocks noChangeArrowheads="1"/>
          </p:cNvSpPr>
          <p:nvPr/>
        </p:nvSpPr>
        <p:spPr bwMode="auto">
          <a:xfrm>
            <a:off x="4343400" y="3962400"/>
            <a:ext cx="947738" cy="336550"/>
          </a:xfrm>
          <a:prstGeom prst="rect">
            <a:avLst/>
          </a:prstGeom>
          <a:noFill/>
          <a:ln w="9525" algn="ctr">
            <a:noFill/>
            <a:miter lim="800000"/>
            <a:headEnd/>
            <a:tailEnd/>
          </a:ln>
          <a:effectLst/>
        </p:spPr>
        <p:txBody>
          <a:bodyPr wrap="none">
            <a:spAutoFit/>
          </a:bodyPr>
          <a:lstStyle/>
          <a:p>
            <a:pPr algn="l"/>
            <a:r>
              <a:rPr lang="en-US" sz="1600">
                <a:solidFill>
                  <a:schemeClr val="tx1"/>
                </a:solidFill>
              </a:rPr>
              <a:t>~10 mm</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Beckmann &amp; Wood</a:t>
            </a:r>
          </a:p>
        </p:txBody>
      </p:sp>
      <p:sp>
        <p:nvSpPr>
          <p:cNvPr id="6" name="Footer Placeholder 4"/>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7" name="Slide Number Placeholder 5"/>
          <p:cNvSpPr>
            <a:spLocks noGrp="1"/>
          </p:cNvSpPr>
          <p:nvPr>
            <p:ph type="sldNum" sz="quarter" idx="4294967295"/>
          </p:nvPr>
        </p:nvSpPr>
        <p:spPr>
          <a:xfrm>
            <a:off x="7239000" y="6245225"/>
            <a:ext cx="1447800" cy="476250"/>
          </a:xfrm>
          <a:prstGeom prst="rect">
            <a:avLst/>
          </a:prstGeom>
        </p:spPr>
        <p:txBody>
          <a:bodyPr/>
          <a:lstStyle/>
          <a:p>
            <a:fld id="{950E5409-2CFB-487A-9DE1-DA82303DB226}" type="slidenum">
              <a:rPr lang="en-US"/>
              <a:pPr/>
              <a:t>126</a:t>
            </a:fld>
            <a:endParaRPr lang="en-US"/>
          </a:p>
        </p:txBody>
      </p:sp>
      <p:sp>
        <p:nvSpPr>
          <p:cNvPr id="208898" name="Rectangle 2"/>
          <p:cNvSpPr>
            <a:spLocks noGrp="1" noChangeArrowheads="1"/>
          </p:cNvSpPr>
          <p:nvPr>
            <p:ph type="title"/>
          </p:nvPr>
        </p:nvSpPr>
        <p:spPr/>
        <p:txBody>
          <a:bodyPr/>
          <a:lstStyle/>
          <a:p>
            <a:r>
              <a:rPr lang="en-US"/>
              <a:t>On-chip Transmission Lines</a:t>
            </a:r>
          </a:p>
        </p:txBody>
      </p:sp>
      <p:sp>
        <p:nvSpPr>
          <p:cNvPr id="208899" name="Rectangle 3"/>
          <p:cNvSpPr>
            <a:spLocks noGrp="1" noChangeArrowheads="1"/>
          </p:cNvSpPr>
          <p:nvPr>
            <p:ph type="body" idx="1"/>
          </p:nvPr>
        </p:nvSpPr>
        <p:spPr>
          <a:xfrm>
            <a:off x="457200" y="1600200"/>
            <a:ext cx="8229600" cy="3505200"/>
          </a:xfrm>
        </p:spPr>
        <p:txBody>
          <a:bodyPr/>
          <a:lstStyle/>
          <a:p>
            <a:r>
              <a:rPr lang="en-US"/>
              <a:t>Why now? </a:t>
            </a:r>
            <a:r>
              <a:rPr lang="en-US">
                <a:cs typeface="Arial" charset="0"/>
              </a:rPr>
              <a:t>→</a:t>
            </a:r>
            <a:r>
              <a:rPr lang="en-US"/>
              <a:t> 2010 technology</a:t>
            </a:r>
          </a:p>
          <a:p>
            <a:pPr lvl="1"/>
            <a:r>
              <a:rPr lang="en-US"/>
              <a:t>Relative RC delay </a:t>
            </a:r>
            <a:r>
              <a:rPr lang="en-US">
                <a:cs typeface="Arial" charset="0"/>
              </a:rPr>
              <a:t>↑</a:t>
            </a:r>
          </a:p>
          <a:p>
            <a:pPr lvl="1"/>
            <a:r>
              <a:rPr lang="en-US"/>
              <a:t>Improve latency by</a:t>
            </a:r>
            <a:r>
              <a:rPr lang="en-US">
                <a:solidFill>
                  <a:srgbClr val="FF3300"/>
                </a:solidFill>
              </a:rPr>
              <a:t> 10x or more</a:t>
            </a:r>
          </a:p>
          <a:p>
            <a:r>
              <a:rPr lang="en-US"/>
              <a:t>What are their limitations?</a:t>
            </a:r>
          </a:p>
          <a:p>
            <a:pPr lvl="1"/>
            <a:r>
              <a:rPr lang="en-US"/>
              <a:t>Require thick wires and dielectric spacing</a:t>
            </a:r>
          </a:p>
          <a:p>
            <a:pPr lvl="1"/>
            <a:r>
              <a:rPr lang="en-US"/>
              <a:t>Increase wafer cost</a:t>
            </a:r>
          </a:p>
        </p:txBody>
      </p:sp>
      <p:sp>
        <p:nvSpPr>
          <p:cNvPr id="208900" name="Text Box 4"/>
          <p:cNvSpPr txBox="1">
            <a:spLocks noChangeArrowheads="1"/>
          </p:cNvSpPr>
          <p:nvPr/>
        </p:nvSpPr>
        <p:spPr bwMode="auto">
          <a:xfrm>
            <a:off x="373063" y="5257800"/>
            <a:ext cx="8397875" cy="519113"/>
          </a:xfrm>
          <a:prstGeom prst="rect">
            <a:avLst/>
          </a:prstGeom>
          <a:noFill/>
          <a:ln w="9525" algn="ctr">
            <a:noFill/>
            <a:miter lim="800000"/>
            <a:headEnd/>
            <a:tailEnd/>
          </a:ln>
          <a:effectLst/>
        </p:spPr>
        <p:txBody>
          <a:bodyPr wrap="none">
            <a:spAutoFit/>
          </a:bodyPr>
          <a:lstStyle/>
          <a:p>
            <a:pPr algn="l"/>
            <a:r>
              <a:rPr lang="en-US" sz="2800">
                <a:solidFill>
                  <a:srgbClr val="FF0000"/>
                </a:solidFill>
              </a:rPr>
              <a:t>Presents a different Latency/Bandwidth Tradeoff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Beckmann &amp; Wood</a:t>
            </a:r>
          </a:p>
        </p:txBody>
      </p:sp>
      <p:sp>
        <p:nvSpPr>
          <p:cNvPr id="6" name="Footer Placeholder 5"/>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7" name="Slide Number Placeholder 6"/>
          <p:cNvSpPr>
            <a:spLocks noGrp="1"/>
          </p:cNvSpPr>
          <p:nvPr>
            <p:ph type="sldNum" sz="quarter" idx="4294967295"/>
          </p:nvPr>
        </p:nvSpPr>
        <p:spPr>
          <a:xfrm>
            <a:off x="7239000" y="6245225"/>
            <a:ext cx="1447800" cy="476250"/>
          </a:xfrm>
          <a:prstGeom prst="rect">
            <a:avLst/>
          </a:prstGeom>
        </p:spPr>
        <p:txBody>
          <a:bodyPr/>
          <a:lstStyle/>
          <a:p>
            <a:fld id="{AE26D657-8C50-429D-9AE2-D29A2559D62C}" type="slidenum">
              <a:rPr lang="en-US"/>
              <a:pPr/>
              <a:t>127</a:t>
            </a:fld>
            <a:endParaRPr lang="en-US"/>
          </a:p>
        </p:txBody>
      </p:sp>
      <p:graphicFrame>
        <p:nvGraphicFramePr>
          <p:cNvPr id="112648" name="Object 8"/>
          <p:cNvGraphicFramePr>
            <a:graphicFrameLocks noChangeAspect="1"/>
          </p:cNvGraphicFramePr>
          <p:nvPr>
            <p:ph sz="half" idx="2"/>
          </p:nvPr>
        </p:nvGraphicFramePr>
        <p:xfrm>
          <a:off x="1524000" y="1447800"/>
          <a:ext cx="6096000" cy="4737100"/>
        </p:xfrm>
        <a:graphic>
          <a:graphicData uri="http://schemas.openxmlformats.org/presentationml/2006/ole">
            <p:oleObj spid="_x0000_s7170" name="Chart" r:id="rId4" imgW="4572000" imgH="3552749" progId="Excel.Sheet.8">
              <p:embed/>
            </p:oleObj>
          </a:graphicData>
        </a:graphic>
      </p:graphicFrame>
      <p:graphicFrame>
        <p:nvGraphicFramePr>
          <p:cNvPr id="112645" name="Object 5"/>
          <p:cNvGraphicFramePr>
            <a:graphicFrameLocks/>
          </p:cNvGraphicFramePr>
          <p:nvPr>
            <p:ph sz="half" idx="1"/>
          </p:nvPr>
        </p:nvGraphicFramePr>
        <p:xfrm>
          <a:off x="1544638" y="1452563"/>
          <a:ext cx="6075362" cy="4719637"/>
        </p:xfrm>
        <a:graphic>
          <a:graphicData uri="http://schemas.openxmlformats.org/presentationml/2006/ole">
            <p:oleObj spid="_x0000_s7171" name="Chart" r:id="rId5" imgW="4505249" imgH="3276600" progId="Excel.Sheet.8">
              <p:embed/>
            </p:oleObj>
          </a:graphicData>
        </a:graphic>
      </p:graphicFrame>
      <p:sp>
        <p:nvSpPr>
          <p:cNvPr id="112646" name="Rectangle 6"/>
          <p:cNvSpPr>
            <a:spLocks noGrp="1" noChangeArrowheads="1"/>
          </p:cNvSpPr>
          <p:nvPr>
            <p:ph type="title"/>
          </p:nvPr>
        </p:nvSpPr>
        <p:spPr/>
        <p:txBody>
          <a:bodyPr/>
          <a:lstStyle/>
          <a:p>
            <a:r>
              <a:rPr lang="en-US"/>
              <a:t>Latency Comparison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4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2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48" grpId="0"/>
      <p:bldOleChart spid="11264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Beckmann &amp; Wood</a:t>
            </a:r>
          </a:p>
        </p:txBody>
      </p:sp>
      <p:sp>
        <p:nvSpPr>
          <p:cNvPr id="10" name="Footer Placeholder 4"/>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11" name="Slide Number Placeholder 5"/>
          <p:cNvSpPr>
            <a:spLocks noGrp="1"/>
          </p:cNvSpPr>
          <p:nvPr>
            <p:ph type="sldNum" sz="quarter" idx="4294967295"/>
          </p:nvPr>
        </p:nvSpPr>
        <p:spPr>
          <a:xfrm>
            <a:off x="7239000" y="6245225"/>
            <a:ext cx="1447800" cy="476250"/>
          </a:xfrm>
          <a:prstGeom prst="rect">
            <a:avLst/>
          </a:prstGeom>
        </p:spPr>
        <p:txBody>
          <a:bodyPr/>
          <a:lstStyle/>
          <a:p>
            <a:fld id="{441C5F0E-083A-4055-B1D0-28C724707B7B}" type="slidenum">
              <a:rPr lang="en-US"/>
              <a:pPr/>
              <a:t>128</a:t>
            </a:fld>
            <a:endParaRPr lang="en-US"/>
          </a:p>
        </p:txBody>
      </p:sp>
      <p:sp>
        <p:nvSpPr>
          <p:cNvPr id="52228" name="Rectangle 4"/>
          <p:cNvSpPr>
            <a:spLocks noGrp="1" noChangeArrowheads="1"/>
          </p:cNvSpPr>
          <p:nvPr>
            <p:ph type="title"/>
          </p:nvPr>
        </p:nvSpPr>
        <p:spPr>
          <a:xfrm>
            <a:off x="457200" y="304800"/>
            <a:ext cx="8229600" cy="1143000"/>
          </a:xfrm>
        </p:spPr>
        <p:txBody>
          <a:bodyPr/>
          <a:lstStyle/>
          <a:p>
            <a:r>
              <a:rPr lang="en-US">
                <a:solidFill>
                  <a:schemeClr val="accent2"/>
                </a:solidFill>
              </a:rPr>
              <a:t>Bandwidth Comparison</a:t>
            </a:r>
          </a:p>
        </p:txBody>
      </p:sp>
      <p:pic>
        <p:nvPicPr>
          <p:cNvPr id="52363" name="Picture 139" descr="TL_vs_RC_pitch_slide"/>
          <p:cNvPicPr>
            <a:picLocks noChangeAspect="1" noChangeArrowheads="1"/>
          </p:cNvPicPr>
          <p:nvPr/>
        </p:nvPicPr>
        <p:blipFill>
          <a:blip r:embed="rId3"/>
          <a:srcRect/>
          <a:stretch>
            <a:fillRect/>
          </a:stretch>
        </p:blipFill>
        <p:spPr bwMode="auto">
          <a:xfrm>
            <a:off x="571500" y="1600200"/>
            <a:ext cx="8001000" cy="2892425"/>
          </a:xfrm>
          <a:prstGeom prst="rect">
            <a:avLst/>
          </a:prstGeom>
          <a:noFill/>
        </p:spPr>
      </p:pic>
      <p:sp>
        <p:nvSpPr>
          <p:cNvPr id="52364" name="AutoShape 140"/>
          <p:cNvSpPr>
            <a:spLocks/>
          </p:cNvSpPr>
          <p:nvPr/>
        </p:nvSpPr>
        <p:spPr bwMode="auto">
          <a:xfrm rot="16200000" flipV="1">
            <a:off x="4991100" y="441325"/>
            <a:ext cx="228600" cy="5715000"/>
          </a:xfrm>
          <a:prstGeom prst="leftBrace">
            <a:avLst>
              <a:gd name="adj1" fmla="val 208333"/>
              <a:gd name="adj2" fmla="val 50000"/>
            </a:avLst>
          </a:prstGeom>
          <a:noFill/>
          <a:ln w="38100">
            <a:solidFill>
              <a:schemeClr val="tx1"/>
            </a:solidFill>
            <a:round/>
            <a:headEnd/>
            <a:tailEnd/>
          </a:ln>
          <a:effectLst/>
        </p:spPr>
        <p:txBody>
          <a:bodyPr wrap="none" anchor="ctr"/>
          <a:lstStyle/>
          <a:p>
            <a:endParaRPr lang="en-US"/>
          </a:p>
        </p:txBody>
      </p:sp>
      <p:sp>
        <p:nvSpPr>
          <p:cNvPr id="52365" name="Text Box 141"/>
          <p:cNvSpPr txBox="1">
            <a:spLocks noChangeArrowheads="1"/>
          </p:cNvSpPr>
          <p:nvPr/>
        </p:nvSpPr>
        <p:spPr bwMode="auto">
          <a:xfrm>
            <a:off x="3505200" y="3429000"/>
            <a:ext cx="3105150" cy="366713"/>
          </a:xfrm>
          <a:prstGeom prst="rect">
            <a:avLst/>
          </a:prstGeom>
          <a:noFill/>
          <a:ln w="9525" algn="ctr">
            <a:noFill/>
            <a:miter lim="800000"/>
            <a:headEnd/>
            <a:tailEnd/>
          </a:ln>
          <a:effectLst/>
        </p:spPr>
        <p:txBody>
          <a:bodyPr wrap="none">
            <a:spAutoFit/>
          </a:bodyPr>
          <a:lstStyle/>
          <a:p>
            <a:pPr algn="l"/>
            <a:r>
              <a:rPr lang="en-US" sz="1800">
                <a:solidFill>
                  <a:srgbClr val="FF0000"/>
                </a:solidFill>
              </a:rPr>
              <a:t>2 transmission line signals</a:t>
            </a:r>
          </a:p>
        </p:txBody>
      </p:sp>
      <p:sp>
        <p:nvSpPr>
          <p:cNvPr id="52366" name="AutoShape 142"/>
          <p:cNvSpPr>
            <a:spLocks/>
          </p:cNvSpPr>
          <p:nvPr/>
        </p:nvSpPr>
        <p:spPr bwMode="auto">
          <a:xfrm rot="16200000" flipV="1">
            <a:off x="4991100" y="1736725"/>
            <a:ext cx="228600" cy="5715000"/>
          </a:xfrm>
          <a:prstGeom prst="leftBrace">
            <a:avLst>
              <a:gd name="adj1" fmla="val 208333"/>
              <a:gd name="adj2" fmla="val 50000"/>
            </a:avLst>
          </a:prstGeom>
          <a:noFill/>
          <a:ln w="38100">
            <a:solidFill>
              <a:schemeClr val="tx1"/>
            </a:solidFill>
            <a:round/>
            <a:headEnd/>
            <a:tailEnd/>
          </a:ln>
          <a:effectLst/>
        </p:spPr>
        <p:txBody>
          <a:bodyPr wrap="none" anchor="ctr"/>
          <a:lstStyle/>
          <a:p>
            <a:endParaRPr lang="en-US"/>
          </a:p>
        </p:txBody>
      </p:sp>
      <p:sp>
        <p:nvSpPr>
          <p:cNvPr id="52367" name="Text Box 143"/>
          <p:cNvSpPr txBox="1">
            <a:spLocks noChangeArrowheads="1"/>
          </p:cNvSpPr>
          <p:nvPr/>
        </p:nvSpPr>
        <p:spPr bwMode="auto">
          <a:xfrm>
            <a:off x="3695700" y="4708525"/>
            <a:ext cx="2762250" cy="366713"/>
          </a:xfrm>
          <a:prstGeom prst="rect">
            <a:avLst/>
          </a:prstGeom>
          <a:noFill/>
          <a:ln w="9525" algn="ctr">
            <a:noFill/>
            <a:miter lim="800000"/>
            <a:headEnd/>
            <a:tailEnd/>
          </a:ln>
          <a:effectLst/>
        </p:spPr>
        <p:txBody>
          <a:bodyPr wrap="none">
            <a:spAutoFit/>
          </a:bodyPr>
          <a:lstStyle/>
          <a:p>
            <a:pPr algn="l"/>
            <a:r>
              <a:rPr lang="en-US" sz="1800">
                <a:solidFill>
                  <a:srgbClr val="FF0000"/>
                </a:solidFill>
              </a:rPr>
              <a:t>50 conventional signals</a:t>
            </a:r>
          </a:p>
        </p:txBody>
      </p:sp>
      <p:sp>
        <p:nvSpPr>
          <p:cNvPr id="52368" name="Text Box 144"/>
          <p:cNvSpPr txBox="1">
            <a:spLocks noChangeArrowheads="1"/>
          </p:cNvSpPr>
          <p:nvPr/>
        </p:nvSpPr>
        <p:spPr bwMode="auto">
          <a:xfrm>
            <a:off x="1009650" y="5181600"/>
            <a:ext cx="7124700" cy="1006475"/>
          </a:xfrm>
          <a:prstGeom prst="rect">
            <a:avLst/>
          </a:prstGeom>
          <a:noFill/>
          <a:ln w="9525" algn="ctr">
            <a:noFill/>
            <a:miter lim="800000"/>
            <a:headEnd/>
            <a:tailEnd/>
          </a:ln>
          <a:effectLst/>
        </p:spPr>
        <p:txBody>
          <a:bodyPr wrap="none">
            <a:spAutoFit/>
          </a:bodyPr>
          <a:lstStyle/>
          <a:p>
            <a:pPr algn="l"/>
            <a:r>
              <a:rPr lang="en-US" sz="2000">
                <a:solidFill>
                  <a:srgbClr val="FF0000"/>
                </a:solidFill>
              </a:rPr>
              <a:t>Key observation</a:t>
            </a:r>
            <a:endParaRPr lang="en-US" sz="2000">
              <a:solidFill>
                <a:schemeClr val="tx1"/>
              </a:solidFill>
            </a:endParaRPr>
          </a:p>
          <a:p>
            <a:pPr algn="l">
              <a:buFontTx/>
              <a:buChar char="•"/>
            </a:pPr>
            <a:r>
              <a:rPr lang="en-US" sz="2000">
                <a:solidFill>
                  <a:schemeClr val="tx1"/>
                </a:solidFill>
              </a:rPr>
              <a:t> Transmission lines – route over large structures</a:t>
            </a:r>
          </a:p>
          <a:p>
            <a:pPr algn="l">
              <a:buFontTx/>
              <a:buChar char="•"/>
            </a:pPr>
            <a:r>
              <a:rPr lang="en-US" sz="2000">
                <a:solidFill>
                  <a:schemeClr val="tx1"/>
                </a:solidFill>
              </a:rPr>
              <a:t> Conventional wires – substrate area &amp; vias for repeaters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6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Slide Number Placeholder 5"/>
          <p:cNvSpPr>
            <a:spLocks noGrp="1"/>
          </p:cNvSpPr>
          <p:nvPr>
            <p:ph type="sldNum" sz="quarter" idx="4294967295"/>
          </p:nvPr>
        </p:nvSpPr>
        <p:spPr>
          <a:xfrm>
            <a:off x="7239000" y="6245225"/>
            <a:ext cx="1447800" cy="476250"/>
          </a:xfrm>
          <a:prstGeom prst="rect">
            <a:avLst/>
          </a:prstGeom>
        </p:spPr>
        <p:txBody>
          <a:bodyPr/>
          <a:lstStyle/>
          <a:p>
            <a:fld id="{C8E11882-5297-41BA-A6FF-333414EB45CB}" type="slidenum">
              <a:rPr lang="en-US"/>
              <a:pPr/>
              <a:t>129</a:t>
            </a:fld>
            <a:endParaRPr lang="en-US"/>
          </a:p>
        </p:txBody>
      </p:sp>
      <p:grpSp>
        <p:nvGrpSpPr>
          <p:cNvPr id="2" name="Group 1615"/>
          <p:cNvGrpSpPr>
            <a:grpSpLocks/>
          </p:cNvGrpSpPr>
          <p:nvPr/>
        </p:nvGrpSpPr>
        <p:grpSpPr bwMode="auto">
          <a:xfrm>
            <a:off x="1903413" y="1506538"/>
            <a:ext cx="5330825" cy="5080000"/>
            <a:chOff x="1199" y="949"/>
            <a:chExt cx="3358" cy="3200"/>
          </a:xfrm>
        </p:grpSpPr>
        <p:grpSp>
          <p:nvGrpSpPr>
            <p:cNvPr id="3" name="Group 1350"/>
            <p:cNvGrpSpPr>
              <a:grpSpLocks/>
            </p:cNvGrpSpPr>
            <p:nvPr/>
          </p:nvGrpSpPr>
          <p:grpSpPr bwMode="auto">
            <a:xfrm>
              <a:off x="1199" y="950"/>
              <a:ext cx="243" cy="3199"/>
              <a:chOff x="1236" y="950"/>
              <a:chExt cx="243" cy="3199"/>
            </a:xfrm>
          </p:grpSpPr>
          <p:grpSp>
            <p:nvGrpSpPr>
              <p:cNvPr id="4" name="Group 1278"/>
              <p:cNvGrpSpPr>
                <a:grpSpLocks/>
              </p:cNvGrpSpPr>
              <p:nvPr/>
            </p:nvGrpSpPr>
            <p:grpSpPr bwMode="auto">
              <a:xfrm>
                <a:off x="1238" y="950"/>
                <a:ext cx="240" cy="372"/>
                <a:chOff x="1756" y="1619"/>
                <a:chExt cx="240" cy="372"/>
              </a:xfrm>
            </p:grpSpPr>
            <p:sp>
              <p:nvSpPr>
                <p:cNvPr id="312575" name="Rectangle 1279"/>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76" name="Rectangle 1280"/>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77" name="Rectangle 1281"/>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78" name="Rectangle 1282"/>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79" name="Rectangle 1283"/>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0" name="Rectangle 1284"/>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1" name="Rectangle 1285"/>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2" name="Rectangle 1286"/>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5" name="Group 1287"/>
              <p:cNvGrpSpPr>
                <a:grpSpLocks/>
              </p:cNvGrpSpPr>
              <p:nvPr/>
            </p:nvGrpSpPr>
            <p:grpSpPr bwMode="auto">
              <a:xfrm>
                <a:off x="1236" y="1360"/>
                <a:ext cx="240" cy="372"/>
                <a:chOff x="1756" y="1619"/>
                <a:chExt cx="240" cy="372"/>
              </a:xfrm>
            </p:grpSpPr>
            <p:sp>
              <p:nvSpPr>
                <p:cNvPr id="312584" name="Rectangle 1288"/>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5" name="Rectangle 1289"/>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6" name="Rectangle 1290"/>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7" name="Rectangle 1291"/>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8" name="Rectangle 1292"/>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9" name="Rectangle 1293"/>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0" name="Rectangle 129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1" name="Rectangle 129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6" name="Group 1296"/>
              <p:cNvGrpSpPr>
                <a:grpSpLocks/>
              </p:cNvGrpSpPr>
              <p:nvPr/>
            </p:nvGrpSpPr>
            <p:grpSpPr bwMode="auto">
              <a:xfrm>
                <a:off x="1238" y="1767"/>
                <a:ext cx="240" cy="372"/>
                <a:chOff x="1756" y="1619"/>
                <a:chExt cx="240" cy="372"/>
              </a:xfrm>
            </p:grpSpPr>
            <p:sp>
              <p:nvSpPr>
                <p:cNvPr id="312593" name="Rectangle 1297"/>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4" name="Rectangle 1298"/>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5" name="Rectangle 1299"/>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6" name="Rectangle 1300"/>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7" name="Rectangle 1301"/>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8" name="Rectangle 1302"/>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9" name="Rectangle 1303"/>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0" name="Rectangle 1304"/>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7" name="Group 1305"/>
              <p:cNvGrpSpPr>
                <a:grpSpLocks/>
              </p:cNvGrpSpPr>
              <p:nvPr/>
            </p:nvGrpSpPr>
            <p:grpSpPr bwMode="auto">
              <a:xfrm>
                <a:off x="1238" y="2170"/>
                <a:ext cx="240" cy="372"/>
                <a:chOff x="1756" y="1619"/>
                <a:chExt cx="240" cy="372"/>
              </a:xfrm>
            </p:grpSpPr>
            <p:sp>
              <p:nvSpPr>
                <p:cNvPr id="312602" name="Rectangle 1306"/>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3" name="Rectangle 1307"/>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4" name="Rectangle 1308"/>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5" name="Rectangle 1309"/>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6" name="Rectangle 1310"/>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7" name="Rectangle 1311"/>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8" name="Rectangle 1312"/>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9" name="Rectangle 1313"/>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8" name="Group 1314"/>
              <p:cNvGrpSpPr>
                <a:grpSpLocks/>
              </p:cNvGrpSpPr>
              <p:nvPr/>
            </p:nvGrpSpPr>
            <p:grpSpPr bwMode="auto">
              <a:xfrm>
                <a:off x="1239" y="2573"/>
                <a:ext cx="240" cy="372"/>
                <a:chOff x="1756" y="1619"/>
                <a:chExt cx="240" cy="372"/>
              </a:xfrm>
            </p:grpSpPr>
            <p:sp>
              <p:nvSpPr>
                <p:cNvPr id="312611" name="Rectangle 1315"/>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2" name="Rectangle 1316"/>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3" name="Rectangle 1317"/>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4" name="Rectangle 1318"/>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5" name="Rectangle 1319"/>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6" name="Rectangle 1320"/>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7" name="Rectangle 1321"/>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8" name="Rectangle 1322"/>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 name="Group 1323"/>
              <p:cNvGrpSpPr>
                <a:grpSpLocks/>
              </p:cNvGrpSpPr>
              <p:nvPr/>
            </p:nvGrpSpPr>
            <p:grpSpPr bwMode="auto">
              <a:xfrm>
                <a:off x="1238" y="2972"/>
                <a:ext cx="240" cy="372"/>
                <a:chOff x="1756" y="1619"/>
                <a:chExt cx="240" cy="372"/>
              </a:xfrm>
            </p:grpSpPr>
            <p:sp>
              <p:nvSpPr>
                <p:cNvPr id="312620" name="Rectangle 1324"/>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1" name="Rectangle 1325"/>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2" name="Rectangle 1326"/>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3" name="Rectangle 1327"/>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4" name="Rectangle 1328"/>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5" name="Rectangle 1329"/>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6" name="Rectangle 1330"/>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7" name="Rectangle 1331"/>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0" name="Group 1332"/>
              <p:cNvGrpSpPr>
                <a:grpSpLocks/>
              </p:cNvGrpSpPr>
              <p:nvPr/>
            </p:nvGrpSpPr>
            <p:grpSpPr bwMode="auto">
              <a:xfrm>
                <a:off x="1237" y="3374"/>
                <a:ext cx="240" cy="372"/>
                <a:chOff x="1756" y="1619"/>
                <a:chExt cx="240" cy="372"/>
              </a:xfrm>
            </p:grpSpPr>
            <p:sp>
              <p:nvSpPr>
                <p:cNvPr id="312629" name="Rectangle 1333"/>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0" name="Rectangle 1334"/>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1" name="Rectangle 1335"/>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2" name="Rectangle 1336"/>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3" name="Rectangle 1337"/>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4" name="Rectangle 1338"/>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5" name="Rectangle 1339"/>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6" name="Rectangle 1340"/>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1" name="Group 1341"/>
              <p:cNvGrpSpPr>
                <a:grpSpLocks/>
              </p:cNvGrpSpPr>
              <p:nvPr/>
            </p:nvGrpSpPr>
            <p:grpSpPr bwMode="auto">
              <a:xfrm>
                <a:off x="1236" y="3777"/>
                <a:ext cx="240" cy="372"/>
                <a:chOff x="1756" y="1619"/>
                <a:chExt cx="240" cy="372"/>
              </a:xfrm>
            </p:grpSpPr>
            <p:sp>
              <p:nvSpPr>
                <p:cNvPr id="312638" name="Rectangle 1342"/>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9" name="Rectangle 1343"/>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0" name="Rectangle 1344"/>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1" name="Rectangle 1345"/>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2" name="Rectangle 1346"/>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3" name="Rectangle 1347"/>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4" name="Rectangle 1348"/>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5" name="Rectangle 1349"/>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grpSp>
          <p:nvGrpSpPr>
            <p:cNvPr id="12" name="Group 1351"/>
            <p:cNvGrpSpPr>
              <a:grpSpLocks/>
            </p:cNvGrpSpPr>
            <p:nvPr/>
          </p:nvGrpSpPr>
          <p:grpSpPr bwMode="auto">
            <a:xfrm>
              <a:off x="1525" y="950"/>
              <a:ext cx="243" cy="3199"/>
              <a:chOff x="1236" y="950"/>
              <a:chExt cx="243" cy="3199"/>
            </a:xfrm>
          </p:grpSpPr>
          <p:grpSp>
            <p:nvGrpSpPr>
              <p:cNvPr id="13" name="Group 1352"/>
              <p:cNvGrpSpPr>
                <a:grpSpLocks/>
              </p:cNvGrpSpPr>
              <p:nvPr/>
            </p:nvGrpSpPr>
            <p:grpSpPr bwMode="auto">
              <a:xfrm>
                <a:off x="1238" y="950"/>
                <a:ext cx="240" cy="372"/>
                <a:chOff x="1756" y="1619"/>
                <a:chExt cx="240" cy="372"/>
              </a:xfrm>
            </p:grpSpPr>
            <p:sp>
              <p:nvSpPr>
                <p:cNvPr id="312649" name="Rectangle 1353"/>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0" name="Rectangle 1354"/>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1" name="Rectangle 1355"/>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2" name="Rectangle 1356"/>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3" name="Rectangle 1357"/>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4" name="Rectangle 1358"/>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5" name="Rectangle 1359"/>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6" name="Rectangle 1360"/>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4" name="Group 1361"/>
              <p:cNvGrpSpPr>
                <a:grpSpLocks/>
              </p:cNvGrpSpPr>
              <p:nvPr/>
            </p:nvGrpSpPr>
            <p:grpSpPr bwMode="auto">
              <a:xfrm>
                <a:off x="1236" y="1360"/>
                <a:ext cx="240" cy="372"/>
                <a:chOff x="1756" y="1619"/>
                <a:chExt cx="240" cy="372"/>
              </a:xfrm>
            </p:grpSpPr>
            <p:sp>
              <p:nvSpPr>
                <p:cNvPr id="312658" name="Rectangle 1362"/>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9" name="Rectangle 1363"/>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0" name="Rectangle 1364"/>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1" name="Rectangle 1365"/>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2" name="Rectangle 1366"/>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3" name="Rectangle 1367"/>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4" name="Rectangle 1368"/>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5" name="Rectangle 1369"/>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5" name="Group 1370"/>
              <p:cNvGrpSpPr>
                <a:grpSpLocks/>
              </p:cNvGrpSpPr>
              <p:nvPr/>
            </p:nvGrpSpPr>
            <p:grpSpPr bwMode="auto">
              <a:xfrm>
                <a:off x="1238" y="1767"/>
                <a:ext cx="240" cy="372"/>
                <a:chOff x="1756" y="1619"/>
                <a:chExt cx="240" cy="372"/>
              </a:xfrm>
            </p:grpSpPr>
            <p:sp>
              <p:nvSpPr>
                <p:cNvPr id="312667" name="Rectangle 1371"/>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8" name="Rectangle 1372"/>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9" name="Rectangle 1373"/>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0" name="Rectangle 1374"/>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1" name="Rectangle 1375"/>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2" name="Rectangle 1376"/>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3" name="Rectangle 1377"/>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4" name="Rectangle 1378"/>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6" name="Group 1379"/>
              <p:cNvGrpSpPr>
                <a:grpSpLocks/>
              </p:cNvGrpSpPr>
              <p:nvPr/>
            </p:nvGrpSpPr>
            <p:grpSpPr bwMode="auto">
              <a:xfrm>
                <a:off x="1238" y="2170"/>
                <a:ext cx="240" cy="372"/>
                <a:chOff x="1756" y="1619"/>
                <a:chExt cx="240" cy="372"/>
              </a:xfrm>
            </p:grpSpPr>
            <p:sp>
              <p:nvSpPr>
                <p:cNvPr id="312676" name="Rectangle 1380"/>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7" name="Rectangle 1381"/>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8" name="Rectangle 1382"/>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9" name="Rectangle 1383"/>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0" name="Rectangle 1384"/>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1" name="Rectangle 1385"/>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2" name="Rectangle 1386"/>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3" name="Rectangle 1387"/>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7" name="Group 1388"/>
              <p:cNvGrpSpPr>
                <a:grpSpLocks/>
              </p:cNvGrpSpPr>
              <p:nvPr/>
            </p:nvGrpSpPr>
            <p:grpSpPr bwMode="auto">
              <a:xfrm>
                <a:off x="1239" y="2573"/>
                <a:ext cx="240" cy="372"/>
                <a:chOff x="1756" y="1619"/>
                <a:chExt cx="240" cy="372"/>
              </a:xfrm>
            </p:grpSpPr>
            <p:sp>
              <p:nvSpPr>
                <p:cNvPr id="312685" name="Rectangle 1389"/>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6" name="Rectangle 1390"/>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7" name="Rectangle 1391"/>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8" name="Rectangle 1392"/>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9" name="Rectangle 1393"/>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0" name="Rectangle 1394"/>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1" name="Rectangle 1395"/>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2" name="Rectangle 1396"/>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8" name="Group 1397"/>
              <p:cNvGrpSpPr>
                <a:grpSpLocks/>
              </p:cNvGrpSpPr>
              <p:nvPr/>
            </p:nvGrpSpPr>
            <p:grpSpPr bwMode="auto">
              <a:xfrm>
                <a:off x="1238" y="2972"/>
                <a:ext cx="240" cy="372"/>
                <a:chOff x="1756" y="1619"/>
                <a:chExt cx="240" cy="372"/>
              </a:xfrm>
            </p:grpSpPr>
            <p:sp>
              <p:nvSpPr>
                <p:cNvPr id="312694" name="Rectangle 1398"/>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5" name="Rectangle 1399"/>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6" name="Rectangle 1400"/>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7" name="Rectangle 1401"/>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8" name="Rectangle 1402"/>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9" name="Rectangle 1403"/>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0" name="Rectangle 140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1" name="Rectangle 140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9" name="Group 1406"/>
              <p:cNvGrpSpPr>
                <a:grpSpLocks/>
              </p:cNvGrpSpPr>
              <p:nvPr/>
            </p:nvGrpSpPr>
            <p:grpSpPr bwMode="auto">
              <a:xfrm>
                <a:off x="1237" y="3374"/>
                <a:ext cx="240" cy="372"/>
                <a:chOff x="1756" y="1619"/>
                <a:chExt cx="240" cy="372"/>
              </a:xfrm>
            </p:grpSpPr>
            <p:sp>
              <p:nvSpPr>
                <p:cNvPr id="312703" name="Rectangle 1407"/>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4" name="Rectangle 1408"/>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5" name="Rectangle 1409"/>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6" name="Rectangle 1410"/>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7" name="Rectangle 1411"/>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8" name="Rectangle 1412"/>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9" name="Rectangle 1413"/>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0" name="Rectangle 1414"/>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0" name="Group 1415"/>
              <p:cNvGrpSpPr>
                <a:grpSpLocks/>
              </p:cNvGrpSpPr>
              <p:nvPr/>
            </p:nvGrpSpPr>
            <p:grpSpPr bwMode="auto">
              <a:xfrm>
                <a:off x="1236" y="3777"/>
                <a:ext cx="240" cy="372"/>
                <a:chOff x="1756" y="1619"/>
                <a:chExt cx="240" cy="372"/>
              </a:xfrm>
            </p:grpSpPr>
            <p:sp>
              <p:nvSpPr>
                <p:cNvPr id="312712" name="Rectangle 1416"/>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3" name="Rectangle 1417"/>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4" name="Rectangle 1418"/>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5" name="Rectangle 1419"/>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6" name="Rectangle 1420"/>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7" name="Rectangle 1421"/>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8" name="Rectangle 1422"/>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9" name="Rectangle 1423"/>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grpSp>
          <p:nvGrpSpPr>
            <p:cNvPr id="21" name="Group 1469"/>
            <p:cNvGrpSpPr>
              <a:grpSpLocks/>
            </p:cNvGrpSpPr>
            <p:nvPr/>
          </p:nvGrpSpPr>
          <p:grpSpPr bwMode="auto">
            <a:xfrm>
              <a:off x="3988" y="949"/>
              <a:ext cx="243" cy="3199"/>
              <a:chOff x="1236" y="950"/>
              <a:chExt cx="243" cy="3199"/>
            </a:xfrm>
          </p:grpSpPr>
          <p:grpSp>
            <p:nvGrpSpPr>
              <p:cNvPr id="22" name="Group 1470"/>
              <p:cNvGrpSpPr>
                <a:grpSpLocks/>
              </p:cNvGrpSpPr>
              <p:nvPr/>
            </p:nvGrpSpPr>
            <p:grpSpPr bwMode="auto">
              <a:xfrm>
                <a:off x="1238" y="950"/>
                <a:ext cx="240" cy="372"/>
                <a:chOff x="1756" y="1619"/>
                <a:chExt cx="240" cy="372"/>
              </a:xfrm>
            </p:grpSpPr>
            <p:sp>
              <p:nvSpPr>
                <p:cNvPr id="312767" name="Rectangle 1471"/>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68" name="Rectangle 1472"/>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69" name="Rectangle 1473"/>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0" name="Rectangle 1474"/>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1" name="Rectangle 1475"/>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2" name="Rectangle 1476"/>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3" name="Rectangle 1477"/>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4" name="Rectangle 1478"/>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3" name="Group 1479"/>
              <p:cNvGrpSpPr>
                <a:grpSpLocks/>
              </p:cNvGrpSpPr>
              <p:nvPr/>
            </p:nvGrpSpPr>
            <p:grpSpPr bwMode="auto">
              <a:xfrm>
                <a:off x="1236" y="1360"/>
                <a:ext cx="240" cy="372"/>
                <a:chOff x="1756" y="1619"/>
                <a:chExt cx="240" cy="372"/>
              </a:xfrm>
            </p:grpSpPr>
            <p:sp>
              <p:nvSpPr>
                <p:cNvPr id="312776" name="Rectangle 1480"/>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7" name="Rectangle 1481"/>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8" name="Rectangle 1482"/>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9" name="Rectangle 1483"/>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0" name="Rectangle 1484"/>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1" name="Rectangle 1485"/>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2" name="Rectangle 1486"/>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3" name="Rectangle 1487"/>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4" name="Group 1488"/>
              <p:cNvGrpSpPr>
                <a:grpSpLocks/>
              </p:cNvGrpSpPr>
              <p:nvPr/>
            </p:nvGrpSpPr>
            <p:grpSpPr bwMode="auto">
              <a:xfrm>
                <a:off x="1238" y="1767"/>
                <a:ext cx="240" cy="372"/>
                <a:chOff x="1756" y="1619"/>
                <a:chExt cx="240" cy="372"/>
              </a:xfrm>
            </p:grpSpPr>
            <p:sp>
              <p:nvSpPr>
                <p:cNvPr id="312785" name="Rectangle 1489"/>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6" name="Rectangle 1490"/>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7" name="Rectangle 1491"/>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8" name="Rectangle 1492"/>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9" name="Rectangle 1493"/>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0" name="Rectangle 1494"/>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1" name="Rectangle 1495"/>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2" name="Rectangle 1496"/>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5" name="Group 1497"/>
              <p:cNvGrpSpPr>
                <a:grpSpLocks/>
              </p:cNvGrpSpPr>
              <p:nvPr/>
            </p:nvGrpSpPr>
            <p:grpSpPr bwMode="auto">
              <a:xfrm>
                <a:off x="1238" y="2170"/>
                <a:ext cx="240" cy="372"/>
                <a:chOff x="1756" y="1619"/>
                <a:chExt cx="240" cy="372"/>
              </a:xfrm>
            </p:grpSpPr>
            <p:sp>
              <p:nvSpPr>
                <p:cNvPr id="312794" name="Rectangle 1498"/>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5" name="Rectangle 1499"/>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6" name="Rectangle 1500"/>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7" name="Rectangle 1501"/>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8" name="Rectangle 1502"/>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9" name="Rectangle 1503"/>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0" name="Rectangle 150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1" name="Rectangle 150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6" name="Group 1506"/>
              <p:cNvGrpSpPr>
                <a:grpSpLocks/>
              </p:cNvGrpSpPr>
              <p:nvPr/>
            </p:nvGrpSpPr>
            <p:grpSpPr bwMode="auto">
              <a:xfrm>
                <a:off x="1239" y="2573"/>
                <a:ext cx="240" cy="372"/>
                <a:chOff x="1756" y="1619"/>
                <a:chExt cx="240" cy="372"/>
              </a:xfrm>
            </p:grpSpPr>
            <p:sp>
              <p:nvSpPr>
                <p:cNvPr id="312803" name="Rectangle 1507"/>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4" name="Rectangle 1508"/>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5" name="Rectangle 1509"/>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6" name="Rectangle 1510"/>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7" name="Rectangle 1511"/>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8" name="Rectangle 1512"/>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9" name="Rectangle 1513"/>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0" name="Rectangle 1514"/>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7" name="Group 1515"/>
              <p:cNvGrpSpPr>
                <a:grpSpLocks/>
              </p:cNvGrpSpPr>
              <p:nvPr/>
            </p:nvGrpSpPr>
            <p:grpSpPr bwMode="auto">
              <a:xfrm>
                <a:off x="1238" y="2972"/>
                <a:ext cx="240" cy="372"/>
                <a:chOff x="1756" y="1619"/>
                <a:chExt cx="240" cy="372"/>
              </a:xfrm>
            </p:grpSpPr>
            <p:sp>
              <p:nvSpPr>
                <p:cNvPr id="312812" name="Rectangle 1516"/>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3" name="Rectangle 1517"/>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4" name="Rectangle 1518"/>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5" name="Rectangle 1519"/>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6" name="Rectangle 1520"/>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7" name="Rectangle 1521"/>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8" name="Rectangle 1522"/>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9" name="Rectangle 1523"/>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8" name="Group 1524"/>
              <p:cNvGrpSpPr>
                <a:grpSpLocks/>
              </p:cNvGrpSpPr>
              <p:nvPr/>
            </p:nvGrpSpPr>
            <p:grpSpPr bwMode="auto">
              <a:xfrm>
                <a:off x="1237" y="3374"/>
                <a:ext cx="240" cy="372"/>
                <a:chOff x="1756" y="1619"/>
                <a:chExt cx="240" cy="372"/>
              </a:xfrm>
            </p:grpSpPr>
            <p:sp>
              <p:nvSpPr>
                <p:cNvPr id="312821" name="Rectangle 1525"/>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2" name="Rectangle 1526"/>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3" name="Rectangle 1527"/>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4" name="Rectangle 1528"/>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5" name="Rectangle 1529"/>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6" name="Rectangle 1530"/>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7" name="Rectangle 1531"/>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8" name="Rectangle 1532"/>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9" name="Group 1533"/>
              <p:cNvGrpSpPr>
                <a:grpSpLocks/>
              </p:cNvGrpSpPr>
              <p:nvPr/>
            </p:nvGrpSpPr>
            <p:grpSpPr bwMode="auto">
              <a:xfrm>
                <a:off x="1236" y="3777"/>
                <a:ext cx="240" cy="372"/>
                <a:chOff x="1756" y="1619"/>
                <a:chExt cx="240" cy="372"/>
              </a:xfrm>
            </p:grpSpPr>
            <p:sp>
              <p:nvSpPr>
                <p:cNvPr id="312830" name="Rectangle 1534"/>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1" name="Rectangle 1535"/>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2" name="Rectangle 1536"/>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3" name="Rectangle 1537"/>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4" name="Rectangle 1538"/>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5" name="Rectangle 1539"/>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6" name="Rectangle 1540"/>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7" name="Rectangle 1541"/>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grpSp>
          <p:nvGrpSpPr>
            <p:cNvPr id="30" name="Group 1542"/>
            <p:cNvGrpSpPr>
              <a:grpSpLocks/>
            </p:cNvGrpSpPr>
            <p:nvPr/>
          </p:nvGrpSpPr>
          <p:grpSpPr bwMode="auto">
            <a:xfrm>
              <a:off x="4314" y="949"/>
              <a:ext cx="243" cy="3199"/>
              <a:chOff x="1236" y="950"/>
              <a:chExt cx="243" cy="3199"/>
            </a:xfrm>
          </p:grpSpPr>
          <p:grpSp>
            <p:nvGrpSpPr>
              <p:cNvPr id="31" name="Group 1543"/>
              <p:cNvGrpSpPr>
                <a:grpSpLocks/>
              </p:cNvGrpSpPr>
              <p:nvPr/>
            </p:nvGrpSpPr>
            <p:grpSpPr bwMode="auto">
              <a:xfrm>
                <a:off x="1238" y="950"/>
                <a:ext cx="240" cy="372"/>
                <a:chOff x="1756" y="1619"/>
                <a:chExt cx="240" cy="372"/>
              </a:xfrm>
            </p:grpSpPr>
            <p:sp>
              <p:nvSpPr>
                <p:cNvPr id="312840" name="Rectangle 1544"/>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1" name="Rectangle 1545"/>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2" name="Rectangle 1546"/>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3" name="Rectangle 1547"/>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4" name="Rectangle 1548"/>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5" name="Rectangle 1549"/>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6" name="Rectangle 1550"/>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7" name="Rectangle 1551"/>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1" name="Group 1552"/>
              <p:cNvGrpSpPr>
                <a:grpSpLocks/>
              </p:cNvGrpSpPr>
              <p:nvPr/>
            </p:nvGrpSpPr>
            <p:grpSpPr bwMode="auto">
              <a:xfrm>
                <a:off x="1236" y="1360"/>
                <a:ext cx="240" cy="372"/>
                <a:chOff x="1756" y="1619"/>
                <a:chExt cx="240" cy="372"/>
              </a:xfrm>
            </p:grpSpPr>
            <p:sp>
              <p:nvSpPr>
                <p:cNvPr id="312849" name="Rectangle 1553"/>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0" name="Rectangle 1554"/>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1" name="Rectangle 1555"/>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2" name="Rectangle 1556"/>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3" name="Rectangle 1557"/>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4" name="Rectangle 1558"/>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5" name="Rectangle 1559"/>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6" name="Rectangle 1560"/>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2" name="Group 1561"/>
              <p:cNvGrpSpPr>
                <a:grpSpLocks/>
              </p:cNvGrpSpPr>
              <p:nvPr/>
            </p:nvGrpSpPr>
            <p:grpSpPr bwMode="auto">
              <a:xfrm>
                <a:off x="1238" y="1767"/>
                <a:ext cx="240" cy="372"/>
                <a:chOff x="1756" y="1619"/>
                <a:chExt cx="240" cy="372"/>
              </a:xfrm>
            </p:grpSpPr>
            <p:sp>
              <p:nvSpPr>
                <p:cNvPr id="312858" name="Rectangle 1562"/>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9" name="Rectangle 1563"/>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0" name="Rectangle 1564"/>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1" name="Rectangle 1565"/>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2" name="Rectangle 1566"/>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3" name="Rectangle 1567"/>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4" name="Rectangle 1568"/>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5" name="Rectangle 1569"/>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3" name="Group 1570"/>
              <p:cNvGrpSpPr>
                <a:grpSpLocks/>
              </p:cNvGrpSpPr>
              <p:nvPr/>
            </p:nvGrpSpPr>
            <p:grpSpPr bwMode="auto">
              <a:xfrm>
                <a:off x="1238" y="2170"/>
                <a:ext cx="240" cy="372"/>
                <a:chOff x="1756" y="1619"/>
                <a:chExt cx="240" cy="372"/>
              </a:xfrm>
            </p:grpSpPr>
            <p:sp>
              <p:nvSpPr>
                <p:cNvPr id="312867" name="Rectangle 1571"/>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8" name="Rectangle 1572"/>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9" name="Rectangle 1573"/>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0" name="Rectangle 1574"/>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1" name="Rectangle 1575"/>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2" name="Rectangle 1576"/>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3" name="Rectangle 1577"/>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4" name="Rectangle 1578"/>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4" name="Group 1579"/>
              <p:cNvGrpSpPr>
                <a:grpSpLocks/>
              </p:cNvGrpSpPr>
              <p:nvPr/>
            </p:nvGrpSpPr>
            <p:grpSpPr bwMode="auto">
              <a:xfrm>
                <a:off x="1239" y="2573"/>
                <a:ext cx="240" cy="372"/>
                <a:chOff x="1756" y="1619"/>
                <a:chExt cx="240" cy="372"/>
              </a:xfrm>
            </p:grpSpPr>
            <p:sp>
              <p:nvSpPr>
                <p:cNvPr id="312876" name="Rectangle 1580"/>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7" name="Rectangle 1581"/>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8" name="Rectangle 1582"/>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9" name="Rectangle 1583"/>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0" name="Rectangle 1584"/>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1" name="Rectangle 1585"/>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2" name="Rectangle 1586"/>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3" name="Rectangle 1587"/>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5" name="Group 1588"/>
              <p:cNvGrpSpPr>
                <a:grpSpLocks/>
              </p:cNvGrpSpPr>
              <p:nvPr/>
            </p:nvGrpSpPr>
            <p:grpSpPr bwMode="auto">
              <a:xfrm>
                <a:off x="1238" y="2972"/>
                <a:ext cx="240" cy="372"/>
                <a:chOff x="1756" y="1619"/>
                <a:chExt cx="240" cy="372"/>
              </a:xfrm>
            </p:grpSpPr>
            <p:sp>
              <p:nvSpPr>
                <p:cNvPr id="312885" name="Rectangle 1589"/>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6" name="Rectangle 1590"/>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7" name="Rectangle 1591"/>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8" name="Rectangle 1592"/>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9" name="Rectangle 1593"/>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0" name="Rectangle 1594"/>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1" name="Rectangle 1595"/>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2" name="Rectangle 1596"/>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6" name="Group 1597"/>
              <p:cNvGrpSpPr>
                <a:grpSpLocks/>
              </p:cNvGrpSpPr>
              <p:nvPr/>
            </p:nvGrpSpPr>
            <p:grpSpPr bwMode="auto">
              <a:xfrm>
                <a:off x="1237" y="3374"/>
                <a:ext cx="240" cy="372"/>
                <a:chOff x="1756" y="1619"/>
                <a:chExt cx="240" cy="372"/>
              </a:xfrm>
            </p:grpSpPr>
            <p:sp>
              <p:nvSpPr>
                <p:cNvPr id="312894" name="Rectangle 1598"/>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5" name="Rectangle 1599"/>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6" name="Rectangle 1600"/>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7" name="Rectangle 1601"/>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8" name="Rectangle 1602"/>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9" name="Rectangle 1603"/>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0" name="Rectangle 160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1" name="Rectangle 160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7" name="Group 1606"/>
              <p:cNvGrpSpPr>
                <a:grpSpLocks/>
              </p:cNvGrpSpPr>
              <p:nvPr/>
            </p:nvGrpSpPr>
            <p:grpSpPr bwMode="auto">
              <a:xfrm>
                <a:off x="1236" y="3777"/>
                <a:ext cx="240" cy="372"/>
                <a:chOff x="1756" y="1619"/>
                <a:chExt cx="240" cy="372"/>
              </a:xfrm>
            </p:grpSpPr>
            <p:sp>
              <p:nvSpPr>
                <p:cNvPr id="312903" name="Rectangle 1607"/>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4" name="Rectangle 1608"/>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5" name="Rectangle 1609"/>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6" name="Rectangle 1610"/>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7" name="Rectangle 1611"/>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8" name="Rectangle 1612"/>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9" name="Rectangle 1613"/>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10" name="Rectangle 1614"/>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grpSp>
      <p:grpSp>
        <p:nvGrpSpPr>
          <p:cNvPr id="312328" name="Group 476"/>
          <p:cNvGrpSpPr>
            <a:grpSpLocks/>
          </p:cNvGrpSpPr>
          <p:nvPr/>
        </p:nvGrpSpPr>
        <p:grpSpPr bwMode="auto">
          <a:xfrm>
            <a:off x="2781300" y="2017713"/>
            <a:ext cx="3581400" cy="3505200"/>
            <a:chOff x="1751" y="1271"/>
            <a:chExt cx="2256" cy="2208"/>
          </a:xfrm>
        </p:grpSpPr>
        <p:sp>
          <p:nvSpPr>
            <p:cNvPr id="97757" name="Rectangle 477"/>
            <p:cNvSpPr>
              <a:spLocks noChangeArrowheads="1"/>
            </p:cNvSpPr>
            <p:nvPr/>
          </p:nvSpPr>
          <p:spPr bwMode="auto">
            <a:xfrm>
              <a:off x="1751"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58" name="Rectangle 478"/>
            <p:cNvSpPr>
              <a:spLocks noChangeArrowheads="1"/>
            </p:cNvSpPr>
            <p:nvPr/>
          </p:nvSpPr>
          <p:spPr bwMode="auto">
            <a:xfrm>
              <a:off x="1751"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59" name="Rectangle 479"/>
            <p:cNvSpPr>
              <a:spLocks noChangeArrowheads="1"/>
            </p:cNvSpPr>
            <p:nvPr/>
          </p:nvSpPr>
          <p:spPr bwMode="auto">
            <a:xfrm>
              <a:off x="1895"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0" name="Rectangle 480"/>
            <p:cNvSpPr>
              <a:spLocks noChangeArrowheads="1"/>
            </p:cNvSpPr>
            <p:nvPr/>
          </p:nvSpPr>
          <p:spPr bwMode="auto">
            <a:xfrm>
              <a:off x="1895"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1" name="Rectangle 481"/>
            <p:cNvSpPr>
              <a:spLocks noChangeArrowheads="1"/>
            </p:cNvSpPr>
            <p:nvPr/>
          </p:nvSpPr>
          <p:spPr bwMode="auto">
            <a:xfrm>
              <a:off x="2039"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2" name="Rectangle 482"/>
            <p:cNvSpPr>
              <a:spLocks noChangeArrowheads="1"/>
            </p:cNvSpPr>
            <p:nvPr/>
          </p:nvSpPr>
          <p:spPr bwMode="auto">
            <a:xfrm>
              <a:off x="2039"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3" name="Rectangle 483"/>
            <p:cNvSpPr>
              <a:spLocks noChangeArrowheads="1"/>
            </p:cNvSpPr>
            <p:nvPr/>
          </p:nvSpPr>
          <p:spPr bwMode="auto">
            <a:xfrm>
              <a:off x="2183"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4" name="Rectangle 484"/>
            <p:cNvSpPr>
              <a:spLocks noChangeArrowheads="1"/>
            </p:cNvSpPr>
            <p:nvPr/>
          </p:nvSpPr>
          <p:spPr bwMode="auto">
            <a:xfrm>
              <a:off x="2183"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5" name="Rectangle 485"/>
            <p:cNvSpPr>
              <a:spLocks noChangeArrowheads="1"/>
            </p:cNvSpPr>
            <p:nvPr/>
          </p:nvSpPr>
          <p:spPr bwMode="auto">
            <a:xfrm>
              <a:off x="1751"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6" name="Rectangle 486"/>
            <p:cNvSpPr>
              <a:spLocks noChangeArrowheads="1"/>
            </p:cNvSpPr>
            <p:nvPr/>
          </p:nvSpPr>
          <p:spPr bwMode="auto">
            <a:xfrm>
              <a:off x="1751"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7" name="Rectangle 487"/>
            <p:cNvSpPr>
              <a:spLocks noChangeArrowheads="1"/>
            </p:cNvSpPr>
            <p:nvPr/>
          </p:nvSpPr>
          <p:spPr bwMode="auto">
            <a:xfrm>
              <a:off x="1895"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8" name="Rectangle 488"/>
            <p:cNvSpPr>
              <a:spLocks noChangeArrowheads="1"/>
            </p:cNvSpPr>
            <p:nvPr/>
          </p:nvSpPr>
          <p:spPr bwMode="auto">
            <a:xfrm>
              <a:off x="1895"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9" name="Rectangle 489"/>
            <p:cNvSpPr>
              <a:spLocks noChangeArrowheads="1"/>
            </p:cNvSpPr>
            <p:nvPr/>
          </p:nvSpPr>
          <p:spPr bwMode="auto">
            <a:xfrm>
              <a:off x="2039"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0" name="Rectangle 490"/>
            <p:cNvSpPr>
              <a:spLocks noChangeArrowheads="1"/>
            </p:cNvSpPr>
            <p:nvPr/>
          </p:nvSpPr>
          <p:spPr bwMode="auto">
            <a:xfrm>
              <a:off x="2039"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1" name="Rectangle 491"/>
            <p:cNvSpPr>
              <a:spLocks noChangeArrowheads="1"/>
            </p:cNvSpPr>
            <p:nvPr/>
          </p:nvSpPr>
          <p:spPr bwMode="auto">
            <a:xfrm>
              <a:off x="2183"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2" name="Rectangle 492"/>
            <p:cNvSpPr>
              <a:spLocks noChangeArrowheads="1"/>
            </p:cNvSpPr>
            <p:nvPr/>
          </p:nvSpPr>
          <p:spPr bwMode="auto">
            <a:xfrm>
              <a:off x="2183"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3" name="Rectangle 493"/>
            <p:cNvSpPr>
              <a:spLocks noChangeArrowheads="1"/>
            </p:cNvSpPr>
            <p:nvPr/>
          </p:nvSpPr>
          <p:spPr bwMode="auto">
            <a:xfrm>
              <a:off x="1751"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4" name="Rectangle 494"/>
            <p:cNvSpPr>
              <a:spLocks noChangeArrowheads="1"/>
            </p:cNvSpPr>
            <p:nvPr/>
          </p:nvSpPr>
          <p:spPr bwMode="auto">
            <a:xfrm>
              <a:off x="1751"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5" name="Rectangle 495"/>
            <p:cNvSpPr>
              <a:spLocks noChangeArrowheads="1"/>
            </p:cNvSpPr>
            <p:nvPr/>
          </p:nvSpPr>
          <p:spPr bwMode="auto">
            <a:xfrm>
              <a:off x="1895"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6" name="Rectangle 496"/>
            <p:cNvSpPr>
              <a:spLocks noChangeArrowheads="1"/>
            </p:cNvSpPr>
            <p:nvPr/>
          </p:nvSpPr>
          <p:spPr bwMode="auto">
            <a:xfrm>
              <a:off x="1895"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7" name="Rectangle 497"/>
            <p:cNvSpPr>
              <a:spLocks noChangeArrowheads="1"/>
            </p:cNvSpPr>
            <p:nvPr/>
          </p:nvSpPr>
          <p:spPr bwMode="auto">
            <a:xfrm>
              <a:off x="2039"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8" name="Rectangle 498"/>
            <p:cNvSpPr>
              <a:spLocks noChangeArrowheads="1"/>
            </p:cNvSpPr>
            <p:nvPr/>
          </p:nvSpPr>
          <p:spPr bwMode="auto">
            <a:xfrm>
              <a:off x="2039"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9" name="Rectangle 499"/>
            <p:cNvSpPr>
              <a:spLocks noChangeArrowheads="1"/>
            </p:cNvSpPr>
            <p:nvPr/>
          </p:nvSpPr>
          <p:spPr bwMode="auto">
            <a:xfrm>
              <a:off x="2183"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0" name="Rectangle 500"/>
            <p:cNvSpPr>
              <a:spLocks noChangeArrowheads="1"/>
            </p:cNvSpPr>
            <p:nvPr/>
          </p:nvSpPr>
          <p:spPr bwMode="auto">
            <a:xfrm>
              <a:off x="2183"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1" name="Rectangle 501"/>
            <p:cNvSpPr>
              <a:spLocks noChangeArrowheads="1"/>
            </p:cNvSpPr>
            <p:nvPr/>
          </p:nvSpPr>
          <p:spPr bwMode="auto">
            <a:xfrm>
              <a:off x="1751"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2" name="Rectangle 502"/>
            <p:cNvSpPr>
              <a:spLocks noChangeArrowheads="1"/>
            </p:cNvSpPr>
            <p:nvPr/>
          </p:nvSpPr>
          <p:spPr bwMode="auto">
            <a:xfrm>
              <a:off x="1751"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3" name="Rectangle 503"/>
            <p:cNvSpPr>
              <a:spLocks noChangeArrowheads="1"/>
            </p:cNvSpPr>
            <p:nvPr/>
          </p:nvSpPr>
          <p:spPr bwMode="auto">
            <a:xfrm>
              <a:off x="1895"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4" name="Rectangle 504"/>
            <p:cNvSpPr>
              <a:spLocks noChangeArrowheads="1"/>
            </p:cNvSpPr>
            <p:nvPr/>
          </p:nvSpPr>
          <p:spPr bwMode="auto">
            <a:xfrm>
              <a:off x="1895"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5" name="Rectangle 505"/>
            <p:cNvSpPr>
              <a:spLocks noChangeArrowheads="1"/>
            </p:cNvSpPr>
            <p:nvPr/>
          </p:nvSpPr>
          <p:spPr bwMode="auto">
            <a:xfrm>
              <a:off x="2039"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6" name="Rectangle 506"/>
            <p:cNvSpPr>
              <a:spLocks noChangeArrowheads="1"/>
            </p:cNvSpPr>
            <p:nvPr/>
          </p:nvSpPr>
          <p:spPr bwMode="auto">
            <a:xfrm>
              <a:off x="2039"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7" name="Rectangle 507"/>
            <p:cNvSpPr>
              <a:spLocks noChangeArrowheads="1"/>
            </p:cNvSpPr>
            <p:nvPr/>
          </p:nvSpPr>
          <p:spPr bwMode="auto">
            <a:xfrm>
              <a:off x="2183"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8" name="Rectangle 508"/>
            <p:cNvSpPr>
              <a:spLocks noChangeArrowheads="1"/>
            </p:cNvSpPr>
            <p:nvPr/>
          </p:nvSpPr>
          <p:spPr bwMode="auto">
            <a:xfrm>
              <a:off x="2183"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9" name="Rectangle 509"/>
            <p:cNvSpPr>
              <a:spLocks noChangeArrowheads="1"/>
            </p:cNvSpPr>
            <p:nvPr/>
          </p:nvSpPr>
          <p:spPr bwMode="auto">
            <a:xfrm>
              <a:off x="2327"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0" name="Rectangle 510"/>
            <p:cNvSpPr>
              <a:spLocks noChangeArrowheads="1"/>
            </p:cNvSpPr>
            <p:nvPr/>
          </p:nvSpPr>
          <p:spPr bwMode="auto">
            <a:xfrm>
              <a:off x="2327"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1" name="Rectangle 511"/>
            <p:cNvSpPr>
              <a:spLocks noChangeArrowheads="1"/>
            </p:cNvSpPr>
            <p:nvPr/>
          </p:nvSpPr>
          <p:spPr bwMode="auto">
            <a:xfrm>
              <a:off x="2471"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2" name="Rectangle 512"/>
            <p:cNvSpPr>
              <a:spLocks noChangeArrowheads="1"/>
            </p:cNvSpPr>
            <p:nvPr/>
          </p:nvSpPr>
          <p:spPr bwMode="auto">
            <a:xfrm>
              <a:off x="2471"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3" name="Rectangle 513"/>
            <p:cNvSpPr>
              <a:spLocks noChangeArrowheads="1"/>
            </p:cNvSpPr>
            <p:nvPr/>
          </p:nvSpPr>
          <p:spPr bwMode="auto">
            <a:xfrm>
              <a:off x="2615"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4" name="Rectangle 514"/>
            <p:cNvSpPr>
              <a:spLocks noChangeArrowheads="1"/>
            </p:cNvSpPr>
            <p:nvPr/>
          </p:nvSpPr>
          <p:spPr bwMode="auto">
            <a:xfrm>
              <a:off x="2615"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5" name="Rectangle 515"/>
            <p:cNvSpPr>
              <a:spLocks noChangeArrowheads="1"/>
            </p:cNvSpPr>
            <p:nvPr/>
          </p:nvSpPr>
          <p:spPr bwMode="auto">
            <a:xfrm>
              <a:off x="2759"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6" name="Rectangle 516"/>
            <p:cNvSpPr>
              <a:spLocks noChangeArrowheads="1"/>
            </p:cNvSpPr>
            <p:nvPr/>
          </p:nvSpPr>
          <p:spPr bwMode="auto">
            <a:xfrm>
              <a:off x="2759"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7" name="Rectangle 517"/>
            <p:cNvSpPr>
              <a:spLocks noChangeArrowheads="1"/>
            </p:cNvSpPr>
            <p:nvPr/>
          </p:nvSpPr>
          <p:spPr bwMode="auto">
            <a:xfrm>
              <a:off x="2327"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8" name="Rectangle 518"/>
            <p:cNvSpPr>
              <a:spLocks noChangeArrowheads="1"/>
            </p:cNvSpPr>
            <p:nvPr/>
          </p:nvSpPr>
          <p:spPr bwMode="auto">
            <a:xfrm>
              <a:off x="2327"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9" name="Rectangle 519"/>
            <p:cNvSpPr>
              <a:spLocks noChangeArrowheads="1"/>
            </p:cNvSpPr>
            <p:nvPr/>
          </p:nvSpPr>
          <p:spPr bwMode="auto">
            <a:xfrm>
              <a:off x="2471"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0" name="Rectangle 520"/>
            <p:cNvSpPr>
              <a:spLocks noChangeArrowheads="1"/>
            </p:cNvSpPr>
            <p:nvPr/>
          </p:nvSpPr>
          <p:spPr bwMode="auto">
            <a:xfrm>
              <a:off x="2471"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1" name="Rectangle 521"/>
            <p:cNvSpPr>
              <a:spLocks noChangeArrowheads="1"/>
            </p:cNvSpPr>
            <p:nvPr/>
          </p:nvSpPr>
          <p:spPr bwMode="auto">
            <a:xfrm>
              <a:off x="2615"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2" name="Rectangle 522"/>
            <p:cNvSpPr>
              <a:spLocks noChangeArrowheads="1"/>
            </p:cNvSpPr>
            <p:nvPr/>
          </p:nvSpPr>
          <p:spPr bwMode="auto">
            <a:xfrm>
              <a:off x="2615"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3" name="Rectangle 523"/>
            <p:cNvSpPr>
              <a:spLocks noChangeArrowheads="1"/>
            </p:cNvSpPr>
            <p:nvPr/>
          </p:nvSpPr>
          <p:spPr bwMode="auto">
            <a:xfrm>
              <a:off x="2759"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4" name="Rectangle 524"/>
            <p:cNvSpPr>
              <a:spLocks noChangeArrowheads="1"/>
            </p:cNvSpPr>
            <p:nvPr/>
          </p:nvSpPr>
          <p:spPr bwMode="auto">
            <a:xfrm>
              <a:off x="2759"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5" name="Rectangle 525"/>
            <p:cNvSpPr>
              <a:spLocks noChangeArrowheads="1"/>
            </p:cNvSpPr>
            <p:nvPr/>
          </p:nvSpPr>
          <p:spPr bwMode="auto">
            <a:xfrm>
              <a:off x="2327"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6" name="Rectangle 526"/>
            <p:cNvSpPr>
              <a:spLocks noChangeArrowheads="1"/>
            </p:cNvSpPr>
            <p:nvPr/>
          </p:nvSpPr>
          <p:spPr bwMode="auto">
            <a:xfrm>
              <a:off x="2327"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7" name="Rectangle 527"/>
            <p:cNvSpPr>
              <a:spLocks noChangeArrowheads="1"/>
            </p:cNvSpPr>
            <p:nvPr/>
          </p:nvSpPr>
          <p:spPr bwMode="auto">
            <a:xfrm>
              <a:off x="2471"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8" name="Rectangle 528"/>
            <p:cNvSpPr>
              <a:spLocks noChangeArrowheads="1"/>
            </p:cNvSpPr>
            <p:nvPr/>
          </p:nvSpPr>
          <p:spPr bwMode="auto">
            <a:xfrm>
              <a:off x="2471"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9" name="Rectangle 529"/>
            <p:cNvSpPr>
              <a:spLocks noChangeArrowheads="1"/>
            </p:cNvSpPr>
            <p:nvPr/>
          </p:nvSpPr>
          <p:spPr bwMode="auto">
            <a:xfrm>
              <a:off x="2615"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0" name="Rectangle 530"/>
            <p:cNvSpPr>
              <a:spLocks noChangeArrowheads="1"/>
            </p:cNvSpPr>
            <p:nvPr/>
          </p:nvSpPr>
          <p:spPr bwMode="auto">
            <a:xfrm>
              <a:off x="2615"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1" name="Rectangle 531"/>
            <p:cNvSpPr>
              <a:spLocks noChangeArrowheads="1"/>
            </p:cNvSpPr>
            <p:nvPr/>
          </p:nvSpPr>
          <p:spPr bwMode="auto">
            <a:xfrm>
              <a:off x="2759"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2" name="Rectangle 532"/>
            <p:cNvSpPr>
              <a:spLocks noChangeArrowheads="1"/>
            </p:cNvSpPr>
            <p:nvPr/>
          </p:nvSpPr>
          <p:spPr bwMode="auto">
            <a:xfrm>
              <a:off x="2759"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3" name="Rectangle 533"/>
            <p:cNvSpPr>
              <a:spLocks noChangeArrowheads="1"/>
            </p:cNvSpPr>
            <p:nvPr/>
          </p:nvSpPr>
          <p:spPr bwMode="auto">
            <a:xfrm>
              <a:off x="2327"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4" name="Rectangle 534"/>
            <p:cNvSpPr>
              <a:spLocks noChangeArrowheads="1"/>
            </p:cNvSpPr>
            <p:nvPr/>
          </p:nvSpPr>
          <p:spPr bwMode="auto">
            <a:xfrm>
              <a:off x="2327"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5" name="Rectangle 535"/>
            <p:cNvSpPr>
              <a:spLocks noChangeArrowheads="1"/>
            </p:cNvSpPr>
            <p:nvPr/>
          </p:nvSpPr>
          <p:spPr bwMode="auto">
            <a:xfrm>
              <a:off x="2471"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6" name="Rectangle 536"/>
            <p:cNvSpPr>
              <a:spLocks noChangeArrowheads="1"/>
            </p:cNvSpPr>
            <p:nvPr/>
          </p:nvSpPr>
          <p:spPr bwMode="auto">
            <a:xfrm>
              <a:off x="2471"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7" name="Rectangle 537"/>
            <p:cNvSpPr>
              <a:spLocks noChangeArrowheads="1"/>
            </p:cNvSpPr>
            <p:nvPr/>
          </p:nvSpPr>
          <p:spPr bwMode="auto">
            <a:xfrm>
              <a:off x="2615"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8" name="Rectangle 538"/>
            <p:cNvSpPr>
              <a:spLocks noChangeArrowheads="1"/>
            </p:cNvSpPr>
            <p:nvPr/>
          </p:nvSpPr>
          <p:spPr bwMode="auto">
            <a:xfrm>
              <a:off x="2615"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9" name="Rectangle 539"/>
            <p:cNvSpPr>
              <a:spLocks noChangeArrowheads="1"/>
            </p:cNvSpPr>
            <p:nvPr/>
          </p:nvSpPr>
          <p:spPr bwMode="auto">
            <a:xfrm>
              <a:off x="2759"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0" name="Rectangle 540"/>
            <p:cNvSpPr>
              <a:spLocks noChangeArrowheads="1"/>
            </p:cNvSpPr>
            <p:nvPr/>
          </p:nvSpPr>
          <p:spPr bwMode="auto">
            <a:xfrm>
              <a:off x="2759"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1" name="Rectangle 541"/>
            <p:cNvSpPr>
              <a:spLocks noChangeArrowheads="1"/>
            </p:cNvSpPr>
            <p:nvPr/>
          </p:nvSpPr>
          <p:spPr bwMode="auto">
            <a:xfrm>
              <a:off x="2903"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2" name="Rectangle 542"/>
            <p:cNvSpPr>
              <a:spLocks noChangeArrowheads="1"/>
            </p:cNvSpPr>
            <p:nvPr/>
          </p:nvSpPr>
          <p:spPr bwMode="auto">
            <a:xfrm>
              <a:off x="2903"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3" name="Rectangle 543"/>
            <p:cNvSpPr>
              <a:spLocks noChangeArrowheads="1"/>
            </p:cNvSpPr>
            <p:nvPr/>
          </p:nvSpPr>
          <p:spPr bwMode="auto">
            <a:xfrm>
              <a:off x="3047"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4" name="Rectangle 544"/>
            <p:cNvSpPr>
              <a:spLocks noChangeArrowheads="1"/>
            </p:cNvSpPr>
            <p:nvPr/>
          </p:nvSpPr>
          <p:spPr bwMode="auto">
            <a:xfrm>
              <a:off x="3047"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5" name="Rectangle 545"/>
            <p:cNvSpPr>
              <a:spLocks noChangeArrowheads="1"/>
            </p:cNvSpPr>
            <p:nvPr/>
          </p:nvSpPr>
          <p:spPr bwMode="auto">
            <a:xfrm>
              <a:off x="3191"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6" name="Rectangle 546"/>
            <p:cNvSpPr>
              <a:spLocks noChangeArrowheads="1"/>
            </p:cNvSpPr>
            <p:nvPr/>
          </p:nvSpPr>
          <p:spPr bwMode="auto">
            <a:xfrm>
              <a:off x="3191"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7" name="Rectangle 547"/>
            <p:cNvSpPr>
              <a:spLocks noChangeArrowheads="1"/>
            </p:cNvSpPr>
            <p:nvPr/>
          </p:nvSpPr>
          <p:spPr bwMode="auto">
            <a:xfrm>
              <a:off x="3335"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8" name="Rectangle 548"/>
            <p:cNvSpPr>
              <a:spLocks noChangeArrowheads="1"/>
            </p:cNvSpPr>
            <p:nvPr/>
          </p:nvSpPr>
          <p:spPr bwMode="auto">
            <a:xfrm>
              <a:off x="3335"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9" name="Rectangle 549"/>
            <p:cNvSpPr>
              <a:spLocks noChangeArrowheads="1"/>
            </p:cNvSpPr>
            <p:nvPr/>
          </p:nvSpPr>
          <p:spPr bwMode="auto">
            <a:xfrm>
              <a:off x="2903"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0" name="Rectangle 550"/>
            <p:cNvSpPr>
              <a:spLocks noChangeArrowheads="1"/>
            </p:cNvSpPr>
            <p:nvPr/>
          </p:nvSpPr>
          <p:spPr bwMode="auto">
            <a:xfrm>
              <a:off x="2903"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1" name="Rectangle 551"/>
            <p:cNvSpPr>
              <a:spLocks noChangeArrowheads="1"/>
            </p:cNvSpPr>
            <p:nvPr/>
          </p:nvSpPr>
          <p:spPr bwMode="auto">
            <a:xfrm>
              <a:off x="3047"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2" name="Rectangle 552"/>
            <p:cNvSpPr>
              <a:spLocks noChangeArrowheads="1"/>
            </p:cNvSpPr>
            <p:nvPr/>
          </p:nvSpPr>
          <p:spPr bwMode="auto">
            <a:xfrm>
              <a:off x="3047"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3" name="Rectangle 553"/>
            <p:cNvSpPr>
              <a:spLocks noChangeArrowheads="1"/>
            </p:cNvSpPr>
            <p:nvPr/>
          </p:nvSpPr>
          <p:spPr bwMode="auto">
            <a:xfrm>
              <a:off x="3191"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4" name="Rectangle 554"/>
            <p:cNvSpPr>
              <a:spLocks noChangeArrowheads="1"/>
            </p:cNvSpPr>
            <p:nvPr/>
          </p:nvSpPr>
          <p:spPr bwMode="auto">
            <a:xfrm>
              <a:off x="3191"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5" name="Rectangle 555"/>
            <p:cNvSpPr>
              <a:spLocks noChangeArrowheads="1"/>
            </p:cNvSpPr>
            <p:nvPr/>
          </p:nvSpPr>
          <p:spPr bwMode="auto">
            <a:xfrm>
              <a:off x="3335"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6" name="Rectangle 556"/>
            <p:cNvSpPr>
              <a:spLocks noChangeArrowheads="1"/>
            </p:cNvSpPr>
            <p:nvPr/>
          </p:nvSpPr>
          <p:spPr bwMode="auto">
            <a:xfrm>
              <a:off x="3335"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7" name="Rectangle 557"/>
            <p:cNvSpPr>
              <a:spLocks noChangeArrowheads="1"/>
            </p:cNvSpPr>
            <p:nvPr/>
          </p:nvSpPr>
          <p:spPr bwMode="auto">
            <a:xfrm>
              <a:off x="2903"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8" name="Rectangle 558"/>
            <p:cNvSpPr>
              <a:spLocks noChangeArrowheads="1"/>
            </p:cNvSpPr>
            <p:nvPr/>
          </p:nvSpPr>
          <p:spPr bwMode="auto">
            <a:xfrm>
              <a:off x="2903"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9" name="Rectangle 559"/>
            <p:cNvSpPr>
              <a:spLocks noChangeArrowheads="1"/>
            </p:cNvSpPr>
            <p:nvPr/>
          </p:nvSpPr>
          <p:spPr bwMode="auto">
            <a:xfrm>
              <a:off x="3047"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0" name="Rectangle 560"/>
            <p:cNvSpPr>
              <a:spLocks noChangeArrowheads="1"/>
            </p:cNvSpPr>
            <p:nvPr/>
          </p:nvSpPr>
          <p:spPr bwMode="auto">
            <a:xfrm>
              <a:off x="3047"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1" name="Rectangle 561"/>
            <p:cNvSpPr>
              <a:spLocks noChangeArrowheads="1"/>
            </p:cNvSpPr>
            <p:nvPr/>
          </p:nvSpPr>
          <p:spPr bwMode="auto">
            <a:xfrm>
              <a:off x="3191"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2" name="Rectangle 562"/>
            <p:cNvSpPr>
              <a:spLocks noChangeArrowheads="1"/>
            </p:cNvSpPr>
            <p:nvPr/>
          </p:nvSpPr>
          <p:spPr bwMode="auto">
            <a:xfrm>
              <a:off x="3191"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3" name="Rectangle 563"/>
            <p:cNvSpPr>
              <a:spLocks noChangeArrowheads="1"/>
            </p:cNvSpPr>
            <p:nvPr/>
          </p:nvSpPr>
          <p:spPr bwMode="auto">
            <a:xfrm>
              <a:off x="3335"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4" name="Rectangle 564"/>
            <p:cNvSpPr>
              <a:spLocks noChangeArrowheads="1"/>
            </p:cNvSpPr>
            <p:nvPr/>
          </p:nvSpPr>
          <p:spPr bwMode="auto">
            <a:xfrm>
              <a:off x="3335"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5" name="Rectangle 565"/>
            <p:cNvSpPr>
              <a:spLocks noChangeArrowheads="1"/>
            </p:cNvSpPr>
            <p:nvPr/>
          </p:nvSpPr>
          <p:spPr bwMode="auto">
            <a:xfrm>
              <a:off x="2903"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6" name="Rectangle 566"/>
            <p:cNvSpPr>
              <a:spLocks noChangeArrowheads="1"/>
            </p:cNvSpPr>
            <p:nvPr/>
          </p:nvSpPr>
          <p:spPr bwMode="auto">
            <a:xfrm>
              <a:off x="2903"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7" name="Rectangle 567"/>
            <p:cNvSpPr>
              <a:spLocks noChangeArrowheads="1"/>
            </p:cNvSpPr>
            <p:nvPr/>
          </p:nvSpPr>
          <p:spPr bwMode="auto">
            <a:xfrm>
              <a:off x="3047"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8" name="Rectangle 568"/>
            <p:cNvSpPr>
              <a:spLocks noChangeArrowheads="1"/>
            </p:cNvSpPr>
            <p:nvPr/>
          </p:nvSpPr>
          <p:spPr bwMode="auto">
            <a:xfrm>
              <a:off x="3047"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9" name="Rectangle 569"/>
            <p:cNvSpPr>
              <a:spLocks noChangeArrowheads="1"/>
            </p:cNvSpPr>
            <p:nvPr/>
          </p:nvSpPr>
          <p:spPr bwMode="auto">
            <a:xfrm>
              <a:off x="3191"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0" name="Rectangle 570"/>
            <p:cNvSpPr>
              <a:spLocks noChangeArrowheads="1"/>
            </p:cNvSpPr>
            <p:nvPr/>
          </p:nvSpPr>
          <p:spPr bwMode="auto">
            <a:xfrm>
              <a:off x="3191"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1" name="Rectangle 571"/>
            <p:cNvSpPr>
              <a:spLocks noChangeArrowheads="1"/>
            </p:cNvSpPr>
            <p:nvPr/>
          </p:nvSpPr>
          <p:spPr bwMode="auto">
            <a:xfrm>
              <a:off x="3335"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2" name="Rectangle 572"/>
            <p:cNvSpPr>
              <a:spLocks noChangeArrowheads="1"/>
            </p:cNvSpPr>
            <p:nvPr/>
          </p:nvSpPr>
          <p:spPr bwMode="auto">
            <a:xfrm>
              <a:off x="3335"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3" name="Rectangle 573"/>
            <p:cNvSpPr>
              <a:spLocks noChangeArrowheads="1"/>
            </p:cNvSpPr>
            <p:nvPr/>
          </p:nvSpPr>
          <p:spPr bwMode="auto">
            <a:xfrm>
              <a:off x="3479"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4" name="Rectangle 574"/>
            <p:cNvSpPr>
              <a:spLocks noChangeArrowheads="1"/>
            </p:cNvSpPr>
            <p:nvPr/>
          </p:nvSpPr>
          <p:spPr bwMode="auto">
            <a:xfrm>
              <a:off x="3479"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5" name="Rectangle 575"/>
            <p:cNvSpPr>
              <a:spLocks noChangeArrowheads="1"/>
            </p:cNvSpPr>
            <p:nvPr/>
          </p:nvSpPr>
          <p:spPr bwMode="auto">
            <a:xfrm>
              <a:off x="3623"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6" name="Rectangle 576"/>
            <p:cNvSpPr>
              <a:spLocks noChangeArrowheads="1"/>
            </p:cNvSpPr>
            <p:nvPr/>
          </p:nvSpPr>
          <p:spPr bwMode="auto">
            <a:xfrm>
              <a:off x="3623"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7" name="Rectangle 577"/>
            <p:cNvSpPr>
              <a:spLocks noChangeArrowheads="1"/>
            </p:cNvSpPr>
            <p:nvPr/>
          </p:nvSpPr>
          <p:spPr bwMode="auto">
            <a:xfrm>
              <a:off x="3767"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8" name="Rectangle 578"/>
            <p:cNvSpPr>
              <a:spLocks noChangeArrowheads="1"/>
            </p:cNvSpPr>
            <p:nvPr/>
          </p:nvSpPr>
          <p:spPr bwMode="auto">
            <a:xfrm>
              <a:off x="3767"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9" name="Rectangle 579"/>
            <p:cNvSpPr>
              <a:spLocks noChangeArrowheads="1"/>
            </p:cNvSpPr>
            <p:nvPr/>
          </p:nvSpPr>
          <p:spPr bwMode="auto">
            <a:xfrm>
              <a:off x="3911"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0" name="Rectangle 580"/>
            <p:cNvSpPr>
              <a:spLocks noChangeArrowheads="1"/>
            </p:cNvSpPr>
            <p:nvPr/>
          </p:nvSpPr>
          <p:spPr bwMode="auto">
            <a:xfrm>
              <a:off x="3911"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1" name="Rectangle 581"/>
            <p:cNvSpPr>
              <a:spLocks noChangeArrowheads="1"/>
            </p:cNvSpPr>
            <p:nvPr/>
          </p:nvSpPr>
          <p:spPr bwMode="auto">
            <a:xfrm>
              <a:off x="3479"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2" name="Rectangle 582"/>
            <p:cNvSpPr>
              <a:spLocks noChangeArrowheads="1"/>
            </p:cNvSpPr>
            <p:nvPr/>
          </p:nvSpPr>
          <p:spPr bwMode="auto">
            <a:xfrm>
              <a:off x="3479"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3" name="Rectangle 583"/>
            <p:cNvSpPr>
              <a:spLocks noChangeArrowheads="1"/>
            </p:cNvSpPr>
            <p:nvPr/>
          </p:nvSpPr>
          <p:spPr bwMode="auto">
            <a:xfrm>
              <a:off x="3623"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4" name="Rectangle 584"/>
            <p:cNvSpPr>
              <a:spLocks noChangeArrowheads="1"/>
            </p:cNvSpPr>
            <p:nvPr/>
          </p:nvSpPr>
          <p:spPr bwMode="auto">
            <a:xfrm>
              <a:off x="3623"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5" name="Rectangle 585"/>
            <p:cNvSpPr>
              <a:spLocks noChangeArrowheads="1"/>
            </p:cNvSpPr>
            <p:nvPr/>
          </p:nvSpPr>
          <p:spPr bwMode="auto">
            <a:xfrm>
              <a:off x="3767"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6" name="Rectangle 586"/>
            <p:cNvSpPr>
              <a:spLocks noChangeArrowheads="1"/>
            </p:cNvSpPr>
            <p:nvPr/>
          </p:nvSpPr>
          <p:spPr bwMode="auto">
            <a:xfrm>
              <a:off x="3767"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7" name="Rectangle 587"/>
            <p:cNvSpPr>
              <a:spLocks noChangeArrowheads="1"/>
            </p:cNvSpPr>
            <p:nvPr/>
          </p:nvSpPr>
          <p:spPr bwMode="auto">
            <a:xfrm>
              <a:off x="3911"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8" name="Rectangle 588"/>
            <p:cNvSpPr>
              <a:spLocks noChangeArrowheads="1"/>
            </p:cNvSpPr>
            <p:nvPr/>
          </p:nvSpPr>
          <p:spPr bwMode="auto">
            <a:xfrm>
              <a:off x="3911"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9" name="Rectangle 589"/>
            <p:cNvSpPr>
              <a:spLocks noChangeArrowheads="1"/>
            </p:cNvSpPr>
            <p:nvPr/>
          </p:nvSpPr>
          <p:spPr bwMode="auto">
            <a:xfrm>
              <a:off x="3479"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0" name="Rectangle 590"/>
            <p:cNvSpPr>
              <a:spLocks noChangeArrowheads="1"/>
            </p:cNvSpPr>
            <p:nvPr/>
          </p:nvSpPr>
          <p:spPr bwMode="auto">
            <a:xfrm>
              <a:off x="3479"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1" name="Rectangle 591"/>
            <p:cNvSpPr>
              <a:spLocks noChangeArrowheads="1"/>
            </p:cNvSpPr>
            <p:nvPr/>
          </p:nvSpPr>
          <p:spPr bwMode="auto">
            <a:xfrm>
              <a:off x="3623"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2" name="Rectangle 592"/>
            <p:cNvSpPr>
              <a:spLocks noChangeArrowheads="1"/>
            </p:cNvSpPr>
            <p:nvPr/>
          </p:nvSpPr>
          <p:spPr bwMode="auto">
            <a:xfrm>
              <a:off x="3623"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3" name="Rectangle 593"/>
            <p:cNvSpPr>
              <a:spLocks noChangeArrowheads="1"/>
            </p:cNvSpPr>
            <p:nvPr/>
          </p:nvSpPr>
          <p:spPr bwMode="auto">
            <a:xfrm>
              <a:off x="3767"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4" name="Rectangle 594"/>
            <p:cNvSpPr>
              <a:spLocks noChangeArrowheads="1"/>
            </p:cNvSpPr>
            <p:nvPr/>
          </p:nvSpPr>
          <p:spPr bwMode="auto">
            <a:xfrm>
              <a:off x="3767"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5" name="Rectangle 595"/>
            <p:cNvSpPr>
              <a:spLocks noChangeArrowheads="1"/>
            </p:cNvSpPr>
            <p:nvPr/>
          </p:nvSpPr>
          <p:spPr bwMode="auto">
            <a:xfrm>
              <a:off x="3911"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6" name="Rectangle 596"/>
            <p:cNvSpPr>
              <a:spLocks noChangeArrowheads="1"/>
            </p:cNvSpPr>
            <p:nvPr/>
          </p:nvSpPr>
          <p:spPr bwMode="auto">
            <a:xfrm>
              <a:off x="3911"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7" name="Rectangle 597"/>
            <p:cNvSpPr>
              <a:spLocks noChangeArrowheads="1"/>
            </p:cNvSpPr>
            <p:nvPr/>
          </p:nvSpPr>
          <p:spPr bwMode="auto">
            <a:xfrm>
              <a:off x="3479"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8" name="Rectangle 598"/>
            <p:cNvSpPr>
              <a:spLocks noChangeArrowheads="1"/>
            </p:cNvSpPr>
            <p:nvPr/>
          </p:nvSpPr>
          <p:spPr bwMode="auto">
            <a:xfrm>
              <a:off x="3479"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9" name="Rectangle 599"/>
            <p:cNvSpPr>
              <a:spLocks noChangeArrowheads="1"/>
            </p:cNvSpPr>
            <p:nvPr/>
          </p:nvSpPr>
          <p:spPr bwMode="auto">
            <a:xfrm>
              <a:off x="3623"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0" name="Rectangle 600"/>
            <p:cNvSpPr>
              <a:spLocks noChangeArrowheads="1"/>
            </p:cNvSpPr>
            <p:nvPr/>
          </p:nvSpPr>
          <p:spPr bwMode="auto">
            <a:xfrm>
              <a:off x="3623"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1" name="Rectangle 601"/>
            <p:cNvSpPr>
              <a:spLocks noChangeArrowheads="1"/>
            </p:cNvSpPr>
            <p:nvPr/>
          </p:nvSpPr>
          <p:spPr bwMode="auto">
            <a:xfrm>
              <a:off x="3767"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2" name="Rectangle 602"/>
            <p:cNvSpPr>
              <a:spLocks noChangeArrowheads="1"/>
            </p:cNvSpPr>
            <p:nvPr/>
          </p:nvSpPr>
          <p:spPr bwMode="auto">
            <a:xfrm>
              <a:off x="3767"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3" name="Rectangle 603"/>
            <p:cNvSpPr>
              <a:spLocks noChangeArrowheads="1"/>
            </p:cNvSpPr>
            <p:nvPr/>
          </p:nvSpPr>
          <p:spPr bwMode="auto">
            <a:xfrm>
              <a:off x="3911"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4" name="Rectangle 604"/>
            <p:cNvSpPr>
              <a:spLocks noChangeArrowheads="1"/>
            </p:cNvSpPr>
            <p:nvPr/>
          </p:nvSpPr>
          <p:spPr bwMode="auto">
            <a:xfrm>
              <a:off x="3911"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5" name="Rectangle 605"/>
            <p:cNvSpPr>
              <a:spLocks noChangeArrowheads="1"/>
            </p:cNvSpPr>
            <p:nvPr/>
          </p:nvSpPr>
          <p:spPr bwMode="auto">
            <a:xfrm>
              <a:off x="1751"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6" name="Rectangle 606"/>
            <p:cNvSpPr>
              <a:spLocks noChangeArrowheads="1"/>
            </p:cNvSpPr>
            <p:nvPr/>
          </p:nvSpPr>
          <p:spPr bwMode="auto">
            <a:xfrm>
              <a:off x="1751"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7" name="Rectangle 607"/>
            <p:cNvSpPr>
              <a:spLocks noChangeArrowheads="1"/>
            </p:cNvSpPr>
            <p:nvPr/>
          </p:nvSpPr>
          <p:spPr bwMode="auto">
            <a:xfrm>
              <a:off x="1895"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8" name="Rectangle 608"/>
            <p:cNvSpPr>
              <a:spLocks noChangeArrowheads="1"/>
            </p:cNvSpPr>
            <p:nvPr/>
          </p:nvSpPr>
          <p:spPr bwMode="auto">
            <a:xfrm>
              <a:off x="1895"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9" name="Rectangle 609"/>
            <p:cNvSpPr>
              <a:spLocks noChangeArrowheads="1"/>
            </p:cNvSpPr>
            <p:nvPr/>
          </p:nvSpPr>
          <p:spPr bwMode="auto">
            <a:xfrm>
              <a:off x="2039"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0" name="Rectangle 610"/>
            <p:cNvSpPr>
              <a:spLocks noChangeArrowheads="1"/>
            </p:cNvSpPr>
            <p:nvPr/>
          </p:nvSpPr>
          <p:spPr bwMode="auto">
            <a:xfrm>
              <a:off x="2039"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1" name="Rectangle 611"/>
            <p:cNvSpPr>
              <a:spLocks noChangeArrowheads="1"/>
            </p:cNvSpPr>
            <p:nvPr/>
          </p:nvSpPr>
          <p:spPr bwMode="auto">
            <a:xfrm>
              <a:off x="2183"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2" name="Rectangle 612"/>
            <p:cNvSpPr>
              <a:spLocks noChangeArrowheads="1"/>
            </p:cNvSpPr>
            <p:nvPr/>
          </p:nvSpPr>
          <p:spPr bwMode="auto">
            <a:xfrm>
              <a:off x="2183"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3" name="Rectangle 613"/>
            <p:cNvSpPr>
              <a:spLocks noChangeArrowheads="1"/>
            </p:cNvSpPr>
            <p:nvPr/>
          </p:nvSpPr>
          <p:spPr bwMode="auto">
            <a:xfrm>
              <a:off x="1751"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4" name="Rectangle 614"/>
            <p:cNvSpPr>
              <a:spLocks noChangeArrowheads="1"/>
            </p:cNvSpPr>
            <p:nvPr/>
          </p:nvSpPr>
          <p:spPr bwMode="auto">
            <a:xfrm>
              <a:off x="1751"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5" name="Rectangle 615"/>
            <p:cNvSpPr>
              <a:spLocks noChangeArrowheads="1"/>
            </p:cNvSpPr>
            <p:nvPr/>
          </p:nvSpPr>
          <p:spPr bwMode="auto">
            <a:xfrm>
              <a:off x="1895"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6" name="Rectangle 616"/>
            <p:cNvSpPr>
              <a:spLocks noChangeArrowheads="1"/>
            </p:cNvSpPr>
            <p:nvPr/>
          </p:nvSpPr>
          <p:spPr bwMode="auto">
            <a:xfrm>
              <a:off x="1895"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7" name="Rectangle 617"/>
            <p:cNvSpPr>
              <a:spLocks noChangeArrowheads="1"/>
            </p:cNvSpPr>
            <p:nvPr/>
          </p:nvSpPr>
          <p:spPr bwMode="auto">
            <a:xfrm>
              <a:off x="2039"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8" name="Rectangle 618"/>
            <p:cNvSpPr>
              <a:spLocks noChangeArrowheads="1"/>
            </p:cNvSpPr>
            <p:nvPr/>
          </p:nvSpPr>
          <p:spPr bwMode="auto">
            <a:xfrm>
              <a:off x="2039"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9" name="Rectangle 619"/>
            <p:cNvSpPr>
              <a:spLocks noChangeArrowheads="1"/>
            </p:cNvSpPr>
            <p:nvPr/>
          </p:nvSpPr>
          <p:spPr bwMode="auto">
            <a:xfrm>
              <a:off x="2183"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0" name="Rectangle 620"/>
            <p:cNvSpPr>
              <a:spLocks noChangeArrowheads="1"/>
            </p:cNvSpPr>
            <p:nvPr/>
          </p:nvSpPr>
          <p:spPr bwMode="auto">
            <a:xfrm>
              <a:off x="2183"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1" name="Rectangle 621"/>
            <p:cNvSpPr>
              <a:spLocks noChangeArrowheads="1"/>
            </p:cNvSpPr>
            <p:nvPr/>
          </p:nvSpPr>
          <p:spPr bwMode="auto">
            <a:xfrm>
              <a:off x="2039"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2" name="Rectangle 622"/>
            <p:cNvSpPr>
              <a:spLocks noChangeArrowheads="1"/>
            </p:cNvSpPr>
            <p:nvPr/>
          </p:nvSpPr>
          <p:spPr bwMode="auto">
            <a:xfrm>
              <a:off x="2039"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3" name="Rectangle 623"/>
            <p:cNvSpPr>
              <a:spLocks noChangeArrowheads="1"/>
            </p:cNvSpPr>
            <p:nvPr/>
          </p:nvSpPr>
          <p:spPr bwMode="auto">
            <a:xfrm>
              <a:off x="2183"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4" name="Rectangle 624"/>
            <p:cNvSpPr>
              <a:spLocks noChangeArrowheads="1"/>
            </p:cNvSpPr>
            <p:nvPr/>
          </p:nvSpPr>
          <p:spPr bwMode="auto">
            <a:xfrm>
              <a:off x="2183"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5" name="Rectangle 625"/>
            <p:cNvSpPr>
              <a:spLocks noChangeArrowheads="1"/>
            </p:cNvSpPr>
            <p:nvPr/>
          </p:nvSpPr>
          <p:spPr bwMode="auto">
            <a:xfrm>
              <a:off x="1751"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6" name="Rectangle 626"/>
            <p:cNvSpPr>
              <a:spLocks noChangeArrowheads="1"/>
            </p:cNvSpPr>
            <p:nvPr/>
          </p:nvSpPr>
          <p:spPr bwMode="auto">
            <a:xfrm>
              <a:off x="1751"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7" name="Rectangle 627"/>
            <p:cNvSpPr>
              <a:spLocks noChangeArrowheads="1"/>
            </p:cNvSpPr>
            <p:nvPr/>
          </p:nvSpPr>
          <p:spPr bwMode="auto">
            <a:xfrm>
              <a:off x="1895"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8" name="Rectangle 628"/>
            <p:cNvSpPr>
              <a:spLocks noChangeArrowheads="1"/>
            </p:cNvSpPr>
            <p:nvPr/>
          </p:nvSpPr>
          <p:spPr bwMode="auto">
            <a:xfrm>
              <a:off x="1895"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9" name="Rectangle 629"/>
            <p:cNvSpPr>
              <a:spLocks noChangeArrowheads="1"/>
            </p:cNvSpPr>
            <p:nvPr/>
          </p:nvSpPr>
          <p:spPr bwMode="auto">
            <a:xfrm>
              <a:off x="1751"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0" name="Rectangle 630"/>
            <p:cNvSpPr>
              <a:spLocks noChangeArrowheads="1"/>
            </p:cNvSpPr>
            <p:nvPr/>
          </p:nvSpPr>
          <p:spPr bwMode="auto">
            <a:xfrm>
              <a:off x="1751"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1" name="Rectangle 631"/>
            <p:cNvSpPr>
              <a:spLocks noChangeArrowheads="1"/>
            </p:cNvSpPr>
            <p:nvPr/>
          </p:nvSpPr>
          <p:spPr bwMode="auto">
            <a:xfrm>
              <a:off x="1895"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2" name="Rectangle 632"/>
            <p:cNvSpPr>
              <a:spLocks noChangeArrowheads="1"/>
            </p:cNvSpPr>
            <p:nvPr/>
          </p:nvSpPr>
          <p:spPr bwMode="auto">
            <a:xfrm>
              <a:off x="1895"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3" name="Rectangle 633"/>
            <p:cNvSpPr>
              <a:spLocks noChangeArrowheads="1"/>
            </p:cNvSpPr>
            <p:nvPr/>
          </p:nvSpPr>
          <p:spPr bwMode="auto">
            <a:xfrm>
              <a:off x="2039"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4" name="Rectangle 634"/>
            <p:cNvSpPr>
              <a:spLocks noChangeArrowheads="1"/>
            </p:cNvSpPr>
            <p:nvPr/>
          </p:nvSpPr>
          <p:spPr bwMode="auto">
            <a:xfrm>
              <a:off x="2039"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5" name="Rectangle 635"/>
            <p:cNvSpPr>
              <a:spLocks noChangeArrowheads="1"/>
            </p:cNvSpPr>
            <p:nvPr/>
          </p:nvSpPr>
          <p:spPr bwMode="auto">
            <a:xfrm>
              <a:off x="2183"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6" name="Rectangle 636"/>
            <p:cNvSpPr>
              <a:spLocks noChangeArrowheads="1"/>
            </p:cNvSpPr>
            <p:nvPr/>
          </p:nvSpPr>
          <p:spPr bwMode="auto">
            <a:xfrm>
              <a:off x="2183"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7" name="Rectangle 637"/>
            <p:cNvSpPr>
              <a:spLocks noChangeArrowheads="1"/>
            </p:cNvSpPr>
            <p:nvPr/>
          </p:nvSpPr>
          <p:spPr bwMode="auto">
            <a:xfrm>
              <a:off x="2327"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8" name="Rectangle 638"/>
            <p:cNvSpPr>
              <a:spLocks noChangeArrowheads="1"/>
            </p:cNvSpPr>
            <p:nvPr/>
          </p:nvSpPr>
          <p:spPr bwMode="auto">
            <a:xfrm>
              <a:off x="2327"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9" name="Rectangle 639"/>
            <p:cNvSpPr>
              <a:spLocks noChangeArrowheads="1"/>
            </p:cNvSpPr>
            <p:nvPr/>
          </p:nvSpPr>
          <p:spPr bwMode="auto">
            <a:xfrm>
              <a:off x="2471"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0" name="Rectangle 640"/>
            <p:cNvSpPr>
              <a:spLocks noChangeArrowheads="1"/>
            </p:cNvSpPr>
            <p:nvPr/>
          </p:nvSpPr>
          <p:spPr bwMode="auto">
            <a:xfrm>
              <a:off x="2471"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1" name="Rectangle 641"/>
            <p:cNvSpPr>
              <a:spLocks noChangeArrowheads="1"/>
            </p:cNvSpPr>
            <p:nvPr/>
          </p:nvSpPr>
          <p:spPr bwMode="auto">
            <a:xfrm>
              <a:off x="2615"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2" name="Rectangle 642"/>
            <p:cNvSpPr>
              <a:spLocks noChangeArrowheads="1"/>
            </p:cNvSpPr>
            <p:nvPr/>
          </p:nvSpPr>
          <p:spPr bwMode="auto">
            <a:xfrm>
              <a:off x="2615"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3" name="Rectangle 643"/>
            <p:cNvSpPr>
              <a:spLocks noChangeArrowheads="1"/>
            </p:cNvSpPr>
            <p:nvPr/>
          </p:nvSpPr>
          <p:spPr bwMode="auto">
            <a:xfrm>
              <a:off x="2759"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4" name="Rectangle 644"/>
            <p:cNvSpPr>
              <a:spLocks noChangeArrowheads="1"/>
            </p:cNvSpPr>
            <p:nvPr/>
          </p:nvSpPr>
          <p:spPr bwMode="auto">
            <a:xfrm>
              <a:off x="2759"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5" name="Rectangle 645"/>
            <p:cNvSpPr>
              <a:spLocks noChangeArrowheads="1"/>
            </p:cNvSpPr>
            <p:nvPr/>
          </p:nvSpPr>
          <p:spPr bwMode="auto">
            <a:xfrm>
              <a:off x="2327"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6" name="Rectangle 646"/>
            <p:cNvSpPr>
              <a:spLocks noChangeArrowheads="1"/>
            </p:cNvSpPr>
            <p:nvPr/>
          </p:nvSpPr>
          <p:spPr bwMode="auto">
            <a:xfrm>
              <a:off x="2327"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7" name="Rectangle 647"/>
            <p:cNvSpPr>
              <a:spLocks noChangeArrowheads="1"/>
            </p:cNvSpPr>
            <p:nvPr/>
          </p:nvSpPr>
          <p:spPr bwMode="auto">
            <a:xfrm>
              <a:off x="2471"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8" name="Rectangle 648"/>
            <p:cNvSpPr>
              <a:spLocks noChangeArrowheads="1"/>
            </p:cNvSpPr>
            <p:nvPr/>
          </p:nvSpPr>
          <p:spPr bwMode="auto">
            <a:xfrm>
              <a:off x="2471"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9" name="Rectangle 649"/>
            <p:cNvSpPr>
              <a:spLocks noChangeArrowheads="1"/>
            </p:cNvSpPr>
            <p:nvPr/>
          </p:nvSpPr>
          <p:spPr bwMode="auto">
            <a:xfrm>
              <a:off x="2615"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0" name="Rectangle 650"/>
            <p:cNvSpPr>
              <a:spLocks noChangeArrowheads="1"/>
            </p:cNvSpPr>
            <p:nvPr/>
          </p:nvSpPr>
          <p:spPr bwMode="auto">
            <a:xfrm>
              <a:off x="2615"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1" name="Rectangle 651"/>
            <p:cNvSpPr>
              <a:spLocks noChangeArrowheads="1"/>
            </p:cNvSpPr>
            <p:nvPr/>
          </p:nvSpPr>
          <p:spPr bwMode="auto">
            <a:xfrm>
              <a:off x="2759"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2" name="Rectangle 652"/>
            <p:cNvSpPr>
              <a:spLocks noChangeArrowheads="1"/>
            </p:cNvSpPr>
            <p:nvPr/>
          </p:nvSpPr>
          <p:spPr bwMode="auto">
            <a:xfrm>
              <a:off x="2759"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3" name="Rectangle 653"/>
            <p:cNvSpPr>
              <a:spLocks noChangeArrowheads="1"/>
            </p:cNvSpPr>
            <p:nvPr/>
          </p:nvSpPr>
          <p:spPr bwMode="auto">
            <a:xfrm>
              <a:off x="2327"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4" name="Rectangle 654"/>
            <p:cNvSpPr>
              <a:spLocks noChangeArrowheads="1"/>
            </p:cNvSpPr>
            <p:nvPr/>
          </p:nvSpPr>
          <p:spPr bwMode="auto">
            <a:xfrm>
              <a:off x="2327"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5" name="Rectangle 655"/>
            <p:cNvSpPr>
              <a:spLocks noChangeArrowheads="1"/>
            </p:cNvSpPr>
            <p:nvPr/>
          </p:nvSpPr>
          <p:spPr bwMode="auto">
            <a:xfrm>
              <a:off x="2471"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6" name="Rectangle 656"/>
            <p:cNvSpPr>
              <a:spLocks noChangeArrowheads="1"/>
            </p:cNvSpPr>
            <p:nvPr/>
          </p:nvSpPr>
          <p:spPr bwMode="auto">
            <a:xfrm>
              <a:off x="2471"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7" name="Rectangle 657"/>
            <p:cNvSpPr>
              <a:spLocks noChangeArrowheads="1"/>
            </p:cNvSpPr>
            <p:nvPr/>
          </p:nvSpPr>
          <p:spPr bwMode="auto">
            <a:xfrm>
              <a:off x="2615"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8" name="Rectangle 658"/>
            <p:cNvSpPr>
              <a:spLocks noChangeArrowheads="1"/>
            </p:cNvSpPr>
            <p:nvPr/>
          </p:nvSpPr>
          <p:spPr bwMode="auto">
            <a:xfrm>
              <a:off x="2615"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9" name="Rectangle 659"/>
            <p:cNvSpPr>
              <a:spLocks noChangeArrowheads="1"/>
            </p:cNvSpPr>
            <p:nvPr/>
          </p:nvSpPr>
          <p:spPr bwMode="auto">
            <a:xfrm>
              <a:off x="2759"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0" name="Rectangle 660"/>
            <p:cNvSpPr>
              <a:spLocks noChangeArrowheads="1"/>
            </p:cNvSpPr>
            <p:nvPr/>
          </p:nvSpPr>
          <p:spPr bwMode="auto">
            <a:xfrm>
              <a:off x="2759"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1" name="Rectangle 661"/>
            <p:cNvSpPr>
              <a:spLocks noChangeArrowheads="1"/>
            </p:cNvSpPr>
            <p:nvPr/>
          </p:nvSpPr>
          <p:spPr bwMode="auto">
            <a:xfrm>
              <a:off x="2327"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2" name="Rectangle 662"/>
            <p:cNvSpPr>
              <a:spLocks noChangeArrowheads="1"/>
            </p:cNvSpPr>
            <p:nvPr/>
          </p:nvSpPr>
          <p:spPr bwMode="auto">
            <a:xfrm>
              <a:off x="2327"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3" name="Rectangle 663"/>
            <p:cNvSpPr>
              <a:spLocks noChangeArrowheads="1"/>
            </p:cNvSpPr>
            <p:nvPr/>
          </p:nvSpPr>
          <p:spPr bwMode="auto">
            <a:xfrm>
              <a:off x="2471"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4" name="Rectangle 664"/>
            <p:cNvSpPr>
              <a:spLocks noChangeArrowheads="1"/>
            </p:cNvSpPr>
            <p:nvPr/>
          </p:nvSpPr>
          <p:spPr bwMode="auto">
            <a:xfrm>
              <a:off x="2471"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5" name="Rectangle 665"/>
            <p:cNvSpPr>
              <a:spLocks noChangeArrowheads="1"/>
            </p:cNvSpPr>
            <p:nvPr/>
          </p:nvSpPr>
          <p:spPr bwMode="auto">
            <a:xfrm>
              <a:off x="2615"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6" name="Rectangle 666"/>
            <p:cNvSpPr>
              <a:spLocks noChangeArrowheads="1"/>
            </p:cNvSpPr>
            <p:nvPr/>
          </p:nvSpPr>
          <p:spPr bwMode="auto">
            <a:xfrm>
              <a:off x="2615"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7" name="Rectangle 667"/>
            <p:cNvSpPr>
              <a:spLocks noChangeArrowheads="1"/>
            </p:cNvSpPr>
            <p:nvPr/>
          </p:nvSpPr>
          <p:spPr bwMode="auto">
            <a:xfrm>
              <a:off x="2759"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8" name="Rectangle 668"/>
            <p:cNvSpPr>
              <a:spLocks noChangeArrowheads="1"/>
            </p:cNvSpPr>
            <p:nvPr/>
          </p:nvSpPr>
          <p:spPr bwMode="auto">
            <a:xfrm>
              <a:off x="2759"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9" name="Rectangle 669"/>
            <p:cNvSpPr>
              <a:spLocks noChangeArrowheads="1"/>
            </p:cNvSpPr>
            <p:nvPr/>
          </p:nvSpPr>
          <p:spPr bwMode="auto">
            <a:xfrm>
              <a:off x="2903"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0" name="Rectangle 670"/>
            <p:cNvSpPr>
              <a:spLocks noChangeArrowheads="1"/>
            </p:cNvSpPr>
            <p:nvPr/>
          </p:nvSpPr>
          <p:spPr bwMode="auto">
            <a:xfrm>
              <a:off x="2903"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1" name="Rectangle 671"/>
            <p:cNvSpPr>
              <a:spLocks noChangeArrowheads="1"/>
            </p:cNvSpPr>
            <p:nvPr/>
          </p:nvSpPr>
          <p:spPr bwMode="auto">
            <a:xfrm>
              <a:off x="3047"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2" name="Rectangle 672"/>
            <p:cNvSpPr>
              <a:spLocks noChangeArrowheads="1"/>
            </p:cNvSpPr>
            <p:nvPr/>
          </p:nvSpPr>
          <p:spPr bwMode="auto">
            <a:xfrm>
              <a:off x="3047"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3" name="Rectangle 673"/>
            <p:cNvSpPr>
              <a:spLocks noChangeArrowheads="1"/>
            </p:cNvSpPr>
            <p:nvPr/>
          </p:nvSpPr>
          <p:spPr bwMode="auto">
            <a:xfrm>
              <a:off x="3191"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4" name="Rectangle 674"/>
            <p:cNvSpPr>
              <a:spLocks noChangeArrowheads="1"/>
            </p:cNvSpPr>
            <p:nvPr/>
          </p:nvSpPr>
          <p:spPr bwMode="auto">
            <a:xfrm>
              <a:off x="3191"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5" name="Rectangle 675"/>
            <p:cNvSpPr>
              <a:spLocks noChangeArrowheads="1"/>
            </p:cNvSpPr>
            <p:nvPr/>
          </p:nvSpPr>
          <p:spPr bwMode="auto">
            <a:xfrm>
              <a:off x="3335"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6" name="Rectangle 676"/>
            <p:cNvSpPr>
              <a:spLocks noChangeArrowheads="1"/>
            </p:cNvSpPr>
            <p:nvPr/>
          </p:nvSpPr>
          <p:spPr bwMode="auto">
            <a:xfrm>
              <a:off x="3335"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7" name="Rectangle 677"/>
            <p:cNvSpPr>
              <a:spLocks noChangeArrowheads="1"/>
            </p:cNvSpPr>
            <p:nvPr/>
          </p:nvSpPr>
          <p:spPr bwMode="auto">
            <a:xfrm>
              <a:off x="2903"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8" name="Rectangle 678"/>
            <p:cNvSpPr>
              <a:spLocks noChangeArrowheads="1"/>
            </p:cNvSpPr>
            <p:nvPr/>
          </p:nvSpPr>
          <p:spPr bwMode="auto">
            <a:xfrm>
              <a:off x="2903"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9" name="Rectangle 679"/>
            <p:cNvSpPr>
              <a:spLocks noChangeArrowheads="1"/>
            </p:cNvSpPr>
            <p:nvPr/>
          </p:nvSpPr>
          <p:spPr bwMode="auto">
            <a:xfrm>
              <a:off x="3047"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0" name="Rectangle 680"/>
            <p:cNvSpPr>
              <a:spLocks noChangeArrowheads="1"/>
            </p:cNvSpPr>
            <p:nvPr/>
          </p:nvSpPr>
          <p:spPr bwMode="auto">
            <a:xfrm>
              <a:off x="3047"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1" name="Rectangle 681"/>
            <p:cNvSpPr>
              <a:spLocks noChangeArrowheads="1"/>
            </p:cNvSpPr>
            <p:nvPr/>
          </p:nvSpPr>
          <p:spPr bwMode="auto">
            <a:xfrm>
              <a:off x="3191"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2" name="Rectangle 682"/>
            <p:cNvSpPr>
              <a:spLocks noChangeArrowheads="1"/>
            </p:cNvSpPr>
            <p:nvPr/>
          </p:nvSpPr>
          <p:spPr bwMode="auto">
            <a:xfrm>
              <a:off x="3191"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3" name="Rectangle 683"/>
            <p:cNvSpPr>
              <a:spLocks noChangeArrowheads="1"/>
            </p:cNvSpPr>
            <p:nvPr/>
          </p:nvSpPr>
          <p:spPr bwMode="auto">
            <a:xfrm>
              <a:off x="3335"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4" name="Rectangle 684"/>
            <p:cNvSpPr>
              <a:spLocks noChangeArrowheads="1"/>
            </p:cNvSpPr>
            <p:nvPr/>
          </p:nvSpPr>
          <p:spPr bwMode="auto">
            <a:xfrm>
              <a:off x="3335"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5" name="Rectangle 685"/>
            <p:cNvSpPr>
              <a:spLocks noChangeArrowheads="1"/>
            </p:cNvSpPr>
            <p:nvPr/>
          </p:nvSpPr>
          <p:spPr bwMode="auto">
            <a:xfrm>
              <a:off x="2903"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6" name="Rectangle 686"/>
            <p:cNvSpPr>
              <a:spLocks noChangeArrowheads="1"/>
            </p:cNvSpPr>
            <p:nvPr/>
          </p:nvSpPr>
          <p:spPr bwMode="auto">
            <a:xfrm>
              <a:off x="2903"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7" name="Rectangle 687"/>
            <p:cNvSpPr>
              <a:spLocks noChangeArrowheads="1"/>
            </p:cNvSpPr>
            <p:nvPr/>
          </p:nvSpPr>
          <p:spPr bwMode="auto">
            <a:xfrm>
              <a:off x="3047"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8" name="Rectangle 688"/>
            <p:cNvSpPr>
              <a:spLocks noChangeArrowheads="1"/>
            </p:cNvSpPr>
            <p:nvPr/>
          </p:nvSpPr>
          <p:spPr bwMode="auto">
            <a:xfrm>
              <a:off x="3047"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9" name="Rectangle 689"/>
            <p:cNvSpPr>
              <a:spLocks noChangeArrowheads="1"/>
            </p:cNvSpPr>
            <p:nvPr/>
          </p:nvSpPr>
          <p:spPr bwMode="auto">
            <a:xfrm>
              <a:off x="3191"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0" name="Rectangle 690"/>
            <p:cNvSpPr>
              <a:spLocks noChangeArrowheads="1"/>
            </p:cNvSpPr>
            <p:nvPr/>
          </p:nvSpPr>
          <p:spPr bwMode="auto">
            <a:xfrm>
              <a:off x="3191"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1" name="Rectangle 691"/>
            <p:cNvSpPr>
              <a:spLocks noChangeArrowheads="1"/>
            </p:cNvSpPr>
            <p:nvPr/>
          </p:nvSpPr>
          <p:spPr bwMode="auto">
            <a:xfrm>
              <a:off x="3335"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2" name="Rectangle 692"/>
            <p:cNvSpPr>
              <a:spLocks noChangeArrowheads="1"/>
            </p:cNvSpPr>
            <p:nvPr/>
          </p:nvSpPr>
          <p:spPr bwMode="auto">
            <a:xfrm>
              <a:off x="3335"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3" name="Rectangle 693"/>
            <p:cNvSpPr>
              <a:spLocks noChangeArrowheads="1"/>
            </p:cNvSpPr>
            <p:nvPr/>
          </p:nvSpPr>
          <p:spPr bwMode="auto">
            <a:xfrm>
              <a:off x="2903"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4" name="Rectangle 694"/>
            <p:cNvSpPr>
              <a:spLocks noChangeArrowheads="1"/>
            </p:cNvSpPr>
            <p:nvPr/>
          </p:nvSpPr>
          <p:spPr bwMode="auto">
            <a:xfrm>
              <a:off x="2903"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5" name="Rectangle 695"/>
            <p:cNvSpPr>
              <a:spLocks noChangeArrowheads="1"/>
            </p:cNvSpPr>
            <p:nvPr/>
          </p:nvSpPr>
          <p:spPr bwMode="auto">
            <a:xfrm>
              <a:off x="3047"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6" name="Rectangle 696"/>
            <p:cNvSpPr>
              <a:spLocks noChangeArrowheads="1"/>
            </p:cNvSpPr>
            <p:nvPr/>
          </p:nvSpPr>
          <p:spPr bwMode="auto">
            <a:xfrm>
              <a:off x="3047"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7" name="Rectangle 697"/>
            <p:cNvSpPr>
              <a:spLocks noChangeArrowheads="1"/>
            </p:cNvSpPr>
            <p:nvPr/>
          </p:nvSpPr>
          <p:spPr bwMode="auto">
            <a:xfrm>
              <a:off x="3191"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8" name="Rectangle 698"/>
            <p:cNvSpPr>
              <a:spLocks noChangeArrowheads="1"/>
            </p:cNvSpPr>
            <p:nvPr/>
          </p:nvSpPr>
          <p:spPr bwMode="auto">
            <a:xfrm>
              <a:off x="3191"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9" name="Rectangle 699"/>
            <p:cNvSpPr>
              <a:spLocks noChangeArrowheads="1"/>
            </p:cNvSpPr>
            <p:nvPr/>
          </p:nvSpPr>
          <p:spPr bwMode="auto">
            <a:xfrm>
              <a:off x="3335"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0" name="Rectangle 700"/>
            <p:cNvSpPr>
              <a:spLocks noChangeArrowheads="1"/>
            </p:cNvSpPr>
            <p:nvPr/>
          </p:nvSpPr>
          <p:spPr bwMode="auto">
            <a:xfrm>
              <a:off x="3335"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1" name="Rectangle 701"/>
            <p:cNvSpPr>
              <a:spLocks noChangeArrowheads="1"/>
            </p:cNvSpPr>
            <p:nvPr/>
          </p:nvSpPr>
          <p:spPr bwMode="auto">
            <a:xfrm>
              <a:off x="3479"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2" name="Rectangle 702"/>
            <p:cNvSpPr>
              <a:spLocks noChangeArrowheads="1"/>
            </p:cNvSpPr>
            <p:nvPr/>
          </p:nvSpPr>
          <p:spPr bwMode="auto">
            <a:xfrm>
              <a:off x="3479"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3" name="Rectangle 703"/>
            <p:cNvSpPr>
              <a:spLocks noChangeArrowheads="1"/>
            </p:cNvSpPr>
            <p:nvPr/>
          </p:nvSpPr>
          <p:spPr bwMode="auto">
            <a:xfrm>
              <a:off x="3623"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4" name="Rectangle 704"/>
            <p:cNvSpPr>
              <a:spLocks noChangeArrowheads="1"/>
            </p:cNvSpPr>
            <p:nvPr/>
          </p:nvSpPr>
          <p:spPr bwMode="auto">
            <a:xfrm>
              <a:off x="3623"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5" name="Rectangle 705"/>
            <p:cNvSpPr>
              <a:spLocks noChangeArrowheads="1"/>
            </p:cNvSpPr>
            <p:nvPr/>
          </p:nvSpPr>
          <p:spPr bwMode="auto">
            <a:xfrm>
              <a:off x="3767"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6" name="Rectangle 706"/>
            <p:cNvSpPr>
              <a:spLocks noChangeArrowheads="1"/>
            </p:cNvSpPr>
            <p:nvPr/>
          </p:nvSpPr>
          <p:spPr bwMode="auto">
            <a:xfrm>
              <a:off x="3767"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7" name="Rectangle 707"/>
            <p:cNvSpPr>
              <a:spLocks noChangeArrowheads="1"/>
            </p:cNvSpPr>
            <p:nvPr/>
          </p:nvSpPr>
          <p:spPr bwMode="auto">
            <a:xfrm>
              <a:off x="3911"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8" name="Rectangle 708"/>
            <p:cNvSpPr>
              <a:spLocks noChangeArrowheads="1"/>
            </p:cNvSpPr>
            <p:nvPr/>
          </p:nvSpPr>
          <p:spPr bwMode="auto">
            <a:xfrm>
              <a:off x="3911"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9" name="Rectangle 709"/>
            <p:cNvSpPr>
              <a:spLocks noChangeArrowheads="1"/>
            </p:cNvSpPr>
            <p:nvPr/>
          </p:nvSpPr>
          <p:spPr bwMode="auto">
            <a:xfrm>
              <a:off x="3479"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0" name="Rectangle 710"/>
            <p:cNvSpPr>
              <a:spLocks noChangeArrowheads="1"/>
            </p:cNvSpPr>
            <p:nvPr/>
          </p:nvSpPr>
          <p:spPr bwMode="auto">
            <a:xfrm>
              <a:off x="3479"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1" name="Rectangle 711"/>
            <p:cNvSpPr>
              <a:spLocks noChangeArrowheads="1"/>
            </p:cNvSpPr>
            <p:nvPr/>
          </p:nvSpPr>
          <p:spPr bwMode="auto">
            <a:xfrm>
              <a:off x="3623"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2" name="Rectangle 712"/>
            <p:cNvSpPr>
              <a:spLocks noChangeArrowheads="1"/>
            </p:cNvSpPr>
            <p:nvPr/>
          </p:nvSpPr>
          <p:spPr bwMode="auto">
            <a:xfrm>
              <a:off x="3623"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3" name="Rectangle 713"/>
            <p:cNvSpPr>
              <a:spLocks noChangeArrowheads="1"/>
            </p:cNvSpPr>
            <p:nvPr/>
          </p:nvSpPr>
          <p:spPr bwMode="auto">
            <a:xfrm>
              <a:off x="3767"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4" name="Rectangle 714"/>
            <p:cNvSpPr>
              <a:spLocks noChangeArrowheads="1"/>
            </p:cNvSpPr>
            <p:nvPr/>
          </p:nvSpPr>
          <p:spPr bwMode="auto">
            <a:xfrm>
              <a:off x="3767"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5" name="Rectangle 715"/>
            <p:cNvSpPr>
              <a:spLocks noChangeArrowheads="1"/>
            </p:cNvSpPr>
            <p:nvPr/>
          </p:nvSpPr>
          <p:spPr bwMode="auto">
            <a:xfrm>
              <a:off x="3911"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6" name="Rectangle 716"/>
            <p:cNvSpPr>
              <a:spLocks noChangeArrowheads="1"/>
            </p:cNvSpPr>
            <p:nvPr/>
          </p:nvSpPr>
          <p:spPr bwMode="auto">
            <a:xfrm>
              <a:off x="3911"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7" name="Rectangle 717"/>
            <p:cNvSpPr>
              <a:spLocks noChangeArrowheads="1"/>
            </p:cNvSpPr>
            <p:nvPr/>
          </p:nvSpPr>
          <p:spPr bwMode="auto">
            <a:xfrm>
              <a:off x="3479"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8" name="Rectangle 718"/>
            <p:cNvSpPr>
              <a:spLocks noChangeArrowheads="1"/>
            </p:cNvSpPr>
            <p:nvPr/>
          </p:nvSpPr>
          <p:spPr bwMode="auto">
            <a:xfrm>
              <a:off x="3479"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9" name="Rectangle 719"/>
            <p:cNvSpPr>
              <a:spLocks noChangeArrowheads="1"/>
            </p:cNvSpPr>
            <p:nvPr/>
          </p:nvSpPr>
          <p:spPr bwMode="auto">
            <a:xfrm>
              <a:off x="3623"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0" name="Rectangle 720"/>
            <p:cNvSpPr>
              <a:spLocks noChangeArrowheads="1"/>
            </p:cNvSpPr>
            <p:nvPr/>
          </p:nvSpPr>
          <p:spPr bwMode="auto">
            <a:xfrm>
              <a:off x="3623"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1" name="Rectangle 721"/>
            <p:cNvSpPr>
              <a:spLocks noChangeArrowheads="1"/>
            </p:cNvSpPr>
            <p:nvPr/>
          </p:nvSpPr>
          <p:spPr bwMode="auto">
            <a:xfrm>
              <a:off x="3767"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2" name="Rectangle 722"/>
            <p:cNvSpPr>
              <a:spLocks noChangeArrowheads="1"/>
            </p:cNvSpPr>
            <p:nvPr/>
          </p:nvSpPr>
          <p:spPr bwMode="auto">
            <a:xfrm>
              <a:off x="3767"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3" name="Rectangle 723"/>
            <p:cNvSpPr>
              <a:spLocks noChangeArrowheads="1"/>
            </p:cNvSpPr>
            <p:nvPr/>
          </p:nvSpPr>
          <p:spPr bwMode="auto">
            <a:xfrm>
              <a:off x="3911"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4" name="Rectangle 724"/>
            <p:cNvSpPr>
              <a:spLocks noChangeArrowheads="1"/>
            </p:cNvSpPr>
            <p:nvPr/>
          </p:nvSpPr>
          <p:spPr bwMode="auto">
            <a:xfrm>
              <a:off x="3911"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5" name="Rectangle 725"/>
            <p:cNvSpPr>
              <a:spLocks noChangeArrowheads="1"/>
            </p:cNvSpPr>
            <p:nvPr/>
          </p:nvSpPr>
          <p:spPr bwMode="auto">
            <a:xfrm>
              <a:off x="3479"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6" name="Rectangle 726"/>
            <p:cNvSpPr>
              <a:spLocks noChangeArrowheads="1"/>
            </p:cNvSpPr>
            <p:nvPr/>
          </p:nvSpPr>
          <p:spPr bwMode="auto">
            <a:xfrm>
              <a:off x="3479"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7" name="Rectangle 727"/>
            <p:cNvSpPr>
              <a:spLocks noChangeArrowheads="1"/>
            </p:cNvSpPr>
            <p:nvPr/>
          </p:nvSpPr>
          <p:spPr bwMode="auto">
            <a:xfrm>
              <a:off x="3623"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8" name="Rectangle 728"/>
            <p:cNvSpPr>
              <a:spLocks noChangeArrowheads="1"/>
            </p:cNvSpPr>
            <p:nvPr/>
          </p:nvSpPr>
          <p:spPr bwMode="auto">
            <a:xfrm>
              <a:off x="3623"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9" name="Rectangle 729"/>
            <p:cNvSpPr>
              <a:spLocks noChangeArrowheads="1"/>
            </p:cNvSpPr>
            <p:nvPr/>
          </p:nvSpPr>
          <p:spPr bwMode="auto">
            <a:xfrm>
              <a:off x="3767"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10" name="Rectangle 730"/>
            <p:cNvSpPr>
              <a:spLocks noChangeArrowheads="1"/>
            </p:cNvSpPr>
            <p:nvPr/>
          </p:nvSpPr>
          <p:spPr bwMode="auto">
            <a:xfrm>
              <a:off x="3767"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11" name="Rectangle 731"/>
            <p:cNvSpPr>
              <a:spLocks noChangeArrowheads="1"/>
            </p:cNvSpPr>
            <p:nvPr/>
          </p:nvSpPr>
          <p:spPr bwMode="auto">
            <a:xfrm>
              <a:off x="3911"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12" name="Rectangle 732"/>
            <p:cNvSpPr>
              <a:spLocks noChangeArrowheads="1"/>
            </p:cNvSpPr>
            <p:nvPr/>
          </p:nvSpPr>
          <p:spPr bwMode="auto">
            <a:xfrm>
              <a:off x="3911"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sp>
        <p:nvSpPr>
          <p:cNvPr id="97282" name="Rectangle 2"/>
          <p:cNvSpPr>
            <a:spLocks noGrp="1" noChangeArrowheads="1"/>
          </p:cNvSpPr>
          <p:nvPr>
            <p:ph type="title"/>
          </p:nvPr>
        </p:nvSpPr>
        <p:spPr/>
        <p:txBody>
          <a:bodyPr/>
          <a:lstStyle/>
          <a:p>
            <a:r>
              <a:rPr lang="en-US"/>
              <a:t>Transmission Lines: CMP-TLC</a:t>
            </a:r>
          </a:p>
        </p:txBody>
      </p:sp>
      <p:sp>
        <p:nvSpPr>
          <p:cNvPr id="97414" name="Rectangle 134"/>
          <p:cNvSpPr>
            <a:spLocks noChangeArrowheads="1"/>
          </p:cNvSpPr>
          <p:nvPr/>
        </p:nvSpPr>
        <p:spPr bwMode="auto">
          <a:xfrm>
            <a:off x="1863725" y="1447800"/>
            <a:ext cx="5410200" cy="5181600"/>
          </a:xfrm>
          <a:prstGeom prst="rect">
            <a:avLst/>
          </a:prstGeom>
          <a:noFill/>
          <a:ln w="57150" algn="ctr">
            <a:solidFill>
              <a:schemeClr val="tx1"/>
            </a:solidFill>
            <a:miter lim="800000"/>
            <a:headEnd/>
            <a:tailEnd/>
          </a:ln>
          <a:effectLst/>
        </p:spPr>
        <p:txBody>
          <a:bodyPr wrap="none" anchor="ctr"/>
          <a:lstStyle/>
          <a:p>
            <a:endParaRPr lang="en-US"/>
          </a:p>
        </p:txBody>
      </p:sp>
      <p:grpSp>
        <p:nvGrpSpPr>
          <p:cNvPr id="312345" name="Group 1259"/>
          <p:cNvGrpSpPr>
            <a:grpSpLocks/>
          </p:cNvGrpSpPr>
          <p:nvPr/>
        </p:nvGrpSpPr>
        <p:grpSpPr bwMode="auto">
          <a:xfrm>
            <a:off x="2787650" y="3016250"/>
            <a:ext cx="381000" cy="590550"/>
            <a:chOff x="1756" y="1991"/>
            <a:chExt cx="240" cy="372"/>
          </a:xfrm>
        </p:grpSpPr>
        <p:sp>
          <p:nvSpPr>
            <p:cNvPr id="98197" name="Rectangle 917"/>
            <p:cNvSpPr>
              <a:spLocks noChangeArrowheads="1"/>
            </p:cNvSpPr>
            <p:nvPr/>
          </p:nvSpPr>
          <p:spPr bwMode="auto">
            <a:xfrm>
              <a:off x="1756"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9" name="Rectangle 919"/>
            <p:cNvSpPr>
              <a:spLocks noChangeArrowheads="1"/>
            </p:cNvSpPr>
            <p:nvPr/>
          </p:nvSpPr>
          <p:spPr bwMode="auto">
            <a:xfrm>
              <a:off x="1900"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8" name="Rectangle 918"/>
            <p:cNvSpPr>
              <a:spLocks noChangeArrowheads="1"/>
            </p:cNvSpPr>
            <p:nvPr/>
          </p:nvSpPr>
          <p:spPr bwMode="auto">
            <a:xfrm>
              <a:off x="1756"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0" name="Rectangle 920"/>
            <p:cNvSpPr>
              <a:spLocks noChangeArrowheads="1"/>
            </p:cNvSpPr>
            <p:nvPr/>
          </p:nvSpPr>
          <p:spPr bwMode="auto">
            <a:xfrm>
              <a:off x="1900"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1" name="Rectangle 921"/>
            <p:cNvSpPr>
              <a:spLocks noChangeArrowheads="1"/>
            </p:cNvSpPr>
            <p:nvPr/>
          </p:nvSpPr>
          <p:spPr bwMode="auto">
            <a:xfrm>
              <a:off x="1756"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3" name="Rectangle 923"/>
            <p:cNvSpPr>
              <a:spLocks noChangeArrowheads="1"/>
            </p:cNvSpPr>
            <p:nvPr/>
          </p:nvSpPr>
          <p:spPr bwMode="auto">
            <a:xfrm>
              <a:off x="1900"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2" name="Rectangle 922"/>
            <p:cNvSpPr>
              <a:spLocks noChangeArrowheads="1"/>
            </p:cNvSpPr>
            <p:nvPr/>
          </p:nvSpPr>
          <p:spPr bwMode="auto">
            <a:xfrm>
              <a:off x="1756"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4" name="Rectangle 924"/>
            <p:cNvSpPr>
              <a:spLocks noChangeArrowheads="1"/>
            </p:cNvSpPr>
            <p:nvPr/>
          </p:nvSpPr>
          <p:spPr bwMode="auto">
            <a:xfrm>
              <a:off x="1900"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62" name="Group 1258"/>
          <p:cNvGrpSpPr>
            <a:grpSpLocks/>
          </p:cNvGrpSpPr>
          <p:nvPr/>
        </p:nvGrpSpPr>
        <p:grpSpPr bwMode="auto">
          <a:xfrm>
            <a:off x="3244850" y="3016250"/>
            <a:ext cx="381000" cy="590550"/>
            <a:chOff x="2044" y="1991"/>
            <a:chExt cx="240" cy="372"/>
          </a:xfrm>
        </p:grpSpPr>
        <p:sp>
          <p:nvSpPr>
            <p:cNvPr id="98193" name="Rectangle 913"/>
            <p:cNvSpPr>
              <a:spLocks noChangeArrowheads="1"/>
            </p:cNvSpPr>
            <p:nvPr/>
          </p:nvSpPr>
          <p:spPr bwMode="auto">
            <a:xfrm>
              <a:off x="2044"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5" name="Rectangle 915"/>
            <p:cNvSpPr>
              <a:spLocks noChangeArrowheads="1"/>
            </p:cNvSpPr>
            <p:nvPr/>
          </p:nvSpPr>
          <p:spPr bwMode="auto">
            <a:xfrm>
              <a:off x="2188"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4" name="Rectangle 914"/>
            <p:cNvSpPr>
              <a:spLocks noChangeArrowheads="1"/>
            </p:cNvSpPr>
            <p:nvPr/>
          </p:nvSpPr>
          <p:spPr bwMode="auto">
            <a:xfrm>
              <a:off x="2044"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6" name="Rectangle 916"/>
            <p:cNvSpPr>
              <a:spLocks noChangeArrowheads="1"/>
            </p:cNvSpPr>
            <p:nvPr/>
          </p:nvSpPr>
          <p:spPr bwMode="auto">
            <a:xfrm>
              <a:off x="2188"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5" name="Rectangle 925"/>
            <p:cNvSpPr>
              <a:spLocks noChangeArrowheads="1"/>
            </p:cNvSpPr>
            <p:nvPr/>
          </p:nvSpPr>
          <p:spPr bwMode="auto">
            <a:xfrm>
              <a:off x="2044"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7" name="Rectangle 927"/>
            <p:cNvSpPr>
              <a:spLocks noChangeArrowheads="1"/>
            </p:cNvSpPr>
            <p:nvPr/>
          </p:nvSpPr>
          <p:spPr bwMode="auto">
            <a:xfrm>
              <a:off x="2188"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6" name="Rectangle 926"/>
            <p:cNvSpPr>
              <a:spLocks noChangeArrowheads="1"/>
            </p:cNvSpPr>
            <p:nvPr/>
          </p:nvSpPr>
          <p:spPr bwMode="auto">
            <a:xfrm>
              <a:off x="2044"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8" name="Rectangle 928"/>
            <p:cNvSpPr>
              <a:spLocks noChangeArrowheads="1"/>
            </p:cNvSpPr>
            <p:nvPr/>
          </p:nvSpPr>
          <p:spPr bwMode="auto">
            <a:xfrm>
              <a:off x="2188"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79" name="Group 1257"/>
          <p:cNvGrpSpPr>
            <a:grpSpLocks/>
          </p:cNvGrpSpPr>
          <p:nvPr/>
        </p:nvGrpSpPr>
        <p:grpSpPr bwMode="auto">
          <a:xfrm>
            <a:off x="3702050" y="3016250"/>
            <a:ext cx="381000" cy="590550"/>
            <a:chOff x="2332" y="1991"/>
            <a:chExt cx="240" cy="372"/>
          </a:xfrm>
        </p:grpSpPr>
        <p:sp>
          <p:nvSpPr>
            <p:cNvPr id="98225" name="Rectangle 945"/>
            <p:cNvSpPr>
              <a:spLocks noChangeArrowheads="1"/>
            </p:cNvSpPr>
            <p:nvPr/>
          </p:nvSpPr>
          <p:spPr bwMode="auto">
            <a:xfrm>
              <a:off x="2332"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27" name="Rectangle 947"/>
            <p:cNvSpPr>
              <a:spLocks noChangeArrowheads="1"/>
            </p:cNvSpPr>
            <p:nvPr/>
          </p:nvSpPr>
          <p:spPr bwMode="auto">
            <a:xfrm>
              <a:off x="2476"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26" name="Rectangle 946"/>
            <p:cNvSpPr>
              <a:spLocks noChangeArrowheads="1"/>
            </p:cNvSpPr>
            <p:nvPr/>
          </p:nvSpPr>
          <p:spPr bwMode="auto">
            <a:xfrm>
              <a:off x="2332"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28" name="Rectangle 948"/>
            <p:cNvSpPr>
              <a:spLocks noChangeArrowheads="1"/>
            </p:cNvSpPr>
            <p:nvPr/>
          </p:nvSpPr>
          <p:spPr bwMode="auto">
            <a:xfrm>
              <a:off x="2476"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3" name="Rectangle 953"/>
            <p:cNvSpPr>
              <a:spLocks noChangeArrowheads="1"/>
            </p:cNvSpPr>
            <p:nvPr/>
          </p:nvSpPr>
          <p:spPr bwMode="auto">
            <a:xfrm>
              <a:off x="2332"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5" name="Rectangle 955"/>
            <p:cNvSpPr>
              <a:spLocks noChangeArrowheads="1"/>
            </p:cNvSpPr>
            <p:nvPr/>
          </p:nvSpPr>
          <p:spPr bwMode="auto">
            <a:xfrm>
              <a:off x="2476"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4" name="Rectangle 954"/>
            <p:cNvSpPr>
              <a:spLocks noChangeArrowheads="1"/>
            </p:cNvSpPr>
            <p:nvPr/>
          </p:nvSpPr>
          <p:spPr bwMode="auto">
            <a:xfrm>
              <a:off x="2332"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6" name="Rectangle 956"/>
            <p:cNvSpPr>
              <a:spLocks noChangeArrowheads="1"/>
            </p:cNvSpPr>
            <p:nvPr/>
          </p:nvSpPr>
          <p:spPr bwMode="auto">
            <a:xfrm>
              <a:off x="2476"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96" name="Group 1256"/>
          <p:cNvGrpSpPr>
            <a:grpSpLocks/>
          </p:cNvGrpSpPr>
          <p:nvPr/>
        </p:nvGrpSpPr>
        <p:grpSpPr bwMode="auto">
          <a:xfrm>
            <a:off x="4159250" y="3016250"/>
            <a:ext cx="381000" cy="590550"/>
            <a:chOff x="2620" y="1991"/>
            <a:chExt cx="240" cy="372"/>
          </a:xfrm>
        </p:grpSpPr>
        <p:sp>
          <p:nvSpPr>
            <p:cNvPr id="98229" name="Rectangle 949"/>
            <p:cNvSpPr>
              <a:spLocks noChangeArrowheads="1"/>
            </p:cNvSpPr>
            <p:nvPr/>
          </p:nvSpPr>
          <p:spPr bwMode="auto">
            <a:xfrm>
              <a:off x="2620"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1" name="Rectangle 951"/>
            <p:cNvSpPr>
              <a:spLocks noChangeArrowheads="1"/>
            </p:cNvSpPr>
            <p:nvPr/>
          </p:nvSpPr>
          <p:spPr bwMode="auto">
            <a:xfrm>
              <a:off x="2764"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0" name="Rectangle 950"/>
            <p:cNvSpPr>
              <a:spLocks noChangeArrowheads="1"/>
            </p:cNvSpPr>
            <p:nvPr/>
          </p:nvSpPr>
          <p:spPr bwMode="auto">
            <a:xfrm>
              <a:off x="2620"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2" name="Rectangle 952"/>
            <p:cNvSpPr>
              <a:spLocks noChangeArrowheads="1"/>
            </p:cNvSpPr>
            <p:nvPr/>
          </p:nvSpPr>
          <p:spPr bwMode="auto">
            <a:xfrm>
              <a:off x="2764"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7" name="Rectangle 957"/>
            <p:cNvSpPr>
              <a:spLocks noChangeArrowheads="1"/>
            </p:cNvSpPr>
            <p:nvPr/>
          </p:nvSpPr>
          <p:spPr bwMode="auto">
            <a:xfrm>
              <a:off x="2620"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9" name="Rectangle 959"/>
            <p:cNvSpPr>
              <a:spLocks noChangeArrowheads="1"/>
            </p:cNvSpPr>
            <p:nvPr/>
          </p:nvSpPr>
          <p:spPr bwMode="auto">
            <a:xfrm>
              <a:off x="2764"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8" name="Rectangle 958"/>
            <p:cNvSpPr>
              <a:spLocks noChangeArrowheads="1"/>
            </p:cNvSpPr>
            <p:nvPr/>
          </p:nvSpPr>
          <p:spPr bwMode="auto">
            <a:xfrm>
              <a:off x="2620"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40" name="Rectangle 960"/>
            <p:cNvSpPr>
              <a:spLocks noChangeArrowheads="1"/>
            </p:cNvSpPr>
            <p:nvPr/>
          </p:nvSpPr>
          <p:spPr bwMode="auto">
            <a:xfrm>
              <a:off x="2764"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97" name="Group 1255"/>
          <p:cNvGrpSpPr>
            <a:grpSpLocks/>
          </p:cNvGrpSpPr>
          <p:nvPr/>
        </p:nvGrpSpPr>
        <p:grpSpPr bwMode="auto">
          <a:xfrm>
            <a:off x="4616450" y="3016250"/>
            <a:ext cx="381000" cy="590550"/>
            <a:chOff x="2908" y="1991"/>
            <a:chExt cx="240" cy="372"/>
          </a:xfrm>
        </p:grpSpPr>
        <p:sp>
          <p:nvSpPr>
            <p:cNvPr id="98257" name="Rectangle 977"/>
            <p:cNvSpPr>
              <a:spLocks noChangeArrowheads="1"/>
            </p:cNvSpPr>
            <p:nvPr/>
          </p:nvSpPr>
          <p:spPr bwMode="auto">
            <a:xfrm>
              <a:off x="2908"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59" name="Rectangle 979"/>
            <p:cNvSpPr>
              <a:spLocks noChangeArrowheads="1"/>
            </p:cNvSpPr>
            <p:nvPr/>
          </p:nvSpPr>
          <p:spPr bwMode="auto">
            <a:xfrm>
              <a:off x="3052"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58" name="Rectangle 978"/>
            <p:cNvSpPr>
              <a:spLocks noChangeArrowheads="1"/>
            </p:cNvSpPr>
            <p:nvPr/>
          </p:nvSpPr>
          <p:spPr bwMode="auto">
            <a:xfrm>
              <a:off x="2908"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0" name="Rectangle 980"/>
            <p:cNvSpPr>
              <a:spLocks noChangeArrowheads="1"/>
            </p:cNvSpPr>
            <p:nvPr/>
          </p:nvSpPr>
          <p:spPr bwMode="auto">
            <a:xfrm>
              <a:off x="3052"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5" name="Rectangle 985"/>
            <p:cNvSpPr>
              <a:spLocks noChangeArrowheads="1"/>
            </p:cNvSpPr>
            <p:nvPr/>
          </p:nvSpPr>
          <p:spPr bwMode="auto">
            <a:xfrm>
              <a:off x="2908"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7" name="Rectangle 987"/>
            <p:cNvSpPr>
              <a:spLocks noChangeArrowheads="1"/>
            </p:cNvSpPr>
            <p:nvPr/>
          </p:nvSpPr>
          <p:spPr bwMode="auto">
            <a:xfrm>
              <a:off x="3052"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6" name="Rectangle 986"/>
            <p:cNvSpPr>
              <a:spLocks noChangeArrowheads="1"/>
            </p:cNvSpPr>
            <p:nvPr/>
          </p:nvSpPr>
          <p:spPr bwMode="auto">
            <a:xfrm>
              <a:off x="2908"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8" name="Rectangle 988"/>
            <p:cNvSpPr>
              <a:spLocks noChangeArrowheads="1"/>
            </p:cNvSpPr>
            <p:nvPr/>
          </p:nvSpPr>
          <p:spPr bwMode="auto">
            <a:xfrm>
              <a:off x="3052"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98" name="Group 1254"/>
          <p:cNvGrpSpPr>
            <a:grpSpLocks/>
          </p:cNvGrpSpPr>
          <p:nvPr/>
        </p:nvGrpSpPr>
        <p:grpSpPr bwMode="auto">
          <a:xfrm>
            <a:off x="5073650" y="3016250"/>
            <a:ext cx="381000" cy="590550"/>
            <a:chOff x="3196" y="1991"/>
            <a:chExt cx="240" cy="372"/>
          </a:xfrm>
        </p:grpSpPr>
        <p:sp>
          <p:nvSpPr>
            <p:cNvPr id="98261" name="Rectangle 981"/>
            <p:cNvSpPr>
              <a:spLocks noChangeArrowheads="1"/>
            </p:cNvSpPr>
            <p:nvPr/>
          </p:nvSpPr>
          <p:spPr bwMode="auto">
            <a:xfrm>
              <a:off x="3196"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3" name="Rectangle 983"/>
            <p:cNvSpPr>
              <a:spLocks noChangeArrowheads="1"/>
            </p:cNvSpPr>
            <p:nvPr/>
          </p:nvSpPr>
          <p:spPr bwMode="auto">
            <a:xfrm>
              <a:off x="3340"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2" name="Rectangle 982"/>
            <p:cNvSpPr>
              <a:spLocks noChangeArrowheads="1"/>
            </p:cNvSpPr>
            <p:nvPr/>
          </p:nvSpPr>
          <p:spPr bwMode="auto">
            <a:xfrm>
              <a:off x="3196"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4" name="Rectangle 984"/>
            <p:cNvSpPr>
              <a:spLocks noChangeArrowheads="1"/>
            </p:cNvSpPr>
            <p:nvPr/>
          </p:nvSpPr>
          <p:spPr bwMode="auto">
            <a:xfrm>
              <a:off x="3340"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9" name="Rectangle 989"/>
            <p:cNvSpPr>
              <a:spLocks noChangeArrowheads="1"/>
            </p:cNvSpPr>
            <p:nvPr/>
          </p:nvSpPr>
          <p:spPr bwMode="auto">
            <a:xfrm>
              <a:off x="3196"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71" name="Rectangle 991"/>
            <p:cNvSpPr>
              <a:spLocks noChangeArrowheads="1"/>
            </p:cNvSpPr>
            <p:nvPr/>
          </p:nvSpPr>
          <p:spPr bwMode="auto">
            <a:xfrm>
              <a:off x="3340"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70" name="Rectangle 990"/>
            <p:cNvSpPr>
              <a:spLocks noChangeArrowheads="1"/>
            </p:cNvSpPr>
            <p:nvPr/>
          </p:nvSpPr>
          <p:spPr bwMode="auto">
            <a:xfrm>
              <a:off x="3196"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72" name="Rectangle 992"/>
            <p:cNvSpPr>
              <a:spLocks noChangeArrowheads="1"/>
            </p:cNvSpPr>
            <p:nvPr/>
          </p:nvSpPr>
          <p:spPr bwMode="auto">
            <a:xfrm>
              <a:off x="3340"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415" name="Group 1253"/>
          <p:cNvGrpSpPr>
            <a:grpSpLocks/>
          </p:cNvGrpSpPr>
          <p:nvPr/>
        </p:nvGrpSpPr>
        <p:grpSpPr bwMode="auto">
          <a:xfrm>
            <a:off x="5530850" y="3016250"/>
            <a:ext cx="381000" cy="590550"/>
            <a:chOff x="3484" y="1991"/>
            <a:chExt cx="240" cy="372"/>
          </a:xfrm>
        </p:grpSpPr>
        <p:sp>
          <p:nvSpPr>
            <p:cNvPr id="98289" name="Rectangle 1009"/>
            <p:cNvSpPr>
              <a:spLocks noChangeArrowheads="1"/>
            </p:cNvSpPr>
            <p:nvPr/>
          </p:nvSpPr>
          <p:spPr bwMode="auto">
            <a:xfrm>
              <a:off x="3484"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1" name="Rectangle 1011"/>
            <p:cNvSpPr>
              <a:spLocks noChangeArrowheads="1"/>
            </p:cNvSpPr>
            <p:nvPr/>
          </p:nvSpPr>
          <p:spPr bwMode="auto">
            <a:xfrm>
              <a:off x="3628"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0" name="Rectangle 1010"/>
            <p:cNvSpPr>
              <a:spLocks noChangeArrowheads="1"/>
            </p:cNvSpPr>
            <p:nvPr/>
          </p:nvSpPr>
          <p:spPr bwMode="auto">
            <a:xfrm>
              <a:off x="3484"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2" name="Rectangle 1012"/>
            <p:cNvSpPr>
              <a:spLocks noChangeArrowheads="1"/>
            </p:cNvSpPr>
            <p:nvPr/>
          </p:nvSpPr>
          <p:spPr bwMode="auto">
            <a:xfrm>
              <a:off x="3628"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7" name="Rectangle 1017"/>
            <p:cNvSpPr>
              <a:spLocks noChangeArrowheads="1"/>
            </p:cNvSpPr>
            <p:nvPr/>
          </p:nvSpPr>
          <p:spPr bwMode="auto">
            <a:xfrm>
              <a:off x="3484"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9" name="Rectangle 1019"/>
            <p:cNvSpPr>
              <a:spLocks noChangeArrowheads="1"/>
            </p:cNvSpPr>
            <p:nvPr/>
          </p:nvSpPr>
          <p:spPr bwMode="auto">
            <a:xfrm>
              <a:off x="3628"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8" name="Rectangle 1018"/>
            <p:cNvSpPr>
              <a:spLocks noChangeArrowheads="1"/>
            </p:cNvSpPr>
            <p:nvPr/>
          </p:nvSpPr>
          <p:spPr bwMode="auto">
            <a:xfrm>
              <a:off x="3484"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300" name="Rectangle 1020"/>
            <p:cNvSpPr>
              <a:spLocks noChangeArrowheads="1"/>
            </p:cNvSpPr>
            <p:nvPr/>
          </p:nvSpPr>
          <p:spPr bwMode="auto">
            <a:xfrm>
              <a:off x="3628"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432" name="Group 1250"/>
          <p:cNvGrpSpPr>
            <a:grpSpLocks/>
          </p:cNvGrpSpPr>
          <p:nvPr/>
        </p:nvGrpSpPr>
        <p:grpSpPr bwMode="auto">
          <a:xfrm>
            <a:off x="5988050" y="3016250"/>
            <a:ext cx="381000" cy="590550"/>
            <a:chOff x="3772" y="1991"/>
            <a:chExt cx="240" cy="372"/>
          </a:xfrm>
        </p:grpSpPr>
        <p:sp>
          <p:nvSpPr>
            <p:cNvPr id="98293" name="Rectangle 1013"/>
            <p:cNvSpPr>
              <a:spLocks noChangeArrowheads="1"/>
            </p:cNvSpPr>
            <p:nvPr/>
          </p:nvSpPr>
          <p:spPr bwMode="auto">
            <a:xfrm>
              <a:off x="3772"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5" name="Rectangle 1015"/>
            <p:cNvSpPr>
              <a:spLocks noChangeArrowheads="1"/>
            </p:cNvSpPr>
            <p:nvPr/>
          </p:nvSpPr>
          <p:spPr bwMode="auto">
            <a:xfrm>
              <a:off x="3916"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4" name="Rectangle 1014"/>
            <p:cNvSpPr>
              <a:spLocks noChangeArrowheads="1"/>
            </p:cNvSpPr>
            <p:nvPr/>
          </p:nvSpPr>
          <p:spPr bwMode="auto">
            <a:xfrm>
              <a:off x="3772"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6" name="Rectangle 1016"/>
            <p:cNvSpPr>
              <a:spLocks noChangeArrowheads="1"/>
            </p:cNvSpPr>
            <p:nvPr/>
          </p:nvSpPr>
          <p:spPr bwMode="auto">
            <a:xfrm>
              <a:off x="3916"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301" name="Rectangle 1021"/>
            <p:cNvSpPr>
              <a:spLocks noChangeArrowheads="1"/>
            </p:cNvSpPr>
            <p:nvPr/>
          </p:nvSpPr>
          <p:spPr bwMode="auto">
            <a:xfrm>
              <a:off x="3772"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303" name="Rectangle 1023"/>
            <p:cNvSpPr>
              <a:spLocks noChangeArrowheads="1"/>
            </p:cNvSpPr>
            <p:nvPr/>
          </p:nvSpPr>
          <p:spPr bwMode="auto">
            <a:xfrm>
              <a:off x="3916"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302" name="Rectangle 1022"/>
            <p:cNvSpPr>
              <a:spLocks noChangeArrowheads="1"/>
            </p:cNvSpPr>
            <p:nvPr/>
          </p:nvSpPr>
          <p:spPr bwMode="auto">
            <a:xfrm>
              <a:off x="3772"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20" name="Rectangle 1024"/>
            <p:cNvSpPr>
              <a:spLocks noChangeArrowheads="1"/>
            </p:cNvSpPr>
            <p:nvPr/>
          </p:nvSpPr>
          <p:spPr bwMode="auto">
            <a:xfrm>
              <a:off x="3916"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0" name="Group 1242"/>
          <p:cNvGrpSpPr>
            <a:grpSpLocks/>
          </p:cNvGrpSpPr>
          <p:nvPr/>
        </p:nvGrpSpPr>
        <p:grpSpPr bwMode="auto">
          <a:xfrm>
            <a:off x="2787650" y="2019300"/>
            <a:ext cx="381000" cy="590550"/>
            <a:chOff x="1756" y="1619"/>
            <a:chExt cx="240" cy="372"/>
          </a:xfrm>
        </p:grpSpPr>
        <p:sp>
          <p:nvSpPr>
            <p:cNvPr id="312331" name="Rectangle 1035"/>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2" name="Rectangle 1036"/>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8" name="Rectangle 1052"/>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9" name="Rectangle 1053"/>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3" name="Rectangle 1067"/>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4" name="Rectangle 1068"/>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0" name="Rectangle 108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1" name="Rectangle 108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1" name="Group 1243"/>
          <p:cNvGrpSpPr>
            <a:grpSpLocks/>
          </p:cNvGrpSpPr>
          <p:nvPr/>
        </p:nvGrpSpPr>
        <p:grpSpPr bwMode="auto">
          <a:xfrm>
            <a:off x="3244850" y="2019300"/>
            <a:ext cx="381000" cy="590550"/>
            <a:chOff x="2044" y="1619"/>
            <a:chExt cx="240" cy="372"/>
          </a:xfrm>
        </p:grpSpPr>
        <p:sp>
          <p:nvSpPr>
            <p:cNvPr id="312329" name="Rectangle 1033"/>
            <p:cNvSpPr>
              <a:spLocks noChangeArrowheads="1"/>
            </p:cNvSpPr>
            <p:nvPr/>
          </p:nvSpPr>
          <p:spPr bwMode="auto">
            <a:xfrm>
              <a:off x="2044"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0" name="Rectangle 1034"/>
            <p:cNvSpPr>
              <a:spLocks noChangeArrowheads="1"/>
            </p:cNvSpPr>
            <p:nvPr/>
          </p:nvSpPr>
          <p:spPr bwMode="auto">
            <a:xfrm>
              <a:off x="2188"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6" name="Rectangle 1050"/>
            <p:cNvSpPr>
              <a:spLocks noChangeArrowheads="1"/>
            </p:cNvSpPr>
            <p:nvPr/>
          </p:nvSpPr>
          <p:spPr bwMode="auto">
            <a:xfrm>
              <a:off x="2044"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7" name="Rectangle 1051"/>
            <p:cNvSpPr>
              <a:spLocks noChangeArrowheads="1"/>
            </p:cNvSpPr>
            <p:nvPr/>
          </p:nvSpPr>
          <p:spPr bwMode="auto">
            <a:xfrm>
              <a:off x="2188"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5" name="Rectangle 1069"/>
            <p:cNvSpPr>
              <a:spLocks noChangeArrowheads="1"/>
            </p:cNvSpPr>
            <p:nvPr/>
          </p:nvSpPr>
          <p:spPr bwMode="auto">
            <a:xfrm>
              <a:off x="2044"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6" name="Rectangle 1070"/>
            <p:cNvSpPr>
              <a:spLocks noChangeArrowheads="1"/>
            </p:cNvSpPr>
            <p:nvPr/>
          </p:nvSpPr>
          <p:spPr bwMode="auto">
            <a:xfrm>
              <a:off x="2188"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2" name="Rectangle 1086"/>
            <p:cNvSpPr>
              <a:spLocks noChangeArrowheads="1"/>
            </p:cNvSpPr>
            <p:nvPr/>
          </p:nvSpPr>
          <p:spPr bwMode="auto">
            <a:xfrm>
              <a:off x="2044"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3" name="Rectangle 1087"/>
            <p:cNvSpPr>
              <a:spLocks noChangeArrowheads="1"/>
            </p:cNvSpPr>
            <p:nvPr/>
          </p:nvSpPr>
          <p:spPr bwMode="auto">
            <a:xfrm>
              <a:off x="2188"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3" name="Group 1244"/>
          <p:cNvGrpSpPr>
            <a:grpSpLocks/>
          </p:cNvGrpSpPr>
          <p:nvPr/>
        </p:nvGrpSpPr>
        <p:grpSpPr bwMode="auto">
          <a:xfrm>
            <a:off x="3702050" y="2019300"/>
            <a:ext cx="381000" cy="590550"/>
            <a:chOff x="2332" y="1619"/>
            <a:chExt cx="240" cy="372"/>
          </a:xfrm>
        </p:grpSpPr>
        <p:sp>
          <p:nvSpPr>
            <p:cNvPr id="312333" name="Rectangle 1037"/>
            <p:cNvSpPr>
              <a:spLocks noChangeArrowheads="1"/>
            </p:cNvSpPr>
            <p:nvPr/>
          </p:nvSpPr>
          <p:spPr bwMode="auto">
            <a:xfrm>
              <a:off x="2332"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4" name="Rectangle 1038"/>
            <p:cNvSpPr>
              <a:spLocks noChangeArrowheads="1"/>
            </p:cNvSpPr>
            <p:nvPr/>
          </p:nvSpPr>
          <p:spPr bwMode="auto">
            <a:xfrm>
              <a:off x="247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0" name="Rectangle 1054"/>
            <p:cNvSpPr>
              <a:spLocks noChangeArrowheads="1"/>
            </p:cNvSpPr>
            <p:nvPr/>
          </p:nvSpPr>
          <p:spPr bwMode="auto">
            <a:xfrm>
              <a:off x="2332"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1" name="Rectangle 1055"/>
            <p:cNvSpPr>
              <a:spLocks noChangeArrowheads="1"/>
            </p:cNvSpPr>
            <p:nvPr/>
          </p:nvSpPr>
          <p:spPr bwMode="auto">
            <a:xfrm>
              <a:off x="247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7" name="Rectangle 1071"/>
            <p:cNvSpPr>
              <a:spLocks noChangeArrowheads="1"/>
            </p:cNvSpPr>
            <p:nvPr/>
          </p:nvSpPr>
          <p:spPr bwMode="auto">
            <a:xfrm>
              <a:off x="2332"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8" name="Rectangle 1072"/>
            <p:cNvSpPr>
              <a:spLocks noChangeArrowheads="1"/>
            </p:cNvSpPr>
            <p:nvPr/>
          </p:nvSpPr>
          <p:spPr bwMode="auto">
            <a:xfrm>
              <a:off x="247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4" name="Rectangle 1088"/>
            <p:cNvSpPr>
              <a:spLocks noChangeArrowheads="1"/>
            </p:cNvSpPr>
            <p:nvPr/>
          </p:nvSpPr>
          <p:spPr bwMode="auto">
            <a:xfrm>
              <a:off x="2332"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5" name="Rectangle 1089"/>
            <p:cNvSpPr>
              <a:spLocks noChangeArrowheads="1"/>
            </p:cNvSpPr>
            <p:nvPr/>
          </p:nvSpPr>
          <p:spPr bwMode="auto">
            <a:xfrm>
              <a:off x="247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4" name="Group 1245"/>
          <p:cNvGrpSpPr>
            <a:grpSpLocks/>
          </p:cNvGrpSpPr>
          <p:nvPr/>
        </p:nvGrpSpPr>
        <p:grpSpPr bwMode="auto">
          <a:xfrm>
            <a:off x="4159250" y="2019300"/>
            <a:ext cx="381000" cy="590550"/>
            <a:chOff x="2620" y="1619"/>
            <a:chExt cx="240" cy="372"/>
          </a:xfrm>
        </p:grpSpPr>
        <p:sp>
          <p:nvSpPr>
            <p:cNvPr id="312335" name="Rectangle 1039"/>
            <p:cNvSpPr>
              <a:spLocks noChangeArrowheads="1"/>
            </p:cNvSpPr>
            <p:nvPr/>
          </p:nvSpPr>
          <p:spPr bwMode="auto">
            <a:xfrm>
              <a:off x="262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6" name="Rectangle 1040"/>
            <p:cNvSpPr>
              <a:spLocks noChangeArrowheads="1"/>
            </p:cNvSpPr>
            <p:nvPr/>
          </p:nvSpPr>
          <p:spPr bwMode="auto">
            <a:xfrm>
              <a:off x="2764"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2" name="Rectangle 1056"/>
            <p:cNvSpPr>
              <a:spLocks noChangeArrowheads="1"/>
            </p:cNvSpPr>
            <p:nvPr/>
          </p:nvSpPr>
          <p:spPr bwMode="auto">
            <a:xfrm>
              <a:off x="262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3" name="Rectangle 1057"/>
            <p:cNvSpPr>
              <a:spLocks noChangeArrowheads="1"/>
            </p:cNvSpPr>
            <p:nvPr/>
          </p:nvSpPr>
          <p:spPr bwMode="auto">
            <a:xfrm>
              <a:off x="2764"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9" name="Rectangle 1073"/>
            <p:cNvSpPr>
              <a:spLocks noChangeArrowheads="1"/>
            </p:cNvSpPr>
            <p:nvPr/>
          </p:nvSpPr>
          <p:spPr bwMode="auto">
            <a:xfrm>
              <a:off x="262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0" name="Rectangle 1074"/>
            <p:cNvSpPr>
              <a:spLocks noChangeArrowheads="1"/>
            </p:cNvSpPr>
            <p:nvPr/>
          </p:nvSpPr>
          <p:spPr bwMode="auto">
            <a:xfrm>
              <a:off x="2764"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6" name="Rectangle 1090"/>
            <p:cNvSpPr>
              <a:spLocks noChangeArrowheads="1"/>
            </p:cNvSpPr>
            <p:nvPr/>
          </p:nvSpPr>
          <p:spPr bwMode="auto">
            <a:xfrm>
              <a:off x="262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7" name="Rectangle 1091"/>
            <p:cNvSpPr>
              <a:spLocks noChangeArrowheads="1"/>
            </p:cNvSpPr>
            <p:nvPr/>
          </p:nvSpPr>
          <p:spPr bwMode="auto">
            <a:xfrm>
              <a:off x="2764"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5" name="Group 1246"/>
          <p:cNvGrpSpPr>
            <a:grpSpLocks/>
          </p:cNvGrpSpPr>
          <p:nvPr/>
        </p:nvGrpSpPr>
        <p:grpSpPr bwMode="auto">
          <a:xfrm>
            <a:off x="4616450" y="2019300"/>
            <a:ext cx="381000" cy="590550"/>
            <a:chOff x="2908" y="1619"/>
            <a:chExt cx="240" cy="372"/>
          </a:xfrm>
        </p:grpSpPr>
        <p:sp>
          <p:nvSpPr>
            <p:cNvPr id="312337" name="Rectangle 1041"/>
            <p:cNvSpPr>
              <a:spLocks noChangeArrowheads="1"/>
            </p:cNvSpPr>
            <p:nvPr/>
          </p:nvSpPr>
          <p:spPr bwMode="auto">
            <a:xfrm>
              <a:off x="2908"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8" name="Rectangle 1042"/>
            <p:cNvSpPr>
              <a:spLocks noChangeArrowheads="1"/>
            </p:cNvSpPr>
            <p:nvPr/>
          </p:nvSpPr>
          <p:spPr bwMode="auto">
            <a:xfrm>
              <a:off x="3052"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4" name="Rectangle 1058"/>
            <p:cNvSpPr>
              <a:spLocks noChangeArrowheads="1"/>
            </p:cNvSpPr>
            <p:nvPr/>
          </p:nvSpPr>
          <p:spPr bwMode="auto">
            <a:xfrm>
              <a:off x="2908"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5" name="Rectangle 1059"/>
            <p:cNvSpPr>
              <a:spLocks noChangeArrowheads="1"/>
            </p:cNvSpPr>
            <p:nvPr/>
          </p:nvSpPr>
          <p:spPr bwMode="auto">
            <a:xfrm>
              <a:off x="3052"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1" name="Rectangle 1075"/>
            <p:cNvSpPr>
              <a:spLocks noChangeArrowheads="1"/>
            </p:cNvSpPr>
            <p:nvPr/>
          </p:nvSpPr>
          <p:spPr bwMode="auto">
            <a:xfrm>
              <a:off x="2908"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2" name="Rectangle 1076"/>
            <p:cNvSpPr>
              <a:spLocks noChangeArrowheads="1"/>
            </p:cNvSpPr>
            <p:nvPr/>
          </p:nvSpPr>
          <p:spPr bwMode="auto">
            <a:xfrm>
              <a:off x="3052"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8" name="Rectangle 1092"/>
            <p:cNvSpPr>
              <a:spLocks noChangeArrowheads="1"/>
            </p:cNvSpPr>
            <p:nvPr/>
          </p:nvSpPr>
          <p:spPr bwMode="auto">
            <a:xfrm>
              <a:off x="2908"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9" name="Rectangle 1093"/>
            <p:cNvSpPr>
              <a:spLocks noChangeArrowheads="1"/>
            </p:cNvSpPr>
            <p:nvPr/>
          </p:nvSpPr>
          <p:spPr bwMode="auto">
            <a:xfrm>
              <a:off x="3052"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6" name="Group 1247"/>
          <p:cNvGrpSpPr>
            <a:grpSpLocks/>
          </p:cNvGrpSpPr>
          <p:nvPr/>
        </p:nvGrpSpPr>
        <p:grpSpPr bwMode="auto">
          <a:xfrm>
            <a:off x="5073650" y="2019300"/>
            <a:ext cx="381000" cy="590550"/>
            <a:chOff x="3196" y="1619"/>
            <a:chExt cx="240" cy="372"/>
          </a:xfrm>
        </p:grpSpPr>
        <p:sp>
          <p:nvSpPr>
            <p:cNvPr id="312339" name="Rectangle 1043"/>
            <p:cNvSpPr>
              <a:spLocks noChangeArrowheads="1"/>
            </p:cNvSpPr>
            <p:nvPr/>
          </p:nvSpPr>
          <p:spPr bwMode="auto">
            <a:xfrm>
              <a:off x="319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0" name="Rectangle 1044"/>
            <p:cNvSpPr>
              <a:spLocks noChangeArrowheads="1"/>
            </p:cNvSpPr>
            <p:nvPr/>
          </p:nvSpPr>
          <p:spPr bwMode="auto">
            <a:xfrm>
              <a:off x="334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6" name="Rectangle 1060"/>
            <p:cNvSpPr>
              <a:spLocks noChangeArrowheads="1"/>
            </p:cNvSpPr>
            <p:nvPr/>
          </p:nvSpPr>
          <p:spPr bwMode="auto">
            <a:xfrm>
              <a:off x="319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7" name="Rectangle 1061"/>
            <p:cNvSpPr>
              <a:spLocks noChangeArrowheads="1"/>
            </p:cNvSpPr>
            <p:nvPr/>
          </p:nvSpPr>
          <p:spPr bwMode="auto">
            <a:xfrm>
              <a:off x="334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3" name="Rectangle 1077"/>
            <p:cNvSpPr>
              <a:spLocks noChangeArrowheads="1"/>
            </p:cNvSpPr>
            <p:nvPr/>
          </p:nvSpPr>
          <p:spPr bwMode="auto">
            <a:xfrm>
              <a:off x="319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4" name="Rectangle 1078"/>
            <p:cNvSpPr>
              <a:spLocks noChangeArrowheads="1"/>
            </p:cNvSpPr>
            <p:nvPr/>
          </p:nvSpPr>
          <p:spPr bwMode="auto">
            <a:xfrm>
              <a:off x="334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0" name="Rectangle 1094"/>
            <p:cNvSpPr>
              <a:spLocks noChangeArrowheads="1"/>
            </p:cNvSpPr>
            <p:nvPr/>
          </p:nvSpPr>
          <p:spPr bwMode="auto">
            <a:xfrm>
              <a:off x="319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1" name="Rectangle 1095"/>
            <p:cNvSpPr>
              <a:spLocks noChangeArrowheads="1"/>
            </p:cNvSpPr>
            <p:nvPr/>
          </p:nvSpPr>
          <p:spPr bwMode="auto">
            <a:xfrm>
              <a:off x="334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7" name="Group 1248"/>
          <p:cNvGrpSpPr>
            <a:grpSpLocks/>
          </p:cNvGrpSpPr>
          <p:nvPr/>
        </p:nvGrpSpPr>
        <p:grpSpPr bwMode="auto">
          <a:xfrm>
            <a:off x="5530850" y="2019300"/>
            <a:ext cx="381000" cy="590550"/>
            <a:chOff x="3484" y="1619"/>
            <a:chExt cx="240" cy="372"/>
          </a:xfrm>
        </p:grpSpPr>
        <p:sp>
          <p:nvSpPr>
            <p:cNvPr id="312341" name="Rectangle 1045"/>
            <p:cNvSpPr>
              <a:spLocks noChangeArrowheads="1"/>
            </p:cNvSpPr>
            <p:nvPr/>
          </p:nvSpPr>
          <p:spPr bwMode="auto">
            <a:xfrm>
              <a:off x="3484"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2" name="Rectangle 1046"/>
            <p:cNvSpPr>
              <a:spLocks noChangeArrowheads="1"/>
            </p:cNvSpPr>
            <p:nvPr/>
          </p:nvSpPr>
          <p:spPr bwMode="auto">
            <a:xfrm>
              <a:off x="3628"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8" name="Rectangle 1062"/>
            <p:cNvSpPr>
              <a:spLocks noChangeArrowheads="1"/>
            </p:cNvSpPr>
            <p:nvPr/>
          </p:nvSpPr>
          <p:spPr bwMode="auto">
            <a:xfrm>
              <a:off x="3484"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9" name="Rectangle 1063"/>
            <p:cNvSpPr>
              <a:spLocks noChangeArrowheads="1"/>
            </p:cNvSpPr>
            <p:nvPr/>
          </p:nvSpPr>
          <p:spPr bwMode="auto">
            <a:xfrm>
              <a:off x="3628"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5" name="Rectangle 1079"/>
            <p:cNvSpPr>
              <a:spLocks noChangeArrowheads="1"/>
            </p:cNvSpPr>
            <p:nvPr/>
          </p:nvSpPr>
          <p:spPr bwMode="auto">
            <a:xfrm>
              <a:off x="3484"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6" name="Rectangle 1080"/>
            <p:cNvSpPr>
              <a:spLocks noChangeArrowheads="1"/>
            </p:cNvSpPr>
            <p:nvPr/>
          </p:nvSpPr>
          <p:spPr bwMode="auto">
            <a:xfrm>
              <a:off x="3628"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2" name="Rectangle 1096"/>
            <p:cNvSpPr>
              <a:spLocks noChangeArrowheads="1"/>
            </p:cNvSpPr>
            <p:nvPr/>
          </p:nvSpPr>
          <p:spPr bwMode="auto">
            <a:xfrm>
              <a:off x="3484"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3" name="Rectangle 1097"/>
            <p:cNvSpPr>
              <a:spLocks noChangeArrowheads="1"/>
            </p:cNvSpPr>
            <p:nvPr/>
          </p:nvSpPr>
          <p:spPr bwMode="auto">
            <a:xfrm>
              <a:off x="3628"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8" name="Group 1249"/>
          <p:cNvGrpSpPr>
            <a:grpSpLocks/>
          </p:cNvGrpSpPr>
          <p:nvPr/>
        </p:nvGrpSpPr>
        <p:grpSpPr bwMode="auto">
          <a:xfrm>
            <a:off x="5988050" y="2019300"/>
            <a:ext cx="381000" cy="590550"/>
            <a:chOff x="3772" y="1619"/>
            <a:chExt cx="240" cy="372"/>
          </a:xfrm>
        </p:grpSpPr>
        <p:sp>
          <p:nvSpPr>
            <p:cNvPr id="312343" name="Rectangle 1047"/>
            <p:cNvSpPr>
              <a:spLocks noChangeArrowheads="1"/>
            </p:cNvSpPr>
            <p:nvPr/>
          </p:nvSpPr>
          <p:spPr bwMode="auto">
            <a:xfrm>
              <a:off x="3772"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4" name="Rectangle 1048"/>
            <p:cNvSpPr>
              <a:spLocks noChangeArrowheads="1"/>
            </p:cNvSpPr>
            <p:nvPr/>
          </p:nvSpPr>
          <p:spPr bwMode="auto">
            <a:xfrm>
              <a:off x="391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0" name="Rectangle 1064"/>
            <p:cNvSpPr>
              <a:spLocks noChangeArrowheads="1"/>
            </p:cNvSpPr>
            <p:nvPr/>
          </p:nvSpPr>
          <p:spPr bwMode="auto">
            <a:xfrm>
              <a:off x="3772"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1" name="Rectangle 1065"/>
            <p:cNvSpPr>
              <a:spLocks noChangeArrowheads="1"/>
            </p:cNvSpPr>
            <p:nvPr/>
          </p:nvSpPr>
          <p:spPr bwMode="auto">
            <a:xfrm>
              <a:off x="391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7" name="Rectangle 1081"/>
            <p:cNvSpPr>
              <a:spLocks noChangeArrowheads="1"/>
            </p:cNvSpPr>
            <p:nvPr/>
          </p:nvSpPr>
          <p:spPr bwMode="auto">
            <a:xfrm>
              <a:off x="3772"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8" name="Rectangle 1082"/>
            <p:cNvSpPr>
              <a:spLocks noChangeArrowheads="1"/>
            </p:cNvSpPr>
            <p:nvPr/>
          </p:nvSpPr>
          <p:spPr bwMode="auto">
            <a:xfrm>
              <a:off x="391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4" name="Rectangle 1098"/>
            <p:cNvSpPr>
              <a:spLocks noChangeArrowheads="1"/>
            </p:cNvSpPr>
            <p:nvPr/>
          </p:nvSpPr>
          <p:spPr bwMode="auto">
            <a:xfrm>
              <a:off x="3772"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5" name="Rectangle 1099"/>
            <p:cNvSpPr>
              <a:spLocks noChangeArrowheads="1"/>
            </p:cNvSpPr>
            <p:nvPr/>
          </p:nvSpPr>
          <p:spPr bwMode="auto">
            <a:xfrm>
              <a:off x="391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9" name="Group 1273"/>
          <p:cNvGrpSpPr>
            <a:grpSpLocks/>
          </p:cNvGrpSpPr>
          <p:nvPr/>
        </p:nvGrpSpPr>
        <p:grpSpPr bwMode="auto">
          <a:xfrm>
            <a:off x="2781300" y="4935538"/>
            <a:ext cx="381000" cy="590550"/>
            <a:chOff x="1752" y="2735"/>
            <a:chExt cx="240" cy="372"/>
          </a:xfrm>
        </p:grpSpPr>
        <p:sp>
          <p:nvSpPr>
            <p:cNvPr id="312401" name="Rectangle 1105"/>
            <p:cNvSpPr>
              <a:spLocks noChangeArrowheads="1"/>
            </p:cNvSpPr>
            <p:nvPr/>
          </p:nvSpPr>
          <p:spPr bwMode="auto">
            <a:xfrm>
              <a:off x="1752"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2" name="Rectangle 1106"/>
            <p:cNvSpPr>
              <a:spLocks noChangeArrowheads="1"/>
            </p:cNvSpPr>
            <p:nvPr/>
          </p:nvSpPr>
          <p:spPr bwMode="auto">
            <a:xfrm>
              <a:off x="1896"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8" name="Rectangle 1122"/>
            <p:cNvSpPr>
              <a:spLocks noChangeArrowheads="1"/>
            </p:cNvSpPr>
            <p:nvPr/>
          </p:nvSpPr>
          <p:spPr bwMode="auto">
            <a:xfrm>
              <a:off x="1752"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9" name="Rectangle 1123"/>
            <p:cNvSpPr>
              <a:spLocks noChangeArrowheads="1"/>
            </p:cNvSpPr>
            <p:nvPr/>
          </p:nvSpPr>
          <p:spPr bwMode="auto">
            <a:xfrm>
              <a:off x="1896"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3" name="Rectangle 1137"/>
            <p:cNvSpPr>
              <a:spLocks noChangeArrowheads="1"/>
            </p:cNvSpPr>
            <p:nvPr/>
          </p:nvSpPr>
          <p:spPr bwMode="auto">
            <a:xfrm>
              <a:off x="1752"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4" name="Rectangle 1138"/>
            <p:cNvSpPr>
              <a:spLocks noChangeArrowheads="1"/>
            </p:cNvSpPr>
            <p:nvPr/>
          </p:nvSpPr>
          <p:spPr bwMode="auto">
            <a:xfrm>
              <a:off x="1896"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0" name="Rectangle 1154"/>
            <p:cNvSpPr>
              <a:spLocks noChangeArrowheads="1"/>
            </p:cNvSpPr>
            <p:nvPr/>
          </p:nvSpPr>
          <p:spPr bwMode="auto">
            <a:xfrm>
              <a:off x="1752"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1" name="Rectangle 1155"/>
            <p:cNvSpPr>
              <a:spLocks noChangeArrowheads="1"/>
            </p:cNvSpPr>
            <p:nvPr/>
          </p:nvSpPr>
          <p:spPr bwMode="auto">
            <a:xfrm>
              <a:off x="1896"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0" name="Group 1272"/>
          <p:cNvGrpSpPr>
            <a:grpSpLocks/>
          </p:cNvGrpSpPr>
          <p:nvPr/>
        </p:nvGrpSpPr>
        <p:grpSpPr bwMode="auto">
          <a:xfrm>
            <a:off x="3238500" y="4935538"/>
            <a:ext cx="381000" cy="590550"/>
            <a:chOff x="2040" y="2735"/>
            <a:chExt cx="240" cy="372"/>
          </a:xfrm>
        </p:grpSpPr>
        <p:sp>
          <p:nvSpPr>
            <p:cNvPr id="312399" name="Rectangle 1103"/>
            <p:cNvSpPr>
              <a:spLocks noChangeArrowheads="1"/>
            </p:cNvSpPr>
            <p:nvPr/>
          </p:nvSpPr>
          <p:spPr bwMode="auto">
            <a:xfrm>
              <a:off x="2040"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0" name="Rectangle 1104"/>
            <p:cNvSpPr>
              <a:spLocks noChangeArrowheads="1"/>
            </p:cNvSpPr>
            <p:nvPr/>
          </p:nvSpPr>
          <p:spPr bwMode="auto">
            <a:xfrm>
              <a:off x="2184"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6" name="Rectangle 1120"/>
            <p:cNvSpPr>
              <a:spLocks noChangeArrowheads="1"/>
            </p:cNvSpPr>
            <p:nvPr/>
          </p:nvSpPr>
          <p:spPr bwMode="auto">
            <a:xfrm>
              <a:off x="2040"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7" name="Rectangle 1121"/>
            <p:cNvSpPr>
              <a:spLocks noChangeArrowheads="1"/>
            </p:cNvSpPr>
            <p:nvPr/>
          </p:nvSpPr>
          <p:spPr bwMode="auto">
            <a:xfrm>
              <a:off x="2184"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5" name="Rectangle 1139"/>
            <p:cNvSpPr>
              <a:spLocks noChangeArrowheads="1"/>
            </p:cNvSpPr>
            <p:nvPr/>
          </p:nvSpPr>
          <p:spPr bwMode="auto">
            <a:xfrm>
              <a:off x="2040"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6" name="Rectangle 1140"/>
            <p:cNvSpPr>
              <a:spLocks noChangeArrowheads="1"/>
            </p:cNvSpPr>
            <p:nvPr/>
          </p:nvSpPr>
          <p:spPr bwMode="auto">
            <a:xfrm>
              <a:off x="2184"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2" name="Rectangle 1156"/>
            <p:cNvSpPr>
              <a:spLocks noChangeArrowheads="1"/>
            </p:cNvSpPr>
            <p:nvPr/>
          </p:nvSpPr>
          <p:spPr bwMode="auto">
            <a:xfrm>
              <a:off x="2040"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3" name="Rectangle 1157"/>
            <p:cNvSpPr>
              <a:spLocks noChangeArrowheads="1"/>
            </p:cNvSpPr>
            <p:nvPr/>
          </p:nvSpPr>
          <p:spPr bwMode="auto">
            <a:xfrm>
              <a:off x="2184"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1" name="Group 1271"/>
          <p:cNvGrpSpPr>
            <a:grpSpLocks/>
          </p:cNvGrpSpPr>
          <p:nvPr/>
        </p:nvGrpSpPr>
        <p:grpSpPr bwMode="auto">
          <a:xfrm>
            <a:off x="3695700" y="4935538"/>
            <a:ext cx="381000" cy="590550"/>
            <a:chOff x="2328" y="2735"/>
            <a:chExt cx="240" cy="372"/>
          </a:xfrm>
        </p:grpSpPr>
        <p:sp>
          <p:nvSpPr>
            <p:cNvPr id="312403" name="Rectangle 1107"/>
            <p:cNvSpPr>
              <a:spLocks noChangeArrowheads="1"/>
            </p:cNvSpPr>
            <p:nvPr/>
          </p:nvSpPr>
          <p:spPr bwMode="auto">
            <a:xfrm>
              <a:off x="2328"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4" name="Rectangle 1108"/>
            <p:cNvSpPr>
              <a:spLocks noChangeArrowheads="1"/>
            </p:cNvSpPr>
            <p:nvPr/>
          </p:nvSpPr>
          <p:spPr bwMode="auto">
            <a:xfrm>
              <a:off x="2472"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0" name="Rectangle 1124"/>
            <p:cNvSpPr>
              <a:spLocks noChangeArrowheads="1"/>
            </p:cNvSpPr>
            <p:nvPr/>
          </p:nvSpPr>
          <p:spPr bwMode="auto">
            <a:xfrm>
              <a:off x="2328"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1" name="Rectangle 1125"/>
            <p:cNvSpPr>
              <a:spLocks noChangeArrowheads="1"/>
            </p:cNvSpPr>
            <p:nvPr/>
          </p:nvSpPr>
          <p:spPr bwMode="auto">
            <a:xfrm>
              <a:off x="2472"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7" name="Rectangle 1141"/>
            <p:cNvSpPr>
              <a:spLocks noChangeArrowheads="1"/>
            </p:cNvSpPr>
            <p:nvPr/>
          </p:nvSpPr>
          <p:spPr bwMode="auto">
            <a:xfrm>
              <a:off x="2328"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8" name="Rectangle 1142"/>
            <p:cNvSpPr>
              <a:spLocks noChangeArrowheads="1"/>
            </p:cNvSpPr>
            <p:nvPr/>
          </p:nvSpPr>
          <p:spPr bwMode="auto">
            <a:xfrm>
              <a:off x="2472"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4" name="Rectangle 1158"/>
            <p:cNvSpPr>
              <a:spLocks noChangeArrowheads="1"/>
            </p:cNvSpPr>
            <p:nvPr/>
          </p:nvSpPr>
          <p:spPr bwMode="auto">
            <a:xfrm>
              <a:off x="2328"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5" name="Rectangle 1159"/>
            <p:cNvSpPr>
              <a:spLocks noChangeArrowheads="1"/>
            </p:cNvSpPr>
            <p:nvPr/>
          </p:nvSpPr>
          <p:spPr bwMode="auto">
            <a:xfrm>
              <a:off x="2472"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2" name="Group 1270"/>
          <p:cNvGrpSpPr>
            <a:grpSpLocks/>
          </p:cNvGrpSpPr>
          <p:nvPr/>
        </p:nvGrpSpPr>
        <p:grpSpPr bwMode="auto">
          <a:xfrm>
            <a:off x="4152900" y="4935538"/>
            <a:ext cx="381000" cy="590550"/>
            <a:chOff x="2616" y="2735"/>
            <a:chExt cx="240" cy="372"/>
          </a:xfrm>
        </p:grpSpPr>
        <p:sp>
          <p:nvSpPr>
            <p:cNvPr id="312405" name="Rectangle 1109"/>
            <p:cNvSpPr>
              <a:spLocks noChangeArrowheads="1"/>
            </p:cNvSpPr>
            <p:nvPr/>
          </p:nvSpPr>
          <p:spPr bwMode="auto">
            <a:xfrm>
              <a:off x="2616"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6" name="Rectangle 1110"/>
            <p:cNvSpPr>
              <a:spLocks noChangeArrowheads="1"/>
            </p:cNvSpPr>
            <p:nvPr/>
          </p:nvSpPr>
          <p:spPr bwMode="auto">
            <a:xfrm>
              <a:off x="2760"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2" name="Rectangle 1126"/>
            <p:cNvSpPr>
              <a:spLocks noChangeArrowheads="1"/>
            </p:cNvSpPr>
            <p:nvPr/>
          </p:nvSpPr>
          <p:spPr bwMode="auto">
            <a:xfrm>
              <a:off x="2616"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3" name="Rectangle 1127"/>
            <p:cNvSpPr>
              <a:spLocks noChangeArrowheads="1"/>
            </p:cNvSpPr>
            <p:nvPr/>
          </p:nvSpPr>
          <p:spPr bwMode="auto">
            <a:xfrm>
              <a:off x="2760"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9" name="Rectangle 1143"/>
            <p:cNvSpPr>
              <a:spLocks noChangeArrowheads="1"/>
            </p:cNvSpPr>
            <p:nvPr/>
          </p:nvSpPr>
          <p:spPr bwMode="auto">
            <a:xfrm>
              <a:off x="2616"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0" name="Rectangle 1144"/>
            <p:cNvSpPr>
              <a:spLocks noChangeArrowheads="1"/>
            </p:cNvSpPr>
            <p:nvPr/>
          </p:nvSpPr>
          <p:spPr bwMode="auto">
            <a:xfrm>
              <a:off x="2760"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6" name="Rectangle 1160"/>
            <p:cNvSpPr>
              <a:spLocks noChangeArrowheads="1"/>
            </p:cNvSpPr>
            <p:nvPr/>
          </p:nvSpPr>
          <p:spPr bwMode="auto">
            <a:xfrm>
              <a:off x="2616"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7" name="Rectangle 1161"/>
            <p:cNvSpPr>
              <a:spLocks noChangeArrowheads="1"/>
            </p:cNvSpPr>
            <p:nvPr/>
          </p:nvSpPr>
          <p:spPr bwMode="auto">
            <a:xfrm>
              <a:off x="2760"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3" name="Group 1269"/>
          <p:cNvGrpSpPr>
            <a:grpSpLocks/>
          </p:cNvGrpSpPr>
          <p:nvPr/>
        </p:nvGrpSpPr>
        <p:grpSpPr bwMode="auto">
          <a:xfrm>
            <a:off x="4610100" y="4935538"/>
            <a:ext cx="381000" cy="590550"/>
            <a:chOff x="2904" y="2735"/>
            <a:chExt cx="240" cy="372"/>
          </a:xfrm>
        </p:grpSpPr>
        <p:sp>
          <p:nvSpPr>
            <p:cNvPr id="312407" name="Rectangle 1111"/>
            <p:cNvSpPr>
              <a:spLocks noChangeArrowheads="1"/>
            </p:cNvSpPr>
            <p:nvPr/>
          </p:nvSpPr>
          <p:spPr bwMode="auto">
            <a:xfrm>
              <a:off x="2904"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8" name="Rectangle 1112"/>
            <p:cNvSpPr>
              <a:spLocks noChangeArrowheads="1"/>
            </p:cNvSpPr>
            <p:nvPr/>
          </p:nvSpPr>
          <p:spPr bwMode="auto">
            <a:xfrm>
              <a:off x="3048"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4" name="Rectangle 1128"/>
            <p:cNvSpPr>
              <a:spLocks noChangeArrowheads="1"/>
            </p:cNvSpPr>
            <p:nvPr/>
          </p:nvSpPr>
          <p:spPr bwMode="auto">
            <a:xfrm>
              <a:off x="2904"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5" name="Rectangle 1129"/>
            <p:cNvSpPr>
              <a:spLocks noChangeArrowheads="1"/>
            </p:cNvSpPr>
            <p:nvPr/>
          </p:nvSpPr>
          <p:spPr bwMode="auto">
            <a:xfrm>
              <a:off x="3048"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1" name="Rectangle 1145"/>
            <p:cNvSpPr>
              <a:spLocks noChangeArrowheads="1"/>
            </p:cNvSpPr>
            <p:nvPr/>
          </p:nvSpPr>
          <p:spPr bwMode="auto">
            <a:xfrm>
              <a:off x="2904"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2" name="Rectangle 1146"/>
            <p:cNvSpPr>
              <a:spLocks noChangeArrowheads="1"/>
            </p:cNvSpPr>
            <p:nvPr/>
          </p:nvSpPr>
          <p:spPr bwMode="auto">
            <a:xfrm>
              <a:off x="3048"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8" name="Rectangle 1162"/>
            <p:cNvSpPr>
              <a:spLocks noChangeArrowheads="1"/>
            </p:cNvSpPr>
            <p:nvPr/>
          </p:nvSpPr>
          <p:spPr bwMode="auto">
            <a:xfrm>
              <a:off x="2904"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9" name="Rectangle 1163"/>
            <p:cNvSpPr>
              <a:spLocks noChangeArrowheads="1"/>
            </p:cNvSpPr>
            <p:nvPr/>
          </p:nvSpPr>
          <p:spPr bwMode="auto">
            <a:xfrm>
              <a:off x="3048"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4" name="Group 1268"/>
          <p:cNvGrpSpPr>
            <a:grpSpLocks/>
          </p:cNvGrpSpPr>
          <p:nvPr/>
        </p:nvGrpSpPr>
        <p:grpSpPr bwMode="auto">
          <a:xfrm>
            <a:off x="5067300" y="4935538"/>
            <a:ext cx="381000" cy="590550"/>
            <a:chOff x="3192" y="2735"/>
            <a:chExt cx="240" cy="372"/>
          </a:xfrm>
        </p:grpSpPr>
        <p:sp>
          <p:nvSpPr>
            <p:cNvPr id="312409" name="Rectangle 1113"/>
            <p:cNvSpPr>
              <a:spLocks noChangeArrowheads="1"/>
            </p:cNvSpPr>
            <p:nvPr/>
          </p:nvSpPr>
          <p:spPr bwMode="auto">
            <a:xfrm>
              <a:off x="3192"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0" name="Rectangle 1114"/>
            <p:cNvSpPr>
              <a:spLocks noChangeArrowheads="1"/>
            </p:cNvSpPr>
            <p:nvPr/>
          </p:nvSpPr>
          <p:spPr bwMode="auto">
            <a:xfrm>
              <a:off x="3336"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6" name="Rectangle 1130"/>
            <p:cNvSpPr>
              <a:spLocks noChangeArrowheads="1"/>
            </p:cNvSpPr>
            <p:nvPr/>
          </p:nvSpPr>
          <p:spPr bwMode="auto">
            <a:xfrm>
              <a:off x="3192"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7" name="Rectangle 1131"/>
            <p:cNvSpPr>
              <a:spLocks noChangeArrowheads="1"/>
            </p:cNvSpPr>
            <p:nvPr/>
          </p:nvSpPr>
          <p:spPr bwMode="auto">
            <a:xfrm>
              <a:off x="3336"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3" name="Rectangle 1147"/>
            <p:cNvSpPr>
              <a:spLocks noChangeArrowheads="1"/>
            </p:cNvSpPr>
            <p:nvPr/>
          </p:nvSpPr>
          <p:spPr bwMode="auto">
            <a:xfrm>
              <a:off x="3192"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4" name="Rectangle 1148"/>
            <p:cNvSpPr>
              <a:spLocks noChangeArrowheads="1"/>
            </p:cNvSpPr>
            <p:nvPr/>
          </p:nvSpPr>
          <p:spPr bwMode="auto">
            <a:xfrm>
              <a:off x="3336"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0" name="Rectangle 1164"/>
            <p:cNvSpPr>
              <a:spLocks noChangeArrowheads="1"/>
            </p:cNvSpPr>
            <p:nvPr/>
          </p:nvSpPr>
          <p:spPr bwMode="auto">
            <a:xfrm>
              <a:off x="3192"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1" name="Rectangle 1165"/>
            <p:cNvSpPr>
              <a:spLocks noChangeArrowheads="1"/>
            </p:cNvSpPr>
            <p:nvPr/>
          </p:nvSpPr>
          <p:spPr bwMode="auto">
            <a:xfrm>
              <a:off x="3336"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5" name="Group 1267"/>
          <p:cNvGrpSpPr>
            <a:grpSpLocks/>
          </p:cNvGrpSpPr>
          <p:nvPr/>
        </p:nvGrpSpPr>
        <p:grpSpPr bwMode="auto">
          <a:xfrm>
            <a:off x="5524500" y="4935538"/>
            <a:ext cx="381000" cy="590550"/>
            <a:chOff x="3480" y="2735"/>
            <a:chExt cx="240" cy="372"/>
          </a:xfrm>
        </p:grpSpPr>
        <p:sp>
          <p:nvSpPr>
            <p:cNvPr id="312411" name="Rectangle 1115"/>
            <p:cNvSpPr>
              <a:spLocks noChangeArrowheads="1"/>
            </p:cNvSpPr>
            <p:nvPr/>
          </p:nvSpPr>
          <p:spPr bwMode="auto">
            <a:xfrm>
              <a:off x="3480"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2" name="Rectangle 1116"/>
            <p:cNvSpPr>
              <a:spLocks noChangeArrowheads="1"/>
            </p:cNvSpPr>
            <p:nvPr/>
          </p:nvSpPr>
          <p:spPr bwMode="auto">
            <a:xfrm>
              <a:off x="3624"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8" name="Rectangle 1132"/>
            <p:cNvSpPr>
              <a:spLocks noChangeArrowheads="1"/>
            </p:cNvSpPr>
            <p:nvPr/>
          </p:nvSpPr>
          <p:spPr bwMode="auto">
            <a:xfrm>
              <a:off x="3480"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9" name="Rectangle 1133"/>
            <p:cNvSpPr>
              <a:spLocks noChangeArrowheads="1"/>
            </p:cNvSpPr>
            <p:nvPr/>
          </p:nvSpPr>
          <p:spPr bwMode="auto">
            <a:xfrm>
              <a:off x="3624"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5" name="Rectangle 1149"/>
            <p:cNvSpPr>
              <a:spLocks noChangeArrowheads="1"/>
            </p:cNvSpPr>
            <p:nvPr/>
          </p:nvSpPr>
          <p:spPr bwMode="auto">
            <a:xfrm>
              <a:off x="3480"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6" name="Rectangle 1150"/>
            <p:cNvSpPr>
              <a:spLocks noChangeArrowheads="1"/>
            </p:cNvSpPr>
            <p:nvPr/>
          </p:nvSpPr>
          <p:spPr bwMode="auto">
            <a:xfrm>
              <a:off x="3624"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2" name="Rectangle 1166"/>
            <p:cNvSpPr>
              <a:spLocks noChangeArrowheads="1"/>
            </p:cNvSpPr>
            <p:nvPr/>
          </p:nvSpPr>
          <p:spPr bwMode="auto">
            <a:xfrm>
              <a:off x="3480"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3" name="Rectangle 1167"/>
            <p:cNvSpPr>
              <a:spLocks noChangeArrowheads="1"/>
            </p:cNvSpPr>
            <p:nvPr/>
          </p:nvSpPr>
          <p:spPr bwMode="auto">
            <a:xfrm>
              <a:off x="3624"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6" name="Group 1252"/>
          <p:cNvGrpSpPr>
            <a:grpSpLocks/>
          </p:cNvGrpSpPr>
          <p:nvPr/>
        </p:nvGrpSpPr>
        <p:grpSpPr bwMode="auto">
          <a:xfrm>
            <a:off x="5981700" y="4935538"/>
            <a:ext cx="381000" cy="590550"/>
            <a:chOff x="3768" y="2735"/>
            <a:chExt cx="240" cy="372"/>
          </a:xfrm>
        </p:grpSpPr>
        <p:sp>
          <p:nvSpPr>
            <p:cNvPr id="312413" name="Rectangle 1117"/>
            <p:cNvSpPr>
              <a:spLocks noChangeArrowheads="1"/>
            </p:cNvSpPr>
            <p:nvPr/>
          </p:nvSpPr>
          <p:spPr bwMode="auto">
            <a:xfrm>
              <a:off x="3768"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4" name="Rectangle 1118"/>
            <p:cNvSpPr>
              <a:spLocks noChangeArrowheads="1"/>
            </p:cNvSpPr>
            <p:nvPr/>
          </p:nvSpPr>
          <p:spPr bwMode="auto">
            <a:xfrm>
              <a:off x="3912"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0" name="Rectangle 1134"/>
            <p:cNvSpPr>
              <a:spLocks noChangeArrowheads="1"/>
            </p:cNvSpPr>
            <p:nvPr/>
          </p:nvSpPr>
          <p:spPr bwMode="auto">
            <a:xfrm>
              <a:off x="3768"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1" name="Rectangle 1135"/>
            <p:cNvSpPr>
              <a:spLocks noChangeArrowheads="1"/>
            </p:cNvSpPr>
            <p:nvPr/>
          </p:nvSpPr>
          <p:spPr bwMode="auto">
            <a:xfrm>
              <a:off x="3912"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7" name="Rectangle 1151"/>
            <p:cNvSpPr>
              <a:spLocks noChangeArrowheads="1"/>
            </p:cNvSpPr>
            <p:nvPr/>
          </p:nvSpPr>
          <p:spPr bwMode="auto">
            <a:xfrm>
              <a:off x="3768"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8" name="Rectangle 1152"/>
            <p:cNvSpPr>
              <a:spLocks noChangeArrowheads="1"/>
            </p:cNvSpPr>
            <p:nvPr/>
          </p:nvSpPr>
          <p:spPr bwMode="auto">
            <a:xfrm>
              <a:off x="3912"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4" name="Rectangle 1168"/>
            <p:cNvSpPr>
              <a:spLocks noChangeArrowheads="1"/>
            </p:cNvSpPr>
            <p:nvPr/>
          </p:nvSpPr>
          <p:spPr bwMode="auto">
            <a:xfrm>
              <a:off x="3768"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5" name="Rectangle 1169"/>
            <p:cNvSpPr>
              <a:spLocks noChangeArrowheads="1"/>
            </p:cNvSpPr>
            <p:nvPr/>
          </p:nvSpPr>
          <p:spPr bwMode="auto">
            <a:xfrm>
              <a:off x="3912"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7" name="Group 1260"/>
          <p:cNvGrpSpPr>
            <a:grpSpLocks/>
          </p:cNvGrpSpPr>
          <p:nvPr/>
        </p:nvGrpSpPr>
        <p:grpSpPr bwMode="auto">
          <a:xfrm>
            <a:off x="2787650" y="4021138"/>
            <a:ext cx="381000" cy="590550"/>
            <a:chOff x="1752" y="2363"/>
            <a:chExt cx="240" cy="372"/>
          </a:xfrm>
        </p:grpSpPr>
        <p:sp>
          <p:nvSpPr>
            <p:cNvPr id="312469" name="Rectangle 1173"/>
            <p:cNvSpPr>
              <a:spLocks noChangeArrowheads="1"/>
            </p:cNvSpPr>
            <p:nvPr/>
          </p:nvSpPr>
          <p:spPr bwMode="auto">
            <a:xfrm>
              <a:off x="1752"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0" name="Rectangle 1174"/>
            <p:cNvSpPr>
              <a:spLocks noChangeArrowheads="1"/>
            </p:cNvSpPr>
            <p:nvPr/>
          </p:nvSpPr>
          <p:spPr bwMode="auto">
            <a:xfrm>
              <a:off x="1896"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6" name="Rectangle 1190"/>
            <p:cNvSpPr>
              <a:spLocks noChangeArrowheads="1"/>
            </p:cNvSpPr>
            <p:nvPr/>
          </p:nvSpPr>
          <p:spPr bwMode="auto">
            <a:xfrm>
              <a:off x="1752"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7" name="Rectangle 1191"/>
            <p:cNvSpPr>
              <a:spLocks noChangeArrowheads="1"/>
            </p:cNvSpPr>
            <p:nvPr/>
          </p:nvSpPr>
          <p:spPr bwMode="auto">
            <a:xfrm>
              <a:off x="1896"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1" name="Rectangle 1205"/>
            <p:cNvSpPr>
              <a:spLocks noChangeArrowheads="1"/>
            </p:cNvSpPr>
            <p:nvPr/>
          </p:nvSpPr>
          <p:spPr bwMode="auto">
            <a:xfrm>
              <a:off x="1752"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2" name="Rectangle 1206"/>
            <p:cNvSpPr>
              <a:spLocks noChangeArrowheads="1"/>
            </p:cNvSpPr>
            <p:nvPr/>
          </p:nvSpPr>
          <p:spPr bwMode="auto">
            <a:xfrm>
              <a:off x="1896"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8" name="Rectangle 1222"/>
            <p:cNvSpPr>
              <a:spLocks noChangeArrowheads="1"/>
            </p:cNvSpPr>
            <p:nvPr/>
          </p:nvSpPr>
          <p:spPr bwMode="auto">
            <a:xfrm>
              <a:off x="1752"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9" name="Rectangle 1223"/>
            <p:cNvSpPr>
              <a:spLocks noChangeArrowheads="1"/>
            </p:cNvSpPr>
            <p:nvPr/>
          </p:nvSpPr>
          <p:spPr bwMode="auto">
            <a:xfrm>
              <a:off x="1896"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8" name="Group 1261"/>
          <p:cNvGrpSpPr>
            <a:grpSpLocks/>
          </p:cNvGrpSpPr>
          <p:nvPr/>
        </p:nvGrpSpPr>
        <p:grpSpPr bwMode="auto">
          <a:xfrm>
            <a:off x="3244850" y="4021138"/>
            <a:ext cx="381000" cy="590550"/>
            <a:chOff x="2040" y="2363"/>
            <a:chExt cx="240" cy="372"/>
          </a:xfrm>
        </p:grpSpPr>
        <p:sp>
          <p:nvSpPr>
            <p:cNvPr id="312467" name="Rectangle 1171"/>
            <p:cNvSpPr>
              <a:spLocks noChangeArrowheads="1"/>
            </p:cNvSpPr>
            <p:nvPr/>
          </p:nvSpPr>
          <p:spPr bwMode="auto">
            <a:xfrm>
              <a:off x="2040"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8" name="Rectangle 1172"/>
            <p:cNvSpPr>
              <a:spLocks noChangeArrowheads="1"/>
            </p:cNvSpPr>
            <p:nvPr/>
          </p:nvSpPr>
          <p:spPr bwMode="auto">
            <a:xfrm>
              <a:off x="2184"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4" name="Rectangle 1188"/>
            <p:cNvSpPr>
              <a:spLocks noChangeArrowheads="1"/>
            </p:cNvSpPr>
            <p:nvPr/>
          </p:nvSpPr>
          <p:spPr bwMode="auto">
            <a:xfrm>
              <a:off x="2040"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5" name="Rectangle 1189"/>
            <p:cNvSpPr>
              <a:spLocks noChangeArrowheads="1"/>
            </p:cNvSpPr>
            <p:nvPr/>
          </p:nvSpPr>
          <p:spPr bwMode="auto">
            <a:xfrm>
              <a:off x="2184"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3" name="Rectangle 1207"/>
            <p:cNvSpPr>
              <a:spLocks noChangeArrowheads="1"/>
            </p:cNvSpPr>
            <p:nvPr/>
          </p:nvSpPr>
          <p:spPr bwMode="auto">
            <a:xfrm>
              <a:off x="2040"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4" name="Rectangle 1208"/>
            <p:cNvSpPr>
              <a:spLocks noChangeArrowheads="1"/>
            </p:cNvSpPr>
            <p:nvPr/>
          </p:nvSpPr>
          <p:spPr bwMode="auto">
            <a:xfrm>
              <a:off x="2184"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0" name="Rectangle 1224"/>
            <p:cNvSpPr>
              <a:spLocks noChangeArrowheads="1"/>
            </p:cNvSpPr>
            <p:nvPr/>
          </p:nvSpPr>
          <p:spPr bwMode="auto">
            <a:xfrm>
              <a:off x="2040"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1" name="Rectangle 1225"/>
            <p:cNvSpPr>
              <a:spLocks noChangeArrowheads="1"/>
            </p:cNvSpPr>
            <p:nvPr/>
          </p:nvSpPr>
          <p:spPr bwMode="auto">
            <a:xfrm>
              <a:off x="2184"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9" name="Group 1262"/>
          <p:cNvGrpSpPr>
            <a:grpSpLocks/>
          </p:cNvGrpSpPr>
          <p:nvPr/>
        </p:nvGrpSpPr>
        <p:grpSpPr bwMode="auto">
          <a:xfrm>
            <a:off x="3702050" y="4021138"/>
            <a:ext cx="381000" cy="590550"/>
            <a:chOff x="2328" y="2363"/>
            <a:chExt cx="240" cy="372"/>
          </a:xfrm>
        </p:grpSpPr>
        <p:sp>
          <p:nvSpPr>
            <p:cNvPr id="312471" name="Rectangle 1175"/>
            <p:cNvSpPr>
              <a:spLocks noChangeArrowheads="1"/>
            </p:cNvSpPr>
            <p:nvPr/>
          </p:nvSpPr>
          <p:spPr bwMode="auto">
            <a:xfrm>
              <a:off x="2328"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2" name="Rectangle 1176"/>
            <p:cNvSpPr>
              <a:spLocks noChangeArrowheads="1"/>
            </p:cNvSpPr>
            <p:nvPr/>
          </p:nvSpPr>
          <p:spPr bwMode="auto">
            <a:xfrm>
              <a:off x="2472"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8" name="Rectangle 1192"/>
            <p:cNvSpPr>
              <a:spLocks noChangeArrowheads="1"/>
            </p:cNvSpPr>
            <p:nvPr/>
          </p:nvSpPr>
          <p:spPr bwMode="auto">
            <a:xfrm>
              <a:off x="2328"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9" name="Rectangle 1193"/>
            <p:cNvSpPr>
              <a:spLocks noChangeArrowheads="1"/>
            </p:cNvSpPr>
            <p:nvPr/>
          </p:nvSpPr>
          <p:spPr bwMode="auto">
            <a:xfrm>
              <a:off x="2472"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5" name="Rectangle 1209"/>
            <p:cNvSpPr>
              <a:spLocks noChangeArrowheads="1"/>
            </p:cNvSpPr>
            <p:nvPr/>
          </p:nvSpPr>
          <p:spPr bwMode="auto">
            <a:xfrm>
              <a:off x="2328"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6" name="Rectangle 1210"/>
            <p:cNvSpPr>
              <a:spLocks noChangeArrowheads="1"/>
            </p:cNvSpPr>
            <p:nvPr/>
          </p:nvSpPr>
          <p:spPr bwMode="auto">
            <a:xfrm>
              <a:off x="2472"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2" name="Rectangle 1226"/>
            <p:cNvSpPr>
              <a:spLocks noChangeArrowheads="1"/>
            </p:cNvSpPr>
            <p:nvPr/>
          </p:nvSpPr>
          <p:spPr bwMode="auto">
            <a:xfrm>
              <a:off x="2328"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3" name="Rectangle 1227"/>
            <p:cNvSpPr>
              <a:spLocks noChangeArrowheads="1"/>
            </p:cNvSpPr>
            <p:nvPr/>
          </p:nvSpPr>
          <p:spPr bwMode="auto">
            <a:xfrm>
              <a:off x="2472"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0" name="Group 1263"/>
          <p:cNvGrpSpPr>
            <a:grpSpLocks/>
          </p:cNvGrpSpPr>
          <p:nvPr/>
        </p:nvGrpSpPr>
        <p:grpSpPr bwMode="auto">
          <a:xfrm>
            <a:off x="4159250" y="4021138"/>
            <a:ext cx="381000" cy="590550"/>
            <a:chOff x="2616" y="2363"/>
            <a:chExt cx="240" cy="372"/>
          </a:xfrm>
        </p:grpSpPr>
        <p:sp>
          <p:nvSpPr>
            <p:cNvPr id="312473" name="Rectangle 1177"/>
            <p:cNvSpPr>
              <a:spLocks noChangeArrowheads="1"/>
            </p:cNvSpPr>
            <p:nvPr/>
          </p:nvSpPr>
          <p:spPr bwMode="auto">
            <a:xfrm>
              <a:off x="2616"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4" name="Rectangle 1178"/>
            <p:cNvSpPr>
              <a:spLocks noChangeArrowheads="1"/>
            </p:cNvSpPr>
            <p:nvPr/>
          </p:nvSpPr>
          <p:spPr bwMode="auto">
            <a:xfrm>
              <a:off x="2760"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0" name="Rectangle 1194"/>
            <p:cNvSpPr>
              <a:spLocks noChangeArrowheads="1"/>
            </p:cNvSpPr>
            <p:nvPr/>
          </p:nvSpPr>
          <p:spPr bwMode="auto">
            <a:xfrm>
              <a:off x="2616"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1" name="Rectangle 1195"/>
            <p:cNvSpPr>
              <a:spLocks noChangeArrowheads="1"/>
            </p:cNvSpPr>
            <p:nvPr/>
          </p:nvSpPr>
          <p:spPr bwMode="auto">
            <a:xfrm>
              <a:off x="2760"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7" name="Rectangle 1211"/>
            <p:cNvSpPr>
              <a:spLocks noChangeArrowheads="1"/>
            </p:cNvSpPr>
            <p:nvPr/>
          </p:nvSpPr>
          <p:spPr bwMode="auto">
            <a:xfrm>
              <a:off x="2616"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8" name="Rectangle 1212"/>
            <p:cNvSpPr>
              <a:spLocks noChangeArrowheads="1"/>
            </p:cNvSpPr>
            <p:nvPr/>
          </p:nvSpPr>
          <p:spPr bwMode="auto">
            <a:xfrm>
              <a:off x="2760"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4" name="Rectangle 1228"/>
            <p:cNvSpPr>
              <a:spLocks noChangeArrowheads="1"/>
            </p:cNvSpPr>
            <p:nvPr/>
          </p:nvSpPr>
          <p:spPr bwMode="auto">
            <a:xfrm>
              <a:off x="2616"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5" name="Rectangle 1229"/>
            <p:cNvSpPr>
              <a:spLocks noChangeArrowheads="1"/>
            </p:cNvSpPr>
            <p:nvPr/>
          </p:nvSpPr>
          <p:spPr bwMode="auto">
            <a:xfrm>
              <a:off x="2760"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1" name="Group 1264"/>
          <p:cNvGrpSpPr>
            <a:grpSpLocks/>
          </p:cNvGrpSpPr>
          <p:nvPr/>
        </p:nvGrpSpPr>
        <p:grpSpPr bwMode="auto">
          <a:xfrm>
            <a:off x="4616450" y="4021138"/>
            <a:ext cx="381000" cy="590550"/>
            <a:chOff x="2904" y="2363"/>
            <a:chExt cx="240" cy="372"/>
          </a:xfrm>
        </p:grpSpPr>
        <p:sp>
          <p:nvSpPr>
            <p:cNvPr id="312475" name="Rectangle 1179"/>
            <p:cNvSpPr>
              <a:spLocks noChangeArrowheads="1"/>
            </p:cNvSpPr>
            <p:nvPr/>
          </p:nvSpPr>
          <p:spPr bwMode="auto">
            <a:xfrm>
              <a:off x="2904"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6" name="Rectangle 1180"/>
            <p:cNvSpPr>
              <a:spLocks noChangeArrowheads="1"/>
            </p:cNvSpPr>
            <p:nvPr/>
          </p:nvSpPr>
          <p:spPr bwMode="auto">
            <a:xfrm>
              <a:off x="3048"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2" name="Rectangle 1196"/>
            <p:cNvSpPr>
              <a:spLocks noChangeArrowheads="1"/>
            </p:cNvSpPr>
            <p:nvPr/>
          </p:nvSpPr>
          <p:spPr bwMode="auto">
            <a:xfrm>
              <a:off x="2904"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3" name="Rectangle 1197"/>
            <p:cNvSpPr>
              <a:spLocks noChangeArrowheads="1"/>
            </p:cNvSpPr>
            <p:nvPr/>
          </p:nvSpPr>
          <p:spPr bwMode="auto">
            <a:xfrm>
              <a:off x="3048"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9" name="Rectangle 1213"/>
            <p:cNvSpPr>
              <a:spLocks noChangeArrowheads="1"/>
            </p:cNvSpPr>
            <p:nvPr/>
          </p:nvSpPr>
          <p:spPr bwMode="auto">
            <a:xfrm>
              <a:off x="2904"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0" name="Rectangle 1214"/>
            <p:cNvSpPr>
              <a:spLocks noChangeArrowheads="1"/>
            </p:cNvSpPr>
            <p:nvPr/>
          </p:nvSpPr>
          <p:spPr bwMode="auto">
            <a:xfrm>
              <a:off x="3048"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6" name="Rectangle 1230"/>
            <p:cNvSpPr>
              <a:spLocks noChangeArrowheads="1"/>
            </p:cNvSpPr>
            <p:nvPr/>
          </p:nvSpPr>
          <p:spPr bwMode="auto">
            <a:xfrm>
              <a:off x="2904"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7" name="Rectangle 1231"/>
            <p:cNvSpPr>
              <a:spLocks noChangeArrowheads="1"/>
            </p:cNvSpPr>
            <p:nvPr/>
          </p:nvSpPr>
          <p:spPr bwMode="auto">
            <a:xfrm>
              <a:off x="3048"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2" name="Group 1265"/>
          <p:cNvGrpSpPr>
            <a:grpSpLocks/>
          </p:cNvGrpSpPr>
          <p:nvPr/>
        </p:nvGrpSpPr>
        <p:grpSpPr bwMode="auto">
          <a:xfrm>
            <a:off x="5073650" y="4021138"/>
            <a:ext cx="381000" cy="590550"/>
            <a:chOff x="3192" y="2363"/>
            <a:chExt cx="240" cy="372"/>
          </a:xfrm>
        </p:grpSpPr>
        <p:sp>
          <p:nvSpPr>
            <p:cNvPr id="312477" name="Rectangle 1181"/>
            <p:cNvSpPr>
              <a:spLocks noChangeArrowheads="1"/>
            </p:cNvSpPr>
            <p:nvPr/>
          </p:nvSpPr>
          <p:spPr bwMode="auto">
            <a:xfrm>
              <a:off x="3192"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8" name="Rectangle 1182"/>
            <p:cNvSpPr>
              <a:spLocks noChangeArrowheads="1"/>
            </p:cNvSpPr>
            <p:nvPr/>
          </p:nvSpPr>
          <p:spPr bwMode="auto">
            <a:xfrm>
              <a:off x="3336"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4" name="Rectangle 1198"/>
            <p:cNvSpPr>
              <a:spLocks noChangeArrowheads="1"/>
            </p:cNvSpPr>
            <p:nvPr/>
          </p:nvSpPr>
          <p:spPr bwMode="auto">
            <a:xfrm>
              <a:off x="3192"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5" name="Rectangle 1199"/>
            <p:cNvSpPr>
              <a:spLocks noChangeArrowheads="1"/>
            </p:cNvSpPr>
            <p:nvPr/>
          </p:nvSpPr>
          <p:spPr bwMode="auto">
            <a:xfrm>
              <a:off x="3336"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1" name="Rectangle 1215"/>
            <p:cNvSpPr>
              <a:spLocks noChangeArrowheads="1"/>
            </p:cNvSpPr>
            <p:nvPr/>
          </p:nvSpPr>
          <p:spPr bwMode="auto">
            <a:xfrm>
              <a:off x="3192"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2" name="Rectangle 1216"/>
            <p:cNvSpPr>
              <a:spLocks noChangeArrowheads="1"/>
            </p:cNvSpPr>
            <p:nvPr/>
          </p:nvSpPr>
          <p:spPr bwMode="auto">
            <a:xfrm>
              <a:off x="3336"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8" name="Rectangle 1232"/>
            <p:cNvSpPr>
              <a:spLocks noChangeArrowheads="1"/>
            </p:cNvSpPr>
            <p:nvPr/>
          </p:nvSpPr>
          <p:spPr bwMode="auto">
            <a:xfrm>
              <a:off x="3192"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9" name="Rectangle 1233"/>
            <p:cNvSpPr>
              <a:spLocks noChangeArrowheads="1"/>
            </p:cNvSpPr>
            <p:nvPr/>
          </p:nvSpPr>
          <p:spPr bwMode="auto">
            <a:xfrm>
              <a:off x="3336"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3" name="Group 1266"/>
          <p:cNvGrpSpPr>
            <a:grpSpLocks/>
          </p:cNvGrpSpPr>
          <p:nvPr/>
        </p:nvGrpSpPr>
        <p:grpSpPr bwMode="auto">
          <a:xfrm>
            <a:off x="5530850" y="4021138"/>
            <a:ext cx="381000" cy="590550"/>
            <a:chOff x="3480" y="2363"/>
            <a:chExt cx="240" cy="372"/>
          </a:xfrm>
        </p:grpSpPr>
        <p:sp>
          <p:nvSpPr>
            <p:cNvPr id="312479" name="Rectangle 1183"/>
            <p:cNvSpPr>
              <a:spLocks noChangeArrowheads="1"/>
            </p:cNvSpPr>
            <p:nvPr/>
          </p:nvSpPr>
          <p:spPr bwMode="auto">
            <a:xfrm>
              <a:off x="3480"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0" name="Rectangle 1184"/>
            <p:cNvSpPr>
              <a:spLocks noChangeArrowheads="1"/>
            </p:cNvSpPr>
            <p:nvPr/>
          </p:nvSpPr>
          <p:spPr bwMode="auto">
            <a:xfrm>
              <a:off x="3624"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6" name="Rectangle 1200"/>
            <p:cNvSpPr>
              <a:spLocks noChangeArrowheads="1"/>
            </p:cNvSpPr>
            <p:nvPr/>
          </p:nvSpPr>
          <p:spPr bwMode="auto">
            <a:xfrm>
              <a:off x="3480"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7" name="Rectangle 1201"/>
            <p:cNvSpPr>
              <a:spLocks noChangeArrowheads="1"/>
            </p:cNvSpPr>
            <p:nvPr/>
          </p:nvSpPr>
          <p:spPr bwMode="auto">
            <a:xfrm>
              <a:off x="3624"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3" name="Rectangle 1217"/>
            <p:cNvSpPr>
              <a:spLocks noChangeArrowheads="1"/>
            </p:cNvSpPr>
            <p:nvPr/>
          </p:nvSpPr>
          <p:spPr bwMode="auto">
            <a:xfrm>
              <a:off x="3480"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4" name="Rectangle 1218"/>
            <p:cNvSpPr>
              <a:spLocks noChangeArrowheads="1"/>
            </p:cNvSpPr>
            <p:nvPr/>
          </p:nvSpPr>
          <p:spPr bwMode="auto">
            <a:xfrm>
              <a:off x="3624"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30" name="Rectangle 1234"/>
            <p:cNvSpPr>
              <a:spLocks noChangeArrowheads="1"/>
            </p:cNvSpPr>
            <p:nvPr/>
          </p:nvSpPr>
          <p:spPr bwMode="auto">
            <a:xfrm>
              <a:off x="3480"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31" name="Rectangle 1235"/>
            <p:cNvSpPr>
              <a:spLocks noChangeArrowheads="1"/>
            </p:cNvSpPr>
            <p:nvPr/>
          </p:nvSpPr>
          <p:spPr bwMode="auto">
            <a:xfrm>
              <a:off x="3624"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4" name="Group 1251"/>
          <p:cNvGrpSpPr>
            <a:grpSpLocks/>
          </p:cNvGrpSpPr>
          <p:nvPr/>
        </p:nvGrpSpPr>
        <p:grpSpPr bwMode="auto">
          <a:xfrm>
            <a:off x="5988050" y="4021138"/>
            <a:ext cx="381000" cy="590550"/>
            <a:chOff x="3768" y="2363"/>
            <a:chExt cx="240" cy="372"/>
          </a:xfrm>
        </p:grpSpPr>
        <p:sp>
          <p:nvSpPr>
            <p:cNvPr id="312481" name="Rectangle 1185"/>
            <p:cNvSpPr>
              <a:spLocks noChangeArrowheads="1"/>
            </p:cNvSpPr>
            <p:nvPr/>
          </p:nvSpPr>
          <p:spPr bwMode="auto">
            <a:xfrm>
              <a:off x="3768"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2" name="Rectangle 1186"/>
            <p:cNvSpPr>
              <a:spLocks noChangeArrowheads="1"/>
            </p:cNvSpPr>
            <p:nvPr/>
          </p:nvSpPr>
          <p:spPr bwMode="auto">
            <a:xfrm>
              <a:off x="3912"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8" name="Rectangle 1202"/>
            <p:cNvSpPr>
              <a:spLocks noChangeArrowheads="1"/>
            </p:cNvSpPr>
            <p:nvPr/>
          </p:nvSpPr>
          <p:spPr bwMode="auto">
            <a:xfrm>
              <a:off x="3768"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9" name="Rectangle 1203"/>
            <p:cNvSpPr>
              <a:spLocks noChangeArrowheads="1"/>
            </p:cNvSpPr>
            <p:nvPr/>
          </p:nvSpPr>
          <p:spPr bwMode="auto">
            <a:xfrm>
              <a:off x="3912"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5" name="Rectangle 1219"/>
            <p:cNvSpPr>
              <a:spLocks noChangeArrowheads="1"/>
            </p:cNvSpPr>
            <p:nvPr/>
          </p:nvSpPr>
          <p:spPr bwMode="auto">
            <a:xfrm>
              <a:off x="3768"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6" name="Rectangle 1220"/>
            <p:cNvSpPr>
              <a:spLocks noChangeArrowheads="1"/>
            </p:cNvSpPr>
            <p:nvPr/>
          </p:nvSpPr>
          <p:spPr bwMode="auto">
            <a:xfrm>
              <a:off x="3912"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32" name="Rectangle 1236"/>
            <p:cNvSpPr>
              <a:spLocks noChangeArrowheads="1"/>
            </p:cNvSpPr>
            <p:nvPr/>
          </p:nvSpPr>
          <p:spPr bwMode="auto">
            <a:xfrm>
              <a:off x="3768"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33" name="Rectangle 1237"/>
            <p:cNvSpPr>
              <a:spLocks noChangeArrowheads="1"/>
            </p:cNvSpPr>
            <p:nvPr/>
          </p:nvSpPr>
          <p:spPr bwMode="auto">
            <a:xfrm>
              <a:off x="3912"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5" name="Group 1616"/>
          <p:cNvGrpSpPr>
            <a:grpSpLocks/>
          </p:cNvGrpSpPr>
          <p:nvPr/>
        </p:nvGrpSpPr>
        <p:grpSpPr bwMode="auto">
          <a:xfrm>
            <a:off x="2320925" y="1600200"/>
            <a:ext cx="4495800" cy="4876800"/>
            <a:chOff x="1462" y="1008"/>
            <a:chExt cx="2832" cy="3072"/>
          </a:xfrm>
        </p:grpSpPr>
        <p:grpSp>
          <p:nvGrpSpPr>
            <p:cNvPr id="97306" name="Group 1424"/>
            <p:cNvGrpSpPr>
              <a:grpSpLocks/>
            </p:cNvGrpSpPr>
            <p:nvPr/>
          </p:nvGrpSpPr>
          <p:grpSpPr bwMode="auto">
            <a:xfrm>
              <a:off x="1462" y="1008"/>
              <a:ext cx="2832" cy="3072"/>
              <a:chOff x="1440" y="1008"/>
              <a:chExt cx="2832" cy="3072"/>
            </a:xfrm>
          </p:grpSpPr>
          <p:sp>
            <p:nvSpPr>
              <p:cNvPr id="312721" name="Rectangle 1425"/>
              <p:cNvSpPr>
                <a:spLocks noChangeArrowheads="1"/>
              </p:cNvSpPr>
              <p:nvPr/>
            </p:nvSpPr>
            <p:spPr bwMode="auto">
              <a:xfrm>
                <a:off x="2832" y="1728"/>
                <a:ext cx="48" cy="1584"/>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2722" name="Rectangle 1426"/>
              <p:cNvSpPr>
                <a:spLocks noChangeArrowheads="1"/>
              </p:cNvSpPr>
              <p:nvPr/>
            </p:nvSpPr>
            <p:spPr bwMode="auto">
              <a:xfrm>
                <a:off x="4224" y="1008"/>
                <a:ext cx="48" cy="3072"/>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2723" name="Line 1427"/>
              <p:cNvSpPr>
                <a:spLocks noChangeShapeType="1"/>
              </p:cNvSpPr>
              <p:nvPr/>
            </p:nvSpPr>
            <p:spPr bwMode="auto">
              <a:xfrm flipH="1">
                <a:off x="2880" y="2736"/>
                <a:ext cx="1344" cy="1"/>
              </a:xfrm>
              <a:prstGeom prst="line">
                <a:avLst/>
              </a:prstGeom>
              <a:noFill/>
              <a:ln w="38100">
                <a:solidFill>
                  <a:srgbClr val="800000"/>
                </a:solidFill>
                <a:prstDash val="dash"/>
                <a:round/>
                <a:headEnd type="triangle" w="med" len="med"/>
                <a:tailEnd type="triangle" w="med" len="med"/>
              </a:ln>
              <a:effectLst/>
            </p:spPr>
            <p:txBody>
              <a:bodyPr wrap="none"/>
              <a:lstStyle/>
              <a:p>
                <a:endParaRPr lang="en-US"/>
              </a:p>
            </p:txBody>
          </p:sp>
          <p:sp>
            <p:nvSpPr>
              <p:cNvPr id="312724" name="Line 1428"/>
              <p:cNvSpPr>
                <a:spLocks noChangeShapeType="1"/>
              </p:cNvSpPr>
              <p:nvPr/>
            </p:nvSpPr>
            <p:spPr bwMode="auto">
              <a:xfrm flipH="1">
                <a:off x="2880" y="2352"/>
                <a:ext cx="1344" cy="1"/>
              </a:xfrm>
              <a:prstGeom prst="line">
                <a:avLst/>
              </a:prstGeom>
              <a:noFill/>
              <a:ln w="38100">
                <a:solidFill>
                  <a:srgbClr val="800000"/>
                </a:solidFill>
                <a:prstDash val="dash"/>
                <a:round/>
                <a:headEnd type="triangle" w="med" len="med"/>
                <a:tailEnd type="triangle" w="med" len="med"/>
              </a:ln>
              <a:effectLst/>
            </p:spPr>
            <p:txBody>
              <a:bodyPr wrap="none"/>
              <a:lstStyle/>
              <a:p>
                <a:endParaRPr lang="en-US"/>
              </a:p>
            </p:txBody>
          </p:sp>
          <p:sp>
            <p:nvSpPr>
              <p:cNvPr id="312725" name="Line 1429"/>
              <p:cNvSpPr>
                <a:spLocks noChangeShapeType="1"/>
              </p:cNvSpPr>
              <p:nvPr/>
            </p:nvSpPr>
            <p:spPr bwMode="auto">
              <a:xfrm>
                <a:off x="2880" y="3168"/>
                <a:ext cx="624"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26" name="Line 1430"/>
              <p:cNvSpPr>
                <a:spLocks noChangeShapeType="1"/>
              </p:cNvSpPr>
              <p:nvPr/>
            </p:nvSpPr>
            <p:spPr bwMode="auto">
              <a:xfrm>
                <a:off x="3504" y="3168"/>
                <a:ext cx="1" cy="720"/>
              </a:xfrm>
              <a:prstGeom prst="line">
                <a:avLst/>
              </a:prstGeom>
              <a:noFill/>
              <a:ln w="38100">
                <a:solidFill>
                  <a:srgbClr val="800000"/>
                </a:solidFill>
                <a:prstDash val="dash"/>
                <a:round/>
                <a:headEnd/>
                <a:tailEnd/>
              </a:ln>
              <a:effectLst/>
            </p:spPr>
            <p:txBody>
              <a:bodyPr wrap="none"/>
              <a:lstStyle/>
              <a:p>
                <a:endParaRPr lang="en-US"/>
              </a:p>
            </p:txBody>
          </p:sp>
          <p:sp>
            <p:nvSpPr>
              <p:cNvPr id="312727" name="Line 1431"/>
              <p:cNvSpPr>
                <a:spLocks noChangeShapeType="1"/>
              </p:cNvSpPr>
              <p:nvPr/>
            </p:nvSpPr>
            <p:spPr bwMode="auto">
              <a:xfrm>
                <a:off x="3504" y="3888"/>
                <a:ext cx="720"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28" name="Line 1432"/>
              <p:cNvSpPr>
                <a:spLocks noChangeShapeType="1"/>
              </p:cNvSpPr>
              <p:nvPr/>
            </p:nvSpPr>
            <p:spPr bwMode="auto">
              <a:xfrm>
                <a:off x="2880" y="3024"/>
                <a:ext cx="768"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29" name="Line 1433"/>
              <p:cNvSpPr>
                <a:spLocks noChangeShapeType="1"/>
              </p:cNvSpPr>
              <p:nvPr/>
            </p:nvSpPr>
            <p:spPr bwMode="auto">
              <a:xfrm>
                <a:off x="3648" y="3024"/>
                <a:ext cx="1" cy="480"/>
              </a:xfrm>
              <a:prstGeom prst="line">
                <a:avLst/>
              </a:prstGeom>
              <a:noFill/>
              <a:ln w="38100">
                <a:solidFill>
                  <a:srgbClr val="800000"/>
                </a:solidFill>
                <a:prstDash val="dash"/>
                <a:round/>
                <a:headEnd/>
                <a:tailEnd/>
              </a:ln>
              <a:effectLst/>
            </p:spPr>
            <p:txBody>
              <a:bodyPr wrap="none"/>
              <a:lstStyle/>
              <a:p>
                <a:endParaRPr lang="en-US"/>
              </a:p>
            </p:txBody>
          </p:sp>
          <p:sp>
            <p:nvSpPr>
              <p:cNvPr id="312730" name="Line 1434"/>
              <p:cNvSpPr>
                <a:spLocks noChangeShapeType="1"/>
              </p:cNvSpPr>
              <p:nvPr/>
            </p:nvSpPr>
            <p:spPr bwMode="auto">
              <a:xfrm>
                <a:off x="3648" y="3504"/>
                <a:ext cx="576"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31" name="Line 1435"/>
              <p:cNvSpPr>
                <a:spLocks noChangeShapeType="1"/>
              </p:cNvSpPr>
              <p:nvPr/>
            </p:nvSpPr>
            <p:spPr bwMode="auto">
              <a:xfrm>
                <a:off x="2880" y="2880"/>
                <a:ext cx="912"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32" name="Line 1436"/>
              <p:cNvSpPr>
                <a:spLocks noChangeShapeType="1"/>
              </p:cNvSpPr>
              <p:nvPr/>
            </p:nvSpPr>
            <p:spPr bwMode="auto">
              <a:xfrm>
                <a:off x="3792" y="2880"/>
                <a:ext cx="1" cy="240"/>
              </a:xfrm>
              <a:prstGeom prst="line">
                <a:avLst/>
              </a:prstGeom>
              <a:noFill/>
              <a:ln w="38100">
                <a:solidFill>
                  <a:srgbClr val="800000"/>
                </a:solidFill>
                <a:prstDash val="dash"/>
                <a:round/>
                <a:headEnd/>
                <a:tailEnd/>
              </a:ln>
              <a:effectLst/>
            </p:spPr>
            <p:txBody>
              <a:bodyPr wrap="none"/>
              <a:lstStyle/>
              <a:p>
                <a:endParaRPr lang="en-US"/>
              </a:p>
            </p:txBody>
          </p:sp>
          <p:sp>
            <p:nvSpPr>
              <p:cNvPr id="312733" name="Line 1437"/>
              <p:cNvSpPr>
                <a:spLocks noChangeShapeType="1"/>
              </p:cNvSpPr>
              <p:nvPr/>
            </p:nvSpPr>
            <p:spPr bwMode="auto">
              <a:xfrm flipV="1">
                <a:off x="3792" y="3120"/>
                <a:ext cx="432" cy="1"/>
              </a:xfrm>
              <a:prstGeom prst="line">
                <a:avLst/>
              </a:prstGeom>
              <a:noFill/>
              <a:ln w="38100">
                <a:solidFill>
                  <a:srgbClr val="800000"/>
                </a:solidFill>
                <a:prstDash val="dash"/>
                <a:round/>
                <a:headEnd/>
                <a:tailEnd type="triangle" w="med" len="med"/>
              </a:ln>
              <a:effectLst/>
            </p:spPr>
            <p:txBody>
              <a:bodyPr wrap="none"/>
              <a:lstStyle/>
              <a:p>
                <a:endParaRPr lang="en-US"/>
              </a:p>
            </p:txBody>
          </p:sp>
          <p:grpSp>
            <p:nvGrpSpPr>
              <p:cNvPr id="97307" name="Group 1438"/>
              <p:cNvGrpSpPr>
                <a:grpSpLocks/>
              </p:cNvGrpSpPr>
              <p:nvPr/>
            </p:nvGrpSpPr>
            <p:grpSpPr bwMode="auto">
              <a:xfrm>
                <a:off x="1440" y="1008"/>
                <a:ext cx="1392" cy="3072"/>
                <a:chOff x="1440" y="1008"/>
                <a:chExt cx="1392" cy="3072"/>
              </a:xfrm>
            </p:grpSpPr>
            <p:sp>
              <p:nvSpPr>
                <p:cNvPr id="312735" name="Rectangle 1439"/>
                <p:cNvSpPr>
                  <a:spLocks noChangeArrowheads="1"/>
                </p:cNvSpPr>
                <p:nvPr/>
              </p:nvSpPr>
              <p:spPr bwMode="auto">
                <a:xfrm>
                  <a:off x="1440" y="1008"/>
                  <a:ext cx="48" cy="3072"/>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2736" name="Line 1440"/>
                <p:cNvSpPr>
                  <a:spLocks noChangeShapeType="1"/>
                </p:cNvSpPr>
                <p:nvPr/>
              </p:nvSpPr>
              <p:spPr bwMode="auto">
                <a:xfrm flipH="1">
                  <a:off x="1488" y="2352"/>
                  <a:ext cx="1344" cy="1"/>
                </a:xfrm>
                <a:prstGeom prst="line">
                  <a:avLst/>
                </a:prstGeom>
                <a:noFill/>
                <a:ln w="38100">
                  <a:solidFill>
                    <a:srgbClr val="800000"/>
                  </a:solidFill>
                  <a:prstDash val="dash"/>
                  <a:round/>
                  <a:headEnd type="triangle" w="med" len="med"/>
                  <a:tailEnd type="triangle" w="med" len="med"/>
                </a:ln>
                <a:effectLst/>
              </p:spPr>
              <p:txBody>
                <a:bodyPr wrap="none"/>
                <a:lstStyle/>
                <a:p>
                  <a:endParaRPr lang="en-US"/>
                </a:p>
              </p:txBody>
            </p:sp>
            <p:sp>
              <p:nvSpPr>
                <p:cNvPr id="312737" name="Line 1441"/>
                <p:cNvSpPr>
                  <a:spLocks noChangeShapeType="1"/>
                </p:cNvSpPr>
                <p:nvPr/>
              </p:nvSpPr>
              <p:spPr bwMode="auto">
                <a:xfrm flipH="1">
                  <a:off x="1488" y="2736"/>
                  <a:ext cx="1344" cy="1"/>
                </a:xfrm>
                <a:prstGeom prst="line">
                  <a:avLst/>
                </a:prstGeom>
                <a:noFill/>
                <a:ln w="38100">
                  <a:solidFill>
                    <a:srgbClr val="800000"/>
                  </a:solidFill>
                  <a:prstDash val="dash"/>
                  <a:round/>
                  <a:headEnd type="triangle" w="med" len="med"/>
                  <a:tailEnd type="triangle" w="med" len="med"/>
                </a:ln>
                <a:effectLst/>
              </p:spPr>
              <p:txBody>
                <a:bodyPr wrap="none"/>
                <a:lstStyle/>
                <a:p>
                  <a:endParaRPr lang="en-US"/>
                </a:p>
              </p:txBody>
            </p:sp>
            <p:sp>
              <p:nvSpPr>
                <p:cNvPr id="312738" name="Line 1442"/>
                <p:cNvSpPr>
                  <a:spLocks noChangeShapeType="1"/>
                </p:cNvSpPr>
                <p:nvPr/>
              </p:nvSpPr>
              <p:spPr bwMode="auto">
                <a:xfrm>
                  <a:off x="1488" y="3120"/>
                  <a:ext cx="384"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39" name="Line 1443"/>
                <p:cNvSpPr>
                  <a:spLocks noChangeShapeType="1"/>
                </p:cNvSpPr>
                <p:nvPr/>
              </p:nvSpPr>
              <p:spPr bwMode="auto">
                <a:xfrm>
                  <a:off x="1872" y="2880"/>
                  <a:ext cx="960"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40" name="Line 1444"/>
                <p:cNvSpPr>
                  <a:spLocks noChangeShapeType="1"/>
                </p:cNvSpPr>
                <p:nvPr/>
              </p:nvSpPr>
              <p:spPr bwMode="auto">
                <a:xfrm>
                  <a:off x="1488" y="3504"/>
                  <a:ext cx="528"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41" name="Line 1445"/>
                <p:cNvSpPr>
                  <a:spLocks noChangeShapeType="1"/>
                </p:cNvSpPr>
                <p:nvPr/>
              </p:nvSpPr>
              <p:spPr bwMode="auto">
                <a:xfrm>
                  <a:off x="2016" y="3024"/>
                  <a:ext cx="1" cy="480"/>
                </a:xfrm>
                <a:prstGeom prst="line">
                  <a:avLst/>
                </a:prstGeom>
                <a:noFill/>
                <a:ln w="38100">
                  <a:solidFill>
                    <a:srgbClr val="800000"/>
                  </a:solidFill>
                  <a:prstDash val="dash"/>
                  <a:round/>
                  <a:headEnd/>
                  <a:tailEnd/>
                </a:ln>
                <a:effectLst/>
              </p:spPr>
              <p:txBody>
                <a:bodyPr wrap="none"/>
                <a:lstStyle/>
                <a:p>
                  <a:endParaRPr lang="en-US"/>
                </a:p>
              </p:txBody>
            </p:sp>
            <p:sp>
              <p:nvSpPr>
                <p:cNvPr id="312742" name="Line 1446"/>
                <p:cNvSpPr>
                  <a:spLocks noChangeShapeType="1"/>
                </p:cNvSpPr>
                <p:nvPr/>
              </p:nvSpPr>
              <p:spPr bwMode="auto">
                <a:xfrm>
                  <a:off x="2016" y="3024"/>
                  <a:ext cx="816"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43" name="Line 1447"/>
                <p:cNvSpPr>
                  <a:spLocks noChangeShapeType="1"/>
                </p:cNvSpPr>
                <p:nvPr/>
              </p:nvSpPr>
              <p:spPr bwMode="auto">
                <a:xfrm>
                  <a:off x="1488" y="3888"/>
                  <a:ext cx="672"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44" name="Line 1448"/>
                <p:cNvSpPr>
                  <a:spLocks noChangeShapeType="1"/>
                </p:cNvSpPr>
                <p:nvPr/>
              </p:nvSpPr>
              <p:spPr bwMode="auto">
                <a:xfrm>
                  <a:off x="2160" y="3168"/>
                  <a:ext cx="1" cy="720"/>
                </a:xfrm>
                <a:prstGeom prst="line">
                  <a:avLst/>
                </a:prstGeom>
                <a:noFill/>
                <a:ln w="38100">
                  <a:solidFill>
                    <a:srgbClr val="800000"/>
                  </a:solidFill>
                  <a:prstDash val="dash"/>
                  <a:round/>
                  <a:headEnd/>
                  <a:tailEnd/>
                </a:ln>
                <a:effectLst/>
              </p:spPr>
              <p:txBody>
                <a:bodyPr wrap="none"/>
                <a:lstStyle/>
                <a:p>
                  <a:endParaRPr lang="en-US"/>
                </a:p>
              </p:txBody>
            </p:sp>
            <p:sp>
              <p:nvSpPr>
                <p:cNvPr id="312745" name="Line 1449"/>
                <p:cNvSpPr>
                  <a:spLocks noChangeShapeType="1"/>
                </p:cNvSpPr>
                <p:nvPr/>
              </p:nvSpPr>
              <p:spPr bwMode="auto">
                <a:xfrm>
                  <a:off x="2160" y="3168"/>
                  <a:ext cx="672"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46" name="Line 1450"/>
                <p:cNvSpPr>
                  <a:spLocks noChangeShapeType="1"/>
                </p:cNvSpPr>
                <p:nvPr/>
              </p:nvSpPr>
              <p:spPr bwMode="auto">
                <a:xfrm>
                  <a:off x="1872" y="2208"/>
                  <a:ext cx="960"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47" name="Line 1451"/>
                <p:cNvSpPr>
                  <a:spLocks noChangeShapeType="1"/>
                </p:cNvSpPr>
                <p:nvPr/>
              </p:nvSpPr>
              <p:spPr bwMode="auto">
                <a:xfrm>
                  <a:off x="1872" y="1968"/>
                  <a:ext cx="1" cy="240"/>
                </a:xfrm>
                <a:prstGeom prst="line">
                  <a:avLst/>
                </a:prstGeom>
                <a:noFill/>
                <a:ln w="38100">
                  <a:solidFill>
                    <a:srgbClr val="800000"/>
                  </a:solidFill>
                  <a:prstDash val="dash"/>
                  <a:round/>
                  <a:headEnd/>
                  <a:tailEnd/>
                </a:ln>
                <a:effectLst/>
              </p:spPr>
              <p:txBody>
                <a:bodyPr wrap="none"/>
                <a:lstStyle/>
                <a:p>
                  <a:endParaRPr lang="en-US"/>
                </a:p>
              </p:txBody>
            </p:sp>
            <p:sp>
              <p:nvSpPr>
                <p:cNvPr id="312748" name="Line 1452"/>
                <p:cNvSpPr>
                  <a:spLocks noChangeShapeType="1"/>
                </p:cNvSpPr>
                <p:nvPr/>
              </p:nvSpPr>
              <p:spPr bwMode="auto">
                <a:xfrm>
                  <a:off x="1488" y="1968"/>
                  <a:ext cx="384"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49" name="Line 1453"/>
                <p:cNvSpPr>
                  <a:spLocks noChangeShapeType="1"/>
                </p:cNvSpPr>
                <p:nvPr/>
              </p:nvSpPr>
              <p:spPr bwMode="auto">
                <a:xfrm>
                  <a:off x="2016" y="2064"/>
                  <a:ext cx="816"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50" name="Line 1454"/>
                <p:cNvSpPr>
                  <a:spLocks noChangeShapeType="1"/>
                </p:cNvSpPr>
                <p:nvPr/>
              </p:nvSpPr>
              <p:spPr bwMode="auto">
                <a:xfrm>
                  <a:off x="2016" y="1584"/>
                  <a:ext cx="1" cy="480"/>
                </a:xfrm>
                <a:prstGeom prst="line">
                  <a:avLst/>
                </a:prstGeom>
                <a:noFill/>
                <a:ln w="38100">
                  <a:solidFill>
                    <a:srgbClr val="800000"/>
                  </a:solidFill>
                  <a:prstDash val="dash"/>
                  <a:round/>
                  <a:headEnd/>
                  <a:tailEnd/>
                </a:ln>
                <a:effectLst/>
              </p:spPr>
              <p:txBody>
                <a:bodyPr wrap="none"/>
                <a:lstStyle/>
                <a:p>
                  <a:endParaRPr lang="en-US"/>
                </a:p>
              </p:txBody>
            </p:sp>
            <p:sp>
              <p:nvSpPr>
                <p:cNvPr id="312751" name="Line 1455"/>
                <p:cNvSpPr>
                  <a:spLocks noChangeShapeType="1"/>
                </p:cNvSpPr>
                <p:nvPr/>
              </p:nvSpPr>
              <p:spPr bwMode="auto">
                <a:xfrm>
                  <a:off x="1488" y="1584"/>
                  <a:ext cx="528"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52" name="Line 1456"/>
                <p:cNvSpPr>
                  <a:spLocks noChangeShapeType="1"/>
                </p:cNvSpPr>
                <p:nvPr/>
              </p:nvSpPr>
              <p:spPr bwMode="auto">
                <a:xfrm>
                  <a:off x="2160" y="1920"/>
                  <a:ext cx="672"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53" name="Line 1457"/>
                <p:cNvSpPr>
                  <a:spLocks noChangeShapeType="1"/>
                </p:cNvSpPr>
                <p:nvPr/>
              </p:nvSpPr>
              <p:spPr bwMode="auto">
                <a:xfrm>
                  <a:off x="2160" y="1200"/>
                  <a:ext cx="1" cy="720"/>
                </a:xfrm>
                <a:prstGeom prst="line">
                  <a:avLst/>
                </a:prstGeom>
                <a:noFill/>
                <a:ln w="38100">
                  <a:solidFill>
                    <a:srgbClr val="800000"/>
                  </a:solidFill>
                  <a:prstDash val="dash"/>
                  <a:round/>
                  <a:headEnd/>
                  <a:tailEnd/>
                </a:ln>
                <a:effectLst/>
              </p:spPr>
              <p:txBody>
                <a:bodyPr wrap="none"/>
                <a:lstStyle/>
                <a:p>
                  <a:endParaRPr lang="en-US"/>
                </a:p>
              </p:txBody>
            </p:sp>
            <p:sp>
              <p:nvSpPr>
                <p:cNvPr id="312754" name="Line 1458"/>
                <p:cNvSpPr>
                  <a:spLocks noChangeShapeType="1"/>
                </p:cNvSpPr>
                <p:nvPr/>
              </p:nvSpPr>
              <p:spPr bwMode="auto">
                <a:xfrm>
                  <a:off x="1488" y="1200"/>
                  <a:ext cx="672" cy="1"/>
                </a:xfrm>
                <a:prstGeom prst="line">
                  <a:avLst/>
                </a:prstGeom>
                <a:noFill/>
                <a:ln w="38100">
                  <a:solidFill>
                    <a:srgbClr val="800000"/>
                  </a:solidFill>
                  <a:prstDash val="dash"/>
                  <a:round/>
                  <a:headEnd type="triangle" w="med" len="med"/>
                  <a:tailEnd/>
                </a:ln>
                <a:effectLst/>
              </p:spPr>
              <p:txBody>
                <a:bodyPr wrap="none"/>
                <a:lstStyle/>
                <a:p>
                  <a:endParaRPr lang="en-US"/>
                </a:p>
              </p:txBody>
            </p:sp>
          </p:grpSp>
          <p:sp>
            <p:nvSpPr>
              <p:cNvPr id="312755" name="Line 1459"/>
              <p:cNvSpPr>
                <a:spLocks noChangeShapeType="1"/>
              </p:cNvSpPr>
              <p:nvPr/>
            </p:nvSpPr>
            <p:spPr bwMode="auto">
              <a:xfrm>
                <a:off x="2880" y="2208"/>
                <a:ext cx="912"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56" name="Line 1460"/>
              <p:cNvSpPr>
                <a:spLocks noChangeShapeType="1"/>
              </p:cNvSpPr>
              <p:nvPr/>
            </p:nvSpPr>
            <p:spPr bwMode="auto">
              <a:xfrm>
                <a:off x="3792" y="1968"/>
                <a:ext cx="1" cy="240"/>
              </a:xfrm>
              <a:prstGeom prst="line">
                <a:avLst/>
              </a:prstGeom>
              <a:noFill/>
              <a:ln w="38100">
                <a:solidFill>
                  <a:srgbClr val="800000"/>
                </a:solidFill>
                <a:prstDash val="dash"/>
                <a:round/>
                <a:headEnd/>
                <a:tailEnd/>
              </a:ln>
              <a:effectLst/>
            </p:spPr>
            <p:txBody>
              <a:bodyPr wrap="none"/>
              <a:lstStyle/>
              <a:p>
                <a:endParaRPr lang="en-US"/>
              </a:p>
            </p:txBody>
          </p:sp>
          <p:sp>
            <p:nvSpPr>
              <p:cNvPr id="312757" name="Line 1461"/>
              <p:cNvSpPr>
                <a:spLocks noChangeShapeType="1"/>
              </p:cNvSpPr>
              <p:nvPr/>
            </p:nvSpPr>
            <p:spPr bwMode="auto">
              <a:xfrm flipV="1">
                <a:off x="3792" y="1968"/>
                <a:ext cx="432"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58" name="Line 1462"/>
              <p:cNvSpPr>
                <a:spLocks noChangeShapeType="1"/>
              </p:cNvSpPr>
              <p:nvPr/>
            </p:nvSpPr>
            <p:spPr bwMode="auto">
              <a:xfrm>
                <a:off x="2880" y="2064"/>
                <a:ext cx="768"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59" name="Line 1463"/>
              <p:cNvSpPr>
                <a:spLocks noChangeShapeType="1"/>
              </p:cNvSpPr>
              <p:nvPr/>
            </p:nvSpPr>
            <p:spPr bwMode="auto">
              <a:xfrm>
                <a:off x="3648" y="1584"/>
                <a:ext cx="1" cy="480"/>
              </a:xfrm>
              <a:prstGeom prst="line">
                <a:avLst/>
              </a:prstGeom>
              <a:noFill/>
              <a:ln w="38100">
                <a:solidFill>
                  <a:srgbClr val="800000"/>
                </a:solidFill>
                <a:prstDash val="dash"/>
                <a:round/>
                <a:headEnd/>
                <a:tailEnd/>
              </a:ln>
              <a:effectLst/>
            </p:spPr>
            <p:txBody>
              <a:bodyPr wrap="none"/>
              <a:lstStyle/>
              <a:p>
                <a:endParaRPr lang="en-US"/>
              </a:p>
            </p:txBody>
          </p:sp>
          <p:sp>
            <p:nvSpPr>
              <p:cNvPr id="312760" name="Line 1464"/>
              <p:cNvSpPr>
                <a:spLocks noChangeShapeType="1"/>
              </p:cNvSpPr>
              <p:nvPr/>
            </p:nvSpPr>
            <p:spPr bwMode="auto">
              <a:xfrm>
                <a:off x="3648" y="1584"/>
                <a:ext cx="576"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61" name="Line 1465"/>
              <p:cNvSpPr>
                <a:spLocks noChangeShapeType="1"/>
              </p:cNvSpPr>
              <p:nvPr/>
            </p:nvSpPr>
            <p:spPr bwMode="auto">
              <a:xfrm>
                <a:off x="2880" y="1920"/>
                <a:ext cx="624"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62" name="Line 1466"/>
              <p:cNvSpPr>
                <a:spLocks noChangeShapeType="1"/>
              </p:cNvSpPr>
              <p:nvPr/>
            </p:nvSpPr>
            <p:spPr bwMode="auto">
              <a:xfrm>
                <a:off x="3504" y="1200"/>
                <a:ext cx="1" cy="720"/>
              </a:xfrm>
              <a:prstGeom prst="line">
                <a:avLst/>
              </a:prstGeom>
              <a:noFill/>
              <a:ln w="38100">
                <a:solidFill>
                  <a:srgbClr val="800000"/>
                </a:solidFill>
                <a:prstDash val="dash"/>
                <a:round/>
                <a:headEnd/>
                <a:tailEnd/>
              </a:ln>
              <a:effectLst/>
            </p:spPr>
            <p:txBody>
              <a:bodyPr wrap="none"/>
              <a:lstStyle/>
              <a:p>
                <a:endParaRPr lang="en-US"/>
              </a:p>
            </p:txBody>
          </p:sp>
          <p:sp>
            <p:nvSpPr>
              <p:cNvPr id="312763" name="Line 1467"/>
              <p:cNvSpPr>
                <a:spLocks noChangeShapeType="1"/>
              </p:cNvSpPr>
              <p:nvPr/>
            </p:nvSpPr>
            <p:spPr bwMode="auto">
              <a:xfrm>
                <a:off x="3504" y="1200"/>
                <a:ext cx="720" cy="1"/>
              </a:xfrm>
              <a:prstGeom prst="line">
                <a:avLst/>
              </a:prstGeom>
              <a:noFill/>
              <a:ln w="38100">
                <a:solidFill>
                  <a:srgbClr val="800000"/>
                </a:solidFill>
                <a:prstDash val="dash"/>
                <a:round/>
                <a:headEnd/>
                <a:tailEnd type="triangle" w="med" len="med"/>
              </a:ln>
              <a:effectLst/>
            </p:spPr>
            <p:txBody>
              <a:bodyPr wrap="none"/>
              <a:lstStyle/>
              <a:p>
                <a:endParaRPr lang="en-US"/>
              </a:p>
            </p:txBody>
          </p:sp>
        </p:grpSp>
        <p:sp>
          <p:nvSpPr>
            <p:cNvPr id="312764" name="Line 1468"/>
            <p:cNvSpPr>
              <a:spLocks noChangeShapeType="1"/>
            </p:cNvSpPr>
            <p:nvPr/>
          </p:nvSpPr>
          <p:spPr bwMode="auto">
            <a:xfrm>
              <a:off x="1872" y="2880"/>
              <a:ext cx="1" cy="240"/>
            </a:xfrm>
            <a:prstGeom prst="line">
              <a:avLst/>
            </a:prstGeom>
            <a:noFill/>
            <a:ln w="38100">
              <a:solidFill>
                <a:srgbClr val="800000"/>
              </a:solidFill>
              <a:prstDash val="dash"/>
              <a:round/>
              <a:headEnd/>
              <a:tailEnd/>
            </a:ln>
            <a:effectLst/>
          </p:spPr>
          <p:txBody>
            <a:bodyPr wrap="none"/>
            <a:lstStyle/>
            <a:p>
              <a:endParaRPr lang="en-US"/>
            </a:p>
          </p:txBody>
        </p:sp>
      </p:grpSp>
      <p:grpSp>
        <p:nvGrpSpPr>
          <p:cNvPr id="97308" name="Group 1617"/>
          <p:cNvGrpSpPr>
            <a:grpSpLocks/>
          </p:cNvGrpSpPr>
          <p:nvPr/>
        </p:nvGrpSpPr>
        <p:grpSpPr bwMode="auto">
          <a:xfrm>
            <a:off x="2814638" y="1600200"/>
            <a:ext cx="3535362" cy="4876800"/>
            <a:chOff x="1680" y="1008"/>
            <a:chExt cx="2363" cy="3072"/>
          </a:xfrm>
        </p:grpSpPr>
        <p:sp>
          <p:nvSpPr>
            <p:cNvPr id="312914" name="Rectangle 1618"/>
            <p:cNvSpPr>
              <a:spLocks noChangeArrowheads="1"/>
            </p:cNvSpPr>
            <p:nvPr/>
          </p:nvSpPr>
          <p:spPr bwMode="auto">
            <a:xfrm>
              <a:off x="1680" y="1008"/>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5" name="Rectangle 1619"/>
            <p:cNvSpPr>
              <a:spLocks noChangeArrowheads="1"/>
            </p:cNvSpPr>
            <p:nvPr/>
          </p:nvSpPr>
          <p:spPr bwMode="auto">
            <a:xfrm>
              <a:off x="1680" y="1776"/>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6" name="Rectangle 1620"/>
            <p:cNvSpPr>
              <a:spLocks noChangeArrowheads="1"/>
            </p:cNvSpPr>
            <p:nvPr/>
          </p:nvSpPr>
          <p:spPr bwMode="auto">
            <a:xfrm>
              <a:off x="1680" y="2544"/>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7" name="Rectangle 1621"/>
            <p:cNvSpPr>
              <a:spLocks noChangeArrowheads="1"/>
            </p:cNvSpPr>
            <p:nvPr/>
          </p:nvSpPr>
          <p:spPr bwMode="auto">
            <a:xfrm>
              <a:off x="1680" y="3312"/>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8" name="Rectangle 1622"/>
            <p:cNvSpPr>
              <a:spLocks noChangeArrowheads="1"/>
            </p:cNvSpPr>
            <p:nvPr/>
          </p:nvSpPr>
          <p:spPr bwMode="auto">
            <a:xfrm>
              <a:off x="2880" y="1008"/>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9" name="Rectangle 1623"/>
            <p:cNvSpPr>
              <a:spLocks noChangeArrowheads="1"/>
            </p:cNvSpPr>
            <p:nvPr/>
          </p:nvSpPr>
          <p:spPr bwMode="auto">
            <a:xfrm>
              <a:off x="2880" y="1776"/>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20" name="Rectangle 1624"/>
            <p:cNvSpPr>
              <a:spLocks noChangeArrowheads="1"/>
            </p:cNvSpPr>
            <p:nvPr/>
          </p:nvSpPr>
          <p:spPr bwMode="auto">
            <a:xfrm>
              <a:off x="2880" y="2544"/>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21" name="Rectangle 1625"/>
            <p:cNvSpPr>
              <a:spLocks noChangeArrowheads="1"/>
            </p:cNvSpPr>
            <p:nvPr/>
          </p:nvSpPr>
          <p:spPr bwMode="auto">
            <a:xfrm>
              <a:off x="2880" y="3312"/>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22" name="Text Box 1626"/>
            <p:cNvSpPr txBox="1">
              <a:spLocks noChangeArrowheads="1"/>
            </p:cNvSpPr>
            <p:nvPr/>
          </p:nvSpPr>
          <p:spPr bwMode="auto">
            <a:xfrm>
              <a:off x="1680" y="1200"/>
              <a:ext cx="923" cy="365"/>
            </a:xfrm>
            <a:prstGeom prst="rect">
              <a:avLst/>
            </a:prstGeom>
            <a:noFill/>
            <a:ln w="9525">
              <a:noFill/>
              <a:miter lim="800000"/>
              <a:headEnd/>
              <a:tailEnd/>
            </a:ln>
            <a:effectLst/>
          </p:spPr>
          <p:txBody>
            <a:bodyPr wrap="none">
              <a:spAutoFit/>
            </a:bodyPr>
            <a:lstStyle/>
            <a:p>
              <a:r>
                <a:rPr lang="en-US" b="1">
                  <a:solidFill>
                    <a:schemeClr val="tx1"/>
                  </a:solidFill>
                </a:rPr>
                <a:t>CPU 3</a:t>
              </a:r>
            </a:p>
          </p:txBody>
        </p:sp>
        <p:sp>
          <p:nvSpPr>
            <p:cNvPr id="312923" name="Rectangle 1627"/>
            <p:cNvSpPr>
              <a:spLocks noChangeArrowheads="1"/>
            </p:cNvSpPr>
            <p:nvPr/>
          </p:nvSpPr>
          <p:spPr bwMode="auto">
            <a:xfrm>
              <a:off x="2591" y="1008"/>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24" name="Rectangle 1628"/>
            <p:cNvSpPr>
              <a:spLocks noChangeArrowheads="1"/>
            </p:cNvSpPr>
            <p:nvPr/>
          </p:nvSpPr>
          <p:spPr bwMode="auto">
            <a:xfrm>
              <a:off x="2591" y="1392"/>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25" name="Rectangle 1629"/>
            <p:cNvSpPr>
              <a:spLocks noChangeArrowheads="1"/>
            </p:cNvSpPr>
            <p:nvPr/>
          </p:nvSpPr>
          <p:spPr bwMode="auto">
            <a:xfrm>
              <a:off x="2880" y="1008"/>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26" name="Rectangle 1630"/>
            <p:cNvSpPr>
              <a:spLocks noChangeArrowheads="1"/>
            </p:cNvSpPr>
            <p:nvPr/>
          </p:nvSpPr>
          <p:spPr bwMode="auto">
            <a:xfrm>
              <a:off x="2880" y="1392"/>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27" name="Rectangle 1631"/>
            <p:cNvSpPr>
              <a:spLocks noChangeArrowheads="1"/>
            </p:cNvSpPr>
            <p:nvPr/>
          </p:nvSpPr>
          <p:spPr bwMode="auto">
            <a:xfrm>
              <a:off x="2880" y="1776"/>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28" name="Rectangle 1632"/>
            <p:cNvSpPr>
              <a:spLocks noChangeArrowheads="1"/>
            </p:cNvSpPr>
            <p:nvPr/>
          </p:nvSpPr>
          <p:spPr bwMode="auto">
            <a:xfrm>
              <a:off x="2880" y="2160"/>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29" name="Rectangle 1633"/>
            <p:cNvSpPr>
              <a:spLocks noChangeArrowheads="1"/>
            </p:cNvSpPr>
            <p:nvPr/>
          </p:nvSpPr>
          <p:spPr bwMode="auto">
            <a:xfrm>
              <a:off x="2880" y="2544"/>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0" name="Rectangle 1634"/>
            <p:cNvSpPr>
              <a:spLocks noChangeArrowheads="1"/>
            </p:cNvSpPr>
            <p:nvPr/>
          </p:nvSpPr>
          <p:spPr bwMode="auto">
            <a:xfrm>
              <a:off x="2880" y="2928"/>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1" name="Rectangle 1635"/>
            <p:cNvSpPr>
              <a:spLocks noChangeArrowheads="1"/>
            </p:cNvSpPr>
            <p:nvPr/>
          </p:nvSpPr>
          <p:spPr bwMode="auto">
            <a:xfrm>
              <a:off x="2880" y="3312"/>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2" name="Rectangle 1636"/>
            <p:cNvSpPr>
              <a:spLocks noChangeArrowheads="1"/>
            </p:cNvSpPr>
            <p:nvPr/>
          </p:nvSpPr>
          <p:spPr bwMode="auto">
            <a:xfrm>
              <a:off x="2880" y="3696"/>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3" name="Rectangle 1637"/>
            <p:cNvSpPr>
              <a:spLocks noChangeArrowheads="1"/>
            </p:cNvSpPr>
            <p:nvPr/>
          </p:nvSpPr>
          <p:spPr bwMode="auto">
            <a:xfrm>
              <a:off x="2591" y="3312"/>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4" name="Rectangle 1638"/>
            <p:cNvSpPr>
              <a:spLocks noChangeArrowheads="1"/>
            </p:cNvSpPr>
            <p:nvPr/>
          </p:nvSpPr>
          <p:spPr bwMode="auto">
            <a:xfrm>
              <a:off x="2591" y="3696"/>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5" name="Rectangle 1639"/>
            <p:cNvSpPr>
              <a:spLocks noChangeArrowheads="1"/>
            </p:cNvSpPr>
            <p:nvPr/>
          </p:nvSpPr>
          <p:spPr bwMode="auto">
            <a:xfrm>
              <a:off x="2591" y="2544"/>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6" name="Rectangle 1640"/>
            <p:cNvSpPr>
              <a:spLocks noChangeArrowheads="1"/>
            </p:cNvSpPr>
            <p:nvPr/>
          </p:nvSpPr>
          <p:spPr bwMode="auto">
            <a:xfrm>
              <a:off x="2591" y="2928"/>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7" name="Rectangle 1641"/>
            <p:cNvSpPr>
              <a:spLocks noChangeArrowheads="1"/>
            </p:cNvSpPr>
            <p:nvPr/>
          </p:nvSpPr>
          <p:spPr bwMode="auto">
            <a:xfrm>
              <a:off x="2591" y="1776"/>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8" name="Rectangle 1642"/>
            <p:cNvSpPr>
              <a:spLocks noChangeArrowheads="1"/>
            </p:cNvSpPr>
            <p:nvPr/>
          </p:nvSpPr>
          <p:spPr bwMode="auto">
            <a:xfrm>
              <a:off x="2591" y="2160"/>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9" name="Text Box 1643"/>
            <p:cNvSpPr txBox="1">
              <a:spLocks noChangeArrowheads="1"/>
            </p:cNvSpPr>
            <p:nvPr/>
          </p:nvSpPr>
          <p:spPr bwMode="auto">
            <a:xfrm>
              <a:off x="1680" y="1977"/>
              <a:ext cx="923" cy="365"/>
            </a:xfrm>
            <a:prstGeom prst="rect">
              <a:avLst/>
            </a:prstGeom>
            <a:noFill/>
            <a:ln w="9525">
              <a:noFill/>
              <a:miter lim="800000"/>
              <a:headEnd/>
              <a:tailEnd/>
            </a:ln>
            <a:effectLst/>
          </p:spPr>
          <p:txBody>
            <a:bodyPr wrap="none">
              <a:spAutoFit/>
            </a:bodyPr>
            <a:lstStyle/>
            <a:p>
              <a:r>
                <a:rPr lang="en-US" b="1">
                  <a:solidFill>
                    <a:schemeClr val="tx1"/>
                  </a:solidFill>
                </a:rPr>
                <a:t>CPU 2</a:t>
              </a:r>
            </a:p>
          </p:txBody>
        </p:sp>
        <p:sp>
          <p:nvSpPr>
            <p:cNvPr id="312940" name="Text Box 1644"/>
            <p:cNvSpPr txBox="1">
              <a:spLocks noChangeArrowheads="1"/>
            </p:cNvSpPr>
            <p:nvPr/>
          </p:nvSpPr>
          <p:spPr bwMode="auto">
            <a:xfrm>
              <a:off x="1688" y="2778"/>
              <a:ext cx="924" cy="365"/>
            </a:xfrm>
            <a:prstGeom prst="rect">
              <a:avLst/>
            </a:prstGeom>
            <a:noFill/>
            <a:ln w="9525">
              <a:noFill/>
              <a:miter lim="800000"/>
              <a:headEnd/>
              <a:tailEnd/>
            </a:ln>
            <a:effectLst/>
          </p:spPr>
          <p:txBody>
            <a:bodyPr wrap="none">
              <a:spAutoFit/>
            </a:bodyPr>
            <a:lstStyle/>
            <a:p>
              <a:r>
                <a:rPr lang="en-US" b="1">
                  <a:solidFill>
                    <a:schemeClr val="tx1"/>
                  </a:solidFill>
                </a:rPr>
                <a:t>CPU 1</a:t>
              </a:r>
            </a:p>
          </p:txBody>
        </p:sp>
        <p:sp>
          <p:nvSpPr>
            <p:cNvPr id="312941" name="Text Box 1645"/>
            <p:cNvSpPr txBox="1">
              <a:spLocks noChangeArrowheads="1"/>
            </p:cNvSpPr>
            <p:nvPr/>
          </p:nvSpPr>
          <p:spPr bwMode="auto">
            <a:xfrm>
              <a:off x="1680" y="3552"/>
              <a:ext cx="923" cy="365"/>
            </a:xfrm>
            <a:prstGeom prst="rect">
              <a:avLst/>
            </a:prstGeom>
            <a:noFill/>
            <a:ln w="9525">
              <a:noFill/>
              <a:miter lim="800000"/>
              <a:headEnd/>
              <a:tailEnd/>
            </a:ln>
            <a:effectLst/>
          </p:spPr>
          <p:txBody>
            <a:bodyPr wrap="none">
              <a:spAutoFit/>
            </a:bodyPr>
            <a:lstStyle/>
            <a:p>
              <a:r>
                <a:rPr lang="en-US" b="1">
                  <a:solidFill>
                    <a:schemeClr val="tx1"/>
                  </a:solidFill>
                </a:rPr>
                <a:t>CPU 0</a:t>
              </a:r>
            </a:p>
          </p:txBody>
        </p:sp>
        <p:sp>
          <p:nvSpPr>
            <p:cNvPr id="312942" name="Text Box 1646"/>
            <p:cNvSpPr txBox="1">
              <a:spLocks noChangeArrowheads="1"/>
            </p:cNvSpPr>
            <p:nvPr/>
          </p:nvSpPr>
          <p:spPr bwMode="auto">
            <a:xfrm>
              <a:off x="3120" y="1200"/>
              <a:ext cx="923" cy="365"/>
            </a:xfrm>
            <a:prstGeom prst="rect">
              <a:avLst/>
            </a:prstGeom>
            <a:noFill/>
            <a:ln w="9525">
              <a:noFill/>
              <a:miter lim="800000"/>
              <a:headEnd/>
              <a:tailEnd/>
            </a:ln>
            <a:effectLst/>
          </p:spPr>
          <p:txBody>
            <a:bodyPr wrap="none">
              <a:spAutoFit/>
            </a:bodyPr>
            <a:lstStyle/>
            <a:p>
              <a:r>
                <a:rPr lang="en-US" b="1">
                  <a:solidFill>
                    <a:schemeClr val="tx1"/>
                  </a:solidFill>
                </a:rPr>
                <a:t>CPU 4</a:t>
              </a:r>
            </a:p>
          </p:txBody>
        </p:sp>
        <p:sp>
          <p:nvSpPr>
            <p:cNvPr id="312943" name="Text Box 1647"/>
            <p:cNvSpPr txBox="1">
              <a:spLocks noChangeArrowheads="1"/>
            </p:cNvSpPr>
            <p:nvPr/>
          </p:nvSpPr>
          <p:spPr bwMode="auto">
            <a:xfrm>
              <a:off x="3120" y="1977"/>
              <a:ext cx="923" cy="365"/>
            </a:xfrm>
            <a:prstGeom prst="rect">
              <a:avLst/>
            </a:prstGeom>
            <a:noFill/>
            <a:ln w="9525">
              <a:noFill/>
              <a:miter lim="800000"/>
              <a:headEnd/>
              <a:tailEnd/>
            </a:ln>
            <a:effectLst/>
          </p:spPr>
          <p:txBody>
            <a:bodyPr wrap="none">
              <a:spAutoFit/>
            </a:bodyPr>
            <a:lstStyle/>
            <a:p>
              <a:r>
                <a:rPr lang="en-US" b="1">
                  <a:solidFill>
                    <a:schemeClr val="tx1"/>
                  </a:solidFill>
                </a:rPr>
                <a:t>CPU 5</a:t>
              </a:r>
            </a:p>
          </p:txBody>
        </p:sp>
        <p:sp>
          <p:nvSpPr>
            <p:cNvPr id="312944" name="Text Box 1648"/>
            <p:cNvSpPr txBox="1">
              <a:spLocks noChangeArrowheads="1"/>
            </p:cNvSpPr>
            <p:nvPr/>
          </p:nvSpPr>
          <p:spPr bwMode="auto">
            <a:xfrm>
              <a:off x="3120" y="2784"/>
              <a:ext cx="923" cy="365"/>
            </a:xfrm>
            <a:prstGeom prst="rect">
              <a:avLst/>
            </a:prstGeom>
            <a:noFill/>
            <a:ln w="9525">
              <a:noFill/>
              <a:miter lim="800000"/>
              <a:headEnd/>
              <a:tailEnd/>
            </a:ln>
            <a:effectLst/>
          </p:spPr>
          <p:txBody>
            <a:bodyPr wrap="none">
              <a:spAutoFit/>
            </a:bodyPr>
            <a:lstStyle/>
            <a:p>
              <a:r>
                <a:rPr lang="en-US" b="1">
                  <a:solidFill>
                    <a:schemeClr val="tx1"/>
                  </a:solidFill>
                </a:rPr>
                <a:t>CPU 6</a:t>
              </a:r>
            </a:p>
          </p:txBody>
        </p:sp>
        <p:sp>
          <p:nvSpPr>
            <p:cNvPr id="312945" name="Text Box 1649"/>
            <p:cNvSpPr txBox="1">
              <a:spLocks noChangeArrowheads="1"/>
            </p:cNvSpPr>
            <p:nvPr/>
          </p:nvSpPr>
          <p:spPr bwMode="auto">
            <a:xfrm>
              <a:off x="3120" y="3552"/>
              <a:ext cx="923" cy="365"/>
            </a:xfrm>
            <a:prstGeom prst="rect">
              <a:avLst/>
            </a:prstGeom>
            <a:noFill/>
            <a:ln w="9525">
              <a:noFill/>
              <a:miter lim="800000"/>
              <a:headEnd/>
              <a:tailEnd/>
            </a:ln>
            <a:effectLst/>
          </p:spPr>
          <p:txBody>
            <a:bodyPr wrap="none">
              <a:spAutoFit/>
            </a:bodyPr>
            <a:lstStyle/>
            <a:p>
              <a:r>
                <a:rPr lang="en-US" b="1">
                  <a:solidFill>
                    <a:schemeClr val="tx1"/>
                  </a:solidFill>
                </a:rPr>
                <a:t>CPU 7</a:t>
              </a:r>
            </a:p>
          </p:txBody>
        </p:sp>
      </p:grpSp>
      <p:sp>
        <p:nvSpPr>
          <p:cNvPr id="312946" name="Text Box 1650"/>
          <p:cNvSpPr txBox="1">
            <a:spLocks noChangeArrowheads="1"/>
          </p:cNvSpPr>
          <p:nvPr/>
        </p:nvSpPr>
        <p:spPr bwMode="auto">
          <a:xfrm>
            <a:off x="7491413" y="3233738"/>
            <a:ext cx="1377950" cy="1554162"/>
          </a:xfrm>
          <a:prstGeom prst="rect">
            <a:avLst/>
          </a:prstGeom>
          <a:noFill/>
          <a:ln w="9525" algn="ctr">
            <a:noFill/>
            <a:miter lim="800000"/>
            <a:headEnd/>
            <a:tailEnd/>
          </a:ln>
          <a:effectLst/>
        </p:spPr>
        <p:txBody>
          <a:bodyPr wrap="none">
            <a:spAutoFit/>
          </a:bodyPr>
          <a:lstStyle/>
          <a:p>
            <a:pPr algn="ctr"/>
            <a:r>
              <a:rPr lang="en-US" b="1">
                <a:solidFill>
                  <a:srgbClr val="990000"/>
                </a:solidFill>
              </a:rPr>
              <a:t>16</a:t>
            </a:r>
          </a:p>
          <a:p>
            <a:pPr algn="ctr"/>
            <a:r>
              <a:rPr lang="en-US" b="1">
                <a:solidFill>
                  <a:srgbClr val="990000"/>
                </a:solidFill>
              </a:rPr>
              <a:t>8-byte</a:t>
            </a:r>
          </a:p>
          <a:p>
            <a:pPr algn="ctr"/>
            <a:r>
              <a:rPr lang="en-US" b="1">
                <a:solidFill>
                  <a:srgbClr val="990000"/>
                </a:solidFill>
              </a:rPr>
              <a:t>links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123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72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2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2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2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2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2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24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24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23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23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23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23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23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23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29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72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729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73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30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73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73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730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29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729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729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729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729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729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729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7289"/>
                                        </p:tgtEl>
                                        <p:attrNameLst>
                                          <p:attrName>style.visibility</p:attrName>
                                        </p:attrNameLst>
                                      </p:cBhvr>
                                      <p:to>
                                        <p:strVal val="visible"/>
                                      </p:to>
                                    </p:set>
                                  </p:childTnLst>
                                </p:cTn>
                              </p:par>
                              <p:par>
                                <p:cTn id="71" presetID="0" presetClass="path" presetSubtype="0" accel="50000" decel="50000" fill="hold" nodeType="withEffect">
                                  <p:stCondLst>
                                    <p:cond delay="0"/>
                                  </p:stCondLst>
                                  <p:childTnLst>
                                    <p:animMotion origin="layout" path="M 5.55112E-17 -1.48148E-6 L -0.08646 0.15139 " pathEditMode="relative" rAng="0" ptsTypes="AA">
                                      <p:cBhvr>
                                        <p:cTn id="72" dur="2000" fill="hold"/>
                                        <p:tgtEl>
                                          <p:spTgt spid="97289"/>
                                        </p:tgtEl>
                                        <p:attrNameLst>
                                          <p:attrName>ppt_x</p:attrName>
                                          <p:attrName>ppt_y</p:attrName>
                                        </p:attrNameLst>
                                      </p:cBhvr>
                                      <p:rCtr x="-43" y="76"/>
                                    </p:animMotion>
                                  </p:childTnLst>
                                </p:cTn>
                              </p:par>
                              <p:par>
                                <p:cTn id="73" presetID="0" presetClass="path" presetSubtype="0" accel="50000" decel="50000" fill="hold" nodeType="withEffect">
                                  <p:stCondLst>
                                    <p:cond delay="0"/>
                                  </p:stCondLst>
                                  <p:childTnLst>
                                    <p:animMotion origin="layout" path="M -4.44444E-6 1.85185E-6 L -0.08541 0.19722 " pathEditMode="relative" rAng="0" ptsTypes="AA">
                                      <p:cBhvr>
                                        <p:cTn id="74" dur="2000" fill="hold"/>
                                        <p:tgtEl>
                                          <p:spTgt spid="97297"/>
                                        </p:tgtEl>
                                        <p:attrNameLst>
                                          <p:attrName>ppt_x</p:attrName>
                                          <p:attrName>ppt_y</p:attrName>
                                        </p:attrNameLst>
                                      </p:cBhvr>
                                      <p:rCtr x="-43" y="99"/>
                                    </p:animMotion>
                                  </p:childTnLst>
                                </p:cTn>
                              </p:par>
                              <p:par>
                                <p:cTn id="75" presetID="0" presetClass="path" presetSubtype="0" accel="50000" decel="50000" fill="hold" nodeType="withEffect">
                                  <p:stCondLst>
                                    <p:cond delay="0"/>
                                  </p:stCondLst>
                                  <p:childTnLst>
                                    <p:animMotion origin="layout" path="M 5.55112E-17 -1.48148E-6 L -0.13646 -0.02222 " pathEditMode="relative" rAng="0" ptsTypes="AA">
                                      <p:cBhvr>
                                        <p:cTn id="76" dur="2000" fill="hold"/>
                                        <p:tgtEl>
                                          <p:spTgt spid="97290"/>
                                        </p:tgtEl>
                                        <p:attrNameLst>
                                          <p:attrName>ppt_x</p:attrName>
                                          <p:attrName>ppt_y</p:attrName>
                                        </p:attrNameLst>
                                      </p:cBhvr>
                                      <p:rCtr x="-68" y="-11"/>
                                    </p:animMotion>
                                  </p:childTnLst>
                                </p:cTn>
                              </p:par>
                              <p:par>
                                <p:cTn id="77" presetID="0" presetClass="path" presetSubtype="0" accel="50000" decel="50000" fill="hold" nodeType="withEffect">
                                  <p:stCondLst>
                                    <p:cond delay="0"/>
                                  </p:stCondLst>
                                  <p:childTnLst>
                                    <p:animMotion origin="layout" path="M -4.44444E-6 1.85185E-6 L -0.1375 0.02361 " pathEditMode="relative" rAng="0" ptsTypes="AA">
                                      <p:cBhvr>
                                        <p:cTn id="78" dur="2000" fill="hold"/>
                                        <p:tgtEl>
                                          <p:spTgt spid="97298"/>
                                        </p:tgtEl>
                                        <p:attrNameLst>
                                          <p:attrName>ppt_x</p:attrName>
                                          <p:attrName>ppt_y</p:attrName>
                                        </p:attrNameLst>
                                      </p:cBhvr>
                                      <p:rCtr x="-69" y="12"/>
                                    </p:animMotion>
                                  </p:childTnLst>
                                </p:cTn>
                              </p:par>
                              <p:par>
                                <p:cTn id="79" presetID="0" presetClass="path" presetSubtype="0" accel="50000" decel="50000" fill="hold" nodeType="withEffect">
                                  <p:stCondLst>
                                    <p:cond delay="0"/>
                                  </p:stCondLst>
                                  <p:childTnLst>
                                    <p:animMotion origin="layout" path="M -4.44444E-6 -3.7037E-7 L -0.08854 -0.12639 " pathEditMode="relative" rAng="0" ptsTypes="AA">
                                      <p:cBhvr>
                                        <p:cTn id="80" dur="2000" fill="hold"/>
                                        <p:tgtEl>
                                          <p:spTgt spid="312345"/>
                                        </p:tgtEl>
                                        <p:attrNameLst>
                                          <p:attrName>ppt_x</p:attrName>
                                          <p:attrName>ppt_y</p:attrName>
                                        </p:attrNameLst>
                                      </p:cBhvr>
                                      <p:rCtr x="-44" y="-63"/>
                                    </p:animMotion>
                                  </p:childTnLst>
                                </p:cTn>
                              </p:par>
                              <p:par>
                                <p:cTn id="81" presetID="0" presetClass="path" presetSubtype="0" accel="50000" decel="50000" fill="hold" nodeType="withEffect">
                                  <p:stCondLst>
                                    <p:cond delay="0"/>
                                  </p:stCondLst>
                                  <p:childTnLst>
                                    <p:animMotion origin="layout" path="M -4.44444E-6 5.55112E-17 L -0.08854 -0.06944 " pathEditMode="relative" rAng="0" ptsTypes="AA">
                                      <p:cBhvr>
                                        <p:cTn id="82" dur="2000" fill="hold"/>
                                        <p:tgtEl>
                                          <p:spTgt spid="97280"/>
                                        </p:tgtEl>
                                        <p:attrNameLst>
                                          <p:attrName>ppt_x</p:attrName>
                                          <p:attrName>ppt_y</p:attrName>
                                        </p:attrNameLst>
                                      </p:cBhvr>
                                      <p:rCtr x="-44" y="-35"/>
                                    </p:animMotion>
                                  </p:childTnLst>
                                </p:cTn>
                              </p:par>
                              <p:par>
                                <p:cTn id="83" presetID="0" presetClass="path" presetSubtype="0" accel="50000" decel="50000" fill="hold" nodeType="withEffect">
                                  <p:stCondLst>
                                    <p:cond delay="0"/>
                                  </p:stCondLst>
                                  <p:childTnLst>
                                    <p:animMotion origin="layout" path="M -4.44444E-6 5.55112E-17 L -0.13854 0.10556 " pathEditMode="relative" rAng="0" ptsTypes="AA">
                                      <p:cBhvr>
                                        <p:cTn id="84" dur="2000" fill="hold"/>
                                        <p:tgtEl>
                                          <p:spTgt spid="97281"/>
                                        </p:tgtEl>
                                        <p:attrNameLst>
                                          <p:attrName>ppt_x</p:attrName>
                                          <p:attrName>ppt_y</p:attrName>
                                        </p:attrNameLst>
                                      </p:cBhvr>
                                      <p:rCtr x="-69" y="53"/>
                                    </p:animMotion>
                                  </p:childTnLst>
                                </p:cTn>
                              </p:par>
                              <p:par>
                                <p:cTn id="85" presetID="0" presetClass="path" presetSubtype="0" accel="50000" decel="50000" fill="hold" nodeType="withEffect">
                                  <p:stCondLst>
                                    <p:cond delay="0"/>
                                  </p:stCondLst>
                                  <p:childTnLst>
                                    <p:animMotion origin="layout" path="M -4.44444E-6 -3.7037E-7 L -0.13958 0.04745 " pathEditMode="relative" rAng="0" ptsTypes="AA">
                                      <p:cBhvr>
                                        <p:cTn id="86" dur="2000" fill="hold"/>
                                        <p:tgtEl>
                                          <p:spTgt spid="312362"/>
                                        </p:tgtEl>
                                        <p:attrNameLst>
                                          <p:attrName>ppt_x</p:attrName>
                                          <p:attrName>ppt_y</p:attrName>
                                        </p:attrNameLst>
                                      </p:cBhvr>
                                      <p:rCtr x="-70" y="24"/>
                                    </p:animMotion>
                                  </p:childTnLst>
                                </p:cTn>
                              </p:par>
                              <p:par>
                                <p:cTn id="87" presetID="0" presetClass="path" presetSubtype="0" accel="50000" decel="50000" fill="hold" nodeType="withEffect">
                                  <p:stCondLst>
                                    <p:cond delay="0"/>
                                  </p:stCondLst>
                                  <p:childTnLst>
                                    <p:animMotion origin="layout" path="M 4.44444E-6 -1.11111E-6 L -0.13229 -0.06667 " pathEditMode="relative" rAng="0" ptsTypes="AA">
                                      <p:cBhvr>
                                        <p:cTn id="88" dur="2000" fill="hold"/>
                                        <p:tgtEl>
                                          <p:spTgt spid="97283"/>
                                        </p:tgtEl>
                                        <p:attrNameLst>
                                          <p:attrName>ppt_x</p:attrName>
                                          <p:attrName>ppt_y</p:attrName>
                                        </p:attrNameLst>
                                      </p:cBhvr>
                                      <p:rCtr x="0" y="0"/>
                                    </p:animMotion>
                                  </p:childTnLst>
                                </p:cTn>
                              </p:par>
                              <p:par>
                                <p:cTn id="89" presetID="0" presetClass="path" presetSubtype="0" accel="50000" decel="50000" fill="hold" nodeType="withEffect">
                                  <p:stCondLst>
                                    <p:cond delay="0"/>
                                  </p:stCondLst>
                                  <p:childTnLst>
                                    <p:animMotion origin="layout" path="M 6.11111E-6 -4.07407E-6 L -0.13228 -0.12083 " pathEditMode="relative" rAng="0" ptsTypes="AA">
                                      <p:cBhvr>
                                        <p:cTn id="90" dur="2000" fill="hold"/>
                                        <p:tgtEl>
                                          <p:spTgt spid="312379"/>
                                        </p:tgtEl>
                                        <p:attrNameLst>
                                          <p:attrName>ppt_x</p:attrName>
                                          <p:attrName>ppt_y</p:attrName>
                                        </p:attrNameLst>
                                      </p:cBhvr>
                                      <p:rCtr x="0" y="0"/>
                                    </p:animMotion>
                                  </p:childTnLst>
                                </p:cTn>
                              </p:par>
                              <p:par>
                                <p:cTn id="91" presetID="0" presetClass="path" presetSubtype="0" accel="50000" decel="50000" fill="hold" nodeType="withEffect">
                                  <p:stCondLst>
                                    <p:cond delay="0"/>
                                  </p:stCondLst>
                                  <p:childTnLst>
                                    <p:animMotion origin="layout" path="M 6.11111E-6 -1.11111E-6 L -0.1802 0.10417 " pathEditMode="relative" rAng="0" ptsTypes="AA">
                                      <p:cBhvr>
                                        <p:cTn id="92" dur="2000" fill="hold"/>
                                        <p:tgtEl>
                                          <p:spTgt spid="97284"/>
                                        </p:tgtEl>
                                        <p:attrNameLst>
                                          <p:attrName>ppt_x</p:attrName>
                                          <p:attrName>ppt_y</p:attrName>
                                        </p:attrNameLst>
                                      </p:cBhvr>
                                      <p:rCtr x="0" y="0"/>
                                    </p:animMotion>
                                  </p:childTnLst>
                                </p:cTn>
                              </p:par>
                              <p:par>
                                <p:cTn id="93" presetID="0" presetClass="path" presetSubtype="0" accel="50000" decel="50000" fill="hold" nodeType="withEffect">
                                  <p:stCondLst>
                                    <p:cond delay="0"/>
                                  </p:stCondLst>
                                  <p:childTnLst>
                                    <p:animMotion origin="layout" path="M -4.44444E-6 -3.7037E-7 L -0.18125 0.04769 " pathEditMode="relative" rAng="0" ptsTypes="AA">
                                      <p:cBhvr>
                                        <p:cTn id="94" dur="2000" fill="hold"/>
                                        <p:tgtEl>
                                          <p:spTgt spid="312396"/>
                                        </p:tgtEl>
                                        <p:attrNameLst>
                                          <p:attrName>ppt_x</p:attrName>
                                          <p:attrName>ppt_y</p:attrName>
                                        </p:attrNameLst>
                                      </p:cBhvr>
                                      <p:rCtr x="-91" y="24"/>
                                    </p:animMotion>
                                  </p:childTnLst>
                                </p:cTn>
                              </p:par>
                              <p:par>
                                <p:cTn id="95" presetID="0" presetClass="path" presetSubtype="0" accel="50000" decel="50000" fill="hold" nodeType="withEffect">
                                  <p:stCondLst>
                                    <p:cond delay="0"/>
                                  </p:stCondLst>
                                  <p:childTnLst>
                                    <p:animMotion origin="layout" path="M 5.55112E-17 3.7037E-7 L -0.12604 0.15139 " pathEditMode="relative" rAng="0" ptsTypes="AA">
                                      <p:cBhvr>
                                        <p:cTn id="96" dur="2000" fill="hold"/>
                                        <p:tgtEl>
                                          <p:spTgt spid="97291"/>
                                        </p:tgtEl>
                                        <p:attrNameLst>
                                          <p:attrName>ppt_x</p:attrName>
                                          <p:attrName>ppt_y</p:attrName>
                                        </p:attrNameLst>
                                      </p:cBhvr>
                                      <p:rCtr x="0" y="0"/>
                                    </p:animMotion>
                                  </p:childTnLst>
                                </p:cTn>
                              </p:par>
                              <p:par>
                                <p:cTn id="97" presetID="0" presetClass="path" presetSubtype="0" accel="50000" decel="50000" fill="hold" nodeType="withEffect">
                                  <p:stCondLst>
                                    <p:cond delay="0"/>
                                  </p:stCondLst>
                                  <p:childTnLst>
                                    <p:animMotion origin="layout" path="M 4.44444E-6 3.7037E-7 L -0.13021 0.2 " pathEditMode="relative" rAng="0" ptsTypes="AA">
                                      <p:cBhvr>
                                        <p:cTn id="98" dur="2000" fill="hold"/>
                                        <p:tgtEl>
                                          <p:spTgt spid="97299"/>
                                        </p:tgtEl>
                                        <p:attrNameLst>
                                          <p:attrName>ppt_x</p:attrName>
                                          <p:attrName>ppt_y</p:attrName>
                                        </p:attrNameLst>
                                      </p:cBhvr>
                                      <p:rCtr x="0" y="0"/>
                                    </p:animMotion>
                                  </p:childTnLst>
                                </p:cTn>
                              </p:par>
                              <p:par>
                                <p:cTn id="99" presetID="0" presetClass="path" presetSubtype="0" accel="50000" decel="50000" fill="hold" nodeType="withEffect">
                                  <p:stCondLst>
                                    <p:cond delay="0"/>
                                  </p:stCondLst>
                                  <p:childTnLst>
                                    <p:animMotion origin="layout" path="M -1.66667E-6 3.7037E-7 L -0.17916 -0.01667 " pathEditMode="relative" rAng="0" ptsTypes="AA">
                                      <p:cBhvr>
                                        <p:cTn id="100" dur="2000" fill="hold"/>
                                        <p:tgtEl>
                                          <p:spTgt spid="97292"/>
                                        </p:tgtEl>
                                        <p:attrNameLst>
                                          <p:attrName>ppt_x</p:attrName>
                                          <p:attrName>ppt_y</p:attrName>
                                        </p:attrNameLst>
                                      </p:cBhvr>
                                      <p:rCtr x="0" y="0"/>
                                    </p:animMotion>
                                  </p:childTnLst>
                                </p:cTn>
                              </p:par>
                              <p:par>
                                <p:cTn id="101" presetID="0" presetClass="path" presetSubtype="0" accel="50000" decel="50000" fill="hold" nodeType="withEffect">
                                  <p:stCondLst>
                                    <p:cond delay="0"/>
                                  </p:stCondLst>
                                  <p:childTnLst>
                                    <p:animMotion origin="layout" path="M 4.44444E-6 3.7037E-7 L -0.17917 0.02222 " pathEditMode="relative" rAng="0" ptsTypes="AA">
                                      <p:cBhvr>
                                        <p:cTn id="102" dur="2000" fill="hold"/>
                                        <p:tgtEl>
                                          <p:spTgt spid="97300"/>
                                        </p:tgtEl>
                                        <p:attrNameLst>
                                          <p:attrName>ppt_x</p:attrName>
                                          <p:attrName>ppt_y</p:attrName>
                                        </p:attrNameLst>
                                      </p:cBhvr>
                                      <p:rCtr x="0" y="0"/>
                                    </p:animMotion>
                                  </p:childTnLst>
                                </p:cTn>
                              </p:par>
                              <p:par>
                                <p:cTn id="103" presetID="0" presetClass="path" presetSubtype="0" accel="50000" decel="50000" fill="hold" nodeType="withEffect">
                                  <p:stCondLst>
                                    <p:cond delay="0"/>
                                  </p:stCondLst>
                                  <p:childTnLst>
                                    <p:animMotion origin="layout" path="M -0.00069 5.55112E-17 L 0.08681 -0.06667 " pathEditMode="relative" rAng="0" ptsTypes="AA">
                                      <p:cBhvr>
                                        <p:cTn id="104" dur="2000" fill="hold"/>
                                        <p:tgtEl>
                                          <p:spTgt spid="97288"/>
                                        </p:tgtEl>
                                        <p:attrNameLst>
                                          <p:attrName>ppt_x</p:attrName>
                                          <p:attrName>ppt_y</p:attrName>
                                        </p:attrNameLst>
                                      </p:cBhvr>
                                      <p:rCtr x="44" y="-33"/>
                                    </p:animMotion>
                                  </p:childTnLst>
                                </p:cTn>
                              </p:par>
                              <p:par>
                                <p:cTn id="105" presetID="0" presetClass="path" presetSubtype="0" accel="50000" decel="50000" fill="hold" nodeType="withEffect">
                                  <p:stCondLst>
                                    <p:cond delay="0"/>
                                  </p:stCondLst>
                                  <p:childTnLst>
                                    <p:animMotion origin="layout" path="M -0.00069 -0.00093 L 0.08577 -0.12731 " pathEditMode="relative" rAng="0" ptsTypes="AA">
                                      <p:cBhvr>
                                        <p:cTn id="106" dur="2000" fill="hold"/>
                                        <p:tgtEl>
                                          <p:spTgt spid="312432"/>
                                        </p:tgtEl>
                                        <p:attrNameLst>
                                          <p:attrName>ppt_x</p:attrName>
                                          <p:attrName>ppt_y</p:attrName>
                                        </p:attrNameLst>
                                      </p:cBhvr>
                                      <p:rCtr x="43" y="-63"/>
                                    </p:animMotion>
                                  </p:childTnLst>
                                </p:cTn>
                              </p:par>
                              <p:par>
                                <p:cTn id="107" presetID="0" presetClass="path" presetSubtype="0" accel="50000" decel="50000" fill="hold" nodeType="withEffect">
                                  <p:stCondLst>
                                    <p:cond delay="0"/>
                                  </p:stCondLst>
                                  <p:childTnLst>
                                    <p:animMotion origin="layout" path="M -4.44444E-6 5.55112E-17 L 0.13438 0.10556 " pathEditMode="relative" rAng="0" ptsTypes="AA">
                                      <p:cBhvr>
                                        <p:cTn id="108" dur="2000" fill="hold"/>
                                        <p:tgtEl>
                                          <p:spTgt spid="97287"/>
                                        </p:tgtEl>
                                        <p:attrNameLst>
                                          <p:attrName>ppt_x</p:attrName>
                                          <p:attrName>ppt_y</p:attrName>
                                        </p:attrNameLst>
                                      </p:cBhvr>
                                      <p:rCtr x="67" y="53"/>
                                    </p:animMotion>
                                  </p:childTnLst>
                                </p:cTn>
                              </p:par>
                              <p:par>
                                <p:cTn id="109" presetID="0" presetClass="path" presetSubtype="0" accel="50000" decel="50000" fill="hold" nodeType="withEffect">
                                  <p:stCondLst>
                                    <p:cond delay="0"/>
                                  </p:stCondLst>
                                  <p:childTnLst>
                                    <p:animMotion origin="layout" path="M -0.00069 -0.00093 L 0.13473 0.04769 " pathEditMode="relative" rAng="0" ptsTypes="AA">
                                      <p:cBhvr>
                                        <p:cTn id="110" dur="2000" fill="hold"/>
                                        <p:tgtEl>
                                          <p:spTgt spid="312415"/>
                                        </p:tgtEl>
                                        <p:attrNameLst>
                                          <p:attrName>ppt_x</p:attrName>
                                          <p:attrName>ppt_y</p:attrName>
                                        </p:attrNameLst>
                                      </p:cBhvr>
                                      <p:rCtr x="68" y="24"/>
                                    </p:animMotion>
                                  </p:childTnLst>
                                </p:cTn>
                              </p:par>
                              <p:par>
                                <p:cTn id="111" presetID="0" presetClass="path" presetSubtype="0" accel="50000" decel="50000" fill="hold" nodeType="withEffect">
                                  <p:stCondLst>
                                    <p:cond delay="0"/>
                                  </p:stCondLst>
                                  <p:childTnLst>
                                    <p:animMotion origin="layout" path="M -0.00069 -0.00023 L 0.08056 0.19699 " pathEditMode="relative" rAng="0" ptsTypes="AA">
                                      <p:cBhvr>
                                        <p:cTn id="112" dur="2000" fill="hold"/>
                                        <p:tgtEl>
                                          <p:spTgt spid="97304"/>
                                        </p:tgtEl>
                                        <p:attrNameLst>
                                          <p:attrName>ppt_x</p:attrName>
                                          <p:attrName>ppt_y</p:attrName>
                                        </p:attrNameLst>
                                      </p:cBhvr>
                                      <p:rCtr x="41" y="99"/>
                                    </p:animMotion>
                                  </p:childTnLst>
                                </p:cTn>
                              </p:par>
                              <p:par>
                                <p:cTn id="113" presetID="0" presetClass="path" presetSubtype="0" accel="50000" decel="50000" fill="hold" nodeType="withEffect">
                                  <p:stCondLst>
                                    <p:cond delay="0"/>
                                  </p:stCondLst>
                                  <p:childTnLst>
                                    <p:animMotion origin="layout" path="M 1.11022E-16 -1.48148E-6 L 0.08125 0.14861 " pathEditMode="relative" rAng="0" ptsTypes="AA">
                                      <p:cBhvr>
                                        <p:cTn id="114" dur="2000" fill="hold"/>
                                        <p:tgtEl>
                                          <p:spTgt spid="97296"/>
                                        </p:tgtEl>
                                        <p:attrNameLst>
                                          <p:attrName>ppt_x</p:attrName>
                                          <p:attrName>ppt_y</p:attrName>
                                        </p:attrNameLst>
                                      </p:cBhvr>
                                      <p:rCtr x="41" y="74"/>
                                    </p:animMotion>
                                  </p:childTnLst>
                                </p:cTn>
                              </p:par>
                              <p:par>
                                <p:cTn id="115" presetID="0" presetClass="path" presetSubtype="0" accel="50000" decel="50000" fill="hold" nodeType="withEffect">
                                  <p:stCondLst>
                                    <p:cond delay="0"/>
                                  </p:stCondLst>
                                  <p:childTnLst>
                                    <p:animMotion origin="layout" path="M 1.11022E-16 -1.48148E-6 L 0.13021 -0.02222 " pathEditMode="relative" rAng="0" ptsTypes="AA">
                                      <p:cBhvr>
                                        <p:cTn id="116" dur="2000" fill="hold"/>
                                        <p:tgtEl>
                                          <p:spTgt spid="97295"/>
                                        </p:tgtEl>
                                        <p:attrNameLst>
                                          <p:attrName>ppt_x</p:attrName>
                                          <p:attrName>ppt_y</p:attrName>
                                        </p:attrNameLst>
                                      </p:cBhvr>
                                      <p:rCtr x="65" y="-11"/>
                                    </p:animMotion>
                                  </p:childTnLst>
                                </p:cTn>
                              </p:par>
                              <p:par>
                                <p:cTn id="117" presetID="0" presetClass="path" presetSubtype="0" accel="50000" decel="50000" fill="hold" nodeType="withEffect">
                                  <p:stCondLst>
                                    <p:cond delay="0"/>
                                  </p:stCondLst>
                                  <p:childTnLst>
                                    <p:animMotion origin="layout" path="M -4.44444E-6 1.85185E-6 L 0.12917 0.025 " pathEditMode="relative" rAng="0" ptsTypes="AA">
                                      <p:cBhvr>
                                        <p:cTn id="118" dur="2000" fill="hold"/>
                                        <p:tgtEl>
                                          <p:spTgt spid="97303"/>
                                        </p:tgtEl>
                                        <p:attrNameLst>
                                          <p:attrName>ppt_x</p:attrName>
                                          <p:attrName>ppt_y</p:attrName>
                                        </p:attrNameLst>
                                      </p:cBhvr>
                                      <p:rCtr x="65" y="13"/>
                                    </p:animMotion>
                                  </p:childTnLst>
                                </p:cTn>
                              </p:par>
                              <p:par>
                                <p:cTn id="119" presetID="0" presetClass="path" presetSubtype="0" accel="50000" decel="50000" fill="hold" nodeType="withEffect">
                                  <p:stCondLst>
                                    <p:cond delay="0"/>
                                  </p:stCondLst>
                                  <p:childTnLst>
                                    <p:animMotion origin="layout" path="M -4.44444E-6 5.55112E-17 L 0.12813 -0.06389 " pathEditMode="relative" rAng="0" ptsTypes="AA">
                                      <p:cBhvr>
                                        <p:cTn id="120" dur="2000" fill="hold"/>
                                        <p:tgtEl>
                                          <p:spTgt spid="97286"/>
                                        </p:tgtEl>
                                        <p:attrNameLst>
                                          <p:attrName>ppt_x</p:attrName>
                                          <p:attrName>ppt_y</p:attrName>
                                        </p:attrNameLst>
                                      </p:cBhvr>
                                      <p:rCtr x="64" y="-32"/>
                                    </p:animMotion>
                                  </p:childTnLst>
                                </p:cTn>
                              </p:par>
                              <p:par>
                                <p:cTn id="121" presetID="0" presetClass="path" presetSubtype="0" accel="50000" decel="50000" fill="hold" nodeType="withEffect">
                                  <p:stCondLst>
                                    <p:cond delay="0"/>
                                  </p:stCondLst>
                                  <p:childTnLst>
                                    <p:animMotion origin="layout" path="M -4.44444E-6 -3.7037E-7 L 0.13542 -0.11944 " pathEditMode="relative" rAng="0" ptsTypes="AA">
                                      <p:cBhvr>
                                        <p:cTn id="122" dur="2000" fill="hold"/>
                                        <p:tgtEl>
                                          <p:spTgt spid="312398"/>
                                        </p:tgtEl>
                                        <p:attrNameLst>
                                          <p:attrName>ppt_x</p:attrName>
                                          <p:attrName>ppt_y</p:attrName>
                                        </p:attrNameLst>
                                      </p:cBhvr>
                                      <p:rCtr x="68" y="-60"/>
                                    </p:animMotion>
                                  </p:childTnLst>
                                </p:cTn>
                              </p:par>
                              <p:par>
                                <p:cTn id="123" presetID="0" presetClass="path" presetSubtype="0" accel="50000" decel="50000" fill="hold" nodeType="withEffect">
                                  <p:stCondLst>
                                    <p:cond delay="0"/>
                                  </p:stCondLst>
                                  <p:childTnLst>
                                    <p:animMotion origin="layout" path="M 4.44444E-6 3.7037E-7 L 0.12917 0.19583 " pathEditMode="relative" ptsTypes="AA">
                                      <p:cBhvr>
                                        <p:cTn id="124" dur="2000" fill="hold"/>
                                        <p:tgtEl>
                                          <p:spTgt spid="97302"/>
                                        </p:tgtEl>
                                        <p:attrNameLst>
                                          <p:attrName>ppt_x</p:attrName>
                                          <p:attrName>ppt_y</p:attrName>
                                        </p:attrNameLst>
                                      </p:cBhvr>
                                    </p:animMotion>
                                  </p:childTnLst>
                                </p:cTn>
                              </p:par>
                              <p:par>
                                <p:cTn id="125" presetID="0" presetClass="path" presetSubtype="0" accel="50000" decel="50000" fill="hold" nodeType="withEffect">
                                  <p:stCondLst>
                                    <p:cond delay="0"/>
                                  </p:stCondLst>
                                  <p:childTnLst>
                                    <p:animMotion origin="layout" path="M 1.66667E-6 3.7037E-7 L 0.13021 0.14583 " pathEditMode="relative" ptsTypes="AA">
                                      <p:cBhvr>
                                        <p:cTn id="126" dur="2000" fill="hold"/>
                                        <p:tgtEl>
                                          <p:spTgt spid="97294"/>
                                        </p:tgtEl>
                                        <p:attrNameLst>
                                          <p:attrName>ppt_x</p:attrName>
                                          <p:attrName>ppt_y</p:attrName>
                                        </p:attrNameLst>
                                      </p:cBhvr>
                                    </p:animMotion>
                                  </p:childTnLst>
                                </p:cTn>
                              </p:par>
                              <p:par>
                                <p:cTn id="127" presetID="0" presetClass="path" presetSubtype="0" accel="50000" decel="50000" fill="hold" nodeType="withEffect">
                                  <p:stCondLst>
                                    <p:cond delay="0"/>
                                  </p:stCondLst>
                                  <p:childTnLst>
                                    <p:animMotion origin="layout" path="M 4.44444E-6 -1.11111E-6 L 0.18021 0.09861 " pathEditMode="relative" rAng="0" ptsTypes="AA">
                                      <p:cBhvr>
                                        <p:cTn id="128" dur="2000" fill="hold"/>
                                        <p:tgtEl>
                                          <p:spTgt spid="97285"/>
                                        </p:tgtEl>
                                        <p:attrNameLst>
                                          <p:attrName>ppt_x</p:attrName>
                                          <p:attrName>ppt_y</p:attrName>
                                        </p:attrNameLst>
                                      </p:cBhvr>
                                      <p:rCtr x="0" y="0"/>
                                    </p:animMotion>
                                  </p:childTnLst>
                                </p:cTn>
                              </p:par>
                              <p:par>
                                <p:cTn id="129" presetID="0" presetClass="path" presetSubtype="0" accel="50000" decel="50000" fill="hold" nodeType="withEffect">
                                  <p:stCondLst>
                                    <p:cond delay="0"/>
                                  </p:stCondLst>
                                  <p:childTnLst>
                                    <p:animMotion origin="layout" path="M -4.44444E-6 -3.7037E-7 L 0.17709 0.04607 " pathEditMode="relative" rAng="0" ptsTypes="AA">
                                      <p:cBhvr>
                                        <p:cTn id="130" dur="2000" fill="hold"/>
                                        <p:tgtEl>
                                          <p:spTgt spid="312397"/>
                                        </p:tgtEl>
                                        <p:attrNameLst>
                                          <p:attrName>ppt_x</p:attrName>
                                          <p:attrName>ppt_y</p:attrName>
                                        </p:attrNameLst>
                                      </p:cBhvr>
                                      <p:rCtr x="89" y="23"/>
                                    </p:animMotion>
                                  </p:childTnLst>
                                </p:cTn>
                              </p:par>
                              <p:par>
                                <p:cTn id="131" presetID="0" presetClass="path" presetSubtype="0" accel="50000" decel="50000" fill="hold" nodeType="withEffect">
                                  <p:stCondLst>
                                    <p:cond delay="0"/>
                                  </p:stCondLst>
                                  <p:childTnLst>
                                    <p:animMotion origin="layout" path="M 4.44444E-6 3.7037E-7 L 0.175 0.02083 " pathEditMode="relative" ptsTypes="AA">
                                      <p:cBhvr>
                                        <p:cTn id="132" dur="2000" fill="hold"/>
                                        <p:tgtEl>
                                          <p:spTgt spid="97301"/>
                                        </p:tgtEl>
                                        <p:attrNameLst>
                                          <p:attrName>ppt_x</p:attrName>
                                          <p:attrName>ppt_y</p:attrName>
                                        </p:attrNameLst>
                                      </p:cBhvr>
                                    </p:animMotion>
                                  </p:childTnLst>
                                </p:cTn>
                              </p:par>
                              <p:par>
                                <p:cTn id="133" presetID="0" presetClass="path" presetSubtype="0" accel="50000" decel="50000" fill="hold" nodeType="withEffect">
                                  <p:stCondLst>
                                    <p:cond delay="0"/>
                                  </p:stCondLst>
                                  <p:childTnLst>
                                    <p:animMotion origin="layout" path="M 0.0 3.7037E-7 L 0.17292 -0.01944 " pathEditMode="relative" rAng="0" ptsTypes="AA">
                                      <p:cBhvr>
                                        <p:cTn id="134" dur="2000" fill="hold"/>
                                        <p:tgtEl>
                                          <p:spTgt spid="97293"/>
                                        </p:tgtEl>
                                        <p:attrNameLst>
                                          <p:attrName>ppt_x</p:attrName>
                                          <p:attrName>ppt_y</p:attrName>
                                        </p:attrNameLst>
                                      </p:cBhvr>
                                      <p:rCtr x="0" y="0"/>
                                    </p:animMotion>
                                  </p:childTnLst>
                                </p:cTn>
                              </p:par>
                            </p:childTnLst>
                          </p:cTn>
                        </p:par>
                        <p:par>
                          <p:cTn id="135" fill="hold">
                            <p:stCondLst>
                              <p:cond delay="2000"/>
                            </p:stCondLst>
                            <p:childTnLst>
                              <p:par>
                                <p:cTn id="136" presetID="1" presetClass="exit" presetSubtype="0" fill="hold" nodeType="afterEffect">
                                  <p:stCondLst>
                                    <p:cond delay="500"/>
                                  </p:stCondLst>
                                  <p:childTnLst>
                                    <p:set>
                                      <p:cBhvr>
                                        <p:cTn id="137" dur="1" fill="hold">
                                          <p:stCondLst>
                                            <p:cond delay="0"/>
                                          </p:stCondLst>
                                        </p:cTn>
                                        <p:tgtEl>
                                          <p:spTgt spid="97280"/>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97281"/>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97283"/>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97284"/>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97285"/>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97286"/>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97287"/>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97288"/>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312432"/>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312415"/>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312398"/>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312397"/>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312396"/>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312379"/>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312362"/>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312345"/>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97297"/>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97298"/>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97299"/>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97300"/>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97301"/>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97302"/>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97303"/>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97304"/>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97296"/>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97295"/>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97294"/>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97293"/>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97292"/>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97291"/>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97290"/>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97289"/>
                                        </p:tgtEl>
                                        <p:attrNameLst>
                                          <p:attrName>style.visibility</p:attrName>
                                        </p:attrNameLst>
                                      </p:cBhvr>
                                      <p:to>
                                        <p:strVal val="hidden"/>
                                      </p:to>
                                    </p:set>
                                  </p:childTnLst>
                                </p:cTn>
                              </p:par>
                              <p:par>
                                <p:cTn id="200" presetID="1" presetClass="entr" presetSubtype="0" fill="hold" nodeType="withEffect">
                                  <p:stCondLst>
                                    <p:cond delay="0"/>
                                  </p:stCondLst>
                                  <p:childTnLst>
                                    <p:set>
                                      <p:cBhvr>
                                        <p:cTn id="201" dur="1" fill="hold">
                                          <p:stCondLst>
                                            <p:cond delay="0"/>
                                          </p:stCondLst>
                                        </p:cTn>
                                        <p:tgtEl>
                                          <p:spTgt spid="2"/>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nodeType="clickEffect">
                                  <p:stCondLst>
                                    <p:cond delay="0"/>
                                  </p:stCondLst>
                                  <p:childTnLst>
                                    <p:set>
                                      <p:cBhvr>
                                        <p:cTn id="205" dur="1" fill="hold">
                                          <p:stCondLst>
                                            <p:cond delay="0"/>
                                          </p:stCondLst>
                                        </p:cTn>
                                        <p:tgtEl>
                                          <p:spTgt spid="97305"/>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nodeType="clickEffect">
                                  <p:stCondLst>
                                    <p:cond delay="0"/>
                                  </p:stCondLst>
                                  <p:childTnLst>
                                    <p:set>
                                      <p:cBhvr>
                                        <p:cTn id="209" dur="1" fill="hold">
                                          <p:stCondLst>
                                            <p:cond delay="0"/>
                                          </p:stCondLst>
                                        </p:cTn>
                                        <p:tgtEl>
                                          <p:spTgt spid="97308"/>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31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9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Chip Multiprocessor Designs</a:t>
            </a:r>
            <a:endParaRPr lang="en-US" dirty="0"/>
          </a:p>
        </p:txBody>
      </p:sp>
      <p:sp>
        <p:nvSpPr>
          <p:cNvPr id="3" name="Content Placeholder 2"/>
          <p:cNvSpPr>
            <a:spLocks noGrp="1"/>
          </p:cNvSpPr>
          <p:nvPr>
            <p:ph idx="1"/>
          </p:nvPr>
        </p:nvSpPr>
        <p:spPr>
          <a:xfrm>
            <a:off x="0" y="381000"/>
            <a:ext cx="9144000" cy="5410200"/>
          </a:xfrm>
        </p:spPr>
        <p:txBody>
          <a:bodyPr/>
          <a:lstStyle/>
          <a:p>
            <a:endParaRPr lang="en-US" dirty="0"/>
          </a:p>
        </p:txBody>
      </p:sp>
      <p:sp>
        <p:nvSpPr>
          <p:cNvPr id="4" name="Rectangle 3"/>
          <p:cNvSpPr>
            <a:spLocks noChangeArrowheads="1"/>
          </p:cNvSpPr>
          <p:nvPr/>
        </p:nvSpPr>
        <p:spPr bwMode="auto">
          <a:xfrm>
            <a:off x="461963" y="1397000"/>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5" name="Rectangle 4"/>
          <p:cNvSpPr>
            <a:spLocks noChangeArrowheads="1"/>
          </p:cNvSpPr>
          <p:nvPr/>
        </p:nvSpPr>
        <p:spPr bwMode="auto">
          <a:xfrm>
            <a:off x="461963" y="1741488"/>
            <a:ext cx="461962"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6" name="Rectangle 5"/>
          <p:cNvSpPr>
            <a:spLocks noChangeArrowheads="1"/>
          </p:cNvSpPr>
          <p:nvPr/>
        </p:nvSpPr>
        <p:spPr bwMode="auto">
          <a:xfrm>
            <a:off x="423863" y="1357313"/>
            <a:ext cx="538162" cy="690562"/>
          </a:xfrm>
          <a:prstGeom prst="rect">
            <a:avLst/>
          </a:prstGeom>
          <a:noFill/>
          <a:ln w="19050">
            <a:solidFill>
              <a:schemeClr val="tx1"/>
            </a:solidFill>
            <a:miter lim="800000"/>
            <a:headEnd/>
            <a:tailEnd/>
          </a:ln>
          <a:effectLst/>
        </p:spPr>
        <p:txBody>
          <a:bodyPr wrap="none" anchor="ctr"/>
          <a:lstStyle/>
          <a:p>
            <a:endParaRPr lang="en-US"/>
          </a:p>
        </p:txBody>
      </p:sp>
      <p:sp>
        <p:nvSpPr>
          <p:cNvPr id="7" name="Line 6"/>
          <p:cNvSpPr>
            <a:spLocks noChangeShapeType="1"/>
          </p:cNvSpPr>
          <p:nvPr/>
        </p:nvSpPr>
        <p:spPr bwMode="auto">
          <a:xfrm>
            <a:off x="693738" y="2047875"/>
            <a:ext cx="0" cy="77788"/>
          </a:xfrm>
          <a:prstGeom prst="line">
            <a:avLst/>
          </a:prstGeom>
          <a:noFill/>
          <a:ln w="19050">
            <a:solidFill>
              <a:schemeClr val="tx1"/>
            </a:solidFill>
            <a:round/>
            <a:headEnd/>
            <a:tailEnd/>
          </a:ln>
          <a:effectLst/>
        </p:spPr>
        <p:txBody>
          <a:bodyPr/>
          <a:lstStyle/>
          <a:p>
            <a:endParaRPr lang="en-US"/>
          </a:p>
        </p:txBody>
      </p:sp>
      <p:sp>
        <p:nvSpPr>
          <p:cNvPr id="8" name="Rectangle 39"/>
          <p:cNvSpPr txBox="1">
            <a:spLocks noChangeArrowheads="1"/>
          </p:cNvSpPr>
          <p:nvPr/>
        </p:nvSpPr>
        <p:spPr>
          <a:xfrm>
            <a:off x="3113088" y="1239838"/>
            <a:ext cx="5875337" cy="4876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cs typeface="+mn-cs"/>
              </a:rPr>
              <a:t>Layout</a:t>
            </a:r>
            <a:r>
              <a:rPr kumimoji="0" lang="en-US" sz="2600" b="0" i="0" u="none" strike="noStrike" kern="0" cap="none" spc="0" normalizeH="0" baseline="0" noProof="0" dirty="0" smtClean="0">
                <a:ln>
                  <a:noFill/>
                </a:ln>
                <a:solidFill>
                  <a:schemeClr val="tx1"/>
                </a:solidFill>
                <a:effectLst/>
                <a:uLnTx/>
                <a:uFillTx/>
                <a:latin typeface="+mn-lt"/>
                <a:ea typeface="+mn-ea"/>
                <a:cs typeface="+mn-cs"/>
              </a:rPr>
              <a:t>: </a:t>
            </a:r>
            <a:r>
              <a:rPr kumimoji="0" lang="en-US" sz="2600" b="0" i="1" u="none" strike="noStrike" kern="0" cap="none" spc="0" normalizeH="0" baseline="0" noProof="0" dirty="0" smtClean="0">
                <a:ln>
                  <a:noFill/>
                </a:ln>
                <a:solidFill>
                  <a:schemeClr val="tx1"/>
                </a:solidFill>
                <a:effectLst/>
                <a:uLnTx/>
                <a:uFillTx/>
                <a:latin typeface="+mn-lt"/>
                <a:ea typeface="+mn-ea"/>
                <a:cs typeface="+mn-cs"/>
              </a:rPr>
              <a:t>“</a:t>
            </a:r>
            <a:r>
              <a:rPr kumimoji="0" lang="en-US" sz="2600" b="0" i="0" u="none" strike="noStrike" kern="0" cap="none" spc="0" normalizeH="0" baseline="0" noProof="0" dirty="0" smtClean="0">
                <a:ln>
                  <a:noFill/>
                </a:ln>
                <a:solidFill>
                  <a:schemeClr val="tx1"/>
                </a:solidFill>
                <a:effectLst/>
                <a:uLnTx/>
                <a:uFillTx/>
                <a:latin typeface="+mn-lt"/>
                <a:ea typeface="+mn-ea"/>
                <a:cs typeface="+mn-cs"/>
              </a:rPr>
              <a:t>Dance-Hall”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rgbClr val="0066CC"/>
                </a:solidFill>
                <a:effectLst/>
                <a:uLnTx/>
                <a:uFillTx/>
                <a:latin typeface="+mn-lt"/>
              </a:rPr>
              <a:t>Core + L1 cache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rgbClr val="0066CC"/>
                </a:solidFill>
                <a:effectLst/>
                <a:uLnTx/>
                <a:uFillTx/>
                <a:latin typeface="+mn-lt"/>
              </a:rPr>
              <a:t>L2 cache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1" u="none" strike="noStrike" kern="0" cap="none" spc="0" normalizeH="0" baseline="0" noProof="0" dirty="0" smtClean="0">
              <a:ln>
                <a:noFill/>
              </a:ln>
              <a:solidFill>
                <a:srgbClr val="0066CC"/>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Small L1 cache: </a:t>
            </a:r>
            <a:r>
              <a:rPr kumimoji="0" lang="en-US" sz="2800" b="0" i="0" u="none" strike="noStrike" kern="0" cap="none" spc="0" normalizeH="0" baseline="0" noProof="0" dirty="0" smtClean="0">
                <a:ln>
                  <a:noFill/>
                </a:ln>
                <a:solidFill>
                  <a:schemeClr val="tx1"/>
                </a:solidFill>
                <a:effectLst/>
                <a:uLnTx/>
                <a:uFillTx/>
                <a:latin typeface="+mn-lt"/>
                <a:ea typeface="+mn-ea"/>
                <a:cs typeface="+mn-cs"/>
              </a:rPr>
              <a:t>Very low access latency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1" u="none" strike="noStrike" kern="0" cap="none" spc="0" normalizeH="0" baseline="0" noProof="0" dirty="0" smtClean="0">
              <a:ln>
                <a:noFill/>
              </a:ln>
              <a:solidFill>
                <a:srgbClr val="0066CC"/>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Large L2 cache</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Rectangle 71"/>
          <p:cNvSpPr>
            <a:spLocks noChangeArrowheads="1"/>
          </p:cNvSpPr>
          <p:nvPr/>
        </p:nvSpPr>
        <p:spPr bwMode="auto">
          <a:xfrm>
            <a:off x="385763" y="2124075"/>
            <a:ext cx="2535237" cy="5000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sp>
        <p:nvSpPr>
          <p:cNvPr id="10" name="Rectangle 73"/>
          <p:cNvSpPr>
            <a:spLocks noChangeArrowheads="1"/>
          </p:cNvSpPr>
          <p:nvPr/>
        </p:nvSpPr>
        <p:spPr bwMode="auto">
          <a:xfrm>
            <a:off x="1114425" y="1397000"/>
            <a:ext cx="461963"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1" name="Rectangle 74"/>
          <p:cNvSpPr>
            <a:spLocks noChangeArrowheads="1"/>
          </p:cNvSpPr>
          <p:nvPr/>
        </p:nvSpPr>
        <p:spPr bwMode="auto">
          <a:xfrm>
            <a:off x="1114425" y="1741488"/>
            <a:ext cx="461963"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2" name="Rectangle 75"/>
          <p:cNvSpPr>
            <a:spLocks noChangeArrowheads="1"/>
          </p:cNvSpPr>
          <p:nvPr/>
        </p:nvSpPr>
        <p:spPr bwMode="auto">
          <a:xfrm>
            <a:off x="1076325" y="1357313"/>
            <a:ext cx="538163" cy="690562"/>
          </a:xfrm>
          <a:prstGeom prst="rect">
            <a:avLst/>
          </a:prstGeom>
          <a:noFill/>
          <a:ln w="19050">
            <a:solidFill>
              <a:schemeClr val="tx1"/>
            </a:solidFill>
            <a:miter lim="800000"/>
            <a:headEnd/>
            <a:tailEnd/>
          </a:ln>
          <a:effectLst/>
        </p:spPr>
        <p:txBody>
          <a:bodyPr wrap="none" anchor="ctr"/>
          <a:lstStyle/>
          <a:p>
            <a:endParaRPr lang="en-US"/>
          </a:p>
        </p:txBody>
      </p:sp>
      <p:sp>
        <p:nvSpPr>
          <p:cNvPr id="13" name="Line 76"/>
          <p:cNvSpPr>
            <a:spLocks noChangeShapeType="1"/>
          </p:cNvSpPr>
          <p:nvPr/>
        </p:nvSpPr>
        <p:spPr bwMode="auto">
          <a:xfrm>
            <a:off x="1346200" y="2047875"/>
            <a:ext cx="0" cy="77788"/>
          </a:xfrm>
          <a:prstGeom prst="line">
            <a:avLst/>
          </a:prstGeom>
          <a:noFill/>
          <a:ln w="19050">
            <a:solidFill>
              <a:schemeClr val="tx1"/>
            </a:solidFill>
            <a:round/>
            <a:headEnd/>
            <a:tailEnd/>
          </a:ln>
          <a:effectLst/>
        </p:spPr>
        <p:txBody>
          <a:bodyPr/>
          <a:lstStyle/>
          <a:p>
            <a:endParaRPr lang="en-US"/>
          </a:p>
        </p:txBody>
      </p:sp>
      <p:sp>
        <p:nvSpPr>
          <p:cNvPr id="14" name="Rectangle 78"/>
          <p:cNvSpPr>
            <a:spLocks noChangeArrowheads="1"/>
          </p:cNvSpPr>
          <p:nvPr/>
        </p:nvSpPr>
        <p:spPr bwMode="auto">
          <a:xfrm>
            <a:off x="1766888" y="1395413"/>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5" name="Rectangle 79"/>
          <p:cNvSpPr>
            <a:spLocks noChangeArrowheads="1"/>
          </p:cNvSpPr>
          <p:nvPr/>
        </p:nvSpPr>
        <p:spPr bwMode="auto">
          <a:xfrm>
            <a:off x="1766888" y="1739900"/>
            <a:ext cx="461962" cy="268288"/>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 name="Rectangle 80"/>
          <p:cNvSpPr>
            <a:spLocks noChangeArrowheads="1"/>
          </p:cNvSpPr>
          <p:nvPr/>
        </p:nvSpPr>
        <p:spPr bwMode="auto">
          <a:xfrm>
            <a:off x="1728788" y="1355725"/>
            <a:ext cx="538162" cy="690563"/>
          </a:xfrm>
          <a:prstGeom prst="rect">
            <a:avLst/>
          </a:prstGeom>
          <a:noFill/>
          <a:ln w="19050">
            <a:solidFill>
              <a:schemeClr val="tx1"/>
            </a:solidFill>
            <a:miter lim="800000"/>
            <a:headEnd/>
            <a:tailEnd/>
          </a:ln>
          <a:effectLst/>
        </p:spPr>
        <p:txBody>
          <a:bodyPr wrap="none" anchor="ctr"/>
          <a:lstStyle/>
          <a:p>
            <a:endParaRPr lang="en-US"/>
          </a:p>
        </p:txBody>
      </p:sp>
      <p:sp>
        <p:nvSpPr>
          <p:cNvPr id="17" name="Line 81"/>
          <p:cNvSpPr>
            <a:spLocks noChangeShapeType="1"/>
          </p:cNvSpPr>
          <p:nvPr/>
        </p:nvSpPr>
        <p:spPr bwMode="auto">
          <a:xfrm>
            <a:off x="1998663" y="2046288"/>
            <a:ext cx="0" cy="77787"/>
          </a:xfrm>
          <a:prstGeom prst="line">
            <a:avLst/>
          </a:prstGeom>
          <a:noFill/>
          <a:ln w="19050">
            <a:solidFill>
              <a:schemeClr val="tx1"/>
            </a:solidFill>
            <a:round/>
            <a:headEnd/>
            <a:tailEnd/>
          </a:ln>
          <a:effectLst/>
        </p:spPr>
        <p:txBody>
          <a:bodyPr/>
          <a:lstStyle/>
          <a:p>
            <a:endParaRPr lang="en-US"/>
          </a:p>
        </p:txBody>
      </p:sp>
      <p:sp>
        <p:nvSpPr>
          <p:cNvPr id="18" name="Rectangle 83"/>
          <p:cNvSpPr>
            <a:spLocks noChangeArrowheads="1"/>
          </p:cNvSpPr>
          <p:nvPr/>
        </p:nvSpPr>
        <p:spPr bwMode="auto">
          <a:xfrm>
            <a:off x="2419350" y="1395413"/>
            <a:ext cx="461963"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9" name="Rectangle 84"/>
          <p:cNvSpPr>
            <a:spLocks noChangeArrowheads="1"/>
          </p:cNvSpPr>
          <p:nvPr/>
        </p:nvSpPr>
        <p:spPr bwMode="auto">
          <a:xfrm>
            <a:off x="2419350" y="1739900"/>
            <a:ext cx="461963" cy="268288"/>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20" name="Rectangle 85"/>
          <p:cNvSpPr>
            <a:spLocks noChangeArrowheads="1"/>
          </p:cNvSpPr>
          <p:nvPr/>
        </p:nvSpPr>
        <p:spPr bwMode="auto">
          <a:xfrm>
            <a:off x="2381250" y="1355725"/>
            <a:ext cx="538163" cy="690563"/>
          </a:xfrm>
          <a:prstGeom prst="rect">
            <a:avLst/>
          </a:prstGeom>
          <a:noFill/>
          <a:ln w="19050">
            <a:solidFill>
              <a:schemeClr val="tx1"/>
            </a:solidFill>
            <a:miter lim="800000"/>
            <a:headEnd/>
            <a:tailEnd/>
          </a:ln>
          <a:effectLst/>
        </p:spPr>
        <p:txBody>
          <a:bodyPr wrap="none" anchor="ctr"/>
          <a:lstStyle/>
          <a:p>
            <a:endParaRPr lang="en-US"/>
          </a:p>
        </p:txBody>
      </p:sp>
      <p:sp>
        <p:nvSpPr>
          <p:cNvPr id="21" name="Line 86"/>
          <p:cNvSpPr>
            <a:spLocks noChangeShapeType="1"/>
          </p:cNvSpPr>
          <p:nvPr/>
        </p:nvSpPr>
        <p:spPr bwMode="auto">
          <a:xfrm>
            <a:off x="2651125" y="2046288"/>
            <a:ext cx="0" cy="77787"/>
          </a:xfrm>
          <a:prstGeom prst="line">
            <a:avLst/>
          </a:prstGeom>
          <a:noFill/>
          <a:ln w="19050">
            <a:solidFill>
              <a:schemeClr val="tx1"/>
            </a:solidFill>
            <a:round/>
            <a:headEnd/>
            <a:tailEnd/>
          </a:ln>
          <a:effectLst/>
        </p:spPr>
        <p:txBody>
          <a:bodyPr/>
          <a:lstStyle/>
          <a:p>
            <a:endParaRPr lang="en-US"/>
          </a:p>
        </p:txBody>
      </p:sp>
      <p:grpSp>
        <p:nvGrpSpPr>
          <p:cNvPr id="22" name="Group 98"/>
          <p:cNvGrpSpPr>
            <a:grpSpLocks/>
          </p:cNvGrpSpPr>
          <p:nvPr/>
        </p:nvGrpSpPr>
        <p:grpSpPr bwMode="auto">
          <a:xfrm>
            <a:off x="385763" y="2698750"/>
            <a:ext cx="2535237" cy="2227263"/>
            <a:chOff x="243" y="1700"/>
            <a:chExt cx="1597" cy="1403"/>
          </a:xfrm>
        </p:grpSpPr>
        <p:sp>
          <p:nvSpPr>
            <p:cNvPr id="23" name="Rectangle 2"/>
            <p:cNvSpPr>
              <a:spLocks noChangeArrowheads="1"/>
            </p:cNvSpPr>
            <p:nvPr/>
          </p:nvSpPr>
          <p:spPr bwMode="auto">
            <a:xfrm>
              <a:off x="267" y="1725"/>
              <a:ext cx="1549" cy="1354"/>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2400"/>
                <a:t>L2 </a:t>
              </a:r>
            </a:p>
            <a:p>
              <a:pPr algn="ctr"/>
              <a:r>
                <a:rPr lang="en-US" sz="2400"/>
                <a:t>Cache</a:t>
              </a:r>
            </a:p>
          </p:txBody>
        </p:sp>
        <p:sp>
          <p:nvSpPr>
            <p:cNvPr id="24" name="Rectangle 12"/>
            <p:cNvSpPr>
              <a:spLocks noChangeArrowheads="1"/>
            </p:cNvSpPr>
            <p:nvPr/>
          </p:nvSpPr>
          <p:spPr bwMode="auto">
            <a:xfrm>
              <a:off x="243" y="1700"/>
              <a:ext cx="1597" cy="1403"/>
            </a:xfrm>
            <a:prstGeom prst="rect">
              <a:avLst/>
            </a:prstGeom>
            <a:noFill/>
            <a:ln w="19050">
              <a:solidFill>
                <a:schemeClr val="tx1"/>
              </a:solidFill>
              <a:miter lim="800000"/>
              <a:headEnd/>
              <a:tailEnd/>
            </a:ln>
            <a:effectLst/>
          </p:spPr>
          <p:txBody>
            <a:bodyPr wrap="none" anchor="ctr"/>
            <a:lstStyle/>
            <a:p>
              <a:endParaRPr lang="en-US"/>
            </a:p>
          </p:txBody>
        </p:sp>
        <p:sp>
          <p:nvSpPr>
            <p:cNvPr id="25" name="Line 34"/>
            <p:cNvSpPr>
              <a:spLocks noChangeShapeType="1"/>
            </p:cNvSpPr>
            <p:nvPr/>
          </p:nvSpPr>
          <p:spPr bwMode="auto">
            <a:xfrm>
              <a:off x="267" y="1725"/>
              <a:ext cx="1549" cy="0"/>
            </a:xfrm>
            <a:prstGeom prst="line">
              <a:avLst/>
            </a:prstGeom>
            <a:noFill/>
            <a:ln w="15875">
              <a:solidFill>
                <a:schemeClr val="tx1"/>
              </a:solidFill>
              <a:round/>
              <a:headEnd/>
              <a:tailEnd/>
            </a:ln>
            <a:effectLst/>
          </p:spPr>
          <p:txBody>
            <a:bodyPr/>
            <a:lstStyle/>
            <a:p>
              <a:endParaRPr lang="en-US"/>
            </a:p>
          </p:txBody>
        </p:sp>
        <p:sp>
          <p:nvSpPr>
            <p:cNvPr id="26" name="Line 37"/>
            <p:cNvSpPr>
              <a:spLocks noChangeShapeType="1"/>
            </p:cNvSpPr>
            <p:nvPr/>
          </p:nvSpPr>
          <p:spPr bwMode="auto">
            <a:xfrm>
              <a:off x="267" y="1725"/>
              <a:ext cx="0" cy="1354"/>
            </a:xfrm>
            <a:prstGeom prst="line">
              <a:avLst/>
            </a:prstGeom>
            <a:noFill/>
            <a:ln w="15875">
              <a:solidFill>
                <a:schemeClr val="tx1"/>
              </a:solidFill>
              <a:round/>
              <a:headEnd/>
              <a:tailEnd/>
            </a:ln>
            <a:effectLst/>
          </p:spPr>
          <p:txBody>
            <a:bodyPr/>
            <a:lstStyle/>
            <a:p>
              <a:endParaRPr lang="en-US"/>
            </a:p>
          </p:txBody>
        </p:sp>
        <p:sp>
          <p:nvSpPr>
            <p:cNvPr id="27" name="Line 91"/>
            <p:cNvSpPr>
              <a:spLocks noChangeShapeType="1"/>
            </p:cNvSpPr>
            <p:nvPr/>
          </p:nvSpPr>
          <p:spPr bwMode="auto">
            <a:xfrm>
              <a:off x="267" y="1725"/>
              <a:ext cx="1549" cy="0"/>
            </a:xfrm>
            <a:prstGeom prst="line">
              <a:avLst/>
            </a:prstGeom>
            <a:noFill/>
            <a:ln w="15875">
              <a:solidFill>
                <a:schemeClr val="tx1"/>
              </a:solidFill>
              <a:round/>
              <a:headEnd/>
              <a:tailEnd/>
            </a:ln>
            <a:effectLst/>
          </p:spPr>
          <p:txBody>
            <a:bodyPr/>
            <a:lstStyle/>
            <a:p>
              <a:endParaRPr lang="en-US"/>
            </a:p>
          </p:txBody>
        </p:sp>
      </p:grpSp>
      <p:sp>
        <p:nvSpPr>
          <p:cNvPr id="28" name="Text Box 93"/>
          <p:cNvSpPr txBox="1">
            <a:spLocks noChangeArrowheads="1"/>
          </p:cNvSpPr>
          <p:nvPr/>
        </p:nvSpPr>
        <p:spPr bwMode="auto">
          <a:xfrm>
            <a:off x="384175" y="4954588"/>
            <a:ext cx="2536825" cy="701675"/>
          </a:xfrm>
          <a:prstGeom prst="rect">
            <a:avLst/>
          </a:prstGeom>
          <a:noFill/>
          <a:ln w="9525">
            <a:noFill/>
            <a:miter lim="800000"/>
            <a:headEnd/>
            <a:tailEnd/>
          </a:ln>
          <a:effectLst/>
        </p:spPr>
        <p:txBody>
          <a:bodyPr>
            <a:spAutoFit/>
          </a:bodyPr>
          <a:lstStyle/>
          <a:p>
            <a:r>
              <a:rPr lang="en-US" i="1"/>
              <a:t>A 4-node CMP with a large L2 cache</a:t>
            </a:r>
          </a:p>
        </p:txBody>
      </p:sp>
      <p:sp>
        <p:nvSpPr>
          <p:cNvPr id="29" name="Line 94"/>
          <p:cNvSpPr>
            <a:spLocks noChangeShapeType="1"/>
          </p:cNvSpPr>
          <p:nvPr/>
        </p:nvSpPr>
        <p:spPr bwMode="auto">
          <a:xfrm>
            <a:off x="693738" y="2620963"/>
            <a:ext cx="0" cy="77787"/>
          </a:xfrm>
          <a:prstGeom prst="line">
            <a:avLst/>
          </a:prstGeom>
          <a:noFill/>
          <a:ln w="19050">
            <a:solidFill>
              <a:schemeClr val="tx1"/>
            </a:solidFill>
            <a:round/>
            <a:headEnd/>
            <a:tailEnd/>
          </a:ln>
          <a:effectLst/>
        </p:spPr>
        <p:txBody>
          <a:bodyPr/>
          <a:lstStyle/>
          <a:p>
            <a:endParaRPr lang="en-US"/>
          </a:p>
        </p:txBody>
      </p:sp>
      <p:sp>
        <p:nvSpPr>
          <p:cNvPr id="30" name="Line 95"/>
          <p:cNvSpPr>
            <a:spLocks noChangeShapeType="1"/>
          </p:cNvSpPr>
          <p:nvPr/>
        </p:nvSpPr>
        <p:spPr bwMode="auto">
          <a:xfrm>
            <a:off x="1346200" y="2620963"/>
            <a:ext cx="0" cy="77787"/>
          </a:xfrm>
          <a:prstGeom prst="line">
            <a:avLst/>
          </a:prstGeom>
          <a:noFill/>
          <a:ln w="19050">
            <a:solidFill>
              <a:schemeClr val="tx1"/>
            </a:solidFill>
            <a:round/>
            <a:headEnd/>
            <a:tailEnd/>
          </a:ln>
          <a:effectLst/>
        </p:spPr>
        <p:txBody>
          <a:bodyPr/>
          <a:lstStyle/>
          <a:p>
            <a:endParaRPr lang="en-US"/>
          </a:p>
        </p:txBody>
      </p:sp>
      <p:sp>
        <p:nvSpPr>
          <p:cNvPr id="31" name="Line 96"/>
          <p:cNvSpPr>
            <a:spLocks noChangeShapeType="1"/>
          </p:cNvSpPr>
          <p:nvPr/>
        </p:nvSpPr>
        <p:spPr bwMode="auto">
          <a:xfrm>
            <a:off x="1998663" y="2619375"/>
            <a:ext cx="0" cy="77788"/>
          </a:xfrm>
          <a:prstGeom prst="line">
            <a:avLst/>
          </a:prstGeom>
          <a:noFill/>
          <a:ln w="19050">
            <a:solidFill>
              <a:schemeClr val="tx1"/>
            </a:solidFill>
            <a:round/>
            <a:headEnd/>
            <a:tailEnd/>
          </a:ln>
          <a:effectLst/>
        </p:spPr>
        <p:txBody>
          <a:bodyPr/>
          <a:lstStyle/>
          <a:p>
            <a:endParaRPr lang="en-US"/>
          </a:p>
        </p:txBody>
      </p:sp>
      <p:sp>
        <p:nvSpPr>
          <p:cNvPr id="32" name="Line 97"/>
          <p:cNvSpPr>
            <a:spLocks noChangeShapeType="1"/>
          </p:cNvSpPr>
          <p:nvPr/>
        </p:nvSpPr>
        <p:spPr bwMode="auto">
          <a:xfrm>
            <a:off x="2651125" y="2619375"/>
            <a:ext cx="0" cy="77788"/>
          </a:xfrm>
          <a:prstGeom prst="line">
            <a:avLst/>
          </a:prstGeom>
          <a:noFill/>
          <a:ln w="19050">
            <a:solidFill>
              <a:schemeClr val="tx1"/>
            </a:solidFill>
            <a:round/>
            <a:headEnd/>
            <a:tailEnd/>
          </a:ln>
          <a:effectLst/>
        </p:spPr>
        <p:txBody>
          <a:bodyPr/>
          <a:lstStyle/>
          <a:p>
            <a:endParaRPr lang="en-US"/>
          </a:p>
        </p:txBody>
      </p:sp>
      <p:sp>
        <p:nvSpPr>
          <p:cNvPr id="33" name="TextBox 32"/>
          <p:cNvSpPr txBox="1"/>
          <p:nvPr/>
        </p:nvSpPr>
        <p:spPr>
          <a:xfrm>
            <a:off x="228600" y="6400800"/>
            <a:ext cx="5250220" cy="646331"/>
          </a:xfrm>
          <a:prstGeom prst="rect">
            <a:avLst/>
          </a:prstGeom>
          <a:noFill/>
        </p:spPr>
        <p:txBody>
          <a:bodyPr wrap="none" rtlCol="0">
            <a:spAutoFit/>
          </a:bodyPr>
          <a:lstStyle/>
          <a:p>
            <a:r>
              <a:rPr lang="en-US" dirty="0" smtClean="0"/>
              <a:t>Slide from </a:t>
            </a:r>
            <a:r>
              <a:rPr lang="en-US" altLang="ko-KR" dirty="0" smtClean="0">
                <a:ea typeface="굴림" pitchFamily="34" charset="-127"/>
              </a:rPr>
              <a:t>Michael Zhang &amp; </a:t>
            </a:r>
            <a:r>
              <a:rPr lang="en-US" altLang="ko-KR" dirty="0" err="1" smtClean="0">
                <a:ea typeface="굴림" pitchFamily="34" charset="-127"/>
              </a:rPr>
              <a:t>Krste</a:t>
            </a:r>
            <a:r>
              <a:rPr lang="en-US" altLang="ko-KR" dirty="0" smtClean="0">
                <a:ea typeface="굴림" pitchFamily="34" charset="-127"/>
              </a:rPr>
              <a:t> </a:t>
            </a:r>
            <a:r>
              <a:rPr lang="en-US" altLang="ko-KR" dirty="0" err="1" smtClean="0">
                <a:ea typeface="굴림" pitchFamily="34" charset="-127"/>
              </a:rPr>
              <a:t>Asanovic</a:t>
            </a:r>
            <a:r>
              <a:rPr lang="en-US" altLang="ko-KR" dirty="0" smtClean="0">
                <a:ea typeface="굴림" pitchFamily="34" charset="-127"/>
              </a:rPr>
              <a:t>, MIT</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 name="Slide Number Placeholder 4"/>
          <p:cNvSpPr>
            <a:spLocks noGrp="1"/>
          </p:cNvSpPr>
          <p:nvPr>
            <p:ph type="sldNum" sz="quarter" idx="4294967295"/>
          </p:nvPr>
        </p:nvSpPr>
        <p:spPr>
          <a:xfrm>
            <a:off x="7239000" y="6245225"/>
            <a:ext cx="1447800" cy="476250"/>
          </a:xfrm>
          <a:prstGeom prst="rect">
            <a:avLst/>
          </a:prstGeom>
        </p:spPr>
        <p:txBody>
          <a:bodyPr/>
          <a:lstStyle/>
          <a:p>
            <a:fld id="{3744D580-61E4-404D-8591-120CEED047D4}" type="slidenum">
              <a:rPr lang="en-US"/>
              <a:pPr/>
              <a:t>130</a:t>
            </a:fld>
            <a:endParaRPr lang="en-US"/>
          </a:p>
        </p:txBody>
      </p:sp>
      <p:sp>
        <p:nvSpPr>
          <p:cNvPr id="264194" name="Rectangle 2"/>
          <p:cNvSpPr>
            <a:spLocks noGrp="1" noChangeArrowheads="1"/>
          </p:cNvSpPr>
          <p:nvPr>
            <p:ph type="title"/>
          </p:nvPr>
        </p:nvSpPr>
        <p:spPr>
          <a:xfrm>
            <a:off x="457200" y="0"/>
            <a:ext cx="8229600" cy="381000"/>
          </a:xfrm>
        </p:spPr>
        <p:txBody>
          <a:bodyPr/>
          <a:lstStyle/>
          <a:p>
            <a:r>
              <a:rPr lang="en-US" dirty="0" smtClean="0"/>
              <a:t>Combination: CMP-Hybrid</a:t>
            </a:r>
            <a:endParaRPr lang="en-US" dirty="0"/>
          </a:p>
        </p:txBody>
      </p:sp>
      <p:sp>
        <p:nvSpPr>
          <p:cNvPr id="264195" name="Rectangle 3"/>
          <p:cNvSpPr>
            <a:spLocks noChangeArrowheads="1"/>
          </p:cNvSpPr>
          <p:nvPr/>
        </p:nvSpPr>
        <p:spPr bwMode="auto">
          <a:xfrm>
            <a:off x="2819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196" name="Rectangle 4"/>
          <p:cNvSpPr>
            <a:spLocks noChangeArrowheads="1"/>
          </p:cNvSpPr>
          <p:nvPr/>
        </p:nvSpPr>
        <p:spPr bwMode="auto">
          <a:xfrm>
            <a:off x="2819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197" name="Rectangle 5"/>
          <p:cNvSpPr>
            <a:spLocks noChangeArrowheads="1"/>
          </p:cNvSpPr>
          <p:nvPr/>
        </p:nvSpPr>
        <p:spPr bwMode="auto">
          <a:xfrm>
            <a:off x="3048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198" name="Rectangle 6"/>
          <p:cNvSpPr>
            <a:spLocks noChangeArrowheads="1"/>
          </p:cNvSpPr>
          <p:nvPr/>
        </p:nvSpPr>
        <p:spPr bwMode="auto">
          <a:xfrm>
            <a:off x="3048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199" name="Oval 7"/>
          <p:cNvSpPr>
            <a:spLocks noChangeArrowheads="1"/>
          </p:cNvSpPr>
          <p:nvPr/>
        </p:nvSpPr>
        <p:spPr bwMode="auto">
          <a:xfrm>
            <a:off x="29718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00" name="Rectangle 8"/>
          <p:cNvSpPr>
            <a:spLocks noChangeArrowheads="1"/>
          </p:cNvSpPr>
          <p:nvPr/>
        </p:nvSpPr>
        <p:spPr bwMode="auto">
          <a:xfrm>
            <a:off x="3276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1" name="Rectangle 9"/>
          <p:cNvSpPr>
            <a:spLocks noChangeArrowheads="1"/>
          </p:cNvSpPr>
          <p:nvPr/>
        </p:nvSpPr>
        <p:spPr bwMode="auto">
          <a:xfrm>
            <a:off x="3276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2" name="Rectangle 10"/>
          <p:cNvSpPr>
            <a:spLocks noChangeArrowheads="1"/>
          </p:cNvSpPr>
          <p:nvPr/>
        </p:nvSpPr>
        <p:spPr bwMode="auto">
          <a:xfrm>
            <a:off x="3505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3" name="Rectangle 11"/>
          <p:cNvSpPr>
            <a:spLocks noChangeArrowheads="1"/>
          </p:cNvSpPr>
          <p:nvPr/>
        </p:nvSpPr>
        <p:spPr bwMode="auto">
          <a:xfrm>
            <a:off x="3505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4" name="Oval 12"/>
          <p:cNvSpPr>
            <a:spLocks noChangeArrowheads="1"/>
          </p:cNvSpPr>
          <p:nvPr/>
        </p:nvSpPr>
        <p:spPr bwMode="auto">
          <a:xfrm>
            <a:off x="34290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05" name="Rectangle 13"/>
          <p:cNvSpPr>
            <a:spLocks noChangeArrowheads="1"/>
          </p:cNvSpPr>
          <p:nvPr/>
        </p:nvSpPr>
        <p:spPr bwMode="auto">
          <a:xfrm>
            <a:off x="2819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6" name="Rectangle 14"/>
          <p:cNvSpPr>
            <a:spLocks noChangeArrowheads="1"/>
          </p:cNvSpPr>
          <p:nvPr/>
        </p:nvSpPr>
        <p:spPr bwMode="auto">
          <a:xfrm>
            <a:off x="2819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7" name="Rectangle 15"/>
          <p:cNvSpPr>
            <a:spLocks noChangeArrowheads="1"/>
          </p:cNvSpPr>
          <p:nvPr/>
        </p:nvSpPr>
        <p:spPr bwMode="auto">
          <a:xfrm>
            <a:off x="3048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8" name="Rectangle 16"/>
          <p:cNvSpPr>
            <a:spLocks noChangeArrowheads="1"/>
          </p:cNvSpPr>
          <p:nvPr/>
        </p:nvSpPr>
        <p:spPr bwMode="auto">
          <a:xfrm>
            <a:off x="3048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9" name="Oval 17"/>
          <p:cNvSpPr>
            <a:spLocks noChangeArrowheads="1"/>
          </p:cNvSpPr>
          <p:nvPr/>
        </p:nvSpPr>
        <p:spPr bwMode="auto">
          <a:xfrm>
            <a:off x="29718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10" name="Rectangle 18"/>
          <p:cNvSpPr>
            <a:spLocks noChangeArrowheads="1"/>
          </p:cNvSpPr>
          <p:nvPr/>
        </p:nvSpPr>
        <p:spPr bwMode="auto">
          <a:xfrm>
            <a:off x="3276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1" name="Rectangle 19"/>
          <p:cNvSpPr>
            <a:spLocks noChangeArrowheads="1"/>
          </p:cNvSpPr>
          <p:nvPr/>
        </p:nvSpPr>
        <p:spPr bwMode="auto">
          <a:xfrm>
            <a:off x="3276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2" name="Rectangle 20"/>
          <p:cNvSpPr>
            <a:spLocks noChangeArrowheads="1"/>
          </p:cNvSpPr>
          <p:nvPr/>
        </p:nvSpPr>
        <p:spPr bwMode="auto">
          <a:xfrm>
            <a:off x="3505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3" name="Rectangle 21"/>
          <p:cNvSpPr>
            <a:spLocks noChangeArrowheads="1"/>
          </p:cNvSpPr>
          <p:nvPr/>
        </p:nvSpPr>
        <p:spPr bwMode="auto">
          <a:xfrm>
            <a:off x="3505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4" name="Oval 22"/>
          <p:cNvSpPr>
            <a:spLocks noChangeArrowheads="1"/>
          </p:cNvSpPr>
          <p:nvPr/>
        </p:nvSpPr>
        <p:spPr bwMode="auto">
          <a:xfrm>
            <a:off x="34290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15" name="Rectangle 23"/>
          <p:cNvSpPr>
            <a:spLocks noChangeArrowheads="1"/>
          </p:cNvSpPr>
          <p:nvPr/>
        </p:nvSpPr>
        <p:spPr bwMode="auto">
          <a:xfrm>
            <a:off x="2819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6" name="Rectangle 24"/>
          <p:cNvSpPr>
            <a:spLocks noChangeArrowheads="1"/>
          </p:cNvSpPr>
          <p:nvPr/>
        </p:nvSpPr>
        <p:spPr bwMode="auto">
          <a:xfrm>
            <a:off x="2819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7" name="Rectangle 25"/>
          <p:cNvSpPr>
            <a:spLocks noChangeArrowheads="1"/>
          </p:cNvSpPr>
          <p:nvPr/>
        </p:nvSpPr>
        <p:spPr bwMode="auto">
          <a:xfrm>
            <a:off x="3048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8" name="Rectangle 26"/>
          <p:cNvSpPr>
            <a:spLocks noChangeArrowheads="1"/>
          </p:cNvSpPr>
          <p:nvPr/>
        </p:nvSpPr>
        <p:spPr bwMode="auto">
          <a:xfrm>
            <a:off x="3048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9" name="Oval 27"/>
          <p:cNvSpPr>
            <a:spLocks noChangeArrowheads="1"/>
          </p:cNvSpPr>
          <p:nvPr/>
        </p:nvSpPr>
        <p:spPr bwMode="auto">
          <a:xfrm>
            <a:off x="29718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20" name="Rectangle 28"/>
          <p:cNvSpPr>
            <a:spLocks noChangeArrowheads="1"/>
          </p:cNvSpPr>
          <p:nvPr/>
        </p:nvSpPr>
        <p:spPr bwMode="auto">
          <a:xfrm>
            <a:off x="3276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1" name="Rectangle 29"/>
          <p:cNvSpPr>
            <a:spLocks noChangeArrowheads="1"/>
          </p:cNvSpPr>
          <p:nvPr/>
        </p:nvSpPr>
        <p:spPr bwMode="auto">
          <a:xfrm>
            <a:off x="3276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2" name="Rectangle 30"/>
          <p:cNvSpPr>
            <a:spLocks noChangeArrowheads="1"/>
          </p:cNvSpPr>
          <p:nvPr/>
        </p:nvSpPr>
        <p:spPr bwMode="auto">
          <a:xfrm>
            <a:off x="3505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3" name="Rectangle 31"/>
          <p:cNvSpPr>
            <a:spLocks noChangeArrowheads="1"/>
          </p:cNvSpPr>
          <p:nvPr/>
        </p:nvSpPr>
        <p:spPr bwMode="auto">
          <a:xfrm>
            <a:off x="3505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4" name="Oval 32"/>
          <p:cNvSpPr>
            <a:spLocks noChangeArrowheads="1"/>
          </p:cNvSpPr>
          <p:nvPr/>
        </p:nvSpPr>
        <p:spPr bwMode="auto">
          <a:xfrm>
            <a:off x="34290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25" name="Rectangle 33"/>
          <p:cNvSpPr>
            <a:spLocks noChangeArrowheads="1"/>
          </p:cNvSpPr>
          <p:nvPr/>
        </p:nvSpPr>
        <p:spPr bwMode="auto">
          <a:xfrm>
            <a:off x="2819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6" name="Rectangle 34"/>
          <p:cNvSpPr>
            <a:spLocks noChangeArrowheads="1"/>
          </p:cNvSpPr>
          <p:nvPr/>
        </p:nvSpPr>
        <p:spPr bwMode="auto">
          <a:xfrm>
            <a:off x="2819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7" name="Rectangle 35"/>
          <p:cNvSpPr>
            <a:spLocks noChangeArrowheads="1"/>
          </p:cNvSpPr>
          <p:nvPr/>
        </p:nvSpPr>
        <p:spPr bwMode="auto">
          <a:xfrm>
            <a:off x="3048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8" name="Rectangle 36"/>
          <p:cNvSpPr>
            <a:spLocks noChangeArrowheads="1"/>
          </p:cNvSpPr>
          <p:nvPr/>
        </p:nvSpPr>
        <p:spPr bwMode="auto">
          <a:xfrm>
            <a:off x="3048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9" name="Oval 37"/>
          <p:cNvSpPr>
            <a:spLocks noChangeArrowheads="1"/>
          </p:cNvSpPr>
          <p:nvPr/>
        </p:nvSpPr>
        <p:spPr bwMode="auto">
          <a:xfrm>
            <a:off x="29718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30" name="Rectangle 38"/>
          <p:cNvSpPr>
            <a:spLocks noChangeArrowheads="1"/>
          </p:cNvSpPr>
          <p:nvPr/>
        </p:nvSpPr>
        <p:spPr bwMode="auto">
          <a:xfrm>
            <a:off x="3276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1" name="Rectangle 39"/>
          <p:cNvSpPr>
            <a:spLocks noChangeArrowheads="1"/>
          </p:cNvSpPr>
          <p:nvPr/>
        </p:nvSpPr>
        <p:spPr bwMode="auto">
          <a:xfrm>
            <a:off x="3276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2" name="Rectangle 40"/>
          <p:cNvSpPr>
            <a:spLocks noChangeArrowheads="1"/>
          </p:cNvSpPr>
          <p:nvPr/>
        </p:nvSpPr>
        <p:spPr bwMode="auto">
          <a:xfrm>
            <a:off x="3505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3" name="Rectangle 41"/>
          <p:cNvSpPr>
            <a:spLocks noChangeArrowheads="1"/>
          </p:cNvSpPr>
          <p:nvPr/>
        </p:nvSpPr>
        <p:spPr bwMode="auto">
          <a:xfrm>
            <a:off x="3505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4" name="Oval 42"/>
          <p:cNvSpPr>
            <a:spLocks noChangeArrowheads="1"/>
          </p:cNvSpPr>
          <p:nvPr/>
        </p:nvSpPr>
        <p:spPr bwMode="auto">
          <a:xfrm>
            <a:off x="34290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35" name="Rectangle 43"/>
          <p:cNvSpPr>
            <a:spLocks noChangeArrowheads="1"/>
          </p:cNvSpPr>
          <p:nvPr/>
        </p:nvSpPr>
        <p:spPr bwMode="auto">
          <a:xfrm>
            <a:off x="3733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6" name="Rectangle 44"/>
          <p:cNvSpPr>
            <a:spLocks noChangeArrowheads="1"/>
          </p:cNvSpPr>
          <p:nvPr/>
        </p:nvSpPr>
        <p:spPr bwMode="auto">
          <a:xfrm>
            <a:off x="3733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7" name="Rectangle 45"/>
          <p:cNvSpPr>
            <a:spLocks noChangeArrowheads="1"/>
          </p:cNvSpPr>
          <p:nvPr/>
        </p:nvSpPr>
        <p:spPr bwMode="auto">
          <a:xfrm>
            <a:off x="3962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8" name="Rectangle 46"/>
          <p:cNvSpPr>
            <a:spLocks noChangeArrowheads="1"/>
          </p:cNvSpPr>
          <p:nvPr/>
        </p:nvSpPr>
        <p:spPr bwMode="auto">
          <a:xfrm>
            <a:off x="3962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9" name="Oval 47"/>
          <p:cNvSpPr>
            <a:spLocks noChangeArrowheads="1"/>
          </p:cNvSpPr>
          <p:nvPr/>
        </p:nvSpPr>
        <p:spPr bwMode="auto">
          <a:xfrm>
            <a:off x="38862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40" name="Rectangle 48"/>
          <p:cNvSpPr>
            <a:spLocks noChangeArrowheads="1"/>
          </p:cNvSpPr>
          <p:nvPr/>
        </p:nvSpPr>
        <p:spPr bwMode="auto">
          <a:xfrm>
            <a:off x="4191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1" name="Rectangle 49"/>
          <p:cNvSpPr>
            <a:spLocks noChangeArrowheads="1"/>
          </p:cNvSpPr>
          <p:nvPr/>
        </p:nvSpPr>
        <p:spPr bwMode="auto">
          <a:xfrm>
            <a:off x="4191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2" name="Rectangle 50"/>
          <p:cNvSpPr>
            <a:spLocks noChangeArrowheads="1"/>
          </p:cNvSpPr>
          <p:nvPr/>
        </p:nvSpPr>
        <p:spPr bwMode="auto">
          <a:xfrm>
            <a:off x="4419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3" name="Rectangle 51"/>
          <p:cNvSpPr>
            <a:spLocks noChangeArrowheads="1"/>
          </p:cNvSpPr>
          <p:nvPr/>
        </p:nvSpPr>
        <p:spPr bwMode="auto">
          <a:xfrm>
            <a:off x="4419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4" name="Oval 52"/>
          <p:cNvSpPr>
            <a:spLocks noChangeArrowheads="1"/>
          </p:cNvSpPr>
          <p:nvPr/>
        </p:nvSpPr>
        <p:spPr bwMode="auto">
          <a:xfrm>
            <a:off x="43434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45" name="Rectangle 53"/>
          <p:cNvSpPr>
            <a:spLocks noChangeArrowheads="1"/>
          </p:cNvSpPr>
          <p:nvPr/>
        </p:nvSpPr>
        <p:spPr bwMode="auto">
          <a:xfrm>
            <a:off x="3733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6" name="Rectangle 54"/>
          <p:cNvSpPr>
            <a:spLocks noChangeArrowheads="1"/>
          </p:cNvSpPr>
          <p:nvPr/>
        </p:nvSpPr>
        <p:spPr bwMode="auto">
          <a:xfrm>
            <a:off x="3733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7" name="Rectangle 55"/>
          <p:cNvSpPr>
            <a:spLocks noChangeArrowheads="1"/>
          </p:cNvSpPr>
          <p:nvPr/>
        </p:nvSpPr>
        <p:spPr bwMode="auto">
          <a:xfrm>
            <a:off x="3962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8" name="Rectangle 56"/>
          <p:cNvSpPr>
            <a:spLocks noChangeArrowheads="1"/>
          </p:cNvSpPr>
          <p:nvPr/>
        </p:nvSpPr>
        <p:spPr bwMode="auto">
          <a:xfrm>
            <a:off x="3962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9" name="Oval 57"/>
          <p:cNvSpPr>
            <a:spLocks noChangeArrowheads="1"/>
          </p:cNvSpPr>
          <p:nvPr/>
        </p:nvSpPr>
        <p:spPr bwMode="auto">
          <a:xfrm>
            <a:off x="38862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50" name="Rectangle 58"/>
          <p:cNvSpPr>
            <a:spLocks noChangeArrowheads="1"/>
          </p:cNvSpPr>
          <p:nvPr/>
        </p:nvSpPr>
        <p:spPr bwMode="auto">
          <a:xfrm>
            <a:off x="4191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1" name="Rectangle 59"/>
          <p:cNvSpPr>
            <a:spLocks noChangeArrowheads="1"/>
          </p:cNvSpPr>
          <p:nvPr/>
        </p:nvSpPr>
        <p:spPr bwMode="auto">
          <a:xfrm>
            <a:off x="4191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2" name="Rectangle 60"/>
          <p:cNvSpPr>
            <a:spLocks noChangeArrowheads="1"/>
          </p:cNvSpPr>
          <p:nvPr/>
        </p:nvSpPr>
        <p:spPr bwMode="auto">
          <a:xfrm>
            <a:off x="4419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3" name="Rectangle 61"/>
          <p:cNvSpPr>
            <a:spLocks noChangeArrowheads="1"/>
          </p:cNvSpPr>
          <p:nvPr/>
        </p:nvSpPr>
        <p:spPr bwMode="auto">
          <a:xfrm>
            <a:off x="4419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4" name="Oval 62"/>
          <p:cNvSpPr>
            <a:spLocks noChangeArrowheads="1"/>
          </p:cNvSpPr>
          <p:nvPr/>
        </p:nvSpPr>
        <p:spPr bwMode="auto">
          <a:xfrm>
            <a:off x="43434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55" name="Rectangle 63"/>
          <p:cNvSpPr>
            <a:spLocks noChangeArrowheads="1"/>
          </p:cNvSpPr>
          <p:nvPr/>
        </p:nvSpPr>
        <p:spPr bwMode="auto">
          <a:xfrm>
            <a:off x="3733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6" name="Rectangle 64"/>
          <p:cNvSpPr>
            <a:spLocks noChangeArrowheads="1"/>
          </p:cNvSpPr>
          <p:nvPr/>
        </p:nvSpPr>
        <p:spPr bwMode="auto">
          <a:xfrm>
            <a:off x="3733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7" name="Rectangle 65"/>
          <p:cNvSpPr>
            <a:spLocks noChangeArrowheads="1"/>
          </p:cNvSpPr>
          <p:nvPr/>
        </p:nvSpPr>
        <p:spPr bwMode="auto">
          <a:xfrm>
            <a:off x="3962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8" name="Rectangle 66"/>
          <p:cNvSpPr>
            <a:spLocks noChangeArrowheads="1"/>
          </p:cNvSpPr>
          <p:nvPr/>
        </p:nvSpPr>
        <p:spPr bwMode="auto">
          <a:xfrm>
            <a:off x="3962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9" name="Oval 67"/>
          <p:cNvSpPr>
            <a:spLocks noChangeArrowheads="1"/>
          </p:cNvSpPr>
          <p:nvPr/>
        </p:nvSpPr>
        <p:spPr bwMode="auto">
          <a:xfrm>
            <a:off x="38862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60" name="Rectangle 68"/>
          <p:cNvSpPr>
            <a:spLocks noChangeArrowheads="1"/>
          </p:cNvSpPr>
          <p:nvPr/>
        </p:nvSpPr>
        <p:spPr bwMode="auto">
          <a:xfrm>
            <a:off x="4191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1" name="Rectangle 69"/>
          <p:cNvSpPr>
            <a:spLocks noChangeArrowheads="1"/>
          </p:cNvSpPr>
          <p:nvPr/>
        </p:nvSpPr>
        <p:spPr bwMode="auto">
          <a:xfrm>
            <a:off x="4191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2" name="Rectangle 70"/>
          <p:cNvSpPr>
            <a:spLocks noChangeArrowheads="1"/>
          </p:cNvSpPr>
          <p:nvPr/>
        </p:nvSpPr>
        <p:spPr bwMode="auto">
          <a:xfrm>
            <a:off x="4419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3" name="Rectangle 71"/>
          <p:cNvSpPr>
            <a:spLocks noChangeArrowheads="1"/>
          </p:cNvSpPr>
          <p:nvPr/>
        </p:nvSpPr>
        <p:spPr bwMode="auto">
          <a:xfrm>
            <a:off x="4419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4" name="Oval 72"/>
          <p:cNvSpPr>
            <a:spLocks noChangeArrowheads="1"/>
          </p:cNvSpPr>
          <p:nvPr/>
        </p:nvSpPr>
        <p:spPr bwMode="auto">
          <a:xfrm>
            <a:off x="43434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65" name="Rectangle 73"/>
          <p:cNvSpPr>
            <a:spLocks noChangeArrowheads="1"/>
          </p:cNvSpPr>
          <p:nvPr/>
        </p:nvSpPr>
        <p:spPr bwMode="auto">
          <a:xfrm>
            <a:off x="3733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6" name="Rectangle 74"/>
          <p:cNvSpPr>
            <a:spLocks noChangeArrowheads="1"/>
          </p:cNvSpPr>
          <p:nvPr/>
        </p:nvSpPr>
        <p:spPr bwMode="auto">
          <a:xfrm>
            <a:off x="3733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7" name="Rectangle 75"/>
          <p:cNvSpPr>
            <a:spLocks noChangeArrowheads="1"/>
          </p:cNvSpPr>
          <p:nvPr/>
        </p:nvSpPr>
        <p:spPr bwMode="auto">
          <a:xfrm>
            <a:off x="3962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8" name="Rectangle 76"/>
          <p:cNvSpPr>
            <a:spLocks noChangeArrowheads="1"/>
          </p:cNvSpPr>
          <p:nvPr/>
        </p:nvSpPr>
        <p:spPr bwMode="auto">
          <a:xfrm>
            <a:off x="3962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9" name="Oval 77"/>
          <p:cNvSpPr>
            <a:spLocks noChangeArrowheads="1"/>
          </p:cNvSpPr>
          <p:nvPr/>
        </p:nvSpPr>
        <p:spPr bwMode="auto">
          <a:xfrm>
            <a:off x="38862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70" name="Rectangle 78"/>
          <p:cNvSpPr>
            <a:spLocks noChangeArrowheads="1"/>
          </p:cNvSpPr>
          <p:nvPr/>
        </p:nvSpPr>
        <p:spPr bwMode="auto">
          <a:xfrm>
            <a:off x="4191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1" name="Rectangle 79"/>
          <p:cNvSpPr>
            <a:spLocks noChangeArrowheads="1"/>
          </p:cNvSpPr>
          <p:nvPr/>
        </p:nvSpPr>
        <p:spPr bwMode="auto">
          <a:xfrm>
            <a:off x="4191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2" name="Rectangle 80"/>
          <p:cNvSpPr>
            <a:spLocks noChangeArrowheads="1"/>
          </p:cNvSpPr>
          <p:nvPr/>
        </p:nvSpPr>
        <p:spPr bwMode="auto">
          <a:xfrm>
            <a:off x="4419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3" name="Rectangle 81"/>
          <p:cNvSpPr>
            <a:spLocks noChangeArrowheads="1"/>
          </p:cNvSpPr>
          <p:nvPr/>
        </p:nvSpPr>
        <p:spPr bwMode="auto">
          <a:xfrm>
            <a:off x="4419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4" name="Oval 82"/>
          <p:cNvSpPr>
            <a:spLocks noChangeArrowheads="1"/>
          </p:cNvSpPr>
          <p:nvPr/>
        </p:nvSpPr>
        <p:spPr bwMode="auto">
          <a:xfrm>
            <a:off x="43434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75" name="Rectangle 83"/>
          <p:cNvSpPr>
            <a:spLocks noChangeArrowheads="1"/>
          </p:cNvSpPr>
          <p:nvPr/>
        </p:nvSpPr>
        <p:spPr bwMode="auto">
          <a:xfrm>
            <a:off x="4648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6" name="Rectangle 84"/>
          <p:cNvSpPr>
            <a:spLocks noChangeArrowheads="1"/>
          </p:cNvSpPr>
          <p:nvPr/>
        </p:nvSpPr>
        <p:spPr bwMode="auto">
          <a:xfrm>
            <a:off x="4648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7" name="Rectangle 85"/>
          <p:cNvSpPr>
            <a:spLocks noChangeArrowheads="1"/>
          </p:cNvSpPr>
          <p:nvPr/>
        </p:nvSpPr>
        <p:spPr bwMode="auto">
          <a:xfrm>
            <a:off x="4876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8" name="Rectangle 86"/>
          <p:cNvSpPr>
            <a:spLocks noChangeArrowheads="1"/>
          </p:cNvSpPr>
          <p:nvPr/>
        </p:nvSpPr>
        <p:spPr bwMode="auto">
          <a:xfrm>
            <a:off x="4876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9" name="Oval 87"/>
          <p:cNvSpPr>
            <a:spLocks noChangeArrowheads="1"/>
          </p:cNvSpPr>
          <p:nvPr/>
        </p:nvSpPr>
        <p:spPr bwMode="auto">
          <a:xfrm>
            <a:off x="48006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80" name="Rectangle 88"/>
          <p:cNvSpPr>
            <a:spLocks noChangeArrowheads="1"/>
          </p:cNvSpPr>
          <p:nvPr/>
        </p:nvSpPr>
        <p:spPr bwMode="auto">
          <a:xfrm>
            <a:off x="5105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1" name="Rectangle 89"/>
          <p:cNvSpPr>
            <a:spLocks noChangeArrowheads="1"/>
          </p:cNvSpPr>
          <p:nvPr/>
        </p:nvSpPr>
        <p:spPr bwMode="auto">
          <a:xfrm>
            <a:off x="5105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2" name="Rectangle 90"/>
          <p:cNvSpPr>
            <a:spLocks noChangeArrowheads="1"/>
          </p:cNvSpPr>
          <p:nvPr/>
        </p:nvSpPr>
        <p:spPr bwMode="auto">
          <a:xfrm>
            <a:off x="5334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3" name="Rectangle 91"/>
          <p:cNvSpPr>
            <a:spLocks noChangeArrowheads="1"/>
          </p:cNvSpPr>
          <p:nvPr/>
        </p:nvSpPr>
        <p:spPr bwMode="auto">
          <a:xfrm>
            <a:off x="5334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4" name="Oval 92"/>
          <p:cNvSpPr>
            <a:spLocks noChangeArrowheads="1"/>
          </p:cNvSpPr>
          <p:nvPr/>
        </p:nvSpPr>
        <p:spPr bwMode="auto">
          <a:xfrm>
            <a:off x="52578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85" name="Rectangle 93"/>
          <p:cNvSpPr>
            <a:spLocks noChangeArrowheads="1"/>
          </p:cNvSpPr>
          <p:nvPr/>
        </p:nvSpPr>
        <p:spPr bwMode="auto">
          <a:xfrm>
            <a:off x="4648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6" name="Rectangle 94"/>
          <p:cNvSpPr>
            <a:spLocks noChangeArrowheads="1"/>
          </p:cNvSpPr>
          <p:nvPr/>
        </p:nvSpPr>
        <p:spPr bwMode="auto">
          <a:xfrm>
            <a:off x="4648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7" name="Rectangle 95"/>
          <p:cNvSpPr>
            <a:spLocks noChangeArrowheads="1"/>
          </p:cNvSpPr>
          <p:nvPr/>
        </p:nvSpPr>
        <p:spPr bwMode="auto">
          <a:xfrm>
            <a:off x="4876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8" name="Rectangle 96"/>
          <p:cNvSpPr>
            <a:spLocks noChangeArrowheads="1"/>
          </p:cNvSpPr>
          <p:nvPr/>
        </p:nvSpPr>
        <p:spPr bwMode="auto">
          <a:xfrm>
            <a:off x="4876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9" name="Oval 97"/>
          <p:cNvSpPr>
            <a:spLocks noChangeArrowheads="1"/>
          </p:cNvSpPr>
          <p:nvPr/>
        </p:nvSpPr>
        <p:spPr bwMode="auto">
          <a:xfrm>
            <a:off x="48006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90" name="Rectangle 98"/>
          <p:cNvSpPr>
            <a:spLocks noChangeArrowheads="1"/>
          </p:cNvSpPr>
          <p:nvPr/>
        </p:nvSpPr>
        <p:spPr bwMode="auto">
          <a:xfrm>
            <a:off x="5105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1" name="Rectangle 99"/>
          <p:cNvSpPr>
            <a:spLocks noChangeArrowheads="1"/>
          </p:cNvSpPr>
          <p:nvPr/>
        </p:nvSpPr>
        <p:spPr bwMode="auto">
          <a:xfrm>
            <a:off x="5105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2" name="Rectangle 100"/>
          <p:cNvSpPr>
            <a:spLocks noChangeArrowheads="1"/>
          </p:cNvSpPr>
          <p:nvPr/>
        </p:nvSpPr>
        <p:spPr bwMode="auto">
          <a:xfrm>
            <a:off x="5334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3" name="Rectangle 101"/>
          <p:cNvSpPr>
            <a:spLocks noChangeArrowheads="1"/>
          </p:cNvSpPr>
          <p:nvPr/>
        </p:nvSpPr>
        <p:spPr bwMode="auto">
          <a:xfrm>
            <a:off x="5334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4" name="Oval 102"/>
          <p:cNvSpPr>
            <a:spLocks noChangeArrowheads="1"/>
          </p:cNvSpPr>
          <p:nvPr/>
        </p:nvSpPr>
        <p:spPr bwMode="auto">
          <a:xfrm>
            <a:off x="52578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95" name="Rectangle 103"/>
          <p:cNvSpPr>
            <a:spLocks noChangeArrowheads="1"/>
          </p:cNvSpPr>
          <p:nvPr/>
        </p:nvSpPr>
        <p:spPr bwMode="auto">
          <a:xfrm>
            <a:off x="4648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6" name="Rectangle 104"/>
          <p:cNvSpPr>
            <a:spLocks noChangeArrowheads="1"/>
          </p:cNvSpPr>
          <p:nvPr/>
        </p:nvSpPr>
        <p:spPr bwMode="auto">
          <a:xfrm>
            <a:off x="4648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7" name="Rectangle 105"/>
          <p:cNvSpPr>
            <a:spLocks noChangeArrowheads="1"/>
          </p:cNvSpPr>
          <p:nvPr/>
        </p:nvSpPr>
        <p:spPr bwMode="auto">
          <a:xfrm>
            <a:off x="4876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8" name="Rectangle 106"/>
          <p:cNvSpPr>
            <a:spLocks noChangeArrowheads="1"/>
          </p:cNvSpPr>
          <p:nvPr/>
        </p:nvSpPr>
        <p:spPr bwMode="auto">
          <a:xfrm>
            <a:off x="4876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9" name="Oval 107"/>
          <p:cNvSpPr>
            <a:spLocks noChangeArrowheads="1"/>
          </p:cNvSpPr>
          <p:nvPr/>
        </p:nvSpPr>
        <p:spPr bwMode="auto">
          <a:xfrm>
            <a:off x="48006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00" name="Rectangle 108"/>
          <p:cNvSpPr>
            <a:spLocks noChangeArrowheads="1"/>
          </p:cNvSpPr>
          <p:nvPr/>
        </p:nvSpPr>
        <p:spPr bwMode="auto">
          <a:xfrm>
            <a:off x="5105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1" name="Rectangle 109"/>
          <p:cNvSpPr>
            <a:spLocks noChangeArrowheads="1"/>
          </p:cNvSpPr>
          <p:nvPr/>
        </p:nvSpPr>
        <p:spPr bwMode="auto">
          <a:xfrm>
            <a:off x="5105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2" name="Rectangle 110"/>
          <p:cNvSpPr>
            <a:spLocks noChangeArrowheads="1"/>
          </p:cNvSpPr>
          <p:nvPr/>
        </p:nvSpPr>
        <p:spPr bwMode="auto">
          <a:xfrm>
            <a:off x="5334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3" name="Rectangle 111"/>
          <p:cNvSpPr>
            <a:spLocks noChangeArrowheads="1"/>
          </p:cNvSpPr>
          <p:nvPr/>
        </p:nvSpPr>
        <p:spPr bwMode="auto">
          <a:xfrm>
            <a:off x="5334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4" name="Oval 112"/>
          <p:cNvSpPr>
            <a:spLocks noChangeArrowheads="1"/>
          </p:cNvSpPr>
          <p:nvPr/>
        </p:nvSpPr>
        <p:spPr bwMode="auto">
          <a:xfrm>
            <a:off x="52578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05" name="Rectangle 113"/>
          <p:cNvSpPr>
            <a:spLocks noChangeArrowheads="1"/>
          </p:cNvSpPr>
          <p:nvPr/>
        </p:nvSpPr>
        <p:spPr bwMode="auto">
          <a:xfrm>
            <a:off x="4648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6" name="Rectangle 114"/>
          <p:cNvSpPr>
            <a:spLocks noChangeArrowheads="1"/>
          </p:cNvSpPr>
          <p:nvPr/>
        </p:nvSpPr>
        <p:spPr bwMode="auto">
          <a:xfrm>
            <a:off x="4648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7" name="Rectangle 115"/>
          <p:cNvSpPr>
            <a:spLocks noChangeArrowheads="1"/>
          </p:cNvSpPr>
          <p:nvPr/>
        </p:nvSpPr>
        <p:spPr bwMode="auto">
          <a:xfrm>
            <a:off x="4876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8" name="Rectangle 116"/>
          <p:cNvSpPr>
            <a:spLocks noChangeArrowheads="1"/>
          </p:cNvSpPr>
          <p:nvPr/>
        </p:nvSpPr>
        <p:spPr bwMode="auto">
          <a:xfrm>
            <a:off x="4876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9" name="Oval 117"/>
          <p:cNvSpPr>
            <a:spLocks noChangeArrowheads="1"/>
          </p:cNvSpPr>
          <p:nvPr/>
        </p:nvSpPr>
        <p:spPr bwMode="auto">
          <a:xfrm>
            <a:off x="48006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10" name="Rectangle 118"/>
          <p:cNvSpPr>
            <a:spLocks noChangeArrowheads="1"/>
          </p:cNvSpPr>
          <p:nvPr/>
        </p:nvSpPr>
        <p:spPr bwMode="auto">
          <a:xfrm>
            <a:off x="5105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1" name="Rectangle 119"/>
          <p:cNvSpPr>
            <a:spLocks noChangeArrowheads="1"/>
          </p:cNvSpPr>
          <p:nvPr/>
        </p:nvSpPr>
        <p:spPr bwMode="auto">
          <a:xfrm>
            <a:off x="5105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2" name="Rectangle 120"/>
          <p:cNvSpPr>
            <a:spLocks noChangeArrowheads="1"/>
          </p:cNvSpPr>
          <p:nvPr/>
        </p:nvSpPr>
        <p:spPr bwMode="auto">
          <a:xfrm>
            <a:off x="5334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3" name="Rectangle 121"/>
          <p:cNvSpPr>
            <a:spLocks noChangeArrowheads="1"/>
          </p:cNvSpPr>
          <p:nvPr/>
        </p:nvSpPr>
        <p:spPr bwMode="auto">
          <a:xfrm>
            <a:off x="5334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4" name="Oval 122"/>
          <p:cNvSpPr>
            <a:spLocks noChangeArrowheads="1"/>
          </p:cNvSpPr>
          <p:nvPr/>
        </p:nvSpPr>
        <p:spPr bwMode="auto">
          <a:xfrm>
            <a:off x="52578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15" name="Rectangle 123"/>
          <p:cNvSpPr>
            <a:spLocks noChangeArrowheads="1"/>
          </p:cNvSpPr>
          <p:nvPr/>
        </p:nvSpPr>
        <p:spPr bwMode="auto">
          <a:xfrm>
            <a:off x="5562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6" name="Rectangle 124"/>
          <p:cNvSpPr>
            <a:spLocks noChangeArrowheads="1"/>
          </p:cNvSpPr>
          <p:nvPr/>
        </p:nvSpPr>
        <p:spPr bwMode="auto">
          <a:xfrm>
            <a:off x="5562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7" name="Rectangle 125"/>
          <p:cNvSpPr>
            <a:spLocks noChangeArrowheads="1"/>
          </p:cNvSpPr>
          <p:nvPr/>
        </p:nvSpPr>
        <p:spPr bwMode="auto">
          <a:xfrm>
            <a:off x="5791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8" name="Rectangle 126"/>
          <p:cNvSpPr>
            <a:spLocks noChangeArrowheads="1"/>
          </p:cNvSpPr>
          <p:nvPr/>
        </p:nvSpPr>
        <p:spPr bwMode="auto">
          <a:xfrm>
            <a:off x="5791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9" name="Oval 127"/>
          <p:cNvSpPr>
            <a:spLocks noChangeArrowheads="1"/>
          </p:cNvSpPr>
          <p:nvPr/>
        </p:nvSpPr>
        <p:spPr bwMode="auto">
          <a:xfrm>
            <a:off x="57150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20" name="Rectangle 128"/>
          <p:cNvSpPr>
            <a:spLocks noChangeArrowheads="1"/>
          </p:cNvSpPr>
          <p:nvPr/>
        </p:nvSpPr>
        <p:spPr bwMode="auto">
          <a:xfrm>
            <a:off x="6019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1" name="Rectangle 129"/>
          <p:cNvSpPr>
            <a:spLocks noChangeArrowheads="1"/>
          </p:cNvSpPr>
          <p:nvPr/>
        </p:nvSpPr>
        <p:spPr bwMode="auto">
          <a:xfrm>
            <a:off x="6019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2" name="Rectangle 130"/>
          <p:cNvSpPr>
            <a:spLocks noChangeArrowheads="1"/>
          </p:cNvSpPr>
          <p:nvPr/>
        </p:nvSpPr>
        <p:spPr bwMode="auto">
          <a:xfrm>
            <a:off x="6248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3" name="Rectangle 131"/>
          <p:cNvSpPr>
            <a:spLocks noChangeArrowheads="1"/>
          </p:cNvSpPr>
          <p:nvPr/>
        </p:nvSpPr>
        <p:spPr bwMode="auto">
          <a:xfrm>
            <a:off x="6248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4" name="Oval 132"/>
          <p:cNvSpPr>
            <a:spLocks noChangeArrowheads="1"/>
          </p:cNvSpPr>
          <p:nvPr/>
        </p:nvSpPr>
        <p:spPr bwMode="auto">
          <a:xfrm>
            <a:off x="61722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25" name="Rectangle 133"/>
          <p:cNvSpPr>
            <a:spLocks noChangeArrowheads="1"/>
          </p:cNvSpPr>
          <p:nvPr/>
        </p:nvSpPr>
        <p:spPr bwMode="auto">
          <a:xfrm>
            <a:off x="5562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6" name="Rectangle 134"/>
          <p:cNvSpPr>
            <a:spLocks noChangeArrowheads="1"/>
          </p:cNvSpPr>
          <p:nvPr/>
        </p:nvSpPr>
        <p:spPr bwMode="auto">
          <a:xfrm>
            <a:off x="5562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7" name="Rectangle 135"/>
          <p:cNvSpPr>
            <a:spLocks noChangeArrowheads="1"/>
          </p:cNvSpPr>
          <p:nvPr/>
        </p:nvSpPr>
        <p:spPr bwMode="auto">
          <a:xfrm>
            <a:off x="5791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8" name="Rectangle 136"/>
          <p:cNvSpPr>
            <a:spLocks noChangeArrowheads="1"/>
          </p:cNvSpPr>
          <p:nvPr/>
        </p:nvSpPr>
        <p:spPr bwMode="auto">
          <a:xfrm>
            <a:off x="5791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9" name="Oval 137"/>
          <p:cNvSpPr>
            <a:spLocks noChangeArrowheads="1"/>
          </p:cNvSpPr>
          <p:nvPr/>
        </p:nvSpPr>
        <p:spPr bwMode="auto">
          <a:xfrm>
            <a:off x="57150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30" name="Rectangle 138"/>
          <p:cNvSpPr>
            <a:spLocks noChangeArrowheads="1"/>
          </p:cNvSpPr>
          <p:nvPr/>
        </p:nvSpPr>
        <p:spPr bwMode="auto">
          <a:xfrm>
            <a:off x="6019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1" name="Rectangle 139"/>
          <p:cNvSpPr>
            <a:spLocks noChangeArrowheads="1"/>
          </p:cNvSpPr>
          <p:nvPr/>
        </p:nvSpPr>
        <p:spPr bwMode="auto">
          <a:xfrm>
            <a:off x="6019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2" name="Rectangle 140"/>
          <p:cNvSpPr>
            <a:spLocks noChangeArrowheads="1"/>
          </p:cNvSpPr>
          <p:nvPr/>
        </p:nvSpPr>
        <p:spPr bwMode="auto">
          <a:xfrm>
            <a:off x="6248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3" name="Rectangle 141"/>
          <p:cNvSpPr>
            <a:spLocks noChangeArrowheads="1"/>
          </p:cNvSpPr>
          <p:nvPr/>
        </p:nvSpPr>
        <p:spPr bwMode="auto">
          <a:xfrm>
            <a:off x="6248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4" name="Oval 142"/>
          <p:cNvSpPr>
            <a:spLocks noChangeArrowheads="1"/>
          </p:cNvSpPr>
          <p:nvPr/>
        </p:nvSpPr>
        <p:spPr bwMode="auto">
          <a:xfrm>
            <a:off x="61722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35" name="Rectangle 143"/>
          <p:cNvSpPr>
            <a:spLocks noChangeArrowheads="1"/>
          </p:cNvSpPr>
          <p:nvPr/>
        </p:nvSpPr>
        <p:spPr bwMode="auto">
          <a:xfrm>
            <a:off x="5562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6" name="Rectangle 144"/>
          <p:cNvSpPr>
            <a:spLocks noChangeArrowheads="1"/>
          </p:cNvSpPr>
          <p:nvPr/>
        </p:nvSpPr>
        <p:spPr bwMode="auto">
          <a:xfrm>
            <a:off x="5562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7" name="Rectangle 145"/>
          <p:cNvSpPr>
            <a:spLocks noChangeArrowheads="1"/>
          </p:cNvSpPr>
          <p:nvPr/>
        </p:nvSpPr>
        <p:spPr bwMode="auto">
          <a:xfrm>
            <a:off x="5791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8" name="Rectangle 146"/>
          <p:cNvSpPr>
            <a:spLocks noChangeArrowheads="1"/>
          </p:cNvSpPr>
          <p:nvPr/>
        </p:nvSpPr>
        <p:spPr bwMode="auto">
          <a:xfrm>
            <a:off x="5791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9" name="Oval 147"/>
          <p:cNvSpPr>
            <a:spLocks noChangeArrowheads="1"/>
          </p:cNvSpPr>
          <p:nvPr/>
        </p:nvSpPr>
        <p:spPr bwMode="auto">
          <a:xfrm>
            <a:off x="57150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40" name="Rectangle 148"/>
          <p:cNvSpPr>
            <a:spLocks noChangeArrowheads="1"/>
          </p:cNvSpPr>
          <p:nvPr/>
        </p:nvSpPr>
        <p:spPr bwMode="auto">
          <a:xfrm>
            <a:off x="6019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1" name="Rectangle 149"/>
          <p:cNvSpPr>
            <a:spLocks noChangeArrowheads="1"/>
          </p:cNvSpPr>
          <p:nvPr/>
        </p:nvSpPr>
        <p:spPr bwMode="auto">
          <a:xfrm>
            <a:off x="6019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2" name="Rectangle 150"/>
          <p:cNvSpPr>
            <a:spLocks noChangeArrowheads="1"/>
          </p:cNvSpPr>
          <p:nvPr/>
        </p:nvSpPr>
        <p:spPr bwMode="auto">
          <a:xfrm>
            <a:off x="6248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3" name="Rectangle 151"/>
          <p:cNvSpPr>
            <a:spLocks noChangeArrowheads="1"/>
          </p:cNvSpPr>
          <p:nvPr/>
        </p:nvSpPr>
        <p:spPr bwMode="auto">
          <a:xfrm>
            <a:off x="6248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4" name="Oval 152"/>
          <p:cNvSpPr>
            <a:spLocks noChangeArrowheads="1"/>
          </p:cNvSpPr>
          <p:nvPr/>
        </p:nvSpPr>
        <p:spPr bwMode="auto">
          <a:xfrm>
            <a:off x="61722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45" name="Rectangle 153"/>
          <p:cNvSpPr>
            <a:spLocks noChangeArrowheads="1"/>
          </p:cNvSpPr>
          <p:nvPr/>
        </p:nvSpPr>
        <p:spPr bwMode="auto">
          <a:xfrm>
            <a:off x="5562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6" name="Rectangle 154"/>
          <p:cNvSpPr>
            <a:spLocks noChangeArrowheads="1"/>
          </p:cNvSpPr>
          <p:nvPr/>
        </p:nvSpPr>
        <p:spPr bwMode="auto">
          <a:xfrm>
            <a:off x="5562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7" name="Rectangle 155"/>
          <p:cNvSpPr>
            <a:spLocks noChangeArrowheads="1"/>
          </p:cNvSpPr>
          <p:nvPr/>
        </p:nvSpPr>
        <p:spPr bwMode="auto">
          <a:xfrm>
            <a:off x="5791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8" name="Rectangle 156"/>
          <p:cNvSpPr>
            <a:spLocks noChangeArrowheads="1"/>
          </p:cNvSpPr>
          <p:nvPr/>
        </p:nvSpPr>
        <p:spPr bwMode="auto">
          <a:xfrm>
            <a:off x="5791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9" name="Oval 157"/>
          <p:cNvSpPr>
            <a:spLocks noChangeArrowheads="1"/>
          </p:cNvSpPr>
          <p:nvPr/>
        </p:nvSpPr>
        <p:spPr bwMode="auto">
          <a:xfrm>
            <a:off x="57150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50" name="Rectangle 158"/>
          <p:cNvSpPr>
            <a:spLocks noChangeArrowheads="1"/>
          </p:cNvSpPr>
          <p:nvPr/>
        </p:nvSpPr>
        <p:spPr bwMode="auto">
          <a:xfrm>
            <a:off x="6019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1" name="Rectangle 159"/>
          <p:cNvSpPr>
            <a:spLocks noChangeArrowheads="1"/>
          </p:cNvSpPr>
          <p:nvPr/>
        </p:nvSpPr>
        <p:spPr bwMode="auto">
          <a:xfrm>
            <a:off x="6019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2" name="Rectangle 160"/>
          <p:cNvSpPr>
            <a:spLocks noChangeArrowheads="1"/>
          </p:cNvSpPr>
          <p:nvPr/>
        </p:nvSpPr>
        <p:spPr bwMode="auto">
          <a:xfrm>
            <a:off x="6248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3" name="Rectangle 161"/>
          <p:cNvSpPr>
            <a:spLocks noChangeArrowheads="1"/>
          </p:cNvSpPr>
          <p:nvPr/>
        </p:nvSpPr>
        <p:spPr bwMode="auto">
          <a:xfrm>
            <a:off x="6248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4" name="Oval 162"/>
          <p:cNvSpPr>
            <a:spLocks noChangeArrowheads="1"/>
          </p:cNvSpPr>
          <p:nvPr/>
        </p:nvSpPr>
        <p:spPr bwMode="auto">
          <a:xfrm>
            <a:off x="61722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55" name="Rectangle 163"/>
          <p:cNvSpPr>
            <a:spLocks noChangeArrowheads="1"/>
          </p:cNvSpPr>
          <p:nvPr/>
        </p:nvSpPr>
        <p:spPr bwMode="auto">
          <a:xfrm>
            <a:off x="2819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6" name="Rectangle 164"/>
          <p:cNvSpPr>
            <a:spLocks noChangeArrowheads="1"/>
          </p:cNvSpPr>
          <p:nvPr/>
        </p:nvSpPr>
        <p:spPr bwMode="auto">
          <a:xfrm>
            <a:off x="2819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7" name="Rectangle 165"/>
          <p:cNvSpPr>
            <a:spLocks noChangeArrowheads="1"/>
          </p:cNvSpPr>
          <p:nvPr/>
        </p:nvSpPr>
        <p:spPr bwMode="auto">
          <a:xfrm>
            <a:off x="3048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8" name="Rectangle 166"/>
          <p:cNvSpPr>
            <a:spLocks noChangeArrowheads="1"/>
          </p:cNvSpPr>
          <p:nvPr/>
        </p:nvSpPr>
        <p:spPr bwMode="auto">
          <a:xfrm>
            <a:off x="3048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9" name="Oval 167"/>
          <p:cNvSpPr>
            <a:spLocks noChangeArrowheads="1"/>
          </p:cNvSpPr>
          <p:nvPr/>
        </p:nvSpPr>
        <p:spPr bwMode="auto">
          <a:xfrm>
            <a:off x="29718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60" name="Rectangle 168"/>
          <p:cNvSpPr>
            <a:spLocks noChangeArrowheads="1"/>
          </p:cNvSpPr>
          <p:nvPr/>
        </p:nvSpPr>
        <p:spPr bwMode="auto">
          <a:xfrm>
            <a:off x="3276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1" name="Rectangle 169"/>
          <p:cNvSpPr>
            <a:spLocks noChangeArrowheads="1"/>
          </p:cNvSpPr>
          <p:nvPr/>
        </p:nvSpPr>
        <p:spPr bwMode="auto">
          <a:xfrm>
            <a:off x="3276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2" name="Rectangle 170"/>
          <p:cNvSpPr>
            <a:spLocks noChangeArrowheads="1"/>
          </p:cNvSpPr>
          <p:nvPr/>
        </p:nvSpPr>
        <p:spPr bwMode="auto">
          <a:xfrm>
            <a:off x="3505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3" name="Rectangle 171"/>
          <p:cNvSpPr>
            <a:spLocks noChangeArrowheads="1"/>
          </p:cNvSpPr>
          <p:nvPr/>
        </p:nvSpPr>
        <p:spPr bwMode="auto">
          <a:xfrm>
            <a:off x="3505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4" name="Oval 172"/>
          <p:cNvSpPr>
            <a:spLocks noChangeArrowheads="1"/>
          </p:cNvSpPr>
          <p:nvPr/>
        </p:nvSpPr>
        <p:spPr bwMode="auto">
          <a:xfrm>
            <a:off x="34290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65" name="Rectangle 173"/>
          <p:cNvSpPr>
            <a:spLocks noChangeArrowheads="1"/>
          </p:cNvSpPr>
          <p:nvPr/>
        </p:nvSpPr>
        <p:spPr bwMode="auto">
          <a:xfrm>
            <a:off x="2819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6" name="Rectangle 174"/>
          <p:cNvSpPr>
            <a:spLocks noChangeArrowheads="1"/>
          </p:cNvSpPr>
          <p:nvPr/>
        </p:nvSpPr>
        <p:spPr bwMode="auto">
          <a:xfrm>
            <a:off x="2819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7" name="Rectangle 175"/>
          <p:cNvSpPr>
            <a:spLocks noChangeArrowheads="1"/>
          </p:cNvSpPr>
          <p:nvPr/>
        </p:nvSpPr>
        <p:spPr bwMode="auto">
          <a:xfrm>
            <a:off x="3048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8" name="Rectangle 176"/>
          <p:cNvSpPr>
            <a:spLocks noChangeArrowheads="1"/>
          </p:cNvSpPr>
          <p:nvPr/>
        </p:nvSpPr>
        <p:spPr bwMode="auto">
          <a:xfrm>
            <a:off x="3048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9" name="Oval 177"/>
          <p:cNvSpPr>
            <a:spLocks noChangeArrowheads="1"/>
          </p:cNvSpPr>
          <p:nvPr/>
        </p:nvSpPr>
        <p:spPr bwMode="auto">
          <a:xfrm>
            <a:off x="29718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70" name="Rectangle 178"/>
          <p:cNvSpPr>
            <a:spLocks noChangeArrowheads="1"/>
          </p:cNvSpPr>
          <p:nvPr/>
        </p:nvSpPr>
        <p:spPr bwMode="auto">
          <a:xfrm>
            <a:off x="3276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1" name="Rectangle 179"/>
          <p:cNvSpPr>
            <a:spLocks noChangeArrowheads="1"/>
          </p:cNvSpPr>
          <p:nvPr/>
        </p:nvSpPr>
        <p:spPr bwMode="auto">
          <a:xfrm>
            <a:off x="3276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2" name="Rectangle 180"/>
          <p:cNvSpPr>
            <a:spLocks noChangeArrowheads="1"/>
          </p:cNvSpPr>
          <p:nvPr/>
        </p:nvSpPr>
        <p:spPr bwMode="auto">
          <a:xfrm>
            <a:off x="3505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3" name="Rectangle 181"/>
          <p:cNvSpPr>
            <a:spLocks noChangeArrowheads="1"/>
          </p:cNvSpPr>
          <p:nvPr/>
        </p:nvSpPr>
        <p:spPr bwMode="auto">
          <a:xfrm>
            <a:off x="3505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4" name="Oval 182"/>
          <p:cNvSpPr>
            <a:spLocks noChangeArrowheads="1"/>
          </p:cNvSpPr>
          <p:nvPr/>
        </p:nvSpPr>
        <p:spPr bwMode="auto">
          <a:xfrm>
            <a:off x="34290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75" name="Rectangle 183"/>
          <p:cNvSpPr>
            <a:spLocks noChangeArrowheads="1"/>
          </p:cNvSpPr>
          <p:nvPr/>
        </p:nvSpPr>
        <p:spPr bwMode="auto">
          <a:xfrm>
            <a:off x="2819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6" name="Rectangle 184"/>
          <p:cNvSpPr>
            <a:spLocks noChangeArrowheads="1"/>
          </p:cNvSpPr>
          <p:nvPr/>
        </p:nvSpPr>
        <p:spPr bwMode="auto">
          <a:xfrm>
            <a:off x="2819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7" name="Rectangle 185"/>
          <p:cNvSpPr>
            <a:spLocks noChangeArrowheads="1"/>
          </p:cNvSpPr>
          <p:nvPr/>
        </p:nvSpPr>
        <p:spPr bwMode="auto">
          <a:xfrm>
            <a:off x="3048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8" name="Rectangle 186"/>
          <p:cNvSpPr>
            <a:spLocks noChangeArrowheads="1"/>
          </p:cNvSpPr>
          <p:nvPr/>
        </p:nvSpPr>
        <p:spPr bwMode="auto">
          <a:xfrm>
            <a:off x="3048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9" name="Oval 187"/>
          <p:cNvSpPr>
            <a:spLocks noChangeArrowheads="1"/>
          </p:cNvSpPr>
          <p:nvPr/>
        </p:nvSpPr>
        <p:spPr bwMode="auto">
          <a:xfrm>
            <a:off x="29718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80" name="Rectangle 188"/>
          <p:cNvSpPr>
            <a:spLocks noChangeArrowheads="1"/>
          </p:cNvSpPr>
          <p:nvPr/>
        </p:nvSpPr>
        <p:spPr bwMode="auto">
          <a:xfrm>
            <a:off x="3276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1" name="Rectangle 189"/>
          <p:cNvSpPr>
            <a:spLocks noChangeArrowheads="1"/>
          </p:cNvSpPr>
          <p:nvPr/>
        </p:nvSpPr>
        <p:spPr bwMode="auto">
          <a:xfrm>
            <a:off x="3276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2" name="Rectangle 190"/>
          <p:cNvSpPr>
            <a:spLocks noChangeArrowheads="1"/>
          </p:cNvSpPr>
          <p:nvPr/>
        </p:nvSpPr>
        <p:spPr bwMode="auto">
          <a:xfrm>
            <a:off x="3505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3" name="Rectangle 191"/>
          <p:cNvSpPr>
            <a:spLocks noChangeArrowheads="1"/>
          </p:cNvSpPr>
          <p:nvPr/>
        </p:nvSpPr>
        <p:spPr bwMode="auto">
          <a:xfrm>
            <a:off x="3505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4" name="Oval 192"/>
          <p:cNvSpPr>
            <a:spLocks noChangeArrowheads="1"/>
          </p:cNvSpPr>
          <p:nvPr/>
        </p:nvSpPr>
        <p:spPr bwMode="auto">
          <a:xfrm>
            <a:off x="34290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85" name="Rectangle 193"/>
          <p:cNvSpPr>
            <a:spLocks noChangeArrowheads="1"/>
          </p:cNvSpPr>
          <p:nvPr/>
        </p:nvSpPr>
        <p:spPr bwMode="auto">
          <a:xfrm>
            <a:off x="2819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6" name="Rectangle 194"/>
          <p:cNvSpPr>
            <a:spLocks noChangeArrowheads="1"/>
          </p:cNvSpPr>
          <p:nvPr/>
        </p:nvSpPr>
        <p:spPr bwMode="auto">
          <a:xfrm>
            <a:off x="2819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7" name="Rectangle 195"/>
          <p:cNvSpPr>
            <a:spLocks noChangeArrowheads="1"/>
          </p:cNvSpPr>
          <p:nvPr/>
        </p:nvSpPr>
        <p:spPr bwMode="auto">
          <a:xfrm>
            <a:off x="3048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8" name="Rectangle 196"/>
          <p:cNvSpPr>
            <a:spLocks noChangeArrowheads="1"/>
          </p:cNvSpPr>
          <p:nvPr/>
        </p:nvSpPr>
        <p:spPr bwMode="auto">
          <a:xfrm>
            <a:off x="3048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9" name="Oval 197"/>
          <p:cNvSpPr>
            <a:spLocks noChangeArrowheads="1"/>
          </p:cNvSpPr>
          <p:nvPr/>
        </p:nvSpPr>
        <p:spPr bwMode="auto">
          <a:xfrm>
            <a:off x="29718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90" name="Rectangle 198"/>
          <p:cNvSpPr>
            <a:spLocks noChangeArrowheads="1"/>
          </p:cNvSpPr>
          <p:nvPr/>
        </p:nvSpPr>
        <p:spPr bwMode="auto">
          <a:xfrm>
            <a:off x="3276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1" name="Rectangle 199"/>
          <p:cNvSpPr>
            <a:spLocks noChangeArrowheads="1"/>
          </p:cNvSpPr>
          <p:nvPr/>
        </p:nvSpPr>
        <p:spPr bwMode="auto">
          <a:xfrm>
            <a:off x="3276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2" name="Rectangle 200"/>
          <p:cNvSpPr>
            <a:spLocks noChangeArrowheads="1"/>
          </p:cNvSpPr>
          <p:nvPr/>
        </p:nvSpPr>
        <p:spPr bwMode="auto">
          <a:xfrm>
            <a:off x="3505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3" name="Rectangle 201"/>
          <p:cNvSpPr>
            <a:spLocks noChangeArrowheads="1"/>
          </p:cNvSpPr>
          <p:nvPr/>
        </p:nvSpPr>
        <p:spPr bwMode="auto">
          <a:xfrm>
            <a:off x="3505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4" name="Oval 202"/>
          <p:cNvSpPr>
            <a:spLocks noChangeArrowheads="1"/>
          </p:cNvSpPr>
          <p:nvPr/>
        </p:nvSpPr>
        <p:spPr bwMode="auto">
          <a:xfrm>
            <a:off x="34290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95" name="Rectangle 203"/>
          <p:cNvSpPr>
            <a:spLocks noChangeArrowheads="1"/>
          </p:cNvSpPr>
          <p:nvPr/>
        </p:nvSpPr>
        <p:spPr bwMode="auto">
          <a:xfrm>
            <a:off x="3733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6" name="Rectangle 204"/>
          <p:cNvSpPr>
            <a:spLocks noChangeArrowheads="1"/>
          </p:cNvSpPr>
          <p:nvPr/>
        </p:nvSpPr>
        <p:spPr bwMode="auto">
          <a:xfrm>
            <a:off x="3733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7" name="Rectangle 205"/>
          <p:cNvSpPr>
            <a:spLocks noChangeArrowheads="1"/>
          </p:cNvSpPr>
          <p:nvPr/>
        </p:nvSpPr>
        <p:spPr bwMode="auto">
          <a:xfrm>
            <a:off x="3962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8" name="Rectangle 206"/>
          <p:cNvSpPr>
            <a:spLocks noChangeArrowheads="1"/>
          </p:cNvSpPr>
          <p:nvPr/>
        </p:nvSpPr>
        <p:spPr bwMode="auto">
          <a:xfrm>
            <a:off x="3962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9" name="Oval 207"/>
          <p:cNvSpPr>
            <a:spLocks noChangeArrowheads="1"/>
          </p:cNvSpPr>
          <p:nvPr/>
        </p:nvSpPr>
        <p:spPr bwMode="auto">
          <a:xfrm>
            <a:off x="38862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00" name="Rectangle 208"/>
          <p:cNvSpPr>
            <a:spLocks noChangeArrowheads="1"/>
          </p:cNvSpPr>
          <p:nvPr/>
        </p:nvSpPr>
        <p:spPr bwMode="auto">
          <a:xfrm>
            <a:off x="4191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1" name="Rectangle 209"/>
          <p:cNvSpPr>
            <a:spLocks noChangeArrowheads="1"/>
          </p:cNvSpPr>
          <p:nvPr/>
        </p:nvSpPr>
        <p:spPr bwMode="auto">
          <a:xfrm>
            <a:off x="4191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2" name="Rectangle 210"/>
          <p:cNvSpPr>
            <a:spLocks noChangeArrowheads="1"/>
          </p:cNvSpPr>
          <p:nvPr/>
        </p:nvSpPr>
        <p:spPr bwMode="auto">
          <a:xfrm>
            <a:off x="4419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3" name="Rectangle 211"/>
          <p:cNvSpPr>
            <a:spLocks noChangeArrowheads="1"/>
          </p:cNvSpPr>
          <p:nvPr/>
        </p:nvSpPr>
        <p:spPr bwMode="auto">
          <a:xfrm>
            <a:off x="4419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4" name="Oval 212"/>
          <p:cNvSpPr>
            <a:spLocks noChangeArrowheads="1"/>
          </p:cNvSpPr>
          <p:nvPr/>
        </p:nvSpPr>
        <p:spPr bwMode="auto">
          <a:xfrm>
            <a:off x="43434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05" name="Rectangle 213"/>
          <p:cNvSpPr>
            <a:spLocks noChangeArrowheads="1"/>
          </p:cNvSpPr>
          <p:nvPr/>
        </p:nvSpPr>
        <p:spPr bwMode="auto">
          <a:xfrm>
            <a:off x="3733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6" name="Rectangle 214"/>
          <p:cNvSpPr>
            <a:spLocks noChangeArrowheads="1"/>
          </p:cNvSpPr>
          <p:nvPr/>
        </p:nvSpPr>
        <p:spPr bwMode="auto">
          <a:xfrm>
            <a:off x="3733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7" name="Rectangle 215"/>
          <p:cNvSpPr>
            <a:spLocks noChangeArrowheads="1"/>
          </p:cNvSpPr>
          <p:nvPr/>
        </p:nvSpPr>
        <p:spPr bwMode="auto">
          <a:xfrm>
            <a:off x="3962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8" name="Rectangle 216"/>
          <p:cNvSpPr>
            <a:spLocks noChangeArrowheads="1"/>
          </p:cNvSpPr>
          <p:nvPr/>
        </p:nvSpPr>
        <p:spPr bwMode="auto">
          <a:xfrm>
            <a:off x="3962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9" name="Oval 217"/>
          <p:cNvSpPr>
            <a:spLocks noChangeArrowheads="1"/>
          </p:cNvSpPr>
          <p:nvPr/>
        </p:nvSpPr>
        <p:spPr bwMode="auto">
          <a:xfrm>
            <a:off x="38862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10" name="Rectangle 218"/>
          <p:cNvSpPr>
            <a:spLocks noChangeArrowheads="1"/>
          </p:cNvSpPr>
          <p:nvPr/>
        </p:nvSpPr>
        <p:spPr bwMode="auto">
          <a:xfrm>
            <a:off x="4191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1" name="Rectangle 219"/>
          <p:cNvSpPr>
            <a:spLocks noChangeArrowheads="1"/>
          </p:cNvSpPr>
          <p:nvPr/>
        </p:nvSpPr>
        <p:spPr bwMode="auto">
          <a:xfrm>
            <a:off x="4191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2" name="Rectangle 220"/>
          <p:cNvSpPr>
            <a:spLocks noChangeArrowheads="1"/>
          </p:cNvSpPr>
          <p:nvPr/>
        </p:nvSpPr>
        <p:spPr bwMode="auto">
          <a:xfrm>
            <a:off x="4419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3" name="Rectangle 221"/>
          <p:cNvSpPr>
            <a:spLocks noChangeArrowheads="1"/>
          </p:cNvSpPr>
          <p:nvPr/>
        </p:nvSpPr>
        <p:spPr bwMode="auto">
          <a:xfrm>
            <a:off x="4419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4" name="Oval 222"/>
          <p:cNvSpPr>
            <a:spLocks noChangeArrowheads="1"/>
          </p:cNvSpPr>
          <p:nvPr/>
        </p:nvSpPr>
        <p:spPr bwMode="auto">
          <a:xfrm>
            <a:off x="43434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15" name="Rectangle 223"/>
          <p:cNvSpPr>
            <a:spLocks noChangeArrowheads="1"/>
          </p:cNvSpPr>
          <p:nvPr/>
        </p:nvSpPr>
        <p:spPr bwMode="auto">
          <a:xfrm>
            <a:off x="3733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6" name="Rectangle 224"/>
          <p:cNvSpPr>
            <a:spLocks noChangeArrowheads="1"/>
          </p:cNvSpPr>
          <p:nvPr/>
        </p:nvSpPr>
        <p:spPr bwMode="auto">
          <a:xfrm>
            <a:off x="3733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7" name="Rectangle 225"/>
          <p:cNvSpPr>
            <a:spLocks noChangeArrowheads="1"/>
          </p:cNvSpPr>
          <p:nvPr/>
        </p:nvSpPr>
        <p:spPr bwMode="auto">
          <a:xfrm>
            <a:off x="3962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8" name="Rectangle 226"/>
          <p:cNvSpPr>
            <a:spLocks noChangeArrowheads="1"/>
          </p:cNvSpPr>
          <p:nvPr/>
        </p:nvSpPr>
        <p:spPr bwMode="auto">
          <a:xfrm>
            <a:off x="3962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9" name="Oval 227"/>
          <p:cNvSpPr>
            <a:spLocks noChangeArrowheads="1"/>
          </p:cNvSpPr>
          <p:nvPr/>
        </p:nvSpPr>
        <p:spPr bwMode="auto">
          <a:xfrm>
            <a:off x="38862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20" name="Rectangle 228"/>
          <p:cNvSpPr>
            <a:spLocks noChangeArrowheads="1"/>
          </p:cNvSpPr>
          <p:nvPr/>
        </p:nvSpPr>
        <p:spPr bwMode="auto">
          <a:xfrm>
            <a:off x="4191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1" name="Rectangle 229"/>
          <p:cNvSpPr>
            <a:spLocks noChangeArrowheads="1"/>
          </p:cNvSpPr>
          <p:nvPr/>
        </p:nvSpPr>
        <p:spPr bwMode="auto">
          <a:xfrm>
            <a:off x="4191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2" name="Rectangle 230"/>
          <p:cNvSpPr>
            <a:spLocks noChangeArrowheads="1"/>
          </p:cNvSpPr>
          <p:nvPr/>
        </p:nvSpPr>
        <p:spPr bwMode="auto">
          <a:xfrm>
            <a:off x="4419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3" name="Rectangle 231"/>
          <p:cNvSpPr>
            <a:spLocks noChangeArrowheads="1"/>
          </p:cNvSpPr>
          <p:nvPr/>
        </p:nvSpPr>
        <p:spPr bwMode="auto">
          <a:xfrm>
            <a:off x="4419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4" name="Oval 232"/>
          <p:cNvSpPr>
            <a:spLocks noChangeArrowheads="1"/>
          </p:cNvSpPr>
          <p:nvPr/>
        </p:nvSpPr>
        <p:spPr bwMode="auto">
          <a:xfrm>
            <a:off x="43434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25" name="Rectangle 233"/>
          <p:cNvSpPr>
            <a:spLocks noChangeArrowheads="1"/>
          </p:cNvSpPr>
          <p:nvPr/>
        </p:nvSpPr>
        <p:spPr bwMode="auto">
          <a:xfrm>
            <a:off x="3733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6" name="Rectangle 234"/>
          <p:cNvSpPr>
            <a:spLocks noChangeArrowheads="1"/>
          </p:cNvSpPr>
          <p:nvPr/>
        </p:nvSpPr>
        <p:spPr bwMode="auto">
          <a:xfrm>
            <a:off x="3733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7" name="Rectangle 235"/>
          <p:cNvSpPr>
            <a:spLocks noChangeArrowheads="1"/>
          </p:cNvSpPr>
          <p:nvPr/>
        </p:nvSpPr>
        <p:spPr bwMode="auto">
          <a:xfrm>
            <a:off x="3962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8" name="Rectangle 236"/>
          <p:cNvSpPr>
            <a:spLocks noChangeArrowheads="1"/>
          </p:cNvSpPr>
          <p:nvPr/>
        </p:nvSpPr>
        <p:spPr bwMode="auto">
          <a:xfrm>
            <a:off x="3962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9" name="Oval 237"/>
          <p:cNvSpPr>
            <a:spLocks noChangeArrowheads="1"/>
          </p:cNvSpPr>
          <p:nvPr/>
        </p:nvSpPr>
        <p:spPr bwMode="auto">
          <a:xfrm>
            <a:off x="38862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30" name="Rectangle 238"/>
          <p:cNvSpPr>
            <a:spLocks noChangeArrowheads="1"/>
          </p:cNvSpPr>
          <p:nvPr/>
        </p:nvSpPr>
        <p:spPr bwMode="auto">
          <a:xfrm>
            <a:off x="4191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1" name="Rectangle 239"/>
          <p:cNvSpPr>
            <a:spLocks noChangeArrowheads="1"/>
          </p:cNvSpPr>
          <p:nvPr/>
        </p:nvSpPr>
        <p:spPr bwMode="auto">
          <a:xfrm>
            <a:off x="4191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2" name="Rectangle 240"/>
          <p:cNvSpPr>
            <a:spLocks noChangeArrowheads="1"/>
          </p:cNvSpPr>
          <p:nvPr/>
        </p:nvSpPr>
        <p:spPr bwMode="auto">
          <a:xfrm>
            <a:off x="4419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3" name="Rectangle 241"/>
          <p:cNvSpPr>
            <a:spLocks noChangeArrowheads="1"/>
          </p:cNvSpPr>
          <p:nvPr/>
        </p:nvSpPr>
        <p:spPr bwMode="auto">
          <a:xfrm>
            <a:off x="4419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4" name="Oval 242"/>
          <p:cNvSpPr>
            <a:spLocks noChangeArrowheads="1"/>
          </p:cNvSpPr>
          <p:nvPr/>
        </p:nvSpPr>
        <p:spPr bwMode="auto">
          <a:xfrm>
            <a:off x="43434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35" name="Rectangle 243"/>
          <p:cNvSpPr>
            <a:spLocks noChangeArrowheads="1"/>
          </p:cNvSpPr>
          <p:nvPr/>
        </p:nvSpPr>
        <p:spPr bwMode="auto">
          <a:xfrm>
            <a:off x="4648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6" name="Rectangle 244"/>
          <p:cNvSpPr>
            <a:spLocks noChangeArrowheads="1"/>
          </p:cNvSpPr>
          <p:nvPr/>
        </p:nvSpPr>
        <p:spPr bwMode="auto">
          <a:xfrm>
            <a:off x="4648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7" name="Rectangle 245"/>
          <p:cNvSpPr>
            <a:spLocks noChangeArrowheads="1"/>
          </p:cNvSpPr>
          <p:nvPr/>
        </p:nvSpPr>
        <p:spPr bwMode="auto">
          <a:xfrm>
            <a:off x="4876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8" name="Rectangle 246"/>
          <p:cNvSpPr>
            <a:spLocks noChangeArrowheads="1"/>
          </p:cNvSpPr>
          <p:nvPr/>
        </p:nvSpPr>
        <p:spPr bwMode="auto">
          <a:xfrm>
            <a:off x="4876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9" name="Oval 247"/>
          <p:cNvSpPr>
            <a:spLocks noChangeArrowheads="1"/>
          </p:cNvSpPr>
          <p:nvPr/>
        </p:nvSpPr>
        <p:spPr bwMode="auto">
          <a:xfrm>
            <a:off x="48006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40" name="Rectangle 248"/>
          <p:cNvSpPr>
            <a:spLocks noChangeArrowheads="1"/>
          </p:cNvSpPr>
          <p:nvPr/>
        </p:nvSpPr>
        <p:spPr bwMode="auto">
          <a:xfrm>
            <a:off x="5105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1" name="Rectangle 249"/>
          <p:cNvSpPr>
            <a:spLocks noChangeArrowheads="1"/>
          </p:cNvSpPr>
          <p:nvPr/>
        </p:nvSpPr>
        <p:spPr bwMode="auto">
          <a:xfrm>
            <a:off x="5105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2" name="Rectangle 250"/>
          <p:cNvSpPr>
            <a:spLocks noChangeArrowheads="1"/>
          </p:cNvSpPr>
          <p:nvPr/>
        </p:nvSpPr>
        <p:spPr bwMode="auto">
          <a:xfrm>
            <a:off x="5334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3" name="Rectangle 251"/>
          <p:cNvSpPr>
            <a:spLocks noChangeArrowheads="1"/>
          </p:cNvSpPr>
          <p:nvPr/>
        </p:nvSpPr>
        <p:spPr bwMode="auto">
          <a:xfrm>
            <a:off x="5334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4" name="Oval 252"/>
          <p:cNvSpPr>
            <a:spLocks noChangeArrowheads="1"/>
          </p:cNvSpPr>
          <p:nvPr/>
        </p:nvSpPr>
        <p:spPr bwMode="auto">
          <a:xfrm>
            <a:off x="52578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45" name="Rectangle 253"/>
          <p:cNvSpPr>
            <a:spLocks noChangeArrowheads="1"/>
          </p:cNvSpPr>
          <p:nvPr/>
        </p:nvSpPr>
        <p:spPr bwMode="auto">
          <a:xfrm>
            <a:off x="4648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6" name="Rectangle 254"/>
          <p:cNvSpPr>
            <a:spLocks noChangeArrowheads="1"/>
          </p:cNvSpPr>
          <p:nvPr/>
        </p:nvSpPr>
        <p:spPr bwMode="auto">
          <a:xfrm>
            <a:off x="4648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7" name="Rectangle 255"/>
          <p:cNvSpPr>
            <a:spLocks noChangeArrowheads="1"/>
          </p:cNvSpPr>
          <p:nvPr/>
        </p:nvSpPr>
        <p:spPr bwMode="auto">
          <a:xfrm>
            <a:off x="4876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8" name="Rectangle 256"/>
          <p:cNvSpPr>
            <a:spLocks noChangeArrowheads="1"/>
          </p:cNvSpPr>
          <p:nvPr/>
        </p:nvSpPr>
        <p:spPr bwMode="auto">
          <a:xfrm>
            <a:off x="4876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9" name="Oval 257"/>
          <p:cNvSpPr>
            <a:spLocks noChangeArrowheads="1"/>
          </p:cNvSpPr>
          <p:nvPr/>
        </p:nvSpPr>
        <p:spPr bwMode="auto">
          <a:xfrm>
            <a:off x="48006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50" name="Rectangle 258"/>
          <p:cNvSpPr>
            <a:spLocks noChangeArrowheads="1"/>
          </p:cNvSpPr>
          <p:nvPr/>
        </p:nvSpPr>
        <p:spPr bwMode="auto">
          <a:xfrm>
            <a:off x="5105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1" name="Rectangle 259"/>
          <p:cNvSpPr>
            <a:spLocks noChangeArrowheads="1"/>
          </p:cNvSpPr>
          <p:nvPr/>
        </p:nvSpPr>
        <p:spPr bwMode="auto">
          <a:xfrm>
            <a:off x="5105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2" name="Rectangle 260"/>
          <p:cNvSpPr>
            <a:spLocks noChangeArrowheads="1"/>
          </p:cNvSpPr>
          <p:nvPr/>
        </p:nvSpPr>
        <p:spPr bwMode="auto">
          <a:xfrm>
            <a:off x="5334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3" name="Rectangle 261"/>
          <p:cNvSpPr>
            <a:spLocks noChangeArrowheads="1"/>
          </p:cNvSpPr>
          <p:nvPr/>
        </p:nvSpPr>
        <p:spPr bwMode="auto">
          <a:xfrm>
            <a:off x="5334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4" name="Oval 262"/>
          <p:cNvSpPr>
            <a:spLocks noChangeArrowheads="1"/>
          </p:cNvSpPr>
          <p:nvPr/>
        </p:nvSpPr>
        <p:spPr bwMode="auto">
          <a:xfrm>
            <a:off x="52578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55" name="Rectangle 263"/>
          <p:cNvSpPr>
            <a:spLocks noChangeArrowheads="1"/>
          </p:cNvSpPr>
          <p:nvPr/>
        </p:nvSpPr>
        <p:spPr bwMode="auto">
          <a:xfrm>
            <a:off x="4648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6" name="Rectangle 264"/>
          <p:cNvSpPr>
            <a:spLocks noChangeArrowheads="1"/>
          </p:cNvSpPr>
          <p:nvPr/>
        </p:nvSpPr>
        <p:spPr bwMode="auto">
          <a:xfrm>
            <a:off x="4648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7" name="Rectangle 265"/>
          <p:cNvSpPr>
            <a:spLocks noChangeArrowheads="1"/>
          </p:cNvSpPr>
          <p:nvPr/>
        </p:nvSpPr>
        <p:spPr bwMode="auto">
          <a:xfrm>
            <a:off x="4876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8" name="Rectangle 266"/>
          <p:cNvSpPr>
            <a:spLocks noChangeArrowheads="1"/>
          </p:cNvSpPr>
          <p:nvPr/>
        </p:nvSpPr>
        <p:spPr bwMode="auto">
          <a:xfrm>
            <a:off x="4876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9" name="Oval 267"/>
          <p:cNvSpPr>
            <a:spLocks noChangeArrowheads="1"/>
          </p:cNvSpPr>
          <p:nvPr/>
        </p:nvSpPr>
        <p:spPr bwMode="auto">
          <a:xfrm>
            <a:off x="48006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60" name="Rectangle 268"/>
          <p:cNvSpPr>
            <a:spLocks noChangeArrowheads="1"/>
          </p:cNvSpPr>
          <p:nvPr/>
        </p:nvSpPr>
        <p:spPr bwMode="auto">
          <a:xfrm>
            <a:off x="5105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1" name="Rectangle 269"/>
          <p:cNvSpPr>
            <a:spLocks noChangeArrowheads="1"/>
          </p:cNvSpPr>
          <p:nvPr/>
        </p:nvSpPr>
        <p:spPr bwMode="auto">
          <a:xfrm>
            <a:off x="5105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2" name="Rectangle 270"/>
          <p:cNvSpPr>
            <a:spLocks noChangeArrowheads="1"/>
          </p:cNvSpPr>
          <p:nvPr/>
        </p:nvSpPr>
        <p:spPr bwMode="auto">
          <a:xfrm>
            <a:off x="5334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3" name="Rectangle 271"/>
          <p:cNvSpPr>
            <a:spLocks noChangeArrowheads="1"/>
          </p:cNvSpPr>
          <p:nvPr/>
        </p:nvSpPr>
        <p:spPr bwMode="auto">
          <a:xfrm>
            <a:off x="5334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4" name="Oval 272"/>
          <p:cNvSpPr>
            <a:spLocks noChangeArrowheads="1"/>
          </p:cNvSpPr>
          <p:nvPr/>
        </p:nvSpPr>
        <p:spPr bwMode="auto">
          <a:xfrm>
            <a:off x="52578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65" name="Rectangle 273"/>
          <p:cNvSpPr>
            <a:spLocks noChangeArrowheads="1"/>
          </p:cNvSpPr>
          <p:nvPr/>
        </p:nvSpPr>
        <p:spPr bwMode="auto">
          <a:xfrm>
            <a:off x="4648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6" name="Rectangle 274"/>
          <p:cNvSpPr>
            <a:spLocks noChangeArrowheads="1"/>
          </p:cNvSpPr>
          <p:nvPr/>
        </p:nvSpPr>
        <p:spPr bwMode="auto">
          <a:xfrm>
            <a:off x="4648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7" name="Rectangle 275"/>
          <p:cNvSpPr>
            <a:spLocks noChangeArrowheads="1"/>
          </p:cNvSpPr>
          <p:nvPr/>
        </p:nvSpPr>
        <p:spPr bwMode="auto">
          <a:xfrm>
            <a:off x="4876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8" name="Rectangle 276"/>
          <p:cNvSpPr>
            <a:spLocks noChangeArrowheads="1"/>
          </p:cNvSpPr>
          <p:nvPr/>
        </p:nvSpPr>
        <p:spPr bwMode="auto">
          <a:xfrm>
            <a:off x="4876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9" name="Oval 277"/>
          <p:cNvSpPr>
            <a:spLocks noChangeArrowheads="1"/>
          </p:cNvSpPr>
          <p:nvPr/>
        </p:nvSpPr>
        <p:spPr bwMode="auto">
          <a:xfrm>
            <a:off x="48006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70" name="Rectangle 278"/>
          <p:cNvSpPr>
            <a:spLocks noChangeArrowheads="1"/>
          </p:cNvSpPr>
          <p:nvPr/>
        </p:nvSpPr>
        <p:spPr bwMode="auto">
          <a:xfrm>
            <a:off x="5105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1" name="Rectangle 279"/>
          <p:cNvSpPr>
            <a:spLocks noChangeArrowheads="1"/>
          </p:cNvSpPr>
          <p:nvPr/>
        </p:nvSpPr>
        <p:spPr bwMode="auto">
          <a:xfrm>
            <a:off x="5105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2" name="Rectangle 280"/>
          <p:cNvSpPr>
            <a:spLocks noChangeArrowheads="1"/>
          </p:cNvSpPr>
          <p:nvPr/>
        </p:nvSpPr>
        <p:spPr bwMode="auto">
          <a:xfrm>
            <a:off x="5334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3" name="Rectangle 281"/>
          <p:cNvSpPr>
            <a:spLocks noChangeArrowheads="1"/>
          </p:cNvSpPr>
          <p:nvPr/>
        </p:nvSpPr>
        <p:spPr bwMode="auto">
          <a:xfrm>
            <a:off x="5334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4" name="Oval 282"/>
          <p:cNvSpPr>
            <a:spLocks noChangeArrowheads="1"/>
          </p:cNvSpPr>
          <p:nvPr/>
        </p:nvSpPr>
        <p:spPr bwMode="auto">
          <a:xfrm>
            <a:off x="52578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75" name="Rectangle 283"/>
          <p:cNvSpPr>
            <a:spLocks noChangeArrowheads="1"/>
          </p:cNvSpPr>
          <p:nvPr/>
        </p:nvSpPr>
        <p:spPr bwMode="auto">
          <a:xfrm>
            <a:off x="5562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6" name="Rectangle 284"/>
          <p:cNvSpPr>
            <a:spLocks noChangeArrowheads="1"/>
          </p:cNvSpPr>
          <p:nvPr/>
        </p:nvSpPr>
        <p:spPr bwMode="auto">
          <a:xfrm>
            <a:off x="5562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7" name="Rectangle 285"/>
          <p:cNvSpPr>
            <a:spLocks noChangeArrowheads="1"/>
          </p:cNvSpPr>
          <p:nvPr/>
        </p:nvSpPr>
        <p:spPr bwMode="auto">
          <a:xfrm>
            <a:off x="5791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8" name="Rectangle 286"/>
          <p:cNvSpPr>
            <a:spLocks noChangeArrowheads="1"/>
          </p:cNvSpPr>
          <p:nvPr/>
        </p:nvSpPr>
        <p:spPr bwMode="auto">
          <a:xfrm>
            <a:off x="5791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9" name="Oval 287"/>
          <p:cNvSpPr>
            <a:spLocks noChangeArrowheads="1"/>
          </p:cNvSpPr>
          <p:nvPr/>
        </p:nvSpPr>
        <p:spPr bwMode="auto">
          <a:xfrm>
            <a:off x="57150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80" name="Rectangle 288"/>
          <p:cNvSpPr>
            <a:spLocks noChangeArrowheads="1"/>
          </p:cNvSpPr>
          <p:nvPr/>
        </p:nvSpPr>
        <p:spPr bwMode="auto">
          <a:xfrm>
            <a:off x="6019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1" name="Rectangle 289"/>
          <p:cNvSpPr>
            <a:spLocks noChangeArrowheads="1"/>
          </p:cNvSpPr>
          <p:nvPr/>
        </p:nvSpPr>
        <p:spPr bwMode="auto">
          <a:xfrm>
            <a:off x="6019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2" name="Rectangle 290"/>
          <p:cNvSpPr>
            <a:spLocks noChangeArrowheads="1"/>
          </p:cNvSpPr>
          <p:nvPr/>
        </p:nvSpPr>
        <p:spPr bwMode="auto">
          <a:xfrm>
            <a:off x="6248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3" name="Rectangle 291"/>
          <p:cNvSpPr>
            <a:spLocks noChangeArrowheads="1"/>
          </p:cNvSpPr>
          <p:nvPr/>
        </p:nvSpPr>
        <p:spPr bwMode="auto">
          <a:xfrm>
            <a:off x="6248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4" name="Oval 292"/>
          <p:cNvSpPr>
            <a:spLocks noChangeArrowheads="1"/>
          </p:cNvSpPr>
          <p:nvPr/>
        </p:nvSpPr>
        <p:spPr bwMode="auto">
          <a:xfrm>
            <a:off x="61722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85" name="Rectangle 293"/>
          <p:cNvSpPr>
            <a:spLocks noChangeArrowheads="1"/>
          </p:cNvSpPr>
          <p:nvPr/>
        </p:nvSpPr>
        <p:spPr bwMode="auto">
          <a:xfrm>
            <a:off x="5562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6" name="Rectangle 294"/>
          <p:cNvSpPr>
            <a:spLocks noChangeArrowheads="1"/>
          </p:cNvSpPr>
          <p:nvPr/>
        </p:nvSpPr>
        <p:spPr bwMode="auto">
          <a:xfrm>
            <a:off x="5562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7" name="Rectangle 295"/>
          <p:cNvSpPr>
            <a:spLocks noChangeArrowheads="1"/>
          </p:cNvSpPr>
          <p:nvPr/>
        </p:nvSpPr>
        <p:spPr bwMode="auto">
          <a:xfrm>
            <a:off x="5791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8" name="Rectangle 296"/>
          <p:cNvSpPr>
            <a:spLocks noChangeArrowheads="1"/>
          </p:cNvSpPr>
          <p:nvPr/>
        </p:nvSpPr>
        <p:spPr bwMode="auto">
          <a:xfrm>
            <a:off x="5791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9" name="Oval 297"/>
          <p:cNvSpPr>
            <a:spLocks noChangeArrowheads="1"/>
          </p:cNvSpPr>
          <p:nvPr/>
        </p:nvSpPr>
        <p:spPr bwMode="auto">
          <a:xfrm>
            <a:off x="57150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90" name="Rectangle 298"/>
          <p:cNvSpPr>
            <a:spLocks noChangeArrowheads="1"/>
          </p:cNvSpPr>
          <p:nvPr/>
        </p:nvSpPr>
        <p:spPr bwMode="auto">
          <a:xfrm>
            <a:off x="6019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1" name="Rectangle 299"/>
          <p:cNvSpPr>
            <a:spLocks noChangeArrowheads="1"/>
          </p:cNvSpPr>
          <p:nvPr/>
        </p:nvSpPr>
        <p:spPr bwMode="auto">
          <a:xfrm>
            <a:off x="6019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2" name="Rectangle 300"/>
          <p:cNvSpPr>
            <a:spLocks noChangeArrowheads="1"/>
          </p:cNvSpPr>
          <p:nvPr/>
        </p:nvSpPr>
        <p:spPr bwMode="auto">
          <a:xfrm>
            <a:off x="6248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3" name="Rectangle 301"/>
          <p:cNvSpPr>
            <a:spLocks noChangeArrowheads="1"/>
          </p:cNvSpPr>
          <p:nvPr/>
        </p:nvSpPr>
        <p:spPr bwMode="auto">
          <a:xfrm>
            <a:off x="6248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4" name="Oval 302"/>
          <p:cNvSpPr>
            <a:spLocks noChangeArrowheads="1"/>
          </p:cNvSpPr>
          <p:nvPr/>
        </p:nvSpPr>
        <p:spPr bwMode="auto">
          <a:xfrm>
            <a:off x="61722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95" name="Rectangle 303"/>
          <p:cNvSpPr>
            <a:spLocks noChangeArrowheads="1"/>
          </p:cNvSpPr>
          <p:nvPr/>
        </p:nvSpPr>
        <p:spPr bwMode="auto">
          <a:xfrm>
            <a:off x="5562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6" name="Rectangle 304"/>
          <p:cNvSpPr>
            <a:spLocks noChangeArrowheads="1"/>
          </p:cNvSpPr>
          <p:nvPr/>
        </p:nvSpPr>
        <p:spPr bwMode="auto">
          <a:xfrm>
            <a:off x="5562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7" name="Rectangle 305"/>
          <p:cNvSpPr>
            <a:spLocks noChangeArrowheads="1"/>
          </p:cNvSpPr>
          <p:nvPr/>
        </p:nvSpPr>
        <p:spPr bwMode="auto">
          <a:xfrm>
            <a:off x="5791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8" name="Rectangle 306"/>
          <p:cNvSpPr>
            <a:spLocks noChangeArrowheads="1"/>
          </p:cNvSpPr>
          <p:nvPr/>
        </p:nvSpPr>
        <p:spPr bwMode="auto">
          <a:xfrm>
            <a:off x="5791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9" name="Oval 307"/>
          <p:cNvSpPr>
            <a:spLocks noChangeArrowheads="1"/>
          </p:cNvSpPr>
          <p:nvPr/>
        </p:nvSpPr>
        <p:spPr bwMode="auto">
          <a:xfrm>
            <a:off x="57150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500" name="Rectangle 308"/>
          <p:cNvSpPr>
            <a:spLocks noChangeArrowheads="1"/>
          </p:cNvSpPr>
          <p:nvPr/>
        </p:nvSpPr>
        <p:spPr bwMode="auto">
          <a:xfrm>
            <a:off x="6019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1" name="Rectangle 309"/>
          <p:cNvSpPr>
            <a:spLocks noChangeArrowheads="1"/>
          </p:cNvSpPr>
          <p:nvPr/>
        </p:nvSpPr>
        <p:spPr bwMode="auto">
          <a:xfrm>
            <a:off x="6019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2" name="Rectangle 310"/>
          <p:cNvSpPr>
            <a:spLocks noChangeArrowheads="1"/>
          </p:cNvSpPr>
          <p:nvPr/>
        </p:nvSpPr>
        <p:spPr bwMode="auto">
          <a:xfrm>
            <a:off x="6248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3" name="Rectangle 311"/>
          <p:cNvSpPr>
            <a:spLocks noChangeArrowheads="1"/>
          </p:cNvSpPr>
          <p:nvPr/>
        </p:nvSpPr>
        <p:spPr bwMode="auto">
          <a:xfrm>
            <a:off x="6248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4" name="Oval 312"/>
          <p:cNvSpPr>
            <a:spLocks noChangeArrowheads="1"/>
          </p:cNvSpPr>
          <p:nvPr/>
        </p:nvSpPr>
        <p:spPr bwMode="auto">
          <a:xfrm>
            <a:off x="61722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505" name="Rectangle 313"/>
          <p:cNvSpPr>
            <a:spLocks noChangeArrowheads="1"/>
          </p:cNvSpPr>
          <p:nvPr/>
        </p:nvSpPr>
        <p:spPr bwMode="auto">
          <a:xfrm>
            <a:off x="5562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6" name="Rectangle 314"/>
          <p:cNvSpPr>
            <a:spLocks noChangeArrowheads="1"/>
          </p:cNvSpPr>
          <p:nvPr/>
        </p:nvSpPr>
        <p:spPr bwMode="auto">
          <a:xfrm>
            <a:off x="5562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7" name="Rectangle 315"/>
          <p:cNvSpPr>
            <a:spLocks noChangeArrowheads="1"/>
          </p:cNvSpPr>
          <p:nvPr/>
        </p:nvSpPr>
        <p:spPr bwMode="auto">
          <a:xfrm>
            <a:off x="5791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8" name="Rectangle 316"/>
          <p:cNvSpPr>
            <a:spLocks noChangeArrowheads="1"/>
          </p:cNvSpPr>
          <p:nvPr/>
        </p:nvSpPr>
        <p:spPr bwMode="auto">
          <a:xfrm>
            <a:off x="5791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9" name="Oval 317"/>
          <p:cNvSpPr>
            <a:spLocks noChangeArrowheads="1"/>
          </p:cNvSpPr>
          <p:nvPr/>
        </p:nvSpPr>
        <p:spPr bwMode="auto">
          <a:xfrm>
            <a:off x="57150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510" name="Rectangle 318"/>
          <p:cNvSpPr>
            <a:spLocks noChangeArrowheads="1"/>
          </p:cNvSpPr>
          <p:nvPr/>
        </p:nvSpPr>
        <p:spPr bwMode="auto">
          <a:xfrm>
            <a:off x="6019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11" name="Rectangle 319"/>
          <p:cNvSpPr>
            <a:spLocks noChangeArrowheads="1"/>
          </p:cNvSpPr>
          <p:nvPr/>
        </p:nvSpPr>
        <p:spPr bwMode="auto">
          <a:xfrm>
            <a:off x="6019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12" name="Rectangle 320"/>
          <p:cNvSpPr>
            <a:spLocks noChangeArrowheads="1"/>
          </p:cNvSpPr>
          <p:nvPr/>
        </p:nvSpPr>
        <p:spPr bwMode="auto">
          <a:xfrm>
            <a:off x="6248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13" name="Rectangle 321"/>
          <p:cNvSpPr>
            <a:spLocks noChangeArrowheads="1"/>
          </p:cNvSpPr>
          <p:nvPr/>
        </p:nvSpPr>
        <p:spPr bwMode="auto">
          <a:xfrm>
            <a:off x="6248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14" name="Oval 322"/>
          <p:cNvSpPr>
            <a:spLocks noChangeArrowheads="1"/>
          </p:cNvSpPr>
          <p:nvPr/>
        </p:nvSpPr>
        <p:spPr bwMode="auto">
          <a:xfrm>
            <a:off x="61722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529" name="Line 337"/>
          <p:cNvSpPr>
            <a:spLocks noChangeShapeType="1"/>
          </p:cNvSpPr>
          <p:nvPr/>
        </p:nvSpPr>
        <p:spPr bwMode="auto">
          <a:xfrm>
            <a:off x="3006725" y="2009775"/>
            <a:ext cx="0" cy="3505200"/>
          </a:xfrm>
          <a:prstGeom prst="line">
            <a:avLst/>
          </a:prstGeom>
          <a:noFill/>
          <a:ln w="9525">
            <a:solidFill>
              <a:schemeClr val="tx1"/>
            </a:solidFill>
            <a:round/>
            <a:headEnd/>
            <a:tailEnd/>
          </a:ln>
          <a:effectLst/>
        </p:spPr>
        <p:txBody>
          <a:bodyPr wrap="none"/>
          <a:lstStyle/>
          <a:p>
            <a:endParaRPr lang="en-US"/>
          </a:p>
        </p:txBody>
      </p:sp>
      <p:sp>
        <p:nvSpPr>
          <p:cNvPr id="264530" name="Line 338"/>
          <p:cNvSpPr>
            <a:spLocks noChangeShapeType="1"/>
          </p:cNvSpPr>
          <p:nvPr/>
        </p:nvSpPr>
        <p:spPr bwMode="auto">
          <a:xfrm>
            <a:off x="3463925" y="1836738"/>
            <a:ext cx="0" cy="3684587"/>
          </a:xfrm>
          <a:prstGeom prst="line">
            <a:avLst/>
          </a:prstGeom>
          <a:noFill/>
          <a:ln w="9525">
            <a:solidFill>
              <a:schemeClr val="tx1"/>
            </a:solidFill>
            <a:round/>
            <a:headEnd/>
            <a:tailEnd/>
          </a:ln>
          <a:effectLst/>
        </p:spPr>
        <p:txBody>
          <a:bodyPr wrap="none"/>
          <a:lstStyle/>
          <a:p>
            <a:endParaRPr lang="en-US"/>
          </a:p>
        </p:txBody>
      </p:sp>
      <p:sp>
        <p:nvSpPr>
          <p:cNvPr id="264531" name="Line 339"/>
          <p:cNvSpPr>
            <a:spLocks noChangeShapeType="1"/>
          </p:cNvSpPr>
          <p:nvPr/>
        </p:nvSpPr>
        <p:spPr bwMode="auto">
          <a:xfrm>
            <a:off x="3921125" y="2009775"/>
            <a:ext cx="0" cy="3505200"/>
          </a:xfrm>
          <a:prstGeom prst="line">
            <a:avLst/>
          </a:prstGeom>
          <a:noFill/>
          <a:ln w="9525">
            <a:solidFill>
              <a:schemeClr val="tx1"/>
            </a:solidFill>
            <a:round/>
            <a:headEnd/>
            <a:tailEnd/>
          </a:ln>
          <a:effectLst/>
        </p:spPr>
        <p:txBody>
          <a:bodyPr wrap="none"/>
          <a:lstStyle/>
          <a:p>
            <a:endParaRPr lang="en-US"/>
          </a:p>
        </p:txBody>
      </p:sp>
      <p:sp>
        <p:nvSpPr>
          <p:cNvPr id="264532" name="Line 340"/>
          <p:cNvSpPr>
            <a:spLocks noChangeShapeType="1"/>
          </p:cNvSpPr>
          <p:nvPr/>
        </p:nvSpPr>
        <p:spPr bwMode="auto">
          <a:xfrm>
            <a:off x="4378325" y="2009775"/>
            <a:ext cx="0" cy="3505200"/>
          </a:xfrm>
          <a:prstGeom prst="line">
            <a:avLst/>
          </a:prstGeom>
          <a:noFill/>
          <a:ln w="9525">
            <a:solidFill>
              <a:schemeClr val="tx1"/>
            </a:solidFill>
            <a:round/>
            <a:headEnd/>
            <a:tailEnd/>
          </a:ln>
          <a:effectLst/>
        </p:spPr>
        <p:txBody>
          <a:bodyPr wrap="none"/>
          <a:lstStyle/>
          <a:p>
            <a:endParaRPr lang="en-US"/>
          </a:p>
        </p:txBody>
      </p:sp>
      <p:sp>
        <p:nvSpPr>
          <p:cNvPr id="264533" name="Line 341"/>
          <p:cNvSpPr>
            <a:spLocks noChangeShapeType="1"/>
          </p:cNvSpPr>
          <p:nvPr/>
        </p:nvSpPr>
        <p:spPr bwMode="auto">
          <a:xfrm>
            <a:off x="4835525" y="2009775"/>
            <a:ext cx="0" cy="3505200"/>
          </a:xfrm>
          <a:prstGeom prst="line">
            <a:avLst/>
          </a:prstGeom>
          <a:noFill/>
          <a:ln w="9525">
            <a:solidFill>
              <a:schemeClr val="tx1"/>
            </a:solidFill>
            <a:round/>
            <a:headEnd/>
            <a:tailEnd/>
          </a:ln>
          <a:effectLst/>
        </p:spPr>
        <p:txBody>
          <a:bodyPr wrap="none"/>
          <a:lstStyle/>
          <a:p>
            <a:endParaRPr lang="en-US"/>
          </a:p>
        </p:txBody>
      </p:sp>
      <p:sp>
        <p:nvSpPr>
          <p:cNvPr id="264534" name="Line 342"/>
          <p:cNvSpPr>
            <a:spLocks noChangeShapeType="1"/>
          </p:cNvSpPr>
          <p:nvPr/>
        </p:nvSpPr>
        <p:spPr bwMode="auto">
          <a:xfrm>
            <a:off x="5291138" y="2009775"/>
            <a:ext cx="0" cy="3505200"/>
          </a:xfrm>
          <a:prstGeom prst="line">
            <a:avLst/>
          </a:prstGeom>
          <a:noFill/>
          <a:ln w="9525">
            <a:solidFill>
              <a:schemeClr val="tx1"/>
            </a:solidFill>
            <a:round/>
            <a:headEnd/>
            <a:tailEnd/>
          </a:ln>
          <a:effectLst/>
        </p:spPr>
        <p:txBody>
          <a:bodyPr wrap="none"/>
          <a:lstStyle/>
          <a:p>
            <a:endParaRPr lang="en-US"/>
          </a:p>
        </p:txBody>
      </p:sp>
      <p:sp>
        <p:nvSpPr>
          <p:cNvPr id="264535" name="Line 343"/>
          <p:cNvSpPr>
            <a:spLocks noChangeShapeType="1"/>
          </p:cNvSpPr>
          <p:nvPr/>
        </p:nvSpPr>
        <p:spPr bwMode="auto">
          <a:xfrm>
            <a:off x="5748338" y="2009775"/>
            <a:ext cx="0" cy="3638550"/>
          </a:xfrm>
          <a:prstGeom prst="line">
            <a:avLst/>
          </a:prstGeom>
          <a:noFill/>
          <a:ln w="9525">
            <a:solidFill>
              <a:schemeClr val="tx1"/>
            </a:solidFill>
            <a:round/>
            <a:headEnd/>
            <a:tailEnd/>
          </a:ln>
          <a:effectLst/>
        </p:spPr>
        <p:txBody>
          <a:bodyPr wrap="none"/>
          <a:lstStyle/>
          <a:p>
            <a:endParaRPr lang="en-US"/>
          </a:p>
        </p:txBody>
      </p:sp>
      <p:sp>
        <p:nvSpPr>
          <p:cNvPr id="264536" name="Line 344"/>
          <p:cNvSpPr>
            <a:spLocks noChangeShapeType="1"/>
          </p:cNvSpPr>
          <p:nvPr/>
        </p:nvSpPr>
        <p:spPr bwMode="auto">
          <a:xfrm>
            <a:off x="6205538" y="2009775"/>
            <a:ext cx="0" cy="3505200"/>
          </a:xfrm>
          <a:prstGeom prst="line">
            <a:avLst/>
          </a:prstGeom>
          <a:noFill/>
          <a:ln w="9525">
            <a:solidFill>
              <a:schemeClr val="tx1"/>
            </a:solidFill>
            <a:round/>
            <a:headEnd/>
            <a:tailEnd/>
          </a:ln>
          <a:effectLst/>
        </p:spPr>
        <p:txBody>
          <a:bodyPr wrap="none"/>
          <a:lstStyle/>
          <a:p>
            <a:endParaRPr lang="en-US"/>
          </a:p>
        </p:txBody>
      </p:sp>
      <p:sp>
        <p:nvSpPr>
          <p:cNvPr id="264537" name="Line 345"/>
          <p:cNvSpPr>
            <a:spLocks noChangeShapeType="1"/>
          </p:cNvSpPr>
          <p:nvPr/>
        </p:nvSpPr>
        <p:spPr bwMode="auto">
          <a:xfrm>
            <a:off x="2819400" y="5322888"/>
            <a:ext cx="3581400" cy="0"/>
          </a:xfrm>
          <a:prstGeom prst="line">
            <a:avLst/>
          </a:prstGeom>
          <a:noFill/>
          <a:ln w="9525">
            <a:solidFill>
              <a:schemeClr val="tx1"/>
            </a:solidFill>
            <a:round/>
            <a:headEnd/>
            <a:tailEnd/>
          </a:ln>
          <a:effectLst/>
        </p:spPr>
        <p:txBody>
          <a:bodyPr wrap="none"/>
          <a:lstStyle/>
          <a:p>
            <a:endParaRPr lang="en-US"/>
          </a:p>
        </p:txBody>
      </p:sp>
      <p:sp>
        <p:nvSpPr>
          <p:cNvPr id="264538" name="Line 346"/>
          <p:cNvSpPr>
            <a:spLocks noChangeShapeType="1"/>
          </p:cNvSpPr>
          <p:nvPr/>
        </p:nvSpPr>
        <p:spPr bwMode="auto">
          <a:xfrm>
            <a:off x="2668588" y="4867275"/>
            <a:ext cx="3729037" cy="0"/>
          </a:xfrm>
          <a:prstGeom prst="line">
            <a:avLst/>
          </a:prstGeom>
          <a:noFill/>
          <a:ln w="9525">
            <a:solidFill>
              <a:schemeClr val="tx1"/>
            </a:solidFill>
            <a:round/>
            <a:headEnd/>
            <a:tailEnd/>
          </a:ln>
          <a:effectLst/>
        </p:spPr>
        <p:txBody>
          <a:bodyPr wrap="none"/>
          <a:lstStyle/>
          <a:p>
            <a:endParaRPr lang="en-US"/>
          </a:p>
        </p:txBody>
      </p:sp>
      <p:sp>
        <p:nvSpPr>
          <p:cNvPr id="264539" name="Line 347"/>
          <p:cNvSpPr>
            <a:spLocks noChangeShapeType="1"/>
          </p:cNvSpPr>
          <p:nvPr/>
        </p:nvSpPr>
        <p:spPr bwMode="auto">
          <a:xfrm>
            <a:off x="2814638" y="4437063"/>
            <a:ext cx="3581400" cy="0"/>
          </a:xfrm>
          <a:prstGeom prst="line">
            <a:avLst/>
          </a:prstGeom>
          <a:noFill/>
          <a:ln w="9525">
            <a:solidFill>
              <a:schemeClr val="tx1"/>
            </a:solidFill>
            <a:round/>
            <a:headEnd/>
            <a:tailEnd/>
          </a:ln>
          <a:effectLst/>
        </p:spPr>
        <p:txBody>
          <a:bodyPr wrap="none"/>
          <a:lstStyle/>
          <a:p>
            <a:endParaRPr lang="en-US"/>
          </a:p>
        </p:txBody>
      </p:sp>
      <p:sp>
        <p:nvSpPr>
          <p:cNvPr id="264540" name="Line 348"/>
          <p:cNvSpPr>
            <a:spLocks noChangeShapeType="1"/>
          </p:cNvSpPr>
          <p:nvPr/>
        </p:nvSpPr>
        <p:spPr bwMode="auto">
          <a:xfrm>
            <a:off x="2814638" y="3979863"/>
            <a:ext cx="3581400" cy="0"/>
          </a:xfrm>
          <a:prstGeom prst="line">
            <a:avLst/>
          </a:prstGeom>
          <a:noFill/>
          <a:ln w="9525">
            <a:solidFill>
              <a:schemeClr val="tx1"/>
            </a:solidFill>
            <a:round/>
            <a:headEnd/>
            <a:tailEnd/>
          </a:ln>
          <a:effectLst/>
        </p:spPr>
        <p:txBody>
          <a:bodyPr wrap="none"/>
          <a:lstStyle/>
          <a:p>
            <a:endParaRPr lang="en-US"/>
          </a:p>
        </p:txBody>
      </p:sp>
      <p:sp>
        <p:nvSpPr>
          <p:cNvPr id="264541" name="Line 349"/>
          <p:cNvSpPr>
            <a:spLocks noChangeShapeType="1"/>
          </p:cNvSpPr>
          <p:nvPr/>
        </p:nvSpPr>
        <p:spPr bwMode="auto">
          <a:xfrm>
            <a:off x="2814638" y="3541713"/>
            <a:ext cx="3581400" cy="0"/>
          </a:xfrm>
          <a:prstGeom prst="line">
            <a:avLst/>
          </a:prstGeom>
          <a:noFill/>
          <a:ln w="9525">
            <a:solidFill>
              <a:schemeClr val="tx1"/>
            </a:solidFill>
            <a:round/>
            <a:headEnd/>
            <a:tailEnd/>
          </a:ln>
          <a:effectLst/>
        </p:spPr>
        <p:txBody>
          <a:bodyPr wrap="none"/>
          <a:lstStyle/>
          <a:p>
            <a:endParaRPr lang="en-US"/>
          </a:p>
        </p:txBody>
      </p:sp>
      <p:sp>
        <p:nvSpPr>
          <p:cNvPr id="264542" name="Line 350"/>
          <p:cNvSpPr>
            <a:spLocks noChangeShapeType="1"/>
          </p:cNvSpPr>
          <p:nvPr/>
        </p:nvSpPr>
        <p:spPr bwMode="auto">
          <a:xfrm>
            <a:off x="2814638" y="3084513"/>
            <a:ext cx="3581400" cy="0"/>
          </a:xfrm>
          <a:prstGeom prst="line">
            <a:avLst/>
          </a:prstGeom>
          <a:noFill/>
          <a:ln w="9525">
            <a:solidFill>
              <a:schemeClr val="tx1"/>
            </a:solidFill>
            <a:round/>
            <a:headEnd/>
            <a:tailEnd/>
          </a:ln>
          <a:effectLst/>
        </p:spPr>
        <p:txBody>
          <a:bodyPr wrap="none"/>
          <a:lstStyle/>
          <a:p>
            <a:endParaRPr lang="en-US"/>
          </a:p>
        </p:txBody>
      </p:sp>
      <p:sp>
        <p:nvSpPr>
          <p:cNvPr id="264543" name="Line 351"/>
          <p:cNvSpPr>
            <a:spLocks noChangeShapeType="1"/>
          </p:cNvSpPr>
          <p:nvPr/>
        </p:nvSpPr>
        <p:spPr bwMode="auto">
          <a:xfrm>
            <a:off x="2814638" y="2654300"/>
            <a:ext cx="3729037" cy="0"/>
          </a:xfrm>
          <a:prstGeom prst="line">
            <a:avLst/>
          </a:prstGeom>
          <a:noFill/>
          <a:ln w="9525">
            <a:solidFill>
              <a:schemeClr val="tx1"/>
            </a:solidFill>
            <a:round/>
            <a:headEnd/>
            <a:tailEnd/>
          </a:ln>
          <a:effectLst/>
        </p:spPr>
        <p:txBody>
          <a:bodyPr wrap="none"/>
          <a:lstStyle/>
          <a:p>
            <a:endParaRPr lang="en-US"/>
          </a:p>
        </p:txBody>
      </p:sp>
      <p:sp>
        <p:nvSpPr>
          <p:cNvPr id="264544" name="Line 352"/>
          <p:cNvSpPr>
            <a:spLocks noChangeShapeType="1"/>
          </p:cNvSpPr>
          <p:nvPr/>
        </p:nvSpPr>
        <p:spPr bwMode="auto">
          <a:xfrm>
            <a:off x="2814638" y="2197100"/>
            <a:ext cx="3581400" cy="0"/>
          </a:xfrm>
          <a:prstGeom prst="line">
            <a:avLst/>
          </a:prstGeom>
          <a:noFill/>
          <a:ln w="9525">
            <a:solidFill>
              <a:schemeClr val="tx1"/>
            </a:solidFill>
            <a:round/>
            <a:headEnd/>
            <a:tailEnd/>
          </a:ln>
          <a:effectLst/>
        </p:spPr>
        <p:txBody>
          <a:bodyPr wrap="none"/>
          <a:lstStyle/>
          <a:p>
            <a:endParaRPr lang="en-US"/>
          </a:p>
        </p:txBody>
      </p:sp>
      <p:sp>
        <p:nvSpPr>
          <p:cNvPr id="264545" name="Line 353"/>
          <p:cNvSpPr>
            <a:spLocks noChangeShapeType="1"/>
          </p:cNvSpPr>
          <p:nvPr/>
        </p:nvSpPr>
        <p:spPr bwMode="auto">
          <a:xfrm flipH="1" flipV="1">
            <a:off x="2689225" y="2944813"/>
            <a:ext cx="123825" cy="138112"/>
          </a:xfrm>
          <a:prstGeom prst="line">
            <a:avLst/>
          </a:prstGeom>
          <a:noFill/>
          <a:ln w="9525">
            <a:solidFill>
              <a:schemeClr val="tx1"/>
            </a:solidFill>
            <a:round/>
            <a:headEnd/>
            <a:tailEnd/>
          </a:ln>
          <a:effectLst/>
        </p:spPr>
        <p:txBody>
          <a:bodyPr wrap="none"/>
          <a:lstStyle/>
          <a:p>
            <a:endParaRPr lang="en-US"/>
          </a:p>
        </p:txBody>
      </p:sp>
      <p:sp>
        <p:nvSpPr>
          <p:cNvPr id="264546" name="Line 354"/>
          <p:cNvSpPr>
            <a:spLocks noChangeShapeType="1"/>
          </p:cNvSpPr>
          <p:nvPr/>
        </p:nvSpPr>
        <p:spPr bwMode="auto">
          <a:xfrm>
            <a:off x="6394450" y="4435475"/>
            <a:ext cx="142875" cy="136525"/>
          </a:xfrm>
          <a:prstGeom prst="line">
            <a:avLst/>
          </a:prstGeom>
          <a:noFill/>
          <a:ln w="9525">
            <a:solidFill>
              <a:schemeClr val="tx1"/>
            </a:solidFill>
            <a:round/>
            <a:headEnd/>
            <a:tailEnd/>
          </a:ln>
          <a:effectLst/>
        </p:spPr>
        <p:txBody>
          <a:bodyPr wrap="none"/>
          <a:lstStyle/>
          <a:p>
            <a:endParaRPr lang="en-US"/>
          </a:p>
        </p:txBody>
      </p:sp>
      <p:sp>
        <p:nvSpPr>
          <p:cNvPr id="264547" name="Line 355"/>
          <p:cNvSpPr>
            <a:spLocks noChangeShapeType="1"/>
          </p:cNvSpPr>
          <p:nvPr/>
        </p:nvSpPr>
        <p:spPr bwMode="auto">
          <a:xfrm flipH="1">
            <a:off x="3797300" y="5514975"/>
            <a:ext cx="117475" cy="131763"/>
          </a:xfrm>
          <a:prstGeom prst="line">
            <a:avLst/>
          </a:prstGeom>
          <a:noFill/>
          <a:ln w="9525">
            <a:solidFill>
              <a:schemeClr val="tx1"/>
            </a:solidFill>
            <a:round/>
            <a:headEnd/>
            <a:tailEnd/>
          </a:ln>
          <a:effectLst/>
        </p:spPr>
        <p:txBody>
          <a:bodyPr wrap="none"/>
          <a:lstStyle/>
          <a:p>
            <a:endParaRPr lang="en-US"/>
          </a:p>
        </p:txBody>
      </p:sp>
      <p:sp>
        <p:nvSpPr>
          <p:cNvPr id="264548" name="Line 356"/>
          <p:cNvSpPr>
            <a:spLocks noChangeShapeType="1"/>
          </p:cNvSpPr>
          <p:nvPr/>
        </p:nvSpPr>
        <p:spPr bwMode="auto">
          <a:xfrm flipV="1">
            <a:off x="5283200" y="1838325"/>
            <a:ext cx="165100" cy="171450"/>
          </a:xfrm>
          <a:prstGeom prst="line">
            <a:avLst/>
          </a:prstGeom>
          <a:noFill/>
          <a:ln w="9525">
            <a:solidFill>
              <a:schemeClr val="tx1"/>
            </a:solidFill>
            <a:round/>
            <a:headEnd/>
            <a:tailEnd/>
          </a:ln>
          <a:effectLst/>
        </p:spPr>
        <p:txBody>
          <a:bodyPr wrap="none"/>
          <a:lstStyle/>
          <a:p>
            <a:endParaRPr lang="en-US"/>
          </a:p>
        </p:txBody>
      </p:sp>
      <p:sp>
        <p:nvSpPr>
          <p:cNvPr id="264549" name="Rectangle 357"/>
          <p:cNvSpPr>
            <a:spLocks noChangeArrowheads="1"/>
          </p:cNvSpPr>
          <p:nvPr/>
        </p:nvSpPr>
        <p:spPr bwMode="auto">
          <a:xfrm>
            <a:off x="1676400" y="8382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50" name="Rectangle 358"/>
          <p:cNvSpPr>
            <a:spLocks noChangeArrowheads="1"/>
          </p:cNvSpPr>
          <p:nvPr/>
        </p:nvSpPr>
        <p:spPr bwMode="auto">
          <a:xfrm>
            <a:off x="3505200" y="8382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51" name="Rectangle 359"/>
          <p:cNvSpPr>
            <a:spLocks noChangeArrowheads="1"/>
          </p:cNvSpPr>
          <p:nvPr/>
        </p:nvSpPr>
        <p:spPr bwMode="auto">
          <a:xfrm>
            <a:off x="3505200" y="13335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52" name="Text Box 360"/>
          <p:cNvSpPr txBox="1">
            <a:spLocks noChangeArrowheads="1"/>
          </p:cNvSpPr>
          <p:nvPr/>
        </p:nvSpPr>
        <p:spPr bwMode="auto">
          <a:xfrm>
            <a:off x="1905000" y="10668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2</a:t>
            </a:r>
          </a:p>
        </p:txBody>
      </p:sp>
      <p:sp>
        <p:nvSpPr>
          <p:cNvPr id="264553" name="Rectangle 361"/>
          <p:cNvSpPr>
            <a:spLocks noChangeArrowheads="1"/>
          </p:cNvSpPr>
          <p:nvPr/>
        </p:nvSpPr>
        <p:spPr bwMode="auto">
          <a:xfrm>
            <a:off x="4114800" y="8382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54" name="Rectangle 362"/>
          <p:cNvSpPr>
            <a:spLocks noChangeArrowheads="1"/>
          </p:cNvSpPr>
          <p:nvPr/>
        </p:nvSpPr>
        <p:spPr bwMode="auto">
          <a:xfrm>
            <a:off x="5943600" y="8382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55" name="Rectangle 363"/>
          <p:cNvSpPr>
            <a:spLocks noChangeArrowheads="1"/>
          </p:cNvSpPr>
          <p:nvPr/>
        </p:nvSpPr>
        <p:spPr bwMode="auto">
          <a:xfrm>
            <a:off x="5943600" y="13335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56" name="Text Box 364"/>
          <p:cNvSpPr txBox="1">
            <a:spLocks noChangeArrowheads="1"/>
          </p:cNvSpPr>
          <p:nvPr/>
        </p:nvSpPr>
        <p:spPr bwMode="auto">
          <a:xfrm>
            <a:off x="4343400" y="10668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3</a:t>
            </a:r>
          </a:p>
        </p:txBody>
      </p:sp>
      <p:sp>
        <p:nvSpPr>
          <p:cNvPr id="264557" name="Rectangle 365"/>
          <p:cNvSpPr>
            <a:spLocks noChangeArrowheads="1"/>
          </p:cNvSpPr>
          <p:nvPr/>
        </p:nvSpPr>
        <p:spPr bwMode="auto">
          <a:xfrm flipH="1">
            <a:off x="2819400" y="56388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58" name="Rectangle 366"/>
          <p:cNvSpPr>
            <a:spLocks noChangeArrowheads="1"/>
          </p:cNvSpPr>
          <p:nvPr/>
        </p:nvSpPr>
        <p:spPr bwMode="auto">
          <a:xfrm flipH="1">
            <a:off x="2819400" y="56388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59" name="Rectangle 367"/>
          <p:cNvSpPr>
            <a:spLocks noChangeArrowheads="1"/>
          </p:cNvSpPr>
          <p:nvPr/>
        </p:nvSpPr>
        <p:spPr bwMode="auto">
          <a:xfrm flipH="1">
            <a:off x="2819400" y="61341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60" name="Text Box 368"/>
          <p:cNvSpPr txBox="1">
            <a:spLocks noChangeArrowheads="1"/>
          </p:cNvSpPr>
          <p:nvPr/>
        </p:nvSpPr>
        <p:spPr bwMode="auto">
          <a:xfrm flipH="1">
            <a:off x="3429000" y="58674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7</a:t>
            </a:r>
          </a:p>
        </p:txBody>
      </p:sp>
      <p:sp>
        <p:nvSpPr>
          <p:cNvPr id="264561" name="Rectangle 369"/>
          <p:cNvSpPr>
            <a:spLocks noChangeArrowheads="1"/>
          </p:cNvSpPr>
          <p:nvPr/>
        </p:nvSpPr>
        <p:spPr bwMode="auto">
          <a:xfrm flipH="1">
            <a:off x="5257800" y="56388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62" name="Rectangle 370"/>
          <p:cNvSpPr>
            <a:spLocks noChangeArrowheads="1"/>
          </p:cNvSpPr>
          <p:nvPr/>
        </p:nvSpPr>
        <p:spPr bwMode="auto">
          <a:xfrm flipH="1">
            <a:off x="5257800" y="56388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63" name="Rectangle 371"/>
          <p:cNvSpPr>
            <a:spLocks noChangeArrowheads="1"/>
          </p:cNvSpPr>
          <p:nvPr/>
        </p:nvSpPr>
        <p:spPr bwMode="auto">
          <a:xfrm flipH="1">
            <a:off x="5257800" y="61341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64" name="Text Box 372"/>
          <p:cNvSpPr txBox="1">
            <a:spLocks noChangeArrowheads="1"/>
          </p:cNvSpPr>
          <p:nvPr/>
        </p:nvSpPr>
        <p:spPr bwMode="auto">
          <a:xfrm flipH="1">
            <a:off x="5791200" y="58674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6</a:t>
            </a:r>
          </a:p>
        </p:txBody>
      </p:sp>
      <p:sp>
        <p:nvSpPr>
          <p:cNvPr id="264565" name="Rectangle 373"/>
          <p:cNvSpPr>
            <a:spLocks noChangeArrowheads="1"/>
          </p:cNvSpPr>
          <p:nvPr/>
        </p:nvSpPr>
        <p:spPr bwMode="auto">
          <a:xfrm rot="16200000" flipV="1">
            <a:off x="1034257" y="25471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66" name="Rectangle 374"/>
          <p:cNvSpPr>
            <a:spLocks noChangeArrowheads="1"/>
          </p:cNvSpPr>
          <p:nvPr/>
        </p:nvSpPr>
        <p:spPr bwMode="auto">
          <a:xfrm rot="5400000" flipV="1">
            <a:off x="2202657" y="1886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67" name="Rectangle 375"/>
          <p:cNvSpPr>
            <a:spLocks noChangeArrowheads="1"/>
          </p:cNvSpPr>
          <p:nvPr/>
        </p:nvSpPr>
        <p:spPr bwMode="auto">
          <a:xfrm rot="5400000" flipV="1">
            <a:off x="1707357" y="1886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68" name="Text Box 376"/>
          <p:cNvSpPr txBox="1">
            <a:spLocks noChangeArrowheads="1"/>
          </p:cNvSpPr>
          <p:nvPr/>
        </p:nvSpPr>
        <p:spPr bwMode="auto">
          <a:xfrm rot="5400000" flipV="1">
            <a:off x="1470819" y="2982119"/>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1</a:t>
            </a:r>
          </a:p>
        </p:txBody>
      </p:sp>
      <p:sp>
        <p:nvSpPr>
          <p:cNvPr id="264569" name="Rectangle 377"/>
          <p:cNvSpPr>
            <a:spLocks noChangeArrowheads="1"/>
          </p:cNvSpPr>
          <p:nvPr/>
        </p:nvSpPr>
        <p:spPr bwMode="auto">
          <a:xfrm rot="16200000" flipV="1">
            <a:off x="1034257" y="49855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70" name="Rectangle 378"/>
          <p:cNvSpPr>
            <a:spLocks noChangeArrowheads="1"/>
          </p:cNvSpPr>
          <p:nvPr/>
        </p:nvSpPr>
        <p:spPr bwMode="auto">
          <a:xfrm rot="5400000" flipV="1">
            <a:off x="2202657" y="4325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71" name="Rectangle 379"/>
          <p:cNvSpPr>
            <a:spLocks noChangeArrowheads="1"/>
          </p:cNvSpPr>
          <p:nvPr/>
        </p:nvSpPr>
        <p:spPr bwMode="auto">
          <a:xfrm rot="5400000" flipV="1">
            <a:off x="1707357" y="4325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72" name="Text Box 380"/>
          <p:cNvSpPr txBox="1">
            <a:spLocks noChangeArrowheads="1"/>
          </p:cNvSpPr>
          <p:nvPr/>
        </p:nvSpPr>
        <p:spPr bwMode="auto">
          <a:xfrm rot="5400000" flipV="1">
            <a:off x="1470819" y="5420519"/>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0</a:t>
            </a:r>
          </a:p>
        </p:txBody>
      </p:sp>
      <p:sp>
        <p:nvSpPr>
          <p:cNvPr id="264573" name="Rectangle 381"/>
          <p:cNvSpPr>
            <a:spLocks noChangeArrowheads="1"/>
          </p:cNvSpPr>
          <p:nvPr/>
        </p:nvSpPr>
        <p:spPr bwMode="auto">
          <a:xfrm rot="5400000">
            <a:off x="5911057" y="14803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74" name="Rectangle 382"/>
          <p:cNvSpPr>
            <a:spLocks noChangeArrowheads="1"/>
          </p:cNvSpPr>
          <p:nvPr/>
        </p:nvSpPr>
        <p:spPr bwMode="auto">
          <a:xfrm rot="-5400000">
            <a:off x="7079457" y="2648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75" name="Rectangle 383"/>
          <p:cNvSpPr>
            <a:spLocks noChangeArrowheads="1"/>
          </p:cNvSpPr>
          <p:nvPr/>
        </p:nvSpPr>
        <p:spPr bwMode="auto">
          <a:xfrm rot="-5400000">
            <a:off x="6584157" y="2648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76" name="Text Box 384"/>
          <p:cNvSpPr txBox="1">
            <a:spLocks noChangeArrowheads="1"/>
          </p:cNvSpPr>
          <p:nvPr/>
        </p:nvSpPr>
        <p:spPr bwMode="auto">
          <a:xfrm rot="-5400000">
            <a:off x="6347619" y="1466057"/>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4</a:t>
            </a:r>
          </a:p>
        </p:txBody>
      </p:sp>
      <p:sp>
        <p:nvSpPr>
          <p:cNvPr id="264577" name="Rectangle 385"/>
          <p:cNvSpPr>
            <a:spLocks noChangeArrowheads="1"/>
          </p:cNvSpPr>
          <p:nvPr/>
        </p:nvSpPr>
        <p:spPr bwMode="auto">
          <a:xfrm rot="5400000">
            <a:off x="5911057" y="39187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78" name="Rectangle 386"/>
          <p:cNvSpPr>
            <a:spLocks noChangeArrowheads="1"/>
          </p:cNvSpPr>
          <p:nvPr/>
        </p:nvSpPr>
        <p:spPr bwMode="auto">
          <a:xfrm rot="-5400000">
            <a:off x="7079457" y="5087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79" name="Rectangle 387"/>
          <p:cNvSpPr>
            <a:spLocks noChangeArrowheads="1"/>
          </p:cNvSpPr>
          <p:nvPr/>
        </p:nvSpPr>
        <p:spPr bwMode="auto">
          <a:xfrm rot="-5400000">
            <a:off x="6584157" y="5087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80" name="Text Box 388"/>
          <p:cNvSpPr txBox="1">
            <a:spLocks noChangeArrowheads="1"/>
          </p:cNvSpPr>
          <p:nvPr/>
        </p:nvSpPr>
        <p:spPr bwMode="auto">
          <a:xfrm rot="-5400000">
            <a:off x="6347619" y="3906044"/>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5</a:t>
            </a:r>
          </a:p>
        </p:txBody>
      </p:sp>
      <p:sp>
        <p:nvSpPr>
          <p:cNvPr id="264581" name="Line 389"/>
          <p:cNvSpPr>
            <a:spLocks noChangeShapeType="1"/>
          </p:cNvSpPr>
          <p:nvPr/>
        </p:nvSpPr>
        <p:spPr bwMode="auto">
          <a:xfrm>
            <a:off x="3463925" y="2198688"/>
            <a:ext cx="0" cy="484187"/>
          </a:xfrm>
          <a:prstGeom prst="line">
            <a:avLst/>
          </a:prstGeom>
          <a:noFill/>
          <a:ln w="76200">
            <a:solidFill>
              <a:srgbClr val="800000"/>
            </a:solidFill>
            <a:round/>
            <a:headEnd type="triangle" w="med" len="med"/>
            <a:tailEnd/>
          </a:ln>
          <a:effectLst/>
        </p:spPr>
        <p:txBody>
          <a:bodyPr wrap="none"/>
          <a:lstStyle/>
          <a:p>
            <a:endParaRPr lang="en-US"/>
          </a:p>
        </p:txBody>
      </p:sp>
      <p:sp>
        <p:nvSpPr>
          <p:cNvPr id="264582" name="Line 390"/>
          <p:cNvSpPr>
            <a:spLocks noChangeShapeType="1"/>
          </p:cNvSpPr>
          <p:nvPr/>
        </p:nvSpPr>
        <p:spPr bwMode="auto">
          <a:xfrm>
            <a:off x="3435350" y="2663825"/>
            <a:ext cx="719138" cy="0"/>
          </a:xfrm>
          <a:prstGeom prst="line">
            <a:avLst/>
          </a:prstGeom>
          <a:noFill/>
          <a:ln w="76200">
            <a:solidFill>
              <a:srgbClr val="800000"/>
            </a:solidFill>
            <a:round/>
            <a:headEnd/>
            <a:tailEnd/>
          </a:ln>
          <a:effectLst/>
        </p:spPr>
        <p:txBody>
          <a:bodyPr wrap="none"/>
          <a:lstStyle/>
          <a:p>
            <a:endParaRPr lang="en-US"/>
          </a:p>
        </p:txBody>
      </p:sp>
      <p:sp>
        <p:nvSpPr>
          <p:cNvPr id="264583" name="Line 391"/>
          <p:cNvSpPr>
            <a:spLocks noChangeShapeType="1"/>
          </p:cNvSpPr>
          <p:nvPr/>
        </p:nvSpPr>
        <p:spPr bwMode="auto">
          <a:xfrm>
            <a:off x="4152900" y="2644775"/>
            <a:ext cx="0" cy="906463"/>
          </a:xfrm>
          <a:prstGeom prst="line">
            <a:avLst/>
          </a:prstGeom>
          <a:noFill/>
          <a:ln w="76200">
            <a:solidFill>
              <a:srgbClr val="800000"/>
            </a:solidFill>
            <a:round/>
            <a:headEnd/>
            <a:tailEnd type="triangle" w="med" len="med"/>
          </a:ln>
          <a:effectLst/>
        </p:spPr>
        <p:txBody>
          <a:bodyPr wrap="none"/>
          <a:lstStyle/>
          <a:p>
            <a:endParaRPr lang="en-US"/>
          </a:p>
        </p:txBody>
      </p:sp>
      <p:sp>
        <p:nvSpPr>
          <p:cNvPr id="264584" name="Line 392"/>
          <p:cNvSpPr>
            <a:spLocks noChangeShapeType="1"/>
          </p:cNvSpPr>
          <p:nvPr/>
        </p:nvSpPr>
        <p:spPr bwMode="auto">
          <a:xfrm flipH="1">
            <a:off x="4572000" y="3095625"/>
            <a:ext cx="719138" cy="9525"/>
          </a:xfrm>
          <a:prstGeom prst="line">
            <a:avLst/>
          </a:prstGeom>
          <a:noFill/>
          <a:ln w="76200">
            <a:solidFill>
              <a:srgbClr val="800000"/>
            </a:solidFill>
            <a:round/>
            <a:headEnd/>
            <a:tailEnd/>
          </a:ln>
          <a:effectLst/>
        </p:spPr>
        <p:txBody>
          <a:bodyPr wrap="none"/>
          <a:lstStyle/>
          <a:p>
            <a:endParaRPr lang="en-US"/>
          </a:p>
        </p:txBody>
      </p:sp>
      <p:sp>
        <p:nvSpPr>
          <p:cNvPr id="264585" name="Line 393"/>
          <p:cNvSpPr>
            <a:spLocks noChangeShapeType="1"/>
          </p:cNvSpPr>
          <p:nvPr/>
        </p:nvSpPr>
        <p:spPr bwMode="auto">
          <a:xfrm flipV="1">
            <a:off x="3924300" y="4438650"/>
            <a:ext cx="703263" cy="0"/>
          </a:xfrm>
          <a:prstGeom prst="line">
            <a:avLst/>
          </a:prstGeom>
          <a:noFill/>
          <a:ln w="76200">
            <a:solidFill>
              <a:srgbClr val="800000"/>
            </a:solidFill>
            <a:round/>
            <a:headEnd/>
            <a:tailEnd/>
          </a:ln>
          <a:effectLst/>
        </p:spPr>
        <p:txBody>
          <a:bodyPr wrap="none"/>
          <a:lstStyle/>
          <a:p>
            <a:endParaRPr lang="en-US"/>
          </a:p>
        </p:txBody>
      </p:sp>
      <p:sp>
        <p:nvSpPr>
          <p:cNvPr id="264586" name="Line 394"/>
          <p:cNvSpPr>
            <a:spLocks noChangeShapeType="1"/>
          </p:cNvSpPr>
          <p:nvPr/>
        </p:nvSpPr>
        <p:spPr bwMode="auto">
          <a:xfrm flipV="1">
            <a:off x="5048250" y="4857750"/>
            <a:ext cx="709613" cy="0"/>
          </a:xfrm>
          <a:prstGeom prst="line">
            <a:avLst/>
          </a:prstGeom>
          <a:noFill/>
          <a:ln w="76200">
            <a:solidFill>
              <a:srgbClr val="800000"/>
            </a:solidFill>
            <a:round/>
            <a:headEnd/>
            <a:tailEnd/>
          </a:ln>
          <a:effectLst/>
        </p:spPr>
        <p:txBody>
          <a:bodyPr wrap="none"/>
          <a:lstStyle/>
          <a:p>
            <a:endParaRPr lang="en-US"/>
          </a:p>
        </p:txBody>
      </p:sp>
      <p:sp>
        <p:nvSpPr>
          <p:cNvPr id="264587" name="Line 395"/>
          <p:cNvSpPr>
            <a:spLocks noChangeShapeType="1"/>
          </p:cNvSpPr>
          <p:nvPr/>
        </p:nvSpPr>
        <p:spPr bwMode="auto">
          <a:xfrm rot="-5400000">
            <a:off x="3574256" y="3413919"/>
            <a:ext cx="690563" cy="9525"/>
          </a:xfrm>
          <a:prstGeom prst="line">
            <a:avLst/>
          </a:prstGeom>
          <a:noFill/>
          <a:ln w="76200">
            <a:solidFill>
              <a:srgbClr val="800000"/>
            </a:solidFill>
            <a:round/>
            <a:headEnd/>
            <a:tailEnd/>
          </a:ln>
          <a:effectLst/>
        </p:spPr>
        <p:txBody>
          <a:bodyPr wrap="none"/>
          <a:lstStyle/>
          <a:p>
            <a:endParaRPr lang="en-US"/>
          </a:p>
        </p:txBody>
      </p:sp>
      <p:sp>
        <p:nvSpPr>
          <p:cNvPr id="264588" name="Line 396"/>
          <p:cNvSpPr>
            <a:spLocks noChangeShapeType="1"/>
          </p:cNvSpPr>
          <p:nvPr/>
        </p:nvSpPr>
        <p:spPr bwMode="auto">
          <a:xfrm rot="5400000" flipH="1">
            <a:off x="3131344" y="4526756"/>
            <a:ext cx="681038" cy="9525"/>
          </a:xfrm>
          <a:prstGeom prst="line">
            <a:avLst/>
          </a:prstGeom>
          <a:noFill/>
          <a:ln w="76200">
            <a:solidFill>
              <a:srgbClr val="800000"/>
            </a:solidFill>
            <a:round/>
            <a:headEnd/>
            <a:tailEnd/>
          </a:ln>
          <a:effectLst/>
        </p:spPr>
        <p:txBody>
          <a:bodyPr wrap="none"/>
          <a:lstStyle/>
          <a:p>
            <a:endParaRPr lang="en-US"/>
          </a:p>
        </p:txBody>
      </p:sp>
      <p:sp>
        <p:nvSpPr>
          <p:cNvPr id="264589" name="Line 397"/>
          <p:cNvSpPr>
            <a:spLocks noChangeShapeType="1"/>
          </p:cNvSpPr>
          <p:nvPr/>
        </p:nvSpPr>
        <p:spPr bwMode="auto">
          <a:xfrm rot="-5400000">
            <a:off x="5423694" y="2978944"/>
            <a:ext cx="671512" cy="0"/>
          </a:xfrm>
          <a:prstGeom prst="line">
            <a:avLst/>
          </a:prstGeom>
          <a:noFill/>
          <a:ln w="76200">
            <a:solidFill>
              <a:srgbClr val="800000"/>
            </a:solidFill>
            <a:round/>
            <a:headEnd/>
            <a:tailEnd/>
          </a:ln>
          <a:effectLst/>
        </p:spPr>
        <p:txBody>
          <a:bodyPr wrap="none"/>
          <a:lstStyle/>
          <a:p>
            <a:endParaRPr lang="en-US"/>
          </a:p>
        </p:txBody>
      </p:sp>
      <p:sp>
        <p:nvSpPr>
          <p:cNvPr id="264590" name="Line 398"/>
          <p:cNvSpPr>
            <a:spLocks noChangeShapeType="1"/>
          </p:cNvSpPr>
          <p:nvPr/>
        </p:nvSpPr>
        <p:spPr bwMode="auto">
          <a:xfrm rot="-5400000">
            <a:off x="4946650" y="4110038"/>
            <a:ext cx="692150" cy="0"/>
          </a:xfrm>
          <a:prstGeom prst="line">
            <a:avLst/>
          </a:prstGeom>
          <a:noFill/>
          <a:ln w="76200">
            <a:solidFill>
              <a:srgbClr val="800000"/>
            </a:solidFill>
            <a:round/>
            <a:headEnd/>
            <a:tailEnd/>
          </a:ln>
          <a:effectLst/>
        </p:spPr>
        <p:txBody>
          <a:bodyPr wrap="none"/>
          <a:lstStyle/>
          <a:p>
            <a:endParaRPr lang="en-US"/>
          </a:p>
        </p:txBody>
      </p:sp>
      <p:sp>
        <p:nvSpPr>
          <p:cNvPr id="264591" name="Line 399"/>
          <p:cNvSpPr>
            <a:spLocks noChangeShapeType="1"/>
          </p:cNvSpPr>
          <p:nvPr/>
        </p:nvSpPr>
        <p:spPr bwMode="auto">
          <a:xfrm>
            <a:off x="5300663" y="2225675"/>
            <a:ext cx="0" cy="877888"/>
          </a:xfrm>
          <a:prstGeom prst="line">
            <a:avLst/>
          </a:prstGeom>
          <a:noFill/>
          <a:ln w="76200">
            <a:solidFill>
              <a:srgbClr val="800000"/>
            </a:solidFill>
            <a:round/>
            <a:headEnd type="triangle" w="med" len="med"/>
            <a:tailEnd/>
          </a:ln>
          <a:effectLst/>
        </p:spPr>
        <p:txBody>
          <a:bodyPr wrap="none"/>
          <a:lstStyle/>
          <a:p>
            <a:endParaRPr lang="en-US"/>
          </a:p>
        </p:txBody>
      </p:sp>
      <p:sp>
        <p:nvSpPr>
          <p:cNvPr id="264592" name="Line 400"/>
          <p:cNvSpPr>
            <a:spLocks noChangeShapeType="1"/>
          </p:cNvSpPr>
          <p:nvPr/>
        </p:nvSpPr>
        <p:spPr bwMode="auto">
          <a:xfrm>
            <a:off x="4614863" y="3981450"/>
            <a:ext cx="0" cy="457200"/>
          </a:xfrm>
          <a:prstGeom prst="line">
            <a:avLst/>
          </a:prstGeom>
          <a:noFill/>
          <a:ln w="76200">
            <a:solidFill>
              <a:srgbClr val="800000"/>
            </a:solidFill>
            <a:round/>
            <a:headEnd type="triangle" w="med" len="med"/>
            <a:tailEnd/>
          </a:ln>
          <a:effectLst/>
        </p:spPr>
        <p:txBody>
          <a:bodyPr wrap="none"/>
          <a:lstStyle/>
          <a:p>
            <a:endParaRPr lang="en-US"/>
          </a:p>
        </p:txBody>
      </p:sp>
      <p:sp>
        <p:nvSpPr>
          <p:cNvPr id="264593" name="Line 401"/>
          <p:cNvSpPr>
            <a:spLocks noChangeShapeType="1"/>
          </p:cNvSpPr>
          <p:nvPr/>
        </p:nvSpPr>
        <p:spPr bwMode="auto">
          <a:xfrm>
            <a:off x="5067300" y="3981450"/>
            <a:ext cx="0" cy="838200"/>
          </a:xfrm>
          <a:prstGeom prst="line">
            <a:avLst/>
          </a:prstGeom>
          <a:noFill/>
          <a:ln w="76200">
            <a:solidFill>
              <a:srgbClr val="800000"/>
            </a:solidFill>
            <a:round/>
            <a:headEnd type="triangle" w="med" len="med"/>
            <a:tailEnd/>
          </a:ln>
          <a:effectLst/>
        </p:spPr>
        <p:txBody>
          <a:bodyPr wrap="none"/>
          <a:lstStyle/>
          <a:p>
            <a:endParaRPr lang="en-US"/>
          </a:p>
        </p:txBody>
      </p:sp>
      <p:sp>
        <p:nvSpPr>
          <p:cNvPr id="264594" name="Line 402"/>
          <p:cNvSpPr>
            <a:spLocks noChangeShapeType="1"/>
          </p:cNvSpPr>
          <p:nvPr/>
        </p:nvSpPr>
        <p:spPr bwMode="auto">
          <a:xfrm>
            <a:off x="4614863" y="3076575"/>
            <a:ext cx="0" cy="466725"/>
          </a:xfrm>
          <a:prstGeom prst="line">
            <a:avLst/>
          </a:prstGeom>
          <a:noFill/>
          <a:ln w="76200">
            <a:solidFill>
              <a:srgbClr val="800000"/>
            </a:solidFill>
            <a:round/>
            <a:headEnd/>
            <a:tailEnd type="triangle" w="med" len="med"/>
          </a:ln>
          <a:effectLst/>
        </p:spPr>
        <p:txBody>
          <a:bodyPr wrap="none"/>
          <a:lstStyle/>
          <a:p>
            <a:endParaRPr lang="en-US"/>
          </a:p>
        </p:txBody>
      </p:sp>
      <p:sp>
        <p:nvSpPr>
          <p:cNvPr id="264595" name="Line 403"/>
          <p:cNvSpPr>
            <a:spLocks noChangeShapeType="1"/>
          </p:cNvSpPr>
          <p:nvPr/>
        </p:nvSpPr>
        <p:spPr bwMode="auto">
          <a:xfrm flipH="1">
            <a:off x="3924300" y="4429125"/>
            <a:ext cx="0" cy="904875"/>
          </a:xfrm>
          <a:prstGeom prst="line">
            <a:avLst/>
          </a:prstGeom>
          <a:noFill/>
          <a:ln w="76200">
            <a:solidFill>
              <a:srgbClr val="800000"/>
            </a:solidFill>
            <a:round/>
            <a:headEnd/>
            <a:tailEnd type="triangle" w="med" len="med"/>
          </a:ln>
          <a:effectLst/>
        </p:spPr>
        <p:txBody>
          <a:bodyPr wrap="none"/>
          <a:lstStyle/>
          <a:p>
            <a:endParaRPr lang="en-US"/>
          </a:p>
        </p:txBody>
      </p:sp>
      <p:sp>
        <p:nvSpPr>
          <p:cNvPr id="264596" name="Line 404"/>
          <p:cNvSpPr>
            <a:spLocks noChangeShapeType="1"/>
          </p:cNvSpPr>
          <p:nvPr/>
        </p:nvSpPr>
        <p:spPr bwMode="auto">
          <a:xfrm>
            <a:off x="5753100" y="4838700"/>
            <a:ext cx="0" cy="506413"/>
          </a:xfrm>
          <a:prstGeom prst="line">
            <a:avLst/>
          </a:prstGeom>
          <a:noFill/>
          <a:ln w="76200">
            <a:solidFill>
              <a:srgbClr val="800000"/>
            </a:solidFill>
            <a:round/>
            <a:headEnd/>
            <a:tailEnd type="triangle" w="med" len="med"/>
          </a:ln>
          <a:effectLst/>
        </p:spPr>
        <p:txBody>
          <a:bodyPr wrap="none"/>
          <a:lstStyle/>
          <a:p>
            <a:endParaRPr lang="en-US"/>
          </a:p>
        </p:txBody>
      </p:sp>
      <p:sp>
        <p:nvSpPr>
          <p:cNvPr id="264597" name="Line 405"/>
          <p:cNvSpPr>
            <a:spLocks noChangeShapeType="1"/>
          </p:cNvSpPr>
          <p:nvPr/>
        </p:nvSpPr>
        <p:spPr bwMode="auto">
          <a:xfrm rot="5400000">
            <a:off x="3458369" y="2628106"/>
            <a:ext cx="0" cy="896938"/>
          </a:xfrm>
          <a:prstGeom prst="line">
            <a:avLst/>
          </a:prstGeom>
          <a:noFill/>
          <a:ln w="76200">
            <a:solidFill>
              <a:srgbClr val="800000"/>
            </a:solidFill>
            <a:round/>
            <a:headEnd/>
            <a:tailEnd type="triangle" w="med" len="med"/>
          </a:ln>
          <a:effectLst/>
        </p:spPr>
        <p:txBody>
          <a:bodyPr wrap="none"/>
          <a:lstStyle/>
          <a:p>
            <a:endParaRPr lang="en-US"/>
          </a:p>
        </p:txBody>
      </p:sp>
      <p:sp>
        <p:nvSpPr>
          <p:cNvPr id="264598" name="Line 406"/>
          <p:cNvSpPr>
            <a:spLocks noChangeShapeType="1"/>
          </p:cNvSpPr>
          <p:nvPr/>
        </p:nvSpPr>
        <p:spPr bwMode="auto">
          <a:xfrm rot="5400000">
            <a:off x="3238500" y="4638675"/>
            <a:ext cx="0" cy="457200"/>
          </a:xfrm>
          <a:prstGeom prst="line">
            <a:avLst/>
          </a:prstGeom>
          <a:noFill/>
          <a:ln w="76200">
            <a:solidFill>
              <a:srgbClr val="800000"/>
            </a:solidFill>
            <a:round/>
            <a:headEnd/>
            <a:tailEnd type="triangle" w="med" len="med"/>
          </a:ln>
          <a:effectLst/>
        </p:spPr>
        <p:txBody>
          <a:bodyPr wrap="none"/>
          <a:lstStyle/>
          <a:p>
            <a:endParaRPr lang="en-US"/>
          </a:p>
        </p:txBody>
      </p:sp>
      <p:sp>
        <p:nvSpPr>
          <p:cNvPr id="264599" name="Line 407"/>
          <p:cNvSpPr>
            <a:spLocks noChangeShapeType="1"/>
          </p:cNvSpPr>
          <p:nvPr/>
        </p:nvSpPr>
        <p:spPr bwMode="auto">
          <a:xfrm rot="5400000">
            <a:off x="5291138" y="2847975"/>
            <a:ext cx="0" cy="914400"/>
          </a:xfrm>
          <a:prstGeom prst="line">
            <a:avLst/>
          </a:prstGeom>
          <a:noFill/>
          <a:ln w="76200">
            <a:solidFill>
              <a:srgbClr val="800000"/>
            </a:solidFill>
            <a:round/>
            <a:headEnd/>
            <a:tailEnd type="triangle" w="med" len="med"/>
          </a:ln>
          <a:effectLst/>
        </p:spPr>
        <p:txBody>
          <a:bodyPr wrap="none"/>
          <a:lstStyle/>
          <a:p>
            <a:endParaRPr lang="en-US"/>
          </a:p>
        </p:txBody>
      </p:sp>
      <p:sp>
        <p:nvSpPr>
          <p:cNvPr id="264600" name="Line 408"/>
          <p:cNvSpPr>
            <a:spLocks noChangeShapeType="1"/>
          </p:cNvSpPr>
          <p:nvPr/>
        </p:nvSpPr>
        <p:spPr bwMode="auto">
          <a:xfrm rot="16200000" flipV="1">
            <a:off x="5076032" y="3512344"/>
            <a:ext cx="0" cy="496887"/>
          </a:xfrm>
          <a:prstGeom prst="line">
            <a:avLst/>
          </a:prstGeom>
          <a:noFill/>
          <a:ln w="76200">
            <a:solidFill>
              <a:srgbClr val="800000"/>
            </a:solidFill>
            <a:round/>
            <a:headEnd/>
            <a:tailEnd type="triangle" w="med" len="med"/>
          </a:ln>
          <a:effectLst/>
        </p:spPr>
        <p:txBody>
          <a:bodyPr wrap="none"/>
          <a:lstStyle/>
          <a:p>
            <a:endParaRPr lang="en-US"/>
          </a:p>
        </p:txBody>
      </p:sp>
      <p:sp>
        <p:nvSpPr>
          <p:cNvPr id="264601" name="Line 409"/>
          <p:cNvSpPr>
            <a:spLocks noChangeShapeType="1"/>
          </p:cNvSpPr>
          <p:nvPr/>
        </p:nvSpPr>
        <p:spPr bwMode="auto">
          <a:xfrm rot="16200000" flipH="1">
            <a:off x="3910013" y="3748087"/>
            <a:ext cx="0" cy="942975"/>
          </a:xfrm>
          <a:prstGeom prst="line">
            <a:avLst/>
          </a:prstGeom>
          <a:noFill/>
          <a:ln w="76200">
            <a:solidFill>
              <a:srgbClr val="800000"/>
            </a:solidFill>
            <a:round/>
            <a:headEnd/>
            <a:tailEnd type="triangle" w="med" len="med"/>
          </a:ln>
          <a:effectLst/>
        </p:spPr>
        <p:txBody>
          <a:bodyPr wrap="none"/>
          <a:lstStyle/>
          <a:p>
            <a:endParaRPr lang="en-US"/>
          </a:p>
        </p:txBody>
      </p:sp>
      <p:sp>
        <p:nvSpPr>
          <p:cNvPr id="264602" name="Line 410"/>
          <p:cNvSpPr>
            <a:spLocks noChangeShapeType="1"/>
          </p:cNvSpPr>
          <p:nvPr/>
        </p:nvSpPr>
        <p:spPr bwMode="auto">
          <a:xfrm rot="16200000" flipH="1">
            <a:off x="4124325" y="3514725"/>
            <a:ext cx="0" cy="476250"/>
          </a:xfrm>
          <a:prstGeom prst="line">
            <a:avLst/>
          </a:prstGeom>
          <a:noFill/>
          <a:ln w="76200">
            <a:solidFill>
              <a:srgbClr val="800000"/>
            </a:solidFill>
            <a:round/>
            <a:headEnd/>
            <a:tailEnd type="triangle" w="med" len="med"/>
          </a:ln>
          <a:effectLst/>
        </p:spPr>
        <p:txBody>
          <a:bodyPr wrap="none"/>
          <a:lstStyle/>
          <a:p>
            <a:endParaRPr lang="en-US"/>
          </a:p>
        </p:txBody>
      </p:sp>
      <p:sp>
        <p:nvSpPr>
          <p:cNvPr id="264603" name="Line 411"/>
          <p:cNvSpPr>
            <a:spLocks noChangeShapeType="1"/>
          </p:cNvSpPr>
          <p:nvPr/>
        </p:nvSpPr>
        <p:spPr bwMode="auto">
          <a:xfrm rot="16200000" flipH="1">
            <a:off x="5972175" y="2422525"/>
            <a:ext cx="0" cy="457200"/>
          </a:xfrm>
          <a:prstGeom prst="line">
            <a:avLst/>
          </a:prstGeom>
          <a:noFill/>
          <a:ln w="76200">
            <a:solidFill>
              <a:srgbClr val="800000"/>
            </a:solidFill>
            <a:prstDash val="dash"/>
            <a:round/>
            <a:headEnd/>
            <a:tailEnd type="triangle" w="med" len="med"/>
          </a:ln>
          <a:effectLst/>
        </p:spPr>
        <p:txBody>
          <a:bodyPr wrap="none"/>
          <a:lstStyle/>
          <a:p>
            <a:endParaRPr lang="en-US"/>
          </a:p>
        </p:txBody>
      </p:sp>
      <p:sp>
        <p:nvSpPr>
          <p:cNvPr id="264604" name="Line 412"/>
          <p:cNvSpPr>
            <a:spLocks noChangeShapeType="1"/>
          </p:cNvSpPr>
          <p:nvPr/>
        </p:nvSpPr>
        <p:spPr bwMode="auto">
          <a:xfrm rot="16200000" flipH="1">
            <a:off x="5734050" y="3971925"/>
            <a:ext cx="0" cy="933450"/>
          </a:xfrm>
          <a:prstGeom prst="line">
            <a:avLst/>
          </a:prstGeom>
          <a:noFill/>
          <a:ln w="76200">
            <a:solidFill>
              <a:srgbClr val="800000"/>
            </a:solidFill>
            <a:round/>
            <a:headEnd/>
            <a:tailEnd type="triangle" w="med" len="med"/>
          </a:ln>
          <a:effectLst/>
        </p:spPr>
        <p:txBody>
          <a:bodyPr wrap="none"/>
          <a:lstStyle/>
          <a:p>
            <a:endParaRPr lang="en-US"/>
          </a:p>
        </p:txBody>
      </p:sp>
      <p:sp>
        <p:nvSpPr>
          <p:cNvPr id="264605" name="Rectangle 413"/>
          <p:cNvSpPr>
            <a:spLocks noChangeArrowheads="1"/>
          </p:cNvSpPr>
          <p:nvPr/>
        </p:nvSpPr>
        <p:spPr bwMode="auto">
          <a:xfrm>
            <a:off x="7548563" y="3027363"/>
            <a:ext cx="1649412" cy="1554162"/>
          </a:xfrm>
          <a:prstGeom prst="rect">
            <a:avLst/>
          </a:prstGeom>
          <a:noFill/>
          <a:ln w="9525" algn="ctr">
            <a:noFill/>
            <a:miter lim="800000"/>
            <a:headEnd/>
            <a:tailEnd/>
          </a:ln>
          <a:effectLst/>
        </p:spPr>
        <p:txBody>
          <a:bodyPr>
            <a:spAutoFit/>
          </a:bodyPr>
          <a:lstStyle/>
          <a:p>
            <a:pPr algn="ctr"/>
            <a:r>
              <a:rPr lang="en-US" b="1">
                <a:solidFill>
                  <a:srgbClr val="990000"/>
                </a:solidFill>
              </a:rPr>
              <a:t>8</a:t>
            </a:r>
          </a:p>
          <a:p>
            <a:pPr algn="ctr"/>
            <a:r>
              <a:rPr lang="en-US" b="1">
                <a:solidFill>
                  <a:srgbClr val="990000"/>
                </a:solidFill>
              </a:rPr>
              <a:t>32-byte</a:t>
            </a:r>
          </a:p>
          <a:p>
            <a:pPr algn="ctr"/>
            <a:r>
              <a:rPr lang="en-US" b="1">
                <a:solidFill>
                  <a:srgbClr val="990000"/>
                </a:solidFill>
              </a:rPr>
              <a:t>links</a:t>
            </a:r>
          </a:p>
        </p:txBody>
      </p:sp>
      <p:sp>
        <p:nvSpPr>
          <p:cNvPr id="264606" name="Rectangle 414"/>
          <p:cNvSpPr>
            <a:spLocks noChangeArrowheads="1"/>
          </p:cNvSpPr>
          <p:nvPr/>
        </p:nvSpPr>
        <p:spPr bwMode="auto">
          <a:xfrm>
            <a:off x="1593850" y="747713"/>
            <a:ext cx="6038850" cy="5989637"/>
          </a:xfrm>
          <a:prstGeom prst="rect">
            <a:avLst/>
          </a:prstGeom>
          <a:noFill/>
          <a:ln w="57150" algn="ctr">
            <a:solidFill>
              <a:schemeClr val="tx1"/>
            </a:solid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ED5AB2DF-4996-4F3F-9BD6-F5829CA3F2AD}" type="slidenum">
              <a:rPr lang="en-US"/>
              <a:pPr/>
              <a:t>131</a:t>
            </a:fld>
            <a:endParaRPr lang="en-US"/>
          </a:p>
        </p:txBody>
      </p:sp>
      <p:sp>
        <p:nvSpPr>
          <p:cNvPr id="111618" name="Rectangle 2"/>
          <p:cNvSpPr>
            <a:spLocks noGrp="1" noChangeArrowheads="1"/>
          </p:cNvSpPr>
          <p:nvPr>
            <p:ph type="title"/>
          </p:nvPr>
        </p:nvSpPr>
        <p:spPr/>
        <p:txBody>
          <a:bodyPr/>
          <a:lstStyle/>
          <a:p>
            <a:r>
              <a:rPr lang="en-US" dirty="0"/>
              <a:t>Outline</a:t>
            </a:r>
          </a:p>
        </p:txBody>
      </p:sp>
      <p:sp>
        <p:nvSpPr>
          <p:cNvPr id="111619" name="Rectangle 3"/>
          <p:cNvSpPr>
            <a:spLocks noGrp="1" noChangeArrowheads="1"/>
          </p:cNvSpPr>
          <p:nvPr>
            <p:ph type="body" idx="1"/>
          </p:nvPr>
        </p:nvSpPr>
        <p:spPr/>
        <p:txBody>
          <a:bodyPr/>
          <a:lstStyle/>
          <a:p>
            <a:r>
              <a:rPr lang="en-US"/>
              <a:t>Global interconnect and CMP trends</a:t>
            </a:r>
          </a:p>
          <a:p>
            <a:r>
              <a:rPr lang="en-US"/>
              <a:t>Latency Management Techniques</a:t>
            </a:r>
          </a:p>
          <a:p>
            <a:r>
              <a:rPr lang="en-US" b="1">
                <a:solidFill>
                  <a:schemeClr val="tx2"/>
                </a:solidFill>
              </a:rPr>
              <a:t>Evaluation</a:t>
            </a:r>
          </a:p>
          <a:p>
            <a:pPr lvl="1"/>
            <a:r>
              <a:rPr lang="en-US" b="1">
                <a:solidFill>
                  <a:schemeClr val="tx2"/>
                </a:solidFill>
              </a:rPr>
              <a:t>Methodology</a:t>
            </a:r>
            <a:endParaRPr lang="en-US">
              <a:solidFill>
                <a:schemeClr val="tx2"/>
              </a:solidFill>
            </a:endParaRPr>
          </a:p>
          <a:p>
            <a:pPr lvl="1">
              <a:buClr>
                <a:schemeClr val="tx1"/>
              </a:buClr>
            </a:pPr>
            <a:r>
              <a:rPr lang="en-US" b="1">
                <a:solidFill>
                  <a:srgbClr val="990000"/>
                </a:solidFill>
              </a:rPr>
              <a:t>Block Migration</a:t>
            </a:r>
            <a:r>
              <a:rPr lang="en-US"/>
              <a:t>: CMP-DNUCA</a:t>
            </a:r>
          </a:p>
          <a:p>
            <a:pPr lvl="1">
              <a:buClr>
                <a:schemeClr val="tx1"/>
              </a:buClr>
            </a:pPr>
            <a:r>
              <a:rPr lang="en-US" b="1">
                <a:solidFill>
                  <a:srgbClr val="990000"/>
                </a:solidFill>
              </a:rPr>
              <a:t>Transmission Lines</a:t>
            </a:r>
            <a:r>
              <a:rPr lang="en-US"/>
              <a:t>: CMP-TLC</a:t>
            </a:r>
          </a:p>
          <a:p>
            <a:pPr lvl="1">
              <a:buClr>
                <a:schemeClr val="tx1"/>
              </a:buClr>
            </a:pPr>
            <a:r>
              <a:rPr lang="en-US" b="1">
                <a:solidFill>
                  <a:srgbClr val="990000"/>
                </a:solidFill>
              </a:rPr>
              <a:t>Combination</a:t>
            </a:r>
            <a:r>
              <a:rPr lang="en-US"/>
              <a:t>: CMP-Hybrid</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a:t>Beckmann &amp; Wood</a:t>
            </a:r>
          </a:p>
        </p:txBody>
      </p:sp>
      <p:sp>
        <p:nvSpPr>
          <p:cNvPr id="5" name="Footer Placeholder 5"/>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6"/>
          <p:cNvSpPr>
            <a:spLocks noGrp="1"/>
          </p:cNvSpPr>
          <p:nvPr>
            <p:ph type="sldNum" sz="quarter" idx="4294967295"/>
          </p:nvPr>
        </p:nvSpPr>
        <p:spPr>
          <a:xfrm>
            <a:off x="7239000" y="6245225"/>
            <a:ext cx="1447800" cy="476250"/>
          </a:xfrm>
          <a:prstGeom prst="rect">
            <a:avLst/>
          </a:prstGeom>
        </p:spPr>
        <p:txBody>
          <a:bodyPr/>
          <a:lstStyle/>
          <a:p>
            <a:fld id="{DA1D1FC0-680F-42B8-9023-A4BA196B4F7A}" type="slidenum">
              <a:rPr lang="en-US"/>
              <a:pPr/>
              <a:t>132</a:t>
            </a:fld>
            <a:endParaRPr lang="en-US"/>
          </a:p>
        </p:txBody>
      </p:sp>
      <p:sp>
        <p:nvSpPr>
          <p:cNvPr id="46082" name="Rectangle 2"/>
          <p:cNvSpPr>
            <a:spLocks noGrp="1" noChangeArrowheads="1"/>
          </p:cNvSpPr>
          <p:nvPr>
            <p:ph type="title"/>
          </p:nvPr>
        </p:nvSpPr>
        <p:spPr/>
        <p:txBody>
          <a:bodyPr/>
          <a:lstStyle/>
          <a:p>
            <a:r>
              <a:rPr lang="en-US" dirty="0"/>
              <a:t>Methodology</a:t>
            </a:r>
          </a:p>
        </p:txBody>
      </p:sp>
      <p:sp>
        <p:nvSpPr>
          <p:cNvPr id="46083" name="Rectangle 3"/>
          <p:cNvSpPr>
            <a:spLocks noGrp="1" noChangeArrowheads="1"/>
          </p:cNvSpPr>
          <p:nvPr>
            <p:ph type="body" sz="half" idx="1"/>
          </p:nvPr>
        </p:nvSpPr>
        <p:spPr>
          <a:xfrm>
            <a:off x="457200" y="1524000"/>
            <a:ext cx="7772400" cy="4597400"/>
          </a:xfrm>
        </p:spPr>
        <p:txBody>
          <a:bodyPr/>
          <a:lstStyle/>
          <a:p>
            <a:pPr>
              <a:lnSpc>
                <a:spcPct val="90000"/>
              </a:lnSpc>
            </a:pPr>
            <a:r>
              <a:rPr lang="en-US" sz="2800"/>
              <a:t>Full system simulation</a:t>
            </a:r>
          </a:p>
          <a:p>
            <a:pPr lvl="1">
              <a:lnSpc>
                <a:spcPct val="90000"/>
              </a:lnSpc>
            </a:pPr>
            <a:r>
              <a:rPr lang="en-US" sz="2400"/>
              <a:t>Simics</a:t>
            </a:r>
          </a:p>
          <a:p>
            <a:pPr lvl="1">
              <a:lnSpc>
                <a:spcPct val="90000"/>
              </a:lnSpc>
            </a:pPr>
            <a:r>
              <a:rPr lang="en-US" sz="2400"/>
              <a:t>Timing model extensions</a:t>
            </a:r>
          </a:p>
          <a:p>
            <a:pPr lvl="2">
              <a:lnSpc>
                <a:spcPct val="90000"/>
              </a:lnSpc>
            </a:pPr>
            <a:r>
              <a:rPr lang="en-US" sz="2000"/>
              <a:t>Out-of-order processor</a:t>
            </a:r>
          </a:p>
          <a:p>
            <a:pPr lvl="2">
              <a:lnSpc>
                <a:spcPct val="90000"/>
              </a:lnSpc>
            </a:pPr>
            <a:r>
              <a:rPr lang="en-US" sz="2000"/>
              <a:t>Memory system</a:t>
            </a:r>
          </a:p>
          <a:p>
            <a:pPr>
              <a:lnSpc>
                <a:spcPct val="90000"/>
              </a:lnSpc>
            </a:pPr>
            <a:r>
              <a:rPr lang="en-US" sz="2800"/>
              <a:t>Workloads</a:t>
            </a:r>
          </a:p>
          <a:p>
            <a:pPr lvl="1">
              <a:lnSpc>
                <a:spcPct val="90000"/>
              </a:lnSpc>
              <a:buClr>
                <a:schemeClr val="tx1"/>
              </a:buClr>
            </a:pPr>
            <a:r>
              <a:rPr lang="en-US" sz="2400" b="1">
                <a:solidFill>
                  <a:srgbClr val="990000"/>
                </a:solidFill>
              </a:rPr>
              <a:t>Commercial</a:t>
            </a:r>
          </a:p>
          <a:p>
            <a:pPr lvl="2">
              <a:lnSpc>
                <a:spcPct val="90000"/>
              </a:lnSpc>
              <a:buClr>
                <a:schemeClr val="tx1"/>
              </a:buClr>
            </a:pPr>
            <a:r>
              <a:rPr lang="en-US" sz="2000"/>
              <a:t>apache, </a:t>
            </a:r>
            <a:r>
              <a:rPr lang="en-US" sz="2000" b="1">
                <a:solidFill>
                  <a:srgbClr val="FF0000"/>
                </a:solidFill>
              </a:rPr>
              <a:t>jbb</a:t>
            </a:r>
            <a:r>
              <a:rPr lang="en-US" sz="2000"/>
              <a:t>, </a:t>
            </a:r>
            <a:r>
              <a:rPr lang="en-US" sz="2000" b="1">
                <a:solidFill>
                  <a:srgbClr val="FF0000"/>
                </a:solidFill>
              </a:rPr>
              <a:t>otlp</a:t>
            </a:r>
            <a:r>
              <a:rPr lang="en-US" sz="2000"/>
              <a:t>, zeus</a:t>
            </a:r>
          </a:p>
          <a:p>
            <a:pPr lvl="1">
              <a:lnSpc>
                <a:spcPct val="90000"/>
              </a:lnSpc>
              <a:buClr>
                <a:schemeClr val="tx1"/>
              </a:buClr>
            </a:pPr>
            <a:r>
              <a:rPr lang="en-US" sz="2400" b="1">
                <a:solidFill>
                  <a:srgbClr val="990000"/>
                </a:solidFill>
              </a:rPr>
              <a:t>Scientific</a:t>
            </a:r>
          </a:p>
          <a:p>
            <a:pPr lvl="2">
              <a:lnSpc>
                <a:spcPct val="90000"/>
              </a:lnSpc>
              <a:buClr>
                <a:schemeClr val="tx1"/>
              </a:buClr>
            </a:pPr>
            <a:r>
              <a:rPr lang="en-US" sz="2000" i="1"/>
              <a:t>Splash</a:t>
            </a:r>
            <a:r>
              <a:rPr lang="en-US" sz="2000"/>
              <a:t>: barnes &amp; </a:t>
            </a:r>
            <a:r>
              <a:rPr lang="en-US" sz="2000" b="1">
                <a:solidFill>
                  <a:srgbClr val="FF0000"/>
                </a:solidFill>
              </a:rPr>
              <a:t>ocean</a:t>
            </a:r>
          </a:p>
          <a:p>
            <a:pPr lvl="2">
              <a:lnSpc>
                <a:spcPct val="90000"/>
              </a:lnSpc>
              <a:buClr>
                <a:schemeClr val="tx1"/>
              </a:buClr>
            </a:pPr>
            <a:r>
              <a:rPr lang="en-US" sz="2000" i="1"/>
              <a:t>SpecOMP</a:t>
            </a:r>
            <a:r>
              <a:rPr lang="en-US" sz="2000"/>
              <a:t>: </a:t>
            </a:r>
            <a:r>
              <a:rPr lang="en-US" sz="2000" b="1">
                <a:solidFill>
                  <a:srgbClr val="FF0000"/>
                </a:solidFill>
              </a:rPr>
              <a:t>apsi</a:t>
            </a:r>
            <a:r>
              <a:rPr lang="en-US" sz="2000"/>
              <a:t> &amp; fma3d</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3"/>
          <p:cNvSpPr>
            <a:spLocks noGrp="1"/>
          </p:cNvSpPr>
          <p:nvPr>
            <p:ph type="dt" sz="half" idx="10"/>
          </p:nvPr>
        </p:nvSpPr>
        <p:spPr/>
        <p:txBody>
          <a:bodyPr/>
          <a:lstStyle/>
          <a:p>
            <a:r>
              <a:rPr lang="en-US"/>
              <a:t>Beckmann &amp; Wood</a:t>
            </a:r>
          </a:p>
        </p:txBody>
      </p:sp>
      <p:sp>
        <p:nvSpPr>
          <p:cNvPr id="49" name="Footer Placeholder 4"/>
          <p:cNvSpPr>
            <a:spLocks noGrp="1"/>
          </p:cNvSpPr>
          <p:nvPr>
            <p:ph type="ftr" sz="quarter" idx="11"/>
          </p:nvPr>
        </p:nvSpPr>
        <p:spPr/>
        <p:txBody>
          <a:bodyPr/>
          <a:lstStyle/>
          <a:p>
            <a:r>
              <a:rPr lang="en-US"/>
              <a:t>Managing Wire Delay in Large CMP Caches</a:t>
            </a:r>
          </a:p>
        </p:txBody>
      </p:sp>
      <p:sp>
        <p:nvSpPr>
          <p:cNvPr id="50" name="Slide Number Placeholder 5"/>
          <p:cNvSpPr>
            <a:spLocks noGrp="1"/>
          </p:cNvSpPr>
          <p:nvPr>
            <p:ph type="sldNum" sz="quarter" idx="12"/>
          </p:nvPr>
        </p:nvSpPr>
        <p:spPr/>
        <p:txBody>
          <a:bodyPr/>
          <a:lstStyle/>
          <a:p>
            <a:fld id="{4FFAB092-2134-4A83-906C-D7DDA28406F2}" type="slidenum">
              <a:rPr lang="en-US"/>
              <a:pPr/>
              <a:t>133</a:t>
            </a:fld>
            <a:endParaRPr lang="en-US"/>
          </a:p>
        </p:txBody>
      </p:sp>
      <p:sp>
        <p:nvSpPr>
          <p:cNvPr id="301060" name="Rectangle 4"/>
          <p:cNvSpPr>
            <a:spLocks noGrp="1" noChangeArrowheads="1"/>
          </p:cNvSpPr>
          <p:nvPr>
            <p:ph type="title"/>
          </p:nvPr>
        </p:nvSpPr>
        <p:spPr>
          <a:xfrm>
            <a:off x="457200" y="-76200"/>
            <a:ext cx="8229600" cy="457200"/>
          </a:xfrm>
        </p:spPr>
        <p:txBody>
          <a:bodyPr/>
          <a:lstStyle/>
          <a:p>
            <a:r>
              <a:rPr lang="en-US" dirty="0"/>
              <a:t>System Parameters</a:t>
            </a:r>
          </a:p>
        </p:txBody>
      </p:sp>
      <p:graphicFrame>
        <p:nvGraphicFramePr>
          <p:cNvPr id="301113" name="Group 57"/>
          <p:cNvGraphicFramePr>
            <a:graphicFrameLocks noGrp="1"/>
          </p:cNvGraphicFramePr>
          <p:nvPr>
            <p:ph idx="1"/>
          </p:nvPr>
        </p:nvGraphicFramePr>
        <p:xfrm>
          <a:off x="457200" y="2012950"/>
          <a:ext cx="8229600" cy="3770949"/>
        </p:xfrm>
        <a:graphic>
          <a:graphicData uri="http://schemas.openxmlformats.org/drawingml/2006/table">
            <a:tbl>
              <a:tblPr/>
              <a:tblGrid>
                <a:gridCol w="1836738"/>
                <a:gridCol w="2422525"/>
                <a:gridCol w="2165350"/>
                <a:gridCol w="1804987"/>
              </a:tblGrid>
              <a:tr h="4603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Memory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Dynamically Scheduled Processor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L1 I &amp; D caches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64 KB, 2-way, 3 cycles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rPr>
                        <a:t>Clock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rPr>
                        <a:t>10 GHz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rPr>
                        <a:t>Unified L2 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rPr>
                        <a:t>16 MB, 256x64 KB, 16-way, 6 cycle bank access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Reorder buffer / scheduler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128 / 64 entries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L1 / L2 cache block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64 Bytes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Pipeline 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4-wide fetch &amp; issue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Memory latency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260 cycles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Pipeline stages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Memory bandwidth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320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Direct branch predictor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3.5 KB YAGS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Memory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 GB of 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Return address stack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64 entries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Outstanding memory request / CPU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Indirect branch predictor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256 entries (cascaded)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3D590A52-BE3F-4748-8C97-ADCBAB1FB1DC}" type="slidenum">
              <a:rPr lang="en-US"/>
              <a:pPr/>
              <a:t>134</a:t>
            </a:fld>
            <a:endParaRPr lang="en-US"/>
          </a:p>
        </p:txBody>
      </p:sp>
      <p:sp>
        <p:nvSpPr>
          <p:cNvPr id="287746" name="Rectangle 2"/>
          <p:cNvSpPr>
            <a:spLocks noGrp="1" noChangeArrowheads="1"/>
          </p:cNvSpPr>
          <p:nvPr>
            <p:ph type="title"/>
          </p:nvPr>
        </p:nvSpPr>
        <p:spPr/>
        <p:txBody>
          <a:bodyPr/>
          <a:lstStyle/>
          <a:p>
            <a:r>
              <a:rPr lang="en-US" dirty="0"/>
              <a:t>Outline</a:t>
            </a:r>
          </a:p>
        </p:txBody>
      </p:sp>
      <p:sp>
        <p:nvSpPr>
          <p:cNvPr id="287747" name="Rectangle 3"/>
          <p:cNvSpPr>
            <a:spLocks noGrp="1" noChangeArrowheads="1"/>
          </p:cNvSpPr>
          <p:nvPr>
            <p:ph type="body" idx="1"/>
          </p:nvPr>
        </p:nvSpPr>
        <p:spPr/>
        <p:txBody>
          <a:bodyPr/>
          <a:lstStyle/>
          <a:p>
            <a:r>
              <a:rPr lang="en-US" dirty="0"/>
              <a:t>Global interconnect and CMP trends</a:t>
            </a:r>
          </a:p>
          <a:p>
            <a:r>
              <a:rPr lang="en-US" dirty="0"/>
              <a:t>Latency Management Techniques</a:t>
            </a:r>
          </a:p>
          <a:p>
            <a:r>
              <a:rPr lang="en-US" b="1" dirty="0">
                <a:solidFill>
                  <a:schemeClr val="tx2"/>
                </a:solidFill>
              </a:rPr>
              <a:t>Evaluation</a:t>
            </a:r>
          </a:p>
          <a:p>
            <a:pPr lvl="1"/>
            <a:r>
              <a:rPr lang="en-US" dirty="0"/>
              <a:t>Methodology</a:t>
            </a:r>
          </a:p>
          <a:p>
            <a:pPr lvl="1"/>
            <a:r>
              <a:rPr lang="en-US" b="1" dirty="0">
                <a:solidFill>
                  <a:schemeClr val="tx2"/>
                </a:solidFill>
              </a:rPr>
              <a:t>Block Migration: CMP-DNUCA</a:t>
            </a:r>
          </a:p>
          <a:p>
            <a:pPr lvl="1">
              <a:buClr>
                <a:schemeClr val="tx1"/>
              </a:buClr>
            </a:pPr>
            <a:r>
              <a:rPr lang="en-US" b="1" dirty="0">
                <a:solidFill>
                  <a:srgbClr val="990000"/>
                </a:solidFill>
              </a:rPr>
              <a:t>Transmission Lines</a:t>
            </a:r>
            <a:r>
              <a:rPr lang="en-US" dirty="0"/>
              <a:t>: CMP-TLC</a:t>
            </a:r>
          </a:p>
          <a:p>
            <a:pPr lvl="1">
              <a:buClr>
                <a:schemeClr val="tx1"/>
              </a:buClr>
            </a:pPr>
            <a:r>
              <a:rPr lang="en-US" b="1" dirty="0">
                <a:solidFill>
                  <a:srgbClr val="990000"/>
                </a:solidFill>
              </a:rPr>
              <a:t>Combination</a:t>
            </a:r>
            <a:r>
              <a:rPr lang="en-US" dirty="0"/>
              <a:t>: CMP-Hybrid</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8" name="Slide Number Placeholder 4"/>
          <p:cNvSpPr>
            <a:spLocks noGrp="1"/>
          </p:cNvSpPr>
          <p:nvPr>
            <p:ph type="sldNum" sz="quarter" idx="4294967295"/>
          </p:nvPr>
        </p:nvSpPr>
        <p:spPr>
          <a:xfrm>
            <a:off x="7239000" y="6245225"/>
            <a:ext cx="1447800" cy="476250"/>
          </a:xfrm>
          <a:prstGeom prst="rect">
            <a:avLst/>
          </a:prstGeom>
        </p:spPr>
        <p:txBody>
          <a:bodyPr/>
          <a:lstStyle/>
          <a:p>
            <a:fld id="{ECEF8712-5ABD-40AE-A53E-79F9515090B9}" type="slidenum">
              <a:rPr lang="en-US"/>
              <a:pPr/>
              <a:t>135</a:t>
            </a:fld>
            <a:endParaRPr lang="en-US"/>
          </a:p>
        </p:txBody>
      </p:sp>
      <p:sp>
        <p:nvSpPr>
          <p:cNvPr id="281602" name="Rectangle 2"/>
          <p:cNvSpPr>
            <a:spLocks noGrp="1" noChangeArrowheads="1"/>
          </p:cNvSpPr>
          <p:nvPr>
            <p:ph type="title"/>
          </p:nvPr>
        </p:nvSpPr>
        <p:spPr>
          <a:xfrm>
            <a:off x="457200" y="-36512"/>
            <a:ext cx="8229600" cy="417512"/>
          </a:xfrm>
        </p:spPr>
        <p:txBody>
          <a:bodyPr/>
          <a:lstStyle/>
          <a:p>
            <a:r>
              <a:rPr lang="en-US" dirty="0"/>
              <a:t>CMP-DNUCA: Organization</a:t>
            </a:r>
          </a:p>
        </p:txBody>
      </p:sp>
      <p:sp>
        <p:nvSpPr>
          <p:cNvPr id="281603" name="Rectangle 3"/>
          <p:cNvSpPr>
            <a:spLocks noChangeArrowheads="1"/>
          </p:cNvSpPr>
          <p:nvPr/>
        </p:nvSpPr>
        <p:spPr bwMode="auto">
          <a:xfrm>
            <a:off x="14192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4" name="Rectangle 4"/>
          <p:cNvSpPr>
            <a:spLocks noChangeArrowheads="1"/>
          </p:cNvSpPr>
          <p:nvPr/>
        </p:nvSpPr>
        <p:spPr bwMode="auto">
          <a:xfrm>
            <a:off x="14192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5" name="Rectangle 5"/>
          <p:cNvSpPr>
            <a:spLocks noChangeArrowheads="1"/>
          </p:cNvSpPr>
          <p:nvPr/>
        </p:nvSpPr>
        <p:spPr bwMode="auto">
          <a:xfrm>
            <a:off x="16478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6" name="Rectangle 6"/>
          <p:cNvSpPr>
            <a:spLocks noChangeArrowheads="1"/>
          </p:cNvSpPr>
          <p:nvPr/>
        </p:nvSpPr>
        <p:spPr bwMode="auto">
          <a:xfrm>
            <a:off x="16478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7" name="Rectangle 7"/>
          <p:cNvSpPr>
            <a:spLocks noChangeArrowheads="1"/>
          </p:cNvSpPr>
          <p:nvPr/>
        </p:nvSpPr>
        <p:spPr bwMode="auto">
          <a:xfrm>
            <a:off x="18764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8" name="Rectangle 8"/>
          <p:cNvSpPr>
            <a:spLocks noChangeArrowheads="1"/>
          </p:cNvSpPr>
          <p:nvPr/>
        </p:nvSpPr>
        <p:spPr bwMode="auto">
          <a:xfrm>
            <a:off x="18764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9" name="Rectangle 9"/>
          <p:cNvSpPr>
            <a:spLocks noChangeArrowheads="1"/>
          </p:cNvSpPr>
          <p:nvPr/>
        </p:nvSpPr>
        <p:spPr bwMode="auto">
          <a:xfrm>
            <a:off x="21050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0" name="Rectangle 10"/>
          <p:cNvSpPr>
            <a:spLocks noChangeArrowheads="1"/>
          </p:cNvSpPr>
          <p:nvPr/>
        </p:nvSpPr>
        <p:spPr bwMode="auto">
          <a:xfrm>
            <a:off x="21050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1" name="Rectangle 11"/>
          <p:cNvSpPr>
            <a:spLocks noChangeArrowheads="1"/>
          </p:cNvSpPr>
          <p:nvPr/>
        </p:nvSpPr>
        <p:spPr bwMode="auto">
          <a:xfrm>
            <a:off x="14192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2" name="Rectangle 12"/>
          <p:cNvSpPr>
            <a:spLocks noChangeArrowheads="1"/>
          </p:cNvSpPr>
          <p:nvPr/>
        </p:nvSpPr>
        <p:spPr bwMode="auto">
          <a:xfrm>
            <a:off x="1419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3" name="Rectangle 13"/>
          <p:cNvSpPr>
            <a:spLocks noChangeArrowheads="1"/>
          </p:cNvSpPr>
          <p:nvPr/>
        </p:nvSpPr>
        <p:spPr bwMode="auto">
          <a:xfrm>
            <a:off x="16478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4" name="Rectangle 14"/>
          <p:cNvSpPr>
            <a:spLocks noChangeArrowheads="1"/>
          </p:cNvSpPr>
          <p:nvPr/>
        </p:nvSpPr>
        <p:spPr bwMode="auto">
          <a:xfrm>
            <a:off x="16478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5" name="Rectangle 15"/>
          <p:cNvSpPr>
            <a:spLocks noChangeArrowheads="1"/>
          </p:cNvSpPr>
          <p:nvPr/>
        </p:nvSpPr>
        <p:spPr bwMode="auto">
          <a:xfrm>
            <a:off x="18764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6" name="Rectangle 16"/>
          <p:cNvSpPr>
            <a:spLocks noChangeArrowheads="1"/>
          </p:cNvSpPr>
          <p:nvPr/>
        </p:nvSpPr>
        <p:spPr bwMode="auto">
          <a:xfrm>
            <a:off x="18764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7" name="Rectangle 17"/>
          <p:cNvSpPr>
            <a:spLocks noChangeArrowheads="1"/>
          </p:cNvSpPr>
          <p:nvPr/>
        </p:nvSpPr>
        <p:spPr bwMode="auto">
          <a:xfrm>
            <a:off x="21050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8" name="Rectangle 18"/>
          <p:cNvSpPr>
            <a:spLocks noChangeArrowheads="1"/>
          </p:cNvSpPr>
          <p:nvPr/>
        </p:nvSpPr>
        <p:spPr bwMode="auto">
          <a:xfrm>
            <a:off x="21050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9" name="Rectangle 19"/>
          <p:cNvSpPr>
            <a:spLocks noChangeArrowheads="1"/>
          </p:cNvSpPr>
          <p:nvPr/>
        </p:nvSpPr>
        <p:spPr bwMode="auto">
          <a:xfrm>
            <a:off x="14192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0" name="Rectangle 20"/>
          <p:cNvSpPr>
            <a:spLocks noChangeArrowheads="1"/>
          </p:cNvSpPr>
          <p:nvPr/>
        </p:nvSpPr>
        <p:spPr bwMode="auto">
          <a:xfrm>
            <a:off x="14192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1" name="Rectangle 21"/>
          <p:cNvSpPr>
            <a:spLocks noChangeArrowheads="1"/>
          </p:cNvSpPr>
          <p:nvPr/>
        </p:nvSpPr>
        <p:spPr bwMode="auto">
          <a:xfrm>
            <a:off x="16478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2" name="Rectangle 22"/>
          <p:cNvSpPr>
            <a:spLocks noChangeArrowheads="1"/>
          </p:cNvSpPr>
          <p:nvPr/>
        </p:nvSpPr>
        <p:spPr bwMode="auto">
          <a:xfrm>
            <a:off x="16478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3" name="Rectangle 23"/>
          <p:cNvSpPr>
            <a:spLocks noChangeArrowheads="1"/>
          </p:cNvSpPr>
          <p:nvPr/>
        </p:nvSpPr>
        <p:spPr bwMode="auto">
          <a:xfrm>
            <a:off x="18764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4" name="Rectangle 24"/>
          <p:cNvSpPr>
            <a:spLocks noChangeArrowheads="1"/>
          </p:cNvSpPr>
          <p:nvPr/>
        </p:nvSpPr>
        <p:spPr bwMode="auto">
          <a:xfrm>
            <a:off x="18764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5" name="Rectangle 25"/>
          <p:cNvSpPr>
            <a:spLocks noChangeArrowheads="1"/>
          </p:cNvSpPr>
          <p:nvPr/>
        </p:nvSpPr>
        <p:spPr bwMode="auto">
          <a:xfrm>
            <a:off x="21050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6" name="Rectangle 26"/>
          <p:cNvSpPr>
            <a:spLocks noChangeArrowheads="1"/>
          </p:cNvSpPr>
          <p:nvPr/>
        </p:nvSpPr>
        <p:spPr bwMode="auto">
          <a:xfrm>
            <a:off x="21050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7" name="Rectangle 27"/>
          <p:cNvSpPr>
            <a:spLocks noChangeArrowheads="1"/>
          </p:cNvSpPr>
          <p:nvPr/>
        </p:nvSpPr>
        <p:spPr bwMode="auto">
          <a:xfrm>
            <a:off x="14192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8" name="Rectangle 28"/>
          <p:cNvSpPr>
            <a:spLocks noChangeArrowheads="1"/>
          </p:cNvSpPr>
          <p:nvPr/>
        </p:nvSpPr>
        <p:spPr bwMode="auto">
          <a:xfrm>
            <a:off x="14192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9" name="Rectangle 29"/>
          <p:cNvSpPr>
            <a:spLocks noChangeArrowheads="1"/>
          </p:cNvSpPr>
          <p:nvPr/>
        </p:nvSpPr>
        <p:spPr bwMode="auto">
          <a:xfrm>
            <a:off x="16478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0" name="Rectangle 30"/>
          <p:cNvSpPr>
            <a:spLocks noChangeArrowheads="1"/>
          </p:cNvSpPr>
          <p:nvPr/>
        </p:nvSpPr>
        <p:spPr bwMode="auto">
          <a:xfrm>
            <a:off x="16478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1" name="Rectangle 31"/>
          <p:cNvSpPr>
            <a:spLocks noChangeArrowheads="1"/>
          </p:cNvSpPr>
          <p:nvPr/>
        </p:nvSpPr>
        <p:spPr bwMode="auto">
          <a:xfrm>
            <a:off x="18764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2" name="Rectangle 32"/>
          <p:cNvSpPr>
            <a:spLocks noChangeArrowheads="1"/>
          </p:cNvSpPr>
          <p:nvPr/>
        </p:nvSpPr>
        <p:spPr bwMode="auto">
          <a:xfrm>
            <a:off x="18764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3" name="Rectangle 33"/>
          <p:cNvSpPr>
            <a:spLocks noChangeArrowheads="1"/>
          </p:cNvSpPr>
          <p:nvPr/>
        </p:nvSpPr>
        <p:spPr bwMode="auto">
          <a:xfrm>
            <a:off x="21050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4" name="Rectangle 34"/>
          <p:cNvSpPr>
            <a:spLocks noChangeArrowheads="1"/>
          </p:cNvSpPr>
          <p:nvPr/>
        </p:nvSpPr>
        <p:spPr bwMode="auto">
          <a:xfrm>
            <a:off x="21050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5" name="Rectangle 35"/>
          <p:cNvSpPr>
            <a:spLocks noChangeArrowheads="1"/>
          </p:cNvSpPr>
          <p:nvPr/>
        </p:nvSpPr>
        <p:spPr bwMode="auto">
          <a:xfrm>
            <a:off x="23336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6" name="Rectangle 36"/>
          <p:cNvSpPr>
            <a:spLocks noChangeArrowheads="1"/>
          </p:cNvSpPr>
          <p:nvPr/>
        </p:nvSpPr>
        <p:spPr bwMode="auto">
          <a:xfrm>
            <a:off x="23336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7" name="Rectangle 37"/>
          <p:cNvSpPr>
            <a:spLocks noChangeArrowheads="1"/>
          </p:cNvSpPr>
          <p:nvPr/>
        </p:nvSpPr>
        <p:spPr bwMode="auto">
          <a:xfrm>
            <a:off x="25622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8" name="Rectangle 38"/>
          <p:cNvSpPr>
            <a:spLocks noChangeArrowheads="1"/>
          </p:cNvSpPr>
          <p:nvPr/>
        </p:nvSpPr>
        <p:spPr bwMode="auto">
          <a:xfrm>
            <a:off x="25622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9" name="Rectangle 39"/>
          <p:cNvSpPr>
            <a:spLocks noChangeArrowheads="1"/>
          </p:cNvSpPr>
          <p:nvPr/>
        </p:nvSpPr>
        <p:spPr bwMode="auto">
          <a:xfrm>
            <a:off x="27908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0" name="Rectangle 40"/>
          <p:cNvSpPr>
            <a:spLocks noChangeArrowheads="1"/>
          </p:cNvSpPr>
          <p:nvPr/>
        </p:nvSpPr>
        <p:spPr bwMode="auto">
          <a:xfrm>
            <a:off x="27908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1" name="Rectangle 41"/>
          <p:cNvSpPr>
            <a:spLocks noChangeArrowheads="1"/>
          </p:cNvSpPr>
          <p:nvPr/>
        </p:nvSpPr>
        <p:spPr bwMode="auto">
          <a:xfrm>
            <a:off x="30194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2" name="Rectangle 42"/>
          <p:cNvSpPr>
            <a:spLocks noChangeArrowheads="1"/>
          </p:cNvSpPr>
          <p:nvPr/>
        </p:nvSpPr>
        <p:spPr bwMode="auto">
          <a:xfrm>
            <a:off x="30194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3" name="Rectangle 43"/>
          <p:cNvSpPr>
            <a:spLocks noChangeArrowheads="1"/>
          </p:cNvSpPr>
          <p:nvPr/>
        </p:nvSpPr>
        <p:spPr bwMode="auto">
          <a:xfrm>
            <a:off x="23336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4" name="Rectangle 44"/>
          <p:cNvSpPr>
            <a:spLocks noChangeArrowheads="1"/>
          </p:cNvSpPr>
          <p:nvPr/>
        </p:nvSpPr>
        <p:spPr bwMode="auto">
          <a:xfrm>
            <a:off x="2333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5" name="Rectangle 45"/>
          <p:cNvSpPr>
            <a:spLocks noChangeArrowheads="1"/>
          </p:cNvSpPr>
          <p:nvPr/>
        </p:nvSpPr>
        <p:spPr bwMode="auto">
          <a:xfrm>
            <a:off x="25622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6" name="Rectangle 46"/>
          <p:cNvSpPr>
            <a:spLocks noChangeArrowheads="1"/>
          </p:cNvSpPr>
          <p:nvPr/>
        </p:nvSpPr>
        <p:spPr bwMode="auto">
          <a:xfrm>
            <a:off x="2562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7" name="Rectangle 47"/>
          <p:cNvSpPr>
            <a:spLocks noChangeArrowheads="1"/>
          </p:cNvSpPr>
          <p:nvPr/>
        </p:nvSpPr>
        <p:spPr bwMode="auto">
          <a:xfrm>
            <a:off x="27908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8" name="Rectangle 48"/>
          <p:cNvSpPr>
            <a:spLocks noChangeArrowheads="1"/>
          </p:cNvSpPr>
          <p:nvPr/>
        </p:nvSpPr>
        <p:spPr bwMode="auto">
          <a:xfrm>
            <a:off x="27908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9" name="Rectangle 49"/>
          <p:cNvSpPr>
            <a:spLocks noChangeArrowheads="1"/>
          </p:cNvSpPr>
          <p:nvPr/>
        </p:nvSpPr>
        <p:spPr bwMode="auto">
          <a:xfrm>
            <a:off x="30194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0" name="Rectangle 50"/>
          <p:cNvSpPr>
            <a:spLocks noChangeArrowheads="1"/>
          </p:cNvSpPr>
          <p:nvPr/>
        </p:nvSpPr>
        <p:spPr bwMode="auto">
          <a:xfrm>
            <a:off x="30194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1" name="Rectangle 51"/>
          <p:cNvSpPr>
            <a:spLocks noChangeArrowheads="1"/>
          </p:cNvSpPr>
          <p:nvPr/>
        </p:nvSpPr>
        <p:spPr bwMode="auto">
          <a:xfrm>
            <a:off x="23336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2" name="Rectangle 52"/>
          <p:cNvSpPr>
            <a:spLocks noChangeArrowheads="1"/>
          </p:cNvSpPr>
          <p:nvPr/>
        </p:nvSpPr>
        <p:spPr bwMode="auto">
          <a:xfrm>
            <a:off x="23336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3" name="Rectangle 53"/>
          <p:cNvSpPr>
            <a:spLocks noChangeArrowheads="1"/>
          </p:cNvSpPr>
          <p:nvPr/>
        </p:nvSpPr>
        <p:spPr bwMode="auto">
          <a:xfrm>
            <a:off x="25622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4" name="Rectangle 54"/>
          <p:cNvSpPr>
            <a:spLocks noChangeArrowheads="1"/>
          </p:cNvSpPr>
          <p:nvPr/>
        </p:nvSpPr>
        <p:spPr bwMode="auto">
          <a:xfrm>
            <a:off x="25622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5" name="Rectangle 55"/>
          <p:cNvSpPr>
            <a:spLocks noChangeArrowheads="1"/>
          </p:cNvSpPr>
          <p:nvPr/>
        </p:nvSpPr>
        <p:spPr bwMode="auto">
          <a:xfrm>
            <a:off x="27908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6" name="Rectangle 56"/>
          <p:cNvSpPr>
            <a:spLocks noChangeArrowheads="1"/>
          </p:cNvSpPr>
          <p:nvPr/>
        </p:nvSpPr>
        <p:spPr bwMode="auto">
          <a:xfrm>
            <a:off x="27908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7" name="Rectangle 57"/>
          <p:cNvSpPr>
            <a:spLocks noChangeArrowheads="1"/>
          </p:cNvSpPr>
          <p:nvPr/>
        </p:nvSpPr>
        <p:spPr bwMode="auto">
          <a:xfrm>
            <a:off x="30194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8" name="Rectangle 58"/>
          <p:cNvSpPr>
            <a:spLocks noChangeArrowheads="1"/>
          </p:cNvSpPr>
          <p:nvPr/>
        </p:nvSpPr>
        <p:spPr bwMode="auto">
          <a:xfrm>
            <a:off x="30194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9" name="Rectangle 59"/>
          <p:cNvSpPr>
            <a:spLocks noChangeArrowheads="1"/>
          </p:cNvSpPr>
          <p:nvPr/>
        </p:nvSpPr>
        <p:spPr bwMode="auto">
          <a:xfrm>
            <a:off x="23336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0" name="Rectangle 60"/>
          <p:cNvSpPr>
            <a:spLocks noChangeArrowheads="1"/>
          </p:cNvSpPr>
          <p:nvPr/>
        </p:nvSpPr>
        <p:spPr bwMode="auto">
          <a:xfrm>
            <a:off x="23336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1" name="Rectangle 61"/>
          <p:cNvSpPr>
            <a:spLocks noChangeArrowheads="1"/>
          </p:cNvSpPr>
          <p:nvPr/>
        </p:nvSpPr>
        <p:spPr bwMode="auto">
          <a:xfrm>
            <a:off x="25622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2" name="Rectangle 62"/>
          <p:cNvSpPr>
            <a:spLocks noChangeArrowheads="1"/>
          </p:cNvSpPr>
          <p:nvPr/>
        </p:nvSpPr>
        <p:spPr bwMode="auto">
          <a:xfrm>
            <a:off x="25622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3" name="Rectangle 63"/>
          <p:cNvSpPr>
            <a:spLocks noChangeArrowheads="1"/>
          </p:cNvSpPr>
          <p:nvPr/>
        </p:nvSpPr>
        <p:spPr bwMode="auto">
          <a:xfrm>
            <a:off x="27908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4" name="Rectangle 64"/>
          <p:cNvSpPr>
            <a:spLocks noChangeArrowheads="1"/>
          </p:cNvSpPr>
          <p:nvPr/>
        </p:nvSpPr>
        <p:spPr bwMode="auto">
          <a:xfrm>
            <a:off x="27908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5" name="Rectangle 65"/>
          <p:cNvSpPr>
            <a:spLocks noChangeArrowheads="1"/>
          </p:cNvSpPr>
          <p:nvPr/>
        </p:nvSpPr>
        <p:spPr bwMode="auto">
          <a:xfrm>
            <a:off x="30194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6" name="Rectangle 66"/>
          <p:cNvSpPr>
            <a:spLocks noChangeArrowheads="1"/>
          </p:cNvSpPr>
          <p:nvPr/>
        </p:nvSpPr>
        <p:spPr bwMode="auto">
          <a:xfrm>
            <a:off x="30194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7" name="Rectangle 67"/>
          <p:cNvSpPr>
            <a:spLocks noChangeArrowheads="1"/>
          </p:cNvSpPr>
          <p:nvPr/>
        </p:nvSpPr>
        <p:spPr bwMode="auto">
          <a:xfrm>
            <a:off x="32480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8" name="Rectangle 68"/>
          <p:cNvSpPr>
            <a:spLocks noChangeArrowheads="1"/>
          </p:cNvSpPr>
          <p:nvPr/>
        </p:nvSpPr>
        <p:spPr bwMode="auto">
          <a:xfrm>
            <a:off x="32480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9" name="Rectangle 69"/>
          <p:cNvSpPr>
            <a:spLocks noChangeArrowheads="1"/>
          </p:cNvSpPr>
          <p:nvPr/>
        </p:nvSpPr>
        <p:spPr bwMode="auto">
          <a:xfrm>
            <a:off x="34766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0" name="Rectangle 70"/>
          <p:cNvSpPr>
            <a:spLocks noChangeArrowheads="1"/>
          </p:cNvSpPr>
          <p:nvPr/>
        </p:nvSpPr>
        <p:spPr bwMode="auto">
          <a:xfrm>
            <a:off x="34766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1" name="Rectangle 71"/>
          <p:cNvSpPr>
            <a:spLocks noChangeArrowheads="1"/>
          </p:cNvSpPr>
          <p:nvPr/>
        </p:nvSpPr>
        <p:spPr bwMode="auto">
          <a:xfrm>
            <a:off x="37052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2" name="Rectangle 72"/>
          <p:cNvSpPr>
            <a:spLocks noChangeArrowheads="1"/>
          </p:cNvSpPr>
          <p:nvPr/>
        </p:nvSpPr>
        <p:spPr bwMode="auto">
          <a:xfrm>
            <a:off x="37052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3" name="Rectangle 73"/>
          <p:cNvSpPr>
            <a:spLocks noChangeArrowheads="1"/>
          </p:cNvSpPr>
          <p:nvPr/>
        </p:nvSpPr>
        <p:spPr bwMode="auto">
          <a:xfrm>
            <a:off x="39338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4" name="Rectangle 74"/>
          <p:cNvSpPr>
            <a:spLocks noChangeArrowheads="1"/>
          </p:cNvSpPr>
          <p:nvPr/>
        </p:nvSpPr>
        <p:spPr bwMode="auto">
          <a:xfrm>
            <a:off x="39338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5" name="Rectangle 75"/>
          <p:cNvSpPr>
            <a:spLocks noChangeArrowheads="1"/>
          </p:cNvSpPr>
          <p:nvPr/>
        </p:nvSpPr>
        <p:spPr bwMode="auto">
          <a:xfrm>
            <a:off x="32480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6" name="Rectangle 76"/>
          <p:cNvSpPr>
            <a:spLocks noChangeArrowheads="1"/>
          </p:cNvSpPr>
          <p:nvPr/>
        </p:nvSpPr>
        <p:spPr bwMode="auto">
          <a:xfrm>
            <a:off x="32480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7" name="Rectangle 77"/>
          <p:cNvSpPr>
            <a:spLocks noChangeArrowheads="1"/>
          </p:cNvSpPr>
          <p:nvPr/>
        </p:nvSpPr>
        <p:spPr bwMode="auto">
          <a:xfrm>
            <a:off x="34766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8" name="Rectangle 78"/>
          <p:cNvSpPr>
            <a:spLocks noChangeArrowheads="1"/>
          </p:cNvSpPr>
          <p:nvPr/>
        </p:nvSpPr>
        <p:spPr bwMode="auto">
          <a:xfrm>
            <a:off x="3476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9" name="Rectangle 79"/>
          <p:cNvSpPr>
            <a:spLocks noChangeArrowheads="1"/>
          </p:cNvSpPr>
          <p:nvPr/>
        </p:nvSpPr>
        <p:spPr bwMode="auto">
          <a:xfrm>
            <a:off x="37052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0" name="Rectangle 80"/>
          <p:cNvSpPr>
            <a:spLocks noChangeArrowheads="1"/>
          </p:cNvSpPr>
          <p:nvPr/>
        </p:nvSpPr>
        <p:spPr bwMode="auto">
          <a:xfrm>
            <a:off x="3705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1" name="Rectangle 81"/>
          <p:cNvSpPr>
            <a:spLocks noChangeArrowheads="1"/>
          </p:cNvSpPr>
          <p:nvPr/>
        </p:nvSpPr>
        <p:spPr bwMode="auto">
          <a:xfrm>
            <a:off x="39338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2" name="Rectangle 82"/>
          <p:cNvSpPr>
            <a:spLocks noChangeArrowheads="1"/>
          </p:cNvSpPr>
          <p:nvPr/>
        </p:nvSpPr>
        <p:spPr bwMode="auto">
          <a:xfrm>
            <a:off x="39338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3" name="Rectangle 83"/>
          <p:cNvSpPr>
            <a:spLocks noChangeArrowheads="1"/>
          </p:cNvSpPr>
          <p:nvPr/>
        </p:nvSpPr>
        <p:spPr bwMode="auto">
          <a:xfrm>
            <a:off x="32480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4" name="Rectangle 84"/>
          <p:cNvSpPr>
            <a:spLocks noChangeArrowheads="1"/>
          </p:cNvSpPr>
          <p:nvPr/>
        </p:nvSpPr>
        <p:spPr bwMode="auto">
          <a:xfrm>
            <a:off x="32480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5" name="Rectangle 85"/>
          <p:cNvSpPr>
            <a:spLocks noChangeArrowheads="1"/>
          </p:cNvSpPr>
          <p:nvPr/>
        </p:nvSpPr>
        <p:spPr bwMode="auto">
          <a:xfrm>
            <a:off x="34766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6" name="Rectangle 86"/>
          <p:cNvSpPr>
            <a:spLocks noChangeArrowheads="1"/>
          </p:cNvSpPr>
          <p:nvPr/>
        </p:nvSpPr>
        <p:spPr bwMode="auto">
          <a:xfrm>
            <a:off x="34766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7" name="Rectangle 87"/>
          <p:cNvSpPr>
            <a:spLocks noChangeArrowheads="1"/>
          </p:cNvSpPr>
          <p:nvPr/>
        </p:nvSpPr>
        <p:spPr bwMode="auto">
          <a:xfrm>
            <a:off x="37052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8" name="Rectangle 88"/>
          <p:cNvSpPr>
            <a:spLocks noChangeArrowheads="1"/>
          </p:cNvSpPr>
          <p:nvPr/>
        </p:nvSpPr>
        <p:spPr bwMode="auto">
          <a:xfrm>
            <a:off x="37052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9" name="Rectangle 89"/>
          <p:cNvSpPr>
            <a:spLocks noChangeArrowheads="1"/>
          </p:cNvSpPr>
          <p:nvPr/>
        </p:nvSpPr>
        <p:spPr bwMode="auto">
          <a:xfrm>
            <a:off x="39338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0" name="Rectangle 90"/>
          <p:cNvSpPr>
            <a:spLocks noChangeArrowheads="1"/>
          </p:cNvSpPr>
          <p:nvPr/>
        </p:nvSpPr>
        <p:spPr bwMode="auto">
          <a:xfrm>
            <a:off x="39338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1" name="Rectangle 91"/>
          <p:cNvSpPr>
            <a:spLocks noChangeArrowheads="1"/>
          </p:cNvSpPr>
          <p:nvPr/>
        </p:nvSpPr>
        <p:spPr bwMode="auto">
          <a:xfrm>
            <a:off x="32480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2" name="Rectangle 92"/>
          <p:cNvSpPr>
            <a:spLocks noChangeArrowheads="1"/>
          </p:cNvSpPr>
          <p:nvPr/>
        </p:nvSpPr>
        <p:spPr bwMode="auto">
          <a:xfrm>
            <a:off x="32480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3" name="Rectangle 93"/>
          <p:cNvSpPr>
            <a:spLocks noChangeArrowheads="1"/>
          </p:cNvSpPr>
          <p:nvPr/>
        </p:nvSpPr>
        <p:spPr bwMode="auto">
          <a:xfrm>
            <a:off x="34766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4" name="Rectangle 94"/>
          <p:cNvSpPr>
            <a:spLocks noChangeArrowheads="1"/>
          </p:cNvSpPr>
          <p:nvPr/>
        </p:nvSpPr>
        <p:spPr bwMode="auto">
          <a:xfrm>
            <a:off x="34766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5" name="Rectangle 95"/>
          <p:cNvSpPr>
            <a:spLocks noChangeArrowheads="1"/>
          </p:cNvSpPr>
          <p:nvPr/>
        </p:nvSpPr>
        <p:spPr bwMode="auto">
          <a:xfrm>
            <a:off x="37052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6" name="Rectangle 96"/>
          <p:cNvSpPr>
            <a:spLocks noChangeArrowheads="1"/>
          </p:cNvSpPr>
          <p:nvPr/>
        </p:nvSpPr>
        <p:spPr bwMode="auto">
          <a:xfrm>
            <a:off x="37052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7" name="Rectangle 97"/>
          <p:cNvSpPr>
            <a:spLocks noChangeArrowheads="1"/>
          </p:cNvSpPr>
          <p:nvPr/>
        </p:nvSpPr>
        <p:spPr bwMode="auto">
          <a:xfrm>
            <a:off x="39338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8" name="Rectangle 98"/>
          <p:cNvSpPr>
            <a:spLocks noChangeArrowheads="1"/>
          </p:cNvSpPr>
          <p:nvPr/>
        </p:nvSpPr>
        <p:spPr bwMode="auto">
          <a:xfrm>
            <a:off x="39338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9" name="Rectangle 99"/>
          <p:cNvSpPr>
            <a:spLocks noChangeArrowheads="1"/>
          </p:cNvSpPr>
          <p:nvPr/>
        </p:nvSpPr>
        <p:spPr bwMode="auto">
          <a:xfrm>
            <a:off x="41624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0" name="Rectangle 100"/>
          <p:cNvSpPr>
            <a:spLocks noChangeArrowheads="1"/>
          </p:cNvSpPr>
          <p:nvPr/>
        </p:nvSpPr>
        <p:spPr bwMode="auto">
          <a:xfrm>
            <a:off x="41624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1" name="Rectangle 101"/>
          <p:cNvSpPr>
            <a:spLocks noChangeArrowheads="1"/>
          </p:cNvSpPr>
          <p:nvPr/>
        </p:nvSpPr>
        <p:spPr bwMode="auto">
          <a:xfrm>
            <a:off x="43910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2" name="Rectangle 102"/>
          <p:cNvSpPr>
            <a:spLocks noChangeArrowheads="1"/>
          </p:cNvSpPr>
          <p:nvPr/>
        </p:nvSpPr>
        <p:spPr bwMode="auto">
          <a:xfrm>
            <a:off x="43910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3" name="Rectangle 103"/>
          <p:cNvSpPr>
            <a:spLocks noChangeArrowheads="1"/>
          </p:cNvSpPr>
          <p:nvPr/>
        </p:nvSpPr>
        <p:spPr bwMode="auto">
          <a:xfrm>
            <a:off x="46196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4" name="Rectangle 104"/>
          <p:cNvSpPr>
            <a:spLocks noChangeArrowheads="1"/>
          </p:cNvSpPr>
          <p:nvPr/>
        </p:nvSpPr>
        <p:spPr bwMode="auto">
          <a:xfrm>
            <a:off x="46196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5" name="Rectangle 105"/>
          <p:cNvSpPr>
            <a:spLocks noChangeArrowheads="1"/>
          </p:cNvSpPr>
          <p:nvPr/>
        </p:nvSpPr>
        <p:spPr bwMode="auto">
          <a:xfrm>
            <a:off x="48482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6" name="Rectangle 106"/>
          <p:cNvSpPr>
            <a:spLocks noChangeArrowheads="1"/>
          </p:cNvSpPr>
          <p:nvPr/>
        </p:nvSpPr>
        <p:spPr bwMode="auto">
          <a:xfrm>
            <a:off x="48482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7" name="Rectangle 107"/>
          <p:cNvSpPr>
            <a:spLocks noChangeArrowheads="1"/>
          </p:cNvSpPr>
          <p:nvPr/>
        </p:nvSpPr>
        <p:spPr bwMode="auto">
          <a:xfrm>
            <a:off x="41624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8" name="Rectangle 108"/>
          <p:cNvSpPr>
            <a:spLocks noChangeArrowheads="1"/>
          </p:cNvSpPr>
          <p:nvPr/>
        </p:nvSpPr>
        <p:spPr bwMode="auto">
          <a:xfrm>
            <a:off x="41624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9" name="Rectangle 109"/>
          <p:cNvSpPr>
            <a:spLocks noChangeArrowheads="1"/>
          </p:cNvSpPr>
          <p:nvPr/>
        </p:nvSpPr>
        <p:spPr bwMode="auto">
          <a:xfrm>
            <a:off x="43910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0" name="Rectangle 110"/>
          <p:cNvSpPr>
            <a:spLocks noChangeArrowheads="1"/>
          </p:cNvSpPr>
          <p:nvPr/>
        </p:nvSpPr>
        <p:spPr bwMode="auto">
          <a:xfrm>
            <a:off x="43910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1" name="Rectangle 111"/>
          <p:cNvSpPr>
            <a:spLocks noChangeArrowheads="1"/>
          </p:cNvSpPr>
          <p:nvPr/>
        </p:nvSpPr>
        <p:spPr bwMode="auto">
          <a:xfrm>
            <a:off x="46196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2" name="Rectangle 112"/>
          <p:cNvSpPr>
            <a:spLocks noChangeArrowheads="1"/>
          </p:cNvSpPr>
          <p:nvPr/>
        </p:nvSpPr>
        <p:spPr bwMode="auto">
          <a:xfrm>
            <a:off x="4619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3" name="Rectangle 113"/>
          <p:cNvSpPr>
            <a:spLocks noChangeArrowheads="1"/>
          </p:cNvSpPr>
          <p:nvPr/>
        </p:nvSpPr>
        <p:spPr bwMode="auto">
          <a:xfrm>
            <a:off x="48482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4" name="Rectangle 114"/>
          <p:cNvSpPr>
            <a:spLocks noChangeArrowheads="1"/>
          </p:cNvSpPr>
          <p:nvPr/>
        </p:nvSpPr>
        <p:spPr bwMode="auto">
          <a:xfrm>
            <a:off x="4848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5" name="Rectangle 115"/>
          <p:cNvSpPr>
            <a:spLocks noChangeArrowheads="1"/>
          </p:cNvSpPr>
          <p:nvPr/>
        </p:nvSpPr>
        <p:spPr bwMode="auto">
          <a:xfrm>
            <a:off x="41624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6" name="Rectangle 116"/>
          <p:cNvSpPr>
            <a:spLocks noChangeArrowheads="1"/>
          </p:cNvSpPr>
          <p:nvPr/>
        </p:nvSpPr>
        <p:spPr bwMode="auto">
          <a:xfrm>
            <a:off x="41624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7" name="Rectangle 117"/>
          <p:cNvSpPr>
            <a:spLocks noChangeArrowheads="1"/>
          </p:cNvSpPr>
          <p:nvPr/>
        </p:nvSpPr>
        <p:spPr bwMode="auto">
          <a:xfrm>
            <a:off x="43910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8" name="Rectangle 118"/>
          <p:cNvSpPr>
            <a:spLocks noChangeArrowheads="1"/>
          </p:cNvSpPr>
          <p:nvPr/>
        </p:nvSpPr>
        <p:spPr bwMode="auto">
          <a:xfrm>
            <a:off x="43910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9" name="Rectangle 119"/>
          <p:cNvSpPr>
            <a:spLocks noChangeArrowheads="1"/>
          </p:cNvSpPr>
          <p:nvPr/>
        </p:nvSpPr>
        <p:spPr bwMode="auto">
          <a:xfrm>
            <a:off x="46196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0" name="Rectangle 120"/>
          <p:cNvSpPr>
            <a:spLocks noChangeArrowheads="1"/>
          </p:cNvSpPr>
          <p:nvPr/>
        </p:nvSpPr>
        <p:spPr bwMode="auto">
          <a:xfrm>
            <a:off x="46196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1" name="Rectangle 121"/>
          <p:cNvSpPr>
            <a:spLocks noChangeArrowheads="1"/>
          </p:cNvSpPr>
          <p:nvPr/>
        </p:nvSpPr>
        <p:spPr bwMode="auto">
          <a:xfrm>
            <a:off x="48482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2" name="Rectangle 122"/>
          <p:cNvSpPr>
            <a:spLocks noChangeArrowheads="1"/>
          </p:cNvSpPr>
          <p:nvPr/>
        </p:nvSpPr>
        <p:spPr bwMode="auto">
          <a:xfrm>
            <a:off x="48482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3" name="Rectangle 123"/>
          <p:cNvSpPr>
            <a:spLocks noChangeArrowheads="1"/>
          </p:cNvSpPr>
          <p:nvPr/>
        </p:nvSpPr>
        <p:spPr bwMode="auto">
          <a:xfrm>
            <a:off x="41624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4" name="Rectangle 124"/>
          <p:cNvSpPr>
            <a:spLocks noChangeArrowheads="1"/>
          </p:cNvSpPr>
          <p:nvPr/>
        </p:nvSpPr>
        <p:spPr bwMode="auto">
          <a:xfrm>
            <a:off x="41624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5" name="Rectangle 125"/>
          <p:cNvSpPr>
            <a:spLocks noChangeArrowheads="1"/>
          </p:cNvSpPr>
          <p:nvPr/>
        </p:nvSpPr>
        <p:spPr bwMode="auto">
          <a:xfrm>
            <a:off x="43910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6" name="Rectangle 126"/>
          <p:cNvSpPr>
            <a:spLocks noChangeArrowheads="1"/>
          </p:cNvSpPr>
          <p:nvPr/>
        </p:nvSpPr>
        <p:spPr bwMode="auto">
          <a:xfrm>
            <a:off x="43910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7" name="Rectangle 127"/>
          <p:cNvSpPr>
            <a:spLocks noChangeArrowheads="1"/>
          </p:cNvSpPr>
          <p:nvPr/>
        </p:nvSpPr>
        <p:spPr bwMode="auto">
          <a:xfrm>
            <a:off x="46196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8" name="Rectangle 128"/>
          <p:cNvSpPr>
            <a:spLocks noChangeArrowheads="1"/>
          </p:cNvSpPr>
          <p:nvPr/>
        </p:nvSpPr>
        <p:spPr bwMode="auto">
          <a:xfrm>
            <a:off x="46196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9" name="Rectangle 129"/>
          <p:cNvSpPr>
            <a:spLocks noChangeArrowheads="1"/>
          </p:cNvSpPr>
          <p:nvPr/>
        </p:nvSpPr>
        <p:spPr bwMode="auto">
          <a:xfrm>
            <a:off x="48482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0" name="Rectangle 130"/>
          <p:cNvSpPr>
            <a:spLocks noChangeArrowheads="1"/>
          </p:cNvSpPr>
          <p:nvPr/>
        </p:nvSpPr>
        <p:spPr bwMode="auto">
          <a:xfrm>
            <a:off x="48482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1" name="Rectangle 131"/>
          <p:cNvSpPr>
            <a:spLocks noChangeArrowheads="1"/>
          </p:cNvSpPr>
          <p:nvPr/>
        </p:nvSpPr>
        <p:spPr bwMode="auto">
          <a:xfrm>
            <a:off x="14192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2" name="Rectangle 132"/>
          <p:cNvSpPr>
            <a:spLocks noChangeArrowheads="1"/>
          </p:cNvSpPr>
          <p:nvPr/>
        </p:nvSpPr>
        <p:spPr bwMode="auto">
          <a:xfrm>
            <a:off x="14192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3" name="Rectangle 133"/>
          <p:cNvSpPr>
            <a:spLocks noChangeArrowheads="1"/>
          </p:cNvSpPr>
          <p:nvPr/>
        </p:nvSpPr>
        <p:spPr bwMode="auto">
          <a:xfrm>
            <a:off x="16478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4" name="Rectangle 134"/>
          <p:cNvSpPr>
            <a:spLocks noChangeArrowheads="1"/>
          </p:cNvSpPr>
          <p:nvPr/>
        </p:nvSpPr>
        <p:spPr bwMode="auto">
          <a:xfrm>
            <a:off x="16478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5" name="Rectangle 135"/>
          <p:cNvSpPr>
            <a:spLocks noChangeArrowheads="1"/>
          </p:cNvSpPr>
          <p:nvPr/>
        </p:nvSpPr>
        <p:spPr bwMode="auto">
          <a:xfrm>
            <a:off x="18764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6" name="Rectangle 136"/>
          <p:cNvSpPr>
            <a:spLocks noChangeArrowheads="1"/>
          </p:cNvSpPr>
          <p:nvPr/>
        </p:nvSpPr>
        <p:spPr bwMode="auto">
          <a:xfrm>
            <a:off x="18764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7" name="Rectangle 137"/>
          <p:cNvSpPr>
            <a:spLocks noChangeArrowheads="1"/>
          </p:cNvSpPr>
          <p:nvPr/>
        </p:nvSpPr>
        <p:spPr bwMode="auto">
          <a:xfrm>
            <a:off x="21050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8" name="Rectangle 138"/>
          <p:cNvSpPr>
            <a:spLocks noChangeArrowheads="1"/>
          </p:cNvSpPr>
          <p:nvPr/>
        </p:nvSpPr>
        <p:spPr bwMode="auto">
          <a:xfrm>
            <a:off x="21050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9" name="Rectangle 139"/>
          <p:cNvSpPr>
            <a:spLocks noChangeArrowheads="1"/>
          </p:cNvSpPr>
          <p:nvPr/>
        </p:nvSpPr>
        <p:spPr bwMode="auto">
          <a:xfrm>
            <a:off x="14192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0" name="Rectangle 140"/>
          <p:cNvSpPr>
            <a:spLocks noChangeArrowheads="1"/>
          </p:cNvSpPr>
          <p:nvPr/>
        </p:nvSpPr>
        <p:spPr bwMode="auto">
          <a:xfrm>
            <a:off x="14192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1" name="Rectangle 141"/>
          <p:cNvSpPr>
            <a:spLocks noChangeArrowheads="1"/>
          </p:cNvSpPr>
          <p:nvPr/>
        </p:nvSpPr>
        <p:spPr bwMode="auto">
          <a:xfrm>
            <a:off x="16478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2" name="Rectangle 142"/>
          <p:cNvSpPr>
            <a:spLocks noChangeArrowheads="1"/>
          </p:cNvSpPr>
          <p:nvPr/>
        </p:nvSpPr>
        <p:spPr bwMode="auto">
          <a:xfrm>
            <a:off x="16478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3" name="Rectangle 143"/>
          <p:cNvSpPr>
            <a:spLocks noChangeArrowheads="1"/>
          </p:cNvSpPr>
          <p:nvPr/>
        </p:nvSpPr>
        <p:spPr bwMode="auto">
          <a:xfrm>
            <a:off x="18764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4" name="Rectangle 144"/>
          <p:cNvSpPr>
            <a:spLocks noChangeArrowheads="1"/>
          </p:cNvSpPr>
          <p:nvPr/>
        </p:nvSpPr>
        <p:spPr bwMode="auto">
          <a:xfrm>
            <a:off x="18764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5" name="Rectangle 145"/>
          <p:cNvSpPr>
            <a:spLocks noChangeArrowheads="1"/>
          </p:cNvSpPr>
          <p:nvPr/>
        </p:nvSpPr>
        <p:spPr bwMode="auto">
          <a:xfrm>
            <a:off x="21050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6" name="Rectangle 146"/>
          <p:cNvSpPr>
            <a:spLocks noChangeArrowheads="1"/>
          </p:cNvSpPr>
          <p:nvPr/>
        </p:nvSpPr>
        <p:spPr bwMode="auto">
          <a:xfrm>
            <a:off x="21050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7" name="Rectangle 147"/>
          <p:cNvSpPr>
            <a:spLocks noChangeArrowheads="1"/>
          </p:cNvSpPr>
          <p:nvPr/>
        </p:nvSpPr>
        <p:spPr bwMode="auto">
          <a:xfrm>
            <a:off x="1419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8" name="Rectangle 148"/>
          <p:cNvSpPr>
            <a:spLocks noChangeArrowheads="1"/>
          </p:cNvSpPr>
          <p:nvPr/>
        </p:nvSpPr>
        <p:spPr bwMode="auto">
          <a:xfrm>
            <a:off x="14192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9" name="Rectangle 149"/>
          <p:cNvSpPr>
            <a:spLocks noChangeArrowheads="1"/>
          </p:cNvSpPr>
          <p:nvPr/>
        </p:nvSpPr>
        <p:spPr bwMode="auto">
          <a:xfrm>
            <a:off x="1647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0" name="Rectangle 150"/>
          <p:cNvSpPr>
            <a:spLocks noChangeArrowheads="1"/>
          </p:cNvSpPr>
          <p:nvPr/>
        </p:nvSpPr>
        <p:spPr bwMode="auto">
          <a:xfrm>
            <a:off x="16478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1" name="Rectangle 151"/>
          <p:cNvSpPr>
            <a:spLocks noChangeArrowheads="1"/>
          </p:cNvSpPr>
          <p:nvPr/>
        </p:nvSpPr>
        <p:spPr bwMode="auto">
          <a:xfrm>
            <a:off x="18764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2" name="Rectangle 152"/>
          <p:cNvSpPr>
            <a:spLocks noChangeArrowheads="1"/>
          </p:cNvSpPr>
          <p:nvPr/>
        </p:nvSpPr>
        <p:spPr bwMode="auto">
          <a:xfrm>
            <a:off x="18764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3" name="Rectangle 153"/>
          <p:cNvSpPr>
            <a:spLocks noChangeArrowheads="1"/>
          </p:cNvSpPr>
          <p:nvPr/>
        </p:nvSpPr>
        <p:spPr bwMode="auto">
          <a:xfrm>
            <a:off x="21050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4" name="Rectangle 154"/>
          <p:cNvSpPr>
            <a:spLocks noChangeArrowheads="1"/>
          </p:cNvSpPr>
          <p:nvPr/>
        </p:nvSpPr>
        <p:spPr bwMode="auto">
          <a:xfrm>
            <a:off x="21050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5" name="Rectangle 155"/>
          <p:cNvSpPr>
            <a:spLocks noChangeArrowheads="1"/>
          </p:cNvSpPr>
          <p:nvPr/>
        </p:nvSpPr>
        <p:spPr bwMode="auto">
          <a:xfrm>
            <a:off x="14192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6" name="Rectangle 156"/>
          <p:cNvSpPr>
            <a:spLocks noChangeArrowheads="1"/>
          </p:cNvSpPr>
          <p:nvPr/>
        </p:nvSpPr>
        <p:spPr bwMode="auto">
          <a:xfrm>
            <a:off x="14192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7" name="Rectangle 157"/>
          <p:cNvSpPr>
            <a:spLocks noChangeArrowheads="1"/>
          </p:cNvSpPr>
          <p:nvPr/>
        </p:nvSpPr>
        <p:spPr bwMode="auto">
          <a:xfrm>
            <a:off x="16478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8" name="Rectangle 158"/>
          <p:cNvSpPr>
            <a:spLocks noChangeArrowheads="1"/>
          </p:cNvSpPr>
          <p:nvPr/>
        </p:nvSpPr>
        <p:spPr bwMode="auto">
          <a:xfrm>
            <a:off x="16478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9" name="Rectangle 159"/>
          <p:cNvSpPr>
            <a:spLocks noChangeArrowheads="1"/>
          </p:cNvSpPr>
          <p:nvPr/>
        </p:nvSpPr>
        <p:spPr bwMode="auto">
          <a:xfrm>
            <a:off x="18764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0" name="Rectangle 160"/>
          <p:cNvSpPr>
            <a:spLocks noChangeArrowheads="1"/>
          </p:cNvSpPr>
          <p:nvPr/>
        </p:nvSpPr>
        <p:spPr bwMode="auto">
          <a:xfrm>
            <a:off x="18764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1" name="Rectangle 161"/>
          <p:cNvSpPr>
            <a:spLocks noChangeArrowheads="1"/>
          </p:cNvSpPr>
          <p:nvPr/>
        </p:nvSpPr>
        <p:spPr bwMode="auto">
          <a:xfrm>
            <a:off x="21050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2" name="Rectangle 162"/>
          <p:cNvSpPr>
            <a:spLocks noChangeArrowheads="1"/>
          </p:cNvSpPr>
          <p:nvPr/>
        </p:nvSpPr>
        <p:spPr bwMode="auto">
          <a:xfrm>
            <a:off x="21050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3" name="Rectangle 163"/>
          <p:cNvSpPr>
            <a:spLocks noChangeArrowheads="1"/>
          </p:cNvSpPr>
          <p:nvPr/>
        </p:nvSpPr>
        <p:spPr bwMode="auto">
          <a:xfrm>
            <a:off x="23336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4" name="Rectangle 164"/>
          <p:cNvSpPr>
            <a:spLocks noChangeArrowheads="1"/>
          </p:cNvSpPr>
          <p:nvPr/>
        </p:nvSpPr>
        <p:spPr bwMode="auto">
          <a:xfrm>
            <a:off x="23336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5" name="Rectangle 165"/>
          <p:cNvSpPr>
            <a:spLocks noChangeArrowheads="1"/>
          </p:cNvSpPr>
          <p:nvPr/>
        </p:nvSpPr>
        <p:spPr bwMode="auto">
          <a:xfrm>
            <a:off x="25622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6" name="Rectangle 166"/>
          <p:cNvSpPr>
            <a:spLocks noChangeArrowheads="1"/>
          </p:cNvSpPr>
          <p:nvPr/>
        </p:nvSpPr>
        <p:spPr bwMode="auto">
          <a:xfrm>
            <a:off x="25622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7" name="Rectangle 167"/>
          <p:cNvSpPr>
            <a:spLocks noChangeArrowheads="1"/>
          </p:cNvSpPr>
          <p:nvPr/>
        </p:nvSpPr>
        <p:spPr bwMode="auto">
          <a:xfrm>
            <a:off x="27908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8" name="Rectangle 168"/>
          <p:cNvSpPr>
            <a:spLocks noChangeArrowheads="1"/>
          </p:cNvSpPr>
          <p:nvPr/>
        </p:nvSpPr>
        <p:spPr bwMode="auto">
          <a:xfrm>
            <a:off x="27908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9" name="Rectangle 169"/>
          <p:cNvSpPr>
            <a:spLocks noChangeArrowheads="1"/>
          </p:cNvSpPr>
          <p:nvPr/>
        </p:nvSpPr>
        <p:spPr bwMode="auto">
          <a:xfrm>
            <a:off x="30194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0" name="Rectangle 170"/>
          <p:cNvSpPr>
            <a:spLocks noChangeArrowheads="1"/>
          </p:cNvSpPr>
          <p:nvPr/>
        </p:nvSpPr>
        <p:spPr bwMode="auto">
          <a:xfrm>
            <a:off x="30194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1" name="Rectangle 171"/>
          <p:cNvSpPr>
            <a:spLocks noChangeArrowheads="1"/>
          </p:cNvSpPr>
          <p:nvPr/>
        </p:nvSpPr>
        <p:spPr bwMode="auto">
          <a:xfrm>
            <a:off x="23336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2" name="Rectangle 172"/>
          <p:cNvSpPr>
            <a:spLocks noChangeArrowheads="1"/>
          </p:cNvSpPr>
          <p:nvPr/>
        </p:nvSpPr>
        <p:spPr bwMode="auto">
          <a:xfrm>
            <a:off x="23336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3" name="Rectangle 173"/>
          <p:cNvSpPr>
            <a:spLocks noChangeArrowheads="1"/>
          </p:cNvSpPr>
          <p:nvPr/>
        </p:nvSpPr>
        <p:spPr bwMode="auto">
          <a:xfrm>
            <a:off x="25622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4" name="Rectangle 174"/>
          <p:cNvSpPr>
            <a:spLocks noChangeArrowheads="1"/>
          </p:cNvSpPr>
          <p:nvPr/>
        </p:nvSpPr>
        <p:spPr bwMode="auto">
          <a:xfrm>
            <a:off x="25622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5" name="Rectangle 175"/>
          <p:cNvSpPr>
            <a:spLocks noChangeArrowheads="1"/>
          </p:cNvSpPr>
          <p:nvPr/>
        </p:nvSpPr>
        <p:spPr bwMode="auto">
          <a:xfrm>
            <a:off x="27908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6" name="Rectangle 176"/>
          <p:cNvSpPr>
            <a:spLocks noChangeArrowheads="1"/>
          </p:cNvSpPr>
          <p:nvPr/>
        </p:nvSpPr>
        <p:spPr bwMode="auto">
          <a:xfrm>
            <a:off x="27908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7" name="Rectangle 177"/>
          <p:cNvSpPr>
            <a:spLocks noChangeArrowheads="1"/>
          </p:cNvSpPr>
          <p:nvPr/>
        </p:nvSpPr>
        <p:spPr bwMode="auto">
          <a:xfrm>
            <a:off x="30194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8" name="Rectangle 178"/>
          <p:cNvSpPr>
            <a:spLocks noChangeArrowheads="1"/>
          </p:cNvSpPr>
          <p:nvPr/>
        </p:nvSpPr>
        <p:spPr bwMode="auto">
          <a:xfrm>
            <a:off x="30194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9" name="Rectangle 179"/>
          <p:cNvSpPr>
            <a:spLocks noChangeArrowheads="1"/>
          </p:cNvSpPr>
          <p:nvPr/>
        </p:nvSpPr>
        <p:spPr bwMode="auto">
          <a:xfrm>
            <a:off x="23336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0" name="Rectangle 180"/>
          <p:cNvSpPr>
            <a:spLocks noChangeArrowheads="1"/>
          </p:cNvSpPr>
          <p:nvPr/>
        </p:nvSpPr>
        <p:spPr bwMode="auto">
          <a:xfrm>
            <a:off x="23336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1" name="Rectangle 181"/>
          <p:cNvSpPr>
            <a:spLocks noChangeArrowheads="1"/>
          </p:cNvSpPr>
          <p:nvPr/>
        </p:nvSpPr>
        <p:spPr bwMode="auto">
          <a:xfrm>
            <a:off x="2562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2" name="Rectangle 182"/>
          <p:cNvSpPr>
            <a:spLocks noChangeArrowheads="1"/>
          </p:cNvSpPr>
          <p:nvPr/>
        </p:nvSpPr>
        <p:spPr bwMode="auto">
          <a:xfrm>
            <a:off x="25622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3" name="Rectangle 183"/>
          <p:cNvSpPr>
            <a:spLocks noChangeArrowheads="1"/>
          </p:cNvSpPr>
          <p:nvPr/>
        </p:nvSpPr>
        <p:spPr bwMode="auto">
          <a:xfrm>
            <a:off x="2790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4" name="Rectangle 184"/>
          <p:cNvSpPr>
            <a:spLocks noChangeArrowheads="1"/>
          </p:cNvSpPr>
          <p:nvPr/>
        </p:nvSpPr>
        <p:spPr bwMode="auto">
          <a:xfrm>
            <a:off x="27908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5" name="Rectangle 185"/>
          <p:cNvSpPr>
            <a:spLocks noChangeArrowheads="1"/>
          </p:cNvSpPr>
          <p:nvPr/>
        </p:nvSpPr>
        <p:spPr bwMode="auto">
          <a:xfrm>
            <a:off x="30194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6" name="Rectangle 186"/>
          <p:cNvSpPr>
            <a:spLocks noChangeArrowheads="1"/>
          </p:cNvSpPr>
          <p:nvPr/>
        </p:nvSpPr>
        <p:spPr bwMode="auto">
          <a:xfrm>
            <a:off x="30194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7" name="Rectangle 187"/>
          <p:cNvSpPr>
            <a:spLocks noChangeArrowheads="1"/>
          </p:cNvSpPr>
          <p:nvPr/>
        </p:nvSpPr>
        <p:spPr bwMode="auto">
          <a:xfrm>
            <a:off x="23336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8" name="Rectangle 188"/>
          <p:cNvSpPr>
            <a:spLocks noChangeArrowheads="1"/>
          </p:cNvSpPr>
          <p:nvPr/>
        </p:nvSpPr>
        <p:spPr bwMode="auto">
          <a:xfrm>
            <a:off x="23336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9" name="Rectangle 189"/>
          <p:cNvSpPr>
            <a:spLocks noChangeArrowheads="1"/>
          </p:cNvSpPr>
          <p:nvPr/>
        </p:nvSpPr>
        <p:spPr bwMode="auto">
          <a:xfrm>
            <a:off x="25622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0" name="Rectangle 190"/>
          <p:cNvSpPr>
            <a:spLocks noChangeArrowheads="1"/>
          </p:cNvSpPr>
          <p:nvPr/>
        </p:nvSpPr>
        <p:spPr bwMode="auto">
          <a:xfrm>
            <a:off x="25622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1" name="Rectangle 191"/>
          <p:cNvSpPr>
            <a:spLocks noChangeArrowheads="1"/>
          </p:cNvSpPr>
          <p:nvPr/>
        </p:nvSpPr>
        <p:spPr bwMode="auto">
          <a:xfrm>
            <a:off x="27908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2" name="Rectangle 192"/>
          <p:cNvSpPr>
            <a:spLocks noChangeArrowheads="1"/>
          </p:cNvSpPr>
          <p:nvPr/>
        </p:nvSpPr>
        <p:spPr bwMode="auto">
          <a:xfrm>
            <a:off x="27908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3" name="Rectangle 193"/>
          <p:cNvSpPr>
            <a:spLocks noChangeArrowheads="1"/>
          </p:cNvSpPr>
          <p:nvPr/>
        </p:nvSpPr>
        <p:spPr bwMode="auto">
          <a:xfrm>
            <a:off x="30194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4" name="Rectangle 194"/>
          <p:cNvSpPr>
            <a:spLocks noChangeArrowheads="1"/>
          </p:cNvSpPr>
          <p:nvPr/>
        </p:nvSpPr>
        <p:spPr bwMode="auto">
          <a:xfrm>
            <a:off x="30194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5" name="Rectangle 195"/>
          <p:cNvSpPr>
            <a:spLocks noChangeArrowheads="1"/>
          </p:cNvSpPr>
          <p:nvPr/>
        </p:nvSpPr>
        <p:spPr bwMode="auto">
          <a:xfrm>
            <a:off x="32480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6" name="Rectangle 196"/>
          <p:cNvSpPr>
            <a:spLocks noChangeArrowheads="1"/>
          </p:cNvSpPr>
          <p:nvPr/>
        </p:nvSpPr>
        <p:spPr bwMode="auto">
          <a:xfrm>
            <a:off x="32480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7" name="Rectangle 197"/>
          <p:cNvSpPr>
            <a:spLocks noChangeArrowheads="1"/>
          </p:cNvSpPr>
          <p:nvPr/>
        </p:nvSpPr>
        <p:spPr bwMode="auto">
          <a:xfrm>
            <a:off x="34766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8" name="Rectangle 198"/>
          <p:cNvSpPr>
            <a:spLocks noChangeArrowheads="1"/>
          </p:cNvSpPr>
          <p:nvPr/>
        </p:nvSpPr>
        <p:spPr bwMode="auto">
          <a:xfrm>
            <a:off x="34766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9" name="Rectangle 199"/>
          <p:cNvSpPr>
            <a:spLocks noChangeArrowheads="1"/>
          </p:cNvSpPr>
          <p:nvPr/>
        </p:nvSpPr>
        <p:spPr bwMode="auto">
          <a:xfrm>
            <a:off x="37052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0" name="Rectangle 200"/>
          <p:cNvSpPr>
            <a:spLocks noChangeArrowheads="1"/>
          </p:cNvSpPr>
          <p:nvPr/>
        </p:nvSpPr>
        <p:spPr bwMode="auto">
          <a:xfrm>
            <a:off x="37052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1" name="Rectangle 201"/>
          <p:cNvSpPr>
            <a:spLocks noChangeArrowheads="1"/>
          </p:cNvSpPr>
          <p:nvPr/>
        </p:nvSpPr>
        <p:spPr bwMode="auto">
          <a:xfrm>
            <a:off x="39338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2" name="Rectangle 202"/>
          <p:cNvSpPr>
            <a:spLocks noChangeArrowheads="1"/>
          </p:cNvSpPr>
          <p:nvPr/>
        </p:nvSpPr>
        <p:spPr bwMode="auto">
          <a:xfrm>
            <a:off x="39338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3" name="Rectangle 203"/>
          <p:cNvSpPr>
            <a:spLocks noChangeArrowheads="1"/>
          </p:cNvSpPr>
          <p:nvPr/>
        </p:nvSpPr>
        <p:spPr bwMode="auto">
          <a:xfrm>
            <a:off x="32480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4" name="Rectangle 204"/>
          <p:cNvSpPr>
            <a:spLocks noChangeArrowheads="1"/>
          </p:cNvSpPr>
          <p:nvPr/>
        </p:nvSpPr>
        <p:spPr bwMode="auto">
          <a:xfrm>
            <a:off x="32480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5" name="Rectangle 205"/>
          <p:cNvSpPr>
            <a:spLocks noChangeArrowheads="1"/>
          </p:cNvSpPr>
          <p:nvPr/>
        </p:nvSpPr>
        <p:spPr bwMode="auto">
          <a:xfrm>
            <a:off x="34766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6" name="Rectangle 206"/>
          <p:cNvSpPr>
            <a:spLocks noChangeArrowheads="1"/>
          </p:cNvSpPr>
          <p:nvPr/>
        </p:nvSpPr>
        <p:spPr bwMode="auto">
          <a:xfrm>
            <a:off x="34766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7" name="Rectangle 207"/>
          <p:cNvSpPr>
            <a:spLocks noChangeArrowheads="1"/>
          </p:cNvSpPr>
          <p:nvPr/>
        </p:nvSpPr>
        <p:spPr bwMode="auto">
          <a:xfrm>
            <a:off x="37052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8" name="Rectangle 208"/>
          <p:cNvSpPr>
            <a:spLocks noChangeArrowheads="1"/>
          </p:cNvSpPr>
          <p:nvPr/>
        </p:nvSpPr>
        <p:spPr bwMode="auto">
          <a:xfrm>
            <a:off x="37052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9" name="Rectangle 209"/>
          <p:cNvSpPr>
            <a:spLocks noChangeArrowheads="1"/>
          </p:cNvSpPr>
          <p:nvPr/>
        </p:nvSpPr>
        <p:spPr bwMode="auto">
          <a:xfrm>
            <a:off x="39338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0" name="Rectangle 210"/>
          <p:cNvSpPr>
            <a:spLocks noChangeArrowheads="1"/>
          </p:cNvSpPr>
          <p:nvPr/>
        </p:nvSpPr>
        <p:spPr bwMode="auto">
          <a:xfrm>
            <a:off x="39338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1" name="Rectangle 211"/>
          <p:cNvSpPr>
            <a:spLocks noChangeArrowheads="1"/>
          </p:cNvSpPr>
          <p:nvPr/>
        </p:nvSpPr>
        <p:spPr bwMode="auto">
          <a:xfrm>
            <a:off x="32480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2" name="Rectangle 212"/>
          <p:cNvSpPr>
            <a:spLocks noChangeArrowheads="1"/>
          </p:cNvSpPr>
          <p:nvPr/>
        </p:nvSpPr>
        <p:spPr bwMode="auto">
          <a:xfrm>
            <a:off x="32480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3" name="Rectangle 213"/>
          <p:cNvSpPr>
            <a:spLocks noChangeArrowheads="1"/>
          </p:cNvSpPr>
          <p:nvPr/>
        </p:nvSpPr>
        <p:spPr bwMode="auto">
          <a:xfrm>
            <a:off x="34766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4" name="Rectangle 214"/>
          <p:cNvSpPr>
            <a:spLocks noChangeArrowheads="1"/>
          </p:cNvSpPr>
          <p:nvPr/>
        </p:nvSpPr>
        <p:spPr bwMode="auto">
          <a:xfrm>
            <a:off x="34766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5" name="Rectangle 215"/>
          <p:cNvSpPr>
            <a:spLocks noChangeArrowheads="1"/>
          </p:cNvSpPr>
          <p:nvPr/>
        </p:nvSpPr>
        <p:spPr bwMode="auto">
          <a:xfrm>
            <a:off x="3705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6" name="Rectangle 216"/>
          <p:cNvSpPr>
            <a:spLocks noChangeArrowheads="1"/>
          </p:cNvSpPr>
          <p:nvPr/>
        </p:nvSpPr>
        <p:spPr bwMode="auto">
          <a:xfrm>
            <a:off x="37052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7" name="Rectangle 217"/>
          <p:cNvSpPr>
            <a:spLocks noChangeArrowheads="1"/>
          </p:cNvSpPr>
          <p:nvPr/>
        </p:nvSpPr>
        <p:spPr bwMode="auto">
          <a:xfrm>
            <a:off x="3933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8" name="Rectangle 218"/>
          <p:cNvSpPr>
            <a:spLocks noChangeArrowheads="1"/>
          </p:cNvSpPr>
          <p:nvPr/>
        </p:nvSpPr>
        <p:spPr bwMode="auto">
          <a:xfrm>
            <a:off x="39338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9" name="Rectangle 219"/>
          <p:cNvSpPr>
            <a:spLocks noChangeArrowheads="1"/>
          </p:cNvSpPr>
          <p:nvPr/>
        </p:nvSpPr>
        <p:spPr bwMode="auto">
          <a:xfrm>
            <a:off x="32480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0" name="Rectangle 220"/>
          <p:cNvSpPr>
            <a:spLocks noChangeArrowheads="1"/>
          </p:cNvSpPr>
          <p:nvPr/>
        </p:nvSpPr>
        <p:spPr bwMode="auto">
          <a:xfrm>
            <a:off x="32480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1" name="Rectangle 221"/>
          <p:cNvSpPr>
            <a:spLocks noChangeArrowheads="1"/>
          </p:cNvSpPr>
          <p:nvPr/>
        </p:nvSpPr>
        <p:spPr bwMode="auto">
          <a:xfrm>
            <a:off x="34766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2" name="Rectangle 222"/>
          <p:cNvSpPr>
            <a:spLocks noChangeArrowheads="1"/>
          </p:cNvSpPr>
          <p:nvPr/>
        </p:nvSpPr>
        <p:spPr bwMode="auto">
          <a:xfrm>
            <a:off x="34766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3" name="Rectangle 223"/>
          <p:cNvSpPr>
            <a:spLocks noChangeArrowheads="1"/>
          </p:cNvSpPr>
          <p:nvPr/>
        </p:nvSpPr>
        <p:spPr bwMode="auto">
          <a:xfrm>
            <a:off x="37052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4" name="Rectangle 224"/>
          <p:cNvSpPr>
            <a:spLocks noChangeArrowheads="1"/>
          </p:cNvSpPr>
          <p:nvPr/>
        </p:nvSpPr>
        <p:spPr bwMode="auto">
          <a:xfrm>
            <a:off x="37052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5" name="Rectangle 225"/>
          <p:cNvSpPr>
            <a:spLocks noChangeArrowheads="1"/>
          </p:cNvSpPr>
          <p:nvPr/>
        </p:nvSpPr>
        <p:spPr bwMode="auto">
          <a:xfrm>
            <a:off x="39338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6" name="Rectangle 226"/>
          <p:cNvSpPr>
            <a:spLocks noChangeArrowheads="1"/>
          </p:cNvSpPr>
          <p:nvPr/>
        </p:nvSpPr>
        <p:spPr bwMode="auto">
          <a:xfrm>
            <a:off x="39338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7" name="Rectangle 227"/>
          <p:cNvSpPr>
            <a:spLocks noChangeArrowheads="1"/>
          </p:cNvSpPr>
          <p:nvPr/>
        </p:nvSpPr>
        <p:spPr bwMode="auto">
          <a:xfrm>
            <a:off x="41624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8" name="Rectangle 228"/>
          <p:cNvSpPr>
            <a:spLocks noChangeArrowheads="1"/>
          </p:cNvSpPr>
          <p:nvPr/>
        </p:nvSpPr>
        <p:spPr bwMode="auto">
          <a:xfrm>
            <a:off x="41624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9" name="Rectangle 229"/>
          <p:cNvSpPr>
            <a:spLocks noChangeArrowheads="1"/>
          </p:cNvSpPr>
          <p:nvPr/>
        </p:nvSpPr>
        <p:spPr bwMode="auto">
          <a:xfrm>
            <a:off x="43910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0" name="Rectangle 230"/>
          <p:cNvSpPr>
            <a:spLocks noChangeArrowheads="1"/>
          </p:cNvSpPr>
          <p:nvPr/>
        </p:nvSpPr>
        <p:spPr bwMode="auto">
          <a:xfrm>
            <a:off x="43910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1" name="Rectangle 231"/>
          <p:cNvSpPr>
            <a:spLocks noChangeArrowheads="1"/>
          </p:cNvSpPr>
          <p:nvPr/>
        </p:nvSpPr>
        <p:spPr bwMode="auto">
          <a:xfrm>
            <a:off x="46196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2" name="Rectangle 232"/>
          <p:cNvSpPr>
            <a:spLocks noChangeArrowheads="1"/>
          </p:cNvSpPr>
          <p:nvPr/>
        </p:nvSpPr>
        <p:spPr bwMode="auto">
          <a:xfrm>
            <a:off x="46196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3" name="Rectangle 233"/>
          <p:cNvSpPr>
            <a:spLocks noChangeArrowheads="1"/>
          </p:cNvSpPr>
          <p:nvPr/>
        </p:nvSpPr>
        <p:spPr bwMode="auto">
          <a:xfrm>
            <a:off x="48482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4" name="Rectangle 234"/>
          <p:cNvSpPr>
            <a:spLocks noChangeArrowheads="1"/>
          </p:cNvSpPr>
          <p:nvPr/>
        </p:nvSpPr>
        <p:spPr bwMode="auto">
          <a:xfrm>
            <a:off x="48482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5" name="Rectangle 235"/>
          <p:cNvSpPr>
            <a:spLocks noChangeArrowheads="1"/>
          </p:cNvSpPr>
          <p:nvPr/>
        </p:nvSpPr>
        <p:spPr bwMode="auto">
          <a:xfrm>
            <a:off x="41624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6" name="Rectangle 236"/>
          <p:cNvSpPr>
            <a:spLocks noChangeArrowheads="1"/>
          </p:cNvSpPr>
          <p:nvPr/>
        </p:nvSpPr>
        <p:spPr bwMode="auto">
          <a:xfrm>
            <a:off x="41624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7" name="Rectangle 237"/>
          <p:cNvSpPr>
            <a:spLocks noChangeArrowheads="1"/>
          </p:cNvSpPr>
          <p:nvPr/>
        </p:nvSpPr>
        <p:spPr bwMode="auto">
          <a:xfrm>
            <a:off x="43910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8" name="Rectangle 238"/>
          <p:cNvSpPr>
            <a:spLocks noChangeArrowheads="1"/>
          </p:cNvSpPr>
          <p:nvPr/>
        </p:nvSpPr>
        <p:spPr bwMode="auto">
          <a:xfrm>
            <a:off x="43910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9" name="Rectangle 239"/>
          <p:cNvSpPr>
            <a:spLocks noChangeArrowheads="1"/>
          </p:cNvSpPr>
          <p:nvPr/>
        </p:nvSpPr>
        <p:spPr bwMode="auto">
          <a:xfrm>
            <a:off x="46196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0" name="Rectangle 240"/>
          <p:cNvSpPr>
            <a:spLocks noChangeArrowheads="1"/>
          </p:cNvSpPr>
          <p:nvPr/>
        </p:nvSpPr>
        <p:spPr bwMode="auto">
          <a:xfrm>
            <a:off x="46196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1" name="Rectangle 241"/>
          <p:cNvSpPr>
            <a:spLocks noChangeArrowheads="1"/>
          </p:cNvSpPr>
          <p:nvPr/>
        </p:nvSpPr>
        <p:spPr bwMode="auto">
          <a:xfrm>
            <a:off x="48482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2" name="Rectangle 242"/>
          <p:cNvSpPr>
            <a:spLocks noChangeArrowheads="1"/>
          </p:cNvSpPr>
          <p:nvPr/>
        </p:nvSpPr>
        <p:spPr bwMode="auto">
          <a:xfrm>
            <a:off x="48482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3" name="Rectangle 243"/>
          <p:cNvSpPr>
            <a:spLocks noChangeArrowheads="1"/>
          </p:cNvSpPr>
          <p:nvPr/>
        </p:nvSpPr>
        <p:spPr bwMode="auto">
          <a:xfrm>
            <a:off x="41624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4" name="Rectangle 244"/>
          <p:cNvSpPr>
            <a:spLocks noChangeArrowheads="1"/>
          </p:cNvSpPr>
          <p:nvPr/>
        </p:nvSpPr>
        <p:spPr bwMode="auto">
          <a:xfrm>
            <a:off x="41624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5" name="Rectangle 245"/>
          <p:cNvSpPr>
            <a:spLocks noChangeArrowheads="1"/>
          </p:cNvSpPr>
          <p:nvPr/>
        </p:nvSpPr>
        <p:spPr bwMode="auto">
          <a:xfrm>
            <a:off x="43910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6" name="Rectangle 246"/>
          <p:cNvSpPr>
            <a:spLocks noChangeArrowheads="1"/>
          </p:cNvSpPr>
          <p:nvPr/>
        </p:nvSpPr>
        <p:spPr bwMode="auto">
          <a:xfrm>
            <a:off x="43910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7" name="Rectangle 247"/>
          <p:cNvSpPr>
            <a:spLocks noChangeArrowheads="1"/>
          </p:cNvSpPr>
          <p:nvPr/>
        </p:nvSpPr>
        <p:spPr bwMode="auto">
          <a:xfrm>
            <a:off x="46196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8" name="Rectangle 248"/>
          <p:cNvSpPr>
            <a:spLocks noChangeArrowheads="1"/>
          </p:cNvSpPr>
          <p:nvPr/>
        </p:nvSpPr>
        <p:spPr bwMode="auto">
          <a:xfrm>
            <a:off x="46196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9" name="Rectangle 249"/>
          <p:cNvSpPr>
            <a:spLocks noChangeArrowheads="1"/>
          </p:cNvSpPr>
          <p:nvPr/>
        </p:nvSpPr>
        <p:spPr bwMode="auto">
          <a:xfrm>
            <a:off x="4848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0" name="Rectangle 250"/>
          <p:cNvSpPr>
            <a:spLocks noChangeArrowheads="1"/>
          </p:cNvSpPr>
          <p:nvPr/>
        </p:nvSpPr>
        <p:spPr bwMode="auto">
          <a:xfrm>
            <a:off x="48482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1" name="Rectangle 251"/>
          <p:cNvSpPr>
            <a:spLocks noChangeArrowheads="1"/>
          </p:cNvSpPr>
          <p:nvPr/>
        </p:nvSpPr>
        <p:spPr bwMode="auto">
          <a:xfrm>
            <a:off x="41624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2" name="Rectangle 252"/>
          <p:cNvSpPr>
            <a:spLocks noChangeArrowheads="1"/>
          </p:cNvSpPr>
          <p:nvPr/>
        </p:nvSpPr>
        <p:spPr bwMode="auto">
          <a:xfrm>
            <a:off x="41624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3" name="Rectangle 253"/>
          <p:cNvSpPr>
            <a:spLocks noChangeArrowheads="1"/>
          </p:cNvSpPr>
          <p:nvPr/>
        </p:nvSpPr>
        <p:spPr bwMode="auto">
          <a:xfrm>
            <a:off x="43910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4" name="Rectangle 254"/>
          <p:cNvSpPr>
            <a:spLocks noChangeArrowheads="1"/>
          </p:cNvSpPr>
          <p:nvPr/>
        </p:nvSpPr>
        <p:spPr bwMode="auto">
          <a:xfrm>
            <a:off x="43910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5" name="Rectangle 255"/>
          <p:cNvSpPr>
            <a:spLocks noChangeArrowheads="1"/>
          </p:cNvSpPr>
          <p:nvPr/>
        </p:nvSpPr>
        <p:spPr bwMode="auto">
          <a:xfrm>
            <a:off x="46196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6" name="Rectangle 256"/>
          <p:cNvSpPr>
            <a:spLocks noChangeArrowheads="1"/>
          </p:cNvSpPr>
          <p:nvPr/>
        </p:nvSpPr>
        <p:spPr bwMode="auto">
          <a:xfrm>
            <a:off x="46196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7" name="Rectangle 257"/>
          <p:cNvSpPr>
            <a:spLocks noChangeArrowheads="1"/>
          </p:cNvSpPr>
          <p:nvPr/>
        </p:nvSpPr>
        <p:spPr bwMode="auto">
          <a:xfrm>
            <a:off x="48482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8" name="Rectangle 258"/>
          <p:cNvSpPr>
            <a:spLocks noChangeArrowheads="1"/>
          </p:cNvSpPr>
          <p:nvPr/>
        </p:nvSpPr>
        <p:spPr bwMode="auto">
          <a:xfrm>
            <a:off x="48482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9" name="Line 259"/>
          <p:cNvSpPr>
            <a:spLocks noChangeShapeType="1"/>
          </p:cNvSpPr>
          <p:nvPr/>
        </p:nvSpPr>
        <p:spPr bwMode="auto">
          <a:xfrm>
            <a:off x="2063750" y="1674813"/>
            <a:ext cx="0" cy="163512"/>
          </a:xfrm>
          <a:prstGeom prst="line">
            <a:avLst/>
          </a:prstGeom>
          <a:noFill/>
          <a:ln w="9525">
            <a:solidFill>
              <a:schemeClr val="tx1"/>
            </a:solidFill>
            <a:round/>
            <a:headEnd/>
            <a:tailEnd/>
          </a:ln>
          <a:effectLst/>
        </p:spPr>
        <p:txBody>
          <a:bodyPr wrap="none"/>
          <a:lstStyle/>
          <a:p>
            <a:endParaRPr lang="en-US"/>
          </a:p>
        </p:txBody>
      </p:sp>
      <p:sp>
        <p:nvSpPr>
          <p:cNvPr id="281860" name="Line 260"/>
          <p:cNvSpPr>
            <a:spLocks noChangeShapeType="1"/>
          </p:cNvSpPr>
          <p:nvPr/>
        </p:nvSpPr>
        <p:spPr bwMode="auto">
          <a:xfrm>
            <a:off x="4348163" y="5341938"/>
            <a:ext cx="0" cy="144462"/>
          </a:xfrm>
          <a:prstGeom prst="line">
            <a:avLst/>
          </a:prstGeom>
          <a:noFill/>
          <a:ln w="9525">
            <a:solidFill>
              <a:schemeClr val="tx1"/>
            </a:solidFill>
            <a:round/>
            <a:headEnd/>
            <a:tailEnd/>
          </a:ln>
          <a:effectLst/>
        </p:spPr>
        <p:txBody>
          <a:bodyPr wrap="none"/>
          <a:lstStyle/>
          <a:p>
            <a:endParaRPr lang="en-US"/>
          </a:p>
        </p:txBody>
      </p:sp>
      <p:sp>
        <p:nvSpPr>
          <p:cNvPr id="281861" name="Line 261"/>
          <p:cNvSpPr>
            <a:spLocks noChangeShapeType="1"/>
          </p:cNvSpPr>
          <p:nvPr/>
        </p:nvSpPr>
        <p:spPr bwMode="auto">
          <a:xfrm>
            <a:off x="1268413" y="4705350"/>
            <a:ext cx="152400" cy="0"/>
          </a:xfrm>
          <a:prstGeom prst="line">
            <a:avLst/>
          </a:prstGeom>
          <a:noFill/>
          <a:ln w="9525">
            <a:solidFill>
              <a:schemeClr val="tx1"/>
            </a:solidFill>
            <a:round/>
            <a:headEnd/>
            <a:tailEnd/>
          </a:ln>
          <a:effectLst/>
        </p:spPr>
        <p:txBody>
          <a:bodyPr wrap="none"/>
          <a:lstStyle/>
          <a:p>
            <a:endParaRPr lang="en-US"/>
          </a:p>
        </p:txBody>
      </p:sp>
      <p:sp>
        <p:nvSpPr>
          <p:cNvPr id="281862" name="Line 262"/>
          <p:cNvSpPr>
            <a:spLocks noChangeShapeType="1"/>
          </p:cNvSpPr>
          <p:nvPr/>
        </p:nvSpPr>
        <p:spPr bwMode="auto">
          <a:xfrm flipV="1">
            <a:off x="4997450" y="2492375"/>
            <a:ext cx="146050" cy="6350"/>
          </a:xfrm>
          <a:prstGeom prst="line">
            <a:avLst/>
          </a:prstGeom>
          <a:noFill/>
          <a:ln w="9525">
            <a:solidFill>
              <a:schemeClr val="tx1"/>
            </a:solidFill>
            <a:round/>
            <a:headEnd/>
            <a:tailEnd/>
          </a:ln>
          <a:effectLst/>
        </p:spPr>
        <p:txBody>
          <a:bodyPr wrap="none"/>
          <a:lstStyle/>
          <a:p>
            <a:endParaRPr lang="en-US"/>
          </a:p>
        </p:txBody>
      </p:sp>
      <p:sp>
        <p:nvSpPr>
          <p:cNvPr id="281863" name="Line 263"/>
          <p:cNvSpPr>
            <a:spLocks noChangeShapeType="1"/>
          </p:cNvSpPr>
          <p:nvPr/>
        </p:nvSpPr>
        <p:spPr bwMode="auto">
          <a:xfrm flipH="1" flipV="1">
            <a:off x="1289050" y="2782888"/>
            <a:ext cx="123825" cy="138112"/>
          </a:xfrm>
          <a:prstGeom prst="line">
            <a:avLst/>
          </a:prstGeom>
          <a:noFill/>
          <a:ln w="9525">
            <a:solidFill>
              <a:schemeClr val="tx1"/>
            </a:solidFill>
            <a:round/>
            <a:headEnd/>
            <a:tailEnd/>
          </a:ln>
          <a:effectLst/>
        </p:spPr>
        <p:txBody>
          <a:bodyPr wrap="none"/>
          <a:lstStyle/>
          <a:p>
            <a:endParaRPr lang="en-US"/>
          </a:p>
        </p:txBody>
      </p:sp>
      <p:sp>
        <p:nvSpPr>
          <p:cNvPr id="281864" name="Line 264"/>
          <p:cNvSpPr>
            <a:spLocks noChangeShapeType="1"/>
          </p:cNvSpPr>
          <p:nvPr/>
        </p:nvSpPr>
        <p:spPr bwMode="auto">
          <a:xfrm>
            <a:off x="4994275" y="4273550"/>
            <a:ext cx="142875" cy="136525"/>
          </a:xfrm>
          <a:prstGeom prst="line">
            <a:avLst/>
          </a:prstGeom>
          <a:noFill/>
          <a:ln w="9525">
            <a:solidFill>
              <a:schemeClr val="tx1"/>
            </a:solidFill>
            <a:round/>
            <a:headEnd/>
            <a:tailEnd/>
          </a:ln>
          <a:effectLst/>
        </p:spPr>
        <p:txBody>
          <a:bodyPr wrap="none"/>
          <a:lstStyle/>
          <a:p>
            <a:endParaRPr lang="en-US"/>
          </a:p>
        </p:txBody>
      </p:sp>
      <p:sp>
        <p:nvSpPr>
          <p:cNvPr id="281865" name="Line 265"/>
          <p:cNvSpPr>
            <a:spLocks noChangeShapeType="1"/>
          </p:cNvSpPr>
          <p:nvPr/>
        </p:nvSpPr>
        <p:spPr bwMode="auto">
          <a:xfrm flipH="1">
            <a:off x="2397125" y="5353050"/>
            <a:ext cx="117475" cy="131763"/>
          </a:xfrm>
          <a:prstGeom prst="line">
            <a:avLst/>
          </a:prstGeom>
          <a:noFill/>
          <a:ln w="9525">
            <a:solidFill>
              <a:schemeClr val="tx1"/>
            </a:solidFill>
            <a:round/>
            <a:headEnd/>
            <a:tailEnd/>
          </a:ln>
          <a:effectLst/>
        </p:spPr>
        <p:txBody>
          <a:bodyPr wrap="none"/>
          <a:lstStyle/>
          <a:p>
            <a:endParaRPr lang="en-US"/>
          </a:p>
        </p:txBody>
      </p:sp>
      <p:sp>
        <p:nvSpPr>
          <p:cNvPr id="281866" name="Line 266"/>
          <p:cNvSpPr>
            <a:spLocks noChangeShapeType="1"/>
          </p:cNvSpPr>
          <p:nvPr/>
        </p:nvSpPr>
        <p:spPr bwMode="auto">
          <a:xfrm flipV="1">
            <a:off x="3883025" y="1676400"/>
            <a:ext cx="165100" cy="171450"/>
          </a:xfrm>
          <a:prstGeom prst="line">
            <a:avLst/>
          </a:prstGeom>
          <a:noFill/>
          <a:ln w="9525">
            <a:solidFill>
              <a:schemeClr val="tx1"/>
            </a:solidFill>
            <a:round/>
            <a:headEnd/>
            <a:tailEnd/>
          </a:ln>
          <a:effectLst/>
        </p:spPr>
        <p:txBody>
          <a:bodyPr wrap="none"/>
          <a:lstStyle/>
          <a:p>
            <a:endParaRPr lang="en-US"/>
          </a:p>
        </p:txBody>
      </p:sp>
      <p:sp>
        <p:nvSpPr>
          <p:cNvPr id="281867" name="Freeform 267"/>
          <p:cNvSpPr>
            <a:spLocks/>
          </p:cNvSpPr>
          <p:nvPr/>
        </p:nvSpPr>
        <p:spPr bwMode="auto">
          <a:xfrm>
            <a:off x="1390650" y="1817688"/>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68" name="Freeform 268"/>
          <p:cNvSpPr>
            <a:spLocks/>
          </p:cNvSpPr>
          <p:nvPr/>
        </p:nvSpPr>
        <p:spPr bwMode="auto">
          <a:xfrm>
            <a:off x="3222625" y="1820863"/>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69" name="Freeform 269"/>
          <p:cNvSpPr>
            <a:spLocks/>
          </p:cNvSpPr>
          <p:nvPr/>
        </p:nvSpPr>
        <p:spPr bwMode="auto">
          <a:xfrm flipV="1">
            <a:off x="2311400" y="1822450"/>
            <a:ext cx="135731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chemeClr val="tx2">
              <a:alpha val="25000"/>
            </a:schemeClr>
          </a:solidFill>
          <a:ln w="38100" cap="flat" cmpd="sng">
            <a:solidFill>
              <a:schemeClr val="tx1"/>
            </a:solidFill>
            <a:prstDash val="solid"/>
            <a:round/>
            <a:headEnd/>
            <a:tailEnd/>
          </a:ln>
          <a:effectLst/>
        </p:spPr>
        <p:txBody>
          <a:bodyPr wrap="none"/>
          <a:lstStyle/>
          <a:p>
            <a:endParaRPr lang="en-US"/>
          </a:p>
        </p:txBody>
      </p:sp>
      <p:sp>
        <p:nvSpPr>
          <p:cNvPr id="281870" name="Freeform 270"/>
          <p:cNvSpPr>
            <a:spLocks/>
          </p:cNvSpPr>
          <p:nvPr/>
        </p:nvSpPr>
        <p:spPr bwMode="auto">
          <a:xfrm rot="5400000">
            <a:off x="3922713" y="2036763"/>
            <a:ext cx="132556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1" name="Freeform 271"/>
          <p:cNvSpPr>
            <a:spLocks/>
          </p:cNvSpPr>
          <p:nvPr/>
        </p:nvSpPr>
        <p:spPr bwMode="auto">
          <a:xfrm rot="5400000">
            <a:off x="3919538" y="3824288"/>
            <a:ext cx="132556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2" name="Freeform 272"/>
          <p:cNvSpPr>
            <a:spLocks/>
          </p:cNvSpPr>
          <p:nvPr/>
        </p:nvSpPr>
        <p:spPr bwMode="auto">
          <a:xfrm rot="5400000" flipV="1">
            <a:off x="3917951" y="2935287"/>
            <a:ext cx="1325562"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chemeClr val="tx2">
              <a:alpha val="25000"/>
            </a:schemeClr>
          </a:solidFill>
          <a:ln w="38100" cap="flat" cmpd="sng">
            <a:solidFill>
              <a:schemeClr val="tx1"/>
            </a:solidFill>
            <a:prstDash val="solid"/>
            <a:round/>
            <a:headEnd/>
            <a:tailEnd/>
          </a:ln>
          <a:effectLst/>
        </p:spPr>
        <p:txBody>
          <a:bodyPr wrap="none"/>
          <a:lstStyle/>
          <a:p>
            <a:endParaRPr lang="en-US"/>
          </a:p>
        </p:txBody>
      </p:sp>
      <p:sp>
        <p:nvSpPr>
          <p:cNvPr id="281873" name="Freeform 273"/>
          <p:cNvSpPr>
            <a:spLocks/>
          </p:cNvSpPr>
          <p:nvPr/>
        </p:nvSpPr>
        <p:spPr bwMode="auto">
          <a:xfrm rot="16200000" flipH="1">
            <a:off x="1180306" y="2466182"/>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4" name="Freeform 274"/>
          <p:cNvSpPr>
            <a:spLocks/>
          </p:cNvSpPr>
          <p:nvPr/>
        </p:nvSpPr>
        <p:spPr bwMode="auto">
          <a:xfrm rot="16200000" flipH="1">
            <a:off x="1183481" y="4263232"/>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5" name="Freeform 275"/>
          <p:cNvSpPr>
            <a:spLocks/>
          </p:cNvSpPr>
          <p:nvPr/>
        </p:nvSpPr>
        <p:spPr bwMode="auto">
          <a:xfrm rot="-5400000" flipH="1" flipV="1">
            <a:off x="1185069" y="3369469"/>
            <a:ext cx="1330325" cy="915987"/>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chemeClr val="tx2">
              <a:alpha val="25000"/>
            </a:schemeClr>
          </a:solidFill>
          <a:ln w="38100" cap="flat" cmpd="sng">
            <a:solidFill>
              <a:schemeClr val="tx1"/>
            </a:solidFill>
            <a:prstDash val="solid"/>
            <a:round/>
            <a:headEnd/>
            <a:tailEnd/>
          </a:ln>
          <a:effectLst/>
        </p:spPr>
        <p:txBody>
          <a:bodyPr wrap="none"/>
          <a:lstStyle/>
          <a:p>
            <a:endParaRPr lang="en-US"/>
          </a:p>
        </p:txBody>
      </p:sp>
      <p:sp>
        <p:nvSpPr>
          <p:cNvPr id="281876" name="Freeform 276"/>
          <p:cNvSpPr>
            <a:spLocks/>
          </p:cNvSpPr>
          <p:nvPr/>
        </p:nvSpPr>
        <p:spPr bwMode="auto">
          <a:xfrm flipV="1">
            <a:off x="1851025" y="4494213"/>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7" name="Freeform 277"/>
          <p:cNvSpPr>
            <a:spLocks/>
          </p:cNvSpPr>
          <p:nvPr/>
        </p:nvSpPr>
        <p:spPr bwMode="auto">
          <a:xfrm flipV="1">
            <a:off x="3683000" y="4491038"/>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8" name="Freeform 278"/>
          <p:cNvSpPr>
            <a:spLocks/>
          </p:cNvSpPr>
          <p:nvPr/>
        </p:nvSpPr>
        <p:spPr bwMode="auto">
          <a:xfrm>
            <a:off x="2771775" y="4489450"/>
            <a:ext cx="135731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chemeClr val="tx2">
              <a:alpha val="25000"/>
            </a:schemeClr>
          </a:solidFill>
          <a:ln w="38100" cap="flat" cmpd="sng">
            <a:solidFill>
              <a:schemeClr val="tx1"/>
            </a:solidFill>
            <a:prstDash val="solid"/>
            <a:round/>
            <a:headEnd/>
            <a:tailEnd/>
          </a:ln>
          <a:effectLst/>
        </p:spPr>
        <p:txBody>
          <a:bodyPr wrap="none"/>
          <a:lstStyle/>
          <a:p>
            <a:endParaRPr lang="en-US"/>
          </a:p>
        </p:txBody>
      </p:sp>
      <p:sp>
        <p:nvSpPr>
          <p:cNvPr id="281879" name="Freeform 279"/>
          <p:cNvSpPr>
            <a:spLocks/>
          </p:cNvSpPr>
          <p:nvPr/>
        </p:nvSpPr>
        <p:spPr bwMode="auto">
          <a:xfrm>
            <a:off x="2309813" y="2709863"/>
            <a:ext cx="135731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rgbClr val="800080">
              <a:alpha val="50000"/>
            </a:srgbClr>
          </a:solidFill>
          <a:ln w="38100" cap="flat" cmpd="sng">
            <a:solidFill>
              <a:schemeClr val="tx1"/>
            </a:solidFill>
            <a:prstDash val="solid"/>
            <a:round/>
            <a:headEnd/>
            <a:tailEnd/>
          </a:ln>
          <a:effectLst/>
        </p:spPr>
        <p:txBody>
          <a:bodyPr wrap="none"/>
          <a:lstStyle/>
          <a:p>
            <a:endParaRPr lang="en-US"/>
          </a:p>
        </p:txBody>
      </p:sp>
      <p:sp>
        <p:nvSpPr>
          <p:cNvPr id="281880" name="Freeform 280"/>
          <p:cNvSpPr>
            <a:spLocks/>
          </p:cNvSpPr>
          <p:nvPr/>
        </p:nvSpPr>
        <p:spPr bwMode="auto">
          <a:xfrm rot="5400000" flipV="1">
            <a:off x="2105025" y="3381375"/>
            <a:ext cx="132556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rgbClr val="800080">
              <a:alpha val="50000"/>
            </a:srgbClr>
          </a:solidFill>
          <a:ln w="38100" cap="flat" cmpd="sng">
            <a:solidFill>
              <a:schemeClr val="tx1"/>
            </a:solidFill>
            <a:prstDash val="solid"/>
            <a:round/>
            <a:headEnd/>
            <a:tailEnd/>
          </a:ln>
          <a:effectLst/>
        </p:spPr>
        <p:txBody>
          <a:bodyPr wrap="none"/>
          <a:lstStyle/>
          <a:p>
            <a:endParaRPr lang="en-US"/>
          </a:p>
        </p:txBody>
      </p:sp>
      <p:sp>
        <p:nvSpPr>
          <p:cNvPr id="281881" name="Freeform 281"/>
          <p:cNvSpPr>
            <a:spLocks/>
          </p:cNvSpPr>
          <p:nvPr/>
        </p:nvSpPr>
        <p:spPr bwMode="auto">
          <a:xfrm flipV="1">
            <a:off x="2770188" y="3598863"/>
            <a:ext cx="135731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rgbClr val="800080">
              <a:alpha val="50000"/>
            </a:srgbClr>
          </a:solidFill>
          <a:ln w="38100" cap="flat" cmpd="sng">
            <a:solidFill>
              <a:schemeClr val="tx1"/>
            </a:solidFill>
            <a:prstDash val="solid"/>
            <a:round/>
            <a:headEnd/>
            <a:tailEnd/>
          </a:ln>
          <a:effectLst/>
        </p:spPr>
        <p:txBody>
          <a:bodyPr wrap="none"/>
          <a:lstStyle/>
          <a:p>
            <a:endParaRPr lang="en-US"/>
          </a:p>
        </p:txBody>
      </p:sp>
      <p:sp>
        <p:nvSpPr>
          <p:cNvPr id="281882" name="Freeform 282"/>
          <p:cNvSpPr>
            <a:spLocks/>
          </p:cNvSpPr>
          <p:nvPr/>
        </p:nvSpPr>
        <p:spPr bwMode="auto">
          <a:xfrm rot="-5400000" flipH="1" flipV="1">
            <a:off x="3002756" y="2913857"/>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rgbClr val="800080">
              <a:alpha val="50000"/>
            </a:srgbClr>
          </a:solidFill>
          <a:ln w="38100" cap="flat" cmpd="sng">
            <a:solidFill>
              <a:schemeClr val="tx1"/>
            </a:solidFill>
            <a:prstDash val="solid"/>
            <a:round/>
            <a:headEnd/>
            <a:tailEnd/>
          </a:ln>
          <a:effectLst/>
        </p:spPr>
        <p:txBody>
          <a:bodyPr wrap="none"/>
          <a:lstStyle/>
          <a:p>
            <a:endParaRPr lang="en-US"/>
          </a:p>
        </p:txBody>
      </p:sp>
      <p:sp>
        <p:nvSpPr>
          <p:cNvPr id="281883" name="Text Box 283"/>
          <p:cNvSpPr txBox="1">
            <a:spLocks noChangeArrowheads="1"/>
          </p:cNvSpPr>
          <p:nvPr/>
        </p:nvSpPr>
        <p:spPr bwMode="auto">
          <a:xfrm>
            <a:off x="6656388" y="2322513"/>
            <a:ext cx="1779587" cy="396875"/>
          </a:xfrm>
          <a:prstGeom prst="rect">
            <a:avLst/>
          </a:prstGeom>
          <a:noFill/>
          <a:ln w="9525" algn="ctr">
            <a:noFill/>
            <a:miter lim="800000"/>
            <a:headEnd/>
            <a:tailEnd/>
          </a:ln>
          <a:effectLst/>
        </p:spPr>
        <p:txBody>
          <a:bodyPr wrap="none">
            <a:spAutoFit/>
          </a:bodyPr>
          <a:lstStyle/>
          <a:p>
            <a:r>
              <a:rPr lang="en-US" sz="2000" b="1" u="sng">
                <a:solidFill>
                  <a:schemeClr val="tx1"/>
                </a:solidFill>
              </a:rPr>
              <a:t>Bankclusters</a:t>
            </a:r>
          </a:p>
        </p:txBody>
      </p:sp>
      <p:sp>
        <p:nvSpPr>
          <p:cNvPr id="281888" name="Text Box 288"/>
          <p:cNvSpPr txBox="1">
            <a:spLocks noChangeArrowheads="1"/>
          </p:cNvSpPr>
          <p:nvPr/>
        </p:nvSpPr>
        <p:spPr bwMode="auto">
          <a:xfrm>
            <a:off x="7245350" y="2725738"/>
            <a:ext cx="847725" cy="396875"/>
          </a:xfrm>
          <a:prstGeom prst="rect">
            <a:avLst/>
          </a:prstGeom>
          <a:noFill/>
          <a:ln w="9525" algn="ctr">
            <a:noFill/>
            <a:miter lim="800000"/>
            <a:headEnd/>
            <a:tailEnd/>
          </a:ln>
          <a:effectLst/>
        </p:spPr>
        <p:txBody>
          <a:bodyPr wrap="none">
            <a:spAutoFit/>
          </a:bodyPr>
          <a:lstStyle/>
          <a:p>
            <a:r>
              <a:rPr lang="en-US" sz="2000" b="1">
                <a:solidFill>
                  <a:schemeClr val="tx1"/>
                </a:solidFill>
              </a:rPr>
              <a:t>Local</a:t>
            </a:r>
            <a:endParaRPr lang="en-US" b="1">
              <a:solidFill>
                <a:schemeClr val="tx1"/>
              </a:solidFill>
            </a:endParaRPr>
          </a:p>
        </p:txBody>
      </p:sp>
      <p:sp>
        <p:nvSpPr>
          <p:cNvPr id="281889" name="Text Box 289"/>
          <p:cNvSpPr txBox="1">
            <a:spLocks noChangeArrowheads="1"/>
          </p:cNvSpPr>
          <p:nvPr/>
        </p:nvSpPr>
        <p:spPr bwMode="auto">
          <a:xfrm>
            <a:off x="7245350" y="3259138"/>
            <a:ext cx="803275" cy="396875"/>
          </a:xfrm>
          <a:prstGeom prst="rect">
            <a:avLst/>
          </a:prstGeom>
          <a:noFill/>
          <a:ln w="9525" algn="ctr">
            <a:noFill/>
            <a:miter lim="800000"/>
            <a:headEnd/>
            <a:tailEnd/>
          </a:ln>
          <a:effectLst/>
        </p:spPr>
        <p:txBody>
          <a:bodyPr wrap="none">
            <a:spAutoFit/>
          </a:bodyPr>
          <a:lstStyle/>
          <a:p>
            <a:r>
              <a:rPr lang="en-US" sz="2000" b="1">
                <a:solidFill>
                  <a:schemeClr val="tx1"/>
                </a:solidFill>
              </a:rPr>
              <a:t>Inter.</a:t>
            </a:r>
            <a:endParaRPr lang="en-US" b="1">
              <a:solidFill>
                <a:schemeClr val="tx1"/>
              </a:solidFill>
            </a:endParaRPr>
          </a:p>
        </p:txBody>
      </p:sp>
      <p:sp>
        <p:nvSpPr>
          <p:cNvPr id="281890" name="Text Box 290"/>
          <p:cNvSpPr txBox="1">
            <a:spLocks noChangeArrowheads="1"/>
          </p:cNvSpPr>
          <p:nvPr/>
        </p:nvSpPr>
        <p:spPr bwMode="auto">
          <a:xfrm>
            <a:off x="7245350" y="3822700"/>
            <a:ext cx="989013" cy="396875"/>
          </a:xfrm>
          <a:prstGeom prst="rect">
            <a:avLst/>
          </a:prstGeom>
          <a:noFill/>
          <a:ln w="9525" algn="ctr">
            <a:noFill/>
            <a:miter lim="800000"/>
            <a:headEnd/>
            <a:tailEnd/>
          </a:ln>
          <a:effectLst/>
        </p:spPr>
        <p:txBody>
          <a:bodyPr wrap="none">
            <a:spAutoFit/>
          </a:bodyPr>
          <a:lstStyle/>
          <a:p>
            <a:r>
              <a:rPr lang="en-US" sz="2000" b="1">
                <a:solidFill>
                  <a:schemeClr val="tx1"/>
                </a:solidFill>
              </a:rPr>
              <a:t>Center</a:t>
            </a:r>
            <a:endParaRPr lang="en-US" b="1">
              <a:solidFill>
                <a:schemeClr val="tx1"/>
              </a:solidFill>
            </a:endParaRPr>
          </a:p>
        </p:txBody>
      </p:sp>
      <p:sp>
        <p:nvSpPr>
          <p:cNvPr id="281891" name="Text Box 291"/>
          <p:cNvSpPr txBox="1">
            <a:spLocks noChangeArrowheads="1"/>
          </p:cNvSpPr>
          <p:nvPr/>
        </p:nvSpPr>
        <p:spPr bwMode="auto">
          <a:xfrm>
            <a:off x="1514475" y="1260475"/>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2</a:t>
            </a:r>
          </a:p>
        </p:txBody>
      </p:sp>
      <p:sp>
        <p:nvSpPr>
          <p:cNvPr id="281892" name="Text Box 292"/>
          <p:cNvSpPr txBox="1">
            <a:spLocks noChangeArrowheads="1"/>
          </p:cNvSpPr>
          <p:nvPr/>
        </p:nvSpPr>
        <p:spPr bwMode="auto">
          <a:xfrm>
            <a:off x="3481388" y="124936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3</a:t>
            </a:r>
          </a:p>
        </p:txBody>
      </p:sp>
      <p:sp>
        <p:nvSpPr>
          <p:cNvPr id="281893" name="Text Box 293"/>
          <p:cNvSpPr txBox="1">
            <a:spLocks noChangeArrowheads="1"/>
          </p:cNvSpPr>
          <p:nvPr/>
        </p:nvSpPr>
        <p:spPr bwMode="auto">
          <a:xfrm flipH="1">
            <a:off x="1868488" y="54689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7</a:t>
            </a:r>
          </a:p>
        </p:txBody>
      </p:sp>
      <p:sp>
        <p:nvSpPr>
          <p:cNvPr id="281894" name="Text Box 294"/>
          <p:cNvSpPr txBox="1">
            <a:spLocks noChangeArrowheads="1"/>
          </p:cNvSpPr>
          <p:nvPr/>
        </p:nvSpPr>
        <p:spPr bwMode="auto">
          <a:xfrm flipH="1">
            <a:off x="3787775" y="54562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6</a:t>
            </a:r>
          </a:p>
        </p:txBody>
      </p:sp>
      <p:sp>
        <p:nvSpPr>
          <p:cNvPr id="281895" name="Text Box 295"/>
          <p:cNvSpPr txBox="1">
            <a:spLocks noChangeArrowheads="1"/>
          </p:cNvSpPr>
          <p:nvPr/>
        </p:nvSpPr>
        <p:spPr bwMode="auto">
          <a:xfrm rot="5400000" flipV="1">
            <a:off x="528637" y="25733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1</a:t>
            </a:r>
          </a:p>
        </p:txBody>
      </p:sp>
      <p:sp>
        <p:nvSpPr>
          <p:cNvPr id="281896" name="Text Box 296"/>
          <p:cNvSpPr txBox="1">
            <a:spLocks noChangeArrowheads="1"/>
          </p:cNvSpPr>
          <p:nvPr/>
        </p:nvSpPr>
        <p:spPr bwMode="auto">
          <a:xfrm rot="5400000" flipV="1">
            <a:off x="528637" y="4473576"/>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0</a:t>
            </a:r>
          </a:p>
        </p:txBody>
      </p:sp>
      <p:sp>
        <p:nvSpPr>
          <p:cNvPr id="281897" name="Text Box 297"/>
          <p:cNvSpPr txBox="1">
            <a:spLocks noChangeArrowheads="1"/>
          </p:cNvSpPr>
          <p:nvPr/>
        </p:nvSpPr>
        <p:spPr bwMode="auto">
          <a:xfrm rot="-5400000">
            <a:off x="4841875" y="2241551"/>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4</a:t>
            </a:r>
          </a:p>
        </p:txBody>
      </p:sp>
      <p:sp>
        <p:nvSpPr>
          <p:cNvPr id="281898" name="Text Box 298"/>
          <p:cNvSpPr txBox="1">
            <a:spLocks noChangeArrowheads="1"/>
          </p:cNvSpPr>
          <p:nvPr/>
        </p:nvSpPr>
        <p:spPr bwMode="auto">
          <a:xfrm rot="-5400000">
            <a:off x="4827587" y="4168776"/>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5</a:t>
            </a:r>
          </a:p>
        </p:txBody>
      </p:sp>
      <p:sp>
        <p:nvSpPr>
          <p:cNvPr id="281914" name="Freeform 314"/>
          <p:cNvSpPr>
            <a:spLocks/>
          </p:cNvSpPr>
          <p:nvPr/>
        </p:nvSpPr>
        <p:spPr bwMode="auto">
          <a:xfrm>
            <a:off x="6769100" y="3325813"/>
            <a:ext cx="469900" cy="322262"/>
          </a:xfrm>
          <a:custGeom>
            <a:avLst/>
            <a:gdLst/>
            <a:ahLst/>
            <a:cxnLst>
              <a:cxn ang="0">
                <a:pos x="0" y="0"/>
              </a:cxn>
              <a:cxn ang="0">
                <a:pos x="296" y="0"/>
              </a:cxn>
              <a:cxn ang="0">
                <a:pos x="296" y="101"/>
              </a:cxn>
              <a:cxn ang="0">
                <a:pos x="203" y="101"/>
              </a:cxn>
              <a:cxn ang="0">
                <a:pos x="203" y="203"/>
              </a:cxn>
              <a:cxn ang="0">
                <a:pos x="90" y="201"/>
              </a:cxn>
              <a:cxn ang="0">
                <a:pos x="93" y="101"/>
              </a:cxn>
              <a:cxn ang="0">
                <a:pos x="0" y="101"/>
              </a:cxn>
              <a:cxn ang="0">
                <a:pos x="0" y="0"/>
              </a:cxn>
            </a:cxnLst>
            <a:rect l="0" t="0" r="r" b="b"/>
            <a:pathLst>
              <a:path w="296" h="203">
                <a:moveTo>
                  <a:pt x="0" y="0"/>
                </a:moveTo>
                <a:lnTo>
                  <a:pt x="296" y="0"/>
                </a:lnTo>
                <a:lnTo>
                  <a:pt x="296" y="101"/>
                </a:lnTo>
                <a:lnTo>
                  <a:pt x="203" y="101"/>
                </a:lnTo>
                <a:lnTo>
                  <a:pt x="203" y="203"/>
                </a:lnTo>
                <a:lnTo>
                  <a:pt x="90" y="201"/>
                </a:lnTo>
                <a:lnTo>
                  <a:pt x="93" y="101"/>
                </a:lnTo>
                <a:lnTo>
                  <a:pt x="0" y="101"/>
                </a:lnTo>
                <a:lnTo>
                  <a:pt x="0" y="0"/>
                </a:lnTo>
                <a:close/>
              </a:path>
            </a:pathLst>
          </a:custGeom>
          <a:solidFill>
            <a:schemeClr val="tx2">
              <a:alpha val="25000"/>
            </a:schemeClr>
          </a:solidFill>
          <a:ln w="9525" cap="flat" cmpd="sng">
            <a:solidFill>
              <a:schemeClr val="tx1"/>
            </a:solidFill>
            <a:prstDash val="solid"/>
            <a:round/>
            <a:headEnd/>
            <a:tailEnd/>
          </a:ln>
          <a:effectLst/>
        </p:spPr>
        <p:txBody>
          <a:bodyPr wrap="none"/>
          <a:lstStyle/>
          <a:p>
            <a:endParaRPr lang="en-US"/>
          </a:p>
        </p:txBody>
      </p:sp>
      <p:sp>
        <p:nvSpPr>
          <p:cNvPr id="281915" name="Freeform 315"/>
          <p:cNvSpPr>
            <a:spLocks/>
          </p:cNvSpPr>
          <p:nvPr/>
        </p:nvSpPr>
        <p:spPr bwMode="auto">
          <a:xfrm>
            <a:off x="6772275" y="2846388"/>
            <a:ext cx="469900" cy="322262"/>
          </a:xfrm>
          <a:custGeom>
            <a:avLst/>
            <a:gdLst/>
            <a:ahLst/>
            <a:cxnLst>
              <a:cxn ang="0">
                <a:pos x="0" y="0"/>
              </a:cxn>
              <a:cxn ang="0">
                <a:pos x="296" y="0"/>
              </a:cxn>
              <a:cxn ang="0">
                <a:pos x="296" y="101"/>
              </a:cxn>
              <a:cxn ang="0">
                <a:pos x="203" y="101"/>
              </a:cxn>
              <a:cxn ang="0">
                <a:pos x="203" y="203"/>
              </a:cxn>
              <a:cxn ang="0">
                <a:pos x="90" y="201"/>
              </a:cxn>
              <a:cxn ang="0">
                <a:pos x="93" y="101"/>
              </a:cxn>
              <a:cxn ang="0">
                <a:pos x="0" y="101"/>
              </a:cxn>
              <a:cxn ang="0">
                <a:pos x="0" y="0"/>
              </a:cxn>
            </a:cxnLst>
            <a:rect l="0" t="0" r="r" b="b"/>
            <a:pathLst>
              <a:path w="296" h="203">
                <a:moveTo>
                  <a:pt x="0" y="0"/>
                </a:moveTo>
                <a:lnTo>
                  <a:pt x="296" y="0"/>
                </a:lnTo>
                <a:lnTo>
                  <a:pt x="296" y="101"/>
                </a:lnTo>
                <a:lnTo>
                  <a:pt x="203" y="101"/>
                </a:lnTo>
                <a:lnTo>
                  <a:pt x="203" y="203"/>
                </a:lnTo>
                <a:lnTo>
                  <a:pt x="90" y="201"/>
                </a:lnTo>
                <a:lnTo>
                  <a:pt x="93" y="101"/>
                </a:lnTo>
                <a:lnTo>
                  <a:pt x="0" y="101"/>
                </a:lnTo>
                <a:lnTo>
                  <a:pt x="0" y="0"/>
                </a:lnTo>
                <a:close/>
              </a:path>
            </a:pathLst>
          </a:custGeom>
          <a:solidFill>
            <a:schemeClr val="bg1"/>
          </a:solidFill>
          <a:ln w="9525" cap="flat" cmpd="sng">
            <a:solidFill>
              <a:schemeClr val="tx1"/>
            </a:solidFill>
            <a:prstDash val="solid"/>
            <a:round/>
            <a:headEnd/>
            <a:tailEnd/>
          </a:ln>
          <a:effectLst/>
        </p:spPr>
        <p:txBody>
          <a:bodyPr wrap="none"/>
          <a:lstStyle/>
          <a:p>
            <a:endParaRPr lang="en-US"/>
          </a:p>
        </p:txBody>
      </p:sp>
      <p:sp>
        <p:nvSpPr>
          <p:cNvPr id="281916" name="Freeform 316"/>
          <p:cNvSpPr>
            <a:spLocks/>
          </p:cNvSpPr>
          <p:nvPr/>
        </p:nvSpPr>
        <p:spPr bwMode="auto">
          <a:xfrm>
            <a:off x="6773863" y="3841750"/>
            <a:ext cx="469900" cy="322263"/>
          </a:xfrm>
          <a:custGeom>
            <a:avLst/>
            <a:gdLst/>
            <a:ahLst/>
            <a:cxnLst>
              <a:cxn ang="0">
                <a:pos x="0" y="0"/>
              </a:cxn>
              <a:cxn ang="0">
                <a:pos x="296" y="0"/>
              </a:cxn>
              <a:cxn ang="0">
                <a:pos x="296" y="101"/>
              </a:cxn>
              <a:cxn ang="0">
                <a:pos x="203" y="101"/>
              </a:cxn>
              <a:cxn ang="0">
                <a:pos x="203" y="203"/>
              </a:cxn>
              <a:cxn ang="0">
                <a:pos x="90" y="201"/>
              </a:cxn>
              <a:cxn ang="0">
                <a:pos x="93" y="101"/>
              </a:cxn>
              <a:cxn ang="0">
                <a:pos x="0" y="101"/>
              </a:cxn>
              <a:cxn ang="0">
                <a:pos x="0" y="0"/>
              </a:cxn>
            </a:cxnLst>
            <a:rect l="0" t="0" r="r" b="b"/>
            <a:pathLst>
              <a:path w="296" h="203">
                <a:moveTo>
                  <a:pt x="0" y="0"/>
                </a:moveTo>
                <a:lnTo>
                  <a:pt x="296" y="0"/>
                </a:lnTo>
                <a:lnTo>
                  <a:pt x="296" y="101"/>
                </a:lnTo>
                <a:lnTo>
                  <a:pt x="203" y="101"/>
                </a:lnTo>
                <a:lnTo>
                  <a:pt x="203" y="203"/>
                </a:lnTo>
                <a:lnTo>
                  <a:pt x="90" y="201"/>
                </a:lnTo>
                <a:lnTo>
                  <a:pt x="93" y="101"/>
                </a:lnTo>
                <a:lnTo>
                  <a:pt x="0" y="101"/>
                </a:lnTo>
                <a:lnTo>
                  <a:pt x="0" y="0"/>
                </a:lnTo>
                <a:close/>
              </a:path>
            </a:pathLst>
          </a:custGeom>
          <a:solidFill>
            <a:srgbClr val="800080">
              <a:alpha val="50000"/>
            </a:srgbClr>
          </a:solidFill>
          <a:ln w="9525" cap="flat" cmpd="sng">
            <a:solidFill>
              <a:schemeClr val="tx1"/>
            </a:solidFill>
            <a:prstDash val="solid"/>
            <a:round/>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Footer Placeholder 3"/>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301" name="Slide Number Placeholder 4"/>
          <p:cNvSpPr>
            <a:spLocks noGrp="1"/>
          </p:cNvSpPr>
          <p:nvPr>
            <p:ph type="sldNum" sz="quarter" idx="4294967295"/>
          </p:nvPr>
        </p:nvSpPr>
        <p:spPr>
          <a:xfrm>
            <a:off x="7239000" y="6245225"/>
            <a:ext cx="1447800" cy="476250"/>
          </a:xfrm>
          <a:prstGeom prst="rect">
            <a:avLst/>
          </a:prstGeom>
        </p:spPr>
        <p:txBody>
          <a:bodyPr/>
          <a:lstStyle/>
          <a:p>
            <a:fld id="{3B4C3F2B-781D-4EC1-921A-5E0E90F91E3A}" type="slidenum">
              <a:rPr lang="en-US"/>
              <a:pPr/>
              <a:t>136</a:t>
            </a:fld>
            <a:endParaRPr lang="en-US"/>
          </a:p>
        </p:txBody>
      </p:sp>
      <p:sp>
        <p:nvSpPr>
          <p:cNvPr id="282628" name="Rectangle 4"/>
          <p:cNvSpPr>
            <a:spLocks noGrp="1" noChangeArrowheads="1"/>
          </p:cNvSpPr>
          <p:nvPr>
            <p:ph type="title"/>
          </p:nvPr>
        </p:nvSpPr>
        <p:spPr/>
        <p:txBody>
          <a:bodyPr/>
          <a:lstStyle/>
          <a:p>
            <a:r>
              <a:rPr lang="en-US" sz="3200" dirty="0"/>
              <a:t>Hit Distribution: Grayscale Shading</a:t>
            </a:r>
          </a:p>
        </p:txBody>
      </p:sp>
      <p:sp>
        <p:nvSpPr>
          <p:cNvPr id="282629" name="Rectangle 5"/>
          <p:cNvSpPr>
            <a:spLocks noChangeArrowheads="1"/>
          </p:cNvSpPr>
          <p:nvPr/>
        </p:nvSpPr>
        <p:spPr bwMode="auto">
          <a:xfrm>
            <a:off x="14192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0" name="Rectangle 6"/>
          <p:cNvSpPr>
            <a:spLocks noChangeArrowheads="1"/>
          </p:cNvSpPr>
          <p:nvPr/>
        </p:nvSpPr>
        <p:spPr bwMode="auto">
          <a:xfrm>
            <a:off x="14192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1" name="Rectangle 7"/>
          <p:cNvSpPr>
            <a:spLocks noChangeArrowheads="1"/>
          </p:cNvSpPr>
          <p:nvPr/>
        </p:nvSpPr>
        <p:spPr bwMode="auto">
          <a:xfrm>
            <a:off x="16478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2" name="Rectangle 8"/>
          <p:cNvSpPr>
            <a:spLocks noChangeArrowheads="1"/>
          </p:cNvSpPr>
          <p:nvPr/>
        </p:nvSpPr>
        <p:spPr bwMode="auto">
          <a:xfrm>
            <a:off x="16478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3" name="Rectangle 9"/>
          <p:cNvSpPr>
            <a:spLocks noChangeArrowheads="1"/>
          </p:cNvSpPr>
          <p:nvPr/>
        </p:nvSpPr>
        <p:spPr bwMode="auto">
          <a:xfrm>
            <a:off x="18764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4" name="Rectangle 10"/>
          <p:cNvSpPr>
            <a:spLocks noChangeArrowheads="1"/>
          </p:cNvSpPr>
          <p:nvPr/>
        </p:nvSpPr>
        <p:spPr bwMode="auto">
          <a:xfrm>
            <a:off x="18764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5" name="Rectangle 11"/>
          <p:cNvSpPr>
            <a:spLocks noChangeArrowheads="1"/>
          </p:cNvSpPr>
          <p:nvPr/>
        </p:nvSpPr>
        <p:spPr bwMode="auto">
          <a:xfrm>
            <a:off x="21050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6" name="Rectangle 12"/>
          <p:cNvSpPr>
            <a:spLocks noChangeArrowheads="1"/>
          </p:cNvSpPr>
          <p:nvPr/>
        </p:nvSpPr>
        <p:spPr bwMode="auto">
          <a:xfrm>
            <a:off x="21050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7" name="Rectangle 13"/>
          <p:cNvSpPr>
            <a:spLocks noChangeArrowheads="1"/>
          </p:cNvSpPr>
          <p:nvPr/>
        </p:nvSpPr>
        <p:spPr bwMode="auto">
          <a:xfrm>
            <a:off x="14192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8" name="Rectangle 14"/>
          <p:cNvSpPr>
            <a:spLocks noChangeArrowheads="1"/>
          </p:cNvSpPr>
          <p:nvPr/>
        </p:nvSpPr>
        <p:spPr bwMode="auto">
          <a:xfrm>
            <a:off x="14192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9" name="Rectangle 15"/>
          <p:cNvSpPr>
            <a:spLocks noChangeArrowheads="1"/>
          </p:cNvSpPr>
          <p:nvPr/>
        </p:nvSpPr>
        <p:spPr bwMode="auto">
          <a:xfrm>
            <a:off x="16478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0" name="Rectangle 16"/>
          <p:cNvSpPr>
            <a:spLocks noChangeArrowheads="1"/>
          </p:cNvSpPr>
          <p:nvPr/>
        </p:nvSpPr>
        <p:spPr bwMode="auto">
          <a:xfrm>
            <a:off x="16478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1" name="Rectangle 17"/>
          <p:cNvSpPr>
            <a:spLocks noChangeArrowheads="1"/>
          </p:cNvSpPr>
          <p:nvPr/>
        </p:nvSpPr>
        <p:spPr bwMode="auto">
          <a:xfrm>
            <a:off x="18764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2" name="Rectangle 18"/>
          <p:cNvSpPr>
            <a:spLocks noChangeArrowheads="1"/>
          </p:cNvSpPr>
          <p:nvPr/>
        </p:nvSpPr>
        <p:spPr bwMode="auto">
          <a:xfrm>
            <a:off x="18764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3" name="Rectangle 19"/>
          <p:cNvSpPr>
            <a:spLocks noChangeArrowheads="1"/>
          </p:cNvSpPr>
          <p:nvPr/>
        </p:nvSpPr>
        <p:spPr bwMode="auto">
          <a:xfrm>
            <a:off x="21050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4" name="Rectangle 20"/>
          <p:cNvSpPr>
            <a:spLocks noChangeArrowheads="1"/>
          </p:cNvSpPr>
          <p:nvPr/>
        </p:nvSpPr>
        <p:spPr bwMode="auto">
          <a:xfrm>
            <a:off x="21050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5" name="Rectangle 21"/>
          <p:cNvSpPr>
            <a:spLocks noChangeArrowheads="1"/>
          </p:cNvSpPr>
          <p:nvPr/>
        </p:nvSpPr>
        <p:spPr bwMode="auto">
          <a:xfrm>
            <a:off x="14192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6" name="Rectangle 22"/>
          <p:cNvSpPr>
            <a:spLocks noChangeArrowheads="1"/>
          </p:cNvSpPr>
          <p:nvPr/>
        </p:nvSpPr>
        <p:spPr bwMode="auto">
          <a:xfrm>
            <a:off x="14192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7" name="Rectangle 23"/>
          <p:cNvSpPr>
            <a:spLocks noChangeArrowheads="1"/>
          </p:cNvSpPr>
          <p:nvPr/>
        </p:nvSpPr>
        <p:spPr bwMode="auto">
          <a:xfrm>
            <a:off x="16478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8" name="Rectangle 24"/>
          <p:cNvSpPr>
            <a:spLocks noChangeArrowheads="1"/>
          </p:cNvSpPr>
          <p:nvPr/>
        </p:nvSpPr>
        <p:spPr bwMode="auto">
          <a:xfrm>
            <a:off x="16478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9" name="Rectangle 25"/>
          <p:cNvSpPr>
            <a:spLocks noChangeArrowheads="1"/>
          </p:cNvSpPr>
          <p:nvPr/>
        </p:nvSpPr>
        <p:spPr bwMode="auto">
          <a:xfrm>
            <a:off x="18764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50" name="Rectangle 26"/>
          <p:cNvSpPr>
            <a:spLocks noChangeArrowheads="1"/>
          </p:cNvSpPr>
          <p:nvPr/>
        </p:nvSpPr>
        <p:spPr bwMode="auto">
          <a:xfrm>
            <a:off x="18764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51" name="Rectangle 27"/>
          <p:cNvSpPr>
            <a:spLocks noChangeArrowheads="1"/>
          </p:cNvSpPr>
          <p:nvPr/>
        </p:nvSpPr>
        <p:spPr bwMode="auto">
          <a:xfrm>
            <a:off x="21050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52" name="Rectangle 28"/>
          <p:cNvSpPr>
            <a:spLocks noChangeArrowheads="1"/>
          </p:cNvSpPr>
          <p:nvPr/>
        </p:nvSpPr>
        <p:spPr bwMode="auto">
          <a:xfrm>
            <a:off x="21050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53" name="Rectangle 29"/>
          <p:cNvSpPr>
            <a:spLocks noChangeArrowheads="1"/>
          </p:cNvSpPr>
          <p:nvPr/>
        </p:nvSpPr>
        <p:spPr bwMode="auto">
          <a:xfrm>
            <a:off x="1419225" y="3190875"/>
            <a:ext cx="152400" cy="152400"/>
          </a:xfrm>
          <a:prstGeom prst="rect">
            <a:avLst/>
          </a:prstGeom>
          <a:solidFill>
            <a:schemeClr val="bg1">
              <a:alpha val="20000"/>
            </a:schemeClr>
          </a:solidFill>
          <a:ln w="9525">
            <a:solidFill>
              <a:schemeClr val="tx1"/>
            </a:solidFill>
            <a:miter lim="800000"/>
            <a:headEnd/>
            <a:tailEnd/>
          </a:ln>
          <a:effectLst/>
        </p:spPr>
        <p:txBody>
          <a:bodyPr wrap="none" anchor="ctr"/>
          <a:lstStyle/>
          <a:p>
            <a:endParaRPr lang="en-US"/>
          </a:p>
        </p:txBody>
      </p:sp>
      <p:sp>
        <p:nvSpPr>
          <p:cNvPr id="282654" name="Rectangle 30"/>
          <p:cNvSpPr>
            <a:spLocks noChangeArrowheads="1"/>
          </p:cNvSpPr>
          <p:nvPr/>
        </p:nvSpPr>
        <p:spPr bwMode="auto">
          <a:xfrm>
            <a:off x="1419225" y="3419475"/>
            <a:ext cx="152400" cy="152400"/>
          </a:xfrm>
          <a:prstGeom prst="rect">
            <a:avLst/>
          </a:prstGeom>
          <a:solidFill>
            <a:schemeClr val="bg1">
              <a:alpha val="20000"/>
            </a:schemeClr>
          </a:solidFill>
          <a:ln w="9525">
            <a:solidFill>
              <a:schemeClr val="tx1"/>
            </a:solidFill>
            <a:miter lim="800000"/>
            <a:headEnd/>
            <a:tailEnd/>
          </a:ln>
          <a:effectLst/>
        </p:spPr>
        <p:txBody>
          <a:bodyPr wrap="none" anchor="ctr"/>
          <a:lstStyle/>
          <a:p>
            <a:endParaRPr lang="en-US"/>
          </a:p>
        </p:txBody>
      </p:sp>
      <p:sp>
        <p:nvSpPr>
          <p:cNvPr id="282655" name="Rectangle 31"/>
          <p:cNvSpPr>
            <a:spLocks noChangeArrowheads="1"/>
          </p:cNvSpPr>
          <p:nvPr/>
        </p:nvSpPr>
        <p:spPr bwMode="auto">
          <a:xfrm>
            <a:off x="1647825" y="3190875"/>
            <a:ext cx="152400" cy="152400"/>
          </a:xfrm>
          <a:prstGeom prst="rect">
            <a:avLst/>
          </a:prstGeom>
          <a:solidFill>
            <a:schemeClr val="bg1">
              <a:alpha val="20000"/>
            </a:schemeClr>
          </a:solidFill>
          <a:ln w="9525">
            <a:solidFill>
              <a:schemeClr val="tx1"/>
            </a:solidFill>
            <a:miter lim="800000"/>
            <a:headEnd/>
            <a:tailEnd/>
          </a:ln>
          <a:effectLst/>
        </p:spPr>
        <p:txBody>
          <a:bodyPr wrap="none" anchor="ctr"/>
          <a:lstStyle/>
          <a:p>
            <a:endParaRPr lang="en-US"/>
          </a:p>
        </p:txBody>
      </p:sp>
      <p:sp>
        <p:nvSpPr>
          <p:cNvPr id="282656" name="Rectangle 32"/>
          <p:cNvSpPr>
            <a:spLocks noChangeArrowheads="1"/>
          </p:cNvSpPr>
          <p:nvPr/>
        </p:nvSpPr>
        <p:spPr bwMode="auto">
          <a:xfrm>
            <a:off x="1647825" y="3419475"/>
            <a:ext cx="152400" cy="152400"/>
          </a:xfrm>
          <a:prstGeom prst="rect">
            <a:avLst/>
          </a:prstGeom>
          <a:solidFill>
            <a:schemeClr val="bg1">
              <a:alpha val="20000"/>
            </a:schemeClr>
          </a:solidFill>
          <a:ln w="9525">
            <a:solidFill>
              <a:schemeClr val="tx1"/>
            </a:solidFill>
            <a:miter lim="800000"/>
            <a:headEnd/>
            <a:tailEnd/>
          </a:ln>
          <a:effectLst/>
        </p:spPr>
        <p:txBody>
          <a:bodyPr wrap="none" anchor="ctr"/>
          <a:lstStyle/>
          <a:p>
            <a:endParaRPr lang="en-US"/>
          </a:p>
        </p:txBody>
      </p:sp>
      <p:sp>
        <p:nvSpPr>
          <p:cNvPr id="282657" name="Rectangle 33"/>
          <p:cNvSpPr>
            <a:spLocks noChangeArrowheads="1"/>
          </p:cNvSpPr>
          <p:nvPr/>
        </p:nvSpPr>
        <p:spPr bwMode="auto">
          <a:xfrm>
            <a:off x="1876425" y="319087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658" name="Rectangle 34"/>
          <p:cNvSpPr>
            <a:spLocks noChangeArrowheads="1"/>
          </p:cNvSpPr>
          <p:nvPr/>
        </p:nvSpPr>
        <p:spPr bwMode="auto">
          <a:xfrm>
            <a:off x="1876425" y="341947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659" name="Rectangle 35"/>
          <p:cNvSpPr>
            <a:spLocks noChangeArrowheads="1"/>
          </p:cNvSpPr>
          <p:nvPr/>
        </p:nvSpPr>
        <p:spPr bwMode="auto">
          <a:xfrm>
            <a:off x="2105025" y="319087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660" name="Rectangle 36"/>
          <p:cNvSpPr>
            <a:spLocks noChangeArrowheads="1"/>
          </p:cNvSpPr>
          <p:nvPr/>
        </p:nvSpPr>
        <p:spPr bwMode="auto">
          <a:xfrm>
            <a:off x="2105025" y="341947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661" name="Rectangle 37"/>
          <p:cNvSpPr>
            <a:spLocks noChangeArrowheads="1"/>
          </p:cNvSpPr>
          <p:nvPr/>
        </p:nvSpPr>
        <p:spPr bwMode="auto">
          <a:xfrm>
            <a:off x="23336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2" name="Rectangle 38"/>
          <p:cNvSpPr>
            <a:spLocks noChangeArrowheads="1"/>
          </p:cNvSpPr>
          <p:nvPr/>
        </p:nvSpPr>
        <p:spPr bwMode="auto">
          <a:xfrm>
            <a:off x="23336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3" name="Rectangle 39"/>
          <p:cNvSpPr>
            <a:spLocks noChangeArrowheads="1"/>
          </p:cNvSpPr>
          <p:nvPr/>
        </p:nvSpPr>
        <p:spPr bwMode="auto">
          <a:xfrm>
            <a:off x="25622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4" name="Rectangle 40"/>
          <p:cNvSpPr>
            <a:spLocks noChangeArrowheads="1"/>
          </p:cNvSpPr>
          <p:nvPr/>
        </p:nvSpPr>
        <p:spPr bwMode="auto">
          <a:xfrm>
            <a:off x="25622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5" name="Rectangle 41"/>
          <p:cNvSpPr>
            <a:spLocks noChangeArrowheads="1"/>
          </p:cNvSpPr>
          <p:nvPr/>
        </p:nvSpPr>
        <p:spPr bwMode="auto">
          <a:xfrm>
            <a:off x="27908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6" name="Rectangle 42"/>
          <p:cNvSpPr>
            <a:spLocks noChangeArrowheads="1"/>
          </p:cNvSpPr>
          <p:nvPr/>
        </p:nvSpPr>
        <p:spPr bwMode="auto">
          <a:xfrm>
            <a:off x="27908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7" name="Rectangle 43"/>
          <p:cNvSpPr>
            <a:spLocks noChangeArrowheads="1"/>
          </p:cNvSpPr>
          <p:nvPr/>
        </p:nvSpPr>
        <p:spPr bwMode="auto">
          <a:xfrm>
            <a:off x="30194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8" name="Rectangle 44"/>
          <p:cNvSpPr>
            <a:spLocks noChangeArrowheads="1"/>
          </p:cNvSpPr>
          <p:nvPr/>
        </p:nvSpPr>
        <p:spPr bwMode="auto">
          <a:xfrm>
            <a:off x="30194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9" name="Rectangle 45"/>
          <p:cNvSpPr>
            <a:spLocks noChangeArrowheads="1"/>
          </p:cNvSpPr>
          <p:nvPr/>
        </p:nvSpPr>
        <p:spPr bwMode="auto">
          <a:xfrm>
            <a:off x="23336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70" name="Rectangle 46"/>
          <p:cNvSpPr>
            <a:spLocks noChangeArrowheads="1"/>
          </p:cNvSpPr>
          <p:nvPr/>
        </p:nvSpPr>
        <p:spPr bwMode="auto">
          <a:xfrm>
            <a:off x="2333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671" name="Rectangle 47"/>
          <p:cNvSpPr>
            <a:spLocks noChangeArrowheads="1"/>
          </p:cNvSpPr>
          <p:nvPr/>
        </p:nvSpPr>
        <p:spPr bwMode="auto">
          <a:xfrm>
            <a:off x="25622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72" name="Rectangle 48"/>
          <p:cNvSpPr>
            <a:spLocks noChangeArrowheads="1"/>
          </p:cNvSpPr>
          <p:nvPr/>
        </p:nvSpPr>
        <p:spPr bwMode="auto">
          <a:xfrm>
            <a:off x="2562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673" name="Rectangle 49"/>
          <p:cNvSpPr>
            <a:spLocks noChangeArrowheads="1"/>
          </p:cNvSpPr>
          <p:nvPr/>
        </p:nvSpPr>
        <p:spPr bwMode="auto">
          <a:xfrm>
            <a:off x="27908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74" name="Rectangle 50"/>
          <p:cNvSpPr>
            <a:spLocks noChangeArrowheads="1"/>
          </p:cNvSpPr>
          <p:nvPr/>
        </p:nvSpPr>
        <p:spPr bwMode="auto">
          <a:xfrm>
            <a:off x="27908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675" name="Rectangle 51"/>
          <p:cNvSpPr>
            <a:spLocks noChangeArrowheads="1"/>
          </p:cNvSpPr>
          <p:nvPr/>
        </p:nvSpPr>
        <p:spPr bwMode="auto">
          <a:xfrm>
            <a:off x="30194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76" name="Rectangle 52"/>
          <p:cNvSpPr>
            <a:spLocks noChangeArrowheads="1"/>
          </p:cNvSpPr>
          <p:nvPr/>
        </p:nvSpPr>
        <p:spPr bwMode="auto">
          <a:xfrm>
            <a:off x="30194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677" name="Rectangle 53"/>
          <p:cNvSpPr>
            <a:spLocks noChangeArrowheads="1"/>
          </p:cNvSpPr>
          <p:nvPr/>
        </p:nvSpPr>
        <p:spPr bwMode="auto">
          <a:xfrm>
            <a:off x="23336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78" name="Rectangle 54"/>
          <p:cNvSpPr>
            <a:spLocks noChangeArrowheads="1"/>
          </p:cNvSpPr>
          <p:nvPr/>
        </p:nvSpPr>
        <p:spPr bwMode="auto">
          <a:xfrm>
            <a:off x="23336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79" name="Rectangle 55"/>
          <p:cNvSpPr>
            <a:spLocks noChangeArrowheads="1"/>
          </p:cNvSpPr>
          <p:nvPr/>
        </p:nvSpPr>
        <p:spPr bwMode="auto">
          <a:xfrm>
            <a:off x="25622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0" name="Rectangle 56"/>
          <p:cNvSpPr>
            <a:spLocks noChangeArrowheads="1"/>
          </p:cNvSpPr>
          <p:nvPr/>
        </p:nvSpPr>
        <p:spPr bwMode="auto">
          <a:xfrm>
            <a:off x="25622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1" name="Rectangle 57"/>
          <p:cNvSpPr>
            <a:spLocks noChangeArrowheads="1"/>
          </p:cNvSpPr>
          <p:nvPr/>
        </p:nvSpPr>
        <p:spPr bwMode="auto">
          <a:xfrm>
            <a:off x="27908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2" name="Rectangle 58"/>
          <p:cNvSpPr>
            <a:spLocks noChangeArrowheads="1"/>
          </p:cNvSpPr>
          <p:nvPr/>
        </p:nvSpPr>
        <p:spPr bwMode="auto">
          <a:xfrm>
            <a:off x="27908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3" name="Rectangle 59"/>
          <p:cNvSpPr>
            <a:spLocks noChangeArrowheads="1"/>
          </p:cNvSpPr>
          <p:nvPr/>
        </p:nvSpPr>
        <p:spPr bwMode="auto">
          <a:xfrm>
            <a:off x="30194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4" name="Rectangle 60"/>
          <p:cNvSpPr>
            <a:spLocks noChangeArrowheads="1"/>
          </p:cNvSpPr>
          <p:nvPr/>
        </p:nvSpPr>
        <p:spPr bwMode="auto">
          <a:xfrm>
            <a:off x="30194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5" name="Rectangle 61"/>
          <p:cNvSpPr>
            <a:spLocks noChangeArrowheads="1"/>
          </p:cNvSpPr>
          <p:nvPr/>
        </p:nvSpPr>
        <p:spPr bwMode="auto">
          <a:xfrm>
            <a:off x="2333625" y="319087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686" name="Rectangle 62"/>
          <p:cNvSpPr>
            <a:spLocks noChangeArrowheads="1"/>
          </p:cNvSpPr>
          <p:nvPr/>
        </p:nvSpPr>
        <p:spPr bwMode="auto">
          <a:xfrm>
            <a:off x="2333625" y="341947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687" name="Rectangle 63"/>
          <p:cNvSpPr>
            <a:spLocks noChangeArrowheads="1"/>
          </p:cNvSpPr>
          <p:nvPr/>
        </p:nvSpPr>
        <p:spPr bwMode="auto">
          <a:xfrm>
            <a:off x="2562225" y="319087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688" name="Rectangle 64"/>
          <p:cNvSpPr>
            <a:spLocks noChangeArrowheads="1"/>
          </p:cNvSpPr>
          <p:nvPr/>
        </p:nvSpPr>
        <p:spPr bwMode="auto">
          <a:xfrm>
            <a:off x="2562225" y="341947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689" name="Rectangle 65"/>
          <p:cNvSpPr>
            <a:spLocks noChangeArrowheads="1"/>
          </p:cNvSpPr>
          <p:nvPr/>
        </p:nvSpPr>
        <p:spPr bwMode="auto">
          <a:xfrm>
            <a:off x="27908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90" name="Rectangle 66"/>
          <p:cNvSpPr>
            <a:spLocks noChangeArrowheads="1"/>
          </p:cNvSpPr>
          <p:nvPr/>
        </p:nvSpPr>
        <p:spPr bwMode="auto">
          <a:xfrm>
            <a:off x="27908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91" name="Rectangle 67"/>
          <p:cNvSpPr>
            <a:spLocks noChangeArrowheads="1"/>
          </p:cNvSpPr>
          <p:nvPr/>
        </p:nvSpPr>
        <p:spPr bwMode="auto">
          <a:xfrm>
            <a:off x="30194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92" name="Rectangle 68"/>
          <p:cNvSpPr>
            <a:spLocks noChangeArrowheads="1"/>
          </p:cNvSpPr>
          <p:nvPr/>
        </p:nvSpPr>
        <p:spPr bwMode="auto">
          <a:xfrm>
            <a:off x="30194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93" name="Rectangle 69"/>
          <p:cNvSpPr>
            <a:spLocks noChangeArrowheads="1"/>
          </p:cNvSpPr>
          <p:nvPr/>
        </p:nvSpPr>
        <p:spPr bwMode="auto">
          <a:xfrm>
            <a:off x="32480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4" name="Rectangle 70"/>
          <p:cNvSpPr>
            <a:spLocks noChangeArrowheads="1"/>
          </p:cNvSpPr>
          <p:nvPr/>
        </p:nvSpPr>
        <p:spPr bwMode="auto">
          <a:xfrm>
            <a:off x="32480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5" name="Rectangle 71"/>
          <p:cNvSpPr>
            <a:spLocks noChangeArrowheads="1"/>
          </p:cNvSpPr>
          <p:nvPr/>
        </p:nvSpPr>
        <p:spPr bwMode="auto">
          <a:xfrm>
            <a:off x="34766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6" name="Rectangle 72"/>
          <p:cNvSpPr>
            <a:spLocks noChangeArrowheads="1"/>
          </p:cNvSpPr>
          <p:nvPr/>
        </p:nvSpPr>
        <p:spPr bwMode="auto">
          <a:xfrm>
            <a:off x="34766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7" name="Rectangle 73"/>
          <p:cNvSpPr>
            <a:spLocks noChangeArrowheads="1"/>
          </p:cNvSpPr>
          <p:nvPr/>
        </p:nvSpPr>
        <p:spPr bwMode="auto">
          <a:xfrm>
            <a:off x="37052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8" name="Rectangle 74"/>
          <p:cNvSpPr>
            <a:spLocks noChangeArrowheads="1"/>
          </p:cNvSpPr>
          <p:nvPr/>
        </p:nvSpPr>
        <p:spPr bwMode="auto">
          <a:xfrm>
            <a:off x="37052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9" name="Rectangle 75"/>
          <p:cNvSpPr>
            <a:spLocks noChangeArrowheads="1"/>
          </p:cNvSpPr>
          <p:nvPr/>
        </p:nvSpPr>
        <p:spPr bwMode="auto">
          <a:xfrm>
            <a:off x="39338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0" name="Rectangle 76"/>
          <p:cNvSpPr>
            <a:spLocks noChangeArrowheads="1"/>
          </p:cNvSpPr>
          <p:nvPr/>
        </p:nvSpPr>
        <p:spPr bwMode="auto">
          <a:xfrm>
            <a:off x="39338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1" name="Rectangle 77"/>
          <p:cNvSpPr>
            <a:spLocks noChangeArrowheads="1"/>
          </p:cNvSpPr>
          <p:nvPr/>
        </p:nvSpPr>
        <p:spPr bwMode="auto">
          <a:xfrm>
            <a:off x="32480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2" name="Rectangle 78"/>
          <p:cNvSpPr>
            <a:spLocks noChangeArrowheads="1"/>
          </p:cNvSpPr>
          <p:nvPr/>
        </p:nvSpPr>
        <p:spPr bwMode="auto">
          <a:xfrm>
            <a:off x="32480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03" name="Rectangle 79"/>
          <p:cNvSpPr>
            <a:spLocks noChangeArrowheads="1"/>
          </p:cNvSpPr>
          <p:nvPr/>
        </p:nvSpPr>
        <p:spPr bwMode="auto">
          <a:xfrm>
            <a:off x="34766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4" name="Rectangle 80"/>
          <p:cNvSpPr>
            <a:spLocks noChangeArrowheads="1"/>
          </p:cNvSpPr>
          <p:nvPr/>
        </p:nvSpPr>
        <p:spPr bwMode="auto">
          <a:xfrm>
            <a:off x="3476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05" name="Rectangle 81"/>
          <p:cNvSpPr>
            <a:spLocks noChangeArrowheads="1"/>
          </p:cNvSpPr>
          <p:nvPr/>
        </p:nvSpPr>
        <p:spPr bwMode="auto">
          <a:xfrm>
            <a:off x="37052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6" name="Rectangle 82"/>
          <p:cNvSpPr>
            <a:spLocks noChangeArrowheads="1"/>
          </p:cNvSpPr>
          <p:nvPr/>
        </p:nvSpPr>
        <p:spPr bwMode="auto">
          <a:xfrm>
            <a:off x="37052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7" name="Rectangle 83"/>
          <p:cNvSpPr>
            <a:spLocks noChangeArrowheads="1"/>
          </p:cNvSpPr>
          <p:nvPr/>
        </p:nvSpPr>
        <p:spPr bwMode="auto">
          <a:xfrm>
            <a:off x="39338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8" name="Rectangle 84"/>
          <p:cNvSpPr>
            <a:spLocks noChangeArrowheads="1"/>
          </p:cNvSpPr>
          <p:nvPr/>
        </p:nvSpPr>
        <p:spPr bwMode="auto">
          <a:xfrm>
            <a:off x="39338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9" name="Rectangle 85"/>
          <p:cNvSpPr>
            <a:spLocks noChangeArrowheads="1"/>
          </p:cNvSpPr>
          <p:nvPr/>
        </p:nvSpPr>
        <p:spPr bwMode="auto">
          <a:xfrm>
            <a:off x="32480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0" name="Rectangle 86"/>
          <p:cNvSpPr>
            <a:spLocks noChangeArrowheads="1"/>
          </p:cNvSpPr>
          <p:nvPr/>
        </p:nvSpPr>
        <p:spPr bwMode="auto">
          <a:xfrm>
            <a:off x="32480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1" name="Rectangle 87"/>
          <p:cNvSpPr>
            <a:spLocks noChangeArrowheads="1"/>
          </p:cNvSpPr>
          <p:nvPr/>
        </p:nvSpPr>
        <p:spPr bwMode="auto">
          <a:xfrm>
            <a:off x="34766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2" name="Rectangle 88"/>
          <p:cNvSpPr>
            <a:spLocks noChangeArrowheads="1"/>
          </p:cNvSpPr>
          <p:nvPr/>
        </p:nvSpPr>
        <p:spPr bwMode="auto">
          <a:xfrm>
            <a:off x="34766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3" name="Rectangle 89"/>
          <p:cNvSpPr>
            <a:spLocks noChangeArrowheads="1"/>
          </p:cNvSpPr>
          <p:nvPr/>
        </p:nvSpPr>
        <p:spPr bwMode="auto">
          <a:xfrm>
            <a:off x="37052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4" name="Rectangle 90"/>
          <p:cNvSpPr>
            <a:spLocks noChangeArrowheads="1"/>
          </p:cNvSpPr>
          <p:nvPr/>
        </p:nvSpPr>
        <p:spPr bwMode="auto">
          <a:xfrm>
            <a:off x="37052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5" name="Rectangle 91"/>
          <p:cNvSpPr>
            <a:spLocks noChangeArrowheads="1"/>
          </p:cNvSpPr>
          <p:nvPr/>
        </p:nvSpPr>
        <p:spPr bwMode="auto">
          <a:xfrm>
            <a:off x="39338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6" name="Rectangle 92"/>
          <p:cNvSpPr>
            <a:spLocks noChangeArrowheads="1"/>
          </p:cNvSpPr>
          <p:nvPr/>
        </p:nvSpPr>
        <p:spPr bwMode="auto">
          <a:xfrm>
            <a:off x="39338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7" name="Rectangle 93"/>
          <p:cNvSpPr>
            <a:spLocks noChangeArrowheads="1"/>
          </p:cNvSpPr>
          <p:nvPr/>
        </p:nvSpPr>
        <p:spPr bwMode="auto">
          <a:xfrm>
            <a:off x="32480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8" name="Rectangle 94"/>
          <p:cNvSpPr>
            <a:spLocks noChangeArrowheads="1"/>
          </p:cNvSpPr>
          <p:nvPr/>
        </p:nvSpPr>
        <p:spPr bwMode="auto">
          <a:xfrm>
            <a:off x="32480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9" name="Rectangle 95"/>
          <p:cNvSpPr>
            <a:spLocks noChangeArrowheads="1"/>
          </p:cNvSpPr>
          <p:nvPr/>
        </p:nvSpPr>
        <p:spPr bwMode="auto">
          <a:xfrm>
            <a:off x="34766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0" name="Rectangle 96"/>
          <p:cNvSpPr>
            <a:spLocks noChangeArrowheads="1"/>
          </p:cNvSpPr>
          <p:nvPr/>
        </p:nvSpPr>
        <p:spPr bwMode="auto">
          <a:xfrm>
            <a:off x="34766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1" name="Rectangle 97"/>
          <p:cNvSpPr>
            <a:spLocks noChangeArrowheads="1"/>
          </p:cNvSpPr>
          <p:nvPr/>
        </p:nvSpPr>
        <p:spPr bwMode="auto">
          <a:xfrm>
            <a:off x="37052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2" name="Rectangle 98"/>
          <p:cNvSpPr>
            <a:spLocks noChangeArrowheads="1"/>
          </p:cNvSpPr>
          <p:nvPr/>
        </p:nvSpPr>
        <p:spPr bwMode="auto">
          <a:xfrm>
            <a:off x="37052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3" name="Rectangle 99"/>
          <p:cNvSpPr>
            <a:spLocks noChangeArrowheads="1"/>
          </p:cNvSpPr>
          <p:nvPr/>
        </p:nvSpPr>
        <p:spPr bwMode="auto">
          <a:xfrm>
            <a:off x="39338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4" name="Rectangle 100"/>
          <p:cNvSpPr>
            <a:spLocks noChangeArrowheads="1"/>
          </p:cNvSpPr>
          <p:nvPr/>
        </p:nvSpPr>
        <p:spPr bwMode="auto">
          <a:xfrm>
            <a:off x="39338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5" name="Rectangle 101"/>
          <p:cNvSpPr>
            <a:spLocks noChangeArrowheads="1"/>
          </p:cNvSpPr>
          <p:nvPr/>
        </p:nvSpPr>
        <p:spPr bwMode="auto">
          <a:xfrm>
            <a:off x="41624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26" name="Rectangle 102"/>
          <p:cNvSpPr>
            <a:spLocks noChangeArrowheads="1"/>
          </p:cNvSpPr>
          <p:nvPr/>
        </p:nvSpPr>
        <p:spPr bwMode="auto">
          <a:xfrm>
            <a:off x="41624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27" name="Rectangle 103"/>
          <p:cNvSpPr>
            <a:spLocks noChangeArrowheads="1"/>
          </p:cNvSpPr>
          <p:nvPr/>
        </p:nvSpPr>
        <p:spPr bwMode="auto">
          <a:xfrm>
            <a:off x="43910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28" name="Rectangle 104"/>
          <p:cNvSpPr>
            <a:spLocks noChangeArrowheads="1"/>
          </p:cNvSpPr>
          <p:nvPr/>
        </p:nvSpPr>
        <p:spPr bwMode="auto">
          <a:xfrm>
            <a:off x="43910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29" name="Rectangle 105"/>
          <p:cNvSpPr>
            <a:spLocks noChangeArrowheads="1"/>
          </p:cNvSpPr>
          <p:nvPr/>
        </p:nvSpPr>
        <p:spPr bwMode="auto">
          <a:xfrm>
            <a:off x="46196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0" name="Rectangle 106"/>
          <p:cNvSpPr>
            <a:spLocks noChangeArrowheads="1"/>
          </p:cNvSpPr>
          <p:nvPr/>
        </p:nvSpPr>
        <p:spPr bwMode="auto">
          <a:xfrm>
            <a:off x="46196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1" name="Rectangle 107"/>
          <p:cNvSpPr>
            <a:spLocks noChangeArrowheads="1"/>
          </p:cNvSpPr>
          <p:nvPr/>
        </p:nvSpPr>
        <p:spPr bwMode="auto">
          <a:xfrm>
            <a:off x="48482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2" name="Rectangle 108"/>
          <p:cNvSpPr>
            <a:spLocks noChangeArrowheads="1"/>
          </p:cNvSpPr>
          <p:nvPr/>
        </p:nvSpPr>
        <p:spPr bwMode="auto">
          <a:xfrm>
            <a:off x="48482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3" name="Rectangle 109"/>
          <p:cNvSpPr>
            <a:spLocks noChangeArrowheads="1"/>
          </p:cNvSpPr>
          <p:nvPr/>
        </p:nvSpPr>
        <p:spPr bwMode="auto">
          <a:xfrm>
            <a:off x="41624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4" name="Rectangle 110"/>
          <p:cNvSpPr>
            <a:spLocks noChangeArrowheads="1"/>
          </p:cNvSpPr>
          <p:nvPr/>
        </p:nvSpPr>
        <p:spPr bwMode="auto">
          <a:xfrm>
            <a:off x="41624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5" name="Rectangle 111"/>
          <p:cNvSpPr>
            <a:spLocks noChangeArrowheads="1"/>
          </p:cNvSpPr>
          <p:nvPr/>
        </p:nvSpPr>
        <p:spPr bwMode="auto">
          <a:xfrm>
            <a:off x="43910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6" name="Rectangle 112"/>
          <p:cNvSpPr>
            <a:spLocks noChangeArrowheads="1"/>
          </p:cNvSpPr>
          <p:nvPr/>
        </p:nvSpPr>
        <p:spPr bwMode="auto">
          <a:xfrm>
            <a:off x="43910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7" name="Rectangle 113"/>
          <p:cNvSpPr>
            <a:spLocks noChangeArrowheads="1"/>
          </p:cNvSpPr>
          <p:nvPr/>
        </p:nvSpPr>
        <p:spPr bwMode="auto">
          <a:xfrm>
            <a:off x="46196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8" name="Rectangle 114"/>
          <p:cNvSpPr>
            <a:spLocks noChangeArrowheads="1"/>
          </p:cNvSpPr>
          <p:nvPr/>
        </p:nvSpPr>
        <p:spPr bwMode="auto">
          <a:xfrm>
            <a:off x="46196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9" name="Rectangle 115"/>
          <p:cNvSpPr>
            <a:spLocks noChangeArrowheads="1"/>
          </p:cNvSpPr>
          <p:nvPr/>
        </p:nvSpPr>
        <p:spPr bwMode="auto">
          <a:xfrm>
            <a:off x="48482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0" name="Rectangle 116"/>
          <p:cNvSpPr>
            <a:spLocks noChangeArrowheads="1"/>
          </p:cNvSpPr>
          <p:nvPr/>
        </p:nvSpPr>
        <p:spPr bwMode="auto">
          <a:xfrm>
            <a:off x="48482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1" name="Rectangle 117"/>
          <p:cNvSpPr>
            <a:spLocks noChangeArrowheads="1"/>
          </p:cNvSpPr>
          <p:nvPr/>
        </p:nvSpPr>
        <p:spPr bwMode="auto">
          <a:xfrm>
            <a:off x="41624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42" name="Rectangle 118"/>
          <p:cNvSpPr>
            <a:spLocks noChangeArrowheads="1"/>
          </p:cNvSpPr>
          <p:nvPr/>
        </p:nvSpPr>
        <p:spPr bwMode="auto">
          <a:xfrm>
            <a:off x="41624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43" name="Rectangle 119"/>
          <p:cNvSpPr>
            <a:spLocks noChangeArrowheads="1"/>
          </p:cNvSpPr>
          <p:nvPr/>
        </p:nvSpPr>
        <p:spPr bwMode="auto">
          <a:xfrm>
            <a:off x="43910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4" name="Rectangle 120"/>
          <p:cNvSpPr>
            <a:spLocks noChangeArrowheads="1"/>
          </p:cNvSpPr>
          <p:nvPr/>
        </p:nvSpPr>
        <p:spPr bwMode="auto">
          <a:xfrm>
            <a:off x="43910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5" name="Rectangle 121"/>
          <p:cNvSpPr>
            <a:spLocks noChangeArrowheads="1"/>
          </p:cNvSpPr>
          <p:nvPr/>
        </p:nvSpPr>
        <p:spPr bwMode="auto">
          <a:xfrm>
            <a:off x="46196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6" name="Rectangle 122"/>
          <p:cNvSpPr>
            <a:spLocks noChangeArrowheads="1"/>
          </p:cNvSpPr>
          <p:nvPr/>
        </p:nvSpPr>
        <p:spPr bwMode="auto">
          <a:xfrm>
            <a:off x="46196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7" name="Rectangle 123"/>
          <p:cNvSpPr>
            <a:spLocks noChangeArrowheads="1"/>
          </p:cNvSpPr>
          <p:nvPr/>
        </p:nvSpPr>
        <p:spPr bwMode="auto">
          <a:xfrm>
            <a:off x="48482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8" name="Rectangle 124"/>
          <p:cNvSpPr>
            <a:spLocks noChangeArrowheads="1"/>
          </p:cNvSpPr>
          <p:nvPr/>
        </p:nvSpPr>
        <p:spPr bwMode="auto">
          <a:xfrm>
            <a:off x="48482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9" name="Rectangle 125"/>
          <p:cNvSpPr>
            <a:spLocks noChangeArrowheads="1"/>
          </p:cNvSpPr>
          <p:nvPr/>
        </p:nvSpPr>
        <p:spPr bwMode="auto">
          <a:xfrm>
            <a:off x="41624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50" name="Rectangle 126"/>
          <p:cNvSpPr>
            <a:spLocks noChangeArrowheads="1"/>
          </p:cNvSpPr>
          <p:nvPr/>
        </p:nvSpPr>
        <p:spPr bwMode="auto">
          <a:xfrm>
            <a:off x="41624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51" name="Rectangle 127"/>
          <p:cNvSpPr>
            <a:spLocks noChangeArrowheads="1"/>
          </p:cNvSpPr>
          <p:nvPr/>
        </p:nvSpPr>
        <p:spPr bwMode="auto">
          <a:xfrm>
            <a:off x="4391025" y="31908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2" name="Rectangle 128"/>
          <p:cNvSpPr>
            <a:spLocks noChangeArrowheads="1"/>
          </p:cNvSpPr>
          <p:nvPr/>
        </p:nvSpPr>
        <p:spPr bwMode="auto">
          <a:xfrm>
            <a:off x="4391025" y="34194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3" name="Rectangle 129"/>
          <p:cNvSpPr>
            <a:spLocks noChangeArrowheads="1"/>
          </p:cNvSpPr>
          <p:nvPr/>
        </p:nvSpPr>
        <p:spPr bwMode="auto">
          <a:xfrm>
            <a:off x="4619625" y="31908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4" name="Rectangle 130"/>
          <p:cNvSpPr>
            <a:spLocks noChangeArrowheads="1"/>
          </p:cNvSpPr>
          <p:nvPr/>
        </p:nvSpPr>
        <p:spPr bwMode="auto">
          <a:xfrm>
            <a:off x="4619625" y="34194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5" name="Rectangle 131"/>
          <p:cNvSpPr>
            <a:spLocks noChangeArrowheads="1"/>
          </p:cNvSpPr>
          <p:nvPr/>
        </p:nvSpPr>
        <p:spPr bwMode="auto">
          <a:xfrm>
            <a:off x="4848225" y="31908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6" name="Rectangle 132"/>
          <p:cNvSpPr>
            <a:spLocks noChangeArrowheads="1"/>
          </p:cNvSpPr>
          <p:nvPr/>
        </p:nvSpPr>
        <p:spPr bwMode="auto">
          <a:xfrm>
            <a:off x="4848225" y="34194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7" name="Rectangle 133"/>
          <p:cNvSpPr>
            <a:spLocks noChangeArrowheads="1"/>
          </p:cNvSpPr>
          <p:nvPr/>
        </p:nvSpPr>
        <p:spPr bwMode="auto">
          <a:xfrm>
            <a:off x="1419225" y="36290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58" name="Rectangle 134"/>
          <p:cNvSpPr>
            <a:spLocks noChangeArrowheads="1"/>
          </p:cNvSpPr>
          <p:nvPr/>
        </p:nvSpPr>
        <p:spPr bwMode="auto">
          <a:xfrm>
            <a:off x="1419225" y="38576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59" name="Rectangle 135"/>
          <p:cNvSpPr>
            <a:spLocks noChangeArrowheads="1"/>
          </p:cNvSpPr>
          <p:nvPr/>
        </p:nvSpPr>
        <p:spPr bwMode="auto">
          <a:xfrm>
            <a:off x="1647825" y="36290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0" name="Rectangle 136"/>
          <p:cNvSpPr>
            <a:spLocks noChangeArrowheads="1"/>
          </p:cNvSpPr>
          <p:nvPr/>
        </p:nvSpPr>
        <p:spPr bwMode="auto">
          <a:xfrm>
            <a:off x="1647825" y="38576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1" name="Rectangle 137"/>
          <p:cNvSpPr>
            <a:spLocks noChangeArrowheads="1"/>
          </p:cNvSpPr>
          <p:nvPr/>
        </p:nvSpPr>
        <p:spPr bwMode="auto">
          <a:xfrm>
            <a:off x="1876425" y="36290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2" name="Rectangle 138"/>
          <p:cNvSpPr>
            <a:spLocks noChangeArrowheads="1"/>
          </p:cNvSpPr>
          <p:nvPr/>
        </p:nvSpPr>
        <p:spPr bwMode="auto">
          <a:xfrm>
            <a:off x="1876425" y="38576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3" name="Rectangle 139"/>
          <p:cNvSpPr>
            <a:spLocks noChangeArrowheads="1"/>
          </p:cNvSpPr>
          <p:nvPr/>
        </p:nvSpPr>
        <p:spPr bwMode="auto">
          <a:xfrm>
            <a:off x="2105025" y="36290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4" name="Rectangle 140"/>
          <p:cNvSpPr>
            <a:spLocks noChangeArrowheads="1"/>
          </p:cNvSpPr>
          <p:nvPr/>
        </p:nvSpPr>
        <p:spPr bwMode="auto">
          <a:xfrm>
            <a:off x="2105025" y="38576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5" name="Rectangle 141"/>
          <p:cNvSpPr>
            <a:spLocks noChangeArrowheads="1"/>
          </p:cNvSpPr>
          <p:nvPr/>
        </p:nvSpPr>
        <p:spPr bwMode="auto">
          <a:xfrm>
            <a:off x="1419225" y="4086225"/>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66" name="Rectangle 142"/>
          <p:cNvSpPr>
            <a:spLocks noChangeArrowheads="1"/>
          </p:cNvSpPr>
          <p:nvPr/>
        </p:nvSpPr>
        <p:spPr bwMode="auto">
          <a:xfrm>
            <a:off x="1419225" y="4314825"/>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67" name="Rectangle 143"/>
          <p:cNvSpPr>
            <a:spLocks noChangeArrowheads="1"/>
          </p:cNvSpPr>
          <p:nvPr/>
        </p:nvSpPr>
        <p:spPr bwMode="auto">
          <a:xfrm>
            <a:off x="1647825" y="4086225"/>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68" name="Rectangle 144"/>
          <p:cNvSpPr>
            <a:spLocks noChangeArrowheads="1"/>
          </p:cNvSpPr>
          <p:nvPr/>
        </p:nvSpPr>
        <p:spPr bwMode="auto">
          <a:xfrm>
            <a:off x="1647825" y="4314825"/>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69" name="Rectangle 145"/>
          <p:cNvSpPr>
            <a:spLocks noChangeArrowheads="1"/>
          </p:cNvSpPr>
          <p:nvPr/>
        </p:nvSpPr>
        <p:spPr bwMode="auto">
          <a:xfrm>
            <a:off x="1876425" y="40862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70" name="Rectangle 146"/>
          <p:cNvSpPr>
            <a:spLocks noChangeArrowheads="1"/>
          </p:cNvSpPr>
          <p:nvPr/>
        </p:nvSpPr>
        <p:spPr bwMode="auto">
          <a:xfrm>
            <a:off x="1876425" y="43148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71" name="Rectangle 147"/>
          <p:cNvSpPr>
            <a:spLocks noChangeArrowheads="1"/>
          </p:cNvSpPr>
          <p:nvPr/>
        </p:nvSpPr>
        <p:spPr bwMode="auto">
          <a:xfrm>
            <a:off x="2105025" y="40862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72" name="Rectangle 148"/>
          <p:cNvSpPr>
            <a:spLocks noChangeArrowheads="1"/>
          </p:cNvSpPr>
          <p:nvPr/>
        </p:nvSpPr>
        <p:spPr bwMode="auto">
          <a:xfrm>
            <a:off x="2105025" y="43148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73" name="Rectangle 149"/>
          <p:cNvSpPr>
            <a:spLocks noChangeArrowheads="1"/>
          </p:cNvSpPr>
          <p:nvPr/>
        </p:nvSpPr>
        <p:spPr bwMode="auto">
          <a:xfrm>
            <a:off x="1419225" y="45148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4" name="Rectangle 150"/>
          <p:cNvSpPr>
            <a:spLocks noChangeArrowheads="1"/>
          </p:cNvSpPr>
          <p:nvPr/>
        </p:nvSpPr>
        <p:spPr bwMode="auto">
          <a:xfrm>
            <a:off x="1419225" y="47434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5" name="Rectangle 151"/>
          <p:cNvSpPr>
            <a:spLocks noChangeArrowheads="1"/>
          </p:cNvSpPr>
          <p:nvPr/>
        </p:nvSpPr>
        <p:spPr bwMode="auto">
          <a:xfrm>
            <a:off x="1647825" y="45148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6" name="Rectangle 152"/>
          <p:cNvSpPr>
            <a:spLocks noChangeArrowheads="1"/>
          </p:cNvSpPr>
          <p:nvPr/>
        </p:nvSpPr>
        <p:spPr bwMode="auto">
          <a:xfrm>
            <a:off x="1647825" y="47434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7" name="Rectangle 153"/>
          <p:cNvSpPr>
            <a:spLocks noChangeArrowheads="1"/>
          </p:cNvSpPr>
          <p:nvPr/>
        </p:nvSpPr>
        <p:spPr bwMode="auto">
          <a:xfrm>
            <a:off x="1876425" y="45148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8" name="Rectangle 154"/>
          <p:cNvSpPr>
            <a:spLocks noChangeArrowheads="1"/>
          </p:cNvSpPr>
          <p:nvPr/>
        </p:nvSpPr>
        <p:spPr bwMode="auto">
          <a:xfrm>
            <a:off x="1876425" y="47434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9" name="Rectangle 155"/>
          <p:cNvSpPr>
            <a:spLocks noChangeArrowheads="1"/>
          </p:cNvSpPr>
          <p:nvPr/>
        </p:nvSpPr>
        <p:spPr bwMode="auto">
          <a:xfrm>
            <a:off x="2105025" y="45148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0" name="Rectangle 156"/>
          <p:cNvSpPr>
            <a:spLocks noChangeArrowheads="1"/>
          </p:cNvSpPr>
          <p:nvPr/>
        </p:nvSpPr>
        <p:spPr bwMode="auto">
          <a:xfrm>
            <a:off x="2105025" y="47434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1" name="Rectangle 157"/>
          <p:cNvSpPr>
            <a:spLocks noChangeArrowheads="1"/>
          </p:cNvSpPr>
          <p:nvPr/>
        </p:nvSpPr>
        <p:spPr bwMode="auto">
          <a:xfrm>
            <a:off x="1419225" y="49720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2" name="Rectangle 158"/>
          <p:cNvSpPr>
            <a:spLocks noChangeArrowheads="1"/>
          </p:cNvSpPr>
          <p:nvPr/>
        </p:nvSpPr>
        <p:spPr bwMode="auto">
          <a:xfrm>
            <a:off x="1419225" y="52006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3" name="Rectangle 159"/>
          <p:cNvSpPr>
            <a:spLocks noChangeArrowheads="1"/>
          </p:cNvSpPr>
          <p:nvPr/>
        </p:nvSpPr>
        <p:spPr bwMode="auto">
          <a:xfrm>
            <a:off x="1647825" y="49720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4" name="Rectangle 160"/>
          <p:cNvSpPr>
            <a:spLocks noChangeArrowheads="1"/>
          </p:cNvSpPr>
          <p:nvPr/>
        </p:nvSpPr>
        <p:spPr bwMode="auto">
          <a:xfrm>
            <a:off x="1647825" y="52006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5" name="Rectangle 161"/>
          <p:cNvSpPr>
            <a:spLocks noChangeArrowheads="1"/>
          </p:cNvSpPr>
          <p:nvPr/>
        </p:nvSpPr>
        <p:spPr bwMode="auto">
          <a:xfrm>
            <a:off x="18764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86" name="Rectangle 162"/>
          <p:cNvSpPr>
            <a:spLocks noChangeArrowheads="1"/>
          </p:cNvSpPr>
          <p:nvPr/>
        </p:nvSpPr>
        <p:spPr bwMode="auto">
          <a:xfrm>
            <a:off x="18764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87" name="Rectangle 163"/>
          <p:cNvSpPr>
            <a:spLocks noChangeArrowheads="1"/>
          </p:cNvSpPr>
          <p:nvPr/>
        </p:nvSpPr>
        <p:spPr bwMode="auto">
          <a:xfrm>
            <a:off x="21050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88" name="Rectangle 164"/>
          <p:cNvSpPr>
            <a:spLocks noChangeArrowheads="1"/>
          </p:cNvSpPr>
          <p:nvPr/>
        </p:nvSpPr>
        <p:spPr bwMode="auto">
          <a:xfrm>
            <a:off x="21050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89" name="Rectangle 165"/>
          <p:cNvSpPr>
            <a:spLocks noChangeArrowheads="1"/>
          </p:cNvSpPr>
          <p:nvPr/>
        </p:nvSpPr>
        <p:spPr bwMode="auto">
          <a:xfrm>
            <a:off x="2333625" y="36290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0" name="Rectangle 166"/>
          <p:cNvSpPr>
            <a:spLocks noChangeArrowheads="1"/>
          </p:cNvSpPr>
          <p:nvPr/>
        </p:nvSpPr>
        <p:spPr bwMode="auto">
          <a:xfrm>
            <a:off x="2333625" y="38576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1" name="Rectangle 167"/>
          <p:cNvSpPr>
            <a:spLocks noChangeArrowheads="1"/>
          </p:cNvSpPr>
          <p:nvPr/>
        </p:nvSpPr>
        <p:spPr bwMode="auto">
          <a:xfrm>
            <a:off x="2562225" y="36290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2" name="Rectangle 168"/>
          <p:cNvSpPr>
            <a:spLocks noChangeArrowheads="1"/>
          </p:cNvSpPr>
          <p:nvPr/>
        </p:nvSpPr>
        <p:spPr bwMode="auto">
          <a:xfrm>
            <a:off x="2562225" y="38576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3" name="Rectangle 169"/>
          <p:cNvSpPr>
            <a:spLocks noChangeArrowheads="1"/>
          </p:cNvSpPr>
          <p:nvPr/>
        </p:nvSpPr>
        <p:spPr bwMode="auto">
          <a:xfrm>
            <a:off x="2790825" y="36290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4" name="Rectangle 170"/>
          <p:cNvSpPr>
            <a:spLocks noChangeArrowheads="1"/>
          </p:cNvSpPr>
          <p:nvPr/>
        </p:nvSpPr>
        <p:spPr bwMode="auto">
          <a:xfrm>
            <a:off x="2790825" y="38576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5" name="Rectangle 171"/>
          <p:cNvSpPr>
            <a:spLocks noChangeArrowheads="1"/>
          </p:cNvSpPr>
          <p:nvPr/>
        </p:nvSpPr>
        <p:spPr bwMode="auto">
          <a:xfrm>
            <a:off x="3019425" y="36290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6" name="Rectangle 172"/>
          <p:cNvSpPr>
            <a:spLocks noChangeArrowheads="1"/>
          </p:cNvSpPr>
          <p:nvPr/>
        </p:nvSpPr>
        <p:spPr bwMode="auto">
          <a:xfrm>
            <a:off x="3019425" y="38576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7" name="Rectangle 173"/>
          <p:cNvSpPr>
            <a:spLocks noChangeArrowheads="1"/>
          </p:cNvSpPr>
          <p:nvPr/>
        </p:nvSpPr>
        <p:spPr bwMode="auto">
          <a:xfrm>
            <a:off x="2333625" y="40862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8" name="Rectangle 174"/>
          <p:cNvSpPr>
            <a:spLocks noChangeArrowheads="1"/>
          </p:cNvSpPr>
          <p:nvPr/>
        </p:nvSpPr>
        <p:spPr bwMode="auto">
          <a:xfrm>
            <a:off x="2333625" y="43148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9" name="Rectangle 175"/>
          <p:cNvSpPr>
            <a:spLocks noChangeArrowheads="1"/>
          </p:cNvSpPr>
          <p:nvPr/>
        </p:nvSpPr>
        <p:spPr bwMode="auto">
          <a:xfrm>
            <a:off x="2562225" y="40862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800" name="Rectangle 176"/>
          <p:cNvSpPr>
            <a:spLocks noChangeArrowheads="1"/>
          </p:cNvSpPr>
          <p:nvPr/>
        </p:nvSpPr>
        <p:spPr bwMode="auto">
          <a:xfrm>
            <a:off x="2562225" y="43148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801" name="Rectangle 177"/>
          <p:cNvSpPr>
            <a:spLocks noChangeArrowheads="1"/>
          </p:cNvSpPr>
          <p:nvPr/>
        </p:nvSpPr>
        <p:spPr bwMode="auto">
          <a:xfrm>
            <a:off x="27908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02" name="Rectangle 178"/>
          <p:cNvSpPr>
            <a:spLocks noChangeArrowheads="1"/>
          </p:cNvSpPr>
          <p:nvPr/>
        </p:nvSpPr>
        <p:spPr bwMode="auto">
          <a:xfrm>
            <a:off x="27908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03" name="Rectangle 179"/>
          <p:cNvSpPr>
            <a:spLocks noChangeArrowheads="1"/>
          </p:cNvSpPr>
          <p:nvPr/>
        </p:nvSpPr>
        <p:spPr bwMode="auto">
          <a:xfrm>
            <a:off x="30194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04" name="Rectangle 180"/>
          <p:cNvSpPr>
            <a:spLocks noChangeArrowheads="1"/>
          </p:cNvSpPr>
          <p:nvPr/>
        </p:nvSpPr>
        <p:spPr bwMode="auto">
          <a:xfrm>
            <a:off x="30194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05" name="Rectangle 181"/>
          <p:cNvSpPr>
            <a:spLocks noChangeArrowheads="1"/>
          </p:cNvSpPr>
          <p:nvPr/>
        </p:nvSpPr>
        <p:spPr bwMode="auto">
          <a:xfrm>
            <a:off x="23336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06" name="Rectangle 182"/>
          <p:cNvSpPr>
            <a:spLocks noChangeArrowheads="1"/>
          </p:cNvSpPr>
          <p:nvPr/>
        </p:nvSpPr>
        <p:spPr bwMode="auto">
          <a:xfrm>
            <a:off x="23336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07" name="Rectangle 183"/>
          <p:cNvSpPr>
            <a:spLocks noChangeArrowheads="1"/>
          </p:cNvSpPr>
          <p:nvPr/>
        </p:nvSpPr>
        <p:spPr bwMode="auto">
          <a:xfrm>
            <a:off x="25622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08" name="Rectangle 184"/>
          <p:cNvSpPr>
            <a:spLocks noChangeArrowheads="1"/>
          </p:cNvSpPr>
          <p:nvPr/>
        </p:nvSpPr>
        <p:spPr bwMode="auto">
          <a:xfrm>
            <a:off x="25622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09" name="Rectangle 185"/>
          <p:cNvSpPr>
            <a:spLocks noChangeArrowheads="1"/>
          </p:cNvSpPr>
          <p:nvPr/>
        </p:nvSpPr>
        <p:spPr bwMode="auto">
          <a:xfrm>
            <a:off x="2790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10" name="Rectangle 186"/>
          <p:cNvSpPr>
            <a:spLocks noChangeArrowheads="1"/>
          </p:cNvSpPr>
          <p:nvPr/>
        </p:nvSpPr>
        <p:spPr bwMode="auto">
          <a:xfrm>
            <a:off x="27908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1" name="Rectangle 187"/>
          <p:cNvSpPr>
            <a:spLocks noChangeArrowheads="1"/>
          </p:cNvSpPr>
          <p:nvPr/>
        </p:nvSpPr>
        <p:spPr bwMode="auto">
          <a:xfrm>
            <a:off x="30194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12" name="Rectangle 188"/>
          <p:cNvSpPr>
            <a:spLocks noChangeArrowheads="1"/>
          </p:cNvSpPr>
          <p:nvPr/>
        </p:nvSpPr>
        <p:spPr bwMode="auto">
          <a:xfrm>
            <a:off x="30194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3" name="Rectangle 189"/>
          <p:cNvSpPr>
            <a:spLocks noChangeArrowheads="1"/>
          </p:cNvSpPr>
          <p:nvPr/>
        </p:nvSpPr>
        <p:spPr bwMode="auto">
          <a:xfrm>
            <a:off x="23336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4" name="Rectangle 190"/>
          <p:cNvSpPr>
            <a:spLocks noChangeArrowheads="1"/>
          </p:cNvSpPr>
          <p:nvPr/>
        </p:nvSpPr>
        <p:spPr bwMode="auto">
          <a:xfrm>
            <a:off x="23336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5" name="Rectangle 191"/>
          <p:cNvSpPr>
            <a:spLocks noChangeArrowheads="1"/>
          </p:cNvSpPr>
          <p:nvPr/>
        </p:nvSpPr>
        <p:spPr bwMode="auto">
          <a:xfrm>
            <a:off x="25622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6" name="Rectangle 192"/>
          <p:cNvSpPr>
            <a:spLocks noChangeArrowheads="1"/>
          </p:cNvSpPr>
          <p:nvPr/>
        </p:nvSpPr>
        <p:spPr bwMode="auto">
          <a:xfrm>
            <a:off x="25622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7" name="Rectangle 193"/>
          <p:cNvSpPr>
            <a:spLocks noChangeArrowheads="1"/>
          </p:cNvSpPr>
          <p:nvPr/>
        </p:nvSpPr>
        <p:spPr bwMode="auto">
          <a:xfrm>
            <a:off x="27908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8" name="Rectangle 194"/>
          <p:cNvSpPr>
            <a:spLocks noChangeArrowheads="1"/>
          </p:cNvSpPr>
          <p:nvPr/>
        </p:nvSpPr>
        <p:spPr bwMode="auto">
          <a:xfrm>
            <a:off x="27908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9" name="Rectangle 195"/>
          <p:cNvSpPr>
            <a:spLocks noChangeArrowheads="1"/>
          </p:cNvSpPr>
          <p:nvPr/>
        </p:nvSpPr>
        <p:spPr bwMode="auto">
          <a:xfrm>
            <a:off x="30194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20" name="Rectangle 196"/>
          <p:cNvSpPr>
            <a:spLocks noChangeArrowheads="1"/>
          </p:cNvSpPr>
          <p:nvPr/>
        </p:nvSpPr>
        <p:spPr bwMode="auto">
          <a:xfrm>
            <a:off x="30194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21" name="Rectangle 197"/>
          <p:cNvSpPr>
            <a:spLocks noChangeArrowheads="1"/>
          </p:cNvSpPr>
          <p:nvPr/>
        </p:nvSpPr>
        <p:spPr bwMode="auto">
          <a:xfrm>
            <a:off x="3248025" y="36290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2" name="Rectangle 198"/>
          <p:cNvSpPr>
            <a:spLocks noChangeArrowheads="1"/>
          </p:cNvSpPr>
          <p:nvPr/>
        </p:nvSpPr>
        <p:spPr bwMode="auto">
          <a:xfrm>
            <a:off x="3248025" y="38576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3" name="Rectangle 199"/>
          <p:cNvSpPr>
            <a:spLocks noChangeArrowheads="1"/>
          </p:cNvSpPr>
          <p:nvPr/>
        </p:nvSpPr>
        <p:spPr bwMode="auto">
          <a:xfrm>
            <a:off x="3476625" y="36290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4" name="Rectangle 200"/>
          <p:cNvSpPr>
            <a:spLocks noChangeArrowheads="1"/>
          </p:cNvSpPr>
          <p:nvPr/>
        </p:nvSpPr>
        <p:spPr bwMode="auto">
          <a:xfrm>
            <a:off x="3476625" y="38576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5" name="Rectangle 201"/>
          <p:cNvSpPr>
            <a:spLocks noChangeArrowheads="1"/>
          </p:cNvSpPr>
          <p:nvPr/>
        </p:nvSpPr>
        <p:spPr bwMode="auto">
          <a:xfrm>
            <a:off x="3705225" y="36290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6" name="Rectangle 202"/>
          <p:cNvSpPr>
            <a:spLocks noChangeArrowheads="1"/>
          </p:cNvSpPr>
          <p:nvPr/>
        </p:nvSpPr>
        <p:spPr bwMode="auto">
          <a:xfrm>
            <a:off x="3705225" y="38576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7" name="Rectangle 203"/>
          <p:cNvSpPr>
            <a:spLocks noChangeArrowheads="1"/>
          </p:cNvSpPr>
          <p:nvPr/>
        </p:nvSpPr>
        <p:spPr bwMode="auto">
          <a:xfrm>
            <a:off x="3933825" y="36290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8" name="Rectangle 204"/>
          <p:cNvSpPr>
            <a:spLocks noChangeArrowheads="1"/>
          </p:cNvSpPr>
          <p:nvPr/>
        </p:nvSpPr>
        <p:spPr bwMode="auto">
          <a:xfrm>
            <a:off x="3933825" y="38576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9" name="Rectangle 205"/>
          <p:cNvSpPr>
            <a:spLocks noChangeArrowheads="1"/>
          </p:cNvSpPr>
          <p:nvPr/>
        </p:nvSpPr>
        <p:spPr bwMode="auto">
          <a:xfrm>
            <a:off x="32480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0" name="Rectangle 206"/>
          <p:cNvSpPr>
            <a:spLocks noChangeArrowheads="1"/>
          </p:cNvSpPr>
          <p:nvPr/>
        </p:nvSpPr>
        <p:spPr bwMode="auto">
          <a:xfrm>
            <a:off x="32480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1" name="Rectangle 207"/>
          <p:cNvSpPr>
            <a:spLocks noChangeArrowheads="1"/>
          </p:cNvSpPr>
          <p:nvPr/>
        </p:nvSpPr>
        <p:spPr bwMode="auto">
          <a:xfrm>
            <a:off x="34766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2" name="Rectangle 208"/>
          <p:cNvSpPr>
            <a:spLocks noChangeArrowheads="1"/>
          </p:cNvSpPr>
          <p:nvPr/>
        </p:nvSpPr>
        <p:spPr bwMode="auto">
          <a:xfrm>
            <a:off x="34766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3" name="Rectangle 209"/>
          <p:cNvSpPr>
            <a:spLocks noChangeArrowheads="1"/>
          </p:cNvSpPr>
          <p:nvPr/>
        </p:nvSpPr>
        <p:spPr bwMode="auto">
          <a:xfrm>
            <a:off x="37052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4" name="Rectangle 210"/>
          <p:cNvSpPr>
            <a:spLocks noChangeArrowheads="1"/>
          </p:cNvSpPr>
          <p:nvPr/>
        </p:nvSpPr>
        <p:spPr bwMode="auto">
          <a:xfrm>
            <a:off x="37052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5" name="Rectangle 211"/>
          <p:cNvSpPr>
            <a:spLocks noChangeArrowheads="1"/>
          </p:cNvSpPr>
          <p:nvPr/>
        </p:nvSpPr>
        <p:spPr bwMode="auto">
          <a:xfrm>
            <a:off x="39338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6" name="Rectangle 212"/>
          <p:cNvSpPr>
            <a:spLocks noChangeArrowheads="1"/>
          </p:cNvSpPr>
          <p:nvPr/>
        </p:nvSpPr>
        <p:spPr bwMode="auto">
          <a:xfrm>
            <a:off x="39338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7" name="Rectangle 213"/>
          <p:cNvSpPr>
            <a:spLocks noChangeArrowheads="1"/>
          </p:cNvSpPr>
          <p:nvPr/>
        </p:nvSpPr>
        <p:spPr bwMode="auto">
          <a:xfrm>
            <a:off x="32480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38" name="Rectangle 214"/>
          <p:cNvSpPr>
            <a:spLocks noChangeArrowheads="1"/>
          </p:cNvSpPr>
          <p:nvPr/>
        </p:nvSpPr>
        <p:spPr bwMode="auto">
          <a:xfrm>
            <a:off x="32480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39" name="Rectangle 215"/>
          <p:cNvSpPr>
            <a:spLocks noChangeArrowheads="1"/>
          </p:cNvSpPr>
          <p:nvPr/>
        </p:nvSpPr>
        <p:spPr bwMode="auto">
          <a:xfrm>
            <a:off x="34766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40" name="Rectangle 216"/>
          <p:cNvSpPr>
            <a:spLocks noChangeArrowheads="1"/>
          </p:cNvSpPr>
          <p:nvPr/>
        </p:nvSpPr>
        <p:spPr bwMode="auto">
          <a:xfrm>
            <a:off x="34766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1" name="Rectangle 217"/>
          <p:cNvSpPr>
            <a:spLocks noChangeArrowheads="1"/>
          </p:cNvSpPr>
          <p:nvPr/>
        </p:nvSpPr>
        <p:spPr bwMode="auto">
          <a:xfrm>
            <a:off x="3705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42" name="Rectangle 218"/>
          <p:cNvSpPr>
            <a:spLocks noChangeArrowheads="1"/>
          </p:cNvSpPr>
          <p:nvPr/>
        </p:nvSpPr>
        <p:spPr bwMode="auto">
          <a:xfrm>
            <a:off x="37052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3" name="Rectangle 219"/>
          <p:cNvSpPr>
            <a:spLocks noChangeArrowheads="1"/>
          </p:cNvSpPr>
          <p:nvPr/>
        </p:nvSpPr>
        <p:spPr bwMode="auto">
          <a:xfrm>
            <a:off x="3933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44" name="Rectangle 220"/>
          <p:cNvSpPr>
            <a:spLocks noChangeArrowheads="1"/>
          </p:cNvSpPr>
          <p:nvPr/>
        </p:nvSpPr>
        <p:spPr bwMode="auto">
          <a:xfrm>
            <a:off x="39338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5" name="Rectangle 221"/>
          <p:cNvSpPr>
            <a:spLocks noChangeArrowheads="1"/>
          </p:cNvSpPr>
          <p:nvPr/>
        </p:nvSpPr>
        <p:spPr bwMode="auto">
          <a:xfrm>
            <a:off x="32480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6" name="Rectangle 222"/>
          <p:cNvSpPr>
            <a:spLocks noChangeArrowheads="1"/>
          </p:cNvSpPr>
          <p:nvPr/>
        </p:nvSpPr>
        <p:spPr bwMode="auto">
          <a:xfrm>
            <a:off x="32480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7" name="Rectangle 223"/>
          <p:cNvSpPr>
            <a:spLocks noChangeArrowheads="1"/>
          </p:cNvSpPr>
          <p:nvPr/>
        </p:nvSpPr>
        <p:spPr bwMode="auto">
          <a:xfrm>
            <a:off x="34766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8" name="Rectangle 224"/>
          <p:cNvSpPr>
            <a:spLocks noChangeArrowheads="1"/>
          </p:cNvSpPr>
          <p:nvPr/>
        </p:nvSpPr>
        <p:spPr bwMode="auto">
          <a:xfrm>
            <a:off x="34766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9" name="Rectangle 225"/>
          <p:cNvSpPr>
            <a:spLocks noChangeArrowheads="1"/>
          </p:cNvSpPr>
          <p:nvPr/>
        </p:nvSpPr>
        <p:spPr bwMode="auto">
          <a:xfrm>
            <a:off x="37052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0" name="Rectangle 226"/>
          <p:cNvSpPr>
            <a:spLocks noChangeArrowheads="1"/>
          </p:cNvSpPr>
          <p:nvPr/>
        </p:nvSpPr>
        <p:spPr bwMode="auto">
          <a:xfrm>
            <a:off x="37052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1" name="Rectangle 227"/>
          <p:cNvSpPr>
            <a:spLocks noChangeArrowheads="1"/>
          </p:cNvSpPr>
          <p:nvPr/>
        </p:nvSpPr>
        <p:spPr bwMode="auto">
          <a:xfrm>
            <a:off x="39338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2" name="Rectangle 228"/>
          <p:cNvSpPr>
            <a:spLocks noChangeArrowheads="1"/>
          </p:cNvSpPr>
          <p:nvPr/>
        </p:nvSpPr>
        <p:spPr bwMode="auto">
          <a:xfrm>
            <a:off x="39338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3" name="Rectangle 229"/>
          <p:cNvSpPr>
            <a:spLocks noChangeArrowheads="1"/>
          </p:cNvSpPr>
          <p:nvPr/>
        </p:nvSpPr>
        <p:spPr bwMode="auto">
          <a:xfrm>
            <a:off x="41624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54" name="Rectangle 230"/>
          <p:cNvSpPr>
            <a:spLocks noChangeArrowheads="1"/>
          </p:cNvSpPr>
          <p:nvPr/>
        </p:nvSpPr>
        <p:spPr bwMode="auto">
          <a:xfrm>
            <a:off x="41624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55" name="Rectangle 231"/>
          <p:cNvSpPr>
            <a:spLocks noChangeArrowheads="1"/>
          </p:cNvSpPr>
          <p:nvPr/>
        </p:nvSpPr>
        <p:spPr bwMode="auto">
          <a:xfrm>
            <a:off x="4391025" y="36290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6" name="Rectangle 232"/>
          <p:cNvSpPr>
            <a:spLocks noChangeArrowheads="1"/>
          </p:cNvSpPr>
          <p:nvPr/>
        </p:nvSpPr>
        <p:spPr bwMode="auto">
          <a:xfrm>
            <a:off x="4391025" y="38576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7" name="Rectangle 233"/>
          <p:cNvSpPr>
            <a:spLocks noChangeArrowheads="1"/>
          </p:cNvSpPr>
          <p:nvPr/>
        </p:nvSpPr>
        <p:spPr bwMode="auto">
          <a:xfrm>
            <a:off x="4619625" y="36290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8" name="Rectangle 234"/>
          <p:cNvSpPr>
            <a:spLocks noChangeArrowheads="1"/>
          </p:cNvSpPr>
          <p:nvPr/>
        </p:nvSpPr>
        <p:spPr bwMode="auto">
          <a:xfrm>
            <a:off x="4619625" y="38576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9" name="Rectangle 235"/>
          <p:cNvSpPr>
            <a:spLocks noChangeArrowheads="1"/>
          </p:cNvSpPr>
          <p:nvPr/>
        </p:nvSpPr>
        <p:spPr bwMode="auto">
          <a:xfrm>
            <a:off x="4848225" y="36290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0" name="Rectangle 236"/>
          <p:cNvSpPr>
            <a:spLocks noChangeArrowheads="1"/>
          </p:cNvSpPr>
          <p:nvPr/>
        </p:nvSpPr>
        <p:spPr bwMode="auto">
          <a:xfrm>
            <a:off x="4848225" y="38576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1" name="Rectangle 237"/>
          <p:cNvSpPr>
            <a:spLocks noChangeArrowheads="1"/>
          </p:cNvSpPr>
          <p:nvPr/>
        </p:nvSpPr>
        <p:spPr bwMode="auto">
          <a:xfrm>
            <a:off x="4162425" y="40862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2" name="Rectangle 238"/>
          <p:cNvSpPr>
            <a:spLocks noChangeArrowheads="1"/>
          </p:cNvSpPr>
          <p:nvPr/>
        </p:nvSpPr>
        <p:spPr bwMode="auto">
          <a:xfrm>
            <a:off x="4162425" y="43148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3" name="Rectangle 239"/>
          <p:cNvSpPr>
            <a:spLocks noChangeArrowheads="1"/>
          </p:cNvSpPr>
          <p:nvPr/>
        </p:nvSpPr>
        <p:spPr bwMode="auto">
          <a:xfrm>
            <a:off x="4391025" y="40862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4" name="Rectangle 240"/>
          <p:cNvSpPr>
            <a:spLocks noChangeArrowheads="1"/>
          </p:cNvSpPr>
          <p:nvPr/>
        </p:nvSpPr>
        <p:spPr bwMode="auto">
          <a:xfrm>
            <a:off x="4391025" y="43148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5" name="Rectangle 241"/>
          <p:cNvSpPr>
            <a:spLocks noChangeArrowheads="1"/>
          </p:cNvSpPr>
          <p:nvPr/>
        </p:nvSpPr>
        <p:spPr bwMode="auto">
          <a:xfrm>
            <a:off x="4619625" y="40862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6" name="Rectangle 242"/>
          <p:cNvSpPr>
            <a:spLocks noChangeArrowheads="1"/>
          </p:cNvSpPr>
          <p:nvPr/>
        </p:nvSpPr>
        <p:spPr bwMode="auto">
          <a:xfrm>
            <a:off x="4619625" y="43148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7" name="Rectangle 243"/>
          <p:cNvSpPr>
            <a:spLocks noChangeArrowheads="1"/>
          </p:cNvSpPr>
          <p:nvPr/>
        </p:nvSpPr>
        <p:spPr bwMode="auto">
          <a:xfrm>
            <a:off x="4848225" y="40862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8" name="Rectangle 244"/>
          <p:cNvSpPr>
            <a:spLocks noChangeArrowheads="1"/>
          </p:cNvSpPr>
          <p:nvPr/>
        </p:nvSpPr>
        <p:spPr bwMode="auto">
          <a:xfrm>
            <a:off x="4848225" y="43148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9" name="Rectangle 245"/>
          <p:cNvSpPr>
            <a:spLocks noChangeArrowheads="1"/>
          </p:cNvSpPr>
          <p:nvPr/>
        </p:nvSpPr>
        <p:spPr bwMode="auto">
          <a:xfrm>
            <a:off x="41624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0" name="Rectangle 246"/>
          <p:cNvSpPr>
            <a:spLocks noChangeArrowheads="1"/>
          </p:cNvSpPr>
          <p:nvPr/>
        </p:nvSpPr>
        <p:spPr bwMode="auto">
          <a:xfrm>
            <a:off x="41624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1" name="Rectangle 247"/>
          <p:cNvSpPr>
            <a:spLocks noChangeArrowheads="1"/>
          </p:cNvSpPr>
          <p:nvPr/>
        </p:nvSpPr>
        <p:spPr bwMode="auto">
          <a:xfrm>
            <a:off x="43910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2" name="Rectangle 248"/>
          <p:cNvSpPr>
            <a:spLocks noChangeArrowheads="1"/>
          </p:cNvSpPr>
          <p:nvPr/>
        </p:nvSpPr>
        <p:spPr bwMode="auto">
          <a:xfrm>
            <a:off x="43910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3" name="Rectangle 249"/>
          <p:cNvSpPr>
            <a:spLocks noChangeArrowheads="1"/>
          </p:cNvSpPr>
          <p:nvPr/>
        </p:nvSpPr>
        <p:spPr bwMode="auto">
          <a:xfrm>
            <a:off x="46196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4" name="Rectangle 250"/>
          <p:cNvSpPr>
            <a:spLocks noChangeArrowheads="1"/>
          </p:cNvSpPr>
          <p:nvPr/>
        </p:nvSpPr>
        <p:spPr bwMode="auto">
          <a:xfrm>
            <a:off x="46196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5" name="Rectangle 251"/>
          <p:cNvSpPr>
            <a:spLocks noChangeArrowheads="1"/>
          </p:cNvSpPr>
          <p:nvPr/>
        </p:nvSpPr>
        <p:spPr bwMode="auto">
          <a:xfrm>
            <a:off x="48482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6" name="Rectangle 252"/>
          <p:cNvSpPr>
            <a:spLocks noChangeArrowheads="1"/>
          </p:cNvSpPr>
          <p:nvPr/>
        </p:nvSpPr>
        <p:spPr bwMode="auto">
          <a:xfrm>
            <a:off x="48482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7" name="Rectangle 253"/>
          <p:cNvSpPr>
            <a:spLocks noChangeArrowheads="1"/>
          </p:cNvSpPr>
          <p:nvPr/>
        </p:nvSpPr>
        <p:spPr bwMode="auto">
          <a:xfrm>
            <a:off x="41624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8" name="Rectangle 254"/>
          <p:cNvSpPr>
            <a:spLocks noChangeArrowheads="1"/>
          </p:cNvSpPr>
          <p:nvPr/>
        </p:nvSpPr>
        <p:spPr bwMode="auto">
          <a:xfrm>
            <a:off x="41624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9" name="Rectangle 255"/>
          <p:cNvSpPr>
            <a:spLocks noChangeArrowheads="1"/>
          </p:cNvSpPr>
          <p:nvPr/>
        </p:nvSpPr>
        <p:spPr bwMode="auto">
          <a:xfrm>
            <a:off x="43910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0" name="Rectangle 256"/>
          <p:cNvSpPr>
            <a:spLocks noChangeArrowheads="1"/>
          </p:cNvSpPr>
          <p:nvPr/>
        </p:nvSpPr>
        <p:spPr bwMode="auto">
          <a:xfrm>
            <a:off x="43910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1" name="Rectangle 257"/>
          <p:cNvSpPr>
            <a:spLocks noChangeArrowheads="1"/>
          </p:cNvSpPr>
          <p:nvPr/>
        </p:nvSpPr>
        <p:spPr bwMode="auto">
          <a:xfrm>
            <a:off x="46196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2" name="Rectangle 258"/>
          <p:cNvSpPr>
            <a:spLocks noChangeArrowheads="1"/>
          </p:cNvSpPr>
          <p:nvPr/>
        </p:nvSpPr>
        <p:spPr bwMode="auto">
          <a:xfrm>
            <a:off x="46196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3" name="Rectangle 259"/>
          <p:cNvSpPr>
            <a:spLocks noChangeArrowheads="1"/>
          </p:cNvSpPr>
          <p:nvPr/>
        </p:nvSpPr>
        <p:spPr bwMode="auto">
          <a:xfrm>
            <a:off x="48482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4" name="Rectangle 260"/>
          <p:cNvSpPr>
            <a:spLocks noChangeArrowheads="1"/>
          </p:cNvSpPr>
          <p:nvPr/>
        </p:nvSpPr>
        <p:spPr bwMode="auto">
          <a:xfrm>
            <a:off x="48482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5" name="Line 261"/>
          <p:cNvSpPr>
            <a:spLocks noChangeShapeType="1"/>
          </p:cNvSpPr>
          <p:nvPr/>
        </p:nvSpPr>
        <p:spPr bwMode="auto">
          <a:xfrm>
            <a:off x="2063750" y="1674813"/>
            <a:ext cx="0" cy="163512"/>
          </a:xfrm>
          <a:prstGeom prst="line">
            <a:avLst/>
          </a:prstGeom>
          <a:noFill/>
          <a:ln w="9525">
            <a:solidFill>
              <a:schemeClr val="tx1"/>
            </a:solidFill>
            <a:round/>
            <a:headEnd/>
            <a:tailEnd/>
          </a:ln>
          <a:effectLst/>
        </p:spPr>
        <p:txBody>
          <a:bodyPr wrap="none"/>
          <a:lstStyle/>
          <a:p>
            <a:endParaRPr lang="en-US"/>
          </a:p>
        </p:txBody>
      </p:sp>
      <p:sp>
        <p:nvSpPr>
          <p:cNvPr id="282886" name="Line 262"/>
          <p:cNvSpPr>
            <a:spLocks noChangeShapeType="1"/>
          </p:cNvSpPr>
          <p:nvPr/>
        </p:nvSpPr>
        <p:spPr bwMode="auto">
          <a:xfrm>
            <a:off x="4348163" y="5341938"/>
            <a:ext cx="0" cy="144462"/>
          </a:xfrm>
          <a:prstGeom prst="line">
            <a:avLst/>
          </a:prstGeom>
          <a:noFill/>
          <a:ln w="9525">
            <a:solidFill>
              <a:schemeClr val="tx1"/>
            </a:solidFill>
            <a:round/>
            <a:headEnd/>
            <a:tailEnd/>
          </a:ln>
          <a:effectLst/>
        </p:spPr>
        <p:txBody>
          <a:bodyPr wrap="none"/>
          <a:lstStyle/>
          <a:p>
            <a:endParaRPr lang="en-US"/>
          </a:p>
        </p:txBody>
      </p:sp>
      <p:sp>
        <p:nvSpPr>
          <p:cNvPr id="282887" name="Line 263"/>
          <p:cNvSpPr>
            <a:spLocks noChangeShapeType="1"/>
          </p:cNvSpPr>
          <p:nvPr/>
        </p:nvSpPr>
        <p:spPr bwMode="auto">
          <a:xfrm>
            <a:off x="1268413" y="4705350"/>
            <a:ext cx="152400" cy="0"/>
          </a:xfrm>
          <a:prstGeom prst="line">
            <a:avLst/>
          </a:prstGeom>
          <a:noFill/>
          <a:ln w="9525">
            <a:solidFill>
              <a:schemeClr val="tx1"/>
            </a:solidFill>
            <a:round/>
            <a:headEnd/>
            <a:tailEnd/>
          </a:ln>
          <a:effectLst/>
        </p:spPr>
        <p:txBody>
          <a:bodyPr wrap="none"/>
          <a:lstStyle/>
          <a:p>
            <a:endParaRPr lang="en-US"/>
          </a:p>
        </p:txBody>
      </p:sp>
      <p:sp>
        <p:nvSpPr>
          <p:cNvPr id="282888" name="Line 264"/>
          <p:cNvSpPr>
            <a:spLocks noChangeShapeType="1"/>
          </p:cNvSpPr>
          <p:nvPr/>
        </p:nvSpPr>
        <p:spPr bwMode="auto">
          <a:xfrm flipV="1">
            <a:off x="4997450" y="2492375"/>
            <a:ext cx="146050" cy="6350"/>
          </a:xfrm>
          <a:prstGeom prst="line">
            <a:avLst/>
          </a:prstGeom>
          <a:noFill/>
          <a:ln w="9525">
            <a:solidFill>
              <a:schemeClr val="tx1"/>
            </a:solidFill>
            <a:round/>
            <a:headEnd/>
            <a:tailEnd/>
          </a:ln>
          <a:effectLst/>
        </p:spPr>
        <p:txBody>
          <a:bodyPr wrap="none"/>
          <a:lstStyle/>
          <a:p>
            <a:endParaRPr lang="en-US"/>
          </a:p>
        </p:txBody>
      </p:sp>
      <p:sp>
        <p:nvSpPr>
          <p:cNvPr id="282889" name="Line 265"/>
          <p:cNvSpPr>
            <a:spLocks noChangeShapeType="1"/>
          </p:cNvSpPr>
          <p:nvPr/>
        </p:nvSpPr>
        <p:spPr bwMode="auto">
          <a:xfrm flipH="1" flipV="1">
            <a:off x="1289050" y="2782888"/>
            <a:ext cx="123825" cy="138112"/>
          </a:xfrm>
          <a:prstGeom prst="line">
            <a:avLst/>
          </a:prstGeom>
          <a:noFill/>
          <a:ln w="9525">
            <a:solidFill>
              <a:schemeClr val="tx1"/>
            </a:solidFill>
            <a:round/>
            <a:headEnd/>
            <a:tailEnd/>
          </a:ln>
          <a:effectLst/>
        </p:spPr>
        <p:txBody>
          <a:bodyPr wrap="none"/>
          <a:lstStyle/>
          <a:p>
            <a:endParaRPr lang="en-US"/>
          </a:p>
        </p:txBody>
      </p:sp>
      <p:sp>
        <p:nvSpPr>
          <p:cNvPr id="282890" name="Line 266"/>
          <p:cNvSpPr>
            <a:spLocks noChangeShapeType="1"/>
          </p:cNvSpPr>
          <p:nvPr/>
        </p:nvSpPr>
        <p:spPr bwMode="auto">
          <a:xfrm>
            <a:off x="4994275" y="4273550"/>
            <a:ext cx="142875" cy="136525"/>
          </a:xfrm>
          <a:prstGeom prst="line">
            <a:avLst/>
          </a:prstGeom>
          <a:noFill/>
          <a:ln w="9525">
            <a:solidFill>
              <a:schemeClr val="tx1"/>
            </a:solidFill>
            <a:round/>
            <a:headEnd/>
            <a:tailEnd/>
          </a:ln>
          <a:effectLst/>
        </p:spPr>
        <p:txBody>
          <a:bodyPr wrap="none"/>
          <a:lstStyle/>
          <a:p>
            <a:endParaRPr lang="en-US"/>
          </a:p>
        </p:txBody>
      </p:sp>
      <p:sp>
        <p:nvSpPr>
          <p:cNvPr id="282891" name="Line 267"/>
          <p:cNvSpPr>
            <a:spLocks noChangeShapeType="1"/>
          </p:cNvSpPr>
          <p:nvPr/>
        </p:nvSpPr>
        <p:spPr bwMode="auto">
          <a:xfrm flipH="1">
            <a:off x="2397125" y="5353050"/>
            <a:ext cx="117475" cy="131763"/>
          </a:xfrm>
          <a:prstGeom prst="line">
            <a:avLst/>
          </a:prstGeom>
          <a:noFill/>
          <a:ln w="9525">
            <a:solidFill>
              <a:schemeClr val="tx1"/>
            </a:solidFill>
            <a:round/>
            <a:headEnd/>
            <a:tailEnd/>
          </a:ln>
          <a:effectLst/>
        </p:spPr>
        <p:txBody>
          <a:bodyPr wrap="none"/>
          <a:lstStyle/>
          <a:p>
            <a:endParaRPr lang="en-US"/>
          </a:p>
        </p:txBody>
      </p:sp>
      <p:sp>
        <p:nvSpPr>
          <p:cNvPr id="282892" name="Line 268"/>
          <p:cNvSpPr>
            <a:spLocks noChangeShapeType="1"/>
          </p:cNvSpPr>
          <p:nvPr/>
        </p:nvSpPr>
        <p:spPr bwMode="auto">
          <a:xfrm flipV="1">
            <a:off x="3883025" y="1676400"/>
            <a:ext cx="165100" cy="171450"/>
          </a:xfrm>
          <a:prstGeom prst="line">
            <a:avLst/>
          </a:prstGeom>
          <a:noFill/>
          <a:ln w="9525">
            <a:solidFill>
              <a:schemeClr val="tx1"/>
            </a:solidFill>
            <a:round/>
            <a:headEnd/>
            <a:tailEnd/>
          </a:ln>
          <a:effectLst/>
        </p:spPr>
        <p:txBody>
          <a:bodyPr wrap="none"/>
          <a:lstStyle/>
          <a:p>
            <a:endParaRPr lang="en-US"/>
          </a:p>
        </p:txBody>
      </p:sp>
      <p:sp>
        <p:nvSpPr>
          <p:cNvPr id="282893" name="Freeform 269"/>
          <p:cNvSpPr>
            <a:spLocks/>
          </p:cNvSpPr>
          <p:nvPr/>
        </p:nvSpPr>
        <p:spPr bwMode="auto">
          <a:xfrm>
            <a:off x="1390650" y="1817688"/>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4" name="Freeform 270"/>
          <p:cNvSpPr>
            <a:spLocks/>
          </p:cNvSpPr>
          <p:nvPr/>
        </p:nvSpPr>
        <p:spPr bwMode="auto">
          <a:xfrm>
            <a:off x="3222625" y="1820863"/>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5" name="Freeform 271"/>
          <p:cNvSpPr>
            <a:spLocks/>
          </p:cNvSpPr>
          <p:nvPr/>
        </p:nvSpPr>
        <p:spPr bwMode="auto">
          <a:xfrm flipV="1">
            <a:off x="2311400" y="1822450"/>
            <a:ext cx="135731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6" name="Freeform 272"/>
          <p:cNvSpPr>
            <a:spLocks/>
          </p:cNvSpPr>
          <p:nvPr/>
        </p:nvSpPr>
        <p:spPr bwMode="auto">
          <a:xfrm rot="5400000">
            <a:off x="3922713" y="2036763"/>
            <a:ext cx="132556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7" name="Freeform 273"/>
          <p:cNvSpPr>
            <a:spLocks/>
          </p:cNvSpPr>
          <p:nvPr/>
        </p:nvSpPr>
        <p:spPr bwMode="auto">
          <a:xfrm rot="5400000">
            <a:off x="3919538" y="3824288"/>
            <a:ext cx="132556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8" name="Freeform 274"/>
          <p:cNvSpPr>
            <a:spLocks/>
          </p:cNvSpPr>
          <p:nvPr/>
        </p:nvSpPr>
        <p:spPr bwMode="auto">
          <a:xfrm rot="5400000" flipV="1">
            <a:off x="3917951" y="2935287"/>
            <a:ext cx="1325562"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9" name="Freeform 275"/>
          <p:cNvSpPr>
            <a:spLocks/>
          </p:cNvSpPr>
          <p:nvPr/>
        </p:nvSpPr>
        <p:spPr bwMode="auto">
          <a:xfrm rot="16200000" flipH="1">
            <a:off x="1180306" y="2466182"/>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0" name="Freeform 276"/>
          <p:cNvSpPr>
            <a:spLocks/>
          </p:cNvSpPr>
          <p:nvPr/>
        </p:nvSpPr>
        <p:spPr bwMode="auto">
          <a:xfrm rot="16200000" flipH="1">
            <a:off x="1183481" y="4263232"/>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1" name="Freeform 277"/>
          <p:cNvSpPr>
            <a:spLocks/>
          </p:cNvSpPr>
          <p:nvPr/>
        </p:nvSpPr>
        <p:spPr bwMode="auto">
          <a:xfrm rot="-5400000" flipH="1" flipV="1">
            <a:off x="1185069" y="3369469"/>
            <a:ext cx="1330325" cy="915987"/>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2" name="Freeform 278"/>
          <p:cNvSpPr>
            <a:spLocks/>
          </p:cNvSpPr>
          <p:nvPr/>
        </p:nvSpPr>
        <p:spPr bwMode="auto">
          <a:xfrm flipV="1">
            <a:off x="1851025" y="4494213"/>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3" name="Freeform 279"/>
          <p:cNvSpPr>
            <a:spLocks/>
          </p:cNvSpPr>
          <p:nvPr/>
        </p:nvSpPr>
        <p:spPr bwMode="auto">
          <a:xfrm flipV="1">
            <a:off x="3683000" y="4491038"/>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4" name="Freeform 280"/>
          <p:cNvSpPr>
            <a:spLocks/>
          </p:cNvSpPr>
          <p:nvPr/>
        </p:nvSpPr>
        <p:spPr bwMode="auto">
          <a:xfrm>
            <a:off x="2771775" y="4489450"/>
            <a:ext cx="135731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5" name="Freeform 281"/>
          <p:cNvSpPr>
            <a:spLocks/>
          </p:cNvSpPr>
          <p:nvPr/>
        </p:nvSpPr>
        <p:spPr bwMode="auto">
          <a:xfrm>
            <a:off x="2309813" y="2709863"/>
            <a:ext cx="135731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6" name="Freeform 282"/>
          <p:cNvSpPr>
            <a:spLocks/>
          </p:cNvSpPr>
          <p:nvPr/>
        </p:nvSpPr>
        <p:spPr bwMode="auto">
          <a:xfrm rot="5400000" flipV="1">
            <a:off x="2105025" y="3381375"/>
            <a:ext cx="132556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7" name="Freeform 283"/>
          <p:cNvSpPr>
            <a:spLocks/>
          </p:cNvSpPr>
          <p:nvPr/>
        </p:nvSpPr>
        <p:spPr bwMode="auto">
          <a:xfrm flipV="1">
            <a:off x="2770188" y="3598863"/>
            <a:ext cx="135731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8" name="Freeform 284"/>
          <p:cNvSpPr>
            <a:spLocks/>
          </p:cNvSpPr>
          <p:nvPr/>
        </p:nvSpPr>
        <p:spPr bwMode="auto">
          <a:xfrm rot="-5400000" flipH="1" flipV="1">
            <a:off x="3002756" y="2913857"/>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9" name="Text Box 285"/>
          <p:cNvSpPr txBox="1">
            <a:spLocks noChangeArrowheads="1"/>
          </p:cNvSpPr>
          <p:nvPr/>
        </p:nvSpPr>
        <p:spPr bwMode="auto">
          <a:xfrm>
            <a:off x="1514475" y="1260475"/>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2</a:t>
            </a:r>
          </a:p>
        </p:txBody>
      </p:sp>
      <p:sp>
        <p:nvSpPr>
          <p:cNvPr id="282910" name="Text Box 286"/>
          <p:cNvSpPr txBox="1">
            <a:spLocks noChangeArrowheads="1"/>
          </p:cNvSpPr>
          <p:nvPr/>
        </p:nvSpPr>
        <p:spPr bwMode="auto">
          <a:xfrm>
            <a:off x="3481388" y="124936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3</a:t>
            </a:r>
          </a:p>
        </p:txBody>
      </p:sp>
      <p:sp>
        <p:nvSpPr>
          <p:cNvPr id="282911" name="Text Box 287"/>
          <p:cNvSpPr txBox="1">
            <a:spLocks noChangeArrowheads="1"/>
          </p:cNvSpPr>
          <p:nvPr/>
        </p:nvSpPr>
        <p:spPr bwMode="auto">
          <a:xfrm flipH="1">
            <a:off x="1868488" y="54689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7</a:t>
            </a:r>
          </a:p>
        </p:txBody>
      </p:sp>
      <p:sp>
        <p:nvSpPr>
          <p:cNvPr id="282912" name="Text Box 288"/>
          <p:cNvSpPr txBox="1">
            <a:spLocks noChangeArrowheads="1"/>
          </p:cNvSpPr>
          <p:nvPr/>
        </p:nvSpPr>
        <p:spPr bwMode="auto">
          <a:xfrm flipH="1">
            <a:off x="3787775" y="54562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6</a:t>
            </a:r>
          </a:p>
        </p:txBody>
      </p:sp>
      <p:sp>
        <p:nvSpPr>
          <p:cNvPr id="282913" name="Text Box 289"/>
          <p:cNvSpPr txBox="1">
            <a:spLocks noChangeArrowheads="1"/>
          </p:cNvSpPr>
          <p:nvPr/>
        </p:nvSpPr>
        <p:spPr bwMode="auto">
          <a:xfrm rot="5400000" flipV="1">
            <a:off x="528637" y="25733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1</a:t>
            </a:r>
          </a:p>
        </p:txBody>
      </p:sp>
      <p:sp>
        <p:nvSpPr>
          <p:cNvPr id="282914" name="Text Box 290"/>
          <p:cNvSpPr txBox="1">
            <a:spLocks noChangeArrowheads="1"/>
          </p:cNvSpPr>
          <p:nvPr/>
        </p:nvSpPr>
        <p:spPr bwMode="auto">
          <a:xfrm rot="5400000" flipV="1">
            <a:off x="528637" y="4473576"/>
            <a:ext cx="1082675" cy="457200"/>
          </a:xfrm>
          <a:prstGeom prst="rect">
            <a:avLst/>
          </a:prstGeom>
          <a:noFill/>
          <a:ln w="9525" algn="ctr">
            <a:noFill/>
            <a:miter lim="800000"/>
            <a:headEnd/>
            <a:tailEnd/>
          </a:ln>
          <a:effectLst/>
        </p:spPr>
        <p:txBody>
          <a:bodyPr wrap="none">
            <a:spAutoFit/>
          </a:bodyPr>
          <a:lstStyle/>
          <a:p>
            <a:r>
              <a:rPr lang="en-US" sz="2400" b="1">
                <a:solidFill>
                  <a:srgbClr val="FF0000"/>
                </a:solidFill>
              </a:rPr>
              <a:t>CPU 0</a:t>
            </a:r>
          </a:p>
        </p:txBody>
      </p:sp>
      <p:sp>
        <p:nvSpPr>
          <p:cNvPr id="282915" name="Text Box 291"/>
          <p:cNvSpPr txBox="1">
            <a:spLocks noChangeArrowheads="1"/>
          </p:cNvSpPr>
          <p:nvPr/>
        </p:nvSpPr>
        <p:spPr bwMode="auto">
          <a:xfrm rot="-5400000">
            <a:off x="4841875" y="2241551"/>
            <a:ext cx="1082675" cy="457200"/>
          </a:xfrm>
          <a:prstGeom prst="rect">
            <a:avLst/>
          </a:prstGeom>
          <a:solidFill>
            <a:schemeClr val="bg1"/>
          </a:solidFill>
          <a:ln w="9525" algn="ctr">
            <a:noFill/>
            <a:miter lim="800000"/>
            <a:headEnd/>
            <a:tailEnd/>
          </a:ln>
          <a:effectLst/>
        </p:spPr>
        <p:txBody>
          <a:bodyPr wrap="none">
            <a:spAutoFit/>
          </a:bodyPr>
          <a:lstStyle/>
          <a:p>
            <a:r>
              <a:rPr lang="en-US" sz="2400" b="1">
                <a:solidFill>
                  <a:schemeClr val="tx1"/>
                </a:solidFill>
              </a:rPr>
              <a:t>CPU 4</a:t>
            </a:r>
          </a:p>
        </p:txBody>
      </p:sp>
      <p:sp>
        <p:nvSpPr>
          <p:cNvPr id="282916" name="Text Box 292"/>
          <p:cNvSpPr txBox="1">
            <a:spLocks noChangeArrowheads="1"/>
          </p:cNvSpPr>
          <p:nvPr/>
        </p:nvSpPr>
        <p:spPr bwMode="auto">
          <a:xfrm rot="-5400000">
            <a:off x="4827587" y="4168776"/>
            <a:ext cx="1082675" cy="457200"/>
          </a:xfrm>
          <a:prstGeom prst="rect">
            <a:avLst/>
          </a:prstGeom>
          <a:solidFill>
            <a:schemeClr val="bg1"/>
          </a:solidFill>
          <a:ln w="9525" algn="ctr">
            <a:noFill/>
            <a:miter lim="800000"/>
            <a:headEnd/>
            <a:tailEnd/>
          </a:ln>
          <a:effectLst/>
        </p:spPr>
        <p:txBody>
          <a:bodyPr wrap="none">
            <a:spAutoFit/>
          </a:bodyPr>
          <a:lstStyle/>
          <a:p>
            <a:r>
              <a:rPr lang="en-US" sz="2400" b="1">
                <a:solidFill>
                  <a:schemeClr val="tx1"/>
                </a:solidFill>
              </a:rPr>
              <a:t>CPU 5</a:t>
            </a:r>
          </a:p>
        </p:txBody>
      </p:sp>
      <p:sp>
        <p:nvSpPr>
          <p:cNvPr id="282917" name="Rectangle 293"/>
          <p:cNvSpPr>
            <a:spLocks noChangeArrowheads="1"/>
          </p:cNvSpPr>
          <p:nvPr/>
        </p:nvSpPr>
        <p:spPr bwMode="auto">
          <a:xfrm>
            <a:off x="6397625" y="2133600"/>
            <a:ext cx="644525" cy="412750"/>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282918" name="Rectangle 294"/>
          <p:cNvSpPr>
            <a:spLocks noChangeArrowheads="1"/>
          </p:cNvSpPr>
          <p:nvPr/>
        </p:nvSpPr>
        <p:spPr bwMode="auto">
          <a:xfrm>
            <a:off x="6397625" y="2540000"/>
            <a:ext cx="644525" cy="412750"/>
          </a:xfrm>
          <a:prstGeom prst="rect">
            <a:avLst/>
          </a:prstGeom>
          <a:solidFill>
            <a:schemeClr val="tx1">
              <a:alpha val="80000"/>
            </a:schemeClr>
          </a:solidFill>
          <a:ln w="9525" algn="ctr">
            <a:solidFill>
              <a:schemeClr val="tx1"/>
            </a:solidFill>
            <a:miter lim="800000"/>
            <a:headEnd/>
            <a:tailEnd/>
          </a:ln>
          <a:effectLst/>
        </p:spPr>
        <p:txBody>
          <a:bodyPr wrap="none" anchor="ctr"/>
          <a:lstStyle/>
          <a:p>
            <a:endParaRPr lang="en-US"/>
          </a:p>
        </p:txBody>
      </p:sp>
      <p:sp>
        <p:nvSpPr>
          <p:cNvPr id="282919" name="Rectangle 295"/>
          <p:cNvSpPr>
            <a:spLocks noChangeArrowheads="1"/>
          </p:cNvSpPr>
          <p:nvPr/>
        </p:nvSpPr>
        <p:spPr bwMode="auto">
          <a:xfrm>
            <a:off x="6397625" y="2951163"/>
            <a:ext cx="644525" cy="412750"/>
          </a:xfrm>
          <a:prstGeom prst="rect">
            <a:avLst/>
          </a:prstGeom>
          <a:solidFill>
            <a:schemeClr val="tx1">
              <a:alpha val="60001"/>
            </a:schemeClr>
          </a:solidFill>
          <a:ln w="9525" algn="ctr">
            <a:solidFill>
              <a:schemeClr val="tx1"/>
            </a:solidFill>
            <a:miter lim="800000"/>
            <a:headEnd/>
            <a:tailEnd/>
          </a:ln>
          <a:effectLst/>
        </p:spPr>
        <p:txBody>
          <a:bodyPr wrap="none" anchor="ctr"/>
          <a:lstStyle/>
          <a:p>
            <a:endParaRPr lang="en-US"/>
          </a:p>
        </p:txBody>
      </p:sp>
      <p:sp>
        <p:nvSpPr>
          <p:cNvPr id="282920" name="Rectangle 296"/>
          <p:cNvSpPr>
            <a:spLocks noChangeArrowheads="1"/>
          </p:cNvSpPr>
          <p:nvPr/>
        </p:nvSpPr>
        <p:spPr bwMode="auto">
          <a:xfrm>
            <a:off x="6397625" y="3363913"/>
            <a:ext cx="644525" cy="412750"/>
          </a:xfrm>
          <a:prstGeom prst="rect">
            <a:avLst/>
          </a:prstGeom>
          <a:solidFill>
            <a:schemeClr val="tx1">
              <a:alpha val="39999"/>
            </a:schemeClr>
          </a:solidFill>
          <a:ln w="9525" algn="ctr">
            <a:solidFill>
              <a:schemeClr val="tx1"/>
            </a:solidFill>
            <a:miter lim="800000"/>
            <a:headEnd/>
            <a:tailEnd/>
          </a:ln>
          <a:effectLst/>
        </p:spPr>
        <p:txBody>
          <a:bodyPr wrap="none" anchor="ctr"/>
          <a:lstStyle/>
          <a:p>
            <a:endParaRPr lang="en-US"/>
          </a:p>
        </p:txBody>
      </p:sp>
      <p:sp>
        <p:nvSpPr>
          <p:cNvPr id="282921" name="Rectangle 297"/>
          <p:cNvSpPr>
            <a:spLocks noChangeArrowheads="1"/>
          </p:cNvSpPr>
          <p:nvPr/>
        </p:nvSpPr>
        <p:spPr bwMode="auto">
          <a:xfrm>
            <a:off x="6397625" y="3775075"/>
            <a:ext cx="644525" cy="412750"/>
          </a:xfrm>
          <a:prstGeom prst="rect">
            <a:avLst/>
          </a:prstGeom>
          <a:solidFill>
            <a:schemeClr val="tx1">
              <a:alpha val="20000"/>
            </a:schemeClr>
          </a:solidFill>
          <a:ln w="9525" algn="ctr">
            <a:solidFill>
              <a:schemeClr val="tx1"/>
            </a:solidFill>
            <a:miter lim="800000"/>
            <a:headEnd/>
            <a:tailEnd/>
          </a:ln>
          <a:effectLst/>
        </p:spPr>
        <p:txBody>
          <a:bodyPr wrap="none" anchor="ctr"/>
          <a:lstStyle/>
          <a:p>
            <a:endParaRPr lang="en-US"/>
          </a:p>
        </p:txBody>
      </p:sp>
      <p:sp>
        <p:nvSpPr>
          <p:cNvPr id="282922" name="Rectangle 298"/>
          <p:cNvSpPr>
            <a:spLocks noChangeArrowheads="1"/>
          </p:cNvSpPr>
          <p:nvPr/>
        </p:nvSpPr>
        <p:spPr bwMode="auto">
          <a:xfrm>
            <a:off x="6397625" y="4186238"/>
            <a:ext cx="644525" cy="412750"/>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282924" name="Text Box 300"/>
          <p:cNvSpPr txBox="1">
            <a:spLocks noChangeArrowheads="1"/>
          </p:cNvSpPr>
          <p:nvPr/>
        </p:nvSpPr>
        <p:spPr bwMode="auto">
          <a:xfrm>
            <a:off x="7156450" y="1935163"/>
            <a:ext cx="1625600" cy="822325"/>
          </a:xfrm>
          <a:prstGeom prst="rect">
            <a:avLst/>
          </a:prstGeom>
          <a:noFill/>
          <a:ln w="9525" algn="ctr">
            <a:noFill/>
            <a:miter lim="800000"/>
            <a:headEnd/>
            <a:tailEnd/>
          </a:ln>
          <a:effectLst/>
        </p:spPr>
        <p:txBody>
          <a:bodyPr wrap="none">
            <a:spAutoFit/>
          </a:bodyPr>
          <a:lstStyle/>
          <a:p>
            <a:r>
              <a:rPr lang="en-US" sz="2400" b="1">
                <a:solidFill>
                  <a:schemeClr val="tx1"/>
                </a:solidFill>
              </a:rPr>
              <a:t>Greater %</a:t>
            </a:r>
          </a:p>
          <a:p>
            <a:r>
              <a:rPr lang="en-US" sz="2400" b="1">
                <a:solidFill>
                  <a:schemeClr val="tx1"/>
                </a:solidFill>
              </a:rPr>
              <a:t>of L2 Hits</a:t>
            </a:r>
          </a:p>
        </p:txBody>
      </p:sp>
      <p:sp>
        <p:nvSpPr>
          <p:cNvPr id="282925" name="Line 301"/>
          <p:cNvSpPr>
            <a:spLocks noChangeShapeType="1"/>
          </p:cNvSpPr>
          <p:nvPr/>
        </p:nvSpPr>
        <p:spPr bwMode="auto">
          <a:xfrm flipV="1">
            <a:off x="7915275" y="2716213"/>
            <a:ext cx="0" cy="1865312"/>
          </a:xfrm>
          <a:prstGeom prst="line">
            <a:avLst/>
          </a:prstGeom>
          <a:noFill/>
          <a:ln w="76200">
            <a:solidFill>
              <a:schemeClr val="tx1"/>
            </a:solidFill>
            <a:round/>
            <a:headEnd/>
            <a:tailEnd type="triangle" w="med" len="med"/>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Beckmann &amp; Wood</a:t>
            </a:r>
          </a:p>
        </p:txBody>
      </p:sp>
      <p:sp>
        <p:nvSpPr>
          <p:cNvPr id="12"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13" name="Slide Number Placeholder 5"/>
          <p:cNvSpPr>
            <a:spLocks noGrp="1"/>
          </p:cNvSpPr>
          <p:nvPr>
            <p:ph type="sldNum" sz="quarter" idx="4294967295"/>
          </p:nvPr>
        </p:nvSpPr>
        <p:spPr>
          <a:xfrm>
            <a:off x="7239000" y="6245225"/>
            <a:ext cx="1447800" cy="476250"/>
          </a:xfrm>
          <a:prstGeom prst="rect">
            <a:avLst/>
          </a:prstGeom>
        </p:spPr>
        <p:txBody>
          <a:bodyPr/>
          <a:lstStyle/>
          <a:p>
            <a:fld id="{40C7CAF2-EBA8-4255-8AB1-51307E502203}" type="slidenum">
              <a:rPr lang="en-US"/>
              <a:pPr/>
              <a:t>137</a:t>
            </a:fld>
            <a:endParaRPr lang="en-US"/>
          </a:p>
        </p:txBody>
      </p:sp>
      <p:sp>
        <p:nvSpPr>
          <p:cNvPr id="319490" name="Rectangle 2"/>
          <p:cNvSpPr>
            <a:spLocks noGrp="1" noChangeArrowheads="1"/>
          </p:cNvSpPr>
          <p:nvPr>
            <p:ph type="title"/>
          </p:nvPr>
        </p:nvSpPr>
        <p:spPr/>
        <p:txBody>
          <a:bodyPr/>
          <a:lstStyle/>
          <a:p>
            <a:r>
              <a:rPr lang="en-US"/>
              <a:t>CMP-DNUCA: Migration</a:t>
            </a:r>
          </a:p>
        </p:txBody>
      </p:sp>
      <p:sp>
        <p:nvSpPr>
          <p:cNvPr id="319491" name="Rectangle 3"/>
          <p:cNvSpPr>
            <a:spLocks noGrp="1" noChangeArrowheads="1"/>
          </p:cNvSpPr>
          <p:nvPr>
            <p:ph type="body" idx="1"/>
          </p:nvPr>
        </p:nvSpPr>
        <p:spPr>
          <a:xfrm>
            <a:off x="457200" y="1470025"/>
            <a:ext cx="8229600" cy="2260600"/>
          </a:xfrm>
        </p:spPr>
        <p:txBody>
          <a:bodyPr/>
          <a:lstStyle/>
          <a:p>
            <a:r>
              <a:rPr lang="en-US"/>
              <a:t>Migration policy</a:t>
            </a:r>
          </a:p>
          <a:p>
            <a:pPr lvl="1">
              <a:buClr>
                <a:schemeClr val="tx1"/>
              </a:buClr>
            </a:pPr>
            <a:r>
              <a:rPr lang="en-US" b="1">
                <a:solidFill>
                  <a:srgbClr val="FF0000"/>
                </a:solidFill>
              </a:rPr>
              <a:t>Gradual </a:t>
            </a:r>
            <a:r>
              <a:rPr lang="en-US"/>
              <a:t>movement</a:t>
            </a:r>
          </a:p>
          <a:p>
            <a:pPr lvl="1"/>
            <a:r>
              <a:rPr lang="en-US"/>
              <a:t>Increases local hits and reduces distant hits</a:t>
            </a:r>
          </a:p>
        </p:txBody>
      </p:sp>
      <p:sp>
        <p:nvSpPr>
          <p:cNvPr id="319492" name="Text Box 4"/>
          <p:cNvSpPr txBox="1">
            <a:spLocks noChangeArrowheads="1"/>
          </p:cNvSpPr>
          <p:nvPr/>
        </p:nvSpPr>
        <p:spPr bwMode="auto">
          <a:xfrm>
            <a:off x="349250" y="4348163"/>
            <a:ext cx="2065338" cy="822325"/>
          </a:xfrm>
          <a:prstGeom prst="rect">
            <a:avLst/>
          </a:prstGeom>
          <a:noFill/>
          <a:ln w="9525" algn="ctr">
            <a:noFill/>
            <a:miter lim="800000"/>
            <a:headEnd/>
            <a:tailEnd/>
          </a:ln>
          <a:effectLst/>
        </p:spPr>
        <p:txBody>
          <a:bodyPr wrap="none">
            <a:spAutoFit/>
          </a:bodyPr>
          <a:lstStyle/>
          <a:p>
            <a:pPr algn="ctr"/>
            <a:r>
              <a:rPr lang="en-US" sz="2400" b="1">
                <a:solidFill>
                  <a:schemeClr val="tx1"/>
                </a:solidFill>
              </a:rPr>
              <a:t>other</a:t>
            </a:r>
          </a:p>
          <a:p>
            <a:pPr algn="ctr"/>
            <a:r>
              <a:rPr lang="en-US" sz="2400" b="1">
                <a:solidFill>
                  <a:schemeClr val="tx1"/>
                </a:solidFill>
              </a:rPr>
              <a:t>bankclusters</a:t>
            </a:r>
          </a:p>
        </p:txBody>
      </p:sp>
      <p:sp>
        <p:nvSpPr>
          <p:cNvPr id="319493" name="Text Box 5"/>
          <p:cNvSpPr txBox="1">
            <a:spLocks noChangeArrowheads="1"/>
          </p:cNvSpPr>
          <p:nvPr/>
        </p:nvSpPr>
        <p:spPr bwMode="auto">
          <a:xfrm>
            <a:off x="2632075" y="4346575"/>
            <a:ext cx="1895475" cy="822325"/>
          </a:xfrm>
          <a:prstGeom prst="rect">
            <a:avLst/>
          </a:prstGeom>
          <a:noFill/>
          <a:ln w="9525" algn="ctr">
            <a:noFill/>
            <a:miter lim="800000"/>
            <a:headEnd/>
            <a:tailEnd/>
          </a:ln>
          <a:effectLst/>
        </p:spPr>
        <p:txBody>
          <a:bodyPr wrap="none">
            <a:spAutoFit/>
          </a:bodyPr>
          <a:lstStyle/>
          <a:p>
            <a:pPr algn="ctr"/>
            <a:r>
              <a:rPr lang="en-US" sz="2400" b="1">
                <a:solidFill>
                  <a:schemeClr val="tx1"/>
                </a:solidFill>
              </a:rPr>
              <a:t>my center</a:t>
            </a:r>
          </a:p>
          <a:p>
            <a:pPr algn="ctr"/>
            <a:r>
              <a:rPr lang="en-US" sz="2400" b="1">
                <a:solidFill>
                  <a:schemeClr val="tx1"/>
                </a:solidFill>
              </a:rPr>
              <a:t>bankcluster</a:t>
            </a:r>
          </a:p>
        </p:txBody>
      </p:sp>
      <p:sp>
        <p:nvSpPr>
          <p:cNvPr id="319496" name="Line 8"/>
          <p:cNvSpPr>
            <a:spLocks noChangeShapeType="1"/>
          </p:cNvSpPr>
          <p:nvPr/>
        </p:nvSpPr>
        <p:spPr bwMode="auto">
          <a:xfrm>
            <a:off x="2352675" y="4754563"/>
            <a:ext cx="412750" cy="0"/>
          </a:xfrm>
          <a:prstGeom prst="line">
            <a:avLst/>
          </a:prstGeom>
          <a:noFill/>
          <a:ln w="76200">
            <a:solidFill>
              <a:schemeClr val="tx1"/>
            </a:solidFill>
            <a:round/>
            <a:headEnd/>
            <a:tailEnd type="triangle" w="med" len="med"/>
          </a:ln>
          <a:effectLst/>
        </p:spPr>
        <p:txBody>
          <a:bodyPr wrap="none"/>
          <a:lstStyle/>
          <a:p>
            <a:endParaRPr lang="en-US"/>
          </a:p>
        </p:txBody>
      </p:sp>
      <p:sp>
        <p:nvSpPr>
          <p:cNvPr id="319497" name="Line 9"/>
          <p:cNvSpPr>
            <a:spLocks noChangeShapeType="1"/>
          </p:cNvSpPr>
          <p:nvPr/>
        </p:nvSpPr>
        <p:spPr bwMode="auto">
          <a:xfrm>
            <a:off x="4421188" y="4748213"/>
            <a:ext cx="412750" cy="0"/>
          </a:xfrm>
          <a:prstGeom prst="line">
            <a:avLst/>
          </a:prstGeom>
          <a:noFill/>
          <a:ln w="76200">
            <a:solidFill>
              <a:schemeClr val="tx1"/>
            </a:solidFill>
            <a:round/>
            <a:headEnd/>
            <a:tailEnd type="triangle" w="med" len="med"/>
          </a:ln>
          <a:effectLst/>
        </p:spPr>
        <p:txBody>
          <a:bodyPr wrap="none"/>
          <a:lstStyle/>
          <a:p>
            <a:endParaRPr lang="en-US"/>
          </a:p>
        </p:txBody>
      </p:sp>
      <p:sp>
        <p:nvSpPr>
          <p:cNvPr id="319499" name="Text Box 11"/>
          <p:cNvSpPr txBox="1">
            <a:spLocks noChangeArrowheads="1"/>
          </p:cNvSpPr>
          <p:nvPr/>
        </p:nvSpPr>
        <p:spPr bwMode="auto">
          <a:xfrm>
            <a:off x="4733925" y="4356100"/>
            <a:ext cx="1895475" cy="822325"/>
          </a:xfrm>
          <a:prstGeom prst="rect">
            <a:avLst/>
          </a:prstGeom>
          <a:noFill/>
          <a:ln w="9525" algn="ctr">
            <a:noFill/>
            <a:miter lim="800000"/>
            <a:headEnd/>
            <a:tailEnd/>
          </a:ln>
          <a:effectLst/>
        </p:spPr>
        <p:txBody>
          <a:bodyPr wrap="none">
            <a:spAutoFit/>
          </a:bodyPr>
          <a:lstStyle/>
          <a:p>
            <a:pPr algn="ctr"/>
            <a:r>
              <a:rPr lang="en-US" sz="2400" b="1">
                <a:solidFill>
                  <a:schemeClr val="tx1"/>
                </a:solidFill>
              </a:rPr>
              <a:t>my inter.</a:t>
            </a:r>
          </a:p>
          <a:p>
            <a:pPr algn="ctr"/>
            <a:r>
              <a:rPr lang="en-US" sz="2400" b="1">
                <a:solidFill>
                  <a:schemeClr val="tx1"/>
                </a:solidFill>
              </a:rPr>
              <a:t>bankcluster</a:t>
            </a:r>
          </a:p>
        </p:txBody>
      </p:sp>
      <p:sp>
        <p:nvSpPr>
          <p:cNvPr id="319500" name="Text Box 12"/>
          <p:cNvSpPr txBox="1">
            <a:spLocks noChangeArrowheads="1"/>
          </p:cNvSpPr>
          <p:nvPr/>
        </p:nvSpPr>
        <p:spPr bwMode="auto">
          <a:xfrm>
            <a:off x="6892925" y="4354513"/>
            <a:ext cx="1895475" cy="822325"/>
          </a:xfrm>
          <a:prstGeom prst="rect">
            <a:avLst/>
          </a:prstGeom>
          <a:noFill/>
          <a:ln w="9525" algn="ctr">
            <a:noFill/>
            <a:miter lim="800000"/>
            <a:headEnd/>
            <a:tailEnd/>
          </a:ln>
          <a:effectLst/>
        </p:spPr>
        <p:txBody>
          <a:bodyPr wrap="none">
            <a:spAutoFit/>
          </a:bodyPr>
          <a:lstStyle/>
          <a:p>
            <a:pPr algn="ctr"/>
            <a:r>
              <a:rPr lang="en-US" sz="2400" b="1">
                <a:solidFill>
                  <a:schemeClr val="tx1"/>
                </a:solidFill>
              </a:rPr>
              <a:t>my local</a:t>
            </a:r>
          </a:p>
          <a:p>
            <a:pPr algn="ctr"/>
            <a:r>
              <a:rPr lang="en-US" sz="2400" b="1">
                <a:solidFill>
                  <a:schemeClr val="tx1"/>
                </a:solidFill>
              </a:rPr>
              <a:t>bankcluster</a:t>
            </a:r>
          </a:p>
        </p:txBody>
      </p:sp>
      <p:sp>
        <p:nvSpPr>
          <p:cNvPr id="319501" name="Line 13"/>
          <p:cNvSpPr>
            <a:spLocks noChangeShapeType="1"/>
          </p:cNvSpPr>
          <p:nvPr/>
        </p:nvSpPr>
        <p:spPr bwMode="auto">
          <a:xfrm>
            <a:off x="6572250" y="4762500"/>
            <a:ext cx="412750" cy="0"/>
          </a:xfrm>
          <a:prstGeom prst="line">
            <a:avLst/>
          </a:prstGeom>
          <a:noFill/>
          <a:ln w="76200">
            <a:solidFill>
              <a:schemeClr val="tx1"/>
            </a:solidFill>
            <a:round/>
            <a:headEnd/>
            <a:tailEnd type="triangle" w="med" len="med"/>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5"/>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21" name="Slide Number Placeholder 6"/>
          <p:cNvSpPr>
            <a:spLocks noGrp="1"/>
          </p:cNvSpPr>
          <p:nvPr>
            <p:ph type="sldNum" sz="quarter" idx="4294967295"/>
          </p:nvPr>
        </p:nvSpPr>
        <p:spPr>
          <a:xfrm>
            <a:off x="7239000" y="6245225"/>
            <a:ext cx="1447800" cy="476250"/>
          </a:xfrm>
          <a:prstGeom prst="rect">
            <a:avLst/>
          </a:prstGeom>
        </p:spPr>
        <p:txBody>
          <a:bodyPr/>
          <a:lstStyle/>
          <a:p>
            <a:fld id="{7CB9653B-AEA4-4CCF-AB51-D94BD7208D67}" type="slidenum">
              <a:rPr lang="en-US"/>
              <a:pPr/>
              <a:t>138</a:t>
            </a:fld>
            <a:endParaRPr lang="en-US"/>
          </a:p>
        </p:txBody>
      </p:sp>
      <p:sp>
        <p:nvSpPr>
          <p:cNvPr id="267266" name="Rectangle 2"/>
          <p:cNvSpPr>
            <a:spLocks noGrp="1" noChangeArrowheads="1"/>
          </p:cNvSpPr>
          <p:nvPr>
            <p:ph type="title"/>
          </p:nvPr>
        </p:nvSpPr>
        <p:spPr/>
        <p:txBody>
          <a:bodyPr/>
          <a:lstStyle/>
          <a:p>
            <a:r>
              <a:rPr lang="en-US" dirty="0"/>
              <a:t>CMP-DNUCA: Hit Distribution Ocean per CPU</a:t>
            </a:r>
          </a:p>
        </p:txBody>
      </p:sp>
      <p:pic>
        <p:nvPicPr>
          <p:cNvPr id="267304" name="Picture 40" descr="ocean-0"/>
          <p:cNvPicPr>
            <a:picLocks noGrp="1" noChangeAspect="1" noChangeArrowheads="1"/>
          </p:cNvPicPr>
          <p:nvPr>
            <p:ph sz="half" idx="1"/>
          </p:nvPr>
        </p:nvPicPr>
        <p:blipFill>
          <a:blip r:embed="rId3"/>
          <a:srcRect/>
          <a:stretch>
            <a:fillRect/>
          </a:stretch>
        </p:blipFill>
        <p:spPr>
          <a:xfrm>
            <a:off x="614363" y="1420813"/>
            <a:ext cx="1662112" cy="1655762"/>
          </a:xfrm>
          <a:noFill/>
          <a:ln/>
        </p:spPr>
      </p:pic>
      <p:sp>
        <p:nvSpPr>
          <p:cNvPr id="267278" name="Text Box 14"/>
          <p:cNvSpPr txBox="1">
            <a:spLocks noChangeArrowheads="1"/>
          </p:cNvSpPr>
          <p:nvPr/>
        </p:nvSpPr>
        <p:spPr bwMode="auto">
          <a:xfrm>
            <a:off x="858838" y="29702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0</a:t>
            </a:r>
          </a:p>
        </p:txBody>
      </p:sp>
      <p:sp>
        <p:nvSpPr>
          <p:cNvPr id="267279" name="Text Box 15"/>
          <p:cNvSpPr txBox="1">
            <a:spLocks noChangeArrowheads="1"/>
          </p:cNvSpPr>
          <p:nvPr/>
        </p:nvSpPr>
        <p:spPr bwMode="auto">
          <a:xfrm>
            <a:off x="2870200" y="29702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1</a:t>
            </a:r>
          </a:p>
        </p:txBody>
      </p:sp>
      <p:sp>
        <p:nvSpPr>
          <p:cNvPr id="267280" name="Text Box 16"/>
          <p:cNvSpPr txBox="1">
            <a:spLocks noChangeArrowheads="1"/>
          </p:cNvSpPr>
          <p:nvPr/>
        </p:nvSpPr>
        <p:spPr bwMode="auto">
          <a:xfrm>
            <a:off x="5106988" y="29702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2</a:t>
            </a:r>
          </a:p>
        </p:txBody>
      </p:sp>
      <p:sp>
        <p:nvSpPr>
          <p:cNvPr id="267281" name="Text Box 17"/>
          <p:cNvSpPr txBox="1">
            <a:spLocks noChangeArrowheads="1"/>
          </p:cNvSpPr>
          <p:nvPr/>
        </p:nvSpPr>
        <p:spPr bwMode="auto">
          <a:xfrm>
            <a:off x="7070725" y="29702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3</a:t>
            </a:r>
          </a:p>
        </p:txBody>
      </p:sp>
      <p:sp>
        <p:nvSpPr>
          <p:cNvPr id="267282" name="Text Box 18"/>
          <p:cNvSpPr txBox="1">
            <a:spLocks noChangeArrowheads="1"/>
          </p:cNvSpPr>
          <p:nvPr/>
        </p:nvSpPr>
        <p:spPr bwMode="auto">
          <a:xfrm>
            <a:off x="895350" y="52784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4</a:t>
            </a:r>
          </a:p>
        </p:txBody>
      </p:sp>
      <p:sp>
        <p:nvSpPr>
          <p:cNvPr id="267283" name="Text Box 19"/>
          <p:cNvSpPr txBox="1">
            <a:spLocks noChangeArrowheads="1"/>
          </p:cNvSpPr>
          <p:nvPr/>
        </p:nvSpPr>
        <p:spPr bwMode="auto">
          <a:xfrm>
            <a:off x="2911475" y="5286375"/>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5</a:t>
            </a:r>
          </a:p>
        </p:txBody>
      </p:sp>
      <p:sp>
        <p:nvSpPr>
          <p:cNvPr id="267284" name="Text Box 20"/>
          <p:cNvSpPr txBox="1">
            <a:spLocks noChangeArrowheads="1"/>
          </p:cNvSpPr>
          <p:nvPr/>
        </p:nvSpPr>
        <p:spPr bwMode="auto">
          <a:xfrm>
            <a:off x="5127625" y="52784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6</a:t>
            </a:r>
          </a:p>
        </p:txBody>
      </p:sp>
      <p:sp>
        <p:nvSpPr>
          <p:cNvPr id="267285" name="Text Box 21"/>
          <p:cNvSpPr txBox="1">
            <a:spLocks noChangeArrowheads="1"/>
          </p:cNvSpPr>
          <p:nvPr/>
        </p:nvSpPr>
        <p:spPr bwMode="auto">
          <a:xfrm>
            <a:off x="7107238" y="528796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7</a:t>
            </a:r>
          </a:p>
        </p:txBody>
      </p:sp>
      <p:pic>
        <p:nvPicPr>
          <p:cNvPr id="267308" name="Picture 44" descr="ocean-4"/>
          <p:cNvPicPr>
            <a:picLocks noChangeAspect="1" noChangeArrowheads="1"/>
          </p:cNvPicPr>
          <p:nvPr/>
        </p:nvPicPr>
        <p:blipFill>
          <a:blip r:embed="rId4"/>
          <a:srcRect/>
          <a:stretch>
            <a:fillRect/>
          </a:stretch>
        </p:blipFill>
        <p:spPr bwMode="auto">
          <a:xfrm>
            <a:off x="704850" y="3694113"/>
            <a:ext cx="1644650" cy="1636712"/>
          </a:xfrm>
          <a:prstGeom prst="rect">
            <a:avLst/>
          </a:prstGeom>
          <a:noFill/>
        </p:spPr>
      </p:pic>
      <p:pic>
        <p:nvPicPr>
          <p:cNvPr id="267309" name="Picture 45" descr="ocean-5"/>
          <p:cNvPicPr>
            <a:picLocks noChangeAspect="1" noChangeArrowheads="1"/>
          </p:cNvPicPr>
          <p:nvPr/>
        </p:nvPicPr>
        <p:blipFill>
          <a:blip r:embed="rId5"/>
          <a:srcRect/>
          <a:stretch>
            <a:fillRect/>
          </a:stretch>
        </p:blipFill>
        <p:spPr bwMode="auto">
          <a:xfrm>
            <a:off x="2565400" y="3732213"/>
            <a:ext cx="1625600" cy="1619250"/>
          </a:xfrm>
          <a:prstGeom prst="rect">
            <a:avLst/>
          </a:prstGeom>
          <a:noFill/>
        </p:spPr>
      </p:pic>
      <p:pic>
        <p:nvPicPr>
          <p:cNvPr id="267310" name="Picture 46" descr="ocean-6"/>
          <p:cNvPicPr>
            <a:picLocks noChangeAspect="1" noChangeArrowheads="1"/>
          </p:cNvPicPr>
          <p:nvPr/>
        </p:nvPicPr>
        <p:blipFill>
          <a:blip r:embed="rId6"/>
          <a:srcRect/>
          <a:stretch>
            <a:fillRect/>
          </a:stretch>
        </p:blipFill>
        <p:spPr bwMode="auto">
          <a:xfrm>
            <a:off x="4895850" y="3732213"/>
            <a:ext cx="1620838" cy="1612900"/>
          </a:xfrm>
          <a:prstGeom prst="rect">
            <a:avLst/>
          </a:prstGeom>
          <a:noFill/>
        </p:spPr>
      </p:pic>
      <p:pic>
        <p:nvPicPr>
          <p:cNvPr id="267311" name="Picture 47" descr="ocean-7"/>
          <p:cNvPicPr>
            <a:picLocks noChangeAspect="1" noChangeArrowheads="1"/>
          </p:cNvPicPr>
          <p:nvPr/>
        </p:nvPicPr>
        <p:blipFill>
          <a:blip r:embed="rId7"/>
          <a:srcRect/>
          <a:stretch>
            <a:fillRect/>
          </a:stretch>
        </p:blipFill>
        <p:spPr bwMode="auto">
          <a:xfrm>
            <a:off x="6916738" y="3770313"/>
            <a:ext cx="1566862" cy="1560512"/>
          </a:xfrm>
          <a:prstGeom prst="rect">
            <a:avLst/>
          </a:prstGeom>
          <a:noFill/>
        </p:spPr>
      </p:pic>
      <p:pic>
        <p:nvPicPr>
          <p:cNvPr id="267312" name="Picture 48" descr="ocean-1"/>
          <p:cNvPicPr>
            <a:picLocks noChangeAspect="1" noChangeArrowheads="1"/>
          </p:cNvPicPr>
          <p:nvPr/>
        </p:nvPicPr>
        <p:blipFill>
          <a:blip r:embed="rId8"/>
          <a:srcRect/>
          <a:stretch>
            <a:fillRect/>
          </a:stretch>
        </p:blipFill>
        <p:spPr bwMode="auto">
          <a:xfrm>
            <a:off x="2628900" y="1446213"/>
            <a:ext cx="1625600" cy="1619250"/>
          </a:xfrm>
          <a:prstGeom prst="rect">
            <a:avLst/>
          </a:prstGeom>
          <a:noFill/>
        </p:spPr>
      </p:pic>
      <p:pic>
        <p:nvPicPr>
          <p:cNvPr id="267313" name="Picture 49" descr="ocean-2"/>
          <p:cNvPicPr>
            <a:picLocks noChangeAspect="1" noChangeArrowheads="1"/>
          </p:cNvPicPr>
          <p:nvPr/>
        </p:nvPicPr>
        <p:blipFill>
          <a:blip r:embed="rId9"/>
          <a:srcRect/>
          <a:stretch>
            <a:fillRect/>
          </a:stretch>
        </p:blipFill>
        <p:spPr bwMode="auto">
          <a:xfrm>
            <a:off x="4857750" y="1501775"/>
            <a:ext cx="1565275" cy="1558925"/>
          </a:xfrm>
          <a:prstGeom prst="rect">
            <a:avLst/>
          </a:prstGeom>
          <a:noFill/>
        </p:spPr>
      </p:pic>
      <p:pic>
        <p:nvPicPr>
          <p:cNvPr id="267314" name="Picture 50" descr="ocean-3"/>
          <p:cNvPicPr>
            <a:picLocks noChangeAspect="1" noChangeArrowheads="1"/>
          </p:cNvPicPr>
          <p:nvPr/>
        </p:nvPicPr>
        <p:blipFill>
          <a:blip r:embed="rId10"/>
          <a:srcRect/>
          <a:stretch>
            <a:fillRect/>
          </a:stretch>
        </p:blipFill>
        <p:spPr bwMode="auto">
          <a:xfrm>
            <a:off x="6896100" y="1519238"/>
            <a:ext cx="1549400" cy="1541462"/>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Beckmann &amp; Wood</a:t>
            </a:r>
          </a:p>
        </p:txBody>
      </p:sp>
      <p:sp>
        <p:nvSpPr>
          <p:cNvPr id="7" name="Slide Number Placeholder 5"/>
          <p:cNvSpPr>
            <a:spLocks noGrp="1"/>
          </p:cNvSpPr>
          <p:nvPr>
            <p:ph type="sldNum" sz="quarter" idx="4294967295"/>
          </p:nvPr>
        </p:nvSpPr>
        <p:spPr>
          <a:xfrm>
            <a:off x="7239000" y="6245225"/>
            <a:ext cx="1447800" cy="476250"/>
          </a:xfrm>
          <a:prstGeom prst="rect">
            <a:avLst/>
          </a:prstGeom>
        </p:spPr>
        <p:txBody>
          <a:bodyPr/>
          <a:lstStyle/>
          <a:p>
            <a:fld id="{E58B2F86-8D8F-45E1-BBD9-F07B7B4FDD47}" type="slidenum">
              <a:rPr lang="en-US"/>
              <a:pPr/>
              <a:t>139</a:t>
            </a:fld>
            <a:endParaRPr lang="en-US"/>
          </a:p>
        </p:txBody>
      </p:sp>
      <p:sp>
        <p:nvSpPr>
          <p:cNvPr id="224260" name="Rectangle 4"/>
          <p:cNvSpPr>
            <a:spLocks noGrp="1" noChangeArrowheads="1"/>
          </p:cNvSpPr>
          <p:nvPr>
            <p:ph type="title"/>
          </p:nvPr>
        </p:nvSpPr>
        <p:spPr/>
        <p:txBody>
          <a:bodyPr/>
          <a:lstStyle/>
          <a:p>
            <a:r>
              <a:rPr lang="en-US" sz="3200" dirty="0"/>
              <a:t>CMP-DNUCA: Hit Distribution Ocean all CPUs</a:t>
            </a:r>
          </a:p>
        </p:txBody>
      </p:sp>
      <p:pic>
        <p:nvPicPr>
          <p:cNvPr id="224298" name="Picture 42" descr="ocean"/>
          <p:cNvPicPr>
            <a:picLocks noGrp="1" noChangeAspect="1" noChangeArrowheads="1"/>
          </p:cNvPicPr>
          <p:nvPr>
            <p:ph idx="1"/>
          </p:nvPr>
        </p:nvPicPr>
        <p:blipFill>
          <a:blip r:embed="rId2"/>
          <a:srcRect/>
          <a:stretch>
            <a:fillRect/>
          </a:stretch>
        </p:blipFill>
        <p:spPr>
          <a:xfrm>
            <a:off x="2422525" y="1481138"/>
            <a:ext cx="4292600" cy="4276725"/>
          </a:xfrm>
          <a:noFill/>
          <a:ln/>
        </p:spPr>
      </p:pic>
      <p:sp>
        <p:nvSpPr>
          <p:cNvPr id="224300" name="Text Box 44"/>
          <p:cNvSpPr txBox="1">
            <a:spLocks noChangeArrowheads="1"/>
          </p:cNvSpPr>
          <p:nvPr/>
        </p:nvSpPr>
        <p:spPr bwMode="auto">
          <a:xfrm>
            <a:off x="642938" y="5719763"/>
            <a:ext cx="7858125" cy="457200"/>
          </a:xfrm>
          <a:prstGeom prst="rect">
            <a:avLst/>
          </a:prstGeom>
          <a:noFill/>
          <a:ln w="9525" algn="ctr">
            <a:noFill/>
            <a:miter lim="800000"/>
            <a:headEnd/>
            <a:tailEnd/>
          </a:ln>
          <a:effectLst/>
        </p:spPr>
        <p:txBody>
          <a:bodyPr wrap="none">
            <a:spAutoFit/>
          </a:bodyPr>
          <a:lstStyle/>
          <a:p>
            <a:r>
              <a:rPr lang="en-US" sz="2400" b="1" dirty="0">
                <a:solidFill>
                  <a:schemeClr val="tx1"/>
                </a:solidFill>
              </a:rPr>
              <a:t>Block migration successfully</a:t>
            </a:r>
            <a:r>
              <a:rPr lang="en-US" sz="2400" b="1" dirty="0">
                <a:solidFill>
                  <a:srgbClr val="FF0000"/>
                </a:solidFill>
              </a:rPr>
              <a:t> separates </a:t>
            </a:r>
            <a:r>
              <a:rPr lang="en-US" sz="2400" b="1" dirty="0">
                <a:solidFill>
                  <a:schemeClr val="tx1"/>
                </a:solidFill>
              </a:rPr>
              <a:t>the data sets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 Multiprocessor w/ Large Caches</a:t>
            </a:r>
            <a:endParaRPr lang="en-US" dirty="0"/>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461963" y="1397000"/>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5" name="Rectangle 3"/>
          <p:cNvSpPr>
            <a:spLocks noChangeArrowheads="1"/>
          </p:cNvSpPr>
          <p:nvPr/>
        </p:nvSpPr>
        <p:spPr bwMode="auto">
          <a:xfrm>
            <a:off x="461963" y="1741488"/>
            <a:ext cx="461962"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6" name="Rectangle 4"/>
          <p:cNvSpPr>
            <a:spLocks noChangeArrowheads="1"/>
          </p:cNvSpPr>
          <p:nvPr/>
        </p:nvSpPr>
        <p:spPr bwMode="auto">
          <a:xfrm>
            <a:off x="423863" y="1357313"/>
            <a:ext cx="538162" cy="690562"/>
          </a:xfrm>
          <a:prstGeom prst="rect">
            <a:avLst/>
          </a:prstGeom>
          <a:noFill/>
          <a:ln w="19050">
            <a:solidFill>
              <a:schemeClr val="tx1"/>
            </a:solidFill>
            <a:miter lim="800000"/>
            <a:headEnd/>
            <a:tailEnd/>
          </a:ln>
          <a:effectLst/>
        </p:spPr>
        <p:txBody>
          <a:bodyPr wrap="none" anchor="ctr"/>
          <a:lstStyle/>
          <a:p>
            <a:endParaRPr lang="en-US"/>
          </a:p>
        </p:txBody>
      </p:sp>
      <p:sp>
        <p:nvSpPr>
          <p:cNvPr id="7" name="Line 5"/>
          <p:cNvSpPr>
            <a:spLocks noChangeShapeType="1"/>
          </p:cNvSpPr>
          <p:nvPr/>
        </p:nvSpPr>
        <p:spPr bwMode="auto">
          <a:xfrm>
            <a:off x="693738" y="2047875"/>
            <a:ext cx="0" cy="77788"/>
          </a:xfrm>
          <a:prstGeom prst="line">
            <a:avLst/>
          </a:prstGeom>
          <a:noFill/>
          <a:ln w="19050">
            <a:solidFill>
              <a:schemeClr val="tx1"/>
            </a:solidFill>
            <a:round/>
            <a:headEnd/>
            <a:tailEnd/>
          </a:ln>
          <a:effectLst/>
        </p:spPr>
        <p:txBody>
          <a:bodyPr/>
          <a:lstStyle/>
          <a:p>
            <a:endParaRPr lang="en-US"/>
          </a:p>
        </p:txBody>
      </p:sp>
      <p:sp>
        <p:nvSpPr>
          <p:cNvPr id="8" name="Rectangle 7"/>
          <p:cNvSpPr txBox="1">
            <a:spLocks noChangeArrowheads="1"/>
          </p:cNvSpPr>
          <p:nvPr/>
        </p:nvSpPr>
        <p:spPr>
          <a:xfrm>
            <a:off x="3113088" y="1239838"/>
            <a:ext cx="5875337" cy="4876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cs typeface="+mn-cs"/>
              </a:rPr>
              <a:t>Layout</a:t>
            </a:r>
            <a:r>
              <a:rPr kumimoji="0" lang="en-US" sz="2600" b="0" i="0" u="none" strike="noStrike" kern="0" cap="none" spc="0" normalizeH="0" baseline="0" noProof="0" dirty="0" smtClean="0">
                <a:ln>
                  <a:noFill/>
                </a:ln>
                <a:solidFill>
                  <a:schemeClr val="tx1"/>
                </a:solidFill>
                <a:effectLst/>
                <a:uLnTx/>
                <a:uFillTx/>
                <a:latin typeface="+mn-lt"/>
                <a:ea typeface="+mn-ea"/>
                <a:cs typeface="+mn-cs"/>
              </a:rPr>
              <a:t>: “Dance-Hall”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rgbClr val="0066CC"/>
                </a:solidFill>
                <a:effectLst/>
                <a:uLnTx/>
                <a:uFillTx/>
                <a:latin typeface="+mn-lt"/>
              </a:rPr>
              <a:t>Core + L1 cache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rgbClr val="0066CC"/>
                </a:solidFill>
                <a:effectLst/>
                <a:uLnTx/>
                <a:uFillTx/>
                <a:latin typeface="+mn-lt"/>
              </a:rPr>
              <a:t>L2 cache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1" u="none" strike="noStrike" kern="0" cap="none" spc="0" normalizeH="0" baseline="0" noProof="0" dirty="0" smtClean="0">
              <a:ln>
                <a:noFill/>
              </a:ln>
              <a:solidFill>
                <a:srgbClr val="0066CC"/>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Small L1 cache: </a:t>
            </a:r>
            <a:r>
              <a:rPr kumimoji="0" lang="en-US" sz="2800" b="0" i="0" u="none" strike="noStrike" kern="0" cap="none" spc="0" normalizeH="0" baseline="0" noProof="0" dirty="0" smtClean="0">
                <a:ln>
                  <a:noFill/>
                </a:ln>
                <a:solidFill>
                  <a:schemeClr val="tx1"/>
                </a:solidFill>
                <a:effectLst/>
                <a:uLnTx/>
                <a:uFillTx/>
                <a:latin typeface="+mn-lt"/>
                <a:ea typeface="+mn-ea"/>
                <a:cs typeface="+mn-cs"/>
              </a:rPr>
              <a:t>Very low access latency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1" u="none" strike="noStrike" kern="0" cap="none" spc="0" normalizeH="0" baseline="0" noProof="0" dirty="0" smtClean="0">
              <a:ln>
                <a:noFill/>
              </a:ln>
              <a:solidFill>
                <a:srgbClr val="0066CC"/>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Large L2 cache: </a:t>
            </a:r>
            <a:r>
              <a:rPr kumimoji="0" lang="en-US" sz="2800" b="0" i="0" u="none" strike="noStrike" kern="0" cap="none" spc="0" normalizeH="0" baseline="0" noProof="0" dirty="0" smtClean="0">
                <a:ln>
                  <a:noFill/>
                </a:ln>
                <a:solidFill>
                  <a:schemeClr val="tx1"/>
                </a:solidFill>
                <a:effectLst/>
                <a:uLnTx/>
                <a:uFillTx/>
                <a:latin typeface="+mn-lt"/>
                <a:ea typeface="+mn-ea"/>
                <a:cs typeface="+mn-cs"/>
              </a:rPr>
              <a:t>Divided into slices to minimize access latency and power usage</a:t>
            </a:r>
          </a:p>
        </p:txBody>
      </p:sp>
      <p:sp>
        <p:nvSpPr>
          <p:cNvPr id="9" name="Rectangle 8"/>
          <p:cNvSpPr>
            <a:spLocks noChangeArrowheads="1"/>
          </p:cNvSpPr>
          <p:nvPr/>
        </p:nvSpPr>
        <p:spPr bwMode="auto">
          <a:xfrm>
            <a:off x="385763" y="2124075"/>
            <a:ext cx="2535237" cy="5000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sp>
        <p:nvSpPr>
          <p:cNvPr id="10" name="Rectangle 9"/>
          <p:cNvSpPr>
            <a:spLocks noChangeArrowheads="1"/>
          </p:cNvSpPr>
          <p:nvPr/>
        </p:nvSpPr>
        <p:spPr bwMode="auto">
          <a:xfrm>
            <a:off x="1114425" y="1397000"/>
            <a:ext cx="461963"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1" name="Rectangle 10"/>
          <p:cNvSpPr>
            <a:spLocks noChangeArrowheads="1"/>
          </p:cNvSpPr>
          <p:nvPr/>
        </p:nvSpPr>
        <p:spPr bwMode="auto">
          <a:xfrm>
            <a:off x="1114425" y="1741488"/>
            <a:ext cx="461963"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2" name="Rectangle 11"/>
          <p:cNvSpPr>
            <a:spLocks noChangeArrowheads="1"/>
          </p:cNvSpPr>
          <p:nvPr/>
        </p:nvSpPr>
        <p:spPr bwMode="auto">
          <a:xfrm>
            <a:off x="1076325" y="1357313"/>
            <a:ext cx="538163" cy="690562"/>
          </a:xfrm>
          <a:prstGeom prst="rect">
            <a:avLst/>
          </a:prstGeom>
          <a:noFill/>
          <a:ln w="19050">
            <a:solidFill>
              <a:schemeClr val="tx1"/>
            </a:solidFill>
            <a:miter lim="800000"/>
            <a:headEnd/>
            <a:tailEnd/>
          </a:ln>
          <a:effectLst/>
        </p:spPr>
        <p:txBody>
          <a:bodyPr wrap="none" anchor="ctr"/>
          <a:lstStyle/>
          <a:p>
            <a:endParaRPr lang="en-US"/>
          </a:p>
        </p:txBody>
      </p:sp>
      <p:sp>
        <p:nvSpPr>
          <p:cNvPr id="13" name="Line 12"/>
          <p:cNvSpPr>
            <a:spLocks noChangeShapeType="1"/>
          </p:cNvSpPr>
          <p:nvPr/>
        </p:nvSpPr>
        <p:spPr bwMode="auto">
          <a:xfrm>
            <a:off x="1346200" y="2047875"/>
            <a:ext cx="0" cy="77788"/>
          </a:xfrm>
          <a:prstGeom prst="line">
            <a:avLst/>
          </a:prstGeom>
          <a:noFill/>
          <a:ln w="19050">
            <a:solidFill>
              <a:schemeClr val="tx1"/>
            </a:solidFill>
            <a:round/>
            <a:headEnd/>
            <a:tailEnd/>
          </a:ln>
          <a:effectLst/>
        </p:spPr>
        <p:txBody>
          <a:bodyPr/>
          <a:lstStyle/>
          <a:p>
            <a:endParaRPr lang="en-US"/>
          </a:p>
        </p:txBody>
      </p:sp>
      <p:sp>
        <p:nvSpPr>
          <p:cNvPr id="14" name="Rectangle 13"/>
          <p:cNvSpPr>
            <a:spLocks noChangeArrowheads="1"/>
          </p:cNvSpPr>
          <p:nvPr/>
        </p:nvSpPr>
        <p:spPr bwMode="auto">
          <a:xfrm>
            <a:off x="1766888" y="1395413"/>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5" name="Rectangle 14"/>
          <p:cNvSpPr>
            <a:spLocks noChangeArrowheads="1"/>
          </p:cNvSpPr>
          <p:nvPr/>
        </p:nvSpPr>
        <p:spPr bwMode="auto">
          <a:xfrm>
            <a:off x="1766888" y="1739900"/>
            <a:ext cx="461962" cy="268288"/>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 name="Rectangle 15"/>
          <p:cNvSpPr>
            <a:spLocks noChangeArrowheads="1"/>
          </p:cNvSpPr>
          <p:nvPr/>
        </p:nvSpPr>
        <p:spPr bwMode="auto">
          <a:xfrm>
            <a:off x="1728788" y="1355725"/>
            <a:ext cx="538162" cy="690563"/>
          </a:xfrm>
          <a:prstGeom prst="rect">
            <a:avLst/>
          </a:prstGeom>
          <a:noFill/>
          <a:ln w="19050">
            <a:solidFill>
              <a:schemeClr val="tx1"/>
            </a:solidFill>
            <a:miter lim="800000"/>
            <a:headEnd/>
            <a:tailEnd/>
          </a:ln>
          <a:effectLst/>
        </p:spPr>
        <p:txBody>
          <a:bodyPr wrap="none" anchor="ctr"/>
          <a:lstStyle/>
          <a:p>
            <a:endParaRPr lang="en-US"/>
          </a:p>
        </p:txBody>
      </p:sp>
      <p:sp>
        <p:nvSpPr>
          <p:cNvPr id="17" name="Line 16"/>
          <p:cNvSpPr>
            <a:spLocks noChangeShapeType="1"/>
          </p:cNvSpPr>
          <p:nvPr/>
        </p:nvSpPr>
        <p:spPr bwMode="auto">
          <a:xfrm>
            <a:off x="1998663" y="2046288"/>
            <a:ext cx="0" cy="77787"/>
          </a:xfrm>
          <a:prstGeom prst="line">
            <a:avLst/>
          </a:prstGeom>
          <a:noFill/>
          <a:ln w="19050">
            <a:solidFill>
              <a:schemeClr val="tx1"/>
            </a:solidFill>
            <a:round/>
            <a:headEnd/>
            <a:tailEnd/>
          </a:ln>
          <a:effectLst/>
        </p:spPr>
        <p:txBody>
          <a:bodyPr/>
          <a:lstStyle/>
          <a:p>
            <a:endParaRPr lang="en-US"/>
          </a:p>
        </p:txBody>
      </p:sp>
      <p:sp>
        <p:nvSpPr>
          <p:cNvPr id="18" name="Rectangle 17"/>
          <p:cNvSpPr>
            <a:spLocks noChangeArrowheads="1"/>
          </p:cNvSpPr>
          <p:nvPr/>
        </p:nvSpPr>
        <p:spPr bwMode="auto">
          <a:xfrm>
            <a:off x="2419350" y="1395413"/>
            <a:ext cx="461963"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9" name="Rectangle 18"/>
          <p:cNvSpPr>
            <a:spLocks noChangeArrowheads="1"/>
          </p:cNvSpPr>
          <p:nvPr/>
        </p:nvSpPr>
        <p:spPr bwMode="auto">
          <a:xfrm>
            <a:off x="2419350" y="1739900"/>
            <a:ext cx="461963" cy="268288"/>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20" name="Rectangle 19"/>
          <p:cNvSpPr>
            <a:spLocks noChangeArrowheads="1"/>
          </p:cNvSpPr>
          <p:nvPr/>
        </p:nvSpPr>
        <p:spPr bwMode="auto">
          <a:xfrm>
            <a:off x="2381250" y="1355725"/>
            <a:ext cx="538163" cy="690563"/>
          </a:xfrm>
          <a:prstGeom prst="rect">
            <a:avLst/>
          </a:prstGeom>
          <a:noFill/>
          <a:ln w="19050">
            <a:solidFill>
              <a:schemeClr val="tx1"/>
            </a:solidFill>
            <a:miter lim="800000"/>
            <a:headEnd/>
            <a:tailEnd/>
          </a:ln>
          <a:effectLst/>
        </p:spPr>
        <p:txBody>
          <a:bodyPr wrap="none" anchor="ctr"/>
          <a:lstStyle/>
          <a:p>
            <a:endParaRPr lang="en-US"/>
          </a:p>
        </p:txBody>
      </p:sp>
      <p:sp>
        <p:nvSpPr>
          <p:cNvPr id="21" name="Line 20"/>
          <p:cNvSpPr>
            <a:spLocks noChangeShapeType="1"/>
          </p:cNvSpPr>
          <p:nvPr/>
        </p:nvSpPr>
        <p:spPr bwMode="auto">
          <a:xfrm>
            <a:off x="2651125" y="2046288"/>
            <a:ext cx="0" cy="77787"/>
          </a:xfrm>
          <a:prstGeom prst="line">
            <a:avLst/>
          </a:prstGeom>
          <a:noFill/>
          <a:ln w="19050">
            <a:solidFill>
              <a:schemeClr val="tx1"/>
            </a:solidFill>
            <a:round/>
            <a:headEnd/>
            <a:tailEnd/>
          </a:ln>
          <a:effectLst/>
        </p:spPr>
        <p:txBody>
          <a:bodyPr/>
          <a:lstStyle/>
          <a:p>
            <a:endParaRPr lang="en-US"/>
          </a:p>
        </p:txBody>
      </p:sp>
      <p:sp>
        <p:nvSpPr>
          <p:cNvPr id="22" name="Text Box 27"/>
          <p:cNvSpPr txBox="1">
            <a:spLocks noChangeArrowheads="1"/>
          </p:cNvSpPr>
          <p:nvPr/>
        </p:nvSpPr>
        <p:spPr bwMode="auto">
          <a:xfrm>
            <a:off x="384175" y="4954588"/>
            <a:ext cx="2536825" cy="701675"/>
          </a:xfrm>
          <a:prstGeom prst="rect">
            <a:avLst/>
          </a:prstGeom>
          <a:noFill/>
          <a:ln w="9525">
            <a:noFill/>
            <a:miter lim="800000"/>
            <a:headEnd/>
            <a:tailEnd/>
          </a:ln>
          <a:effectLst/>
        </p:spPr>
        <p:txBody>
          <a:bodyPr>
            <a:spAutoFit/>
          </a:bodyPr>
          <a:lstStyle/>
          <a:p>
            <a:r>
              <a:rPr lang="en-US" i="1"/>
              <a:t>A 4-node CMP with a large L2 cache</a:t>
            </a:r>
          </a:p>
        </p:txBody>
      </p:sp>
      <p:sp>
        <p:nvSpPr>
          <p:cNvPr id="23" name="Line 28"/>
          <p:cNvSpPr>
            <a:spLocks noChangeShapeType="1"/>
          </p:cNvSpPr>
          <p:nvPr/>
        </p:nvSpPr>
        <p:spPr bwMode="auto">
          <a:xfrm>
            <a:off x="693738" y="2620963"/>
            <a:ext cx="0" cy="77787"/>
          </a:xfrm>
          <a:prstGeom prst="line">
            <a:avLst/>
          </a:prstGeom>
          <a:noFill/>
          <a:ln w="19050">
            <a:solidFill>
              <a:schemeClr val="tx1"/>
            </a:solidFill>
            <a:round/>
            <a:headEnd/>
            <a:tailEnd/>
          </a:ln>
          <a:effectLst/>
        </p:spPr>
        <p:txBody>
          <a:bodyPr/>
          <a:lstStyle/>
          <a:p>
            <a:endParaRPr lang="en-US"/>
          </a:p>
        </p:txBody>
      </p:sp>
      <p:sp>
        <p:nvSpPr>
          <p:cNvPr id="24" name="Line 29"/>
          <p:cNvSpPr>
            <a:spLocks noChangeShapeType="1"/>
          </p:cNvSpPr>
          <p:nvPr/>
        </p:nvSpPr>
        <p:spPr bwMode="auto">
          <a:xfrm>
            <a:off x="1346200" y="2620963"/>
            <a:ext cx="0" cy="77787"/>
          </a:xfrm>
          <a:prstGeom prst="line">
            <a:avLst/>
          </a:prstGeom>
          <a:noFill/>
          <a:ln w="19050">
            <a:solidFill>
              <a:schemeClr val="tx1"/>
            </a:solidFill>
            <a:round/>
            <a:headEnd/>
            <a:tailEnd/>
          </a:ln>
          <a:effectLst/>
        </p:spPr>
        <p:txBody>
          <a:bodyPr/>
          <a:lstStyle/>
          <a:p>
            <a:endParaRPr lang="en-US"/>
          </a:p>
        </p:txBody>
      </p:sp>
      <p:sp>
        <p:nvSpPr>
          <p:cNvPr id="25" name="Line 30"/>
          <p:cNvSpPr>
            <a:spLocks noChangeShapeType="1"/>
          </p:cNvSpPr>
          <p:nvPr/>
        </p:nvSpPr>
        <p:spPr bwMode="auto">
          <a:xfrm>
            <a:off x="1998663" y="2619375"/>
            <a:ext cx="0" cy="77788"/>
          </a:xfrm>
          <a:prstGeom prst="line">
            <a:avLst/>
          </a:prstGeom>
          <a:noFill/>
          <a:ln w="19050">
            <a:solidFill>
              <a:schemeClr val="tx1"/>
            </a:solidFill>
            <a:round/>
            <a:headEnd/>
            <a:tailEnd/>
          </a:ln>
          <a:effectLst/>
        </p:spPr>
        <p:txBody>
          <a:bodyPr/>
          <a:lstStyle/>
          <a:p>
            <a:endParaRPr lang="en-US"/>
          </a:p>
        </p:txBody>
      </p:sp>
      <p:sp>
        <p:nvSpPr>
          <p:cNvPr id="26" name="Line 31"/>
          <p:cNvSpPr>
            <a:spLocks noChangeShapeType="1"/>
          </p:cNvSpPr>
          <p:nvPr/>
        </p:nvSpPr>
        <p:spPr bwMode="auto">
          <a:xfrm>
            <a:off x="2651125" y="2619375"/>
            <a:ext cx="0" cy="77788"/>
          </a:xfrm>
          <a:prstGeom prst="line">
            <a:avLst/>
          </a:prstGeom>
          <a:noFill/>
          <a:ln w="19050">
            <a:solidFill>
              <a:schemeClr val="tx1"/>
            </a:solidFill>
            <a:round/>
            <a:headEnd/>
            <a:tailEnd/>
          </a:ln>
          <a:effectLst/>
        </p:spPr>
        <p:txBody>
          <a:bodyPr/>
          <a:lstStyle/>
          <a:p>
            <a:endParaRPr lang="en-US"/>
          </a:p>
        </p:txBody>
      </p:sp>
      <p:grpSp>
        <p:nvGrpSpPr>
          <p:cNvPr id="27" name="Group 32"/>
          <p:cNvGrpSpPr>
            <a:grpSpLocks/>
          </p:cNvGrpSpPr>
          <p:nvPr/>
        </p:nvGrpSpPr>
        <p:grpSpPr bwMode="auto">
          <a:xfrm>
            <a:off x="385763" y="2698750"/>
            <a:ext cx="2535237" cy="2227263"/>
            <a:chOff x="243" y="1700"/>
            <a:chExt cx="1597" cy="1403"/>
          </a:xfrm>
        </p:grpSpPr>
        <p:sp>
          <p:nvSpPr>
            <p:cNvPr id="28" name="Rectangle 33"/>
            <p:cNvSpPr>
              <a:spLocks noChangeArrowheads="1"/>
            </p:cNvSpPr>
            <p:nvPr/>
          </p:nvSpPr>
          <p:spPr bwMode="auto">
            <a:xfrm>
              <a:off x="267" y="172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9" name="Rectangle 34"/>
            <p:cNvSpPr>
              <a:spLocks noChangeArrowheads="1"/>
            </p:cNvSpPr>
            <p:nvPr/>
          </p:nvSpPr>
          <p:spPr bwMode="auto">
            <a:xfrm>
              <a:off x="267" y="290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0" name="Rectangle 35"/>
            <p:cNvSpPr>
              <a:spLocks noChangeArrowheads="1"/>
            </p:cNvSpPr>
            <p:nvPr/>
          </p:nvSpPr>
          <p:spPr bwMode="auto">
            <a:xfrm>
              <a:off x="654" y="172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1" name="Rectangle 36"/>
            <p:cNvSpPr>
              <a:spLocks noChangeArrowheads="1"/>
            </p:cNvSpPr>
            <p:nvPr/>
          </p:nvSpPr>
          <p:spPr bwMode="auto">
            <a:xfrm>
              <a:off x="654" y="290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2" name="Rectangle 37"/>
            <p:cNvSpPr>
              <a:spLocks noChangeArrowheads="1"/>
            </p:cNvSpPr>
            <p:nvPr/>
          </p:nvSpPr>
          <p:spPr bwMode="auto">
            <a:xfrm>
              <a:off x="1041" y="290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3" name="Rectangle 38"/>
            <p:cNvSpPr>
              <a:spLocks noChangeArrowheads="1"/>
            </p:cNvSpPr>
            <p:nvPr/>
          </p:nvSpPr>
          <p:spPr bwMode="auto">
            <a:xfrm>
              <a:off x="1428" y="290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4" name="Rectangle 39"/>
            <p:cNvSpPr>
              <a:spLocks noChangeArrowheads="1"/>
            </p:cNvSpPr>
            <p:nvPr/>
          </p:nvSpPr>
          <p:spPr bwMode="auto">
            <a:xfrm>
              <a:off x="243" y="1700"/>
              <a:ext cx="1597" cy="1403"/>
            </a:xfrm>
            <a:prstGeom prst="rect">
              <a:avLst/>
            </a:prstGeom>
            <a:noFill/>
            <a:ln w="19050">
              <a:solidFill>
                <a:schemeClr val="tx1"/>
              </a:solidFill>
              <a:miter lim="800000"/>
              <a:headEnd/>
              <a:tailEnd/>
            </a:ln>
            <a:effectLst/>
          </p:spPr>
          <p:txBody>
            <a:bodyPr wrap="none" anchor="ctr"/>
            <a:lstStyle/>
            <a:p>
              <a:endParaRPr lang="en-US"/>
            </a:p>
          </p:txBody>
        </p:sp>
        <p:sp>
          <p:nvSpPr>
            <p:cNvPr id="35" name="Line 40"/>
            <p:cNvSpPr>
              <a:spLocks noChangeShapeType="1"/>
            </p:cNvSpPr>
            <p:nvPr/>
          </p:nvSpPr>
          <p:spPr bwMode="auto">
            <a:xfrm>
              <a:off x="654" y="1725"/>
              <a:ext cx="0" cy="1354"/>
            </a:xfrm>
            <a:prstGeom prst="line">
              <a:avLst/>
            </a:prstGeom>
            <a:noFill/>
            <a:ln w="15875">
              <a:solidFill>
                <a:schemeClr val="tx1"/>
              </a:solidFill>
              <a:round/>
              <a:headEnd/>
              <a:tailEnd/>
            </a:ln>
            <a:effectLst/>
          </p:spPr>
          <p:txBody>
            <a:bodyPr/>
            <a:lstStyle/>
            <a:p>
              <a:endParaRPr lang="en-US"/>
            </a:p>
          </p:txBody>
        </p:sp>
        <p:sp>
          <p:nvSpPr>
            <p:cNvPr id="36" name="Line 41"/>
            <p:cNvSpPr>
              <a:spLocks noChangeShapeType="1"/>
            </p:cNvSpPr>
            <p:nvPr/>
          </p:nvSpPr>
          <p:spPr bwMode="auto">
            <a:xfrm>
              <a:off x="1041" y="1725"/>
              <a:ext cx="0" cy="1354"/>
            </a:xfrm>
            <a:prstGeom prst="line">
              <a:avLst/>
            </a:prstGeom>
            <a:noFill/>
            <a:ln w="15875">
              <a:solidFill>
                <a:schemeClr val="tx1"/>
              </a:solidFill>
              <a:round/>
              <a:headEnd/>
              <a:tailEnd/>
            </a:ln>
            <a:effectLst/>
          </p:spPr>
          <p:txBody>
            <a:bodyPr/>
            <a:lstStyle/>
            <a:p>
              <a:endParaRPr lang="en-US"/>
            </a:p>
          </p:txBody>
        </p:sp>
        <p:sp>
          <p:nvSpPr>
            <p:cNvPr id="37" name="Line 42"/>
            <p:cNvSpPr>
              <a:spLocks noChangeShapeType="1"/>
            </p:cNvSpPr>
            <p:nvPr/>
          </p:nvSpPr>
          <p:spPr bwMode="auto">
            <a:xfrm>
              <a:off x="1428" y="1725"/>
              <a:ext cx="0" cy="1354"/>
            </a:xfrm>
            <a:prstGeom prst="line">
              <a:avLst/>
            </a:prstGeom>
            <a:noFill/>
            <a:ln w="15875">
              <a:solidFill>
                <a:schemeClr val="tx1"/>
              </a:solidFill>
              <a:round/>
              <a:headEnd/>
              <a:tailEnd/>
            </a:ln>
            <a:effectLst/>
          </p:spPr>
          <p:txBody>
            <a:bodyPr/>
            <a:lstStyle/>
            <a:p>
              <a:endParaRPr lang="en-US"/>
            </a:p>
          </p:txBody>
        </p:sp>
        <p:sp>
          <p:nvSpPr>
            <p:cNvPr id="38" name="Line 43"/>
            <p:cNvSpPr>
              <a:spLocks noChangeShapeType="1"/>
            </p:cNvSpPr>
            <p:nvPr/>
          </p:nvSpPr>
          <p:spPr bwMode="auto">
            <a:xfrm>
              <a:off x="267" y="1725"/>
              <a:ext cx="1549" cy="0"/>
            </a:xfrm>
            <a:prstGeom prst="line">
              <a:avLst/>
            </a:prstGeom>
            <a:noFill/>
            <a:ln w="15875">
              <a:solidFill>
                <a:schemeClr val="tx1"/>
              </a:solidFill>
              <a:round/>
              <a:headEnd/>
              <a:tailEnd/>
            </a:ln>
            <a:effectLst/>
          </p:spPr>
          <p:txBody>
            <a:bodyPr/>
            <a:lstStyle/>
            <a:p>
              <a:endParaRPr lang="en-US"/>
            </a:p>
          </p:txBody>
        </p:sp>
        <p:sp>
          <p:nvSpPr>
            <p:cNvPr id="39" name="Line 44"/>
            <p:cNvSpPr>
              <a:spLocks noChangeShapeType="1"/>
            </p:cNvSpPr>
            <p:nvPr/>
          </p:nvSpPr>
          <p:spPr bwMode="auto">
            <a:xfrm>
              <a:off x="1816" y="1725"/>
              <a:ext cx="0" cy="1354"/>
            </a:xfrm>
            <a:prstGeom prst="line">
              <a:avLst/>
            </a:prstGeom>
            <a:noFill/>
            <a:ln w="15875">
              <a:solidFill>
                <a:schemeClr val="tx1"/>
              </a:solidFill>
              <a:round/>
              <a:headEnd/>
              <a:tailEnd/>
            </a:ln>
            <a:effectLst/>
          </p:spPr>
          <p:txBody>
            <a:bodyPr/>
            <a:lstStyle/>
            <a:p>
              <a:endParaRPr lang="en-US"/>
            </a:p>
          </p:txBody>
        </p:sp>
        <p:sp>
          <p:nvSpPr>
            <p:cNvPr id="40" name="Line 45"/>
            <p:cNvSpPr>
              <a:spLocks noChangeShapeType="1"/>
            </p:cNvSpPr>
            <p:nvPr/>
          </p:nvSpPr>
          <p:spPr bwMode="auto">
            <a:xfrm>
              <a:off x="267" y="1725"/>
              <a:ext cx="0" cy="1354"/>
            </a:xfrm>
            <a:prstGeom prst="line">
              <a:avLst/>
            </a:prstGeom>
            <a:noFill/>
            <a:ln w="15875">
              <a:solidFill>
                <a:schemeClr val="tx1"/>
              </a:solidFill>
              <a:round/>
              <a:headEnd/>
              <a:tailEnd/>
            </a:ln>
            <a:effectLst/>
          </p:spPr>
          <p:txBody>
            <a:bodyPr/>
            <a:lstStyle/>
            <a:p>
              <a:endParaRPr lang="en-US"/>
            </a:p>
          </p:txBody>
        </p:sp>
        <p:sp>
          <p:nvSpPr>
            <p:cNvPr id="41" name="Rectangle 46"/>
            <p:cNvSpPr>
              <a:spLocks noChangeArrowheads="1"/>
            </p:cNvSpPr>
            <p:nvPr/>
          </p:nvSpPr>
          <p:spPr bwMode="auto">
            <a:xfrm>
              <a:off x="1041" y="172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2" name="Rectangle 47"/>
            <p:cNvSpPr>
              <a:spLocks noChangeArrowheads="1"/>
            </p:cNvSpPr>
            <p:nvPr/>
          </p:nvSpPr>
          <p:spPr bwMode="auto">
            <a:xfrm>
              <a:off x="1429" y="172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3" name="Rectangle 48"/>
            <p:cNvSpPr>
              <a:spLocks noChangeArrowheads="1"/>
            </p:cNvSpPr>
            <p:nvPr/>
          </p:nvSpPr>
          <p:spPr bwMode="auto">
            <a:xfrm>
              <a:off x="654" y="1892"/>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4" name="Rectangle 49"/>
            <p:cNvSpPr>
              <a:spLocks noChangeArrowheads="1"/>
            </p:cNvSpPr>
            <p:nvPr/>
          </p:nvSpPr>
          <p:spPr bwMode="auto">
            <a:xfrm>
              <a:off x="1041" y="1893"/>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5" name="Rectangle 50"/>
            <p:cNvSpPr>
              <a:spLocks noChangeArrowheads="1"/>
            </p:cNvSpPr>
            <p:nvPr/>
          </p:nvSpPr>
          <p:spPr bwMode="auto">
            <a:xfrm>
              <a:off x="1429" y="1893"/>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6" name="Rectangle 51"/>
            <p:cNvSpPr>
              <a:spLocks noChangeArrowheads="1"/>
            </p:cNvSpPr>
            <p:nvPr/>
          </p:nvSpPr>
          <p:spPr bwMode="auto">
            <a:xfrm>
              <a:off x="267" y="189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7" name="Rectangle 52"/>
            <p:cNvSpPr>
              <a:spLocks noChangeArrowheads="1"/>
            </p:cNvSpPr>
            <p:nvPr/>
          </p:nvSpPr>
          <p:spPr bwMode="auto">
            <a:xfrm>
              <a:off x="654" y="2063"/>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8" name="Rectangle 53"/>
            <p:cNvSpPr>
              <a:spLocks noChangeArrowheads="1"/>
            </p:cNvSpPr>
            <p:nvPr/>
          </p:nvSpPr>
          <p:spPr bwMode="auto">
            <a:xfrm>
              <a:off x="1041" y="206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9" name="Rectangle 54"/>
            <p:cNvSpPr>
              <a:spLocks noChangeArrowheads="1"/>
            </p:cNvSpPr>
            <p:nvPr/>
          </p:nvSpPr>
          <p:spPr bwMode="auto">
            <a:xfrm>
              <a:off x="1429" y="206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0" name="Rectangle 55"/>
            <p:cNvSpPr>
              <a:spLocks noChangeArrowheads="1"/>
            </p:cNvSpPr>
            <p:nvPr/>
          </p:nvSpPr>
          <p:spPr bwMode="auto">
            <a:xfrm>
              <a:off x="267" y="206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1" name="Rectangle 56"/>
            <p:cNvSpPr>
              <a:spLocks noChangeArrowheads="1"/>
            </p:cNvSpPr>
            <p:nvPr/>
          </p:nvSpPr>
          <p:spPr bwMode="auto">
            <a:xfrm>
              <a:off x="654" y="2233"/>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2" name="Rectangle 57"/>
            <p:cNvSpPr>
              <a:spLocks noChangeArrowheads="1"/>
            </p:cNvSpPr>
            <p:nvPr/>
          </p:nvSpPr>
          <p:spPr bwMode="auto">
            <a:xfrm>
              <a:off x="1041" y="223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3" name="Rectangle 58"/>
            <p:cNvSpPr>
              <a:spLocks noChangeArrowheads="1"/>
            </p:cNvSpPr>
            <p:nvPr/>
          </p:nvSpPr>
          <p:spPr bwMode="auto">
            <a:xfrm>
              <a:off x="1429" y="223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4" name="Rectangle 59"/>
            <p:cNvSpPr>
              <a:spLocks noChangeArrowheads="1"/>
            </p:cNvSpPr>
            <p:nvPr/>
          </p:nvSpPr>
          <p:spPr bwMode="auto">
            <a:xfrm>
              <a:off x="267" y="223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5" name="Rectangle 60"/>
            <p:cNvSpPr>
              <a:spLocks noChangeArrowheads="1"/>
            </p:cNvSpPr>
            <p:nvPr/>
          </p:nvSpPr>
          <p:spPr bwMode="auto">
            <a:xfrm>
              <a:off x="654" y="239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6" name="Rectangle 61"/>
            <p:cNvSpPr>
              <a:spLocks noChangeArrowheads="1"/>
            </p:cNvSpPr>
            <p:nvPr/>
          </p:nvSpPr>
          <p:spPr bwMode="auto">
            <a:xfrm>
              <a:off x="1041" y="240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7" name="Rectangle 62"/>
            <p:cNvSpPr>
              <a:spLocks noChangeArrowheads="1"/>
            </p:cNvSpPr>
            <p:nvPr/>
          </p:nvSpPr>
          <p:spPr bwMode="auto">
            <a:xfrm>
              <a:off x="1429" y="240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8" name="Rectangle 63"/>
            <p:cNvSpPr>
              <a:spLocks noChangeArrowheads="1"/>
            </p:cNvSpPr>
            <p:nvPr/>
          </p:nvSpPr>
          <p:spPr bwMode="auto">
            <a:xfrm>
              <a:off x="267" y="2401"/>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9" name="Rectangle 64"/>
            <p:cNvSpPr>
              <a:spLocks noChangeArrowheads="1"/>
            </p:cNvSpPr>
            <p:nvPr/>
          </p:nvSpPr>
          <p:spPr bwMode="auto">
            <a:xfrm>
              <a:off x="654" y="256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0" name="Rectangle 65"/>
            <p:cNvSpPr>
              <a:spLocks noChangeArrowheads="1"/>
            </p:cNvSpPr>
            <p:nvPr/>
          </p:nvSpPr>
          <p:spPr bwMode="auto">
            <a:xfrm>
              <a:off x="1041" y="257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1" name="Rectangle 66"/>
            <p:cNvSpPr>
              <a:spLocks noChangeArrowheads="1"/>
            </p:cNvSpPr>
            <p:nvPr/>
          </p:nvSpPr>
          <p:spPr bwMode="auto">
            <a:xfrm>
              <a:off x="1429" y="257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2" name="Rectangle 67"/>
            <p:cNvSpPr>
              <a:spLocks noChangeArrowheads="1"/>
            </p:cNvSpPr>
            <p:nvPr/>
          </p:nvSpPr>
          <p:spPr bwMode="auto">
            <a:xfrm>
              <a:off x="267" y="2571"/>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3" name="Rectangle 68"/>
            <p:cNvSpPr>
              <a:spLocks noChangeArrowheads="1"/>
            </p:cNvSpPr>
            <p:nvPr/>
          </p:nvSpPr>
          <p:spPr bwMode="auto">
            <a:xfrm>
              <a:off x="654" y="2738"/>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4" name="Rectangle 69"/>
            <p:cNvSpPr>
              <a:spLocks noChangeArrowheads="1"/>
            </p:cNvSpPr>
            <p:nvPr/>
          </p:nvSpPr>
          <p:spPr bwMode="auto">
            <a:xfrm>
              <a:off x="1041" y="273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5" name="Rectangle 70"/>
            <p:cNvSpPr>
              <a:spLocks noChangeArrowheads="1"/>
            </p:cNvSpPr>
            <p:nvPr/>
          </p:nvSpPr>
          <p:spPr bwMode="auto">
            <a:xfrm>
              <a:off x="1429" y="273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6" name="Rectangle 71"/>
            <p:cNvSpPr>
              <a:spLocks noChangeArrowheads="1"/>
            </p:cNvSpPr>
            <p:nvPr/>
          </p:nvSpPr>
          <p:spPr bwMode="auto">
            <a:xfrm>
              <a:off x="267" y="274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7" name="Line 72"/>
            <p:cNvSpPr>
              <a:spLocks noChangeShapeType="1"/>
            </p:cNvSpPr>
            <p:nvPr/>
          </p:nvSpPr>
          <p:spPr bwMode="auto">
            <a:xfrm>
              <a:off x="267" y="1725"/>
              <a:ext cx="1549" cy="0"/>
            </a:xfrm>
            <a:prstGeom prst="line">
              <a:avLst/>
            </a:prstGeom>
            <a:noFill/>
            <a:ln w="15875">
              <a:solidFill>
                <a:schemeClr val="tx1"/>
              </a:solidFill>
              <a:round/>
              <a:headEnd/>
              <a:tailEnd/>
            </a:ln>
            <a:effectLst/>
          </p:spPr>
          <p:txBody>
            <a:bodyPr/>
            <a:lstStyle/>
            <a:p>
              <a:endParaRPr lang="en-US"/>
            </a:p>
          </p:txBody>
        </p:sp>
      </p:grpSp>
      <p:sp>
        <p:nvSpPr>
          <p:cNvPr id="69" name="TextBox 68"/>
          <p:cNvSpPr txBox="1"/>
          <p:nvPr/>
        </p:nvSpPr>
        <p:spPr>
          <a:xfrm>
            <a:off x="228600" y="6400800"/>
            <a:ext cx="5250220" cy="646331"/>
          </a:xfrm>
          <a:prstGeom prst="rect">
            <a:avLst/>
          </a:prstGeom>
          <a:noFill/>
        </p:spPr>
        <p:txBody>
          <a:bodyPr wrap="none" rtlCol="0">
            <a:spAutoFit/>
          </a:bodyPr>
          <a:lstStyle/>
          <a:p>
            <a:r>
              <a:rPr lang="en-US" dirty="0" smtClean="0"/>
              <a:t>Slide from </a:t>
            </a:r>
            <a:r>
              <a:rPr lang="en-US" altLang="ko-KR" dirty="0" smtClean="0">
                <a:ea typeface="굴림" pitchFamily="34" charset="-127"/>
              </a:rPr>
              <a:t>Michael Zhang &amp; </a:t>
            </a:r>
            <a:r>
              <a:rPr lang="en-US" altLang="ko-KR" dirty="0" err="1" smtClean="0">
                <a:ea typeface="굴림" pitchFamily="34" charset="-127"/>
              </a:rPr>
              <a:t>Krste</a:t>
            </a:r>
            <a:r>
              <a:rPr lang="en-US" altLang="ko-KR" dirty="0" smtClean="0">
                <a:ea typeface="굴림" pitchFamily="34" charset="-127"/>
              </a:rPr>
              <a:t> </a:t>
            </a:r>
            <a:r>
              <a:rPr lang="en-US" altLang="ko-KR" dirty="0" err="1" smtClean="0">
                <a:ea typeface="굴림" pitchFamily="34" charset="-127"/>
              </a:rPr>
              <a:t>Asanovic</a:t>
            </a:r>
            <a:r>
              <a:rPr lang="en-US" altLang="ko-KR" dirty="0" smtClean="0">
                <a:ea typeface="굴림" pitchFamily="34" charset="-127"/>
              </a:rPr>
              <a:t>, MIT</a:t>
            </a:r>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B013B741-E486-4F0A-BFF1-1B7794F51932}" type="slidenum">
              <a:rPr lang="en-US"/>
              <a:pPr/>
              <a:t>140</a:t>
            </a:fld>
            <a:endParaRPr lang="en-US"/>
          </a:p>
        </p:txBody>
      </p:sp>
      <p:sp>
        <p:nvSpPr>
          <p:cNvPr id="268290" name="Rectangle 2"/>
          <p:cNvSpPr>
            <a:spLocks noGrp="1" noChangeArrowheads="1"/>
          </p:cNvSpPr>
          <p:nvPr>
            <p:ph type="title"/>
          </p:nvPr>
        </p:nvSpPr>
        <p:spPr/>
        <p:txBody>
          <a:bodyPr/>
          <a:lstStyle/>
          <a:p>
            <a:r>
              <a:rPr lang="en-US" sz="3200" dirty="0"/>
              <a:t>CMP-DNUCA: Hit Distribution OLTP all CPUs</a:t>
            </a:r>
          </a:p>
        </p:txBody>
      </p:sp>
      <p:pic>
        <p:nvPicPr>
          <p:cNvPr id="268301" name="Picture 13" descr="oltp"/>
          <p:cNvPicPr>
            <a:picLocks noGrp="1" noChangeAspect="1" noChangeArrowheads="1"/>
          </p:cNvPicPr>
          <p:nvPr>
            <p:ph idx="1"/>
          </p:nvPr>
        </p:nvPicPr>
        <p:blipFill>
          <a:blip r:embed="rId2"/>
          <a:srcRect/>
          <a:stretch>
            <a:fillRect/>
          </a:stretch>
        </p:blipFill>
        <p:spPr>
          <a:xfrm>
            <a:off x="2432050" y="1544638"/>
            <a:ext cx="4273550" cy="4257675"/>
          </a:xfrm>
          <a:noFill/>
          <a:ln/>
        </p:spPr>
      </p:pic>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Beckmann &amp; Wood</a:t>
            </a:r>
          </a:p>
        </p:txBody>
      </p:sp>
      <p:sp>
        <p:nvSpPr>
          <p:cNvPr id="22" name="Slide Number Placeholder 5"/>
          <p:cNvSpPr>
            <a:spLocks noGrp="1"/>
          </p:cNvSpPr>
          <p:nvPr>
            <p:ph type="sldNum" sz="quarter" idx="4294967295"/>
          </p:nvPr>
        </p:nvSpPr>
        <p:spPr>
          <a:xfrm>
            <a:off x="7239000" y="6245225"/>
            <a:ext cx="1447800" cy="476250"/>
          </a:xfrm>
          <a:prstGeom prst="rect">
            <a:avLst/>
          </a:prstGeom>
        </p:spPr>
        <p:txBody>
          <a:bodyPr/>
          <a:lstStyle/>
          <a:p>
            <a:fld id="{FB887379-34AA-4698-BE65-0179F8639FD0}" type="slidenum">
              <a:rPr lang="en-US"/>
              <a:pPr/>
              <a:t>141</a:t>
            </a:fld>
            <a:endParaRPr lang="en-US"/>
          </a:p>
        </p:txBody>
      </p:sp>
      <p:sp>
        <p:nvSpPr>
          <p:cNvPr id="222212" name="Rectangle 4"/>
          <p:cNvSpPr>
            <a:spLocks noGrp="1" noChangeArrowheads="1"/>
          </p:cNvSpPr>
          <p:nvPr>
            <p:ph type="title"/>
          </p:nvPr>
        </p:nvSpPr>
        <p:spPr/>
        <p:txBody>
          <a:bodyPr/>
          <a:lstStyle/>
          <a:p>
            <a:r>
              <a:rPr lang="en-US" dirty="0"/>
              <a:t>CMP-DNUCA: Hit Distribution OLTP per CPU</a:t>
            </a:r>
          </a:p>
        </p:txBody>
      </p:sp>
      <p:sp>
        <p:nvSpPr>
          <p:cNvPr id="222223" name="Text Box 15"/>
          <p:cNvSpPr txBox="1">
            <a:spLocks noChangeArrowheads="1"/>
          </p:cNvSpPr>
          <p:nvPr/>
        </p:nvSpPr>
        <p:spPr bwMode="auto">
          <a:xfrm>
            <a:off x="366713" y="5778500"/>
            <a:ext cx="8410575" cy="457200"/>
          </a:xfrm>
          <a:prstGeom prst="rect">
            <a:avLst/>
          </a:prstGeom>
          <a:noFill/>
          <a:ln w="9525" algn="ctr">
            <a:noFill/>
            <a:miter lim="800000"/>
            <a:headEnd/>
            <a:tailEnd/>
          </a:ln>
          <a:effectLst/>
        </p:spPr>
        <p:txBody>
          <a:bodyPr wrap="none">
            <a:spAutoFit/>
          </a:bodyPr>
          <a:lstStyle/>
          <a:p>
            <a:r>
              <a:rPr lang="en-US" sz="2400" b="1">
                <a:solidFill>
                  <a:srgbClr val="FF0000"/>
                </a:solidFill>
              </a:rPr>
              <a:t>Hit Clustering</a:t>
            </a:r>
            <a:r>
              <a:rPr lang="en-US" sz="2400" b="1">
                <a:solidFill>
                  <a:schemeClr val="tx1"/>
                </a:solidFill>
              </a:rPr>
              <a:t>:</a:t>
            </a:r>
            <a:r>
              <a:rPr lang="en-US" sz="2400" b="1">
                <a:solidFill>
                  <a:srgbClr val="FF0000"/>
                </a:solidFill>
              </a:rPr>
              <a:t> </a:t>
            </a:r>
            <a:r>
              <a:rPr lang="en-US" sz="2400" b="1">
                <a:solidFill>
                  <a:schemeClr val="tx1"/>
                </a:solidFill>
              </a:rPr>
              <a:t>Most L2 hits satisfied by the center banks</a:t>
            </a:r>
          </a:p>
        </p:txBody>
      </p:sp>
      <p:sp>
        <p:nvSpPr>
          <p:cNvPr id="222224" name="Text Box 16"/>
          <p:cNvSpPr txBox="1">
            <a:spLocks noChangeArrowheads="1"/>
          </p:cNvSpPr>
          <p:nvPr/>
        </p:nvSpPr>
        <p:spPr bwMode="auto">
          <a:xfrm>
            <a:off x="858838" y="31988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0</a:t>
            </a:r>
          </a:p>
        </p:txBody>
      </p:sp>
      <p:sp>
        <p:nvSpPr>
          <p:cNvPr id="222225" name="Text Box 17"/>
          <p:cNvSpPr txBox="1">
            <a:spLocks noChangeArrowheads="1"/>
          </p:cNvSpPr>
          <p:nvPr/>
        </p:nvSpPr>
        <p:spPr bwMode="auto">
          <a:xfrm>
            <a:off x="2984500" y="31988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1</a:t>
            </a:r>
          </a:p>
        </p:txBody>
      </p:sp>
      <p:sp>
        <p:nvSpPr>
          <p:cNvPr id="222226" name="Text Box 18"/>
          <p:cNvSpPr txBox="1">
            <a:spLocks noChangeArrowheads="1"/>
          </p:cNvSpPr>
          <p:nvPr/>
        </p:nvSpPr>
        <p:spPr bwMode="auto">
          <a:xfrm>
            <a:off x="5126038" y="31988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2</a:t>
            </a:r>
          </a:p>
        </p:txBody>
      </p:sp>
      <p:sp>
        <p:nvSpPr>
          <p:cNvPr id="222227" name="Text Box 19"/>
          <p:cNvSpPr txBox="1">
            <a:spLocks noChangeArrowheads="1"/>
          </p:cNvSpPr>
          <p:nvPr/>
        </p:nvSpPr>
        <p:spPr bwMode="auto">
          <a:xfrm>
            <a:off x="7089775" y="31988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3</a:t>
            </a:r>
          </a:p>
        </p:txBody>
      </p:sp>
      <p:sp>
        <p:nvSpPr>
          <p:cNvPr id="222228" name="Text Box 20"/>
          <p:cNvSpPr txBox="1">
            <a:spLocks noChangeArrowheads="1"/>
          </p:cNvSpPr>
          <p:nvPr/>
        </p:nvSpPr>
        <p:spPr bwMode="auto">
          <a:xfrm>
            <a:off x="895350" y="52784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4</a:t>
            </a:r>
          </a:p>
        </p:txBody>
      </p:sp>
      <p:sp>
        <p:nvSpPr>
          <p:cNvPr id="222229" name="Text Box 21"/>
          <p:cNvSpPr txBox="1">
            <a:spLocks noChangeArrowheads="1"/>
          </p:cNvSpPr>
          <p:nvPr/>
        </p:nvSpPr>
        <p:spPr bwMode="auto">
          <a:xfrm>
            <a:off x="2911475" y="5286375"/>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5</a:t>
            </a:r>
          </a:p>
        </p:txBody>
      </p:sp>
      <p:sp>
        <p:nvSpPr>
          <p:cNvPr id="222230" name="Text Box 22"/>
          <p:cNvSpPr txBox="1">
            <a:spLocks noChangeArrowheads="1"/>
          </p:cNvSpPr>
          <p:nvPr/>
        </p:nvSpPr>
        <p:spPr bwMode="auto">
          <a:xfrm>
            <a:off x="5127625" y="52784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6</a:t>
            </a:r>
          </a:p>
        </p:txBody>
      </p:sp>
      <p:sp>
        <p:nvSpPr>
          <p:cNvPr id="222231" name="Text Box 23"/>
          <p:cNvSpPr txBox="1">
            <a:spLocks noChangeArrowheads="1"/>
          </p:cNvSpPr>
          <p:nvPr/>
        </p:nvSpPr>
        <p:spPr bwMode="auto">
          <a:xfrm>
            <a:off x="7107238" y="528796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7</a:t>
            </a:r>
          </a:p>
        </p:txBody>
      </p:sp>
      <p:pic>
        <p:nvPicPr>
          <p:cNvPr id="222233" name="Picture 25" descr="oltp-4"/>
          <p:cNvPicPr>
            <a:picLocks noChangeAspect="1" noChangeArrowheads="1"/>
          </p:cNvPicPr>
          <p:nvPr/>
        </p:nvPicPr>
        <p:blipFill>
          <a:blip r:embed="rId3"/>
          <a:srcRect/>
          <a:stretch>
            <a:fillRect/>
          </a:stretch>
        </p:blipFill>
        <p:spPr bwMode="auto">
          <a:xfrm>
            <a:off x="649288" y="3713163"/>
            <a:ext cx="1624012" cy="1616075"/>
          </a:xfrm>
          <a:prstGeom prst="rect">
            <a:avLst/>
          </a:prstGeom>
          <a:noFill/>
        </p:spPr>
      </p:pic>
      <p:pic>
        <p:nvPicPr>
          <p:cNvPr id="222234" name="Picture 26" descr="oltp-5"/>
          <p:cNvPicPr>
            <a:picLocks noChangeAspect="1" noChangeArrowheads="1"/>
          </p:cNvPicPr>
          <p:nvPr/>
        </p:nvPicPr>
        <p:blipFill>
          <a:blip r:embed="rId4"/>
          <a:srcRect/>
          <a:stretch>
            <a:fillRect/>
          </a:stretch>
        </p:blipFill>
        <p:spPr bwMode="auto">
          <a:xfrm>
            <a:off x="2641600" y="3698875"/>
            <a:ext cx="1624013" cy="1616075"/>
          </a:xfrm>
          <a:prstGeom prst="rect">
            <a:avLst/>
          </a:prstGeom>
          <a:noFill/>
        </p:spPr>
      </p:pic>
      <p:pic>
        <p:nvPicPr>
          <p:cNvPr id="222235" name="Picture 27" descr="oltp-6"/>
          <p:cNvPicPr>
            <a:picLocks noChangeAspect="1" noChangeArrowheads="1"/>
          </p:cNvPicPr>
          <p:nvPr/>
        </p:nvPicPr>
        <p:blipFill>
          <a:blip r:embed="rId5"/>
          <a:srcRect/>
          <a:stretch>
            <a:fillRect/>
          </a:stretch>
        </p:blipFill>
        <p:spPr bwMode="auto">
          <a:xfrm>
            <a:off x="4894263" y="3713163"/>
            <a:ext cx="1603375" cy="1597025"/>
          </a:xfrm>
          <a:prstGeom prst="rect">
            <a:avLst/>
          </a:prstGeom>
          <a:noFill/>
        </p:spPr>
      </p:pic>
      <p:pic>
        <p:nvPicPr>
          <p:cNvPr id="222236" name="Picture 28" descr="oltp-0"/>
          <p:cNvPicPr>
            <a:picLocks noChangeAspect="1" noChangeArrowheads="1"/>
          </p:cNvPicPr>
          <p:nvPr/>
        </p:nvPicPr>
        <p:blipFill>
          <a:blip r:embed="rId6"/>
          <a:srcRect/>
          <a:stretch>
            <a:fillRect/>
          </a:stretch>
        </p:blipFill>
        <p:spPr bwMode="auto">
          <a:xfrm>
            <a:off x="654050" y="1533525"/>
            <a:ext cx="1633538" cy="1627188"/>
          </a:xfrm>
          <a:prstGeom prst="rect">
            <a:avLst/>
          </a:prstGeom>
          <a:noFill/>
        </p:spPr>
      </p:pic>
      <p:pic>
        <p:nvPicPr>
          <p:cNvPr id="222237" name="Picture 29" descr="oltp-1"/>
          <p:cNvPicPr>
            <a:picLocks noChangeAspect="1" noChangeArrowheads="1"/>
          </p:cNvPicPr>
          <p:nvPr/>
        </p:nvPicPr>
        <p:blipFill>
          <a:blip r:embed="rId7"/>
          <a:srcRect/>
          <a:stretch>
            <a:fillRect/>
          </a:stretch>
        </p:blipFill>
        <p:spPr bwMode="auto">
          <a:xfrm>
            <a:off x="2624138" y="1543050"/>
            <a:ext cx="1662112" cy="1655763"/>
          </a:xfrm>
          <a:prstGeom prst="rect">
            <a:avLst/>
          </a:prstGeom>
          <a:noFill/>
        </p:spPr>
      </p:pic>
      <p:pic>
        <p:nvPicPr>
          <p:cNvPr id="222238" name="Picture 30" descr="oltp-2"/>
          <p:cNvPicPr>
            <a:picLocks noChangeAspect="1" noChangeArrowheads="1"/>
          </p:cNvPicPr>
          <p:nvPr/>
        </p:nvPicPr>
        <p:blipFill>
          <a:blip r:embed="rId8"/>
          <a:srcRect/>
          <a:stretch>
            <a:fillRect/>
          </a:stretch>
        </p:blipFill>
        <p:spPr bwMode="auto">
          <a:xfrm>
            <a:off x="4838700" y="1563688"/>
            <a:ext cx="1636713" cy="1630362"/>
          </a:xfrm>
          <a:prstGeom prst="rect">
            <a:avLst/>
          </a:prstGeom>
          <a:noFill/>
        </p:spPr>
      </p:pic>
      <p:pic>
        <p:nvPicPr>
          <p:cNvPr id="222239" name="Picture 31" descr="oltp-3"/>
          <p:cNvPicPr>
            <a:picLocks noChangeAspect="1" noChangeArrowheads="1"/>
          </p:cNvPicPr>
          <p:nvPr/>
        </p:nvPicPr>
        <p:blipFill>
          <a:blip r:embed="rId9"/>
          <a:srcRect/>
          <a:stretch>
            <a:fillRect/>
          </a:stretch>
        </p:blipFill>
        <p:spPr bwMode="auto">
          <a:xfrm>
            <a:off x="6742113" y="1484313"/>
            <a:ext cx="1684337" cy="1677987"/>
          </a:xfrm>
          <a:prstGeom prst="rect">
            <a:avLst/>
          </a:prstGeom>
          <a:noFill/>
        </p:spPr>
      </p:pic>
      <p:pic>
        <p:nvPicPr>
          <p:cNvPr id="222240" name="Picture 32" descr="oltp-7"/>
          <p:cNvPicPr>
            <a:picLocks noGrp="1" noChangeAspect="1" noChangeArrowheads="1"/>
          </p:cNvPicPr>
          <p:nvPr>
            <p:ph idx="1"/>
          </p:nvPr>
        </p:nvPicPr>
        <p:blipFill>
          <a:blip r:embed="rId10"/>
          <a:srcRect/>
          <a:stretch>
            <a:fillRect/>
          </a:stretch>
        </p:blipFill>
        <p:spPr>
          <a:xfrm>
            <a:off x="6861175" y="3732213"/>
            <a:ext cx="1628775" cy="1622425"/>
          </a:xfrm>
          <a:noFill/>
          <a:ln/>
        </p:spPr>
      </p:pic>
    </p:spTree>
    <p:custDataLst>
      <p:tags r:id="rId1"/>
    </p:custData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DEE7E0FE-846B-41B8-8C58-9CA2D5E64762}" type="slidenum">
              <a:rPr lang="en-US"/>
              <a:pPr/>
              <a:t>142</a:t>
            </a:fld>
            <a:endParaRPr lang="en-US"/>
          </a:p>
        </p:txBody>
      </p:sp>
      <p:sp>
        <p:nvSpPr>
          <p:cNvPr id="327682" name="Rectangle 2"/>
          <p:cNvSpPr>
            <a:spLocks noGrp="1" noChangeArrowheads="1"/>
          </p:cNvSpPr>
          <p:nvPr>
            <p:ph type="title"/>
          </p:nvPr>
        </p:nvSpPr>
        <p:spPr/>
        <p:txBody>
          <a:bodyPr/>
          <a:lstStyle/>
          <a:p>
            <a:r>
              <a:rPr lang="en-US"/>
              <a:t>CMP-DNUCA: Search</a:t>
            </a:r>
          </a:p>
        </p:txBody>
      </p:sp>
      <p:sp>
        <p:nvSpPr>
          <p:cNvPr id="327683" name="Rectangle 3"/>
          <p:cNvSpPr>
            <a:spLocks noGrp="1" noChangeArrowheads="1"/>
          </p:cNvSpPr>
          <p:nvPr>
            <p:ph type="body" idx="1"/>
          </p:nvPr>
        </p:nvSpPr>
        <p:spPr>
          <a:xfrm>
            <a:off x="409575" y="1455738"/>
            <a:ext cx="8316913" cy="4656137"/>
          </a:xfrm>
        </p:spPr>
        <p:txBody>
          <a:bodyPr/>
          <a:lstStyle/>
          <a:p>
            <a:r>
              <a:rPr lang="en-US"/>
              <a:t>Search policy</a:t>
            </a:r>
          </a:p>
          <a:p>
            <a:pPr lvl="1"/>
            <a:r>
              <a:rPr lang="en-US"/>
              <a:t>Uniprocessor DNUCA solution: partial tags</a:t>
            </a:r>
          </a:p>
          <a:p>
            <a:pPr lvl="2"/>
            <a:r>
              <a:rPr lang="en-US"/>
              <a:t>Quick summary of the L2 tag state at the CPU</a:t>
            </a:r>
          </a:p>
          <a:p>
            <a:pPr lvl="2">
              <a:buClr>
                <a:schemeClr val="tx1"/>
              </a:buClr>
            </a:pPr>
            <a:r>
              <a:rPr lang="en-US" b="1">
                <a:solidFill>
                  <a:srgbClr val="FF0000"/>
                </a:solidFill>
              </a:rPr>
              <a:t>No known practical implementation</a:t>
            </a:r>
            <a:r>
              <a:rPr lang="en-US"/>
              <a:t> </a:t>
            </a:r>
            <a:r>
              <a:rPr lang="en-US" b="1">
                <a:solidFill>
                  <a:srgbClr val="FF0000"/>
                </a:solidFill>
              </a:rPr>
              <a:t>for CMPs</a:t>
            </a:r>
          </a:p>
          <a:p>
            <a:pPr lvl="3">
              <a:buClr>
                <a:schemeClr val="tx1"/>
              </a:buClr>
            </a:pPr>
            <a:r>
              <a:rPr lang="en-US"/>
              <a:t>Size impact of multiple partial tags</a:t>
            </a:r>
          </a:p>
          <a:p>
            <a:pPr lvl="3">
              <a:buClr>
                <a:schemeClr val="tx1"/>
              </a:buClr>
            </a:pPr>
            <a:r>
              <a:rPr lang="en-US"/>
              <a:t>Coherence between block migrations and partial tag state</a:t>
            </a:r>
          </a:p>
          <a:p>
            <a:pPr lvl="1"/>
            <a:r>
              <a:rPr lang="en-US"/>
              <a:t>CMP-DNUCA solution: two-phase search</a:t>
            </a:r>
          </a:p>
          <a:p>
            <a:pPr lvl="2"/>
            <a:r>
              <a:rPr lang="en-US"/>
              <a:t>1</a:t>
            </a:r>
            <a:r>
              <a:rPr lang="en-US" baseline="30000"/>
              <a:t>st</a:t>
            </a:r>
            <a:r>
              <a:rPr lang="en-US"/>
              <a:t> phase: CPU’s local, inter., &amp; 4 center banks</a:t>
            </a:r>
          </a:p>
          <a:p>
            <a:pPr lvl="2"/>
            <a:r>
              <a:rPr lang="en-US"/>
              <a:t>2</a:t>
            </a:r>
            <a:r>
              <a:rPr lang="en-US" baseline="30000"/>
              <a:t>nd</a:t>
            </a:r>
            <a:r>
              <a:rPr lang="en-US"/>
              <a:t> phase: remaining 10 banks</a:t>
            </a:r>
          </a:p>
          <a:p>
            <a:pPr lvl="2">
              <a:buClr>
                <a:schemeClr val="tx1"/>
              </a:buClr>
            </a:pPr>
            <a:r>
              <a:rPr lang="en-US" b="1">
                <a:solidFill>
                  <a:srgbClr val="FF0000"/>
                </a:solidFill>
              </a:rPr>
              <a:t>Slow</a:t>
            </a:r>
            <a:r>
              <a:rPr lang="en-US"/>
              <a:t> </a:t>
            </a:r>
            <a:r>
              <a:rPr lang="en-US" b="1">
                <a:solidFill>
                  <a:srgbClr val="FF0000"/>
                </a:solidFill>
              </a:rPr>
              <a:t>2</a:t>
            </a:r>
            <a:r>
              <a:rPr lang="en-US" b="1" baseline="30000">
                <a:solidFill>
                  <a:srgbClr val="FF0000"/>
                </a:solidFill>
              </a:rPr>
              <a:t>nd</a:t>
            </a:r>
            <a:r>
              <a:rPr lang="en-US" b="1">
                <a:solidFill>
                  <a:srgbClr val="FF0000"/>
                </a:solidFill>
              </a:rPr>
              <a:t> phase hits and L2 misses</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Beckmann &amp; Wood</a:t>
            </a:r>
          </a:p>
        </p:txBody>
      </p:sp>
      <p:sp>
        <p:nvSpPr>
          <p:cNvPr id="6" name="Footer Placeholder 5"/>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7" name="Slide Number Placeholder 6"/>
          <p:cNvSpPr>
            <a:spLocks noGrp="1"/>
          </p:cNvSpPr>
          <p:nvPr>
            <p:ph type="sldNum" sz="quarter" idx="4294967295"/>
          </p:nvPr>
        </p:nvSpPr>
        <p:spPr>
          <a:xfrm>
            <a:off x="7239000" y="6245225"/>
            <a:ext cx="1447800" cy="476250"/>
          </a:xfrm>
          <a:prstGeom prst="rect">
            <a:avLst/>
          </a:prstGeom>
        </p:spPr>
        <p:txBody>
          <a:bodyPr/>
          <a:lstStyle/>
          <a:p>
            <a:fld id="{1A4A7AB5-908F-4825-8140-DA98A55788DE}" type="slidenum">
              <a:rPr lang="en-US"/>
              <a:pPr/>
              <a:t>143</a:t>
            </a:fld>
            <a:endParaRPr lang="en-US"/>
          </a:p>
        </p:txBody>
      </p:sp>
      <p:graphicFrame>
        <p:nvGraphicFramePr>
          <p:cNvPr id="226327" name="Object 23"/>
          <p:cNvGraphicFramePr>
            <a:graphicFrameLocks noChangeAspect="1"/>
          </p:cNvGraphicFramePr>
          <p:nvPr>
            <p:ph sz="half" idx="2"/>
          </p:nvPr>
        </p:nvGraphicFramePr>
        <p:xfrm>
          <a:off x="912813" y="1370013"/>
          <a:ext cx="7313612" cy="5045075"/>
        </p:xfrm>
        <a:graphic>
          <a:graphicData uri="http://schemas.openxmlformats.org/presentationml/2006/ole">
            <p:oleObj spid="_x0000_s5122" name="Chart" r:id="rId4" imgW="3686251" imgH="2543251" progId="Excel.Sheet.8">
              <p:embed/>
            </p:oleObj>
          </a:graphicData>
        </a:graphic>
      </p:graphicFrame>
      <p:graphicFrame>
        <p:nvGraphicFramePr>
          <p:cNvPr id="226325" name="Object 21"/>
          <p:cNvGraphicFramePr>
            <a:graphicFrameLocks noChangeAspect="1"/>
          </p:cNvGraphicFramePr>
          <p:nvPr>
            <p:ph sz="half" idx="1"/>
          </p:nvPr>
        </p:nvGraphicFramePr>
        <p:xfrm>
          <a:off x="912813" y="1370013"/>
          <a:ext cx="7313612" cy="5045075"/>
        </p:xfrm>
        <a:graphic>
          <a:graphicData uri="http://schemas.openxmlformats.org/presentationml/2006/ole">
            <p:oleObj spid="_x0000_s5123" name="Chart" r:id="rId5" imgW="3686251" imgH="2543251" progId="Excel.Sheet.8">
              <p:embed/>
            </p:oleObj>
          </a:graphicData>
        </a:graphic>
      </p:graphicFrame>
      <p:sp>
        <p:nvSpPr>
          <p:cNvPr id="226308" name="Rectangle 4"/>
          <p:cNvSpPr>
            <a:spLocks noGrp="1" noChangeArrowheads="1"/>
          </p:cNvSpPr>
          <p:nvPr>
            <p:ph type="title"/>
          </p:nvPr>
        </p:nvSpPr>
        <p:spPr/>
        <p:txBody>
          <a:bodyPr/>
          <a:lstStyle/>
          <a:p>
            <a:r>
              <a:rPr lang="en-US"/>
              <a:t>CMP-DNUCA: L2 Hit Latency</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63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26327" grpId="0"/>
      <p:bldOleChart spid="22632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82B707FE-D9EC-46AE-B842-942AE7E74E0E}" type="slidenum">
              <a:rPr lang="en-US"/>
              <a:pPr/>
              <a:t>144</a:t>
            </a:fld>
            <a:endParaRPr lang="en-US"/>
          </a:p>
        </p:txBody>
      </p:sp>
      <p:sp>
        <p:nvSpPr>
          <p:cNvPr id="270338" name="Rectangle 2"/>
          <p:cNvSpPr>
            <a:spLocks noGrp="1" noChangeArrowheads="1"/>
          </p:cNvSpPr>
          <p:nvPr>
            <p:ph type="title"/>
          </p:nvPr>
        </p:nvSpPr>
        <p:spPr/>
        <p:txBody>
          <a:bodyPr/>
          <a:lstStyle/>
          <a:p>
            <a:r>
              <a:rPr lang="en-US"/>
              <a:t>CMP-DNUCA Summary</a:t>
            </a:r>
          </a:p>
        </p:txBody>
      </p:sp>
      <p:sp>
        <p:nvSpPr>
          <p:cNvPr id="270339" name="Rectangle 3"/>
          <p:cNvSpPr>
            <a:spLocks noGrp="1" noChangeArrowheads="1"/>
          </p:cNvSpPr>
          <p:nvPr>
            <p:ph type="body" idx="1"/>
          </p:nvPr>
        </p:nvSpPr>
        <p:spPr/>
        <p:txBody>
          <a:bodyPr/>
          <a:lstStyle/>
          <a:p>
            <a:pPr>
              <a:lnSpc>
                <a:spcPct val="90000"/>
              </a:lnSpc>
            </a:pPr>
            <a:r>
              <a:rPr lang="en-US"/>
              <a:t>Limited success</a:t>
            </a:r>
          </a:p>
          <a:p>
            <a:pPr lvl="1">
              <a:lnSpc>
                <a:spcPct val="90000"/>
              </a:lnSpc>
            </a:pPr>
            <a:r>
              <a:rPr lang="en-US"/>
              <a:t>Ocean successfully splits</a:t>
            </a:r>
          </a:p>
          <a:p>
            <a:pPr lvl="2">
              <a:lnSpc>
                <a:spcPct val="90000"/>
              </a:lnSpc>
            </a:pPr>
            <a:r>
              <a:rPr lang="en-US"/>
              <a:t>Regular scientific workload – </a:t>
            </a:r>
            <a:r>
              <a:rPr lang="en-US" b="1">
                <a:solidFill>
                  <a:srgbClr val="FF0000"/>
                </a:solidFill>
              </a:rPr>
              <a:t>little sharing</a:t>
            </a:r>
          </a:p>
          <a:p>
            <a:pPr lvl="1">
              <a:lnSpc>
                <a:spcPct val="90000"/>
              </a:lnSpc>
            </a:pPr>
            <a:r>
              <a:rPr lang="en-US"/>
              <a:t>OLTP congregates in the center</a:t>
            </a:r>
          </a:p>
          <a:p>
            <a:pPr lvl="2">
              <a:lnSpc>
                <a:spcPct val="90000"/>
              </a:lnSpc>
            </a:pPr>
            <a:r>
              <a:rPr lang="en-US"/>
              <a:t>Commercial workload – </a:t>
            </a:r>
            <a:r>
              <a:rPr lang="en-US" b="1">
                <a:solidFill>
                  <a:srgbClr val="FF0000"/>
                </a:solidFill>
              </a:rPr>
              <a:t>significant sharing</a:t>
            </a:r>
          </a:p>
          <a:p>
            <a:pPr>
              <a:lnSpc>
                <a:spcPct val="90000"/>
              </a:lnSpc>
            </a:pPr>
            <a:r>
              <a:rPr lang="en-US"/>
              <a:t>Smart search mechanism</a:t>
            </a:r>
          </a:p>
          <a:p>
            <a:pPr lvl="1">
              <a:lnSpc>
                <a:spcPct val="90000"/>
              </a:lnSpc>
            </a:pPr>
            <a:r>
              <a:rPr lang="en-US"/>
              <a:t>Necessary for performance improvement</a:t>
            </a:r>
          </a:p>
          <a:p>
            <a:pPr lvl="1">
              <a:lnSpc>
                <a:spcPct val="90000"/>
              </a:lnSpc>
              <a:buClr>
                <a:schemeClr val="tx1"/>
              </a:buClr>
            </a:pPr>
            <a:r>
              <a:rPr lang="en-US" b="1">
                <a:solidFill>
                  <a:srgbClr val="FF0000"/>
                </a:solidFill>
              </a:rPr>
              <a:t>No known implementations</a:t>
            </a:r>
          </a:p>
          <a:p>
            <a:pPr lvl="1">
              <a:lnSpc>
                <a:spcPct val="90000"/>
              </a:lnSpc>
            </a:pPr>
            <a:r>
              <a:rPr lang="en-US"/>
              <a:t>Upper bound – perfect search</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97EF51D0-EE3A-496E-9A10-C360BE7E5B5F}" type="slidenum">
              <a:rPr lang="en-US"/>
              <a:pPr/>
              <a:t>145</a:t>
            </a:fld>
            <a:endParaRPr lang="en-US"/>
          </a:p>
        </p:txBody>
      </p:sp>
      <p:sp>
        <p:nvSpPr>
          <p:cNvPr id="284674" name="Rectangle 2"/>
          <p:cNvSpPr>
            <a:spLocks noGrp="1" noChangeArrowheads="1"/>
          </p:cNvSpPr>
          <p:nvPr>
            <p:ph type="title"/>
          </p:nvPr>
        </p:nvSpPr>
        <p:spPr/>
        <p:txBody>
          <a:bodyPr/>
          <a:lstStyle/>
          <a:p>
            <a:r>
              <a:rPr lang="en-US" dirty="0"/>
              <a:t>Outline</a:t>
            </a:r>
          </a:p>
        </p:txBody>
      </p:sp>
      <p:sp>
        <p:nvSpPr>
          <p:cNvPr id="284675" name="Rectangle 3"/>
          <p:cNvSpPr>
            <a:spLocks noGrp="1" noChangeArrowheads="1"/>
          </p:cNvSpPr>
          <p:nvPr>
            <p:ph type="body" idx="1"/>
          </p:nvPr>
        </p:nvSpPr>
        <p:spPr/>
        <p:txBody>
          <a:bodyPr/>
          <a:lstStyle/>
          <a:p>
            <a:r>
              <a:rPr lang="en-US"/>
              <a:t>Global interconnect and CMP trends</a:t>
            </a:r>
          </a:p>
          <a:p>
            <a:r>
              <a:rPr lang="en-US"/>
              <a:t>Latency Management Techniques</a:t>
            </a:r>
          </a:p>
          <a:p>
            <a:r>
              <a:rPr lang="en-US" b="1">
                <a:solidFill>
                  <a:schemeClr val="tx2"/>
                </a:solidFill>
              </a:rPr>
              <a:t>Evaluation</a:t>
            </a:r>
            <a:endParaRPr lang="en-US" b="1"/>
          </a:p>
          <a:p>
            <a:pPr lvl="1"/>
            <a:r>
              <a:rPr lang="en-US"/>
              <a:t>Methodology</a:t>
            </a:r>
          </a:p>
          <a:p>
            <a:pPr lvl="1">
              <a:buClr>
                <a:schemeClr val="tx1"/>
              </a:buClr>
            </a:pPr>
            <a:r>
              <a:rPr lang="en-US" b="1">
                <a:solidFill>
                  <a:srgbClr val="990000"/>
                </a:solidFill>
              </a:rPr>
              <a:t>Block Migration</a:t>
            </a:r>
            <a:r>
              <a:rPr lang="en-US"/>
              <a:t>: CMP-DNUCA</a:t>
            </a:r>
          </a:p>
          <a:p>
            <a:pPr lvl="1"/>
            <a:r>
              <a:rPr lang="en-US" b="1">
                <a:solidFill>
                  <a:schemeClr val="tx2"/>
                </a:solidFill>
              </a:rPr>
              <a:t>Transmission Lines: CMP-TLC</a:t>
            </a:r>
          </a:p>
          <a:p>
            <a:pPr lvl="1"/>
            <a:r>
              <a:rPr lang="en-US" b="1">
                <a:solidFill>
                  <a:schemeClr val="tx2"/>
                </a:solidFill>
              </a:rPr>
              <a:t>Combination: CMP-Hybrid</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Beckmann &amp; Wood</a:t>
            </a:r>
          </a:p>
        </p:txBody>
      </p:sp>
      <p:sp>
        <p:nvSpPr>
          <p:cNvPr id="6"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7" name="Slide Number Placeholder 5"/>
          <p:cNvSpPr>
            <a:spLocks noGrp="1"/>
          </p:cNvSpPr>
          <p:nvPr>
            <p:ph type="sldNum" sz="quarter" idx="4294967295"/>
          </p:nvPr>
        </p:nvSpPr>
        <p:spPr>
          <a:xfrm>
            <a:off x="7239000" y="6245225"/>
            <a:ext cx="1447800" cy="476250"/>
          </a:xfrm>
          <a:prstGeom prst="rect">
            <a:avLst/>
          </a:prstGeom>
        </p:spPr>
        <p:txBody>
          <a:bodyPr/>
          <a:lstStyle/>
          <a:p>
            <a:fld id="{7064B7F8-66D1-40AB-84CC-023C9CC75346}" type="slidenum">
              <a:rPr lang="en-US"/>
              <a:pPr/>
              <a:t>146</a:t>
            </a:fld>
            <a:endParaRPr lang="en-US"/>
          </a:p>
        </p:txBody>
      </p:sp>
      <p:sp>
        <p:nvSpPr>
          <p:cNvPr id="228356" name="Rectangle 4"/>
          <p:cNvSpPr>
            <a:spLocks noGrp="1" noChangeArrowheads="1"/>
          </p:cNvSpPr>
          <p:nvPr>
            <p:ph type="title"/>
          </p:nvPr>
        </p:nvSpPr>
        <p:spPr/>
        <p:txBody>
          <a:bodyPr/>
          <a:lstStyle/>
          <a:p>
            <a:r>
              <a:rPr lang="en-US"/>
              <a:t>L2 Hit Latency</a:t>
            </a:r>
          </a:p>
        </p:txBody>
      </p:sp>
      <p:sp>
        <p:nvSpPr>
          <p:cNvPr id="228362" name="Text Box 10"/>
          <p:cNvSpPr txBox="1">
            <a:spLocks noChangeArrowheads="1"/>
          </p:cNvSpPr>
          <p:nvPr/>
        </p:nvSpPr>
        <p:spPr bwMode="auto">
          <a:xfrm>
            <a:off x="6953250" y="4575175"/>
            <a:ext cx="1714500" cy="1079500"/>
          </a:xfrm>
          <a:prstGeom prst="rect">
            <a:avLst/>
          </a:prstGeom>
          <a:noFill/>
          <a:ln w="9525" algn="ctr">
            <a:solidFill>
              <a:schemeClr val="tx1"/>
            </a:solidFill>
            <a:miter lim="800000"/>
            <a:headEnd/>
            <a:tailEnd/>
          </a:ln>
          <a:effectLst/>
        </p:spPr>
        <p:txBody>
          <a:bodyPr wrap="none">
            <a:spAutoFit/>
          </a:bodyPr>
          <a:lstStyle/>
          <a:p>
            <a:pPr algn="ctr"/>
            <a:r>
              <a:rPr lang="en-US" sz="1600" b="1" u="sng">
                <a:solidFill>
                  <a:schemeClr val="tx1"/>
                </a:solidFill>
              </a:rPr>
              <a:t>Bars Labeled</a:t>
            </a:r>
          </a:p>
          <a:p>
            <a:pPr algn="ctr"/>
            <a:r>
              <a:rPr lang="en-US" sz="1600" b="1">
                <a:solidFill>
                  <a:schemeClr val="tx1"/>
                </a:solidFill>
              </a:rPr>
              <a:t>D: CMP-DNUCA</a:t>
            </a:r>
          </a:p>
          <a:p>
            <a:pPr algn="ctr"/>
            <a:r>
              <a:rPr lang="en-US" sz="1600" b="1">
                <a:solidFill>
                  <a:schemeClr val="tx1"/>
                </a:solidFill>
              </a:rPr>
              <a:t>T: CMP-TLC</a:t>
            </a:r>
          </a:p>
          <a:p>
            <a:pPr algn="ctr"/>
            <a:r>
              <a:rPr lang="en-US" sz="1600" b="1">
                <a:solidFill>
                  <a:schemeClr val="tx1"/>
                </a:solidFill>
              </a:rPr>
              <a:t>H: CMP-Hybrid</a:t>
            </a:r>
          </a:p>
        </p:txBody>
      </p:sp>
      <p:pic>
        <p:nvPicPr>
          <p:cNvPr id="228379" name="Picture 27" descr="stack_lat_shaded"/>
          <p:cNvPicPr>
            <a:picLocks noGrp="1" noChangeAspect="1" noChangeArrowheads="1"/>
          </p:cNvPicPr>
          <p:nvPr>
            <p:ph idx="1"/>
          </p:nvPr>
        </p:nvPicPr>
        <p:blipFill>
          <a:blip r:embed="rId2"/>
          <a:srcRect/>
          <a:stretch>
            <a:fillRect/>
          </a:stretch>
        </p:blipFill>
        <p:spPr>
          <a:xfrm>
            <a:off x="844550" y="1549400"/>
            <a:ext cx="7434263" cy="4638675"/>
          </a:xfrm>
          <a:noFill/>
          <a:ln/>
        </p:spPr>
      </p:pic>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Beckmann &amp; Wood</a:t>
            </a:r>
          </a:p>
        </p:txBody>
      </p:sp>
      <p:sp>
        <p:nvSpPr>
          <p:cNvPr id="7" name="Footer Placeholder 5"/>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8" name="Slide Number Placeholder 6"/>
          <p:cNvSpPr>
            <a:spLocks noGrp="1"/>
          </p:cNvSpPr>
          <p:nvPr>
            <p:ph type="sldNum" sz="quarter" idx="4294967295"/>
          </p:nvPr>
        </p:nvSpPr>
        <p:spPr>
          <a:xfrm>
            <a:off x="7239000" y="6245225"/>
            <a:ext cx="1447800" cy="476250"/>
          </a:xfrm>
          <a:prstGeom prst="rect">
            <a:avLst/>
          </a:prstGeom>
        </p:spPr>
        <p:txBody>
          <a:bodyPr/>
          <a:lstStyle/>
          <a:p>
            <a:fld id="{BC5CA59C-1F10-412E-9FE1-2F9900FD6F6F}" type="slidenum">
              <a:rPr lang="en-US"/>
              <a:pPr/>
              <a:t>147</a:t>
            </a:fld>
            <a:endParaRPr lang="en-US"/>
          </a:p>
        </p:txBody>
      </p:sp>
      <p:graphicFrame>
        <p:nvGraphicFramePr>
          <p:cNvPr id="230425" name="Object 25"/>
          <p:cNvGraphicFramePr>
            <a:graphicFrameLocks noChangeAspect="1"/>
          </p:cNvGraphicFramePr>
          <p:nvPr>
            <p:ph sz="half" idx="2"/>
          </p:nvPr>
        </p:nvGraphicFramePr>
        <p:xfrm>
          <a:off x="455613" y="1370013"/>
          <a:ext cx="8226425" cy="4481512"/>
        </p:xfrm>
        <a:graphic>
          <a:graphicData uri="http://schemas.openxmlformats.org/presentationml/2006/ole">
            <p:oleObj spid="_x0000_s6146" name="Chart" r:id="rId4" imgW="4667402" imgH="2543251" progId="Excel.Sheet.8">
              <p:embed/>
            </p:oleObj>
          </a:graphicData>
        </a:graphic>
      </p:graphicFrame>
      <p:graphicFrame>
        <p:nvGraphicFramePr>
          <p:cNvPr id="230420" name="Object 20"/>
          <p:cNvGraphicFramePr>
            <a:graphicFrameLocks noChangeAspect="1"/>
          </p:cNvGraphicFramePr>
          <p:nvPr>
            <p:ph sz="half" idx="1"/>
          </p:nvPr>
        </p:nvGraphicFramePr>
        <p:xfrm>
          <a:off x="455613" y="1370013"/>
          <a:ext cx="8226425" cy="4481512"/>
        </p:xfrm>
        <a:graphic>
          <a:graphicData uri="http://schemas.openxmlformats.org/presentationml/2006/ole">
            <p:oleObj spid="_x0000_s6147" name="Chart" r:id="rId5" imgW="4667402" imgH="2543251" progId="Excel.Sheet.8">
              <p:embed/>
            </p:oleObj>
          </a:graphicData>
        </a:graphic>
      </p:graphicFrame>
      <p:sp>
        <p:nvSpPr>
          <p:cNvPr id="230404" name="Rectangle 4"/>
          <p:cNvSpPr>
            <a:spLocks noGrp="1" noChangeArrowheads="1"/>
          </p:cNvSpPr>
          <p:nvPr>
            <p:ph type="title"/>
          </p:nvPr>
        </p:nvSpPr>
        <p:spPr/>
        <p:txBody>
          <a:bodyPr/>
          <a:lstStyle/>
          <a:p>
            <a:r>
              <a:rPr lang="en-US"/>
              <a:t>Overall Performance</a:t>
            </a:r>
          </a:p>
        </p:txBody>
      </p:sp>
      <p:sp>
        <p:nvSpPr>
          <p:cNvPr id="230427" name="Text Box 27"/>
          <p:cNvSpPr txBox="1">
            <a:spLocks noChangeArrowheads="1"/>
          </p:cNvSpPr>
          <p:nvPr/>
        </p:nvSpPr>
        <p:spPr bwMode="auto">
          <a:xfrm>
            <a:off x="738188" y="5640388"/>
            <a:ext cx="7640637" cy="457200"/>
          </a:xfrm>
          <a:prstGeom prst="rect">
            <a:avLst/>
          </a:prstGeom>
          <a:noFill/>
          <a:ln w="9525" algn="ctr">
            <a:noFill/>
            <a:miter lim="800000"/>
            <a:headEnd/>
            <a:tailEnd/>
          </a:ln>
          <a:effectLst/>
        </p:spPr>
        <p:txBody>
          <a:bodyPr wrap="none">
            <a:spAutoFit/>
          </a:bodyPr>
          <a:lstStyle/>
          <a:p>
            <a:r>
              <a:rPr lang="en-US" sz="2400">
                <a:solidFill>
                  <a:schemeClr val="tx1"/>
                </a:solidFill>
              </a:rPr>
              <a:t>Transmission lines improve </a:t>
            </a:r>
            <a:r>
              <a:rPr lang="en-US" sz="2400" b="1">
                <a:solidFill>
                  <a:srgbClr val="FF0000"/>
                </a:solidFill>
              </a:rPr>
              <a:t>L2 hit</a:t>
            </a:r>
            <a:r>
              <a:rPr lang="en-US" sz="2400">
                <a:solidFill>
                  <a:schemeClr val="tx1"/>
                </a:solidFill>
              </a:rPr>
              <a:t> and </a:t>
            </a:r>
            <a:r>
              <a:rPr lang="en-US" sz="2400" b="1">
                <a:solidFill>
                  <a:srgbClr val="FF0000"/>
                </a:solidFill>
              </a:rPr>
              <a:t>L2 miss</a:t>
            </a:r>
            <a:r>
              <a:rPr lang="en-US" sz="2400">
                <a:solidFill>
                  <a:schemeClr val="tx1"/>
                </a:solidFill>
              </a:rPr>
              <a:t> latency</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04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3042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304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30425" grpId="0"/>
      <p:bldOleChart spid="230420" grpId="0"/>
      <p:bldP spid="23042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C39433A6-A203-4DA0-AC42-572FFB14B85A}" type="slidenum">
              <a:rPr lang="en-US"/>
              <a:pPr/>
              <a:t>148</a:t>
            </a:fld>
            <a:endParaRPr lang="en-US"/>
          </a:p>
        </p:txBody>
      </p:sp>
      <p:sp>
        <p:nvSpPr>
          <p:cNvPr id="78850" name="Rectangle 2"/>
          <p:cNvSpPr>
            <a:spLocks noGrp="1" noChangeArrowheads="1"/>
          </p:cNvSpPr>
          <p:nvPr>
            <p:ph type="title"/>
          </p:nvPr>
        </p:nvSpPr>
        <p:spPr/>
        <p:txBody>
          <a:bodyPr/>
          <a:lstStyle/>
          <a:p>
            <a:r>
              <a:rPr lang="en-US" dirty="0"/>
              <a:t>Conclusions</a:t>
            </a:r>
          </a:p>
        </p:txBody>
      </p:sp>
      <p:sp>
        <p:nvSpPr>
          <p:cNvPr id="78851" name="Rectangle 3"/>
          <p:cNvSpPr>
            <a:spLocks noGrp="1" noChangeArrowheads="1"/>
          </p:cNvSpPr>
          <p:nvPr>
            <p:ph type="body" idx="1"/>
          </p:nvPr>
        </p:nvSpPr>
        <p:spPr>
          <a:xfrm>
            <a:off x="457200" y="1601788"/>
            <a:ext cx="8229600" cy="4292600"/>
          </a:xfrm>
        </p:spPr>
        <p:txBody>
          <a:bodyPr/>
          <a:lstStyle/>
          <a:p>
            <a:r>
              <a:rPr lang="en-US" sz="2800"/>
              <a:t>Individual Latency Management Techniques</a:t>
            </a:r>
          </a:p>
          <a:p>
            <a:pPr lvl="1">
              <a:buClr>
                <a:schemeClr val="tx1"/>
              </a:buClr>
            </a:pPr>
            <a:r>
              <a:rPr lang="en-US" sz="2400"/>
              <a:t>Strided Prefetching: </a:t>
            </a:r>
            <a:r>
              <a:rPr lang="en-US" sz="2400" b="1">
                <a:solidFill>
                  <a:srgbClr val="FF0000"/>
                </a:solidFill>
              </a:rPr>
              <a:t>subset of misses</a:t>
            </a:r>
          </a:p>
          <a:p>
            <a:pPr lvl="1">
              <a:buClr>
                <a:schemeClr val="tx1"/>
              </a:buClr>
            </a:pPr>
            <a:r>
              <a:rPr lang="en-US" sz="2400"/>
              <a:t>Cache Block Migration: </a:t>
            </a:r>
            <a:r>
              <a:rPr lang="en-US" sz="2400" b="1">
                <a:solidFill>
                  <a:srgbClr val="FF0000"/>
                </a:solidFill>
              </a:rPr>
              <a:t>sharing impedes migration</a:t>
            </a:r>
          </a:p>
          <a:p>
            <a:pPr lvl="1">
              <a:buClr>
                <a:schemeClr val="tx1"/>
              </a:buClr>
            </a:pPr>
            <a:r>
              <a:rPr lang="en-US" sz="2400"/>
              <a:t>On-chip Transmission Lines: </a:t>
            </a:r>
            <a:r>
              <a:rPr lang="en-US" sz="2400" b="1">
                <a:solidFill>
                  <a:srgbClr val="FF0000"/>
                </a:solidFill>
              </a:rPr>
              <a:t>limited bandwidth</a:t>
            </a:r>
          </a:p>
          <a:p>
            <a:r>
              <a:rPr lang="en-US" sz="2800"/>
              <a:t>Combination: CMP-Hybrid</a:t>
            </a:r>
          </a:p>
          <a:p>
            <a:pPr lvl="1"/>
            <a:r>
              <a:rPr lang="en-US" sz="2400"/>
              <a:t>Potentially alleviates bottlenecks</a:t>
            </a:r>
          </a:p>
          <a:p>
            <a:pPr lvl="1"/>
            <a:r>
              <a:rPr lang="en-US" sz="2400"/>
              <a:t>Disadvantages</a:t>
            </a:r>
          </a:p>
          <a:p>
            <a:pPr lvl="2"/>
            <a:r>
              <a:rPr lang="en-US" sz="2000"/>
              <a:t>Relies on smart-search mechanism</a:t>
            </a:r>
          </a:p>
          <a:p>
            <a:pPr lvl="2"/>
            <a:r>
              <a:rPr lang="en-US" sz="2000"/>
              <a:t>Manufacturing cost of transmission lines</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Initial NUCA designs </a:t>
            </a:r>
            <a:r>
              <a:rPr lang="en-US" dirty="0" smtClean="0">
                <a:sym typeface="Wingdings" pitchFamily="2" charset="2"/>
              </a:rPr>
              <a:t> </a:t>
            </a:r>
            <a:r>
              <a:rPr lang="en-US" dirty="0" err="1" smtClean="0">
                <a:sym typeface="Wingdings" pitchFamily="2" charset="2"/>
              </a:rPr>
              <a:t>Uniprocessors</a:t>
            </a:r>
            <a:endParaRPr lang="en-US" dirty="0" smtClean="0">
              <a:sym typeface="Wingdings" pitchFamily="2" charset="2"/>
            </a:endParaRPr>
          </a:p>
          <a:p>
            <a:pPr lvl="1"/>
            <a:r>
              <a:rPr lang="en-US" dirty="0" smtClean="0">
                <a:sym typeface="Wingdings" pitchFamily="2" charset="2"/>
              </a:rPr>
              <a:t>NUCA: </a:t>
            </a:r>
          </a:p>
          <a:p>
            <a:pPr lvl="2"/>
            <a:r>
              <a:rPr lang="en-US" dirty="0" smtClean="0">
                <a:sym typeface="Wingdings" pitchFamily="2" charset="2"/>
              </a:rPr>
              <a:t>Centralized Partial Tag Array</a:t>
            </a:r>
          </a:p>
          <a:p>
            <a:pPr lvl="1"/>
            <a:r>
              <a:rPr lang="en-US" dirty="0" err="1" smtClean="0">
                <a:sym typeface="Wingdings" pitchFamily="2" charset="2"/>
              </a:rPr>
              <a:t>NuRAPID</a:t>
            </a:r>
            <a:r>
              <a:rPr lang="en-US" dirty="0" smtClean="0">
                <a:sym typeface="Wingdings" pitchFamily="2" charset="2"/>
              </a:rPr>
              <a:t>: </a:t>
            </a:r>
          </a:p>
          <a:p>
            <a:pPr lvl="2"/>
            <a:r>
              <a:rPr lang="en-US" dirty="0" smtClean="0">
                <a:sym typeface="Wingdings" pitchFamily="2" charset="2"/>
              </a:rPr>
              <a:t>Decouples Tag and Data Placement </a:t>
            </a:r>
          </a:p>
          <a:p>
            <a:pPr lvl="2"/>
            <a:r>
              <a:rPr lang="en-US" dirty="0" smtClean="0">
                <a:sym typeface="Wingdings" pitchFamily="2" charset="2"/>
              </a:rPr>
              <a:t>More overhead</a:t>
            </a:r>
          </a:p>
          <a:p>
            <a:pPr lvl="1"/>
            <a:r>
              <a:rPr lang="en-US" dirty="0" smtClean="0">
                <a:sym typeface="Wingdings" pitchFamily="2" charset="2"/>
              </a:rPr>
              <a:t>L-NUCA</a:t>
            </a:r>
          </a:p>
          <a:p>
            <a:pPr lvl="2"/>
            <a:r>
              <a:rPr lang="en-US" dirty="0" smtClean="0">
                <a:sym typeface="Wingdings" pitchFamily="2" charset="2"/>
              </a:rPr>
              <a:t>Fine-Grain NUCA close to the core</a:t>
            </a:r>
          </a:p>
          <a:p>
            <a:pPr lvl="1"/>
            <a:r>
              <a:rPr lang="en-US" dirty="0" smtClean="0">
                <a:sym typeface="Wingdings" pitchFamily="2" charset="2"/>
              </a:rPr>
              <a:t>Beckman &amp; Wood:</a:t>
            </a:r>
          </a:p>
          <a:p>
            <a:pPr lvl="2"/>
            <a:r>
              <a:rPr lang="en-US" dirty="0" smtClean="0"/>
              <a:t>Move Data Close to User</a:t>
            </a:r>
          </a:p>
          <a:p>
            <a:pPr lvl="2"/>
            <a:r>
              <a:rPr lang="en-US" dirty="0" smtClean="0"/>
              <a:t>Two-Phase Multicast Search</a:t>
            </a:r>
          </a:p>
          <a:p>
            <a:pPr lvl="2"/>
            <a:r>
              <a:rPr lang="en-US" dirty="0" smtClean="0"/>
              <a:t>Gradual Migration</a:t>
            </a:r>
          </a:p>
          <a:p>
            <a:pPr lvl="2"/>
            <a:r>
              <a:rPr lang="en-US" dirty="0" smtClean="0"/>
              <a:t>Scientific: Data mostly “private” </a:t>
            </a:r>
            <a:r>
              <a:rPr lang="en-US" dirty="0" smtClean="0">
                <a:sym typeface="Wingdings" pitchFamily="2" charset="2"/>
              </a:rPr>
              <a:t> move close / fast</a:t>
            </a:r>
            <a:endParaRPr lang="en-US" dirty="0" smtClean="0"/>
          </a:p>
          <a:p>
            <a:pPr lvl="2"/>
            <a:r>
              <a:rPr lang="en-US" dirty="0" smtClean="0"/>
              <a:t>Commercial: Data mostly “shared” </a:t>
            </a:r>
            <a:r>
              <a:rPr lang="en-US" dirty="0" smtClean="0">
                <a:sym typeface="Wingdings" pitchFamily="2" charset="2"/>
              </a:rPr>
              <a:t> moves in the center / “slow”</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 Multiprocessors + NUCA</a:t>
            </a:r>
            <a:endParaRPr lang="en-US" dirty="0"/>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423863" y="27384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 name="Rectangle 3"/>
          <p:cNvSpPr>
            <a:spLocks noChangeArrowheads="1"/>
          </p:cNvSpPr>
          <p:nvPr/>
        </p:nvSpPr>
        <p:spPr bwMode="auto">
          <a:xfrm>
            <a:off x="461963" y="1397000"/>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6" name="Rectangle 4"/>
          <p:cNvSpPr>
            <a:spLocks noChangeArrowheads="1"/>
          </p:cNvSpPr>
          <p:nvPr/>
        </p:nvSpPr>
        <p:spPr bwMode="auto">
          <a:xfrm>
            <a:off x="461963" y="1741488"/>
            <a:ext cx="461962"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7" name="Rectangle 5"/>
          <p:cNvSpPr>
            <a:spLocks noChangeArrowheads="1"/>
          </p:cNvSpPr>
          <p:nvPr/>
        </p:nvSpPr>
        <p:spPr bwMode="auto">
          <a:xfrm>
            <a:off x="423863" y="1357313"/>
            <a:ext cx="538162" cy="690562"/>
          </a:xfrm>
          <a:prstGeom prst="rect">
            <a:avLst/>
          </a:prstGeom>
          <a:noFill/>
          <a:ln w="19050">
            <a:solidFill>
              <a:schemeClr val="tx1"/>
            </a:solidFill>
            <a:miter lim="800000"/>
            <a:headEnd/>
            <a:tailEnd/>
          </a:ln>
          <a:effectLst/>
        </p:spPr>
        <p:txBody>
          <a:bodyPr wrap="none" anchor="ctr"/>
          <a:lstStyle/>
          <a:p>
            <a:endParaRPr lang="en-US"/>
          </a:p>
        </p:txBody>
      </p:sp>
      <p:sp>
        <p:nvSpPr>
          <p:cNvPr id="8" name="Line 6"/>
          <p:cNvSpPr>
            <a:spLocks noChangeShapeType="1"/>
          </p:cNvSpPr>
          <p:nvPr/>
        </p:nvSpPr>
        <p:spPr bwMode="auto">
          <a:xfrm>
            <a:off x="693738" y="2047875"/>
            <a:ext cx="0" cy="77788"/>
          </a:xfrm>
          <a:prstGeom prst="line">
            <a:avLst/>
          </a:prstGeom>
          <a:noFill/>
          <a:ln w="19050">
            <a:solidFill>
              <a:schemeClr val="tx1"/>
            </a:solidFill>
            <a:round/>
            <a:headEnd/>
            <a:tailEnd/>
          </a:ln>
          <a:effectLst/>
        </p:spPr>
        <p:txBody>
          <a:bodyPr/>
          <a:lstStyle/>
          <a:p>
            <a:endParaRPr lang="en-US"/>
          </a:p>
        </p:txBody>
      </p:sp>
      <p:sp>
        <p:nvSpPr>
          <p:cNvPr id="9" name="Rectangle 7"/>
          <p:cNvSpPr>
            <a:spLocks noChangeArrowheads="1"/>
          </p:cNvSpPr>
          <p:nvPr/>
        </p:nvSpPr>
        <p:spPr bwMode="auto">
          <a:xfrm>
            <a:off x="423863" y="46180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0" name="Rectangle 8"/>
          <p:cNvSpPr>
            <a:spLocks noChangeArrowheads="1"/>
          </p:cNvSpPr>
          <p:nvPr/>
        </p:nvSpPr>
        <p:spPr bwMode="auto">
          <a:xfrm>
            <a:off x="1038225" y="27368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1" name="Rectangle 9"/>
          <p:cNvSpPr>
            <a:spLocks noChangeArrowheads="1"/>
          </p:cNvSpPr>
          <p:nvPr/>
        </p:nvSpPr>
        <p:spPr bwMode="auto">
          <a:xfrm>
            <a:off x="1038225" y="46180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2" name="Rectangle 10"/>
          <p:cNvSpPr>
            <a:spLocks noChangeArrowheads="1"/>
          </p:cNvSpPr>
          <p:nvPr/>
        </p:nvSpPr>
        <p:spPr bwMode="auto">
          <a:xfrm>
            <a:off x="1652588" y="46180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3" name="Rectangle 11"/>
          <p:cNvSpPr>
            <a:spLocks noChangeArrowheads="1"/>
          </p:cNvSpPr>
          <p:nvPr/>
        </p:nvSpPr>
        <p:spPr bwMode="auto">
          <a:xfrm>
            <a:off x="2266950" y="46180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4" name="Rectangle 12"/>
          <p:cNvSpPr>
            <a:spLocks noChangeArrowheads="1"/>
          </p:cNvSpPr>
          <p:nvPr/>
        </p:nvSpPr>
        <p:spPr bwMode="auto">
          <a:xfrm>
            <a:off x="385763" y="2698750"/>
            <a:ext cx="2535237" cy="2227263"/>
          </a:xfrm>
          <a:prstGeom prst="rect">
            <a:avLst/>
          </a:prstGeom>
          <a:noFill/>
          <a:ln w="19050">
            <a:solidFill>
              <a:schemeClr val="tx1"/>
            </a:solidFill>
            <a:miter lim="800000"/>
            <a:headEnd/>
            <a:tailEnd/>
          </a:ln>
          <a:effectLst/>
        </p:spPr>
        <p:txBody>
          <a:bodyPr wrap="none" anchor="ctr"/>
          <a:lstStyle/>
          <a:p>
            <a:endParaRPr lang="en-US"/>
          </a:p>
        </p:txBody>
      </p:sp>
      <p:sp>
        <p:nvSpPr>
          <p:cNvPr id="15" name="Line 13"/>
          <p:cNvSpPr>
            <a:spLocks noChangeShapeType="1"/>
          </p:cNvSpPr>
          <p:nvPr/>
        </p:nvSpPr>
        <p:spPr bwMode="auto">
          <a:xfrm>
            <a:off x="693738" y="2620963"/>
            <a:ext cx="0" cy="77787"/>
          </a:xfrm>
          <a:prstGeom prst="line">
            <a:avLst/>
          </a:prstGeom>
          <a:noFill/>
          <a:ln w="19050">
            <a:solidFill>
              <a:schemeClr val="tx1"/>
            </a:solidFill>
            <a:round/>
            <a:headEnd/>
            <a:tailEnd/>
          </a:ln>
          <a:effectLst/>
        </p:spPr>
        <p:txBody>
          <a:bodyPr/>
          <a:lstStyle/>
          <a:p>
            <a:endParaRPr lang="en-US"/>
          </a:p>
        </p:txBody>
      </p:sp>
      <p:sp>
        <p:nvSpPr>
          <p:cNvPr id="16" name="Line 14"/>
          <p:cNvSpPr>
            <a:spLocks noChangeShapeType="1"/>
          </p:cNvSpPr>
          <p:nvPr/>
        </p:nvSpPr>
        <p:spPr bwMode="auto">
          <a:xfrm>
            <a:off x="1038225" y="2738438"/>
            <a:ext cx="0" cy="2149475"/>
          </a:xfrm>
          <a:prstGeom prst="line">
            <a:avLst/>
          </a:prstGeom>
          <a:noFill/>
          <a:ln w="15875">
            <a:solidFill>
              <a:schemeClr val="tx1"/>
            </a:solidFill>
            <a:round/>
            <a:headEnd/>
            <a:tailEnd/>
          </a:ln>
          <a:effectLst/>
        </p:spPr>
        <p:txBody>
          <a:bodyPr/>
          <a:lstStyle/>
          <a:p>
            <a:endParaRPr lang="en-US"/>
          </a:p>
        </p:txBody>
      </p:sp>
      <p:sp>
        <p:nvSpPr>
          <p:cNvPr id="17" name="Line 15"/>
          <p:cNvSpPr>
            <a:spLocks noChangeShapeType="1"/>
          </p:cNvSpPr>
          <p:nvPr/>
        </p:nvSpPr>
        <p:spPr bwMode="auto">
          <a:xfrm>
            <a:off x="1652588" y="2738438"/>
            <a:ext cx="0" cy="2149475"/>
          </a:xfrm>
          <a:prstGeom prst="line">
            <a:avLst/>
          </a:prstGeom>
          <a:noFill/>
          <a:ln w="15875">
            <a:solidFill>
              <a:schemeClr val="tx1"/>
            </a:solidFill>
            <a:round/>
            <a:headEnd/>
            <a:tailEnd/>
          </a:ln>
          <a:effectLst/>
        </p:spPr>
        <p:txBody>
          <a:bodyPr/>
          <a:lstStyle/>
          <a:p>
            <a:endParaRPr lang="en-US"/>
          </a:p>
        </p:txBody>
      </p:sp>
      <p:sp>
        <p:nvSpPr>
          <p:cNvPr id="18" name="Line 16"/>
          <p:cNvSpPr>
            <a:spLocks noChangeShapeType="1"/>
          </p:cNvSpPr>
          <p:nvPr/>
        </p:nvSpPr>
        <p:spPr bwMode="auto">
          <a:xfrm>
            <a:off x="2266950" y="2738438"/>
            <a:ext cx="0" cy="2149475"/>
          </a:xfrm>
          <a:prstGeom prst="line">
            <a:avLst/>
          </a:prstGeom>
          <a:noFill/>
          <a:ln w="15875">
            <a:solidFill>
              <a:schemeClr val="tx1"/>
            </a:solidFill>
            <a:round/>
            <a:headEnd/>
            <a:tailEnd/>
          </a:ln>
          <a:effectLst/>
        </p:spPr>
        <p:txBody>
          <a:bodyPr/>
          <a:lstStyle/>
          <a:p>
            <a:endParaRPr lang="en-US"/>
          </a:p>
        </p:txBody>
      </p:sp>
      <p:sp>
        <p:nvSpPr>
          <p:cNvPr id="19" name="Line 17"/>
          <p:cNvSpPr>
            <a:spLocks noChangeShapeType="1"/>
          </p:cNvSpPr>
          <p:nvPr/>
        </p:nvSpPr>
        <p:spPr bwMode="auto">
          <a:xfrm>
            <a:off x="423863" y="2738438"/>
            <a:ext cx="2459037" cy="0"/>
          </a:xfrm>
          <a:prstGeom prst="line">
            <a:avLst/>
          </a:prstGeom>
          <a:noFill/>
          <a:ln w="15875">
            <a:solidFill>
              <a:schemeClr val="tx1"/>
            </a:solidFill>
            <a:round/>
            <a:headEnd/>
            <a:tailEnd/>
          </a:ln>
          <a:effectLst/>
        </p:spPr>
        <p:txBody>
          <a:bodyPr/>
          <a:lstStyle/>
          <a:p>
            <a:endParaRPr lang="en-US"/>
          </a:p>
        </p:txBody>
      </p:sp>
      <p:sp>
        <p:nvSpPr>
          <p:cNvPr id="20" name="Line 18"/>
          <p:cNvSpPr>
            <a:spLocks noChangeShapeType="1"/>
          </p:cNvSpPr>
          <p:nvPr/>
        </p:nvSpPr>
        <p:spPr bwMode="auto">
          <a:xfrm>
            <a:off x="423863" y="4914900"/>
            <a:ext cx="2459037" cy="0"/>
          </a:xfrm>
          <a:prstGeom prst="line">
            <a:avLst/>
          </a:prstGeom>
          <a:noFill/>
          <a:ln w="15875">
            <a:solidFill>
              <a:schemeClr val="tx1"/>
            </a:solidFill>
            <a:round/>
            <a:headEnd/>
            <a:tailEnd/>
          </a:ln>
          <a:effectLst/>
        </p:spPr>
        <p:txBody>
          <a:bodyPr/>
          <a:lstStyle/>
          <a:p>
            <a:endParaRPr lang="en-US"/>
          </a:p>
        </p:txBody>
      </p:sp>
      <p:sp>
        <p:nvSpPr>
          <p:cNvPr id="21" name="Line 19"/>
          <p:cNvSpPr>
            <a:spLocks noChangeShapeType="1"/>
          </p:cNvSpPr>
          <p:nvPr/>
        </p:nvSpPr>
        <p:spPr bwMode="auto">
          <a:xfrm>
            <a:off x="2882900" y="2738438"/>
            <a:ext cx="0" cy="2149475"/>
          </a:xfrm>
          <a:prstGeom prst="line">
            <a:avLst/>
          </a:prstGeom>
          <a:noFill/>
          <a:ln w="15875">
            <a:solidFill>
              <a:schemeClr val="tx1"/>
            </a:solidFill>
            <a:round/>
            <a:headEnd/>
            <a:tailEnd/>
          </a:ln>
          <a:effectLst/>
        </p:spPr>
        <p:txBody>
          <a:bodyPr/>
          <a:lstStyle/>
          <a:p>
            <a:endParaRPr lang="en-US"/>
          </a:p>
        </p:txBody>
      </p:sp>
      <p:sp>
        <p:nvSpPr>
          <p:cNvPr id="22" name="Line 20"/>
          <p:cNvSpPr>
            <a:spLocks noChangeShapeType="1"/>
          </p:cNvSpPr>
          <p:nvPr/>
        </p:nvSpPr>
        <p:spPr bwMode="auto">
          <a:xfrm>
            <a:off x="423863" y="2738438"/>
            <a:ext cx="0" cy="2149475"/>
          </a:xfrm>
          <a:prstGeom prst="line">
            <a:avLst/>
          </a:prstGeom>
          <a:noFill/>
          <a:ln w="15875">
            <a:solidFill>
              <a:schemeClr val="tx1"/>
            </a:solidFill>
            <a:round/>
            <a:headEnd/>
            <a:tailEnd/>
          </a:ln>
          <a:effectLst/>
        </p:spPr>
        <p:txBody>
          <a:bodyPr/>
          <a:lstStyle/>
          <a:p>
            <a:endParaRPr lang="en-US"/>
          </a:p>
        </p:txBody>
      </p:sp>
      <p:sp>
        <p:nvSpPr>
          <p:cNvPr id="23" name="Rectangle 22"/>
          <p:cNvSpPr txBox="1">
            <a:spLocks noChangeArrowheads="1"/>
          </p:cNvSpPr>
          <p:nvPr/>
        </p:nvSpPr>
        <p:spPr>
          <a:xfrm>
            <a:off x="3113088" y="1239838"/>
            <a:ext cx="5721350" cy="4876800"/>
          </a:xfrm>
          <a:prstGeom prst="rect">
            <a:avLst/>
          </a:prstGeom>
          <a:noFill/>
          <a:ln/>
        </p:spPr>
        <p:txBody>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200" b="0" i="1" u="none" strike="noStrike" kern="0" cap="none" spc="0" normalizeH="0" baseline="0" noProof="0" dirty="0" smtClean="0">
                <a:ln>
                  <a:noFill/>
                </a:ln>
                <a:solidFill>
                  <a:schemeClr val="tx1"/>
                </a:solidFill>
                <a:effectLst/>
                <a:uLnTx/>
                <a:uFillTx/>
                <a:latin typeface="+mn-lt"/>
                <a:ea typeface="+mn-ea"/>
                <a:cs typeface="+mn-cs"/>
              </a:rPr>
              <a:t>Current: </a:t>
            </a:r>
            <a:r>
              <a:rPr kumimoji="0" lang="en-US" sz="2200" b="0" i="0" u="none" strike="noStrike" kern="0" cap="none" spc="0" normalizeH="0" baseline="0" noProof="0" dirty="0" smtClean="0">
                <a:ln>
                  <a:noFill/>
                </a:ln>
                <a:solidFill>
                  <a:schemeClr val="tx1"/>
                </a:solidFill>
                <a:effectLst/>
                <a:uLnTx/>
                <a:uFillTx/>
                <a:latin typeface="+mn-lt"/>
                <a:ea typeface="+mn-ea"/>
                <a:cs typeface="+mn-cs"/>
              </a:rPr>
              <a:t>Caches are designed with (long) uniform access latency for the worst case:</a:t>
            </a: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sz="2000" b="1" i="1" u="none" strike="noStrike" kern="0" cap="none" spc="0" normalizeH="0" baseline="0" noProof="0" dirty="0" smtClean="0">
              <a:ln>
                <a:noFill/>
              </a:ln>
              <a:solidFill>
                <a:srgbClr val="0066CC"/>
              </a:solidFill>
              <a:effectLst/>
              <a:uLnTx/>
              <a:uFillTx/>
              <a:latin typeface="+mn-lt"/>
            </a:endParaRP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sz="2000" b="1" i="1" u="none" strike="noStrike" kern="0" cap="none" spc="0" normalizeH="0" baseline="0" noProof="0" dirty="0" smtClean="0">
                <a:ln>
                  <a:noFill/>
                </a:ln>
                <a:solidFill>
                  <a:srgbClr val="0066CC"/>
                </a:solidFill>
                <a:effectLst/>
                <a:uLnTx/>
                <a:uFillTx/>
                <a:latin typeface="+mn-lt"/>
              </a:rPr>
              <a:t>Best Latency == Worst Latency</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en-US" sz="2000" b="1" i="1" u="none" strike="noStrike" kern="0" cap="none" spc="0" normalizeH="0" baseline="0" noProof="0" dirty="0" smtClean="0">
              <a:ln>
                <a:noFill/>
              </a:ln>
              <a:solidFill>
                <a:srgbClr val="0066CC"/>
              </a:solidFill>
              <a:effectLst/>
              <a:uLnTx/>
              <a:uFillTx/>
              <a:latin typeface="+mn-lt"/>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200" b="0" i="1" u="none" strike="noStrike" kern="0" cap="none" spc="0" normalizeH="0" baseline="0" noProof="0" dirty="0" smtClean="0">
                <a:ln>
                  <a:noFill/>
                </a:ln>
                <a:solidFill>
                  <a:schemeClr val="tx1"/>
                </a:solidFill>
                <a:effectLst/>
                <a:uLnTx/>
                <a:uFillTx/>
                <a:latin typeface="+mn-lt"/>
                <a:ea typeface="+mn-ea"/>
                <a:cs typeface="+mn-cs"/>
              </a:rPr>
              <a:t>Future: </a:t>
            </a:r>
            <a:r>
              <a:rPr kumimoji="0" lang="en-US" sz="2200" b="0" i="0" u="none" strike="noStrike" kern="0" cap="none" spc="0" normalizeH="0" baseline="0" noProof="0" dirty="0" smtClean="0">
                <a:ln>
                  <a:noFill/>
                </a:ln>
                <a:solidFill>
                  <a:schemeClr val="tx1"/>
                </a:solidFill>
                <a:effectLst/>
                <a:uLnTx/>
                <a:uFillTx/>
                <a:latin typeface="+mn-lt"/>
                <a:ea typeface="+mn-ea"/>
                <a:cs typeface="+mn-cs"/>
              </a:rPr>
              <a:t>Must design with non-uniform access latencies depending on the on-die location of the data:</a:t>
            </a: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sz="2000" b="1" i="1" u="none" strike="noStrike" kern="0" cap="none" spc="0" normalizeH="0" baseline="0" noProof="0" dirty="0" smtClean="0">
              <a:ln>
                <a:noFill/>
              </a:ln>
              <a:solidFill>
                <a:srgbClr val="0066CC"/>
              </a:solidFill>
              <a:effectLst/>
              <a:uLnTx/>
              <a:uFillTx/>
              <a:latin typeface="+mn-lt"/>
            </a:endParaRP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sz="2000" b="1" i="1" u="none" strike="noStrike" kern="0" cap="none" spc="0" normalizeH="0" baseline="0" noProof="0" dirty="0" smtClean="0">
                <a:ln>
                  <a:noFill/>
                </a:ln>
                <a:solidFill>
                  <a:srgbClr val="0066CC"/>
                </a:solidFill>
                <a:effectLst/>
                <a:uLnTx/>
                <a:uFillTx/>
                <a:latin typeface="+mn-lt"/>
              </a:rPr>
              <a:t>Best Latency &lt;&lt; Worst Latency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2200" b="0"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200" b="0" i="1" u="none" strike="noStrike" kern="0" cap="none" spc="0" normalizeH="0" baseline="0" noProof="0" dirty="0" smtClean="0">
                <a:ln>
                  <a:noFill/>
                </a:ln>
                <a:solidFill>
                  <a:schemeClr val="tx1"/>
                </a:solidFill>
                <a:effectLst/>
                <a:uLnTx/>
                <a:uFillTx/>
                <a:latin typeface="+mn-lt"/>
                <a:ea typeface="+mn-ea"/>
                <a:cs typeface="+mn-cs"/>
              </a:rPr>
              <a:t>Challenge: </a:t>
            </a:r>
            <a:r>
              <a:rPr kumimoji="0" lang="en-US" sz="2200" b="0" i="0" u="none" strike="noStrike" kern="0" cap="none" spc="0" normalizeH="0" baseline="0" noProof="0" dirty="0" smtClean="0">
                <a:ln>
                  <a:noFill/>
                </a:ln>
                <a:solidFill>
                  <a:schemeClr val="tx1"/>
                </a:solidFill>
                <a:effectLst/>
                <a:uLnTx/>
                <a:uFillTx/>
                <a:latin typeface="+mn-lt"/>
                <a:ea typeface="+mn-ea"/>
                <a:cs typeface="+mn-cs"/>
              </a:rPr>
              <a:t>How to minimize average cache access latency:</a:t>
            </a: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sz="2000" b="1" i="1" u="none" strike="noStrike" kern="0" cap="none" spc="0" normalizeH="0" baseline="0" noProof="0" dirty="0" smtClean="0">
              <a:ln>
                <a:noFill/>
              </a:ln>
              <a:solidFill>
                <a:srgbClr val="0066CC"/>
              </a:solidFill>
              <a:effectLst/>
              <a:uLnTx/>
              <a:uFillTx/>
              <a:latin typeface="+mn-lt"/>
            </a:endParaRP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sz="2000" b="1" i="1" u="none" strike="noStrike" kern="0" cap="none" spc="0" normalizeH="0" baseline="0" noProof="0" dirty="0" smtClean="0">
                <a:ln>
                  <a:noFill/>
                </a:ln>
                <a:solidFill>
                  <a:srgbClr val="0066CC"/>
                </a:solidFill>
                <a:effectLst/>
                <a:uLnTx/>
                <a:uFillTx/>
                <a:latin typeface="+mn-lt"/>
              </a:rPr>
              <a:t>Average Latency </a:t>
            </a:r>
            <a:r>
              <a:rPr kumimoji="0" lang="en-US" sz="2000" b="1" i="1" u="none" strike="noStrike" kern="0" cap="none" spc="0" normalizeH="0" baseline="0" noProof="0" dirty="0" smtClean="0">
                <a:ln>
                  <a:noFill/>
                </a:ln>
                <a:solidFill>
                  <a:srgbClr val="0066CC"/>
                </a:solidFill>
                <a:effectLst/>
                <a:uLnTx/>
                <a:uFillTx/>
                <a:latin typeface="+mn-lt"/>
                <a:sym typeface="Wingdings" pitchFamily="2" charset="2"/>
              </a:rPr>
              <a:t> Best Latency</a:t>
            </a:r>
            <a:endParaRPr kumimoji="0" lang="en-US" sz="2000" b="1" i="1" u="none" strike="noStrike" kern="0" cap="none" spc="0" normalizeH="0" baseline="0" noProof="0" dirty="0" smtClean="0">
              <a:ln>
                <a:noFill/>
              </a:ln>
              <a:solidFill>
                <a:srgbClr val="0066CC"/>
              </a:solidFill>
              <a:effectLst/>
              <a:uLnTx/>
              <a:uFillTx/>
              <a:latin typeface="+mn-lt"/>
            </a:endParaRPr>
          </a:p>
        </p:txBody>
      </p:sp>
      <p:sp>
        <p:nvSpPr>
          <p:cNvPr id="24" name="Rectangle 23"/>
          <p:cNvSpPr>
            <a:spLocks noChangeArrowheads="1"/>
          </p:cNvSpPr>
          <p:nvPr/>
        </p:nvSpPr>
        <p:spPr bwMode="auto">
          <a:xfrm>
            <a:off x="461963" y="1393825"/>
            <a:ext cx="461962" cy="346075"/>
          </a:xfrm>
          <a:prstGeom prst="rect">
            <a:avLst/>
          </a:prstGeom>
          <a:solidFill>
            <a:srgbClr val="FF0000">
              <a:alpha val="50000"/>
            </a:srgbClr>
          </a:solidFill>
          <a:ln w="19050">
            <a:solidFill>
              <a:srgbClr val="FF0000"/>
            </a:solidFill>
            <a:miter lim="800000"/>
            <a:headEnd/>
            <a:tailEnd/>
          </a:ln>
          <a:effectLst/>
        </p:spPr>
        <p:txBody>
          <a:bodyPr wrap="none" anchor="ctr"/>
          <a:lstStyle/>
          <a:p>
            <a:endParaRPr lang="en-US"/>
          </a:p>
        </p:txBody>
      </p:sp>
      <p:sp>
        <p:nvSpPr>
          <p:cNvPr id="25" name="Rectangle 24"/>
          <p:cNvSpPr>
            <a:spLocks noChangeArrowheads="1"/>
          </p:cNvSpPr>
          <p:nvPr/>
        </p:nvSpPr>
        <p:spPr bwMode="auto">
          <a:xfrm>
            <a:off x="1652588" y="27384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6" name="Rectangle 25"/>
          <p:cNvSpPr>
            <a:spLocks noChangeArrowheads="1"/>
          </p:cNvSpPr>
          <p:nvPr/>
        </p:nvSpPr>
        <p:spPr bwMode="auto">
          <a:xfrm>
            <a:off x="2268538" y="27384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7" name="Rectangle 26"/>
          <p:cNvSpPr>
            <a:spLocks noChangeArrowheads="1"/>
          </p:cNvSpPr>
          <p:nvPr/>
        </p:nvSpPr>
        <p:spPr bwMode="auto">
          <a:xfrm>
            <a:off x="1038225" y="30035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8" name="Rectangle 27"/>
          <p:cNvSpPr>
            <a:spLocks noChangeArrowheads="1"/>
          </p:cNvSpPr>
          <p:nvPr/>
        </p:nvSpPr>
        <p:spPr bwMode="auto">
          <a:xfrm>
            <a:off x="1652588" y="30051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9" name="Rectangle 28"/>
          <p:cNvSpPr>
            <a:spLocks noChangeArrowheads="1"/>
          </p:cNvSpPr>
          <p:nvPr/>
        </p:nvSpPr>
        <p:spPr bwMode="auto">
          <a:xfrm>
            <a:off x="2268538" y="30051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0" name="Rectangle 29"/>
          <p:cNvSpPr>
            <a:spLocks noChangeArrowheads="1"/>
          </p:cNvSpPr>
          <p:nvPr/>
        </p:nvSpPr>
        <p:spPr bwMode="auto">
          <a:xfrm>
            <a:off x="423863"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1" name="Rectangle 30"/>
          <p:cNvSpPr>
            <a:spLocks noChangeArrowheads="1"/>
          </p:cNvSpPr>
          <p:nvPr/>
        </p:nvSpPr>
        <p:spPr bwMode="auto">
          <a:xfrm>
            <a:off x="423863" y="2738438"/>
            <a:ext cx="614362" cy="268287"/>
          </a:xfrm>
          <a:prstGeom prst="rect">
            <a:avLst/>
          </a:prstGeom>
          <a:solidFill>
            <a:srgbClr val="FF0000">
              <a:alpha val="50000"/>
            </a:srgbClr>
          </a:solidFill>
          <a:ln w="25400">
            <a:solidFill>
              <a:srgbClr val="FF0000"/>
            </a:solidFill>
            <a:miter lim="800000"/>
            <a:headEnd/>
            <a:tailEnd/>
          </a:ln>
          <a:effectLst/>
        </p:spPr>
        <p:txBody>
          <a:bodyPr wrap="none" anchor="ctr"/>
          <a:lstStyle/>
          <a:p>
            <a:endParaRPr lang="en-US"/>
          </a:p>
        </p:txBody>
      </p:sp>
      <p:sp>
        <p:nvSpPr>
          <p:cNvPr id="32" name="Rectangle 31"/>
          <p:cNvSpPr>
            <a:spLocks noChangeArrowheads="1"/>
          </p:cNvSpPr>
          <p:nvPr/>
        </p:nvSpPr>
        <p:spPr bwMode="auto">
          <a:xfrm>
            <a:off x="1038225" y="32750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3" name="Rectangle 32"/>
          <p:cNvSpPr>
            <a:spLocks noChangeArrowheads="1"/>
          </p:cNvSpPr>
          <p:nvPr/>
        </p:nvSpPr>
        <p:spPr bwMode="auto">
          <a:xfrm>
            <a:off x="1652588" y="327660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4" name="Rectangle 33"/>
          <p:cNvSpPr>
            <a:spLocks noChangeArrowheads="1"/>
          </p:cNvSpPr>
          <p:nvPr/>
        </p:nvSpPr>
        <p:spPr bwMode="auto">
          <a:xfrm>
            <a:off x="2268538" y="327660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5" name="Rectangle 34"/>
          <p:cNvSpPr>
            <a:spLocks noChangeArrowheads="1"/>
          </p:cNvSpPr>
          <p:nvPr/>
        </p:nvSpPr>
        <p:spPr bwMode="auto">
          <a:xfrm>
            <a:off x="423863" y="32781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6" name="Rectangle 35"/>
          <p:cNvSpPr>
            <a:spLocks noChangeArrowheads="1"/>
          </p:cNvSpPr>
          <p:nvPr/>
        </p:nvSpPr>
        <p:spPr bwMode="auto">
          <a:xfrm>
            <a:off x="1038225" y="35448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7" name="Rectangle 36"/>
          <p:cNvSpPr>
            <a:spLocks noChangeArrowheads="1"/>
          </p:cNvSpPr>
          <p:nvPr/>
        </p:nvSpPr>
        <p:spPr bwMode="auto">
          <a:xfrm>
            <a:off x="1652588" y="354647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8" name="Rectangle 37"/>
          <p:cNvSpPr>
            <a:spLocks noChangeArrowheads="1"/>
          </p:cNvSpPr>
          <p:nvPr/>
        </p:nvSpPr>
        <p:spPr bwMode="auto">
          <a:xfrm>
            <a:off x="2268538" y="354647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9" name="Rectangle 38"/>
          <p:cNvSpPr>
            <a:spLocks noChangeArrowheads="1"/>
          </p:cNvSpPr>
          <p:nvPr/>
        </p:nvSpPr>
        <p:spPr bwMode="auto">
          <a:xfrm>
            <a:off x="423863" y="35480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0" name="Rectangle 39"/>
          <p:cNvSpPr>
            <a:spLocks noChangeArrowheads="1"/>
          </p:cNvSpPr>
          <p:nvPr/>
        </p:nvSpPr>
        <p:spPr bwMode="auto">
          <a:xfrm>
            <a:off x="1038225" y="38084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1" name="Rectangle 40"/>
          <p:cNvSpPr>
            <a:spLocks noChangeArrowheads="1"/>
          </p:cNvSpPr>
          <p:nvPr/>
        </p:nvSpPr>
        <p:spPr bwMode="auto">
          <a:xfrm>
            <a:off x="1652588" y="381000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2" name="Rectangle 41"/>
          <p:cNvSpPr>
            <a:spLocks noChangeArrowheads="1"/>
          </p:cNvSpPr>
          <p:nvPr/>
        </p:nvSpPr>
        <p:spPr bwMode="auto">
          <a:xfrm>
            <a:off x="2268538" y="381000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3" name="Rectangle 42"/>
          <p:cNvSpPr>
            <a:spLocks noChangeArrowheads="1"/>
          </p:cNvSpPr>
          <p:nvPr/>
        </p:nvSpPr>
        <p:spPr bwMode="auto">
          <a:xfrm>
            <a:off x="423863"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4" name="Rectangle 43"/>
          <p:cNvSpPr>
            <a:spLocks noChangeArrowheads="1"/>
          </p:cNvSpPr>
          <p:nvPr/>
        </p:nvSpPr>
        <p:spPr bwMode="auto">
          <a:xfrm>
            <a:off x="1038225" y="40782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5" name="Rectangle 44"/>
          <p:cNvSpPr>
            <a:spLocks noChangeArrowheads="1"/>
          </p:cNvSpPr>
          <p:nvPr/>
        </p:nvSpPr>
        <p:spPr bwMode="auto">
          <a:xfrm>
            <a:off x="1652588" y="407987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6" name="Rectangle 45"/>
          <p:cNvSpPr>
            <a:spLocks noChangeArrowheads="1"/>
          </p:cNvSpPr>
          <p:nvPr/>
        </p:nvSpPr>
        <p:spPr bwMode="auto">
          <a:xfrm>
            <a:off x="2268538" y="407987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7" name="Rectangle 46"/>
          <p:cNvSpPr>
            <a:spLocks noChangeArrowheads="1"/>
          </p:cNvSpPr>
          <p:nvPr/>
        </p:nvSpPr>
        <p:spPr bwMode="auto">
          <a:xfrm>
            <a:off x="423863"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8" name="Rectangle 47"/>
          <p:cNvSpPr>
            <a:spLocks noChangeArrowheads="1"/>
          </p:cNvSpPr>
          <p:nvPr/>
        </p:nvSpPr>
        <p:spPr bwMode="auto">
          <a:xfrm>
            <a:off x="1038225" y="43465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9" name="Rectangle 48"/>
          <p:cNvSpPr>
            <a:spLocks noChangeArrowheads="1"/>
          </p:cNvSpPr>
          <p:nvPr/>
        </p:nvSpPr>
        <p:spPr bwMode="auto">
          <a:xfrm>
            <a:off x="1652588" y="43481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0" name="Rectangle 49"/>
          <p:cNvSpPr>
            <a:spLocks noChangeArrowheads="1"/>
          </p:cNvSpPr>
          <p:nvPr/>
        </p:nvSpPr>
        <p:spPr bwMode="auto">
          <a:xfrm>
            <a:off x="2268538" y="43481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1" name="Rectangle 50"/>
          <p:cNvSpPr>
            <a:spLocks noChangeArrowheads="1"/>
          </p:cNvSpPr>
          <p:nvPr/>
        </p:nvSpPr>
        <p:spPr bwMode="auto">
          <a:xfrm>
            <a:off x="423863"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2" name="Rectangle 51"/>
          <p:cNvSpPr>
            <a:spLocks noChangeArrowheads="1"/>
          </p:cNvSpPr>
          <p:nvPr/>
        </p:nvSpPr>
        <p:spPr bwMode="auto">
          <a:xfrm>
            <a:off x="2266950" y="4619625"/>
            <a:ext cx="614363" cy="268288"/>
          </a:xfrm>
          <a:prstGeom prst="rect">
            <a:avLst/>
          </a:prstGeom>
          <a:solidFill>
            <a:srgbClr val="FF0000">
              <a:alpha val="50000"/>
            </a:srgbClr>
          </a:solidFill>
          <a:ln w="25400">
            <a:solidFill>
              <a:srgbClr val="FF0000"/>
            </a:solidFill>
            <a:miter lim="800000"/>
            <a:headEnd/>
            <a:tailEnd/>
          </a:ln>
          <a:effectLst/>
        </p:spPr>
        <p:txBody>
          <a:bodyPr wrap="none" anchor="ctr"/>
          <a:lstStyle/>
          <a:p>
            <a:endParaRPr lang="en-US"/>
          </a:p>
        </p:txBody>
      </p:sp>
      <p:sp>
        <p:nvSpPr>
          <p:cNvPr id="53" name="Rectangle 52"/>
          <p:cNvSpPr>
            <a:spLocks noChangeArrowheads="1"/>
          </p:cNvSpPr>
          <p:nvPr/>
        </p:nvSpPr>
        <p:spPr bwMode="auto">
          <a:xfrm>
            <a:off x="385763" y="2124075"/>
            <a:ext cx="2535237" cy="5000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grpSp>
        <p:nvGrpSpPr>
          <p:cNvPr id="54" name="Group 53"/>
          <p:cNvGrpSpPr>
            <a:grpSpLocks/>
          </p:cNvGrpSpPr>
          <p:nvPr/>
        </p:nvGrpSpPr>
        <p:grpSpPr bwMode="auto">
          <a:xfrm>
            <a:off x="1076325" y="1357313"/>
            <a:ext cx="538163" cy="768350"/>
            <a:chOff x="267" y="855"/>
            <a:chExt cx="339" cy="484"/>
          </a:xfrm>
        </p:grpSpPr>
        <p:sp>
          <p:nvSpPr>
            <p:cNvPr id="55" name="Rectangle 54"/>
            <p:cNvSpPr>
              <a:spLocks noChangeArrowheads="1"/>
            </p:cNvSpPr>
            <p:nvPr/>
          </p:nvSpPr>
          <p:spPr bwMode="auto">
            <a:xfrm>
              <a:off x="291" y="880"/>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56" name="Rectangle 55"/>
            <p:cNvSpPr>
              <a:spLocks noChangeArrowheads="1"/>
            </p:cNvSpPr>
            <p:nvPr/>
          </p:nvSpPr>
          <p:spPr bwMode="auto">
            <a:xfrm>
              <a:off x="291" y="1097"/>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57" name="Rectangle 56"/>
            <p:cNvSpPr>
              <a:spLocks noChangeArrowheads="1"/>
            </p:cNvSpPr>
            <p:nvPr/>
          </p:nvSpPr>
          <p:spPr bwMode="auto">
            <a:xfrm>
              <a:off x="267" y="855"/>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58" name="Line 57"/>
            <p:cNvSpPr>
              <a:spLocks noChangeShapeType="1"/>
            </p:cNvSpPr>
            <p:nvPr/>
          </p:nvSpPr>
          <p:spPr bwMode="auto">
            <a:xfrm>
              <a:off x="437" y="1290"/>
              <a:ext cx="0" cy="49"/>
            </a:xfrm>
            <a:prstGeom prst="line">
              <a:avLst/>
            </a:prstGeom>
            <a:noFill/>
            <a:ln w="19050">
              <a:solidFill>
                <a:schemeClr val="tx1"/>
              </a:solidFill>
              <a:round/>
              <a:headEnd/>
              <a:tailEnd/>
            </a:ln>
            <a:effectLst/>
          </p:spPr>
          <p:txBody>
            <a:bodyPr/>
            <a:lstStyle/>
            <a:p>
              <a:endParaRPr lang="en-US"/>
            </a:p>
          </p:txBody>
        </p:sp>
      </p:grpSp>
      <p:grpSp>
        <p:nvGrpSpPr>
          <p:cNvPr id="59" name="Group 58"/>
          <p:cNvGrpSpPr>
            <a:grpSpLocks/>
          </p:cNvGrpSpPr>
          <p:nvPr/>
        </p:nvGrpSpPr>
        <p:grpSpPr bwMode="auto">
          <a:xfrm>
            <a:off x="1728788" y="1355725"/>
            <a:ext cx="538162" cy="768350"/>
            <a:chOff x="1089" y="854"/>
            <a:chExt cx="339" cy="484"/>
          </a:xfrm>
        </p:grpSpPr>
        <p:sp>
          <p:nvSpPr>
            <p:cNvPr id="60" name="Rectangle 59"/>
            <p:cNvSpPr>
              <a:spLocks noChangeArrowheads="1"/>
            </p:cNvSpPr>
            <p:nvPr/>
          </p:nvSpPr>
          <p:spPr bwMode="auto">
            <a:xfrm>
              <a:off x="1113"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61" name="Rectangle 60"/>
            <p:cNvSpPr>
              <a:spLocks noChangeArrowheads="1"/>
            </p:cNvSpPr>
            <p:nvPr/>
          </p:nvSpPr>
          <p:spPr bwMode="auto">
            <a:xfrm>
              <a:off x="1113"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62" name="Rectangle 61"/>
            <p:cNvSpPr>
              <a:spLocks noChangeArrowheads="1"/>
            </p:cNvSpPr>
            <p:nvPr/>
          </p:nvSpPr>
          <p:spPr bwMode="auto">
            <a:xfrm>
              <a:off x="1089"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63" name="Line 62"/>
            <p:cNvSpPr>
              <a:spLocks noChangeShapeType="1"/>
            </p:cNvSpPr>
            <p:nvPr/>
          </p:nvSpPr>
          <p:spPr bwMode="auto">
            <a:xfrm>
              <a:off x="1259" y="1289"/>
              <a:ext cx="0" cy="49"/>
            </a:xfrm>
            <a:prstGeom prst="line">
              <a:avLst/>
            </a:prstGeom>
            <a:noFill/>
            <a:ln w="19050">
              <a:solidFill>
                <a:schemeClr val="tx1"/>
              </a:solidFill>
              <a:round/>
              <a:headEnd/>
              <a:tailEnd/>
            </a:ln>
            <a:effectLst/>
          </p:spPr>
          <p:txBody>
            <a:bodyPr/>
            <a:lstStyle/>
            <a:p>
              <a:endParaRPr lang="en-US"/>
            </a:p>
          </p:txBody>
        </p:sp>
      </p:grpSp>
      <p:grpSp>
        <p:nvGrpSpPr>
          <p:cNvPr id="64" name="Group 63"/>
          <p:cNvGrpSpPr>
            <a:grpSpLocks/>
          </p:cNvGrpSpPr>
          <p:nvPr/>
        </p:nvGrpSpPr>
        <p:grpSpPr bwMode="auto">
          <a:xfrm>
            <a:off x="2381250" y="1355725"/>
            <a:ext cx="538163" cy="768350"/>
            <a:chOff x="1500" y="854"/>
            <a:chExt cx="339" cy="484"/>
          </a:xfrm>
        </p:grpSpPr>
        <p:sp>
          <p:nvSpPr>
            <p:cNvPr id="65" name="Rectangle 64"/>
            <p:cNvSpPr>
              <a:spLocks noChangeArrowheads="1"/>
            </p:cNvSpPr>
            <p:nvPr/>
          </p:nvSpPr>
          <p:spPr bwMode="auto">
            <a:xfrm>
              <a:off x="1524"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66" name="Rectangle 65"/>
            <p:cNvSpPr>
              <a:spLocks noChangeArrowheads="1"/>
            </p:cNvSpPr>
            <p:nvPr/>
          </p:nvSpPr>
          <p:spPr bwMode="auto">
            <a:xfrm>
              <a:off x="1524"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67" name="Rectangle 66"/>
            <p:cNvSpPr>
              <a:spLocks noChangeArrowheads="1"/>
            </p:cNvSpPr>
            <p:nvPr/>
          </p:nvSpPr>
          <p:spPr bwMode="auto">
            <a:xfrm>
              <a:off x="1500"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68" name="Line 67"/>
            <p:cNvSpPr>
              <a:spLocks noChangeShapeType="1"/>
            </p:cNvSpPr>
            <p:nvPr/>
          </p:nvSpPr>
          <p:spPr bwMode="auto">
            <a:xfrm>
              <a:off x="1670" y="1289"/>
              <a:ext cx="0" cy="49"/>
            </a:xfrm>
            <a:prstGeom prst="line">
              <a:avLst/>
            </a:prstGeom>
            <a:noFill/>
            <a:ln w="19050">
              <a:solidFill>
                <a:schemeClr val="tx1"/>
              </a:solidFill>
              <a:round/>
              <a:headEnd/>
              <a:tailEnd/>
            </a:ln>
            <a:effectLst/>
          </p:spPr>
          <p:txBody>
            <a:bodyPr/>
            <a:lstStyle/>
            <a:p>
              <a:endParaRPr lang="en-US"/>
            </a:p>
          </p:txBody>
        </p:sp>
      </p:grpSp>
      <p:sp>
        <p:nvSpPr>
          <p:cNvPr id="69" name="Line 68"/>
          <p:cNvSpPr>
            <a:spLocks noChangeShapeType="1"/>
          </p:cNvSpPr>
          <p:nvPr/>
        </p:nvSpPr>
        <p:spPr bwMode="auto">
          <a:xfrm>
            <a:off x="1346200" y="2619375"/>
            <a:ext cx="0" cy="77788"/>
          </a:xfrm>
          <a:prstGeom prst="line">
            <a:avLst/>
          </a:prstGeom>
          <a:noFill/>
          <a:ln w="19050">
            <a:solidFill>
              <a:schemeClr val="tx1"/>
            </a:solidFill>
            <a:round/>
            <a:headEnd/>
            <a:tailEnd/>
          </a:ln>
          <a:effectLst/>
        </p:spPr>
        <p:txBody>
          <a:bodyPr/>
          <a:lstStyle/>
          <a:p>
            <a:endParaRPr lang="en-US"/>
          </a:p>
        </p:txBody>
      </p:sp>
      <p:sp>
        <p:nvSpPr>
          <p:cNvPr id="70" name="Line 69"/>
          <p:cNvSpPr>
            <a:spLocks noChangeShapeType="1"/>
          </p:cNvSpPr>
          <p:nvPr/>
        </p:nvSpPr>
        <p:spPr bwMode="auto">
          <a:xfrm>
            <a:off x="1998663" y="2619375"/>
            <a:ext cx="0" cy="77788"/>
          </a:xfrm>
          <a:prstGeom prst="line">
            <a:avLst/>
          </a:prstGeom>
          <a:noFill/>
          <a:ln w="19050">
            <a:solidFill>
              <a:schemeClr val="tx1"/>
            </a:solidFill>
            <a:round/>
            <a:headEnd/>
            <a:tailEnd/>
          </a:ln>
          <a:effectLst/>
        </p:spPr>
        <p:txBody>
          <a:bodyPr/>
          <a:lstStyle/>
          <a:p>
            <a:endParaRPr lang="en-US"/>
          </a:p>
        </p:txBody>
      </p:sp>
      <p:sp>
        <p:nvSpPr>
          <p:cNvPr id="71" name="Line 70"/>
          <p:cNvSpPr>
            <a:spLocks noChangeShapeType="1"/>
          </p:cNvSpPr>
          <p:nvPr/>
        </p:nvSpPr>
        <p:spPr bwMode="auto">
          <a:xfrm>
            <a:off x="2651125" y="2619375"/>
            <a:ext cx="0" cy="77788"/>
          </a:xfrm>
          <a:prstGeom prst="line">
            <a:avLst/>
          </a:prstGeom>
          <a:noFill/>
          <a:ln w="19050">
            <a:solidFill>
              <a:schemeClr val="tx1"/>
            </a:solidFill>
            <a:round/>
            <a:headEnd/>
            <a:tailEnd/>
          </a:ln>
          <a:effectLst/>
        </p:spPr>
        <p:txBody>
          <a:bodyPr/>
          <a:lstStyle/>
          <a:p>
            <a:endParaRPr lang="en-US"/>
          </a:p>
        </p:txBody>
      </p:sp>
      <p:sp>
        <p:nvSpPr>
          <p:cNvPr id="72" name="Line 71"/>
          <p:cNvSpPr>
            <a:spLocks noChangeShapeType="1"/>
          </p:cNvSpPr>
          <p:nvPr/>
        </p:nvSpPr>
        <p:spPr bwMode="auto">
          <a:xfrm>
            <a:off x="423863" y="2738438"/>
            <a:ext cx="2459037" cy="0"/>
          </a:xfrm>
          <a:prstGeom prst="line">
            <a:avLst/>
          </a:prstGeom>
          <a:noFill/>
          <a:ln w="15875">
            <a:solidFill>
              <a:schemeClr val="tx1"/>
            </a:solidFill>
            <a:round/>
            <a:headEnd/>
            <a:tailEnd/>
          </a:ln>
          <a:effectLst/>
        </p:spPr>
        <p:txBody>
          <a:bodyPr/>
          <a:lstStyle/>
          <a:p>
            <a:endParaRPr lang="en-US"/>
          </a:p>
        </p:txBody>
      </p:sp>
      <p:sp>
        <p:nvSpPr>
          <p:cNvPr id="73" name="Line 72"/>
          <p:cNvSpPr>
            <a:spLocks noChangeShapeType="1"/>
          </p:cNvSpPr>
          <p:nvPr/>
        </p:nvSpPr>
        <p:spPr bwMode="auto">
          <a:xfrm>
            <a:off x="615950" y="1739900"/>
            <a:ext cx="0" cy="958850"/>
          </a:xfrm>
          <a:prstGeom prst="line">
            <a:avLst/>
          </a:prstGeom>
          <a:noFill/>
          <a:ln w="38100">
            <a:solidFill>
              <a:srgbClr val="FF0000"/>
            </a:solidFill>
            <a:round/>
            <a:headEnd/>
            <a:tailEnd type="triangle" w="lg" len="med"/>
          </a:ln>
          <a:effectLst/>
        </p:spPr>
        <p:txBody>
          <a:bodyPr/>
          <a:lstStyle/>
          <a:p>
            <a:endParaRPr lang="en-US"/>
          </a:p>
        </p:txBody>
      </p:sp>
      <p:sp>
        <p:nvSpPr>
          <p:cNvPr id="74" name="Freeform 73"/>
          <p:cNvSpPr>
            <a:spLocks/>
          </p:cNvSpPr>
          <p:nvPr/>
        </p:nvSpPr>
        <p:spPr bwMode="auto">
          <a:xfrm>
            <a:off x="768350" y="1739900"/>
            <a:ext cx="1476375" cy="2987675"/>
          </a:xfrm>
          <a:custGeom>
            <a:avLst/>
            <a:gdLst/>
            <a:ahLst/>
            <a:cxnLst>
              <a:cxn ang="0">
                <a:pos x="1" y="0"/>
              </a:cxn>
              <a:cxn ang="0">
                <a:pos x="1" y="465"/>
              </a:cxn>
              <a:cxn ang="0">
                <a:pos x="0" y="1882"/>
              </a:cxn>
              <a:cxn ang="0">
                <a:pos x="930" y="1882"/>
              </a:cxn>
            </a:cxnLst>
            <a:rect l="0" t="0" r="r" b="b"/>
            <a:pathLst>
              <a:path w="930" h="1882">
                <a:moveTo>
                  <a:pt x="1" y="0"/>
                </a:moveTo>
                <a:lnTo>
                  <a:pt x="1" y="465"/>
                </a:lnTo>
                <a:lnTo>
                  <a:pt x="0" y="1882"/>
                </a:lnTo>
                <a:lnTo>
                  <a:pt x="930" y="1882"/>
                </a:lnTo>
              </a:path>
            </a:pathLst>
          </a:custGeom>
          <a:noFill/>
          <a:ln w="38100">
            <a:solidFill>
              <a:srgbClr val="FF0000"/>
            </a:solidFill>
            <a:round/>
            <a:headEnd/>
            <a:tailEnd type="triangle" w="lg" len="med"/>
          </a:ln>
          <a:effectLst/>
        </p:spPr>
        <p:txBody>
          <a:bodyPr/>
          <a:lstStyle/>
          <a:p>
            <a:endParaRPr lang="en-US"/>
          </a:p>
        </p:txBody>
      </p:sp>
      <p:sp>
        <p:nvSpPr>
          <p:cNvPr id="75" name="Text Box 74"/>
          <p:cNvSpPr txBox="1">
            <a:spLocks noChangeArrowheads="1"/>
          </p:cNvSpPr>
          <p:nvPr/>
        </p:nvSpPr>
        <p:spPr bwMode="auto">
          <a:xfrm>
            <a:off x="384175" y="4954588"/>
            <a:ext cx="2536825" cy="701675"/>
          </a:xfrm>
          <a:prstGeom prst="rect">
            <a:avLst/>
          </a:prstGeom>
          <a:noFill/>
          <a:ln w="9525">
            <a:noFill/>
            <a:miter lim="800000"/>
            <a:headEnd/>
            <a:tailEnd/>
          </a:ln>
          <a:effectLst/>
        </p:spPr>
        <p:txBody>
          <a:bodyPr>
            <a:spAutoFit/>
          </a:bodyPr>
          <a:lstStyle/>
          <a:p>
            <a:r>
              <a:rPr lang="en-US" i="1"/>
              <a:t>A 4-node CMP with a large L2 cache</a:t>
            </a:r>
          </a:p>
        </p:txBody>
      </p:sp>
      <p:sp>
        <p:nvSpPr>
          <p:cNvPr id="76" name="TextBox 75"/>
          <p:cNvSpPr txBox="1"/>
          <p:nvPr/>
        </p:nvSpPr>
        <p:spPr>
          <a:xfrm>
            <a:off x="228600" y="6400800"/>
            <a:ext cx="5250220" cy="646331"/>
          </a:xfrm>
          <a:prstGeom prst="rect">
            <a:avLst/>
          </a:prstGeom>
          <a:noFill/>
        </p:spPr>
        <p:txBody>
          <a:bodyPr wrap="none" rtlCol="0">
            <a:spAutoFit/>
          </a:bodyPr>
          <a:lstStyle/>
          <a:p>
            <a:r>
              <a:rPr lang="en-US" dirty="0" smtClean="0"/>
              <a:t>Slide from </a:t>
            </a:r>
            <a:r>
              <a:rPr lang="en-US" altLang="ko-KR" dirty="0" smtClean="0">
                <a:ea typeface="굴림" pitchFamily="34" charset="-127"/>
              </a:rPr>
              <a:t>Michael Zhang &amp; </a:t>
            </a:r>
            <a:r>
              <a:rPr lang="en-US" altLang="ko-KR" dirty="0" err="1" smtClean="0">
                <a:ea typeface="굴림" pitchFamily="34" charset="-127"/>
              </a:rPr>
              <a:t>Krste</a:t>
            </a:r>
            <a:r>
              <a:rPr lang="en-US" altLang="ko-KR" dirty="0" smtClean="0">
                <a:ea typeface="굴림" pitchFamily="34" charset="-127"/>
              </a:rPr>
              <a:t> </a:t>
            </a:r>
            <a:r>
              <a:rPr lang="en-US" altLang="ko-KR" dirty="0" err="1" smtClean="0">
                <a:ea typeface="굴림" pitchFamily="34" charset="-127"/>
              </a:rPr>
              <a:t>Asanovic</a:t>
            </a:r>
            <a:r>
              <a:rPr lang="en-US" altLang="ko-KR" dirty="0" smtClean="0">
                <a:ea typeface="굴림" pitchFamily="34" charset="-127"/>
              </a:rPr>
              <a:t>, MIT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0"/>
                            </p:stCondLst>
                            <p:childTnLst>
                              <p:par>
                                <p:cTn id="11" presetID="22" presetClass="entr" presetSubtype="1"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up)">
                                      <p:cBhvr>
                                        <p:cTn id="13" dur="500"/>
                                        <p:tgtEl>
                                          <p:spTgt spid="73"/>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up)">
                                      <p:cBhvr>
                                        <p:cTn id="2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52" grpId="0" animBg="1"/>
      <p:bldP spid="73" grpId="0" animBg="1"/>
      <p:bldP spid="7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NUCAs for CMPs</a:t>
            </a:r>
            <a:endParaRPr lang="en-US" dirty="0"/>
          </a:p>
        </p:txBody>
      </p:sp>
      <p:sp>
        <p:nvSpPr>
          <p:cNvPr id="3" name="Content Placeholder 2"/>
          <p:cNvSpPr>
            <a:spLocks noGrp="1"/>
          </p:cNvSpPr>
          <p:nvPr>
            <p:ph idx="1"/>
          </p:nvPr>
        </p:nvSpPr>
        <p:spPr/>
        <p:txBody>
          <a:bodyPr/>
          <a:lstStyle/>
          <a:p>
            <a:r>
              <a:rPr lang="en-US" b="1" dirty="0" smtClean="0">
                <a:sym typeface="Wingdings" pitchFamily="2" charset="2"/>
              </a:rPr>
              <a:t>Beckman &amp; Wood:</a:t>
            </a:r>
          </a:p>
          <a:p>
            <a:pPr lvl="1"/>
            <a:r>
              <a:rPr lang="en-US" dirty="0" smtClean="0"/>
              <a:t>Move Data Close to User</a:t>
            </a:r>
          </a:p>
          <a:p>
            <a:pPr lvl="1"/>
            <a:r>
              <a:rPr lang="en-US" dirty="0" smtClean="0"/>
              <a:t>Two-Phase Multicast Search</a:t>
            </a:r>
          </a:p>
          <a:p>
            <a:pPr lvl="1"/>
            <a:r>
              <a:rPr lang="en-US" dirty="0" smtClean="0"/>
              <a:t>Gradual Migration</a:t>
            </a:r>
          </a:p>
          <a:p>
            <a:pPr lvl="1"/>
            <a:r>
              <a:rPr lang="en-US" dirty="0" smtClean="0"/>
              <a:t>Scientific: Data mostly “private” </a:t>
            </a:r>
            <a:r>
              <a:rPr lang="en-US" dirty="0" smtClean="0">
                <a:sym typeface="Wingdings" pitchFamily="2" charset="2"/>
              </a:rPr>
              <a:t> move close / fast</a:t>
            </a:r>
            <a:endParaRPr lang="en-US" dirty="0" smtClean="0"/>
          </a:p>
          <a:p>
            <a:pPr lvl="1"/>
            <a:r>
              <a:rPr lang="en-US" dirty="0" smtClean="0"/>
              <a:t>Commercial: Data mostly “shared” </a:t>
            </a:r>
            <a:r>
              <a:rPr lang="en-US" dirty="0" smtClean="0">
                <a:sym typeface="Wingdings" pitchFamily="2" charset="2"/>
              </a:rPr>
              <a:t> moves in the center / “slow”</a:t>
            </a:r>
          </a:p>
          <a:p>
            <a:r>
              <a:rPr lang="en-US" b="1" dirty="0" smtClean="0">
                <a:sym typeface="Wingdings" pitchFamily="2" charset="2"/>
              </a:rPr>
              <a:t>CMP-</a:t>
            </a:r>
            <a:r>
              <a:rPr lang="en-US" b="1" dirty="0" err="1" smtClean="0">
                <a:sym typeface="Wingdings" pitchFamily="2" charset="2"/>
              </a:rPr>
              <a:t>NuRapid</a:t>
            </a:r>
            <a:r>
              <a:rPr lang="en-US" b="1" dirty="0" smtClean="0">
                <a:sym typeface="Wingdings" pitchFamily="2" charset="2"/>
              </a:rPr>
              <a:t>:</a:t>
            </a:r>
          </a:p>
          <a:p>
            <a:pPr lvl="1"/>
            <a:r>
              <a:rPr lang="en-US" dirty="0" smtClean="0">
                <a:sym typeface="Wingdings" pitchFamily="2" charset="2"/>
              </a:rPr>
              <a:t>Per core, L2 tag array</a:t>
            </a:r>
          </a:p>
          <a:p>
            <a:pPr lvl="2"/>
            <a:r>
              <a:rPr lang="en-US" dirty="0" smtClean="0">
                <a:sym typeface="Wingdings" pitchFamily="2" charset="2"/>
              </a:rPr>
              <a:t>Area overhead</a:t>
            </a:r>
          </a:p>
          <a:p>
            <a:pPr lvl="2"/>
            <a:r>
              <a:rPr lang="en-US" dirty="0" smtClean="0">
                <a:sym typeface="Wingdings" pitchFamily="2" charset="2"/>
              </a:rPr>
              <a:t>Tag coherence</a:t>
            </a:r>
          </a:p>
          <a:p>
            <a:pPr lvl="1"/>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subTitle" idx="1"/>
          </p:nvPr>
        </p:nvSpPr>
        <p:spPr>
          <a:xfrm>
            <a:off x="990600" y="1371600"/>
            <a:ext cx="7239000" cy="3352800"/>
          </a:xfrm>
        </p:spPr>
        <p:txBody>
          <a:bodyPr/>
          <a:lstStyle/>
          <a:p>
            <a:r>
              <a:rPr lang="en-US" altLang="ko-KR" sz="3600" dirty="0">
                <a:solidFill>
                  <a:srgbClr val="000099"/>
                </a:solidFill>
                <a:latin typeface="Arial" charset="0"/>
                <a:ea typeface="굴림" pitchFamily="34" charset="-127"/>
              </a:rPr>
              <a:t>A NUCA Substrate for Flexible CMP Cache Sharing</a:t>
            </a:r>
            <a:endParaRPr lang="en-US" altLang="ko-KR" sz="3600" b="0" dirty="0">
              <a:ea typeface="굴림" pitchFamily="34" charset="-127"/>
            </a:endParaRPr>
          </a:p>
          <a:p>
            <a:endParaRPr lang="en-US" altLang="ko-KR" sz="1800" b="0" dirty="0">
              <a:ea typeface="굴림" pitchFamily="34" charset="-127"/>
            </a:endParaRPr>
          </a:p>
          <a:p>
            <a:endParaRPr lang="en-US" altLang="ko-KR" sz="1800" b="0" dirty="0">
              <a:ea typeface="굴림" pitchFamily="34" charset="-127"/>
            </a:endParaRPr>
          </a:p>
          <a:p>
            <a:r>
              <a:rPr lang="en-US" altLang="ko-KR" sz="2000" b="1" dirty="0" err="1">
                <a:solidFill>
                  <a:srgbClr val="990000"/>
                </a:solidFill>
                <a:ea typeface="굴림" pitchFamily="34" charset="-127"/>
              </a:rPr>
              <a:t>Jaehyuk</a:t>
            </a:r>
            <a:r>
              <a:rPr lang="en-US" altLang="ko-KR" sz="2000" b="1" dirty="0">
                <a:solidFill>
                  <a:srgbClr val="990000"/>
                </a:solidFill>
                <a:ea typeface="굴림" pitchFamily="34" charset="-127"/>
              </a:rPr>
              <a:t> Huh, </a:t>
            </a:r>
            <a:r>
              <a:rPr lang="en-US" altLang="ko-KR" sz="2000" b="1" dirty="0" err="1">
                <a:solidFill>
                  <a:srgbClr val="990000"/>
                </a:solidFill>
                <a:ea typeface="굴림" pitchFamily="34" charset="-127"/>
              </a:rPr>
              <a:t>Changkyu</a:t>
            </a:r>
            <a:r>
              <a:rPr lang="en-US" altLang="ko-KR" sz="2000" b="1" dirty="0">
                <a:solidFill>
                  <a:srgbClr val="990000"/>
                </a:solidFill>
                <a:ea typeface="굴림" pitchFamily="34" charset="-127"/>
              </a:rPr>
              <a:t> Kim </a:t>
            </a:r>
            <a:r>
              <a:rPr lang="en-US" altLang="ko-KR" sz="2000" b="1" baseline="30000" dirty="0">
                <a:solidFill>
                  <a:srgbClr val="990000"/>
                </a:solidFill>
                <a:ea typeface="굴림" pitchFamily="34" charset="-127"/>
              </a:rPr>
              <a:t>†</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Hazim</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Shafi</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Lixin</a:t>
            </a:r>
            <a:r>
              <a:rPr lang="en-US" altLang="ko-KR" sz="2000" b="1" dirty="0">
                <a:solidFill>
                  <a:srgbClr val="990000"/>
                </a:solidFill>
                <a:ea typeface="굴림" pitchFamily="34" charset="-127"/>
              </a:rPr>
              <a:t> Zhang</a:t>
            </a:r>
            <a:r>
              <a:rPr lang="en-US" altLang="ko-KR" sz="2000" b="1" baseline="30000" dirty="0">
                <a:solidFill>
                  <a:srgbClr val="990000"/>
                </a:solidFill>
                <a:ea typeface="굴림" pitchFamily="34" charset="-127"/>
                <a:cs typeface="Times New Roman" pitchFamily="18" charset="0"/>
              </a:rPr>
              <a:t>§</a:t>
            </a:r>
            <a:r>
              <a:rPr lang="en-US" altLang="ko-KR" sz="2000" b="1" dirty="0">
                <a:solidFill>
                  <a:srgbClr val="990000"/>
                </a:solidFill>
                <a:ea typeface="굴림" pitchFamily="34" charset="-127"/>
              </a:rPr>
              <a:t>, </a:t>
            </a:r>
          </a:p>
          <a:p>
            <a:r>
              <a:rPr lang="en-US" altLang="ko-KR" sz="2000" b="1" dirty="0">
                <a:solidFill>
                  <a:srgbClr val="990000"/>
                </a:solidFill>
                <a:ea typeface="굴림" pitchFamily="34" charset="-127"/>
              </a:rPr>
              <a:t>Doug Burger</a:t>
            </a:r>
            <a:r>
              <a:rPr lang="en-US" altLang="ko-KR" sz="2000" b="1" baseline="30000" dirty="0">
                <a:solidFill>
                  <a:srgbClr val="990000"/>
                </a:solidFill>
                <a:ea typeface="굴림" pitchFamily="34" charset="-127"/>
              </a:rPr>
              <a:t> </a:t>
            </a:r>
            <a:r>
              <a:rPr lang="en-US" altLang="ko-KR" sz="2000" b="1" dirty="0">
                <a:solidFill>
                  <a:srgbClr val="990000"/>
                </a:solidFill>
                <a:ea typeface="굴림" pitchFamily="34" charset="-127"/>
              </a:rPr>
              <a:t>, Stephen W. </a:t>
            </a:r>
            <a:r>
              <a:rPr lang="en-US" altLang="ko-KR" sz="2000" b="1" dirty="0" err="1">
                <a:solidFill>
                  <a:srgbClr val="990000"/>
                </a:solidFill>
                <a:ea typeface="굴림" pitchFamily="34" charset="-127"/>
              </a:rPr>
              <a:t>Keckler</a:t>
            </a:r>
            <a:r>
              <a:rPr lang="en-US" altLang="ko-KR" sz="2000" b="1" dirty="0">
                <a:solidFill>
                  <a:srgbClr val="990000"/>
                </a:solidFill>
                <a:ea typeface="굴림" pitchFamily="34" charset="-127"/>
              </a:rPr>
              <a:t> </a:t>
            </a:r>
            <a:r>
              <a:rPr lang="en-US" altLang="ko-KR" sz="2000" b="1" baseline="30000" dirty="0">
                <a:solidFill>
                  <a:srgbClr val="990000"/>
                </a:solidFill>
                <a:ea typeface="굴림" pitchFamily="34" charset="-127"/>
              </a:rPr>
              <a:t>†</a:t>
            </a:r>
            <a:endParaRPr lang="en-US" altLang="ko-KR" sz="2000" b="1" dirty="0">
              <a:solidFill>
                <a:srgbClr val="990000"/>
              </a:solidFill>
              <a:ea typeface="굴림" pitchFamily="34" charset="-127"/>
            </a:endParaRPr>
          </a:p>
          <a:p>
            <a:r>
              <a:rPr lang="en-US" altLang="ko-KR" sz="1800" dirty="0" smtClean="0">
                <a:solidFill>
                  <a:schemeClr val="tx1"/>
                </a:solidFill>
                <a:ea typeface="굴림" pitchFamily="34" charset="-127"/>
              </a:rPr>
              <a:t>Int’l Conference on Supercomputing, June 2005</a:t>
            </a:r>
            <a:endParaRPr lang="ko-KR" altLang="en-US" sz="1800" dirty="0">
              <a:solidFill>
                <a:schemeClr val="tx1"/>
              </a:solidFill>
              <a:ea typeface="굴림" pitchFamily="34" charset="-127"/>
            </a:endParaRPr>
          </a:p>
        </p:txBody>
      </p:sp>
      <p:graphicFrame>
        <p:nvGraphicFramePr>
          <p:cNvPr id="1581059" name="Group 3"/>
          <p:cNvGraphicFramePr>
            <a:graphicFrameLocks noGrp="1"/>
          </p:cNvGraphicFramePr>
          <p:nvPr/>
        </p:nvGraphicFramePr>
        <p:xfrm>
          <a:off x="1219200" y="4824413"/>
          <a:ext cx="6858000" cy="969264"/>
        </p:xfrm>
        <a:graphic>
          <a:graphicData uri="http://schemas.openxmlformats.org/drawingml/2006/table">
            <a:tbl>
              <a:tblPr/>
              <a:tblGrid>
                <a:gridCol w="3429000"/>
                <a:gridCol w="3429000"/>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30000" smtClean="0">
                          <a:ln>
                            <a:noFill/>
                          </a:ln>
                          <a:solidFill>
                            <a:schemeClr val="tx1"/>
                          </a:solidFill>
                          <a:effectLst/>
                          <a:latin typeface="Times New Roman" pitchFamily="18" charset="0"/>
                          <a:ea typeface="굴림" pitchFamily="34" charset="-127"/>
                          <a:cs typeface="Times New Roman" pitchFamily="18" charset="0"/>
                        </a:rPr>
                        <a:t>§</a:t>
                      </a:r>
                      <a:r>
                        <a:rPr kumimoji="0" lang="en-US" altLang="ko-KR" sz="1800" b="0" i="0" u="none" strike="noStrike" cap="none" normalizeH="0" baseline="0" smtClean="0">
                          <a:ln>
                            <a:noFill/>
                          </a:ln>
                          <a:solidFill>
                            <a:schemeClr val="tx1"/>
                          </a:solidFill>
                          <a:effectLst/>
                          <a:latin typeface="Arial" charset="0"/>
                          <a:ea typeface="굴림" pitchFamily="34" charset="-127"/>
                          <a:cs typeface="Times New Roman" pitchFamily="18" charset="0"/>
                        </a:rPr>
                        <a:t>Austin Research Laboratory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chemeClr val="tx1"/>
                          </a:solidFill>
                          <a:effectLst/>
                          <a:latin typeface="Arial" charset="0"/>
                          <a:ea typeface="굴림" pitchFamily="34" charset="-127"/>
                          <a:cs typeface="Times New Roman" pitchFamily="18" charset="0"/>
                        </a:rPr>
                        <a:t>IBM Research Division</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ko-KR" sz="2000" b="0" i="0" u="none" strike="noStrike" cap="none" normalizeH="0" baseline="30000" smtClean="0">
                          <a:ln>
                            <a:noFill/>
                          </a:ln>
                          <a:solidFill>
                            <a:schemeClr val="tx1"/>
                          </a:solidFill>
                          <a:effectLst/>
                          <a:latin typeface="Arial" charset="0"/>
                          <a:ea typeface="굴림" pitchFamily="34" charset="-127"/>
                        </a:rPr>
                        <a:t>†</a:t>
                      </a:r>
                      <a:r>
                        <a:rPr kumimoji="0" lang="en-US" altLang="ko-KR" sz="1800" b="0" i="0" u="none" strike="noStrike" cap="none" normalizeH="0" baseline="0" smtClean="0">
                          <a:ln>
                            <a:noFill/>
                          </a:ln>
                          <a:solidFill>
                            <a:schemeClr val="tx1"/>
                          </a:solidFill>
                          <a:effectLst/>
                          <a:latin typeface="Arial" charset="0"/>
                          <a:ea typeface="굴림" pitchFamily="34" charset="-127"/>
                        </a:rPr>
                        <a:t>Dept. of Computer Sciences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ko-KR" sz="1800" b="0" i="0" u="none" strike="noStrike" cap="none" normalizeH="0" baseline="0" smtClean="0">
                          <a:ln>
                            <a:noFill/>
                          </a:ln>
                          <a:solidFill>
                            <a:schemeClr val="tx1"/>
                          </a:solidFill>
                          <a:effectLst/>
                          <a:latin typeface="Arial" charset="0"/>
                          <a:ea typeface="굴림" pitchFamily="34" charset="-127"/>
                        </a:rPr>
                        <a:t>The University of Texas at Austin</a:t>
                      </a:r>
                    </a:p>
                    <a:p>
                      <a:pPr marL="0" marR="0" lvl="0" indent="0" algn="ctr" defTabSz="914400" rtl="0" eaLnBrk="1" fontAlgn="base" latinLnBrk="0" hangingPunct="1">
                        <a:lnSpc>
                          <a:spcPct val="8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34" charset="-127"/>
                      </a:endParaRPr>
                    </a:p>
                  </a:txBody>
                  <a:tcP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440" name="Rectangle 344"/>
          <p:cNvSpPr>
            <a:spLocks noChangeArrowheads="1"/>
          </p:cNvSpPr>
          <p:nvPr/>
        </p:nvSpPr>
        <p:spPr bwMode="auto">
          <a:xfrm>
            <a:off x="1600200" y="2532063"/>
            <a:ext cx="2590800" cy="203200"/>
          </a:xfrm>
          <a:prstGeom prst="rect">
            <a:avLst/>
          </a:prstGeom>
          <a:solidFill>
            <a:srgbClr val="FF9933"/>
          </a:solidFill>
          <a:ln w="12700">
            <a:solidFill>
              <a:schemeClr val="tx1"/>
            </a:solidFill>
            <a:miter lim="800000"/>
            <a:headEnd/>
            <a:tailEnd/>
          </a:ln>
          <a:effectLst>
            <a:outerShdw dist="35921" dir="2700000" algn="ctr" rotWithShape="0">
              <a:schemeClr val="bg2"/>
            </a:outerShdw>
          </a:effectLst>
        </p:spPr>
        <p:txBody>
          <a:bodyPr anchor="ctr">
            <a:spAutoFit/>
          </a:bodyPr>
          <a:lstStyle/>
          <a:p>
            <a:pPr marL="260350" indent="-260350" defTabSz="903288">
              <a:buFont typeface="Wingdings" pitchFamily="2" charset="2"/>
              <a:buNone/>
            </a:pPr>
            <a:r>
              <a:rPr lang="en-US" sz="800"/>
              <a:t>L2 Coherence Mechanism</a:t>
            </a:r>
          </a:p>
        </p:txBody>
      </p:sp>
      <p:sp>
        <p:nvSpPr>
          <p:cNvPr id="1796098" name="Rectangle 2"/>
          <p:cNvSpPr>
            <a:spLocks noGrp="1" noChangeArrowheads="1"/>
          </p:cNvSpPr>
          <p:nvPr>
            <p:ph type="title"/>
          </p:nvPr>
        </p:nvSpPr>
        <p:spPr/>
        <p:txBody>
          <a:bodyPr/>
          <a:lstStyle/>
          <a:p>
            <a:r>
              <a:rPr lang="en-US" altLang="ko-KR">
                <a:ea typeface="굴림" pitchFamily="34" charset="-127"/>
              </a:rPr>
              <a:t>Challenges in CMP L2 Caches</a:t>
            </a:r>
          </a:p>
        </p:txBody>
      </p:sp>
      <p:grpSp>
        <p:nvGrpSpPr>
          <p:cNvPr id="2" name="Group 11"/>
          <p:cNvGrpSpPr>
            <a:grpSpLocks/>
          </p:cNvGrpSpPr>
          <p:nvPr/>
        </p:nvGrpSpPr>
        <p:grpSpPr bwMode="auto">
          <a:xfrm>
            <a:off x="1524000" y="1371600"/>
            <a:ext cx="2754313" cy="461963"/>
            <a:chOff x="768" y="912"/>
            <a:chExt cx="1872" cy="358"/>
          </a:xfrm>
        </p:grpSpPr>
        <p:grpSp>
          <p:nvGrpSpPr>
            <p:cNvPr id="3" name="Group 12"/>
            <p:cNvGrpSpPr>
              <a:grpSpLocks/>
            </p:cNvGrpSpPr>
            <p:nvPr/>
          </p:nvGrpSpPr>
          <p:grpSpPr bwMode="auto">
            <a:xfrm>
              <a:off x="768" y="912"/>
              <a:ext cx="192" cy="358"/>
              <a:chOff x="768" y="912"/>
              <a:chExt cx="192" cy="358"/>
            </a:xfrm>
          </p:grpSpPr>
          <p:sp>
            <p:nvSpPr>
              <p:cNvPr id="1796109" name="Rectangle 13"/>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P0</a:t>
                </a:r>
              </a:p>
            </p:txBody>
          </p:sp>
          <p:sp>
            <p:nvSpPr>
              <p:cNvPr id="1796110" name="Rectangle 14"/>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11" name="Rectangle 15"/>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12" name="Text Box 16"/>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13" name="Text Box 17"/>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4" name="Group 18"/>
            <p:cNvGrpSpPr>
              <a:grpSpLocks/>
            </p:cNvGrpSpPr>
            <p:nvPr/>
          </p:nvGrpSpPr>
          <p:grpSpPr bwMode="auto">
            <a:xfrm>
              <a:off x="1008" y="912"/>
              <a:ext cx="192" cy="358"/>
              <a:chOff x="768" y="912"/>
              <a:chExt cx="192" cy="358"/>
            </a:xfrm>
          </p:grpSpPr>
          <p:sp>
            <p:nvSpPr>
              <p:cNvPr id="1796115" name="Rectangle 19"/>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P1</a:t>
                </a:r>
              </a:p>
            </p:txBody>
          </p:sp>
          <p:sp>
            <p:nvSpPr>
              <p:cNvPr id="1796116" name="Rectangle 20"/>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17" name="Rectangle 21"/>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18" name="Text Box 22"/>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19" name="Text Box 23"/>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5" name="Group 24"/>
            <p:cNvGrpSpPr>
              <a:grpSpLocks/>
            </p:cNvGrpSpPr>
            <p:nvPr/>
          </p:nvGrpSpPr>
          <p:grpSpPr bwMode="auto">
            <a:xfrm>
              <a:off x="1248" y="912"/>
              <a:ext cx="192" cy="358"/>
              <a:chOff x="768" y="912"/>
              <a:chExt cx="192" cy="358"/>
            </a:xfrm>
          </p:grpSpPr>
          <p:sp>
            <p:nvSpPr>
              <p:cNvPr id="1796121" name="Rectangle 25"/>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P2</a:t>
                </a:r>
              </a:p>
            </p:txBody>
          </p:sp>
          <p:sp>
            <p:nvSpPr>
              <p:cNvPr id="1796122" name="Rectangle 26"/>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23" name="Rectangle 27"/>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24" name="Text Box 28"/>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25" name="Text Box 29"/>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6" name="Group 30"/>
            <p:cNvGrpSpPr>
              <a:grpSpLocks/>
            </p:cNvGrpSpPr>
            <p:nvPr/>
          </p:nvGrpSpPr>
          <p:grpSpPr bwMode="auto">
            <a:xfrm>
              <a:off x="1488" y="912"/>
              <a:ext cx="192" cy="358"/>
              <a:chOff x="768" y="912"/>
              <a:chExt cx="192" cy="358"/>
            </a:xfrm>
          </p:grpSpPr>
          <p:sp>
            <p:nvSpPr>
              <p:cNvPr id="1796127" name="Rectangle 31"/>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P3</a:t>
                </a:r>
              </a:p>
            </p:txBody>
          </p:sp>
          <p:sp>
            <p:nvSpPr>
              <p:cNvPr id="1796128" name="Rectangle 32"/>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29" name="Rectangle 33"/>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30" name="Text Box 34"/>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31" name="Text Box 35"/>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7" name="Group 36"/>
            <p:cNvGrpSpPr>
              <a:grpSpLocks/>
            </p:cNvGrpSpPr>
            <p:nvPr/>
          </p:nvGrpSpPr>
          <p:grpSpPr bwMode="auto">
            <a:xfrm>
              <a:off x="1728" y="912"/>
              <a:ext cx="192" cy="358"/>
              <a:chOff x="768" y="912"/>
              <a:chExt cx="192" cy="358"/>
            </a:xfrm>
          </p:grpSpPr>
          <p:sp>
            <p:nvSpPr>
              <p:cNvPr id="1796133" name="Rectangle 3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P4</a:t>
                </a:r>
              </a:p>
            </p:txBody>
          </p:sp>
          <p:sp>
            <p:nvSpPr>
              <p:cNvPr id="1796134" name="Rectangle 38"/>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35" name="Rectangle 39"/>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36" name="Text Box 40"/>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37" name="Text Box 41"/>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8" name="Group 42"/>
            <p:cNvGrpSpPr>
              <a:grpSpLocks/>
            </p:cNvGrpSpPr>
            <p:nvPr/>
          </p:nvGrpSpPr>
          <p:grpSpPr bwMode="auto">
            <a:xfrm>
              <a:off x="1968" y="912"/>
              <a:ext cx="192" cy="358"/>
              <a:chOff x="768" y="912"/>
              <a:chExt cx="192" cy="358"/>
            </a:xfrm>
          </p:grpSpPr>
          <p:sp>
            <p:nvSpPr>
              <p:cNvPr id="1796139" name="Rectangle 43"/>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P5</a:t>
                </a:r>
              </a:p>
            </p:txBody>
          </p:sp>
          <p:sp>
            <p:nvSpPr>
              <p:cNvPr id="1796140" name="Rectangle 44"/>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41" name="Rectangle 45"/>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42" name="Text Box 46"/>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43" name="Text Box 47"/>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9" name="Group 48"/>
            <p:cNvGrpSpPr>
              <a:grpSpLocks/>
            </p:cNvGrpSpPr>
            <p:nvPr/>
          </p:nvGrpSpPr>
          <p:grpSpPr bwMode="auto">
            <a:xfrm>
              <a:off x="2208" y="912"/>
              <a:ext cx="192" cy="358"/>
              <a:chOff x="768" y="912"/>
              <a:chExt cx="192" cy="358"/>
            </a:xfrm>
          </p:grpSpPr>
          <p:sp>
            <p:nvSpPr>
              <p:cNvPr id="1796145" name="Rectangle 49"/>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P6</a:t>
                </a:r>
              </a:p>
            </p:txBody>
          </p:sp>
          <p:sp>
            <p:nvSpPr>
              <p:cNvPr id="1796146" name="Rectangle 50"/>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47" name="Rectangle 51"/>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48" name="Text Box 52"/>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49" name="Text Box 53"/>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10" name="Group 54"/>
            <p:cNvGrpSpPr>
              <a:grpSpLocks/>
            </p:cNvGrpSpPr>
            <p:nvPr/>
          </p:nvGrpSpPr>
          <p:grpSpPr bwMode="auto">
            <a:xfrm>
              <a:off x="2448" y="912"/>
              <a:ext cx="192" cy="358"/>
              <a:chOff x="768" y="912"/>
              <a:chExt cx="192" cy="358"/>
            </a:xfrm>
          </p:grpSpPr>
          <p:sp>
            <p:nvSpPr>
              <p:cNvPr id="1796151" name="Rectangle 55"/>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P7</a:t>
                </a:r>
              </a:p>
            </p:txBody>
          </p:sp>
          <p:sp>
            <p:nvSpPr>
              <p:cNvPr id="1796152" name="Rectangle 56"/>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53" name="Rectangle 57"/>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54" name="Text Box 58"/>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55" name="Text Box 59"/>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grpSp>
        <p:nvGrpSpPr>
          <p:cNvPr id="11" name="Group 60"/>
          <p:cNvGrpSpPr>
            <a:grpSpLocks/>
          </p:cNvGrpSpPr>
          <p:nvPr/>
        </p:nvGrpSpPr>
        <p:grpSpPr bwMode="auto">
          <a:xfrm>
            <a:off x="1524000" y="3429000"/>
            <a:ext cx="2754313" cy="433388"/>
            <a:chOff x="768" y="1776"/>
            <a:chExt cx="1872" cy="336"/>
          </a:xfrm>
        </p:grpSpPr>
        <p:grpSp>
          <p:nvGrpSpPr>
            <p:cNvPr id="12" name="Group 61"/>
            <p:cNvGrpSpPr>
              <a:grpSpLocks/>
            </p:cNvGrpSpPr>
            <p:nvPr/>
          </p:nvGrpSpPr>
          <p:grpSpPr bwMode="auto">
            <a:xfrm>
              <a:off x="768" y="1776"/>
              <a:ext cx="192" cy="336"/>
              <a:chOff x="768" y="1776"/>
              <a:chExt cx="192" cy="336"/>
            </a:xfrm>
          </p:grpSpPr>
          <p:sp>
            <p:nvSpPr>
              <p:cNvPr id="1796158" name="Rectangle 62"/>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59" name="Rectangle 63"/>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60" name="Text Box 64"/>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61" name="Rectangle 65"/>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P15</a:t>
                </a:r>
              </a:p>
            </p:txBody>
          </p:sp>
        </p:grpSp>
        <p:grpSp>
          <p:nvGrpSpPr>
            <p:cNvPr id="13" name="Group 66"/>
            <p:cNvGrpSpPr>
              <a:grpSpLocks/>
            </p:cNvGrpSpPr>
            <p:nvPr/>
          </p:nvGrpSpPr>
          <p:grpSpPr bwMode="auto">
            <a:xfrm>
              <a:off x="1008" y="1776"/>
              <a:ext cx="192" cy="336"/>
              <a:chOff x="768" y="1776"/>
              <a:chExt cx="192" cy="336"/>
            </a:xfrm>
          </p:grpSpPr>
          <p:sp>
            <p:nvSpPr>
              <p:cNvPr id="1796163" name="Rectangle 6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64" name="Rectangle 6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65" name="Text Box 69"/>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66" name="Rectangle 70"/>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P14</a:t>
                </a:r>
              </a:p>
            </p:txBody>
          </p:sp>
        </p:grpSp>
        <p:grpSp>
          <p:nvGrpSpPr>
            <p:cNvPr id="14" name="Group 71"/>
            <p:cNvGrpSpPr>
              <a:grpSpLocks/>
            </p:cNvGrpSpPr>
            <p:nvPr/>
          </p:nvGrpSpPr>
          <p:grpSpPr bwMode="auto">
            <a:xfrm>
              <a:off x="1248" y="1776"/>
              <a:ext cx="192" cy="336"/>
              <a:chOff x="768" y="1776"/>
              <a:chExt cx="192" cy="336"/>
            </a:xfrm>
          </p:grpSpPr>
          <p:sp>
            <p:nvSpPr>
              <p:cNvPr id="1796168" name="Rectangle 72"/>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69" name="Rectangle 73"/>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70" name="Text Box 74"/>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71" name="Rectangle 75"/>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P13</a:t>
                </a:r>
              </a:p>
            </p:txBody>
          </p:sp>
        </p:grpSp>
        <p:grpSp>
          <p:nvGrpSpPr>
            <p:cNvPr id="15" name="Group 76"/>
            <p:cNvGrpSpPr>
              <a:grpSpLocks/>
            </p:cNvGrpSpPr>
            <p:nvPr/>
          </p:nvGrpSpPr>
          <p:grpSpPr bwMode="auto">
            <a:xfrm>
              <a:off x="1488" y="1776"/>
              <a:ext cx="192" cy="336"/>
              <a:chOff x="768" y="1776"/>
              <a:chExt cx="192" cy="336"/>
            </a:xfrm>
          </p:grpSpPr>
          <p:sp>
            <p:nvSpPr>
              <p:cNvPr id="1796173" name="Rectangle 7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74" name="Rectangle 7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75" name="Text Box 79"/>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76" name="Rectangle 80"/>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P12</a:t>
                </a:r>
              </a:p>
            </p:txBody>
          </p:sp>
        </p:grpSp>
        <p:grpSp>
          <p:nvGrpSpPr>
            <p:cNvPr id="16" name="Group 81"/>
            <p:cNvGrpSpPr>
              <a:grpSpLocks/>
            </p:cNvGrpSpPr>
            <p:nvPr/>
          </p:nvGrpSpPr>
          <p:grpSpPr bwMode="auto">
            <a:xfrm>
              <a:off x="1728" y="1776"/>
              <a:ext cx="192" cy="336"/>
              <a:chOff x="768" y="1776"/>
              <a:chExt cx="192" cy="336"/>
            </a:xfrm>
          </p:grpSpPr>
          <p:sp>
            <p:nvSpPr>
              <p:cNvPr id="1796178" name="Rectangle 82"/>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79" name="Rectangle 83"/>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80" name="Text Box 84"/>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81" name="Rectangle 85"/>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P11</a:t>
                </a:r>
              </a:p>
            </p:txBody>
          </p:sp>
        </p:grpSp>
        <p:grpSp>
          <p:nvGrpSpPr>
            <p:cNvPr id="17" name="Group 86"/>
            <p:cNvGrpSpPr>
              <a:grpSpLocks/>
            </p:cNvGrpSpPr>
            <p:nvPr/>
          </p:nvGrpSpPr>
          <p:grpSpPr bwMode="auto">
            <a:xfrm>
              <a:off x="1968" y="1776"/>
              <a:ext cx="192" cy="336"/>
              <a:chOff x="768" y="1776"/>
              <a:chExt cx="192" cy="336"/>
            </a:xfrm>
          </p:grpSpPr>
          <p:sp>
            <p:nvSpPr>
              <p:cNvPr id="1796183" name="Rectangle 8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84" name="Rectangle 8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85" name="Text Box 89"/>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86" name="Rectangle 90"/>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P10</a:t>
                </a:r>
              </a:p>
            </p:txBody>
          </p:sp>
        </p:grpSp>
        <p:grpSp>
          <p:nvGrpSpPr>
            <p:cNvPr id="18" name="Group 91"/>
            <p:cNvGrpSpPr>
              <a:grpSpLocks/>
            </p:cNvGrpSpPr>
            <p:nvPr/>
          </p:nvGrpSpPr>
          <p:grpSpPr bwMode="auto">
            <a:xfrm>
              <a:off x="2208" y="1776"/>
              <a:ext cx="192" cy="336"/>
              <a:chOff x="768" y="1776"/>
              <a:chExt cx="192" cy="336"/>
            </a:xfrm>
          </p:grpSpPr>
          <p:sp>
            <p:nvSpPr>
              <p:cNvPr id="1796188" name="Rectangle 92"/>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89" name="Rectangle 93"/>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90" name="Text Box 94"/>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91" name="Rectangle 95"/>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P9</a:t>
                </a:r>
              </a:p>
            </p:txBody>
          </p:sp>
        </p:grpSp>
        <p:grpSp>
          <p:nvGrpSpPr>
            <p:cNvPr id="19" name="Group 96"/>
            <p:cNvGrpSpPr>
              <a:grpSpLocks/>
            </p:cNvGrpSpPr>
            <p:nvPr/>
          </p:nvGrpSpPr>
          <p:grpSpPr bwMode="auto">
            <a:xfrm>
              <a:off x="2448" y="1776"/>
              <a:ext cx="192" cy="336"/>
              <a:chOff x="768" y="1776"/>
              <a:chExt cx="192" cy="336"/>
            </a:xfrm>
          </p:grpSpPr>
          <p:sp>
            <p:nvSpPr>
              <p:cNvPr id="1796193" name="Rectangle 9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94" name="Rectangle 9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95" name="Text Box 99"/>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96" name="Rectangle 100"/>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P8</a:t>
                </a:r>
              </a:p>
            </p:txBody>
          </p:sp>
        </p:grpSp>
      </p:grpSp>
      <p:sp>
        <p:nvSpPr>
          <p:cNvPr id="1796287" name="Rectangle 191"/>
          <p:cNvSpPr>
            <a:spLocks noChangeArrowheads="1"/>
          </p:cNvSpPr>
          <p:nvPr/>
        </p:nvSpPr>
        <p:spPr bwMode="auto">
          <a:xfrm>
            <a:off x="1447800" y="1219200"/>
            <a:ext cx="2895600" cy="2743200"/>
          </a:xfrm>
          <a:prstGeom prst="rect">
            <a:avLst/>
          </a:prstGeom>
          <a:noFill/>
          <a:ln w="19050" cap="rnd">
            <a:solidFill>
              <a:schemeClr val="tx1"/>
            </a:solidFill>
            <a:prstDash val="sysDot"/>
            <a:miter lim="800000"/>
            <a:headEnd/>
            <a:tailEnd/>
          </a:ln>
          <a:effectLst/>
        </p:spPr>
        <p:txBody>
          <a:bodyPr anchor="ctr">
            <a:spAutoFit/>
          </a:bodyPr>
          <a:lstStyle/>
          <a:p>
            <a:endParaRPr lang="en-US"/>
          </a:p>
        </p:txBody>
      </p:sp>
      <p:sp>
        <p:nvSpPr>
          <p:cNvPr id="1796423" name="Line 327"/>
          <p:cNvSpPr>
            <a:spLocks noChangeShapeType="1"/>
          </p:cNvSpPr>
          <p:nvPr/>
        </p:nvSpPr>
        <p:spPr bwMode="auto">
          <a:xfrm>
            <a:off x="1676400" y="1809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4" name="Line 328"/>
          <p:cNvSpPr>
            <a:spLocks noChangeShapeType="1"/>
          </p:cNvSpPr>
          <p:nvPr/>
        </p:nvSpPr>
        <p:spPr bwMode="auto">
          <a:xfrm>
            <a:off x="2012950" y="1809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5" name="Line 329"/>
          <p:cNvSpPr>
            <a:spLocks noChangeShapeType="1"/>
          </p:cNvSpPr>
          <p:nvPr/>
        </p:nvSpPr>
        <p:spPr bwMode="auto">
          <a:xfrm>
            <a:off x="2374900" y="1803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6" name="Line 330"/>
          <p:cNvSpPr>
            <a:spLocks noChangeShapeType="1"/>
          </p:cNvSpPr>
          <p:nvPr/>
        </p:nvSpPr>
        <p:spPr bwMode="auto">
          <a:xfrm>
            <a:off x="2724150" y="1809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7" name="Line 331"/>
          <p:cNvSpPr>
            <a:spLocks noChangeShapeType="1"/>
          </p:cNvSpPr>
          <p:nvPr/>
        </p:nvSpPr>
        <p:spPr bwMode="auto">
          <a:xfrm>
            <a:off x="3079750" y="1809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8" name="Line 332"/>
          <p:cNvSpPr>
            <a:spLocks noChangeShapeType="1"/>
          </p:cNvSpPr>
          <p:nvPr/>
        </p:nvSpPr>
        <p:spPr bwMode="auto">
          <a:xfrm>
            <a:off x="3435350" y="1803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9" name="Line 333"/>
          <p:cNvSpPr>
            <a:spLocks noChangeShapeType="1"/>
          </p:cNvSpPr>
          <p:nvPr/>
        </p:nvSpPr>
        <p:spPr bwMode="auto">
          <a:xfrm>
            <a:off x="3790950" y="1803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0" name="Line 334"/>
          <p:cNvSpPr>
            <a:spLocks noChangeShapeType="1"/>
          </p:cNvSpPr>
          <p:nvPr/>
        </p:nvSpPr>
        <p:spPr bwMode="auto">
          <a:xfrm>
            <a:off x="4140200" y="1803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1" name="Line 335"/>
          <p:cNvSpPr>
            <a:spLocks noChangeShapeType="1"/>
          </p:cNvSpPr>
          <p:nvPr/>
        </p:nvSpPr>
        <p:spPr bwMode="auto">
          <a:xfrm>
            <a:off x="1663700" y="3333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2" name="Line 336"/>
          <p:cNvSpPr>
            <a:spLocks noChangeShapeType="1"/>
          </p:cNvSpPr>
          <p:nvPr/>
        </p:nvSpPr>
        <p:spPr bwMode="auto">
          <a:xfrm>
            <a:off x="2025650" y="33401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3" name="Line 337"/>
          <p:cNvSpPr>
            <a:spLocks noChangeShapeType="1"/>
          </p:cNvSpPr>
          <p:nvPr/>
        </p:nvSpPr>
        <p:spPr bwMode="auto">
          <a:xfrm>
            <a:off x="2368550" y="3333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4" name="Line 338"/>
          <p:cNvSpPr>
            <a:spLocks noChangeShapeType="1"/>
          </p:cNvSpPr>
          <p:nvPr/>
        </p:nvSpPr>
        <p:spPr bwMode="auto">
          <a:xfrm>
            <a:off x="2724150" y="3333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5" name="Line 339"/>
          <p:cNvSpPr>
            <a:spLocks noChangeShapeType="1"/>
          </p:cNvSpPr>
          <p:nvPr/>
        </p:nvSpPr>
        <p:spPr bwMode="auto">
          <a:xfrm>
            <a:off x="3073400" y="33401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6" name="Line 340"/>
          <p:cNvSpPr>
            <a:spLocks noChangeShapeType="1"/>
          </p:cNvSpPr>
          <p:nvPr/>
        </p:nvSpPr>
        <p:spPr bwMode="auto">
          <a:xfrm>
            <a:off x="3422650" y="33401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7" name="Line 341"/>
          <p:cNvSpPr>
            <a:spLocks noChangeShapeType="1"/>
          </p:cNvSpPr>
          <p:nvPr/>
        </p:nvSpPr>
        <p:spPr bwMode="auto">
          <a:xfrm>
            <a:off x="3771900" y="3327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8" name="Line 342"/>
          <p:cNvSpPr>
            <a:spLocks noChangeShapeType="1"/>
          </p:cNvSpPr>
          <p:nvPr/>
        </p:nvSpPr>
        <p:spPr bwMode="auto">
          <a:xfrm>
            <a:off x="4121150" y="3333750"/>
            <a:ext cx="0" cy="95250"/>
          </a:xfrm>
          <a:prstGeom prst="line">
            <a:avLst/>
          </a:prstGeom>
          <a:noFill/>
          <a:ln w="19050">
            <a:solidFill>
              <a:schemeClr val="tx1"/>
            </a:solidFill>
            <a:round/>
            <a:headEnd/>
            <a:tailEnd/>
          </a:ln>
          <a:effectLst/>
        </p:spPr>
        <p:txBody>
          <a:bodyPr anchor="ctr">
            <a:spAutoFit/>
          </a:bodyPr>
          <a:lstStyle/>
          <a:p>
            <a:endParaRPr lang="en-US"/>
          </a:p>
        </p:txBody>
      </p:sp>
      <p:grpSp>
        <p:nvGrpSpPr>
          <p:cNvPr id="20" name="Group 366"/>
          <p:cNvGrpSpPr>
            <a:grpSpLocks/>
          </p:cNvGrpSpPr>
          <p:nvPr/>
        </p:nvGrpSpPr>
        <p:grpSpPr bwMode="auto">
          <a:xfrm>
            <a:off x="1524000" y="1905000"/>
            <a:ext cx="2757488" cy="1433513"/>
            <a:chOff x="960" y="1200"/>
            <a:chExt cx="1737" cy="903"/>
          </a:xfrm>
        </p:grpSpPr>
        <p:sp>
          <p:nvSpPr>
            <p:cNvPr id="1796461" name="Rectangle 365"/>
            <p:cNvSpPr>
              <a:spLocks noChangeArrowheads="1"/>
            </p:cNvSpPr>
            <p:nvPr/>
          </p:nvSpPr>
          <p:spPr bwMode="auto">
            <a:xfrm>
              <a:off x="2520" y="1752"/>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60" name="Rectangle 364"/>
            <p:cNvSpPr>
              <a:spLocks noChangeArrowheads="1"/>
            </p:cNvSpPr>
            <p:nvPr/>
          </p:nvSpPr>
          <p:spPr bwMode="auto">
            <a:xfrm>
              <a:off x="2295" y="1752"/>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9" name="Rectangle 363"/>
            <p:cNvSpPr>
              <a:spLocks noChangeArrowheads="1"/>
            </p:cNvSpPr>
            <p:nvPr/>
          </p:nvSpPr>
          <p:spPr bwMode="auto">
            <a:xfrm>
              <a:off x="2064" y="1755"/>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8" name="Rectangle 362"/>
            <p:cNvSpPr>
              <a:spLocks noChangeArrowheads="1"/>
            </p:cNvSpPr>
            <p:nvPr/>
          </p:nvSpPr>
          <p:spPr bwMode="auto">
            <a:xfrm>
              <a:off x="1851" y="1755"/>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7" name="Rectangle 361"/>
            <p:cNvSpPr>
              <a:spLocks noChangeArrowheads="1"/>
            </p:cNvSpPr>
            <p:nvPr/>
          </p:nvSpPr>
          <p:spPr bwMode="auto">
            <a:xfrm>
              <a:off x="1626" y="1755"/>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6" name="Rectangle 360"/>
            <p:cNvSpPr>
              <a:spLocks noChangeArrowheads="1"/>
            </p:cNvSpPr>
            <p:nvPr/>
          </p:nvSpPr>
          <p:spPr bwMode="auto">
            <a:xfrm>
              <a:off x="1404" y="1755"/>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5" name="Rectangle 359"/>
            <p:cNvSpPr>
              <a:spLocks noChangeArrowheads="1"/>
            </p:cNvSpPr>
            <p:nvPr/>
          </p:nvSpPr>
          <p:spPr bwMode="auto">
            <a:xfrm>
              <a:off x="1179" y="1758"/>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4" name="Rectangle 358"/>
            <p:cNvSpPr>
              <a:spLocks noChangeArrowheads="1"/>
            </p:cNvSpPr>
            <p:nvPr/>
          </p:nvSpPr>
          <p:spPr bwMode="auto">
            <a:xfrm>
              <a:off x="963" y="1758"/>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295" name="Rectangle 199"/>
            <p:cNvSpPr>
              <a:spLocks noChangeArrowheads="1"/>
            </p:cNvSpPr>
            <p:nvPr/>
          </p:nvSpPr>
          <p:spPr bwMode="auto">
            <a:xfrm>
              <a:off x="1407"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47" name="Rectangle 351"/>
            <p:cNvSpPr>
              <a:spLocks noChangeArrowheads="1"/>
            </p:cNvSpPr>
            <p:nvPr/>
          </p:nvSpPr>
          <p:spPr bwMode="auto">
            <a:xfrm>
              <a:off x="960"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48" name="Rectangle 352"/>
            <p:cNvSpPr>
              <a:spLocks noChangeArrowheads="1"/>
            </p:cNvSpPr>
            <p:nvPr/>
          </p:nvSpPr>
          <p:spPr bwMode="auto">
            <a:xfrm>
              <a:off x="1185"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49" name="Rectangle 353"/>
            <p:cNvSpPr>
              <a:spLocks noChangeArrowheads="1"/>
            </p:cNvSpPr>
            <p:nvPr/>
          </p:nvSpPr>
          <p:spPr bwMode="auto">
            <a:xfrm>
              <a:off x="1632"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0" name="Rectangle 354"/>
            <p:cNvSpPr>
              <a:spLocks noChangeArrowheads="1"/>
            </p:cNvSpPr>
            <p:nvPr/>
          </p:nvSpPr>
          <p:spPr bwMode="auto">
            <a:xfrm>
              <a:off x="1854"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1" name="Rectangle 355"/>
            <p:cNvSpPr>
              <a:spLocks noChangeArrowheads="1"/>
            </p:cNvSpPr>
            <p:nvPr/>
          </p:nvSpPr>
          <p:spPr bwMode="auto">
            <a:xfrm>
              <a:off x="2076"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2" name="Rectangle 356"/>
            <p:cNvSpPr>
              <a:spLocks noChangeArrowheads="1"/>
            </p:cNvSpPr>
            <p:nvPr/>
          </p:nvSpPr>
          <p:spPr bwMode="auto">
            <a:xfrm>
              <a:off x="2304"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3" name="Rectangle 357"/>
            <p:cNvSpPr>
              <a:spLocks noChangeArrowheads="1"/>
            </p:cNvSpPr>
            <p:nvPr/>
          </p:nvSpPr>
          <p:spPr bwMode="auto">
            <a:xfrm>
              <a:off x="2523"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grpSp>
      <p:sp>
        <p:nvSpPr>
          <p:cNvPr id="1796343" name="Rectangle 247"/>
          <p:cNvSpPr>
            <a:spLocks noChangeArrowheads="1"/>
          </p:cNvSpPr>
          <p:nvPr/>
        </p:nvSpPr>
        <p:spPr bwMode="auto">
          <a:xfrm>
            <a:off x="1524000" y="1905000"/>
            <a:ext cx="2752725" cy="141922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lstStyle/>
          <a:p>
            <a:pPr marL="260350" indent="-260350" defTabSz="903288">
              <a:buFont typeface="Wingdings" pitchFamily="2" charset="2"/>
              <a:buNone/>
            </a:pPr>
            <a:r>
              <a:rPr lang="en-US"/>
              <a:t>Completely Shared L2</a:t>
            </a:r>
          </a:p>
        </p:txBody>
      </p:sp>
      <p:sp>
        <p:nvSpPr>
          <p:cNvPr id="1796476" name="Text Box 380"/>
          <p:cNvSpPr txBox="1">
            <a:spLocks noChangeArrowheads="1"/>
          </p:cNvSpPr>
          <p:nvPr/>
        </p:nvSpPr>
        <p:spPr bwMode="auto">
          <a:xfrm>
            <a:off x="5568950" y="1560513"/>
            <a:ext cx="444500" cy="261937"/>
          </a:xfrm>
          <a:prstGeom prst="rect">
            <a:avLst/>
          </a:prstGeom>
          <a:noFill/>
          <a:ln w="12700" algn="ctr">
            <a:noFill/>
            <a:miter lim="800000"/>
            <a:headEnd/>
            <a:tailEnd/>
          </a:ln>
          <a:effectLst>
            <a:outerShdw dist="35921" dir="2700000" algn="ctr" rotWithShape="0">
              <a:schemeClr val="bg2"/>
            </a:outerShdw>
          </a:effectLst>
        </p:spPr>
        <p:txBody>
          <a:bodyPr wrap="none">
            <a:spAutoFit/>
          </a:bodyPr>
          <a:lstStyle/>
          <a:p>
            <a:pPr marL="260350" indent="-260350" defTabSz="903288"/>
            <a:endParaRPr lang="en-US"/>
          </a:p>
        </p:txBody>
      </p:sp>
      <p:sp>
        <p:nvSpPr>
          <p:cNvPr id="1796477" name="Text Box 381"/>
          <p:cNvSpPr txBox="1">
            <a:spLocks noChangeArrowheads="1"/>
          </p:cNvSpPr>
          <p:nvPr/>
        </p:nvSpPr>
        <p:spPr bwMode="auto">
          <a:xfrm>
            <a:off x="4800600" y="1066800"/>
            <a:ext cx="3276600" cy="2277547"/>
          </a:xfrm>
          <a:prstGeom prst="rect">
            <a:avLst/>
          </a:prstGeom>
          <a:noFill/>
          <a:ln w="12700" algn="ctr">
            <a:noFill/>
            <a:miter lim="800000"/>
            <a:headEnd/>
            <a:tailEnd/>
          </a:ln>
          <a:effectLst/>
        </p:spPr>
        <p:txBody>
          <a:bodyPr>
            <a:spAutoFit/>
          </a:bodyPr>
          <a:lstStyle/>
          <a:p>
            <a:pPr lvl="1" algn="l" defTabSz="903288">
              <a:buFont typeface="Wingdings" pitchFamily="2" charset="2"/>
              <a:buNone/>
            </a:pPr>
            <a:r>
              <a:rPr lang="en-US" altLang="ko-KR" sz="1600" b="1" dirty="0">
                <a:solidFill>
                  <a:srgbClr val="000099"/>
                </a:solidFill>
                <a:latin typeface="+mn-lt"/>
              </a:rPr>
              <a:t>Private L2 (SD = 1)</a:t>
            </a:r>
            <a:endParaRPr lang="en-US" altLang="ko-KR" b="1" dirty="0">
              <a:solidFill>
                <a:srgbClr val="000099"/>
              </a:solidFill>
              <a:latin typeface="+mn-lt"/>
            </a:endParaRPr>
          </a:p>
          <a:p>
            <a:pPr lvl="1" algn="l" defTabSz="903288">
              <a:buFont typeface="Wingdings" pitchFamily="2" charset="2"/>
              <a:buNone/>
            </a:pPr>
            <a:r>
              <a:rPr lang="en-US" altLang="ko-KR" b="1" dirty="0">
                <a:solidFill>
                  <a:schemeClr val="accent2"/>
                </a:solidFill>
                <a:latin typeface="+mn-lt"/>
              </a:rPr>
              <a:t>+</a:t>
            </a:r>
            <a:r>
              <a:rPr lang="en-US" altLang="ko-KR" b="1" dirty="0">
                <a:latin typeface="+mn-lt"/>
              </a:rPr>
              <a:t> Small but fast L2 caches </a:t>
            </a:r>
          </a:p>
          <a:p>
            <a:pPr lvl="1" algn="l" defTabSz="903288">
              <a:buFont typeface="Wingdings" pitchFamily="2" charset="2"/>
              <a:buNone/>
            </a:pPr>
            <a:r>
              <a:rPr lang="en-US" altLang="ko-KR" b="1" dirty="0">
                <a:latin typeface="+mn-lt"/>
              </a:rPr>
              <a:t> </a:t>
            </a:r>
            <a:r>
              <a:rPr lang="en-US" altLang="ko-KR" b="1" dirty="0">
                <a:solidFill>
                  <a:srgbClr val="FF3300"/>
                </a:solidFill>
                <a:latin typeface="+mn-lt"/>
              </a:rPr>
              <a:t>-</a:t>
            </a:r>
            <a:r>
              <a:rPr lang="en-US" altLang="ko-KR" b="1" dirty="0">
                <a:latin typeface="+mn-lt"/>
              </a:rPr>
              <a:t> More replicated cache blocks</a:t>
            </a:r>
          </a:p>
          <a:p>
            <a:pPr lvl="1" algn="l" defTabSz="903288">
              <a:buFont typeface="Wingdings" pitchFamily="2" charset="2"/>
              <a:buNone/>
            </a:pPr>
            <a:r>
              <a:rPr lang="en-US" altLang="ko-KR" b="1" dirty="0">
                <a:latin typeface="+mn-lt"/>
              </a:rPr>
              <a:t> </a:t>
            </a:r>
            <a:r>
              <a:rPr lang="en-US" altLang="ko-KR" b="1" dirty="0">
                <a:solidFill>
                  <a:srgbClr val="FF3300"/>
                </a:solidFill>
                <a:latin typeface="+mn-lt"/>
              </a:rPr>
              <a:t>-</a:t>
            </a:r>
            <a:r>
              <a:rPr lang="en-US" altLang="ko-KR" b="1" dirty="0">
                <a:latin typeface="+mn-lt"/>
              </a:rPr>
              <a:t> Can not share cache capacity</a:t>
            </a:r>
          </a:p>
          <a:p>
            <a:pPr lvl="1" algn="l" defTabSz="903288">
              <a:buFont typeface="Wingdings" pitchFamily="2" charset="2"/>
              <a:buNone/>
            </a:pPr>
            <a:r>
              <a:rPr lang="en-US" altLang="ko-KR" b="1" dirty="0">
                <a:latin typeface="+mn-lt"/>
              </a:rPr>
              <a:t> </a:t>
            </a:r>
            <a:r>
              <a:rPr lang="en-US" altLang="ko-KR" b="1" dirty="0">
                <a:solidFill>
                  <a:srgbClr val="FF3300"/>
                </a:solidFill>
                <a:latin typeface="+mn-lt"/>
              </a:rPr>
              <a:t>-</a:t>
            </a:r>
            <a:r>
              <a:rPr lang="en-US" altLang="ko-KR" b="1" dirty="0">
                <a:latin typeface="+mn-lt"/>
              </a:rPr>
              <a:t> Slow remote L2 accesses</a:t>
            </a:r>
          </a:p>
          <a:p>
            <a:pPr marL="260350" indent="-260350" algn="l" defTabSz="903288">
              <a:buFont typeface="Wingdings" pitchFamily="2" charset="2"/>
              <a:buNone/>
            </a:pPr>
            <a:endParaRPr lang="en-US" dirty="0">
              <a:latin typeface="+mn-lt"/>
            </a:endParaRPr>
          </a:p>
        </p:txBody>
      </p:sp>
      <p:sp>
        <p:nvSpPr>
          <p:cNvPr id="1796478" name="Text Box 382"/>
          <p:cNvSpPr txBox="1">
            <a:spLocks noChangeArrowheads="1"/>
          </p:cNvSpPr>
          <p:nvPr/>
        </p:nvSpPr>
        <p:spPr bwMode="auto">
          <a:xfrm>
            <a:off x="5029200" y="3200400"/>
            <a:ext cx="3581400" cy="1169551"/>
          </a:xfrm>
          <a:prstGeom prst="rect">
            <a:avLst/>
          </a:prstGeom>
          <a:noFill/>
          <a:ln w="12700" algn="ctr">
            <a:noFill/>
            <a:miter lim="800000"/>
            <a:headEnd/>
            <a:tailEnd/>
          </a:ln>
          <a:effectLst/>
        </p:spPr>
        <p:txBody>
          <a:bodyPr>
            <a:spAutoFit/>
          </a:bodyPr>
          <a:lstStyle/>
          <a:p>
            <a:pPr lvl="1" algn="l" defTabSz="903288">
              <a:buFont typeface="Wingdings" pitchFamily="2" charset="2"/>
              <a:buNone/>
            </a:pPr>
            <a:r>
              <a:rPr lang="en-US" altLang="ko-KR" sz="1600" b="1" dirty="0">
                <a:solidFill>
                  <a:srgbClr val="000099"/>
                </a:solidFill>
                <a:latin typeface="+mn-lt"/>
              </a:rPr>
              <a:t>Completely Shared L2</a:t>
            </a:r>
            <a:r>
              <a:rPr lang="en-US" altLang="ko-KR" sz="1600" b="1" dirty="0">
                <a:latin typeface="+mn-lt"/>
              </a:rPr>
              <a:t> </a:t>
            </a:r>
            <a:r>
              <a:rPr lang="en-US" altLang="ko-KR" sz="1600" b="1" dirty="0">
                <a:solidFill>
                  <a:srgbClr val="000099"/>
                </a:solidFill>
                <a:latin typeface="+mn-lt"/>
              </a:rPr>
              <a:t>(SD=16)</a:t>
            </a:r>
          </a:p>
          <a:p>
            <a:pPr lvl="1" algn="l" defTabSz="903288">
              <a:buFont typeface="Wingdings" pitchFamily="2" charset="2"/>
              <a:buNone/>
            </a:pPr>
            <a:r>
              <a:rPr lang="en-US" altLang="ko-KR" b="1" dirty="0">
                <a:solidFill>
                  <a:schemeClr val="accent2"/>
                </a:solidFill>
                <a:latin typeface="+mn-lt"/>
              </a:rPr>
              <a:t>+</a:t>
            </a:r>
            <a:r>
              <a:rPr lang="en-US" altLang="ko-KR" b="1" dirty="0">
                <a:latin typeface="+mn-lt"/>
              </a:rPr>
              <a:t> No replicated cache blocks</a:t>
            </a:r>
          </a:p>
          <a:p>
            <a:pPr lvl="1" algn="l" defTabSz="903288">
              <a:buFont typeface="Wingdings" pitchFamily="2" charset="2"/>
              <a:buNone/>
            </a:pPr>
            <a:r>
              <a:rPr lang="en-US" altLang="ko-KR" b="1" dirty="0">
                <a:solidFill>
                  <a:schemeClr val="accent2"/>
                </a:solidFill>
                <a:latin typeface="+mn-lt"/>
              </a:rPr>
              <a:t>+</a:t>
            </a:r>
            <a:r>
              <a:rPr lang="en-US" altLang="ko-KR" b="1" dirty="0">
                <a:latin typeface="+mn-lt"/>
              </a:rPr>
              <a:t> Dynamic capacity sharing </a:t>
            </a:r>
          </a:p>
          <a:p>
            <a:pPr lvl="1" algn="l" defTabSz="903288">
              <a:buFont typeface="Wingdings" pitchFamily="2" charset="2"/>
              <a:buNone/>
            </a:pPr>
            <a:r>
              <a:rPr lang="en-US" altLang="ko-KR" b="1" dirty="0">
                <a:solidFill>
                  <a:srgbClr val="FF3300"/>
                </a:solidFill>
                <a:latin typeface="+mn-lt"/>
              </a:rPr>
              <a:t>-</a:t>
            </a:r>
            <a:r>
              <a:rPr lang="en-US" altLang="ko-KR" b="1" dirty="0">
                <a:latin typeface="+mn-lt"/>
              </a:rPr>
              <a:t>  Large but slow caches</a:t>
            </a:r>
            <a:endParaRPr lang="en-US" dirty="0">
              <a:latin typeface="+mn-lt"/>
            </a:endParaRPr>
          </a:p>
        </p:txBody>
      </p:sp>
      <p:sp>
        <p:nvSpPr>
          <p:cNvPr id="1796479" name="Rectangle 383"/>
          <p:cNvSpPr>
            <a:spLocks noGrp="1" noChangeArrowheads="1"/>
          </p:cNvSpPr>
          <p:nvPr>
            <p:ph type="body" idx="1"/>
          </p:nvPr>
        </p:nvSpPr>
        <p:spPr>
          <a:xfrm>
            <a:off x="762000" y="4419600"/>
            <a:ext cx="8077200" cy="1447800"/>
          </a:xfrm>
        </p:spPr>
        <p:txBody>
          <a:bodyPr/>
          <a:lstStyle/>
          <a:p>
            <a:r>
              <a:rPr lang="en-US" sz="2000" dirty="0"/>
              <a:t>What is the best sharing degree</a:t>
            </a:r>
            <a:r>
              <a:rPr lang="en-US" sz="2000" dirty="0">
                <a:sym typeface="Wingdings" pitchFamily="2" charset="2"/>
              </a:rPr>
              <a:t> (SD) ?</a:t>
            </a:r>
          </a:p>
          <a:p>
            <a:pPr lvl="1"/>
            <a:r>
              <a:rPr lang="en-US" sz="1800" dirty="0">
                <a:sym typeface="Wingdings" pitchFamily="2" charset="2"/>
              </a:rPr>
              <a:t>Does granularity affect? (per-application and per-line)</a:t>
            </a:r>
          </a:p>
          <a:p>
            <a:pPr lvl="1"/>
            <a:r>
              <a:rPr lang="en-US" sz="1800" dirty="0">
                <a:sym typeface="Wingdings" pitchFamily="2" charset="2"/>
              </a:rPr>
              <a:t>The effect of increasing wire delay</a:t>
            </a:r>
          </a:p>
          <a:p>
            <a:pPr lvl="1"/>
            <a:r>
              <a:rPr lang="en-US" sz="1800" dirty="0">
                <a:sym typeface="Wingdings" pitchFamily="2" charset="2"/>
              </a:rPr>
              <a:t>Do latency managing techniques affect?</a:t>
            </a:r>
          </a:p>
        </p:txBody>
      </p:sp>
      <p:sp>
        <p:nvSpPr>
          <p:cNvPr id="1796480" name="Text Box 384"/>
          <p:cNvSpPr txBox="1">
            <a:spLocks noChangeArrowheads="1"/>
          </p:cNvSpPr>
          <p:nvPr/>
        </p:nvSpPr>
        <p:spPr bwMode="auto">
          <a:xfrm>
            <a:off x="5029200" y="4343400"/>
            <a:ext cx="2971800" cy="338554"/>
          </a:xfrm>
          <a:prstGeom prst="rect">
            <a:avLst/>
          </a:prstGeom>
          <a:noFill/>
          <a:ln w="12700" algn="ctr">
            <a:noFill/>
            <a:miter lim="800000"/>
            <a:headEnd/>
            <a:tailEnd/>
          </a:ln>
          <a:effectLst/>
        </p:spPr>
        <p:txBody>
          <a:bodyPr>
            <a:spAutoFit/>
          </a:bodyPr>
          <a:lstStyle/>
          <a:p>
            <a:pPr lvl="1" algn="l" defTabSz="903288">
              <a:buFont typeface="Wingdings" pitchFamily="2" charset="2"/>
              <a:buNone/>
            </a:pPr>
            <a:r>
              <a:rPr lang="en-US" altLang="ko-KR" sz="1600" b="1" dirty="0">
                <a:solidFill>
                  <a:srgbClr val="000099"/>
                </a:solidFill>
                <a:latin typeface="+mn-lt"/>
              </a:rPr>
              <a:t>Partially Shared L2</a:t>
            </a:r>
            <a:r>
              <a:rPr lang="en-US" altLang="ko-KR" sz="1600" b="1" dirty="0">
                <a:latin typeface="+mn-lt"/>
              </a:rPr>
              <a:t> </a:t>
            </a:r>
            <a:endParaRPr lang="en-US" dirty="0">
              <a:latin typeface="+mn-lt"/>
            </a:endParaRPr>
          </a:p>
        </p:txBody>
      </p:sp>
      <p:grpSp>
        <p:nvGrpSpPr>
          <p:cNvPr id="21" name="Group 388"/>
          <p:cNvGrpSpPr>
            <a:grpSpLocks/>
          </p:cNvGrpSpPr>
          <p:nvPr/>
        </p:nvGrpSpPr>
        <p:grpSpPr bwMode="auto">
          <a:xfrm>
            <a:off x="1524000" y="1905000"/>
            <a:ext cx="2754313" cy="1427163"/>
            <a:chOff x="3600" y="2544"/>
            <a:chExt cx="1735" cy="899"/>
          </a:xfrm>
        </p:grpSpPr>
        <p:sp>
          <p:nvSpPr>
            <p:cNvPr id="1796336" name="Rectangle 240"/>
            <p:cNvSpPr>
              <a:spLocks noChangeArrowheads="1"/>
            </p:cNvSpPr>
            <p:nvPr/>
          </p:nvSpPr>
          <p:spPr bwMode="auto">
            <a:xfrm>
              <a:off x="4490" y="2544"/>
              <a:ext cx="845" cy="352"/>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en-US"/>
            </a:p>
          </p:txBody>
        </p:sp>
        <p:sp>
          <p:nvSpPr>
            <p:cNvPr id="1796337" name="Rectangle 241"/>
            <p:cNvSpPr>
              <a:spLocks noChangeArrowheads="1"/>
            </p:cNvSpPr>
            <p:nvPr/>
          </p:nvSpPr>
          <p:spPr bwMode="auto">
            <a:xfrm>
              <a:off x="3600" y="3091"/>
              <a:ext cx="845" cy="352"/>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338" name="Rectangle 242"/>
            <p:cNvSpPr>
              <a:spLocks noChangeArrowheads="1"/>
            </p:cNvSpPr>
            <p:nvPr/>
          </p:nvSpPr>
          <p:spPr bwMode="auto">
            <a:xfrm>
              <a:off x="4490" y="3091"/>
              <a:ext cx="845" cy="352"/>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470" name="Rectangle 374"/>
            <p:cNvSpPr>
              <a:spLocks noChangeArrowheads="1"/>
            </p:cNvSpPr>
            <p:nvPr/>
          </p:nvSpPr>
          <p:spPr bwMode="auto">
            <a:xfrm>
              <a:off x="3600" y="2544"/>
              <a:ext cx="845" cy="352"/>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en-US"/>
            </a:p>
          </p:txBody>
        </p:sp>
        <p:sp>
          <p:nvSpPr>
            <p:cNvPr id="1796471" name="Text Box 375"/>
            <p:cNvSpPr txBox="1">
              <a:spLocks noChangeArrowheads="1"/>
            </p:cNvSpPr>
            <p:nvPr/>
          </p:nvSpPr>
          <p:spPr bwMode="auto">
            <a:xfrm>
              <a:off x="3744" y="2592"/>
              <a:ext cx="557" cy="240"/>
            </a:xfrm>
            <a:prstGeom prst="rect">
              <a:avLst/>
            </a:prstGeom>
            <a:noFill/>
            <a:ln w="12700" algn="ctr">
              <a:noFill/>
              <a:miter lim="800000"/>
              <a:headEnd/>
              <a:tailEnd/>
            </a:ln>
            <a:effectLst/>
          </p:spPr>
          <p:txBody>
            <a:bodyPr wrap="none"/>
            <a:lstStyle/>
            <a:p>
              <a:pPr marL="260350" indent="-260350" algn="l" defTabSz="903288">
                <a:spcBef>
                  <a:spcPct val="20000"/>
                </a:spcBef>
                <a:buFont typeface="Wingdings" pitchFamily="2" charset="2"/>
                <a:buNone/>
              </a:pPr>
              <a:r>
                <a:rPr lang="en-US" sz="1200"/>
                <a:t>Partially</a:t>
              </a:r>
            </a:p>
            <a:p>
              <a:pPr marL="260350" indent="-260350" algn="l" defTabSz="903288">
                <a:spcBef>
                  <a:spcPct val="20000"/>
                </a:spcBef>
                <a:buFont typeface="Wingdings" pitchFamily="2" charset="2"/>
                <a:buNone/>
              </a:pPr>
              <a:r>
                <a:rPr lang="en-US" sz="1200"/>
                <a:t>Shared L2</a:t>
              </a:r>
            </a:p>
          </p:txBody>
        </p:sp>
        <p:sp>
          <p:nvSpPr>
            <p:cNvPr id="1796481" name="Text Box 385"/>
            <p:cNvSpPr txBox="1">
              <a:spLocks noChangeArrowheads="1"/>
            </p:cNvSpPr>
            <p:nvPr/>
          </p:nvSpPr>
          <p:spPr bwMode="auto">
            <a:xfrm>
              <a:off x="3744" y="3144"/>
              <a:ext cx="557" cy="240"/>
            </a:xfrm>
            <a:prstGeom prst="rect">
              <a:avLst/>
            </a:prstGeom>
            <a:noFill/>
            <a:ln w="12700" algn="ctr">
              <a:noFill/>
              <a:miter lim="800000"/>
              <a:headEnd/>
              <a:tailEnd/>
            </a:ln>
            <a:effectLst/>
          </p:spPr>
          <p:txBody>
            <a:bodyPr wrap="none"/>
            <a:lstStyle/>
            <a:p>
              <a:pPr marL="260350" indent="-260350" algn="l" defTabSz="903288">
                <a:spcBef>
                  <a:spcPct val="20000"/>
                </a:spcBef>
                <a:buFont typeface="Wingdings" pitchFamily="2" charset="2"/>
                <a:buNone/>
              </a:pPr>
              <a:r>
                <a:rPr lang="en-US" sz="1200"/>
                <a:t>Partially</a:t>
              </a:r>
            </a:p>
            <a:p>
              <a:pPr marL="260350" indent="-260350" algn="l" defTabSz="903288">
                <a:spcBef>
                  <a:spcPct val="20000"/>
                </a:spcBef>
                <a:buFont typeface="Wingdings" pitchFamily="2" charset="2"/>
                <a:buNone/>
              </a:pPr>
              <a:r>
                <a:rPr lang="en-US" sz="1200"/>
                <a:t>Shared L2</a:t>
              </a:r>
            </a:p>
          </p:txBody>
        </p:sp>
        <p:sp>
          <p:nvSpPr>
            <p:cNvPr id="1796482" name="Text Box 386"/>
            <p:cNvSpPr txBox="1">
              <a:spLocks noChangeArrowheads="1"/>
            </p:cNvSpPr>
            <p:nvPr/>
          </p:nvSpPr>
          <p:spPr bwMode="auto">
            <a:xfrm>
              <a:off x="4608" y="2592"/>
              <a:ext cx="557" cy="240"/>
            </a:xfrm>
            <a:prstGeom prst="rect">
              <a:avLst/>
            </a:prstGeom>
            <a:noFill/>
            <a:ln w="12700" algn="ctr">
              <a:noFill/>
              <a:miter lim="800000"/>
              <a:headEnd/>
              <a:tailEnd/>
            </a:ln>
            <a:effectLst/>
          </p:spPr>
          <p:txBody>
            <a:bodyPr wrap="none"/>
            <a:lstStyle/>
            <a:p>
              <a:pPr marL="260350" indent="-260350" algn="l" defTabSz="903288">
                <a:spcBef>
                  <a:spcPct val="20000"/>
                </a:spcBef>
                <a:buFont typeface="Wingdings" pitchFamily="2" charset="2"/>
                <a:buNone/>
              </a:pPr>
              <a:r>
                <a:rPr lang="en-US" sz="1200"/>
                <a:t>Partially</a:t>
              </a:r>
            </a:p>
            <a:p>
              <a:pPr marL="260350" indent="-260350" algn="l" defTabSz="903288">
                <a:spcBef>
                  <a:spcPct val="20000"/>
                </a:spcBef>
                <a:buFont typeface="Wingdings" pitchFamily="2" charset="2"/>
                <a:buNone/>
              </a:pPr>
              <a:r>
                <a:rPr lang="en-US" sz="1200"/>
                <a:t>Shared L2</a:t>
              </a:r>
            </a:p>
          </p:txBody>
        </p:sp>
        <p:sp>
          <p:nvSpPr>
            <p:cNvPr id="1796483" name="Text Box 387"/>
            <p:cNvSpPr txBox="1">
              <a:spLocks noChangeArrowheads="1"/>
            </p:cNvSpPr>
            <p:nvPr/>
          </p:nvSpPr>
          <p:spPr bwMode="auto">
            <a:xfrm>
              <a:off x="4608" y="3138"/>
              <a:ext cx="557" cy="240"/>
            </a:xfrm>
            <a:prstGeom prst="rect">
              <a:avLst/>
            </a:prstGeom>
            <a:noFill/>
            <a:ln w="12700" algn="ctr">
              <a:noFill/>
              <a:miter lim="800000"/>
              <a:headEnd/>
              <a:tailEnd/>
            </a:ln>
            <a:effectLst/>
          </p:spPr>
          <p:txBody>
            <a:bodyPr wrap="none"/>
            <a:lstStyle/>
            <a:p>
              <a:pPr marL="260350" indent="-260350" algn="l" defTabSz="903288">
                <a:spcBef>
                  <a:spcPct val="20000"/>
                </a:spcBef>
                <a:buFont typeface="Wingdings" pitchFamily="2" charset="2"/>
                <a:buNone/>
              </a:pPr>
              <a:r>
                <a:rPr lang="en-US" sz="1200"/>
                <a:t>Partially</a:t>
              </a:r>
            </a:p>
            <a:p>
              <a:pPr marL="260350" indent="-260350" algn="l" defTabSz="903288">
                <a:spcBef>
                  <a:spcPct val="20000"/>
                </a:spcBef>
                <a:buFont typeface="Wingdings" pitchFamily="2" charset="2"/>
                <a:buNone/>
              </a:pPr>
              <a:r>
                <a:rPr lang="en-US" sz="1200"/>
                <a:t>Shared L2</a:t>
              </a:r>
            </a:p>
          </p:txBody>
        </p:sp>
      </p:grpSp>
      <p:sp>
        <p:nvSpPr>
          <p:cNvPr id="1796291" name="Rectangle 195"/>
          <p:cNvSpPr>
            <a:spLocks noChangeArrowheads="1"/>
          </p:cNvSpPr>
          <p:nvPr/>
        </p:nvSpPr>
        <p:spPr bwMode="auto">
          <a:xfrm>
            <a:off x="1524000" y="1905000"/>
            <a:ext cx="2754313" cy="1427163"/>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800">
                <a:solidFill>
                  <a:srgbClr val="000099"/>
                </a:solidFill>
              </a:rPr>
              <a:t>L2 Caches for CMPs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796291"/>
                                        </p:tgtEl>
                                      </p:cBhvr>
                                    </p:animEffect>
                                    <p:set>
                                      <p:cBhvr>
                                        <p:cTn id="7" dur="1" fill="hold">
                                          <p:stCondLst>
                                            <p:cond delay="499"/>
                                          </p:stCondLst>
                                        </p:cTn>
                                        <p:tgtEl>
                                          <p:spTgt spid="1796291"/>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96477"/>
                                        </p:tgtEl>
                                        <p:attrNameLst>
                                          <p:attrName>style.visibility</p:attrName>
                                        </p:attrNameLst>
                                      </p:cBhvr>
                                      <p:to>
                                        <p:strVal val="visible"/>
                                      </p:to>
                                    </p:set>
                                    <p:animEffect transition="in" filter="blinds(horizontal)">
                                      <p:cBhvr>
                                        <p:cTn id="13" dur="500"/>
                                        <p:tgtEl>
                                          <p:spTgt spid="179647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1796343"/>
                                        </p:tgtEl>
                                        <p:attrNameLst>
                                          <p:attrName>style.visibility</p:attrName>
                                        </p:attrNameLst>
                                      </p:cBhvr>
                                      <p:to>
                                        <p:strVal val="visible"/>
                                      </p:to>
                                    </p:set>
                                    <p:animEffect transition="in" filter="blinds(horizontal)">
                                      <p:cBhvr>
                                        <p:cTn id="21" dur="500"/>
                                        <p:tgtEl>
                                          <p:spTgt spid="179634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96478"/>
                                        </p:tgtEl>
                                        <p:attrNameLst>
                                          <p:attrName>style.visibility</p:attrName>
                                        </p:attrNameLst>
                                      </p:cBhvr>
                                      <p:to>
                                        <p:strVal val="visible"/>
                                      </p:to>
                                    </p:set>
                                    <p:animEffect transition="in" filter="blinds(horizontal)">
                                      <p:cBhvr>
                                        <p:cTn id="24" dur="500"/>
                                        <p:tgtEl>
                                          <p:spTgt spid="179647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796343"/>
                                        </p:tgtEl>
                                      </p:cBhvr>
                                    </p:animEffect>
                                    <p:set>
                                      <p:cBhvr>
                                        <p:cTn id="29" dur="1" fill="hold">
                                          <p:stCondLst>
                                            <p:cond delay="499"/>
                                          </p:stCondLst>
                                        </p:cTn>
                                        <p:tgtEl>
                                          <p:spTgt spid="1796343"/>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96480"/>
                                        </p:tgtEl>
                                        <p:attrNameLst>
                                          <p:attrName>style.visibility</p:attrName>
                                        </p:attrNameLst>
                                      </p:cBhvr>
                                      <p:to>
                                        <p:strVal val="visible"/>
                                      </p:to>
                                    </p:set>
                                    <p:animEffect transition="in" filter="blinds(horizontal)">
                                      <p:cBhvr>
                                        <p:cTn id="35" dur="500"/>
                                        <p:tgtEl>
                                          <p:spTgt spid="179648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796479">
                                            <p:txEl>
                                              <p:pRg st="0" end="0"/>
                                            </p:txEl>
                                          </p:spTgt>
                                        </p:tgtEl>
                                        <p:attrNameLst>
                                          <p:attrName>style.visibility</p:attrName>
                                        </p:attrNameLst>
                                      </p:cBhvr>
                                      <p:to>
                                        <p:strVal val="visible"/>
                                      </p:to>
                                    </p:set>
                                    <p:animEffect transition="in" filter="blinds(horizontal)">
                                      <p:cBhvr>
                                        <p:cTn id="40" dur="500"/>
                                        <p:tgtEl>
                                          <p:spTgt spid="1796479">
                                            <p:txEl>
                                              <p:pRg st="0" end="0"/>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96479">
                                            <p:txEl>
                                              <p:pRg st="1" end="1"/>
                                            </p:txEl>
                                          </p:spTgt>
                                        </p:tgtEl>
                                        <p:attrNameLst>
                                          <p:attrName>style.visibility</p:attrName>
                                        </p:attrNameLst>
                                      </p:cBhvr>
                                      <p:to>
                                        <p:strVal val="visible"/>
                                      </p:to>
                                    </p:set>
                                    <p:animEffect transition="in" filter="blinds(horizontal)">
                                      <p:cBhvr>
                                        <p:cTn id="43" dur="500"/>
                                        <p:tgtEl>
                                          <p:spTgt spid="1796479">
                                            <p:txEl>
                                              <p:pRg st="1" end="1"/>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96479">
                                            <p:txEl>
                                              <p:pRg st="2" end="2"/>
                                            </p:txEl>
                                          </p:spTgt>
                                        </p:tgtEl>
                                        <p:attrNameLst>
                                          <p:attrName>style.visibility</p:attrName>
                                        </p:attrNameLst>
                                      </p:cBhvr>
                                      <p:to>
                                        <p:strVal val="visible"/>
                                      </p:to>
                                    </p:set>
                                    <p:animEffect transition="in" filter="blinds(horizontal)">
                                      <p:cBhvr>
                                        <p:cTn id="46" dur="500"/>
                                        <p:tgtEl>
                                          <p:spTgt spid="1796479">
                                            <p:txEl>
                                              <p:pRg st="2" end="2"/>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96479">
                                            <p:txEl>
                                              <p:pRg st="3" end="3"/>
                                            </p:txEl>
                                          </p:spTgt>
                                        </p:tgtEl>
                                        <p:attrNameLst>
                                          <p:attrName>style.visibility</p:attrName>
                                        </p:attrNameLst>
                                      </p:cBhvr>
                                      <p:to>
                                        <p:strVal val="visible"/>
                                      </p:to>
                                    </p:set>
                                    <p:animEffect transition="in" filter="blinds(horizontal)">
                                      <p:cBhvr>
                                        <p:cTn id="49" dur="500"/>
                                        <p:tgtEl>
                                          <p:spTgt spid="17964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477" grpId="0"/>
      <p:bldP spid="1796478" grpId="0"/>
      <p:bldP spid="1796479" grpId="0" build="p"/>
      <p:bldP spid="1796480" grpId="0"/>
      <p:bldP spid="1796291"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Degree</a:t>
            </a:r>
            <a:endParaRPr lang="en-US" dirty="0"/>
          </a:p>
        </p:txBody>
      </p:sp>
      <p:sp>
        <p:nvSpPr>
          <p:cNvPr id="3" name="Content Placeholder 2"/>
          <p:cNvSpPr>
            <a:spLocks noGrp="1"/>
          </p:cNvSpPr>
          <p:nvPr>
            <p:ph idx="1"/>
          </p:nvPr>
        </p:nvSpPr>
        <p:spPr/>
        <p:txBody>
          <a:bodyPr/>
          <a:lstStyle/>
          <a:p>
            <a:endParaRPr lang="en-US" dirty="0"/>
          </a:p>
        </p:txBody>
      </p:sp>
      <p:pic>
        <p:nvPicPr>
          <p:cNvPr id="181250" name="Picture 2"/>
          <p:cNvPicPr>
            <a:picLocks noChangeAspect="1" noChangeArrowheads="1"/>
          </p:cNvPicPr>
          <p:nvPr/>
        </p:nvPicPr>
        <p:blipFill>
          <a:blip r:embed="rId2"/>
          <a:srcRect/>
          <a:stretch>
            <a:fillRect/>
          </a:stretch>
        </p:blipFill>
        <p:spPr bwMode="auto">
          <a:xfrm>
            <a:off x="1581150" y="1290638"/>
            <a:ext cx="5981700" cy="4276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Rectangle 2"/>
          <p:cNvSpPr>
            <a:spLocks noGrp="1" noChangeArrowheads="1"/>
          </p:cNvSpPr>
          <p:nvPr>
            <p:ph type="title"/>
          </p:nvPr>
        </p:nvSpPr>
        <p:spPr/>
        <p:txBody>
          <a:bodyPr/>
          <a:lstStyle/>
          <a:p>
            <a:r>
              <a:rPr lang="en-US"/>
              <a:t>Outline</a:t>
            </a:r>
          </a:p>
        </p:txBody>
      </p:sp>
      <p:sp>
        <p:nvSpPr>
          <p:cNvPr id="1807363" name="Rectangle 3"/>
          <p:cNvSpPr>
            <a:spLocks noGrp="1" noChangeArrowheads="1"/>
          </p:cNvSpPr>
          <p:nvPr>
            <p:ph type="body" idx="1"/>
          </p:nvPr>
        </p:nvSpPr>
        <p:spPr/>
        <p:txBody>
          <a:bodyPr/>
          <a:lstStyle/>
          <a:p>
            <a:r>
              <a:rPr lang="en-US" sz="2000"/>
              <a:t>Design space</a:t>
            </a:r>
          </a:p>
          <a:p>
            <a:pPr lvl="1"/>
            <a:r>
              <a:rPr lang="en-US" sz="1800"/>
              <a:t>Varying sharing degrees</a:t>
            </a:r>
          </a:p>
          <a:p>
            <a:pPr lvl="1"/>
            <a:r>
              <a:rPr lang="en-US" sz="1800"/>
              <a:t>NUCA caches </a:t>
            </a:r>
          </a:p>
          <a:p>
            <a:pPr lvl="1"/>
            <a:r>
              <a:rPr lang="en-US" sz="1800"/>
              <a:t>L1 prefetching </a:t>
            </a:r>
          </a:p>
          <a:p>
            <a:r>
              <a:rPr lang="en-US" sz="2000"/>
              <a:t>MP-NUCA design</a:t>
            </a:r>
          </a:p>
          <a:p>
            <a:r>
              <a:rPr lang="en-US" sz="2000"/>
              <a:t>Lookup mechanism for dynamic mapping</a:t>
            </a:r>
          </a:p>
          <a:p>
            <a:r>
              <a:rPr lang="en-US" sz="2000"/>
              <a:t>Results</a:t>
            </a:r>
          </a:p>
          <a:p>
            <a:r>
              <a:rPr lang="en-US" sz="2000"/>
              <a:t>Conclusion</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Degree Effect Explained</a:t>
            </a:r>
            <a:endParaRPr lang="en-US" dirty="0"/>
          </a:p>
        </p:txBody>
      </p:sp>
      <p:sp>
        <p:nvSpPr>
          <p:cNvPr id="3" name="Content Placeholder 2"/>
          <p:cNvSpPr>
            <a:spLocks noGrp="1"/>
          </p:cNvSpPr>
          <p:nvPr>
            <p:ph idx="1"/>
          </p:nvPr>
        </p:nvSpPr>
        <p:spPr/>
        <p:txBody>
          <a:bodyPr/>
          <a:lstStyle/>
          <a:p>
            <a:r>
              <a:rPr lang="en-US" dirty="0" smtClean="0"/>
              <a:t>Latency Shorter: </a:t>
            </a:r>
            <a:r>
              <a:rPr lang="en-US" b="1" dirty="0" smtClean="0">
                <a:solidFill>
                  <a:srgbClr val="990000"/>
                </a:solidFill>
              </a:rPr>
              <a:t>Smaller</a:t>
            </a:r>
            <a:r>
              <a:rPr lang="en-US" dirty="0" smtClean="0">
                <a:solidFill>
                  <a:srgbClr val="990000"/>
                </a:solidFill>
              </a:rPr>
              <a:t> </a:t>
            </a:r>
            <a:r>
              <a:rPr lang="en-US" dirty="0" smtClean="0"/>
              <a:t>Sharing Degree</a:t>
            </a:r>
          </a:p>
          <a:p>
            <a:pPr lvl="1"/>
            <a:r>
              <a:rPr lang="en-US" dirty="0" smtClean="0"/>
              <a:t>Each partition is smaller</a:t>
            </a:r>
          </a:p>
          <a:p>
            <a:r>
              <a:rPr lang="en-US" dirty="0" smtClean="0"/>
              <a:t>Hit Rate higher: </a:t>
            </a:r>
            <a:r>
              <a:rPr lang="en-US" b="1" dirty="0" smtClean="0">
                <a:solidFill>
                  <a:srgbClr val="009900"/>
                </a:solidFill>
              </a:rPr>
              <a:t>Larger</a:t>
            </a:r>
            <a:r>
              <a:rPr lang="en-US" dirty="0" smtClean="0"/>
              <a:t> Sharing Degree</a:t>
            </a:r>
          </a:p>
          <a:p>
            <a:pPr lvl="1"/>
            <a:r>
              <a:rPr lang="en-US" dirty="0" smtClean="0"/>
              <a:t>Larger partitions means more capacity </a:t>
            </a:r>
          </a:p>
          <a:p>
            <a:r>
              <a:rPr lang="en-US" dirty="0" smtClean="0"/>
              <a:t>Inter-processor communication: </a:t>
            </a:r>
            <a:r>
              <a:rPr lang="en-US" b="1" dirty="0" smtClean="0">
                <a:solidFill>
                  <a:srgbClr val="009900"/>
                </a:solidFill>
              </a:rPr>
              <a:t>Larger</a:t>
            </a:r>
            <a:r>
              <a:rPr lang="en-US" dirty="0" smtClean="0"/>
              <a:t> Sharing Degree</a:t>
            </a:r>
          </a:p>
          <a:p>
            <a:pPr lvl="1"/>
            <a:r>
              <a:rPr lang="en-US" dirty="0" smtClean="0"/>
              <a:t>Through the shared cache</a:t>
            </a:r>
          </a:p>
          <a:p>
            <a:r>
              <a:rPr lang="en-US" dirty="0" smtClean="0"/>
              <a:t>L1 Coherence more Expensive: </a:t>
            </a:r>
            <a:r>
              <a:rPr lang="en-US" b="1" dirty="0" smtClean="0">
                <a:solidFill>
                  <a:srgbClr val="009900"/>
                </a:solidFill>
              </a:rPr>
              <a:t>Larger </a:t>
            </a:r>
            <a:r>
              <a:rPr lang="en-US" dirty="0" smtClean="0"/>
              <a:t>Sharing Degree</a:t>
            </a:r>
          </a:p>
          <a:p>
            <a:pPr lvl="1"/>
            <a:r>
              <a:rPr lang="en-US" dirty="0" smtClean="0"/>
              <a:t>More L1’s share an L2 Partition</a:t>
            </a:r>
          </a:p>
          <a:p>
            <a:r>
              <a:rPr lang="en-US" dirty="0" smtClean="0"/>
              <a:t>L2 Coherence more expensive: </a:t>
            </a:r>
            <a:r>
              <a:rPr lang="en-US" b="1" dirty="0" smtClean="0">
                <a:solidFill>
                  <a:srgbClr val="990000"/>
                </a:solidFill>
              </a:rPr>
              <a:t>Smaller</a:t>
            </a:r>
            <a:r>
              <a:rPr lang="en-US" dirty="0" smtClean="0"/>
              <a:t> Sharing Degree</a:t>
            </a:r>
          </a:p>
          <a:p>
            <a:pPr lvl="1"/>
            <a:r>
              <a:rPr lang="en-US" dirty="0" smtClean="0"/>
              <a:t>More L2 partitions</a:t>
            </a:r>
          </a:p>
          <a:p>
            <a:pPr lvl="1"/>
            <a:endParaRPr lang="en-US" dirty="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title"/>
          </p:nvPr>
        </p:nvSpPr>
        <p:spPr/>
        <p:txBody>
          <a:bodyPr/>
          <a:lstStyle/>
          <a:p>
            <a:r>
              <a:rPr lang="en-US" altLang="ko-KR">
                <a:ea typeface="굴림" pitchFamily="34" charset="-127"/>
              </a:rPr>
              <a:t>Design Space</a:t>
            </a:r>
          </a:p>
        </p:txBody>
      </p:sp>
      <p:sp>
        <p:nvSpPr>
          <p:cNvPr id="1582083" name="Rectangle 3"/>
          <p:cNvSpPr>
            <a:spLocks noGrp="1" noChangeArrowheads="1"/>
          </p:cNvSpPr>
          <p:nvPr>
            <p:ph type="body" idx="1"/>
          </p:nvPr>
        </p:nvSpPr>
        <p:spPr>
          <a:xfrm>
            <a:off x="533400" y="1066800"/>
            <a:ext cx="7924800" cy="5105400"/>
          </a:xfrm>
        </p:spPr>
        <p:txBody>
          <a:bodyPr/>
          <a:lstStyle/>
          <a:p>
            <a:r>
              <a:rPr lang="en-US" altLang="ko-KR" sz="2000" dirty="0">
                <a:ea typeface="굴림" pitchFamily="34" charset="-127"/>
              </a:rPr>
              <a:t>Determining sharing degree</a:t>
            </a:r>
          </a:p>
          <a:p>
            <a:pPr lvl="1"/>
            <a:r>
              <a:rPr lang="en-US" altLang="ko-KR" sz="1800" dirty="0">
                <a:solidFill>
                  <a:srgbClr val="000099"/>
                </a:solidFill>
                <a:ea typeface="굴림" pitchFamily="34" charset="-127"/>
              </a:rPr>
              <a:t>Sharing Degree (SD)</a:t>
            </a:r>
            <a:r>
              <a:rPr lang="en-US" altLang="ko-KR" sz="1800" dirty="0">
                <a:ea typeface="굴림" pitchFamily="34" charset="-127"/>
              </a:rPr>
              <a:t>: number of processors in a shared L2</a:t>
            </a:r>
          </a:p>
          <a:p>
            <a:pPr lvl="1"/>
            <a:r>
              <a:rPr lang="en-US" altLang="ko-KR" sz="1800" dirty="0">
                <a:ea typeface="굴림" pitchFamily="34" charset="-127"/>
              </a:rPr>
              <a:t>Miss rates vs. hit latencies</a:t>
            </a:r>
          </a:p>
          <a:p>
            <a:pPr lvl="1"/>
            <a:r>
              <a:rPr lang="en-US" altLang="ko-KR" sz="1800" dirty="0">
                <a:ea typeface="굴림" pitchFamily="34" charset="-127"/>
              </a:rPr>
              <a:t>Sharing differentiation: per-application and </a:t>
            </a:r>
            <a:r>
              <a:rPr lang="en-US" altLang="ko-KR" sz="1800" dirty="0" smtClean="0">
                <a:ea typeface="굴림" pitchFamily="34" charset="-127"/>
              </a:rPr>
              <a:t>per-line</a:t>
            </a:r>
          </a:p>
          <a:p>
            <a:pPr lvl="2"/>
            <a:r>
              <a:rPr lang="en-US" altLang="ko-KR" sz="1800" dirty="0" smtClean="0">
                <a:ea typeface="굴림" pitchFamily="34" charset="-127"/>
              </a:rPr>
              <a:t>Private vs. Shared data</a:t>
            </a:r>
          </a:p>
          <a:p>
            <a:pPr lvl="2"/>
            <a:r>
              <a:rPr lang="en-US" altLang="ko-KR" sz="1800" dirty="0" smtClean="0">
                <a:ea typeface="굴림" pitchFamily="34" charset="-127"/>
              </a:rPr>
              <a:t>Divide address space into shared and private</a:t>
            </a:r>
            <a:endParaRPr lang="en-US" altLang="ko-KR" sz="1800" dirty="0">
              <a:ea typeface="굴림" pitchFamily="34" charset="-127"/>
            </a:endParaRPr>
          </a:p>
          <a:p>
            <a:pPr lvl="1"/>
            <a:endParaRPr lang="en-US" altLang="ko-KR" sz="1800" dirty="0">
              <a:ea typeface="굴림" pitchFamily="34" charset="-127"/>
            </a:endParaRPr>
          </a:p>
          <a:p>
            <a:r>
              <a:rPr lang="en-US" altLang="ko-KR" sz="2000" dirty="0">
                <a:ea typeface="굴림" pitchFamily="34" charset="-127"/>
              </a:rPr>
              <a:t>Latency management for increasing wire delay</a:t>
            </a:r>
          </a:p>
          <a:p>
            <a:pPr lvl="1"/>
            <a:r>
              <a:rPr lang="en-US" altLang="ko-KR" sz="1800" dirty="0">
                <a:ea typeface="굴림" pitchFamily="34" charset="-127"/>
              </a:rPr>
              <a:t>Static mapping (S-NUCA) and dynamic mapping (D-NUCA)</a:t>
            </a:r>
          </a:p>
          <a:p>
            <a:pPr lvl="1"/>
            <a:r>
              <a:rPr lang="en-US" altLang="ko-KR" sz="1800" dirty="0">
                <a:ea typeface="굴림" pitchFamily="34" charset="-127"/>
              </a:rPr>
              <a:t>D-NUCA : move frequently accessed blocks closer to processors</a:t>
            </a:r>
          </a:p>
          <a:p>
            <a:pPr lvl="1"/>
            <a:r>
              <a:rPr lang="en-US" altLang="ko-KR" sz="1800" dirty="0">
                <a:ea typeface="굴림" pitchFamily="34" charset="-127"/>
              </a:rPr>
              <a:t>Complexity vs. performance</a:t>
            </a:r>
          </a:p>
          <a:p>
            <a:pPr lvl="1"/>
            <a:endParaRPr lang="en-US" altLang="ko-KR" sz="1800" dirty="0">
              <a:ea typeface="굴림" pitchFamily="34" charset="-127"/>
            </a:endParaRPr>
          </a:p>
          <a:p>
            <a:r>
              <a:rPr lang="en-US" altLang="ko-KR" sz="2000" dirty="0">
                <a:ea typeface="굴림" pitchFamily="34" charset="-127"/>
              </a:rPr>
              <a:t>The effect of L1 </a:t>
            </a:r>
            <a:r>
              <a:rPr lang="en-US" altLang="ko-KR" sz="2000" dirty="0" err="1">
                <a:ea typeface="굴림" pitchFamily="34" charset="-127"/>
              </a:rPr>
              <a:t>prefetching</a:t>
            </a:r>
            <a:r>
              <a:rPr lang="en-US" altLang="ko-KR" sz="2000" dirty="0">
                <a:ea typeface="굴림" pitchFamily="34" charset="-127"/>
              </a:rPr>
              <a:t> on sharing degree</a:t>
            </a:r>
          </a:p>
          <a:p>
            <a:pPr lvl="1"/>
            <a:r>
              <a:rPr lang="en-US" altLang="ko-KR" sz="1800" dirty="0">
                <a:ea typeface="굴림" pitchFamily="34" charset="-127"/>
              </a:rPr>
              <a:t> Simple </a:t>
            </a:r>
            <a:r>
              <a:rPr lang="en-US" altLang="ko-KR" sz="1800" dirty="0" err="1">
                <a:ea typeface="굴림" pitchFamily="34" charset="-127"/>
              </a:rPr>
              <a:t>strided</a:t>
            </a:r>
            <a:r>
              <a:rPr lang="en-US" altLang="ko-KR" sz="1800" dirty="0">
                <a:ea typeface="굴림" pitchFamily="34" charset="-127"/>
              </a:rPr>
              <a:t> </a:t>
            </a:r>
            <a:r>
              <a:rPr lang="en-US" altLang="ko-KR" sz="1800" dirty="0" err="1">
                <a:ea typeface="굴림" pitchFamily="34" charset="-127"/>
              </a:rPr>
              <a:t>prefetching</a:t>
            </a:r>
            <a:endParaRPr lang="en-US" altLang="ko-KR" sz="1800" dirty="0">
              <a:ea typeface="굴림" pitchFamily="34" charset="-127"/>
            </a:endParaRPr>
          </a:p>
          <a:p>
            <a:pPr lvl="1"/>
            <a:r>
              <a:rPr lang="en-US" altLang="ko-KR" sz="1800" dirty="0">
                <a:ea typeface="굴림" pitchFamily="34" charset="-127"/>
              </a:rPr>
              <a:t> Hide long L2 hit latencies</a:t>
            </a:r>
          </a:p>
          <a:p>
            <a:pPr lvl="1"/>
            <a:endParaRPr lang="en-US" altLang="ko-KR" sz="1800" dirty="0">
              <a:ea typeface="굴림" pitchFamily="34" charset="-127"/>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Differentiation</a:t>
            </a:r>
            <a:endParaRPr lang="en-US" dirty="0"/>
          </a:p>
        </p:txBody>
      </p:sp>
      <p:sp>
        <p:nvSpPr>
          <p:cNvPr id="3" name="Content Placeholder 2"/>
          <p:cNvSpPr>
            <a:spLocks noGrp="1"/>
          </p:cNvSpPr>
          <p:nvPr>
            <p:ph idx="1"/>
          </p:nvPr>
        </p:nvSpPr>
        <p:spPr/>
        <p:txBody>
          <a:bodyPr/>
          <a:lstStyle/>
          <a:p>
            <a:r>
              <a:rPr lang="en-US" dirty="0" smtClean="0"/>
              <a:t>Private Blocks</a:t>
            </a:r>
          </a:p>
          <a:p>
            <a:pPr lvl="1"/>
            <a:r>
              <a:rPr lang="en-US" dirty="0" smtClean="0"/>
              <a:t>Lower sharing degree better</a:t>
            </a:r>
          </a:p>
          <a:p>
            <a:pPr lvl="1"/>
            <a:r>
              <a:rPr lang="en-US" dirty="0" smtClean="0"/>
              <a:t>Reduced latency </a:t>
            </a:r>
          </a:p>
          <a:p>
            <a:pPr lvl="1"/>
            <a:r>
              <a:rPr lang="en-US" dirty="0" smtClean="0"/>
              <a:t>Caching efficiency maintained</a:t>
            </a:r>
          </a:p>
          <a:p>
            <a:pPr lvl="2"/>
            <a:r>
              <a:rPr lang="en-US" dirty="0" smtClean="0"/>
              <a:t>No one else will have cached it anyhow</a:t>
            </a:r>
          </a:p>
          <a:p>
            <a:r>
              <a:rPr lang="en-US" dirty="0" smtClean="0"/>
              <a:t>Shared Blocks</a:t>
            </a:r>
          </a:p>
          <a:p>
            <a:pPr lvl="1"/>
            <a:r>
              <a:rPr lang="en-US" dirty="0" smtClean="0"/>
              <a:t>Higher sharing degree better</a:t>
            </a:r>
          </a:p>
          <a:p>
            <a:pPr lvl="1"/>
            <a:r>
              <a:rPr lang="en-US" dirty="0" smtClean="0"/>
              <a:t>Reduces the number of copies</a:t>
            </a:r>
          </a:p>
          <a:p>
            <a:r>
              <a:rPr lang="en-US" dirty="0" smtClean="0"/>
              <a:t>Sharing Differentiation</a:t>
            </a:r>
          </a:p>
          <a:p>
            <a:pPr lvl="1"/>
            <a:r>
              <a:rPr lang="en-US" dirty="0" smtClean="0"/>
              <a:t>Address Space into Shared and Private</a:t>
            </a:r>
          </a:p>
          <a:p>
            <a:pPr lvl="1"/>
            <a:r>
              <a:rPr lang="en-US" dirty="0" smtClean="0"/>
              <a:t>Assign Different Sharing Degrees</a:t>
            </a:r>
          </a:p>
          <a:p>
            <a:pPr lvl="1"/>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Rectangle 2"/>
          <p:cNvSpPr>
            <a:spLocks noGrp="1" noChangeArrowheads="1"/>
          </p:cNvSpPr>
          <p:nvPr>
            <p:ph type="title"/>
          </p:nvPr>
        </p:nvSpPr>
        <p:spPr/>
        <p:txBody>
          <a:bodyPr/>
          <a:lstStyle/>
          <a:p>
            <a:r>
              <a:rPr lang="en-US" altLang="ko-KR">
                <a:ea typeface="굴림" pitchFamily="34" charset="-127"/>
              </a:rPr>
              <a:t>Flexible NUCA Substrate</a:t>
            </a:r>
          </a:p>
        </p:txBody>
      </p:sp>
      <p:sp>
        <p:nvSpPr>
          <p:cNvPr id="1782787" name="Rectangle 3"/>
          <p:cNvSpPr>
            <a:spLocks noGrp="1" noChangeArrowheads="1"/>
          </p:cNvSpPr>
          <p:nvPr>
            <p:ph type="body" idx="1"/>
          </p:nvPr>
        </p:nvSpPr>
        <p:spPr>
          <a:xfrm>
            <a:off x="533400" y="4953000"/>
            <a:ext cx="8077200" cy="1295400"/>
          </a:xfrm>
        </p:spPr>
        <p:txBody>
          <a:bodyPr/>
          <a:lstStyle/>
          <a:p>
            <a:r>
              <a:rPr lang="en-US" altLang="ko-KR" sz="1800">
                <a:ea typeface="굴림" pitchFamily="34" charset="-127"/>
              </a:rPr>
              <a:t>Bank-based non-uniform caches, supporting multiple sharing degrees</a:t>
            </a:r>
          </a:p>
          <a:p>
            <a:r>
              <a:rPr lang="en-US" altLang="ko-KR" sz="1800">
                <a:ea typeface="굴림" pitchFamily="34" charset="-127"/>
              </a:rPr>
              <a:t>Directory-based coherence</a:t>
            </a:r>
          </a:p>
          <a:p>
            <a:pPr lvl="1"/>
            <a:r>
              <a:rPr lang="en-US" altLang="ko-KR" sz="1600">
                <a:ea typeface="굴림" pitchFamily="34" charset="-127"/>
              </a:rPr>
              <a:t> L1 coherence : sharing vectors embedded in L2 tags</a:t>
            </a:r>
          </a:p>
          <a:p>
            <a:pPr lvl="1"/>
            <a:r>
              <a:rPr lang="en-US" altLang="ko-KR" sz="1600">
                <a:ea typeface="굴림" pitchFamily="34" charset="-127"/>
              </a:rPr>
              <a:t> L2 coherence : on-chip directory</a:t>
            </a:r>
          </a:p>
        </p:txBody>
      </p:sp>
      <p:sp>
        <p:nvSpPr>
          <p:cNvPr id="1782789" name="Line 5"/>
          <p:cNvSpPr>
            <a:spLocks noChangeShapeType="1"/>
          </p:cNvSpPr>
          <p:nvPr/>
        </p:nvSpPr>
        <p:spPr bwMode="auto">
          <a:xfrm>
            <a:off x="1371600" y="1676400"/>
            <a:ext cx="304800" cy="0"/>
          </a:xfrm>
          <a:prstGeom prst="line">
            <a:avLst/>
          </a:prstGeom>
          <a:noFill/>
          <a:ln w="38100">
            <a:noFill/>
            <a:round/>
            <a:headEnd/>
            <a:tailEnd/>
          </a:ln>
          <a:effectLst/>
        </p:spPr>
        <p:txBody>
          <a:bodyPr anchor="ctr">
            <a:spAutoFit/>
          </a:bodyPr>
          <a:lstStyle/>
          <a:p>
            <a:endParaRPr lang="en-US"/>
          </a:p>
        </p:txBody>
      </p:sp>
      <p:grpSp>
        <p:nvGrpSpPr>
          <p:cNvPr id="2" name="Group 762"/>
          <p:cNvGrpSpPr>
            <a:grpSpLocks/>
          </p:cNvGrpSpPr>
          <p:nvPr/>
        </p:nvGrpSpPr>
        <p:grpSpPr bwMode="auto">
          <a:xfrm>
            <a:off x="1447800" y="1143000"/>
            <a:ext cx="3124200" cy="3276600"/>
            <a:chOff x="1824" y="720"/>
            <a:chExt cx="1968" cy="2064"/>
          </a:xfrm>
        </p:grpSpPr>
        <p:sp>
          <p:nvSpPr>
            <p:cNvPr id="1783102" name="Line 318"/>
            <p:cNvSpPr>
              <a:spLocks noChangeShapeType="1"/>
            </p:cNvSpPr>
            <p:nvPr/>
          </p:nvSpPr>
          <p:spPr bwMode="auto">
            <a:xfrm>
              <a:off x="2016" y="2304"/>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101" name="Line 317"/>
            <p:cNvSpPr>
              <a:spLocks noChangeShapeType="1"/>
            </p:cNvSpPr>
            <p:nvPr/>
          </p:nvSpPr>
          <p:spPr bwMode="auto">
            <a:xfrm>
              <a:off x="2016" y="2160"/>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100" name="Line 316"/>
            <p:cNvSpPr>
              <a:spLocks noChangeShapeType="1"/>
            </p:cNvSpPr>
            <p:nvPr/>
          </p:nvSpPr>
          <p:spPr bwMode="auto">
            <a:xfrm>
              <a:off x="2016" y="2016"/>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099" name="Line 315"/>
            <p:cNvSpPr>
              <a:spLocks noChangeShapeType="1"/>
            </p:cNvSpPr>
            <p:nvPr/>
          </p:nvSpPr>
          <p:spPr bwMode="auto">
            <a:xfrm>
              <a:off x="2016" y="1872"/>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098" name="Line 314"/>
            <p:cNvSpPr>
              <a:spLocks noChangeShapeType="1"/>
            </p:cNvSpPr>
            <p:nvPr/>
          </p:nvSpPr>
          <p:spPr bwMode="auto">
            <a:xfrm>
              <a:off x="2016" y="1632"/>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097" name="Line 313"/>
            <p:cNvSpPr>
              <a:spLocks noChangeShapeType="1"/>
            </p:cNvSpPr>
            <p:nvPr/>
          </p:nvSpPr>
          <p:spPr bwMode="auto">
            <a:xfrm>
              <a:off x="2016" y="1488"/>
              <a:ext cx="1728" cy="0"/>
            </a:xfrm>
            <a:prstGeom prst="line">
              <a:avLst/>
            </a:prstGeom>
            <a:noFill/>
            <a:ln w="19050">
              <a:solidFill>
                <a:schemeClr val="tx1"/>
              </a:solidFill>
              <a:round/>
              <a:headEnd/>
              <a:tailEnd/>
            </a:ln>
            <a:effectLst/>
          </p:spPr>
          <p:txBody>
            <a:bodyPr anchor="ctr">
              <a:spAutoFit/>
            </a:bodyPr>
            <a:lstStyle/>
            <a:p>
              <a:endParaRPr lang="en-US"/>
            </a:p>
          </p:txBody>
        </p:sp>
        <p:grpSp>
          <p:nvGrpSpPr>
            <p:cNvPr id="3" name="Group 219"/>
            <p:cNvGrpSpPr>
              <a:grpSpLocks/>
            </p:cNvGrpSpPr>
            <p:nvPr/>
          </p:nvGrpSpPr>
          <p:grpSpPr bwMode="auto">
            <a:xfrm>
              <a:off x="1872" y="768"/>
              <a:ext cx="1872" cy="336"/>
              <a:chOff x="768" y="912"/>
              <a:chExt cx="1872" cy="336"/>
            </a:xfrm>
          </p:grpSpPr>
          <p:grpSp>
            <p:nvGrpSpPr>
              <p:cNvPr id="4" name="Group 133"/>
              <p:cNvGrpSpPr>
                <a:grpSpLocks/>
              </p:cNvGrpSpPr>
              <p:nvPr/>
            </p:nvGrpSpPr>
            <p:grpSpPr bwMode="auto">
              <a:xfrm>
                <a:off x="768" y="912"/>
                <a:ext cx="192" cy="336"/>
                <a:chOff x="768" y="912"/>
                <a:chExt cx="192" cy="336"/>
              </a:xfrm>
            </p:grpSpPr>
            <p:sp>
              <p:nvSpPr>
                <p:cNvPr id="1782801" name="Rectangle 1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P0</a:t>
                  </a:r>
                </a:p>
              </p:txBody>
            </p:sp>
            <p:sp>
              <p:nvSpPr>
                <p:cNvPr id="1782797" name="Rectangle 13"/>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798" name="Rectangle 14"/>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804" name="Text Box 20"/>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805" name="Text Box 21"/>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5" name="Group 135"/>
              <p:cNvGrpSpPr>
                <a:grpSpLocks/>
              </p:cNvGrpSpPr>
              <p:nvPr/>
            </p:nvGrpSpPr>
            <p:grpSpPr bwMode="auto">
              <a:xfrm>
                <a:off x="1008" y="912"/>
                <a:ext cx="192" cy="336"/>
                <a:chOff x="768" y="912"/>
                <a:chExt cx="192" cy="336"/>
              </a:xfrm>
            </p:grpSpPr>
            <p:sp>
              <p:nvSpPr>
                <p:cNvPr id="1782920" name="Rectangle 136"/>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P1</a:t>
                  </a:r>
                </a:p>
              </p:txBody>
            </p:sp>
            <p:sp>
              <p:nvSpPr>
                <p:cNvPr id="1782921" name="Rectangle 137"/>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22" name="Rectangle 138"/>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23" name="Text Box 139"/>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24" name="Text Box 140"/>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6" name="Group 141"/>
              <p:cNvGrpSpPr>
                <a:grpSpLocks/>
              </p:cNvGrpSpPr>
              <p:nvPr/>
            </p:nvGrpSpPr>
            <p:grpSpPr bwMode="auto">
              <a:xfrm>
                <a:off x="1248" y="912"/>
                <a:ext cx="192" cy="336"/>
                <a:chOff x="768" y="912"/>
                <a:chExt cx="192" cy="336"/>
              </a:xfrm>
            </p:grpSpPr>
            <p:sp>
              <p:nvSpPr>
                <p:cNvPr id="1782926" name="Rectangle 142"/>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P2</a:t>
                  </a:r>
                </a:p>
              </p:txBody>
            </p:sp>
            <p:sp>
              <p:nvSpPr>
                <p:cNvPr id="1782927" name="Rectangle 143"/>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28" name="Rectangle 144"/>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29" name="Text Box 145"/>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30" name="Text Box 146"/>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7" name="Group 147"/>
              <p:cNvGrpSpPr>
                <a:grpSpLocks/>
              </p:cNvGrpSpPr>
              <p:nvPr/>
            </p:nvGrpSpPr>
            <p:grpSpPr bwMode="auto">
              <a:xfrm>
                <a:off x="1488" y="912"/>
                <a:ext cx="192" cy="336"/>
                <a:chOff x="768" y="912"/>
                <a:chExt cx="192" cy="336"/>
              </a:xfrm>
            </p:grpSpPr>
            <p:sp>
              <p:nvSpPr>
                <p:cNvPr id="1782932" name="Rectangle 148"/>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P3</a:t>
                  </a:r>
                </a:p>
              </p:txBody>
            </p:sp>
            <p:sp>
              <p:nvSpPr>
                <p:cNvPr id="1782933" name="Rectangle 149"/>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34" name="Rectangle 150"/>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35" name="Text Box 151"/>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36" name="Text Box 152"/>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8" name="Group 153"/>
              <p:cNvGrpSpPr>
                <a:grpSpLocks/>
              </p:cNvGrpSpPr>
              <p:nvPr/>
            </p:nvGrpSpPr>
            <p:grpSpPr bwMode="auto">
              <a:xfrm>
                <a:off x="1728" y="912"/>
                <a:ext cx="192" cy="336"/>
                <a:chOff x="768" y="912"/>
                <a:chExt cx="192" cy="336"/>
              </a:xfrm>
            </p:grpSpPr>
            <p:sp>
              <p:nvSpPr>
                <p:cNvPr id="1782938" name="Rectangle 154"/>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P4</a:t>
                  </a:r>
                </a:p>
              </p:txBody>
            </p:sp>
            <p:sp>
              <p:nvSpPr>
                <p:cNvPr id="1782939" name="Rectangle 155"/>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40" name="Rectangle 156"/>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41" name="Text Box 157"/>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42" name="Text Box 158"/>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9" name="Group 159"/>
              <p:cNvGrpSpPr>
                <a:grpSpLocks/>
              </p:cNvGrpSpPr>
              <p:nvPr/>
            </p:nvGrpSpPr>
            <p:grpSpPr bwMode="auto">
              <a:xfrm>
                <a:off x="1968" y="912"/>
                <a:ext cx="192" cy="336"/>
                <a:chOff x="768" y="912"/>
                <a:chExt cx="192" cy="336"/>
              </a:xfrm>
            </p:grpSpPr>
            <p:sp>
              <p:nvSpPr>
                <p:cNvPr id="1782944" name="Rectangle 160"/>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P5</a:t>
                  </a:r>
                </a:p>
              </p:txBody>
            </p:sp>
            <p:sp>
              <p:nvSpPr>
                <p:cNvPr id="1782945" name="Rectangle 161"/>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46" name="Rectangle 162"/>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47" name="Text Box 163"/>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48" name="Text Box 164"/>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10" name="Group 165"/>
              <p:cNvGrpSpPr>
                <a:grpSpLocks/>
              </p:cNvGrpSpPr>
              <p:nvPr/>
            </p:nvGrpSpPr>
            <p:grpSpPr bwMode="auto">
              <a:xfrm>
                <a:off x="2208" y="912"/>
                <a:ext cx="192" cy="336"/>
                <a:chOff x="768" y="912"/>
                <a:chExt cx="192" cy="336"/>
              </a:xfrm>
            </p:grpSpPr>
            <p:sp>
              <p:nvSpPr>
                <p:cNvPr id="1782950" name="Rectangle 166"/>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P6</a:t>
                  </a:r>
                </a:p>
              </p:txBody>
            </p:sp>
            <p:sp>
              <p:nvSpPr>
                <p:cNvPr id="1782951" name="Rectangle 167"/>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52" name="Rectangle 168"/>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53" name="Text Box 169"/>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54" name="Text Box 170"/>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11" name="Group 171"/>
              <p:cNvGrpSpPr>
                <a:grpSpLocks/>
              </p:cNvGrpSpPr>
              <p:nvPr/>
            </p:nvGrpSpPr>
            <p:grpSpPr bwMode="auto">
              <a:xfrm>
                <a:off x="2448" y="912"/>
                <a:ext cx="192" cy="336"/>
                <a:chOff x="768" y="912"/>
                <a:chExt cx="192" cy="336"/>
              </a:xfrm>
            </p:grpSpPr>
            <p:sp>
              <p:nvSpPr>
                <p:cNvPr id="1782956" name="Rectangle 172"/>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P7</a:t>
                  </a:r>
                </a:p>
              </p:txBody>
            </p:sp>
            <p:sp>
              <p:nvSpPr>
                <p:cNvPr id="1782957" name="Rectangle 173"/>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58" name="Rectangle 174"/>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59" name="Text Box 175"/>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60" name="Text Box 176"/>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grpSp>
          <p:nvGrpSpPr>
            <p:cNvPr id="12" name="Group 218"/>
            <p:cNvGrpSpPr>
              <a:grpSpLocks/>
            </p:cNvGrpSpPr>
            <p:nvPr/>
          </p:nvGrpSpPr>
          <p:grpSpPr bwMode="auto">
            <a:xfrm>
              <a:off x="1872" y="2400"/>
              <a:ext cx="1872" cy="336"/>
              <a:chOff x="768" y="1776"/>
              <a:chExt cx="1872" cy="336"/>
            </a:xfrm>
          </p:grpSpPr>
          <p:grpSp>
            <p:nvGrpSpPr>
              <p:cNvPr id="13" name="Group 134"/>
              <p:cNvGrpSpPr>
                <a:grpSpLocks/>
              </p:cNvGrpSpPr>
              <p:nvPr/>
            </p:nvGrpSpPr>
            <p:grpSpPr bwMode="auto">
              <a:xfrm>
                <a:off x="768" y="1776"/>
                <a:ext cx="192" cy="336"/>
                <a:chOff x="768" y="1776"/>
                <a:chExt cx="192" cy="336"/>
              </a:xfrm>
            </p:grpSpPr>
            <p:sp>
              <p:nvSpPr>
                <p:cNvPr id="1782861" name="Rectangle 7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862" name="Rectangle 7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863" name="Text Box 79"/>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860" name="Rectangle 76"/>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P15</a:t>
                  </a:r>
                </a:p>
              </p:txBody>
            </p:sp>
          </p:grpSp>
          <p:grpSp>
            <p:nvGrpSpPr>
              <p:cNvPr id="14" name="Group 183"/>
              <p:cNvGrpSpPr>
                <a:grpSpLocks/>
              </p:cNvGrpSpPr>
              <p:nvPr/>
            </p:nvGrpSpPr>
            <p:grpSpPr bwMode="auto">
              <a:xfrm>
                <a:off x="1008" y="1776"/>
                <a:ext cx="192" cy="336"/>
                <a:chOff x="768" y="1776"/>
                <a:chExt cx="192" cy="336"/>
              </a:xfrm>
            </p:grpSpPr>
            <p:sp>
              <p:nvSpPr>
                <p:cNvPr id="1782968" name="Rectangle 184"/>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69" name="Rectangle 185"/>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70" name="Text Box 186"/>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71" name="Rectangle 187"/>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P14</a:t>
                  </a:r>
                </a:p>
              </p:txBody>
            </p:sp>
          </p:grpSp>
          <p:grpSp>
            <p:nvGrpSpPr>
              <p:cNvPr id="15" name="Group 188"/>
              <p:cNvGrpSpPr>
                <a:grpSpLocks/>
              </p:cNvGrpSpPr>
              <p:nvPr/>
            </p:nvGrpSpPr>
            <p:grpSpPr bwMode="auto">
              <a:xfrm>
                <a:off x="1248" y="1776"/>
                <a:ext cx="192" cy="336"/>
                <a:chOff x="768" y="1776"/>
                <a:chExt cx="192" cy="336"/>
              </a:xfrm>
            </p:grpSpPr>
            <p:sp>
              <p:nvSpPr>
                <p:cNvPr id="1782973" name="Rectangle 189"/>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74" name="Rectangle 190"/>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75" name="Text Box 191"/>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76" name="Rectangle 192"/>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P13</a:t>
                  </a:r>
                </a:p>
              </p:txBody>
            </p:sp>
          </p:grpSp>
          <p:grpSp>
            <p:nvGrpSpPr>
              <p:cNvPr id="16" name="Group 193"/>
              <p:cNvGrpSpPr>
                <a:grpSpLocks/>
              </p:cNvGrpSpPr>
              <p:nvPr/>
            </p:nvGrpSpPr>
            <p:grpSpPr bwMode="auto">
              <a:xfrm>
                <a:off x="1488" y="1776"/>
                <a:ext cx="192" cy="336"/>
                <a:chOff x="768" y="1776"/>
                <a:chExt cx="192" cy="336"/>
              </a:xfrm>
            </p:grpSpPr>
            <p:sp>
              <p:nvSpPr>
                <p:cNvPr id="1782978" name="Rectangle 194"/>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79" name="Rectangle 195"/>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80" name="Text Box 196"/>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81" name="Rectangle 197"/>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P12</a:t>
                  </a:r>
                </a:p>
              </p:txBody>
            </p:sp>
          </p:grpSp>
          <p:grpSp>
            <p:nvGrpSpPr>
              <p:cNvPr id="17" name="Group 198"/>
              <p:cNvGrpSpPr>
                <a:grpSpLocks/>
              </p:cNvGrpSpPr>
              <p:nvPr/>
            </p:nvGrpSpPr>
            <p:grpSpPr bwMode="auto">
              <a:xfrm>
                <a:off x="1728" y="1776"/>
                <a:ext cx="192" cy="336"/>
                <a:chOff x="768" y="1776"/>
                <a:chExt cx="192" cy="336"/>
              </a:xfrm>
            </p:grpSpPr>
            <p:sp>
              <p:nvSpPr>
                <p:cNvPr id="1782983" name="Rectangle 199"/>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84" name="Rectangle 200"/>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85" name="Text Box 201"/>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86" name="Rectangle 202"/>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P11</a:t>
                  </a:r>
                </a:p>
              </p:txBody>
            </p:sp>
          </p:grpSp>
          <p:grpSp>
            <p:nvGrpSpPr>
              <p:cNvPr id="18" name="Group 203"/>
              <p:cNvGrpSpPr>
                <a:grpSpLocks/>
              </p:cNvGrpSpPr>
              <p:nvPr/>
            </p:nvGrpSpPr>
            <p:grpSpPr bwMode="auto">
              <a:xfrm>
                <a:off x="1968" y="1776"/>
                <a:ext cx="192" cy="336"/>
                <a:chOff x="768" y="1776"/>
                <a:chExt cx="192" cy="336"/>
              </a:xfrm>
            </p:grpSpPr>
            <p:sp>
              <p:nvSpPr>
                <p:cNvPr id="1782988" name="Rectangle 204"/>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89" name="Rectangle 205"/>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90" name="Text Box 206"/>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91" name="Rectangle 207"/>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P10</a:t>
                  </a:r>
                </a:p>
              </p:txBody>
            </p:sp>
          </p:grpSp>
          <p:grpSp>
            <p:nvGrpSpPr>
              <p:cNvPr id="19" name="Group 208"/>
              <p:cNvGrpSpPr>
                <a:grpSpLocks/>
              </p:cNvGrpSpPr>
              <p:nvPr/>
            </p:nvGrpSpPr>
            <p:grpSpPr bwMode="auto">
              <a:xfrm>
                <a:off x="2208" y="1776"/>
                <a:ext cx="192" cy="336"/>
                <a:chOff x="768" y="1776"/>
                <a:chExt cx="192" cy="336"/>
              </a:xfrm>
            </p:grpSpPr>
            <p:sp>
              <p:nvSpPr>
                <p:cNvPr id="1782993" name="Rectangle 209"/>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94" name="Rectangle 210"/>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95" name="Text Box 211"/>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96" name="Rectangle 212"/>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P9</a:t>
                  </a:r>
                </a:p>
              </p:txBody>
            </p:sp>
          </p:grpSp>
          <p:grpSp>
            <p:nvGrpSpPr>
              <p:cNvPr id="20" name="Group 213"/>
              <p:cNvGrpSpPr>
                <a:grpSpLocks/>
              </p:cNvGrpSpPr>
              <p:nvPr/>
            </p:nvGrpSpPr>
            <p:grpSpPr bwMode="auto">
              <a:xfrm>
                <a:off x="2448" y="1776"/>
                <a:ext cx="192" cy="336"/>
                <a:chOff x="768" y="1776"/>
                <a:chExt cx="192" cy="336"/>
              </a:xfrm>
            </p:grpSpPr>
            <p:sp>
              <p:nvSpPr>
                <p:cNvPr id="1782998" name="Rectangle 214"/>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99" name="Rectangle 215"/>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3000" name="Text Box 216"/>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3001" name="Rectangle 217"/>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P8</a:t>
                  </a:r>
                </a:p>
              </p:txBody>
            </p:sp>
          </p:grpSp>
        </p:grpSp>
        <p:sp>
          <p:nvSpPr>
            <p:cNvPr id="1783008" name="Line 224"/>
            <p:cNvSpPr>
              <a:spLocks noChangeShapeType="1"/>
            </p:cNvSpPr>
            <p:nvPr/>
          </p:nvSpPr>
          <p:spPr bwMode="auto">
            <a:xfrm>
              <a:off x="206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09" name="Line 225"/>
            <p:cNvSpPr>
              <a:spLocks noChangeShapeType="1"/>
            </p:cNvSpPr>
            <p:nvPr/>
          </p:nvSpPr>
          <p:spPr bwMode="auto">
            <a:xfrm>
              <a:off x="2016" y="1200"/>
              <a:ext cx="1728" cy="0"/>
            </a:xfrm>
            <a:prstGeom prst="line">
              <a:avLst/>
            </a:prstGeom>
            <a:noFill/>
            <a:ln w="19050">
              <a:solidFill>
                <a:schemeClr val="tx1"/>
              </a:solidFill>
              <a:round/>
              <a:headEnd/>
              <a:tailEnd/>
            </a:ln>
            <a:effectLst/>
          </p:spPr>
          <p:txBody>
            <a:bodyPr anchor="ctr">
              <a:spAutoFit/>
            </a:bodyPr>
            <a:lstStyle/>
            <a:p>
              <a:endParaRPr lang="en-US"/>
            </a:p>
          </p:txBody>
        </p:sp>
        <p:grpSp>
          <p:nvGrpSpPr>
            <p:cNvPr id="21" name="Group 229"/>
            <p:cNvGrpSpPr>
              <a:grpSpLocks/>
            </p:cNvGrpSpPr>
            <p:nvPr/>
          </p:nvGrpSpPr>
          <p:grpSpPr bwMode="auto">
            <a:xfrm>
              <a:off x="1872" y="1152"/>
              <a:ext cx="144" cy="528"/>
              <a:chOff x="768" y="1104"/>
              <a:chExt cx="144" cy="528"/>
            </a:xfrm>
          </p:grpSpPr>
          <p:sp>
            <p:nvSpPr>
              <p:cNvPr id="1783004" name="Rectangle 22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05" name="Rectangle 22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06" name="Rectangle 22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10" name="Rectangle 226"/>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3012" name="Line 228"/>
            <p:cNvSpPr>
              <a:spLocks noChangeShapeType="1"/>
            </p:cNvSpPr>
            <p:nvPr/>
          </p:nvSpPr>
          <p:spPr bwMode="auto">
            <a:xfrm>
              <a:off x="2016" y="1344"/>
              <a:ext cx="1728" cy="0"/>
            </a:xfrm>
            <a:prstGeom prst="line">
              <a:avLst/>
            </a:prstGeom>
            <a:noFill/>
            <a:ln w="19050">
              <a:solidFill>
                <a:schemeClr val="tx1"/>
              </a:solidFill>
              <a:round/>
              <a:headEnd/>
              <a:tailEnd/>
            </a:ln>
            <a:effectLst/>
          </p:spPr>
          <p:txBody>
            <a:bodyPr anchor="ctr">
              <a:spAutoFit/>
            </a:bodyPr>
            <a:lstStyle/>
            <a:p>
              <a:endParaRPr lang="en-US"/>
            </a:p>
          </p:txBody>
        </p:sp>
        <p:grpSp>
          <p:nvGrpSpPr>
            <p:cNvPr id="22" name="Group 234"/>
            <p:cNvGrpSpPr>
              <a:grpSpLocks/>
            </p:cNvGrpSpPr>
            <p:nvPr/>
          </p:nvGrpSpPr>
          <p:grpSpPr bwMode="auto">
            <a:xfrm>
              <a:off x="2112" y="1152"/>
              <a:ext cx="144" cy="528"/>
              <a:chOff x="1008" y="1104"/>
              <a:chExt cx="144" cy="528"/>
            </a:xfrm>
          </p:grpSpPr>
          <p:sp>
            <p:nvSpPr>
              <p:cNvPr id="1783014" name="Rectangle 230"/>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15" name="Rectangle 231"/>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16" name="Rectangle 232"/>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17" name="Rectangle 233"/>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3" name="Group 235"/>
            <p:cNvGrpSpPr>
              <a:grpSpLocks/>
            </p:cNvGrpSpPr>
            <p:nvPr/>
          </p:nvGrpSpPr>
          <p:grpSpPr bwMode="auto">
            <a:xfrm>
              <a:off x="2352" y="1152"/>
              <a:ext cx="144" cy="528"/>
              <a:chOff x="1008" y="1104"/>
              <a:chExt cx="144" cy="528"/>
            </a:xfrm>
          </p:grpSpPr>
          <p:sp>
            <p:nvSpPr>
              <p:cNvPr id="1783020" name="Rectangle 23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21" name="Rectangle 23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22" name="Rectangle 23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23" name="Rectangle 23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4" name="Group 240"/>
            <p:cNvGrpSpPr>
              <a:grpSpLocks/>
            </p:cNvGrpSpPr>
            <p:nvPr/>
          </p:nvGrpSpPr>
          <p:grpSpPr bwMode="auto">
            <a:xfrm>
              <a:off x="2592" y="1152"/>
              <a:ext cx="144" cy="528"/>
              <a:chOff x="1008" y="1104"/>
              <a:chExt cx="144" cy="528"/>
            </a:xfrm>
          </p:grpSpPr>
          <p:sp>
            <p:nvSpPr>
              <p:cNvPr id="1783025" name="Rectangle 24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26" name="Rectangle 24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27" name="Rectangle 24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28" name="Rectangle 24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5" name="Group 245"/>
            <p:cNvGrpSpPr>
              <a:grpSpLocks/>
            </p:cNvGrpSpPr>
            <p:nvPr/>
          </p:nvGrpSpPr>
          <p:grpSpPr bwMode="auto">
            <a:xfrm>
              <a:off x="2832" y="1152"/>
              <a:ext cx="144" cy="528"/>
              <a:chOff x="1008" y="1104"/>
              <a:chExt cx="144" cy="528"/>
            </a:xfrm>
          </p:grpSpPr>
          <p:sp>
            <p:nvSpPr>
              <p:cNvPr id="1783030" name="Rectangle 24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31" name="Rectangle 24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32" name="Rectangle 24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33" name="Rectangle 24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6" name="Group 250"/>
            <p:cNvGrpSpPr>
              <a:grpSpLocks/>
            </p:cNvGrpSpPr>
            <p:nvPr/>
          </p:nvGrpSpPr>
          <p:grpSpPr bwMode="auto">
            <a:xfrm>
              <a:off x="3072" y="1152"/>
              <a:ext cx="144" cy="528"/>
              <a:chOff x="1008" y="1104"/>
              <a:chExt cx="144" cy="528"/>
            </a:xfrm>
          </p:grpSpPr>
          <p:sp>
            <p:nvSpPr>
              <p:cNvPr id="1783035" name="Rectangle 25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36" name="Rectangle 25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37" name="Rectangle 25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38" name="Rectangle 25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7" name="Group 255"/>
            <p:cNvGrpSpPr>
              <a:grpSpLocks/>
            </p:cNvGrpSpPr>
            <p:nvPr/>
          </p:nvGrpSpPr>
          <p:grpSpPr bwMode="auto">
            <a:xfrm>
              <a:off x="3312" y="1152"/>
              <a:ext cx="144" cy="528"/>
              <a:chOff x="1008" y="1104"/>
              <a:chExt cx="144" cy="528"/>
            </a:xfrm>
          </p:grpSpPr>
          <p:sp>
            <p:nvSpPr>
              <p:cNvPr id="1783040" name="Rectangle 25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41" name="Rectangle 25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42" name="Rectangle 25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43" name="Rectangle 25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8" name="Group 260"/>
            <p:cNvGrpSpPr>
              <a:grpSpLocks/>
            </p:cNvGrpSpPr>
            <p:nvPr/>
          </p:nvGrpSpPr>
          <p:grpSpPr bwMode="auto">
            <a:xfrm>
              <a:off x="3552" y="1152"/>
              <a:ext cx="144" cy="528"/>
              <a:chOff x="1008" y="1104"/>
              <a:chExt cx="144" cy="528"/>
            </a:xfrm>
          </p:grpSpPr>
          <p:sp>
            <p:nvSpPr>
              <p:cNvPr id="1783045" name="Rectangle 26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46" name="Rectangle 26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47" name="Rectangle 26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48" name="Rectangle 26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9" name="Group 265"/>
            <p:cNvGrpSpPr>
              <a:grpSpLocks/>
            </p:cNvGrpSpPr>
            <p:nvPr/>
          </p:nvGrpSpPr>
          <p:grpSpPr bwMode="auto">
            <a:xfrm>
              <a:off x="1872" y="1824"/>
              <a:ext cx="144" cy="528"/>
              <a:chOff x="1008" y="1104"/>
              <a:chExt cx="144" cy="528"/>
            </a:xfrm>
          </p:grpSpPr>
          <p:sp>
            <p:nvSpPr>
              <p:cNvPr id="1783050" name="Rectangle 26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51" name="Rectangle 26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52" name="Rectangle 26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53" name="Rectangle 26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30" name="Group 270"/>
            <p:cNvGrpSpPr>
              <a:grpSpLocks/>
            </p:cNvGrpSpPr>
            <p:nvPr/>
          </p:nvGrpSpPr>
          <p:grpSpPr bwMode="auto">
            <a:xfrm>
              <a:off x="2112" y="1824"/>
              <a:ext cx="144" cy="528"/>
              <a:chOff x="1008" y="1104"/>
              <a:chExt cx="144" cy="528"/>
            </a:xfrm>
          </p:grpSpPr>
          <p:sp>
            <p:nvSpPr>
              <p:cNvPr id="1783055" name="Rectangle 27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56" name="Rectangle 27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57" name="Rectangle 27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58" name="Rectangle 27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31" name="Group 275"/>
            <p:cNvGrpSpPr>
              <a:grpSpLocks/>
            </p:cNvGrpSpPr>
            <p:nvPr/>
          </p:nvGrpSpPr>
          <p:grpSpPr bwMode="auto">
            <a:xfrm>
              <a:off x="2352" y="1824"/>
              <a:ext cx="144" cy="528"/>
              <a:chOff x="1008" y="1104"/>
              <a:chExt cx="144" cy="528"/>
            </a:xfrm>
          </p:grpSpPr>
          <p:sp>
            <p:nvSpPr>
              <p:cNvPr id="1783060" name="Rectangle 27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61" name="Rectangle 27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62" name="Rectangle 27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63" name="Rectangle 27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3066" name="Rectangle 282"/>
            <p:cNvSpPr>
              <a:spLocks noChangeArrowheads="1"/>
            </p:cNvSpPr>
            <p:nvPr/>
          </p:nvSpPr>
          <p:spPr bwMode="auto">
            <a:xfrm>
              <a:off x="2592" y="196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67" name="Rectangle 283"/>
            <p:cNvSpPr>
              <a:spLocks noChangeArrowheads="1"/>
            </p:cNvSpPr>
            <p:nvPr/>
          </p:nvSpPr>
          <p:spPr bwMode="auto">
            <a:xfrm>
              <a:off x="2592" y="211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68" name="Rectangle 284"/>
            <p:cNvSpPr>
              <a:spLocks noChangeArrowheads="1"/>
            </p:cNvSpPr>
            <p:nvPr/>
          </p:nvSpPr>
          <p:spPr bwMode="auto">
            <a:xfrm>
              <a:off x="2592" y="225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nvGrpSpPr>
            <p:cNvPr id="1782784" name="Group 285"/>
            <p:cNvGrpSpPr>
              <a:grpSpLocks/>
            </p:cNvGrpSpPr>
            <p:nvPr/>
          </p:nvGrpSpPr>
          <p:grpSpPr bwMode="auto">
            <a:xfrm>
              <a:off x="2832" y="1824"/>
              <a:ext cx="144" cy="528"/>
              <a:chOff x="1008" y="1104"/>
              <a:chExt cx="144" cy="528"/>
            </a:xfrm>
          </p:grpSpPr>
          <p:sp>
            <p:nvSpPr>
              <p:cNvPr id="1783070" name="Rectangle 28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71" name="Rectangle 28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72" name="Rectangle 28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73" name="Rectangle 28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785" name="Group 290"/>
            <p:cNvGrpSpPr>
              <a:grpSpLocks/>
            </p:cNvGrpSpPr>
            <p:nvPr/>
          </p:nvGrpSpPr>
          <p:grpSpPr bwMode="auto">
            <a:xfrm>
              <a:off x="3072" y="1824"/>
              <a:ext cx="144" cy="528"/>
              <a:chOff x="1008" y="1104"/>
              <a:chExt cx="144" cy="528"/>
            </a:xfrm>
          </p:grpSpPr>
          <p:sp>
            <p:nvSpPr>
              <p:cNvPr id="1783075" name="Rectangle 29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76" name="Rectangle 29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77" name="Rectangle 29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78" name="Rectangle 29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788" name="Group 295"/>
            <p:cNvGrpSpPr>
              <a:grpSpLocks/>
            </p:cNvGrpSpPr>
            <p:nvPr/>
          </p:nvGrpSpPr>
          <p:grpSpPr bwMode="auto">
            <a:xfrm>
              <a:off x="3312" y="1824"/>
              <a:ext cx="144" cy="528"/>
              <a:chOff x="1008" y="1104"/>
              <a:chExt cx="144" cy="528"/>
            </a:xfrm>
          </p:grpSpPr>
          <p:sp>
            <p:nvSpPr>
              <p:cNvPr id="1783080" name="Rectangle 29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81" name="Rectangle 29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82" name="Rectangle 29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83" name="Rectangle 29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790" name="Group 300"/>
            <p:cNvGrpSpPr>
              <a:grpSpLocks/>
            </p:cNvGrpSpPr>
            <p:nvPr/>
          </p:nvGrpSpPr>
          <p:grpSpPr bwMode="auto">
            <a:xfrm>
              <a:off x="3552" y="1824"/>
              <a:ext cx="144" cy="528"/>
              <a:chOff x="1008" y="1104"/>
              <a:chExt cx="144" cy="528"/>
            </a:xfrm>
          </p:grpSpPr>
          <p:sp>
            <p:nvSpPr>
              <p:cNvPr id="1783085" name="Rectangle 30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86" name="Rectangle 30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87" name="Rectangle 30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88" name="Rectangle 30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3089" name="Line 305"/>
            <p:cNvSpPr>
              <a:spLocks noChangeShapeType="1"/>
            </p:cNvSpPr>
            <p:nvPr/>
          </p:nvSpPr>
          <p:spPr bwMode="auto">
            <a:xfrm>
              <a:off x="230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0" name="Line 306"/>
            <p:cNvSpPr>
              <a:spLocks noChangeShapeType="1"/>
            </p:cNvSpPr>
            <p:nvPr/>
          </p:nvSpPr>
          <p:spPr bwMode="auto">
            <a:xfrm>
              <a:off x="230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1" name="Line 307"/>
            <p:cNvSpPr>
              <a:spLocks noChangeShapeType="1"/>
            </p:cNvSpPr>
            <p:nvPr/>
          </p:nvSpPr>
          <p:spPr bwMode="auto">
            <a:xfrm>
              <a:off x="254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2" name="Line 308"/>
            <p:cNvSpPr>
              <a:spLocks noChangeShapeType="1"/>
            </p:cNvSpPr>
            <p:nvPr/>
          </p:nvSpPr>
          <p:spPr bwMode="auto">
            <a:xfrm>
              <a:off x="278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3" name="Line 309"/>
            <p:cNvSpPr>
              <a:spLocks noChangeShapeType="1"/>
            </p:cNvSpPr>
            <p:nvPr/>
          </p:nvSpPr>
          <p:spPr bwMode="auto">
            <a:xfrm>
              <a:off x="302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4" name="Line 310"/>
            <p:cNvSpPr>
              <a:spLocks noChangeShapeType="1"/>
            </p:cNvSpPr>
            <p:nvPr/>
          </p:nvSpPr>
          <p:spPr bwMode="auto">
            <a:xfrm>
              <a:off x="326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5" name="Line 311"/>
            <p:cNvSpPr>
              <a:spLocks noChangeShapeType="1"/>
            </p:cNvSpPr>
            <p:nvPr/>
          </p:nvSpPr>
          <p:spPr bwMode="auto">
            <a:xfrm>
              <a:off x="350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6" name="Line 312"/>
            <p:cNvSpPr>
              <a:spLocks noChangeShapeType="1"/>
            </p:cNvSpPr>
            <p:nvPr/>
          </p:nvSpPr>
          <p:spPr bwMode="auto">
            <a:xfrm>
              <a:off x="374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104" name="Rectangle 320"/>
            <p:cNvSpPr>
              <a:spLocks noChangeArrowheads="1"/>
            </p:cNvSpPr>
            <p:nvPr/>
          </p:nvSpPr>
          <p:spPr bwMode="auto">
            <a:xfrm>
              <a:off x="2112" y="1728"/>
              <a:ext cx="1344"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105" name="Rectangle 321"/>
            <p:cNvSpPr>
              <a:spLocks noChangeArrowheads="1"/>
            </p:cNvSpPr>
            <p:nvPr/>
          </p:nvSpPr>
          <p:spPr bwMode="auto">
            <a:xfrm>
              <a:off x="1824" y="720"/>
              <a:ext cx="1968" cy="2064"/>
            </a:xfrm>
            <a:prstGeom prst="rect">
              <a:avLst/>
            </a:prstGeom>
            <a:noFill/>
            <a:ln w="19050" cap="rnd">
              <a:solidFill>
                <a:schemeClr val="tx1"/>
              </a:solidFill>
              <a:prstDash val="sysDot"/>
              <a:miter lim="800000"/>
              <a:headEnd/>
              <a:tailEnd/>
            </a:ln>
            <a:effectLst/>
          </p:spPr>
          <p:txBody>
            <a:bodyPr wrap="none" anchor="ctr">
              <a:spAutoFit/>
            </a:bodyPr>
            <a:lstStyle/>
            <a:p>
              <a:endParaRPr lang="en-US"/>
            </a:p>
          </p:txBody>
        </p:sp>
        <p:sp>
          <p:nvSpPr>
            <p:cNvPr id="1783544" name="Rectangle 760"/>
            <p:cNvSpPr>
              <a:spLocks noChangeArrowheads="1"/>
            </p:cNvSpPr>
            <p:nvPr/>
          </p:nvSpPr>
          <p:spPr bwMode="auto">
            <a:xfrm>
              <a:off x="2592" y="182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grpSp>
      <p:sp>
        <p:nvSpPr>
          <p:cNvPr id="1783556" name="Line 772"/>
          <p:cNvSpPr>
            <a:spLocks noChangeShapeType="1"/>
          </p:cNvSpPr>
          <p:nvPr/>
        </p:nvSpPr>
        <p:spPr bwMode="auto">
          <a:xfrm>
            <a:off x="4038600" y="2743200"/>
            <a:ext cx="990600" cy="152400"/>
          </a:xfrm>
          <a:prstGeom prst="line">
            <a:avLst/>
          </a:prstGeom>
          <a:noFill/>
          <a:ln w="38100">
            <a:noFill/>
            <a:round/>
            <a:headEnd/>
            <a:tailEnd type="triangle" w="med" len="med"/>
          </a:ln>
          <a:effectLst/>
        </p:spPr>
        <p:txBody>
          <a:bodyPr anchor="ctr">
            <a:spAutoFit/>
          </a:bodyPr>
          <a:lstStyle/>
          <a:p>
            <a:endParaRPr lang="en-US"/>
          </a:p>
        </p:txBody>
      </p:sp>
      <p:sp>
        <p:nvSpPr>
          <p:cNvPr id="1783557" name="Line 773"/>
          <p:cNvSpPr>
            <a:spLocks noChangeShapeType="1"/>
          </p:cNvSpPr>
          <p:nvPr/>
        </p:nvSpPr>
        <p:spPr bwMode="auto">
          <a:xfrm flipH="1">
            <a:off x="990600" y="2819400"/>
            <a:ext cx="914400" cy="228600"/>
          </a:xfrm>
          <a:prstGeom prst="line">
            <a:avLst/>
          </a:prstGeom>
          <a:noFill/>
          <a:ln w="12700">
            <a:solidFill>
              <a:schemeClr val="tx1"/>
            </a:solidFill>
            <a:round/>
            <a:headEnd/>
            <a:tailEnd type="triangle" w="med" len="med"/>
          </a:ln>
          <a:effectLst/>
        </p:spPr>
        <p:txBody>
          <a:bodyPr anchor="ctr">
            <a:spAutoFit/>
          </a:bodyPr>
          <a:lstStyle/>
          <a:p>
            <a:endParaRPr lang="en-US"/>
          </a:p>
        </p:txBody>
      </p:sp>
      <p:sp>
        <p:nvSpPr>
          <p:cNvPr id="1783558" name="Text Box 774"/>
          <p:cNvSpPr txBox="1">
            <a:spLocks noChangeArrowheads="1"/>
          </p:cNvSpPr>
          <p:nvPr/>
        </p:nvSpPr>
        <p:spPr bwMode="auto">
          <a:xfrm>
            <a:off x="304800" y="3124200"/>
            <a:ext cx="1103313" cy="476250"/>
          </a:xfrm>
          <a:prstGeom prst="rect">
            <a:avLst/>
          </a:prstGeom>
          <a:noFill/>
          <a:ln w="38100">
            <a:noFill/>
            <a:miter lim="800000"/>
            <a:headEnd/>
            <a:tailEnd/>
          </a:ln>
          <a:effectLst/>
        </p:spPr>
        <p:txBody>
          <a:bodyPr wrap="none">
            <a:spAutoFit/>
          </a:bodyPr>
          <a:lstStyle/>
          <a:p>
            <a:pPr marL="260350" indent="-260350" algn="l" defTabSz="903288">
              <a:buFont typeface="Wingdings" pitchFamily="2" charset="2"/>
              <a:buNone/>
            </a:pPr>
            <a:r>
              <a:rPr lang="en-US" altLang="ko-KR" sz="1200"/>
              <a:t>Directory for </a:t>
            </a:r>
          </a:p>
          <a:p>
            <a:pPr marL="260350" indent="-260350" algn="l" defTabSz="903288">
              <a:buFont typeface="Wingdings" pitchFamily="2" charset="2"/>
              <a:buNone/>
            </a:pPr>
            <a:r>
              <a:rPr lang="en-US" altLang="ko-KR" sz="1200"/>
              <a:t>L2 coherence</a:t>
            </a:r>
          </a:p>
        </p:txBody>
      </p:sp>
      <p:grpSp>
        <p:nvGrpSpPr>
          <p:cNvPr id="1782791" name="Group 1070"/>
          <p:cNvGrpSpPr>
            <a:grpSpLocks/>
          </p:cNvGrpSpPr>
          <p:nvPr/>
        </p:nvGrpSpPr>
        <p:grpSpPr bwMode="auto">
          <a:xfrm>
            <a:off x="4572000" y="1143000"/>
            <a:ext cx="1828800" cy="2362200"/>
            <a:chOff x="2880" y="720"/>
            <a:chExt cx="1152" cy="1488"/>
          </a:xfrm>
        </p:grpSpPr>
        <p:sp>
          <p:nvSpPr>
            <p:cNvPr id="1812524" name="Line 1068"/>
            <p:cNvSpPr>
              <a:spLocks noChangeShapeType="1"/>
            </p:cNvSpPr>
            <p:nvPr/>
          </p:nvSpPr>
          <p:spPr bwMode="auto">
            <a:xfrm>
              <a:off x="2880" y="720"/>
              <a:ext cx="1152" cy="0"/>
            </a:xfrm>
            <a:prstGeom prst="line">
              <a:avLst/>
            </a:prstGeom>
            <a:noFill/>
            <a:ln w="19050" cap="rnd">
              <a:solidFill>
                <a:schemeClr val="tx1"/>
              </a:solidFill>
              <a:prstDash val="sysDot"/>
              <a:round/>
              <a:headEnd/>
              <a:tailEnd type="triangle" w="med" len="med"/>
            </a:ln>
            <a:effectLst/>
          </p:spPr>
          <p:txBody>
            <a:bodyPr wrap="none" anchor="ctr">
              <a:spAutoFit/>
            </a:bodyPr>
            <a:lstStyle/>
            <a:p>
              <a:endParaRPr lang="en-US"/>
            </a:p>
          </p:txBody>
        </p:sp>
        <p:sp>
          <p:nvSpPr>
            <p:cNvPr id="1812525" name="Line 1069"/>
            <p:cNvSpPr>
              <a:spLocks noChangeShapeType="1"/>
            </p:cNvSpPr>
            <p:nvPr/>
          </p:nvSpPr>
          <p:spPr bwMode="auto">
            <a:xfrm>
              <a:off x="2880" y="1776"/>
              <a:ext cx="1008" cy="432"/>
            </a:xfrm>
            <a:prstGeom prst="line">
              <a:avLst/>
            </a:prstGeom>
            <a:noFill/>
            <a:ln w="19050" cap="rnd">
              <a:solidFill>
                <a:schemeClr val="tx1"/>
              </a:solidFill>
              <a:prstDash val="sysDot"/>
              <a:round/>
              <a:headEnd/>
              <a:tailEnd type="triangle" w="med" len="med"/>
            </a:ln>
            <a:effectLst/>
          </p:spPr>
          <p:txBody>
            <a:bodyPr wrap="none" anchor="ctr">
              <a:spAutoFit/>
            </a:bodyPr>
            <a:lstStyle/>
            <a:p>
              <a:endParaRPr lang="en-US"/>
            </a:p>
          </p:txBody>
        </p:sp>
      </p:grpSp>
      <p:sp>
        <p:nvSpPr>
          <p:cNvPr id="1812527" name="Text Box 1071"/>
          <p:cNvSpPr txBox="1">
            <a:spLocks noChangeArrowheads="1"/>
          </p:cNvSpPr>
          <p:nvPr/>
        </p:nvSpPr>
        <p:spPr bwMode="auto">
          <a:xfrm>
            <a:off x="1697038" y="4495800"/>
            <a:ext cx="2611437" cy="261938"/>
          </a:xfrm>
          <a:prstGeom prst="rect">
            <a:avLst/>
          </a:prstGeom>
          <a:noFill/>
          <a:ln w="12700" algn="ctr">
            <a:noFill/>
            <a:miter lim="800000"/>
            <a:headEnd/>
            <a:tailEnd/>
          </a:ln>
          <a:effectLst/>
        </p:spPr>
        <p:txBody>
          <a:bodyPr wrap="none">
            <a:spAutoFit/>
          </a:bodyPr>
          <a:lstStyle/>
          <a:p>
            <a:pPr marL="260350" indent="-260350" defTabSz="903288">
              <a:buFont typeface="Wingdings" pitchFamily="2" charset="2"/>
              <a:buNone/>
            </a:pPr>
            <a:r>
              <a:rPr lang="en-US" b="1">
                <a:solidFill>
                  <a:srgbClr val="000099"/>
                </a:solidFill>
              </a:rPr>
              <a:t>Support SD=1, 2, 4, 8, and 16</a:t>
            </a:r>
          </a:p>
        </p:txBody>
      </p:sp>
      <p:sp>
        <p:nvSpPr>
          <p:cNvPr id="1812528" name="AutoShape 1072"/>
          <p:cNvSpPr>
            <a:spLocks/>
          </p:cNvSpPr>
          <p:nvPr/>
        </p:nvSpPr>
        <p:spPr bwMode="auto">
          <a:xfrm>
            <a:off x="1295400" y="1905000"/>
            <a:ext cx="76200" cy="762000"/>
          </a:xfrm>
          <a:prstGeom prst="leftBrace">
            <a:avLst>
              <a:gd name="adj1" fmla="val 83333"/>
              <a:gd name="adj2" fmla="val 50000"/>
            </a:avLst>
          </a:prstGeom>
          <a:noFill/>
          <a:ln w="12700">
            <a:solidFill>
              <a:schemeClr val="tx1"/>
            </a:solidFill>
            <a:round/>
            <a:headEnd/>
            <a:tailEnd/>
          </a:ln>
          <a:effectLst/>
        </p:spPr>
        <p:txBody>
          <a:bodyPr anchor="ctr">
            <a:spAutoFit/>
          </a:bodyPr>
          <a:lstStyle/>
          <a:p>
            <a:endParaRPr lang="en-US"/>
          </a:p>
        </p:txBody>
      </p:sp>
      <p:sp>
        <p:nvSpPr>
          <p:cNvPr id="1812529" name="Text Box 1073"/>
          <p:cNvSpPr txBox="1">
            <a:spLocks noChangeArrowheads="1"/>
          </p:cNvSpPr>
          <p:nvPr/>
        </p:nvSpPr>
        <p:spPr bwMode="auto">
          <a:xfrm>
            <a:off x="304800" y="2209800"/>
            <a:ext cx="860425" cy="238125"/>
          </a:xfrm>
          <a:prstGeom prst="rect">
            <a:avLst/>
          </a:prstGeom>
          <a:noFill/>
          <a:ln w="38100">
            <a:noFill/>
            <a:miter lim="800000"/>
            <a:headEnd/>
            <a:tailEnd/>
          </a:ln>
          <a:effectLst/>
        </p:spPr>
        <p:txBody>
          <a:bodyPr wrap="none">
            <a:spAutoFit/>
          </a:bodyPr>
          <a:lstStyle/>
          <a:p>
            <a:pPr marL="260350" indent="-260350" algn="l" defTabSz="903288">
              <a:buFont typeface="Wingdings" pitchFamily="2" charset="2"/>
              <a:buNone/>
            </a:pPr>
            <a:r>
              <a:rPr lang="en-US" altLang="ko-KR" sz="1200"/>
              <a:t>L2 Banks </a:t>
            </a:r>
          </a:p>
        </p:txBody>
      </p:sp>
      <p:sp>
        <p:nvSpPr>
          <p:cNvPr id="1812533" name="Rectangle 1077"/>
          <p:cNvSpPr>
            <a:spLocks noChangeArrowheads="1"/>
          </p:cNvSpPr>
          <p:nvPr/>
        </p:nvSpPr>
        <p:spPr bwMode="auto">
          <a:xfrm>
            <a:off x="3009900" y="1162050"/>
            <a:ext cx="1533525" cy="1581150"/>
          </a:xfrm>
          <a:prstGeom prst="rect">
            <a:avLst/>
          </a:prstGeom>
          <a:noFill/>
          <a:ln w="28575" algn="ctr">
            <a:solidFill>
              <a:srgbClr val="FF9933"/>
            </a:solidFill>
            <a:miter lim="800000"/>
            <a:headEnd/>
            <a:tailEnd/>
          </a:ln>
          <a:effectLst/>
        </p:spPr>
        <p:txBody>
          <a:bodyPr anchor="ctr">
            <a:spAutoFit/>
          </a:bodyPr>
          <a:lstStyle/>
          <a:p>
            <a:endParaRPr lang="en-US"/>
          </a:p>
        </p:txBody>
      </p:sp>
      <p:grpSp>
        <p:nvGrpSpPr>
          <p:cNvPr id="1782792" name="Group 1080"/>
          <p:cNvGrpSpPr>
            <a:grpSpLocks/>
          </p:cNvGrpSpPr>
          <p:nvPr/>
        </p:nvGrpSpPr>
        <p:grpSpPr bwMode="auto">
          <a:xfrm>
            <a:off x="6172200" y="3733800"/>
            <a:ext cx="1838325" cy="261938"/>
            <a:chOff x="3888" y="2352"/>
            <a:chExt cx="1158" cy="165"/>
          </a:xfrm>
        </p:grpSpPr>
        <p:sp>
          <p:nvSpPr>
            <p:cNvPr id="1812534" name="AutoShape 1078"/>
            <p:cNvSpPr>
              <a:spLocks noChangeArrowheads="1"/>
            </p:cNvSpPr>
            <p:nvPr/>
          </p:nvSpPr>
          <p:spPr bwMode="auto">
            <a:xfrm>
              <a:off x="3888" y="2400"/>
              <a:ext cx="96" cy="96"/>
            </a:xfrm>
            <a:prstGeom prst="rightArrow">
              <a:avLst>
                <a:gd name="adj1" fmla="val 50000"/>
                <a:gd name="adj2" fmla="val 25000"/>
              </a:avLst>
            </a:prstGeom>
            <a:solidFill>
              <a:schemeClr val="accent1"/>
            </a:solidFill>
            <a:ln w="12700" algn="ctr">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35" name="Text Box 1079"/>
            <p:cNvSpPr txBox="1">
              <a:spLocks noChangeArrowheads="1"/>
            </p:cNvSpPr>
            <p:nvPr/>
          </p:nvSpPr>
          <p:spPr bwMode="auto">
            <a:xfrm>
              <a:off x="3984" y="2352"/>
              <a:ext cx="1062" cy="165"/>
            </a:xfrm>
            <a:prstGeom prst="rect">
              <a:avLst/>
            </a:prstGeom>
            <a:noFill/>
            <a:ln w="12700" algn="ctr">
              <a:noFill/>
              <a:miter lim="800000"/>
              <a:headEnd/>
              <a:tailEnd/>
            </a:ln>
            <a:effectLst/>
          </p:spPr>
          <p:txBody>
            <a:bodyPr wrap="none">
              <a:spAutoFit/>
            </a:bodyPr>
            <a:lstStyle/>
            <a:p>
              <a:pPr marL="260350" indent="-260350" defTabSz="903288">
                <a:buFont typeface="Wingdings" pitchFamily="2" charset="2"/>
                <a:buNone/>
              </a:pPr>
              <a:r>
                <a:rPr lang="en-US">
                  <a:latin typeface="Times New Roman" pitchFamily="18" charset="0"/>
                </a:rPr>
                <a:t>How to find a block?</a:t>
              </a:r>
            </a:p>
          </p:txBody>
        </p:sp>
      </p:grpSp>
      <p:sp>
        <p:nvSpPr>
          <p:cNvPr id="1812551" name="Rectangle 1095"/>
          <p:cNvSpPr>
            <a:spLocks noChangeArrowheads="1"/>
          </p:cNvSpPr>
          <p:nvPr/>
        </p:nvSpPr>
        <p:spPr bwMode="auto">
          <a:xfrm>
            <a:off x="4152900" y="1152525"/>
            <a:ext cx="400050" cy="1609725"/>
          </a:xfrm>
          <a:prstGeom prst="rect">
            <a:avLst/>
          </a:prstGeom>
          <a:noFill/>
          <a:ln w="28575" algn="ctr">
            <a:solidFill>
              <a:srgbClr val="FF9933"/>
            </a:solidFill>
            <a:miter lim="800000"/>
            <a:headEnd/>
            <a:tailEnd/>
          </a:ln>
          <a:effectLst/>
        </p:spPr>
        <p:txBody>
          <a:bodyPr anchor="ctr">
            <a:spAutoFit/>
          </a:bodyPr>
          <a:lstStyle/>
          <a:p>
            <a:endParaRPr lang="en-US"/>
          </a:p>
        </p:txBody>
      </p:sp>
      <p:sp>
        <p:nvSpPr>
          <p:cNvPr id="1812552" name="Rectangle 1096"/>
          <p:cNvSpPr>
            <a:spLocks noChangeArrowheads="1"/>
          </p:cNvSpPr>
          <p:nvPr/>
        </p:nvSpPr>
        <p:spPr bwMode="auto">
          <a:xfrm>
            <a:off x="1466850" y="1171575"/>
            <a:ext cx="3086100" cy="3248025"/>
          </a:xfrm>
          <a:prstGeom prst="rect">
            <a:avLst/>
          </a:prstGeom>
          <a:noFill/>
          <a:ln w="28575" algn="ctr">
            <a:solidFill>
              <a:srgbClr val="FF9933"/>
            </a:solidFill>
            <a:miter lim="800000"/>
            <a:headEnd/>
            <a:tailEnd/>
          </a:ln>
          <a:effectLst/>
        </p:spPr>
        <p:txBody>
          <a:bodyPr anchor="ctr">
            <a:spAutoFit/>
          </a:bodyPr>
          <a:lstStyle/>
          <a:p>
            <a:endParaRPr lang="en-US"/>
          </a:p>
        </p:txBody>
      </p:sp>
      <p:grpSp>
        <p:nvGrpSpPr>
          <p:cNvPr id="1782793" name="Group 1104"/>
          <p:cNvGrpSpPr>
            <a:grpSpLocks/>
          </p:cNvGrpSpPr>
          <p:nvPr/>
        </p:nvGrpSpPr>
        <p:grpSpPr bwMode="auto">
          <a:xfrm>
            <a:off x="6553200" y="1143000"/>
            <a:ext cx="1357313" cy="2166938"/>
            <a:chOff x="4080" y="672"/>
            <a:chExt cx="855" cy="1365"/>
          </a:xfrm>
        </p:grpSpPr>
        <p:grpSp>
          <p:nvGrpSpPr>
            <p:cNvPr id="1782794" name="Group 1010"/>
            <p:cNvGrpSpPr>
              <a:grpSpLocks/>
            </p:cNvGrpSpPr>
            <p:nvPr/>
          </p:nvGrpSpPr>
          <p:grpSpPr bwMode="auto">
            <a:xfrm>
              <a:off x="4128" y="912"/>
              <a:ext cx="144" cy="297"/>
              <a:chOff x="768" y="912"/>
              <a:chExt cx="192" cy="347"/>
            </a:xfrm>
          </p:grpSpPr>
          <p:sp>
            <p:nvSpPr>
              <p:cNvPr id="1783795" name="Rectangle 1011"/>
              <p:cNvSpPr>
                <a:spLocks noChangeArrowheads="1"/>
              </p:cNvSpPr>
              <p:nvPr/>
            </p:nvSpPr>
            <p:spPr bwMode="auto">
              <a:xfrm>
                <a:off x="768" y="912"/>
                <a:ext cx="192" cy="192"/>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P4</a:t>
                </a:r>
              </a:p>
            </p:txBody>
          </p:sp>
          <p:sp>
            <p:nvSpPr>
              <p:cNvPr id="1783796" name="Rectangle 1012"/>
              <p:cNvSpPr>
                <a:spLocks noChangeArrowheads="1"/>
              </p:cNvSpPr>
              <p:nvPr/>
            </p:nvSpPr>
            <p:spPr bwMode="auto">
              <a:xfrm>
                <a:off x="768" y="1104"/>
                <a:ext cx="96" cy="144"/>
              </a:xfrm>
              <a:prstGeom prst="rect">
                <a:avLst/>
              </a:prstGeom>
              <a:solidFill>
                <a:srgbClr val="66FFFF"/>
              </a:solidFill>
              <a:ln w="19050">
                <a:solidFill>
                  <a:srgbClr val="FF6600"/>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97" name="Rectangle 1013"/>
              <p:cNvSpPr>
                <a:spLocks noChangeArrowheads="1"/>
              </p:cNvSpPr>
              <p:nvPr/>
            </p:nvSpPr>
            <p:spPr bwMode="auto">
              <a:xfrm>
                <a:off x="864"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98" name="Text Box 1014"/>
              <p:cNvSpPr txBox="1">
                <a:spLocks noChangeArrowheads="1"/>
              </p:cNvSpPr>
              <p:nvPr/>
            </p:nvSpPr>
            <p:spPr bwMode="auto">
              <a:xfrm>
                <a:off x="768"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99" name="Text Box 1015"/>
              <p:cNvSpPr txBox="1">
                <a:spLocks noChangeArrowheads="1"/>
              </p:cNvSpPr>
              <p:nvPr/>
            </p:nvSpPr>
            <p:spPr bwMode="auto">
              <a:xfrm>
                <a:off x="864"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795" name="Group 1016"/>
            <p:cNvGrpSpPr>
              <a:grpSpLocks/>
            </p:cNvGrpSpPr>
            <p:nvPr/>
          </p:nvGrpSpPr>
          <p:grpSpPr bwMode="auto">
            <a:xfrm>
              <a:off x="4320" y="912"/>
              <a:ext cx="144" cy="288"/>
              <a:chOff x="768" y="912"/>
              <a:chExt cx="192" cy="336"/>
            </a:xfrm>
          </p:grpSpPr>
          <p:sp>
            <p:nvSpPr>
              <p:cNvPr id="1783801" name="Rectangle 101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P5</a:t>
                </a:r>
              </a:p>
            </p:txBody>
          </p:sp>
          <p:sp>
            <p:nvSpPr>
              <p:cNvPr id="1783802" name="Rectangle 1018"/>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803" name="Rectangle 1019"/>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804" name="Text Box 1020"/>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805" name="Text Box 1021"/>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796" name="Group 1022"/>
            <p:cNvGrpSpPr>
              <a:grpSpLocks/>
            </p:cNvGrpSpPr>
            <p:nvPr/>
          </p:nvGrpSpPr>
          <p:grpSpPr bwMode="auto">
            <a:xfrm>
              <a:off x="4512" y="912"/>
              <a:ext cx="144" cy="288"/>
              <a:chOff x="768" y="912"/>
              <a:chExt cx="192" cy="336"/>
            </a:xfrm>
          </p:grpSpPr>
          <p:sp>
            <p:nvSpPr>
              <p:cNvPr id="1783807" name="Rectangle 1023"/>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P6</a:t>
                </a:r>
              </a:p>
            </p:txBody>
          </p:sp>
          <p:sp>
            <p:nvSpPr>
              <p:cNvPr id="1812480" name="Rectangle 1024"/>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812481" name="Rectangle 1025"/>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82" name="Text Box 1026"/>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812483" name="Text Box 1027"/>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799" name="Group 1028"/>
            <p:cNvGrpSpPr>
              <a:grpSpLocks/>
            </p:cNvGrpSpPr>
            <p:nvPr/>
          </p:nvGrpSpPr>
          <p:grpSpPr bwMode="auto">
            <a:xfrm>
              <a:off x="4704" y="912"/>
              <a:ext cx="144" cy="288"/>
              <a:chOff x="768" y="912"/>
              <a:chExt cx="192" cy="336"/>
            </a:xfrm>
          </p:grpSpPr>
          <p:sp>
            <p:nvSpPr>
              <p:cNvPr id="1812485" name="Rectangle 1029"/>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P7</a:t>
                </a:r>
              </a:p>
            </p:txBody>
          </p:sp>
          <p:sp>
            <p:nvSpPr>
              <p:cNvPr id="1812486" name="Rectangle 1030"/>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812487" name="Rectangle 1031"/>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88" name="Text Box 1032"/>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812489" name="Text Box 1033"/>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00" name="Group 1034"/>
            <p:cNvGrpSpPr>
              <a:grpSpLocks/>
            </p:cNvGrpSpPr>
            <p:nvPr/>
          </p:nvGrpSpPr>
          <p:grpSpPr bwMode="auto">
            <a:xfrm>
              <a:off x="4128" y="1296"/>
              <a:ext cx="96" cy="480"/>
              <a:chOff x="768" y="1104"/>
              <a:chExt cx="144" cy="528"/>
            </a:xfrm>
          </p:grpSpPr>
          <p:sp>
            <p:nvSpPr>
              <p:cNvPr id="1812491" name="Rectangle 1035"/>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812492" name="Rectangle 1036"/>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93" name="Rectangle 1037"/>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94" name="Rectangle 1038"/>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02" name="Group 1039"/>
            <p:cNvGrpSpPr>
              <a:grpSpLocks/>
            </p:cNvGrpSpPr>
            <p:nvPr/>
          </p:nvGrpSpPr>
          <p:grpSpPr bwMode="auto">
            <a:xfrm>
              <a:off x="4320" y="1296"/>
              <a:ext cx="96" cy="480"/>
              <a:chOff x="768" y="1104"/>
              <a:chExt cx="144" cy="528"/>
            </a:xfrm>
          </p:grpSpPr>
          <p:sp>
            <p:nvSpPr>
              <p:cNvPr id="1812496" name="Rectangle 104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812497" name="Rectangle 104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98" name="Rectangle 104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99" name="Rectangle 1043"/>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03" name="Group 1044"/>
            <p:cNvGrpSpPr>
              <a:grpSpLocks/>
            </p:cNvGrpSpPr>
            <p:nvPr/>
          </p:nvGrpSpPr>
          <p:grpSpPr bwMode="auto">
            <a:xfrm>
              <a:off x="4512" y="1296"/>
              <a:ext cx="96" cy="480"/>
              <a:chOff x="768" y="1104"/>
              <a:chExt cx="144" cy="528"/>
            </a:xfrm>
          </p:grpSpPr>
          <p:sp>
            <p:nvSpPr>
              <p:cNvPr id="1812501" name="Rectangle 1045"/>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812502" name="Rectangle 1046"/>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03" name="Rectangle 1047"/>
              <p:cNvSpPr>
                <a:spLocks noChangeArrowheads="1"/>
              </p:cNvSpPr>
              <p:nvPr/>
            </p:nvSpPr>
            <p:spPr bwMode="auto">
              <a:xfrm>
                <a:off x="768" y="1392"/>
                <a:ext cx="144" cy="96"/>
              </a:xfrm>
              <a:prstGeom prst="rect">
                <a:avLst/>
              </a:prstGeom>
              <a:solidFill>
                <a:schemeClr val="accent2"/>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04" name="Rectangle 1048"/>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06" name="Group 1049"/>
            <p:cNvGrpSpPr>
              <a:grpSpLocks/>
            </p:cNvGrpSpPr>
            <p:nvPr/>
          </p:nvGrpSpPr>
          <p:grpSpPr bwMode="auto">
            <a:xfrm>
              <a:off x="4704" y="1296"/>
              <a:ext cx="96" cy="480"/>
              <a:chOff x="768" y="1104"/>
              <a:chExt cx="144" cy="528"/>
            </a:xfrm>
          </p:grpSpPr>
          <p:sp>
            <p:nvSpPr>
              <p:cNvPr id="1812506" name="Rectangle 105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812507" name="Rectangle 105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08" name="Rectangle 105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09" name="Rectangle 1053"/>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812515" name="Text Box 1059"/>
            <p:cNvSpPr txBox="1">
              <a:spLocks noChangeArrowheads="1"/>
            </p:cNvSpPr>
            <p:nvPr/>
          </p:nvSpPr>
          <p:spPr bwMode="auto">
            <a:xfrm>
              <a:off x="4080" y="1872"/>
              <a:ext cx="855"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Static mapping</a:t>
              </a:r>
            </a:p>
          </p:txBody>
        </p:sp>
        <p:sp>
          <p:nvSpPr>
            <p:cNvPr id="1812520" name="Text Box 1064"/>
            <p:cNvSpPr txBox="1">
              <a:spLocks noChangeArrowheads="1"/>
            </p:cNvSpPr>
            <p:nvPr/>
          </p:nvSpPr>
          <p:spPr bwMode="auto">
            <a:xfrm>
              <a:off x="4203" y="672"/>
              <a:ext cx="546"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S-NUCA</a:t>
              </a:r>
            </a:p>
          </p:txBody>
        </p:sp>
        <p:sp>
          <p:nvSpPr>
            <p:cNvPr id="1812555" name="Line 1099"/>
            <p:cNvSpPr>
              <a:spLocks noChangeShapeType="1"/>
            </p:cNvSpPr>
            <p:nvPr/>
          </p:nvSpPr>
          <p:spPr bwMode="auto">
            <a:xfrm>
              <a:off x="4200" y="1216"/>
              <a:ext cx="0" cy="48"/>
            </a:xfrm>
            <a:prstGeom prst="line">
              <a:avLst/>
            </a:prstGeom>
            <a:noFill/>
            <a:ln w="19050" cap="rnd">
              <a:solidFill>
                <a:srgbClr val="000099"/>
              </a:solidFill>
              <a:prstDash val="sysDot"/>
              <a:round/>
              <a:headEnd/>
              <a:tailEnd/>
            </a:ln>
            <a:effectLst/>
          </p:spPr>
          <p:txBody>
            <a:bodyPr wrap="none" anchor="ctr">
              <a:spAutoFit/>
            </a:bodyPr>
            <a:lstStyle/>
            <a:p>
              <a:endParaRPr lang="en-US"/>
            </a:p>
          </p:txBody>
        </p:sp>
        <p:sp>
          <p:nvSpPr>
            <p:cNvPr id="1812556" name="Line 1100"/>
            <p:cNvSpPr>
              <a:spLocks noChangeShapeType="1"/>
            </p:cNvSpPr>
            <p:nvPr/>
          </p:nvSpPr>
          <p:spPr bwMode="auto">
            <a:xfrm flipV="1">
              <a:off x="4196" y="1264"/>
              <a:ext cx="256" cy="0"/>
            </a:xfrm>
            <a:prstGeom prst="line">
              <a:avLst/>
            </a:prstGeom>
            <a:noFill/>
            <a:ln w="19050" cap="rnd">
              <a:solidFill>
                <a:srgbClr val="000099"/>
              </a:solidFill>
              <a:prstDash val="sysDot"/>
              <a:round/>
              <a:headEnd/>
              <a:tailEnd/>
            </a:ln>
            <a:effectLst/>
          </p:spPr>
          <p:txBody>
            <a:bodyPr anchor="ctr">
              <a:spAutoFit/>
            </a:bodyPr>
            <a:lstStyle/>
            <a:p>
              <a:endParaRPr lang="en-US"/>
            </a:p>
          </p:txBody>
        </p:sp>
        <p:sp>
          <p:nvSpPr>
            <p:cNvPr id="1812557" name="Line 1101"/>
            <p:cNvSpPr>
              <a:spLocks noChangeShapeType="1"/>
            </p:cNvSpPr>
            <p:nvPr/>
          </p:nvSpPr>
          <p:spPr bwMode="auto">
            <a:xfrm>
              <a:off x="4448" y="1268"/>
              <a:ext cx="0" cy="336"/>
            </a:xfrm>
            <a:prstGeom prst="line">
              <a:avLst/>
            </a:prstGeom>
            <a:noFill/>
            <a:ln w="19050" cap="rnd">
              <a:solidFill>
                <a:srgbClr val="000099"/>
              </a:solidFill>
              <a:prstDash val="sysDot"/>
              <a:round/>
              <a:headEnd/>
              <a:tailEnd/>
            </a:ln>
            <a:effectLst/>
          </p:spPr>
          <p:txBody>
            <a:bodyPr wrap="none" anchor="ctr">
              <a:spAutoFit/>
            </a:bodyPr>
            <a:lstStyle/>
            <a:p>
              <a:endParaRPr lang="en-US"/>
            </a:p>
          </p:txBody>
        </p:sp>
        <p:sp>
          <p:nvSpPr>
            <p:cNvPr id="1812558" name="Line 1102"/>
            <p:cNvSpPr>
              <a:spLocks noChangeShapeType="1"/>
            </p:cNvSpPr>
            <p:nvPr/>
          </p:nvSpPr>
          <p:spPr bwMode="auto">
            <a:xfrm>
              <a:off x="4444" y="1604"/>
              <a:ext cx="60" cy="0"/>
            </a:xfrm>
            <a:prstGeom prst="line">
              <a:avLst/>
            </a:prstGeom>
            <a:noFill/>
            <a:ln w="19050" cap="rnd">
              <a:solidFill>
                <a:srgbClr val="000099"/>
              </a:solidFill>
              <a:prstDash val="sysDot"/>
              <a:round/>
              <a:headEnd/>
              <a:tailEnd type="triangle" w="sm" len="sm"/>
            </a:ln>
            <a:effectLst/>
          </p:spPr>
          <p:txBody>
            <a:bodyPr wrap="none" anchor="ctr">
              <a:spAutoFit/>
            </a:bodyPr>
            <a:lstStyle/>
            <a:p>
              <a:endParaRPr lang="en-US"/>
            </a:p>
          </p:txBody>
        </p:sp>
      </p:grpSp>
      <p:grpSp>
        <p:nvGrpSpPr>
          <p:cNvPr id="1782807" name="Group 1111"/>
          <p:cNvGrpSpPr>
            <a:grpSpLocks/>
          </p:cNvGrpSpPr>
          <p:nvPr/>
        </p:nvGrpSpPr>
        <p:grpSpPr bwMode="auto">
          <a:xfrm>
            <a:off x="6096000" y="1143000"/>
            <a:ext cx="1738313" cy="2319338"/>
            <a:chOff x="3936" y="672"/>
            <a:chExt cx="1095" cy="1461"/>
          </a:xfrm>
        </p:grpSpPr>
        <p:grpSp>
          <p:nvGrpSpPr>
            <p:cNvPr id="1782808" name="Group 788"/>
            <p:cNvGrpSpPr>
              <a:grpSpLocks/>
            </p:cNvGrpSpPr>
            <p:nvPr/>
          </p:nvGrpSpPr>
          <p:grpSpPr bwMode="auto">
            <a:xfrm>
              <a:off x="4272" y="912"/>
              <a:ext cx="144" cy="297"/>
              <a:chOff x="768" y="912"/>
              <a:chExt cx="192" cy="347"/>
            </a:xfrm>
          </p:grpSpPr>
          <p:sp>
            <p:nvSpPr>
              <p:cNvPr id="1783573" name="Rectangle 789"/>
              <p:cNvSpPr>
                <a:spLocks noChangeArrowheads="1"/>
              </p:cNvSpPr>
              <p:nvPr/>
            </p:nvSpPr>
            <p:spPr bwMode="auto">
              <a:xfrm>
                <a:off x="768" y="912"/>
                <a:ext cx="192" cy="192"/>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P4</a:t>
                </a:r>
              </a:p>
            </p:txBody>
          </p:sp>
          <p:sp>
            <p:nvSpPr>
              <p:cNvPr id="1783574" name="Rectangle 790"/>
              <p:cNvSpPr>
                <a:spLocks noChangeArrowheads="1"/>
              </p:cNvSpPr>
              <p:nvPr/>
            </p:nvSpPr>
            <p:spPr bwMode="auto">
              <a:xfrm>
                <a:off x="768"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575" name="Rectangle 791"/>
              <p:cNvSpPr>
                <a:spLocks noChangeArrowheads="1"/>
              </p:cNvSpPr>
              <p:nvPr/>
            </p:nvSpPr>
            <p:spPr bwMode="auto">
              <a:xfrm>
                <a:off x="864"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76" name="Text Box 792"/>
              <p:cNvSpPr txBox="1">
                <a:spLocks noChangeArrowheads="1"/>
              </p:cNvSpPr>
              <p:nvPr/>
            </p:nvSpPr>
            <p:spPr bwMode="auto">
              <a:xfrm>
                <a:off x="768"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577" name="Text Box 793"/>
              <p:cNvSpPr txBox="1">
                <a:spLocks noChangeArrowheads="1"/>
              </p:cNvSpPr>
              <p:nvPr/>
            </p:nvSpPr>
            <p:spPr bwMode="auto">
              <a:xfrm>
                <a:off x="864"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09" name="Group 794"/>
            <p:cNvGrpSpPr>
              <a:grpSpLocks/>
            </p:cNvGrpSpPr>
            <p:nvPr/>
          </p:nvGrpSpPr>
          <p:grpSpPr bwMode="auto">
            <a:xfrm>
              <a:off x="4464" y="912"/>
              <a:ext cx="144" cy="288"/>
              <a:chOff x="768" y="912"/>
              <a:chExt cx="192" cy="336"/>
            </a:xfrm>
          </p:grpSpPr>
          <p:sp>
            <p:nvSpPr>
              <p:cNvPr id="1783579" name="Rectangle 795"/>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P5</a:t>
                </a:r>
              </a:p>
            </p:txBody>
          </p:sp>
          <p:sp>
            <p:nvSpPr>
              <p:cNvPr id="1783580" name="Rectangle 796"/>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581" name="Rectangle 797"/>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82" name="Text Box 798"/>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583" name="Text Box 799"/>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10" name="Group 800"/>
            <p:cNvGrpSpPr>
              <a:grpSpLocks/>
            </p:cNvGrpSpPr>
            <p:nvPr/>
          </p:nvGrpSpPr>
          <p:grpSpPr bwMode="auto">
            <a:xfrm>
              <a:off x="4656" y="912"/>
              <a:ext cx="144" cy="288"/>
              <a:chOff x="768" y="912"/>
              <a:chExt cx="192" cy="336"/>
            </a:xfrm>
          </p:grpSpPr>
          <p:sp>
            <p:nvSpPr>
              <p:cNvPr id="1783585" name="Rectangle 801"/>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P6</a:t>
                </a:r>
              </a:p>
            </p:txBody>
          </p:sp>
          <p:sp>
            <p:nvSpPr>
              <p:cNvPr id="1783586" name="Rectangle 802"/>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587" name="Rectangle 803"/>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88" name="Text Box 804"/>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589" name="Text Box 805"/>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11" name="Group 806"/>
            <p:cNvGrpSpPr>
              <a:grpSpLocks/>
            </p:cNvGrpSpPr>
            <p:nvPr/>
          </p:nvGrpSpPr>
          <p:grpSpPr bwMode="auto">
            <a:xfrm>
              <a:off x="4848" y="912"/>
              <a:ext cx="144" cy="288"/>
              <a:chOff x="768" y="912"/>
              <a:chExt cx="192" cy="336"/>
            </a:xfrm>
          </p:grpSpPr>
          <p:sp>
            <p:nvSpPr>
              <p:cNvPr id="1783591" name="Rectangle 80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P7</a:t>
                </a:r>
              </a:p>
            </p:txBody>
          </p:sp>
          <p:sp>
            <p:nvSpPr>
              <p:cNvPr id="1783592" name="Rectangle 808"/>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593" name="Rectangle 809"/>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94" name="Text Box 810"/>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595" name="Text Box 811"/>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12" name="Group 812"/>
            <p:cNvGrpSpPr>
              <a:grpSpLocks/>
            </p:cNvGrpSpPr>
            <p:nvPr/>
          </p:nvGrpSpPr>
          <p:grpSpPr bwMode="auto">
            <a:xfrm>
              <a:off x="4272" y="1296"/>
              <a:ext cx="96" cy="480"/>
              <a:chOff x="768" y="1104"/>
              <a:chExt cx="144" cy="528"/>
            </a:xfrm>
          </p:grpSpPr>
          <p:sp>
            <p:nvSpPr>
              <p:cNvPr id="1783597" name="Rectangle 813"/>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598" name="Rectangle 814"/>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99" name="Rectangle 815"/>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00" name="Rectangle 816"/>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13" name="Group 817"/>
            <p:cNvGrpSpPr>
              <a:grpSpLocks/>
            </p:cNvGrpSpPr>
            <p:nvPr/>
          </p:nvGrpSpPr>
          <p:grpSpPr bwMode="auto">
            <a:xfrm>
              <a:off x="4464" y="1296"/>
              <a:ext cx="96" cy="480"/>
              <a:chOff x="768" y="1104"/>
              <a:chExt cx="144" cy="528"/>
            </a:xfrm>
          </p:grpSpPr>
          <p:sp>
            <p:nvSpPr>
              <p:cNvPr id="1783602" name="Rectangle 818"/>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603" name="Rectangle 819"/>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04" name="Rectangle 820"/>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05" name="Rectangle 821"/>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14" name="Group 822"/>
            <p:cNvGrpSpPr>
              <a:grpSpLocks/>
            </p:cNvGrpSpPr>
            <p:nvPr/>
          </p:nvGrpSpPr>
          <p:grpSpPr bwMode="auto">
            <a:xfrm>
              <a:off x="4656" y="1296"/>
              <a:ext cx="96" cy="480"/>
              <a:chOff x="768" y="1104"/>
              <a:chExt cx="144" cy="528"/>
            </a:xfrm>
          </p:grpSpPr>
          <p:sp>
            <p:nvSpPr>
              <p:cNvPr id="1783607" name="Rectangle 823"/>
              <p:cNvSpPr>
                <a:spLocks noChangeArrowheads="1"/>
              </p:cNvSpPr>
              <p:nvPr/>
            </p:nvSpPr>
            <p:spPr bwMode="auto">
              <a:xfrm>
                <a:off x="768" y="1104"/>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608" name="Rectangle 824"/>
              <p:cNvSpPr>
                <a:spLocks noChangeArrowheads="1"/>
              </p:cNvSpPr>
              <p:nvPr/>
            </p:nvSpPr>
            <p:spPr bwMode="auto">
              <a:xfrm>
                <a:off x="768" y="1248"/>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09" name="Rectangle 825"/>
              <p:cNvSpPr>
                <a:spLocks noChangeArrowheads="1"/>
              </p:cNvSpPr>
              <p:nvPr/>
            </p:nvSpPr>
            <p:spPr bwMode="auto">
              <a:xfrm>
                <a:off x="768" y="1392"/>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10" name="Rectangle 826"/>
              <p:cNvSpPr>
                <a:spLocks noChangeArrowheads="1"/>
              </p:cNvSpPr>
              <p:nvPr/>
            </p:nvSpPr>
            <p:spPr bwMode="auto">
              <a:xfrm>
                <a:off x="768" y="1536"/>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15" name="Group 827"/>
            <p:cNvGrpSpPr>
              <a:grpSpLocks/>
            </p:cNvGrpSpPr>
            <p:nvPr/>
          </p:nvGrpSpPr>
          <p:grpSpPr bwMode="auto">
            <a:xfrm>
              <a:off x="4848" y="1296"/>
              <a:ext cx="96" cy="480"/>
              <a:chOff x="768" y="1104"/>
              <a:chExt cx="144" cy="528"/>
            </a:xfrm>
          </p:grpSpPr>
          <p:sp>
            <p:nvSpPr>
              <p:cNvPr id="1783612" name="Rectangle 828"/>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613" name="Rectangle 829"/>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14" name="Rectangle 830"/>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15" name="Rectangle 831"/>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3666" name="Text Box 882"/>
            <p:cNvSpPr txBox="1">
              <a:spLocks noChangeArrowheads="1"/>
            </p:cNvSpPr>
            <p:nvPr/>
          </p:nvSpPr>
          <p:spPr bwMode="auto">
            <a:xfrm>
              <a:off x="4176" y="1968"/>
              <a:ext cx="855"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Static mapping</a:t>
              </a:r>
            </a:p>
          </p:txBody>
        </p:sp>
        <p:cxnSp>
          <p:nvCxnSpPr>
            <p:cNvPr id="1783667" name="AutoShape 883"/>
            <p:cNvCxnSpPr>
              <a:cxnSpLocks noChangeShapeType="1"/>
            </p:cNvCxnSpPr>
            <p:nvPr/>
          </p:nvCxnSpPr>
          <p:spPr bwMode="auto">
            <a:xfrm rot="10800000" flipH="1">
              <a:off x="4656" y="1632"/>
              <a:ext cx="1" cy="131"/>
            </a:xfrm>
            <a:prstGeom prst="curvedConnector3">
              <a:avLst>
                <a:gd name="adj1" fmla="val -6600000"/>
              </a:avLst>
            </a:prstGeom>
            <a:noFill/>
            <a:ln w="12700">
              <a:solidFill>
                <a:schemeClr val="accent2"/>
              </a:solidFill>
              <a:round/>
              <a:headEnd/>
              <a:tailEnd type="triangle" w="med" len="med"/>
            </a:ln>
            <a:effectLst/>
          </p:spPr>
        </p:cxnSp>
        <p:cxnSp>
          <p:nvCxnSpPr>
            <p:cNvPr id="1783668" name="AutoShape 884"/>
            <p:cNvCxnSpPr>
              <a:cxnSpLocks noChangeShapeType="1"/>
            </p:cNvCxnSpPr>
            <p:nvPr/>
          </p:nvCxnSpPr>
          <p:spPr bwMode="auto">
            <a:xfrm rot="10800000" flipH="1">
              <a:off x="4656" y="1488"/>
              <a:ext cx="1" cy="131"/>
            </a:xfrm>
            <a:prstGeom prst="curvedConnector3">
              <a:avLst>
                <a:gd name="adj1" fmla="val -6600000"/>
              </a:avLst>
            </a:prstGeom>
            <a:noFill/>
            <a:ln w="12700">
              <a:solidFill>
                <a:schemeClr val="accent2"/>
              </a:solidFill>
              <a:round/>
              <a:headEnd/>
              <a:tailEnd type="triangle" w="med" len="med"/>
            </a:ln>
            <a:effectLst/>
          </p:spPr>
        </p:cxnSp>
        <p:cxnSp>
          <p:nvCxnSpPr>
            <p:cNvPr id="1783669" name="AutoShape 885"/>
            <p:cNvCxnSpPr>
              <a:cxnSpLocks noChangeShapeType="1"/>
            </p:cNvCxnSpPr>
            <p:nvPr/>
          </p:nvCxnSpPr>
          <p:spPr bwMode="auto">
            <a:xfrm rot="10800000" flipH="1">
              <a:off x="4656" y="1344"/>
              <a:ext cx="1" cy="131"/>
            </a:xfrm>
            <a:prstGeom prst="curvedConnector3">
              <a:avLst>
                <a:gd name="adj1" fmla="val -6000000"/>
              </a:avLst>
            </a:prstGeom>
            <a:noFill/>
            <a:ln w="12700">
              <a:solidFill>
                <a:schemeClr val="accent2"/>
              </a:solidFill>
              <a:round/>
              <a:headEnd/>
              <a:tailEnd type="triangle" w="med" len="med"/>
            </a:ln>
            <a:effectLst/>
          </p:spPr>
        </p:cxnSp>
        <p:sp>
          <p:nvSpPr>
            <p:cNvPr id="1783670" name="Text Box 886"/>
            <p:cNvSpPr txBox="1">
              <a:spLocks noChangeArrowheads="1"/>
            </p:cNvSpPr>
            <p:nvPr/>
          </p:nvSpPr>
          <p:spPr bwMode="auto">
            <a:xfrm>
              <a:off x="3936" y="1008"/>
              <a:ext cx="223" cy="952"/>
            </a:xfrm>
            <a:prstGeom prst="rect">
              <a:avLst/>
            </a:prstGeom>
            <a:noFill/>
            <a:ln w="38100">
              <a:noFill/>
              <a:miter lim="800000"/>
              <a:headEnd/>
              <a:tailEnd/>
            </a:ln>
            <a:effectLst/>
          </p:spPr>
          <p:txBody>
            <a:bodyPr vert="eaVert" wrap="none">
              <a:spAutoFit/>
            </a:bodyPr>
            <a:lstStyle/>
            <a:p>
              <a:pPr marL="260350" indent="-260350" defTabSz="903288">
                <a:buFont typeface="Wingdings" pitchFamily="2" charset="2"/>
                <a:buNone/>
              </a:pPr>
              <a:r>
                <a:rPr lang="en-US" altLang="ko-KR">
                  <a:solidFill>
                    <a:schemeClr val="accent2"/>
                  </a:solidFill>
                </a:rPr>
                <a:t>Dynamic mapping</a:t>
              </a:r>
            </a:p>
          </p:txBody>
        </p:sp>
        <p:sp>
          <p:nvSpPr>
            <p:cNvPr id="1783679" name="Text Box 895"/>
            <p:cNvSpPr txBox="1">
              <a:spLocks noChangeArrowheads="1"/>
            </p:cNvSpPr>
            <p:nvPr/>
          </p:nvSpPr>
          <p:spPr bwMode="auto">
            <a:xfrm>
              <a:off x="4258" y="672"/>
              <a:ext cx="726"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D-NUCA 1D</a:t>
              </a:r>
            </a:p>
          </p:txBody>
        </p:sp>
        <p:sp>
          <p:nvSpPr>
            <p:cNvPr id="1812561" name="Line 1105"/>
            <p:cNvSpPr>
              <a:spLocks noChangeShapeType="1"/>
            </p:cNvSpPr>
            <p:nvPr/>
          </p:nvSpPr>
          <p:spPr bwMode="auto">
            <a:xfrm>
              <a:off x="4340" y="1212"/>
              <a:ext cx="0" cy="48"/>
            </a:xfrm>
            <a:prstGeom prst="line">
              <a:avLst/>
            </a:prstGeom>
            <a:noFill/>
            <a:ln w="19050" cap="rnd">
              <a:solidFill>
                <a:srgbClr val="000099"/>
              </a:solidFill>
              <a:prstDash val="sysDot"/>
              <a:round/>
              <a:headEnd/>
              <a:tailEnd/>
            </a:ln>
            <a:effectLst/>
          </p:spPr>
          <p:txBody>
            <a:bodyPr wrap="none" anchor="ctr">
              <a:spAutoFit/>
            </a:bodyPr>
            <a:lstStyle/>
            <a:p>
              <a:endParaRPr lang="en-US"/>
            </a:p>
          </p:txBody>
        </p:sp>
        <p:sp>
          <p:nvSpPr>
            <p:cNvPr id="1812562" name="Line 1106"/>
            <p:cNvSpPr>
              <a:spLocks noChangeShapeType="1"/>
            </p:cNvSpPr>
            <p:nvPr/>
          </p:nvSpPr>
          <p:spPr bwMode="auto">
            <a:xfrm flipV="1">
              <a:off x="4344" y="1236"/>
              <a:ext cx="372" cy="0"/>
            </a:xfrm>
            <a:prstGeom prst="line">
              <a:avLst/>
            </a:prstGeom>
            <a:noFill/>
            <a:ln w="19050" cap="rnd">
              <a:solidFill>
                <a:srgbClr val="000099"/>
              </a:solidFill>
              <a:prstDash val="sysDot"/>
              <a:round/>
              <a:headEnd/>
              <a:tailEnd/>
            </a:ln>
            <a:effectLst/>
          </p:spPr>
          <p:txBody>
            <a:bodyPr anchor="ctr">
              <a:spAutoFit/>
            </a:bodyPr>
            <a:lstStyle/>
            <a:p>
              <a:endParaRPr lang="en-US"/>
            </a:p>
          </p:txBody>
        </p:sp>
        <p:sp>
          <p:nvSpPr>
            <p:cNvPr id="1812565" name="Line 1109"/>
            <p:cNvSpPr>
              <a:spLocks noChangeShapeType="1"/>
            </p:cNvSpPr>
            <p:nvPr/>
          </p:nvSpPr>
          <p:spPr bwMode="auto">
            <a:xfrm flipH="1">
              <a:off x="4704" y="1248"/>
              <a:ext cx="0" cy="48"/>
            </a:xfrm>
            <a:prstGeom prst="line">
              <a:avLst/>
            </a:prstGeom>
            <a:noFill/>
            <a:ln w="19050" cap="rnd">
              <a:solidFill>
                <a:srgbClr val="000099"/>
              </a:solidFill>
              <a:prstDash val="sysDot"/>
              <a:round/>
              <a:headEnd/>
              <a:tailEnd type="triangle" w="sm" len="sm"/>
            </a:ln>
            <a:effectLst/>
          </p:spPr>
          <p:txBody>
            <a:bodyPr anchor="ctr">
              <a:spAutoFit/>
            </a:bodyPr>
            <a:lstStyle/>
            <a:p>
              <a:endParaRPr lang="en-US"/>
            </a:p>
          </p:txBody>
        </p:sp>
        <p:sp>
          <p:nvSpPr>
            <p:cNvPr id="1812566" name="Line 1110"/>
            <p:cNvSpPr>
              <a:spLocks noChangeShapeType="1"/>
            </p:cNvSpPr>
            <p:nvPr/>
          </p:nvSpPr>
          <p:spPr bwMode="auto">
            <a:xfrm flipV="1">
              <a:off x="4704" y="1824"/>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grpSp>
      <p:grpSp>
        <p:nvGrpSpPr>
          <p:cNvPr id="1783520" name="Group 1119"/>
          <p:cNvGrpSpPr>
            <a:grpSpLocks/>
          </p:cNvGrpSpPr>
          <p:nvPr/>
        </p:nvGrpSpPr>
        <p:grpSpPr bwMode="auto">
          <a:xfrm>
            <a:off x="6096000" y="1143000"/>
            <a:ext cx="1984375" cy="2319338"/>
            <a:chOff x="4224" y="528"/>
            <a:chExt cx="1250" cy="1461"/>
          </a:xfrm>
        </p:grpSpPr>
        <p:grpSp>
          <p:nvGrpSpPr>
            <p:cNvPr id="1783521" name="Group 954"/>
            <p:cNvGrpSpPr>
              <a:grpSpLocks/>
            </p:cNvGrpSpPr>
            <p:nvPr/>
          </p:nvGrpSpPr>
          <p:grpSpPr bwMode="auto">
            <a:xfrm>
              <a:off x="4560" y="768"/>
              <a:ext cx="144" cy="297"/>
              <a:chOff x="768" y="912"/>
              <a:chExt cx="192" cy="347"/>
            </a:xfrm>
          </p:grpSpPr>
          <p:sp>
            <p:nvSpPr>
              <p:cNvPr id="1783739" name="Rectangle 955"/>
              <p:cNvSpPr>
                <a:spLocks noChangeArrowheads="1"/>
              </p:cNvSpPr>
              <p:nvPr/>
            </p:nvSpPr>
            <p:spPr bwMode="auto">
              <a:xfrm>
                <a:off x="768" y="912"/>
                <a:ext cx="192" cy="192"/>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P4</a:t>
                </a:r>
              </a:p>
            </p:txBody>
          </p:sp>
          <p:sp>
            <p:nvSpPr>
              <p:cNvPr id="1783740" name="Rectangle 956"/>
              <p:cNvSpPr>
                <a:spLocks noChangeArrowheads="1"/>
              </p:cNvSpPr>
              <p:nvPr/>
            </p:nvSpPr>
            <p:spPr bwMode="auto">
              <a:xfrm>
                <a:off x="768"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41" name="Rectangle 957"/>
              <p:cNvSpPr>
                <a:spLocks noChangeArrowheads="1"/>
              </p:cNvSpPr>
              <p:nvPr/>
            </p:nvSpPr>
            <p:spPr bwMode="auto">
              <a:xfrm>
                <a:off x="864"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42" name="Text Box 958"/>
              <p:cNvSpPr txBox="1">
                <a:spLocks noChangeArrowheads="1"/>
              </p:cNvSpPr>
              <p:nvPr/>
            </p:nvSpPr>
            <p:spPr bwMode="auto">
              <a:xfrm>
                <a:off x="768"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43" name="Text Box 959"/>
              <p:cNvSpPr txBox="1">
                <a:spLocks noChangeArrowheads="1"/>
              </p:cNvSpPr>
              <p:nvPr/>
            </p:nvSpPr>
            <p:spPr bwMode="auto">
              <a:xfrm>
                <a:off x="864"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3522" name="Group 960"/>
            <p:cNvGrpSpPr>
              <a:grpSpLocks/>
            </p:cNvGrpSpPr>
            <p:nvPr/>
          </p:nvGrpSpPr>
          <p:grpSpPr bwMode="auto">
            <a:xfrm>
              <a:off x="4752" y="768"/>
              <a:ext cx="144" cy="288"/>
              <a:chOff x="768" y="912"/>
              <a:chExt cx="192" cy="336"/>
            </a:xfrm>
          </p:grpSpPr>
          <p:sp>
            <p:nvSpPr>
              <p:cNvPr id="1783745" name="Rectangle 961"/>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P5</a:t>
                </a:r>
              </a:p>
            </p:txBody>
          </p:sp>
          <p:sp>
            <p:nvSpPr>
              <p:cNvPr id="1783746" name="Rectangle 962"/>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47" name="Rectangle 963"/>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48" name="Text Box 964"/>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49" name="Text Box 965"/>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3523" name="Group 966"/>
            <p:cNvGrpSpPr>
              <a:grpSpLocks/>
            </p:cNvGrpSpPr>
            <p:nvPr/>
          </p:nvGrpSpPr>
          <p:grpSpPr bwMode="auto">
            <a:xfrm>
              <a:off x="4944" y="768"/>
              <a:ext cx="144" cy="288"/>
              <a:chOff x="768" y="912"/>
              <a:chExt cx="192" cy="336"/>
            </a:xfrm>
          </p:grpSpPr>
          <p:sp>
            <p:nvSpPr>
              <p:cNvPr id="1783751" name="Rectangle 96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P6</a:t>
                </a:r>
              </a:p>
            </p:txBody>
          </p:sp>
          <p:sp>
            <p:nvSpPr>
              <p:cNvPr id="1783752" name="Rectangle 968"/>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53" name="Rectangle 969"/>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54" name="Text Box 970"/>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55" name="Text Box 971"/>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3524" name="Group 972"/>
            <p:cNvGrpSpPr>
              <a:grpSpLocks/>
            </p:cNvGrpSpPr>
            <p:nvPr/>
          </p:nvGrpSpPr>
          <p:grpSpPr bwMode="auto">
            <a:xfrm>
              <a:off x="5136" y="768"/>
              <a:ext cx="144" cy="288"/>
              <a:chOff x="768" y="912"/>
              <a:chExt cx="192" cy="336"/>
            </a:xfrm>
          </p:grpSpPr>
          <p:sp>
            <p:nvSpPr>
              <p:cNvPr id="1783757" name="Rectangle 973"/>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P7</a:t>
                </a:r>
              </a:p>
            </p:txBody>
          </p:sp>
          <p:sp>
            <p:nvSpPr>
              <p:cNvPr id="1783758" name="Rectangle 974"/>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59" name="Rectangle 975"/>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60" name="Text Box 976"/>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61" name="Text Box 977"/>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3525" name="Group 978"/>
            <p:cNvGrpSpPr>
              <a:grpSpLocks/>
            </p:cNvGrpSpPr>
            <p:nvPr/>
          </p:nvGrpSpPr>
          <p:grpSpPr bwMode="auto">
            <a:xfrm>
              <a:off x="4560" y="1152"/>
              <a:ext cx="96" cy="480"/>
              <a:chOff x="768" y="1104"/>
              <a:chExt cx="144" cy="528"/>
            </a:xfrm>
          </p:grpSpPr>
          <p:sp>
            <p:nvSpPr>
              <p:cNvPr id="1783763" name="Rectangle 979"/>
              <p:cNvSpPr>
                <a:spLocks noChangeArrowheads="1"/>
              </p:cNvSpPr>
              <p:nvPr/>
            </p:nvSpPr>
            <p:spPr bwMode="auto">
              <a:xfrm>
                <a:off x="768" y="1104"/>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764" name="Rectangle 980"/>
              <p:cNvSpPr>
                <a:spLocks noChangeArrowheads="1"/>
              </p:cNvSpPr>
              <p:nvPr/>
            </p:nvSpPr>
            <p:spPr bwMode="auto">
              <a:xfrm>
                <a:off x="768" y="1248"/>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65" name="Rectangle 981"/>
              <p:cNvSpPr>
                <a:spLocks noChangeArrowheads="1"/>
              </p:cNvSpPr>
              <p:nvPr/>
            </p:nvSpPr>
            <p:spPr bwMode="auto">
              <a:xfrm>
                <a:off x="768" y="1392"/>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66" name="Rectangle 982"/>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3526" name="Group 983"/>
            <p:cNvGrpSpPr>
              <a:grpSpLocks/>
            </p:cNvGrpSpPr>
            <p:nvPr/>
          </p:nvGrpSpPr>
          <p:grpSpPr bwMode="auto">
            <a:xfrm>
              <a:off x="4752" y="1152"/>
              <a:ext cx="96" cy="480"/>
              <a:chOff x="768" y="1104"/>
              <a:chExt cx="144" cy="528"/>
            </a:xfrm>
          </p:grpSpPr>
          <p:sp>
            <p:nvSpPr>
              <p:cNvPr id="1783768" name="Rectangle 984"/>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769" name="Rectangle 985"/>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70" name="Rectangle 986"/>
              <p:cNvSpPr>
                <a:spLocks noChangeArrowheads="1"/>
              </p:cNvSpPr>
              <p:nvPr/>
            </p:nvSpPr>
            <p:spPr bwMode="auto">
              <a:xfrm>
                <a:off x="768" y="1392"/>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71" name="Rectangle 987"/>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3527" name="Group 988"/>
            <p:cNvGrpSpPr>
              <a:grpSpLocks/>
            </p:cNvGrpSpPr>
            <p:nvPr/>
          </p:nvGrpSpPr>
          <p:grpSpPr bwMode="auto">
            <a:xfrm>
              <a:off x="4944" y="1152"/>
              <a:ext cx="96" cy="480"/>
              <a:chOff x="768" y="1104"/>
              <a:chExt cx="144" cy="528"/>
            </a:xfrm>
          </p:grpSpPr>
          <p:sp>
            <p:nvSpPr>
              <p:cNvPr id="1783773" name="Rectangle 989"/>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774" name="Rectangle 990"/>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75" name="Rectangle 991"/>
              <p:cNvSpPr>
                <a:spLocks noChangeArrowheads="1"/>
              </p:cNvSpPr>
              <p:nvPr/>
            </p:nvSpPr>
            <p:spPr bwMode="auto">
              <a:xfrm>
                <a:off x="768" y="1392"/>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76" name="Rectangle 992"/>
              <p:cNvSpPr>
                <a:spLocks noChangeArrowheads="1"/>
              </p:cNvSpPr>
              <p:nvPr/>
            </p:nvSpPr>
            <p:spPr bwMode="auto">
              <a:xfrm>
                <a:off x="768" y="1536"/>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3528" name="Group 993"/>
            <p:cNvGrpSpPr>
              <a:grpSpLocks/>
            </p:cNvGrpSpPr>
            <p:nvPr/>
          </p:nvGrpSpPr>
          <p:grpSpPr bwMode="auto">
            <a:xfrm>
              <a:off x="5136" y="1152"/>
              <a:ext cx="96" cy="480"/>
              <a:chOff x="768" y="1104"/>
              <a:chExt cx="144" cy="528"/>
            </a:xfrm>
          </p:grpSpPr>
          <p:sp>
            <p:nvSpPr>
              <p:cNvPr id="1783778" name="Rectangle 994"/>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779" name="Rectangle 995"/>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80" name="Rectangle 996"/>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81" name="Rectangle 997"/>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cxnSp>
          <p:nvCxnSpPr>
            <p:cNvPr id="1783782" name="AutoShape 998"/>
            <p:cNvCxnSpPr>
              <a:cxnSpLocks noChangeShapeType="1"/>
            </p:cNvCxnSpPr>
            <p:nvPr/>
          </p:nvCxnSpPr>
          <p:spPr bwMode="auto">
            <a:xfrm rot="10800000" flipH="1">
              <a:off x="4560" y="1344"/>
              <a:ext cx="1" cy="131"/>
            </a:xfrm>
            <a:prstGeom prst="curvedConnector3">
              <a:avLst>
                <a:gd name="adj1" fmla="val -8000000"/>
              </a:avLst>
            </a:prstGeom>
            <a:noFill/>
            <a:ln w="12700">
              <a:solidFill>
                <a:schemeClr val="accent2"/>
              </a:solidFill>
              <a:round/>
              <a:headEnd/>
              <a:tailEnd type="triangle" w="med" len="med"/>
            </a:ln>
            <a:effectLst/>
          </p:spPr>
        </p:cxnSp>
        <p:cxnSp>
          <p:nvCxnSpPr>
            <p:cNvPr id="1783784" name="AutoShape 1000"/>
            <p:cNvCxnSpPr>
              <a:cxnSpLocks noChangeShapeType="1"/>
            </p:cNvCxnSpPr>
            <p:nvPr/>
          </p:nvCxnSpPr>
          <p:spPr bwMode="auto">
            <a:xfrm rot="10800000" flipH="1">
              <a:off x="4560" y="1200"/>
              <a:ext cx="1" cy="131"/>
            </a:xfrm>
            <a:prstGeom prst="curvedConnector3">
              <a:avLst>
                <a:gd name="adj1" fmla="val -8000000"/>
              </a:avLst>
            </a:prstGeom>
            <a:noFill/>
            <a:ln w="12700">
              <a:solidFill>
                <a:schemeClr val="accent2"/>
              </a:solidFill>
              <a:round/>
              <a:headEnd/>
              <a:tailEnd type="triangle" w="med" len="med"/>
            </a:ln>
            <a:effectLst/>
          </p:spPr>
        </p:cxnSp>
        <p:sp>
          <p:nvSpPr>
            <p:cNvPr id="1783788" name="Text Box 1004"/>
            <p:cNvSpPr txBox="1">
              <a:spLocks noChangeArrowheads="1"/>
            </p:cNvSpPr>
            <p:nvPr/>
          </p:nvSpPr>
          <p:spPr bwMode="auto">
            <a:xfrm>
              <a:off x="4464" y="1824"/>
              <a:ext cx="1010"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solidFill>
                    <a:schemeClr val="accent2"/>
                  </a:solidFill>
                </a:rPr>
                <a:t>Dynamic mapping</a:t>
              </a:r>
            </a:p>
          </p:txBody>
        </p:sp>
        <p:sp>
          <p:nvSpPr>
            <p:cNvPr id="1783789" name="Text Box 1005"/>
            <p:cNvSpPr txBox="1">
              <a:spLocks noChangeArrowheads="1"/>
            </p:cNvSpPr>
            <p:nvPr/>
          </p:nvSpPr>
          <p:spPr bwMode="auto">
            <a:xfrm>
              <a:off x="4224" y="864"/>
              <a:ext cx="223" cy="952"/>
            </a:xfrm>
            <a:prstGeom prst="rect">
              <a:avLst/>
            </a:prstGeom>
            <a:noFill/>
            <a:ln w="38100">
              <a:noFill/>
              <a:miter lim="800000"/>
              <a:headEnd/>
              <a:tailEnd/>
            </a:ln>
            <a:effectLst/>
          </p:spPr>
          <p:txBody>
            <a:bodyPr vert="eaVert" wrap="none">
              <a:spAutoFit/>
            </a:bodyPr>
            <a:lstStyle/>
            <a:p>
              <a:pPr marL="260350" indent="-260350" defTabSz="903288">
                <a:buFont typeface="Wingdings" pitchFamily="2" charset="2"/>
                <a:buNone/>
              </a:pPr>
              <a:r>
                <a:rPr lang="en-US" altLang="ko-KR">
                  <a:solidFill>
                    <a:schemeClr val="accent2"/>
                  </a:solidFill>
                </a:rPr>
                <a:t>Dynamic mapping</a:t>
              </a:r>
            </a:p>
          </p:txBody>
        </p:sp>
        <p:sp>
          <p:nvSpPr>
            <p:cNvPr id="1783790" name="Text Box 1006"/>
            <p:cNvSpPr txBox="1">
              <a:spLocks noChangeArrowheads="1"/>
            </p:cNvSpPr>
            <p:nvPr/>
          </p:nvSpPr>
          <p:spPr bwMode="auto">
            <a:xfrm>
              <a:off x="4530" y="528"/>
              <a:ext cx="726"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D-NUCA 2D</a:t>
              </a:r>
            </a:p>
          </p:txBody>
        </p:sp>
        <p:cxnSp>
          <p:nvCxnSpPr>
            <p:cNvPr id="1812568" name="AutoShape 1112"/>
            <p:cNvCxnSpPr>
              <a:cxnSpLocks noChangeShapeType="1"/>
              <a:stCxn id="1783770" idx="1"/>
              <a:endCxn id="1783765" idx="3"/>
            </p:cNvCxnSpPr>
            <p:nvPr/>
          </p:nvCxnSpPr>
          <p:spPr bwMode="auto">
            <a:xfrm rot="10800000">
              <a:off x="4656" y="1458"/>
              <a:ext cx="96" cy="0"/>
            </a:xfrm>
            <a:prstGeom prst="straightConnector1">
              <a:avLst/>
            </a:prstGeom>
            <a:noFill/>
            <a:ln w="12700">
              <a:solidFill>
                <a:schemeClr val="accent2"/>
              </a:solidFill>
              <a:round/>
              <a:headEnd/>
              <a:tailEnd type="triangle" w="med" len="med"/>
            </a:ln>
            <a:effectLst/>
          </p:spPr>
        </p:cxnSp>
        <p:cxnSp>
          <p:nvCxnSpPr>
            <p:cNvPr id="1812569" name="AutoShape 1113"/>
            <p:cNvCxnSpPr>
              <a:cxnSpLocks noChangeShapeType="1"/>
              <a:stCxn id="1783775" idx="1"/>
              <a:endCxn id="1783770" idx="3"/>
            </p:cNvCxnSpPr>
            <p:nvPr/>
          </p:nvCxnSpPr>
          <p:spPr bwMode="auto">
            <a:xfrm rot="10800000">
              <a:off x="4848" y="1458"/>
              <a:ext cx="96" cy="0"/>
            </a:xfrm>
            <a:prstGeom prst="straightConnector1">
              <a:avLst/>
            </a:prstGeom>
            <a:noFill/>
            <a:ln w="12700">
              <a:solidFill>
                <a:schemeClr val="accent2"/>
              </a:solidFill>
              <a:round/>
              <a:headEnd/>
              <a:tailEnd type="triangle" w="med" len="med"/>
            </a:ln>
            <a:effectLst/>
          </p:spPr>
        </p:cxnSp>
        <p:cxnSp>
          <p:nvCxnSpPr>
            <p:cNvPr id="1812570" name="AutoShape 1114"/>
            <p:cNvCxnSpPr>
              <a:cxnSpLocks noChangeShapeType="1"/>
            </p:cNvCxnSpPr>
            <p:nvPr/>
          </p:nvCxnSpPr>
          <p:spPr bwMode="auto">
            <a:xfrm rot="10800000" flipH="1">
              <a:off x="5040" y="1440"/>
              <a:ext cx="1" cy="131"/>
            </a:xfrm>
            <a:prstGeom prst="curvedConnector3">
              <a:avLst>
                <a:gd name="adj1" fmla="val 6000000"/>
              </a:avLst>
            </a:prstGeom>
            <a:noFill/>
            <a:ln w="12700">
              <a:solidFill>
                <a:schemeClr val="accent2"/>
              </a:solidFill>
              <a:round/>
              <a:headEnd/>
              <a:tailEnd type="triangle" w="med" len="med"/>
            </a:ln>
            <a:effectLst/>
          </p:spPr>
        </p:cxnSp>
        <p:sp>
          <p:nvSpPr>
            <p:cNvPr id="1812571" name="Line 1115"/>
            <p:cNvSpPr>
              <a:spLocks noChangeShapeType="1"/>
            </p:cNvSpPr>
            <p:nvPr/>
          </p:nvSpPr>
          <p:spPr bwMode="auto">
            <a:xfrm flipV="1">
              <a:off x="4992" y="1680"/>
              <a:ext cx="0" cy="144"/>
            </a:xfrm>
            <a:prstGeom prst="line">
              <a:avLst/>
            </a:prstGeom>
            <a:noFill/>
            <a:ln w="19050">
              <a:solidFill>
                <a:schemeClr val="tx1"/>
              </a:solidFill>
              <a:round/>
              <a:headEnd/>
              <a:tailEnd type="triangle" w="med" len="med"/>
            </a:ln>
            <a:effectLst/>
          </p:spPr>
          <p:txBody>
            <a:bodyPr wrap="none" anchor="ctr">
              <a:spAutoFit/>
            </a:bodyPr>
            <a:lstStyle/>
            <a:p>
              <a:endParaRPr lang="en-US"/>
            </a:p>
          </p:txBody>
        </p:sp>
        <p:sp>
          <p:nvSpPr>
            <p:cNvPr id="1812574" name="Line 1118"/>
            <p:cNvSpPr>
              <a:spLocks noChangeShapeType="1"/>
            </p:cNvSpPr>
            <p:nvPr/>
          </p:nvSpPr>
          <p:spPr bwMode="auto">
            <a:xfrm>
              <a:off x="4624" y="1068"/>
              <a:ext cx="4" cy="84"/>
            </a:xfrm>
            <a:prstGeom prst="line">
              <a:avLst/>
            </a:prstGeom>
            <a:noFill/>
            <a:ln w="19050" cap="rnd">
              <a:solidFill>
                <a:srgbClr val="000099"/>
              </a:solidFill>
              <a:prstDash val="sysDot"/>
              <a:round/>
              <a:headEnd/>
              <a:tailEnd type="triangle" w="sm" len="sm"/>
            </a:ln>
            <a:effectLst>
              <a:outerShdw dist="35921" dir="2700000" algn="ctr" rotWithShape="0">
                <a:schemeClr val="bg2"/>
              </a:outerShdw>
            </a:effectLst>
          </p:spPr>
          <p:txBody>
            <a:bodyPr anchor="ctr">
              <a:spAutoFit/>
            </a:bodyPr>
            <a:lstStyle/>
            <a:p>
              <a:endParaRPr lang="en-US"/>
            </a:p>
          </p:txBody>
        </p:sp>
      </p:grpSp>
      <p:sp>
        <p:nvSpPr>
          <p:cNvPr id="370" name="TextBox 369"/>
          <p:cNvSpPr txBox="1"/>
          <p:nvPr/>
        </p:nvSpPr>
        <p:spPr>
          <a:xfrm>
            <a:off x="6553200" y="5257800"/>
            <a:ext cx="2398413" cy="1477328"/>
          </a:xfrm>
          <a:prstGeom prst="rect">
            <a:avLst/>
          </a:prstGeom>
          <a:solidFill>
            <a:srgbClr val="CCFF99"/>
          </a:solidFill>
        </p:spPr>
        <p:txBody>
          <a:bodyPr wrap="none" rtlCol="0">
            <a:spAutoFit/>
          </a:bodyPr>
          <a:lstStyle/>
          <a:p>
            <a:r>
              <a:rPr lang="en-US" dirty="0" smtClean="0"/>
              <a:t>DNUCA-1D:</a:t>
            </a:r>
          </a:p>
          <a:p>
            <a:r>
              <a:rPr lang="en-US" dirty="0" smtClean="0"/>
              <a:t>  block </a:t>
            </a:r>
            <a:r>
              <a:rPr lang="en-US" dirty="0" smtClean="0">
                <a:sym typeface="Wingdings" pitchFamily="2" charset="2"/>
              </a:rPr>
              <a:t> one column</a:t>
            </a:r>
          </a:p>
          <a:p>
            <a:r>
              <a:rPr lang="en-US" dirty="0" smtClean="0">
                <a:sym typeface="Wingdings" pitchFamily="2" charset="2"/>
              </a:rPr>
              <a:t>DNUCA-2D:</a:t>
            </a:r>
          </a:p>
          <a:p>
            <a:r>
              <a:rPr lang="en-US" dirty="0" smtClean="0">
                <a:sym typeface="Wingdings" pitchFamily="2" charset="2"/>
              </a:rPr>
              <a:t> block  any column</a:t>
            </a:r>
          </a:p>
          <a:p>
            <a:r>
              <a:rPr lang="en-US" dirty="0" smtClean="0">
                <a:sym typeface="Wingdings" pitchFamily="2" charset="2"/>
              </a:rPr>
              <a:t>Higher </a:t>
            </a:r>
            <a:r>
              <a:rPr lang="en-US" dirty="0" err="1" smtClean="0">
                <a:sym typeface="Wingdings" pitchFamily="2" charset="2"/>
              </a:rPr>
              <a:t>associativity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551"/>
                                        </p:tgtEl>
                                        <p:attrNameLst>
                                          <p:attrName>style.visibility</p:attrName>
                                        </p:attrNameLst>
                                      </p:cBhvr>
                                      <p:to>
                                        <p:strVal val="visible"/>
                                      </p:to>
                                    </p:set>
                                    <p:animEffect transition="in" filter="blinds(horizontal)">
                                      <p:cBhvr>
                                        <p:cTn id="7" dur="500"/>
                                        <p:tgtEl>
                                          <p:spTgt spid="18125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812551"/>
                                        </p:tgtEl>
                                      </p:cBhvr>
                                    </p:animEffect>
                                    <p:set>
                                      <p:cBhvr>
                                        <p:cTn id="12" dur="1" fill="hold">
                                          <p:stCondLst>
                                            <p:cond delay="499"/>
                                          </p:stCondLst>
                                        </p:cTn>
                                        <p:tgtEl>
                                          <p:spTgt spid="1812551"/>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1812552"/>
                                        </p:tgtEl>
                                        <p:attrNameLst>
                                          <p:attrName>style.visibility</p:attrName>
                                        </p:attrNameLst>
                                      </p:cBhvr>
                                      <p:to>
                                        <p:strVal val="visible"/>
                                      </p:to>
                                    </p:set>
                                    <p:animEffect transition="in" filter="blinds(horizontal)">
                                      <p:cBhvr>
                                        <p:cTn id="15" dur="500"/>
                                        <p:tgtEl>
                                          <p:spTgt spid="181255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812552"/>
                                        </p:tgtEl>
                                      </p:cBhvr>
                                    </p:animEffect>
                                    <p:set>
                                      <p:cBhvr>
                                        <p:cTn id="20" dur="1" fill="hold">
                                          <p:stCondLst>
                                            <p:cond delay="499"/>
                                          </p:stCondLst>
                                        </p:cTn>
                                        <p:tgtEl>
                                          <p:spTgt spid="1812552"/>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1812533"/>
                                        </p:tgtEl>
                                        <p:attrNameLst>
                                          <p:attrName>style.visibility</p:attrName>
                                        </p:attrNameLst>
                                      </p:cBhvr>
                                      <p:to>
                                        <p:strVal val="visible"/>
                                      </p:to>
                                    </p:set>
                                    <p:animEffect transition="in" filter="blinds(horizontal)">
                                      <p:cBhvr>
                                        <p:cTn id="23" dur="500"/>
                                        <p:tgtEl>
                                          <p:spTgt spid="1812533"/>
                                        </p:tgtEl>
                                      </p:cBhvr>
                                    </p:animEffect>
                                  </p:childTnLst>
                                </p:cTn>
                              </p:par>
                              <p:par>
                                <p:cTn id="24" presetID="3" presetClass="entr" presetSubtype="10" fill="hold" nodeType="withEffect">
                                  <p:stCondLst>
                                    <p:cond delay="0"/>
                                  </p:stCondLst>
                                  <p:childTnLst>
                                    <p:set>
                                      <p:cBhvr>
                                        <p:cTn id="25" dur="1" fill="hold">
                                          <p:stCondLst>
                                            <p:cond delay="0"/>
                                          </p:stCondLst>
                                        </p:cTn>
                                        <p:tgtEl>
                                          <p:spTgt spid="1782791"/>
                                        </p:tgtEl>
                                        <p:attrNameLst>
                                          <p:attrName>style.visibility</p:attrName>
                                        </p:attrNameLst>
                                      </p:cBhvr>
                                      <p:to>
                                        <p:strVal val="visible"/>
                                      </p:to>
                                    </p:set>
                                    <p:animEffect transition="in" filter="blinds(horizontal)">
                                      <p:cBhvr>
                                        <p:cTn id="26" dur="500"/>
                                        <p:tgtEl>
                                          <p:spTgt spid="1782791"/>
                                        </p:tgtEl>
                                      </p:cBhvr>
                                    </p:animEffect>
                                  </p:childTnLst>
                                </p:cTn>
                              </p:par>
                              <p:par>
                                <p:cTn id="27" presetID="3" presetClass="entr" presetSubtype="10" fill="hold" nodeType="withEffect">
                                  <p:stCondLst>
                                    <p:cond delay="0"/>
                                  </p:stCondLst>
                                  <p:childTnLst>
                                    <p:set>
                                      <p:cBhvr>
                                        <p:cTn id="28" dur="1" fill="hold">
                                          <p:stCondLst>
                                            <p:cond delay="0"/>
                                          </p:stCondLst>
                                        </p:cTn>
                                        <p:tgtEl>
                                          <p:spTgt spid="1782793"/>
                                        </p:tgtEl>
                                        <p:attrNameLst>
                                          <p:attrName>style.visibility</p:attrName>
                                        </p:attrNameLst>
                                      </p:cBhvr>
                                      <p:to>
                                        <p:strVal val="visible"/>
                                      </p:to>
                                    </p:set>
                                    <p:animEffect transition="in" filter="blinds(horizontal)">
                                      <p:cBhvr>
                                        <p:cTn id="29" dur="500"/>
                                        <p:tgtEl>
                                          <p:spTgt spid="178279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1782793"/>
                                        </p:tgtEl>
                                      </p:cBhvr>
                                    </p:animEffect>
                                    <p:set>
                                      <p:cBhvr>
                                        <p:cTn id="34" dur="1" fill="hold">
                                          <p:stCondLst>
                                            <p:cond delay="499"/>
                                          </p:stCondLst>
                                        </p:cTn>
                                        <p:tgtEl>
                                          <p:spTgt spid="1782793"/>
                                        </p:tgtEl>
                                        <p:attrNameLst>
                                          <p:attrName>style.visibility</p:attrName>
                                        </p:attrNameLst>
                                      </p:cBhvr>
                                      <p:to>
                                        <p:strVal val="hidden"/>
                                      </p:to>
                                    </p:set>
                                  </p:childTnLst>
                                </p:cTn>
                              </p:par>
                              <p:par>
                                <p:cTn id="35" presetID="3" presetClass="entr" presetSubtype="10" fill="hold" nodeType="withEffect">
                                  <p:stCondLst>
                                    <p:cond delay="0"/>
                                  </p:stCondLst>
                                  <p:childTnLst>
                                    <p:set>
                                      <p:cBhvr>
                                        <p:cTn id="36" dur="1" fill="hold">
                                          <p:stCondLst>
                                            <p:cond delay="0"/>
                                          </p:stCondLst>
                                        </p:cTn>
                                        <p:tgtEl>
                                          <p:spTgt spid="1782807"/>
                                        </p:tgtEl>
                                        <p:attrNameLst>
                                          <p:attrName>style.visibility</p:attrName>
                                        </p:attrNameLst>
                                      </p:cBhvr>
                                      <p:to>
                                        <p:strVal val="visible"/>
                                      </p:to>
                                    </p:set>
                                    <p:animEffect transition="in" filter="blinds(horizontal)">
                                      <p:cBhvr>
                                        <p:cTn id="37" dur="500"/>
                                        <p:tgtEl>
                                          <p:spTgt spid="178280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782807"/>
                                        </p:tgtEl>
                                      </p:cBhvr>
                                    </p:animEffect>
                                    <p:set>
                                      <p:cBhvr>
                                        <p:cTn id="42" dur="1" fill="hold">
                                          <p:stCondLst>
                                            <p:cond delay="499"/>
                                          </p:stCondLst>
                                        </p:cTn>
                                        <p:tgtEl>
                                          <p:spTgt spid="1782807"/>
                                        </p:tgtEl>
                                        <p:attrNameLst>
                                          <p:attrName>style.visibility</p:attrName>
                                        </p:attrNameLst>
                                      </p:cBhvr>
                                      <p:to>
                                        <p:strVal val="hidden"/>
                                      </p:to>
                                    </p:set>
                                  </p:childTnLst>
                                </p:cTn>
                              </p:par>
                              <p:par>
                                <p:cTn id="43" presetID="3" presetClass="entr" presetSubtype="10" fill="hold" nodeType="withEffect">
                                  <p:stCondLst>
                                    <p:cond delay="0"/>
                                  </p:stCondLst>
                                  <p:childTnLst>
                                    <p:set>
                                      <p:cBhvr>
                                        <p:cTn id="44" dur="1" fill="hold">
                                          <p:stCondLst>
                                            <p:cond delay="0"/>
                                          </p:stCondLst>
                                        </p:cTn>
                                        <p:tgtEl>
                                          <p:spTgt spid="1783520"/>
                                        </p:tgtEl>
                                        <p:attrNameLst>
                                          <p:attrName>style.visibility</p:attrName>
                                        </p:attrNameLst>
                                      </p:cBhvr>
                                      <p:to>
                                        <p:strVal val="visible"/>
                                      </p:to>
                                    </p:set>
                                    <p:animEffect transition="in" filter="blinds(horizontal)">
                                      <p:cBhvr>
                                        <p:cTn id="45" dur="500"/>
                                        <p:tgtEl>
                                          <p:spTgt spid="17835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782792"/>
                                        </p:tgtEl>
                                        <p:attrNameLst>
                                          <p:attrName>style.visibility</p:attrName>
                                        </p:attrNameLst>
                                      </p:cBhvr>
                                      <p:to>
                                        <p:strVal val="visible"/>
                                      </p:to>
                                    </p:set>
                                    <p:animEffect transition="in" filter="blinds(horizontal)">
                                      <p:cBhvr>
                                        <p:cTn id="50" dur="500"/>
                                        <p:tgtEl>
                                          <p:spTgt spid="1782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3" grpId="0" animBg="1"/>
      <p:bldP spid="1812551" grpId="0" animBg="1"/>
      <p:bldP spid="1812551" grpId="1" animBg="1"/>
      <p:bldP spid="1812552" grpId="0" animBg="1"/>
      <p:bldP spid="1812552" grpId="1"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p:txBody>
          <a:bodyPr/>
          <a:lstStyle/>
          <a:p>
            <a:r>
              <a:rPr lang="en-US" altLang="ko-KR">
                <a:ea typeface="굴림" pitchFamily="34" charset="-127"/>
              </a:rPr>
              <a:t>Lookup Mechanism</a:t>
            </a:r>
          </a:p>
        </p:txBody>
      </p:sp>
      <p:sp>
        <p:nvSpPr>
          <p:cNvPr id="1785859" name="Rectangle 3"/>
          <p:cNvSpPr>
            <a:spLocks noGrp="1" noChangeArrowheads="1"/>
          </p:cNvSpPr>
          <p:nvPr>
            <p:ph type="body" idx="1"/>
          </p:nvPr>
        </p:nvSpPr>
        <p:spPr/>
        <p:txBody>
          <a:bodyPr/>
          <a:lstStyle/>
          <a:p>
            <a:r>
              <a:rPr lang="en-US" altLang="ko-KR" sz="2000">
                <a:ea typeface="굴림" pitchFamily="34" charset="-127"/>
              </a:rPr>
              <a:t>Use partial-tags </a:t>
            </a:r>
            <a:r>
              <a:rPr lang="en-US" altLang="ko-KR" sz="1600">
                <a:ea typeface="굴림" pitchFamily="34" charset="-127"/>
              </a:rPr>
              <a:t>[Kessler et al. ISCA 1989]</a:t>
            </a:r>
          </a:p>
          <a:p>
            <a:r>
              <a:rPr lang="en-US" altLang="ko-KR" sz="2000">
                <a:ea typeface="굴림" pitchFamily="34" charset="-127"/>
              </a:rPr>
              <a:t>Searching problem in shared D-NUCA</a:t>
            </a:r>
          </a:p>
          <a:p>
            <a:pPr lvl="1"/>
            <a:r>
              <a:rPr lang="en-US" altLang="ko-KR" sz="1800">
                <a:ea typeface="굴림" pitchFamily="34" charset="-127"/>
              </a:rPr>
              <a:t> Centralized tags : multi-hop latencies from processors to tags</a:t>
            </a:r>
          </a:p>
          <a:p>
            <a:pPr lvl="1"/>
            <a:r>
              <a:rPr lang="en-US" altLang="ko-KR" sz="1800">
                <a:ea typeface="굴림" pitchFamily="34" charset="-127"/>
              </a:rPr>
              <a:t> Fully replicated tags : huge area overheads and complexity </a:t>
            </a:r>
          </a:p>
          <a:p>
            <a:r>
              <a:rPr lang="en-US" altLang="ko-KR" sz="2000">
                <a:ea typeface="굴림" pitchFamily="34" charset="-127"/>
              </a:rPr>
              <a:t>Distributed partial tags: partial-tag fragment for each column</a:t>
            </a:r>
          </a:p>
          <a:p>
            <a:r>
              <a:rPr lang="en-US" altLang="ko-KR" sz="2000">
                <a:ea typeface="굴림" pitchFamily="34" charset="-127"/>
              </a:rPr>
              <a:t>Broadcast lookups of partial tags can occur in D-NUCA 2D</a:t>
            </a:r>
          </a:p>
          <a:p>
            <a:endParaRPr lang="en-US" altLang="ko-KR" sz="2000">
              <a:ea typeface="굴림" pitchFamily="34" charset="-127"/>
            </a:endParaRPr>
          </a:p>
          <a:p>
            <a:pPr lvl="1">
              <a:buFont typeface="Times New Roman" pitchFamily="18" charset="0"/>
              <a:buNone/>
            </a:pPr>
            <a:endParaRPr lang="en-US" altLang="ko-KR" sz="1800">
              <a:ea typeface="굴림" pitchFamily="34" charset="-127"/>
            </a:endParaRPr>
          </a:p>
        </p:txBody>
      </p:sp>
      <p:grpSp>
        <p:nvGrpSpPr>
          <p:cNvPr id="2" name="Group 100"/>
          <p:cNvGrpSpPr>
            <a:grpSpLocks/>
          </p:cNvGrpSpPr>
          <p:nvPr/>
        </p:nvGrpSpPr>
        <p:grpSpPr bwMode="auto">
          <a:xfrm>
            <a:off x="1752600" y="3429000"/>
            <a:ext cx="3454400" cy="2438400"/>
            <a:chOff x="3600" y="2208"/>
            <a:chExt cx="1684" cy="1152"/>
          </a:xfrm>
        </p:grpSpPr>
        <p:grpSp>
          <p:nvGrpSpPr>
            <p:cNvPr id="3" name="Group 5"/>
            <p:cNvGrpSpPr>
              <a:grpSpLocks/>
            </p:cNvGrpSpPr>
            <p:nvPr/>
          </p:nvGrpSpPr>
          <p:grpSpPr bwMode="auto">
            <a:xfrm>
              <a:off x="3600" y="2400"/>
              <a:ext cx="144" cy="288"/>
              <a:chOff x="768" y="912"/>
              <a:chExt cx="192" cy="336"/>
            </a:xfrm>
          </p:grpSpPr>
          <p:sp>
            <p:nvSpPr>
              <p:cNvPr id="1785862" name="Rectangle 6"/>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P0</a:t>
                </a:r>
              </a:p>
            </p:txBody>
          </p:sp>
          <p:sp>
            <p:nvSpPr>
              <p:cNvPr id="1785863" name="Rectangle 7"/>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5864" name="Rectangle 8"/>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65" name="Text Box 9"/>
              <p:cNvSpPr txBox="1">
                <a:spLocks noChangeArrowheads="1"/>
              </p:cNvSpPr>
              <p:nvPr/>
            </p:nvSpPr>
            <p:spPr bwMode="auto">
              <a:xfrm>
                <a:off x="768" y="1105"/>
                <a:ext cx="97"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5866" name="Text Box 10"/>
              <p:cNvSpPr txBox="1">
                <a:spLocks noChangeArrowheads="1"/>
              </p:cNvSpPr>
              <p:nvPr/>
            </p:nvSpPr>
            <p:spPr bwMode="auto">
              <a:xfrm>
                <a:off x="865" y="1105"/>
                <a:ext cx="95"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4" name="Group 11"/>
            <p:cNvGrpSpPr>
              <a:grpSpLocks/>
            </p:cNvGrpSpPr>
            <p:nvPr/>
          </p:nvGrpSpPr>
          <p:grpSpPr bwMode="auto">
            <a:xfrm>
              <a:off x="3792" y="2400"/>
              <a:ext cx="144" cy="288"/>
              <a:chOff x="768" y="912"/>
              <a:chExt cx="192" cy="336"/>
            </a:xfrm>
          </p:grpSpPr>
          <p:sp>
            <p:nvSpPr>
              <p:cNvPr id="1785868" name="Rectangle 12"/>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P1</a:t>
                </a:r>
              </a:p>
            </p:txBody>
          </p:sp>
          <p:sp>
            <p:nvSpPr>
              <p:cNvPr id="1785869" name="Rectangle 13"/>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5870" name="Rectangle 14"/>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71" name="Text Box 15"/>
              <p:cNvSpPr txBox="1">
                <a:spLocks noChangeArrowheads="1"/>
              </p:cNvSpPr>
              <p:nvPr/>
            </p:nvSpPr>
            <p:spPr bwMode="auto">
              <a:xfrm>
                <a:off x="768" y="1105"/>
                <a:ext cx="97"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5872" name="Text Box 16"/>
              <p:cNvSpPr txBox="1">
                <a:spLocks noChangeArrowheads="1"/>
              </p:cNvSpPr>
              <p:nvPr/>
            </p:nvSpPr>
            <p:spPr bwMode="auto">
              <a:xfrm>
                <a:off x="865" y="1105"/>
                <a:ext cx="95"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5" name="Group 17"/>
            <p:cNvGrpSpPr>
              <a:grpSpLocks/>
            </p:cNvGrpSpPr>
            <p:nvPr/>
          </p:nvGrpSpPr>
          <p:grpSpPr bwMode="auto">
            <a:xfrm>
              <a:off x="3984" y="2400"/>
              <a:ext cx="144" cy="288"/>
              <a:chOff x="768" y="912"/>
              <a:chExt cx="192" cy="336"/>
            </a:xfrm>
          </p:grpSpPr>
          <p:sp>
            <p:nvSpPr>
              <p:cNvPr id="1785874" name="Rectangle 18"/>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P2</a:t>
                </a:r>
              </a:p>
            </p:txBody>
          </p:sp>
          <p:sp>
            <p:nvSpPr>
              <p:cNvPr id="1785875" name="Rectangle 19"/>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5876" name="Rectangle 20"/>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77" name="Text Box 21"/>
              <p:cNvSpPr txBox="1">
                <a:spLocks noChangeArrowheads="1"/>
              </p:cNvSpPr>
              <p:nvPr/>
            </p:nvSpPr>
            <p:spPr bwMode="auto">
              <a:xfrm>
                <a:off x="768" y="1105"/>
                <a:ext cx="97"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5878" name="Text Box 22"/>
              <p:cNvSpPr txBox="1">
                <a:spLocks noChangeArrowheads="1"/>
              </p:cNvSpPr>
              <p:nvPr/>
            </p:nvSpPr>
            <p:spPr bwMode="auto">
              <a:xfrm>
                <a:off x="865" y="1105"/>
                <a:ext cx="95"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6" name="Group 23"/>
            <p:cNvGrpSpPr>
              <a:grpSpLocks/>
            </p:cNvGrpSpPr>
            <p:nvPr/>
          </p:nvGrpSpPr>
          <p:grpSpPr bwMode="auto">
            <a:xfrm>
              <a:off x="4176" y="2400"/>
              <a:ext cx="144" cy="288"/>
              <a:chOff x="768" y="912"/>
              <a:chExt cx="192" cy="336"/>
            </a:xfrm>
          </p:grpSpPr>
          <p:sp>
            <p:nvSpPr>
              <p:cNvPr id="1785880" name="Rectangle 24"/>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P3</a:t>
                </a:r>
              </a:p>
            </p:txBody>
          </p:sp>
          <p:sp>
            <p:nvSpPr>
              <p:cNvPr id="1785881" name="Rectangle 25"/>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5882" name="Rectangle 26"/>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83" name="Text Box 27"/>
              <p:cNvSpPr txBox="1">
                <a:spLocks noChangeArrowheads="1"/>
              </p:cNvSpPr>
              <p:nvPr/>
            </p:nvSpPr>
            <p:spPr bwMode="auto">
              <a:xfrm>
                <a:off x="768" y="1105"/>
                <a:ext cx="97"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5884" name="Text Box 28"/>
              <p:cNvSpPr txBox="1">
                <a:spLocks noChangeArrowheads="1"/>
              </p:cNvSpPr>
              <p:nvPr/>
            </p:nvSpPr>
            <p:spPr bwMode="auto">
              <a:xfrm>
                <a:off x="865" y="1105"/>
                <a:ext cx="95"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7" name="Group 29"/>
            <p:cNvGrpSpPr>
              <a:grpSpLocks/>
            </p:cNvGrpSpPr>
            <p:nvPr/>
          </p:nvGrpSpPr>
          <p:grpSpPr bwMode="auto">
            <a:xfrm>
              <a:off x="3600" y="2880"/>
              <a:ext cx="96" cy="480"/>
              <a:chOff x="768" y="1104"/>
              <a:chExt cx="144" cy="528"/>
            </a:xfrm>
          </p:grpSpPr>
          <p:sp>
            <p:nvSpPr>
              <p:cNvPr id="1785886" name="Rectangle 3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887" name="Rectangle 3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88" name="Rectangle 3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89" name="Rectangle 33"/>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8" name="Group 34"/>
            <p:cNvGrpSpPr>
              <a:grpSpLocks/>
            </p:cNvGrpSpPr>
            <p:nvPr/>
          </p:nvGrpSpPr>
          <p:grpSpPr bwMode="auto">
            <a:xfrm>
              <a:off x="3792" y="2880"/>
              <a:ext cx="96" cy="480"/>
              <a:chOff x="768" y="1104"/>
              <a:chExt cx="144" cy="528"/>
            </a:xfrm>
          </p:grpSpPr>
          <p:sp>
            <p:nvSpPr>
              <p:cNvPr id="1785891" name="Rectangle 35"/>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892" name="Rectangle 36"/>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93" name="Rectangle 37"/>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94" name="Rectangle 38"/>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9" name="Group 39"/>
            <p:cNvGrpSpPr>
              <a:grpSpLocks/>
            </p:cNvGrpSpPr>
            <p:nvPr/>
          </p:nvGrpSpPr>
          <p:grpSpPr bwMode="auto">
            <a:xfrm>
              <a:off x="3984" y="2880"/>
              <a:ext cx="96" cy="480"/>
              <a:chOff x="768" y="1104"/>
              <a:chExt cx="144" cy="528"/>
            </a:xfrm>
          </p:grpSpPr>
          <p:sp>
            <p:nvSpPr>
              <p:cNvPr id="1785896" name="Rectangle 4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897" name="Rectangle 4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98" name="Rectangle 4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99" name="Rectangle 43"/>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0" name="Group 44"/>
            <p:cNvGrpSpPr>
              <a:grpSpLocks/>
            </p:cNvGrpSpPr>
            <p:nvPr/>
          </p:nvGrpSpPr>
          <p:grpSpPr bwMode="auto">
            <a:xfrm>
              <a:off x="4176" y="2880"/>
              <a:ext cx="96" cy="480"/>
              <a:chOff x="768" y="1104"/>
              <a:chExt cx="144" cy="528"/>
            </a:xfrm>
          </p:grpSpPr>
          <p:sp>
            <p:nvSpPr>
              <p:cNvPr id="1785901" name="Rectangle 45"/>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902" name="Rectangle 46"/>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903" name="Rectangle 47"/>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904" name="Rectangle 48"/>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5911" name="Text Box 55"/>
            <p:cNvSpPr txBox="1">
              <a:spLocks noChangeArrowheads="1"/>
            </p:cNvSpPr>
            <p:nvPr/>
          </p:nvSpPr>
          <p:spPr bwMode="auto">
            <a:xfrm>
              <a:off x="3700" y="2208"/>
              <a:ext cx="427" cy="124"/>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D-NUCA</a:t>
              </a:r>
            </a:p>
          </p:txBody>
        </p:sp>
        <p:sp>
          <p:nvSpPr>
            <p:cNvPr id="1785912" name="Rectangle 56"/>
            <p:cNvSpPr>
              <a:spLocks noChangeArrowheads="1"/>
            </p:cNvSpPr>
            <p:nvPr/>
          </p:nvSpPr>
          <p:spPr bwMode="auto">
            <a:xfrm>
              <a:off x="3600" y="2784"/>
              <a:ext cx="96"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913" name="Rectangle 57"/>
            <p:cNvSpPr>
              <a:spLocks noChangeArrowheads="1"/>
            </p:cNvSpPr>
            <p:nvPr/>
          </p:nvSpPr>
          <p:spPr bwMode="auto">
            <a:xfrm>
              <a:off x="3792" y="2784"/>
              <a:ext cx="96"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914" name="Rectangle 58"/>
            <p:cNvSpPr>
              <a:spLocks noChangeArrowheads="1"/>
            </p:cNvSpPr>
            <p:nvPr/>
          </p:nvSpPr>
          <p:spPr bwMode="auto">
            <a:xfrm>
              <a:off x="3984" y="2784"/>
              <a:ext cx="96"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915" name="Rectangle 59"/>
            <p:cNvSpPr>
              <a:spLocks noChangeArrowheads="1"/>
            </p:cNvSpPr>
            <p:nvPr/>
          </p:nvSpPr>
          <p:spPr bwMode="auto">
            <a:xfrm>
              <a:off x="4176" y="2784"/>
              <a:ext cx="96"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grpSp>
          <p:nvGrpSpPr>
            <p:cNvPr id="11" name="Group 67"/>
            <p:cNvGrpSpPr>
              <a:grpSpLocks/>
            </p:cNvGrpSpPr>
            <p:nvPr/>
          </p:nvGrpSpPr>
          <p:grpSpPr bwMode="auto">
            <a:xfrm>
              <a:off x="3692" y="2792"/>
              <a:ext cx="56" cy="520"/>
              <a:chOff x="4028" y="2456"/>
              <a:chExt cx="56" cy="520"/>
            </a:xfrm>
          </p:grpSpPr>
          <p:sp>
            <p:nvSpPr>
              <p:cNvPr id="1785917" name="Line 61"/>
              <p:cNvSpPr>
                <a:spLocks noChangeShapeType="1"/>
              </p:cNvSpPr>
              <p:nvPr/>
            </p:nvSpPr>
            <p:spPr bwMode="auto">
              <a:xfrm>
                <a:off x="4076" y="2456"/>
                <a:ext cx="4" cy="520"/>
              </a:xfrm>
              <a:prstGeom prst="line">
                <a:avLst/>
              </a:prstGeom>
              <a:noFill/>
              <a:ln w="19050">
                <a:solidFill>
                  <a:schemeClr val="tx1"/>
                </a:solidFill>
                <a:round/>
                <a:headEnd/>
                <a:tailEnd/>
              </a:ln>
              <a:effectLst/>
            </p:spPr>
            <p:txBody>
              <a:bodyPr anchor="ctr">
                <a:spAutoFit/>
              </a:bodyPr>
              <a:lstStyle/>
              <a:p>
                <a:endParaRPr lang="en-US"/>
              </a:p>
            </p:txBody>
          </p:sp>
          <p:sp>
            <p:nvSpPr>
              <p:cNvPr id="1785918" name="Line 62"/>
              <p:cNvSpPr>
                <a:spLocks noChangeShapeType="1"/>
              </p:cNvSpPr>
              <p:nvPr/>
            </p:nvSpPr>
            <p:spPr bwMode="auto">
              <a:xfrm>
                <a:off x="4028" y="2464"/>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19" name="Line 63"/>
              <p:cNvSpPr>
                <a:spLocks noChangeShapeType="1"/>
              </p:cNvSpPr>
              <p:nvPr/>
            </p:nvSpPr>
            <p:spPr bwMode="auto">
              <a:xfrm>
                <a:off x="4032" y="2592"/>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0" name="Line 64"/>
              <p:cNvSpPr>
                <a:spLocks noChangeShapeType="1"/>
              </p:cNvSpPr>
              <p:nvPr/>
            </p:nvSpPr>
            <p:spPr bwMode="auto">
              <a:xfrm>
                <a:off x="4028" y="2716"/>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1" name="Line 65"/>
              <p:cNvSpPr>
                <a:spLocks noChangeShapeType="1"/>
              </p:cNvSpPr>
              <p:nvPr/>
            </p:nvSpPr>
            <p:spPr bwMode="auto">
              <a:xfrm>
                <a:off x="4032" y="2848"/>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2" name="Line 66"/>
              <p:cNvSpPr>
                <a:spLocks noChangeShapeType="1"/>
              </p:cNvSpPr>
              <p:nvPr/>
            </p:nvSpPr>
            <p:spPr bwMode="auto">
              <a:xfrm>
                <a:off x="4036" y="2968"/>
                <a:ext cx="48" cy="0"/>
              </a:xfrm>
              <a:prstGeom prst="line">
                <a:avLst/>
              </a:prstGeom>
              <a:noFill/>
              <a:ln w="19050">
                <a:solidFill>
                  <a:schemeClr val="tx1"/>
                </a:solidFill>
                <a:round/>
                <a:headEnd/>
                <a:tailEnd/>
              </a:ln>
              <a:effectLst/>
            </p:spPr>
            <p:txBody>
              <a:bodyPr anchor="ctr">
                <a:spAutoFit/>
              </a:bodyPr>
              <a:lstStyle/>
              <a:p>
                <a:endParaRPr lang="en-US"/>
              </a:p>
            </p:txBody>
          </p:sp>
        </p:grpSp>
        <p:grpSp>
          <p:nvGrpSpPr>
            <p:cNvPr id="12" name="Group 68"/>
            <p:cNvGrpSpPr>
              <a:grpSpLocks/>
            </p:cNvGrpSpPr>
            <p:nvPr/>
          </p:nvGrpSpPr>
          <p:grpSpPr bwMode="auto">
            <a:xfrm>
              <a:off x="3888" y="2784"/>
              <a:ext cx="56" cy="520"/>
              <a:chOff x="4028" y="2456"/>
              <a:chExt cx="56" cy="520"/>
            </a:xfrm>
          </p:grpSpPr>
          <p:sp>
            <p:nvSpPr>
              <p:cNvPr id="1785925" name="Line 69"/>
              <p:cNvSpPr>
                <a:spLocks noChangeShapeType="1"/>
              </p:cNvSpPr>
              <p:nvPr/>
            </p:nvSpPr>
            <p:spPr bwMode="auto">
              <a:xfrm>
                <a:off x="4076" y="2456"/>
                <a:ext cx="4" cy="520"/>
              </a:xfrm>
              <a:prstGeom prst="line">
                <a:avLst/>
              </a:prstGeom>
              <a:noFill/>
              <a:ln w="19050">
                <a:solidFill>
                  <a:schemeClr val="tx1"/>
                </a:solidFill>
                <a:round/>
                <a:headEnd/>
                <a:tailEnd/>
              </a:ln>
              <a:effectLst/>
            </p:spPr>
            <p:txBody>
              <a:bodyPr anchor="ctr">
                <a:spAutoFit/>
              </a:bodyPr>
              <a:lstStyle/>
              <a:p>
                <a:endParaRPr lang="en-US"/>
              </a:p>
            </p:txBody>
          </p:sp>
          <p:sp>
            <p:nvSpPr>
              <p:cNvPr id="1785926" name="Line 70"/>
              <p:cNvSpPr>
                <a:spLocks noChangeShapeType="1"/>
              </p:cNvSpPr>
              <p:nvPr/>
            </p:nvSpPr>
            <p:spPr bwMode="auto">
              <a:xfrm>
                <a:off x="4028" y="2464"/>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7" name="Line 71"/>
              <p:cNvSpPr>
                <a:spLocks noChangeShapeType="1"/>
              </p:cNvSpPr>
              <p:nvPr/>
            </p:nvSpPr>
            <p:spPr bwMode="auto">
              <a:xfrm>
                <a:off x="4032" y="2592"/>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8" name="Line 72"/>
              <p:cNvSpPr>
                <a:spLocks noChangeShapeType="1"/>
              </p:cNvSpPr>
              <p:nvPr/>
            </p:nvSpPr>
            <p:spPr bwMode="auto">
              <a:xfrm>
                <a:off x="4028" y="2716"/>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9" name="Line 73"/>
              <p:cNvSpPr>
                <a:spLocks noChangeShapeType="1"/>
              </p:cNvSpPr>
              <p:nvPr/>
            </p:nvSpPr>
            <p:spPr bwMode="auto">
              <a:xfrm>
                <a:off x="4032" y="2848"/>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0" name="Line 74"/>
              <p:cNvSpPr>
                <a:spLocks noChangeShapeType="1"/>
              </p:cNvSpPr>
              <p:nvPr/>
            </p:nvSpPr>
            <p:spPr bwMode="auto">
              <a:xfrm>
                <a:off x="4036" y="2968"/>
                <a:ext cx="48" cy="0"/>
              </a:xfrm>
              <a:prstGeom prst="line">
                <a:avLst/>
              </a:prstGeom>
              <a:noFill/>
              <a:ln w="19050">
                <a:solidFill>
                  <a:schemeClr val="tx1"/>
                </a:solidFill>
                <a:round/>
                <a:headEnd/>
                <a:tailEnd/>
              </a:ln>
              <a:effectLst/>
            </p:spPr>
            <p:txBody>
              <a:bodyPr anchor="ctr">
                <a:spAutoFit/>
              </a:bodyPr>
              <a:lstStyle/>
              <a:p>
                <a:endParaRPr lang="en-US"/>
              </a:p>
            </p:txBody>
          </p:sp>
        </p:grpSp>
        <p:grpSp>
          <p:nvGrpSpPr>
            <p:cNvPr id="13" name="Group 75"/>
            <p:cNvGrpSpPr>
              <a:grpSpLocks/>
            </p:cNvGrpSpPr>
            <p:nvPr/>
          </p:nvGrpSpPr>
          <p:grpSpPr bwMode="auto">
            <a:xfrm>
              <a:off x="4080" y="2784"/>
              <a:ext cx="56" cy="520"/>
              <a:chOff x="4028" y="2456"/>
              <a:chExt cx="56" cy="520"/>
            </a:xfrm>
          </p:grpSpPr>
          <p:sp>
            <p:nvSpPr>
              <p:cNvPr id="1785932" name="Line 76"/>
              <p:cNvSpPr>
                <a:spLocks noChangeShapeType="1"/>
              </p:cNvSpPr>
              <p:nvPr/>
            </p:nvSpPr>
            <p:spPr bwMode="auto">
              <a:xfrm>
                <a:off x="4076" y="2456"/>
                <a:ext cx="4" cy="520"/>
              </a:xfrm>
              <a:prstGeom prst="line">
                <a:avLst/>
              </a:prstGeom>
              <a:noFill/>
              <a:ln w="19050">
                <a:solidFill>
                  <a:schemeClr val="tx1"/>
                </a:solidFill>
                <a:round/>
                <a:headEnd/>
                <a:tailEnd/>
              </a:ln>
              <a:effectLst/>
            </p:spPr>
            <p:txBody>
              <a:bodyPr anchor="ctr">
                <a:spAutoFit/>
              </a:bodyPr>
              <a:lstStyle/>
              <a:p>
                <a:endParaRPr lang="en-US"/>
              </a:p>
            </p:txBody>
          </p:sp>
          <p:sp>
            <p:nvSpPr>
              <p:cNvPr id="1785933" name="Line 77"/>
              <p:cNvSpPr>
                <a:spLocks noChangeShapeType="1"/>
              </p:cNvSpPr>
              <p:nvPr/>
            </p:nvSpPr>
            <p:spPr bwMode="auto">
              <a:xfrm>
                <a:off x="4028" y="2464"/>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4" name="Line 78"/>
              <p:cNvSpPr>
                <a:spLocks noChangeShapeType="1"/>
              </p:cNvSpPr>
              <p:nvPr/>
            </p:nvSpPr>
            <p:spPr bwMode="auto">
              <a:xfrm>
                <a:off x="4032" y="2592"/>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5" name="Line 79"/>
              <p:cNvSpPr>
                <a:spLocks noChangeShapeType="1"/>
              </p:cNvSpPr>
              <p:nvPr/>
            </p:nvSpPr>
            <p:spPr bwMode="auto">
              <a:xfrm>
                <a:off x="4028" y="2716"/>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6" name="Line 80"/>
              <p:cNvSpPr>
                <a:spLocks noChangeShapeType="1"/>
              </p:cNvSpPr>
              <p:nvPr/>
            </p:nvSpPr>
            <p:spPr bwMode="auto">
              <a:xfrm>
                <a:off x="4032" y="2848"/>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7" name="Line 81"/>
              <p:cNvSpPr>
                <a:spLocks noChangeShapeType="1"/>
              </p:cNvSpPr>
              <p:nvPr/>
            </p:nvSpPr>
            <p:spPr bwMode="auto">
              <a:xfrm>
                <a:off x="4036" y="2968"/>
                <a:ext cx="48" cy="0"/>
              </a:xfrm>
              <a:prstGeom prst="line">
                <a:avLst/>
              </a:prstGeom>
              <a:noFill/>
              <a:ln w="19050">
                <a:solidFill>
                  <a:schemeClr val="tx1"/>
                </a:solidFill>
                <a:round/>
                <a:headEnd/>
                <a:tailEnd/>
              </a:ln>
              <a:effectLst/>
            </p:spPr>
            <p:txBody>
              <a:bodyPr anchor="ctr">
                <a:spAutoFit/>
              </a:bodyPr>
              <a:lstStyle/>
              <a:p>
                <a:endParaRPr lang="en-US"/>
              </a:p>
            </p:txBody>
          </p:sp>
        </p:grpSp>
        <p:grpSp>
          <p:nvGrpSpPr>
            <p:cNvPr id="14" name="Group 82"/>
            <p:cNvGrpSpPr>
              <a:grpSpLocks/>
            </p:cNvGrpSpPr>
            <p:nvPr/>
          </p:nvGrpSpPr>
          <p:grpSpPr bwMode="auto">
            <a:xfrm>
              <a:off x="4272" y="2784"/>
              <a:ext cx="56" cy="520"/>
              <a:chOff x="4028" y="2456"/>
              <a:chExt cx="56" cy="520"/>
            </a:xfrm>
          </p:grpSpPr>
          <p:sp>
            <p:nvSpPr>
              <p:cNvPr id="1785939" name="Line 83"/>
              <p:cNvSpPr>
                <a:spLocks noChangeShapeType="1"/>
              </p:cNvSpPr>
              <p:nvPr/>
            </p:nvSpPr>
            <p:spPr bwMode="auto">
              <a:xfrm>
                <a:off x="4076" y="2456"/>
                <a:ext cx="4" cy="520"/>
              </a:xfrm>
              <a:prstGeom prst="line">
                <a:avLst/>
              </a:prstGeom>
              <a:noFill/>
              <a:ln w="19050">
                <a:solidFill>
                  <a:schemeClr val="tx1"/>
                </a:solidFill>
                <a:round/>
                <a:headEnd/>
                <a:tailEnd/>
              </a:ln>
              <a:effectLst/>
            </p:spPr>
            <p:txBody>
              <a:bodyPr anchor="ctr">
                <a:spAutoFit/>
              </a:bodyPr>
              <a:lstStyle/>
              <a:p>
                <a:endParaRPr lang="en-US"/>
              </a:p>
            </p:txBody>
          </p:sp>
          <p:sp>
            <p:nvSpPr>
              <p:cNvPr id="1785940" name="Line 84"/>
              <p:cNvSpPr>
                <a:spLocks noChangeShapeType="1"/>
              </p:cNvSpPr>
              <p:nvPr/>
            </p:nvSpPr>
            <p:spPr bwMode="auto">
              <a:xfrm>
                <a:off x="4028" y="2464"/>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41" name="Line 85"/>
              <p:cNvSpPr>
                <a:spLocks noChangeShapeType="1"/>
              </p:cNvSpPr>
              <p:nvPr/>
            </p:nvSpPr>
            <p:spPr bwMode="auto">
              <a:xfrm>
                <a:off x="4032" y="2592"/>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42" name="Line 86"/>
              <p:cNvSpPr>
                <a:spLocks noChangeShapeType="1"/>
              </p:cNvSpPr>
              <p:nvPr/>
            </p:nvSpPr>
            <p:spPr bwMode="auto">
              <a:xfrm>
                <a:off x="4028" y="2716"/>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43" name="Line 87"/>
              <p:cNvSpPr>
                <a:spLocks noChangeShapeType="1"/>
              </p:cNvSpPr>
              <p:nvPr/>
            </p:nvSpPr>
            <p:spPr bwMode="auto">
              <a:xfrm>
                <a:off x="4032" y="2848"/>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44" name="Line 88"/>
              <p:cNvSpPr>
                <a:spLocks noChangeShapeType="1"/>
              </p:cNvSpPr>
              <p:nvPr/>
            </p:nvSpPr>
            <p:spPr bwMode="auto">
              <a:xfrm>
                <a:off x="4036" y="2968"/>
                <a:ext cx="48" cy="0"/>
              </a:xfrm>
              <a:prstGeom prst="line">
                <a:avLst/>
              </a:prstGeom>
              <a:noFill/>
              <a:ln w="19050">
                <a:solidFill>
                  <a:schemeClr val="tx1"/>
                </a:solidFill>
                <a:round/>
                <a:headEnd/>
                <a:tailEnd/>
              </a:ln>
              <a:effectLst/>
            </p:spPr>
            <p:txBody>
              <a:bodyPr anchor="ctr">
                <a:spAutoFit/>
              </a:bodyPr>
              <a:lstStyle/>
              <a:p>
                <a:endParaRPr lang="en-US"/>
              </a:p>
            </p:txBody>
          </p:sp>
        </p:grpSp>
        <p:sp>
          <p:nvSpPr>
            <p:cNvPr id="1785945" name="Line 89"/>
            <p:cNvSpPr>
              <a:spLocks noChangeShapeType="1"/>
            </p:cNvSpPr>
            <p:nvPr/>
          </p:nvSpPr>
          <p:spPr bwMode="auto">
            <a:xfrm flipV="1">
              <a:off x="4272" y="2688"/>
              <a:ext cx="192" cy="96"/>
            </a:xfrm>
            <a:prstGeom prst="line">
              <a:avLst/>
            </a:prstGeom>
            <a:noFill/>
            <a:ln w="12700">
              <a:solidFill>
                <a:schemeClr val="tx1"/>
              </a:solidFill>
              <a:round/>
              <a:headEnd/>
              <a:tailEnd type="triangle" w="med" len="med"/>
            </a:ln>
            <a:effectLst/>
          </p:spPr>
          <p:txBody>
            <a:bodyPr anchor="ctr">
              <a:spAutoFit/>
            </a:bodyPr>
            <a:lstStyle/>
            <a:p>
              <a:endParaRPr lang="en-US"/>
            </a:p>
          </p:txBody>
        </p:sp>
        <p:sp>
          <p:nvSpPr>
            <p:cNvPr id="1785946" name="Text Box 90"/>
            <p:cNvSpPr txBox="1">
              <a:spLocks noChangeArrowheads="1"/>
            </p:cNvSpPr>
            <p:nvPr/>
          </p:nvSpPr>
          <p:spPr bwMode="auto">
            <a:xfrm>
              <a:off x="4397" y="2571"/>
              <a:ext cx="887" cy="124"/>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Partial tag fragments</a:t>
              </a:r>
            </a:p>
          </p:txBody>
        </p:sp>
        <p:sp>
          <p:nvSpPr>
            <p:cNvPr id="1785947" name="Line 91"/>
            <p:cNvSpPr>
              <a:spLocks noChangeShapeType="1"/>
            </p:cNvSpPr>
            <p:nvPr/>
          </p:nvSpPr>
          <p:spPr bwMode="auto">
            <a:xfrm>
              <a:off x="3648" y="2736"/>
              <a:ext cx="624" cy="0"/>
            </a:xfrm>
            <a:prstGeom prst="line">
              <a:avLst/>
            </a:prstGeom>
            <a:noFill/>
            <a:ln w="19050">
              <a:solidFill>
                <a:schemeClr val="tx1"/>
              </a:solidFill>
              <a:round/>
              <a:headEnd/>
              <a:tailEnd/>
            </a:ln>
            <a:effectLst/>
          </p:spPr>
          <p:txBody>
            <a:bodyPr anchor="ctr">
              <a:spAutoFit/>
            </a:bodyPr>
            <a:lstStyle/>
            <a:p>
              <a:endParaRPr lang="en-US"/>
            </a:p>
          </p:txBody>
        </p:sp>
        <p:sp>
          <p:nvSpPr>
            <p:cNvPr id="1785948" name="Line 92"/>
            <p:cNvSpPr>
              <a:spLocks noChangeShapeType="1"/>
            </p:cNvSpPr>
            <p:nvPr/>
          </p:nvSpPr>
          <p:spPr bwMode="auto">
            <a:xfrm>
              <a:off x="3648" y="2736"/>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49" name="Line 93"/>
            <p:cNvSpPr>
              <a:spLocks noChangeShapeType="1"/>
            </p:cNvSpPr>
            <p:nvPr/>
          </p:nvSpPr>
          <p:spPr bwMode="auto">
            <a:xfrm>
              <a:off x="3840" y="2736"/>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0" name="Line 94"/>
            <p:cNvSpPr>
              <a:spLocks noChangeShapeType="1"/>
            </p:cNvSpPr>
            <p:nvPr/>
          </p:nvSpPr>
          <p:spPr bwMode="auto">
            <a:xfrm>
              <a:off x="4032" y="2736"/>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1" name="Line 95"/>
            <p:cNvSpPr>
              <a:spLocks noChangeShapeType="1"/>
            </p:cNvSpPr>
            <p:nvPr/>
          </p:nvSpPr>
          <p:spPr bwMode="auto">
            <a:xfrm>
              <a:off x="4224" y="2736"/>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2" name="Line 96"/>
            <p:cNvSpPr>
              <a:spLocks noChangeShapeType="1"/>
            </p:cNvSpPr>
            <p:nvPr/>
          </p:nvSpPr>
          <p:spPr bwMode="auto">
            <a:xfrm>
              <a:off x="3696" y="2688"/>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3" name="Line 97"/>
            <p:cNvSpPr>
              <a:spLocks noChangeShapeType="1"/>
            </p:cNvSpPr>
            <p:nvPr/>
          </p:nvSpPr>
          <p:spPr bwMode="auto">
            <a:xfrm>
              <a:off x="3888" y="2688"/>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4" name="Line 98"/>
            <p:cNvSpPr>
              <a:spLocks noChangeShapeType="1"/>
            </p:cNvSpPr>
            <p:nvPr/>
          </p:nvSpPr>
          <p:spPr bwMode="auto">
            <a:xfrm>
              <a:off x="4080" y="2688"/>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5" name="Line 99"/>
            <p:cNvSpPr>
              <a:spLocks noChangeShapeType="1"/>
            </p:cNvSpPr>
            <p:nvPr/>
          </p:nvSpPr>
          <p:spPr bwMode="auto">
            <a:xfrm>
              <a:off x="4272" y="2688"/>
              <a:ext cx="0" cy="48"/>
            </a:xfrm>
            <a:prstGeom prst="line">
              <a:avLst/>
            </a:prstGeom>
            <a:noFill/>
            <a:ln w="19050">
              <a:solidFill>
                <a:schemeClr val="tx1"/>
              </a:solidFill>
              <a:round/>
              <a:headEnd/>
              <a:tailEnd/>
            </a:ln>
            <a:effectLst/>
          </p:spPr>
          <p:txBody>
            <a:bodyPr anchor="ctr">
              <a:spAutoFit/>
            </a:bodyP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Tiled Chip Multiprocessors</a:t>
            </a:r>
            <a:endParaRPr lang="en-US" dirty="0"/>
          </a:p>
        </p:txBody>
      </p:sp>
      <p:sp>
        <p:nvSpPr>
          <p:cNvPr id="3" name="Content Placeholder 2"/>
          <p:cNvSpPr>
            <a:spLocks noGrp="1"/>
          </p:cNvSpPr>
          <p:nvPr>
            <p:ph idx="1"/>
          </p:nvPr>
        </p:nvSpPr>
        <p:spPr/>
        <p:txBody>
          <a:bodyPr/>
          <a:lstStyle/>
          <a:p>
            <a:endParaRPr lang="en-US" dirty="0"/>
          </a:p>
        </p:txBody>
      </p:sp>
      <p:sp>
        <p:nvSpPr>
          <p:cNvPr id="4" name="Rectangle 403"/>
          <p:cNvSpPr>
            <a:spLocks noChangeArrowheads="1"/>
          </p:cNvSpPr>
          <p:nvPr/>
        </p:nvSpPr>
        <p:spPr bwMode="auto">
          <a:xfrm>
            <a:off x="3476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5" name="Rectangle 668"/>
          <p:cNvSpPr>
            <a:spLocks noChangeArrowheads="1"/>
          </p:cNvSpPr>
          <p:nvPr/>
        </p:nvSpPr>
        <p:spPr bwMode="auto">
          <a:xfrm>
            <a:off x="3611563" y="1163638"/>
            <a:ext cx="53387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sz="2400" dirty="0"/>
              <a:t>Tiled CMPs for </a:t>
            </a:r>
            <a:r>
              <a:rPr lang="en-US" sz="2400" i="1" u="sng" dirty="0">
                <a:solidFill>
                  <a:srgbClr val="FF0000"/>
                </a:solidFill>
              </a:rPr>
              <a:t>Scalability</a:t>
            </a:r>
            <a:endParaRPr lang="en-US" sz="2400" i="1" dirty="0"/>
          </a:p>
          <a:p>
            <a:pPr marL="742950" lvl="1" indent="-285750">
              <a:spcBef>
                <a:spcPct val="20000"/>
              </a:spcBef>
              <a:buClr>
                <a:schemeClr val="tx1"/>
              </a:buClr>
              <a:buFont typeface="Wingdings" pitchFamily="2" charset="2"/>
              <a:buChar char="ú"/>
            </a:pPr>
            <a:r>
              <a:rPr lang="en-US" b="0" i="1" dirty="0"/>
              <a:t>Minimal redesign effort </a:t>
            </a:r>
          </a:p>
          <a:p>
            <a:pPr marL="742950" lvl="1" indent="-285750">
              <a:spcBef>
                <a:spcPct val="20000"/>
              </a:spcBef>
              <a:buClr>
                <a:schemeClr val="tx1"/>
              </a:buClr>
              <a:buFont typeface="Wingdings" pitchFamily="2" charset="2"/>
              <a:buChar char="ú"/>
            </a:pPr>
            <a:r>
              <a:rPr lang="en-US" b="0" i="1" dirty="0"/>
              <a:t>Use directory-based protocol for scalability</a:t>
            </a:r>
          </a:p>
          <a:p>
            <a:pPr marL="742950" lvl="1" indent="-285750">
              <a:spcBef>
                <a:spcPct val="20000"/>
              </a:spcBef>
              <a:buClr>
                <a:schemeClr val="tx1"/>
              </a:buClr>
              <a:buFont typeface="Wingdings" pitchFamily="2" charset="2"/>
              <a:buChar char="ú"/>
            </a:pPr>
            <a:endParaRPr lang="en-US" b="0" i="1" dirty="0"/>
          </a:p>
          <a:p>
            <a:pPr marL="342900" indent="-342900">
              <a:spcBef>
                <a:spcPct val="20000"/>
              </a:spcBef>
              <a:buClr>
                <a:schemeClr val="tx1"/>
              </a:buClr>
              <a:buFont typeface="Wingdings" pitchFamily="2" charset="2"/>
              <a:buChar char="§"/>
            </a:pPr>
            <a:r>
              <a:rPr lang="en-US" sz="2400" dirty="0"/>
              <a:t>Managing the L2s to minimize the effective access latency</a:t>
            </a:r>
          </a:p>
          <a:p>
            <a:pPr marL="742950" lvl="1" indent="-285750">
              <a:spcBef>
                <a:spcPct val="20000"/>
              </a:spcBef>
              <a:buClr>
                <a:schemeClr val="tx1"/>
              </a:buClr>
              <a:buFont typeface="Wingdings" pitchFamily="2" charset="2"/>
              <a:buChar char="ú"/>
            </a:pPr>
            <a:r>
              <a:rPr lang="en-US" b="0" i="1" dirty="0"/>
              <a:t>Keep data close to the requestors</a:t>
            </a:r>
          </a:p>
          <a:p>
            <a:pPr marL="742950" lvl="1" indent="-285750">
              <a:spcBef>
                <a:spcPct val="20000"/>
              </a:spcBef>
              <a:buClr>
                <a:schemeClr val="tx1"/>
              </a:buClr>
              <a:buFont typeface="Wingdings" pitchFamily="2" charset="2"/>
              <a:buChar char="ú"/>
            </a:pPr>
            <a:r>
              <a:rPr lang="en-US" b="0" i="1" dirty="0"/>
              <a:t>Keep data on-chip</a:t>
            </a:r>
          </a:p>
          <a:p>
            <a:pPr marL="742950" lvl="1" indent="-285750">
              <a:spcBef>
                <a:spcPct val="20000"/>
              </a:spcBef>
              <a:buClr>
                <a:schemeClr val="tx1"/>
              </a:buClr>
              <a:buFont typeface="Wingdings" pitchFamily="2" charset="2"/>
              <a:buChar char="ú"/>
            </a:pPr>
            <a:endParaRPr lang="en-US" b="0" i="1" dirty="0"/>
          </a:p>
        </p:txBody>
      </p:sp>
      <p:sp>
        <p:nvSpPr>
          <p:cNvPr id="6" name="AutoShape 858"/>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969696"/>
          </a:solidFill>
          <a:ln w="25400">
            <a:solidFill>
              <a:schemeClr val="tx1"/>
            </a:solidFill>
            <a:miter lim="800000"/>
            <a:headEnd/>
            <a:tailEnd/>
          </a:ln>
          <a:effectLst/>
        </p:spPr>
        <p:txBody>
          <a:bodyPr wrap="none" anchor="ctr"/>
          <a:lstStyle/>
          <a:p>
            <a:endParaRPr lang="en-US"/>
          </a:p>
        </p:txBody>
      </p:sp>
      <p:grpSp>
        <p:nvGrpSpPr>
          <p:cNvPr id="7" name="Group 968"/>
          <p:cNvGrpSpPr>
            <a:grpSpLocks/>
          </p:cNvGrpSpPr>
          <p:nvPr/>
        </p:nvGrpSpPr>
        <p:grpSpPr bwMode="auto">
          <a:xfrm>
            <a:off x="347663" y="3621088"/>
            <a:ext cx="614362" cy="652462"/>
            <a:chOff x="219" y="2281"/>
            <a:chExt cx="387" cy="411"/>
          </a:xfrm>
        </p:grpSpPr>
        <p:sp>
          <p:nvSpPr>
            <p:cNvPr id="8" name="Rectangle 73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 name="Rectangle 73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0" name="Rectangle 73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1" name="Rectangle 74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2" name="Rectangle 74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3" name="Rectangle 861"/>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4" name="Group 969"/>
          <p:cNvGrpSpPr>
            <a:grpSpLocks/>
          </p:cNvGrpSpPr>
          <p:nvPr/>
        </p:nvGrpSpPr>
        <p:grpSpPr bwMode="auto">
          <a:xfrm>
            <a:off x="347663" y="4275138"/>
            <a:ext cx="614362" cy="652462"/>
            <a:chOff x="219" y="2281"/>
            <a:chExt cx="387" cy="411"/>
          </a:xfrm>
        </p:grpSpPr>
        <p:sp>
          <p:nvSpPr>
            <p:cNvPr id="15" name="Rectangle 970"/>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6" name="Rectangle 971"/>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7" name="Rectangle 972"/>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8" name="Rectangle 973"/>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 name="Rectangle 974"/>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20" name="Rectangle 975"/>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21" name="Group 976"/>
          <p:cNvGrpSpPr>
            <a:grpSpLocks/>
          </p:cNvGrpSpPr>
          <p:nvPr/>
        </p:nvGrpSpPr>
        <p:grpSpPr bwMode="auto">
          <a:xfrm>
            <a:off x="347663" y="4927600"/>
            <a:ext cx="614362" cy="652463"/>
            <a:chOff x="219" y="2281"/>
            <a:chExt cx="387" cy="411"/>
          </a:xfrm>
        </p:grpSpPr>
        <p:sp>
          <p:nvSpPr>
            <p:cNvPr id="22" name="Rectangle 97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23" name="Rectangle 97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24" name="Rectangle 97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25" name="Rectangle 98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26" name="Rectangle 98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27" name="Rectangle 982"/>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28" name="Group 983"/>
          <p:cNvGrpSpPr>
            <a:grpSpLocks/>
          </p:cNvGrpSpPr>
          <p:nvPr/>
        </p:nvGrpSpPr>
        <p:grpSpPr bwMode="auto">
          <a:xfrm>
            <a:off x="347663" y="5581650"/>
            <a:ext cx="614362" cy="652463"/>
            <a:chOff x="219" y="2281"/>
            <a:chExt cx="387" cy="411"/>
          </a:xfrm>
        </p:grpSpPr>
        <p:sp>
          <p:nvSpPr>
            <p:cNvPr id="29" name="Rectangle 984"/>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30" name="Rectangle 985"/>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31" name="Rectangle 986"/>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32" name="Rectangle 987"/>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33" name="Rectangle 988"/>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34" name="Rectangle 989"/>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35" name="Group 990"/>
          <p:cNvGrpSpPr>
            <a:grpSpLocks/>
          </p:cNvGrpSpPr>
          <p:nvPr/>
        </p:nvGrpSpPr>
        <p:grpSpPr bwMode="auto">
          <a:xfrm>
            <a:off x="962025" y="3621088"/>
            <a:ext cx="614363" cy="652462"/>
            <a:chOff x="219" y="2281"/>
            <a:chExt cx="387" cy="411"/>
          </a:xfrm>
        </p:grpSpPr>
        <p:sp>
          <p:nvSpPr>
            <p:cNvPr id="36" name="Rectangle 991"/>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37" name="Rectangle 992"/>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38" name="Rectangle 993"/>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39" name="Rectangle 994"/>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40" name="Rectangle 995"/>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41" name="Rectangle 996"/>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42" name="Group 997"/>
          <p:cNvGrpSpPr>
            <a:grpSpLocks/>
          </p:cNvGrpSpPr>
          <p:nvPr/>
        </p:nvGrpSpPr>
        <p:grpSpPr bwMode="auto">
          <a:xfrm>
            <a:off x="962025" y="4275138"/>
            <a:ext cx="614363" cy="652462"/>
            <a:chOff x="219" y="2281"/>
            <a:chExt cx="387" cy="411"/>
          </a:xfrm>
        </p:grpSpPr>
        <p:sp>
          <p:nvSpPr>
            <p:cNvPr id="43" name="Rectangle 998"/>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44" name="Rectangle 999"/>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45" name="Rectangle 1000"/>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46" name="Rectangle 1001"/>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47" name="Rectangle 1002"/>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48" name="Rectangle 1003"/>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49" name="Group 1004"/>
          <p:cNvGrpSpPr>
            <a:grpSpLocks/>
          </p:cNvGrpSpPr>
          <p:nvPr/>
        </p:nvGrpSpPr>
        <p:grpSpPr bwMode="auto">
          <a:xfrm>
            <a:off x="962025" y="4927600"/>
            <a:ext cx="614363" cy="652463"/>
            <a:chOff x="219" y="2281"/>
            <a:chExt cx="387" cy="411"/>
          </a:xfrm>
        </p:grpSpPr>
        <p:sp>
          <p:nvSpPr>
            <p:cNvPr id="50" name="Rectangle 1005"/>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51" name="Rectangle 1006"/>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52" name="Rectangle 1007"/>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53" name="Rectangle 1008"/>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54" name="Rectangle 1009"/>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55" name="Rectangle 1010"/>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56" name="Group 1011"/>
          <p:cNvGrpSpPr>
            <a:grpSpLocks/>
          </p:cNvGrpSpPr>
          <p:nvPr/>
        </p:nvGrpSpPr>
        <p:grpSpPr bwMode="auto">
          <a:xfrm>
            <a:off x="962025" y="5581650"/>
            <a:ext cx="614363" cy="652463"/>
            <a:chOff x="219" y="2281"/>
            <a:chExt cx="387" cy="411"/>
          </a:xfrm>
        </p:grpSpPr>
        <p:sp>
          <p:nvSpPr>
            <p:cNvPr id="57" name="Rectangle 1012"/>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58" name="Rectangle 1013"/>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59" name="Rectangle 1014"/>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60" name="Rectangle 1015"/>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61" name="Rectangle 1016"/>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62" name="Rectangle 1017"/>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63" name="Group 1018"/>
          <p:cNvGrpSpPr>
            <a:grpSpLocks/>
          </p:cNvGrpSpPr>
          <p:nvPr/>
        </p:nvGrpSpPr>
        <p:grpSpPr bwMode="auto">
          <a:xfrm>
            <a:off x="1576388" y="3621088"/>
            <a:ext cx="614362" cy="652462"/>
            <a:chOff x="219" y="2281"/>
            <a:chExt cx="387" cy="411"/>
          </a:xfrm>
        </p:grpSpPr>
        <p:sp>
          <p:nvSpPr>
            <p:cNvPr id="64" name="Rectangle 1019"/>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65" name="Rectangle 1020"/>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66" name="Rectangle 1021"/>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67" name="Rectangle 1022"/>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68" name="Rectangle 1023"/>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69" name="Rectangle 1024"/>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70" name="Group 1025"/>
          <p:cNvGrpSpPr>
            <a:grpSpLocks/>
          </p:cNvGrpSpPr>
          <p:nvPr/>
        </p:nvGrpSpPr>
        <p:grpSpPr bwMode="auto">
          <a:xfrm>
            <a:off x="1576388" y="4275138"/>
            <a:ext cx="614362" cy="652462"/>
            <a:chOff x="219" y="2281"/>
            <a:chExt cx="387" cy="411"/>
          </a:xfrm>
        </p:grpSpPr>
        <p:sp>
          <p:nvSpPr>
            <p:cNvPr id="71" name="Rectangle 1026"/>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72" name="Rectangle 1027"/>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73" name="Rectangle 1028"/>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74" name="Rectangle 1029"/>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75" name="Rectangle 1030"/>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76" name="Rectangle 1031"/>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77" name="Group 1032"/>
          <p:cNvGrpSpPr>
            <a:grpSpLocks/>
          </p:cNvGrpSpPr>
          <p:nvPr/>
        </p:nvGrpSpPr>
        <p:grpSpPr bwMode="auto">
          <a:xfrm>
            <a:off x="1576388" y="4927600"/>
            <a:ext cx="614362" cy="652463"/>
            <a:chOff x="219" y="2281"/>
            <a:chExt cx="387" cy="411"/>
          </a:xfrm>
        </p:grpSpPr>
        <p:sp>
          <p:nvSpPr>
            <p:cNvPr id="78" name="Rectangle 1033"/>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79" name="Rectangle 1034"/>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80" name="Rectangle 1035"/>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81" name="Rectangle 1036"/>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82" name="Rectangle 1037"/>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83" name="Rectangle 1038"/>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84" name="Group 1039"/>
          <p:cNvGrpSpPr>
            <a:grpSpLocks/>
          </p:cNvGrpSpPr>
          <p:nvPr/>
        </p:nvGrpSpPr>
        <p:grpSpPr bwMode="auto">
          <a:xfrm>
            <a:off x="1576388" y="5581650"/>
            <a:ext cx="614362" cy="652463"/>
            <a:chOff x="219" y="2281"/>
            <a:chExt cx="387" cy="411"/>
          </a:xfrm>
        </p:grpSpPr>
        <p:sp>
          <p:nvSpPr>
            <p:cNvPr id="85" name="Rectangle 1040"/>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86" name="Rectangle 1041"/>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87" name="Rectangle 1042"/>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88" name="Rectangle 1043"/>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89" name="Rectangle 1044"/>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0" name="Rectangle 1045"/>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91" name="Group 1046"/>
          <p:cNvGrpSpPr>
            <a:grpSpLocks/>
          </p:cNvGrpSpPr>
          <p:nvPr/>
        </p:nvGrpSpPr>
        <p:grpSpPr bwMode="auto">
          <a:xfrm>
            <a:off x="2190750" y="3621088"/>
            <a:ext cx="614363" cy="652462"/>
            <a:chOff x="219" y="2281"/>
            <a:chExt cx="387" cy="411"/>
          </a:xfrm>
        </p:grpSpPr>
        <p:sp>
          <p:nvSpPr>
            <p:cNvPr id="92" name="Rectangle 104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3" name="Rectangle 104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4" name="Rectangle 104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5" name="Rectangle 105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6" name="Rectangle 105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7" name="Rectangle 1052"/>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98" name="Group 1053"/>
          <p:cNvGrpSpPr>
            <a:grpSpLocks/>
          </p:cNvGrpSpPr>
          <p:nvPr/>
        </p:nvGrpSpPr>
        <p:grpSpPr bwMode="auto">
          <a:xfrm>
            <a:off x="2190750" y="4275138"/>
            <a:ext cx="614363" cy="652462"/>
            <a:chOff x="219" y="2281"/>
            <a:chExt cx="387" cy="411"/>
          </a:xfrm>
        </p:grpSpPr>
        <p:sp>
          <p:nvSpPr>
            <p:cNvPr id="99" name="Rectangle 1054"/>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00" name="Rectangle 1055"/>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01" name="Rectangle 1056"/>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02" name="Rectangle 1057"/>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03" name="Rectangle 1058"/>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04" name="Rectangle 1059"/>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05" name="Group 1060"/>
          <p:cNvGrpSpPr>
            <a:grpSpLocks/>
          </p:cNvGrpSpPr>
          <p:nvPr/>
        </p:nvGrpSpPr>
        <p:grpSpPr bwMode="auto">
          <a:xfrm>
            <a:off x="2190750" y="4927600"/>
            <a:ext cx="614363" cy="652463"/>
            <a:chOff x="219" y="2281"/>
            <a:chExt cx="387" cy="411"/>
          </a:xfrm>
        </p:grpSpPr>
        <p:sp>
          <p:nvSpPr>
            <p:cNvPr id="106" name="Rectangle 1061"/>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07" name="Rectangle 1062"/>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08" name="Rectangle 1063"/>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09" name="Rectangle 1064"/>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10" name="Rectangle 1065"/>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11" name="Rectangle 1066"/>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12" name="Group 1067"/>
          <p:cNvGrpSpPr>
            <a:grpSpLocks/>
          </p:cNvGrpSpPr>
          <p:nvPr/>
        </p:nvGrpSpPr>
        <p:grpSpPr bwMode="auto">
          <a:xfrm>
            <a:off x="2190750" y="5581650"/>
            <a:ext cx="614363" cy="652463"/>
            <a:chOff x="219" y="2281"/>
            <a:chExt cx="387" cy="411"/>
          </a:xfrm>
        </p:grpSpPr>
        <p:sp>
          <p:nvSpPr>
            <p:cNvPr id="113" name="Rectangle 1068"/>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14" name="Rectangle 1069"/>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15" name="Rectangle 1070"/>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16" name="Rectangle 1071"/>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17" name="Rectangle 1072"/>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18" name="Rectangle 1073"/>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sp>
        <p:nvSpPr>
          <p:cNvPr id="119" name="Rectangle 1090"/>
          <p:cNvSpPr>
            <a:spLocks noChangeArrowheads="1"/>
          </p:cNvSpPr>
          <p:nvPr/>
        </p:nvSpPr>
        <p:spPr bwMode="auto">
          <a:xfrm>
            <a:off x="385763" y="1471613"/>
            <a:ext cx="528637" cy="4984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20" name="Rectangle 1091"/>
          <p:cNvSpPr>
            <a:spLocks noChangeArrowheads="1"/>
          </p:cNvSpPr>
          <p:nvPr/>
        </p:nvSpPr>
        <p:spPr bwMode="auto">
          <a:xfrm>
            <a:off x="1077913" y="1471613"/>
            <a:ext cx="498475" cy="4984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21" name="Rectangle 1092"/>
          <p:cNvSpPr>
            <a:spLocks noChangeArrowheads="1"/>
          </p:cNvSpPr>
          <p:nvPr/>
        </p:nvSpPr>
        <p:spPr bwMode="auto">
          <a:xfrm>
            <a:off x="385763" y="2200275"/>
            <a:ext cx="1152525" cy="946150"/>
          </a:xfrm>
          <a:prstGeom prst="rect">
            <a:avLst/>
          </a:prstGeom>
          <a:solidFill>
            <a:srgbClr val="C0C0C0">
              <a:alpha val="70000"/>
            </a:srgbClr>
          </a:solidFill>
          <a:ln w="19050">
            <a:solidFill>
              <a:schemeClr val="tx1"/>
            </a:solidFill>
            <a:miter lim="800000"/>
            <a:headEnd/>
            <a:tailEnd/>
          </a:ln>
          <a:effectLst/>
        </p:spPr>
        <p:txBody>
          <a:bodyPr wrap="none" anchor="ctr"/>
          <a:lstStyle/>
          <a:p>
            <a:pPr algn="ctr"/>
            <a:r>
              <a:rPr lang="en-US" sz="1200"/>
              <a:t>L2$</a:t>
            </a:r>
          </a:p>
          <a:p>
            <a:pPr algn="ctr"/>
            <a:r>
              <a:rPr lang="en-US" sz="1200"/>
              <a:t>Slice</a:t>
            </a:r>
          </a:p>
          <a:p>
            <a:pPr algn="ctr"/>
            <a:r>
              <a:rPr lang="en-US" sz="1200"/>
              <a:t>Data</a:t>
            </a:r>
          </a:p>
        </p:txBody>
      </p:sp>
      <p:sp>
        <p:nvSpPr>
          <p:cNvPr id="122" name="Freeform 1093"/>
          <p:cNvSpPr>
            <a:spLocks/>
          </p:cNvSpPr>
          <p:nvPr/>
        </p:nvSpPr>
        <p:spPr bwMode="auto">
          <a:xfrm>
            <a:off x="309563" y="1401763"/>
            <a:ext cx="1792287" cy="179705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23" name="Line 1094"/>
          <p:cNvSpPr>
            <a:spLocks noChangeShapeType="1"/>
          </p:cNvSpPr>
          <p:nvPr/>
        </p:nvSpPr>
        <p:spPr bwMode="auto">
          <a:xfrm>
            <a:off x="914400" y="1624013"/>
            <a:ext cx="152400" cy="1587"/>
          </a:xfrm>
          <a:prstGeom prst="line">
            <a:avLst/>
          </a:prstGeom>
          <a:noFill/>
          <a:ln w="25400">
            <a:solidFill>
              <a:schemeClr val="tx1"/>
            </a:solidFill>
            <a:round/>
            <a:headEnd/>
            <a:tailEnd/>
          </a:ln>
          <a:effectLst/>
        </p:spPr>
        <p:txBody>
          <a:bodyPr/>
          <a:lstStyle/>
          <a:p>
            <a:endParaRPr lang="en-US"/>
          </a:p>
        </p:txBody>
      </p:sp>
      <p:sp>
        <p:nvSpPr>
          <p:cNvPr id="124" name="Line 1095"/>
          <p:cNvSpPr>
            <a:spLocks noChangeShapeType="1"/>
          </p:cNvSpPr>
          <p:nvPr/>
        </p:nvSpPr>
        <p:spPr bwMode="auto">
          <a:xfrm rot="16200000">
            <a:off x="1231106" y="2085182"/>
            <a:ext cx="230187" cy="0"/>
          </a:xfrm>
          <a:prstGeom prst="line">
            <a:avLst/>
          </a:prstGeom>
          <a:noFill/>
          <a:ln w="25400">
            <a:solidFill>
              <a:schemeClr val="tx1"/>
            </a:solidFill>
            <a:round/>
            <a:headEnd/>
            <a:tailEnd/>
          </a:ln>
          <a:effectLst/>
        </p:spPr>
        <p:txBody>
          <a:bodyPr/>
          <a:lstStyle/>
          <a:p>
            <a:endParaRPr lang="en-US"/>
          </a:p>
        </p:txBody>
      </p:sp>
      <p:sp>
        <p:nvSpPr>
          <p:cNvPr id="125" name="Line 1096"/>
          <p:cNvSpPr>
            <a:spLocks noChangeShapeType="1"/>
          </p:cNvSpPr>
          <p:nvPr/>
        </p:nvSpPr>
        <p:spPr bwMode="auto">
          <a:xfrm rot="5400000" flipH="1">
            <a:off x="1692275" y="1970088"/>
            <a:ext cx="460375" cy="0"/>
          </a:xfrm>
          <a:prstGeom prst="line">
            <a:avLst/>
          </a:prstGeom>
          <a:noFill/>
          <a:ln w="25400">
            <a:solidFill>
              <a:schemeClr val="tx1"/>
            </a:solidFill>
            <a:round/>
            <a:headEnd/>
            <a:tailEnd/>
          </a:ln>
          <a:effectLst/>
        </p:spPr>
        <p:txBody>
          <a:bodyPr/>
          <a:lstStyle/>
          <a:p>
            <a:endParaRPr lang="en-US"/>
          </a:p>
        </p:txBody>
      </p:sp>
      <p:sp>
        <p:nvSpPr>
          <p:cNvPr id="126" name="Rectangle 1097"/>
          <p:cNvSpPr>
            <a:spLocks noChangeArrowheads="1"/>
          </p:cNvSpPr>
          <p:nvPr/>
        </p:nvSpPr>
        <p:spPr bwMode="auto">
          <a:xfrm>
            <a:off x="1768475" y="1163638"/>
            <a:ext cx="574675"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27" name="Rectangle 1099"/>
          <p:cNvSpPr>
            <a:spLocks noChangeArrowheads="1"/>
          </p:cNvSpPr>
          <p:nvPr/>
        </p:nvSpPr>
        <p:spPr bwMode="auto">
          <a:xfrm>
            <a:off x="1538288" y="2200275"/>
            <a:ext cx="4984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Slice</a:t>
            </a:r>
          </a:p>
          <a:p>
            <a:pPr algn="ctr"/>
            <a:r>
              <a:rPr lang="en-US" sz="1200"/>
              <a:t>Tag</a:t>
            </a:r>
          </a:p>
        </p:txBody>
      </p:sp>
      <p:sp>
        <p:nvSpPr>
          <p:cNvPr id="128" name="Line 1101"/>
          <p:cNvSpPr>
            <a:spLocks noChangeShapeType="1"/>
          </p:cNvSpPr>
          <p:nvPr/>
        </p:nvSpPr>
        <p:spPr bwMode="auto">
          <a:xfrm>
            <a:off x="1577975" y="1624013"/>
            <a:ext cx="190500" cy="0"/>
          </a:xfrm>
          <a:prstGeom prst="line">
            <a:avLst/>
          </a:prstGeom>
          <a:noFill/>
          <a:ln w="25400">
            <a:solidFill>
              <a:schemeClr val="tx1"/>
            </a:solidFill>
            <a:round/>
            <a:headEnd/>
            <a:tailEnd/>
          </a:ln>
          <a:effectLst/>
        </p:spPr>
        <p:txBody>
          <a:bodyPr/>
          <a:lstStyle/>
          <a:p>
            <a:endParaRPr lang="en-US"/>
          </a:p>
        </p:txBody>
      </p:sp>
      <p:sp>
        <p:nvSpPr>
          <p:cNvPr id="129" name="TextBox 128"/>
          <p:cNvSpPr txBox="1"/>
          <p:nvPr/>
        </p:nvSpPr>
        <p:spPr>
          <a:xfrm>
            <a:off x="228600" y="6477000"/>
            <a:ext cx="5250220" cy="646331"/>
          </a:xfrm>
          <a:prstGeom prst="rect">
            <a:avLst/>
          </a:prstGeom>
          <a:noFill/>
        </p:spPr>
        <p:txBody>
          <a:bodyPr wrap="none" rtlCol="0">
            <a:spAutoFit/>
          </a:bodyPr>
          <a:lstStyle/>
          <a:p>
            <a:r>
              <a:rPr lang="en-US" dirty="0" smtClean="0"/>
              <a:t>Slide from </a:t>
            </a:r>
            <a:r>
              <a:rPr lang="en-US" altLang="ko-KR" dirty="0" smtClean="0">
                <a:ea typeface="굴림" pitchFamily="34" charset="-127"/>
              </a:rPr>
              <a:t>Michael Zhang &amp; </a:t>
            </a:r>
            <a:r>
              <a:rPr lang="en-US" altLang="ko-KR" dirty="0" err="1" smtClean="0">
                <a:ea typeface="굴림" pitchFamily="34" charset="-127"/>
              </a:rPr>
              <a:t>Krste</a:t>
            </a:r>
            <a:r>
              <a:rPr lang="en-US" altLang="ko-KR" dirty="0" smtClean="0">
                <a:ea typeface="굴림" pitchFamily="34" charset="-127"/>
              </a:rPr>
              <a:t> </a:t>
            </a:r>
            <a:r>
              <a:rPr lang="en-US" altLang="ko-KR" dirty="0" err="1" smtClean="0">
                <a:ea typeface="굴림" pitchFamily="34" charset="-127"/>
              </a:rPr>
              <a:t>Asanovic</a:t>
            </a:r>
            <a:r>
              <a:rPr lang="en-US" altLang="ko-KR" dirty="0" smtClean="0">
                <a:ea typeface="굴림" pitchFamily="34" charset="-127"/>
              </a:rPr>
              <a:t>, MIT</a:t>
            </a:r>
          </a:p>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2"/>
          <p:cNvSpPr>
            <a:spLocks noGrp="1" noChangeArrowheads="1"/>
          </p:cNvSpPr>
          <p:nvPr>
            <p:ph type="title"/>
          </p:nvPr>
        </p:nvSpPr>
        <p:spPr>
          <a:xfrm>
            <a:off x="304800" y="1"/>
            <a:ext cx="6910388" cy="381000"/>
          </a:xfrm>
        </p:spPr>
        <p:txBody>
          <a:bodyPr/>
          <a:lstStyle/>
          <a:p>
            <a:r>
              <a:rPr lang="en-US" altLang="ko-KR" dirty="0" smtClean="0">
                <a:ea typeface="굴림" pitchFamily="34" charset="-127"/>
              </a:rPr>
              <a:t>Methodology</a:t>
            </a:r>
            <a:endParaRPr lang="en-US" altLang="ko-KR" dirty="0">
              <a:ea typeface="굴림" pitchFamily="34" charset="-127"/>
            </a:endParaRPr>
          </a:p>
        </p:txBody>
      </p:sp>
      <p:sp>
        <p:nvSpPr>
          <p:cNvPr id="1786883" name="Rectangle 3"/>
          <p:cNvSpPr>
            <a:spLocks noGrp="1" noChangeArrowheads="1"/>
          </p:cNvSpPr>
          <p:nvPr>
            <p:ph type="body" sz="half" idx="1"/>
          </p:nvPr>
        </p:nvSpPr>
        <p:spPr>
          <a:xfrm>
            <a:off x="533400" y="1066800"/>
            <a:ext cx="8077200" cy="2667000"/>
          </a:xfrm>
        </p:spPr>
        <p:txBody>
          <a:bodyPr/>
          <a:lstStyle/>
          <a:p>
            <a:pPr>
              <a:lnSpc>
                <a:spcPct val="80000"/>
              </a:lnSpc>
            </a:pPr>
            <a:r>
              <a:rPr lang="en-US" altLang="ko-KR" sz="1900" i="1">
                <a:ea typeface="굴림" pitchFamily="34" charset="-127"/>
              </a:rPr>
              <a:t>MP-sauce</a:t>
            </a:r>
            <a:r>
              <a:rPr lang="en-US" altLang="ko-KR" sz="1900">
                <a:ea typeface="굴림" pitchFamily="34" charset="-127"/>
              </a:rPr>
              <a:t>: MP-SimpleScalar  + SimOS-PPC</a:t>
            </a:r>
          </a:p>
          <a:p>
            <a:pPr>
              <a:lnSpc>
                <a:spcPct val="80000"/>
              </a:lnSpc>
            </a:pPr>
            <a:r>
              <a:rPr lang="en-US" altLang="ko-KR" sz="1900">
                <a:ea typeface="굴림" pitchFamily="34" charset="-127"/>
              </a:rPr>
              <a:t>Benchmarks: commercial applications and SPLASH 2</a:t>
            </a:r>
          </a:p>
          <a:p>
            <a:pPr>
              <a:lnSpc>
                <a:spcPct val="80000"/>
              </a:lnSpc>
            </a:pPr>
            <a:r>
              <a:rPr lang="en-US" altLang="ko-KR" sz="1900">
                <a:ea typeface="굴림" pitchFamily="34" charset="-127"/>
              </a:rPr>
              <a:t>Simulated system configuration</a:t>
            </a:r>
          </a:p>
          <a:p>
            <a:pPr lvl="1">
              <a:lnSpc>
                <a:spcPct val="80000"/>
              </a:lnSpc>
            </a:pPr>
            <a:r>
              <a:rPr lang="en-US" altLang="ko-KR" sz="1800">
                <a:ea typeface="굴림" pitchFamily="34" charset="-127"/>
              </a:rPr>
              <a:t> 16 processors, 4 way out-of-order + 32KB I/D L1</a:t>
            </a:r>
          </a:p>
          <a:p>
            <a:pPr lvl="1">
              <a:lnSpc>
                <a:spcPct val="80000"/>
              </a:lnSpc>
            </a:pPr>
            <a:r>
              <a:rPr lang="en-US" altLang="ko-KR" sz="1800">
                <a:ea typeface="굴림" pitchFamily="34" charset="-127"/>
              </a:rPr>
              <a:t> 16 X 16 bank array, 64KB, 16-way, 5 cycle bank access latency</a:t>
            </a:r>
          </a:p>
          <a:p>
            <a:pPr lvl="1">
              <a:lnSpc>
                <a:spcPct val="80000"/>
              </a:lnSpc>
            </a:pPr>
            <a:r>
              <a:rPr lang="en-US" altLang="ko-KR" sz="1800">
                <a:ea typeface="굴림" pitchFamily="34" charset="-127"/>
              </a:rPr>
              <a:t> 1 cycle hop latency </a:t>
            </a:r>
          </a:p>
          <a:p>
            <a:pPr lvl="1">
              <a:lnSpc>
                <a:spcPct val="80000"/>
              </a:lnSpc>
            </a:pPr>
            <a:r>
              <a:rPr lang="en-US" altLang="ko-KR" sz="1800">
                <a:ea typeface="굴림" pitchFamily="34" charset="-127"/>
              </a:rPr>
              <a:t> 260 cycle memory latency, 360 GB/s bandwidth</a:t>
            </a:r>
          </a:p>
          <a:p>
            <a:pPr>
              <a:lnSpc>
                <a:spcPct val="80000"/>
              </a:lnSpc>
            </a:pPr>
            <a:r>
              <a:rPr lang="en-US" altLang="ko-KR" sz="1900">
                <a:ea typeface="굴림" pitchFamily="34" charset="-127"/>
              </a:rPr>
              <a:t>Simulation parameters</a:t>
            </a:r>
          </a:p>
        </p:txBody>
      </p:sp>
      <p:graphicFrame>
        <p:nvGraphicFramePr>
          <p:cNvPr id="1786927" name="Group 47"/>
          <p:cNvGraphicFramePr>
            <a:graphicFrameLocks noGrp="1"/>
          </p:cNvGraphicFramePr>
          <p:nvPr>
            <p:ph sz="half" idx="2"/>
          </p:nvPr>
        </p:nvGraphicFramePr>
        <p:xfrm>
          <a:off x="914400" y="3733800"/>
          <a:ext cx="6629400" cy="1954213"/>
        </p:xfrm>
        <a:graphic>
          <a:graphicData uri="http://schemas.openxmlformats.org/drawingml/2006/table">
            <a:tbl>
              <a:tblPr/>
              <a:tblGrid>
                <a:gridCol w="2133600"/>
                <a:gridCol w="4495800"/>
              </a:tblGrid>
              <a:tr h="450850">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smtClean="0">
                          <a:ln>
                            <a:noFill/>
                          </a:ln>
                          <a:solidFill>
                            <a:schemeClr val="tx1"/>
                          </a:solidFill>
                          <a:effectLst/>
                          <a:latin typeface="Times New Roman" pitchFamily="18" charset="0"/>
                          <a:ea typeface="굴림" pitchFamily="34" charset="-127"/>
                        </a:rPr>
                        <a:t>Sharing degree (SD)</a:t>
                      </a:r>
                      <a:endParaRPr kumimoji="0" lang="en-US" sz="1700" b="1" i="0" u="none" strike="noStrike" cap="none" normalizeH="0" baseline="0" smtClean="0">
                        <a:ln>
                          <a:noFill/>
                        </a:ln>
                        <a:solidFill>
                          <a:schemeClr val="tx1"/>
                        </a:solidFill>
                        <a:effectLst/>
                        <a:latin typeface="Times New Roman" pitchFamily="18" charset="0"/>
                        <a:ea typeface="굴림" pitchFamily="34"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smtClean="0">
                          <a:ln>
                            <a:noFill/>
                          </a:ln>
                          <a:solidFill>
                            <a:schemeClr val="tx1"/>
                          </a:solidFill>
                          <a:effectLst/>
                          <a:latin typeface="Times New Roman" pitchFamily="18" charset="0"/>
                          <a:ea typeface="굴림" pitchFamily="34" charset="-127"/>
                        </a:rPr>
                        <a:t>1, 2, 4, 8, and 16</a:t>
                      </a:r>
                      <a:endParaRPr kumimoji="0" lang="en-US" sz="1700" b="1" i="0" u="none" strike="noStrike" cap="none" normalizeH="0" baseline="0" smtClean="0">
                        <a:ln>
                          <a:noFill/>
                        </a:ln>
                        <a:solidFill>
                          <a:schemeClr val="tx1"/>
                        </a:solidFill>
                        <a:effectLst/>
                        <a:latin typeface="Times New Roman" pitchFamily="18" charset="0"/>
                        <a:ea typeface="굴림" pitchFamily="34"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smtClean="0">
                          <a:ln>
                            <a:noFill/>
                          </a:ln>
                          <a:solidFill>
                            <a:schemeClr val="tx1"/>
                          </a:solidFill>
                          <a:effectLst/>
                          <a:latin typeface="Times New Roman" pitchFamily="18" charset="0"/>
                          <a:ea typeface="굴림" pitchFamily="34" charset="-127"/>
                        </a:rPr>
                        <a:t>Mapping policies</a:t>
                      </a:r>
                      <a:endParaRPr kumimoji="0" lang="en-US" sz="1700" b="1" i="0" u="none" strike="noStrike" cap="none" normalizeH="0" baseline="0" smtClean="0">
                        <a:ln>
                          <a:noFill/>
                        </a:ln>
                        <a:solidFill>
                          <a:schemeClr val="tx1"/>
                        </a:solidFill>
                        <a:effectLst/>
                        <a:latin typeface="Times New Roman" pitchFamily="18" charset="0"/>
                        <a:ea typeface="굴림" pitchFamily="34"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smtClean="0">
                          <a:ln>
                            <a:noFill/>
                          </a:ln>
                          <a:solidFill>
                            <a:schemeClr val="tx1"/>
                          </a:solidFill>
                          <a:effectLst/>
                          <a:latin typeface="Times New Roman" pitchFamily="18" charset="0"/>
                          <a:ea typeface="굴림" pitchFamily="34" charset="-127"/>
                        </a:rPr>
                        <a:t>S-NUCA, D-NUCA-1D, and D- NUCA-2D</a:t>
                      </a:r>
                      <a:endParaRPr kumimoji="0" lang="en-US" sz="1700" b="1" i="0" u="none" strike="noStrike" cap="none" normalizeH="0" baseline="0" smtClean="0">
                        <a:ln>
                          <a:noFill/>
                        </a:ln>
                        <a:solidFill>
                          <a:schemeClr val="tx1"/>
                        </a:solidFill>
                        <a:effectLst/>
                        <a:latin typeface="Times New Roman" pitchFamily="18" charset="0"/>
                        <a:ea typeface="굴림" pitchFamily="34"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smtClean="0">
                          <a:ln>
                            <a:noFill/>
                          </a:ln>
                          <a:solidFill>
                            <a:schemeClr val="tx1"/>
                          </a:solidFill>
                          <a:effectLst/>
                          <a:latin typeface="Times New Roman" pitchFamily="18" charset="0"/>
                          <a:ea typeface="굴림" pitchFamily="34" charset="-127"/>
                        </a:rPr>
                        <a:t>D-NUCA search</a:t>
                      </a:r>
                      <a:endParaRPr kumimoji="0" lang="en-US" sz="1700" b="1" i="0" u="none" strike="noStrike" cap="none" normalizeH="0" baseline="0" smtClean="0">
                        <a:ln>
                          <a:noFill/>
                        </a:ln>
                        <a:solidFill>
                          <a:schemeClr val="tx1"/>
                        </a:solidFill>
                        <a:effectLst/>
                        <a:latin typeface="Times New Roman" pitchFamily="18" charset="0"/>
                        <a:ea typeface="굴림" pitchFamily="34"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smtClean="0">
                          <a:ln>
                            <a:noFill/>
                          </a:ln>
                          <a:solidFill>
                            <a:schemeClr val="tx1"/>
                          </a:solidFill>
                          <a:effectLst/>
                          <a:latin typeface="Times New Roman" pitchFamily="18" charset="0"/>
                          <a:ea typeface="굴림" pitchFamily="34" charset="-127"/>
                        </a:rPr>
                        <a:t>distributed partial tags and perfect search</a:t>
                      </a:r>
                      <a:endParaRPr kumimoji="0" lang="en-US" sz="1700" b="1" i="0" u="none" strike="noStrike" cap="none" normalizeH="0" baseline="0" smtClean="0">
                        <a:ln>
                          <a:noFill/>
                        </a:ln>
                        <a:solidFill>
                          <a:schemeClr val="tx1"/>
                        </a:solidFill>
                        <a:effectLst/>
                        <a:latin typeface="Times New Roman" pitchFamily="18" charset="0"/>
                        <a:ea typeface="굴림" pitchFamily="34"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smtClean="0">
                          <a:ln>
                            <a:noFill/>
                          </a:ln>
                          <a:solidFill>
                            <a:schemeClr val="tx1"/>
                          </a:solidFill>
                          <a:effectLst/>
                          <a:latin typeface="Times New Roman" pitchFamily="18" charset="0"/>
                          <a:ea typeface="굴림" pitchFamily="34" charset="-127"/>
                        </a:rPr>
                        <a:t>L1 prefetching</a:t>
                      </a:r>
                      <a:endParaRPr kumimoji="0" lang="en-US" sz="1700" b="1" i="0" u="none" strike="noStrike" cap="none" normalizeH="0" baseline="0" smtClean="0">
                        <a:ln>
                          <a:noFill/>
                        </a:ln>
                        <a:solidFill>
                          <a:schemeClr val="tx1"/>
                        </a:solidFill>
                        <a:effectLst/>
                        <a:latin typeface="Times New Roman" pitchFamily="18" charset="0"/>
                        <a:ea typeface="굴림" pitchFamily="34"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smtClean="0">
                          <a:ln>
                            <a:noFill/>
                          </a:ln>
                          <a:solidFill>
                            <a:schemeClr val="tx1"/>
                          </a:solidFill>
                          <a:effectLst/>
                          <a:latin typeface="Times New Roman" pitchFamily="18" charset="0"/>
                          <a:ea typeface="굴림" pitchFamily="34" charset="-127"/>
                        </a:rPr>
                        <a:t>stride prefetching (positive/negative unit and non-unit stride)</a:t>
                      </a:r>
                      <a:endParaRPr kumimoji="0" lang="en-US" sz="1700" b="1" i="0" u="none" strike="noStrike" cap="none" normalizeH="0" baseline="0" smtClean="0">
                        <a:ln>
                          <a:noFill/>
                        </a:ln>
                        <a:solidFill>
                          <a:schemeClr val="tx1"/>
                        </a:solidFill>
                        <a:effectLst/>
                        <a:latin typeface="Times New Roman" pitchFamily="18" charset="0"/>
                        <a:ea typeface="굴림" pitchFamily="34"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ChangeArrowheads="1"/>
          </p:cNvSpPr>
          <p:nvPr>
            <p:ph type="title"/>
          </p:nvPr>
        </p:nvSpPr>
        <p:spPr/>
        <p:txBody>
          <a:bodyPr/>
          <a:lstStyle/>
          <a:p>
            <a:r>
              <a:rPr lang="en-US" altLang="ko-KR">
                <a:ea typeface="굴림" pitchFamily="34" charset="-127"/>
              </a:rPr>
              <a:t>Sharing Degree</a:t>
            </a:r>
          </a:p>
        </p:txBody>
      </p:sp>
      <p:sp>
        <p:nvSpPr>
          <p:cNvPr id="1787908" name="Rectangle 4"/>
          <p:cNvSpPr>
            <a:spLocks noGrp="1" noChangeArrowheads="1"/>
          </p:cNvSpPr>
          <p:nvPr>
            <p:ph type="body" sz="half" idx="1"/>
          </p:nvPr>
        </p:nvSpPr>
        <p:spPr>
          <a:xfrm>
            <a:off x="533400" y="1066800"/>
            <a:ext cx="8153400" cy="1143000"/>
          </a:xfrm>
          <a:noFill/>
          <a:ln/>
        </p:spPr>
        <p:txBody>
          <a:bodyPr/>
          <a:lstStyle/>
          <a:p>
            <a:pPr marL="342900" indent="-342900" defTabSz="914400"/>
            <a:r>
              <a:rPr lang="en-US" altLang="ko-KR" sz="1800">
                <a:ea typeface="굴림" pitchFamily="34" charset="-127"/>
              </a:rPr>
              <a:t>L1 miss latencies with S-NUCA  (SD=1, 2, 4, 8, and 16)</a:t>
            </a:r>
          </a:p>
          <a:p>
            <a:pPr marL="342900" indent="-342900" defTabSz="914400"/>
            <a:r>
              <a:rPr lang="en-US" altLang="ko-KR" sz="1800">
                <a:ea typeface="굴림" pitchFamily="34" charset="-127"/>
              </a:rPr>
              <a:t>Hit latency increases significantly beyond SD=4</a:t>
            </a:r>
          </a:p>
          <a:p>
            <a:pPr marL="342900" indent="-342900" defTabSz="914400"/>
            <a:r>
              <a:rPr lang="en-US" altLang="ko-KR" sz="1800">
                <a:ea typeface="굴림" pitchFamily="34" charset="-127"/>
              </a:rPr>
              <a:t>The best shared degrees: </a:t>
            </a:r>
            <a:r>
              <a:rPr lang="en-US" altLang="ko-KR" sz="1800">
                <a:solidFill>
                  <a:srgbClr val="000099"/>
                </a:solidFill>
                <a:ea typeface="굴림" pitchFamily="34" charset="-127"/>
              </a:rPr>
              <a:t>2</a:t>
            </a:r>
            <a:r>
              <a:rPr lang="en-US" altLang="ko-KR" sz="1800">
                <a:ea typeface="굴림" pitchFamily="34" charset="-127"/>
              </a:rPr>
              <a:t> or </a:t>
            </a:r>
            <a:r>
              <a:rPr lang="en-US" altLang="ko-KR" sz="1800">
                <a:solidFill>
                  <a:srgbClr val="000099"/>
                </a:solidFill>
                <a:ea typeface="굴림" pitchFamily="34" charset="-127"/>
              </a:rPr>
              <a:t>4</a:t>
            </a:r>
          </a:p>
          <a:p>
            <a:pPr marL="342900" indent="-342900" defTabSz="914400"/>
            <a:endParaRPr lang="en-US" altLang="ko-KR" sz="1800">
              <a:ea typeface="굴림" pitchFamily="34" charset="-127"/>
            </a:endParaRPr>
          </a:p>
          <a:p>
            <a:pPr marL="342900" indent="-342900" defTabSz="914400"/>
            <a:endParaRPr lang="en-US" altLang="ko-KR" sz="1800">
              <a:ea typeface="굴림" pitchFamily="34" charset="-127"/>
            </a:endParaRPr>
          </a:p>
        </p:txBody>
      </p:sp>
      <p:graphicFrame>
        <p:nvGraphicFramePr>
          <p:cNvPr id="1787909" name="Object 5"/>
          <p:cNvGraphicFramePr>
            <a:graphicFrameLocks noChangeAspect="1"/>
          </p:cNvGraphicFramePr>
          <p:nvPr>
            <p:ph sz="quarter" idx="2"/>
          </p:nvPr>
        </p:nvGraphicFramePr>
        <p:xfrm>
          <a:off x="1524000" y="2362200"/>
          <a:ext cx="5334000" cy="3917950"/>
        </p:xfrm>
        <a:graphic>
          <a:graphicData uri="http://schemas.openxmlformats.org/presentationml/2006/ole">
            <p:oleObj spid="_x0000_s177154" name="Chart" r:id="rId3" imgW="8981956" imgH="6600825" progId="MSGraph.Chart.8">
              <p:embed followColorScheme="full"/>
            </p:oleObj>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2"/>
          <p:cNvSpPr>
            <a:spLocks noGrp="1" noChangeArrowheads="1"/>
          </p:cNvSpPr>
          <p:nvPr>
            <p:ph type="title"/>
          </p:nvPr>
        </p:nvSpPr>
        <p:spPr>
          <a:xfrm>
            <a:off x="0" y="0"/>
            <a:ext cx="6910388" cy="381000"/>
          </a:xfrm>
        </p:spPr>
        <p:txBody>
          <a:bodyPr/>
          <a:lstStyle/>
          <a:p>
            <a:r>
              <a:rPr lang="en-US" altLang="ko-KR" dirty="0">
                <a:ea typeface="굴림" pitchFamily="34" charset="-127"/>
              </a:rPr>
              <a:t>D-NUCA: Reducing Latencies</a:t>
            </a:r>
          </a:p>
        </p:txBody>
      </p:sp>
      <p:sp>
        <p:nvSpPr>
          <p:cNvPr id="1788931" name="Rectangle 3"/>
          <p:cNvSpPr>
            <a:spLocks noGrp="1" noChangeArrowheads="1"/>
          </p:cNvSpPr>
          <p:nvPr>
            <p:ph type="body" sz="half" idx="1"/>
          </p:nvPr>
        </p:nvSpPr>
        <p:spPr>
          <a:xfrm>
            <a:off x="533400" y="1066800"/>
            <a:ext cx="7848600" cy="1524000"/>
          </a:xfrm>
        </p:spPr>
        <p:txBody>
          <a:bodyPr/>
          <a:lstStyle/>
          <a:p>
            <a:r>
              <a:rPr lang="en-US" altLang="ko-KR" sz="2000">
                <a:ea typeface="굴림" pitchFamily="34" charset="-127"/>
              </a:rPr>
              <a:t>NUCA hit latencies with SD=1 to 16</a:t>
            </a:r>
          </a:p>
          <a:p>
            <a:r>
              <a:rPr lang="en-US" altLang="ko-KR" sz="2000">
                <a:ea typeface="굴림" pitchFamily="34" charset="-127"/>
              </a:rPr>
              <a:t>D-NUCA 2D perfect reduces hit latencies by 30%</a:t>
            </a:r>
          </a:p>
          <a:p>
            <a:r>
              <a:rPr lang="en-US" altLang="ko-KR" sz="2000">
                <a:ea typeface="굴림" pitchFamily="34" charset="-127"/>
              </a:rPr>
              <a:t>Searching overheads are significant in both 1D and 2D D-NUCAs</a:t>
            </a:r>
          </a:p>
          <a:p>
            <a:endParaRPr lang="en-US" altLang="ko-KR" sz="2000">
              <a:ea typeface="굴림" pitchFamily="34" charset="-127"/>
            </a:endParaRPr>
          </a:p>
          <a:p>
            <a:endParaRPr lang="ko-KR" altLang="en-US" sz="2000">
              <a:ea typeface="굴림" pitchFamily="34" charset="-127"/>
            </a:endParaRPr>
          </a:p>
        </p:txBody>
      </p:sp>
      <p:graphicFrame>
        <p:nvGraphicFramePr>
          <p:cNvPr id="1788932" name="Object 4"/>
          <p:cNvGraphicFramePr>
            <a:graphicFrameLocks noChangeAspect="1"/>
          </p:cNvGraphicFramePr>
          <p:nvPr>
            <p:ph sz="half" idx="2"/>
          </p:nvPr>
        </p:nvGraphicFramePr>
        <p:xfrm>
          <a:off x="1123950" y="2603500"/>
          <a:ext cx="7315200" cy="3657600"/>
        </p:xfrm>
        <a:graphic>
          <a:graphicData uri="http://schemas.openxmlformats.org/presentationml/2006/ole">
            <p:oleObj spid="_x0000_s178178" name="Chart" r:id="rId3" imgW="5905321" imgH="2952869" progId="MSGraph.Chart.8">
              <p:embed followColorScheme="full"/>
            </p:oleObj>
          </a:graphicData>
        </a:graphic>
      </p:graphicFrame>
      <p:sp>
        <p:nvSpPr>
          <p:cNvPr id="1788935" name="AutoShape 7"/>
          <p:cNvSpPr>
            <a:spLocks/>
          </p:cNvSpPr>
          <p:nvPr/>
        </p:nvSpPr>
        <p:spPr bwMode="auto">
          <a:xfrm>
            <a:off x="4991100" y="3581400"/>
            <a:ext cx="203200" cy="355600"/>
          </a:xfrm>
          <a:prstGeom prst="rightBrace">
            <a:avLst>
              <a:gd name="adj1" fmla="val 14583"/>
              <a:gd name="adj2" fmla="val 50000"/>
            </a:avLst>
          </a:prstGeom>
          <a:noFill/>
          <a:ln w="12700">
            <a:solidFill>
              <a:schemeClr val="tx1"/>
            </a:solidFill>
            <a:round/>
            <a:headEnd/>
            <a:tailEnd/>
          </a:ln>
          <a:effectLst/>
        </p:spPr>
        <p:txBody>
          <a:bodyPr anchor="ctr">
            <a:spAutoFit/>
          </a:bodyPr>
          <a:lstStyle/>
          <a:p>
            <a:endParaRPr lang="en-US"/>
          </a:p>
        </p:txBody>
      </p:sp>
      <p:sp>
        <p:nvSpPr>
          <p:cNvPr id="1788937" name="Text Box 9"/>
          <p:cNvSpPr txBox="1">
            <a:spLocks noChangeArrowheads="1"/>
          </p:cNvSpPr>
          <p:nvPr/>
        </p:nvSpPr>
        <p:spPr bwMode="auto">
          <a:xfrm>
            <a:off x="4953000" y="4648200"/>
            <a:ext cx="1330325" cy="538163"/>
          </a:xfrm>
          <a:prstGeom prst="rect">
            <a:avLst/>
          </a:prstGeom>
          <a:noFill/>
          <a:ln w="12700" algn="ctr">
            <a:noFill/>
            <a:miter lim="800000"/>
            <a:headEnd/>
            <a:tailEnd/>
          </a:ln>
          <a:effectLst/>
        </p:spPr>
        <p:txBody>
          <a:bodyPr wrap="none">
            <a:spAutoFit/>
          </a:bodyPr>
          <a:lstStyle/>
          <a:p>
            <a:pPr marL="260350" indent="-260350" algn="l" defTabSz="903288">
              <a:buFont typeface="Wingdings" pitchFamily="2" charset="2"/>
              <a:buNone/>
            </a:pPr>
            <a:r>
              <a:rPr lang="en-US">
                <a:solidFill>
                  <a:srgbClr val="000099"/>
                </a:solidFill>
              </a:rPr>
              <a:t>D-NUCAs with</a:t>
            </a:r>
          </a:p>
          <a:p>
            <a:pPr marL="260350" indent="-260350" algn="l" defTabSz="903288">
              <a:buFont typeface="Wingdings" pitchFamily="2" charset="2"/>
              <a:buNone/>
            </a:pPr>
            <a:r>
              <a:rPr lang="en-US">
                <a:solidFill>
                  <a:srgbClr val="000099"/>
                </a:solidFill>
              </a:rPr>
              <a:t>perfect search</a:t>
            </a:r>
          </a:p>
        </p:txBody>
      </p:sp>
      <p:sp>
        <p:nvSpPr>
          <p:cNvPr id="1788939" name="Line 11"/>
          <p:cNvSpPr>
            <a:spLocks noChangeShapeType="1"/>
          </p:cNvSpPr>
          <p:nvPr/>
        </p:nvSpPr>
        <p:spPr bwMode="auto">
          <a:xfrm>
            <a:off x="5232400" y="3784600"/>
            <a:ext cx="330200" cy="863600"/>
          </a:xfrm>
          <a:prstGeom prst="line">
            <a:avLst/>
          </a:prstGeom>
          <a:noFill/>
          <a:ln w="12700">
            <a:solidFill>
              <a:schemeClr val="tx1"/>
            </a:solidFill>
            <a:round/>
            <a:headEnd/>
            <a:tailEnd type="triangle" w="med" len="med"/>
          </a:ln>
          <a:effectLst/>
        </p:spPr>
        <p:txBody>
          <a:bodyPr anchor="ctr">
            <a:spAutoFit/>
          </a:bodyPr>
          <a:lstStyle/>
          <a:p>
            <a:endParaRPr lang="en-US"/>
          </a:p>
        </p:txBody>
      </p:sp>
      <p:sp>
        <p:nvSpPr>
          <p:cNvPr id="8" name="TextBox 7"/>
          <p:cNvSpPr txBox="1"/>
          <p:nvPr/>
        </p:nvSpPr>
        <p:spPr>
          <a:xfrm>
            <a:off x="5715000" y="5562600"/>
            <a:ext cx="3159839" cy="923330"/>
          </a:xfrm>
          <a:prstGeom prst="rect">
            <a:avLst/>
          </a:prstGeom>
          <a:solidFill>
            <a:srgbClr val="CCFF99"/>
          </a:solidFill>
        </p:spPr>
        <p:txBody>
          <a:bodyPr wrap="none" rtlCol="0">
            <a:spAutoFit/>
          </a:bodyPr>
          <a:lstStyle/>
          <a:p>
            <a:r>
              <a:rPr lang="en-US" dirty="0" smtClean="0"/>
              <a:t>Perfect search </a:t>
            </a:r>
            <a:r>
              <a:rPr lang="en-US" dirty="0" smtClean="0">
                <a:sym typeface="Wingdings" pitchFamily="2" charset="2"/>
              </a:rPr>
              <a:t> </a:t>
            </a:r>
          </a:p>
          <a:p>
            <a:r>
              <a:rPr lang="en-US" dirty="0" smtClean="0">
                <a:sym typeface="Wingdings" pitchFamily="2" charset="2"/>
              </a:rPr>
              <a:t>Auto-magically go to the right</a:t>
            </a:r>
          </a:p>
          <a:p>
            <a:r>
              <a:rPr lang="en-US" dirty="0" smtClean="0">
                <a:sym typeface="Wingdings" pitchFamily="2" charset="2"/>
              </a:rPr>
              <a:t>block</a:t>
            </a:r>
            <a:endParaRPr lang="en-US" dirty="0"/>
          </a:p>
        </p:txBody>
      </p:sp>
      <p:sp>
        <p:nvSpPr>
          <p:cNvPr id="9" name="TextBox 8"/>
          <p:cNvSpPr txBox="1"/>
          <p:nvPr/>
        </p:nvSpPr>
        <p:spPr>
          <a:xfrm>
            <a:off x="228600" y="6477000"/>
            <a:ext cx="2884123" cy="369332"/>
          </a:xfrm>
          <a:prstGeom prst="rect">
            <a:avLst/>
          </a:prstGeom>
          <a:noFill/>
        </p:spPr>
        <p:txBody>
          <a:bodyPr wrap="none" rtlCol="0">
            <a:spAutoFit/>
          </a:bodyPr>
          <a:lstStyle/>
          <a:p>
            <a:r>
              <a:rPr lang="en-US" dirty="0" smtClean="0"/>
              <a:t>Hit latency != performance</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S-NUCA vs. D-NUCA</a:t>
            </a:r>
            <a:endParaRPr lang="en-US" dirty="0"/>
          </a:p>
        </p:txBody>
      </p:sp>
      <p:sp>
        <p:nvSpPr>
          <p:cNvPr id="6" name="Text Placeholder 5"/>
          <p:cNvSpPr>
            <a:spLocks noGrp="1"/>
          </p:cNvSpPr>
          <p:nvPr>
            <p:ph type="body" idx="1"/>
          </p:nvPr>
        </p:nvSpPr>
        <p:spPr/>
        <p:txBody>
          <a:bodyPr/>
          <a:lstStyle/>
          <a:p>
            <a:r>
              <a:rPr lang="en-US" dirty="0" smtClean="0"/>
              <a:t>D-NUCA improves performance but not as much with realistic searching</a:t>
            </a:r>
          </a:p>
          <a:p>
            <a:r>
              <a:rPr lang="en-US" dirty="0" smtClean="0"/>
              <a:t>The best SD may be different compared to S-NUCA </a:t>
            </a:r>
          </a:p>
          <a:p>
            <a:endParaRPr lang="en-US" dirty="0"/>
          </a:p>
        </p:txBody>
      </p:sp>
      <p:pic>
        <p:nvPicPr>
          <p:cNvPr id="870402" name="Picture 2"/>
          <p:cNvPicPr>
            <a:picLocks noChangeAspect="1" noChangeArrowheads="1"/>
          </p:cNvPicPr>
          <p:nvPr/>
        </p:nvPicPr>
        <p:blipFill>
          <a:blip r:embed="rId2"/>
          <a:srcRect/>
          <a:stretch>
            <a:fillRect/>
          </a:stretch>
        </p:blipFill>
        <p:spPr bwMode="auto">
          <a:xfrm>
            <a:off x="0" y="2514600"/>
            <a:ext cx="9615855"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2"/>
          <p:cNvSpPr>
            <a:spLocks noGrp="1" noChangeArrowheads="1"/>
          </p:cNvSpPr>
          <p:nvPr>
            <p:ph type="title"/>
          </p:nvPr>
        </p:nvSpPr>
        <p:spPr>
          <a:xfrm>
            <a:off x="0" y="0"/>
            <a:ext cx="6910388" cy="381000"/>
          </a:xfrm>
        </p:spPr>
        <p:txBody>
          <a:bodyPr/>
          <a:lstStyle/>
          <a:p>
            <a:r>
              <a:rPr lang="en-US" altLang="ko-KR">
                <a:ea typeface="굴림" pitchFamily="34" charset="-127"/>
              </a:rPr>
              <a:t>S-NUCA vs. D-NUCA</a:t>
            </a:r>
          </a:p>
        </p:txBody>
      </p:sp>
      <p:sp>
        <p:nvSpPr>
          <p:cNvPr id="1792003" name="Rectangle 3"/>
          <p:cNvSpPr>
            <a:spLocks noGrp="1" noChangeArrowheads="1"/>
          </p:cNvSpPr>
          <p:nvPr>
            <p:ph type="body" sz="half" idx="1"/>
          </p:nvPr>
        </p:nvSpPr>
        <p:spPr>
          <a:xfrm>
            <a:off x="533400" y="1066800"/>
            <a:ext cx="8001000" cy="1447800"/>
          </a:xfrm>
        </p:spPr>
        <p:txBody>
          <a:bodyPr/>
          <a:lstStyle/>
          <a:p>
            <a:pPr>
              <a:lnSpc>
                <a:spcPct val="80000"/>
              </a:lnSpc>
            </a:pPr>
            <a:r>
              <a:rPr lang="en-US" altLang="ko-KR" sz="1600">
                <a:solidFill>
                  <a:srgbClr val="000099"/>
                </a:solidFill>
                <a:ea typeface="굴림" pitchFamily="34" charset="-127"/>
              </a:rPr>
              <a:t>Fixed best</a:t>
            </a:r>
            <a:r>
              <a:rPr lang="en-US" altLang="ko-KR" sz="1600">
                <a:ea typeface="굴림" pitchFamily="34" charset="-127"/>
              </a:rPr>
              <a:t>: fixed shared degree for all applications</a:t>
            </a:r>
          </a:p>
          <a:p>
            <a:pPr>
              <a:lnSpc>
                <a:spcPct val="80000"/>
              </a:lnSpc>
            </a:pPr>
            <a:r>
              <a:rPr lang="en-US" altLang="ko-KR" sz="1600">
                <a:solidFill>
                  <a:srgbClr val="000099"/>
                </a:solidFill>
                <a:ea typeface="굴림" pitchFamily="34" charset="-127"/>
              </a:rPr>
              <a:t>Variable best</a:t>
            </a:r>
            <a:r>
              <a:rPr lang="en-US" altLang="ko-KR" sz="1600">
                <a:ea typeface="굴림" pitchFamily="34" charset="-127"/>
              </a:rPr>
              <a:t>:  per-application best sharing degree</a:t>
            </a:r>
          </a:p>
          <a:p>
            <a:pPr>
              <a:lnSpc>
                <a:spcPct val="80000"/>
              </a:lnSpc>
            </a:pPr>
            <a:r>
              <a:rPr lang="en-US" altLang="ko-KR" sz="1600">
                <a:ea typeface="굴림" pitchFamily="34" charset="-127"/>
              </a:rPr>
              <a:t>D-NUCA has marginal performance improvement due to the searching overhead</a:t>
            </a:r>
          </a:p>
          <a:p>
            <a:pPr>
              <a:lnSpc>
                <a:spcPct val="80000"/>
              </a:lnSpc>
            </a:pPr>
            <a:r>
              <a:rPr lang="en-US" altLang="ko-KR" sz="1600">
                <a:ea typeface="굴림" pitchFamily="34" charset="-127"/>
              </a:rPr>
              <a:t>Per-app. sharing degrees improved D-NUCA more than S-NUCA</a:t>
            </a:r>
          </a:p>
          <a:p>
            <a:pPr>
              <a:lnSpc>
                <a:spcPct val="80000"/>
              </a:lnSpc>
            </a:pPr>
            <a:endParaRPr lang="en-US" altLang="ko-KR" sz="1600">
              <a:ea typeface="굴림" pitchFamily="34" charset="-127"/>
            </a:endParaRPr>
          </a:p>
          <a:p>
            <a:pPr>
              <a:lnSpc>
                <a:spcPct val="80000"/>
              </a:lnSpc>
            </a:pPr>
            <a:endParaRPr lang="ko-KR" altLang="en-US" sz="1600">
              <a:ea typeface="굴림" pitchFamily="34" charset="-127"/>
            </a:endParaRPr>
          </a:p>
        </p:txBody>
      </p:sp>
      <p:graphicFrame>
        <p:nvGraphicFramePr>
          <p:cNvPr id="1792004" name="Object 4"/>
          <p:cNvGraphicFramePr>
            <a:graphicFrameLocks noChangeAspect="1"/>
          </p:cNvGraphicFramePr>
          <p:nvPr>
            <p:ph sz="half" idx="2"/>
          </p:nvPr>
        </p:nvGraphicFramePr>
        <p:xfrm>
          <a:off x="381000" y="2514600"/>
          <a:ext cx="6523038" cy="3378200"/>
        </p:xfrm>
        <a:graphic>
          <a:graphicData uri="http://schemas.openxmlformats.org/presentationml/2006/ole">
            <p:oleObj spid="_x0000_s179202" name="Chart" r:id="rId3" imgW="4800600" imgH="2486144" progId="MSGraph.Chart.8">
              <p:embed followColorScheme="full"/>
            </p:oleObj>
          </a:graphicData>
        </a:graphic>
      </p:graphicFrame>
      <p:sp>
        <p:nvSpPr>
          <p:cNvPr id="1792006" name="Line 6"/>
          <p:cNvSpPr>
            <a:spLocks noChangeShapeType="1"/>
          </p:cNvSpPr>
          <p:nvPr/>
        </p:nvSpPr>
        <p:spPr bwMode="auto">
          <a:xfrm>
            <a:off x="1308100" y="3302000"/>
            <a:ext cx="3740150" cy="22225"/>
          </a:xfrm>
          <a:prstGeom prst="line">
            <a:avLst/>
          </a:prstGeom>
          <a:noFill/>
          <a:ln w="9525" cap="rnd">
            <a:solidFill>
              <a:schemeClr val="tx1"/>
            </a:solidFill>
            <a:prstDash val="sysDot"/>
            <a:round/>
            <a:headEnd/>
            <a:tailEnd/>
          </a:ln>
          <a:effectLst/>
        </p:spPr>
        <p:txBody>
          <a:bodyPr anchor="ctr">
            <a:spAutoFit/>
          </a:bodyPr>
          <a:lstStyle/>
          <a:p>
            <a:endParaRPr lang="en-US"/>
          </a:p>
        </p:txBody>
      </p:sp>
      <p:sp>
        <p:nvSpPr>
          <p:cNvPr id="6" name="TextBox 5"/>
          <p:cNvSpPr txBox="1"/>
          <p:nvPr/>
        </p:nvSpPr>
        <p:spPr>
          <a:xfrm>
            <a:off x="2743200" y="6400800"/>
            <a:ext cx="4871911" cy="369332"/>
          </a:xfrm>
          <a:prstGeom prst="rect">
            <a:avLst/>
          </a:prstGeom>
          <a:noFill/>
        </p:spPr>
        <p:txBody>
          <a:bodyPr wrap="none" rtlCol="0">
            <a:spAutoFit/>
          </a:bodyPr>
          <a:lstStyle/>
          <a:p>
            <a:r>
              <a:rPr lang="en-US" dirty="0" smtClean="0"/>
              <a:t>What is the base? Are the bars comparable?</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Rectangle 2"/>
          <p:cNvSpPr>
            <a:spLocks noGrp="1" noChangeArrowheads="1"/>
          </p:cNvSpPr>
          <p:nvPr>
            <p:ph type="title"/>
          </p:nvPr>
        </p:nvSpPr>
        <p:spPr>
          <a:xfrm>
            <a:off x="0" y="0"/>
            <a:ext cx="6910388" cy="381000"/>
          </a:xfrm>
        </p:spPr>
        <p:txBody>
          <a:bodyPr/>
          <a:lstStyle/>
          <a:p>
            <a:r>
              <a:rPr lang="en-US"/>
              <a:t>Per-line Sharing Degree</a:t>
            </a:r>
          </a:p>
        </p:txBody>
      </p:sp>
      <p:sp>
        <p:nvSpPr>
          <p:cNvPr id="1815555" name="Rectangle 3"/>
          <p:cNvSpPr>
            <a:spLocks noGrp="1" noChangeArrowheads="1"/>
          </p:cNvSpPr>
          <p:nvPr>
            <p:ph type="body" sz="half" idx="1"/>
          </p:nvPr>
        </p:nvSpPr>
        <p:spPr>
          <a:xfrm>
            <a:off x="533400" y="1066800"/>
            <a:ext cx="4648200" cy="5105400"/>
          </a:xfrm>
        </p:spPr>
        <p:txBody>
          <a:bodyPr/>
          <a:lstStyle/>
          <a:p>
            <a:r>
              <a:rPr lang="en-US" sz="2000"/>
              <a:t>Per-line sharing degree: different sharing degrees for different classes of cache blocks</a:t>
            </a:r>
          </a:p>
          <a:p>
            <a:r>
              <a:rPr lang="en-US" sz="2000"/>
              <a:t>Private vs. shared sharing degrees </a:t>
            </a:r>
          </a:p>
          <a:p>
            <a:pPr lvl="1"/>
            <a:r>
              <a:rPr lang="en-US" sz="1800"/>
              <a:t>Private : place private blocks in close banks</a:t>
            </a:r>
          </a:p>
          <a:p>
            <a:pPr lvl="1"/>
            <a:r>
              <a:rPr lang="en-US" sz="1800"/>
              <a:t>Shared : reduce replication</a:t>
            </a:r>
          </a:p>
          <a:p>
            <a:r>
              <a:rPr lang="en-US" sz="2000"/>
              <a:t>Approximate evaluation</a:t>
            </a:r>
          </a:p>
          <a:p>
            <a:pPr lvl="1"/>
            <a:r>
              <a:rPr lang="en-US" sz="1800"/>
              <a:t>Per-line sharing degree is effective for two applications (6-7% speedups)</a:t>
            </a:r>
          </a:p>
          <a:p>
            <a:pPr lvl="1"/>
            <a:r>
              <a:rPr lang="en-US" sz="1800"/>
              <a:t>Best combination: private SD= 1 or 2 and shared SD = 16</a:t>
            </a:r>
          </a:p>
        </p:txBody>
      </p:sp>
      <p:graphicFrame>
        <p:nvGraphicFramePr>
          <p:cNvPr id="1815556" name="Object 4"/>
          <p:cNvGraphicFramePr>
            <a:graphicFrameLocks noChangeAspect="1"/>
          </p:cNvGraphicFramePr>
          <p:nvPr>
            <p:ph sz="half" idx="2"/>
          </p:nvPr>
        </p:nvGraphicFramePr>
        <p:xfrm>
          <a:off x="5181600" y="1447800"/>
          <a:ext cx="3581400" cy="3340100"/>
        </p:xfrm>
        <a:graphic>
          <a:graphicData uri="http://schemas.openxmlformats.org/presentationml/2006/ole">
            <p:oleObj spid="_x0000_s180226" name="Chart" r:id="rId3" imgW="7620119" imgH="6591240" progId="MSGraph.Chart.8">
              <p:embed followColorScheme="full"/>
            </p:oleObj>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p:txBody>
          <a:bodyPr/>
          <a:lstStyle/>
          <a:p>
            <a:r>
              <a:rPr lang="en-US" altLang="ko-KR">
                <a:ea typeface="굴림" pitchFamily="34" charset="-127"/>
              </a:rPr>
              <a:t>Conclusion</a:t>
            </a:r>
          </a:p>
        </p:txBody>
      </p:sp>
      <p:sp>
        <p:nvSpPr>
          <p:cNvPr id="1793027" name="Rectangle 3"/>
          <p:cNvSpPr>
            <a:spLocks noGrp="1" noChangeArrowheads="1"/>
          </p:cNvSpPr>
          <p:nvPr>
            <p:ph type="body" idx="1"/>
          </p:nvPr>
        </p:nvSpPr>
        <p:spPr/>
        <p:txBody>
          <a:bodyPr/>
          <a:lstStyle/>
          <a:p>
            <a:r>
              <a:rPr lang="en-US" altLang="ko-KR" sz="2000">
                <a:ea typeface="굴림" pitchFamily="34" charset="-127"/>
              </a:rPr>
              <a:t>Best sharing degree is 4   </a:t>
            </a:r>
          </a:p>
          <a:p>
            <a:r>
              <a:rPr lang="en-US" altLang="ko-KR" sz="2000">
                <a:ea typeface="굴림" pitchFamily="34" charset="-127"/>
              </a:rPr>
              <a:t>Dynamic migration </a:t>
            </a:r>
          </a:p>
          <a:p>
            <a:pPr lvl="1"/>
            <a:r>
              <a:rPr lang="en-US" altLang="ko-KR" sz="1800">
                <a:ea typeface="굴림" pitchFamily="34" charset="-127"/>
              </a:rPr>
              <a:t>Does not change the best sharing degree</a:t>
            </a:r>
          </a:p>
          <a:p>
            <a:pPr lvl="1"/>
            <a:r>
              <a:rPr lang="en-US" altLang="ko-KR" sz="1800">
                <a:ea typeface="굴림" pitchFamily="34" charset="-127"/>
              </a:rPr>
              <a:t>Does not seem to be worthwhile in the context of this study</a:t>
            </a:r>
          </a:p>
          <a:p>
            <a:pPr lvl="1"/>
            <a:r>
              <a:rPr lang="en-US" altLang="ko-KR" sz="1800">
                <a:ea typeface="굴림" pitchFamily="34" charset="-127"/>
              </a:rPr>
              <a:t>Searching problem is still yet to be solved</a:t>
            </a:r>
          </a:p>
          <a:p>
            <a:pPr lvl="1"/>
            <a:r>
              <a:rPr lang="en-US" altLang="ko-KR" sz="1800">
                <a:ea typeface="굴림" pitchFamily="34" charset="-127"/>
              </a:rPr>
              <a:t>High design complexity and energy consumption</a:t>
            </a:r>
          </a:p>
          <a:p>
            <a:r>
              <a:rPr lang="en-US" altLang="ko-KR" sz="2000">
                <a:ea typeface="굴림" pitchFamily="34" charset="-127"/>
              </a:rPr>
              <a:t>L1 prefetching</a:t>
            </a:r>
          </a:p>
          <a:p>
            <a:pPr lvl="1"/>
            <a:r>
              <a:rPr lang="en-US" altLang="ko-KR" sz="1800">
                <a:ea typeface="굴림" pitchFamily="34" charset="-127"/>
              </a:rPr>
              <a:t>7 % performance improvement (S-NUCA)</a:t>
            </a:r>
          </a:p>
          <a:p>
            <a:pPr lvl="1"/>
            <a:r>
              <a:rPr lang="en-US" altLang="ko-KR" sz="1800">
                <a:ea typeface="굴림" pitchFamily="34" charset="-127"/>
              </a:rPr>
              <a:t>Decrease the best sharing degree slightly</a:t>
            </a:r>
          </a:p>
          <a:p>
            <a:r>
              <a:rPr lang="en-US" altLang="ko-KR" sz="2000">
                <a:ea typeface="굴림" pitchFamily="34" charset="-127"/>
              </a:rPr>
              <a:t>Per-line sharing degrees provide the benefit of both high and low sharing degree</a:t>
            </a:r>
          </a:p>
          <a:p>
            <a:pPr lvl="1">
              <a:buFont typeface="Times New Roman" pitchFamily="18" charset="0"/>
              <a:buNone/>
            </a:pPr>
            <a:endParaRPr lang="en-US" altLang="ko-KR" sz="1800">
              <a:ea typeface="굴림" pitchFamily="34" charset="-127"/>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1650" y="1316038"/>
            <a:ext cx="7834313" cy="1711325"/>
          </a:xfrm>
        </p:spPr>
        <p:txBody>
          <a:bodyPr/>
          <a:lstStyle/>
          <a:p>
            <a:r>
              <a:rPr lang="en-US" altLang="ko-KR" sz="3600">
                <a:ea typeface="굴림" pitchFamily="34" charset="-127"/>
              </a:rPr>
              <a:t>Victim Replication: Maximizing Capacity while Hiding Wire Delay in Tiled Chip Multiprocessors</a:t>
            </a:r>
            <a:endParaRPr lang="en-US" sz="3600"/>
          </a:p>
        </p:txBody>
      </p:sp>
      <p:sp>
        <p:nvSpPr>
          <p:cNvPr id="2051" name="Rectangle 3"/>
          <p:cNvSpPr>
            <a:spLocks noGrp="1" noChangeArrowheads="1"/>
          </p:cNvSpPr>
          <p:nvPr>
            <p:ph type="subTitle" idx="1"/>
          </p:nvPr>
        </p:nvSpPr>
        <p:spPr>
          <a:xfrm>
            <a:off x="1844675" y="3683000"/>
            <a:ext cx="7197725" cy="2032000"/>
          </a:xfrm>
        </p:spPr>
        <p:txBody>
          <a:bodyPr/>
          <a:lstStyle/>
          <a:p>
            <a:pPr algn="l"/>
            <a:r>
              <a:rPr lang="en-US" altLang="ko-KR" sz="3200" dirty="0">
                <a:solidFill>
                  <a:schemeClr val="tx1"/>
                </a:solidFill>
                <a:ea typeface="굴림" pitchFamily="34" charset="-127"/>
              </a:rPr>
              <a:t>Michael Zhang &amp; </a:t>
            </a:r>
            <a:r>
              <a:rPr lang="en-US" altLang="ko-KR" sz="3200" dirty="0" err="1">
                <a:solidFill>
                  <a:schemeClr val="tx1"/>
                </a:solidFill>
                <a:ea typeface="굴림" pitchFamily="34" charset="-127"/>
              </a:rPr>
              <a:t>Krste</a:t>
            </a:r>
            <a:r>
              <a:rPr lang="en-US" altLang="ko-KR" sz="3200" dirty="0">
                <a:solidFill>
                  <a:schemeClr val="tx1"/>
                </a:solidFill>
                <a:ea typeface="굴림" pitchFamily="34" charset="-127"/>
              </a:rPr>
              <a:t> </a:t>
            </a:r>
            <a:r>
              <a:rPr lang="en-US" altLang="ko-KR" sz="3200" dirty="0" err="1">
                <a:solidFill>
                  <a:schemeClr val="tx1"/>
                </a:solidFill>
                <a:ea typeface="굴림" pitchFamily="34" charset="-127"/>
              </a:rPr>
              <a:t>Asanovic</a:t>
            </a:r>
            <a:endParaRPr lang="en-US" altLang="ko-KR" sz="3200" dirty="0">
              <a:solidFill>
                <a:schemeClr val="tx1"/>
              </a:solidFill>
              <a:ea typeface="굴림" pitchFamily="34" charset="-127"/>
            </a:endParaRPr>
          </a:p>
          <a:p>
            <a:pPr algn="l"/>
            <a:r>
              <a:rPr lang="en-US" altLang="ko-KR" i="1" dirty="0">
                <a:solidFill>
                  <a:srgbClr val="0070C0"/>
                </a:solidFill>
                <a:ea typeface="굴림" pitchFamily="34" charset="-127"/>
              </a:rPr>
              <a:t>Computer Architecture Group</a:t>
            </a:r>
          </a:p>
          <a:p>
            <a:pPr algn="l"/>
            <a:r>
              <a:rPr lang="en-US" altLang="ko-KR" i="1" dirty="0">
                <a:solidFill>
                  <a:srgbClr val="0070C0"/>
                </a:solidFill>
                <a:ea typeface="굴림" pitchFamily="34" charset="-127"/>
              </a:rPr>
              <a:t>MIT  </a:t>
            </a:r>
            <a:r>
              <a:rPr lang="en-US" altLang="ko-KR" i="1" dirty="0" smtClean="0">
                <a:solidFill>
                  <a:srgbClr val="0070C0"/>
                </a:solidFill>
                <a:ea typeface="굴림" pitchFamily="34" charset="-127"/>
              </a:rPr>
              <a:t>CSAIL</a:t>
            </a:r>
          </a:p>
          <a:p>
            <a:pPr algn="l"/>
            <a:r>
              <a:rPr lang="en-US" altLang="ko-KR" i="1" dirty="0" smtClean="0">
                <a:solidFill>
                  <a:srgbClr val="0070C0"/>
                </a:solidFill>
                <a:ea typeface="굴림" pitchFamily="34" charset="-127"/>
              </a:rPr>
              <a:t>Int’l Conference on Computer Architecture, 2005</a:t>
            </a:r>
            <a:endParaRPr lang="en-US" altLang="ko-KR" i="1" dirty="0">
              <a:solidFill>
                <a:srgbClr val="0070C0"/>
              </a:solidFill>
              <a:ea typeface="굴림" pitchFamily="34" charset="-127"/>
            </a:endParaRPr>
          </a:p>
          <a:p>
            <a:pPr algn="l"/>
            <a:endParaRPr lang="en-US" sz="2400" dirty="0"/>
          </a:p>
        </p:txBody>
      </p:sp>
      <p:sp>
        <p:nvSpPr>
          <p:cNvPr id="4" name="TextBox 3"/>
          <p:cNvSpPr txBox="1"/>
          <p:nvPr/>
        </p:nvSpPr>
        <p:spPr>
          <a:xfrm>
            <a:off x="1905000" y="6400800"/>
            <a:ext cx="5472588" cy="369332"/>
          </a:xfrm>
          <a:prstGeom prst="rect">
            <a:avLst/>
          </a:prstGeom>
          <a:noFill/>
        </p:spPr>
        <p:txBody>
          <a:bodyPr wrap="none" rtlCol="0">
            <a:spAutoFit/>
          </a:bodyPr>
          <a:lstStyle/>
          <a:p>
            <a:r>
              <a:rPr lang="en-US" dirty="0" smtClean="0"/>
              <a:t>Slides mostly directly from the author’s presentation</a:t>
            </a: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5" name="Rectangle 611"/>
          <p:cNvSpPr>
            <a:spLocks noChangeArrowheads="1"/>
          </p:cNvSpPr>
          <p:nvPr/>
        </p:nvSpPr>
        <p:spPr bwMode="auto">
          <a:xfrm>
            <a:off x="385763" y="2124075"/>
            <a:ext cx="2535237" cy="5000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grpSp>
        <p:nvGrpSpPr>
          <p:cNvPr id="2" name="Group 680"/>
          <p:cNvGrpSpPr>
            <a:grpSpLocks/>
          </p:cNvGrpSpPr>
          <p:nvPr/>
        </p:nvGrpSpPr>
        <p:grpSpPr bwMode="auto">
          <a:xfrm>
            <a:off x="1076325" y="1357313"/>
            <a:ext cx="538163" cy="768350"/>
            <a:chOff x="267" y="855"/>
            <a:chExt cx="339" cy="484"/>
          </a:xfrm>
        </p:grpSpPr>
        <p:sp>
          <p:nvSpPr>
            <p:cNvPr id="93796" name="Rectangle 612"/>
            <p:cNvSpPr>
              <a:spLocks noChangeArrowheads="1"/>
            </p:cNvSpPr>
            <p:nvPr/>
          </p:nvSpPr>
          <p:spPr bwMode="auto">
            <a:xfrm>
              <a:off x="291" y="880"/>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93797" name="Rectangle 613"/>
            <p:cNvSpPr>
              <a:spLocks noChangeArrowheads="1"/>
            </p:cNvSpPr>
            <p:nvPr/>
          </p:nvSpPr>
          <p:spPr bwMode="auto">
            <a:xfrm>
              <a:off x="291" y="1097"/>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93798" name="Rectangle 614"/>
            <p:cNvSpPr>
              <a:spLocks noChangeArrowheads="1"/>
            </p:cNvSpPr>
            <p:nvPr/>
          </p:nvSpPr>
          <p:spPr bwMode="auto">
            <a:xfrm>
              <a:off x="267" y="855"/>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93799" name="Line 615"/>
            <p:cNvSpPr>
              <a:spLocks noChangeShapeType="1"/>
            </p:cNvSpPr>
            <p:nvPr/>
          </p:nvSpPr>
          <p:spPr bwMode="auto">
            <a:xfrm>
              <a:off x="437" y="1290"/>
              <a:ext cx="0" cy="49"/>
            </a:xfrm>
            <a:prstGeom prst="line">
              <a:avLst/>
            </a:prstGeom>
            <a:noFill/>
            <a:ln w="19050">
              <a:solidFill>
                <a:schemeClr val="tx1"/>
              </a:solidFill>
              <a:round/>
              <a:headEnd/>
              <a:tailEnd/>
            </a:ln>
            <a:effectLst/>
          </p:spPr>
          <p:txBody>
            <a:bodyPr/>
            <a:lstStyle/>
            <a:p>
              <a:endParaRPr lang="en-US"/>
            </a:p>
          </p:txBody>
        </p:sp>
      </p:grpSp>
      <p:sp>
        <p:nvSpPr>
          <p:cNvPr id="93800" name="Rectangle 616"/>
          <p:cNvSpPr>
            <a:spLocks noChangeArrowheads="1"/>
          </p:cNvSpPr>
          <p:nvPr/>
        </p:nvSpPr>
        <p:spPr bwMode="auto">
          <a:xfrm>
            <a:off x="423863" y="27368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01" name="Rectangle 617"/>
          <p:cNvSpPr>
            <a:spLocks noChangeArrowheads="1"/>
          </p:cNvSpPr>
          <p:nvPr/>
        </p:nvSpPr>
        <p:spPr bwMode="auto">
          <a:xfrm>
            <a:off x="385763" y="2698750"/>
            <a:ext cx="2535237" cy="2227263"/>
          </a:xfrm>
          <a:prstGeom prst="rect">
            <a:avLst/>
          </a:prstGeom>
          <a:noFill/>
          <a:ln w="19050">
            <a:solidFill>
              <a:schemeClr val="tx1"/>
            </a:solidFill>
            <a:miter lim="800000"/>
            <a:headEnd/>
            <a:tailEnd/>
          </a:ln>
          <a:effectLst/>
        </p:spPr>
        <p:txBody>
          <a:bodyPr wrap="none" anchor="ctr"/>
          <a:lstStyle/>
          <a:p>
            <a:endParaRPr lang="en-US"/>
          </a:p>
        </p:txBody>
      </p:sp>
      <p:grpSp>
        <p:nvGrpSpPr>
          <p:cNvPr id="3" name="Group 683"/>
          <p:cNvGrpSpPr>
            <a:grpSpLocks/>
          </p:cNvGrpSpPr>
          <p:nvPr/>
        </p:nvGrpSpPr>
        <p:grpSpPr bwMode="auto">
          <a:xfrm>
            <a:off x="385763" y="1355725"/>
            <a:ext cx="538162" cy="768350"/>
            <a:chOff x="678" y="854"/>
            <a:chExt cx="339" cy="484"/>
          </a:xfrm>
        </p:grpSpPr>
        <p:sp>
          <p:nvSpPr>
            <p:cNvPr id="93802" name="Rectangle 618"/>
            <p:cNvSpPr>
              <a:spLocks noChangeArrowheads="1"/>
            </p:cNvSpPr>
            <p:nvPr/>
          </p:nvSpPr>
          <p:spPr bwMode="auto">
            <a:xfrm>
              <a:off x="702"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93803" name="Rectangle 619"/>
            <p:cNvSpPr>
              <a:spLocks noChangeArrowheads="1"/>
            </p:cNvSpPr>
            <p:nvPr/>
          </p:nvSpPr>
          <p:spPr bwMode="auto">
            <a:xfrm>
              <a:off x="702"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93804" name="Rectangle 620"/>
            <p:cNvSpPr>
              <a:spLocks noChangeArrowheads="1"/>
            </p:cNvSpPr>
            <p:nvPr/>
          </p:nvSpPr>
          <p:spPr bwMode="auto">
            <a:xfrm>
              <a:off x="678"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93805" name="Line 621"/>
            <p:cNvSpPr>
              <a:spLocks noChangeShapeType="1"/>
            </p:cNvSpPr>
            <p:nvPr/>
          </p:nvSpPr>
          <p:spPr bwMode="auto">
            <a:xfrm>
              <a:off x="848" y="1289"/>
              <a:ext cx="0" cy="49"/>
            </a:xfrm>
            <a:prstGeom prst="line">
              <a:avLst/>
            </a:prstGeom>
            <a:noFill/>
            <a:ln w="19050">
              <a:solidFill>
                <a:schemeClr val="tx1"/>
              </a:solidFill>
              <a:round/>
              <a:headEnd/>
              <a:tailEnd/>
            </a:ln>
            <a:effectLst/>
          </p:spPr>
          <p:txBody>
            <a:bodyPr/>
            <a:lstStyle/>
            <a:p>
              <a:endParaRPr lang="en-US"/>
            </a:p>
          </p:txBody>
        </p:sp>
      </p:grpSp>
      <p:grpSp>
        <p:nvGrpSpPr>
          <p:cNvPr id="4" name="Group 681"/>
          <p:cNvGrpSpPr>
            <a:grpSpLocks/>
          </p:cNvGrpSpPr>
          <p:nvPr/>
        </p:nvGrpSpPr>
        <p:grpSpPr bwMode="auto">
          <a:xfrm>
            <a:off x="1728788" y="1355725"/>
            <a:ext cx="538162" cy="768350"/>
            <a:chOff x="1089" y="854"/>
            <a:chExt cx="339" cy="484"/>
          </a:xfrm>
        </p:grpSpPr>
        <p:sp>
          <p:nvSpPr>
            <p:cNvPr id="93806" name="Rectangle 622"/>
            <p:cNvSpPr>
              <a:spLocks noChangeArrowheads="1"/>
            </p:cNvSpPr>
            <p:nvPr/>
          </p:nvSpPr>
          <p:spPr bwMode="auto">
            <a:xfrm>
              <a:off x="1113"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93807" name="Rectangle 623"/>
            <p:cNvSpPr>
              <a:spLocks noChangeArrowheads="1"/>
            </p:cNvSpPr>
            <p:nvPr/>
          </p:nvSpPr>
          <p:spPr bwMode="auto">
            <a:xfrm>
              <a:off x="1113"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93808" name="Rectangle 624"/>
            <p:cNvSpPr>
              <a:spLocks noChangeArrowheads="1"/>
            </p:cNvSpPr>
            <p:nvPr/>
          </p:nvSpPr>
          <p:spPr bwMode="auto">
            <a:xfrm>
              <a:off x="1089"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93809" name="Line 625"/>
            <p:cNvSpPr>
              <a:spLocks noChangeShapeType="1"/>
            </p:cNvSpPr>
            <p:nvPr/>
          </p:nvSpPr>
          <p:spPr bwMode="auto">
            <a:xfrm>
              <a:off x="1259" y="1289"/>
              <a:ext cx="0" cy="49"/>
            </a:xfrm>
            <a:prstGeom prst="line">
              <a:avLst/>
            </a:prstGeom>
            <a:noFill/>
            <a:ln w="19050">
              <a:solidFill>
                <a:schemeClr val="tx1"/>
              </a:solidFill>
              <a:round/>
              <a:headEnd/>
              <a:tailEnd/>
            </a:ln>
            <a:effectLst/>
          </p:spPr>
          <p:txBody>
            <a:bodyPr/>
            <a:lstStyle/>
            <a:p>
              <a:endParaRPr lang="en-US"/>
            </a:p>
          </p:txBody>
        </p:sp>
      </p:grpSp>
      <p:grpSp>
        <p:nvGrpSpPr>
          <p:cNvPr id="5" name="Group 682"/>
          <p:cNvGrpSpPr>
            <a:grpSpLocks/>
          </p:cNvGrpSpPr>
          <p:nvPr/>
        </p:nvGrpSpPr>
        <p:grpSpPr bwMode="auto">
          <a:xfrm>
            <a:off x="2381250" y="1355725"/>
            <a:ext cx="538163" cy="768350"/>
            <a:chOff x="1500" y="854"/>
            <a:chExt cx="339" cy="484"/>
          </a:xfrm>
        </p:grpSpPr>
        <p:sp>
          <p:nvSpPr>
            <p:cNvPr id="93810" name="Rectangle 626"/>
            <p:cNvSpPr>
              <a:spLocks noChangeArrowheads="1"/>
            </p:cNvSpPr>
            <p:nvPr/>
          </p:nvSpPr>
          <p:spPr bwMode="auto">
            <a:xfrm>
              <a:off x="1524"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93811" name="Rectangle 627"/>
            <p:cNvSpPr>
              <a:spLocks noChangeArrowheads="1"/>
            </p:cNvSpPr>
            <p:nvPr/>
          </p:nvSpPr>
          <p:spPr bwMode="auto">
            <a:xfrm>
              <a:off x="1524"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93812" name="Rectangle 628"/>
            <p:cNvSpPr>
              <a:spLocks noChangeArrowheads="1"/>
            </p:cNvSpPr>
            <p:nvPr/>
          </p:nvSpPr>
          <p:spPr bwMode="auto">
            <a:xfrm>
              <a:off x="1500"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93813" name="Line 629"/>
            <p:cNvSpPr>
              <a:spLocks noChangeShapeType="1"/>
            </p:cNvSpPr>
            <p:nvPr/>
          </p:nvSpPr>
          <p:spPr bwMode="auto">
            <a:xfrm>
              <a:off x="1670" y="1289"/>
              <a:ext cx="0" cy="49"/>
            </a:xfrm>
            <a:prstGeom prst="line">
              <a:avLst/>
            </a:prstGeom>
            <a:noFill/>
            <a:ln w="19050">
              <a:solidFill>
                <a:schemeClr val="tx1"/>
              </a:solidFill>
              <a:round/>
              <a:headEnd/>
              <a:tailEnd/>
            </a:ln>
            <a:effectLst/>
          </p:spPr>
          <p:txBody>
            <a:bodyPr/>
            <a:lstStyle/>
            <a:p>
              <a:endParaRPr lang="en-US"/>
            </a:p>
          </p:txBody>
        </p:sp>
      </p:grpSp>
      <p:sp>
        <p:nvSpPr>
          <p:cNvPr id="93814" name="Line 630"/>
          <p:cNvSpPr>
            <a:spLocks noChangeShapeType="1"/>
          </p:cNvSpPr>
          <p:nvPr/>
        </p:nvSpPr>
        <p:spPr bwMode="auto">
          <a:xfrm>
            <a:off x="654050" y="2620963"/>
            <a:ext cx="0" cy="77787"/>
          </a:xfrm>
          <a:prstGeom prst="line">
            <a:avLst/>
          </a:prstGeom>
          <a:noFill/>
          <a:ln w="19050">
            <a:solidFill>
              <a:schemeClr val="tx1"/>
            </a:solidFill>
            <a:round/>
            <a:headEnd/>
            <a:tailEnd/>
          </a:ln>
          <a:effectLst/>
        </p:spPr>
        <p:txBody>
          <a:bodyPr/>
          <a:lstStyle/>
          <a:p>
            <a:endParaRPr lang="en-US"/>
          </a:p>
        </p:txBody>
      </p:sp>
      <p:sp>
        <p:nvSpPr>
          <p:cNvPr id="93815" name="Line 631"/>
          <p:cNvSpPr>
            <a:spLocks noChangeShapeType="1"/>
          </p:cNvSpPr>
          <p:nvPr/>
        </p:nvSpPr>
        <p:spPr bwMode="auto">
          <a:xfrm>
            <a:off x="1346200" y="2619375"/>
            <a:ext cx="0" cy="77788"/>
          </a:xfrm>
          <a:prstGeom prst="line">
            <a:avLst/>
          </a:prstGeom>
          <a:noFill/>
          <a:ln w="19050">
            <a:solidFill>
              <a:schemeClr val="tx1"/>
            </a:solidFill>
            <a:round/>
            <a:headEnd/>
            <a:tailEnd/>
          </a:ln>
          <a:effectLst/>
        </p:spPr>
        <p:txBody>
          <a:bodyPr/>
          <a:lstStyle/>
          <a:p>
            <a:endParaRPr lang="en-US"/>
          </a:p>
        </p:txBody>
      </p:sp>
      <p:sp>
        <p:nvSpPr>
          <p:cNvPr id="93816" name="Line 632"/>
          <p:cNvSpPr>
            <a:spLocks noChangeShapeType="1"/>
          </p:cNvSpPr>
          <p:nvPr/>
        </p:nvSpPr>
        <p:spPr bwMode="auto">
          <a:xfrm>
            <a:off x="1998663" y="2619375"/>
            <a:ext cx="0" cy="77788"/>
          </a:xfrm>
          <a:prstGeom prst="line">
            <a:avLst/>
          </a:prstGeom>
          <a:noFill/>
          <a:ln w="19050">
            <a:solidFill>
              <a:schemeClr val="tx1"/>
            </a:solidFill>
            <a:round/>
            <a:headEnd/>
            <a:tailEnd/>
          </a:ln>
          <a:effectLst/>
        </p:spPr>
        <p:txBody>
          <a:bodyPr/>
          <a:lstStyle/>
          <a:p>
            <a:endParaRPr lang="en-US"/>
          </a:p>
        </p:txBody>
      </p:sp>
      <p:sp>
        <p:nvSpPr>
          <p:cNvPr id="93817" name="Line 633"/>
          <p:cNvSpPr>
            <a:spLocks noChangeShapeType="1"/>
          </p:cNvSpPr>
          <p:nvPr/>
        </p:nvSpPr>
        <p:spPr bwMode="auto">
          <a:xfrm>
            <a:off x="2651125" y="2619375"/>
            <a:ext cx="0" cy="77788"/>
          </a:xfrm>
          <a:prstGeom prst="line">
            <a:avLst/>
          </a:prstGeom>
          <a:noFill/>
          <a:ln w="19050">
            <a:solidFill>
              <a:schemeClr val="tx1"/>
            </a:solidFill>
            <a:round/>
            <a:headEnd/>
            <a:tailEnd/>
          </a:ln>
          <a:effectLst/>
        </p:spPr>
        <p:txBody>
          <a:bodyPr/>
          <a:lstStyle/>
          <a:p>
            <a:endParaRPr lang="en-US"/>
          </a:p>
        </p:txBody>
      </p:sp>
      <p:sp>
        <p:nvSpPr>
          <p:cNvPr id="93819" name="Line 635"/>
          <p:cNvSpPr>
            <a:spLocks noChangeShapeType="1"/>
          </p:cNvSpPr>
          <p:nvPr/>
        </p:nvSpPr>
        <p:spPr bwMode="auto">
          <a:xfrm>
            <a:off x="423863" y="4619625"/>
            <a:ext cx="2459037" cy="0"/>
          </a:xfrm>
          <a:prstGeom prst="line">
            <a:avLst/>
          </a:prstGeom>
          <a:noFill/>
          <a:ln w="15875">
            <a:solidFill>
              <a:schemeClr val="tx1"/>
            </a:solidFill>
            <a:round/>
            <a:headEnd/>
            <a:tailEnd/>
          </a:ln>
          <a:effectLst/>
        </p:spPr>
        <p:txBody>
          <a:bodyPr/>
          <a:lstStyle/>
          <a:p>
            <a:endParaRPr lang="en-US"/>
          </a:p>
        </p:txBody>
      </p:sp>
      <p:sp>
        <p:nvSpPr>
          <p:cNvPr id="93820" name="Line 636"/>
          <p:cNvSpPr>
            <a:spLocks noChangeShapeType="1"/>
          </p:cNvSpPr>
          <p:nvPr/>
        </p:nvSpPr>
        <p:spPr bwMode="auto">
          <a:xfrm>
            <a:off x="423863" y="4351338"/>
            <a:ext cx="2459037" cy="0"/>
          </a:xfrm>
          <a:prstGeom prst="line">
            <a:avLst/>
          </a:prstGeom>
          <a:noFill/>
          <a:ln w="15875">
            <a:solidFill>
              <a:schemeClr val="tx1"/>
            </a:solidFill>
            <a:round/>
            <a:headEnd/>
            <a:tailEnd/>
          </a:ln>
          <a:effectLst/>
        </p:spPr>
        <p:txBody>
          <a:bodyPr/>
          <a:lstStyle/>
          <a:p>
            <a:endParaRPr lang="en-US"/>
          </a:p>
        </p:txBody>
      </p:sp>
      <p:sp>
        <p:nvSpPr>
          <p:cNvPr id="93821" name="Line 637"/>
          <p:cNvSpPr>
            <a:spLocks noChangeShapeType="1"/>
          </p:cNvSpPr>
          <p:nvPr/>
        </p:nvSpPr>
        <p:spPr bwMode="auto">
          <a:xfrm>
            <a:off x="423863" y="4081463"/>
            <a:ext cx="2459037" cy="0"/>
          </a:xfrm>
          <a:prstGeom prst="line">
            <a:avLst/>
          </a:prstGeom>
          <a:noFill/>
          <a:ln w="15875">
            <a:solidFill>
              <a:schemeClr val="tx1"/>
            </a:solidFill>
            <a:round/>
            <a:headEnd/>
            <a:tailEnd/>
          </a:ln>
          <a:effectLst/>
        </p:spPr>
        <p:txBody>
          <a:bodyPr/>
          <a:lstStyle/>
          <a:p>
            <a:endParaRPr lang="en-US"/>
          </a:p>
        </p:txBody>
      </p:sp>
      <p:sp>
        <p:nvSpPr>
          <p:cNvPr id="93822" name="Line 638"/>
          <p:cNvSpPr>
            <a:spLocks noChangeShapeType="1"/>
          </p:cNvSpPr>
          <p:nvPr/>
        </p:nvSpPr>
        <p:spPr bwMode="auto">
          <a:xfrm>
            <a:off x="423863" y="3813175"/>
            <a:ext cx="2459037" cy="0"/>
          </a:xfrm>
          <a:prstGeom prst="line">
            <a:avLst/>
          </a:prstGeom>
          <a:noFill/>
          <a:ln w="15875">
            <a:solidFill>
              <a:schemeClr val="tx1"/>
            </a:solidFill>
            <a:round/>
            <a:headEnd/>
            <a:tailEnd/>
          </a:ln>
          <a:effectLst/>
        </p:spPr>
        <p:txBody>
          <a:bodyPr/>
          <a:lstStyle/>
          <a:p>
            <a:endParaRPr lang="en-US"/>
          </a:p>
        </p:txBody>
      </p:sp>
      <p:sp>
        <p:nvSpPr>
          <p:cNvPr id="93823" name="Line 639"/>
          <p:cNvSpPr>
            <a:spLocks noChangeShapeType="1"/>
          </p:cNvSpPr>
          <p:nvPr/>
        </p:nvSpPr>
        <p:spPr bwMode="auto">
          <a:xfrm>
            <a:off x="423863" y="3544888"/>
            <a:ext cx="2459037" cy="0"/>
          </a:xfrm>
          <a:prstGeom prst="line">
            <a:avLst/>
          </a:prstGeom>
          <a:noFill/>
          <a:ln w="15875">
            <a:solidFill>
              <a:schemeClr val="tx1"/>
            </a:solidFill>
            <a:round/>
            <a:headEnd/>
            <a:tailEnd/>
          </a:ln>
          <a:effectLst/>
        </p:spPr>
        <p:txBody>
          <a:bodyPr/>
          <a:lstStyle/>
          <a:p>
            <a:endParaRPr lang="en-US"/>
          </a:p>
        </p:txBody>
      </p:sp>
      <p:sp>
        <p:nvSpPr>
          <p:cNvPr id="93824" name="Line 640"/>
          <p:cNvSpPr>
            <a:spLocks noChangeShapeType="1"/>
          </p:cNvSpPr>
          <p:nvPr/>
        </p:nvSpPr>
        <p:spPr bwMode="auto">
          <a:xfrm>
            <a:off x="423863" y="3276600"/>
            <a:ext cx="2459037" cy="0"/>
          </a:xfrm>
          <a:prstGeom prst="line">
            <a:avLst/>
          </a:prstGeom>
          <a:noFill/>
          <a:ln w="15875">
            <a:solidFill>
              <a:schemeClr val="tx1"/>
            </a:solidFill>
            <a:round/>
            <a:headEnd/>
            <a:tailEnd/>
          </a:ln>
          <a:effectLst/>
        </p:spPr>
        <p:txBody>
          <a:bodyPr/>
          <a:lstStyle/>
          <a:p>
            <a:endParaRPr lang="en-US"/>
          </a:p>
        </p:txBody>
      </p:sp>
      <p:sp>
        <p:nvSpPr>
          <p:cNvPr id="93825" name="Line 641"/>
          <p:cNvSpPr>
            <a:spLocks noChangeShapeType="1"/>
          </p:cNvSpPr>
          <p:nvPr/>
        </p:nvSpPr>
        <p:spPr bwMode="auto">
          <a:xfrm>
            <a:off x="423863" y="3006725"/>
            <a:ext cx="2459037" cy="0"/>
          </a:xfrm>
          <a:prstGeom prst="line">
            <a:avLst/>
          </a:prstGeom>
          <a:noFill/>
          <a:ln w="15875">
            <a:solidFill>
              <a:schemeClr val="tx1"/>
            </a:solidFill>
            <a:round/>
            <a:headEnd/>
            <a:tailEnd/>
          </a:ln>
          <a:effectLst/>
        </p:spPr>
        <p:txBody>
          <a:bodyPr/>
          <a:lstStyle/>
          <a:p>
            <a:endParaRPr lang="en-US"/>
          </a:p>
        </p:txBody>
      </p:sp>
      <p:sp>
        <p:nvSpPr>
          <p:cNvPr id="93826" name="Line 642"/>
          <p:cNvSpPr>
            <a:spLocks noChangeShapeType="1"/>
          </p:cNvSpPr>
          <p:nvPr/>
        </p:nvSpPr>
        <p:spPr bwMode="auto">
          <a:xfrm>
            <a:off x="423863" y="2738438"/>
            <a:ext cx="2459037" cy="0"/>
          </a:xfrm>
          <a:prstGeom prst="line">
            <a:avLst/>
          </a:prstGeom>
          <a:noFill/>
          <a:ln w="15875">
            <a:solidFill>
              <a:schemeClr val="tx1"/>
            </a:solidFill>
            <a:round/>
            <a:headEnd/>
            <a:tailEnd/>
          </a:ln>
          <a:effectLst/>
        </p:spPr>
        <p:txBody>
          <a:bodyPr/>
          <a:lstStyle/>
          <a:p>
            <a:endParaRPr lang="en-US"/>
          </a:p>
        </p:txBody>
      </p:sp>
      <p:sp>
        <p:nvSpPr>
          <p:cNvPr id="93827" name="Line 643"/>
          <p:cNvSpPr>
            <a:spLocks noChangeShapeType="1"/>
          </p:cNvSpPr>
          <p:nvPr/>
        </p:nvSpPr>
        <p:spPr bwMode="auto">
          <a:xfrm>
            <a:off x="423863" y="4887913"/>
            <a:ext cx="2459037" cy="0"/>
          </a:xfrm>
          <a:prstGeom prst="line">
            <a:avLst/>
          </a:prstGeom>
          <a:noFill/>
          <a:ln w="15875">
            <a:solidFill>
              <a:schemeClr val="tx1"/>
            </a:solidFill>
            <a:round/>
            <a:headEnd/>
            <a:tailEnd/>
          </a:ln>
          <a:effectLst/>
        </p:spPr>
        <p:txBody>
          <a:bodyPr/>
          <a:lstStyle/>
          <a:p>
            <a:endParaRPr lang="en-US"/>
          </a:p>
        </p:txBody>
      </p:sp>
      <p:sp>
        <p:nvSpPr>
          <p:cNvPr id="93828" name="Line 644"/>
          <p:cNvSpPr>
            <a:spLocks noChangeShapeType="1"/>
          </p:cNvSpPr>
          <p:nvPr/>
        </p:nvSpPr>
        <p:spPr bwMode="auto">
          <a:xfrm>
            <a:off x="423863" y="2738438"/>
            <a:ext cx="0" cy="2149475"/>
          </a:xfrm>
          <a:prstGeom prst="line">
            <a:avLst/>
          </a:prstGeom>
          <a:noFill/>
          <a:ln w="15875">
            <a:solidFill>
              <a:schemeClr val="tx1"/>
            </a:solidFill>
            <a:round/>
            <a:headEnd/>
            <a:tailEnd/>
          </a:ln>
          <a:effectLst/>
        </p:spPr>
        <p:txBody>
          <a:bodyPr/>
          <a:lstStyle/>
          <a:p>
            <a:endParaRPr lang="en-US"/>
          </a:p>
        </p:txBody>
      </p:sp>
      <p:sp>
        <p:nvSpPr>
          <p:cNvPr id="93829" name="Rectangle 645"/>
          <p:cNvSpPr>
            <a:spLocks noChangeArrowheads="1"/>
          </p:cNvSpPr>
          <p:nvPr/>
        </p:nvSpPr>
        <p:spPr bwMode="auto">
          <a:xfrm>
            <a:off x="423863"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0" name="Rectangle 646"/>
          <p:cNvSpPr>
            <a:spLocks noChangeArrowheads="1"/>
          </p:cNvSpPr>
          <p:nvPr/>
        </p:nvSpPr>
        <p:spPr bwMode="auto">
          <a:xfrm>
            <a:off x="423863" y="327501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1" name="Rectangle 647"/>
          <p:cNvSpPr>
            <a:spLocks noChangeArrowheads="1"/>
          </p:cNvSpPr>
          <p:nvPr/>
        </p:nvSpPr>
        <p:spPr bwMode="auto">
          <a:xfrm>
            <a:off x="423863" y="35448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2" name="Rectangle 648"/>
          <p:cNvSpPr>
            <a:spLocks noChangeArrowheads="1"/>
          </p:cNvSpPr>
          <p:nvPr/>
        </p:nvSpPr>
        <p:spPr bwMode="auto">
          <a:xfrm>
            <a:off x="423863"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3" name="Rectangle 649"/>
          <p:cNvSpPr>
            <a:spLocks noChangeArrowheads="1"/>
          </p:cNvSpPr>
          <p:nvPr/>
        </p:nvSpPr>
        <p:spPr bwMode="auto">
          <a:xfrm>
            <a:off x="423863"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4" name="Rectangle 650"/>
          <p:cNvSpPr>
            <a:spLocks noChangeArrowheads="1"/>
          </p:cNvSpPr>
          <p:nvPr/>
        </p:nvSpPr>
        <p:spPr bwMode="auto">
          <a:xfrm>
            <a:off x="423863"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5" name="Rectangle 651"/>
          <p:cNvSpPr>
            <a:spLocks noChangeArrowheads="1"/>
          </p:cNvSpPr>
          <p:nvPr/>
        </p:nvSpPr>
        <p:spPr bwMode="auto">
          <a:xfrm>
            <a:off x="423863" y="46196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6" name="Rectangle 652"/>
          <p:cNvSpPr>
            <a:spLocks noChangeArrowheads="1"/>
          </p:cNvSpPr>
          <p:nvPr/>
        </p:nvSpPr>
        <p:spPr bwMode="auto">
          <a:xfrm>
            <a:off x="1038225" y="27384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7" name="Line 653"/>
          <p:cNvSpPr>
            <a:spLocks noChangeShapeType="1"/>
          </p:cNvSpPr>
          <p:nvPr/>
        </p:nvSpPr>
        <p:spPr bwMode="auto">
          <a:xfrm>
            <a:off x="1038225" y="2740025"/>
            <a:ext cx="0" cy="2149475"/>
          </a:xfrm>
          <a:prstGeom prst="line">
            <a:avLst/>
          </a:prstGeom>
          <a:noFill/>
          <a:ln w="15875">
            <a:solidFill>
              <a:schemeClr val="tx1"/>
            </a:solidFill>
            <a:round/>
            <a:headEnd/>
            <a:tailEnd/>
          </a:ln>
          <a:effectLst/>
        </p:spPr>
        <p:txBody>
          <a:bodyPr/>
          <a:lstStyle/>
          <a:p>
            <a:endParaRPr lang="en-US"/>
          </a:p>
        </p:txBody>
      </p:sp>
      <p:sp>
        <p:nvSpPr>
          <p:cNvPr id="93838" name="Rectangle 654"/>
          <p:cNvSpPr>
            <a:spLocks noChangeArrowheads="1"/>
          </p:cNvSpPr>
          <p:nvPr/>
        </p:nvSpPr>
        <p:spPr bwMode="auto">
          <a:xfrm>
            <a:off x="1038225" y="30083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9" name="Rectangle 655"/>
          <p:cNvSpPr>
            <a:spLocks noChangeArrowheads="1"/>
          </p:cNvSpPr>
          <p:nvPr/>
        </p:nvSpPr>
        <p:spPr bwMode="auto">
          <a:xfrm>
            <a:off x="1038225" y="327660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0" name="Rectangle 656"/>
          <p:cNvSpPr>
            <a:spLocks noChangeArrowheads="1"/>
          </p:cNvSpPr>
          <p:nvPr/>
        </p:nvSpPr>
        <p:spPr bwMode="auto">
          <a:xfrm>
            <a:off x="1038225" y="35464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1" name="Rectangle 657"/>
          <p:cNvSpPr>
            <a:spLocks noChangeArrowheads="1"/>
          </p:cNvSpPr>
          <p:nvPr/>
        </p:nvSpPr>
        <p:spPr bwMode="auto">
          <a:xfrm>
            <a:off x="1038225" y="38131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2" name="Rectangle 658"/>
          <p:cNvSpPr>
            <a:spLocks noChangeArrowheads="1"/>
          </p:cNvSpPr>
          <p:nvPr/>
        </p:nvSpPr>
        <p:spPr bwMode="auto">
          <a:xfrm>
            <a:off x="1038225" y="40830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3" name="Rectangle 659"/>
          <p:cNvSpPr>
            <a:spLocks noChangeArrowheads="1"/>
          </p:cNvSpPr>
          <p:nvPr/>
        </p:nvSpPr>
        <p:spPr bwMode="auto">
          <a:xfrm>
            <a:off x="1038225" y="43513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4" name="Rectangle 660"/>
          <p:cNvSpPr>
            <a:spLocks noChangeArrowheads="1"/>
          </p:cNvSpPr>
          <p:nvPr/>
        </p:nvSpPr>
        <p:spPr bwMode="auto">
          <a:xfrm>
            <a:off x="1038225" y="46212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5" name="Rectangle 661"/>
          <p:cNvSpPr>
            <a:spLocks noChangeArrowheads="1"/>
          </p:cNvSpPr>
          <p:nvPr/>
        </p:nvSpPr>
        <p:spPr bwMode="auto">
          <a:xfrm>
            <a:off x="1652588" y="27368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6" name="Line 662"/>
          <p:cNvSpPr>
            <a:spLocks noChangeShapeType="1"/>
          </p:cNvSpPr>
          <p:nvPr/>
        </p:nvSpPr>
        <p:spPr bwMode="auto">
          <a:xfrm>
            <a:off x="1652588" y="2738438"/>
            <a:ext cx="0" cy="2149475"/>
          </a:xfrm>
          <a:prstGeom prst="line">
            <a:avLst/>
          </a:prstGeom>
          <a:noFill/>
          <a:ln w="15875">
            <a:solidFill>
              <a:schemeClr val="tx1"/>
            </a:solidFill>
            <a:round/>
            <a:headEnd/>
            <a:tailEnd/>
          </a:ln>
          <a:effectLst/>
        </p:spPr>
        <p:txBody>
          <a:bodyPr/>
          <a:lstStyle/>
          <a:p>
            <a:endParaRPr lang="en-US"/>
          </a:p>
        </p:txBody>
      </p:sp>
      <p:sp>
        <p:nvSpPr>
          <p:cNvPr id="93847" name="Rectangle 663"/>
          <p:cNvSpPr>
            <a:spLocks noChangeArrowheads="1"/>
          </p:cNvSpPr>
          <p:nvPr/>
        </p:nvSpPr>
        <p:spPr bwMode="auto">
          <a:xfrm>
            <a:off x="1652588"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8" name="Rectangle 664"/>
          <p:cNvSpPr>
            <a:spLocks noChangeArrowheads="1"/>
          </p:cNvSpPr>
          <p:nvPr/>
        </p:nvSpPr>
        <p:spPr bwMode="auto">
          <a:xfrm>
            <a:off x="1652588" y="327501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9" name="Rectangle 665"/>
          <p:cNvSpPr>
            <a:spLocks noChangeArrowheads="1"/>
          </p:cNvSpPr>
          <p:nvPr/>
        </p:nvSpPr>
        <p:spPr bwMode="auto">
          <a:xfrm>
            <a:off x="1652588" y="35448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0" name="Rectangle 666"/>
          <p:cNvSpPr>
            <a:spLocks noChangeArrowheads="1"/>
          </p:cNvSpPr>
          <p:nvPr/>
        </p:nvSpPr>
        <p:spPr bwMode="auto">
          <a:xfrm>
            <a:off x="1652588"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1" name="Rectangle 667"/>
          <p:cNvSpPr>
            <a:spLocks noChangeArrowheads="1"/>
          </p:cNvSpPr>
          <p:nvPr/>
        </p:nvSpPr>
        <p:spPr bwMode="auto">
          <a:xfrm>
            <a:off x="1652588"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2" name="Rectangle 668"/>
          <p:cNvSpPr>
            <a:spLocks noChangeArrowheads="1"/>
          </p:cNvSpPr>
          <p:nvPr/>
        </p:nvSpPr>
        <p:spPr bwMode="auto">
          <a:xfrm>
            <a:off x="1652588"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3" name="Rectangle 669"/>
          <p:cNvSpPr>
            <a:spLocks noChangeArrowheads="1"/>
          </p:cNvSpPr>
          <p:nvPr/>
        </p:nvSpPr>
        <p:spPr bwMode="auto">
          <a:xfrm>
            <a:off x="1652588" y="46196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4" name="Rectangle 670"/>
          <p:cNvSpPr>
            <a:spLocks noChangeArrowheads="1"/>
          </p:cNvSpPr>
          <p:nvPr/>
        </p:nvSpPr>
        <p:spPr bwMode="auto">
          <a:xfrm>
            <a:off x="2266950" y="27368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5" name="Line 671"/>
          <p:cNvSpPr>
            <a:spLocks noChangeShapeType="1"/>
          </p:cNvSpPr>
          <p:nvPr/>
        </p:nvSpPr>
        <p:spPr bwMode="auto">
          <a:xfrm>
            <a:off x="2266950" y="2738438"/>
            <a:ext cx="0" cy="2149475"/>
          </a:xfrm>
          <a:prstGeom prst="line">
            <a:avLst/>
          </a:prstGeom>
          <a:noFill/>
          <a:ln w="15875">
            <a:solidFill>
              <a:schemeClr val="tx1"/>
            </a:solidFill>
            <a:round/>
            <a:headEnd/>
            <a:tailEnd/>
          </a:ln>
          <a:effectLst/>
        </p:spPr>
        <p:txBody>
          <a:bodyPr/>
          <a:lstStyle/>
          <a:p>
            <a:endParaRPr lang="en-US"/>
          </a:p>
        </p:txBody>
      </p:sp>
      <p:sp>
        <p:nvSpPr>
          <p:cNvPr id="93856" name="Rectangle 672"/>
          <p:cNvSpPr>
            <a:spLocks noChangeArrowheads="1"/>
          </p:cNvSpPr>
          <p:nvPr/>
        </p:nvSpPr>
        <p:spPr bwMode="auto">
          <a:xfrm>
            <a:off x="2266950" y="300672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7" name="Rectangle 673"/>
          <p:cNvSpPr>
            <a:spLocks noChangeArrowheads="1"/>
          </p:cNvSpPr>
          <p:nvPr/>
        </p:nvSpPr>
        <p:spPr bwMode="auto">
          <a:xfrm>
            <a:off x="2266950" y="32750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8" name="Rectangle 674"/>
          <p:cNvSpPr>
            <a:spLocks noChangeArrowheads="1"/>
          </p:cNvSpPr>
          <p:nvPr/>
        </p:nvSpPr>
        <p:spPr bwMode="auto">
          <a:xfrm>
            <a:off x="2266950" y="35448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9" name="Rectangle 675"/>
          <p:cNvSpPr>
            <a:spLocks noChangeArrowheads="1"/>
          </p:cNvSpPr>
          <p:nvPr/>
        </p:nvSpPr>
        <p:spPr bwMode="auto">
          <a:xfrm>
            <a:off x="2266950" y="38115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60" name="Rectangle 676"/>
          <p:cNvSpPr>
            <a:spLocks noChangeArrowheads="1"/>
          </p:cNvSpPr>
          <p:nvPr/>
        </p:nvSpPr>
        <p:spPr bwMode="auto">
          <a:xfrm>
            <a:off x="2266950" y="408146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61" name="Rectangle 677"/>
          <p:cNvSpPr>
            <a:spLocks noChangeArrowheads="1"/>
          </p:cNvSpPr>
          <p:nvPr/>
        </p:nvSpPr>
        <p:spPr bwMode="auto">
          <a:xfrm>
            <a:off x="2266950" y="43497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62" name="Rectangle 678"/>
          <p:cNvSpPr>
            <a:spLocks noChangeArrowheads="1"/>
          </p:cNvSpPr>
          <p:nvPr/>
        </p:nvSpPr>
        <p:spPr bwMode="auto">
          <a:xfrm>
            <a:off x="2266950" y="461962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63" name="Line 679"/>
          <p:cNvSpPr>
            <a:spLocks noChangeShapeType="1"/>
          </p:cNvSpPr>
          <p:nvPr/>
        </p:nvSpPr>
        <p:spPr bwMode="auto">
          <a:xfrm>
            <a:off x="2882900" y="2738438"/>
            <a:ext cx="0" cy="2149475"/>
          </a:xfrm>
          <a:prstGeom prst="line">
            <a:avLst/>
          </a:prstGeom>
          <a:noFill/>
          <a:ln w="15875">
            <a:solidFill>
              <a:schemeClr val="tx1"/>
            </a:solidFill>
            <a:round/>
            <a:headEnd/>
            <a:tailEnd/>
          </a:ln>
          <a:effectLst/>
        </p:spPr>
        <p:txBody>
          <a:bodyPr/>
          <a:lstStyle/>
          <a:p>
            <a:endParaRPr lang="en-US"/>
          </a:p>
        </p:txBody>
      </p:sp>
      <p:sp>
        <p:nvSpPr>
          <p:cNvPr id="93186" name="Rectangle 2"/>
          <p:cNvSpPr>
            <a:spLocks noGrp="1" noChangeArrowheads="1"/>
          </p:cNvSpPr>
          <p:nvPr>
            <p:ph type="title"/>
          </p:nvPr>
        </p:nvSpPr>
        <p:spPr>
          <a:xfrm>
            <a:off x="231775" y="0"/>
            <a:ext cx="8680450" cy="381000"/>
          </a:xfrm>
        </p:spPr>
        <p:txBody>
          <a:bodyPr/>
          <a:lstStyle/>
          <a:p>
            <a:r>
              <a:rPr lang="en-US" dirty="0"/>
              <a:t>Current Research on NUCAs</a:t>
            </a:r>
          </a:p>
        </p:txBody>
      </p:sp>
      <p:sp>
        <p:nvSpPr>
          <p:cNvPr id="93313" name="Rectangle 129"/>
          <p:cNvSpPr>
            <a:spLocks noGrp="1" noChangeArrowheads="1"/>
          </p:cNvSpPr>
          <p:nvPr>
            <p:ph type="body" sz="half" idx="2"/>
          </p:nvPr>
        </p:nvSpPr>
        <p:spPr>
          <a:xfrm>
            <a:off x="3457575" y="1277938"/>
            <a:ext cx="5492750" cy="5030787"/>
          </a:xfrm>
          <a:noFill/>
          <a:ln/>
        </p:spPr>
        <p:txBody>
          <a:bodyPr/>
          <a:lstStyle/>
          <a:p>
            <a:r>
              <a:rPr lang="en-US" sz="2400"/>
              <a:t>Targeting uniprocessor machines</a:t>
            </a:r>
          </a:p>
          <a:p>
            <a:pPr lvl="1"/>
            <a:endParaRPr lang="en-US" sz="2000"/>
          </a:p>
          <a:p>
            <a:r>
              <a:rPr lang="en-US" sz="2400" i="1">
                <a:solidFill>
                  <a:srgbClr val="FF0000"/>
                </a:solidFill>
              </a:rPr>
              <a:t>Data Migration</a:t>
            </a:r>
            <a:r>
              <a:rPr lang="en-US" sz="2400"/>
              <a:t>: Intelligently place data such that the active working set resides in cache slices closest to the processor</a:t>
            </a:r>
          </a:p>
          <a:p>
            <a:pPr lvl="1"/>
            <a:r>
              <a:rPr lang="en-US" sz="2000" i="1"/>
              <a:t>D-NUCA</a:t>
            </a:r>
            <a:r>
              <a:rPr lang="en-US" sz="2000"/>
              <a:t> [</a:t>
            </a:r>
            <a:r>
              <a:rPr lang="en-US" sz="2000" i="1"/>
              <a:t>ASPLOS-X, 2002</a:t>
            </a:r>
            <a:r>
              <a:rPr lang="en-US" sz="2000"/>
              <a:t>]</a:t>
            </a:r>
          </a:p>
          <a:p>
            <a:pPr lvl="1"/>
            <a:r>
              <a:rPr lang="en-US" sz="2000" i="1"/>
              <a:t>NuRAPID</a:t>
            </a:r>
            <a:r>
              <a:rPr lang="en-US" sz="2000"/>
              <a:t> [</a:t>
            </a:r>
            <a:r>
              <a:rPr lang="en-US" sz="2000" i="1"/>
              <a:t>MICRO-37, 2004</a:t>
            </a:r>
            <a:r>
              <a:rPr lang="en-US" sz="2000"/>
              <a:t>]</a:t>
            </a:r>
          </a:p>
          <a:p>
            <a:pPr lvl="1"/>
            <a:endParaRPr lang="en-US" sz="2000"/>
          </a:p>
          <a:p>
            <a:pPr lvl="1"/>
            <a:endParaRPr lang="en-US" sz="2000"/>
          </a:p>
          <a:p>
            <a:pPr>
              <a:buFont typeface="Wingdings" pitchFamily="2" charset="2"/>
              <a:buNone/>
            </a:pPr>
            <a:endParaRPr lang="en-US"/>
          </a:p>
        </p:txBody>
      </p:sp>
      <p:grpSp>
        <p:nvGrpSpPr>
          <p:cNvPr id="6" name="Group 319"/>
          <p:cNvGrpSpPr>
            <a:grpSpLocks/>
          </p:cNvGrpSpPr>
          <p:nvPr/>
        </p:nvGrpSpPr>
        <p:grpSpPr bwMode="auto">
          <a:xfrm>
            <a:off x="423863" y="2776538"/>
            <a:ext cx="2459037" cy="2035175"/>
            <a:chOff x="267" y="1894"/>
            <a:chExt cx="1549" cy="1282"/>
          </a:xfrm>
        </p:grpSpPr>
        <p:sp>
          <p:nvSpPr>
            <p:cNvPr id="93455" name="Rectangle 271"/>
            <p:cNvSpPr>
              <a:spLocks noChangeArrowheads="1"/>
            </p:cNvSpPr>
            <p:nvPr/>
          </p:nvSpPr>
          <p:spPr bwMode="auto">
            <a:xfrm>
              <a:off x="267" y="3152"/>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56" name="Rectangle 272"/>
            <p:cNvSpPr>
              <a:spLocks noChangeArrowheads="1"/>
            </p:cNvSpPr>
            <p:nvPr/>
          </p:nvSpPr>
          <p:spPr bwMode="auto">
            <a:xfrm>
              <a:off x="461" y="305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57" name="Rectangle 273"/>
            <p:cNvSpPr>
              <a:spLocks noChangeArrowheads="1"/>
            </p:cNvSpPr>
            <p:nvPr/>
          </p:nvSpPr>
          <p:spPr bwMode="auto">
            <a:xfrm>
              <a:off x="654" y="315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58" name="Rectangle 274"/>
            <p:cNvSpPr>
              <a:spLocks noChangeArrowheads="1"/>
            </p:cNvSpPr>
            <p:nvPr/>
          </p:nvSpPr>
          <p:spPr bwMode="auto">
            <a:xfrm>
              <a:off x="1138" y="2934"/>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59" name="Rectangle 275"/>
            <p:cNvSpPr>
              <a:spLocks noChangeArrowheads="1"/>
            </p:cNvSpPr>
            <p:nvPr/>
          </p:nvSpPr>
          <p:spPr bwMode="auto">
            <a:xfrm>
              <a:off x="267" y="2644"/>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0" name="Rectangle 276"/>
            <p:cNvSpPr>
              <a:spLocks noChangeArrowheads="1"/>
            </p:cNvSpPr>
            <p:nvPr/>
          </p:nvSpPr>
          <p:spPr bwMode="auto">
            <a:xfrm>
              <a:off x="848" y="259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1" name="Rectangle 277"/>
            <p:cNvSpPr>
              <a:spLocks noChangeArrowheads="1"/>
            </p:cNvSpPr>
            <p:nvPr/>
          </p:nvSpPr>
          <p:spPr bwMode="auto">
            <a:xfrm>
              <a:off x="1041" y="2789"/>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2" name="Rectangle 278"/>
            <p:cNvSpPr>
              <a:spLocks noChangeArrowheads="1"/>
            </p:cNvSpPr>
            <p:nvPr/>
          </p:nvSpPr>
          <p:spPr bwMode="auto">
            <a:xfrm>
              <a:off x="1428" y="2378"/>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3" name="Rectangle 279"/>
            <p:cNvSpPr>
              <a:spLocks noChangeArrowheads="1"/>
            </p:cNvSpPr>
            <p:nvPr/>
          </p:nvSpPr>
          <p:spPr bwMode="auto">
            <a:xfrm>
              <a:off x="267" y="228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4" name="Rectangle 280"/>
            <p:cNvSpPr>
              <a:spLocks noChangeArrowheads="1"/>
            </p:cNvSpPr>
            <p:nvPr/>
          </p:nvSpPr>
          <p:spPr bwMode="auto">
            <a:xfrm>
              <a:off x="1041" y="211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5" name="Rectangle 281"/>
            <p:cNvSpPr>
              <a:spLocks noChangeArrowheads="1"/>
            </p:cNvSpPr>
            <p:nvPr/>
          </p:nvSpPr>
          <p:spPr bwMode="auto">
            <a:xfrm>
              <a:off x="654" y="201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6" name="Rectangle 282"/>
            <p:cNvSpPr>
              <a:spLocks noChangeArrowheads="1"/>
            </p:cNvSpPr>
            <p:nvPr/>
          </p:nvSpPr>
          <p:spPr bwMode="auto">
            <a:xfrm>
              <a:off x="654" y="276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7" name="Rectangle 283"/>
            <p:cNvSpPr>
              <a:spLocks noChangeArrowheads="1"/>
            </p:cNvSpPr>
            <p:nvPr/>
          </p:nvSpPr>
          <p:spPr bwMode="auto">
            <a:xfrm>
              <a:off x="1428" y="2983"/>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8" name="Rectangle 284"/>
            <p:cNvSpPr>
              <a:spLocks noChangeArrowheads="1"/>
            </p:cNvSpPr>
            <p:nvPr/>
          </p:nvSpPr>
          <p:spPr bwMode="auto">
            <a:xfrm>
              <a:off x="1041" y="315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9" name="Rectangle 285"/>
            <p:cNvSpPr>
              <a:spLocks noChangeArrowheads="1"/>
            </p:cNvSpPr>
            <p:nvPr/>
          </p:nvSpPr>
          <p:spPr bwMode="auto">
            <a:xfrm>
              <a:off x="267" y="295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0" name="Rectangle 286"/>
            <p:cNvSpPr>
              <a:spLocks noChangeArrowheads="1"/>
            </p:cNvSpPr>
            <p:nvPr/>
          </p:nvSpPr>
          <p:spPr bwMode="auto">
            <a:xfrm>
              <a:off x="750" y="288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1" name="Rectangle 287"/>
            <p:cNvSpPr>
              <a:spLocks noChangeArrowheads="1"/>
            </p:cNvSpPr>
            <p:nvPr/>
          </p:nvSpPr>
          <p:spPr bwMode="auto">
            <a:xfrm>
              <a:off x="1041" y="269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2" name="Rectangle 288"/>
            <p:cNvSpPr>
              <a:spLocks noChangeArrowheads="1"/>
            </p:cNvSpPr>
            <p:nvPr/>
          </p:nvSpPr>
          <p:spPr bwMode="auto">
            <a:xfrm>
              <a:off x="267" y="213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3" name="Rectangle 289"/>
            <p:cNvSpPr>
              <a:spLocks noChangeArrowheads="1"/>
            </p:cNvSpPr>
            <p:nvPr/>
          </p:nvSpPr>
          <p:spPr bwMode="auto">
            <a:xfrm>
              <a:off x="1041" y="2281"/>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4" name="Rectangle 290"/>
            <p:cNvSpPr>
              <a:spLocks noChangeArrowheads="1"/>
            </p:cNvSpPr>
            <p:nvPr/>
          </p:nvSpPr>
          <p:spPr bwMode="auto">
            <a:xfrm>
              <a:off x="1428" y="196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5" name="Rectangle 291"/>
            <p:cNvSpPr>
              <a:spLocks noChangeArrowheads="1"/>
            </p:cNvSpPr>
            <p:nvPr/>
          </p:nvSpPr>
          <p:spPr bwMode="auto">
            <a:xfrm>
              <a:off x="1525" y="2620"/>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6" name="Rectangle 292"/>
            <p:cNvSpPr>
              <a:spLocks noChangeArrowheads="1"/>
            </p:cNvSpPr>
            <p:nvPr/>
          </p:nvSpPr>
          <p:spPr bwMode="auto">
            <a:xfrm>
              <a:off x="751" y="242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7" name="Rectangle 293"/>
            <p:cNvSpPr>
              <a:spLocks noChangeArrowheads="1"/>
            </p:cNvSpPr>
            <p:nvPr/>
          </p:nvSpPr>
          <p:spPr bwMode="auto">
            <a:xfrm>
              <a:off x="364" y="286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8" name="Rectangle 294"/>
            <p:cNvSpPr>
              <a:spLocks noChangeArrowheads="1"/>
            </p:cNvSpPr>
            <p:nvPr/>
          </p:nvSpPr>
          <p:spPr bwMode="auto">
            <a:xfrm>
              <a:off x="1138" y="298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9" name="Rectangle 295"/>
            <p:cNvSpPr>
              <a:spLocks noChangeArrowheads="1"/>
            </p:cNvSpPr>
            <p:nvPr/>
          </p:nvSpPr>
          <p:spPr bwMode="auto">
            <a:xfrm>
              <a:off x="1235" y="308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0" name="Rectangle 296"/>
            <p:cNvSpPr>
              <a:spLocks noChangeArrowheads="1"/>
            </p:cNvSpPr>
            <p:nvPr/>
          </p:nvSpPr>
          <p:spPr bwMode="auto">
            <a:xfrm>
              <a:off x="1428" y="286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1" name="Rectangle 297"/>
            <p:cNvSpPr>
              <a:spLocks noChangeArrowheads="1"/>
            </p:cNvSpPr>
            <p:nvPr/>
          </p:nvSpPr>
          <p:spPr bwMode="auto">
            <a:xfrm>
              <a:off x="1525" y="295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2" name="Rectangle 298"/>
            <p:cNvSpPr>
              <a:spLocks noChangeArrowheads="1"/>
            </p:cNvSpPr>
            <p:nvPr/>
          </p:nvSpPr>
          <p:spPr bwMode="auto">
            <a:xfrm>
              <a:off x="1622" y="305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3" name="Rectangle 299"/>
            <p:cNvSpPr>
              <a:spLocks noChangeArrowheads="1"/>
            </p:cNvSpPr>
            <p:nvPr/>
          </p:nvSpPr>
          <p:spPr bwMode="auto">
            <a:xfrm>
              <a:off x="1138" y="252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4" name="Rectangle 300"/>
            <p:cNvSpPr>
              <a:spLocks noChangeArrowheads="1"/>
            </p:cNvSpPr>
            <p:nvPr/>
          </p:nvSpPr>
          <p:spPr bwMode="auto">
            <a:xfrm>
              <a:off x="1235" y="249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5" name="Rectangle 301"/>
            <p:cNvSpPr>
              <a:spLocks noChangeArrowheads="1"/>
            </p:cNvSpPr>
            <p:nvPr/>
          </p:nvSpPr>
          <p:spPr bwMode="auto">
            <a:xfrm>
              <a:off x="364" y="242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6" name="Rectangle 302"/>
            <p:cNvSpPr>
              <a:spLocks noChangeArrowheads="1"/>
            </p:cNvSpPr>
            <p:nvPr/>
          </p:nvSpPr>
          <p:spPr bwMode="auto">
            <a:xfrm>
              <a:off x="364" y="245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7" name="Rectangle 303"/>
            <p:cNvSpPr>
              <a:spLocks noChangeArrowheads="1"/>
            </p:cNvSpPr>
            <p:nvPr/>
          </p:nvSpPr>
          <p:spPr bwMode="auto">
            <a:xfrm>
              <a:off x="654" y="2281"/>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8" name="Rectangle 304"/>
            <p:cNvSpPr>
              <a:spLocks noChangeArrowheads="1"/>
            </p:cNvSpPr>
            <p:nvPr/>
          </p:nvSpPr>
          <p:spPr bwMode="auto">
            <a:xfrm>
              <a:off x="654" y="230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9" name="Rectangle 305"/>
            <p:cNvSpPr>
              <a:spLocks noChangeArrowheads="1"/>
            </p:cNvSpPr>
            <p:nvPr/>
          </p:nvSpPr>
          <p:spPr bwMode="auto">
            <a:xfrm>
              <a:off x="751" y="300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0" name="Rectangle 306"/>
            <p:cNvSpPr>
              <a:spLocks noChangeArrowheads="1"/>
            </p:cNvSpPr>
            <p:nvPr/>
          </p:nvSpPr>
          <p:spPr bwMode="auto">
            <a:xfrm>
              <a:off x="654" y="3031"/>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1" name="Rectangle 307"/>
            <p:cNvSpPr>
              <a:spLocks noChangeArrowheads="1"/>
            </p:cNvSpPr>
            <p:nvPr/>
          </p:nvSpPr>
          <p:spPr bwMode="auto">
            <a:xfrm>
              <a:off x="654" y="213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2" name="Rectangle 308"/>
            <p:cNvSpPr>
              <a:spLocks noChangeArrowheads="1"/>
            </p:cNvSpPr>
            <p:nvPr/>
          </p:nvSpPr>
          <p:spPr bwMode="auto">
            <a:xfrm>
              <a:off x="751"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3" name="Rectangle 309"/>
            <p:cNvSpPr>
              <a:spLocks noChangeArrowheads="1"/>
            </p:cNvSpPr>
            <p:nvPr/>
          </p:nvSpPr>
          <p:spPr bwMode="auto">
            <a:xfrm>
              <a:off x="364"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4" name="Rectangle 310"/>
            <p:cNvSpPr>
              <a:spLocks noChangeArrowheads="1"/>
            </p:cNvSpPr>
            <p:nvPr/>
          </p:nvSpPr>
          <p:spPr bwMode="auto">
            <a:xfrm>
              <a:off x="1428" y="203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5" name="Rectangle 311"/>
            <p:cNvSpPr>
              <a:spLocks noChangeArrowheads="1"/>
            </p:cNvSpPr>
            <p:nvPr/>
          </p:nvSpPr>
          <p:spPr bwMode="auto">
            <a:xfrm>
              <a:off x="364" y="310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6" name="Rectangle 312"/>
            <p:cNvSpPr>
              <a:spLocks noChangeArrowheads="1"/>
            </p:cNvSpPr>
            <p:nvPr/>
          </p:nvSpPr>
          <p:spPr bwMode="auto">
            <a:xfrm>
              <a:off x="1428" y="271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7" name="Rectangle 313"/>
            <p:cNvSpPr>
              <a:spLocks noChangeArrowheads="1"/>
            </p:cNvSpPr>
            <p:nvPr/>
          </p:nvSpPr>
          <p:spPr bwMode="auto">
            <a:xfrm>
              <a:off x="1187" y="189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8" name="Rectangle 314"/>
            <p:cNvSpPr>
              <a:spLocks noChangeArrowheads="1"/>
            </p:cNvSpPr>
            <p:nvPr/>
          </p:nvSpPr>
          <p:spPr bwMode="auto">
            <a:xfrm>
              <a:off x="1331" y="2015"/>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9" name="Rectangle 315"/>
            <p:cNvSpPr>
              <a:spLocks noChangeArrowheads="1"/>
            </p:cNvSpPr>
            <p:nvPr/>
          </p:nvSpPr>
          <p:spPr bwMode="auto">
            <a:xfrm>
              <a:off x="1041"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500" name="Rectangle 316"/>
            <p:cNvSpPr>
              <a:spLocks noChangeArrowheads="1"/>
            </p:cNvSpPr>
            <p:nvPr/>
          </p:nvSpPr>
          <p:spPr bwMode="auto">
            <a:xfrm>
              <a:off x="1525" y="2281"/>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501" name="Rectangle 317"/>
            <p:cNvSpPr>
              <a:spLocks noChangeArrowheads="1"/>
            </p:cNvSpPr>
            <p:nvPr/>
          </p:nvSpPr>
          <p:spPr bwMode="auto">
            <a:xfrm>
              <a:off x="1525" y="245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502" name="Rectangle 318"/>
            <p:cNvSpPr>
              <a:spLocks noChangeArrowheads="1"/>
            </p:cNvSpPr>
            <p:nvPr/>
          </p:nvSpPr>
          <p:spPr bwMode="auto">
            <a:xfrm>
              <a:off x="1622" y="235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93674" name="AutoShape 490"/>
          <p:cNvSpPr>
            <a:spLocks noChangeArrowheads="1"/>
          </p:cNvSpPr>
          <p:nvPr/>
        </p:nvSpPr>
        <p:spPr bwMode="auto">
          <a:xfrm>
            <a:off x="2997200" y="2852738"/>
            <a:ext cx="500063" cy="2036762"/>
          </a:xfrm>
          <a:prstGeom prst="upArrow">
            <a:avLst>
              <a:gd name="adj1" fmla="val 50000"/>
              <a:gd name="adj2" fmla="val 101825"/>
            </a:avLst>
          </a:prstGeom>
          <a:solidFill>
            <a:srgbClr val="0000FF"/>
          </a:solidFill>
          <a:ln w="9525">
            <a:solidFill>
              <a:schemeClr val="tx1"/>
            </a:solidFill>
            <a:miter lim="800000"/>
            <a:headEnd/>
            <a:tailEnd/>
          </a:ln>
          <a:effectLst/>
        </p:spPr>
        <p:txBody>
          <a:bodyPr wrap="none" anchor="ctr"/>
          <a:lstStyle/>
          <a:p>
            <a:endParaRPr lang="en-US"/>
          </a:p>
        </p:txBody>
      </p:sp>
      <p:sp>
        <p:nvSpPr>
          <p:cNvPr id="93868" name="Line 684"/>
          <p:cNvSpPr>
            <a:spLocks noChangeShapeType="1"/>
          </p:cNvSpPr>
          <p:nvPr/>
        </p:nvSpPr>
        <p:spPr bwMode="auto">
          <a:xfrm>
            <a:off x="654050" y="2084388"/>
            <a:ext cx="0" cy="538162"/>
          </a:xfrm>
          <a:prstGeom prst="line">
            <a:avLst/>
          </a:prstGeom>
          <a:noFill/>
          <a:ln w="19050">
            <a:solidFill>
              <a:schemeClr val="tx1"/>
            </a:solidFill>
            <a:round/>
            <a:headEnd/>
            <a:tailEnd/>
          </a:ln>
          <a:effectLst/>
        </p:spPr>
        <p:txBody>
          <a:bodyPr/>
          <a:lstStyle/>
          <a:p>
            <a:endParaRPr lang="en-US"/>
          </a:p>
        </p:txBody>
      </p:sp>
      <p:grpSp>
        <p:nvGrpSpPr>
          <p:cNvPr id="7" name="Group 689"/>
          <p:cNvGrpSpPr>
            <a:grpSpLocks/>
          </p:cNvGrpSpPr>
          <p:nvPr/>
        </p:nvGrpSpPr>
        <p:grpSpPr bwMode="auto">
          <a:xfrm>
            <a:off x="423863" y="2738438"/>
            <a:ext cx="2459037" cy="690562"/>
            <a:chOff x="267" y="1870"/>
            <a:chExt cx="1549" cy="435"/>
          </a:xfrm>
        </p:grpSpPr>
        <p:sp>
          <p:nvSpPr>
            <p:cNvPr id="93874" name="Rectangle 690"/>
            <p:cNvSpPr>
              <a:spLocks noChangeArrowheads="1"/>
            </p:cNvSpPr>
            <p:nvPr/>
          </p:nvSpPr>
          <p:spPr bwMode="auto">
            <a:xfrm>
              <a:off x="267" y="2281"/>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5" name="Rectangle 691"/>
            <p:cNvSpPr>
              <a:spLocks noChangeArrowheads="1"/>
            </p:cNvSpPr>
            <p:nvPr/>
          </p:nvSpPr>
          <p:spPr bwMode="auto">
            <a:xfrm>
              <a:off x="461" y="220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6" name="Rectangle 692"/>
            <p:cNvSpPr>
              <a:spLocks noChangeArrowheads="1"/>
            </p:cNvSpPr>
            <p:nvPr/>
          </p:nvSpPr>
          <p:spPr bwMode="auto">
            <a:xfrm>
              <a:off x="654" y="2281"/>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7" name="Rectangle 693"/>
            <p:cNvSpPr>
              <a:spLocks noChangeArrowheads="1"/>
            </p:cNvSpPr>
            <p:nvPr/>
          </p:nvSpPr>
          <p:spPr bwMode="auto">
            <a:xfrm>
              <a:off x="1138" y="2087"/>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8" name="Rectangle 694"/>
            <p:cNvSpPr>
              <a:spLocks noChangeArrowheads="1"/>
            </p:cNvSpPr>
            <p:nvPr/>
          </p:nvSpPr>
          <p:spPr bwMode="auto">
            <a:xfrm>
              <a:off x="267" y="2136"/>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9" name="Rectangle 695"/>
            <p:cNvSpPr>
              <a:spLocks noChangeArrowheads="1"/>
            </p:cNvSpPr>
            <p:nvPr/>
          </p:nvSpPr>
          <p:spPr bwMode="auto">
            <a:xfrm>
              <a:off x="848" y="211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0" name="Rectangle 696"/>
            <p:cNvSpPr>
              <a:spLocks noChangeArrowheads="1"/>
            </p:cNvSpPr>
            <p:nvPr/>
          </p:nvSpPr>
          <p:spPr bwMode="auto">
            <a:xfrm>
              <a:off x="1041" y="191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1" name="Rectangle 697"/>
            <p:cNvSpPr>
              <a:spLocks noChangeArrowheads="1"/>
            </p:cNvSpPr>
            <p:nvPr/>
          </p:nvSpPr>
          <p:spPr bwMode="auto">
            <a:xfrm>
              <a:off x="1428" y="2039"/>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2" name="Rectangle 698"/>
            <p:cNvSpPr>
              <a:spLocks noChangeArrowheads="1"/>
            </p:cNvSpPr>
            <p:nvPr/>
          </p:nvSpPr>
          <p:spPr bwMode="auto">
            <a:xfrm>
              <a:off x="267" y="1966"/>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3" name="Rectangle 699"/>
            <p:cNvSpPr>
              <a:spLocks noChangeArrowheads="1"/>
            </p:cNvSpPr>
            <p:nvPr/>
          </p:nvSpPr>
          <p:spPr bwMode="auto">
            <a:xfrm>
              <a:off x="1041" y="194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4" name="Rectangle 700"/>
            <p:cNvSpPr>
              <a:spLocks noChangeArrowheads="1"/>
            </p:cNvSpPr>
            <p:nvPr/>
          </p:nvSpPr>
          <p:spPr bwMode="auto">
            <a:xfrm>
              <a:off x="654" y="201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5" name="Rectangle 701"/>
            <p:cNvSpPr>
              <a:spLocks noChangeArrowheads="1"/>
            </p:cNvSpPr>
            <p:nvPr/>
          </p:nvSpPr>
          <p:spPr bwMode="auto">
            <a:xfrm>
              <a:off x="654" y="2063"/>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6" name="Rectangle 702"/>
            <p:cNvSpPr>
              <a:spLocks noChangeArrowheads="1"/>
            </p:cNvSpPr>
            <p:nvPr/>
          </p:nvSpPr>
          <p:spPr bwMode="auto">
            <a:xfrm>
              <a:off x="1428" y="228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7" name="Rectangle 703"/>
            <p:cNvSpPr>
              <a:spLocks noChangeArrowheads="1"/>
            </p:cNvSpPr>
            <p:nvPr/>
          </p:nvSpPr>
          <p:spPr bwMode="auto">
            <a:xfrm>
              <a:off x="1041" y="199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8" name="Rectangle 704"/>
            <p:cNvSpPr>
              <a:spLocks noChangeArrowheads="1"/>
            </p:cNvSpPr>
            <p:nvPr/>
          </p:nvSpPr>
          <p:spPr bwMode="auto">
            <a:xfrm>
              <a:off x="267" y="211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9" name="Rectangle 705"/>
            <p:cNvSpPr>
              <a:spLocks noChangeArrowheads="1"/>
            </p:cNvSpPr>
            <p:nvPr/>
          </p:nvSpPr>
          <p:spPr bwMode="auto">
            <a:xfrm>
              <a:off x="750" y="1870"/>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0" name="Rectangle 706"/>
            <p:cNvSpPr>
              <a:spLocks noChangeArrowheads="1"/>
            </p:cNvSpPr>
            <p:nvPr/>
          </p:nvSpPr>
          <p:spPr bwMode="auto">
            <a:xfrm>
              <a:off x="1041"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1" name="Rectangle 707"/>
            <p:cNvSpPr>
              <a:spLocks noChangeArrowheads="1"/>
            </p:cNvSpPr>
            <p:nvPr/>
          </p:nvSpPr>
          <p:spPr bwMode="auto">
            <a:xfrm>
              <a:off x="267" y="191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2" name="Rectangle 708"/>
            <p:cNvSpPr>
              <a:spLocks noChangeArrowheads="1"/>
            </p:cNvSpPr>
            <p:nvPr/>
          </p:nvSpPr>
          <p:spPr bwMode="auto">
            <a:xfrm>
              <a:off x="1041" y="211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3" name="Rectangle 709"/>
            <p:cNvSpPr>
              <a:spLocks noChangeArrowheads="1"/>
            </p:cNvSpPr>
            <p:nvPr/>
          </p:nvSpPr>
          <p:spPr bwMode="auto">
            <a:xfrm>
              <a:off x="1428" y="196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4" name="Rectangle 710"/>
            <p:cNvSpPr>
              <a:spLocks noChangeArrowheads="1"/>
            </p:cNvSpPr>
            <p:nvPr/>
          </p:nvSpPr>
          <p:spPr bwMode="auto">
            <a:xfrm>
              <a:off x="1525" y="213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5" name="Rectangle 711"/>
            <p:cNvSpPr>
              <a:spLocks noChangeArrowheads="1"/>
            </p:cNvSpPr>
            <p:nvPr/>
          </p:nvSpPr>
          <p:spPr bwMode="auto">
            <a:xfrm>
              <a:off x="751" y="2087"/>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6" name="Rectangle 712"/>
            <p:cNvSpPr>
              <a:spLocks noChangeArrowheads="1"/>
            </p:cNvSpPr>
            <p:nvPr/>
          </p:nvSpPr>
          <p:spPr bwMode="auto">
            <a:xfrm>
              <a:off x="364" y="2184"/>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7" name="Rectangle 713"/>
            <p:cNvSpPr>
              <a:spLocks noChangeArrowheads="1"/>
            </p:cNvSpPr>
            <p:nvPr/>
          </p:nvSpPr>
          <p:spPr bwMode="auto">
            <a:xfrm>
              <a:off x="1138" y="213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8" name="Rectangle 714"/>
            <p:cNvSpPr>
              <a:spLocks noChangeArrowheads="1"/>
            </p:cNvSpPr>
            <p:nvPr/>
          </p:nvSpPr>
          <p:spPr bwMode="auto">
            <a:xfrm>
              <a:off x="1235" y="206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9" name="Rectangle 715"/>
            <p:cNvSpPr>
              <a:spLocks noChangeArrowheads="1"/>
            </p:cNvSpPr>
            <p:nvPr/>
          </p:nvSpPr>
          <p:spPr bwMode="auto">
            <a:xfrm>
              <a:off x="1428"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0" name="Rectangle 716"/>
            <p:cNvSpPr>
              <a:spLocks noChangeArrowheads="1"/>
            </p:cNvSpPr>
            <p:nvPr/>
          </p:nvSpPr>
          <p:spPr bwMode="auto">
            <a:xfrm>
              <a:off x="1525" y="225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1" name="Rectangle 717"/>
            <p:cNvSpPr>
              <a:spLocks noChangeArrowheads="1"/>
            </p:cNvSpPr>
            <p:nvPr/>
          </p:nvSpPr>
          <p:spPr bwMode="auto">
            <a:xfrm>
              <a:off x="1622" y="220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2" name="Rectangle 718"/>
            <p:cNvSpPr>
              <a:spLocks noChangeArrowheads="1"/>
            </p:cNvSpPr>
            <p:nvPr/>
          </p:nvSpPr>
          <p:spPr bwMode="auto">
            <a:xfrm>
              <a:off x="1138"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3" name="Rectangle 719"/>
            <p:cNvSpPr>
              <a:spLocks noChangeArrowheads="1"/>
            </p:cNvSpPr>
            <p:nvPr/>
          </p:nvSpPr>
          <p:spPr bwMode="auto">
            <a:xfrm>
              <a:off x="1235" y="216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4" name="Rectangle 720"/>
            <p:cNvSpPr>
              <a:spLocks noChangeArrowheads="1"/>
            </p:cNvSpPr>
            <p:nvPr/>
          </p:nvSpPr>
          <p:spPr bwMode="auto">
            <a:xfrm>
              <a:off x="364" y="208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5" name="Rectangle 721"/>
            <p:cNvSpPr>
              <a:spLocks noChangeArrowheads="1"/>
            </p:cNvSpPr>
            <p:nvPr/>
          </p:nvSpPr>
          <p:spPr bwMode="auto">
            <a:xfrm>
              <a:off x="364"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6" name="Rectangle 722"/>
            <p:cNvSpPr>
              <a:spLocks noChangeArrowheads="1"/>
            </p:cNvSpPr>
            <p:nvPr/>
          </p:nvSpPr>
          <p:spPr bwMode="auto">
            <a:xfrm>
              <a:off x="654"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7" name="Rectangle 723"/>
            <p:cNvSpPr>
              <a:spLocks noChangeArrowheads="1"/>
            </p:cNvSpPr>
            <p:nvPr/>
          </p:nvSpPr>
          <p:spPr bwMode="auto">
            <a:xfrm>
              <a:off x="654" y="199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8" name="Rectangle 724"/>
            <p:cNvSpPr>
              <a:spLocks noChangeArrowheads="1"/>
            </p:cNvSpPr>
            <p:nvPr/>
          </p:nvSpPr>
          <p:spPr bwMode="auto">
            <a:xfrm>
              <a:off x="751" y="216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9" name="Rectangle 725"/>
            <p:cNvSpPr>
              <a:spLocks noChangeArrowheads="1"/>
            </p:cNvSpPr>
            <p:nvPr/>
          </p:nvSpPr>
          <p:spPr bwMode="auto">
            <a:xfrm>
              <a:off x="654"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0" name="Rectangle 726"/>
            <p:cNvSpPr>
              <a:spLocks noChangeArrowheads="1"/>
            </p:cNvSpPr>
            <p:nvPr/>
          </p:nvSpPr>
          <p:spPr bwMode="auto">
            <a:xfrm>
              <a:off x="654" y="191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1" name="Rectangle 727"/>
            <p:cNvSpPr>
              <a:spLocks noChangeArrowheads="1"/>
            </p:cNvSpPr>
            <p:nvPr/>
          </p:nvSpPr>
          <p:spPr bwMode="auto">
            <a:xfrm>
              <a:off x="751"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2" name="Rectangle 728"/>
            <p:cNvSpPr>
              <a:spLocks noChangeArrowheads="1"/>
            </p:cNvSpPr>
            <p:nvPr/>
          </p:nvSpPr>
          <p:spPr bwMode="auto">
            <a:xfrm>
              <a:off x="364"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3" name="Rectangle 729"/>
            <p:cNvSpPr>
              <a:spLocks noChangeArrowheads="1"/>
            </p:cNvSpPr>
            <p:nvPr/>
          </p:nvSpPr>
          <p:spPr bwMode="auto">
            <a:xfrm>
              <a:off x="1428" y="187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4" name="Rectangle 730"/>
            <p:cNvSpPr>
              <a:spLocks noChangeArrowheads="1"/>
            </p:cNvSpPr>
            <p:nvPr/>
          </p:nvSpPr>
          <p:spPr bwMode="auto">
            <a:xfrm>
              <a:off x="364" y="2233"/>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5" name="Rectangle 731"/>
            <p:cNvSpPr>
              <a:spLocks noChangeArrowheads="1"/>
            </p:cNvSpPr>
            <p:nvPr/>
          </p:nvSpPr>
          <p:spPr bwMode="auto">
            <a:xfrm>
              <a:off x="1428" y="220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6" name="Rectangle 732"/>
            <p:cNvSpPr>
              <a:spLocks noChangeArrowheads="1"/>
            </p:cNvSpPr>
            <p:nvPr/>
          </p:nvSpPr>
          <p:spPr bwMode="auto">
            <a:xfrm>
              <a:off x="1187" y="189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7" name="Rectangle 733"/>
            <p:cNvSpPr>
              <a:spLocks noChangeArrowheads="1"/>
            </p:cNvSpPr>
            <p:nvPr/>
          </p:nvSpPr>
          <p:spPr bwMode="auto">
            <a:xfrm>
              <a:off x="1331" y="2015"/>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8" name="Rectangle 734"/>
            <p:cNvSpPr>
              <a:spLocks noChangeArrowheads="1"/>
            </p:cNvSpPr>
            <p:nvPr/>
          </p:nvSpPr>
          <p:spPr bwMode="auto">
            <a:xfrm>
              <a:off x="1041"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9" name="Rectangle 735"/>
            <p:cNvSpPr>
              <a:spLocks noChangeArrowheads="1"/>
            </p:cNvSpPr>
            <p:nvPr/>
          </p:nvSpPr>
          <p:spPr bwMode="auto">
            <a:xfrm>
              <a:off x="1525" y="1942"/>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20" name="Rectangle 736"/>
            <p:cNvSpPr>
              <a:spLocks noChangeArrowheads="1"/>
            </p:cNvSpPr>
            <p:nvPr/>
          </p:nvSpPr>
          <p:spPr bwMode="auto">
            <a:xfrm>
              <a:off x="1525" y="211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21" name="Rectangle 737"/>
            <p:cNvSpPr>
              <a:spLocks noChangeArrowheads="1"/>
            </p:cNvSpPr>
            <p:nvPr/>
          </p:nvSpPr>
          <p:spPr bwMode="auto">
            <a:xfrm>
              <a:off x="1622"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93795"/>
                                        </p:tgtEl>
                                      </p:cBhvr>
                                    </p:animEffect>
                                    <p:set>
                                      <p:cBhvr>
                                        <p:cTn id="16" dur="1" fill="hold">
                                          <p:stCondLst>
                                            <p:cond delay="499"/>
                                          </p:stCondLst>
                                        </p:cTn>
                                        <p:tgtEl>
                                          <p:spTgt spid="93795"/>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93815"/>
                                        </p:tgtEl>
                                      </p:cBhvr>
                                    </p:animEffect>
                                    <p:set>
                                      <p:cBhvr>
                                        <p:cTn id="19" dur="1" fill="hold">
                                          <p:stCondLst>
                                            <p:cond delay="499"/>
                                          </p:stCondLst>
                                        </p:cTn>
                                        <p:tgtEl>
                                          <p:spTgt spid="93815"/>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93816"/>
                                        </p:tgtEl>
                                      </p:cBhvr>
                                    </p:animEffect>
                                    <p:set>
                                      <p:cBhvr>
                                        <p:cTn id="22" dur="1" fill="hold">
                                          <p:stCondLst>
                                            <p:cond delay="499"/>
                                          </p:stCondLst>
                                        </p:cTn>
                                        <p:tgtEl>
                                          <p:spTgt spid="93816"/>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3817"/>
                                        </p:tgtEl>
                                      </p:cBhvr>
                                    </p:animEffect>
                                    <p:set>
                                      <p:cBhvr>
                                        <p:cTn id="25" dur="1" fill="hold">
                                          <p:stCondLst>
                                            <p:cond delay="499"/>
                                          </p:stCondLst>
                                        </p:cTn>
                                        <p:tgtEl>
                                          <p:spTgt spid="93817"/>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93868"/>
                                        </p:tgtEl>
                                        <p:attrNameLst>
                                          <p:attrName>style.visibility</p:attrName>
                                        </p:attrNameLst>
                                      </p:cBhvr>
                                      <p:to>
                                        <p:strVal val="visible"/>
                                      </p:to>
                                    </p:set>
                                    <p:animEffect transition="in" filter="dissolve">
                                      <p:cBhvr>
                                        <p:cTn id="28" dur="500"/>
                                        <p:tgtEl>
                                          <p:spTgt spid="9386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3313">
                                            <p:txEl>
                                              <p:pRg st="2" end="2"/>
                                            </p:txEl>
                                          </p:spTgt>
                                        </p:tgtEl>
                                        <p:attrNameLst>
                                          <p:attrName>style.visibility</p:attrName>
                                        </p:attrNameLst>
                                      </p:cBhvr>
                                      <p:to>
                                        <p:strVal val="visible"/>
                                      </p:to>
                                    </p:set>
                                  </p:childTnLst>
                                </p:cTn>
                              </p:par>
                            </p:childTnLst>
                          </p:cTn>
                        </p:par>
                        <p:par>
                          <p:cTn id="33" fill="hold">
                            <p:stCondLst>
                              <p:cond delay="0"/>
                            </p:stCondLst>
                            <p:childTnLst>
                              <p:par>
                                <p:cTn id="34" presetID="9"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par>
                                <p:cTn id="37" presetID="1" presetClass="entr" presetSubtype="0" fill="hold" nodeType="withEffect">
                                  <p:stCondLst>
                                    <p:cond delay="0"/>
                                  </p:stCondLst>
                                  <p:childTnLst>
                                    <p:set>
                                      <p:cBhvr>
                                        <p:cTn id="38" dur="1" fill="hold">
                                          <p:stCondLst>
                                            <p:cond delay="0"/>
                                          </p:stCondLst>
                                        </p:cTn>
                                        <p:tgtEl>
                                          <p:spTgt spid="9331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31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3674"/>
                                        </p:tgtEl>
                                        <p:attrNameLst>
                                          <p:attrName>style.visibility</p:attrName>
                                        </p:attrNameLst>
                                      </p:cBhvr>
                                      <p:to>
                                        <p:strVal val="visible"/>
                                      </p:to>
                                    </p:set>
                                    <p:animEffect transition="in" filter="wipe(down)">
                                      <p:cBhvr>
                                        <p:cTn id="45" dur="500"/>
                                        <p:tgtEl>
                                          <p:spTgt spid="93674"/>
                                        </p:tgtEl>
                                      </p:cBhvr>
                                    </p:animEffect>
                                  </p:childTnLst>
                                </p:cTn>
                              </p:par>
                            </p:childTnLst>
                          </p:cTn>
                        </p:par>
                        <p:par>
                          <p:cTn id="46" fill="hold">
                            <p:stCondLst>
                              <p:cond delay="500"/>
                            </p:stCondLst>
                            <p:childTnLst>
                              <p:par>
                                <p:cTn id="47" presetID="1" presetClass="exit" presetSubtype="0" fill="hold" nodeType="after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5" grpId="0" animBg="1"/>
      <p:bldP spid="93815" grpId="0" animBg="1"/>
      <p:bldP spid="93816" grpId="0" animBg="1"/>
      <p:bldP spid="93817" grpId="0" animBg="1"/>
      <p:bldP spid="93674" grpId="0" animBg="1"/>
      <p:bldP spid="93868"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2" name="Rectangle 62"/>
          <p:cNvSpPr>
            <a:spLocks noGrp="1" noChangeArrowheads="1"/>
          </p:cNvSpPr>
          <p:nvPr>
            <p:ph type="title"/>
          </p:nvPr>
        </p:nvSpPr>
        <p:spPr>
          <a:xfrm>
            <a:off x="231775" y="0"/>
            <a:ext cx="8680450" cy="381000"/>
          </a:xfrm>
        </p:spPr>
        <p:txBody>
          <a:bodyPr/>
          <a:lstStyle/>
          <a:p>
            <a:r>
              <a:rPr lang="en-US" sz="3000" dirty="0"/>
              <a:t>Data Migration does not Work Well with CMPs</a:t>
            </a:r>
          </a:p>
        </p:txBody>
      </p:sp>
      <p:sp>
        <p:nvSpPr>
          <p:cNvPr id="163903" name="Rectangle 63"/>
          <p:cNvSpPr>
            <a:spLocks noGrp="1" noChangeArrowheads="1"/>
          </p:cNvSpPr>
          <p:nvPr>
            <p:ph type="body" sz="half" idx="2"/>
          </p:nvPr>
        </p:nvSpPr>
        <p:spPr>
          <a:xfrm>
            <a:off x="3995738" y="1201738"/>
            <a:ext cx="4838700" cy="4838700"/>
          </a:xfrm>
          <a:noFill/>
          <a:ln/>
        </p:spPr>
        <p:txBody>
          <a:bodyPr/>
          <a:lstStyle/>
          <a:p>
            <a:r>
              <a:rPr lang="en-US" sz="2400" i="1"/>
              <a:t>Problem: </a:t>
            </a:r>
            <a:r>
              <a:rPr lang="en-US" sz="2400"/>
              <a:t>The unique copy of the data cannot be close to all of its sharers</a:t>
            </a:r>
          </a:p>
          <a:p>
            <a:endParaRPr lang="en-US" sz="2400"/>
          </a:p>
          <a:p>
            <a:r>
              <a:rPr lang="en-US" sz="2400" i="1"/>
              <a:t>Behavior: </a:t>
            </a:r>
            <a:r>
              <a:rPr lang="en-US" sz="2400"/>
              <a:t>Over time, shared data migrates to a location equidistant to all sharers</a:t>
            </a:r>
          </a:p>
          <a:p>
            <a:pPr lvl="1"/>
            <a:r>
              <a:rPr lang="en-US" sz="1800" i="1"/>
              <a:t>Beckmann &amp; Wood [MICRO-36, 2004]</a:t>
            </a:r>
          </a:p>
          <a:p>
            <a:pPr lvl="1"/>
            <a:endParaRPr lang="en-US" sz="1800" i="1"/>
          </a:p>
        </p:txBody>
      </p:sp>
      <p:sp>
        <p:nvSpPr>
          <p:cNvPr id="164092" name="Rectangle 252"/>
          <p:cNvSpPr>
            <a:spLocks noChangeArrowheads="1"/>
          </p:cNvSpPr>
          <p:nvPr/>
        </p:nvSpPr>
        <p:spPr bwMode="auto">
          <a:xfrm>
            <a:off x="423863" y="27368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093" name="Rectangle 253"/>
          <p:cNvSpPr>
            <a:spLocks noChangeArrowheads="1"/>
          </p:cNvSpPr>
          <p:nvPr/>
        </p:nvSpPr>
        <p:spPr bwMode="auto">
          <a:xfrm>
            <a:off x="385763" y="2698750"/>
            <a:ext cx="2535237" cy="2227263"/>
          </a:xfrm>
          <a:prstGeom prst="rect">
            <a:avLst/>
          </a:prstGeom>
          <a:noFill/>
          <a:ln w="19050">
            <a:solidFill>
              <a:schemeClr val="tx1"/>
            </a:solidFill>
            <a:miter lim="800000"/>
            <a:headEnd/>
            <a:tailEnd/>
          </a:ln>
          <a:effectLst/>
        </p:spPr>
        <p:txBody>
          <a:bodyPr wrap="none" anchor="ctr"/>
          <a:lstStyle/>
          <a:p>
            <a:endParaRPr lang="en-US"/>
          </a:p>
        </p:txBody>
      </p:sp>
      <p:grpSp>
        <p:nvGrpSpPr>
          <p:cNvPr id="2" name="Group 254"/>
          <p:cNvGrpSpPr>
            <a:grpSpLocks/>
          </p:cNvGrpSpPr>
          <p:nvPr/>
        </p:nvGrpSpPr>
        <p:grpSpPr bwMode="auto">
          <a:xfrm>
            <a:off x="385763" y="1355725"/>
            <a:ext cx="538162" cy="768350"/>
            <a:chOff x="678" y="854"/>
            <a:chExt cx="339" cy="484"/>
          </a:xfrm>
        </p:grpSpPr>
        <p:sp>
          <p:nvSpPr>
            <p:cNvPr id="164095" name="Rectangle 255"/>
            <p:cNvSpPr>
              <a:spLocks noChangeArrowheads="1"/>
            </p:cNvSpPr>
            <p:nvPr/>
          </p:nvSpPr>
          <p:spPr bwMode="auto">
            <a:xfrm>
              <a:off x="702"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096" name="Rectangle 256"/>
            <p:cNvSpPr>
              <a:spLocks noChangeArrowheads="1"/>
            </p:cNvSpPr>
            <p:nvPr/>
          </p:nvSpPr>
          <p:spPr bwMode="auto">
            <a:xfrm>
              <a:off x="702"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097" name="Rectangle 257"/>
            <p:cNvSpPr>
              <a:spLocks noChangeArrowheads="1"/>
            </p:cNvSpPr>
            <p:nvPr/>
          </p:nvSpPr>
          <p:spPr bwMode="auto">
            <a:xfrm>
              <a:off x="678"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098" name="Line 258"/>
            <p:cNvSpPr>
              <a:spLocks noChangeShapeType="1"/>
            </p:cNvSpPr>
            <p:nvPr/>
          </p:nvSpPr>
          <p:spPr bwMode="auto">
            <a:xfrm>
              <a:off x="848" y="1289"/>
              <a:ext cx="0" cy="49"/>
            </a:xfrm>
            <a:prstGeom prst="line">
              <a:avLst/>
            </a:prstGeom>
            <a:noFill/>
            <a:ln w="19050">
              <a:solidFill>
                <a:schemeClr val="tx1"/>
              </a:solidFill>
              <a:round/>
              <a:headEnd/>
              <a:tailEnd/>
            </a:ln>
            <a:effectLst/>
          </p:spPr>
          <p:txBody>
            <a:bodyPr/>
            <a:lstStyle/>
            <a:p>
              <a:endParaRPr lang="en-US"/>
            </a:p>
          </p:txBody>
        </p:sp>
      </p:grpSp>
      <p:sp>
        <p:nvSpPr>
          <p:cNvPr id="164109" name="Line 269"/>
          <p:cNvSpPr>
            <a:spLocks noChangeShapeType="1"/>
          </p:cNvSpPr>
          <p:nvPr/>
        </p:nvSpPr>
        <p:spPr bwMode="auto">
          <a:xfrm>
            <a:off x="654050" y="2620963"/>
            <a:ext cx="0" cy="77787"/>
          </a:xfrm>
          <a:prstGeom prst="line">
            <a:avLst/>
          </a:prstGeom>
          <a:noFill/>
          <a:ln w="19050">
            <a:solidFill>
              <a:schemeClr val="tx1"/>
            </a:solidFill>
            <a:round/>
            <a:headEnd/>
            <a:tailEnd/>
          </a:ln>
          <a:effectLst/>
        </p:spPr>
        <p:txBody>
          <a:bodyPr/>
          <a:lstStyle/>
          <a:p>
            <a:endParaRPr lang="en-US"/>
          </a:p>
        </p:txBody>
      </p:sp>
      <p:grpSp>
        <p:nvGrpSpPr>
          <p:cNvPr id="3" name="Group 446"/>
          <p:cNvGrpSpPr>
            <a:grpSpLocks/>
          </p:cNvGrpSpPr>
          <p:nvPr/>
        </p:nvGrpSpPr>
        <p:grpSpPr bwMode="auto">
          <a:xfrm>
            <a:off x="385763" y="1355725"/>
            <a:ext cx="2535237" cy="1341438"/>
            <a:chOff x="243" y="854"/>
            <a:chExt cx="1597" cy="845"/>
          </a:xfrm>
        </p:grpSpPr>
        <p:sp>
          <p:nvSpPr>
            <p:cNvPr id="164086" name="Rectangle 246"/>
            <p:cNvSpPr>
              <a:spLocks noChangeArrowheads="1"/>
            </p:cNvSpPr>
            <p:nvPr/>
          </p:nvSpPr>
          <p:spPr bwMode="auto">
            <a:xfrm>
              <a:off x="243" y="1338"/>
              <a:ext cx="1597" cy="315"/>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grpSp>
          <p:nvGrpSpPr>
            <p:cNvPr id="4" name="Group 247"/>
            <p:cNvGrpSpPr>
              <a:grpSpLocks/>
            </p:cNvGrpSpPr>
            <p:nvPr/>
          </p:nvGrpSpPr>
          <p:grpSpPr bwMode="auto">
            <a:xfrm>
              <a:off x="678" y="855"/>
              <a:ext cx="339" cy="484"/>
              <a:chOff x="267" y="855"/>
              <a:chExt cx="339" cy="484"/>
            </a:xfrm>
          </p:grpSpPr>
          <p:sp>
            <p:nvSpPr>
              <p:cNvPr id="164088" name="Rectangle 248"/>
              <p:cNvSpPr>
                <a:spLocks noChangeArrowheads="1"/>
              </p:cNvSpPr>
              <p:nvPr/>
            </p:nvSpPr>
            <p:spPr bwMode="auto">
              <a:xfrm>
                <a:off x="291" y="880"/>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089" name="Rectangle 249"/>
              <p:cNvSpPr>
                <a:spLocks noChangeArrowheads="1"/>
              </p:cNvSpPr>
              <p:nvPr/>
            </p:nvSpPr>
            <p:spPr bwMode="auto">
              <a:xfrm>
                <a:off x="291" y="1097"/>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090" name="Rectangle 250"/>
              <p:cNvSpPr>
                <a:spLocks noChangeArrowheads="1"/>
              </p:cNvSpPr>
              <p:nvPr/>
            </p:nvSpPr>
            <p:spPr bwMode="auto">
              <a:xfrm>
                <a:off x="267" y="855"/>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091" name="Line 251"/>
              <p:cNvSpPr>
                <a:spLocks noChangeShapeType="1"/>
              </p:cNvSpPr>
              <p:nvPr/>
            </p:nvSpPr>
            <p:spPr bwMode="auto">
              <a:xfrm>
                <a:off x="437" y="1290"/>
                <a:ext cx="0" cy="49"/>
              </a:xfrm>
              <a:prstGeom prst="line">
                <a:avLst/>
              </a:prstGeom>
              <a:noFill/>
              <a:ln w="19050">
                <a:solidFill>
                  <a:schemeClr val="tx1"/>
                </a:solidFill>
                <a:round/>
                <a:headEnd/>
                <a:tailEnd/>
              </a:ln>
              <a:effectLst/>
            </p:spPr>
            <p:txBody>
              <a:bodyPr/>
              <a:lstStyle/>
              <a:p>
                <a:endParaRPr lang="en-US"/>
              </a:p>
            </p:txBody>
          </p:sp>
        </p:grpSp>
        <p:grpSp>
          <p:nvGrpSpPr>
            <p:cNvPr id="5" name="Group 259"/>
            <p:cNvGrpSpPr>
              <a:grpSpLocks/>
            </p:cNvGrpSpPr>
            <p:nvPr/>
          </p:nvGrpSpPr>
          <p:grpSpPr bwMode="auto">
            <a:xfrm>
              <a:off x="1089" y="854"/>
              <a:ext cx="339" cy="484"/>
              <a:chOff x="1089" y="854"/>
              <a:chExt cx="339" cy="484"/>
            </a:xfrm>
          </p:grpSpPr>
          <p:sp>
            <p:nvSpPr>
              <p:cNvPr id="164100" name="Rectangle 260"/>
              <p:cNvSpPr>
                <a:spLocks noChangeArrowheads="1"/>
              </p:cNvSpPr>
              <p:nvPr/>
            </p:nvSpPr>
            <p:spPr bwMode="auto">
              <a:xfrm>
                <a:off x="1113"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101" name="Rectangle 261"/>
              <p:cNvSpPr>
                <a:spLocks noChangeArrowheads="1"/>
              </p:cNvSpPr>
              <p:nvPr/>
            </p:nvSpPr>
            <p:spPr bwMode="auto">
              <a:xfrm>
                <a:off x="1113"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102" name="Rectangle 262"/>
              <p:cNvSpPr>
                <a:spLocks noChangeArrowheads="1"/>
              </p:cNvSpPr>
              <p:nvPr/>
            </p:nvSpPr>
            <p:spPr bwMode="auto">
              <a:xfrm>
                <a:off x="1089"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103" name="Line 263"/>
              <p:cNvSpPr>
                <a:spLocks noChangeShapeType="1"/>
              </p:cNvSpPr>
              <p:nvPr/>
            </p:nvSpPr>
            <p:spPr bwMode="auto">
              <a:xfrm>
                <a:off x="1259" y="1289"/>
                <a:ext cx="0" cy="49"/>
              </a:xfrm>
              <a:prstGeom prst="line">
                <a:avLst/>
              </a:prstGeom>
              <a:noFill/>
              <a:ln w="19050">
                <a:solidFill>
                  <a:schemeClr val="tx1"/>
                </a:solidFill>
                <a:round/>
                <a:headEnd/>
                <a:tailEnd/>
              </a:ln>
              <a:effectLst/>
            </p:spPr>
            <p:txBody>
              <a:bodyPr/>
              <a:lstStyle/>
              <a:p>
                <a:endParaRPr lang="en-US"/>
              </a:p>
            </p:txBody>
          </p:sp>
        </p:grpSp>
        <p:grpSp>
          <p:nvGrpSpPr>
            <p:cNvPr id="6" name="Group 264"/>
            <p:cNvGrpSpPr>
              <a:grpSpLocks/>
            </p:cNvGrpSpPr>
            <p:nvPr/>
          </p:nvGrpSpPr>
          <p:grpSpPr bwMode="auto">
            <a:xfrm>
              <a:off x="1500" y="854"/>
              <a:ext cx="339" cy="484"/>
              <a:chOff x="1500" y="854"/>
              <a:chExt cx="339" cy="484"/>
            </a:xfrm>
          </p:grpSpPr>
          <p:sp>
            <p:nvSpPr>
              <p:cNvPr id="164105" name="Rectangle 265"/>
              <p:cNvSpPr>
                <a:spLocks noChangeArrowheads="1"/>
              </p:cNvSpPr>
              <p:nvPr/>
            </p:nvSpPr>
            <p:spPr bwMode="auto">
              <a:xfrm>
                <a:off x="1524"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106" name="Rectangle 266"/>
              <p:cNvSpPr>
                <a:spLocks noChangeArrowheads="1"/>
              </p:cNvSpPr>
              <p:nvPr/>
            </p:nvSpPr>
            <p:spPr bwMode="auto">
              <a:xfrm>
                <a:off x="1524"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107" name="Rectangle 267"/>
              <p:cNvSpPr>
                <a:spLocks noChangeArrowheads="1"/>
              </p:cNvSpPr>
              <p:nvPr/>
            </p:nvSpPr>
            <p:spPr bwMode="auto">
              <a:xfrm>
                <a:off x="1500"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108" name="Line 268"/>
              <p:cNvSpPr>
                <a:spLocks noChangeShapeType="1"/>
              </p:cNvSpPr>
              <p:nvPr/>
            </p:nvSpPr>
            <p:spPr bwMode="auto">
              <a:xfrm>
                <a:off x="1670" y="1289"/>
                <a:ext cx="0" cy="49"/>
              </a:xfrm>
              <a:prstGeom prst="line">
                <a:avLst/>
              </a:prstGeom>
              <a:noFill/>
              <a:ln w="19050">
                <a:solidFill>
                  <a:schemeClr val="tx1"/>
                </a:solidFill>
                <a:round/>
                <a:headEnd/>
                <a:tailEnd/>
              </a:ln>
              <a:effectLst/>
            </p:spPr>
            <p:txBody>
              <a:bodyPr/>
              <a:lstStyle/>
              <a:p>
                <a:endParaRPr lang="en-US"/>
              </a:p>
            </p:txBody>
          </p:sp>
        </p:grpSp>
        <p:sp>
          <p:nvSpPr>
            <p:cNvPr id="164110" name="Line 270"/>
            <p:cNvSpPr>
              <a:spLocks noChangeShapeType="1"/>
            </p:cNvSpPr>
            <p:nvPr/>
          </p:nvSpPr>
          <p:spPr bwMode="auto">
            <a:xfrm>
              <a:off x="848" y="1650"/>
              <a:ext cx="0" cy="49"/>
            </a:xfrm>
            <a:prstGeom prst="line">
              <a:avLst/>
            </a:prstGeom>
            <a:noFill/>
            <a:ln w="19050">
              <a:solidFill>
                <a:schemeClr val="tx1"/>
              </a:solidFill>
              <a:round/>
              <a:headEnd/>
              <a:tailEnd/>
            </a:ln>
            <a:effectLst/>
          </p:spPr>
          <p:txBody>
            <a:bodyPr/>
            <a:lstStyle/>
            <a:p>
              <a:endParaRPr lang="en-US"/>
            </a:p>
          </p:txBody>
        </p:sp>
        <p:sp>
          <p:nvSpPr>
            <p:cNvPr id="164111" name="Line 271"/>
            <p:cNvSpPr>
              <a:spLocks noChangeShapeType="1"/>
            </p:cNvSpPr>
            <p:nvPr/>
          </p:nvSpPr>
          <p:spPr bwMode="auto">
            <a:xfrm>
              <a:off x="1259" y="1650"/>
              <a:ext cx="0" cy="49"/>
            </a:xfrm>
            <a:prstGeom prst="line">
              <a:avLst/>
            </a:prstGeom>
            <a:noFill/>
            <a:ln w="19050">
              <a:solidFill>
                <a:schemeClr val="tx1"/>
              </a:solidFill>
              <a:round/>
              <a:headEnd/>
              <a:tailEnd/>
            </a:ln>
            <a:effectLst/>
          </p:spPr>
          <p:txBody>
            <a:bodyPr/>
            <a:lstStyle/>
            <a:p>
              <a:endParaRPr lang="en-US"/>
            </a:p>
          </p:txBody>
        </p:sp>
        <p:sp>
          <p:nvSpPr>
            <p:cNvPr id="164112" name="Line 272"/>
            <p:cNvSpPr>
              <a:spLocks noChangeShapeType="1"/>
            </p:cNvSpPr>
            <p:nvPr/>
          </p:nvSpPr>
          <p:spPr bwMode="auto">
            <a:xfrm>
              <a:off x="1670" y="1650"/>
              <a:ext cx="0" cy="49"/>
            </a:xfrm>
            <a:prstGeom prst="line">
              <a:avLst/>
            </a:prstGeom>
            <a:noFill/>
            <a:ln w="19050">
              <a:solidFill>
                <a:schemeClr val="tx1"/>
              </a:solidFill>
              <a:round/>
              <a:headEnd/>
              <a:tailEnd/>
            </a:ln>
            <a:effectLst/>
          </p:spPr>
          <p:txBody>
            <a:bodyPr/>
            <a:lstStyle/>
            <a:p>
              <a:endParaRPr lang="en-US"/>
            </a:p>
          </p:txBody>
        </p:sp>
      </p:grpSp>
      <p:sp>
        <p:nvSpPr>
          <p:cNvPr id="164113" name="Line 273"/>
          <p:cNvSpPr>
            <a:spLocks noChangeShapeType="1"/>
          </p:cNvSpPr>
          <p:nvPr/>
        </p:nvSpPr>
        <p:spPr bwMode="auto">
          <a:xfrm>
            <a:off x="423863" y="4619625"/>
            <a:ext cx="2459037" cy="0"/>
          </a:xfrm>
          <a:prstGeom prst="line">
            <a:avLst/>
          </a:prstGeom>
          <a:noFill/>
          <a:ln w="15875">
            <a:solidFill>
              <a:schemeClr val="tx1"/>
            </a:solidFill>
            <a:round/>
            <a:headEnd/>
            <a:tailEnd/>
          </a:ln>
          <a:effectLst/>
        </p:spPr>
        <p:txBody>
          <a:bodyPr/>
          <a:lstStyle/>
          <a:p>
            <a:endParaRPr lang="en-US"/>
          </a:p>
        </p:txBody>
      </p:sp>
      <p:sp>
        <p:nvSpPr>
          <p:cNvPr id="164114" name="Line 274"/>
          <p:cNvSpPr>
            <a:spLocks noChangeShapeType="1"/>
          </p:cNvSpPr>
          <p:nvPr/>
        </p:nvSpPr>
        <p:spPr bwMode="auto">
          <a:xfrm>
            <a:off x="423863" y="4351338"/>
            <a:ext cx="2459037" cy="0"/>
          </a:xfrm>
          <a:prstGeom prst="line">
            <a:avLst/>
          </a:prstGeom>
          <a:noFill/>
          <a:ln w="15875">
            <a:solidFill>
              <a:schemeClr val="tx1"/>
            </a:solidFill>
            <a:round/>
            <a:headEnd/>
            <a:tailEnd/>
          </a:ln>
          <a:effectLst/>
        </p:spPr>
        <p:txBody>
          <a:bodyPr/>
          <a:lstStyle/>
          <a:p>
            <a:endParaRPr lang="en-US"/>
          </a:p>
        </p:txBody>
      </p:sp>
      <p:sp>
        <p:nvSpPr>
          <p:cNvPr id="164115" name="Line 275"/>
          <p:cNvSpPr>
            <a:spLocks noChangeShapeType="1"/>
          </p:cNvSpPr>
          <p:nvPr/>
        </p:nvSpPr>
        <p:spPr bwMode="auto">
          <a:xfrm>
            <a:off x="423863" y="4081463"/>
            <a:ext cx="2459037" cy="0"/>
          </a:xfrm>
          <a:prstGeom prst="line">
            <a:avLst/>
          </a:prstGeom>
          <a:noFill/>
          <a:ln w="15875">
            <a:solidFill>
              <a:schemeClr val="tx1"/>
            </a:solidFill>
            <a:round/>
            <a:headEnd/>
            <a:tailEnd/>
          </a:ln>
          <a:effectLst/>
        </p:spPr>
        <p:txBody>
          <a:bodyPr/>
          <a:lstStyle/>
          <a:p>
            <a:endParaRPr lang="en-US"/>
          </a:p>
        </p:txBody>
      </p:sp>
      <p:sp>
        <p:nvSpPr>
          <p:cNvPr id="164116" name="Line 276"/>
          <p:cNvSpPr>
            <a:spLocks noChangeShapeType="1"/>
          </p:cNvSpPr>
          <p:nvPr/>
        </p:nvSpPr>
        <p:spPr bwMode="auto">
          <a:xfrm>
            <a:off x="423863" y="3813175"/>
            <a:ext cx="2459037" cy="0"/>
          </a:xfrm>
          <a:prstGeom prst="line">
            <a:avLst/>
          </a:prstGeom>
          <a:noFill/>
          <a:ln w="15875">
            <a:solidFill>
              <a:schemeClr val="tx1"/>
            </a:solidFill>
            <a:round/>
            <a:headEnd/>
            <a:tailEnd/>
          </a:ln>
          <a:effectLst/>
        </p:spPr>
        <p:txBody>
          <a:bodyPr/>
          <a:lstStyle/>
          <a:p>
            <a:endParaRPr lang="en-US"/>
          </a:p>
        </p:txBody>
      </p:sp>
      <p:sp>
        <p:nvSpPr>
          <p:cNvPr id="164117" name="Line 277"/>
          <p:cNvSpPr>
            <a:spLocks noChangeShapeType="1"/>
          </p:cNvSpPr>
          <p:nvPr/>
        </p:nvSpPr>
        <p:spPr bwMode="auto">
          <a:xfrm>
            <a:off x="423863" y="3544888"/>
            <a:ext cx="2459037" cy="0"/>
          </a:xfrm>
          <a:prstGeom prst="line">
            <a:avLst/>
          </a:prstGeom>
          <a:noFill/>
          <a:ln w="15875">
            <a:solidFill>
              <a:schemeClr val="tx1"/>
            </a:solidFill>
            <a:round/>
            <a:headEnd/>
            <a:tailEnd/>
          </a:ln>
          <a:effectLst/>
        </p:spPr>
        <p:txBody>
          <a:bodyPr/>
          <a:lstStyle/>
          <a:p>
            <a:endParaRPr lang="en-US"/>
          </a:p>
        </p:txBody>
      </p:sp>
      <p:sp>
        <p:nvSpPr>
          <p:cNvPr id="164118" name="Line 278"/>
          <p:cNvSpPr>
            <a:spLocks noChangeShapeType="1"/>
          </p:cNvSpPr>
          <p:nvPr/>
        </p:nvSpPr>
        <p:spPr bwMode="auto">
          <a:xfrm>
            <a:off x="423863" y="3276600"/>
            <a:ext cx="2459037" cy="0"/>
          </a:xfrm>
          <a:prstGeom prst="line">
            <a:avLst/>
          </a:prstGeom>
          <a:noFill/>
          <a:ln w="15875">
            <a:solidFill>
              <a:schemeClr val="tx1"/>
            </a:solidFill>
            <a:round/>
            <a:headEnd/>
            <a:tailEnd/>
          </a:ln>
          <a:effectLst/>
        </p:spPr>
        <p:txBody>
          <a:bodyPr/>
          <a:lstStyle/>
          <a:p>
            <a:endParaRPr lang="en-US"/>
          </a:p>
        </p:txBody>
      </p:sp>
      <p:sp>
        <p:nvSpPr>
          <p:cNvPr id="164119" name="Line 279"/>
          <p:cNvSpPr>
            <a:spLocks noChangeShapeType="1"/>
          </p:cNvSpPr>
          <p:nvPr/>
        </p:nvSpPr>
        <p:spPr bwMode="auto">
          <a:xfrm>
            <a:off x="423863" y="3006725"/>
            <a:ext cx="2459037" cy="0"/>
          </a:xfrm>
          <a:prstGeom prst="line">
            <a:avLst/>
          </a:prstGeom>
          <a:noFill/>
          <a:ln w="15875">
            <a:solidFill>
              <a:schemeClr val="tx1"/>
            </a:solidFill>
            <a:round/>
            <a:headEnd/>
            <a:tailEnd/>
          </a:ln>
          <a:effectLst/>
        </p:spPr>
        <p:txBody>
          <a:bodyPr/>
          <a:lstStyle/>
          <a:p>
            <a:endParaRPr lang="en-US"/>
          </a:p>
        </p:txBody>
      </p:sp>
      <p:sp>
        <p:nvSpPr>
          <p:cNvPr id="164120" name="Line 280"/>
          <p:cNvSpPr>
            <a:spLocks noChangeShapeType="1"/>
          </p:cNvSpPr>
          <p:nvPr/>
        </p:nvSpPr>
        <p:spPr bwMode="auto">
          <a:xfrm>
            <a:off x="423863" y="2738438"/>
            <a:ext cx="2459037" cy="0"/>
          </a:xfrm>
          <a:prstGeom prst="line">
            <a:avLst/>
          </a:prstGeom>
          <a:noFill/>
          <a:ln w="15875">
            <a:solidFill>
              <a:schemeClr val="tx1"/>
            </a:solidFill>
            <a:round/>
            <a:headEnd/>
            <a:tailEnd/>
          </a:ln>
          <a:effectLst/>
        </p:spPr>
        <p:txBody>
          <a:bodyPr/>
          <a:lstStyle/>
          <a:p>
            <a:endParaRPr lang="en-US"/>
          </a:p>
        </p:txBody>
      </p:sp>
      <p:sp>
        <p:nvSpPr>
          <p:cNvPr id="164122" name="Line 282"/>
          <p:cNvSpPr>
            <a:spLocks noChangeShapeType="1"/>
          </p:cNvSpPr>
          <p:nvPr/>
        </p:nvSpPr>
        <p:spPr bwMode="auto">
          <a:xfrm>
            <a:off x="423863" y="2738438"/>
            <a:ext cx="0" cy="2149475"/>
          </a:xfrm>
          <a:prstGeom prst="line">
            <a:avLst/>
          </a:prstGeom>
          <a:noFill/>
          <a:ln w="15875">
            <a:solidFill>
              <a:schemeClr val="tx1"/>
            </a:solidFill>
            <a:round/>
            <a:headEnd/>
            <a:tailEnd/>
          </a:ln>
          <a:effectLst/>
        </p:spPr>
        <p:txBody>
          <a:bodyPr/>
          <a:lstStyle/>
          <a:p>
            <a:endParaRPr lang="en-US"/>
          </a:p>
        </p:txBody>
      </p:sp>
      <p:sp>
        <p:nvSpPr>
          <p:cNvPr id="164123" name="Rectangle 283"/>
          <p:cNvSpPr>
            <a:spLocks noChangeArrowheads="1"/>
          </p:cNvSpPr>
          <p:nvPr/>
        </p:nvSpPr>
        <p:spPr bwMode="auto">
          <a:xfrm>
            <a:off x="423863"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4" name="Rectangle 284"/>
          <p:cNvSpPr>
            <a:spLocks noChangeArrowheads="1"/>
          </p:cNvSpPr>
          <p:nvPr/>
        </p:nvSpPr>
        <p:spPr bwMode="auto">
          <a:xfrm>
            <a:off x="423863" y="327501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5" name="Rectangle 285"/>
          <p:cNvSpPr>
            <a:spLocks noChangeArrowheads="1"/>
          </p:cNvSpPr>
          <p:nvPr/>
        </p:nvSpPr>
        <p:spPr bwMode="auto">
          <a:xfrm>
            <a:off x="423863" y="35448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6" name="Rectangle 286"/>
          <p:cNvSpPr>
            <a:spLocks noChangeArrowheads="1"/>
          </p:cNvSpPr>
          <p:nvPr/>
        </p:nvSpPr>
        <p:spPr bwMode="auto">
          <a:xfrm>
            <a:off x="423863"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7" name="Rectangle 287"/>
          <p:cNvSpPr>
            <a:spLocks noChangeArrowheads="1"/>
          </p:cNvSpPr>
          <p:nvPr/>
        </p:nvSpPr>
        <p:spPr bwMode="auto">
          <a:xfrm>
            <a:off x="423863"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8" name="Rectangle 288"/>
          <p:cNvSpPr>
            <a:spLocks noChangeArrowheads="1"/>
          </p:cNvSpPr>
          <p:nvPr/>
        </p:nvSpPr>
        <p:spPr bwMode="auto">
          <a:xfrm>
            <a:off x="423863"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9" name="Rectangle 289"/>
          <p:cNvSpPr>
            <a:spLocks noChangeArrowheads="1"/>
          </p:cNvSpPr>
          <p:nvPr/>
        </p:nvSpPr>
        <p:spPr bwMode="auto">
          <a:xfrm>
            <a:off x="423863" y="46196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0" name="Rectangle 290"/>
          <p:cNvSpPr>
            <a:spLocks noChangeArrowheads="1"/>
          </p:cNvSpPr>
          <p:nvPr/>
        </p:nvSpPr>
        <p:spPr bwMode="auto">
          <a:xfrm>
            <a:off x="1038225" y="27384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1" name="Line 291"/>
          <p:cNvSpPr>
            <a:spLocks noChangeShapeType="1"/>
          </p:cNvSpPr>
          <p:nvPr/>
        </p:nvSpPr>
        <p:spPr bwMode="auto">
          <a:xfrm>
            <a:off x="1038225" y="2740025"/>
            <a:ext cx="0" cy="2149475"/>
          </a:xfrm>
          <a:prstGeom prst="line">
            <a:avLst/>
          </a:prstGeom>
          <a:noFill/>
          <a:ln w="15875">
            <a:solidFill>
              <a:schemeClr val="tx1"/>
            </a:solidFill>
            <a:round/>
            <a:headEnd/>
            <a:tailEnd/>
          </a:ln>
          <a:effectLst/>
        </p:spPr>
        <p:txBody>
          <a:bodyPr/>
          <a:lstStyle/>
          <a:p>
            <a:endParaRPr lang="en-US"/>
          </a:p>
        </p:txBody>
      </p:sp>
      <p:sp>
        <p:nvSpPr>
          <p:cNvPr id="164132" name="Rectangle 292"/>
          <p:cNvSpPr>
            <a:spLocks noChangeArrowheads="1"/>
          </p:cNvSpPr>
          <p:nvPr/>
        </p:nvSpPr>
        <p:spPr bwMode="auto">
          <a:xfrm>
            <a:off x="1038225" y="30083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3" name="Rectangle 293"/>
          <p:cNvSpPr>
            <a:spLocks noChangeArrowheads="1"/>
          </p:cNvSpPr>
          <p:nvPr/>
        </p:nvSpPr>
        <p:spPr bwMode="auto">
          <a:xfrm>
            <a:off x="1038225" y="327660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4" name="Rectangle 294"/>
          <p:cNvSpPr>
            <a:spLocks noChangeArrowheads="1"/>
          </p:cNvSpPr>
          <p:nvPr/>
        </p:nvSpPr>
        <p:spPr bwMode="auto">
          <a:xfrm>
            <a:off x="1038225" y="35464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5" name="Rectangle 295"/>
          <p:cNvSpPr>
            <a:spLocks noChangeArrowheads="1"/>
          </p:cNvSpPr>
          <p:nvPr/>
        </p:nvSpPr>
        <p:spPr bwMode="auto">
          <a:xfrm>
            <a:off x="1038225" y="38131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6" name="Rectangle 296"/>
          <p:cNvSpPr>
            <a:spLocks noChangeArrowheads="1"/>
          </p:cNvSpPr>
          <p:nvPr/>
        </p:nvSpPr>
        <p:spPr bwMode="auto">
          <a:xfrm>
            <a:off x="1038225" y="40830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7" name="Rectangle 297"/>
          <p:cNvSpPr>
            <a:spLocks noChangeArrowheads="1"/>
          </p:cNvSpPr>
          <p:nvPr/>
        </p:nvSpPr>
        <p:spPr bwMode="auto">
          <a:xfrm>
            <a:off x="1038225" y="43513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8" name="Rectangle 298"/>
          <p:cNvSpPr>
            <a:spLocks noChangeArrowheads="1"/>
          </p:cNvSpPr>
          <p:nvPr/>
        </p:nvSpPr>
        <p:spPr bwMode="auto">
          <a:xfrm>
            <a:off x="1038225" y="46212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9" name="Rectangle 299"/>
          <p:cNvSpPr>
            <a:spLocks noChangeArrowheads="1"/>
          </p:cNvSpPr>
          <p:nvPr/>
        </p:nvSpPr>
        <p:spPr bwMode="auto">
          <a:xfrm>
            <a:off x="1652588" y="27368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0" name="Line 300"/>
          <p:cNvSpPr>
            <a:spLocks noChangeShapeType="1"/>
          </p:cNvSpPr>
          <p:nvPr/>
        </p:nvSpPr>
        <p:spPr bwMode="auto">
          <a:xfrm>
            <a:off x="1652588" y="2738438"/>
            <a:ext cx="0" cy="2149475"/>
          </a:xfrm>
          <a:prstGeom prst="line">
            <a:avLst/>
          </a:prstGeom>
          <a:noFill/>
          <a:ln w="15875">
            <a:solidFill>
              <a:schemeClr val="tx1"/>
            </a:solidFill>
            <a:round/>
            <a:headEnd/>
            <a:tailEnd/>
          </a:ln>
          <a:effectLst/>
        </p:spPr>
        <p:txBody>
          <a:bodyPr/>
          <a:lstStyle/>
          <a:p>
            <a:endParaRPr lang="en-US"/>
          </a:p>
        </p:txBody>
      </p:sp>
      <p:sp>
        <p:nvSpPr>
          <p:cNvPr id="164141" name="Rectangle 301"/>
          <p:cNvSpPr>
            <a:spLocks noChangeArrowheads="1"/>
          </p:cNvSpPr>
          <p:nvPr/>
        </p:nvSpPr>
        <p:spPr bwMode="auto">
          <a:xfrm>
            <a:off x="1652588"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2" name="Rectangle 302"/>
          <p:cNvSpPr>
            <a:spLocks noChangeArrowheads="1"/>
          </p:cNvSpPr>
          <p:nvPr/>
        </p:nvSpPr>
        <p:spPr bwMode="auto">
          <a:xfrm>
            <a:off x="1652588" y="327501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3" name="Rectangle 303"/>
          <p:cNvSpPr>
            <a:spLocks noChangeArrowheads="1"/>
          </p:cNvSpPr>
          <p:nvPr/>
        </p:nvSpPr>
        <p:spPr bwMode="auto">
          <a:xfrm>
            <a:off x="1652588" y="35448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4" name="Rectangle 304"/>
          <p:cNvSpPr>
            <a:spLocks noChangeArrowheads="1"/>
          </p:cNvSpPr>
          <p:nvPr/>
        </p:nvSpPr>
        <p:spPr bwMode="auto">
          <a:xfrm>
            <a:off x="1652588"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5" name="Rectangle 305"/>
          <p:cNvSpPr>
            <a:spLocks noChangeArrowheads="1"/>
          </p:cNvSpPr>
          <p:nvPr/>
        </p:nvSpPr>
        <p:spPr bwMode="auto">
          <a:xfrm>
            <a:off x="1652588"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6" name="Rectangle 306"/>
          <p:cNvSpPr>
            <a:spLocks noChangeArrowheads="1"/>
          </p:cNvSpPr>
          <p:nvPr/>
        </p:nvSpPr>
        <p:spPr bwMode="auto">
          <a:xfrm>
            <a:off x="1652588"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7" name="Rectangle 307"/>
          <p:cNvSpPr>
            <a:spLocks noChangeArrowheads="1"/>
          </p:cNvSpPr>
          <p:nvPr/>
        </p:nvSpPr>
        <p:spPr bwMode="auto">
          <a:xfrm>
            <a:off x="1652588" y="46196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8" name="Rectangle 308"/>
          <p:cNvSpPr>
            <a:spLocks noChangeArrowheads="1"/>
          </p:cNvSpPr>
          <p:nvPr/>
        </p:nvSpPr>
        <p:spPr bwMode="auto">
          <a:xfrm>
            <a:off x="2266950" y="27368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9" name="Line 309"/>
          <p:cNvSpPr>
            <a:spLocks noChangeShapeType="1"/>
          </p:cNvSpPr>
          <p:nvPr/>
        </p:nvSpPr>
        <p:spPr bwMode="auto">
          <a:xfrm>
            <a:off x="2266950" y="2738438"/>
            <a:ext cx="0" cy="2149475"/>
          </a:xfrm>
          <a:prstGeom prst="line">
            <a:avLst/>
          </a:prstGeom>
          <a:noFill/>
          <a:ln w="15875">
            <a:solidFill>
              <a:schemeClr val="tx1"/>
            </a:solidFill>
            <a:round/>
            <a:headEnd/>
            <a:tailEnd/>
          </a:ln>
          <a:effectLst/>
        </p:spPr>
        <p:txBody>
          <a:bodyPr/>
          <a:lstStyle/>
          <a:p>
            <a:endParaRPr lang="en-US"/>
          </a:p>
        </p:txBody>
      </p:sp>
      <p:sp>
        <p:nvSpPr>
          <p:cNvPr id="164150" name="Rectangle 310"/>
          <p:cNvSpPr>
            <a:spLocks noChangeArrowheads="1"/>
          </p:cNvSpPr>
          <p:nvPr/>
        </p:nvSpPr>
        <p:spPr bwMode="auto">
          <a:xfrm>
            <a:off x="2266950" y="300672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1" name="Rectangle 311"/>
          <p:cNvSpPr>
            <a:spLocks noChangeArrowheads="1"/>
          </p:cNvSpPr>
          <p:nvPr/>
        </p:nvSpPr>
        <p:spPr bwMode="auto">
          <a:xfrm>
            <a:off x="2266950" y="32750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2" name="Rectangle 312"/>
          <p:cNvSpPr>
            <a:spLocks noChangeArrowheads="1"/>
          </p:cNvSpPr>
          <p:nvPr/>
        </p:nvSpPr>
        <p:spPr bwMode="auto">
          <a:xfrm>
            <a:off x="2266950" y="35448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3" name="Rectangle 313"/>
          <p:cNvSpPr>
            <a:spLocks noChangeArrowheads="1"/>
          </p:cNvSpPr>
          <p:nvPr/>
        </p:nvSpPr>
        <p:spPr bwMode="auto">
          <a:xfrm>
            <a:off x="2266950" y="38115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4" name="Rectangle 314"/>
          <p:cNvSpPr>
            <a:spLocks noChangeArrowheads="1"/>
          </p:cNvSpPr>
          <p:nvPr/>
        </p:nvSpPr>
        <p:spPr bwMode="auto">
          <a:xfrm>
            <a:off x="2266950" y="408146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5" name="Rectangle 315"/>
          <p:cNvSpPr>
            <a:spLocks noChangeArrowheads="1"/>
          </p:cNvSpPr>
          <p:nvPr/>
        </p:nvSpPr>
        <p:spPr bwMode="auto">
          <a:xfrm>
            <a:off x="2266950" y="43497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6" name="Rectangle 316"/>
          <p:cNvSpPr>
            <a:spLocks noChangeArrowheads="1"/>
          </p:cNvSpPr>
          <p:nvPr/>
        </p:nvSpPr>
        <p:spPr bwMode="auto">
          <a:xfrm>
            <a:off x="2266950" y="461962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7" name="Line 317"/>
          <p:cNvSpPr>
            <a:spLocks noChangeShapeType="1"/>
          </p:cNvSpPr>
          <p:nvPr/>
        </p:nvSpPr>
        <p:spPr bwMode="auto">
          <a:xfrm>
            <a:off x="2882900" y="2738438"/>
            <a:ext cx="0" cy="2149475"/>
          </a:xfrm>
          <a:prstGeom prst="line">
            <a:avLst/>
          </a:prstGeom>
          <a:noFill/>
          <a:ln w="15875">
            <a:solidFill>
              <a:schemeClr val="tx1"/>
            </a:solidFill>
            <a:round/>
            <a:headEnd/>
            <a:tailEnd/>
          </a:ln>
          <a:effectLst/>
        </p:spPr>
        <p:txBody>
          <a:bodyPr/>
          <a:lstStyle/>
          <a:p>
            <a:endParaRPr lang="en-US"/>
          </a:p>
        </p:txBody>
      </p:sp>
      <p:grpSp>
        <p:nvGrpSpPr>
          <p:cNvPr id="7" name="Group 318"/>
          <p:cNvGrpSpPr>
            <a:grpSpLocks/>
          </p:cNvGrpSpPr>
          <p:nvPr/>
        </p:nvGrpSpPr>
        <p:grpSpPr bwMode="auto">
          <a:xfrm>
            <a:off x="423863" y="2776538"/>
            <a:ext cx="2459037" cy="2035175"/>
            <a:chOff x="267" y="1894"/>
            <a:chExt cx="1549" cy="1282"/>
          </a:xfrm>
        </p:grpSpPr>
        <p:sp>
          <p:nvSpPr>
            <p:cNvPr id="164159" name="Rectangle 319"/>
            <p:cNvSpPr>
              <a:spLocks noChangeArrowheads="1"/>
            </p:cNvSpPr>
            <p:nvPr/>
          </p:nvSpPr>
          <p:spPr bwMode="auto">
            <a:xfrm>
              <a:off x="267" y="3152"/>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0" name="Rectangle 320"/>
            <p:cNvSpPr>
              <a:spLocks noChangeArrowheads="1"/>
            </p:cNvSpPr>
            <p:nvPr/>
          </p:nvSpPr>
          <p:spPr bwMode="auto">
            <a:xfrm>
              <a:off x="461" y="305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1" name="Rectangle 321"/>
            <p:cNvSpPr>
              <a:spLocks noChangeArrowheads="1"/>
            </p:cNvSpPr>
            <p:nvPr/>
          </p:nvSpPr>
          <p:spPr bwMode="auto">
            <a:xfrm>
              <a:off x="654" y="315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2" name="Rectangle 322"/>
            <p:cNvSpPr>
              <a:spLocks noChangeArrowheads="1"/>
            </p:cNvSpPr>
            <p:nvPr/>
          </p:nvSpPr>
          <p:spPr bwMode="auto">
            <a:xfrm>
              <a:off x="1138" y="2934"/>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3" name="Rectangle 323"/>
            <p:cNvSpPr>
              <a:spLocks noChangeArrowheads="1"/>
            </p:cNvSpPr>
            <p:nvPr/>
          </p:nvSpPr>
          <p:spPr bwMode="auto">
            <a:xfrm>
              <a:off x="267" y="2644"/>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4" name="Rectangle 324"/>
            <p:cNvSpPr>
              <a:spLocks noChangeArrowheads="1"/>
            </p:cNvSpPr>
            <p:nvPr/>
          </p:nvSpPr>
          <p:spPr bwMode="auto">
            <a:xfrm>
              <a:off x="848" y="259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5" name="Rectangle 325"/>
            <p:cNvSpPr>
              <a:spLocks noChangeArrowheads="1"/>
            </p:cNvSpPr>
            <p:nvPr/>
          </p:nvSpPr>
          <p:spPr bwMode="auto">
            <a:xfrm>
              <a:off x="1041" y="2789"/>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6" name="Rectangle 326"/>
            <p:cNvSpPr>
              <a:spLocks noChangeArrowheads="1"/>
            </p:cNvSpPr>
            <p:nvPr/>
          </p:nvSpPr>
          <p:spPr bwMode="auto">
            <a:xfrm>
              <a:off x="1428" y="2378"/>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7" name="Rectangle 327"/>
            <p:cNvSpPr>
              <a:spLocks noChangeArrowheads="1"/>
            </p:cNvSpPr>
            <p:nvPr/>
          </p:nvSpPr>
          <p:spPr bwMode="auto">
            <a:xfrm>
              <a:off x="267" y="228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8" name="Rectangle 328"/>
            <p:cNvSpPr>
              <a:spLocks noChangeArrowheads="1"/>
            </p:cNvSpPr>
            <p:nvPr/>
          </p:nvSpPr>
          <p:spPr bwMode="auto">
            <a:xfrm>
              <a:off x="1041" y="211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9" name="Rectangle 329"/>
            <p:cNvSpPr>
              <a:spLocks noChangeArrowheads="1"/>
            </p:cNvSpPr>
            <p:nvPr/>
          </p:nvSpPr>
          <p:spPr bwMode="auto">
            <a:xfrm>
              <a:off x="654" y="201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0" name="Rectangle 330"/>
            <p:cNvSpPr>
              <a:spLocks noChangeArrowheads="1"/>
            </p:cNvSpPr>
            <p:nvPr/>
          </p:nvSpPr>
          <p:spPr bwMode="auto">
            <a:xfrm>
              <a:off x="654" y="276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1" name="Rectangle 331"/>
            <p:cNvSpPr>
              <a:spLocks noChangeArrowheads="1"/>
            </p:cNvSpPr>
            <p:nvPr/>
          </p:nvSpPr>
          <p:spPr bwMode="auto">
            <a:xfrm>
              <a:off x="1428" y="2983"/>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2" name="Rectangle 332"/>
            <p:cNvSpPr>
              <a:spLocks noChangeArrowheads="1"/>
            </p:cNvSpPr>
            <p:nvPr/>
          </p:nvSpPr>
          <p:spPr bwMode="auto">
            <a:xfrm>
              <a:off x="1041" y="315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3" name="Rectangle 333"/>
            <p:cNvSpPr>
              <a:spLocks noChangeArrowheads="1"/>
            </p:cNvSpPr>
            <p:nvPr/>
          </p:nvSpPr>
          <p:spPr bwMode="auto">
            <a:xfrm>
              <a:off x="267" y="295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4" name="Rectangle 334"/>
            <p:cNvSpPr>
              <a:spLocks noChangeArrowheads="1"/>
            </p:cNvSpPr>
            <p:nvPr/>
          </p:nvSpPr>
          <p:spPr bwMode="auto">
            <a:xfrm>
              <a:off x="750" y="288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5" name="Rectangle 335"/>
            <p:cNvSpPr>
              <a:spLocks noChangeArrowheads="1"/>
            </p:cNvSpPr>
            <p:nvPr/>
          </p:nvSpPr>
          <p:spPr bwMode="auto">
            <a:xfrm>
              <a:off x="1041" y="269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6" name="Rectangle 336"/>
            <p:cNvSpPr>
              <a:spLocks noChangeArrowheads="1"/>
            </p:cNvSpPr>
            <p:nvPr/>
          </p:nvSpPr>
          <p:spPr bwMode="auto">
            <a:xfrm>
              <a:off x="267" y="213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7" name="Rectangle 337"/>
            <p:cNvSpPr>
              <a:spLocks noChangeArrowheads="1"/>
            </p:cNvSpPr>
            <p:nvPr/>
          </p:nvSpPr>
          <p:spPr bwMode="auto">
            <a:xfrm>
              <a:off x="1041" y="2281"/>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8" name="Rectangle 338"/>
            <p:cNvSpPr>
              <a:spLocks noChangeArrowheads="1"/>
            </p:cNvSpPr>
            <p:nvPr/>
          </p:nvSpPr>
          <p:spPr bwMode="auto">
            <a:xfrm>
              <a:off x="1428" y="196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9" name="Rectangle 339"/>
            <p:cNvSpPr>
              <a:spLocks noChangeArrowheads="1"/>
            </p:cNvSpPr>
            <p:nvPr/>
          </p:nvSpPr>
          <p:spPr bwMode="auto">
            <a:xfrm>
              <a:off x="1525" y="2620"/>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0" name="Rectangle 340"/>
            <p:cNvSpPr>
              <a:spLocks noChangeArrowheads="1"/>
            </p:cNvSpPr>
            <p:nvPr/>
          </p:nvSpPr>
          <p:spPr bwMode="auto">
            <a:xfrm>
              <a:off x="751" y="242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1" name="Rectangle 341"/>
            <p:cNvSpPr>
              <a:spLocks noChangeArrowheads="1"/>
            </p:cNvSpPr>
            <p:nvPr/>
          </p:nvSpPr>
          <p:spPr bwMode="auto">
            <a:xfrm>
              <a:off x="364" y="286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2" name="Rectangle 342"/>
            <p:cNvSpPr>
              <a:spLocks noChangeArrowheads="1"/>
            </p:cNvSpPr>
            <p:nvPr/>
          </p:nvSpPr>
          <p:spPr bwMode="auto">
            <a:xfrm>
              <a:off x="1138" y="298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3" name="Rectangle 343"/>
            <p:cNvSpPr>
              <a:spLocks noChangeArrowheads="1"/>
            </p:cNvSpPr>
            <p:nvPr/>
          </p:nvSpPr>
          <p:spPr bwMode="auto">
            <a:xfrm>
              <a:off x="1235" y="308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4" name="Rectangle 344"/>
            <p:cNvSpPr>
              <a:spLocks noChangeArrowheads="1"/>
            </p:cNvSpPr>
            <p:nvPr/>
          </p:nvSpPr>
          <p:spPr bwMode="auto">
            <a:xfrm>
              <a:off x="1428" y="286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5" name="Rectangle 345"/>
            <p:cNvSpPr>
              <a:spLocks noChangeArrowheads="1"/>
            </p:cNvSpPr>
            <p:nvPr/>
          </p:nvSpPr>
          <p:spPr bwMode="auto">
            <a:xfrm>
              <a:off x="1525" y="295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6" name="Rectangle 346"/>
            <p:cNvSpPr>
              <a:spLocks noChangeArrowheads="1"/>
            </p:cNvSpPr>
            <p:nvPr/>
          </p:nvSpPr>
          <p:spPr bwMode="auto">
            <a:xfrm>
              <a:off x="1622" y="305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7" name="Rectangle 347"/>
            <p:cNvSpPr>
              <a:spLocks noChangeArrowheads="1"/>
            </p:cNvSpPr>
            <p:nvPr/>
          </p:nvSpPr>
          <p:spPr bwMode="auto">
            <a:xfrm>
              <a:off x="1138" y="252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8" name="Rectangle 348"/>
            <p:cNvSpPr>
              <a:spLocks noChangeArrowheads="1"/>
            </p:cNvSpPr>
            <p:nvPr/>
          </p:nvSpPr>
          <p:spPr bwMode="auto">
            <a:xfrm>
              <a:off x="1235" y="249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9" name="Rectangle 349"/>
            <p:cNvSpPr>
              <a:spLocks noChangeArrowheads="1"/>
            </p:cNvSpPr>
            <p:nvPr/>
          </p:nvSpPr>
          <p:spPr bwMode="auto">
            <a:xfrm>
              <a:off x="364" y="242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0" name="Rectangle 350"/>
            <p:cNvSpPr>
              <a:spLocks noChangeArrowheads="1"/>
            </p:cNvSpPr>
            <p:nvPr/>
          </p:nvSpPr>
          <p:spPr bwMode="auto">
            <a:xfrm>
              <a:off x="364" y="245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1" name="Rectangle 351"/>
            <p:cNvSpPr>
              <a:spLocks noChangeArrowheads="1"/>
            </p:cNvSpPr>
            <p:nvPr/>
          </p:nvSpPr>
          <p:spPr bwMode="auto">
            <a:xfrm>
              <a:off x="654" y="2281"/>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2" name="Rectangle 352"/>
            <p:cNvSpPr>
              <a:spLocks noChangeArrowheads="1"/>
            </p:cNvSpPr>
            <p:nvPr/>
          </p:nvSpPr>
          <p:spPr bwMode="auto">
            <a:xfrm>
              <a:off x="654" y="230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3" name="Rectangle 353"/>
            <p:cNvSpPr>
              <a:spLocks noChangeArrowheads="1"/>
            </p:cNvSpPr>
            <p:nvPr/>
          </p:nvSpPr>
          <p:spPr bwMode="auto">
            <a:xfrm>
              <a:off x="751" y="300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4" name="Rectangle 354"/>
            <p:cNvSpPr>
              <a:spLocks noChangeArrowheads="1"/>
            </p:cNvSpPr>
            <p:nvPr/>
          </p:nvSpPr>
          <p:spPr bwMode="auto">
            <a:xfrm>
              <a:off x="654" y="3031"/>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5" name="Rectangle 355"/>
            <p:cNvSpPr>
              <a:spLocks noChangeArrowheads="1"/>
            </p:cNvSpPr>
            <p:nvPr/>
          </p:nvSpPr>
          <p:spPr bwMode="auto">
            <a:xfrm>
              <a:off x="654" y="213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6" name="Rectangle 356"/>
            <p:cNvSpPr>
              <a:spLocks noChangeArrowheads="1"/>
            </p:cNvSpPr>
            <p:nvPr/>
          </p:nvSpPr>
          <p:spPr bwMode="auto">
            <a:xfrm>
              <a:off x="751"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7" name="Rectangle 357"/>
            <p:cNvSpPr>
              <a:spLocks noChangeArrowheads="1"/>
            </p:cNvSpPr>
            <p:nvPr/>
          </p:nvSpPr>
          <p:spPr bwMode="auto">
            <a:xfrm>
              <a:off x="364"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8" name="Rectangle 358"/>
            <p:cNvSpPr>
              <a:spLocks noChangeArrowheads="1"/>
            </p:cNvSpPr>
            <p:nvPr/>
          </p:nvSpPr>
          <p:spPr bwMode="auto">
            <a:xfrm>
              <a:off x="1428" y="203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9" name="Rectangle 359"/>
            <p:cNvSpPr>
              <a:spLocks noChangeArrowheads="1"/>
            </p:cNvSpPr>
            <p:nvPr/>
          </p:nvSpPr>
          <p:spPr bwMode="auto">
            <a:xfrm>
              <a:off x="364" y="310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0" name="Rectangle 360"/>
            <p:cNvSpPr>
              <a:spLocks noChangeArrowheads="1"/>
            </p:cNvSpPr>
            <p:nvPr/>
          </p:nvSpPr>
          <p:spPr bwMode="auto">
            <a:xfrm>
              <a:off x="1428" y="271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1" name="Rectangle 361"/>
            <p:cNvSpPr>
              <a:spLocks noChangeArrowheads="1"/>
            </p:cNvSpPr>
            <p:nvPr/>
          </p:nvSpPr>
          <p:spPr bwMode="auto">
            <a:xfrm>
              <a:off x="1187" y="189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2" name="Rectangle 362"/>
            <p:cNvSpPr>
              <a:spLocks noChangeArrowheads="1"/>
            </p:cNvSpPr>
            <p:nvPr/>
          </p:nvSpPr>
          <p:spPr bwMode="auto">
            <a:xfrm>
              <a:off x="1331" y="2015"/>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3" name="Rectangle 363"/>
            <p:cNvSpPr>
              <a:spLocks noChangeArrowheads="1"/>
            </p:cNvSpPr>
            <p:nvPr/>
          </p:nvSpPr>
          <p:spPr bwMode="auto">
            <a:xfrm>
              <a:off x="1041"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4" name="Rectangle 364"/>
            <p:cNvSpPr>
              <a:spLocks noChangeArrowheads="1"/>
            </p:cNvSpPr>
            <p:nvPr/>
          </p:nvSpPr>
          <p:spPr bwMode="auto">
            <a:xfrm>
              <a:off x="1525" y="2281"/>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5" name="Rectangle 365"/>
            <p:cNvSpPr>
              <a:spLocks noChangeArrowheads="1"/>
            </p:cNvSpPr>
            <p:nvPr/>
          </p:nvSpPr>
          <p:spPr bwMode="auto">
            <a:xfrm>
              <a:off x="1525" y="245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6" name="Rectangle 366"/>
            <p:cNvSpPr>
              <a:spLocks noChangeArrowheads="1"/>
            </p:cNvSpPr>
            <p:nvPr/>
          </p:nvSpPr>
          <p:spPr bwMode="auto">
            <a:xfrm>
              <a:off x="1622" y="235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grpSp>
        <p:nvGrpSpPr>
          <p:cNvPr id="8" name="Group 368"/>
          <p:cNvGrpSpPr>
            <a:grpSpLocks/>
          </p:cNvGrpSpPr>
          <p:nvPr/>
        </p:nvGrpSpPr>
        <p:grpSpPr bwMode="auto">
          <a:xfrm>
            <a:off x="423863" y="3429000"/>
            <a:ext cx="2459037" cy="690563"/>
            <a:chOff x="267" y="1870"/>
            <a:chExt cx="1549" cy="435"/>
          </a:xfrm>
        </p:grpSpPr>
        <p:sp>
          <p:nvSpPr>
            <p:cNvPr id="164209" name="Rectangle 369"/>
            <p:cNvSpPr>
              <a:spLocks noChangeArrowheads="1"/>
            </p:cNvSpPr>
            <p:nvPr/>
          </p:nvSpPr>
          <p:spPr bwMode="auto">
            <a:xfrm>
              <a:off x="267" y="2281"/>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0" name="Rectangle 370"/>
            <p:cNvSpPr>
              <a:spLocks noChangeArrowheads="1"/>
            </p:cNvSpPr>
            <p:nvPr/>
          </p:nvSpPr>
          <p:spPr bwMode="auto">
            <a:xfrm>
              <a:off x="461" y="220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1" name="Rectangle 371"/>
            <p:cNvSpPr>
              <a:spLocks noChangeArrowheads="1"/>
            </p:cNvSpPr>
            <p:nvPr/>
          </p:nvSpPr>
          <p:spPr bwMode="auto">
            <a:xfrm>
              <a:off x="654" y="2281"/>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2" name="Rectangle 372"/>
            <p:cNvSpPr>
              <a:spLocks noChangeArrowheads="1"/>
            </p:cNvSpPr>
            <p:nvPr/>
          </p:nvSpPr>
          <p:spPr bwMode="auto">
            <a:xfrm>
              <a:off x="1138" y="2087"/>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3" name="Rectangle 373"/>
            <p:cNvSpPr>
              <a:spLocks noChangeArrowheads="1"/>
            </p:cNvSpPr>
            <p:nvPr/>
          </p:nvSpPr>
          <p:spPr bwMode="auto">
            <a:xfrm>
              <a:off x="267" y="2136"/>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4" name="Rectangle 374"/>
            <p:cNvSpPr>
              <a:spLocks noChangeArrowheads="1"/>
            </p:cNvSpPr>
            <p:nvPr/>
          </p:nvSpPr>
          <p:spPr bwMode="auto">
            <a:xfrm>
              <a:off x="848" y="211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5" name="Rectangle 375"/>
            <p:cNvSpPr>
              <a:spLocks noChangeArrowheads="1"/>
            </p:cNvSpPr>
            <p:nvPr/>
          </p:nvSpPr>
          <p:spPr bwMode="auto">
            <a:xfrm>
              <a:off x="1041" y="191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6" name="Rectangle 376"/>
            <p:cNvSpPr>
              <a:spLocks noChangeArrowheads="1"/>
            </p:cNvSpPr>
            <p:nvPr/>
          </p:nvSpPr>
          <p:spPr bwMode="auto">
            <a:xfrm>
              <a:off x="1428" y="2039"/>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7" name="Rectangle 377"/>
            <p:cNvSpPr>
              <a:spLocks noChangeArrowheads="1"/>
            </p:cNvSpPr>
            <p:nvPr/>
          </p:nvSpPr>
          <p:spPr bwMode="auto">
            <a:xfrm>
              <a:off x="267" y="1966"/>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8" name="Rectangle 378"/>
            <p:cNvSpPr>
              <a:spLocks noChangeArrowheads="1"/>
            </p:cNvSpPr>
            <p:nvPr/>
          </p:nvSpPr>
          <p:spPr bwMode="auto">
            <a:xfrm>
              <a:off x="1041" y="194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9" name="Rectangle 379"/>
            <p:cNvSpPr>
              <a:spLocks noChangeArrowheads="1"/>
            </p:cNvSpPr>
            <p:nvPr/>
          </p:nvSpPr>
          <p:spPr bwMode="auto">
            <a:xfrm>
              <a:off x="654" y="201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0" name="Rectangle 380"/>
            <p:cNvSpPr>
              <a:spLocks noChangeArrowheads="1"/>
            </p:cNvSpPr>
            <p:nvPr/>
          </p:nvSpPr>
          <p:spPr bwMode="auto">
            <a:xfrm>
              <a:off x="654" y="2063"/>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1" name="Rectangle 381"/>
            <p:cNvSpPr>
              <a:spLocks noChangeArrowheads="1"/>
            </p:cNvSpPr>
            <p:nvPr/>
          </p:nvSpPr>
          <p:spPr bwMode="auto">
            <a:xfrm>
              <a:off x="1428" y="228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2" name="Rectangle 382"/>
            <p:cNvSpPr>
              <a:spLocks noChangeArrowheads="1"/>
            </p:cNvSpPr>
            <p:nvPr/>
          </p:nvSpPr>
          <p:spPr bwMode="auto">
            <a:xfrm>
              <a:off x="1041" y="199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3" name="Rectangle 383"/>
            <p:cNvSpPr>
              <a:spLocks noChangeArrowheads="1"/>
            </p:cNvSpPr>
            <p:nvPr/>
          </p:nvSpPr>
          <p:spPr bwMode="auto">
            <a:xfrm>
              <a:off x="267" y="211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4" name="Rectangle 384"/>
            <p:cNvSpPr>
              <a:spLocks noChangeArrowheads="1"/>
            </p:cNvSpPr>
            <p:nvPr/>
          </p:nvSpPr>
          <p:spPr bwMode="auto">
            <a:xfrm>
              <a:off x="750" y="1870"/>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5" name="Rectangle 385"/>
            <p:cNvSpPr>
              <a:spLocks noChangeArrowheads="1"/>
            </p:cNvSpPr>
            <p:nvPr/>
          </p:nvSpPr>
          <p:spPr bwMode="auto">
            <a:xfrm>
              <a:off x="1041"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6" name="Rectangle 386"/>
            <p:cNvSpPr>
              <a:spLocks noChangeArrowheads="1"/>
            </p:cNvSpPr>
            <p:nvPr/>
          </p:nvSpPr>
          <p:spPr bwMode="auto">
            <a:xfrm>
              <a:off x="267" y="191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7" name="Rectangle 387"/>
            <p:cNvSpPr>
              <a:spLocks noChangeArrowheads="1"/>
            </p:cNvSpPr>
            <p:nvPr/>
          </p:nvSpPr>
          <p:spPr bwMode="auto">
            <a:xfrm>
              <a:off x="1041" y="211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8" name="Rectangle 388"/>
            <p:cNvSpPr>
              <a:spLocks noChangeArrowheads="1"/>
            </p:cNvSpPr>
            <p:nvPr/>
          </p:nvSpPr>
          <p:spPr bwMode="auto">
            <a:xfrm>
              <a:off x="1428" y="196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9" name="Rectangle 389"/>
            <p:cNvSpPr>
              <a:spLocks noChangeArrowheads="1"/>
            </p:cNvSpPr>
            <p:nvPr/>
          </p:nvSpPr>
          <p:spPr bwMode="auto">
            <a:xfrm>
              <a:off x="1525" y="213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0" name="Rectangle 390"/>
            <p:cNvSpPr>
              <a:spLocks noChangeArrowheads="1"/>
            </p:cNvSpPr>
            <p:nvPr/>
          </p:nvSpPr>
          <p:spPr bwMode="auto">
            <a:xfrm>
              <a:off x="751" y="2087"/>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1" name="Rectangle 391"/>
            <p:cNvSpPr>
              <a:spLocks noChangeArrowheads="1"/>
            </p:cNvSpPr>
            <p:nvPr/>
          </p:nvSpPr>
          <p:spPr bwMode="auto">
            <a:xfrm>
              <a:off x="364" y="2184"/>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2" name="Rectangle 392"/>
            <p:cNvSpPr>
              <a:spLocks noChangeArrowheads="1"/>
            </p:cNvSpPr>
            <p:nvPr/>
          </p:nvSpPr>
          <p:spPr bwMode="auto">
            <a:xfrm>
              <a:off x="1138" y="213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3" name="Rectangle 393"/>
            <p:cNvSpPr>
              <a:spLocks noChangeArrowheads="1"/>
            </p:cNvSpPr>
            <p:nvPr/>
          </p:nvSpPr>
          <p:spPr bwMode="auto">
            <a:xfrm>
              <a:off x="1235" y="206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4" name="Rectangle 394"/>
            <p:cNvSpPr>
              <a:spLocks noChangeArrowheads="1"/>
            </p:cNvSpPr>
            <p:nvPr/>
          </p:nvSpPr>
          <p:spPr bwMode="auto">
            <a:xfrm>
              <a:off x="1428"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5" name="Rectangle 395"/>
            <p:cNvSpPr>
              <a:spLocks noChangeArrowheads="1"/>
            </p:cNvSpPr>
            <p:nvPr/>
          </p:nvSpPr>
          <p:spPr bwMode="auto">
            <a:xfrm>
              <a:off x="1525" y="225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6" name="Rectangle 396"/>
            <p:cNvSpPr>
              <a:spLocks noChangeArrowheads="1"/>
            </p:cNvSpPr>
            <p:nvPr/>
          </p:nvSpPr>
          <p:spPr bwMode="auto">
            <a:xfrm>
              <a:off x="1622" y="220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7" name="Rectangle 397"/>
            <p:cNvSpPr>
              <a:spLocks noChangeArrowheads="1"/>
            </p:cNvSpPr>
            <p:nvPr/>
          </p:nvSpPr>
          <p:spPr bwMode="auto">
            <a:xfrm>
              <a:off x="1138"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8" name="Rectangle 398"/>
            <p:cNvSpPr>
              <a:spLocks noChangeArrowheads="1"/>
            </p:cNvSpPr>
            <p:nvPr/>
          </p:nvSpPr>
          <p:spPr bwMode="auto">
            <a:xfrm>
              <a:off x="1235" y="216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9" name="Rectangle 399"/>
            <p:cNvSpPr>
              <a:spLocks noChangeArrowheads="1"/>
            </p:cNvSpPr>
            <p:nvPr/>
          </p:nvSpPr>
          <p:spPr bwMode="auto">
            <a:xfrm>
              <a:off x="364" y="208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0" name="Rectangle 400"/>
            <p:cNvSpPr>
              <a:spLocks noChangeArrowheads="1"/>
            </p:cNvSpPr>
            <p:nvPr/>
          </p:nvSpPr>
          <p:spPr bwMode="auto">
            <a:xfrm>
              <a:off x="364"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1" name="Rectangle 401"/>
            <p:cNvSpPr>
              <a:spLocks noChangeArrowheads="1"/>
            </p:cNvSpPr>
            <p:nvPr/>
          </p:nvSpPr>
          <p:spPr bwMode="auto">
            <a:xfrm>
              <a:off x="654"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2" name="Rectangle 402"/>
            <p:cNvSpPr>
              <a:spLocks noChangeArrowheads="1"/>
            </p:cNvSpPr>
            <p:nvPr/>
          </p:nvSpPr>
          <p:spPr bwMode="auto">
            <a:xfrm>
              <a:off x="654" y="199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3" name="Rectangle 403"/>
            <p:cNvSpPr>
              <a:spLocks noChangeArrowheads="1"/>
            </p:cNvSpPr>
            <p:nvPr/>
          </p:nvSpPr>
          <p:spPr bwMode="auto">
            <a:xfrm>
              <a:off x="751" y="216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4" name="Rectangle 404"/>
            <p:cNvSpPr>
              <a:spLocks noChangeArrowheads="1"/>
            </p:cNvSpPr>
            <p:nvPr/>
          </p:nvSpPr>
          <p:spPr bwMode="auto">
            <a:xfrm>
              <a:off x="654"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5" name="Rectangle 405"/>
            <p:cNvSpPr>
              <a:spLocks noChangeArrowheads="1"/>
            </p:cNvSpPr>
            <p:nvPr/>
          </p:nvSpPr>
          <p:spPr bwMode="auto">
            <a:xfrm>
              <a:off x="654" y="191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6" name="Rectangle 406"/>
            <p:cNvSpPr>
              <a:spLocks noChangeArrowheads="1"/>
            </p:cNvSpPr>
            <p:nvPr/>
          </p:nvSpPr>
          <p:spPr bwMode="auto">
            <a:xfrm>
              <a:off x="751"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7" name="Rectangle 407"/>
            <p:cNvSpPr>
              <a:spLocks noChangeArrowheads="1"/>
            </p:cNvSpPr>
            <p:nvPr/>
          </p:nvSpPr>
          <p:spPr bwMode="auto">
            <a:xfrm>
              <a:off x="364"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8" name="Rectangle 408"/>
            <p:cNvSpPr>
              <a:spLocks noChangeArrowheads="1"/>
            </p:cNvSpPr>
            <p:nvPr/>
          </p:nvSpPr>
          <p:spPr bwMode="auto">
            <a:xfrm>
              <a:off x="1428" y="187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9" name="Rectangle 409"/>
            <p:cNvSpPr>
              <a:spLocks noChangeArrowheads="1"/>
            </p:cNvSpPr>
            <p:nvPr/>
          </p:nvSpPr>
          <p:spPr bwMode="auto">
            <a:xfrm>
              <a:off x="364" y="2233"/>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0" name="Rectangle 410"/>
            <p:cNvSpPr>
              <a:spLocks noChangeArrowheads="1"/>
            </p:cNvSpPr>
            <p:nvPr/>
          </p:nvSpPr>
          <p:spPr bwMode="auto">
            <a:xfrm>
              <a:off x="1428" y="220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1" name="Rectangle 411"/>
            <p:cNvSpPr>
              <a:spLocks noChangeArrowheads="1"/>
            </p:cNvSpPr>
            <p:nvPr/>
          </p:nvSpPr>
          <p:spPr bwMode="auto">
            <a:xfrm>
              <a:off x="1187" y="189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2" name="Rectangle 412"/>
            <p:cNvSpPr>
              <a:spLocks noChangeArrowheads="1"/>
            </p:cNvSpPr>
            <p:nvPr/>
          </p:nvSpPr>
          <p:spPr bwMode="auto">
            <a:xfrm>
              <a:off x="1331" y="2015"/>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3" name="Rectangle 413"/>
            <p:cNvSpPr>
              <a:spLocks noChangeArrowheads="1"/>
            </p:cNvSpPr>
            <p:nvPr/>
          </p:nvSpPr>
          <p:spPr bwMode="auto">
            <a:xfrm>
              <a:off x="1041"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4" name="Rectangle 414"/>
            <p:cNvSpPr>
              <a:spLocks noChangeArrowheads="1"/>
            </p:cNvSpPr>
            <p:nvPr/>
          </p:nvSpPr>
          <p:spPr bwMode="auto">
            <a:xfrm>
              <a:off x="1525" y="1942"/>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5" name="Rectangle 415"/>
            <p:cNvSpPr>
              <a:spLocks noChangeArrowheads="1"/>
            </p:cNvSpPr>
            <p:nvPr/>
          </p:nvSpPr>
          <p:spPr bwMode="auto">
            <a:xfrm>
              <a:off x="1525" y="211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6" name="Rectangle 416"/>
            <p:cNvSpPr>
              <a:spLocks noChangeArrowheads="1"/>
            </p:cNvSpPr>
            <p:nvPr/>
          </p:nvSpPr>
          <p:spPr bwMode="auto">
            <a:xfrm>
              <a:off x="1622"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grpSp>
        <p:nvGrpSpPr>
          <p:cNvPr id="9" name="Group 447"/>
          <p:cNvGrpSpPr>
            <a:grpSpLocks/>
          </p:cNvGrpSpPr>
          <p:nvPr/>
        </p:nvGrpSpPr>
        <p:grpSpPr bwMode="auto">
          <a:xfrm>
            <a:off x="385763" y="4887913"/>
            <a:ext cx="2535237" cy="1385887"/>
            <a:chOff x="243" y="3079"/>
            <a:chExt cx="1597" cy="873"/>
          </a:xfrm>
        </p:grpSpPr>
        <p:sp>
          <p:nvSpPr>
            <p:cNvPr id="164121" name="Line 281"/>
            <p:cNvSpPr>
              <a:spLocks noChangeShapeType="1"/>
            </p:cNvSpPr>
            <p:nvPr/>
          </p:nvSpPr>
          <p:spPr bwMode="auto">
            <a:xfrm>
              <a:off x="267" y="3079"/>
              <a:ext cx="1549" cy="0"/>
            </a:xfrm>
            <a:prstGeom prst="line">
              <a:avLst/>
            </a:prstGeom>
            <a:noFill/>
            <a:ln w="15875">
              <a:solidFill>
                <a:schemeClr val="tx1"/>
              </a:solidFill>
              <a:round/>
              <a:headEnd/>
              <a:tailEnd/>
            </a:ln>
            <a:effectLst/>
          </p:spPr>
          <p:txBody>
            <a:bodyPr/>
            <a:lstStyle/>
            <a:p>
              <a:endParaRPr lang="en-US"/>
            </a:p>
          </p:txBody>
        </p:sp>
        <p:sp>
          <p:nvSpPr>
            <p:cNvPr id="164257" name="Rectangle 417"/>
            <p:cNvSpPr>
              <a:spLocks noChangeArrowheads="1"/>
            </p:cNvSpPr>
            <p:nvPr/>
          </p:nvSpPr>
          <p:spPr bwMode="auto">
            <a:xfrm>
              <a:off x="243" y="3152"/>
              <a:ext cx="1597" cy="315"/>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sp>
          <p:nvSpPr>
            <p:cNvPr id="164259" name="Rectangle 419"/>
            <p:cNvSpPr>
              <a:spLocks noChangeArrowheads="1"/>
            </p:cNvSpPr>
            <p:nvPr/>
          </p:nvSpPr>
          <p:spPr bwMode="auto">
            <a:xfrm>
              <a:off x="703" y="370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260" name="Rectangle 420"/>
            <p:cNvSpPr>
              <a:spLocks noChangeArrowheads="1"/>
            </p:cNvSpPr>
            <p:nvPr/>
          </p:nvSpPr>
          <p:spPr bwMode="auto">
            <a:xfrm>
              <a:off x="703" y="3541"/>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261" name="Rectangle 421"/>
            <p:cNvSpPr>
              <a:spLocks noChangeArrowheads="1"/>
            </p:cNvSpPr>
            <p:nvPr/>
          </p:nvSpPr>
          <p:spPr bwMode="auto">
            <a:xfrm>
              <a:off x="679" y="3517"/>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262" name="Line 422"/>
            <p:cNvSpPr>
              <a:spLocks noChangeShapeType="1"/>
            </p:cNvSpPr>
            <p:nvPr/>
          </p:nvSpPr>
          <p:spPr bwMode="auto">
            <a:xfrm>
              <a:off x="824" y="3467"/>
              <a:ext cx="0" cy="49"/>
            </a:xfrm>
            <a:prstGeom prst="line">
              <a:avLst/>
            </a:prstGeom>
            <a:noFill/>
            <a:ln w="19050">
              <a:solidFill>
                <a:schemeClr val="tx1"/>
              </a:solidFill>
              <a:round/>
              <a:headEnd/>
              <a:tailEnd/>
            </a:ln>
            <a:effectLst/>
          </p:spPr>
          <p:txBody>
            <a:bodyPr/>
            <a:lstStyle/>
            <a:p>
              <a:endParaRPr lang="en-US"/>
            </a:p>
          </p:txBody>
        </p:sp>
        <p:sp>
          <p:nvSpPr>
            <p:cNvPr id="164264" name="Rectangle 424"/>
            <p:cNvSpPr>
              <a:spLocks noChangeArrowheads="1"/>
            </p:cNvSpPr>
            <p:nvPr/>
          </p:nvSpPr>
          <p:spPr bwMode="auto">
            <a:xfrm>
              <a:off x="268" y="3708"/>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265" name="Rectangle 425"/>
            <p:cNvSpPr>
              <a:spLocks noChangeArrowheads="1"/>
            </p:cNvSpPr>
            <p:nvPr/>
          </p:nvSpPr>
          <p:spPr bwMode="auto">
            <a:xfrm>
              <a:off x="268" y="3540"/>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266" name="Rectangle 426"/>
            <p:cNvSpPr>
              <a:spLocks noChangeArrowheads="1"/>
            </p:cNvSpPr>
            <p:nvPr/>
          </p:nvSpPr>
          <p:spPr bwMode="auto">
            <a:xfrm>
              <a:off x="244" y="3516"/>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267" name="Line 427"/>
            <p:cNvSpPr>
              <a:spLocks noChangeShapeType="1"/>
            </p:cNvSpPr>
            <p:nvPr/>
          </p:nvSpPr>
          <p:spPr bwMode="auto">
            <a:xfrm>
              <a:off x="389" y="3466"/>
              <a:ext cx="0" cy="49"/>
            </a:xfrm>
            <a:prstGeom prst="line">
              <a:avLst/>
            </a:prstGeom>
            <a:noFill/>
            <a:ln w="19050">
              <a:solidFill>
                <a:schemeClr val="tx1"/>
              </a:solidFill>
              <a:round/>
              <a:headEnd/>
              <a:tailEnd/>
            </a:ln>
            <a:effectLst/>
          </p:spPr>
          <p:txBody>
            <a:bodyPr/>
            <a:lstStyle/>
            <a:p>
              <a:endParaRPr lang="en-US"/>
            </a:p>
          </p:txBody>
        </p:sp>
        <p:sp>
          <p:nvSpPr>
            <p:cNvPr id="164269" name="Rectangle 429"/>
            <p:cNvSpPr>
              <a:spLocks noChangeArrowheads="1"/>
            </p:cNvSpPr>
            <p:nvPr/>
          </p:nvSpPr>
          <p:spPr bwMode="auto">
            <a:xfrm>
              <a:off x="1114" y="3708"/>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270" name="Rectangle 430"/>
            <p:cNvSpPr>
              <a:spLocks noChangeArrowheads="1"/>
            </p:cNvSpPr>
            <p:nvPr/>
          </p:nvSpPr>
          <p:spPr bwMode="auto">
            <a:xfrm>
              <a:off x="1114" y="3540"/>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271" name="Rectangle 431"/>
            <p:cNvSpPr>
              <a:spLocks noChangeArrowheads="1"/>
            </p:cNvSpPr>
            <p:nvPr/>
          </p:nvSpPr>
          <p:spPr bwMode="auto">
            <a:xfrm>
              <a:off x="1090" y="3516"/>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272" name="Line 432"/>
            <p:cNvSpPr>
              <a:spLocks noChangeShapeType="1"/>
            </p:cNvSpPr>
            <p:nvPr/>
          </p:nvSpPr>
          <p:spPr bwMode="auto">
            <a:xfrm>
              <a:off x="1235" y="3466"/>
              <a:ext cx="0" cy="49"/>
            </a:xfrm>
            <a:prstGeom prst="line">
              <a:avLst/>
            </a:prstGeom>
            <a:noFill/>
            <a:ln w="19050">
              <a:solidFill>
                <a:schemeClr val="tx1"/>
              </a:solidFill>
              <a:round/>
              <a:headEnd/>
              <a:tailEnd/>
            </a:ln>
            <a:effectLst/>
          </p:spPr>
          <p:txBody>
            <a:bodyPr/>
            <a:lstStyle/>
            <a:p>
              <a:endParaRPr lang="en-US"/>
            </a:p>
          </p:txBody>
        </p:sp>
        <p:sp>
          <p:nvSpPr>
            <p:cNvPr id="164274" name="Rectangle 434"/>
            <p:cNvSpPr>
              <a:spLocks noChangeArrowheads="1"/>
            </p:cNvSpPr>
            <p:nvPr/>
          </p:nvSpPr>
          <p:spPr bwMode="auto">
            <a:xfrm>
              <a:off x="1525" y="3708"/>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275" name="Rectangle 435"/>
            <p:cNvSpPr>
              <a:spLocks noChangeArrowheads="1"/>
            </p:cNvSpPr>
            <p:nvPr/>
          </p:nvSpPr>
          <p:spPr bwMode="auto">
            <a:xfrm>
              <a:off x="1525" y="3540"/>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276" name="Rectangle 436"/>
            <p:cNvSpPr>
              <a:spLocks noChangeArrowheads="1"/>
            </p:cNvSpPr>
            <p:nvPr/>
          </p:nvSpPr>
          <p:spPr bwMode="auto">
            <a:xfrm>
              <a:off x="1501" y="3516"/>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277" name="Line 437"/>
            <p:cNvSpPr>
              <a:spLocks noChangeShapeType="1"/>
            </p:cNvSpPr>
            <p:nvPr/>
          </p:nvSpPr>
          <p:spPr bwMode="auto">
            <a:xfrm>
              <a:off x="1646" y="3466"/>
              <a:ext cx="0" cy="49"/>
            </a:xfrm>
            <a:prstGeom prst="line">
              <a:avLst/>
            </a:prstGeom>
            <a:noFill/>
            <a:ln w="19050">
              <a:solidFill>
                <a:schemeClr val="tx1"/>
              </a:solidFill>
              <a:round/>
              <a:headEnd/>
              <a:tailEnd/>
            </a:ln>
            <a:effectLst/>
          </p:spPr>
          <p:txBody>
            <a:bodyPr/>
            <a:lstStyle/>
            <a:p>
              <a:endParaRPr lang="en-US"/>
            </a:p>
          </p:txBody>
        </p:sp>
        <p:sp>
          <p:nvSpPr>
            <p:cNvPr id="164278" name="Line 438"/>
            <p:cNvSpPr>
              <a:spLocks noChangeShapeType="1"/>
            </p:cNvSpPr>
            <p:nvPr/>
          </p:nvSpPr>
          <p:spPr bwMode="auto">
            <a:xfrm>
              <a:off x="388" y="3105"/>
              <a:ext cx="0" cy="49"/>
            </a:xfrm>
            <a:prstGeom prst="line">
              <a:avLst/>
            </a:prstGeom>
            <a:noFill/>
            <a:ln w="19050">
              <a:solidFill>
                <a:schemeClr val="tx1"/>
              </a:solidFill>
              <a:round/>
              <a:headEnd/>
              <a:tailEnd/>
            </a:ln>
            <a:effectLst/>
          </p:spPr>
          <p:txBody>
            <a:bodyPr/>
            <a:lstStyle/>
            <a:p>
              <a:endParaRPr lang="en-US"/>
            </a:p>
          </p:txBody>
        </p:sp>
        <p:sp>
          <p:nvSpPr>
            <p:cNvPr id="164279" name="Line 439"/>
            <p:cNvSpPr>
              <a:spLocks noChangeShapeType="1"/>
            </p:cNvSpPr>
            <p:nvPr/>
          </p:nvSpPr>
          <p:spPr bwMode="auto">
            <a:xfrm>
              <a:off x="824" y="3104"/>
              <a:ext cx="0" cy="49"/>
            </a:xfrm>
            <a:prstGeom prst="line">
              <a:avLst/>
            </a:prstGeom>
            <a:noFill/>
            <a:ln w="19050">
              <a:solidFill>
                <a:schemeClr val="tx1"/>
              </a:solidFill>
              <a:round/>
              <a:headEnd/>
              <a:tailEnd/>
            </a:ln>
            <a:effectLst/>
          </p:spPr>
          <p:txBody>
            <a:bodyPr/>
            <a:lstStyle/>
            <a:p>
              <a:endParaRPr lang="en-US"/>
            </a:p>
          </p:txBody>
        </p:sp>
        <p:sp>
          <p:nvSpPr>
            <p:cNvPr id="164280" name="Line 440"/>
            <p:cNvSpPr>
              <a:spLocks noChangeShapeType="1"/>
            </p:cNvSpPr>
            <p:nvPr/>
          </p:nvSpPr>
          <p:spPr bwMode="auto">
            <a:xfrm>
              <a:off x="1235" y="3104"/>
              <a:ext cx="0" cy="49"/>
            </a:xfrm>
            <a:prstGeom prst="line">
              <a:avLst/>
            </a:prstGeom>
            <a:noFill/>
            <a:ln w="19050">
              <a:solidFill>
                <a:schemeClr val="tx1"/>
              </a:solidFill>
              <a:round/>
              <a:headEnd/>
              <a:tailEnd/>
            </a:ln>
            <a:effectLst/>
          </p:spPr>
          <p:txBody>
            <a:bodyPr/>
            <a:lstStyle/>
            <a:p>
              <a:endParaRPr lang="en-US"/>
            </a:p>
          </p:txBody>
        </p:sp>
        <p:sp>
          <p:nvSpPr>
            <p:cNvPr id="164281" name="Line 441"/>
            <p:cNvSpPr>
              <a:spLocks noChangeShapeType="1"/>
            </p:cNvSpPr>
            <p:nvPr/>
          </p:nvSpPr>
          <p:spPr bwMode="auto">
            <a:xfrm>
              <a:off x="1646" y="3104"/>
              <a:ext cx="0" cy="49"/>
            </a:xfrm>
            <a:prstGeom prst="line">
              <a:avLst/>
            </a:prstGeom>
            <a:noFill/>
            <a:ln w="19050">
              <a:solidFill>
                <a:schemeClr val="tx1"/>
              </a:solidFill>
              <a:round/>
              <a:headEnd/>
              <a:tailEnd/>
            </a:ln>
            <a:effectLst/>
          </p:spPr>
          <p:txBody>
            <a:bodyPr/>
            <a:lstStyle/>
            <a:p>
              <a:endParaRPr lang="en-US"/>
            </a:p>
          </p:txBody>
        </p:sp>
      </p:grpSp>
      <p:sp>
        <p:nvSpPr>
          <p:cNvPr id="164283" name="AutoShape 443"/>
          <p:cNvSpPr>
            <a:spLocks noChangeArrowheads="1"/>
          </p:cNvSpPr>
          <p:nvPr/>
        </p:nvSpPr>
        <p:spPr bwMode="auto">
          <a:xfrm>
            <a:off x="2997200" y="4081463"/>
            <a:ext cx="422275" cy="808037"/>
          </a:xfrm>
          <a:prstGeom prst="upArrow">
            <a:avLst>
              <a:gd name="adj1" fmla="val 50000"/>
              <a:gd name="adj2" fmla="val 47838"/>
            </a:avLst>
          </a:prstGeom>
          <a:solidFill>
            <a:srgbClr val="0000FF"/>
          </a:solidFill>
          <a:ln w="9525">
            <a:solidFill>
              <a:schemeClr val="tx1"/>
            </a:solidFill>
            <a:miter lim="800000"/>
            <a:headEnd/>
            <a:tailEnd/>
          </a:ln>
          <a:effectLst/>
        </p:spPr>
        <p:txBody>
          <a:bodyPr wrap="none" anchor="ctr"/>
          <a:lstStyle/>
          <a:p>
            <a:endParaRPr lang="en-US"/>
          </a:p>
        </p:txBody>
      </p:sp>
      <p:sp>
        <p:nvSpPr>
          <p:cNvPr id="164284" name="AutoShape 444"/>
          <p:cNvSpPr>
            <a:spLocks noChangeArrowheads="1"/>
          </p:cNvSpPr>
          <p:nvPr/>
        </p:nvSpPr>
        <p:spPr bwMode="auto">
          <a:xfrm flipV="1">
            <a:off x="2997200" y="2736850"/>
            <a:ext cx="422275" cy="808038"/>
          </a:xfrm>
          <a:prstGeom prst="upArrow">
            <a:avLst>
              <a:gd name="adj1" fmla="val 50000"/>
              <a:gd name="adj2" fmla="val 47838"/>
            </a:avLst>
          </a:prstGeom>
          <a:solidFill>
            <a:srgbClr val="0000FF"/>
          </a:solidFill>
          <a:ln w="9525">
            <a:solidFill>
              <a:schemeClr val="tx1"/>
            </a:solidFill>
            <a:miter lim="800000"/>
            <a:headEnd/>
            <a:tailEnd/>
          </a:ln>
          <a:effectLst/>
        </p:spPr>
        <p:txBody>
          <a:bodyPr wrap="none" anchor="ctr"/>
          <a:lstStyle/>
          <a:p>
            <a:endParaRPr lang="en-US"/>
          </a:p>
        </p:txBody>
      </p:sp>
      <p:sp>
        <p:nvSpPr>
          <p:cNvPr id="164285" name="Line 445"/>
          <p:cNvSpPr>
            <a:spLocks noChangeShapeType="1"/>
          </p:cNvSpPr>
          <p:nvPr/>
        </p:nvSpPr>
        <p:spPr bwMode="auto">
          <a:xfrm>
            <a:off x="654050" y="2122488"/>
            <a:ext cx="0" cy="500062"/>
          </a:xfrm>
          <a:prstGeom prst="line">
            <a:avLst/>
          </a:prstGeom>
          <a:noFill/>
          <a:ln w="190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6428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4283"/>
                                        </p:tgtEl>
                                        <p:attrNameLst>
                                          <p:attrName>style.visibility</p:attrName>
                                        </p:attrNameLst>
                                      </p:cBhvr>
                                      <p:to>
                                        <p:strVal val="visible"/>
                                      </p:to>
                                    </p:set>
                                    <p:animEffect transition="in" filter="wipe(down)">
                                      <p:cBhvr>
                                        <p:cTn id="22" dur="500"/>
                                        <p:tgtEl>
                                          <p:spTgt spid="16428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4284"/>
                                        </p:tgtEl>
                                        <p:attrNameLst>
                                          <p:attrName>style.visibility</p:attrName>
                                        </p:attrNameLst>
                                      </p:cBhvr>
                                      <p:to>
                                        <p:strVal val="visible"/>
                                      </p:to>
                                    </p:set>
                                    <p:animEffect transition="in" filter="wipe(up)">
                                      <p:cBhvr>
                                        <p:cTn id="25" dur="500"/>
                                        <p:tgtEl>
                                          <p:spTgt spid="16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3" grpId="0" animBg="1"/>
      <p:bldP spid="164284" grpId="0" animBg="1"/>
      <p:bldP spid="1642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 Private Caches</a:t>
            </a:r>
            <a:endParaRPr lang="en-US" dirty="0"/>
          </a:p>
        </p:txBody>
      </p:sp>
      <p:sp>
        <p:nvSpPr>
          <p:cNvPr id="3" name="Content Placeholder 2"/>
          <p:cNvSpPr>
            <a:spLocks noGrp="1"/>
          </p:cNvSpPr>
          <p:nvPr>
            <p:ph idx="1"/>
          </p:nvPr>
        </p:nvSpPr>
        <p:spPr>
          <a:xfrm>
            <a:off x="0" y="5257800"/>
            <a:ext cx="9144000" cy="1600200"/>
          </a:xfrm>
        </p:spPr>
        <p:txBody>
          <a:bodyPr/>
          <a:lstStyle/>
          <a:p>
            <a:r>
              <a:rPr lang="en-US" dirty="0" smtClean="0"/>
              <a:t>+ Low Latency</a:t>
            </a:r>
          </a:p>
          <a:p>
            <a:r>
              <a:rPr lang="en-US" dirty="0" smtClean="0"/>
              <a:t>- Fixed allocation</a:t>
            </a:r>
            <a:endParaRPr lang="en-US" dirty="0"/>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24384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1" name="Straight Arrow Connector 10"/>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3528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1" name="Straight Arrow Connector 20"/>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8" name="Straight Arrow Connector 27"/>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5" name="Straight Arrow Connector 34"/>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24384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343400" y="24384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6172200" y="24384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1219200" y="4038600"/>
            <a:ext cx="6019800" cy="914400"/>
          </a:xfrm>
          <a:prstGeom prst="rect">
            <a:avLst/>
          </a:prstGeom>
          <a:solidFill>
            <a:srgbClr val="9999FF"/>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Main Memory</a:t>
            </a:r>
            <a:endParaRPr kumimoji="0" lang="en-US" sz="1800" b="0" i="0" u="none" strike="noStrike" cap="none" normalizeH="0" baseline="0" dirty="0" smtClean="0">
              <a:ln>
                <a:noFill/>
              </a:ln>
              <a:solidFill>
                <a:schemeClr val="tx1"/>
              </a:solidFill>
              <a:effectLst/>
              <a:latin typeface="Arial" charset="0"/>
            </a:endParaRPr>
          </a:p>
        </p:txBody>
      </p:sp>
      <p:cxnSp>
        <p:nvCxnSpPr>
          <p:cNvPr id="43" name="Straight Arrow Connector 42"/>
          <p:cNvCxnSpPr/>
          <p:nvPr/>
        </p:nvCxnSpPr>
        <p:spPr bwMode="auto">
          <a:xfrm rot="5400000">
            <a:off x="3810794" y="38092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5" name="Straight Connector 44"/>
          <p:cNvCxnSpPr/>
          <p:nvPr/>
        </p:nvCxnSpPr>
        <p:spPr bwMode="auto">
          <a:xfrm>
            <a:off x="1447800" y="35814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6" name="Straight Arrow Connector 45"/>
          <p:cNvCxnSpPr/>
          <p:nvPr/>
        </p:nvCxnSpPr>
        <p:spPr bwMode="auto">
          <a:xfrm rot="5400000">
            <a:off x="5029200" y="34290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6858794" y="34282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9" name="Straight Arrow Connector 48"/>
          <p:cNvCxnSpPr/>
          <p:nvPr/>
        </p:nvCxnSpPr>
        <p:spPr bwMode="auto">
          <a:xfrm rot="5400000">
            <a:off x="1372394" y="34290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0" name="Straight Arrow Connector 49"/>
          <p:cNvCxnSpPr/>
          <p:nvPr/>
        </p:nvCxnSpPr>
        <p:spPr bwMode="auto">
          <a:xfrm rot="5400000">
            <a:off x="3201988" y="34282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31775" y="0"/>
            <a:ext cx="7720013" cy="381000"/>
          </a:xfrm>
        </p:spPr>
        <p:txBody>
          <a:bodyPr/>
          <a:lstStyle/>
          <a:p>
            <a:r>
              <a:rPr lang="en-US" sz="2400" dirty="0"/>
              <a:t>This Talk: Tiled CMPs </a:t>
            </a:r>
            <a:r>
              <a:rPr lang="en-US" sz="2400" dirty="0" smtClean="0"/>
              <a:t>w/ Directory Coherence</a:t>
            </a:r>
            <a:endParaRPr lang="en-US" sz="2400" dirty="0"/>
          </a:p>
        </p:txBody>
      </p:sp>
      <p:sp>
        <p:nvSpPr>
          <p:cNvPr id="97683" name="Rectangle 403"/>
          <p:cNvSpPr>
            <a:spLocks noChangeArrowheads="1"/>
          </p:cNvSpPr>
          <p:nvPr/>
        </p:nvSpPr>
        <p:spPr bwMode="auto">
          <a:xfrm>
            <a:off x="3476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97948" name="Rectangle 668"/>
          <p:cNvSpPr>
            <a:spLocks noChangeArrowheads="1"/>
          </p:cNvSpPr>
          <p:nvPr/>
        </p:nvSpPr>
        <p:spPr bwMode="auto">
          <a:xfrm>
            <a:off x="3611563" y="1163638"/>
            <a:ext cx="53387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sz="2400" dirty="0"/>
              <a:t>Tiled CMPs for </a:t>
            </a:r>
            <a:r>
              <a:rPr lang="en-US" sz="2400" i="1" u="sng" dirty="0">
                <a:solidFill>
                  <a:srgbClr val="FF0000"/>
                </a:solidFill>
              </a:rPr>
              <a:t>Scalability</a:t>
            </a:r>
            <a:endParaRPr lang="en-US" sz="2400" i="1" dirty="0"/>
          </a:p>
          <a:p>
            <a:pPr marL="742950" lvl="1" indent="-285750">
              <a:spcBef>
                <a:spcPct val="20000"/>
              </a:spcBef>
              <a:buClr>
                <a:schemeClr val="tx1"/>
              </a:buClr>
              <a:buFont typeface="Wingdings" pitchFamily="2" charset="2"/>
              <a:buChar char="ú"/>
            </a:pPr>
            <a:r>
              <a:rPr lang="en-US" b="0" i="1" dirty="0"/>
              <a:t>Minimal redesign effort </a:t>
            </a:r>
          </a:p>
          <a:p>
            <a:pPr marL="742950" lvl="1" indent="-285750">
              <a:spcBef>
                <a:spcPct val="20000"/>
              </a:spcBef>
              <a:buClr>
                <a:schemeClr val="tx1"/>
              </a:buClr>
              <a:buFont typeface="Wingdings" pitchFamily="2" charset="2"/>
              <a:buChar char="ú"/>
            </a:pPr>
            <a:r>
              <a:rPr lang="en-US" b="0" i="1" dirty="0"/>
              <a:t>Use directory-based protocol for scalability</a:t>
            </a:r>
          </a:p>
          <a:p>
            <a:pPr marL="742950" lvl="1" indent="-285750">
              <a:spcBef>
                <a:spcPct val="20000"/>
              </a:spcBef>
              <a:buClr>
                <a:schemeClr val="tx1"/>
              </a:buClr>
              <a:buFont typeface="Wingdings" pitchFamily="2" charset="2"/>
              <a:buChar char="ú"/>
            </a:pPr>
            <a:endParaRPr lang="en-US" b="0" i="1" dirty="0"/>
          </a:p>
          <a:p>
            <a:pPr marL="342900" indent="-342900">
              <a:spcBef>
                <a:spcPct val="20000"/>
              </a:spcBef>
              <a:buClr>
                <a:schemeClr val="tx1"/>
              </a:buClr>
              <a:buFont typeface="Wingdings" pitchFamily="2" charset="2"/>
              <a:buChar char="§"/>
            </a:pPr>
            <a:r>
              <a:rPr lang="en-US" sz="2400" dirty="0"/>
              <a:t>Managing the L2s to minimize the effective access latency</a:t>
            </a:r>
          </a:p>
          <a:p>
            <a:pPr marL="742950" lvl="1" indent="-285750">
              <a:spcBef>
                <a:spcPct val="20000"/>
              </a:spcBef>
              <a:buClr>
                <a:schemeClr val="tx1"/>
              </a:buClr>
              <a:buFont typeface="Wingdings" pitchFamily="2" charset="2"/>
              <a:buChar char="ú"/>
            </a:pPr>
            <a:r>
              <a:rPr lang="en-US" b="0" i="1" dirty="0"/>
              <a:t>Keep data close to the requestors</a:t>
            </a:r>
          </a:p>
          <a:p>
            <a:pPr marL="742950" lvl="1" indent="-285750">
              <a:spcBef>
                <a:spcPct val="20000"/>
              </a:spcBef>
              <a:buClr>
                <a:schemeClr val="tx1"/>
              </a:buClr>
              <a:buFont typeface="Wingdings" pitchFamily="2" charset="2"/>
              <a:buChar char="ú"/>
            </a:pPr>
            <a:r>
              <a:rPr lang="en-US" b="0" i="1" dirty="0"/>
              <a:t>Keep data on-chip</a:t>
            </a:r>
          </a:p>
          <a:p>
            <a:pPr marL="742950" lvl="1" indent="-285750">
              <a:spcBef>
                <a:spcPct val="20000"/>
              </a:spcBef>
              <a:buClr>
                <a:schemeClr val="tx1"/>
              </a:buClr>
              <a:buFont typeface="Wingdings" pitchFamily="2" charset="2"/>
              <a:buChar char="ú"/>
            </a:pPr>
            <a:endParaRPr lang="en-US" b="0" i="1" dirty="0"/>
          </a:p>
          <a:p>
            <a:pPr marL="342900" indent="-342900">
              <a:spcBef>
                <a:spcPct val="20000"/>
              </a:spcBef>
              <a:buClr>
                <a:schemeClr val="tx1"/>
              </a:buClr>
              <a:buFont typeface="Wingdings" pitchFamily="2" charset="2"/>
              <a:buChar char="§"/>
            </a:pPr>
            <a:r>
              <a:rPr lang="en-US" sz="2400" dirty="0"/>
              <a:t>Two baseline L2 cache designs</a:t>
            </a:r>
          </a:p>
          <a:p>
            <a:pPr marL="742950" lvl="1" indent="-285750">
              <a:spcBef>
                <a:spcPct val="20000"/>
              </a:spcBef>
              <a:buClr>
                <a:schemeClr val="tx1"/>
              </a:buClr>
              <a:buFont typeface="Wingdings" pitchFamily="2" charset="2"/>
              <a:buChar char="ú"/>
            </a:pPr>
            <a:r>
              <a:rPr lang="en-US" b="0" i="1" dirty="0"/>
              <a:t>Each tile has own </a:t>
            </a:r>
            <a:r>
              <a:rPr lang="en-US" b="1" i="1" u="sng" dirty="0"/>
              <a:t>private</a:t>
            </a:r>
            <a:r>
              <a:rPr lang="en-US" b="1" i="1" dirty="0"/>
              <a:t> </a:t>
            </a:r>
            <a:r>
              <a:rPr lang="en-US" b="0" i="1" dirty="0"/>
              <a:t>L2</a:t>
            </a:r>
          </a:p>
          <a:p>
            <a:pPr marL="742950" lvl="1" indent="-285750">
              <a:spcBef>
                <a:spcPct val="20000"/>
              </a:spcBef>
              <a:buClr>
                <a:schemeClr val="tx1"/>
              </a:buClr>
              <a:buFont typeface="Wingdings" pitchFamily="2" charset="2"/>
              <a:buChar char="ú"/>
            </a:pPr>
            <a:r>
              <a:rPr lang="en-US" b="0" i="1" dirty="0"/>
              <a:t>All tiles </a:t>
            </a:r>
            <a:r>
              <a:rPr lang="en-US" b="1" i="1" u="sng" dirty="0"/>
              <a:t>share</a:t>
            </a:r>
            <a:r>
              <a:rPr lang="en-US" b="0" i="1" dirty="0"/>
              <a:t> a single distributed L2</a:t>
            </a:r>
          </a:p>
        </p:txBody>
      </p:sp>
      <p:sp>
        <p:nvSpPr>
          <p:cNvPr id="98138" name="AutoShape 858"/>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969696"/>
          </a:solidFill>
          <a:ln w="25400">
            <a:solidFill>
              <a:schemeClr val="tx1"/>
            </a:solidFill>
            <a:miter lim="800000"/>
            <a:headEnd/>
            <a:tailEnd/>
          </a:ln>
          <a:effectLst/>
        </p:spPr>
        <p:txBody>
          <a:bodyPr wrap="none" anchor="ctr"/>
          <a:lstStyle/>
          <a:p>
            <a:endParaRPr lang="en-US"/>
          </a:p>
        </p:txBody>
      </p:sp>
      <p:grpSp>
        <p:nvGrpSpPr>
          <p:cNvPr id="2" name="Group 968"/>
          <p:cNvGrpSpPr>
            <a:grpSpLocks/>
          </p:cNvGrpSpPr>
          <p:nvPr/>
        </p:nvGrpSpPr>
        <p:grpSpPr bwMode="auto">
          <a:xfrm>
            <a:off x="347663" y="3621088"/>
            <a:ext cx="614362" cy="652462"/>
            <a:chOff x="219" y="2281"/>
            <a:chExt cx="387" cy="411"/>
          </a:xfrm>
        </p:grpSpPr>
        <p:sp>
          <p:nvSpPr>
            <p:cNvPr id="98017" name="Rectangle 73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018" name="Rectangle 73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019" name="Rectangle 73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020" name="Rectangle 74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021" name="Rectangle 74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141" name="Rectangle 861"/>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3" name="Group 969"/>
          <p:cNvGrpSpPr>
            <a:grpSpLocks/>
          </p:cNvGrpSpPr>
          <p:nvPr/>
        </p:nvGrpSpPr>
        <p:grpSpPr bwMode="auto">
          <a:xfrm>
            <a:off x="347663" y="4275138"/>
            <a:ext cx="614362" cy="652462"/>
            <a:chOff x="219" y="2281"/>
            <a:chExt cx="387" cy="411"/>
          </a:xfrm>
        </p:grpSpPr>
        <p:sp>
          <p:nvSpPr>
            <p:cNvPr id="98250" name="Rectangle 970"/>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51" name="Rectangle 971"/>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52" name="Rectangle 972"/>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53" name="Rectangle 973"/>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54" name="Rectangle 974"/>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55" name="Rectangle 975"/>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4" name="Group 976"/>
          <p:cNvGrpSpPr>
            <a:grpSpLocks/>
          </p:cNvGrpSpPr>
          <p:nvPr/>
        </p:nvGrpSpPr>
        <p:grpSpPr bwMode="auto">
          <a:xfrm>
            <a:off x="347663" y="4927600"/>
            <a:ext cx="614362" cy="652463"/>
            <a:chOff x="219" y="2281"/>
            <a:chExt cx="387" cy="411"/>
          </a:xfrm>
        </p:grpSpPr>
        <p:sp>
          <p:nvSpPr>
            <p:cNvPr id="98257" name="Rectangle 97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58" name="Rectangle 97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59" name="Rectangle 97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60" name="Rectangle 98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61" name="Rectangle 98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62" name="Rectangle 982"/>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5" name="Group 983"/>
          <p:cNvGrpSpPr>
            <a:grpSpLocks/>
          </p:cNvGrpSpPr>
          <p:nvPr/>
        </p:nvGrpSpPr>
        <p:grpSpPr bwMode="auto">
          <a:xfrm>
            <a:off x="347663" y="5581650"/>
            <a:ext cx="614362" cy="652463"/>
            <a:chOff x="219" y="2281"/>
            <a:chExt cx="387" cy="411"/>
          </a:xfrm>
        </p:grpSpPr>
        <p:sp>
          <p:nvSpPr>
            <p:cNvPr id="98264" name="Rectangle 984"/>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65" name="Rectangle 985"/>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66" name="Rectangle 986"/>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67" name="Rectangle 987"/>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68" name="Rectangle 988"/>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69" name="Rectangle 989"/>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6" name="Group 990"/>
          <p:cNvGrpSpPr>
            <a:grpSpLocks/>
          </p:cNvGrpSpPr>
          <p:nvPr/>
        </p:nvGrpSpPr>
        <p:grpSpPr bwMode="auto">
          <a:xfrm>
            <a:off x="962025" y="3621088"/>
            <a:ext cx="614363" cy="652462"/>
            <a:chOff x="219" y="2281"/>
            <a:chExt cx="387" cy="411"/>
          </a:xfrm>
        </p:grpSpPr>
        <p:sp>
          <p:nvSpPr>
            <p:cNvPr id="98271" name="Rectangle 991"/>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72" name="Rectangle 992"/>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73" name="Rectangle 993"/>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74" name="Rectangle 994"/>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75" name="Rectangle 995"/>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76" name="Rectangle 996"/>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7" name="Group 997"/>
          <p:cNvGrpSpPr>
            <a:grpSpLocks/>
          </p:cNvGrpSpPr>
          <p:nvPr/>
        </p:nvGrpSpPr>
        <p:grpSpPr bwMode="auto">
          <a:xfrm>
            <a:off x="962025" y="4275138"/>
            <a:ext cx="614363" cy="652462"/>
            <a:chOff x="219" y="2281"/>
            <a:chExt cx="387" cy="411"/>
          </a:xfrm>
        </p:grpSpPr>
        <p:sp>
          <p:nvSpPr>
            <p:cNvPr id="98278" name="Rectangle 998"/>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79" name="Rectangle 999"/>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80" name="Rectangle 1000"/>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81" name="Rectangle 1001"/>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82" name="Rectangle 1002"/>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83" name="Rectangle 1003"/>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8" name="Group 1004"/>
          <p:cNvGrpSpPr>
            <a:grpSpLocks/>
          </p:cNvGrpSpPr>
          <p:nvPr/>
        </p:nvGrpSpPr>
        <p:grpSpPr bwMode="auto">
          <a:xfrm>
            <a:off x="962025" y="4927600"/>
            <a:ext cx="614363" cy="652463"/>
            <a:chOff x="219" y="2281"/>
            <a:chExt cx="387" cy="411"/>
          </a:xfrm>
        </p:grpSpPr>
        <p:sp>
          <p:nvSpPr>
            <p:cNvPr id="98285" name="Rectangle 1005"/>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86" name="Rectangle 1006"/>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87" name="Rectangle 1007"/>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88" name="Rectangle 1008"/>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89" name="Rectangle 1009"/>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90" name="Rectangle 1010"/>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9" name="Group 1011"/>
          <p:cNvGrpSpPr>
            <a:grpSpLocks/>
          </p:cNvGrpSpPr>
          <p:nvPr/>
        </p:nvGrpSpPr>
        <p:grpSpPr bwMode="auto">
          <a:xfrm>
            <a:off x="962025" y="5581650"/>
            <a:ext cx="614363" cy="652463"/>
            <a:chOff x="219" y="2281"/>
            <a:chExt cx="387" cy="411"/>
          </a:xfrm>
        </p:grpSpPr>
        <p:sp>
          <p:nvSpPr>
            <p:cNvPr id="98292" name="Rectangle 1012"/>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93" name="Rectangle 1013"/>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94" name="Rectangle 1014"/>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95" name="Rectangle 1015"/>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96" name="Rectangle 1016"/>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97" name="Rectangle 1017"/>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0" name="Group 1018"/>
          <p:cNvGrpSpPr>
            <a:grpSpLocks/>
          </p:cNvGrpSpPr>
          <p:nvPr/>
        </p:nvGrpSpPr>
        <p:grpSpPr bwMode="auto">
          <a:xfrm>
            <a:off x="1576388" y="3621088"/>
            <a:ext cx="614362" cy="652462"/>
            <a:chOff x="219" y="2281"/>
            <a:chExt cx="387" cy="411"/>
          </a:xfrm>
        </p:grpSpPr>
        <p:sp>
          <p:nvSpPr>
            <p:cNvPr id="98299" name="Rectangle 1019"/>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300" name="Rectangle 1020"/>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301" name="Rectangle 1021"/>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302" name="Rectangle 1022"/>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303" name="Rectangle 1023"/>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64" name="Rectangle 1024"/>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1" name="Group 1025"/>
          <p:cNvGrpSpPr>
            <a:grpSpLocks/>
          </p:cNvGrpSpPr>
          <p:nvPr/>
        </p:nvGrpSpPr>
        <p:grpSpPr bwMode="auto">
          <a:xfrm>
            <a:off x="1576388" y="4275138"/>
            <a:ext cx="614362" cy="652462"/>
            <a:chOff x="219" y="2281"/>
            <a:chExt cx="387" cy="411"/>
          </a:xfrm>
        </p:grpSpPr>
        <p:sp>
          <p:nvSpPr>
            <p:cNvPr id="190466" name="Rectangle 1026"/>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67" name="Rectangle 1027"/>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68" name="Rectangle 1028"/>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69" name="Rectangle 1029"/>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70" name="Rectangle 1030"/>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71" name="Rectangle 1031"/>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2" name="Group 1032"/>
          <p:cNvGrpSpPr>
            <a:grpSpLocks/>
          </p:cNvGrpSpPr>
          <p:nvPr/>
        </p:nvGrpSpPr>
        <p:grpSpPr bwMode="auto">
          <a:xfrm>
            <a:off x="1576388" y="4927600"/>
            <a:ext cx="614362" cy="652463"/>
            <a:chOff x="219" y="2281"/>
            <a:chExt cx="387" cy="411"/>
          </a:xfrm>
        </p:grpSpPr>
        <p:sp>
          <p:nvSpPr>
            <p:cNvPr id="190473" name="Rectangle 1033"/>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74" name="Rectangle 1034"/>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75" name="Rectangle 1035"/>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76" name="Rectangle 1036"/>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77" name="Rectangle 1037"/>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78" name="Rectangle 1038"/>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3" name="Group 1039"/>
          <p:cNvGrpSpPr>
            <a:grpSpLocks/>
          </p:cNvGrpSpPr>
          <p:nvPr/>
        </p:nvGrpSpPr>
        <p:grpSpPr bwMode="auto">
          <a:xfrm>
            <a:off x="1576388" y="5581650"/>
            <a:ext cx="614362" cy="652463"/>
            <a:chOff x="219" y="2281"/>
            <a:chExt cx="387" cy="411"/>
          </a:xfrm>
        </p:grpSpPr>
        <p:sp>
          <p:nvSpPr>
            <p:cNvPr id="190480" name="Rectangle 1040"/>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81" name="Rectangle 1041"/>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82" name="Rectangle 1042"/>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83" name="Rectangle 1043"/>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84" name="Rectangle 1044"/>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85" name="Rectangle 1045"/>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4" name="Group 1046"/>
          <p:cNvGrpSpPr>
            <a:grpSpLocks/>
          </p:cNvGrpSpPr>
          <p:nvPr/>
        </p:nvGrpSpPr>
        <p:grpSpPr bwMode="auto">
          <a:xfrm>
            <a:off x="2190750" y="3621088"/>
            <a:ext cx="614363" cy="652462"/>
            <a:chOff x="219" y="2281"/>
            <a:chExt cx="387" cy="411"/>
          </a:xfrm>
        </p:grpSpPr>
        <p:sp>
          <p:nvSpPr>
            <p:cNvPr id="190487" name="Rectangle 104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88" name="Rectangle 104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89" name="Rectangle 104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90" name="Rectangle 105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91" name="Rectangle 105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92" name="Rectangle 1052"/>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5" name="Group 1053"/>
          <p:cNvGrpSpPr>
            <a:grpSpLocks/>
          </p:cNvGrpSpPr>
          <p:nvPr/>
        </p:nvGrpSpPr>
        <p:grpSpPr bwMode="auto">
          <a:xfrm>
            <a:off x="2190750" y="4275138"/>
            <a:ext cx="614363" cy="652462"/>
            <a:chOff x="219" y="2281"/>
            <a:chExt cx="387" cy="411"/>
          </a:xfrm>
        </p:grpSpPr>
        <p:sp>
          <p:nvSpPr>
            <p:cNvPr id="190494" name="Rectangle 1054"/>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95" name="Rectangle 1055"/>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96" name="Rectangle 1056"/>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97" name="Rectangle 1057"/>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98" name="Rectangle 1058"/>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99" name="Rectangle 1059"/>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6" name="Group 1060"/>
          <p:cNvGrpSpPr>
            <a:grpSpLocks/>
          </p:cNvGrpSpPr>
          <p:nvPr/>
        </p:nvGrpSpPr>
        <p:grpSpPr bwMode="auto">
          <a:xfrm>
            <a:off x="2190750" y="4927600"/>
            <a:ext cx="614363" cy="652463"/>
            <a:chOff x="219" y="2281"/>
            <a:chExt cx="387" cy="411"/>
          </a:xfrm>
        </p:grpSpPr>
        <p:sp>
          <p:nvSpPr>
            <p:cNvPr id="190501" name="Rectangle 1061"/>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502" name="Rectangle 1062"/>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503" name="Rectangle 1063"/>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504" name="Rectangle 1064"/>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505" name="Rectangle 1065"/>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506" name="Rectangle 1066"/>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7" name="Group 1067"/>
          <p:cNvGrpSpPr>
            <a:grpSpLocks/>
          </p:cNvGrpSpPr>
          <p:nvPr/>
        </p:nvGrpSpPr>
        <p:grpSpPr bwMode="auto">
          <a:xfrm>
            <a:off x="2190750" y="5581650"/>
            <a:ext cx="614363" cy="652463"/>
            <a:chOff x="219" y="2281"/>
            <a:chExt cx="387" cy="411"/>
          </a:xfrm>
        </p:grpSpPr>
        <p:sp>
          <p:nvSpPr>
            <p:cNvPr id="190508" name="Rectangle 1068"/>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509" name="Rectangle 1069"/>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510" name="Rectangle 1070"/>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511" name="Rectangle 1071"/>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512" name="Rectangle 1072"/>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513" name="Rectangle 1073"/>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sp>
        <p:nvSpPr>
          <p:cNvPr id="190530" name="Rectangle 1090"/>
          <p:cNvSpPr>
            <a:spLocks noChangeArrowheads="1"/>
          </p:cNvSpPr>
          <p:nvPr/>
        </p:nvSpPr>
        <p:spPr bwMode="auto">
          <a:xfrm>
            <a:off x="385763" y="1471613"/>
            <a:ext cx="528637" cy="4984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90531" name="Rectangle 1091"/>
          <p:cNvSpPr>
            <a:spLocks noChangeArrowheads="1"/>
          </p:cNvSpPr>
          <p:nvPr/>
        </p:nvSpPr>
        <p:spPr bwMode="auto">
          <a:xfrm>
            <a:off x="1077913" y="1471613"/>
            <a:ext cx="498475" cy="4984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90532" name="Rectangle 1092"/>
          <p:cNvSpPr>
            <a:spLocks noChangeArrowheads="1"/>
          </p:cNvSpPr>
          <p:nvPr/>
        </p:nvSpPr>
        <p:spPr bwMode="auto">
          <a:xfrm>
            <a:off x="385763" y="2200275"/>
            <a:ext cx="1152525" cy="946150"/>
          </a:xfrm>
          <a:prstGeom prst="rect">
            <a:avLst/>
          </a:prstGeom>
          <a:solidFill>
            <a:srgbClr val="C0C0C0">
              <a:alpha val="70000"/>
            </a:srgbClr>
          </a:solidFill>
          <a:ln w="19050">
            <a:solidFill>
              <a:schemeClr val="tx1"/>
            </a:solidFill>
            <a:miter lim="800000"/>
            <a:headEnd/>
            <a:tailEnd/>
          </a:ln>
          <a:effectLst/>
        </p:spPr>
        <p:txBody>
          <a:bodyPr wrap="none" anchor="ctr"/>
          <a:lstStyle/>
          <a:p>
            <a:pPr algn="ctr"/>
            <a:r>
              <a:rPr lang="en-US" sz="1200"/>
              <a:t>L2$</a:t>
            </a:r>
          </a:p>
          <a:p>
            <a:pPr algn="ctr"/>
            <a:r>
              <a:rPr lang="en-US" sz="1200"/>
              <a:t>Slice</a:t>
            </a:r>
          </a:p>
          <a:p>
            <a:pPr algn="ctr"/>
            <a:r>
              <a:rPr lang="en-US" sz="1200"/>
              <a:t>Data</a:t>
            </a:r>
          </a:p>
        </p:txBody>
      </p:sp>
      <p:sp>
        <p:nvSpPr>
          <p:cNvPr id="190533" name="Freeform 1093"/>
          <p:cNvSpPr>
            <a:spLocks/>
          </p:cNvSpPr>
          <p:nvPr/>
        </p:nvSpPr>
        <p:spPr bwMode="auto">
          <a:xfrm>
            <a:off x="309563" y="1401763"/>
            <a:ext cx="1792287" cy="179705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90534" name="Line 1094"/>
          <p:cNvSpPr>
            <a:spLocks noChangeShapeType="1"/>
          </p:cNvSpPr>
          <p:nvPr/>
        </p:nvSpPr>
        <p:spPr bwMode="auto">
          <a:xfrm>
            <a:off x="914400" y="1624013"/>
            <a:ext cx="152400" cy="1587"/>
          </a:xfrm>
          <a:prstGeom prst="line">
            <a:avLst/>
          </a:prstGeom>
          <a:noFill/>
          <a:ln w="25400">
            <a:solidFill>
              <a:schemeClr val="tx1"/>
            </a:solidFill>
            <a:round/>
            <a:headEnd/>
            <a:tailEnd/>
          </a:ln>
          <a:effectLst/>
        </p:spPr>
        <p:txBody>
          <a:bodyPr/>
          <a:lstStyle/>
          <a:p>
            <a:endParaRPr lang="en-US"/>
          </a:p>
        </p:txBody>
      </p:sp>
      <p:sp>
        <p:nvSpPr>
          <p:cNvPr id="190535" name="Line 1095"/>
          <p:cNvSpPr>
            <a:spLocks noChangeShapeType="1"/>
          </p:cNvSpPr>
          <p:nvPr/>
        </p:nvSpPr>
        <p:spPr bwMode="auto">
          <a:xfrm rot="-5400000">
            <a:off x="1231106" y="2085182"/>
            <a:ext cx="230187" cy="0"/>
          </a:xfrm>
          <a:prstGeom prst="line">
            <a:avLst/>
          </a:prstGeom>
          <a:noFill/>
          <a:ln w="25400">
            <a:solidFill>
              <a:schemeClr val="tx1"/>
            </a:solidFill>
            <a:round/>
            <a:headEnd/>
            <a:tailEnd/>
          </a:ln>
          <a:effectLst/>
        </p:spPr>
        <p:txBody>
          <a:bodyPr/>
          <a:lstStyle/>
          <a:p>
            <a:endParaRPr lang="en-US"/>
          </a:p>
        </p:txBody>
      </p:sp>
      <p:sp>
        <p:nvSpPr>
          <p:cNvPr id="190536" name="Line 1096"/>
          <p:cNvSpPr>
            <a:spLocks noChangeShapeType="1"/>
          </p:cNvSpPr>
          <p:nvPr/>
        </p:nvSpPr>
        <p:spPr bwMode="auto">
          <a:xfrm rot="5400000" flipH="1">
            <a:off x="1692275" y="1970088"/>
            <a:ext cx="460375" cy="0"/>
          </a:xfrm>
          <a:prstGeom prst="line">
            <a:avLst/>
          </a:prstGeom>
          <a:noFill/>
          <a:ln w="25400">
            <a:solidFill>
              <a:schemeClr val="tx1"/>
            </a:solidFill>
            <a:round/>
            <a:headEnd/>
            <a:tailEnd/>
          </a:ln>
          <a:effectLst/>
        </p:spPr>
        <p:txBody>
          <a:bodyPr/>
          <a:lstStyle/>
          <a:p>
            <a:endParaRPr lang="en-US"/>
          </a:p>
        </p:txBody>
      </p:sp>
      <p:sp>
        <p:nvSpPr>
          <p:cNvPr id="190537" name="Rectangle 1097"/>
          <p:cNvSpPr>
            <a:spLocks noChangeArrowheads="1"/>
          </p:cNvSpPr>
          <p:nvPr/>
        </p:nvSpPr>
        <p:spPr bwMode="auto">
          <a:xfrm>
            <a:off x="1768475" y="1163638"/>
            <a:ext cx="574675"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90539" name="Rectangle 1099"/>
          <p:cNvSpPr>
            <a:spLocks noChangeArrowheads="1"/>
          </p:cNvSpPr>
          <p:nvPr/>
        </p:nvSpPr>
        <p:spPr bwMode="auto">
          <a:xfrm>
            <a:off x="1538288" y="2200275"/>
            <a:ext cx="4984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Slice</a:t>
            </a:r>
          </a:p>
          <a:p>
            <a:pPr algn="ctr"/>
            <a:r>
              <a:rPr lang="en-US" sz="1200"/>
              <a:t>Tag</a:t>
            </a:r>
          </a:p>
        </p:txBody>
      </p:sp>
      <p:sp>
        <p:nvSpPr>
          <p:cNvPr id="190541" name="Line 1101"/>
          <p:cNvSpPr>
            <a:spLocks noChangeShapeType="1"/>
          </p:cNvSpPr>
          <p:nvPr/>
        </p:nvSpPr>
        <p:spPr bwMode="auto">
          <a:xfrm>
            <a:off x="1577975" y="1624013"/>
            <a:ext cx="190500" cy="0"/>
          </a:xfrm>
          <a:prstGeom prst="line">
            <a:avLst/>
          </a:prstGeom>
          <a:noFill/>
          <a:ln w="254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z="3000"/>
              <a:t>Private L2 Design Provides Low Hit Latency</a:t>
            </a:r>
          </a:p>
        </p:txBody>
      </p:sp>
      <p:grpSp>
        <p:nvGrpSpPr>
          <p:cNvPr id="2" name="Group 3"/>
          <p:cNvGrpSpPr>
            <a:grpSpLocks/>
          </p:cNvGrpSpPr>
          <p:nvPr/>
        </p:nvGrpSpPr>
        <p:grpSpPr bwMode="auto">
          <a:xfrm>
            <a:off x="309563" y="1163638"/>
            <a:ext cx="2033587" cy="2035175"/>
            <a:chOff x="388" y="854"/>
            <a:chExt cx="1281" cy="1282"/>
          </a:xfrm>
        </p:grpSpPr>
        <p:sp>
          <p:nvSpPr>
            <p:cNvPr id="221188" name="Rectangle 4"/>
            <p:cNvSpPr>
              <a:spLocks noChangeArrowheads="1"/>
            </p:cNvSpPr>
            <p:nvPr/>
          </p:nvSpPr>
          <p:spPr bwMode="auto">
            <a:xfrm>
              <a:off x="436" y="1048"/>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21189" name="Rectangle 5"/>
            <p:cNvSpPr>
              <a:spLocks noChangeArrowheads="1"/>
            </p:cNvSpPr>
            <p:nvPr/>
          </p:nvSpPr>
          <p:spPr bwMode="auto">
            <a:xfrm>
              <a:off x="872" y="1048"/>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21190" name="Rectangle 6"/>
            <p:cNvSpPr>
              <a:spLocks noChangeArrowheads="1"/>
            </p:cNvSpPr>
            <p:nvPr/>
          </p:nvSpPr>
          <p:spPr bwMode="auto">
            <a:xfrm>
              <a:off x="436" y="1507"/>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221191" name="Freeform 7"/>
            <p:cNvSpPr>
              <a:spLocks/>
            </p:cNvSpPr>
            <p:nvPr/>
          </p:nvSpPr>
          <p:spPr bwMode="auto">
            <a:xfrm>
              <a:off x="388" y="1004"/>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221192" name="Line 8"/>
            <p:cNvSpPr>
              <a:spLocks noChangeShapeType="1"/>
            </p:cNvSpPr>
            <p:nvPr/>
          </p:nvSpPr>
          <p:spPr bwMode="auto">
            <a:xfrm>
              <a:off x="769" y="1144"/>
              <a:ext cx="96" cy="1"/>
            </a:xfrm>
            <a:prstGeom prst="line">
              <a:avLst/>
            </a:prstGeom>
            <a:noFill/>
            <a:ln w="25400">
              <a:solidFill>
                <a:schemeClr val="tx1"/>
              </a:solidFill>
              <a:round/>
              <a:headEnd/>
              <a:tailEnd/>
            </a:ln>
            <a:effectLst/>
          </p:spPr>
          <p:txBody>
            <a:bodyPr/>
            <a:lstStyle/>
            <a:p>
              <a:endParaRPr lang="en-US"/>
            </a:p>
          </p:txBody>
        </p:sp>
        <p:sp>
          <p:nvSpPr>
            <p:cNvPr id="221193" name="Line 9"/>
            <p:cNvSpPr>
              <a:spLocks noChangeShapeType="1"/>
            </p:cNvSpPr>
            <p:nvPr/>
          </p:nvSpPr>
          <p:spPr bwMode="auto">
            <a:xfrm rot="-5400000">
              <a:off x="968" y="1435"/>
              <a:ext cx="145" cy="0"/>
            </a:xfrm>
            <a:prstGeom prst="line">
              <a:avLst/>
            </a:prstGeom>
            <a:noFill/>
            <a:ln w="25400">
              <a:solidFill>
                <a:schemeClr val="tx1"/>
              </a:solidFill>
              <a:round/>
              <a:headEnd/>
              <a:tailEnd/>
            </a:ln>
            <a:effectLst/>
          </p:spPr>
          <p:txBody>
            <a:bodyPr/>
            <a:lstStyle/>
            <a:p>
              <a:endParaRPr lang="en-US"/>
            </a:p>
          </p:txBody>
        </p:sp>
        <p:sp>
          <p:nvSpPr>
            <p:cNvPr id="221194" name="Line 10"/>
            <p:cNvSpPr>
              <a:spLocks noChangeShapeType="1"/>
            </p:cNvSpPr>
            <p:nvPr/>
          </p:nvSpPr>
          <p:spPr bwMode="auto">
            <a:xfrm rot="5400000" flipH="1">
              <a:off x="1259" y="1362"/>
              <a:ext cx="290" cy="0"/>
            </a:xfrm>
            <a:prstGeom prst="line">
              <a:avLst/>
            </a:prstGeom>
            <a:noFill/>
            <a:ln w="25400">
              <a:solidFill>
                <a:schemeClr val="tx1"/>
              </a:solidFill>
              <a:round/>
              <a:headEnd/>
              <a:tailEnd/>
            </a:ln>
            <a:effectLst/>
          </p:spPr>
          <p:txBody>
            <a:bodyPr/>
            <a:lstStyle/>
            <a:p>
              <a:endParaRPr lang="en-US"/>
            </a:p>
          </p:txBody>
        </p:sp>
        <p:sp>
          <p:nvSpPr>
            <p:cNvPr id="221195" name="Rectangle 11"/>
            <p:cNvSpPr>
              <a:spLocks noChangeArrowheads="1"/>
            </p:cNvSpPr>
            <p:nvPr/>
          </p:nvSpPr>
          <p:spPr bwMode="auto">
            <a:xfrm>
              <a:off x="1307" y="854"/>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21196" name="Rectangle 12"/>
            <p:cNvSpPr>
              <a:spLocks noChangeArrowheads="1"/>
            </p:cNvSpPr>
            <p:nvPr/>
          </p:nvSpPr>
          <p:spPr bwMode="auto">
            <a:xfrm>
              <a:off x="1234" y="1507"/>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221197" name="Rectangle 13"/>
            <p:cNvSpPr>
              <a:spLocks noChangeArrowheads="1"/>
            </p:cNvSpPr>
            <p:nvPr/>
          </p:nvSpPr>
          <p:spPr bwMode="auto">
            <a:xfrm>
              <a:off x="944" y="1507"/>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21198" name="Freeform 14"/>
            <p:cNvSpPr>
              <a:spLocks/>
            </p:cNvSpPr>
            <p:nvPr/>
          </p:nvSpPr>
          <p:spPr bwMode="auto">
            <a:xfrm>
              <a:off x="1089" y="1217"/>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grpSp>
        <p:nvGrpSpPr>
          <p:cNvPr id="3" name="Group 27"/>
          <p:cNvGrpSpPr>
            <a:grpSpLocks/>
          </p:cNvGrpSpPr>
          <p:nvPr/>
        </p:nvGrpSpPr>
        <p:grpSpPr bwMode="auto">
          <a:xfrm>
            <a:off x="2535238" y="1173163"/>
            <a:ext cx="2033587" cy="2035175"/>
            <a:chOff x="2662" y="2571"/>
            <a:chExt cx="1281" cy="1282"/>
          </a:xfrm>
        </p:grpSpPr>
        <p:sp>
          <p:nvSpPr>
            <p:cNvPr id="221212" name="Rectangle 28"/>
            <p:cNvSpPr>
              <a:spLocks noChangeArrowheads="1"/>
            </p:cNvSpPr>
            <p:nvPr/>
          </p:nvSpPr>
          <p:spPr bwMode="auto">
            <a:xfrm>
              <a:off x="2710" y="2765"/>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21213" name="Rectangle 29"/>
            <p:cNvSpPr>
              <a:spLocks noChangeArrowheads="1"/>
            </p:cNvSpPr>
            <p:nvPr/>
          </p:nvSpPr>
          <p:spPr bwMode="auto">
            <a:xfrm>
              <a:off x="3146" y="2765"/>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21214" name="Rectangle 30"/>
            <p:cNvSpPr>
              <a:spLocks noChangeArrowheads="1"/>
            </p:cNvSpPr>
            <p:nvPr/>
          </p:nvSpPr>
          <p:spPr bwMode="auto">
            <a:xfrm>
              <a:off x="2710" y="3224"/>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221215" name="Freeform 31"/>
            <p:cNvSpPr>
              <a:spLocks/>
            </p:cNvSpPr>
            <p:nvPr/>
          </p:nvSpPr>
          <p:spPr bwMode="auto">
            <a:xfrm>
              <a:off x="2662" y="2721"/>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221216" name="Line 32"/>
            <p:cNvSpPr>
              <a:spLocks noChangeShapeType="1"/>
            </p:cNvSpPr>
            <p:nvPr/>
          </p:nvSpPr>
          <p:spPr bwMode="auto">
            <a:xfrm>
              <a:off x="3043" y="2861"/>
              <a:ext cx="96" cy="1"/>
            </a:xfrm>
            <a:prstGeom prst="line">
              <a:avLst/>
            </a:prstGeom>
            <a:noFill/>
            <a:ln w="25400">
              <a:solidFill>
                <a:schemeClr val="tx1"/>
              </a:solidFill>
              <a:round/>
              <a:headEnd/>
              <a:tailEnd/>
            </a:ln>
            <a:effectLst/>
          </p:spPr>
          <p:txBody>
            <a:bodyPr/>
            <a:lstStyle/>
            <a:p>
              <a:endParaRPr lang="en-US"/>
            </a:p>
          </p:txBody>
        </p:sp>
        <p:sp>
          <p:nvSpPr>
            <p:cNvPr id="221217" name="Line 33"/>
            <p:cNvSpPr>
              <a:spLocks noChangeShapeType="1"/>
            </p:cNvSpPr>
            <p:nvPr/>
          </p:nvSpPr>
          <p:spPr bwMode="auto">
            <a:xfrm rot="-5400000">
              <a:off x="3242" y="3152"/>
              <a:ext cx="145" cy="0"/>
            </a:xfrm>
            <a:prstGeom prst="line">
              <a:avLst/>
            </a:prstGeom>
            <a:noFill/>
            <a:ln w="25400">
              <a:solidFill>
                <a:schemeClr val="tx1"/>
              </a:solidFill>
              <a:round/>
              <a:headEnd/>
              <a:tailEnd/>
            </a:ln>
            <a:effectLst/>
          </p:spPr>
          <p:txBody>
            <a:bodyPr/>
            <a:lstStyle/>
            <a:p>
              <a:endParaRPr lang="en-US"/>
            </a:p>
          </p:txBody>
        </p:sp>
        <p:sp>
          <p:nvSpPr>
            <p:cNvPr id="221218" name="Line 34"/>
            <p:cNvSpPr>
              <a:spLocks noChangeShapeType="1"/>
            </p:cNvSpPr>
            <p:nvPr/>
          </p:nvSpPr>
          <p:spPr bwMode="auto">
            <a:xfrm rot="5400000" flipH="1">
              <a:off x="3533" y="3079"/>
              <a:ext cx="290" cy="0"/>
            </a:xfrm>
            <a:prstGeom prst="line">
              <a:avLst/>
            </a:prstGeom>
            <a:noFill/>
            <a:ln w="25400">
              <a:solidFill>
                <a:schemeClr val="tx1"/>
              </a:solidFill>
              <a:round/>
              <a:headEnd/>
              <a:tailEnd/>
            </a:ln>
            <a:effectLst/>
          </p:spPr>
          <p:txBody>
            <a:bodyPr/>
            <a:lstStyle/>
            <a:p>
              <a:endParaRPr lang="en-US"/>
            </a:p>
          </p:txBody>
        </p:sp>
        <p:sp>
          <p:nvSpPr>
            <p:cNvPr id="221219" name="Rectangle 35"/>
            <p:cNvSpPr>
              <a:spLocks noChangeArrowheads="1"/>
            </p:cNvSpPr>
            <p:nvPr/>
          </p:nvSpPr>
          <p:spPr bwMode="auto">
            <a:xfrm>
              <a:off x="3581" y="2571"/>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21220" name="Rectangle 36"/>
            <p:cNvSpPr>
              <a:spLocks noChangeArrowheads="1"/>
            </p:cNvSpPr>
            <p:nvPr/>
          </p:nvSpPr>
          <p:spPr bwMode="auto">
            <a:xfrm>
              <a:off x="3508" y="3224"/>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221221" name="Rectangle 37"/>
            <p:cNvSpPr>
              <a:spLocks noChangeArrowheads="1"/>
            </p:cNvSpPr>
            <p:nvPr/>
          </p:nvSpPr>
          <p:spPr bwMode="auto">
            <a:xfrm>
              <a:off x="3218" y="3224"/>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21222" name="Freeform 38"/>
            <p:cNvSpPr>
              <a:spLocks/>
            </p:cNvSpPr>
            <p:nvPr/>
          </p:nvSpPr>
          <p:spPr bwMode="auto">
            <a:xfrm>
              <a:off x="3363" y="2934"/>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sp>
        <p:nvSpPr>
          <p:cNvPr id="221224" name="Text Box 40"/>
          <p:cNvSpPr txBox="1">
            <a:spLocks noChangeArrowheads="1"/>
          </p:cNvSpPr>
          <p:nvPr/>
        </p:nvSpPr>
        <p:spPr bwMode="auto">
          <a:xfrm>
            <a:off x="2613025" y="3208338"/>
            <a:ext cx="1612900" cy="336550"/>
          </a:xfrm>
          <a:prstGeom prst="rect">
            <a:avLst/>
          </a:prstGeom>
          <a:noFill/>
          <a:ln w="9525">
            <a:noFill/>
            <a:miter lim="800000"/>
            <a:headEnd/>
            <a:tailEnd/>
          </a:ln>
          <a:effectLst/>
        </p:spPr>
        <p:txBody>
          <a:bodyPr>
            <a:spAutoFit/>
          </a:bodyPr>
          <a:lstStyle/>
          <a:p>
            <a:pPr algn="ctr"/>
            <a:r>
              <a:rPr lang="en-US" sz="1600" i="1"/>
              <a:t>Sharer j</a:t>
            </a:r>
          </a:p>
        </p:txBody>
      </p:sp>
      <p:sp>
        <p:nvSpPr>
          <p:cNvPr id="221225" name="Text Box 41"/>
          <p:cNvSpPr txBox="1">
            <a:spLocks noChangeArrowheads="1"/>
          </p:cNvSpPr>
          <p:nvPr/>
        </p:nvSpPr>
        <p:spPr bwMode="auto">
          <a:xfrm>
            <a:off x="387350" y="3198813"/>
            <a:ext cx="1612900" cy="336550"/>
          </a:xfrm>
          <a:prstGeom prst="rect">
            <a:avLst/>
          </a:prstGeom>
          <a:noFill/>
          <a:ln w="9525">
            <a:noFill/>
            <a:miter lim="800000"/>
            <a:headEnd/>
            <a:tailEnd/>
          </a:ln>
          <a:effectLst/>
        </p:spPr>
        <p:txBody>
          <a:bodyPr>
            <a:spAutoFit/>
          </a:bodyPr>
          <a:lstStyle/>
          <a:p>
            <a:pPr algn="ctr"/>
            <a:r>
              <a:rPr lang="en-US" sz="1600" i="1"/>
              <a:t>Sharer i</a:t>
            </a:r>
          </a:p>
        </p:txBody>
      </p:sp>
      <p:sp>
        <p:nvSpPr>
          <p:cNvPr id="221242" name="Rectangle 58"/>
          <p:cNvSpPr>
            <a:spLocks noChangeArrowheads="1"/>
          </p:cNvSpPr>
          <p:nvPr/>
        </p:nvSpPr>
        <p:spPr bwMode="auto">
          <a:xfrm>
            <a:off x="4687888" y="1123950"/>
            <a:ext cx="4262437"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The local L2 slice is used as a private L2 cache for the tile</a:t>
            </a:r>
          </a:p>
          <a:p>
            <a:pPr marL="742950" lvl="1" indent="-285750">
              <a:spcBef>
                <a:spcPct val="20000"/>
              </a:spcBef>
              <a:buClr>
                <a:schemeClr val="tx1"/>
              </a:buClr>
              <a:buFont typeface="Wingdings" pitchFamily="2" charset="2"/>
              <a:buChar char="ú"/>
            </a:pPr>
            <a:r>
              <a:rPr lang="en-US" altLang="ko-KR" b="0" i="1">
                <a:ea typeface="굴림" pitchFamily="34" charset="-127"/>
              </a:rPr>
              <a:t>Shared data is duplicated in the L2 of each sharer</a:t>
            </a:r>
          </a:p>
          <a:p>
            <a:pPr marL="742950" lvl="1" indent="-285750">
              <a:spcBef>
                <a:spcPct val="20000"/>
              </a:spcBef>
              <a:buClr>
                <a:schemeClr val="tx1"/>
              </a:buClr>
              <a:buFont typeface="Wingdings" pitchFamily="2" charset="2"/>
              <a:buChar char="ú"/>
            </a:pPr>
            <a:r>
              <a:rPr lang="en-US" altLang="ko-KR" b="0" i="1">
                <a:ea typeface="굴림" pitchFamily="34" charset="-127"/>
              </a:rPr>
              <a:t>Coherence must be kept among all sharers at the L2 level</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On an L2 miss:</a:t>
            </a:r>
          </a:p>
          <a:p>
            <a:pPr marL="742950" lvl="1" indent="-285750">
              <a:spcBef>
                <a:spcPct val="20000"/>
              </a:spcBef>
              <a:buClr>
                <a:schemeClr val="tx1"/>
              </a:buClr>
              <a:buFont typeface="Wingdings" pitchFamily="2" charset="2"/>
              <a:buChar char="ú"/>
            </a:pPr>
            <a:r>
              <a:rPr lang="en-US" altLang="ko-KR" b="0" i="1">
                <a:ea typeface="굴림" pitchFamily="34" charset="-127"/>
              </a:rPr>
              <a:t>Data not on-chip</a:t>
            </a:r>
          </a:p>
          <a:p>
            <a:pPr marL="742950" lvl="1" indent="-285750">
              <a:spcBef>
                <a:spcPct val="20000"/>
              </a:spcBef>
              <a:buClr>
                <a:schemeClr val="tx1"/>
              </a:buClr>
              <a:buFont typeface="Wingdings" pitchFamily="2" charset="2"/>
              <a:buChar char="ú"/>
            </a:pPr>
            <a:r>
              <a:rPr lang="en-US" altLang="ko-KR" b="0" i="1">
                <a:ea typeface="굴림" pitchFamily="34" charset="-127"/>
              </a:rPr>
              <a:t>Data available in the private L2 cache of another chip</a:t>
            </a:r>
          </a:p>
          <a:p>
            <a:pPr marL="742950" lvl="1" indent="-285750">
              <a:spcBef>
                <a:spcPct val="20000"/>
              </a:spcBef>
              <a:buClr>
                <a:schemeClr val="tx1"/>
              </a:buClr>
              <a:buFont typeface="Wingdings" pitchFamily="2" charset="2"/>
              <a:buChar char="ú"/>
            </a:pPr>
            <a:endParaRPr lang="en-US" altLang="ko-KR" b="0" i="1">
              <a:ea typeface="굴림" pitchFamily="34" charset="-127"/>
            </a:endParaRPr>
          </a:p>
          <a:p>
            <a:pPr marL="342900" indent="-342900">
              <a:spcBef>
                <a:spcPct val="20000"/>
              </a:spcBef>
              <a:buClr>
                <a:schemeClr val="tx1"/>
              </a:buClr>
              <a:buFont typeface="Wingdings" pitchFamily="2" charset="2"/>
              <a:buChar char="§"/>
            </a:pPr>
            <a:endParaRPr lang="en-US" altLang="ko-KR" sz="2400">
              <a:ea typeface="굴림" pitchFamily="34" charset="-127"/>
            </a:endParaRPr>
          </a:p>
        </p:txBody>
      </p:sp>
      <p:sp>
        <p:nvSpPr>
          <p:cNvPr id="221245" name="Rectangle 61"/>
          <p:cNvSpPr>
            <a:spLocks noChangeArrowheads="1"/>
          </p:cNvSpPr>
          <p:nvPr/>
        </p:nvSpPr>
        <p:spPr bwMode="auto">
          <a:xfrm>
            <a:off x="385763" y="2276475"/>
            <a:ext cx="384175" cy="76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21246" name="Rectangle 62"/>
          <p:cNvSpPr>
            <a:spLocks noChangeArrowheads="1"/>
          </p:cNvSpPr>
          <p:nvPr/>
        </p:nvSpPr>
        <p:spPr bwMode="auto">
          <a:xfrm>
            <a:off x="2613025" y="2276475"/>
            <a:ext cx="384175" cy="76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2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21224"/>
                                        </p:tgtEl>
                                        <p:attrNameLst>
                                          <p:attrName>style.visibility</p:attrName>
                                        </p:attrNameLst>
                                      </p:cBhvr>
                                      <p:to>
                                        <p:strVal val="visible"/>
                                      </p:to>
                                    </p:set>
                                  </p:childTnLst>
                                </p:cTn>
                              </p:par>
                              <p:par>
                                <p:cTn id="12" presetID="9" presetClass="entr" presetSubtype="0" fill="hold" grpId="1" nodeType="withEffect">
                                  <p:stCondLst>
                                    <p:cond delay="0"/>
                                  </p:stCondLst>
                                  <p:childTnLst>
                                    <p:set>
                                      <p:cBhvr>
                                        <p:cTn id="13" dur="1" fill="hold">
                                          <p:stCondLst>
                                            <p:cond delay="0"/>
                                          </p:stCondLst>
                                        </p:cTn>
                                        <p:tgtEl>
                                          <p:spTgt spid="221225"/>
                                        </p:tgtEl>
                                        <p:attrNameLst>
                                          <p:attrName>style.visibility</p:attrName>
                                        </p:attrNameLst>
                                      </p:cBhvr>
                                      <p:to>
                                        <p:strVal val="visible"/>
                                      </p:to>
                                    </p:set>
                                    <p:animEffect transition="in" filter="dissolve">
                                      <p:cBhvr>
                                        <p:cTn id="14" dur="500"/>
                                        <p:tgtEl>
                                          <p:spTgt spid="221225"/>
                                        </p:tgtEl>
                                      </p:cBhvr>
                                    </p:animEffect>
                                  </p:childTnLst>
                                </p:cTn>
                              </p:par>
                              <p:par>
                                <p:cTn id="15" presetID="9" presetClass="entr" presetSubtype="0" fill="hold" grpId="1" nodeType="withEffect">
                                  <p:stCondLst>
                                    <p:cond delay="0"/>
                                  </p:stCondLst>
                                  <p:childTnLst>
                                    <p:set>
                                      <p:cBhvr>
                                        <p:cTn id="16" dur="1" fill="hold">
                                          <p:stCondLst>
                                            <p:cond delay="0"/>
                                          </p:stCondLst>
                                        </p:cTn>
                                        <p:tgtEl>
                                          <p:spTgt spid="221224"/>
                                        </p:tgtEl>
                                        <p:attrNameLst>
                                          <p:attrName>style.visibility</p:attrName>
                                        </p:attrNameLst>
                                      </p:cBhvr>
                                      <p:to>
                                        <p:strVal val="visible"/>
                                      </p:to>
                                    </p:set>
                                    <p:animEffect transition="in" filter="dissolve">
                                      <p:cBhvr>
                                        <p:cTn id="17" dur="500"/>
                                        <p:tgtEl>
                                          <p:spTgt spid="221224"/>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21246"/>
                                        </p:tgtEl>
                                        <p:attrNameLst>
                                          <p:attrName>style.visibility</p:attrName>
                                        </p:attrNameLst>
                                      </p:cBhvr>
                                      <p:to>
                                        <p:strVal val="visible"/>
                                      </p:to>
                                    </p:set>
                                    <p:animEffect transition="in" filter="dissolve">
                                      <p:cBhvr>
                                        <p:cTn id="23" dur="500"/>
                                        <p:tgtEl>
                                          <p:spTgt spid="22124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1245"/>
                                        </p:tgtEl>
                                        <p:attrNameLst>
                                          <p:attrName>style.visibility</p:attrName>
                                        </p:attrNameLst>
                                      </p:cBhvr>
                                      <p:to>
                                        <p:strVal val="visible"/>
                                      </p:to>
                                    </p:set>
                                    <p:animEffect transition="in" filter="dissolve">
                                      <p:cBhvr>
                                        <p:cTn id="26" dur="500"/>
                                        <p:tgtEl>
                                          <p:spTgt spid="221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24" grpId="0"/>
      <p:bldP spid="221224" grpId="1"/>
      <p:bldP spid="221225" grpId="0"/>
      <p:bldP spid="221225" grpId="1"/>
      <p:bldP spid="221245" grpId="0" animBg="1"/>
      <p:bldP spid="22124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sz="3000"/>
              <a:t>Private L2 Design Provides Low Hit Latency</a:t>
            </a:r>
          </a:p>
        </p:txBody>
      </p:sp>
      <p:grpSp>
        <p:nvGrpSpPr>
          <p:cNvPr id="2" name="Group 4"/>
          <p:cNvGrpSpPr>
            <a:grpSpLocks/>
          </p:cNvGrpSpPr>
          <p:nvPr/>
        </p:nvGrpSpPr>
        <p:grpSpPr bwMode="auto">
          <a:xfrm>
            <a:off x="309563" y="1163638"/>
            <a:ext cx="2033587" cy="2035175"/>
            <a:chOff x="388" y="854"/>
            <a:chExt cx="1281" cy="1282"/>
          </a:xfrm>
        </p:grpSpPr>
        <p:sp>
          <p:nvSpPr>
            <p:cNvPr id="179205" name="Rectangle 5"/>
            <p:cNvSpPr>
              <a:spLocks noChangeArrowheads="1"/>
            </p:cNvSpPr>
            <p:nvPr/>
          </p:nvSpPr>
          <p:spPr bwMode="auto">
            <a:xfrm>
              <a:off x="436" y="1048"/>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79206" name="Rectangle 6"/>
            <p:cNvSpPr>
              <a:spLocks noChangeArrowheads="1"/>
            </p:cNvSpPr>
            <p:nvPr/>
          </p:nvSpPr>
          <p:spPr bwMode="auto">
            <a:xfrm>
              <a:off x="872" y="1048"/>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79207" name="Rectangle 7"/>
            <p:cNvSpPr>
              <a:spLocks noChangeArrowheads="1"/>
            </p:cNvSpPr>
            <p:nvPr/>
          </p:nvSpPr>
          <p:spPr bwMode="auto">
            <a:xfrm>
              <a:off x="436" y="1507"/>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179208" name="Freeform 8"/>
            <p:cNvSpPr>
              <a:spLocks/>
            </p:cNvSpPr>
            <p:nvPr/>
          </p:nvSpPr>
          <p:spPr bwMode="auto">
            <a:xfrm>
              <a:off x="388" y="1004"/>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79209" name="Line 9"/>
            <p:cNvSpPr>
              <a:spLocks noChangeShapeType="1"/>
            </p:cNvSpPr>
            <p:nvPr/>
          </p:nvSpPr>
          <p:spPr bwMode="auto">
            <a:xfrm>
              <a:off x="769" y="1144"/>
              <a:ext cx="96" cy="1"/>
            </a:xfrm>
            <a:prstGeom prst="line">
              <a:avLst/>
            </a:prstGeom>
            <a:noFill/>
            <a:ln w="25400">
              <a:solidFill>
                <a:schemeClr val="tx1"/>
              </a:solidFill>
              <a:round/>
              <a:headEnd/>
              <a:tailEnd/>
            </a:ln>
            <a:effectLst/>
          </p:spPr>
          <p:txBody>
            <a:bodyPr/>
            <a:lstStyle/>
            <a:p>
              <a:endParaRPr lang="en-US"/>
            </a:p>
          </p:txBody>
        </p:sp>
        <p:sp>
          <p:nvSpPr>
            <p:cNvPr id="179210" name="Line 10"/>
            <p:cNvSpPr>
              <a:spLocks noChangeShapeType="1"/>
            </p:cNvSpPr>
            <p:nvPr/>
          </p:nvSpPr>
          <p:spPr bwMode="auto">
            <a:xfrm rot="-5400000">
              <a:off x="968" y="1435"/>
              <a:ext cx="145" cy="0"/>
            </a:xfrm>
            <a:prstGeom prst="line">
              <a:avLst/>
            </a:prstGeom>
            <a:noFill/>
            <a:ln w="25400">
              <a:solidFill>
                <a:schemeClr val="tx1"/>
              </a:solidFill>
              <a:round/>
              <a:headEnd/>
              <a:tailEnd/>
            </a:ln>
            <a:effectLst/>
          </p:spPr>
          <p:txBody>
            <a:bodyPr/>
            <a:lstStyle/>
            <a:p>
              <a:endParaRPr lang="en-US"/>
            </a:p>
          </p:txBody>
        </p:sp>
        <p:sp>
          <p:nvSpPr>
            <p:cNvPr id="179211" name="Line 11"/>
            <p:cNvSpPr>
              <a:spLocks noChangeShapeType="1"/>
            </p:cNvSpPr>
            <p:nvPr/>
          </p:nvSpPr>
          <p:spPr bwMode="auto">
            <a:xfrm rot="5400000" flipH="1">
              <a:off x="1259" y="1362"/>
              <a:ext cx="290" cy="0"/>
            </a:xfrm>
            <a:prstGeom prst="line">
              <a:avLst/>
            </a:prstGeom>
            <a:noFill/>
            <a:ln w="25400">
              <a:solidFill>
                <a:schemeClr val="tx1"/>
              </a:solidFill>
              <a:round/>
              <a:headEnd/>
              <a:tailEnd/>
            </a:ln>
            <a:effectLst/>
          </p:spPr>
          <p:txBody>
            <a:bodyPr/>
            <a:lstStyle/>
            <a:p>
              <a:endParaRPr lang="en-US"/>
            </a:p>
          </p:txBody>
        </p:sp>
        <p:sp>
          <p:nvSpPr>
            <p:cNvPr id="179212" name="Rectangle 12"/>
            <p:cNvSpPr>
              <a:spLocks noChangeArrowheads="1"/>
            </p:cNvSpPr>
            <p:nvPr/>
          </p:nvSpPr>
          <p:spPr bwMode="auto">
            <a:xfrm>
              <a:off x="1307" y="854"/>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79213" name="Rectangle 13"/>
            <p:cNvSpPr>
              <a:spLocks noChangeArrowheads="1"/>
            </p:cNvSpPr>
            <p:nvPr/>
          </p:nvSpPr>
          <p:spPr bwMode="auto">
            <a:xfrm>
              <a:off x="1234" y="1507"/>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79214" name="Rectangle 14"/>
            <p:cNvSpPr>
              <a:spLocks noChangeArrowheads="1"/>
            </p:cNvSpPr>
            <p:nvPr/>
          </p:nvSpPr>
          <p:spPr bwMode="auto">
            <a:xfrm>
              <a:off x="944" y="1507"/>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79215" name="Freeform 15"/>
            <p:cNvSpPr>
              <a:spLocks/>
            </p:cNvSpPr>
            <p:nvPr/>
          </p:nvSpPr>
          <p:spPr bwMode="auto">
            <a:xfrm>
              <a:off x="1089" y="1217"/>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grpSp>
        <p:nvGrpSpPr>
          <p:cNvPr id="3" name="Group 16"/>
          <p:cNvGrpSpPr>
            <a:grpSpLocks/>
          </p:cNvGrpSpPr>
          <p:nvPr/>
        </p:nvGrpSpPr>
        <p:grpSpPr bwMode="auto">
          <a:xfrm>
            <a:off x="1308100" y="3890963"/>
            <a:ext cx="2033588" cy="2035175"/>
            <a:chOff x="388" y="2571"/>
            <a:chExt cx="1281" cy="1282"/>
          </a:xfrm>
        </p:grpSpPr>
        <p:sp>
          <p:nvSpPr>
            <p:cNvPr id="179217" name="Rectangle 17"/>
            <p:cNvSpPr>
              <a:spLocks noChangeArrowheads="1"/>
            </p:cNvSpPr>
            <p:nvPr/>
          </p:nvSpPr>
          <p:spPr bwMode="auto">
            <a:xfrm>
              <a:off x="436" y="2765"/>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79218" name="Rectangle 18"/>
            <p:cNvSpPr>
              <a:spLocks noChangeArrowheads="1"/>
            </p:cNvSpPr>
            <p:nvPr/>
          </p:nvSpPr>
          <p:spPr bwMode="auto">
            <a:xfrm>
              <a:off x="872" y="2765"/>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79219" name="Rectangle 19"/>
            <p:cNvSpPr>
              <a:spLocks noChangeArrowheads="1"/>
            </p:cNvSpPr>
            <p:nvPr/>
          </p:nvSpPr>
          <p:spPr bwMode="auto">
            <a:xfrm>
              <a:off x="436" y="3224"/>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179220" name="Freeform 20"/>
            <p:cNvSpPr>
              <a:spLocks/>
            </p:cNvSpPr>
            <p:nvPr/>
          </p:nvSpPr>
          <p:spPr bwMode="auto">
            <a:xfrm>
              <a:off x="388" y="2721"/>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79221" name="Line 21"/>
            <p:cNvSpPr>
              <a:spLocks noChangeShapeType="1"/>
            </p:cNvSpPr>
            <p:nvPr/>
          </p:nvSpPr>
          <p:spPr bwMode="auto">
            <a:xfrm>
              <a:off x="769" y="2861"/>
              <a:ext cx="96" cy="1"/>
            </a:xfrm>
            <a:prstGeom prst="line">
              <a:avLst/>
            </a:prstGeom>
            <a:noFill/>
            <a:ln w="25400">
              <a:solidFill>
                <a:schemeClr val="tx1"/>
              </a:solidFill>
              <a:round/>
              <a:headEnd/>
              <a:tailEnd/>
            </a:ln>
            <a:effectLst/>
          </p:spPr>
          <p:txBody>
            <a:bodyPr/>
            <a:lstStyle/>
            <a:p>
              <a:endParaRPr lang="en-US"/>
            </a:p>
          </p:txBody>
        </p:sp>
        <p:sp>
          <p:nvSpPr>
            <p:cNvPr id="179222" name="Line 22"/>
            <p:cNvSpPr>
              <a:spLocks noChangeShapeType="1"/>
            </p:cNvSpPr>
            <p:nvPr/>
          </p:nvSpPr>
          <p:spPr bwMode="auto">
            <a:xfrm rot="-5400000">
              <a:off x="968" y="3152"/>
              <a:ext cx="145" cy="0"/>
            </a:xfrm>
            <a:prstGeom prst="line">
              <a:avLst/>
            </a:prstGeom>
            <a:noFill/>
            <a:ln w="25400">
              <a:solidFill>
                <a:schemeClr val="tx1"/>
              </a:solidFill>
              <a:round/>
              <a:headEnd/>
              <a:tailEnd/>
            </a:ln>
            <a:effectLst/>
          </p:spPr>
          <p:txBody>
            <a:bodyPr/>
            <a:lstStyle/>
            <a:p>
              <a:endParaRPr lang="en-US"/>
            </a:p>
          </p:txBody>
        </p:sp>
        <p:sp>
          <p:nvSpPr>
            <p:cNvPr id="179223" name="Line 23"/>
            <p:cNvSpPr>
              <a:spLocks noChangeShapeType="1"/>
            </p:cNvSpPr>
            <p:nvPr/>
          </p:nvSpPr>
          <p:spPr bwMode="auto">
            <a:xfrm rot="5400000" flipH="1">
              <a:off x="1259" y="3079"/>
              <a:ext cx="290" cy="0"/>
            </a:xfrm>
            <a:prstGeom prst="line">
              <a:avLst/>
            </a:prstGeom>
            <a:noFill/>
            <a:ln w="25400">
              <a:solidFill>
                <a:schemeClr val="tx1"/>
              </a:solidFill>
              <a:round/>
              <a:headEnd/>
              <a:tailEnd/>
            </a:ln>
            <a:effectLst/>
          </p:spPr>
          <p:txBody>
            <a:bodyPr/>
            <a:lstStyle/>
            <a:p>
              <a:endParaRPr lang="en-US"/>
            </a:p>
          </p:txBody>
        </p:sp>
        <p:sp>
          <p:nvSpPr>
            <p:cNvPr id="179224" name="Rectangle 24"/>
            <p:cNvSpPr>
              <a:spLocks noChangeArrowheads="1"/>
            </p:cNvSpPr>
            <p:nvPr/>
          </p:nvSpPr>
          <p:spPr bwMode="auto">
            <a:xfrm>
              <a:off x="1307" y="2571"/>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79225" name="Rectangle 25"/>
            <p:cNvSpPr>
              <a:spLocks noChangeArrowheads="1"/>
            </p:cNvSpPr>
            <p:nvPr/>
          </p:nvSpPr>
          <p:spPr bwMode="auto">
            <a:xfrm>
              <a:off x="1234" y="3224"/>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79226" name="Rectangle 26"/>
            <p:cNvSpPr>
              <a:spLocks noChangeArrowheads="1"/>
            </p:cNvSpPr>
            <p:nvPr/>
          </p:nvSpPr>
          <p:spPr bwMode="auto">
            <a:xfrm>
              <a:off x="944" y="3224"/>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79227" name="Freeform 27"/>
            <p:cNvSpPr>
              <a:spLocks/>
            </p:cNvSpPr>
            <p:nvPr/>
          </p:nvSpPr>
          <p:spPr bwMode="auto">
            <a:xfrm>
              <a:off x="1089" y="2934"/>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grpSp>
        <p:nvGrpSpPr>
          <p:cNvPr id="4" name="Group 28"/>
          <p:cNvGrpSpPr>
            <a:grpSpLocks/>
          </p:cNvGrpSpPr>
          <p:nvPr/>
        </p:nvGrpSpPr>
        <p:grpSpPr bwMode="auto">
          <a:xfrm>
            <a:off x="2535238" y="1173163"/>
            <a:ext cx="2033587" cy="2035175"/>
            <a:chOff x="2662" y="2571"/>
            <a:chExt cx="1281" cy="1282"/>
          </a:xfrm>
        </p:grpSpPr>
        <p:sp>
          <p:nvSpPr>
            <p:cNvPr id="179229" name="Rectangle 29"/>
            <p:cNvSpPr>
              <a:spLocks noChangeArrowheads="1"/>
            </p:cNvSpPr>
            <p:nvPr/>
          </p:nvSpPr>
          <p:spPr bwMode="auto">
            <a:xfrm>
              <a:off x="2710" y="2765"/>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79230" name="Rectangle 30"/>
            <p:cNvSpPr>
              <a:spLocks noChangeArrowheads="1"/>
            </p:cNvSpPr>
            <p:nvPr/>
          </p:nvSpPr>
          <p:spPr bwMode="auto">
            <a:xfrm>
              <a:off x="3146" y="2765"/>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79231" name="Rectangle 31"/>
            <p:cNvSpPr>
              <a:spLocks noChangeArrowheads="1"/>
            </p:cNvSpPr>
            <p:nvPr/>
          </p:nvSpPr>
          <p:spPr bwMode="auto">
            <a:xfrm>
              <a:off x="2710" y="3224"/>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179232" name="Freeform 32"/>
            <p:cNvSpPr>
              <a:spLocks/>
            </p:cNvSpPr>
            <p:nvPr/>
          </p:nvSpPr>
          <p:spPr bwMode="auto">
            <a:xfrm>
              <a:off x="2662" y="2721"/>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79233" name="Line 33"/>
            <p:cNvSpPr>
              <a:spLocks noChangeShapeType="1"/>
            </p:cNvSpPr>
            <p:nvPr/>
          </p:nvSpPr>
          <p:spPr bwMode="auto">
            <a:xfrm>
              <a:off x="3043" y="2861"/>
              <a:ext cx="96" cy="1"/>
            </a:xfrm>
            <a:prstGeom prst="line">
              <a:avLst/>
            </a:prstGeom>
            <a:noFill/>
            <a:ln w="25400">
              <a:solidFill>
                <a:schemeClr val="tx1"/>
              </a:solidFill>
              <a:round/>
              <a:headEnd/>
              <a:tailEnd/>
            </a:ln>
            <a:effectLst/>
          </p:spPr>
          <p:txBody>
            <a:bodyPr/>
            <a:lstStyle/>
            <a:p>
              <a:endParaRPr lang="en-US"/>
            </a:p>
          </p:txBody>
        </p:sp>
        <p:sp>
          <p:nvSpPr>
            <p:cNvPr id="179234" name="Line 34"/>
            <p:cNvSpPr>
              <a:spLocks noChangeShapeType="1"/>
            </p:cNvSpPr>
            <p:nvPr/>
          </p:nvSpPr>
          <p:spPr bwMode="auto">
            <a:xfrm rot="-5400000">
              <a:off x="3242" y="3152"/>
              <a:ext cx="145" cy="0"/>
            </a:xfrm>
            <a:prstGeom prst="line">
              <a:avLst/>
            </a:prstGeom>
            <a:noFill/>
            <a:ln w="25400">
              <a:solidFill>
                <a:schemeClr val="tx1"/>
              </a:solidFill>
              <a:round/>
              <a:headEnd/>
              <a:tailEnd/>
            </a:ln>
            <a:effectLst/>
          </p:spPr>
          <p:txBody>
            <a:bodyPr/>
            <a:lstStyle/>
            <a:p>
              <a:endParaRPr lang="en-US"/>
            </a:p>
          </p:txBody>
        </p:sp>
        <p:sp>
          <p:nvSpPr>
            <p:cNvPr id="179235" name="Line 35"/>
            <p:cNvSpPr>
              <a:spLocks noChangeShapeType="1"/>
            </p:cNvSpPr>
            <p:nvPr/>
          </p:nvSpPr>
          <p:spPr bwMode="auto">
            <a:xfrm rot="5400000" flipH="1">
              <a:off x="3533" y="3079"/>
              <a:ext cx="290" cy="0"/>
            </a:xfrm>
            <a:prstGeom prst="line">
              <a:avLst/>
            </a:prstGeom>
            <a:noFill/>
            <a:ln w="25400">
              <a:solidFill>
                <a:schemeClr val="tx1"/>
              </a:solidFill>
              <a:round/>
              <a:headEnd/>
              <a:tailEnd/>
            </a:ln>
            <a:effectLst/>
          </p:spPr>
          <p:txBody>
            <a:bodyPr/>
            <a:lstStyle/>
            <a:p>
              <a:endParaRPr lang="en-US"/>
            </a:p>
          </p:txBody>
        </p:sp>
        <p:sp>
          <p:nvSpPr>
            <p:cNvPr id="179236" name="Rectangle 36"/>
            <p:cNvSpPr>
              <a:spLocks noChangeArrowheads="1"/>
            </p:cNvSpPr>
            <p:nvPr/>
          </p:nvSpPr>
          <p:spPr bwMode="auto">
            <a:xfrm>
              <a:off x="3581" y="2571"/>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79237" name="Rectangle 37"/>
            <p:cNvSpPr>
              <a:spLocks noChangeArrowheads="1"/>
            </p:cNvSpPr>
            <p:nvPr/>
          </p:nvSpPr>
          <p:spPr bwMode="auto">
            <a:xfrm>
              <a:off x="3508" y="3224"/>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79238" name="Rectangle 38"/>
            <p:cNvSpPr>
              <a:spLocks noChangeArrowheads="1"/>
            </p:cNvSpPr>
            <p:nvPr/>
          </p:nvSpPr>
          <p:spPr bwMode="auto">
            <a:xfrm>
              <a:off x="3218" y="3224"/>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79239" name="Freeform 39"/>
            <p:cNvSpPr>
              <a:spLocks/>
            </p:cNvSpPr>
            <p:nvPr/>
          </p:nvSpPr>
          <p:spPr bwMode="auto">
            <a:xfrm>
              <a:off x="3363" y="2934"/>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sp>
        <p:nvSpPr>
          <p:cNvPr id="179240" name="Text Box 40"/>
          <p:cNvSpPr txBox="1">
            <a:spLocks noChangeArrowheads="1"/>
          </p:cNvSpPr>
          <p:nvPr/>
        </p:nvSpPr>
        <p:spPr bwMode="auto">
          <a:xfrm>
            <a:off x="231775" y="5926138"/>
            <a:ext cx="3725863" cy="581025"/>
          </a:xfrm>
          <a:prstGeom prst="rect">
            <a:avLst/>
          </a:prstGeom>
          <a:noFill/>
          <a:ln w="9525">
            <a:noFill/>
            <a:miter lim="800000"/>
            <a:headEnd/>
            <a:tailEnd/>
          </a:ln>
          <a:effectLst/>
        </p:spPr>
        <p:txBody>
          <a:bodyPr>
            <a:spAutoFit/>
          </a:bodyPr>
          <a:lstStyle/>
          <a:p>
            <a:pPr algn="ctr"/>
            <a:r>
              <a:rPr lang="en-US" sz="1600" i="1"/>
              <a:t>Home Node</a:t>
            </a:r>
          </a:p>
          <a:p>
            <a:pPr algn="ctr"/>
            <a:r>
              <a:rPr lang="en-US" sz="1600" i="1"/>
              <a:t>statically determined by address</a:t>
            </a:r>
          </a:p>
        </p:txBody>
      </p:sp>
      <p:sp>
        <p:nvSpPr>
          <p:cNvPr id="179241" name="Text Box 41"/>
          <p:cNvSpPr txBox="1">
            <a:spLocks noChangeArrowheads="1"/>
          </p:cNvSpPr>
          <p:nvPr/>
        </p:nvSpPr>
        <p:spPr bwMode="auto">
          <a:xfrm>
            <a:off x="2613025" y="3208338"/>
            <a:ext cx="1612900" cy="336550"/>
          </a:xfrm>
          <a:prstGeom prst="rect">
            <a:avLst/>
          </a:prstGeom>
          <a:noFill/>
          <a:ln w="9525">
            <a:noFill/>
            <a:miter lim="800000"/>
            <a:headEnd/>
            <a:tailEnd/>
          </a:ln>
          <a:effectLst/>
        </p:spPr>
        <p:txBody>
          <a:bodyPr>
            <a:spAutoFit/>
          </a:bodyPr>
          <a:lstStyle/>
          <a:p>
            <a:pPr algn="ctr"/>
            <a:r>
              <a:rPr lang="en-US" sz="1600" i="1"/>
              <a:t>Owner/Sharer</a:t>
            </a:r>
          </a:p>
        </p:txBody>
      </p:sp>
      <p:sp>
        <p:nvSpPr>
          <p:cNvPr id="179242" name="Text Box 42"/>
          <p:cNvSpPr txBox="1">
            <a:spLocks noChangeArrowheads="1"/>
          </p:cNvSpPr>
          <p:nvPr/>
        </p:nvSpPr>
        <p:spPr bwMode="auto">
          <a:xfrm>
            <a:off x="387350" y="3198813"/>
            <a:ext cx="1612900" cy="336550"/>
          </a:xfrm>
          <a:prstGeom prst="rect">
            <a:avLst/>
          </a:prstGeom>
          <a:noFill/>
          <a:ln w="9525">
            <a:noFill/>
            <a:miter lim="800000"/>
            <a:headEnd/>
            <a:tailEnd/>
          </a:ln>
          <a:effectLst/>
        </p:spPr>
        <p:txBody>
          <a:bodyPr>
            <a:spAutoFit/>
          </a:bodyPr>
          <a:lstStyle/>
          <a:p>
            <a:pPr algn="ctr"/>
            <a:r>
              <a:rPr lang="en-US" sz="1600" i="1"/>
              <a:t>Requestor</a:t>
            </a:r>
          </a:p>
        </p:txBody>
      </p:sp>
      <p:sp>
        <p:nvSpPr>
          <p:cNvPr id="179243" name="Rectangle 43"/>
          <p:cNvSpPr>
            <a:spLocks noChangeArrowheads="1"/>
          </p:cNvSpPr>
          <p:nvPr/>
        </p:nvSpPr>
        <p:spPr bwMode="auto">
          <a:xfrm>
            <a:off x="387350" y="1470025"/>
            <a:ext cx="536575" cy="500063"/>
          </a:xfrm>
          <a:prstGeom prst="rect">
            <a:avLst/>
          </a:prstGeom>
          <a:noFill/>
          <a:ln w="38100">
            <a:solidFill>
              <a:srgbClr val="FF0000"/>
            </a:solidFill>
            <a:miter lim="800000"/>
            <a:headEnd/>
            <a:tailEnd/>
          </a:ln>
          <a:effectLst/>
        </p:spPr>
        <p:txBody>
          <a:bodyPr wrap="none" anchor="ctr"/>
          <a:lstStyle/>
          <a:p>
            <a:endParaRPr lang="en-US"/>
          </a:p>
        </p:txBody>
      </p:sp>
      <p:sp>
        <p:nvSpPr>
          <p:cNvPr id="179244" name="Rectangle 44"/>
          <p:cNvSpPr>
            <a:spLocks noChangeArrowheads="1"/>
          </p:cNvSpPr>
          <p:nvPr/>
        </p:nvSpPr>
        <p:spPr bwMode="auto">
          <a:xfrm>
            <a:off x="1077913" y="1470025"/>
            <a:ext cx="500062" cy="500063"/>
          </a:xfrm>
          <a:prstGeom prst="rect">
            <a:avLst/>
          </a:prstGeom>
          <a:noFill/>
          <a:ln w="38100">
            <a:solidFill>
              <a:srgbClr val="FF0000"/>
            </a:solidFill>
            <a:miter lim="800000"/>
            <a:headEnd/>
            <a:tailEnd/>
          </a:ln>
          <a:effectLst/>
        </p:spPr>
        <p:txBody>
          <a:bodyPr wrap="none" anchor="ctr"/>
          <a:lstStyle/>
          <a:p>
            <a:endParaRPr lang="en-US"/>
          </a:p>
        </p:txBody>
      </p:sp>
      <p:sp>
        <p:nvSpPr>
          <p:cNvPr id="179245" name="Rectangle 45"/>
          <p:cNvSpPr>
            <a:spLocks noChangeArrowheads="1"/>
          </p:cNvSpPr>
          <p:nvPr/>
        </p:nvSpPr>
        <p:spPr bwMode="auto">
          <a:xfrm>
            <a:off x="387350" y="2200275"/>
            <a:ext cx="1190625" cy="960438"/>
          </a:xfrm>
          <a:prstGeom prst="rect">
            <a:avLst/>
          </a:prstGeom>
          <a:noFill/>
          <a:ln w="38100">
            <a:solidFill>
              <a:srgbClr val="FF0000"/>
            </a:solidFill>
            <a:miter lim="800000"/>
            <a:headEnd/>
            <a:tailEnd/>
          </a:ln>
          <a:effectLst/>
        </p:spPr>
        <p:txBody>
          <a:bodyPr wrap="none" anchor="ctr"/>
          <a:lstStyle/>
          <a:p>
            <a:endParaRPr lang="en-US"/>
          </a:p>
        </p:txBody>
      </p:sp>
      <p:sp>
        <p:nvSpPr>
          <p:cNvPr id="179246" name="Line 46"/>
          <p:cNvSpPr>
            <a:spLocks noChangeShapeType="1"/>
          </p:cNvSpPr>
          <p:nvPr/>
        </p:nvSpPr>
        <p:spPr bwMode="auto">
          <a:xfrm>
            <a:off x="923925" y="1624013"/>
            <a:ext cx="153988" cy="0"/>
          </a:xfrm>
          <a:prstGeom prst="line">
            <a:avLst/>
          </a:prstGeom>
          <a:noFill/>
          <a:ln w="38100">
            <a:solidFill>
              <a:srgbClr val="FF0000"/>
            </a:solidFill>
            <a:round/>
            <a:headEnd/>
            <a:tailEnd/>
          </a:ln>
          <a:effectLst/>
        </p:spPr>
        <p:txBody>
          <a:bodyPr/>
          <a:lstStyle/>
          <a:p>
            <a:endParaRPr lang="en-US"/>
          </a:p>
        </p:txBody>
      </p:sp>
      <p:sp>
        <p:nvSpPr>
          <p:cNvPr id="179247" name="Line 47"/>
          <p:cNvSpPr>
            <a:spLocks noChangeShapeType="1"/>
          </p:cNvSpPr>
          <p:nvPr/>
        </p:nvSpPr>
        <p:spPr bwMode="auto">
          <a:xfrm rot="-5400000">
            <a:off x="1231106" y="2085182"/>
            <a:ext cx="230187" cy="0"/>
          </a:xfrm>
          <a:prstGeom prst="line">
            <a:avLst/>
          </a:prstGeom>
          <a:noFill/>
          <a:ln w="38100">
            <a:solidFill>
              <a:srgbClr val="FF0000"/>
            </a:solidFill>
            <a:round/>
            <a:headEnd/>
            <a:tailEnd/>
          </a:ln>
          <a:effectLst/>
        </p:spPr>
        <p:txBody>
          <a:bodyPr/>
          <a:lstStyle/>
          <a:p>
            <a:endParaRPr lang="en-US"/>
          </a:p>
        </p:txBody>
      </p:sp>
      <p:sp>
        <p:nvSpPr>
          <p:cNvPr id="179248" name="Freeform 48"/>
          <p:cNvSpPr>
            <a:spLocks/>
          </p:cNvSpPr>
          <p:nvPr/>
        </p:nvSpPr>
        <p:spPr bwMode="auto">
          <a:xfrm>
            <a:off x="1423988" y="1738313"/>
            <a:ext cx="422275" cy="461962"/>
          </a:xfrm>
          <a:custGeom>
            <a:avLst/>
            <a:gdLst/>
            <a:ahLst/>
            <a:cxnLst>
              <a:cxn ang="0">
                <a:pos x="0" y="291"/>
              </a:cxn>
              <a:cxn ang="0">
                <a:pos x="0" y="218"/>
              </a:cxn>
              <a:cxn ang="0">
                <a:pos x="266" y="218"/>
              </a:cxn>
              <a:cxn ang="0">
                <a:pos x="266" y="0"/>
              </a:cxn>
            </a:cxnLst>
            <a:rect l="0" t="0" r="r" b="b"/>
            <a:pathLst>
              <a:path w="266" h="291">
                <a:moveTo>
                  <a:pt x="0" y="291"/>
                </a:moveTo>
                <a:lnTo>
                  <a:pt x="0" y="218"/>
                </a:lnTo>
                <a:lnTo>
                  <a:pt x="266" y="218"/>
                </a:lnTo>
                <a:lnTo>
                  <a:pt x="266" y="0"/>
                </a:lnTo>
              </a:path>
            </a:pathLst>
          </a:custGeom>
          <a:noFill/>
          <a:ln w="38100">
            <a:solidFill>
              <a:srgbClr val="FF0000"/>
            </a:solidFill>
            <a:round/>
            <a:headEnd/>
            <a:tailEnd/>
          </a:ln>
          <a:effectLst/>
        </p:spPr>
        <p:txBody>
          <a:bodyPr/>
          <a:lstStyle/>
          <a:p>
            <a:endParaRPr lang="en-US"/>
          </a:p>
        </p:txBody>
      </p:sp>
      <p:sp>
        <p:nvSpPr>
          <p:cNvPr id="179249" name="Rectangle 49"/>
          <p:cNvSpPr>
            <a:spLocks noChangeArrowheads="1"/>
          </p:cNvSpPr>
          <p:nvPr/>
        </p:nvSpPr>
        <p:spPr bwMode="auto">
          <a:xfrm>
            <a:off x="1768475" y="1163638"/>
            <a:ext cx="576263" cy="574675"/>
          </a:xfrm>
          <a:prstGeom prst="rect">
            <a:avLst/>
          </a:prstGeom>
          <a:noFill/>
          <a:ln w="38100">
            <a:solidFill>
              <a:srgbClr val="FF0000"/>
            </a:solidFill>
            <a:miter lim="800000"/>
            <a:headEnd/>
            <a:tailEnd/>
          </a:ln>
          <a:effectLst/>
        </p:spPr>
        <p:txBody>
          <a:bodyPr wrap="none" anchor="ctr"/>
          <a:lstStyle/>
          <a:p>
            <a:endParaRPr lang="en-US"/>
          </a:p>
        </p:txBody>
      </p:sp>
      <p:sp>
        <p:nvSpPr>
          <p:cNvPr id="179251" name="Line 51"/>
          <p:cNvSpPr>
            <a:spLocks noChangeShapeType="1"/>
          </p:cNvSpPr>
          <p:nvPr/>
        </p:nvSpPr>
        <p:spPr bwMode="auto">
          <a:xfrm flipH="1" flipV="1">
            <a:off x="2344738" y="1277938"/>
            <a:ext cx="1651000" cy="0"/>
          </a:xfrm>
          <a:prstGeom prst="line">
            <a:avLst/>
          </a:prstGeom>
          <a:noFill/>
          <a:ln w="50800">
            <a:solidFill>
              <a:srgbClr val="FF0000"/>
            </a:solidFill>
            <a:round/>
            <a:headEnd/>
            <a:tailEnd type="triangle" w="lg" len="med"/>
          </a:ln>
          <a:effectLst/>
        </p:spPr>
        <p:txBody>
          <a:bodyPr/>
          <a:lstStyle/>
          <a:p>
            <a:endParaRPr lang="en-US"/>
          </a:p>
        </p:txBody>
      </p:sp>
      <p:sp>
        <p:nvSpPr>
          <p:cNvPr id="179252" name="Rectangle 52"/>
          <p:cNvSpPr>
            <a:spLocks noChangeArrowheads="1"/>
          </p:cNvSpPr>
          <p:nvPr/>
        </p:nvSpPr>
        <p:spPr bwMode="auto">
          <a:xfrm>
            <a:off x="2652713" y="4927600"/>
            <a:ext cx="384175" cy="960438"/>
          </a:xfrm>
          <a:prstGeom prst="rect">
            <a:avLst/>
          </a:prstGeom>
          <a:noFill/>
          <a:ln w="38100">
            <a:solidFill>
              <a:srgbClr val="FF0000"/>
            </a:solidFill>
            <a:miter lim="800000"/>
            <a:headEnd/>
            <a:tailEnd/>
          </a:ln>
          <a:effectLst/>
        </p:spPr>
        <p:txBody>
          <a:bodyPr wrap="none" anchor="ctr"/>
          <a:lstStyle/>
          <a:p>
            <a:endParaRPr lang="en-US"/>
          </a:p>
        </p:txBody>
      </p:sp>
      <p:sp>
        <p:nvSpPr>
          <p:cNvPr id="179253" name="Rectangle 53"/>
          <p:cNvSpPr>
            <a:spLocks noChangeArrowheads="1"/>
          </p:cNvSpPr>
          <p:nvPr/>
        </p:nvSpPr>
        <p:spPr bwMode="auto">
          <a:xfrm>
            <a:off x="2767013" y="3890963"/>
            <a:ext cx="576262" cy="574675"/>
          </a:xfrm>
          <a:prstGeom prst="rect">
            <a:avLst/>
          </a:prstGeom>
          <a:noFill/>
          <a:ln w="38100">
            <a:solidFill>
              <a:srgbClr val="FF0000"/>
            </a:solidFill>
            <a:miter lim="800000"/>
            <a:headEnd/>
            <a:tailEnd/>
          </a:ln>
          <a:effectLst/>
        </p:spPr>
        <p:txBody>
          <a:bodyPr wrap="none" anchor="ctr"/>
          <a:lstStyle/>
          <a:p>
            <a:endParaRPr lang="en-US"/>
          </a:p>
        </p:txBody>
      </p:sp>
      <p:sp>
        <p:nvSpPr>
          <p:cNvPr id="179254" name="Line 54"/>
          <p:cNvSpPr>
            <a:spLocks noChangeShapeType="1"/>
          </p:cNvSpPr>
          <p:nvPr/>
        </p:nvSpPr>
        <p:spPr bwMode="auto">
          <a:xfrm rot="-5400000">
            <a:off x="2690812" y="4697413"/>
            <a:ext cx="460375" cy="0"/>
          </a:xfrm>
          <a:prstGeom prst="line">
            <a:avLst/>
          </a:prstGeom>
          <a:noFill/>
          <a:ln w="38100">
            <a:solidFill>
              <a:srgbClr val="FF0000"/>
            </a:solidFill>
            <a:round/>
            <a:headEnd/>
            <a:tailEnd/>
          </a:ln>
          <a:effectLst/>
        </p:spPr>
        <p:txBody>
          <a:bodyPr/>
          <a:lstStyle/>
          <a:p>
            <a:endParaRPr lang="en-US"/>
          </a:p>
        </p:txBody>
      </p:sp>
      <p:sp>
        <p:nvSpPr>
          <p:cNvPr id="179255" name="Rectangle 55"/>
          <p:cNvSpPr>
            <a:spLocks noChangeArrowheads="1"/>
          </p:cNvSpPr>
          <p:nvPr/>
        </p:nvSpPr>
        <p:spPr bwMode="auto">
          <a:xfrm>
            <a:off x="3994150" y="1173163"/>
            <a:ext cx="576263" cy="574675"/>
          </a:xfrm>
          <a:prstGeom prst="rect">
            <a:avLst/>
          </a:prstGeom>
          <a:noFill/>
          <a:ln w="38100">
            <a:solidFill>
              <a:srgbClr val="FF0000"/>
            </a:solidFill>
            <a:miter lim="800000"/>
            <a:headEnd/>
            <a:tailEnd/>
          </a:ln>
          <a:effectLst/>
        </p:spPr>
        <p:txBody>
          <a:bodyPr wrap="none" anchor="ctr"/>
          <a:lstStyle/>
          <a:p>
            <a:endParaRPr lang="en-US"/>
          </a:p>
        </p:txBody>
      </p:sp>
      <p:sp>
        <p:nvSpPr>
          <p:cNvPr id="179256" name="Freeform 56"/>
          <p:cNvSpPr>
            <a:spLocks/>
          </p:cNvSpPr>
          <p:nvPr/>
        </p:nvSpPr>
        <p:spPr bwMode="auto">
          <a:xfrm>
            <a:off x="3648075" y="1749425"/>
            <a:ext cx="422275" cy="461963"/>
          </a:xfrm>
          <a:custGeom>
            <a:avLst/>
            <a:gdLst/>
            <a:ahLst/>
            <a:cxnLst>
              <a:cxn ang="0">
                <a:pos x="0" y="291"/>
              </a:cxn>
              <a:cxn ang="0">
                <a:pos x="0" y="218"/>
              </a:cxn>
              <a:cxn ang="0">
                <a:pos x="266" y="218"/>
              </a:cxn>
              <a:cxn ang="0">
                <a:pos x="266" y="0"/>
              </a:cxn>
            </a:cxnLst>
            <a:rect l="0" t="0" r="r" b="b"/>
            <a:pathLst>
              <a:path w="266" h="291">
                <a:moveTo>
                  <a:pt x="0" y="291"/>
                </a:moveTo>
                <a:lnTo>
                  <a:pt x="0" y="218"/>
                </a:lnTo>
                <a:lnTo>
                  <a:pt x="266" y="218"/>
                </a:lnTo>
                <a:lnTo>
                  <a:pt x="266" y="0"/>
                </a:lnTo>
              </a:path>
            </a:pathLst>
          </a:custGeom>
          <a:noFill/>
          <a:ln w="38100">
            <a:solidFill>
              <a:srgbClr val="FF0000"/>
            </a:solidFill>
            <a:round/>
            <a:headEnd/>
            <a:tailEnd/>
          </a:ln>
          <a:effectLst/>
        </p:spPr>
        <p:txBody>
          <a:bodyPr/>
          <a:lstStyle/>
          <a:p>
            <a:endParaRPr lang="en-US"/>
          </a:p>
        </p:txBody>
      </p:sp>
      <p:sp>
        <p:nvSpPr>
          <p:cNvPr id="179257" name="Rectangle 57"/>
          <p:cNvSpPr>
            <a:spLocks noChangeArrowheads="1"/>
          </p:cNvSpPr>
          <p:nvPr/>
        </p:nvSpPr>
        <p:spPr bwMode="auto">
          <a:xfrm>
            <a:off x="2611438" y="2209800"/>
            <a:ext cx="1190625" cy="960438"/>
          </a:xfrm>
          <a:prstGeom prst="rect">
            <a:avLst/>
          </a:prstGeom>
          <a:noFill/>
          <a:ln w="38100">
            <a:solidFill>
              <a:srgbClr val="FF0000"/>
            </a:solidFill>
            <a:miter lim="800000"/>
            <a:headEnd/>
            <a:tailEnd/>
          </a:ln>
          <a:effectLst/>
        </p:spPr>
        <p:txBody>
          <a:bodyPr wrap="none" anchor="ctr"/>
          <a:lstStyle/>
          <a:p>
            <a:endParaRPr lang="en-US"/>
          </a:p>
        </p:txBody>
      </p:sp>
      <p:sp>
        <p:nvSpPr>
          <p:cNvPr id="179260" name="Freeform 60"/>
          <p:cNvSpPr>
            <a:spLocks/>
          </p:cNvSpPr>
          <p:nvPr/>
        </p:nvSpPr>
        <p:spPr bwMode="auto">
          <a:xfrm>
            <a:off x="2228850" y="1739900"/>
            <a:ext cx="538163" cy="2265363"/>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79261" name="Freeform 61"/>
          <p:cNvSpPr>
            <a:spLocks/>
          </p:cNvSpPr>
          <p:nvPr/>
        </p:nvSpPr>
        <p:spPr bwMode="auto">
          <a:xfrm rot="-5400000">
            <a:off x="2767012" y="2316163"/>
            <a:ext cx="2265363" cy="1112838"/>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79262" name="Rectangle 62"/>
          <p:cNvSpPr>
            <a:spLocks noChangeArrowheads="1"/>
          </p:cNvSpPr>
          <p:nvPr/>
        </p:nvSpPr>
        <p:spPr bwMode="auto">
          <a:xfrm>
            <a:off x="4687888" y="1123950"/>
            <a:ext cx="4262437"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The local L2 slice is used as a private L2 cache for the tile</a:t>
            </a:r>
          </a:p>
          <a:p>
            <a:pPr marL="742950" lvl="1" indent="-285750">
              <a:spcBef>
                <a:spcPct val="20000"/>
              </a:spcBef>
              <a:buClr>
                <a:schemeClr val="tx1"/>
              </a:buClr>
              <a:buFont typeface="Wingdings" pitchFamily="2" charset="2"/>
              <a:buChar char="ú"/>
            </a:pPr>
            <a:r>
              <a:rPr lang="en-US" altLang="ko-KR" b="0" i="1">
                <a:ea typeface="굴림" pitchFamily="34" charset="-127"/>
              </a:rPr>
              <a:t>Shared data is duplicated in the L2 of each sharer</a:t>
            </a:r>
          </a:p>
          <a:p>
            <a:pPr marL="742950" lvl="1" indent="-285750">
              <a:spcBef>
                <a:spcPct val="20000"/>
              </a:spcBef>
              <a:buClr>
                <a:schemeClr val="tx1"/>
              </a:buClr>
              <a:buFont typeface="Wingdings" pitchFamily="2" charset="2"/>
              <a:buChar char="ú"/>
            </a:pPr>
            <a:r>
              <a:rPr lang="en-US" altLang="ko-KR" b="0" i="1">
                <a:ea typeface="굴림" pitchFamily="34" charset="-127"/>
              </a:rPr>
              <a:t>Coherence must be kept among all sharers at the L2 level</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On an L2 miss:</a:t>
            </a:r>
          </a:p>
          <a:p>
            <a:pPr marL="742950" lvl="1" indent="-285750">
              <a:spcBef>
                <a:spcPct val="20000"/>
              </a:spcBef>
              <a:buClr>
                <a:schemeClr val="tx1"/>
              </a:buClr>
              <a:buFont typeface="Wingdings" pitchFamily="2" charset="2"/>
              <a:buChar char="ú"/>
            </a:pPr>
            <a:r>
              <a:rPr lang="en-US" altLang="ko-KR" b="0" i="1">
                <a:ea typeface="굴림" pitchFamily="34" charset="-127"/>
              </a:rPr>
              <a:t>Data not on-chip</a:t>
            </a:r>
          </a:p>
          <a:p>
            <a:pPr marL="742950" lvl="1" indent="-285750">
              <a:spcBef>
                <a:spcPct val="20000"/>
              </a:spcBef>
              <a:buClr>
                <a:schemeClr val="tx1"/>
              </a:buClr>
              <a:buFont typeface="Wingdings" pitchFamily="2" charset="2"/>
              <a:buChar char="ú"/>
            </a:pPr>
            <a:r>
              <a:rPr lang="en-US" altLang="ko-KR" b="0" i="1">
                <a:ea typeface="굴림" pitchFamily="34" charset="-127"/>
              </a:rPr>
              <a:t>Data available in the private L2 cache of another tile (cache-to-cache reply-forwarding)</a:t>
            </a:r>
            <a:endParaRPr lang="en-US" altLang="ko-KR" b="0">
              <a:ea typeface="굴림" pitchFamily="34" charset="-127"/>
            </a:endParaRPr>
          </a:p>
        </p:txBody>
      </p:sp>
      <p:sp>
        <p:nvSpPr>
          <p:cNvPr id="179265" name="Freeform 65"/>
          <p:cNvSpPr>
            <a:spLocks/>
          </p:cNvSpPr>
          <p:nvPr/>
        </p:nvSpPr>
        <p:spPr bwMode="auto">
          <a:xfrm>
            <a:off x="3343275" y="4119563"/>
            <a:ext cx="614363" cy="1268412"/>
          </a:xfrm>
          <a:custGeom>
            <a:avLst/>
            <a:gdLst/>
            <a:ahLst/>
            <a:cxnLst>
              <a:cxn ang="0">
                <a:pos x="0" y="0"/>
              </a:cxn>
              <a:cxn ang="0">
                <a:pos x="387" y="0"/>
              </a:cxn>
              <a:cxn ang="0">
                <a:pos x="387" y="799"/>
              </a:cxn>
            </a:cxnLst>
            <a:rect l="0" t="0" r="r" b="b"/>
            <a:pathLst>
              <a:path w="387" h="799">
                <a:moveTo>
                  <a:pt x="0" y="0"/>
                </a:moveTo>
                <a:lnTo>
                  <a:pt x="387" y="0"/>
                </a:lnTo>
                <a:lnTo>
                  <a:pt x="387" y="799"/>
                </a:lnTo>
              </a:path>
            </a:pathLst>
          </a:custGeom>
          <a:noFill/>
          <a:ln w="50800">
            <a:solidFill>
              <a:srgbClr val="FF0000"/>
            </a:solidFill>
            <a:round/>
            <a:headEnd/>
            <a:tailEnd type="triangle" w="lg" len="med"/>
          </a:ln>
          <a:effectLst/>
        </p:spPr>
        <p:txBody>
          <a:bodyPr/>
          <a:lstStyle/>
          <a:p>
            <a:endParaRPr lang="en-US"/>
          </a:p>
        </p:txBody>
      </p:sp>
      <p:sp>
        <p:nvSpPr>
          <p:cNvPr id="179267" name="Text Box 67"/>
          <p:cNvSpPr txBox="1">
            <a:spLocks noChangeArrowheads="1"/>
          </p:cNvSpPr>
          <p:nvPr/>
        </p:nvSpPr>
        <p:spPr bwMode="auto">
          <a:xfrm>
            <a:off x="3227388" y="5387975"/>
            <a:ext cx="1612900" cy="581025"/>
          </a:xfrm>
          <a:prstGeom prst="rect">
            <a:avLst/>
          </a:prstGeom>
          <a:noFill/>
          <a:ln w="9525">
            <a:noFill/>
            <a:miter lim="800000"/>
            <a:headEnd/>
            <a:tailEnd/>
          </a:ln>
          <a:effectLst/>
        </p:spPr>
        <p:txBody>
          <a:bodyPr>
            <a:spAutoFit/>
          </a:bodyPr>
          <a:lstStyle/>
          <a:p>
            <a:pPr algn="ctr"/>
            <a:r>
              <a:rPr lang="en-US" sz="1600" i="1"/>
              <a:t>Off-chip </a:t>
            </a:r>
          </a:p>
          <a:p>
            <a:pPr algn="ctr"/>
            <a:r>
              <a:rPr lang="en-US" sz="1600" i="1"/>
              <a:t>Access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4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79246"/>
                                        </p:tgtEl>
                                        <p:attrNameLst>
                                          <p:attrName>style.visibility</p:attrName>
                                        </p:attrNameLst>
                                      </p:cBhvr>
                                      <p:to>
                                        <p:strVal val="visible"/>
                                      </p:to>
                                    </p:set>
                                    <p:animEffect transition="in" filter="wipe(left)">
                                      <p:cBhvr>
                                        <p:cTn id="10" dur="500"/>
                                        <p:tgtEl>
                                          <p:spTgt spid="17924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79244"/>
                                        </p:tgtEl>
                                        <p:attrNameLst>
                                          <p:attrName>style.visibility</p:attrName>
                                        </p:attrNameLst>
                                      </p:cBhvr>
                                      <p:to>
                                        <p:strVal val="visible"/>
                                      </p:to>
                                    </p:set>
                                    <p:animEffect transition="in" filter="wipe(left)">
                                      <p:cBhvr>
                                        <p:cTn id="14" dur="500"/>
                                        <p:tgtEl>
                                          <p:spTgt spid="1792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9247"/>
                                        </p:tgtEl>
                                        <p:attrNameLst>
                                          <p:attrName>style.visibility</p:attrName>
                                        </p:attrNameLst>
                                      </p:cBhvr>
                                      <p:to>
                                        <p:strVal val="visible"/>
                                      </p:to>
                                    </p:set>
                                    <p:animEffect transition="in" filter="wipe(up)">
                                      <p:cBhvr>
                                        <p:cTn id="19" dur="500"/>
                                        <p:tgtEl>
                                          <p:spTgt spid="179247"/>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79245"/>
                                        </p:tgtEl>
                                        <p:attrNameLst>
                                          <p:attrName>style.visibility</p:attrName>
                                        </p:attrNameLst>
                                      </p:cBhvr>
                                      <p:to>
                                        <p:strVal val="visible"/>
                                      </p:to>
                                    </p:set>
                                    <p:animEffect transition="in" filter="wipe(up)">
                                      <p:cBhvr>
                                        <p:cTn id="23" dur="500"/>
                                        <p:tgtEl>
                                          <p:spTgt spid="17924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924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92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9248"/>
                                        </p:tgtEl>
                                        <p:attrNameLst>
                                          <p:attrName>style.visibility</p:attrName>
                                        </p:attrNameLst>
                                      </p:cBhvr>
                                      <p:to>
                                        <p:strVal val="visible"/>
                                      </p:to>
                                    </p:set>
                                    <p:animEffect transition="in" filter="wipe(down)">
                                      <p:cBhvr>
                                        <p:cTn id="37" dur="500"/>
                                        <p:tgtEl>
                                          <p:spTgt spid="179248"/>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79249"/>
                                        </p:tgtEl>
                                        <p:attrNameLst>
                                          <p:attrName>style.visibility</p:attrName>
                                        </p:attrNameLst>
                                      </p:cBhvr>
                                      <p:to>
                                        <p:strVal val="visible"/>
                                      </p:to>
                                    </p:se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79260"/>
                                        </p:tgtEl>
                                        <p:attrNameLst>
                                          <p:attrName>style.visibility</p:attrName>
                                        </p:attrNameLst>
                                      </p:cBhvr>
                                      <p:to>
                                        <p:strVal val="visible"/>
                                      </p:to>
                                    </p:set>
                                    <p:animEffect transition="in" filter="wipe(up)">
                                      <p:cBhvr>
                                        <p:cTn id="44" dur="500"/>
                                        <p:tgtEl>
                                          <p:spTgt spid="179260"/>
                                        </p:tgtEl>
                                      </p:cBhvr>
                                    </p:animEffec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79253"/>
                                        </p:tgtEl>
                                        <p:attrNameLst>
                                          <p:attrName>style.visibility</p:attrName>
                                        </p:attrNameLst>
                                      </p:cBhvr>
                                      <p:to>
                                        <p:strVal val="visible"/>
                                      </p:to>
                                    </p:se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179254"/>
                                        </p:tgtEl>
                                        <p:attrNameLst>
                                          <p:attrName>style.visibility</p:attrName>
                                        </p:attrNameLst>
                                      </p:cBhvr>
                                      <p:to>
                                        <p:strVal val="visible"/>
                                      </p:to>
                                    </p:set>
                                    <p:animEffect transition="in" filter="wipe(up)">
                                      <p:cBhvr>
                                        <p:cTn id="51" dur="500"/>
                                        <p:tgtEl>
                                          <p:spTgt spid="179254"/>
                                        </p:tgtEl>
                                      </p:cBhvr>
                                    </p:animEffect>
                                  </p:childTnLst>
                                </p:cTn>
                              </p:par>
                            </p:childTnLst>
                          </p:cTn>
                        </p:par>
                        <p:par>
                          <p:cTn id="52" fill="hold">
                            <p:stCondLst>
                              <p:cond delay="1500"/>
                            </p:stCondLst>
                            <p:childTnLst>
                              <p:par>
                                <p:cTn id="53" presetID="22" presetClass="entr" presetSubtype="1" fill="hold" grpId="0" nodeType="afterEffect">
                                  <p:stCondLst>
                                    <p:cond delay="0"/>
                                  </p:stCondLst>
                                  <p:childTnLst>
                                    <p:set>
                                      <p:cBhvr>
                                        <p:cTn id="54" dur="1" fill="hold">
                                          <p:stCondLst>
                                            <p:cond delay="0"/>
                                          </p:stCondLst>
                                        </p:cTn>
                                        <p:tgtEl>
                                          <p:spTgt spid="179252"/>
                                        </p:tgtEl>
                                        <p:attrNameLst>
                                          <p:attrName>style.visibility</p:attrName>
                                        </p:attrNameLst>
                                      </p:cBhvr>
                                      <p:to>
                                        <p:strVal val="visible"/>
                                      </p:to>
                                    </p:set>
                                    <p:animEffect transition="in" filter="wipe(up)">
                                      <p:cBhvr>
                                        <p:cTn id="55" dur="500"/>
                                        <p:tgtEl>
                                          <p:spTgt spid="17925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79265"/>
                                        </p:tgtEl>
                                        <p:attrNameLst>
                                          <p:attrName>style.visibility</p:attrName>
                                        </p:attrNameLst>
                                      </p:cBhvr>
                                      <p:to>
                                        <p:strVal val="visible"/>
                                      </p:to>
                                    </p:set>
                                    <p:animEffect transition="in" filter="wipe(up)">
                                      <p:cBhvr>
                                        <p:cTn id="60" dur="500"/>
                                        <p:tgtEl>
                                          <p:spTgt spid="179265"/>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17926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79265"/>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79267"/>
                                        </p:tgtEl>
                                        <p:attrNameLst>
                                          <p:attrName>style.visibility</p:attrName>
                                        </p:attrNameLst>
                                      </p:cBhvr>
                                      <p:to>
                                        <p:strVal val="hidden"/>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92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79261"/>
                                        </p:tgtEl>
                                        <p:attrNameLst>
                                          <p:attrName>style.visibility</p:attrName>
                                        </p:attrNameLst>
                                      </p:cBhvr>
                                      <p:to>
                                        <p:strVal val="visible"/>
                                      </p:to>
                                    </p:set>
                                    <p:animEffect transition="in" filter="wipe(down)">
                                      <p:cBhvr>
                                        <p:cTn id="79" dur="500"/>
                                        <p:tgtEl>
                                          <p:spTgt spid="179261"/>
                                        </p:tgtEl>
                                      </p:cBhvr>
                                    </p:animEffec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179255"/>
                                        </p:tgtEl>
                                        <p:attrNameLst>
                                          <p:attrName>style.visibility</p:attrName>
                                        </p:attrNameLst>
                                      </p:cBhvr>
                                      <p:to>
                                        <p:strVal val="visible"/>
                                      </p:to>
                                    </p:set>
                                  </p:childTnLst>
                                </p:cTn>
                              </p:par>
                            </p:childTnLst>
                          </p:cTn>
                        </p:par>
                        <p:par>
                          <p:cTn id="83" fill="hold">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179256"/>
                                        </p:tgtEl>
                                        <p:attrNameLst>
                                          <p:attrName>style.visibility</p:attrName>
                                        </p:attrNameLst>
                                      </p:cBhvr>
                                      <p:to>
                                        <p:strVal val="visible"/>
                                      </p:to>
                                    </p:set>
                                    <p:animEffect transition="in" filter="wipe(up)">
                                      <p:cBhvr>
                                        <p:cTn id="86" dur="500"/>
                                        <p:tgtEl>
                                          <p:spTgt spid="179256"/>
                                        </p:tgtEl>
                                      </p:cBhvr>
                                    </p:animEffect>
                                  </p:childTnLst>
                                </p:cTn>
                              </p:par>
                            </p:childTnLst>
                          </p:cTn>
                        </p:par>
                        <p:par>
                          <p:cTn id="87" fill="hold">
                            <p:stCondLst>
                              <p:cond delay="1000"/>
                            </p:stCondLst>
                            <p:childTnLst>
                              <p:par>
                                <p:cTn id="88" presetID="22" presetClass="entr" presetSubtype="1" fill="hold" grpId="0" nodeType="afterEffect">
                                  <p:stCondLst>
                                    <p:cond delay="0"/>
                                  </p:stCondLst>
                                  <p:childTnLst>
                                    <p:set>
                                      <p:cBhvr>
                                        <p:cTn id="89" dur="1" fill="hold">
                                          <p:stCondLst>
                                            <p:cond delay="0"/>
                                          </p:stCondLst>
                                        </p:cTn>
                                        <p:tgtEl>
                                          <p:spTgt spid="179257"/>
                                        </p:tgtEl>
                                        <p:attrNameLst>
                                          <p:attrName>style.visibility</p:attrName>
                                        </p:attrNameLst>
                                      </p:cBhvr>
                                      <p:to>
                                        <p:strVal val="visible"/>
                                      </p:to>
                                    </p:set>
                                    <p:animEffect transition="in" filter="wipe(up)">
                                      <p:cBhvr>
                                        <p:cTn id="90" dur="500"/>
                                        <p:tgtEl>
                                          <p:spTgt spid="179257"/>
                                        </p:tgtEl>
                                      </p:cBhvr>
                                    </p:animEffect>
                                  </p:childTnLst>
                                </p:cTn>
                              </p:par>
                            </p:childTnLst>
                          </p:cTn>
                        </p:par>
                        <p:par>
                          <p:cTn id="91" fill="hold">
                            <p:stCondLst>
                              <p:cond delay="1500"/>
                            </p:stCondLst>
                            <p:childTnLst>
                              <p:par>
                                <p:cTn id="92" presetID="22" presetClass="entr" presetSubtype="2" fill="hold" grpId="0" nodeType="afterEffect">
                                  <p:stCondLst>
                                    <p:cond delay="0"/>
                                  </p:stCondLst>
                                  <p:childTnLst>
                                    <p:set>
                                      <p:cBhvr>
                                        <p:cTn id="93" dur="1" fill="hold">
                                          <p:stCondLst>
                                            <p:cond delay="0"/>
                                          </p:stCondLst>
                                        </p:cTn>
                                        <p:tgtEl>
                                          <p:spTgt spid="179251"/>
                                        </p:tgtEl>
                                        <p:attrNameLst>
                                          <p:attrName>style.visibility</p:attrName>
                                        </p:attrNameLst>
                                      </p:cBhvr>
                                      <p:to>
                                        <p:strVal val="visible"/>
                                      </p:to>
                                    </p:set>
                                    <p:animEffect transition="in" filter="wipe(right)">
                                      <p:cBhvr>
                                        <p:cTn id="94" dur="500"/>
                                        <p:tgtEl>
                                          <p:spTgt spid="179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40" grpId="0"/>
      <p:bldP spid="179241" grpId="0"/>
      <p:bldP spid="179242" grpId="0"/>
      <p:bldP spid="179243" grpId="0" animBg="1"/>
      <p:bldP spid="179244" grpId="0" animBg="1"/>
      <p:bldP spid="179245" grpId="0" animBg="1"/>
      <p:bldP spid="179246" grpId="0" animBg="1"/>
      <p:bldP spid="179247" grpId="0" animBg="1"/>
      <p:bldP spid="179248" grpId="0" animBg="1"/>
      <p:bldP spid="179249" grpId="0" animBg="1"/>
      <p:bldP spid="179251" grpId="0" animBg="1"/>
      <p:bldP spid="179252" grpId="0" animBg="1"/>
      <p:bldP spid="179253" grpId="0" animBg="1"/>
      <p:bldP spid="179254" grpId="0" animBg="1"/>
      <p:bldP spid="179255" grpId="0" animBg="1"/>
      <p:bldP spid="179256" grpId="0" animBg="1"/>
      <p:bldP spid="179257" grpId="0" animBg="1"/>
      <p:bldP spid="179260" grpId="0" animBg="1"/>
      <p:bldP spid="179261" grpId="0" animBg="1"/>
      <p:bldP spid="179265" grpId="0" animBg="1"/>
      <p:bldP spid="179265" grpId="1" animBg="1"/>
      <p:bldP spid="179267" grpId="0"/>
      <p:bldP spid="179267" grpId="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3000"/>
              <a:t>Private L2 Design Provides Low Hit Latency</a:t>
            </a:r>
          </a:p>
        </p:txBody>
      </p:sp>
      <p:grpSp>
        <p:nvGrpSpPr>
          <p:cNvPr id="2" name="Group 3"/>
          <p:cNvGrpSpPr>
            <a:grpSpLocks/>
          </p:cNvGrpSpPr>
          <p:nvPr/>
        </p:nvGrpSpPr>
        <p:grpSpPr bwMode="auto">
          <a:xfrm>
            <a:off x="309563" y="1163638"/>
            <a:ext cx="2033587" cy="2035175"/>
            <a:chOff x="388" y="854"/>
            <a:chExt cx="1281" cy="1282"/>
          </a:xfrm>
        </p:grpSpPr>
        <p:sp>
          <p:nvSpPr>
            <p:cNvPr id="181252" name="Rectangle 4"/>
            <p:cNvSpPr>
              <a:spLocks noChangeArrowheads="1"/>
            </p:cNvSpPr>
            <p:nvPr/>
          </p:nvSpPr>
          <p:spPr bwMode="auto">
            <a:xfrm>
              <a:off x="436" y="1048"/>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1253" name="Rectangle 5"/>
            <p:cNvSpPr>
              <a:spLocks noChangeArrowheads="1"/>
            </p:cNvSpPr>
            <p:nvPr/>
          </p:nvSpPr>
          <p:spPr bwMode="auto">
            <a:xfrm>
              <a:off x="872" y="1048"/>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1254" name="Rectangle 6"/>
            <p:cNvSpPr>
              <a:spLocks noChangeArrowheads="1"/>
            </p:cNvSpPr>
            <p:nvPr/>
          </p:nvSpPr>
          <p:spPr bwMode="auto">
            <a:xfrm>
              <a:off x="436" y="1507"/>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181255" name="Freeform 7"/>
            <p:cNvSpPr>
              <a:spLocks/>
            </p:cNvSpPr>
            <p:nvPr/>
          </p:nvSpPr>
          <p:spPr bwMode="auto">
            <a:xfrm>
              <a:off x="388" y="1004"/>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1256" name="Line 8"/>
            <p:cNvSpPr>
              <a:spLocks noChangeShapeType="1"/>
            </p:cNvSpPr>
            <p:nvPr/>
          </p:nvSpPr>
          <p:spPr bwMode="auto">
            <a:xfrm>
              <a:off x="769" y="1144"/>
              <a:ext cx="96" cy="1"/>
            </a:xfrm>
            <a:prstGeom prst="line">
              <a:avLst/>
            </a:prstGeom>
            <a:noFill/>
            <a:ln w="25400">
              <a:solidFill>
                <a:schemeClr val="tx1"/>
              </a:solidFill>
              <a:round/>
              <a:headEnd/>
              <a:tailEnd/>
            </a:ln>
            <a:effectLst/>
          </p:spPr>
          <p:txBody>
            <a:bodyPr/>
            <a:lstStyle/>
            <a:p>
              <a:endParaRPr lang="en-US"/>
            </a:p>
          </p:txBody>
        </p:sp>
        <p:sp>
          <p:nvSpPr>
            <p:cNvPr id="181257" name="Line 9"/>
            <p:cNvSpPr>
              <a:spLocks noChangeShapeType="1"/>
            </p:cNvSpPr>
            <p:nvPr/>
          </p:nvSpPr>
          <p:spPr bwMode="auto">
            <a:xfrm rot="-5400000">
              <a:off x="968" y="1435"/>
              <a:ext cx="145" cy="0"/>
            </a:xfrm>
            <a:prstGeom prst="line">
              <a:avLst/>
            </a:prstGeom>
            <a:noFill/>
            <a:ln w="25400">
              <a:solidFill>
                <a:schemeClr val="tx1"/>
              </a:solidFill>
              <a:round/>
              <a:headEnd/>
              <a:tailEnd/>
            </a:ln>
            <a:effectLst/>
          </p:spPr>
          <p:txBody>
            <a:bodyPr/>
            <a:lstStyle/>
            <a:p>
              <a:endParaRPr lang="en-US"/>
            </a:p>
          </p:txBody>
        </p:sp>
        <p:sp>
          <p:nvSpPr>
            <p:cNvPr id="181258" name="Line 10"/>
            <p:cNvSpPr>
              <a:spLocks noChangeShapeType="1"/>
            </p:cNvSpPr>
            <p:nvPr/>
          </p:nvSpPr>
          <p:spPr bwMode="auto">
            <a:xfrm rot="5400000" flipH="1">
              <a:off x="1259" y="1362"/>
              <a:ext cx="290" cy="0"/>
            </a:xfrm>
            <a:prstGeom prst="line">
              <a:avLst/>
            </a:prstGeom>
            <a:noFill/>
            <a:ln w="25400">
              <a:solidFill>
                <a:schemeClr val="tx1"/>
              </a:solidFill>
              <a:round/>
              <a:headEnd/>
              <a:tailEnd/>
            </a:ln>
            <a:effectLst/>
          </p:spPr>
          <p:txBody>
            <a:bodyPr/>
            <a:lstStyle/>
            <a:p>
              <a:endParaRPr lang="en-US"/>
            </a:p>
          </p:txBody>
        </p:sp>
        <p:sp>
          <p:nvSpPr>
            <p:cNvPr id="181259" name="Rectangle 11"/>
            <p:cNvSpPr>
              <a:spLocks noChangeArrowheads="1"/>
            </p:cNvSpPr>
            <p:nvPr/>
          </p:nvSpPr>
          <p:spPr bwMode="auto">
            <a:xfrm>
              <a:off x="1307" y="854"/>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1260" name="Rectangle 12"/>
            <p:cNvSpPr>
              <a:spLocks noChangeArrowheads="1"/>
            </p:cNvSpPr>
            <p:nvPr/>
          </p:nvSpPr>
          <p:spPr bwMode="auto">
            <a:xfrm>
              <a:off x="1234" y="1507"/>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1261" name="Rectangle 13"/>
            <p:cNvSpPr>
              <a:spLocks noChangeArrowheads="1"/>
            </p:cNvSpPr>
            <p:nvPr/>
          </p:nvSpPr>
          <p:spPr bwMode="auto">
            <a:xfrm>
              <a:off x="944" y="1507"/>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1262" name="Freeform 14"/>
            <p:cNvSpPr>
              <a:spLocks/>
            </p:cNvSpPr>
            <p:nvPr/>
          </p:nvSpPr>
          <p:spPr bwMode="auto">
            <a:xfrm>
              <a:off x="1089" y="1217"/>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sp>
        <p:nvSpPr>
          <p:cNvPr id="181394" name="Rectangle 146"/>
          <p:cNvSpPr>
            <a:spLocks noChangeArrowheads="1"/>
          </p:cNvSpPr>
          <p:nvPr/>
        </p:nvSpPr>
        <p:spPr bwMode="auto">
          <a:xfrm>
            <a:off x="3095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181427" name="AutoShape 179"/>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0000FF"/>
          </a:solidFill>
          <a:ln w="25400">
            <a:solidFill>
              <a:schemeClr val="tx1"/>
            </a:solidFill>
            <a:miter lim="800000"/>
            <a:headEnd/>
            <a:tailEnd/>
          </a:ln>
          <a:effectLst/>
        </p:spPr>
        <p:txBody>
          <a:bodyPr wrap="none" anchor="ctr"/>
          <a:lstStyle/>
          <a:p>
            <a:endParaRPr lang="en-US"/>
          </a:p>
        </p:txBody>
      </p:sp>
      <p:sp>
        <p:nvSpPr>
          <p:cNvPr id="181429" name="Rectangle 181"/>
          <p:cNvSpPr>
            <a:spLocks noChangeArrowheads="1"/>
          </p:cNvSpPr>
          <p:nvPr/>
        </p:nvSpPr>
        <p:spPr bwMode="auto">
          <a:xfrm>
            <a:off x="3689350" y="1163638"/>
            <a:ext cx="5222875"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Characteristics:</a:t>
            </a:r>
          </a:p>
          <a:p>
            <a:pPr marL="742950" lvl="1" indent="-285750">
              <a:spcBef>
                <a:spcPct val="20000"/>
              </a:spcBef>
              <a:buClr>
                <a:schemeClr val="tx1"/>
              </a:buClr>
              <a:buFont typeface="Wingdings" pitchFamily="2" charset="2"/>
              <a:buChar char="ú"/>
            </a:pPr>
            <a:r>
              <a:rPr lang="en-US" altLang="ko-KR" b="0" i="1">
                <a:ea typeface="굴림" pitchFamily="34" charset="-127"/>
              </a:rPr>
              <a:t>Low hit latency to resident L2 data </a:t>
            </a:r>
          </a:p>
          <a:p>
            <a:pPr marL="742950" lvl="1" indent="-285750">
              <a:spcBef>
                <a:spcPct val="20000"/>
              </a:spcBef>
              <a:buClr>
                <a:schemeClr val="tx1"/>
              </a:buClr>
              <a:buFont typeface="Wingdings" pitchFamily="2" charset="2"/>
              <a:buChar char="ú"/>
            </a:pPr>
            <a:r>
              <a:rPr lang="en-US" altLang="ko-KR" b="0" i="1">
                <a:ea typeface="굴림" pitchFamily="34" charset="-127"/>
              </a:rPr>
              <a:t>Duplication reduces on-chip capacity</a:t>
            </a:r>
          </a:p>
          <a:p>
            <a:pPr marL="742950" lvl="1" indent="-285750">
              <a:spcBef>
                <a:spcPct val="20000"/>
              </a:spcBef>
              <a:buClr>
                <a:schemeClr val="tx1"/>
              </a:buClr>
              <a:buFont typeface="Wingdings" pitchFamily="2" charset="2"/>
              <a:buChar char="ú"/>
            </a:pPr>
            <a:endParaRPr lang="en-US" altLang="ko-KR" b="0" i="1">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Works well for benchmarks with working sets that fits into the local L2 capacity</a:t>
            </a:r>
          </a:p>
          <a:p>
            <a:pPr marL="742950" lvl="1" indent="-285750">
              <a:spcBef>
                <a:spcPct val="20000"/>
              </a:spcBef>
              <a:buClr>
                <a:schemeClr val="tx1"/>
              </a:buClr>
              <a:buFont typeface="Wingdings" pitchFamily="2" charset="2"/>
              <a:buChar char="ú"/>
            </a:pPr>
            <a:endParaRPr lang="en-US" altLang="ko-KR">
              <a:ea typeface="굴림" pitchFamily="34" charset="-127"/>
            </a:endParaRPr>
          </a:p>
        </p:txBody>
      </p:sp>
      <p:grpSp>
        <p:nvGrpSpPr>
          <p:cNvPr id="3" name="Group 195"/>
          <p:cNvGrpSpPr>
            <a:grpSpLocks/>
          </p:cNvGrpSpPr>
          <p:nvPr/>
        </p:nvGrpSpPr>
        <p:grpSpPr bwMode="auto">
          <a:xfrm>
            <a:off x="309563" y="3621088"/>
            <a:ext cx="614362" cy="652462"/>
            <a:chOff x="195" y="2281"/>
            <a:chExt cx="387" cy="411"/>
          </a:xfrm>
        </p:grpSpPr>
        <p:sp>
          <p:nvSpPr>
            <p:cNvPr id="181367" name="Rectangle 11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368" name="Rectangle 120"/>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369" name="Rectangle 12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371" name="Rectangle 12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372" name="Rectangle 12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432" name="Rectangle 184"/>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4" name="Group 305"/>
          <p:cNvGrpSpPr>
            <a:grpSpLocks/>
          </p:cNvGrpSpPr>
          <p:nvPr/>
        </p:nvGrpSpPr>
        <p:grpSpPr bwMode="auto">
          <a:xfrm>
            <a:off x="309563" y="4275138"/>
            <a:ext cx="614362" cy="652462"/>
            <a:chOff x="195" y="2281"/>
            <a:chExt cx="387" cy="411"/>
          </a:xfrm>
        </p:grpSpPr>
        <p:sp>
          <p:nvSpPr>
            <p:cNvPr id="181554" name="Rectangle 30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55" name="Rectangle 307"/>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56" name="Rectangle 30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57" name="Rectangle 30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58" name="Rectangle 31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59" name="Rectangle 311"/>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5" name="Group 312"/>
          <p:cNvGrpSpPr>
            <a:grpSpLocks/>
          </p:cNvGrpSpPr>
          <p:nvPr/>
        </p:nvGrpSpPr>
        <p:grpSpPr bwMode="auto">
          <a:xfrm>
            <a:off x="309563" y="4926013"/>
            <a:ext cx="614362" cy="652462"/>
            <a:chOff x="195" y="2281"/>
            <a:chExt cx="387" cy="411"/>
          </a:xfrm>
        </p:grpSpPr>
        <p:sp>
          <p:nvSpPr>
            <p:cNvPr id="181561" name="Rectangle 31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62" name="Rectangle 314"/>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63" name="Rectangle 31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64" name="Rectangle 31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65" name="Rectangle 31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66" name="Rectangle 318"/>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6" name="Group 319"/>
          <p:cNvGrpSpPr>
            <a:grpSpLocks/>
          </p:cNvGrpSpPr>
          <p:nvPr/>
        </p:nvGrpSpPr>
        <p:grpSpPr bwMode="auto">
          <a:xfrm>
            <a:off x="309563" y="5580063"/>
            <a:ext cx="614362" cy="652462"/>
            <a:chOff x="195" y="2281"/>
            <a:chExt cx="387" cy="411"/>
          </a:xfrm>
        </p:grpSpPr>
        <p:sp>
          <p:nvSpPr>
            <p:cNvPr id="181568" name="Rectangle 32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69" name="Rectangle 321"/>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70" name="Rectangle 32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71" name="Rectangle 32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72" name="Rectangle 32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73" name="Rectangle 325"/>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7" name="Group 326"/>
          <p:cNvGrpSpPr>
            <a:grpSpLocks/>
          </p:cNvGrpSpPr>
          <p:nvPr/>
        </p:nvGrpSpPr>
        <p:grpSpPr bwMode="auto">
          <a:xfrm>
            <a:off x="923925" y="3621088"/>
            <a:ext cx="614363" cy="652462"/>
            <a:chOff x="195" y="2281"/>
            <a:chExt cx="387" cy="411"/>
          </a:xfrm>
        </p:grpSpPr>
        <p:sp>
          <p:nvSpPr>
            <p:cNvPr id="181575" name="Rectangle 32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76" name="Rectangle 328"/>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77" name="Rectangle 32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78" name="Rectangle 33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79" name="Rectangle 33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80" name="Rectangle 332"/>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8" name="Group 333"/>
          <p:cNvGrpSpPr>
            <a:grpSpLocks/>
          </p:cNvGrpSpPr>
          <p:nvPr/>
        </p:nvGrpSpPr>
        <p:grpSpPr bwMode="auto">
          <a:xfrm>
            <a:off x="923925" y="4275138"/>
            <a:ext cx="614363" cy="652462"/>
            <a:chOff x="195" y="2281"/>
            <a:chExt cx="387" cy="411"/>
          </a:xfrm>
        </p:grpSpPr>
        <p:sp>
          <p:nvSpPr>
            <p:cNvPr id="181582" name="Rectangle 33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83" name="Rectangle 335"/>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84" name="Rectangle 33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85" name="Rectangle 33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86" name="Rectangle 33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87" name="Rectangle 339"/>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9" name="Group 340"/>
          <p:cNvGrpSpPr>
            <a:grpSpLocks/>
          </p:cNvGrpSpPr>
          <p:nvPr/>
        </p:nvGrpSpPr>
        <p:grpSpPr bwMode="auto">
          <a:xfrm>
            <a:off x="923925" y="4926013"/>
            <a:ext cx="614363" cy="652462"/>
            <a:chOff x="195" y="2281"/>
            <a:chExt cx="387" cy="411"/>
          </a:xfrm>
        </p:grpSpPr>
        <p:sp>
          <p:nvSpPr>
            <p:cNvPr id="181589" name="Rectangle 34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90" name="Rectangle 342"/>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91" name="Rectangle 34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92" name="Rectangle 34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93" name="Rectangle 34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94" name="Rectangle 346"/>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0" name="Group 347"/>
          <p:cNvGrpSpPr>
            <a:grpSpLocks/>
          </p:cNvGrpSpPr>
          <p:nvPr/>
        </p:nvGrpSpPr>
        <p:grpSpPr bwMode="auto">
          <a:xfrm>
            <a:off x="923925" y="5580063"/>
            <a:ext cx="614363" cy="652462"/>
            <a:chOff x="195" y="2281"/>
            <a:chExt cx="387" cy="411"/>
          </a:xfrm>
        </p:grpSpPr>
        <p:sp>
          <p:nvSpPr>
            <p:cNvPr id="181596" name="Rectangle 34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97" name="Rectangle 349"/>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98" name="Rectangle 35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99" name="Rectangle 35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00" name="Rectangle 35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01" name="Rectangle 353"/>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1" name="Group 354"/>
          <p:cNvGrpSpPr>
            <a:grpSpLocks/>
          </p:cNvGrpSpPr>
          <p:nvPr/>
        </p:nvGrpSpPr>
        <p:grpSpPr bwMode="auto">
          <a:xfrm>
            <a:off x="1538288" y="3621088"/>
            <a:ext cx="614362" cy="652462"/>
            <a:chOff x="195" y="2281"/>
            <a:chExt cx="387" cy="411"/>
          </a:xfrm>
        </p:grpSpPr>
        <p:sp>
          <p:nvSpPr>
            <p:cNvPr id="181603" name="Rectangle 35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04" name="Rectangle 356"/>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05" name="Rectangle 35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06" name="Rectangle 35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07" name="Rectangle 35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08" name="Rectangle 360"/>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2" name="Group 361"/>
          <p:cNvGrpSpPr>
            <a:grpSpLocks/>
          </p:cNvGrpSpPr>
          <p:nvPr/>
        </p:nvGrpSpPr>
        <p:grpSpPr bwMode="auto">
          <a:xfrm>
            <a:off x="1538288" y="4275138"/>
            <a:ext cx="614362" cy="652462"/>
            <a:chOff x="195" y="2281"/>
            <a:chExt cx="387" cy="411"/>
          </a:xfrm>
        </p:grpSpPr>
        <p:sp>
          <p:nvSpPr>
            <p:cNvPr id="181610" name="Rectangle 36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11" name="Rectangle 363"/>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12" name="Rectangle 36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13" name="Rectangle 36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14" name="Rectangle 36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15" name="Rectangle 367"/>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3" name="Group 368"/>
          <p:cNvGrpSpPr>
            <a:grpSpLocks/>
          </p:cNvGrpSpPr>
          <p:nvPr/>
        </p:nvGrpSpPr>
        <p:grpSpPr bwMode="auto">
          <a:xfrm>
            <a:off x="1538288" y="4926013"/>
            <a:ext cx="614362" cy="652462"/>
            <a:chOff x="195" y="2281"/>
            <a:chExt cx="387" cy="411"/>
          </a:xfrm>
        </p:grpSpPr>
        <p:sp>
          <p:nvSpPr>
            <p:cNvPr id="181617" name="Rectangle 36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18" name="Rectangle 370"/>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19" name="Rectangle 37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20" name="Rectangle 37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21" name="Rectangle 37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22" name="Rectangle 374"/>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4" name="Group 375"/>
          <p:cNvGrpSpPr>
            <a:grpSpLocks/>
          </p:cNvGrpSpPr>
          <p:nvPr/>
        </p:nvGrpSpPr>
        <p:grpSpPr bwMode="auto">
          <a:xfrm>
            <a:off x="1538288" y="5580063"/>
            <a:ext cx="614362" cy="652462"/>
            <a:chOff x="195" y="2281"/>
            <a:chExt cx="387" cy="411"/>
          </a:xfrm>
        </p:grpSpPr>
        <p:sp>
          <p:nvSpPr>
            <p:cNvPr id="181624" name="Rectangle 37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25" name="Rectangle 377"/>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26" name="Rectangle 37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27" name="Rectangle 37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28" name="Rectangle 38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29" name="Rectangle 381"/>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5" name="Group 382"/>
          <p:cNvGrpSpPr>
            <a:grpSpLocks/>
          </p:cNvGrpSpPr>
          <p:nvPr/>
        </p:nvGrpSpPr>
        <p:grpSpPr bwMode="auto">
          <a:xfrm>
            <a:off x="2152650" y="3621088"/>
            <a:ext cx="614363" cy="652462"/>
            <a:chOff x="195" y="2281"/>
            <a:chExt cx="387" cy="411"/>
          </a:xfrm>
        </p:grpSpPr>
        <p:sp>
          <p:nvSpPr>
            <p:cNvPr id="181631" name="Rectangle 38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32" name="Rectangle 384"/>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33" name="Rectangle 38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34" name="Rectangle 38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35" name="Rectangle 38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36" name="Rectangle 388"/>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6" name="Group 389"/>
          <p:cNvGrpSpPr>
            <a:grpSpLocks/>
          </p:cNvGrpSpPr>
          <p:nvPr/>
        </p:nvGrpSpPr>
        <p:grpSpPr bwMode="auto">
          <a:xfrm>
            <a:off x="2152650" y="4275138"/>
            <a:ext cx="614363" cy="652462"/>
            <a:chOff x="195" y="2281"/>
            <a:chExt cx="387" cy="411"/>
          </a:xfrm>
        </p:grpSpPr>
        <p:sp>
          <p:nvSpPr>
            <p:cNvPr id="181638" name="Rectangle 39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39" name="Rectangle 391"/>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40" name="Rectangle 39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41" name="Rectangle 39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42" name="Rectangle 39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43" name="Rectangle 395"/>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7" name="Group 396"/>
          <p:cNvGrpSpPr>
            <a:grpSpLocks/>
          </p:cNvGrpSpPr>
          <p:nvPr/>
        </p:nvGrpSpPr>
        <p:grpSpPr bwMode="auto">
          <a:xfrm>
            <a:off x="2152650" y="4926013"/>
            <a:ext cx="614363" cy="652462"/>
            <a:chOff x="195" y="2281"/>
            <a:chExt cx="387" cy="411"/>
          </a:xfrm>
        </p:grpSpPr>
        <p:sp>
          <p:nvSpPr>
            <p:cNvPr id="181645" name="Rectangle 39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46" name="Rectangle 398"/>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47" name="Rectangle 39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48" name="Rectangle 40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49" name="Rectangle 40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50" name="Rectangle 402"/>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8" name="Group 403"/>
          <p:cNvGrpSpPr>
            <a:grpSpLocks/>
          </p:cNvGrpSpPr>
          <p:nvPr/>
        </p:nvGrpSpPr>
        <p:grpSpPr bwMode="auto">
          <a:xfrm>
            <a:off x="2152650" y="5580063"/>
            <a:ext cx="614363" cy="652462"/>
            <a:chOff x="195" y="2281"/>
            <a:chExt cx="387" cy="411"/>
          </a:xfrm>
        </p:grpSpPr>
        <p:sp>
          <p:nvSpPr>
            <p:cNvPr id="181652" name="Rectangle 40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53" name="Rectangle 405"/>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54" name="Rectangle 40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55" name="Rectangle 40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56" name="Rectangle 40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57" name="Rectangle 409"/>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1308100" y="3889375"/>
            <a:ext cx="2033588" cy="2035175"/>
            <a:chOff x="195" y="733"/>
            <a:chExt cx="1281" cy="1282"/>
          </a:xfrm>
        </p:grpSpPr>
        <p:sp>
          <p:nvSpPr>
            <p:cNvPr id="183364" name="Rectangle 68"/>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3365" name="Rectangle 69"/>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3366" name="Rectangle 70"/>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83367" name="Freeform 71"/>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3368" name="Line 72"/>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83369" name="Line 73"/>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83370" name="Rectangle 74"/>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3371" name="Rectangle 75"/>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3372" name="Rectangle 76"/>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3373" name="Line 77"/>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grpSp>
        <p:nvGrpSpPr>
          <p:cNvPr id="3" name="Group 66"/>
          <p:cNvGrpSpPr>
            <a:grpSpLocks/>
          </p:cNvGrpSpPr>
          <p:nvPr/>
        </p:nvGrpSpPr>
        <p:grpSpPr bwMode="auto">
          <a:xfrm>
            <a:off x="309563" y="1163638"/>
            <a:ext cx="2033587" cy="2035175"/>
            <a:chOff x="195" y="733"/>
            <a:chExt cx="1281" cy="1282"/>
          </a:xfrm>
        </p:grpSpPr>
        <p:sp>
          <p:nvSpPr>
            <p:cNvPr id="183300" name="Rectangle 4"/>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3301" name="Rectangle 5"/>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3302" name="Rectangle 6"/>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83303" name="Freeform 7"/>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3304" name="Line 8"/>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83306" name="Line 10"/>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83307" name="Rectangle 11"/>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3308" name="Rectangle 12"/>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3309" name="Rectangle 13"/>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3361" name="Line 65"/>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83298" name="Rectangle 2"/>
          <p:cNvSpPr>
            <a:spLocks noGrp="1" noChangeArrowheads="1"/>
          </p:cNvSpPr>
          <p:nvPr>
            <p:ph type="title"/>
          </p:nvPr>
        </p:nvSpPr>
        <p:spPr/>
        <p:txBody>
          <a:bodyPr/>
          <a:lstStyle/>
          <a:p>
            <a:r>
              <a:rPr lang="en-US" sz="3000"/>
              <a:t>Shared L2 Design Provides Maximum Capacity</a:t>
            </a:r>
          </a:p>
        </p:txBody>
      </p:sp>
      <p:sp>
        <p:nvSpPr>
          <p:cNvPr id="183337" name="Text Box 41"/>
          <p:cNvSpPr txBox="1">
            <a:spLocks noChangeArrowheads="1"/>
          </p:cNvSpPr>
          <p:nvPr/>
        </p:nvSpPr>
        <p:spPr bwMode="auto">
          <a:xfrm>
            <a:off x="387350" y="3198813"/>
            <a:ext cx="1612900" cy="336550"/>
          </a:xfrm>
          <a:prstGeom prst="rect">
            <a:avLst/>
          </a:prstGeom>
          <a:noFill/>
          <a:ln w="9525">
            <a:noFill/>
            <a:miter lim="800000"/>
            <a:headEnd/>
            <a:tailEnd/>
          </a:ln>
          <a:effectLst/>
        </p:spPr>
        <p:txBody>
          <a:bodyPr>
            <a:spAutoFit/>
          </a:bodyPr>
          <a:lstStyle/>
          <a:p>
            <a:pPr algn="ctr"/>
            <a:r>
              <a:rPr lang="en-US" sz="1600" i="1"/>
              <a:t>Requestor</a:t>
            </a:r>
          </a:p>
        </p:txBody>
      </p:sp>
      <p:sp>
        <p:nvSpPr>
          <p:cNvPr id="183338" name="Rectangle 42"/>
          <p:cNvSpPr>
            <a:spLocks noChangeArrowheads="1"/>
          </p:cNvSpPr>
          <p:nvPr/>
        </p:nvSpPr>
        <p:spPr bwMode="auto">
          <a:xfrm>
            <a:off x="385763" y="1470025"/>
            <a:ext cx="536575" cy="500063"/>
          </a:xfrm>
          <a:prstGeom prst="rect">
            <a:avLst/>
          </a:prstGeom>
          <a:noFill/>
          <a:ln w="38100">
            <a:solidFill>
              <a:srgbClr val="FF0000"/>
            </a:solidFill>
            <a:miter lim="800000"/>
            <a:headEnd/>
            <a:tailEnd/>
          </a:ln>
          <a:effectLst/>
        </p:spPr>
        <p:txBody>
          <a:bodyPr wrap="none" anchor="ctr"/>
          <a:lstStyle/>
          <a:p>
            <a:endParaRPr lang="en-US"/>
          </a:p>
        </p:txBody>
      </p:sp>
      <p:sp>
        <p:nvSpPr>
          <p:cNvPr id="183339" name="Rectangle 43"/>
          <p:cNvSpPr>
            <a:spLocks noChangeArrowheads="1"/>
          </p:cNvSpPr>
          <p:nvPr/>
        </p:nvSpPr>
        <p:spPr bwMode="auto">
          <a:xfrm>
            <a:off x="1076325" y="1470025"/>
            <a:ext cx="500063" cy="500063"/>
          </a:xfrm>
          <a:prstGeom prst="rect">
            <a:avLst/>
          </a:prstGeom>
          <a:noFill/>
          <a:ln w="38100">
            <a:solidFill>
              <a:srgbClr val="FF0000"/>
            </a:solidFill>
            <a:miter lim="800000"/>
            <a:headEnd/>
            <a:tailEnd/>
          </a:ln>
          <a:effectLst/>
        </p:spPr>
        <p:txBody>
          <a:bodyPr wrap="none" anchor="ctr"/>
          <a:lstStyle/>
          <a:p>
            <a:endParaRPr lang="en-US"/>
          </a:p>
        </p:txBody>
      </p:sp>
      <p:sp>
        <p:nvSpPr>
          <p:cNvPr id="183340" name="Rectangle 44"/>
          <p:cNvSpPr>
            <a:spLocks noChangeArrowheads="1"/>
          </p:cNvSpPr>
          <p:nvPr/>
        </p:nvSpPr>
        <p:spPr bwMode="auto">
          <a:xfrm>
            <a:off x="1384300" y="4926013"/>
            <a:ext cx="1651000" cy="960437"/>
          </a:xfrm>
          <a:prstGeom prst="rect">
            <a:avLst/>
          </a:prstGeom>
          <a:noFill/>
          <a:ln w="38100">
            <a:solidFill>
              <a:srgbClr val="FF0000"/>
            </a:solidFill>
            <a:miter lim="800000"/>
            <a:headEnd/>
            <a:tailEnd/>
          </a:ln>
          <a:effectLst/>
        </p:spPr>
        <p:txBody>
          <a:bodyPr wrap="none" anchor="ctr"/>
          <a:lstStyle/>
          <a:p>
            <a:endParaRPr lang="en-US"/>
          </a:p>
        </p:txBody>
      </p:sp>
      <p:sp>
        <p:nvSpPr>
          <p:cNvPr id="183341" name="Line 45"/>
          <p:cNvSpPr>
            <a:spLocks noChangeShapeType="1"/>
          </p:cNvSpPr>
          <p:nvPr/>
        </p:nvSpPr>
        <p:spPr bwMode="auto">
          <a:xfrm>
            <a:off x="922338" y="1624013"/>
            <a:ext cx="153987" cy="0"/>
          </a:xfrm>
          <a:prstGeom prst="line">
            <a:avLst/>
          </a:prstGeom>
          <a:noFill/>
          <a:ln w="38100">
            <a:solidFill>
              <a:srgbClr val="FF0000"/>
            </a:solidFill>
            <a:round/>
            <a:headEnd/>
            <a:tailEnd/>
          </a:ln>
          <a:effectLst/>
        </p:spPr>
        <p:txBody>
          <a:bodyPr/>
          <a:lstStyle/>
          <a:p>
            <a:endParaRPr lang="en-US"/>
          </a:p>
        </p:txBody>
      </p:sp>
      <p:sp>
        <p:nvSpPr>
          <p:cNvPr id="183342" name="Line 46"/>
          <p:cNvSpPr>
            <a:spLocks noChangeShapeType="1"/>
          </p:cNvSpPr>
          <p:nvPr/>
        </p:nvSpPr>
        <p:spPr bwMode="auto">
          <a:xfrm rot="-5400000">
            <a:off x="2690019" y="4696619"/>
            <a:ext cx="461962" cy="0"/>
          </a:xfrm>
          <a:prstGeom prst="line">
            <a:avLst/>
          </a:prstGeom>
          <a:noFill/>
          <a:ln w="38100">
            <a:solidFill>
              <a:srgbClr val="FF0000"/>
            </a:solidFill>
            <a:round/>
            <a:headEnd/>
            <a:tailEnd/>
          </a:ln>
          <a:effectLst/>
        </p:spPr>
        <p:txBody>
          <a:bodyPr/>
          <a:lstStyle/>
          <a:p>
            <a:endParaRPr lang="en-US"/>
          </a:p>
        </p:txBody>
      </p:sp>
      <p:sp>
        <p:nvSpPr>
          <p:cNvPr id="183344" name="Rectangle 48"/>
          <p:cNvSpPr>
            <a:spLocks noChangeArrowheads="1"/>
          </p:cNvSpPr>
          <p:nvPr/>
        </p:nvSpPr>
        <p:spPr bwMode="auto">
          <a:xfrm>
            <a:off x="1768475" y="1163638"/>
            <a:ext cx="576263" cy="574675"/>
          </a:xfrm>
          <a:prstGeom prst="rect">
            <a:avLst/>
          </a:prstGeom>
          <a:noFill/>
          <a:ln w="38100">
            <a:solidFill>
              <a:srgbClr val="FF0000"/>
            </a:solidFill>
            <a:miter lim="800000"/>
            <a:headEnd/>
            <a:tailEnd/>
          </a:ln>
          <a:effectLst/>
        </p:spPr>
        <p:txBody>
          <a:bodyPr wrap="none" anchor="ctr"/>
          <a:lstStyle/>
          <a:p>
            <a:endParaRPr lang="en-US"/>
          </a:p>
        </p:txBody>
      </p:sp>
      <p:sp>
        <p:nvSpPr>
          <p:cNvPr id="183352" name="Freeform 56"/>
          <p:cNvSpPr>
            <a:spLocks/>
          </p:cNvSpPr>
          <p:nvPr/>
        </p:nvSpPr>
        <p:spPr bwMode="auto">
          <a:xfrm>
            <a:off x="2152650" y="1739900"/>
            <a:ext cx="614363" cy="2341563"/>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83374" name="Line 78"/>
          <p:cNvSpPr>
            <a:spLocks noChangeShapeType="1"/>
          </p:cNvSpPr>
          <p:nvPr/>
        </p:nvSpPr>
        <p:spPr bwMode="auto">
          <a:xfrm>
            <a:off x="1576388" y="1624013"/>
            <a:ext cx="192087" cy="0"/>
          </a:xfrm>
          <a:prstGeom prst="line">
            <a:avLst/>
          </a:prstGeom>
          <a:noFill/>
          <a:ln w="38100">
            <a:solidFill>
              <a:srgbClr val="FF0000"/>
            </a:solidFill>
            <a:round/>
            <a:headEnd/>
            <a:tailEnd/>
          </a:ln>
          <a:effectLst/>
        </p:spPr>
        <p:txBody>
          <a:bodyPr/>
          <a:lstStyle/>
          <a:p>
            <a:endParaRPr lang="en-US"/>
          </a:p>
        </p:txBody>
      </p:sp>
      <p:sp>
        <p:nvSpPr>
          <p:cNvPr id="183375" name="Rectangle 79"/>
          <p:cNvSpPr>
            <a:spLocks noChangeArrowheads="1"/>
          </p:cNvSpPr>
          <p:nvPr/>
        </p:nvSpPr>
        <p:spPr bwMode="auto">
          <a:xfrm>
            <a:off x="2767013" y="3889375"/>
            <a:ext cx="576262" cy="574675"/>
          </a:xfrm>
          <a:prstGeom prst="rect">
            <a:avLst/>
          </a:prstGeom>
          <a:noFill/>
          <a:ln w="38100">
            <a:solidFill>
              <a:srgbClr val="FF0000"/>
            </a:solidFill>
            <a:miter lim="800000"/>
            <a:headEnd/>
            <a:tailEnd/>
          </a:ln>
          <a:effectLst/>
        </p:spPr>
        <p:txBody>
          <a:bodyPr wrap="none" anchor="ctr"/>
          <a:lstStyle/>
          <a:p>
            <a:endParaRPr lang="en-US"/>
          </a:p>
        </p:txBody>
      </p:sp>
      <p:grpSp>
        <p:nvGrpSpPr>
          <p:cNvPr id="4" name="Group 80"/>
          <p:cNvGrpSpPr>
            <a:grpSpLocks/>
          </p:cNvGrpSpPr>
          <p:nvPr/>
        </p:nvGrpSpPr>
        <p:grpSpPr bwMode="auto">
          <a:xfrm>
            <a:off x="2536825" y="1163638"/>
            <a:ext cx="2033588" cy="2035175"/>
            <a:chOff x="195" y="733"/>
            <a:chExt cx="1281" cy="1282"/>
          </a:xfrm>
        </p:grpSpPr>
        <p:sp>
          <p:nvSpPr>
            <p:cNvPr id="183377" name="Rectangle 81"/>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3378" name="Rectangle 82"/>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3379" name="Rectangle 83"/>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83380" name="Freeform 84"/>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3381" name="Line 85"/>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83382" name="Line 86"/>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83383" name="Rectangle 87"/>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3384" name="Rectangle 88"/>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3385" name="Rectangle 89"/>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3386" name="Line 90"/>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83389" name="Rectangle 93"/>
          <p:cNvSpPr>
            <a:spLocks noChangeArrowheads="1"/>
          </p:cNvSpPr>
          <p:nvPr/>
        </p:nvSpPr>
        <p:spPr bwMode="auto">
          <a:xfrm>
            <a:off x="3995738" y="1163638"/>
            <a:ext cx="576262" cy="574675"/>
          </a:xfrm>
          <a:prstGeom prst="rect">
            <a:avLst/>
          </a:prstGeom>
          <a:noFill/>
          <a:ln w="38100">
            <a:solidFill>
              <a:srgbClr val="FF0000"/>
            </a:solidFill>
            <a:miter lim="800000"/>
            <a:headEnd/>
            <a:tailEnd/>
          </a:ln>
          <a:effectLst/>
        </p:spPr>
        <p:txBody>
          <a:bodyPr wrap="none" anchor="ctr"/>
          <a:lstStyle/>
          <a:p>
            <a:endParaRPr lang="en-US"/>
          </a:p>
        </p:txBody>
      </p:sp>
      <p:sp>
        <p:nvSpPr>
          <p:cNvPr id="183390" name="Text Box 94"/>
          <p:cNvSpPr txBox="1">
            <a:spLocks noChangeArrowheads="1"/>
          </p:cNvSpPr>
          <p:nvPr/>
        </p:nvSpPr>
        <p:spPr bwMode="auto">
          <a:xfrm>
            <a:off x="2613025" y="3208338"/>
            <a:ext cx="1612900" cy="336550"/>
          </a:xfrm>
          <a:prstGeom prst="rect">
            <a:avLst/>
          </a:prstGeom>
          <a:noFill/>
          <a:ln w="9525">
            <a:noFill/>
            <a:miter lim="800000"/>
            <a:headEnd/>
            <a:tailEnd/>
          </a:ln>
          <a:effectLst/>
        </p:spPr>
        <p:txBody>
          <a:bodyPr>
            <a:spAutoFit/>
          </a:bodyPr>
          <a:lstStyle/>
          <a:p>
            <a:pPr algn="ctr"/>
            <a:r>
              <a:rPr lang="en-US" sz="1600" i="1"/>
              <a:t>Owner/Sharer</a:t>
            </a:r>
          </a:p>
        </p:txBody>
      </p:sp>
      <p:sp>
        <p:nvSpPr>
          <p:cNvPr id="183391" name="Freeform 95"/>
          <p:cNvSpPr>
            <a:spLocks/>
          </p:cNvSpPr>
          <p:nvPr/>
        </p:nvSpPr>
        <p:spPr bwMode="auto">
          <a:xfrm rot="-5400000">
            <a:off x="2805112" y="2278063"/>
            <a:ext cx="2189163" cy="1112838"/>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83392" name="Rectangle 96"/>
          <p:cNvSpPr>
            <a:spLocks noChangeArrowheads="1"/>
          </p:cNvSpPr>
          <p:nvPr/>
        </p:nvSpPr>
        <p:spPr bwMode="auto">
          <a:xfrm>
            <a:off x="3305175" y="1470025"/>
            <a:ext cx="500063" cy="500063"/>
          </a:xfrm>
          <a:prstGeom prst="rect">
            <a:avLst/>
          </a:prstGeom>
          <a:noFill/>
          <a:ln w="38100">
            <a:solidFill>
              <a:srgbClr val="FF0000"/>
            </a:solidFill>
            <a:miter lim="800000"/>
            <a:headEnd/>
            <a:tailEnd/>
          </a:ln>
          <a:effectLst/>
        </p:spPr>
        <p:txBody>
          <a:bodyPr wrap="none" anchor="ctr"/>
          <a:lstStyle/>
          <a:p>
            <a:endParaRPr lang="en-US"/>
          </a:p>
        </p:txBody>
      </p:sp>
      <p:sp>
        <p:nvSpPr>
          <p:cNvPr id="183393" name="Line 97"/>
          <p:cNvSpPr>
            <a:spLocks noChangeShapeType="1"/>
          </p:cNvSpPr>
          <p:nvPr/>
        </p:nvSpPr>
        <p:spPr bwMode="auto">
          <a:xfrm>
            <a:off x="3805238" y="1624013"/>
            <a:ext cx="192087" cy="0"/>
          </a:xfrm>
          <a:prstGeom prst="line">
            <a:avLst/>
          </a:prstGeom>
          <a:noFill/>
          <a:ln w="38100">
            <a:solidFill>
              <a:srgbClr val="FF0000"/>
            </a:solidFill>
            <a:round/>
            <a:headEnd/>
            <a:tailEnd/>
          </a:ln>
          <a:effectLst/>
        </p:spPr>
        <p:txBody>
          <a:bodyPr/>
          <a:lstStyle/>
          <a:p>
            <a:endParaRPr lang="en-US"/>
          </a:p>
        </p:txBody>
      </p:sp>
      <p:sp>
        <p:nvSpPr>
          <p:cNvPr id="183394" name="Line 98"/>
          <p:cNvSpPr>
            <a:spLocks noChangeShapeType="1"/>
          </p:cNvSpPr>
          <p:nvPr/>
        </p:nvSpPr>
        <p:spPr bwMode="auto">
          <a:xfrm flipH="1" flipV="1">
            <a:off x="2344738" y="1277938"/>
            <a:ext cx="1651000" cy="0"/>
          </a:xfrm>
          <a:prstGeom prst="line">
            <a:avLst/>
          </a:prstGeom>
          <a:noFill/>
          <a:ln w="50800">
            <a:solidFill>
              <a:srgbClr val="FF0000"/>
            </a:solidFill>
            <a:round/>
            <a:headEnd/>
            <a:tailEnd type="triangle" w="lg" len="med"/>
          </a:ln>
          <a:effectLst/>
        </p:spPr>
        <p:txBody>
          <a:bodyPr/>
          <a:lstStyle/>
          <a:p>
            <a:endParaRPr lang="en-US"/>
          </a:p>
        </p:txBody>
      </p:sp>
      <p:sp>
        <p:nvSpPr>
          <p:cNvPr id="183398" name="Freeform 102"/>
          <p:cNvSpPr>
            <a:spLocks/>
          </p:cNvSpPr>
          <p:nvPr/>
        </p:nvSpPr>
        <p:spPr bwMode="auto">
          <a:xfrm rot="5400000" flipH="1">
            <a:off x="1442244" y="2604294"/>
            <a:ext cx="2189163" cy="460375"/>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83399" name="Freeform 103"/>
          <p:cNvSpPr>
            <a:spLocks/>
          </p:cNvSpPr>
          <p:nvPr/>
        </p:nvSpPr>
        <p:spPr bwMode="auto">
          <a:xfrm>
            <a:off x="3343275" y="4119563"/>
            <a:ext cx="614363" cy="1268412"/>
          </a:xfrm>
          <a:custGeom>
            <a:avLst/>
            <a:gdLst/>
            <a:ahLst/>
            <a:cxnLst>
              <a:cxn ang="0">
                <a:pos x="0" y="0"/>
              </a:cxn>
              <a:cxn ang="0">
                <a:pos x="387" y="0"/>
              </a:cxn>
              <a:cxn ang="0">
                <a:pos x="387" y="799"/>
              </a:cxn>
            </a:cxnLst>
            <a:rect l="0" t="0" r="r" b="b"/>
            <a:pathLst>
              <a:path w="387" h="799">
                <a:moveTo>
                  <a:pt x="0" y="0"/>
                </a:moveTo>
                <a:lnTo>
                  <a:pt x="387" y="0"/>
                </a:lnTo>
                <a:lnTo>
                  <a:pt x="387" y="799"/>
                </a:lnTo>
              </a:path>
            </a:pathLst>
          </a:custGeom>
          <a:noFill/>
          <a:ln w="50800">
            <a:solidFill>
              <a:srgbClr val="FF0000"/>
            </a:solidFill>
            <a:round/>
            <a:headEnd/>
            <a:tailEnd type="triangle" w="lg" len="med"/>
          </a:ln>
          <a:effectLst/>
        </p:spPr>
        <p:txBody>
          <a:bodyPr/>
          <a:lstStyle/>
          <a:p>
            <a:endParaRPr lang="en-US"/>
          </a:p>
        </p:txBody>
      </p:sp>
      <p:sp>
        <p:nvSpPr>
          <p:cNvPr id="183400" name="Text Box 104"/>
          <p:cNvSpPr txBox="1">
            <a:spLocks noChangeArrowheads="1"/>
          </p:cNvSpPr>
          <p:nvPr/>
        </p:nvSpPr>
        <p:spPr bwMode="auto">
          <a:xfrm>
            <a:off x="3227388" y="5387975"/>
            <a:ext cx="1612900" cy="581025"/>
          </a:xfrm>
          <a:prstGeom prst="rect">
            <a:avLst/>
          </a:prstGeom>
          <a:noFill/>
          <a:ln w="9525">
            <a:noFill/>
            <a:miter lim="800000"/>
            <a:headEnd/>
            <a:tailEnd/>
          </a:ln>
          <a:effectLst/>
        </p:spPr>
        <p:txBody>
          <a:bodyPr>
            <a:spAutoFit/>
          </a:bodyPr>
          <a:lstStyle/>
          <a:p>
            <a:pPr algn="ctr"/>
            <a:r>
              <a:rPr lang="en-US" sz="1600" i="1"/>
              <a:t>Off-chip </a:t>
            </a:r>
          </a:p>
          <a:p>
            <a:pPr algn="ctr"/>
            <a:r>
              <a:rPr lang="en-US" sz="1600" i="1"/>
              <a:t>Access</a:t>
            </a:r>
          </a:p>
        </p:txBody>
      </p:sp>
      <p:sp>
        <p:nvSpPr>
          <p:cNvPr id="183401" name="Rectangle 105"/>
          <p:cNvSpPr>
            <a:spLocks noChangeArrowheads="1"/>
          </p:cNvSpPr>
          <p:nvPr/>
        </p:nvSpPr>
        <p:spPr bwMode="auto">
          <a:xfrm>
            <a:off x="4687888" y="1123950"/>
            <a:ext cx="4262437"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All L2 slices on-chip form a distributed shared L2, backing up all L1s</a:t>
            </a:r>
          </a:p>
          <a:p>
            <a:pPr marL="742950" lvl="1" indent="-285750">
              <a:spcBef>
                <a:spcPct val="20000"/>
              </a:spcBef>
              <a:buClr>
                <a:schemeClr val="tx1"/>
              </a:buClr>
              <a:buFont typeface="Wingdings" pitchFamily="2" charset="2"/>
              <a:buChar char="ú"/>
            </a:pPr>
            <a:r>
              <a:rPr lang="en-US" altLang="ko-KR" b="0" i="1">
                <a:ea typeface="굴림" pitchFamily="34" charset="-127"/>
              </a:rPr>
              <a:t>No duplication, data kept in a unique L2 location</a:t>
            </a:r>
          </a:p>
          <a:p>
            <a:pPr marL="742950" lvl="1" indent="-285750">
              <a:spcBef>
                <a:spcPct val="20000"/>
              </a:spcBef>
              <a:buClr>
                <a:schemeClr val="tx1"/>
              </a:buClr>
              <a:buFont typeface="Wingdings" pitchFamily="2" charset="2"/>
              <a:buChar char="ú"/>
            </a:pPr>
            <a:r>
              <a:rPr lang="en-US" altLang="ko-KR" b="0" i="1">
                <a:ea typeface="굴림" pitchFamily="34" charset="-127"/>
              </a:rPr>
              <a:t>Coherence must be kept among all sharers at the L1 level</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On an L2 miss:</a:t>
            </a:r>
          </a:p>
          <a:p>
            <a:pPr marL="742950" lvl="1" indent="-285750">
              <a:spcBef>
                <a:spcPct val="20000"/>
              </a:spcBef>
              <a:buClr>
                <a:schemeClr val="tx1"/>
              </a:buClr>
              <a:buFont typeface="Wingdings" pitchFamily="2" charset="2"/>
              <a:buChar char="ú"/>
            </a:pPr>
            <a:r>
              <a:rPr lang="en-US" altLang="ko-KR" b="0" i="1">
                <a:ea typeface="굴림" pitchFamily="34" charset="-127"/>
              </a:rPr>
              <a:t>Data not in L2</a:t>
            </a:r>
          </a:p>
          <a:p>
            <a:pPr marL="742950" lvl="1" indent="-285750">
              <a:spcBef>
                <a:spcPct val="20000"/>
              </a:spcBef>
              <a:buClr>
                <a:schemeClr val="tx1"/>
              </a:buClr>
              <a:buFont typeface="Wingdings" pitchFamily="2" charset="2"/>
              <a:buChar char="ú"/>
            </a:pPr>
            <a:r>
              <a:rPr lang="en-US" altLang="ko-KR" b="0" i="1">
                <a:ea typeface="굴림" pitchFamily="34" charset="-127"/>
              </a:rPr>
              <a:t>Coherence miss (cache-to-cache reply-forwarding)</a:t>
            </a:r>
          </a:p>
          <a:p>
            <a:pPr marL="742950" lvl="1" indent="-285750">
              <a:spcBef>
                <a:spcPct val="20000"/>
              </a:spcBef>
              <a:buClr>
                <a:schemeClr val="tx1"/>
              </a:buClr>
              <a:buFont typeface="Wingdings" pitchFamily="2" charset="2"/>
              <a:buChar char="ú"/>
            </a:pPr>
            <a:endParaRPr lang="en-US" altLang="ko-KR" b="0" i="1">
              <a:ea typeface="굴림" pitchFamily="34" charset="-127"/>
            </a:endParaRPr>
          </a:p>
        </p:txBody>
      </p:sp>
      <p:sp>
        <p:nvSpPr>
          <p:cNvPr id="183402" name="Text Box 106"/>
          <p:cNvSpPr txBox="1">
            <a:spLocks noChangeArrowheads="1"/>
          </p:cNvSpPr>
          <p:nvPr/>
        </p:nvSpPr>
        <p:spPr bwMode="auto">
          <a:xfrm>
            <a:off x="231775" y="5926138"/>
            <a:ext cx="3725863" cy="581025"/>
          </a:xfrm>
          <a:prstGeom prst="rect">
            <a:avLst/>
          </a:prstGeom>
          <a:noFill/>
          <a:ln w="9525">
            <a:noFill/>
            <a:miter lim="800000"/>
            <a:headEnd/>
            <a:tailEnd/>
          </a:ln>
          <a:effectLst/>
        </p:spPr>
        <p:txBody>
          <a:bodyPr>
            <a:spAutoFit/>
          </a:bodyPr>
          <a:lstStyle/>
          <a:p>
            <a:pPr algn="ctr"/>
            <a:r>
              <a:rPr lang="en-US" sz="1600" i="1"/>
              <a:t>Home Node</a:t>
            </a:r>
          </a:p>
          <a:p>
            <a:pPr algn="ctr"/>
            <a:r>
              <a:rPr lang="en-US" sz="1600" i="1"/>
              <a:t>statically determined by address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3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83341"/>
                                        </p:tgtEl>
                                        <p:attrNameLst>
                                          <p:attrName>style.visibility</p:attrName>
                                        </p:attrNameLst>
                                      </p:cBhvr>
                                      <p:to>
                                        <p:strVal val="visible"/>
                                      </p:to>
                                    </p:set>
                                    <p:animEffect transition="in" filter="wipe(left)">
                                      <p:cBhvr>
                                        <p:cTn id="10" dur="500"/>
                                        <p:tgtEl>
                                          <p:spTgt spid="18334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3339"/>
                                        </p:tgtEl>
                                        <p:attrNameLst>
                                          <p:attrName>style.visibility</p:attrName>
                                        </p:attrNameLst>
                                      </p:cBhvr>
                                      <p:to>
                                        <p:strVal val="visible"/>
                                      </p:to>
                                    </p:set>
                                    <p:animEffect transition="in" filter="wipe(left)">
                                      <p:cBhvr>
                                        <p:cTn id="14" dur="500"/>
                                        <p:tgtEl>
                                          <p:spTgt spid="18333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3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34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3374"/>
                                        </p:tgtEl>
                                        <p:attrNameLst>
                                          <p:attrName>style.visibility</p:attrName>
                                        </p:attrNameLst>
                                      </p:cBhvr>
                                      <p:to>
                                        <p:strVal val="visible"/>
                                      </p:to>
                                    </p:set>
                                    <p:animEffect transition="in" filter="wipe(left)">
                                      <p:cBhvr>
                                        <p:cTn id="27" dur="500"/>
                                        <p:tgtEl>
                                          <p:spTgt spid="183374"/>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83344"/>
                                        </p:tgtEl>
                                        <p:attrNameLst>
                                          <p:attrName>style.visibility</p:attrName>
                                        </p:attrNameLst>
                                      </p:cBhvr>
                                      <p:to>
                                        <p:strVal val="visible"/>
                                      </p:to>
                                    </p:se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83352"/>
                                        </p:tgtEl>
                                        <p:attrNameLst>
                                          <p:attrName>style.visibility</p:attrName>
                                        </p:attrNameLst>
                                      </p:cBhvr>
                                      <p:to>
                                        <p:strVal val="visible"/>
                                      </p:to>
                                    </p:set>
                                    <p:animEffect transition="in" filter="wipe(up)">
                                      <p:cBhvr>
                                        <p:cTn id="34" dur="500"/>
                                        <p:tgtEl>
                                          <p:spTgt spid="183352"/>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83375"/>
                                        </p:tgtEl>
                                        <p:attrNameLst>
                                          <p:attrName>style.visibility</p:attrName>
                                        </p:attrNameLst>
                                      </p:cBhvr>
                                      <p:to>
                                        <p:strVal val="visible"/>
                                      </p:to>
                                    </p:se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83342"/>
                                        </p:tgtEl>
                                        <p:attrNameLst>
                                          <p:attrName>style.visibility</p:attrName>
                                        </p:attrNameLst>
                                      </p:cBhvr>
                                      <p:to>
                                        <p:strVal val="visible"/>
                                      </p:to>
                                    </p:set>
                                    <p:animEffect transition="in" filter="wipe(up)">
                                      <p:cBhvr>
                                        <p:cTn id="41" dur="500"/>
                                        <p:tgtEl>
                                          <p:spTgt spid="183342"/>
                                        </p:tgtEl>
                                      </p:cBhvr>
                                    </p:animEffect>
                                  </p:childTnLst>
                                </p:cTn>
                              </p:par>
                            </p:childTnLst>
                          </p:cTn>
                        </p:par>
                        <p:par>
                          <p:cTn id="42" fill="hold">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183340"/>
                                        </p:tgtEl>
                                        <p:attrNameLst>
                                          <p:attrName>style.visibility</p:attrName>
                                        </p:attrNameLst>
                                      </p:cBhvr>
                                      <p:to>
                                        <p:strVal val="visible"/>
                                      </p:to>
                                    </p:set>
                                    <p:animEffect transition="in" filter="wipe(up)">
                                      <p:cBhvr>
                                        <p:cTn id="45" dur="500"/>
                                        <p:tgtEl>
                                          <p:spTgt spid="18334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3398"/>
                                        </p:tgtEl>
                                        <p:attrNameLst>
                                          <p:attrName>style.visibility</p:attrName>
                                        </p:attrNameLst>
                                      </p:cBhvr>
                                      <p:to>
                                        <p:strVal val="visible"/>
                                      </p:to>
                                    </p:set>
                                    <p:animEffect transition="in" filter="wipe(down)">
                                      <p:cBhvr>
                                        <p:cTn id="50" dur="500"/>
                                        <p:tgtEl>
                                          <p:spTgt spid="18339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83398"/>
                                        </p:tgtEl>
                                        <p:attrNameLst>
                                          <p:attrName>style.visibility</p:attrName>
                                        </p:attrNameLst>
                                      </p:cBhvr>
                                      <p:to>
                                        <p:strVal val="hidden"/>
                                      </p:to>
                                    </p:set>
                                  </p:childTnLst>
                                </p:cTn>
                              </p:par>
                            </p:childTnLst>
                          </p:cTn>
                        </p:par>
                        <p:par>
                          <p:cTn id="55" fill="hold">
                            <p:stCondLst>
                              <p:cond delay="0"/>
                            </p:stCondLst>
                            <p:childTnLst>
                              <p:par>
                                <p:cTn id="56" presetID="22" presetClass="entr" presetSubtype="1" fill="hold" grpId="0" nodeType="afterEffect">
                                  <p:stCondLst>
                                    <p:cond delay="0"/>
                                  </p:stCondLst>
                                  <p:childTnLst>
                                    <p:set>
                                      <p:cBhvr>
                                        <p:cTn id="57" dur="1" fill="hold">
                                          <p:stCondLst>
                                            <p:cond delay="0"/>
                                          </p:stCondLst>
                                        </p:cTn>
                                        <p:tgtEl>
                                          <p:spTgt spid="183399"/>
                                        </p:tgtEl>
                                        <p:attrNameLst>
                                          <p:attrName>style.visibility</p:attrName>
                                        </p:attrNameLst>
                                      </p:cBhvr>
                                      <p:to>
                                        <p:strVal val="visible"/>
                                      </p:to>
                                    </p:set>
                                    <p:animEffect transition="in" filter="wipe(up)">
                                      <p:cBhvr>
                                        <p:cTn id="58" dur="500"/>
                                        <p:tgtEl>
                                          <p:spTgt spid="183399"/>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8340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83399"/>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8340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8339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83391"/>
                                        </p:tgtEl>
                                        <p:attrNameLst>
                                          <p:attrName>style.visibility</p:attrName>
                                        </p:attrNameLst>
                                      </p:cBhvr>
                                      <p:to>
                                        <p:strVal val="visible"/>
                                      </p:to>
                                    </p:set>
                                    <p:animEffect transition="in" filter="wipe(down)">
                                      <p:cBhvr>
                                        <p:cTn id="78" dur="500"/>
                                        <p:tgtEl>
                                          <p:spTgt spid="183391"/>
                                        </p:tgtEl>
                                      </p:cBhvr>
                                    </p:animEffec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183389"/>
                                        </p:tgtEl>
                                        <p:attrNameLst>
                                          <p:attrName>style.visibility</p:attrName>
                                        </p:attrNameLst>
                                      </p:cBhvr>
                                      <p:to>
                                        <p:strVal val="visible"/>
                                      </p:to>
                                    </p:set>
                                  </p:childTnLst>
                                </p:cTn>
                              </p:par>
                            </p:childTnLst>
                          </p:cTn>
                        </p:par>
                        <p:par>
                          <p:cTn id="82" fill="hold">
                            <p:stCondLst>
                              <p:cond delay="500"/>
                            </p:stCondLst>
                            <p:childTnLst>
                              <p:par>
                                <p:cTn id="83" presetID="22" presetClass="entr" presetSubtype="2" fill="hold" grpId="0" nodeType="afterEffect">
                                  <p:stCondLst>
                                    <p:cond delay="0"/>
                                  </p:stCondLst>
                                  <p:childTnLst>
                                    <p:set>
                                      <p:cBhvr>
                                        <p:cTn id="84" dur="1" fill="hold">
                                          <p:stCondLst>
                                            <p:cond delay="0"/>
                                          </p:stCondLst>
                                        </p:cTn>
                                        <p:tgtEl>
                                          <p:spTgt spid="183393"/>
                                        </p:tgtEl>
                                        <p:attrNameLst>
                                          <p:attrName>style.visibility</p:attrName>
                                        </p:attrNameLst>
                                      </p:cBhvr>
                                      <p:to>
                                        <p:strVal val="visible"/>
                                      </p:to>
                                    </p:set>
                                    <p:animEffect transition="in" filter="wipe(right)">
                                      <p:cBhvr>
                                        <p:cTn id="85" dur="500"/>
                                        <p:tgtEl>
                                          <p:spTgt spid="183393"/>
                                        </p:tgtEl>
                                      </p:cBhvr>
                                    </p:animEffect>
                                  </p:childTnLst>
                                </p:cTn>
                              </p:par>
                            </p:childTnLst>
                          </p:cTn>
                        </p:par>
                        <p:par>
                          <p:cTn id="86" fill="hold">
                            <p:stCondLst>
                              <p:cond delay="1000"/>
                            </p:stCondLst>
                            <p:childTnLst>
                              <p:par>
                                <p:cTn id="87" presetID="22" presetClass="entr" presetSubtype="2" fill="hold" grpId="0" nodeType="afterEffect">
                                  <p:stCondLst>
                                    <p:cond delay="0"/>
                                  </p:stCondLst>
                                  <p:childTnLst>
                                    <p:set>
                                      <p:cBhvr>
                                        <p:cTn id="88" dur="1" fill="hold">
                                          <p:stCondLst>
                                            <p:cond delay="0"/>
                                          </p:stCondLst>
                                        </p:cTn>
                                        <p:tgtEl>
                                          <p:spTgt spid="183392"/>
                                        </p:tgtEl>
                                        <p:attrNameLst>
                                          <p:attrName>style.visibility</p:attrName>
                                        </p:attrNameLst>
                                      </p:cBhvr>
                                      <p:to>
                                        <p:strVal val="visible"/>
                                      </p:to>
                                    </p:set>
                                    <p:animEffect transition="in" filter="wipe(right)">
                                      <p:cBhvr>
                                        <p:cTn id="89" dur="500"/>
                                        <p:tgtEl>
                                          <p:spTgt spid="183392"/>
                                        </p:tgtEl>
                                      </p:cBhvr>
                                    </p:animEffect>
                                  </p:childTnLst>
                                </p:cTn>
                              </p:par>
                            </p:childTnLst>
                          </p:cTn>
                        </p:par>
                        <p:par>
                          <p:cTn id="90" fill="hold">
                            <p:stCondLst>
                              <p:cond delay="1500"/>
                            </p:stCondLst>
                            <p:childTnLst>
                              <p:par>
                                <p:cTn id="91" presetID="22" presetClass="entr" presetSubtype="2" fill="hold" grpId="0" nodeType="afterEffect">
                                  <p:stCondLst>
                                    <p:cond delay="0"/>
                                  </p:stCondLst>
                                  <p:childTnLst>
                                    <p:set>
                                      <p:cBhvr>
                                        <p:cTn id="92" dur="1" fill="hold">
                                          <p:stCondLst>
                                            <p:cond delay="0"/>
                                          </p:stCondLst>
                                        </p:cTn>
                                        <p:tgtEl>
                                          <p:spTgt spid="183394"/>
                                        </p:tgtEl>
                                        <p:attrNameLst>
                                          <p:attrName>style.visibility</p:attrName>
                                        </p:attrNameLst>
                                      </p:cBhvr>
                                      <p:to>
                                        <p:strVal val="visible"/>
                                      </p:to>
                                    </p:set>
                                    <p:animEffect transition="in" filter="wipe(right)">
                                      <p:cBhvr>
                                        <p:cTn id="93" dur="500"/>
                                        <p:tgtEl>
                                          <p:spTgt spid="18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37" grpId="0"/>
      <p:bldP spid="183338" grpId="0" animBg="1"/>
      <p:bldP spid="183339" grpId="0" animBg="1"/>
      <p:bldP spid="183340" grpId="0" animBg="1"/>
      <p:bldP spid="183341" grpId="0" animBg="1"/>
      <p:bldP spid="183342" grpId="0" animBg="1"/>
      <p:bldP spid="183344" grpId="0" animBg="1"/>
      <p:bldP spid="183352" grpId="0" animBg="1"/>
      <p:bldP spid="183374" grpId="0" animBg="1"/>
      <p:bldP spid="183375" grpId="0" animBg="1"/>
      <p:bldP spid="183389" grpId="0" animBg="1"/>
      <p:bldP spid="183390" grpId="0"/>
      <p:bldP spid="183391" grpId="0" animBg="1"/>
      <p:bldP spid="183392" grpId="0" animBg="1"/>
      <p:bldP spid="183393" grpId="0" animBg="1"/>
      <p:bldP spid="183394" grpId="0" animBg="1"/>
      <p:bldP spid="183398" grpId="0" animBg="1"/>
      <p:bldP spid="183398" grpId="1" animBg="1"/>
      <p:bldP spid="183399" grpId="0" animBg="1"/>
      <p:bldP spid="183399" grpId="1" animBg="1"/>
      <p:bldP spid="183400" grpId="0"/>
      <p:bldP spid="183400" grpId="1"/>
      <p:bldP spid="18340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309563" y="1163638"/>
            <a:ext cx="2033587" cy="2035175"/>
            <a:chOff x="195" y="733"/>
            <a:chExt cx="1281" cy="1282"/>
          </a:xfrm>
        </p:grpSpPr>
        <p:sp>
          <p:nvSpPr>
            <p:cNvPr id="185358" name="Rectangle 14"/>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5359" name="Rectangle 15"/>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5360" name="Rectangle 16"/>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85361" name="Freeform 17"/>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5362" name="Line 18"/>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85363" name="Line 19"/>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85364" name="Rectangle 20"/>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5365" name="Rectangle 21"/>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5366" name="Rectangle 22"/>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5367" name="Line 23"/>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85368" name="Rectangle 24"/>
          <p:cNvSpPr>
            <a:spLocks noGrp="1" noChangeArrowheads="1"/>
          </p:cNvSpPr>
          <p:nvPr>
            <p:ph type="title"/>
          </p:nvPr>
        </p:nvSpPr>
        <p:spPr/>
        <p:txBody>
          <a:bodyPr/>
          <a:lstStyle/>
          <a:p>
            <a:r>
              <a:rPr lang="en-US" sz="3000"/>
              <a:t>Shared L2 Design Provides Maximum Capacity</a:t>
            </a:r>
          </a:p>
        </p:txBody>
      </p:sp>
      <p:sp>
        <p:nvSpPr>
          <p:cNvPr id="185398" name="Rectangle 54"/>
          <p:cNvSpPr>
            <a:spLocks noChangeArrowheads="1"/>
          </p:cNvSpPr>
          <p:nvPr/>
        </p:nvSpPr>
        <p:spPr bwMode="auto">
          <a:xfrm>
            <a:off x="3095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185399" name="AutoShape 55"/>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FFFF99"/>
          </a:solidFill>
          <a:ln w="25400">
            <a:solidFill>
              <a:schemeClr val="tx1"/>
            </a:solidFill>
            <a:miter lim="800000"/>
            <a:headEnd/>
            <a:tailEnd/>
          </a:ln>
          <a:effectLst/>
        </p:spPr>
        <p:txBody>
          <a:bodyPr wrap="none" anchor="ctr"/>
          <a:lstStyle/>
          <a:p>
            <a:endParaRPr lang="en-US"/>
          </a:p>
        </p:txBody>
      </p:sp>
      <p:grpSp>
        <p:nvGrpSpPr>
          <p:cNvPr id="3" name="Group 172"/>
          <p:cNvGrpSpPr>
            <a:grpSpLocks/>
          </p:cNvGrpSpPr>
          <p:nvPr/>
        </p:nvGrpSpPr>
        <p:grpSpPr bwMode="auto">
          <a:xfrm>
            <a:off x="309563" y="3621088"/>
            <a:ext cx="614362" cy="652462"/>
            <a:chOff x="195" y="2281"/>
            <a:chExt cx="387" cy="411"/>
          </a:xfrm>
        </p:grpSpPr>
        <p:sp>
          <p:nvSpPr>
            <p:cNvPr id="185402" name="Rectangle 5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403" name="Rectangle 5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404" name="Rectangle 6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405" name="Rectangle 6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406" name="Rectangle 6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407" name="Rectangle 6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sp>
        <p:nvSpPr>
          <p:cNvPr id="185622" name="Rectangle 278"/>
          <p:cNvSpPr>
            <a:spLocks noChangeArrowheads="1"/>
          </p:cNvSpPr>
          <p:nvPr/>
        </p:nvSpPr>
        <p:spPr bwMode="auto">
          <a:xfrm>
            <a:off x="3535363" y="1163638"/>
            <a:ext cx="53768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Characteristics:</a:t>
            </a:r>
          </a:p>
          <a:p>
            <a:pPr marL="742950" lvl="1" indent="-285750">
              <a:spcBef>
                <a:spcPct val="20000"/>
              </a:spcBef>
              <a:buClr>
                <a:schemeClr val="tx1"/>
              </a:buClr>
              <a:buFont typeface="Wingdings" pitchFamily="2" charset="2"/>
              <a:buChar char="ú"/>
            </a:pPr>
            <a:r>
              <a:rPr lang="en-US" altLang="ko-KR" b="0" i="1">
                <a:ea typeface="굴림" pitchFamily="34" charset="-127"/>
              </a:rPr>
              <a:t>Maximizes on-chip capacity</a:t>
            </a:r>
          </a:p>
          <a:p>
            <a:pPr marL="742950" lvl="1" indent="-285750">
              <a:spcBef>
                <a:spcPct val="20000"/>
              </a:spcBef>
              <a:buClr>
                <a:schemeClr val="tx1"/>
              </a:buClr>
              <a:buFont typeface="Wingdings" pitchFamily="2" charset="2"/>
              <a:buChar char="ú"/>
            </a:pPr>
            <a:r>
              <a:rPr lang="en-US" altLang="ko-KR" b="0" i="1">
                <a:ea typeface="굴림" pitchFamily="34" charset="-127"/>
              </a:rPr>
              <a:t>Long/non-uniform latency to L2 data </a:t>
            </a:r>
          </a:p>
          <a:p>
            <a:pPr marL="742950" lvl="1" indent="-285750">
              <a:spcBef>
                <a:spcPct val="20000"/>
              </a:spcBef>
              <a:buClr>
                <a:schemeClr val="tx1"/>
              </a:buClr>
              <a:buFont typeface="Wingdings" pitchFamily="2" charset="2"/>
              <a:buChar char="ú"/>
            </a:pPr>
            <a:endParaRPr lang="en-US" altLang="ko-KR" b="0" i="1">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Works well for benchmarks with larger working sets to minimize expensive off-chip accesses</a:t>
            </a:r>
          </a:p>
          <a:p>
            <a:pPr marL="742950" lvl="1" indent="-285750">
              <a:spcBef>
                <a:spcPct val="20000"/>
              </a:spcBef>
              <a:buClr>
                <a:schemeClr val="tx1"/>
              </a:buClr>
              <a:buFont typeface="Wingdings" pitchFamily="2" charset="2"/>
              <a:buChar char="ú"/>
            </a:pPr>
            <a:endParaRPr lang="en-US" altLang="ko-KR">
              <a:ea typeface="굴림" pitchFamily="34" charset="-127"/>
            </a:endParaRPr>
          </a:p>
        </p:txBody>
      </p:sp>
      <p:grpSp>
        <p:nvGrpSpPr>
          <p:cNvPr id="4" name="Group 279"/>
          <p:cNvGrpSpPr>
            <a:grpSpLocks/>
          </p:cNvGrpSpPr>
          <p:nvPr/>
        </p:nvGrpSpPr>
        <p:grpSpPr bwMode="auto">
          <a:xfrm>
            <a:off x="309563" y="4275138"/>
            <a:ext cx="614362" cy="652462"/>
            <a:chOff x="195" y="2281"/>
            <a:chExt cx="387" cy="411"/>
          </a:xfrm>
        </p:grpSpPr>
        <p:sp>
          <p:nvSpPr>
            <p:cNvPr id="185624" name="Rectangle 28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25" name="Rectangle 28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26" name="Rectangle 28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27" name="Rectangle 28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28" name="Rectangle 28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29" name="Rectangle 28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5" name="Group 286"/>
          <p:cNvGrpSpPr>
            <a:grpSpLocks/>
          </p:cNvGrpSpPr>
          <p:nvPr/>
        </p:nvGrpSpPr>
        <p:grpSpPr bwMode="auto">
          <a:xfrm>
            <a:off x="309563" y="4926013"/>
            <a:ext cx="614362" cy="652462"/>
            <a:chOff x="195" y="2281"/>
            <a:chExt cx="387" cy="411"/>
          </a:xfrm>
        </p:grpSpPr>
        <p:sp>
          <p:nvSpPr>
            <p:cNvPr id="185631" name="Rectangle 28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32" name="Rectangle 28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33" name="Rectangle 28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34" name="Rectangle 29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35" name="Rectangle 29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36" name="Rectangle 29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6" name="Group 293"/>
          <p:cNvGrpSpPr>
            <a:grpSpLocks/>
          </p:cNvGrpSpPr>
          <p:nvPr/>
        </p:nvGrpSpPr>
        <p:grpSpPr bwMode="auto">
          <a:xfrm>
            <a:off x="309563" y="5580063"/>
            <a:ext cx="614362" cy="652462"/>
            <a:chOff x="195" y="2281"/>
            <a:chExt cx="387" cy="411"/>
          </a:xfrm>
        </p:grpSpPr>
        <p:sp>
          <p:nvSpPr>
            <p:cNvPr id="185638" name="Rectangle 29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39" name="Rectangle 29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40" name="Rectangle 29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41" name="Rectangle 29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42" name="Rectangle 29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43" name="Rectangle 29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7" name="Group 300"/>
          <p:cNvGrpSpPr>
            <a:grpSpLocks/>
          </p:cNvGrpSpPr>
          <p:nvPr/>
        </p:nvGrpSpPr>
        <p:grpSpPr bwMode="auto">
          <a:xfrm>
            <a:off x="923925" y="3621088"/>
            <a:ext cx="614363" cy="652462"/>
            <a:chOff x="195" y="2281"/>
            <a:chExt cx="387" cy="411"/>
          </a:xfrm>
        </p:grpSpPr>
        <p:sp>
          <p:nvSpPr>
            <p:cNvPr id="185645" name="Rectangle 30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46" name="Rectangle 30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47" name="Rectangle 30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48" name="Rectangle 30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49" name="Rectangle 30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50" name="Rectangle 30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8" name="Group 307"/>
          <p:cNvGrpSpPr>
            <a:grpSpLocks/>
          </p:cNvGrpSpPr>
          <p:nvPr/>
        </p:nvGrpSpPr>
        <p:grpSpPr bwMode="auto">
          <a:xfrm>
            <a:off x="923925" y="4275138"/>
            <a:ext cx="614363" cy="652462"/>
            <a:chOff x="195" y="2281"/>
            <a:chExt cx="387" cy="411"/>
          </a:xfrm>
        </p:grpSpPr>
        <p:sp>
          <p:nvSpPr>
            <p:cNvPr id="185652" name="Rectangle 30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53" name="Rectangle 30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54" name="Rectangle 31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55" name="Rectangle 31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56" name="Rectangle 31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57" name="Rectangle 31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9" name="Group 314"/>
          <p:cNvGrpSpPr>
            <a:grpSpLocks/>
          </p:cNvGrpSpPr>
          <p:nvPr/>
        </p:nvGrpSpPr>
        <p:grpSpPr bwMode="auto">
          <a:xfrm>
            <a:off x="923925" y="4926013"/>
            <a:ext cx="614363" cy="652462"/>
            <a:chOff x="195" y="2281"/>
            <a:chExt cx="387" cy="411"/>
          </a:xfrm>
        </p:grpSpPr>
        <p:sp>
          <p:nvSpPr>
            <p:cNvPr id="185659" name="Rectangle 31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60" name="Rectangle 316"/>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61" name="Rectangle 31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62" name="Rectangle 31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63" name="Rectangle 31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64" name="Rectangle 320"/>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0" name="Group 321"/>
          <p:cNvGrpSpPr>
            <a:grpSpLocks/>
          </p:cNvGrpSpPr>
          <p:nvPr/>
        </p:nvGrpSpPr>
        <p:grpSpPr bwMode="auto">
          <a:xfrm>
            <a:off x="923925" y="5580063"/>
            <a:ext cx="614363" cy="652462"/>
            <a:chOff x="195" y="2281"/>
            <a:chExt cx="387" cy="411"/>
          </a:xfrm>
        </p:grpSpPr>
        <p:sp>
          <p:nvSpPr>
            <p:cNvPr id="185666" name="Rectangle 32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67" name="Rectangle 323"/>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68" name="Rectangle 32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69" name="Rectangle 32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70" name="Rectangle 32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71" name="Rectangle 327"/>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1" name="Group 328"/>
          <p:cNvGrpSpPr>
            <a:grpSpLocks/>
          </p:cNvGrpSpPr>
          <p:nvPr/>
        </p:nvGrpSpPr>
        <p:grpSpPr bwMode="auto">
          <a:xfrm>
            <a:off x="1538288" y="3621088"/>
            <a:ext cx="614362" cy="652462"/>
            <a:chOff x="195" y="2281"/>
            <a:chExt cx="387" cy="411"/>
          </a:xfrm>
        </p:grpSpPr>
        <p:sp>
          <p:nvSpPr>
            <p:cNvPr id="185673" name="Rectangle 32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74" name="Rectangle 330"/>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75" name="Rectangle 33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76" name="Rectangle 33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77" name="Rectangle 33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78" name="Rectangle 334"/>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2" name="Group 335"/>
          <p:cNvGrpSpPr>
            <a:grpSpLocks/>
          </p:cNvGrpSpPr>
          <p:nvPr/>
        </p:nvGrpSpPr>
        <p:grpSpPr bwMode="auto">
          <a:xfrm>
            <a:off x="1538288" y="4275138"/>
            <a:ext cx="614362" cy="652462"/>
            <a:chOff x="195" y="2281"/>
            <a:chExt cx="387" cy="411"/>
          </a:xfrm>
        </p:grpSpPr>
        <p:sp>
          <p:nvSpPr>
            <p:cNvPr id="185680" name="Rectangle 33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81" name="Rectangle 33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82" name="Rectangle 33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83" name="Rectangle 33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84" name="Rectangle 34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85" name="Rectangle 34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3" name="Group 342"/>
          <p:cNvGrpSpPr>
            <a:grpSpLocks/>
          </p:cNvGrpSpPr>
          <p:nvPr/>
        </p:nvGrpSpPr>
        <p:grpSpPr bwMode="auto">
          <a:xfrm>
            <a:off x="1538288" y="4926013"/>
            <a:ext cx="614362" cy="652462"/>
            <a:chOff x="195" y="2281"/>
            <a:chExt cx="387" cy="411"/>
          </a:xfrm>
        </p:grpSpPr>
        <p:sp>
          <p:nvSpPr>
            <p:cNvPr id="185687" name="Rectangle 34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88" name="Rectangle 34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89" name="Rectangle 34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90" name="Rectangle 34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91" name="Rectangle 34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92" name="Rectangle 34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4" name="Group 349"/>
          <p:cNvGrpSpPr>
            <a:grpSpLocks/>
          </p:cNvGrpSpPr>
          <p:nvPr/>
        </p:nvGrpSpPr>
        <p:grpSpPr bwMode="auto">
          <a:xfrm>
            <a:off x="1538288" y="5580063"/>
            <a:ext cx="614362" cy="652462"/>
            <a:chOff x="195" y="2281"/>
            <a:chExt cx="387" cy="411"/>
          </a:xfrm>
        </p:grpSpPr>
        <p:sp>
          <p:nvSpPr>
            <p:cNvPr id="185694" name="Rectangle 35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95" name="Rectangle 35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96" name="Rectangle 35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97" name="Rectangle 35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98" name="Rectangle 35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99" name="Rectangle 35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5" name="Group 356"/>
          <p:cNvGrpSpPr>
            <a:grpSpLocks/>
          </p:cNvGrpSpPr>
          <p:nvPr/>
        </p:nvGrpSpPr>
        <p:grpSpPr bwMode="auto">
          <a:xfrm>
            <a:off x="2152650" y="3621088"/>
            <a:ext cx="614363" cy="652462"/>
            <a:chOff x="195" y="2281"/>
            <a:chExt cx="387" cy="411"/>
          </a:xfrm>
        </p:grpSpPr>
        <p:sp>
          <p:nvSpPr>
            <p:cNvPr id="185701" name="Rectangle 35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702" name="Rectangle 35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703" name="Rectangle 35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704" name="Rectangle 36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705" name="Rectangle 36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706" name="Rectangle 36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6" name="Group 363"/>
          <p:cNvGrpSpPr>
            <a:grpSpLocks/>
          </p:cNvGrpSpPr>
          <p:nvPr/>
        </p:nvGrpSpPr>
        <p:grpSpPr bwMode="auto">
          <a:xfrm>
            <a:off x="2152650" y="4275138"/>
            <a:ext cx="614363" cy="652462"/>
            <a:chOff x="195" y="2281"/>
            <a:chExt cx="387" cy="411"/>
          </a:xfrm>
        </p:grpSpPr>
        <p:sp>
          <p:nvSpPr>
            <p:cNvPr id="185708" name="Rectangle 36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709" name="Rectangle 36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710" name="Rectangle 36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711" name="Rectangle 36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712" name="Rectangle 36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713" name="Rectangle 36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7" name="Group 370"/>
          <p:cNvGrpSpPr>
            <a:grpSpLocks/>
          </p:cNvGrpSpPr>
          <p:nvPr/>
        </p:nvGrpSpPr>
        <p:grpSpPr bwMode="auto">
          <a:xfrm>
            <a:off x="2152650" y="4926013"/>
            <a:ext cx="614363" cy="652462"/>
            <a:chOff x="195" y="2281"/>
            <a:chExt cx="387" cy="411"/>
          </a:xfrm>
        </p:grpSpPr>
        <p:sp>
          <p:nvSpPr>
            <p:cNvPr id="185715" name="Rectangle 37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716" name="Rectangle 37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717" name="Rectangle 37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718" name="Rectangle 37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719" name="Rectangle 37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720" name="Rectangle 37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8" name="Group 377"/>
          <p:cNvGrpSpPr>
            <a:grpSpLocks/>
          </p:cNvGrpSpPr>
          <p:nvPr/>
        </p:nvGrpSpPr>
        <p:grpSpPr bwMode="auto">
          <a:xfrm>
            <a:off x="2152650" y="5580063"/>
            <a:ext cx="614363" cy="652462"/>
            <a:chOff x="195" y="2281"/>
            <a:chExt cx="387" cy="411"/>
          </a:xfrm>
        </p:grpSpPr>
        <p:sp>
          <p:nvSpPr>
            <p:cNvPr id="185722" name="Rectangle 37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723" name="Rectangle 37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724" name="Rectangle 38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725" name="Rectangle 38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726" name="Rectangle 38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727" name="Rectangle 38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33" name="Rectangle 13"/>
          <p:cNvSpPr>
            <a:spLocks noGrp="1" noChangeArrowheads="1"/>
          </p:cNvSpPr>
          <p:nvPr>
            <p:ph type="title"/>
          </p:nvPr>
        </p:nvSpPr>
        <p:spPr>
          <a:xfrm>
            <a:off x="231775" y="1"/>
            <a:ext cx="8680450" cy="381000"/>
          </a:xfrm>
        </p:spPr>
        <p:txBody>
          <a:bodyPr/>
          <a:lstStyle/>
          <a:p>
            <a:r>
              <a:rPr lang="en-US" sz="3000" dirty="0"/>
              <a:t>Victim Replication</a:t>
            </a:r>
            <a:r>
              <a:rPr lang="en-US" sz="3000" dirty="0" smtClean="0"/>
              <a:t>:</a:t>
            </a:r>
            <a:endParaRPr lang="en-US" sz="3000" dirty="0"/>
          </a:p>
        </p:txBody>
      </p:sp>
      <p:sp>
        <p:nvSpPr>
          <p:cNvPr id="209943" name="Rectangle 23"/>
          <p:cNvSpPr>
            <a:spLocks noChangeArrowheads="1"/>
          </p:cNvSpPr>
          <p:nvPr/>
        </p:nvSpPr>
        <p:spPr bwMode="auto">
          <a:xfrm>
            <a:off x="4494213" y="2133600"/>
            <a:ext cx="4494212" cy="42910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800" dirty="0">
                <a:ea typeface="굴림" pitchFamily="34" charset="-127"/>
              </a:rPr>
              <a:t>Shared design characteristics:</a:t>
            </a:r>
          </a:p>
          <a:p>
            <a:pPr marL="742950" lvl="1" indent="-285750">
              <a:spcBef>
                <a:spcPct val="20000"/>
              </a:spcBef>
              <a:buClr>
                <a:schemeClr val="tx1"/>
              </a:buClr>
              <a:buFont typeface="Wingdings" pitchFamily="2" charset="2"/>
              <a:buChar char="ú"/>
            </a:pPr>
            <a:r>
              <a:rPr lang="en-US" altLang="ko-KR" sz="2400" b="0" i="1" dirty="0">
                <a:ea typeface="굴림" pitchFamily="34" charset="-127"/>
              </a:rPr>
              <a:t>Long/non-uniform L2 hit latency </a:t>
            </a:r>
          </a:p>
          <a:p>
            <a:pPr marL="742950" lvl="1" indent="-285750">
              <a:spcBef>
                <a:spcPct val="20000"/>
              </a:spcBef>
              <a:buClr>
                <a:schemeClr val="tx1"/>
              </a:buClr>
              <a:buFont typeface="Wingdings" pitchFamily="2" charset="2"/>
              <a:buChar char="ú"/>
            </a:pPr>
            <a:r>
              <a:rPr lang="en-US" altLang="ko-KR" sz="2400" b="0" i="1" dirty="0">
                <a:ea typeface="굴림" pitchFamily="34" charset="-127"/>
              </a:rPr>
              <a:t>Maximum L2 capacity</a:t>
            </a:r>
          </a:p>
          <a:p>
            <a:pPr marL="742950" lvl="1" indent="-285750">
              <a:spcBef>
                <a:spcPct val="20000"/>
              </a:spcBef>
              <a:buClr>
                <a:schemeClr val="tx1"/>
              </a:buClr>
              <a:buFont typeface="Wingdings" pitchFamily="2" charset="2"/>
              <a:buChar char="ú"/>
            </a:pPr>
            <a:endParaRPr lang="en-US" altLang="ko-KR" sz="2400" b="0" i="1" dirty="0">
              <a:ea typeface="굴림" pitchFamily="34" charset="-127"/>
            </a:endParaRPr>
          </a:p>
        </p:txBody>
      </p:sp>
      <p:sp>
        <p:nvSpPr>
          <p:cNvPr id="210049" name="Rectangle 129"/>
          <p:cNvSpPr>
            <a:spLocks noChangeArrowheads="1"/>
          </p:cNvSpPr>
          <p:nvPr/>
        </p:nvSpPr>
        <p:spPr bwMode="auto">
          <a:xfrm>
            <a:off x="153988" y="2133600"/>
            <a:ext cx="4225925" cy="42910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800" dirty="0">
                <a:ea typeface="굴림" pitchFamily="34" charset="-127"/>
              </a:rPr>
              <a:t>Private design characteristics:</a:t>
            </a:r>
          </a:p>
          <a:p>
            <a:pPr marL="742950" lvl="1" indent="-285750">
              <a:spcBef>
                <a:spcPct val="20000"/>
              </a:spcBef>
              <a:buClr>
                <a:schemeClr val="tx1"/>
              </a:buClr>
              <a:buFont typeface="Wingdings" pitchFamily="2" charset="2"/>
              <a:buChar char="ú"/>
            </a:pPr>
            <a:r>
              <a:rPr lang="en-US" altLang="ko-KR" sz="2400" b="0" i="1" dirty="0">
                <a:ea typeface="굴림" pitchFamily="34" charset="-127"/>
              </a:rPr>
              <a:t>Low L2 hit latency to resident L2 data</a:t>
            </a:r>
          </a:p>
          <a:p>
            <a:pPr marL="742950" lvl="1" indent="-285750">
              <a:spcBef>
                <a:spcPct val="20000"/>
              </a:spcBef>
              <a:buClr>
                <a:schemeClr val="tx1"/>
              </a:buClr>
              <a:buFont typeface="Wingdings" pitchFamily="2" charset="2"/>
              <a:buChar char="ú"/>
            </a:pPr>
            <a:r>
              <a:rPr lang="en-US" altLang="ko-KR" sz="2400" b="0" i="1" dirty="0">
                <a:ea typeface="굴림" pitchFamily="34" charset="-127"/>
              </a:rPr>
              <a:t>Reduced L2 capacity</a:t>
            </a:r>
          </a:p>
          <a:p>
            <a:pPr marL="742950" lvl="1" indent="-285750">
              <a:spcBef>
                <a:spcPct val="20000"/>
              </a:spcBef>
              <a:buClr>
                <a:schemeClr val="tx1"/>
              </a:buClr>
              <a:buFont typeface="Wingdings" pitchFamily="2" charset="2"/>
              <a:buChar char="ú"/>
            </a:pPr>
            <a:endParaRPr lang="en-US" altLang="ko-KR" sz="2400" b="0" i="1" dirty="0">
              <a:ea typeface="굴림" pitchFamily="34" charset="-127"/>
            </a:endParaRPr>
          </a:p>
        </p:txBody>
      </p:sp>
      <p:sp>
        <p:nvSpPr>
          <p:cNvPr id="5" name="TextBox 4"/>
          <p:cNvSpPr txBox="1"/>
          <p:nvPr/>
        </p:nvSpPr>
        <p:spPr>
          <a:xfrm>
            <a:off x="533400" y="457200"/>
            <a:ext cx="7848600" cy="830997"/>
          </a:xfrm>
          <a:prstGeom prst="rect">
            <a:avLst/>
          </a:prstGeom>
          <a:noFill/>
        </p:spPr>
        <p:txBody>
          <a:bodyPr wrap="square" rtlCol="0">
            <a:spAutoFit/>
          </a:bodyPr>
          <a:lstStyle/>
          <a:p>
            <a:pPr algn="ctr"/>
            <a:r>
              <a:rPr lang="en-US" sz="2400" b="1" dirty="0" smtClean="0"/>
              <a:t>A Hybrid Combining the Advantages </a:t>
            </a:r>
          </a:p>
          <a:p>
            <a:pPr algn="ctr"/>
            <a:r>
              <a:rPr lang="en-US" sz="2400" b="1" dirty="0" smtClean="0"/>
              <a:t>of Private and Shared Designs</a:t>
            </a:r>
            <a:endParaRPr lang="en-US" sz="2400" b="1"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231775" y="1"/>
            <a:ext cx="8680450" cy="381000"/>
          </a:xfrm>
        </p:spPr>
        <p:txBody>
          <a:bodyPr/>
          <a:lstStyle/>
          <a:p>
            <a:r>
              <a:rPr lang="en-US" sz="3000" dirty="0"/>
              <a:t>Victim </a:t>
            </a:r>
            <a:r>
              <a:rPr lang="en-US" sz="3000" dirty="0" smtClean="0"/>
              <a:t>Replication</a:t>
            </a:r>
            <a:endParaRPr lang="en-US" sz="3000" dirty="0"/>
          </a:p>
        </p:txBody>
      </p:sp>
      <p:sp>
        <p:nvSpPr>
          <p:cNvPr id="243715" name="Rectangle 3"/>
          <p:cNvSpPr>
            <a:spLocks noChangeArrowheads="1"/>
          </p:cNvSpPr>
          <p:nvPr/>
        </p:nvSpPr>
        <p:spPr bwMode="auto">
          <a:xfrm>
            <a:off x="4494213" y="1828800"/>
            <a:ext cx="4494212" cy="45958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800" dirty="0">
                <a:ea typeface="굴림" pitchFamily="34" charset="-127"/>
              </a:rPr>
              <a:t>Shared design characteristics:</a:t>
            </a:r>
          </a:p>
          <a:p>
            <a:pPr marL="742950" lvl="1" indent="-285750">
              <a:spcBef>
                <a:spcPct val="20000"/>
              </a:spcBef>
              <a:buClr>
                <a:schemeClr val="tx1"/>
              </a:buClr>
              <a:buFont typeface="Wingdings" pitchFamily="2" charset="2"/>
              <a:buChar char="ú"/>
            </a:pPr>
            <a:r>
              <a:rPr lang="en-US" altLang="ko-KR" sz="2400" b="0" i="1" dirty="0">
                <a:ea typeface="굴림" pitchFamily="34" charset="-127"/>
              </a:rPr>
              <a:t>Long/non-uniform L2 hit latency </a:t>
            </a:r>
          </a:p>
          <a:p>
            <a:pPr marL="742950" lvl="1" indent="-285750">
              <a:spcBef>
                <a:spcPct val="20000"/>
              </a:spcBef>
              <a:buClr>
                <a:srgbClr val="FF0000"/>
              </a:buClr>
              <a:buFont typeface="Wingdings" pitchFamily="2" charset="2"/>
              <a:buChar char="è"/>
            </a:pPr>
            <a:r>
              <a:rPr lang="en-US" altLang="ko-KR" sz="2400" b="0" i="1" dirty="0">
                <a:solidFill>
                  <a:srgbClr val="FF0000"/>
                </a:solidFill>
                <a:ea typeface="굴림" pitchFamily="34" charset="-127"/>
              </a:rPr>
              <a:t>Maximum L2 capacity</a:t>
            </a:r>
          </a:p>
          <a:p>
            <a:pPr marL="742950" lvl="1" indent="-285750">
              <a:spcBef>
                <a:spcPct val="20000"/>
              </a:spcBef>
              <a:buClr>
                <a:schemeClr val="tx1"/>
              </a:buClr>
              <a:buFont typeface="Wingdings" pitchFamily="2" charset="2"/>
              <a:buChar char="ú"/>
            </a:pPr>
            <a:endParaRPr lang="en-US" altLang="ko-KR" sz="2400" b="0" i="1" dirty="0">
              <a:solidFill>
                <a:srgbClr val="FF0000"/>
              </a:solidFill>
              <a:ea typeface="굴림" pitchFamily="34" charset="-127"/>
            </a:endParaRPr>
          </a:p>
        </p:txBody>
      </p:sp>
      <p:sp>
        <p:nvSpPr>
          <p:cNvPr id="243716" name="Rectangle 4"/>
          <p:cNvSpPr>
            <a:spLocks noChangeArrowheads="1"/>
          </p:cNvSpPr>
          <p:nvPr/>
        </p:nvSpPr>
        <p:spPr bwMode="auto">
          <a:xfrm>
            <a:off x="153988" y="1981200"/>
            <a:ext cx="4225925" cy="44434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800" dirty="0">
                <a:ea typeface="굴림" pitchFamily="34" charset="-127"/>
              </a:rPr>
              <a:t>Private design characteristics:</a:t>
            </a:r>
          </a:p>
          <a:p>
            <a:pPr marL="742950" lvl="1" indent="-285750">
              <a:spcBef>
                <a:spcPct val="20000"/>
              </a:spcBef>
              <a:buClr>
                <a:srgbClr val="FF0000"/>
              </a:buClr>
              <a:buFont typeface="Wingdings" pitchFamily="2" charset="2"/>
              <a:buChar char="è"/>
            </a:pPr>
            <a:r>
              <a:rPr lang="en-US" altLang="ko-KR" sz="2400" b="0" i="1" dirty="0">
                <a:solidFill>
                  <a:srgbClr val="FF0000"/>
                </a:solidFill>
                <a:ea typeface="굴림" pitchFamily="34" charset="-127"/>
              </a:rPr>
              <a:t>Low L2 hit latency to resident L2 data</a:t>
            </a:r>
          </a:p>
          <a:p>
            <a:pPr marL="742950" lvl="1" indent="-285750">
              <a:spcBef>
                <a:spcPct val="20000"/>
              </a:spcBef>
              <a:buClr>
                <a:schemeClr val="tx1"/>
              </a:buClr>
              <a:buFont typeface="Wingdings" pitchFamily="2" charset="2"/>
              <a:buChar char="ú"/>
            </a:pPr>
            <a:r>
              <a:rPr lang="en-US" altLang="ko-KR" sz="2400" b="0" i="1" dirty="0">
                <a:ea typeface="굴림" pitchFamily="34" charset="-127"/>
              </a:rPr>
              <a:t>Reduced L2 capacity</a:t>
            </a:r>
          </a:p>
          <a:p>
            <a:pPr marL="742950" lvl="1" indent="-285750">
              <a:spcBef>
                <a:spcPct val="20000"/>
              </a:spcBef>
              <a:buClr>
                <a:schemeClr val="tx1"/>
              </a:buClr>
              <a:buFont typeface="Wingdings" pitchFamily="2" charset="2"/>
              <a:buChar char="ú"/>
            </a:pPr>
            <a:endParaRPr lang="en-US" altLang="ko-KR" sz="2400" b="0" i="1" dirty="0">
              <a:ea typeface="굴림" pitchFamily="34" charset="-127"/>
            </a:endParaRPr>
          </a:p>
        </p:txBody>
      </p:sp>
      <p:sp>
        <p:nvSpPr>
          <p:cNvPr id="243717" name="Text Box 5"/>
          <p:cNvSpPr txBox="1">
            <a:spLocks noChangeArrowheads="1"/>
          </p:cNvSpPr>
          <p:nvPr/>
        </p:nvSpPr>
        <p:spPr bwMode="auto">
          <a:xfrm>
            <a:off x="655638" y="4403725"/>
            <a:ext cx="7680325" cy="946150"/>
          </a:xfrm>
          <a:prstGeom prst="rect">
            <a:avLst/>
          </a:prstGeom>
          <a:noFill/>
          <a:ln w="9525">
            <a:noFill/>
            <a:miter lim="800000"/>
            <a:headEnd/>
            <a:tailEnd/>
          </a:ln>
          <a:effectLst/>
        </p:spPr>
        <p:txBody>
          <a:bodyPr>
            <a:spAutoFit/>
          </a:bodyPr>
          <a:lstStyle/>
          <a:p>
            <a:r>
              <a:rPr lang="en-US" sz="2800" i="1"/>
              <a:t>Victim Replication: Provides low hit latency while keeping the working set on-chip</a:t>
            </a:r>
          </a:p>
        </p:txBody>
      </p:sp>
      <p:sp>
        <p:nvSpPr>
          <p:cNvPr id="6" name="TextBox 5"/>
          <p:cNvSpPr txBox="1"/>
          <p:nvPr/>
        </p:nvSpPr>
        <p:spPr>
          <a:xfrm>
            <a:off x="533400" y="457200"/>
            <a:ext cx="7848600" cy="830997"/>
          </a:xfrm>
          <a:prstGeom prst="rect">
            <a:avLst/>
          </a:prstGeom>
          <a:noFill/>
        </p:spPr>
        <p:txBody>
          <a:bodyPr wrap="square" rtlCol="0">
            <a:spAutoFit/>
          </a:bodyPr>
          <a:lstStyle/>
          <a:p>
            <a:pPr algn="ctr"/>
            <a:r>
              <a:rPr lang="en-US" sz="2400" b="1" dirty="0" smtClean="0"/>
              <a:t>A Hybrid Combining the Advantages </a:t>
            </a:r>
          </a:p>
          <a:p>
            <a:pPr algn="ctr"/>
            <a:r>
              <a:rPr lang="en-US" sz="2400" b="1" dirty="0" smtClean="0"/>
              <a:t>of Private and Shared Designs</a:t>
            </a:r>
            <a:endParaRPr lang="en-US" sz="2400" b="1"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31774" y="1"/>
            <a:ext cx="8912225" cy="381000"/>
          </a:xfrm>
        </p:spPr>
        <p:txBody>
          <a:bodyPr/>
          <a:lstStyle/>
          <a:p>
            <a:r>
              <a:rPr lang="en-US" sz="3000" dirty="0"/>
              <a:t>Victim Replication: A Variant of the Shared Design</a:t>
            </a:r>
          </a:p>
        </p:txBody>
      </p:sp>
      <p:sp>
        <p:nvSpPr>
          <p:cNvPr id="130089" name="Rectangle 41"/>
          <p:cNvSpPr>
            <a:spLocks noChangeArrowheads="1"/>
          </p:cNvSpPr>
          <p:nvPr/>
        </p:nvSpPr>
        <p:spPr bwMode="auto">
          <a:xfrm>
            <a:off x="419100"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090" name="Rectangle 42"/>
          <p:cNvSpPr>
            <a:spLocks noChangeArrowheads="1"/>
          </p:cNvSpPr>
          <p:nvPr/>
        </p:nvSpPr>
        <p:spPr bwMode="auto">
          <a:xfrm>
            <a:off x="1131888"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091" name="Rectangle 43"/>
          <p:cNvSpPr>
            <a:spLocks noChangeArrowheads="1"/>
          </p:cNvSpPr>
          <p:nvPr/>
        </p:nvSpPr>
        <p:spPr bwMode="auto">
          <a:xfrm>
            <a:off x="419100"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093" name="Line 45"/>
          <p:cNvSpPr>
            <a:spLocks noChangeShapeType="1"/>
          </p:cNvSpPr>
          <p:nvPr/>
        </p:nvSpPr>
        <p:spPr bwMode="auto">
          <a:xfrm>
            <a:off x="992188" y="1633538"/>
            <a:ext cx="152400" cy="0"/>
          </a:xfrm>
          <a:prstGeom prst="line">
            <a:avLst/>
          </a:prstGeom>
          <a:noFill/>
          <a:ln w="25400">
            <a:solidFill>
              <a:schemeClr val="tx1"/>
            </a:solidFill>
            <a:round/>
            <a:headEnd/>
            <a:tailEnd/>
          </a:ln>
          <a:effectLst/>
        </p:spPr>
        <p:txBody>
          <a:bodyPr/>
          <a:lstStyle/>
          <a:p>
            <a:endParaRPr lang="en-US"/>
          </a:p>
        </p:txBody>
      </p:sp>
      <p:sp>
        <p:nvSpPr>
          <p:cNvPr id="130094" name="Line 46"/>
          <p:cNvSpPr>
            <a:spLocks noChangeShapeType="1"/>
          </p:cNvSpPr>
          <p:nvPr/>
        </p:nvSpPr>
        <p:spPr bwMode="auto">
          <a:xfrm flipV="1">
            <a:off x="1652588" y="1624013"/>
            <a:ext cx="153987" cy="0"/>
          </a:xfrm>
          <a:prstGeom prst="line">
            <a:avLst/>
          </a:prstGeom>
          <a:noFill/>
          <a:ln w="25400">
            <a:solidFill>
              <a:schemeClr val="tx1"/>
            </a:solidFill>
            <a:round/>
            <a:headEnd/>
            <a:tailEnd/>
          </a:ln>
          <a:effectLst/>
        </p:spPr>
        <p:txBody>
          <a:bodyPr/>
          <a:lstStyle/>
          <a:p>
            <a:endParaRPr lang="en-US"/>
          </a:p>
        </p:txBody>
      </p:sp>
      <p:sp>
        <p:nvSpPr>
          <p:cNvPr id="130096" name="Line 48"/>
          <p:cNvSpPr>
            <a:spLocks noChangeShapeType="1"/>
          </p:cNvSpPr>
          <p:nvPr/>
        </p:nvSpPr>
        <p:spPr bwMode="auto">
          <a:xfrm rot="5400000" flipH="1">
            <a:off x="1725613" y="1974850"/>
            <a:ext cx="469900" cy="0"/>
          </a:xfrm>
          <a:prstGeom prst="line">
            <a:avLst/>
          </a:prstGeom>
          <a:noFill/>
          <a:ln w="25400">
            <a:solidFill>
              <a:schemeClr val="tx1"/>
            </a:solidFill>
            <a:round/>
            <a:headEnd/>
            <a:tailEnd/>
          </a:ln>
          <a:effectLst/>
        </p:spPr>
        <p:txBody>
          <a:bodyPr/>
          <a:lstStyle/>
          <a:p>
            <a:endParaRPr lang="en-US"/>
          </a:p>
        </p:txBody>
      </p:sp>
      <p:sp>
        <p:nvSpPr>
          <p:cNvPr id="130097" name="Rectangle 49"/>
          <p:cNvSpPr>
            <a:spLocks noChangeArrowheads="1"/>
          </p:cNvSpPr>
          <p:nvPr/>
        </p:nvSpPr>
        <p:spPr bwMode="auto">
          <a:xfrm>
            <a:off x="1806575" y="1163638"/>
            <a:ext cx="652463"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098" name="Rectangle 50"/>
          <p:cNvSpPr>
            <a:spLocks noChangeArrowheads="1"/>
          </p:cNvSpPr>
          <p:nvPr/>
        </p:nvSpPr>
        <p:spPr bwMode="auto">
          <a:xfrm>
            <a:off x="1654175"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099" name="Rectangle 51"/>
          <p:cNvSpPr>
            <a:spLocks noChangeArrowheads="1"/>
          </p:cNvSpPr>
          <p:nvPr/>
        </p:nvSpPr>
        <p:spPr bwMode="auto">
          <a:xfrm>
            <a:off x="1270000"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01" name="Rectangle 53"/>
          <p:cNvSpPr>
            <a:spLocks noChangeArrowheads="1"/>
          </p:cNvSpPr>
          <p:nvPr/>
        </p:nvSpPr>
        <p:spPr bwMode="auto">
          <a:xfrm>
            <a:off x="31480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102" name="Rectangle 54"/>
          <p:cNvSpPr>
            <a:spLocks noChangeArrowheads="1"/>
          </p:cNvSpPr>
          <p:nvPr/>
        </p:nvSpPr>
        <p:spPr bwMode="auto">
          <a:xfrm>
            <a:off x="38608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103" name="Rectangle 55"/>
          <p:cNvSpPr>
            <a:spLocks noChangeArrowheads="1"/>
          </p:cNvSpPr>
          <p:nvPr/>
        </p:nvSpPr>
        <p:spPr bwMode="auto">
          <a:xfrm>
            <a:off x="31480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105" name="Line 57"/>
          <p:cNvSpPr>
            <a:spLocks noChangeShapeType="1"/>
          </p:cNvSpPr>
          <p:nvPr/>
        </p:nvSpPr>
        <p:spPr bwMode="auto">
          <a:xfrm>
            <a:off x="3721100" y="1633538"/>
            <a:ext cx="152400" cy="0"/>
          </a:xfrm>
          <a:prstGeom prst="line">
            <a:avLst/>
          </a:prstGeom>
          <a:noFill/>
          <a:ln w="25400">
            <a:solidFill>
              <a:schemeClr val="tx1"/>
            </a:solidFill>
            <a:round/>
            <a:headEnd/>
            <a:tailEnd/>
          </a:ln>
          <a:effectLst/>
        </p:spPr>
        <p:txBody>
          <a:bodyPr/>
          <a:lstStyle/>
          <a:p>
            <a:endParaRPr lang="en-US"/>
          </a:p>
        </p:txBody>
      </p:sp>
      <p:sp>
        <p:nvSpPr>
          <p:cNvPr id="130106" name="Line 58"/>
          <p:cNvSpPr>
            <a:spLocks noChangeShapeType="1"/>
          </p:cNvSpPr>
          <p:nvPr/>
        </p:nvSpPr>
        <p:spPr bwMode="auto">
          <a:xfrm>
            <a:off x="4383088" y="1633538"/>
            <a:ext cx="173037" cy="0"/>
          </a:xfrm>
          <a:prstGeom prst="line">
            <a:avLst/>
          </a:prstGeom>
          <a:noFill/>
          <a:ln w="25400">
            <a:solidFill>
              <a:schemeClr val="tx1"/>
            </a:solidFill>
            <a:round/>
            <a:headEnd/>
            <a:tailEnd/>
          </a:ln>
          <a:effectLst/>
        </p:spPr>
        <p:txBody>
          <a:bodyPr/>
          <a:lstStyle/>
          <a:p>
            <a:endParaRPr lang="en-US"/>
          </a:p>
        </p:txBody>
      </p:sp>
      <p:sp>
        <p:nvSpPr>
          <p:cNvPr id="130108" name="Line 60"/>
          <p:cNvSpPr>
            <a:spLocks noChangeShapeType="1"/>
          </p:cNvSpPr>
          <p:nvPr/>
        </p:nvSpPr>
        <p:spPr bwMode="auto">
          <a:xfrm rot="5400000" flipH="1">
            <a:off x="4453732" y="1974056"/>
            <a:ext cx="469900" cy="1587"/>
          </a:xfrm>
          <a:prstGeom prst="line">
            <a:avLst/>
          </a:prstGeom>
          <a:noFill/>
          <a:ln w="25400">
            <a:solidFill>
              <a:schemeClr val="tx1"/>
            </a:solidFill>
            <a:round/>
            <a:headEnd/>
            <a:tailEnd/>
          </a:ln>
          <a:effectLst/>
        </p:spPr>
        <p:txBody>
          <a:bodyPr/>
          <a:lstStyle/>
          <a:p>
            <a:endParaRPr lang="en-US"/>
          </a:p>
        </p:txBody>
      </p:sp>
      <p:sp>
        <p:nvSpPr>
          <p:cNvPr id="130109" name="Rectangle 61"/>
          <p:cNvSpPr>
            <a:spLocks noChangeArrowheads="1"/>
          </p:cNvSpPr>
          <p:nvPr/>
        </p:nvSpPr>
        <p:spPr bwMode="auto">
          <a:xfrm>
            <a:off x="45561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110" name="Rectangle 62"/>
          <p:cNvSpPr>
            <a:spLocks noChangeArrowheads="1"/>
          </p:cNvSpPr>
          <p:nvPr/>
        </p:nvSpPr>
        <p:spPr bwMode="auto">
          <a:xfrm>
            <a:off x="4381500"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111" name="Rectangle 63"/>
          <p:cNvSpPr>
            <a:spLocks noChangeArrowheads="1"/>
          </p:cNvSpPr>
          <p:nvPr/>
        </p:nvSpPr>
        <p:spPr bwMode="auto">
          <a:xfrm>
            <a:off x="3998913"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12" name="Text Box 64"/>
          <p:cNvSpPr txBox="1">
            <a:spLocks noChangeArrowheads="1"/>
          </p:cNvSpPr>
          <p:nvPr/>
        </p:nvSpPr>
        <p:spPr bwMode="auto">
          <a:xfrm>
            <a:off x="122238" y="3246438"/>
            <a:ext cx="2227262" cy="336550"/>
          </a:xfrm>
          <a:prstGeom prst="rect">
            <a:avLst/>
          </a:prstGeom>
          <a:noFill/>
          <a:ln w="9525">
            <a:noFill/>
            <a:miter lim="800000"/>
            <a:headEnd/>
            <a:tailEnd/>
          </a:ln>
          <a:effectLst/>
        </p:spPr>
        <p:txBody>
          <a:bodyPr>
            <a:spAutoFit/>
          </a:bodyPr>
          <a:lstStyle/>
          <a:p>
            <a:pPr algn="ctr"/>
            <a:r>
              <a:rPr lang="en-US" sz="1600" i="1"/>
              <a:t>Sharer i</a:t>
            </a:r>
          </a:p>
        </p:txBody>
      </p:sp>
      <p:sp>
        <p:nvSpPr>
          <p:cNvPr id="130113" name="Text Box 65"/>
          <p:cNvSpPr txBox="1">
            <a:spLocks noChangeArrowheads="1"/>
          </p:cNvSpPr>
          <p:nvPr/>
        </p:nvSpPr>
        <p:spPr bwMode="auto">
          <a:xfrm>
            <a:off x="2884488" y="3246438"/>
            <a:ext cx="2227262" cy="336550"/>
          </a:xfrm>
          <a:prstGeom prst="rect">
            <a:avLst/>
          </a:prstGeom>
          <a:noFill/>
          <a:ln w="9525">
            <a:noFill/>
            <a:miter lim="800000"/>
            <a:headEnd/>
            <a:tailEnd/>
          </a:ln>
          <a:effectLst/>
        </p:spPr>
        <p:txBody>
          <a:bodyPr>
            <a:spAutoFit/>
          </a:bodyPr>
          <a:lstStyle/>
          <a:p>
            <a:pPr algn="ctr"/>
            <a:r>
              <a:rPr lang="en-US" sz="1600" i="1"/>
              <a:t>Sharer j</a:t>
            </a:r>
          </a:p>
        </p:txBody>
      </p:sp>
      <p:sp>
        <p:nvSpPr>
          <p:cNvPr id="130138" name="Rectangle 90"/>
          <p:cNvSpPr>
            <a:spLocks noChangeArrowheads="1"/>
          </p:cNvSpPr>
          <p:nvPr/>
        </p:nvSpPr>
        <p:spPr bwMode="auto">
          <a:xfrm>
            <a:off x="1462088" y="1479550"/>
            <a:ext cx="192087"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0139" name="Rectangle 91"/>
          <p:cNvSpPr>
            <a:spLocks noChangeArrowheads="1"/>
          </p:cNvSpPr>
          <p:nvPr/>
        </p:nvSpPr>
        <p:spPr bwMode="auto">
          <a:xfrm>
            <a:off x="4191000" y="1479550"/>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0115" name="Rectangle 67"/>
          <p:cNvSpPr>
            <a:spLocks noChangeArrowheads="1"/>
          </p:cNvSpPr>
          <p:nvPr/>
        </p:nvSpPr>
        <p:spPr bwMode="auto">
          <a:xfrm>
            <a:off x="1190625" y="4322763"/>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116" name="Rectangle 68"/>
          <p:cNvSpPr>
            <a:spLocks noChangeArrowheads="1"/>
          </p:cNvSpPr>
          <p:nvPr/>
        </p:nvSpPr>
        <p:spPr bwMode="auto">
          <a:xfrm>
            <a:off x="1903413" y="4322763"/>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117" name="Rectangle 69"/>
          <p:cNvSpPr>
            <a:spLocks noChangeArrowheads="1"/>
          </p:cNvSpPr>
          <p:nvPr/>
        </p:nvSpPr>
        <p:spPr bwMode="auto">
          <a:xfrm>
            <a:off x="1190625" y="5051425"/>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119" name="Line 71"/>
          <p:cNvSpPr>
            <a:spLocks noChangeShapeType="1"/>
          </p:cNvSpPr>
          <p:nvPr/>
        </p:nvSpPr>
        <p:spPr bwMode="auto">
          <a:xfrm>
            <a:off x="1763713" y="4475163"/>
            <a:ext cx="152400" cy="0"/>
          </a:xfrm>
          <a:prstGeom prst="line">
            <a:avLst/>
          </a:prstGeom>
          <a:noFill/>
          <a:ln w="25400">
            <a:solidFill>
              <a:schemeClr val="tx1"/>
            </a:solidFill>
            <a:round/>
            <a:headEnd/>
            <a:tailEnd/>
          </a:ln>
          <a:effectLst/>
        </p:spPr>
        <p:txBody>
          <a:bodyPr/>
          <a:lstStyle/>
          <a:p>
            <a:endParaRPr lang="en-US"/>
          </a:p>
        </p:txBody>
      </p:sp>
      <p:sp>
        <p:nvSpPr>
          <p:cNvPr id="130120" name="Line 72"/>
          <p:cNvSpPr>
            <a:spLocks noChangeShapeType="1"/>
          </p:cNvSpPr>
          <p:nvPr/>
        </p:nvSpPr>
        <p:spPr bwMode="auto">
          <a:xfrm>
            <a:off x="2425700" y="4475163"/>
            <a:ext cx="173038" cy="0"/>
          </a:xfrm>
          <a:prstGeom prst="line">
            <a:avLst/>
          </a:prstGeom>
          <a:noFill/>
          <a:ln w="25400">
            <a:solidFill>
              <a:schemeClr val="tx1"/>
            </a:solidFill>
            <a:round/>
            <a:headEnd/>
            <a:tailEnd/>
          </a:ln>
          <a:effectLst/>
        </p:spPr>
        <p:txBody>
          <a:bodyPr/>
          <a:lstStyle/>
          <a:p>
            <a:endParaRPr lang="en-US"/>
          </a:p>
        </p:txBody>
      </p:sp>
      <p:sp>
        <p:nvSpPr>
          <p:cNvPr id="130122" name="Line 74"/>
          <p:cNvSpPr>
            <a:spLocks noChangeShapeType="1"/>
          </p:cNvSpPr>
          <p:nvPr/>
        </p:nvSpPr>
        <p:spPr bwMode="auto">
          <a:xfrm rot="5400000" flipH="1">
            <a:off x="2495551" y="4814887"/>
            <a:ext cx="469900" cy="3175"/>
          </a:xfrm>
          <a:prstGeom prst="line">
            <a:avLst/>
          </a:prstGeom>
          <a:noFill/>
          <a:ln w="25400">
            <a:solidFill>
              <a:schemeClr val="tx1"/>
            </a:solidFill>
            <a:round/>
            <a:headEnd/>
            <a:tailEnd/>
          </a:ln>
          <a:effectLst/>
        </p:spPr>
        <p:txBody>
          <a:bodyPr/>
          <a:lstStyle/>
          <a:p>
            <a:endParaRPr lang="en-US"/>
          </a:p>
        </p:txBody>
      </p:sp>
      <p:sp>
        <p:nvSpPr>
          <p:cNvPr id="130123" name="Rectangle 75"/>
          <p:cNvSpPr>
            <a:spLocks noChangeArrowheads="1"/>
          </p:cNvSpPr>
          <p:nvPr/>
        </p:nvSpPr>
        <p:spPr bwMode="auto">
          <a:xfrm>
            <a:off x="2598738"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124" name="Rectangle 76"/>
          <p:cNvSpPr>
            <a:spLocks noChangeArrowheads="1"/>
          </p:cNvSpPr>
          <p:nvPr/>
        </p:nvSpPr>
        <p:spPr bwMode="auto">
          <a:xfrm>
            <a:off x="2422525" y="5051425"/>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125" name="Rectangle 77"/>
          <p:cNvSpPr>
            <a:spLocks noChangeArrowheads="1"/>
          </p:cNvSpPr>
          <p:nvPr/>
        </p:nvSpPr>
        <p:spPr bwMode="auto">
          <a:xfrm>
            <a:off x="2041525" y="5051425"/>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26" name="Text Box 78"/>
          <p:cNvSpPr txBox="1">
            <a:spLocks noChangeArrowheads="1"/>
          </p:cNvSpPr>
          <p:nvPr/>
        </p:nvSpPr>
        <p:spPr bwMode="auto">
          <a:xfrm>
            <a:off x="887413" y="6088063"/>
            <a:ext cx="2227262" cy="336550"/>
          </a:xfrm>
          <a:prstGeom prst="rect">
            <a:avLst/>
          </a:prstGeom>
          <a:noFill/>
          <a:ln w="9525">
            <a:noFill/>
            <a:miter lim="800000"/>
            <a:headEnd/>
            <a:tailEnd/>
          </a:ln>
          <a:effectLst/>
        </p:spPr>
        <p:txBody>
          <a:bodyPr>
            <a:spAutoFit/>
          </a:bodyPr>
          <a:lstStyle/>
          <a:p>
            <a:pPr algn="ctr"/>
            <a:r>
              <a:rPr lang="en-US" sz="1600" i="1"/>
              <a:t>Home Node</a:t>
            </a:r>
          </a:p>
        </p:txBody>
      </p:sp>
      <p:grpSp>
        <p:nvGrpSpPr>
          <p:cNvPr id="2" name="Group 132"/>
          <p:cNvGrpSpPr>
            <a:grpSpLocks/>
          </p:cNvGrpSpPr>
          <p:nvPr/>
        </p:nvGrpSpPr>
        <p:grpSpPr bwMode="auto">
          <a:xfrm>
            <a:off x="1195388" y="5127625"/>
            <a:ext cx="1611312" cy="77788"/>
            <a:chOff x="3099" y="3224"/>
            <a:chExt cx="1015" cy="49"/>
          </a:xfrm>
        </p:grpSpPr>
        <p:grpSp>
          <p:nvGrpSpPr>
            <p:cNvPr id="3" name="Group 79"/>
            <p:cNvGrpSpPr>
              <a:grpSpLocks/>
            </p:cNvGrpSpPr>
            <p:nvPr/>
          </p:nvGrpSpPr>
          <p:grpSpPr bwMode="auto">
            <a:xfrm>
              <a:off x="3099" y="3224"/>
              <a:ext cx="532" cy="49"/>
              <a:chOff x="1017" y="3442"/>
              <a:chExt cx="532" cy="49"/>
            </a:xfrm>
          </p:grpSpPr>
          <p:sp>
            <p:nvSpPr>
              <p:cNvPr id="130128" name="Rectangle 80"/>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29" name="Line 81"/>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30" name="Line 82"/>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31" name="Line 83"/>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37" name="Rectangle 89"/>
            <p:cNvSpPr>
              <a:spLocks noChangeArrowheads="1"/>
            </p:cNvSpPr>
            <p:nvPr/>
          </p:nvSpPr>
          <p:spPr bwMode="auto">
            <a:xfrm>
              <a:off x="3099" y="3224"/>
              <a:ext cx="121" cy="49"/>
            </a:xfrm>
            <a:prstGeom prst="rect">
              <a:avLst/>
            </a:prstGeom>
            <a:solidFill>
              <a:srgbClr val="FF0000"/>
            </a:solidFill>
            <a:ln w="12700">
              <a:solidFill>
                <a:schemeClr val="tx1"/>
              </a:solidFill>
              <a:miter lim="800000"/>
              <a:headEnd/>
              <a:tailEnd/>
            </a:ln>
            <a:effectLst/>
          </p:spPr>
          <p:txBody>
            <a:bodyPr wrap="none" anchor="ctr"/>
            <a:lstStyle/>
            <a:p>
              <a:endParaRPr lang="en-US"/>
            </a:p>
          </p:txBody>
        </p:sp>
        <p:grpSp>
          <p:nvGrpSpPr>
            <p:cNvPr id="4" name="Group 96"/>
            <p:cNvGrpSpPr>
              <a:grpSpLocks/>
            </p:cNvGrpSpPr>
            <p:nvPr/>
          </p:nvGrpSpPr>
          <p:grpSpPr bwMode="auto">
            <a:xfrm>
              <a:off x="3872" y="3224"/>
              <a:ext cx="242" cy="49"/>
              <a:chOff x="1017" y="3442"/>
              <a:chExt cx="532" cy="49"/>
            </a:xfrm>
          </p:grpSpPr>
          <p:sp>
            <p:nvSpPr>
              <p:cNvPr id="130145" name="Rectangle 97"/>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46" name="Line 98"/>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47" name="Line 99"/>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48" name="Line 100"/>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49" name="Rectangle 101"/>
            <p:cNvSpPr>
              <a:spLocks noChangeArrowheads="1"/>
            </p:cNvSpPr>
            <p:nvPr/>
          </p:nvSpPr>
          <p:spPr bwMode="auto">
            <a:xfrm>
              <a:off x="3872"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5" name="Group 123"/>
            <p:cNvGrpSpPr>
              <a:grpSpLocks/>
            </p:cNvGrpSpPr>
            <p:nvPr/>
          </p:nvGrpSpPr>
          <p:grpSpPr bwMode="auto">
            <a:xfrm>
              <a:off x="3630" y="3224"/>
              <a:ext cx="242" cy="49"/>
              <a:chOff x="1017" y="3442"/>
              <a:chExt cx="532" cy="49"/>
            </a:xfrm>
          </p:grpSpPr>
          <p:sp>
            <p:nvSpPr>
              <p:cNvPr id="130172" name="Rectangle 124"/>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73" name="Line 125"/>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74" name="Line 126"/>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75" name="Line 127"/>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76" name="Rectangle 128"/>
            <p:cNvSpPr>
              <a:spLocks noChangeArrowheads="1"/>
            </p:cNvSpPr>
            <p:nvPr/>
          </p:nvSpPr>
          <p:spPr bwMode="auto">
            <a:xfrm>
              <a:off x="3630"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130177" name="Freeform 129"/>
          <p:cNvSpPr>
            <a:spLocks/>
          </p:cNvSpPr>
          <p:nvPr/>
        </p:nvSpPr>
        <p:spPr bwMode="auto">
          <a:xfrm>
            <a:off x="1730375" y="3400425"/>
            <a:ext cx="1895475" cy="1689100"/>
          </a:xfrm>
          <a:custGeom>
            <a:avLst/>
            <a:gdLst/>
            <a:ahLst/>
            <a:cxnLst>
              <a:cxn ang="0">
                <a:pos x="460" y="1064"/>
              </a:cxn>
              <a:cxn ang="0">
                <a:pos x="1113" y="701"/>
              </a:cxn>
              <a:cxn ang="0">
                <a:pos x="944" y="242"/>
              </a:cxn>
              <a:cxn ang="0">
                <a:pos x="0" y="0"/>
              </a:cxn>
            </a:cxnLst>
            <a:rect l="0" t="0" r="r" b="b"/>
            <a:pathLst>
              <a:path w="1194" h="1064">
                <a:moveTo>
                  <a:pt x="460" y="1064"/>
                </a:moveTo>
                <a:cubicBezTo>
                  <a:pt x="746" y="951"/>
                  <a:pt x="1032" y="838"/>
                  <a:pt x="1113" y="701"/>
                </a:cubicBezTo>
                <a:cubicBezTo>
                  <a:pt x="1194" y="564"/>
                  <a:pt x="1129" y="359"/>
                  <a:pt x="944" y="242"/>
                </a:cubicBezTo>
                <a:cubicBezTo>
                  <a:pt x="759" y="125"/>
                  <a:pt x="379" y="62"/>
                  <a:pt x="0" y="0"/>
                </a:cubicBezTo>
              </a:path>
            </a:pathLst>
          </a:custGeom>
          <a:noFill/>
          <a:ln w="19050">
            <a:solidFill>
              <a:srgbClr val="FF0000"/>
            </a:solidFill>
            <a:round/>
            <a:headEnd/>
            <a:tailEnd type="triangle" w="lg" len="med"/>
          </a:ln>
          <a:effectLst/>
        </p:spPr>
        <p:txBody>
          <a:bodyPr/>
          <a:lstStyle/>
          <a:p>
            <a:endParaRPr lang="en-US"/>
          </a:p>
        </p:txBody>
      </p:sp>
      <p:sp>
        <p:nvSpPr>
          <p:cNvPr id="130178" name="Freeform 130"/>
          <p:cNvSpPr>
            <a:spLocks/>
          </p:cNvSpPr>
          <p:nvPr/>
        </p:nvSpPr>
        <p:spPr bwMode="auto">
          <a:xfrm>
            <a:off x="2536825" y="3514725"/>
            <a:ext cx="1798638" cy="1574800"/>
          </a:xfrm>
          <a:custGeom>
            <a:avLst/>
            <a:gdLst/>
            <a:ahLst/>
            <a:cxnLst>
              <a:cxn ang="0">
                <a:pos x="0" y="992"/>
              </a:cxn>
              <a:cxn ang="0">
                <a:pos x="968" y="654"/>
              </a:cxn>
              <a:cxn ang="0">
                <a:pos x="992" y="0"/>
              </a:cxn>
            </a:cxnLst>
            <a:rect l="0" t="0" r="r" b="b"/>
            <a:pathLst>
              <a:path w="1133" h="992">
                <a:moveTo>
                  <a:pt x="0" y="992"/>
                </a:moveTo>
                <a:cubicBezTo>
                  <a:pt x="401" y="905"/>
                  <a:pt x="803" y="819"/>
                  <a:pt x="968" y="654"/>
                </a:cubicBezTo>
                <a:cubicBezTo>
                  <a:pt x="1133" y="489"/>
                  <a:pt x="1062" y="244"/>
                  <a:pt x="992" y="0"/>
                </a:cubicBezTo>
              </a:path>
            </a:pathLst>
          </a:custGeom>
          <a:noFill/>
          <a:ln w="19050">
            <a:solidFill>
              <a:srgbClr val="FF0000"/>
            </a:solidFill>
            <a:round/>
            <a:headEnd/>
            <a:tailEnd type="triangle" w="lg" len="med"/>
          </a:ln>
          <a:effectLst/>
        </p:spPr>
        <p:txBody>
          <a:bodyPr/>
          <a:lstStyle/>
          <a:p>
            <a:endParaRPr lang="en-US"/>
          </a:p>
        </p:txBody>
      </p:sp>
      <p:sp>
        <p:nvSpPr>
          <p:cNvPr id="130190" name="Freeform 142"/>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1" name="Freeform 143"/>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2" name="Freeform 144"/>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5" name="Rectangle 147"/>
          <p:cNvSpPr>
            <a:spLocks noChangeArrowheads="1"/>
          </p:cNvSpPr>
          <p:nvPr/>
        </p:nvSpPr>
        <p:spPr bwMode="auto">
          <a:xfrm>
            <a:off x="5338763" y="1393825"/>
            <a:ext cx="3573462" cy="35337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i="1">
                <a:ea typeface="굴림" pitchFamily="34" charset="-127"/>
              </a:rPr>
              <a:t>Implementation</a:t>
            </a:r>
            <a:r>
              <a:rPr lang="en-US" altLang="ko-KR">
                <a:ea typeface="굴림" pitchFamily="34" charset="-127"/>
              </a:rPr>
              <a:t>:</a:t>
            </a:r>
            <a:r>
              <a:rPr lang="en-US" altLang="ko-KR" i="1">
                <a:ea typeface="굴림" pitchFamily="34" charset="-127"/>
              </a:rPr>
              <a:t> </a:t>
            </a:r>
            <a:r>
              <a:rPr lang="en-US" altLang="ko-KR">
                <a:ea typeface="굴림" pitchFamily="34" charset="-127"/>
              </a:rPr>
              <a:t>Based on the shared design</a:t>
            </a:r>
          </a:p>
          <a:p>
            <a:pPr marL="742950" lvl="1" indent="-285750">
              <a:spcBef>
                <a:spcPct val="20000"/>
              </a:spcBef>
              <a:buClr>
                <a:schemeClr val="tx1"/>
              </a:buClr>
              <a:buFont typeface="Wingdings" pitchFamily="2" charset="2"/>
              <a:buChar char="ú"/>
            </a:pPr>
            <a:endParaRPr lang="en-US" altLang="ko-KR" sz="1800" b="0">
              <a:ea typeface="굴림" pitchFamily="34" charset="-127"/>
            </a:endParaRPr>
          </a:p>
          <a:p>
            <a:pPr marL="342900" indent="-342900">
              <a:spcBef>
                <a:spcPct val="20000"/>
              </a:spcBef>
              <a:buClr>
                <a:schemeClr val="tx1"/>
              </a:buClr>
              <a:buFont typeface="Wingdings" pitchFamily="2" charset="2"/>
              <a:buChar char="§"/>
            </a:pPr>
            <a:r>
              <a:rPr lang="en-US" altLang="ko-KR" i="1">
                <a:ea typeface="굴림" pitchFamily="34" charset="-127"/>
              </a:rPr>
              <a:t>L1 Cache</a:t>
            </a:r>
            <a:r>
              <a:rPr lang="en-US" altLang="ko-KR">
                <a:ea typeface="굴림" pitchFamily="34" charset="-127"/>
              </a:rPr>
              <a:t>: Replicates shared data locally for fastest access latency</a:t>
            </a:r>
          </a:p>
          <a:p>
            <a:pPr marL="742950" lvl="1" indent="-285750">
              <a:spcBef>
                <a:spcPct val="20000"/>
              </a:spcBef>
              <a:buClr>
                <a:schemeClr val="tx1"/>
              </a:buClr>
              <a:buFont typeface="Wingdings" pitchFamily="2" charset="2"/>
              <a:buChar char="ú"/>
            </a:pPr>
            <a:endParaRPr lang="en-US" altLang="ko-KR" sz="1800" b="0">
              <a:ea typeface="굴림" pitchFamily="34" charset="-127"/>
            </a:endParaRPr>
          </a:p>
          <a:p>
            <a:pPr marL="342900" indent="-342900">
              <a:spcBef>
                <a:spcPct val="20000"/>
              </a:spcBef>
              <a:buClr>
                <a:schemeClr val="tx1"/>
              </a:buClr>
              <a:buFont typeface="Wingdings" pitchFamily="2" charset="2"/>
              <a:buChar char="§"/>
            </a:pPr>
            <a:r>
              <a:rPr lang="en-US" altLang="ko-KR" i="1">
                <a:ea typeface="굴림" pitchFamily="34" charset="-127"/>
              </a:rPr>
              <a:t>L2 Cache</a:t>
            </a:r>
            <a:r>
              <a:rPr lang="en-US" altLang="ko-KR">
                <a:ea typeface="굴림" pitchFamily="34" charset="-127"/>
              </a:rPr>
              <a:t>: Replicates the L1 capacity victims </a:t>
            </a:r>
            <a:r>
              <a:rPr lang="en-US" altLang="ko-KR">
                <a:ea typeface="굴림" pitchFamily="34" charset="-127"/>
                <a:sym typeface="Wingdings" pitchFamily="2" charset="2"/>
              </a:rPr>
              <a:t> </a:t>
            </a:r>
            <a:r>
              <a:rPr lang="en-US" altLang="ko-KR" sz="2400" i="1" u="sng">
                <a:solidFill>
                  <a:srgbClr val="FF0000"/>
                </a:solidFill>
                <a:ea typeface="굴림" pitchFamily="34" charset="-127"/>
                <a:sym typeface="Wingdings" pitchFamily="2" charset="2"/>
              </a:rPr>
              <a:t>Victim Replication</a:t>
            </a:r>
            <a:endParaRPr lang="en-US" altLang="ko-KR" sz="2800" i="1" u="sng">
              <a:solidFill>
                <a:srgbClr val="FF00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30177"/>
                                        </p:tgtEl>
                                        <p:attrNameLst>
                                          <p:attrName>style.visibility</p:attrName>
                                        </p:attrNameLst>
                                      </p:cBhvr>
                                      <p:to>
                                        <p:strVal val="visible"/>
                                      </p:to>
                                    </p:set>
                                    <p:animEffect transition="in" filter="wipe(down)">
                                      <p:cBhvr>
                                        <p:cTn id="10" dur="500"/>
                                        <p:tgtEl>
                                          <p:spTgt spid="13017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0178"/>
                                        </p:tgtEl>
                                        <p:attrNameLst>
                                          <p:attrName>style.visibility</p:attrName>
                                        </p:attrNameLst>
                                      </p:cBhvr>
                                      <p:to>
                                        <p:strVal val="visible"/>
                                      </p:to>
                                    </p:set>
                                    <p:animEffect transition="in" filter="wipe(down)">
                                      <p:cBhvr>
                                        <p:cTn id="13" dur="500"/>
                                        <p:tgtEl>
                                          <p:spTgt spid="130178"/>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30138"/>
                                        </p:tgtEl>
                                        <p:attrNameLst>
                                          <p:attrName>style.visibility</p:attrName>
                                        </p:attrNameLst>
                                      </p:cBhvr>
                                      <p:to>
                                        <p:strVal val="visible"/>
                                      </p:to>
                                    </p:set>
                                    <p:animEffect transition="in" filter="dissolve">
                                      <p:cBhvr>
                                        <p:cTn id="17" dur="500"/>
                                        <p:tgtEl>
                                          <p:spTgt spid="13013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0139"/>
                                        </p:tgtEl>
                                        <p:attrNameLst>
                                          <p:attrName>style.visibility</p:attrName>
                                        </p:attrNameLst>
                                      </p:cBhvr>
                                      <p:to>
                                        <p:strVal val="visible"/>
                                      </p:to>
                                    </p:set>
                                    <p:animEffect transition="in" filter="dissolve">
                                      <p:cBhvr>
                                        <p:cTn id="20" dur="500"/>
                                        <p:tgtEl>
                                          <p:spTgt spid="130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38" grpId="0" animBg="1"/>
      <p:bldP spid="130139" grpId="0" animBg="1"/>
      <p:bldP spid="130177" grpId="0" animBg="1"/>
      <p:bldP spid="130178"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231774" y="1"/>
            <a:ext cx="8912225" cy="381000"/>
          </a:xfrm>
        </p:spPr>
        <p:txBody>
          <a:bodyPr/>
          <a:lstStyle/>
          <a:p>
            <a:r>
              <a:rPr lang="en-US" sz="3000" dirty="0" smtClean="0"/>
              <a:t>The Local Tile </a:t>
            </a:r>
            <a:r>
              <a:rPr lang="en-US" sz="3000" i="1" u="sng" dirty="0" smtClean="0"/>
              <a:t>Replicates</a:t>
            </a:r>
            <a:r>
              <a:rPr lang="en-US" sz="3000" dirty="0" smtClean="0"/>
              <a:t> the L1 </a:t>
            </a:r>
            <a:r>
              <a:rPr lang="en-US" sz="3000" i="1" u="sng" dirty="0" smtClean="0"/>
              <a:t>Victim </a:t>
            </a:r>
            <a:r>
              <a:rPr lang="en-US" sz="3000" dirty="0" smtClean="0"/>
              <a:t>During Eviction</a:t>
            </a:r>
            <a:endParaRPr lang="en-US" sz="3000" dirty="0"/>
          </a:p>
        </p:txBody>
      </p:sp>
      <p:sp>
        <p:nvSpPr>
          <p:cNvPr id="247811" name="Rectangle 3"/>
          <p:cNvSpPr>
            <a:spLocks noChangeArrowheads="1"/>
          </p:cNvSpPr>
          <p:nvPr/>
        </p:nvSpPr>
        <p:spPr bwMode="auto">
          <a:xfrm>
            <a:off x="419100"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47812" name="Rectangle 4"/>
          <p:cNvSpPr>
            <a:spLocks noChangeArrowheads="1"/>
          </p:cNvSpPr>
          <p:nvPr/>
        </p:nvSpPr>
        <p:spPr bwMode="auto">
          <a:xfrm>
            <a:off x="1131888"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47813" name="Rectangle 5"/>
          <p:cNvSpPr>
            <a:spLocks noChangeArrowheads="1"/>
          </p:cNvSpPr>
          <p:nvPr/>
        </p:nvSpPr>
        <p:spPr bwMode="auto">
          <a:xfrm>
            <a:off x="419100"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247814" name="Line 6"/>
          <p:cNvSpPr>
            <a:spLocks noChangeShapeType="1"/>
          </p:cNvSpPr>
          <p:nvPr/>
        </p:nvSpPr>
        <p:spPr bwMode="auto">
          <a:xfrm>
            <a:off x="992188" y="1633538"/>
            <a:ext cx="152400" cy="0"/>
          </a:xfrm>
          <a:prstGeom prst="line">
            <a:avLst/>
          </a:prstGeom>
          <a:noFill/>
          <a:ln w="25400">
            <a:solidFill>
              <a:schemeClr val="tx1"/>
            </a:solidFill>
            <a:round/>
            <a:headEnd/>
            <a:tailEnd/>
          </a:ln>
          <a:effectLst/>
        </p:spPr>
        <p:txBody>
          <a:bodyPr/>
          <a:lstStyle/>
          <a:p>
            <a:endParaRPr lang="en-US"/>
          </a:p>
        </p:txBody>
      </p:sp>
      <p:sp>
        <p:nvSpPr>
          <p:cNvPr id="247815" name="Line 7"/>
          <p:cNvSpPr>
            <a:spLocks noChangeShapeType="1"/>
          </p:cNvSpPr>
          <p:nvPr/>
        </p:nvSpPr>
        <p:spPr bwMode="auto">
          <a:xfrm flipV="1">
            <a:off x="1652588" y="1624013"/>
            <a:ext cx="153987" cy="0"/>
          </a:xfrm>
          <a:prstGeom prst="line">
            <a:avLst/>
          </a:prstGeom>
          <a:noFill/>
          <a:ln w="25400">
            <a:solidFill>
              <a:schemeClr val="tx1"/>
            </a:solidFill>
            <a:round/>
            <a:headEnd/>
            <a:tailEnd/>
          </a:ln>
          <a:effectLst/>
        </p:spPr>
        <p:txBody>
          <a:bodyPr/>
          <a:lstStyle/>
          <a:p>
            <a:endParaRPr lang="en-US"/>
          </a:p>
        </p:txBody>
      </p:sp>
      <p:sp>
        <p:nvSpPr>
          <p:cNvPr id="247816" name="Line 8"/>
          <p:cNvSpPr>
            <a:spLocks noChangeShapeType="1"/>
          </p:cNvSpPr>
          <p:nvPr/>
        </p:nvSpPr>
        <p:spPr bwMode="auto">
          <a:xfrm rot="5400000" flipH="1">
            <a:off x="1725613" y="1974850"/>
            <a:ext cx="469900" cy="0"/>
          </a:xfrm>
          <a:prstGeom prst="line">
            <a:avLst/>
          </a:prstGeom>
          <a:noFill/>
          <a:ln w="25400">
            <a:solidFill>
              <a:schemeClr val="tx1"/>
            </a:solidFill>
            <a:round/>
            <a:headEnd/>
            <a:tailEnd/>
          </a:ln>
          <a:effectLst/>
        </p:spPr>
        <p:txBody>
          <a:bodyPr/>
          <a:lstStyle/>
          <a:p>
            <a:endParaRPr lang="en-US"/>
          </a:p>
        </p:txBody>
      </p:sp>
      <p:sp>
        <p:nvSpPr>
          <p:cNvPr id="247817" name="Rectangle 9"/>
          <p:cNvSpPr>
            <a:spLocks noChangeArrowheads="1"/>
          </p:cNvSpPr>
          <p:nvPr/>
        </p:nvSpPr>
        <p:spPr bwMode="auto">
          <a:xfrm>
            <a:off x="1806575" y="1163638"/>
            <a:ext cx="652463"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47818" name="Rectangle 10"/>
          <p:cNvSpPr>
            <a:spLocks noChangeArrowheads="1"/>
          </p:cNvSpPr>
          <p:nvPr/>
        </p:nvSpPr>
        <p:spPr bwMode="auto">
          <a:xfrm>
            <a:off x="1654175"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247819" name="Rectangle 11"/>
          <p:cNvSpPr>
            <a:spLocks noChangeArrowheads="1"/>
          </p:cNvSpPr>
          <p:nvPr/>
        </p:nvSpPr>
        <p:spPr bwMode="auto">
          <a:xfrm>
            <a:off x="1270000"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47820" name="Rectangle 12"/>
          <p:cNvSpPr>
            <a:spLocks noChangeArrowheads="1"/>
          </p:cNvSpPr>
          <p:nvPr/>
        </p:nvSpPr>
        <p:spPr bwMode="auto">
          <a:xfrm>
            <a:off x="31480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47821" name="Rectangle 13"/>
          <p:cNvSpPr>
            <a:spLocks noChangeArrowheads="1"/>
          </p:cNvSpPr>
          <p:nvPr/>
        </p:nvSpPr>
        <p:spPr bwMode="auto">
          <a:xfrm>
            <a:off x="38608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47822" name="Rectangle 14"/>
          <p:cNvSpPr>
            <a:spLocks noChangeArrowheads="1"/>
          </p:cNvSpPr>
          <p:nvPr/>
        </p:nvSpPr>
        <p:spPr bwMode="auto">
          <a:xfrm>
            <a:off x="31480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247823" name="Line 15"/>
          <p:cNvSpPr>
            <a:spLocks noChangeShapeType="1"/>
          </p:cNvSpPr>
          <p:nvPr/>
        </p:nvSpPr>
        <p:spPr bwMode="auto">
          <a:xfrm>
            <a:off x="3721100" y="1633538"/>
            <a:ext cx="152400" cy="0"/>
          </a:xfrm>
          <a:prstGeom prst="line">
            <a:avLst/>
          </a:prstGeom>
          <a:noFill/>
          <a:ln w="25400">
            <a:solidFill>
              <a:schemeClr val="tx1"/>
            </a:solidFill>
            <a:round/>
            <a:headEnd/>
            <a:tailEnd/>
          </a:ln>
          <a:effectLst/>
        </p:spPr>
        <p:txBody>
          <a:bodyPr/>
          <a:lstStyle/>
          <a:p>
            <a:endParaRPr lang="en-US"/>
          </a:p>
        </p:txBody>
      </p:sp>
      <p:sp>
        <p:nvSpPr>
          <p:cNvPr id="247824" name="Line 16"/>
          <p:cNvSpPr>
            <a:spLocks noChangeShapeType="1"/>
          </p:cNvSpPr>
          <p:nvPr/>
        </p:nvSpPr>
        <p:spPr bwMode="auto">
          <a:xfrm>
            <a:off x="4383088" y="1633538"/>
            <a:ext cx="173037" cy="0"/>
          </a:xfrm>
          <a:prstGeom prst="line">
            <a:avLst/>
          </a:prstGeom>
          <a:noFill/>
          <a:ln w="25400">
            <a:solidFill>
              <a:schemeClr val="tx1"/>
            </a:solidFill>
            <a:round/>
            <a:headEnd/>
            <a:tailEnd/>
          </a:ln>
          <a:effectLst/>
        </p:spPr>
        <p:txBody>
          <a:bodyPr/>
          <a:lstStyle/>
          <a:p>
            <a:endParaRPr lang="en-US"/>
          </a:p>
        </p:txBody>
      </p:sp>
      <p:sp>
        <p:nvSpPr>
          <p:cNvPr id="247825" name="Line 17"/>
          <p:cNvSpPr>
            <a:spLocks noChangeShapeType="1"/>
          </p:cNvSpPr>
          <p:nvPr/>
        </p:nvSpPr>
        <p:spPr bwMode="auto">
          <a:xfrm rot="5400000" flipH="1">
            <a:off x="4453732" y="1974056"/>
            <a:ext cx="469900" cy="1587"/>
          </a:xfrm>
          <a:prstGeom prst="line">
            <a:avLst/>
          </a:prstGeom>
          <a:noFill/>
          <a:ln w="25400">
            <a:solidFill>
              <a:schemeClr val="tx1"/>
            </a:solidFill>
            <a:round/>
            <a:headEnd/>
            <a:tailEnd/>
          </a:ln>
          <a:effectLst/>
        </p:spPr>
        <p:txBody>
          <a:bodyPr/>
          <a:lstStyle/>
          <a:p>
            <a:endParaRPr lang="en-US"/>
          </a:p>
        </p:txBody>
      </p:sp>
      <p:sp>
        <p:nvSpPr>
          <p:cNvPr id="247826" name="Rectangle 18"/>
          <p:cNvSpPr>
            <a:spLocks noChangeArrowheads="1"/>
          </p:cNvSpPr>
          <p:nvPr/>
        </p:nvSpPr>
        <p:spPr bwMode="auto">
          <a:xfrm>
            <a:off x="45561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47827" name="Rectangle 19"/>
          <p:cNvSpPr>
            <a:spLocks noChangeArrowheads="1"/>
          </p:cNvSpPr>
          <p:nvPr/>
        </p:nvSpPr>
        <p:spPr bwMode="auto">
          <a:xfrm>
            <a:off x="4381500"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247828" name="Rectangle 20"/>
          <p:cNvSpPr>
            <a:spLocks noChangeArrowheads="1"/>
          </p:cNvSpPr>
          <p:nvPr/>
        </p:nvSpPr>
        <p:spPr bwMode="auto">
          <a:xfrm>
            <a:off x="3998913"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47829" name="Text Box 21"/>
          <p:cNvSpPr txBox="1">
            <a:spLocks noChangeArrowheads="1"/>
          </p:cNvSpPr>
          <p:nvPr/>
        </p:nvSpPr>
        <p:spPr bwMode="auto">
          <a:xfrm>
            <a:off x="122238" y="3246438"/>
            <a:ext cx="2227262" cy="336550"/>
          </a:xfrm>
          <a:prstGeom prst="rect">
            <a:avLst/>
          </a:prstGeom>
          <a:noFill/>
          <a:ln w="9525">
            <a:noFill/>
            <a:miter lim="800000"/>
            <a:headEnd/>
            <a:tailEnd/>
          </a:ln>
          <a:effectLst/>
        </p:spPr>
        <p:txBody>
          <a:bodyPr>
            <a:spAutoFit/>
          </a:bodyPr>
          <a:lstStyle/>
          <a:p>
            <a:pPr algn="ctr"/>
            <a:r>
              <a:rPr lang="en-US" sz="1600" i="1"/>
              <a:t>Sharer i</a:t>
            </a:r>
          </a:p>
        </p:txBody>
      </p:sp>
      <p:sp>
        <p:nvSpPr>
          <p:cNvPr id="247830" name="Text Box 22"/>
          <p:cNvSpPr txBox="1">
            <a:spLocks noChangeArrowheads="1"/>
          </p:cNvSpPr>
          <p:nvPr/>
        </p:nvSpPr>
        <p:spPr bwMode="auto">
          <a:xfrm>
            <a:off x="2884488" y="3246438"/>
            <a:ext cx="2227262" cy="336550"/>
          </a:xfrm>
          <a:prstGeom prst="rect">
            <a:avLst/>
          </a:prstGeom>
          <a:noFill/>
          <a:ln w="9525">
            <a:noFill/>
            <a:miter lim="800000"/>
            <a:headEnd/>
            <a:tailEnd/>
          </a:ln>
          <a:effectLst/>
        </p:spPr>
        <p:txBody>
          <a:bodyPr>
            <a:spAutoFit/>
          </a:bodyPr>
          <a:lstStyle/>
          <a:p>
            <a:pPr algn="ctr"/>
            <a:r>
              <a:rPr lang="en-US" sz="1600" i="1"/>
              <a:t>Sharer j</a:t>
            </a:r>
          </a:p>
        </p:txBody>
      </p:sp>
      <p:sp>
        <p:nvSpPr>
          <p:cNvPr id="247831" name="Rectangle 23"/>
          <p:cNvSpPr>
            <a:spLocks noChangeArrowheads="1"/>
          </p:cNvSpPr>
          <p:nvPr/>
        </p:nvSpPr>
        <p:spPr bwMode="auto">
          <a:xfrm>
            <a:off x="1462088" y="1479550"/>
            <a:ext cx="192087"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247832" name="Rectangle 24"/>
          <p:cNvSpPr>
            <a:spLocks noChangeArrowheads="1"/>
          </p:cNvSpPr>
          <p:nvPr/>
        </p:nvSpPr>
        <p:spPr bwMode="auto">
          <a:xfrm>
            <a:off x="4191000" y="1479550"/>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247833" name="Rectangle 25"/>
          <p:cNvSpPr>
            <a:spLocks noChangeArrowheads="1"/>
          </p:cNvSpPr>
          <p:nvPr/>
        </p:nvSpPr>
        <p:spPr bwMode="auto">
          <a:xfrm>
            <a:off x="1190625" y="4322763"/>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47834" name="Rectangle 26"/>
          <p:cNvSpPr>
            <a:spLocks noChangeArrowheads="1"/>
          </p:cNvSpPr>
          <p:nvPr/>
        </p:nvSpPr>
        <p:spPr bwMode="auto">
          <a:xfrm>
            <a:off x="1903413" y="4322763"/>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47835" name="Rectangle 27"/>
          <p:cNvSpPr>
            <a:spLocks noChangeArrowheads="1"/>
          </p:cNvSpPr>
          <p:nvPr/>
        </p:nvSpPr>
        <p:spPr bwMode="auto">
          <a:xfrm>
            <a:off x="1190625" y="5051425"/>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247836" name="Line 28"/>
          <p:cNvSpPr>
            <a:spLocks noChangeShapeType="1"/>
          </p:cNvSpPr>
          <p:nvPr/>
        </p:nvSpPr>
        <p:spPr bwMode="auto">
          <a:xfrm>
            <a:off x="1763713" y="4475163"/>
            <a:ext cx="152400" cy="0"/>
          </a:xfrm>
          <a:prstGeom prst="line">
            <a:avLst/>
          </a:prstGeom>
          <a:noFill/>
          <a:ln w="25400">
            <a:solidFill>
              <a:schemeClr val="tx1"/>
            </a:solidFill>
            <a:round/>
            <a:headEnd/>
            <a:tailEnd/>
          </a:ln>
          <a:effectLst/>
        </p:spPr>
        <p:txBody>
          <a:bodyPr/>
          <a:lstStyle/>
          <a:p>
            <a:endParaRPr lang="en-US"/>
          </a:p>
        </p:txBody>
      </p:sp>
      <p:sp>
        <p:nvSpPr>
          <p:cNvPr id="247837" name="Line 29"/>
          <p:cNvSpPr>
            <a:spLocks noChangeShapeType="1"/>
          </p:cNvSpPr>
          <p:nvPr/>
        </p:nvSpPr>
        <p:spPr bwMode="auto">
          <a:xfrm>
            <a:off x="2425700" y="4475163"/>
            <a:ext cx="173038" cy="0"/>
          </a:xfrm>
          <a:prstGeom prst="line">
            <a:avLst/>
          </a:prstGeom>
          <a:noFill/>
          <a:ln w="25400">
            <a:solidFill>
              <a:schemeClr val="tx1"/>
            </a:solidFill>
            <a:round/>
            <a:headEnd/>
            <a:tailEnd/>
          </a:ln>
          <a:effectLst/>
        </p:spPr>
        <p:txBody>
          <a:bodyPr/>
          <a:lstStyle/>
          <a:p>
            <a:endParaRPr lang="en-US"/>
          </a:p>
        </p:txBody>
      </p:sp>
      <p:sp>
        <p:nvSpPr>
          <p:cNvPr id="247838" name="Line 30"/>
          <p:cNvSpPr>
            <a:spLocks noChangeShapeType="1"/>
          </p:cNvSpPr>
          <p:nvPr/>
        </p:nvSpPr>
        <p:spPr bwMode="auto">
          <a:xfrm rot="5400000" flipH="1">
            <a:off x="2495551" y="4814887"/>
            <a:ext cx="469900" cy="3175"/>
          </a:xfrm>
          <a:prstGeom prst="line">
            <a:avLst/>
          </a:prstGeom>
          <a:noFill/>
          <a:ln w="25400">
            <a:solidFill>
              <a:schemeClr val="tx1"/>
            </a:solidFill>
            <a:round/>
            <a:headEnd/>
            <a:tailEnd/>
          </a:ln>
          <a:effectLst/>
        </p:spPr>
        <p:txBody>
          <a:bodyPr/>
          <a:lstStyle/>
          <a:p>
            <a:endParaRPr lang="en-US"/>
          </a:p>
        </p:txBody>
      </p:sp>
      <p:sp>
        <p:nvSpPr>
          <p:cNvPr id="247839" name="Rectangle 31"/>
          <p:cNvSpPr>
            <a:spLocks noChangeArrowheads="1"/>
          </p:cNvSpPr>
          <p:nvPr/>
        </p:nvSpPr>
        <p:spPr bwMode="auto">
          <a:xfrm>
            <a:off x="2598738"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47840" name="Rectangle 32"/>
          <p:cNvSpPr>
            <a:spLocks noChangeArrowheads="1"/>
          </p:cNvSpPr>
          <p:nvPr/>
        </p:nvSpPr>
        <p:spPr bwMode="auto">
          <a:xfrm>
            <a:off x="2422525" y="5051425"/>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247841" name="Rectangle 33"/>
          <p:cNvSpPr>
            <a:spLocks noChangeArrowheads="1"/>
          </p:cNvSpPr>
          <p:nvPr/>
        </p:nvSpPr>
        <p:spPr bwMode="auto">
          <a:xfrm>
            <a:off x="2041525" y="5051425"/>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47842" name="Text Box 34"/>
          <p:cNvSpPr txBox="1">
            <a:spLocks noChangeArrowheads="1"/>
          </p:cNvSpPr>
          <p:nvPr/>
        </p:nvSpPr>
        <p:spPr bwMode="auto">
          <a:xfrm>
            <a:off x="887413" y="6088063"/>
            <a:ext cx="2227262" cy="336550"/>
          </a:xfrm>
          <a:prstGeom prst="rect">
            <a:avLst/>
          </a:prstGeom>
          <a:noFill/>
          <a:ln w="9525">
            <a:noFill/>
            <a:miter lim="800000"/>
            <a:headEnd/>
            <a:tailEnd/>
          </a:ln>
          <a:effectLst/>
        </p:spPr>
        <p:txBody>
          <a:bodyPr>
            <a:spAutoFit/>
          </a:bodyPr>
          <a:lstStyle/>
          <a:p>
            <a:pPr algn="ctr"/>
            <a:r>
              <a:rPr lang="en-US" sz="1600" i="1"/>
              <a:t>Home Node</a:t>
            </a:r>
          </a:p>
        </p:txBody>
      </p:sp>
      <p:grpSp>
        <p:nvGrpSpPr>
          <p:cNvPr id="2" name="Group 35"/>
          <p:cNvGrpSpPr>
            <a:grpSpLocks/>
          </p:cNvGrpSpPr>
          <p:nvPr/>
        </p:nvGrpSpPr>
        <p:grpSpPr bwMode="auto">
          <a:xfrm>
            <a:off x="1195388" y="5127625"/>
            <a:ext cx="1611312" cy="77788"/>
            <a:chOff x="3099" y="3224"/>
            <a:chExt cx="1015" cy="49"/>
          </a:xfrm>
        </p:grpSpPr>
        <p:grpSp>
          <p:nvGrpSpPr>
            <p:cNvPr id="3" name="Group 36"/>
            <p:cNvGrpSpPr>
              <a:grpSpLocks/>
            </p:cNvGrpSpPr>
            <p:nvPr/>
          </p:nvGrpSpPr>
          <p:grpSpPr bwMode="auto">
            <a:xfrm>
              <a:off x="3099" y="3224"/>
              <a:ext cx="532" cy="49"/>
              <a:chOff x="1017" y="3442"/>
              <a:chExt cx="532" cy="49"/>
            </a:xfrm>
          </p:grpSpPr>
          <p:sp>
            <p:nvSpPr>
              <p:cNvPr id="247845" name="Rectangle 37"/>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46" name="Line 38"/>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247847" name="Line 39"/>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247848" name="Line 40"/>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247849" name="Rectangle 41"/>
            <p:cNvSpPr>
              <a:spLocks noChangeArrowheads="1"/>
            </p:cNvSpPr>
            <p:nvPr/>
          </p:nvSpPr>
          <p:spPr bwMode="auto">
            <a:xfrm>
              <a:off x="3099" y="3224"/>
              <a:ext cx="121" cy="49"/>
            </a:xfrm>
            <a:prstGeom prst="rect">
              <a:avLst/>
            </a:prstGeom>
            <a:solidFill>
              <a:srgbClr val="FF0000"/>
            </a:solidFill>
            <a:ln w="12700">
              <a:solidFill>
                <a:schemeClr val="tx1"/>
              </a:solidFill>
              <a:miter lim="800000"/>
              <a:headEnd/>
              <a:tailEnd/>
            </a:ln>
            <a:effectLst/>
          </p:spPr>
          <p:txBody>
            <a:bodyPr wrap="none" anchor="ctr"/>
            <a:lstStyle/>
            <a:p>
              <a:endParaRPr lang="en-US"/>
            </a:p>
          </p:txBody>
        </p:sp>
        <p:grpSp>
          <p:nvGrpSpPr>
            <p:cNvPr id="4" name="Group 42"/>
            <p:cNvGrpSpPr>
              <a:grpSpLocks/>
            </p:cNvGrpSpPr>
            <p:nvPr/>
          </p:nvGrpSpPr>
          <p:grpSpPr bwMode="auto">
            <a:xfrm>
              <a:off x="3872" y="3224"/>
              <a:ext cx="242" cy="49"/>
              <a:chOff x="1017" y="3442"/>
              <a:chExt cx="532" cy="49"/>
            </a:xfrm>
          </p:grpSpPr>
          <p:sp>
            <p:nvSpPr>
              <p:cNvPr id="247851" name="Rectangle 43"/>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52" name="Line 44"/>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247853" name="Line 45"/>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247854" name="Line 46"/>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247855" name="Rectangle 47"/>
            <p:cNvSpPr>
              <a:spLocks noChangeArrowheads="1"/>
            </p:cNvSpPr>
            <p:nvPr/>
          </p:nvSpPr>
          <p:spPr bwMode="auto">
            <a:xfrm>
              <a:off x="3872"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5" name="Group 48"/>
            <p:cNvGrpSpPr>
              <a:grpSpLocks/>
            </p:cNvGrpSpPr>
            <p:nvPr/>
          </p:nvGrpSpPr>
          <p:grpSpPr bwMode="auto">
            <a:xfrm>
              <a:off x="3630" y="3224"/>
              <a:ext cx="242" cy="49"/>
              <a:chOff x="1017" y="3442"/>
              <a:chExt cx="532" cy="49"/>
            </a:xfrm>
          </p:grpSpPr>
          <p:sp>
            <p:nvSpPr>
              <p:cNvPr id="247857" name="Rectangle 49"/>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58" name="Line 50"/>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247859" name="Line 51"/>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247860" name="Line 52"/>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247861" name="Rectangle 53"/>
            <p:cNvSpPr>
              <a:spLocks noChangeArrowheads="1"/>
            </p:cNvSpPr>
            <p:nvPr/>
          </p:nvSpPr>
          <p:spPr bwMode="auto">
            <a:xfrm>
              <a:off x="3630"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247862" name="Freeform 54"/>
          <p:cNvSpPr>
            <a:spLocks/>
          </p:cNvSpPr>
          <p:nvPr/>
        </p:nvSpPr>
        <p:spPr bwMode="auto">
          <a:xfrm>
            <a:off x="1730375" y="3400425"/>
            <a:ext cx="1895475" cy="1689100"/>
          </a:xfrm>
          <a:custGeom>
            <a:avLst/>
            <a:gdLst/>
            <a:ahLst/>
            <a:cxnLst>
              <a:cxn ang="0">
                <a:pos x="460" y="1064"/>
              </a:cxn>
              <a:cxn ang="0">
                <a:pos x="1113" y="701"/>
              </a:cxn>
              <a:cxn ang="0">
                <a:pos x="944" y="242"/>
              </a:cxn>
              <a:cxn ang="0">
                <a:pos x="0" y="0"/>
              </a:cxn>
            </a:cxnLst>
            <a:rect l="0" t="0" r="r" b="b"/>
            <a:pathLst>
              <a:path w="1194" h="1064">
                <a:moveTo>
                  <a:pt x="460" y="1064"/>
                </a:moveTo>
                <a:cubicBezTo>
                  <a:pt x="746" y="951"/>
                  <a:pt x="1032" y="838"/>
                  <a:pt x="1113" y="701"/>
                </a:cubicBezTo>
                <a:cubicBezTo>
                  <a:pt x="1194" y="564"/>
                  <a:pt x="1129" y="359"/>
                  <a:pt x="944" y="242"/>
                </a:cubicBezTo>
                <a:cubicBezTo>
                  <a:pt x="759" y="125"/>
                  <a:pt x="379" y="62"/>
                  <a:pt x="0" y="0"/>
                </a:cubicBezTo>
              </a:path>
            </a:pathLst>
          </a:custGeom>
          <a:noFill/>
          <a:ln w="19050">
            <a:solidFill>
              <a:srgbClr val="FF0000"/>
            </a:solidFill>
            <a:round/>
            <a:headEnd/>
            <a:tailEnd type="triangle" w="lg" len="med"/>
          </a:ln>
          <a:effectLst/>
        </p:spPr>
        <p:txBody>
          <a:bodyPr/>
          <a:lstStyle/>
          <a:p>
            <a:endParaRPr lang="en-US"/>
          </a:p>
        </p:txBody>
      </p:sp>
      <p:sp>
        <p:nvSpPr>
          <p:cNvPr id="247863" name="Freeform 55"/>
          <p:cNvSpPr>
            <a:spLocks/>
          </p:cNvSpPr>
          <p:nvPr/>
        </p:nvSpPr>
        <p:spPr bwMode="auto">
          <a:xfrm>
            <a:off x="2536825" y="3514725"/>
            <a:ext cx="1798638" cy="1574800"/>
          </a:xfrm>
          <a:custGeom>
            <a:avLst/>
            <a:gdLst/>
            <a:ahLst/>
            <a:cxnLst>
              <a:cxn ang="0">
                <a:pos x="0" y="992"/>
              </a:cxn>
              <a:cxn ang="0">
                <a:pos x="968" y="654"/>
              </a:cxn>
              <a:cxn ang="0">
                <a:pos x="992" y="0"/>
              </a:cxn>
            </a:cxnLst>
            <a:rect l="0" t="0" r="r" b="b"/>
            <a:pathLst>
              <a:path w="1133" h="992">
                <a:moveTo>
                  <a:pt x="0" y="992"/>
                </a:moveTo>
                <a:cubicBezTo>
                  <a:pt x="401" y="905"/>
                  <a:pt x="803" y="819"/>
                  <a:pt x="968" y="654"/>
                </a:cubicBezTo>
                <a:cubicBezTo>
                  <a:pt x="1133" y="489"/>
                  <a:pt x="1062" y="244"/>
                  <a:pt x="992" y="0"/>
                </a:cubicBezTo>
              </a:path>
            </a:pathLst>
          </a:custGeom>
          <a:noFill/>
          <a:ln w="19050">
            <a:solidFill>
              <a:srgbClr val="FF0000"/>
            </a:solidFill>
            <a:round/>
            <a:headEnd/>
            <a:tailEnd type="triangle" w="lg" len="med"/>
          </a:ln>
          <a:effectLst/>
        </p:spPr>
        <p:txBody>
          <a:bodyPr/>
          <a:lstStyle/>
          <a:p>
            <a:endParaRPr lang="en-US"/>
          </a:p>
        </p:txBody>
      </p:sp>
      <p:sp>
        <p:nvSpPr>
          <p:cNvPr id="247864" name="Freeform 56"/>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247865" name="Freeform 57"/>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247866" name="Freeform 58"/>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247867" name="Line 59"/>
          <p:cNvSpPr>
            <a:spLocks noChangeShapeType="1"/>
          </p:cNvSpPr>
          <p:nvPr/>
        </p:nvSpPr>
        <p:spPr bwMode="auto">
          <a:xfrm flipH="1">
            <a:off x="1306513" y="1595438"/>
            <a:ext cx="2919412" cy="3532187"/>
          </a:xfrm>
          <a:prstGeom prst="line">
            <a:avLst/>
          </a:prstGeom>
          <a:noFill/>
          <a:ln w="19050">
            <a:solidFill>
              <a:srgbClr val="FF0000"/>
            </a:solidFill>
            <a:round/>
            <a:headEnd/>
            <a:tailEnd type="triangle" w="med" len="med"/>
          </a:ln>
          <a:effectLst/>
        </p:spPr>
        <p:txBody>
          <a:bodyPr/>
          <a:lstStyle/>
          <a:p>
            <a:endParaRPr lang="en-US"/>
          </a:p>
        </p:txBody>
      </p:sp>
      <p:sp>
        <p:nvSpPr>
          <p:cNvPr id="247868" name="Rectangle 60"/>
          <p:cNvSpPr>
            <a:spLocks noChangeArrowheads="1"/>
          </p:cNvSpPr>
          <p:nvPr/>
        </p:nvSpPr>
        <p:spPr bwMode="auto">
          <a:xfrm>
            <a:off x="5302250" y="1393825"/>
            <a:ext cx="3763963" cy="45704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i="1">
                <a:solidFill>
                  <a:srgbClr val="FF0000"/>
                </a:solidFill>
                <a:ea typeface="굴림" pitchFamily="34" charset="-127"/>
              </a:rPr>
              <a:t>Replicas</a:t>
            </a:r>
            <a:r>
              <a:rPr lang="en-US" altLang="ko-KR" sz="2400">
                <a:ea typeface="굴림" pitchFamily="34" charset="-127"/>
              </a:rPr>
              <a:t>: L1 capacity victims stored in the </a:t>
            </a:r>
            <a:r>
              <a:rPr lang="en-US" altLang="ko-KR" sz="2400" i="1">
                <a:solidFill>
                  <a:srgbClr val="FF0000"/>
                </a:solidFill>
                <a:ea typeface="굴림" pitchFamily="34" charset="-127"/>
              </a:rPr>
              <a:t>Local</a:t>
            </a:r>
            <a:r>
              <a:rPr lang="en-US" altLang="ko-KR" sz="2400" i="1">
                <a:ea typeface="굴림" pitchFamily="34" charset="-127"/>
              </a:rPr>
              <a:t> </a:t>
            </a:r>
            <a:r>
              <a:rPr lang="en-US" altLang="ko-KR" sz="2400">
                <a:ea typeface="굴림" pitchFamily="34" charset="-127"/>
              </a:rPr>
              <a:t>L2 slice</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i="1">
                <a:solidFill>
                  <a:srgbClr val="FF0000"/>
                </a:solidFill>
                <a:ea typeface="굴림" pitchFamily="34" charset="-127"/>
              </a:rPr>
              <a:t>Why?</a:t>
            </a:r>
            <a:r>
              <a:rPr lang="en-US" altLang="ko-KR" sz="2400" i="1">
                <a:ea typeface="굴림" pitchFamily="34" charset="-127"/>
              </a:rPr>
              <a:t> </a:t>
            </a:r>
            <a:r>
              <a:rPr lang="en-US" altLang="ko-KR" sz="2400">
                <a:ea typeface="굴림" pitchFamily="34" charset="-127"/>
              </a:rPr>
              <a:t>Reused in the near future with fast access latency</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Which way in the target set to use to hold the replica?</a:t>
            </a:r>
            <a:endParaRPr lang="en-US" altLang="ko-KR" sz="2800">
              <a:ea typeface="굴림" pitchFamily="34" charset="-127"/>
            </a:endParaRPr>
          </a:p>
        </p:txBody>
      </p:sp>
      <p:sp>
        <p:nvSpPr>
          <p:cNvPr id="247869" name="Line 61"/>
          <p:cNvSpPr>
            <a:spLocks noChangeShapeType="1"/>
          </p:cNvSpPr>
          <p:nvPr/>
        </p:nvSpPr>
        <p:spPr bwMode="auto">
          <a:xfrm>
            <a:off x="3719513" y="1633538"/>
            <a:ext cx="152400" cy="0"/>
          </a:xfrm>
          <a:prstGeom prst="line">
            <a:avLst/>
          </a:prstGeom>
          <a:noFill/>
          <a:ln w="25400">
            <a:solidFill>
              <a:schemeClr val="tx1"/>
            </a:solidFill>
            <a:round/>
            <a:headEnd/>
            <a:tailEnd/>
          </a:ln>
          <a:effectLst/>
        </p:spPr>
        <p:txBody>
          <a:bodyPr/>
          <a:lstStyle/>
          <a:p>
            <a:endParaRPr lang="en-US"/>
          </a:p>
        </p:txBody>
      </p:sp>
      <p:sp>
        <p:nvSpPr>
          <p:cNvPr id="247870" name="Line 62"/>
          <p:cNvSpPr>
            <a:spLocks noChangeShapeType="1"/>
          </p:cNvSpPr>
          <p:nvPr/>
        </p:nvSpPr>
        <p:spPr bwMode="auto">
          <a:xfrm>
            <a:off x="4381500" y="1633538"/>
            <a:ext cx="173038" cy="0"/>
          </a:xfrm>
          <a:prstGeom prst="line">
            <a:avLst/>
          </a:prstGeom>
          <a:noFill/>
          <a:ln w="25400">
            <a:solidFill>
              <a:schemeClr val="tx1"/>
            </a:solidFill>
            <a:round/>
            <a:headEnd/>
            <a:tailEnd/>
          </a:ln>
          <a:effectLst/>
        </p:spPr>
        <p:txBody>
          <a:bodyPr/>
          <a:lstStyle/>
          <a:p>
            <a:endParaRPr lang="en-US"/>
          </a:p>
        </p:txBody>
      </p:sp>
      <p:sp>
        <p:nvSpPr>
          <p:cNvPr id="247871" name="Line 63"/>
          <p:cNvSpPr>
            <a:spLocks noChangeShapeType="1"/>
          </p:cNvSpPr>
          <p:nvPr/>
        </p:nvSpPr>
        <p:spPr bwMode="auto">
          <a:xfrm rot="5400000" flipH="1">
            <a:off x="4452938" y="1974850"/>
            <a:ext cx="469900" cy="0"/>
          </a:xfrm>
          <a:prstGeom prst="line">
            <a:avLst/>
          </a:prstGeom>
          <a:noFill/>
          <a:ln w="25400">
            <a:solidFill>
              <a:schemeClr val="tx1"/>
            </a:solidFill>
            <a:round/>
            <a:headEnd/>
            <a:tailEnd/>
          </a:ln>
          <a:effectLst/>
        </p:spPr>
        <p:txBody>
          <a:bodyPr/>
          <a:lstStyle/>
          <a:p>
            <a:endParaRPr lang="en-US"/>
          </a:p>
        </p:txBody>
      </p:sp>
      <p:sp>
        <p:nvSpPr>
          <p:cNvPr id="247877" name="Line 69"/>
          <p:cNvSpPr>
            <a:spLocks noChangeShapeType="1"/>
          </p:cNvSpPr>
          <p:nvPr/>
        </p:nvSpPr>
        <p:spPr bwMode="auto">
          <a:xfrm flipH="1">
            <a:off x="3495675" y="1595438"/>
            <a:ext cx="730250" cy="652462"/>
          </a:xfrm>
          <a:prstGeom prst="line">
            <a:avLst/>
          </a:prstGeom>
          <a:noFill/>
          <a:ln w="19050">
            <a:solidFill>
              <a:srgbClr val="FF0000"/>
            </a:solidFill>
            <a:round/>
            <a:headEnd/>
            <a:tailEnd type="triangle" w="med" len="med"/>
          </a:ln>
          <a:effectLst/>
        </p:spPr>
        <p:txBody>
          <a:bodyPr/>
          <a:lstStyle/>
          <a:p>
            <a:endParaRPr lang="en-US"/>
          </a:p>
        </p:txBody>
      </p:sp>
      <p:grpSp>
        <p:nvGrpSpPr>
          <p:cNvPr id="6" name="Group 80"/>
          <p:cNvGrpSpPr>
            <a:grpSpLocks/>
          </p:cNvGrpSpPr>
          <p:nvPr/>
        </p:nvGrpSpPr>
        <p:grpSpPr bwMode="auto">
          <a:xfrm>
            <a:off x="3151188" y="2286000"/>
            <a:ext cx="1612900" cy="77788"/>
            <a:chOff x="1985" y="1440"/>
            <a:chExt cx="1016" cy="49"/>
          </a:xfrm>
        </p:grpSpPr>
        <p:sp>
          <p:nvSpPr>
            <p:cNvPr id="247872" name="Rectangle 64"/>
            <p:cNvSpPr>
              <a:spLocks noChangeArrowheads="1"/>
            </p:cNvSpPr>
            <p:nvPr/>
          </p:nvSpPr>
          <p:spPr bwMode="auto">
            <a:xfrm>
              <a:off x="1985" y="1440"/>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73" name="Line 65"/>
            <p:cNvSpPr>
              <a:spLocks noChangeShapeType="1"/>
            </p:cNvSpPr>
            <p:nvPr/>
          </p:nvSpPr>
          <p:spPr bwMode="auto">
            <a:xfrm>
              <a:off x="2251" y="1440"/>
              <a:ext cx="0" cy="49"/>
            </a:xfrm>
            <a:prstGeom prst="line">
              <a:avLst/>
            </a:prstGeom>
            <a:noFill/>
            <a:ln w="15875">
              <a:solidFill>
                <a:schemeClr val="tx1"/>
              </a:solidFill>
              <a:round/>
              <a:headEnd/>
              <a:tailEnd/>
            </a:ln>
            <a:effectLst/>
          </p:spPr>
          <p:txBody>
            <a:bodyPr/>
            <a:lstStyle/>
            <a:p>
              <a:endParaRPr lang="en-US"/>
            </a:p>
          </p:txBody>
        </p:sp>
        <p:sp>
          <p:nvSpPr>
            <p:cNvPr id="247874" name="Line 66"/>
            <p:cNvSpPr>
              <a:spLocks noChangeShapeType="1"/>
            </p:cNvSpPr>
            <p:nvPr/>
          </p:nvSpPr>
          <p:spPr bwMode="auto">
            <a:xfrm flipH="1">
              <a:off x="2396" y="1440"/>
              <a:ext cx="0" cy="49"/>
            </a:xfrm>
            <a:prstGeom prst="line">
              <a:avLst/>
            </a:prstGeom>
            <a:noFill/>
            <a:ln w="15875">
              <a:solidFill>
                <a:schemeClr val="tx1"/>
              </a:solidFill>
              <a:round/>
              <a:headEnd/>
              <a:tailEnd/>
            </a:ln>
            <a:effectLst/>
          </p:spPr>
          <p:txBody>
            <a:bodyPr/>
            <a:lstStyle/>
            <a:p>
              <a:endParaRPr lang="en-US"/>
            </a:p>
          </p:txBody>
        </p:sp>
        <p:sp>
          <p:nvSpPr>
            <p:cNvPr id="247875" name="Line 67"/>
            <p:cNvSpPr>
              <a:spLocks noChangeShapeType="1"/>
            </p:cNvSpPr>
            <p:nvPr/>
          </p:nvSpPr>
          <p:spPr bwMode="auto">
            <a:xfrm>
              <a:off x="2130" y="1440"/>
              <a:ext cx="0" cy="49"/>
            </a:xfrm>
            <a:prstGeom prst="line">
              <a:avLst/>
            </a:prstGeom>
            <a:noFill/>
            <a:ln w="15875">
              <a:solidFill>
                <a:schemeClr val="tx1"/>
              </a:solidFill>
              <a:round/>
              <a:headEnd/>
              <a:tailEnd/>
            </a:ln>
            <a:effectLst/>
          </p:spPr>
          <p:txBody>
            <a:bodyPr/>
            <a:lstStyle/>
            <a:p>
              <a:endParaRPr lang="en-US"/>
            </a:p>
          </p:txBody>
        </p:sp>
        <p:sp>
          <p:nvSpPr>
            <p:cNvPr id="247876" name="Rectangle 68"/>
            <p:cNvSpPr>
              <a:spLocks noChangeArrowheads="1"/>
            </p:cNvSpPr>
            <p:nvPr/>
          </p:nvSpPr>
          <p:spPr bwMode="auto">
            <a:xfrm>
              <a:off x="2130" y="1440"/>
              <a:ext cx="121" cy="49"/>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247878" name="Rectangle 70"/>
            <p:cNvSpPr>
              <a:spLocks noChangeArrowheads="1"/>
            </p:cNvSpPr>
            <p:nvPr/>
          </p:nvSpPr>
          <p:spPr bwMode="auto">
            <a:xfrm>
              <a:off x="2517" y="1440"/>
              <a:ext cx="242" cy="49"/>
            </a:xfrm>
            <a:prstGeom prst="rect">
              <a:avLst/>
            </a:prstGeom>
            <a:noFill/>
            <a:ln w="15875">
              <a:solidFill>
                <a:schemeClr val="tx1"/>
              </a:solidFill>
              <a:miter lim="800000"/>
              <a:headEnd/>
              <a:tailEnd/>
            </a:ln>
            <a:effectLst/>
          </p:spPr>
          <p:txBody>
            <a:bodyPr wrap="none" anchor="ctr"/>
            <a:lstStyle/>
            <a:p>
              <a:endParaRPr lang="en-US"/>
            </a:p>
          </p:txBody>
        </p:sp>
        <p:sp>
          <p:nvSpPr>
            <p:cNvPr id="247879" name="Line 71"/>
            <p:cNvSpPr>
              <a:spLocks noChangeShapeType="1"/>
            </p:cNvSpPr>
            <p:nvPr/>
          </p:nvSpPr>
          <p:spPr bwMode="auto">
            <a:xfrm>
              <a:off x="2638" y="1440"/>
              <a:ext cx="0" cy="49"/>
            </a:xfrm>
            <a:prstGeom prst="line">
              <a:avLst/>
            </a:prstGeom>
            <a:noFill/>
            <a:ln w="15875">
              <a:solidFill>
                <a:schemeClr val="tx1"/>
              </a:solidFill>
              <a:round/>
              <a:headEnd/>
              <a:tailEnd/>
            </a:ln>
            <a:effectLst/>
          </p:spPr>
          <p:txBody>
            <a:bodyPr/>
            <a:lstStyle/>
            <a:p>
              <a:endParaRPr lang="en-US"/>
            </a:p>
          </p:txBody>
        </p:sp>
        <p:sp>
          <p:nvSpPr>
            <p:cNvPr id="247880" name="Line 72"/>
            <p:cNvSpPr>
              <a:spLocks noChangeShapeType="1"/>
            </p:cNvSpPr>
            <p:nvPr/>
          </p:nvSpPr>
          <p:spPr bwMode="auto">
            <a:xfrm flipH="1">
              <a:off x="2704" y="1440"/>
              <a:ext cx="0" cy="49"/>
            </a:xfrm>
            <a:prstGeom prst="line">
              <a:avLst/>
            </a:prstGeom>
            <a:noFill/>
            <a:ln w="15875">
              <a:solidFill>
                <a:schemeClr val="tx1"/>
              </a:solidFill>
              <a:round/>
              <a:headEnd/>
              <a:tailEnd/>
            </a:ln>
            <a:effectLst/>
          </p:spPr>
          <p:txBody>
            <a:bodyPr/>
            <a:lstStyle/>
            <a:p>
              <a:endParaRPr lang="en-US"/>
            </a:p>
          </p:txBody>
        </p:sp>
        <p:sp>
          <p:nvSpPr>
            <p:cNvPr id="247881" name="Line 73"/>
            <p:cNvSpPr>
              <a:spLocks noChangeShapeType="1"/>
            </p:cNvSpPr>
            <p:nvPr/>
          </p:nvSpPr>
          <p:spPr bwMode="auto">
            <a:xfrm>
              <a:off x="2589" y="1440"/>
              <a:ext cx="0" cy="49"/>
            </a:xfrm>
            <a:prstGeom prst="line">
              <a:avLst/>
            </a:prstGeom>
            <a:noFill/>
            <a:ln w="15875">
              <a:solidFill>
                <a:schemeClr val="tx1"/>
              </a:solidFill>
              <a:round/>
              <a:headEnd/>
              <a:tailEnd/>
            </a:ln>
            <a:effectLst/>
          </p:spPr>
          <p:txBody>
            <a:bodyPr/>
            <a:lstStyle/>
            <a:p>
              <a:endParaRPr lang="en-US"/>
            </a:p>
          </p:txBody>
        </p:sp>
        <p:sp>
          <p:nvSpPr>
            <p:cNvPr id="247882" name="Rectangle 74"/>
            <p:cNvSpPr>
              <a:spLocks noChangeArrowheads="1"/>
            </p:cNvSpPr>
            <p:nvPr/>
          </p:nvSpPr>
          <p:spPr bwMode="auto">
            <a:xfrm>
              <a:off x="2589" y="1440"/>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7" name="Group 75"/>
            <p:cNvGrpSpPr>
              <a:grpSpLocks/>
            </p:cNvGrpSpPr>
            <p:nvPr/>
          </p:nvGrpSpPr>
          <p:grpSpPr bwMode="auto">
            <a:xfrm>
              <a:off x="2759" y="1440"/>
              <a:ext cx="242" cy="49"/>
              <a:chOff x="1017" y="3442"/>
              <a:chExt cx="532" cy="49"/>
            </a:xfrm>
          </p:grpSpPr>
          <p:sp>
            <p:nvSpPr>
              <p:cNvPr id="247884" name="Rectangle 76"/>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85" name="Line 77"/>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247886" name="Line 78"/>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247887" name="Line 79"/>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7867"/>
                                        </p:tgtEl>
                                        <p:attrNameLst>
                                          <p:attrName>style.visibility</p:attrName>
                                        </p:attrNameLst>
                                      </p:cBhvr>
                                      <p:to>
                                        <p:strVal val="visible"/>
                                      </p:to>
                                    </p:set>
                                    <p:animEffect transition="in" filter="wipe(up)">
                                      <p:cBhvr>
                                        <p:cTn id="7" dur="500"/>
                                        <p:tgtEl>
                                          <p:spTgt spid="247867"/>
                                        </p:tgtEl>
                                      </p:cBhvr>
                                    </p:animEffect>
                                  </p:childTnLst>
                                </p:cTn>
                              </p:par>
                            </p:childTnLst>
                          </p:cTn>
                        </p:par>
                        <p:par>
                          <p:cTn id="8" fill="hold">
                            <p:stCondLst>
                              <p:cond delay="500"/>
                            </p:stCondLst>
                            <p:childTnLst>
                              <p:par>
                                <p:cTn id="9" presetID="22" presetClass="exit" presetSubtype="1" fill="hold" grpId="1" nodeType="afterEffect">
                                  <p:stCondLst>
                                    <p:cond delay="0"/>
                                  </p:stCondLst>
                                  <p:childTnLst>
                                    <p:animEffect transition="out" filter="wipe(up)">
                                      <p:cBhvr>
                                        <p:cTn id="10" dur="500"/>
                                        <p:tgtEl>
                                          <p:spTgt spid="247867"/>
                                        </p:tgtEl>
                                      </p:cBhvr>
                                    </p:animEffect>
                                    <p:set>
                                      <p:cBhvr>
                                        <p:cTn id="11" dur="1" fill="hold">
                                          <p:stCondLst>
                                            <p:cond delay="499"/>
                                          </p:stCondLst>
                                        </p:cTn>
                                        <p:tgtEl>
                                          <p:spTgt spid="247867"/>
                                        </p:tgtEl>
                                        <p:attrNameLst>
                                          <p:attrName>style.visibility</p:attrName>
                                        </p:attrNameLst>
                                      </p:cBhvr>
                                      <p:to>
                                        <p:strVal val="hidden"/>
                                      </p:to>
                                    </p:set>
                                  </p:childTnLst>
                                </p:cTn>
                              </p:par>
                            </p:childTnLst>
                          </p:cTn>
                        </p:par>
                        <p:par>
                          <p:cTn id="12" fill="hold">
                            <p:stCondLst>
                              <p:cond delay="1000"/>
                            </p:stCondLst>
                            <p:childTnLst>
                              <p:par>
                                <p:cTn id="13" presetID="9" presetClass="exit" presetSubtype="0" fill="hold" grpId="0" nodeType="afterEffect">
                                  <p:stCondLst>
                                    <p:cond delay="0"/>
                                  </p:stCondLst>
                                  <p:childTnLst>
                                    <p:animEffect transition="out" filter="dissolve">
                                      <p:cBhvr>
                                        <p:cTn id="14" dur="500"/>
                                        <p:tgtEl>
                                          <p:spTgt spid="247832"/>
                                        </p:tgtEl>
                                      </p:cBhvr>
                                    </p:animEffect>
                                    <p:set>
                                      <p:cBhvr>
                                        <p:cTn id="15" dur="1" fill="hold">
                                          <p:stCondLst>
                                            <p:cond delay="499"/>
                                          </p:stCondLst>
                                        </p:cTn>
                                        <p:tgtEl>
                                          <p:spTgt spid="247832"/>
                                        </p:tgtEl>
                                        <p:attrNameLst>
                                          <p:attrName>style.visibility</p:attrName>
                                        </p:attrNameLst>
                                      </p:cBhvr>
                                      <p:to>
                                        <p:strVal val="hidden"/>
                                      </p:to>
                                    </p:set>
                                  </p:childTnLst>
                                </p:cTn>
                              </p:par>
                            </p:childTnLst>
                          </p:cTn>
                        </p:par>
                        <p:par>
                          <p:cTn id="16" fill="hold">
                            <p:stCondLst>
                              <p:cond delay="1500"/>
                            </p:stCondLst>
                            <p:childTnLst>
                              <p:par>
                                <p:cTn id="17" presetID="22" presetClass="exit" presetSubtype="1" fill="hold" grpId="0" nodeType="afterEffect">
                                  <p:stCondLst>
                                    <p:cond delay="0"/>
                                  </p:stCondLst>
                                  <p:childTnLst>
                                    <p:animEffect transition="out" filter="wipe(up)">
                                      <p:cBhvr>
                                        <p:cTn id="18" dur="500"/>
                                        <p:tgtEl>
                                          <p:spTgt spid="247863"/>
                                        </p:tgtEl>
                                      </p:cBhvr>
                                    </p:animEffect>
                                    <p:set>
                                      <p:cBhvr>
                                        <p:cTn id="19" dur="1" fill="hold">
                                          <p:stCondLst>
                                            <p:cond delay="499"/>
                                          </p:stCondLst>
                                        </p:cTn>
                                        <p:tgtEl>
                                          <p:spTgt spid="24786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247832"/>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24786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47877"/>
                                        </p:tgtEl>
                                        <p:attrNameLst>
                                          <p:attrName>style.visibility</p:attrName>
                                        </p:attrNameLst>
                                      </p:cBhvr>
                                      <p:to>
                                        <p:strVal val="visible"/>
                                      </p:to>
                                    </p:set>
                                    <p:animEffect transition="in" filter="wipe(up)">
                                      <p:cBhvr>
                                        <p:cTn id="30" dur="500"/>
                                        <p:tgtEl>
                                          <p:spTgt spid="247877"/>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par>
                          <p:cTn id="35" fill="hold">
                            <p:stCondLst>
                              <p:cond delay="1000"/>
                            </p:stCondLst>
                            <p:childTnLst>
                              <p:par>
                                <p:cTn id="36" presetID="9" presetClass="exit" presetSubtype="0" fill="hold" grpId="2" nodeType="afterEffect">
                                  <p:stCondLst>
                                    <p:cond delay="0"/>
                                  </p:stCondLst>
                                  <p:childTnLst>
                                    <p:animEffect transition="out" filter="dissolve">
                                      <p:cBhvr>
                                        <p:cTn id="37" dur="500"/>
                                        <p:tgtEl>
                                          <p:spTgt spid="247832"/>
                                        </p:tgtEl>
                                      </p:cBhvr>
                                    </p:animEffect>
                                    <p:set>
                                      <p:cBhvr>
                                        <p:cTn id="38" dur="1" fill="hold">
                                          <p:stCondLst>
                                            <p:cond delay="499"/>
                                          </p:stCondLst>
                                        </p:cTn>
                                        <p:tgtEl>
                                          <p:spTgt spid="247832"/>
                                        </p:tgtEl>
                                        <p:attrNameLst>
                                          <p:attrName>style.visibility</p:attrName>
                                        </p:attrNameLst>
                                      </p:cBhvr>
                                      <p:to>
                                        <p:strVal val="hidden"/>
                                      </p:to>
                                    </p:set>
                                  </p:childTnLst>
                                </p:cTn>
                              </p:par>
                              <p:par>
                                <p:cTn id="39" presetID="22" presetClass="exit" presetSubtype="1" fill="hold" grpId="1" nodeType="withEffect">
                                  <p:stCondLst>
                                    <p:cond delay="0"/>
                                  </p:stCondLst>
                                  <p:childTnLst>
                                    <p:animEffect transition="out" filter="wipe(up)">
                                      <p:cBhvr>
                                        <p:cTn id="40" dur="500"/>
                                        <p:tgtEl>
                                          <p:spTgt spid="247877"/>
                                        </p:tgtEl>
                                      </p:cBhvr>
                                    </p:animEffect>
                                    <p:set>
                                      <p:cBhvr>
                                        <p:cTn id="41" dur="1" fill="hold">
                                          <p:stCondLst>
                                            <p:cond delay="499"/>
                                          </p:stCondLst>
                                        </p:cTn>
                                        <p:tgtEl>
                                          <p:spTgt spid="24787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47868">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478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2" grpId="0" animBg="1"/>
      <p:bldP spid="247832" grpId="1" animBg="1"/>
      <p:bldP spid="247832" grpId="2" animBg="1"/>
      <p:bldP spid="247863" grpId="0" animBg="1"/>
      <p:bldP spid="247863" grpId="1" animBg="1"/>
      <p:bldP spid="247867" grpId="0" animBg="1"/>
      <p:bldP spid="247867" grpId="1" animBg="1"/>
      <p:bldP spid="247877" grpId="0" animBg="1"/>
      <p:bldP spid="24787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Shared Caches</a:t>
            </a:r>
            <a:endParaRPr lang="en-US" dirty="0"/>
          </a:p>
        </p:txBody>
      </p:sp>
      <p:sp>
        <p:nvSpPr>
          <p:cNvPr id="3" name="Content Placeholder 2"/>
          <p:cNvSpPr>
            <a:spLocks noGrp="1"/>
          </p:cNvSpPr>
          <p:nvPr>
            <p:ph idx="1"/>
          </p:nvPr>
        </p:nvSpPr>
        <p:spPr>
          <a:xfrm>
            <a:off x="0" y="5715000"/>
            <a:ext cx="9144000" cy="914400"/>
          </a:xfrm>
        </p:spPr>
        <p:txBody>
          <a:bodyPr/>
          <a:lstStyle/>
          <a:p>
            <a:r>
              <a:rPr lang="en-US" dirty="0" smtClean="0"/>
              <a:t>Higher, variable latency</a:t>
            </a:r>
          </a:p>
          <a:p>
            <a:r>
              <a:rPr lang="en-US" dirty="0" smtClean="0"/>
              <a:t>One Core can use all of the cache</a:t>
            </a:r>
            <a:endParaRPr lang="en-US" dirty="0"/>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1219200" y="4648200"/>
            <a:ext cx="6019800" cy="914400"/>
          </a:xfrm>
          <a:prstGeom prst="rect">
            <a:avLst/>
          </a:prstGeom>
          <a:solidFill>
            <a:srgbClr val="9999FF"/>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Main Memory</a:t>
            </a:r>
            <a:endParaRPr kumimoji="0" lang="en-US" sz="1800" b="0" i="0" u="none" strike="noStrike" cap="none" normalizeH="0" baseline="0" dirty="0" smtClean="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 y="0"/>
            <a:ext cx="9144000" cy="762000"/>
          </a:xfrm>
        </p:spPr>
        <p:txBody>
          <a:bodyPr/>
          <a:lstStyle/>
          <a:p>
            <a:r>
              <a:rPr lang="en-US" sz="3000" dirty="0"/>
              <a:t>The Replica should </a:t>
            </a:r>
            <a:r>
              <a:rPr lang="en-US" sz="3000" i="1" u="sng" dirty="0"/>
              <a:t>NOT</a:t>
            </a:r>
            <a:r>
              <a:rPr lang="en-US" sz="3000" dirty="0"/>
              <a:t> Evict More Useful Cache Blocks from the L2 Cache</a:t>
            </a:r>
          </a:p>
        </p:txBody>
      </p:sp>
      <p:sp>
        <p:nvSpPr>
          <p:cNvPr id="136197" name="Rectangle 5"/>
          <p:cNvSpPr>
            <a:spLocks noChangeArrowheads="1"/>
          </p:cNvSpPr>
          <p:nvPr/>
        </p:nvSpPr>
        <p:spPr bwMode="auto">
          <a:xfrm>
            <a:off x="4175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6198" name="Rectangle 6"/>
          <p:cNvSpPr>
            <a:spLocks noChangeArrowheads="1"/>
          </p:cNvSpPr>
          <p:nvPr/>
        </p:nvSpPr>
        <p:spPr bwMode="auto">
          <a:xfrm>
            <a:off x="11303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6199" name="Rectangle 7"/>
          <p:cNvSpPr>
            <a:spLocks noChangeArrowheads="1"/>
          </p:cNvSpPr>
          <p:nvPr/>
        </p:nvSpPr>
        <p:spPr bwMode="auto">
          <a:xfrm>
            <a:off x="4175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6201" name="Line 9"/>
          <p:cNvSpPr>
            <a:spLocks noChangeShapeType="1"/>
          </p:cNvSpPr>
          <p:nvPr/>
        </p:nvSpPr>
        <p:spPr bwMode="auto">
          <a:xfrm>
            <a:off x="990600" y="1633538"/>
            <a:ext cx="152400" cy="0"/>
          </a:xfrm>
          <a:prstGeom prst="line">
            <a:avLst/>
          </a:prstGeom>
          <a:noFill/>
          <a:ln w="25400">
            <a:solidFill>
              <a:schemeClr val="tx1"/>
            </a:solidFill>
            <a:round/>
            <a:headEnd/>
            <a:tailEnd/>
          </a:ln>
          <a:effectLst/>
        </p:spPr>
        <p:txBody>
          <a:bodyPr/>
          <a:lstStyle/>
          <a:p>
            <a:endParaRPr lang="en-US"/>
          </a:p>
        </p:txBody>
      </p:sp>
      <p:sp>
        <p:nvSpPr>
          <p:cNvPr id="136202" name="Line 10"/>
          <p:cNvSpPr>
            <a:spLocks noChangeShapeType="1"/>
          </p:cNvSpPr>
          <p:nvPr/>
        </p:nvSpPr>
        <p:spPr bwMode="auto">
          <a:xfrm>
            <a:off x="1652588" y="1633538"/>
            <a:ext cx="173037" cy="0"/>
          </a:xfrm>
          <a:prstGeom prst="line">
            <a:avLst/>
          </a:prstGeom>
          <a:noFill/>
          <a:ln w="25400">
            <a:solidFill>
              <a:schemeClr val="tx1"/>
            </a:solidFill>
            <a:round/>
            <a:headEnd/>
            <a:tailEnd/>
          </a:ln>
          <a:effectLst/>
        </p:spPr>
        <p:txBody>
          <a:bodyPr/>
          <a:lstStyle/>
          <a:p>
            <a:endParaRPr lang="en-US"/>
          </a:p>
        </p:txBody>
      </p:sp>
      <p:sp>
        <p:nvSpPr>
          <p:cNvPr id="136204" name="Line 12"/>
          <p:cNvSpPr>
            <a:spLocks noChangeShapeType="1"/>
          </p:cNvSpPr>
          <p:nvPr/>
        </p:nvSpPr>
        <p:spPr bwMode="auto">
          <a:xfrm rot="-5400000">
            <a:off x="1724819" y="1974056"/>
            <a:ext cx="469900" cy="1588"/>
          </a:xfrm>
          <a:prstGeom prst="line">
            <a:avLst/>
          </a:prstGeom>
          <a:noFill/>
          <a:ln w="25400">
            <a:solidFill>
              <a:schemeClr val="tx1"/>
            </a:solidFill>
            <a:round/>
            <a:headEnd/>
            <a:tailEnd/>
          </a:ln>
          <a:effectLst/>
        </p:spPr>
        <p:txBody>
          <a:bodyPr/>
          <a:lstStyle/>
          <a:p>
            <a:endParaRPr lang="en-US"/>
          </a:p>
        </p:txBody>
      </p:sp>
      <p:sp>
        <p:nvSpPr>
          <p:cNvPr id="136205" name="Rectangle 13"/>
          <p:cNvSpPr>
            <a:spLocks noChangeArrowheads="1"/>
          </p:cNvSpPr>
          <p:nvPr/>
        </p:nvSpPr>
        <p:spPr bwMode="auto">
          <a:xfrm>
            <a:off x="18256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6206" name="Rectangle 14"/>
          <p:cNvSpPr>
            <a:spLocks noChangeArrowheads="1"/>
          </p:cNvSpPr>
          <p:nvPr/>
        </p:nvSpPr>
        <p:spPr bwMode="auto">
          <a:xfrm>
            <a:off x="1652588"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6207" name="Rectangle 15"/>
          <p:cNvSpPr>
            <a:spLocks noChangeArrowheads="1"/>
          </p:cNvSpPr>
          <p:nvPr/>
        </p:nvSpPr>
        <p:spPr bwMode="auto">
          <a:xfrm>
            <a:off x="1268413"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6209" name="Rectangle 17"/>
          <p:cNvSpPr>
            <a:spLocks noChangeArrowheads="1"/>
          </p:cNvSpPr>
          <p:nvPr/>
        </p:nvSpPr>
        <p:spPr bwMode="auto">
          <a:xfrm>
            <a:off x="3146425"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6210" name="Rectangle 18"/>
          <p:cNvSpPr>
            <a:spLocks noChangeArrowheads="1"/>
          </p:cNvSpPr>
          <p:nvPr/>
        </p:nvSpPr>
        <p:spPr bwMode="auto">
          <a:xfrm>
            <a:off x="3859213"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6211" name="Rectangle 19"/>
          <p:cNvSpPr>
            <a:spLocks noChangeArrowheads="1"/>
          </p:cNvSpPr>
          <p:nvPr/>
        </p:nvSpPr>
        <p:spPr bwMode="auto">
          <a:xfrm>
            <a:off x="3146425"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6213" name="Line 21"/>
          <p:cNvSpPr>
            <a:spLocks noChangeShapeType="1"/>
          </p:cNvSpPr>
          <p:nvPr/>
        </p:nvSpPr>
        <p:spPr bwMode="auto">
          <a:xfrm>
            <a:off x="3719513" y="1633538"/>
            <a:ext cx="152400" cy="0"/>
          </a:xfrm>
          <a:prstGeom prst="line">
            <a:avLst/>
          </a:prstGeom>
          <a:noFill/>
          <a:ln w="25400">
            <a:solidFill>
              <a:schemeClr val="tx1"/>
            </a:solidFill>
            <a:round/>
            <a:headEnd/>
            <a:tailEnd/>
          </a:ln>
          <a:effectLst/>
        </p:spPr>
        <p:txBody>
          <a:bodyPr/>
          <a:lstStyle/>
          <a:p>
            <a:endParaRPr lang="en-US"/>
          </a:p>
        </p:txBody>
      </p:sp>
      <p:sp>
        <p:nvSpPr>
          <p:cNvPr id="136214" name="Line 22"/>
          <p:cNvSpPr>
            <a:spLocks noChangeShapeType="1"/>
          </p:cNvSpPr>
          <p:nvPr/>
        </p:nvSpPr>
        <p:spPr bwMode="auto">
          <a:xfrm>
            <a:off x="4381500" y="1633538"/>
            <a:ext cx="173038" cy="0"/>
          </a:xfrm>
          <a:prstGeom prst="line">
            <a:avLst/>
          </a:prstGeom>
          <a:noFill/>
          <a:ln w="25400">
            <a:solidFill>
              <a:schemeClr val="tx1"/>
            </a:solidFill>
            <a:round/>
            <a:headEnd/>
            <a:tailEnd/>
          </a:ln>
          <a:effectLst/>
        </p:spPr>
        <p:txBody>
          <a:bodyPr/>
          <a:lstStyle/>
          <a:p>
            <a:endParaRPr lang="en-US"/>
          </a:p>
        </p:txBody>
      </p:sp>
      <p:sp>
        <p:nvSpPr>
          <p:cNvPr id="136216" name="Line 24"/>
          <p:cNvSpPr>
            <a:spLocks noChangeShapeType="1"/>
          </p:cNvSpPr>
          <p:nvPr/>
        </p:nvSpPr>
        <p:spPr bwMode="auto">
          <a:xfrm rot="5400000" flipH="1">
            <a:off x="4452938" y="1974850"/>
            <a:ext cx="469900" cy="0"/>
          </a:xfrm>
          <a:prstGeom prst="line">
            <a:avLst/>
          </a:prstGeom>
          <a:noFill/>
          <a:ln w="25400">
            <a:solidFill>
              <a:schemeClr val="tx1"/>
            </a:solidFill>
            <a:round/>
            <a:headEnd/>
            <a:tailEnd/>
          </a:ln>
          <a:effectLst/>
        </p:spPr>
        <p:txBody>
          <a:bodyPr/>
          <a:lstStyle/>
          <a:p>
            <a:endParaRPr lang="en-US"/>
          </a:p>
        </p:txBody>
      </p:sp>
      <p:sp>
        <p:nvSpPr>
          <p:cNvPr id="136217" name="Rectangle 25"/>
          <p:cNvSpPr>
            <a:spLocks noChangeArrowheads="1"/>
          </p:cNvSpPr>
          <p:nvPr/>
        </p:nvSpPr>
        <p:spPr bwMode="auto">
          <a:xfrm>
            <a:off x="4554538"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6218" name="Rectangle 26"/>
          <p:cNvSpPr>
            <a:spLocks noChangeArrowheads="1"/>
          </p:cNvSpPr>
          <p:nvPr/>
        </p:nvSpPr>
        <p:spPr bwMode="auto">
          <a:xfrm>
            <a:off x="4379913"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6219" name="Rectangle 27"/>
          <p:cNvSpPr>
            <a:spLocks noChangeArrowheads="1"/>
          </p:cNvSpPr>
          <p:nvPr/>
        </p:nvSpPr>
        <p:spPr bwMode="auto">
          <a:xfrm>
            <a:off x="3997325"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6221" name="Text Box 29"/>
          <p:cNvSpPr txBox="1">
            <a:spLocks noChangeArrowheads="1"/>
          </p:cNvSpPr>
          <p:nvPr/>
        </p:nvSpPr>
        <p:spPr bwMode="auto">
          <a:xfrm>
            <a:off x="2882900" y="3246438"/>
            <a:ext cx="2227263" cy="336550"/>
          </a:xfrm>
          <a:prstGeom prst="rect">
            <a:avLst/>
          </a:prstGeom>
          <a:noFill/>
          <a:ln w="9525">
            <a:noFill/>
            <a:miter lim="800000"/>
            <a:headEnd/>
            <a:tailEnd/>
          </a:ln>
          <a:effectLst/>
        </p:spPr>
        <p:txBody>
          <a:bodyPr>
            <a:spAutoFit/>
          </a:bodyPr>
          <a:lstStyle/>
          <a:p>
            <a:pPr algn="ctr"/>
            <a:r>
              <a:rPr lang="en-US" sz="1600" i="1"/>
              <a:t>Sharer j</a:t>
            </a:r>
          </a:p>
        </p:txBody>
      </p:sp>
      <p:sp>
        <p:nvSpPr>
          <p:cNvPr id="136222" name="Rectangle 30"/>
          <p:cNvSpPr>
            <a:spLocks noChangeArrowheads="1"/>
          </p:cNvSpPr>
          <p:nvPr/>
        </p:nvSpPr>
        <p:spPr bwMode="auto">
          <a:xfrm>
            <a:off x="1460500" y="1479550"/>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6223" name="Rectangle 31"/>
          <p:cNvSpPr>
            <a:spLocks noChangeArrowheads="1"/>
          </p:cNvSpPr>
          <p:nvPr/>
        </p:nvSpPr>
        <p:spPr bwMode="auto">
          <a:xfrm>
            <a:off x="4189413" y="1479550"/>
            <a:ext cx="192087"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6225" name="Rectangle 33"/>
          <p:cNvSpPr>
            <a:spLocks noChangeArrowheads="1"/>
          </p:cNvSpPr>
          <p:nvPr/>
        </p:nvSpPr>
        <p:spPr bwMode="auto">
          <a:xfrm>
            <a:off x="1189038" y="4322763"/>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6226" name="Rectangle 34"/>
          <p:cNvSpPr>
            <a:spLocks noChangeArrowheads="1"/>
          </p:cNvSpPr>
          <p:nvPr/>
        </p:nvSpPr>
        <p:spPr bwMode="auto">
          <a:xfrm>
            <a:off x="1901825" y="4322763"/>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6227" name="Rectangle 35"/>
          <p:cNvSpPr>
            <a:spLocks noChangeArrowheads="1"/>
          </p:cNvSpPr>
          <p:nvPr/>
        </p:nvSpPr>
        <p:spPr bwMode="auto">
          <a:xfrm>
            <a:off x="1189038" y="5051425"/>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6229" name="Line 37"/>
          <p:cNvSpPr>
            <a:spLocks noChangeShapeType="1"/>
          </p:cNvSpPr>
          <p:nvPr/>
        </p:nvSpPr>
        <p:spPr bwMode="auto">
          <a:xfrm>
            <a:off x="1762125" y="4475163"/>
            <a:ext cx="152400" cy="0"/>
          </a:xfrm>
          <a:prstGeom prst="line">
            <a:avLst/>
          </a:prstGeom>
          <a:noFill/>
          <a:ln w="25400">
            <a:solidFill>
              <a:schemeClr val="tx1"/>
            </a:solidFill>
            <a:round/>
            <a:headEnd/>
            <a:tailEnd/>
          </a:ln>
          <a:effectLst/>
        </p:spPr>
        <p:txBody>
          <a:bodyPr/>
          <a:lstStyle/>
          <a:p>
            <a:endParaRPr lang="en-US"/>
          </a:p>
        </p:txBody>
      </p:sp>
      <p:sp>
        <p:nvSpPr>
          <p:cNvPr id="136230" name="Line 38"/>
          <p:cNvSpPr>
            <a:spLocks noChangeShapeType="1"/>
          </p:cNvSpPr>
          <p:nvPr/>
        </p:nvSpPr>
        <p:spPr bwMode="auto">
          <a:xfrm>
            <a:off x="2424113" y="4475163"/>
            <a:ext cx="173037" cy="0"/>
          </a:xfrm>
          <a:prstGeom prst="line">
            <a:avLst/>
          </a:prstGeom>
          <a:noFill/>
          <a:ln w="25400">
            <a:solidFill>
              <a:schemeClr val="tx1"/>
            </a:solidFill>
            <a:round/>
            <a:headEnd/>
            <a:tailEnd/>
          </a:ln>
          <a:effectLst/>
        </p:spPr>
        <p:txBody>
          <a:bodyPr/>
          <a:lstStyle/>
          <a:p>
            <a:endParaRPr lang="en-US"/>
          </a:p>
        </p:txBody>
      </p:sp>
      <p:sp>
        <p:nvSpPr>
          <p:cNvPr id="136231" name="Line 39"/>
          <p:cNvSpPr>
            <a:spLocks noChangeShapeType="1"/>
          </p:cNvSpPr>
          <p:nvPr/>
        </p:nvSpPr>
        <p:spPr bwMode="auto">
          <a:xfrm rot="-5400000">
            <a:off x="2135981" y="4993482"/>
            <a:ext cx="115887" cy="0"/>
          </a:xfrm>
          <a:prstGeom prst="line">
            <a:avLst/>
          </a:prstGeom>
          <a:noFill/>
          <a:ln w="25400">
            <a:solidFill>
              <a:schemeClr val="tx1"/>
            </a:solidFill>
            <a:round/>
            <a:headEnd/>
            <a:tailEnd/>
          </a:ln>
          <a:effectLst/>
        </p:spPr>
        <p:txBody>
          <a:bodyPr/>
          <a:lstStyle/>
          <a:p>
            <a:endParaRPr lang="en-US"/>
          </a:p>
        </p:txBody>
      </p:sp>
      <p:sp>
        <p:nvSpPr>
          <p:cNvPr id="136232" name="Line 40"/>
          <p:cNvSpPr>
            <a:spLocks noChangeShapeType="1"/>
          </p:cNvSpPr>
          <p:nvPr/>
        </p:nvSpPr>
        <p:spPr bwMode="auto">
          <a:xfrm rot="5400000" flipH="1">
            <a:off x="2494757" y="4815681"/>
            <a:ext cx="469900" cy="1587"/>
          </a:xfrm>
          <a:prstGeom prst="line">
            <a:avLst/>
          </a:prstGeom>
          <a:noFill/>
          <a:ln w="25400">
            <a:solidFill>
              <a:schemeClr val="tx1"/>
            </a:solidFill>
            <a:round/>
            <a:headEnd/>
            <a:tailEnd/>
          </a:ln>
          <a:effectLst/>
        </p:spPr>
        <p:txBody>
          <a:bodyPr/>
          <a:lstStyle/>
          <a:p>
            <a:endParaRPr lang="en-US"/>
          </a:p>
        </p:txBody>
      </p:sp>
      <p:sp>
        <p:nvSpPr>
          <p:cNvPr id="136233" name="Rectangle 41"/>
          <p:cNvSpPr>
            <a:spLocks noChangeArrowheads="1"/>
          </p:cNvSpPr>
          <p:nvPr/>
        </p:nvSpPr>
        <p:spPr bwMode="auto">
          <a:xfrm>
            <a:off x="2597150"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6234" name="Rectangle 42"/>
          <p:cNvSpPr>
            <a:spLocks noChangeArrowheads="1"/>
          </p:cNvSpPr>
          <p:nvPr/>
        </p:nvSpPr>
        <p:spPr bwMode="auto">
          <a:xfrm>
            <a:off x="2422525" y="5051425"/>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6235" name="Rectangle 43"/>
          <p:cNvSpPr>
            <a:spLocks noChangeArrowheads="1"/>
          </p:cNvSpPr>
          <p:nvPr/>
        </p:nvSpPr>
        <p:spPr bwMode="auto">
          <a:xfrm>
            <a:off x="2039938" y="5051425"/>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6236" name="Text Box 44"/>
          <p:cNvSpPr txBox="1">
            <a:spLocks noChangeArrowheads="1"/>
          </p:cNvSpPr>
          <p:nvPr/>
        </p:nvSpPr>
        <p:spPr bwMode="auto">
          <a:xfrm>
            <a:off x="885825" y="6088063"/>
            <a:ext cx="2227263" cy="336550"/>
          </a:xfrm>
          <a:prstGeom prst="rect">
            <a:avLst/>
          </a:prstGeom>
          <a:noFill/>
          <a:ln w="9525">
            <a:noFill/>
            <a:miter lim="800000"/>
            <a:headEnd/>
            <a:tailEnd/>
          </a:ln>
          <a:effectLst/>
        </p:spPr>
        <p:txBody>
          <a:bodyPr>
            <a:spAutoFit/>
          </a:bodyPr>
          <a:lstStyle/>
          <a:p>
            <a:pPr algn="ctr"/>
            <a:r>
              <a:rPr lang="en-US" sz="1600" i="1"/>
              <a:t>Home Node</a:t>
            </a:r>
          </a:p>
        </p:txBody>
      </p:sp>
      <p:grpSp>
        <p:nvGrpSpPr>
          <p:cNvPr id="2" name="Group 45"/>
          <p:cNvGrpSpPr>
            <a:grpSpLocks/>
          </p:cNvGrpSpPr>
          <p:nvPr/>
        </p:nvGrpSpPr>
        <p:grpSpPr bwMode="auto">
          <a:xfrm>
            <a:off x="1193800" y="5127625"/>
            <a:ext cx="844550" cy="77788"/>
            <a:chOff x="1017" y="3442"/>
            <a:chExt cx="532" cy="49"/>
          </a:xfrm>
        </p:grpSpPr>
        <p:sp>
          <p:nvSpPr>
            <p:cNvPr id="136238" name="Rectangle 46"/>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6239" name="Line 47"/>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6240" name="Line 48"/>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6241" name="Line 49"/>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6242" name="Rectangle 50"/>
          <p:cNvSpPr>
            <a:spLocks noChangeArrowheads="1"/>
          </p:cNvSpPr>
          <p:nvPr/>
        </p:nvSpPr>
        <p:spPr bwMode="auto">
          <a:xfrm>
            <a:off x="1193800" y="5127625"/>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grpSp>
        <p:nvGrpSpPr>
          <p:cNvPr id="3" name="Group 51"/>
          <p:cNvGrpSpPr>
            <a:grpSpLocks/>
          </p:cNvGrpSpPr>
          <p:nvPr/>
        </p:nvGrpSpPr>
        <p:grpSpPr bwMode="auto">
          <a:xfrm>
            <a:off x="2420938" y="5127625"/>
            <a:ext cx="384175" cy="77788"/>
            <a:chOff x="1017" y="3442"/>
            <a:chExt cx="532" cy="49"/>
          </a:xfrm>
        </p:grpSpPr>
        <p:sp>
          <p:nvSpPr>
            <p:cNvPr id="136244" name="Rectangle 52"/>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6245" name="Line 53"/>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6246" name="Line 54"/>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6247" name="Line 55"/>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6248" name="Rectangle 56"/>
          <p:cNvSpPr>
            <a:spLocks noChangeArrowheads="1"/>
          </p:cNvSpPr>
          <p:nvPr/>
        </p:nvSpPr>
        <p:spPr bwMode="auto">
          <a:xfrm>
            <a:off x="2420938" y="5127625"/>
            <a:ext cx="77787" cy="76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6254" name="Rectangle 62"/>
          <p:cNvSpPr>
            <a:spLocks noChangeArrowheads="1"/>
          </p:cNvSpPr>
          <p:nvPr/>
        </p:nvSpPr>
        <p:spPr bwMode="auto">
          <a:xfrm>
            <a:off x="5562600" y="3581400"/>
            <a:ext cx="3263900" cy="307975"/>
          </a:xfrm>
          <a:prstGeom prst="rect">
            <a:avLst/>
          </a:prstGeom>
          <a:noFill/>
          <a:ln w="31750">
            <a:solidFill>
              <a:srgbClr val="FF0000"/>
            </a:solidFill>
            <a:miter lim="800000"/>
            <a:headEnd/>
            <a:tailEnd/>
          </a:ln>
          <a:effectLst/>
        </p:spPr>
        <p:txBody>
          <a:bodyPr wrap="none" anchor="ctr"/>
          <a:lstStyle/>
          <a:p>
            <a:endParaRPr lang="en-US"/>
          </a:p>
        </p:txBody>
      </p:sp>
      <p:sp>
        <p:nvSpPr>
          <p:cNvPr id="136255" name="Text Box 63"/>
          <p:cNvSpPr txBox="1">
            <a:spLocks noChangeArrowheads="1"/>
          </p:cNvSpPr>
          <p:nvPr/>
        </p:nvSpPr>
        <p:spPr bwMode="auto">
          <a:xfrm>
            <a:off x="5729288" y="4265613"/>
            <a:ext cx="2743200" cy="1006475"/>
          </a:xfrm>
          <a:prstGeom prst="rect">
            <a:avLst/>
          </a:prstGeom>
          <a:noFill/>
          <a:ln w="9525">
            <a:noFill/>
            <a:miter lim="800000"/>
            <a:headEnd/>
            <a:tailEnd/>
          </a:ln>
          <a:effectLst/>
        </p:spPr>
        <p:txBody>
          <a:bodyPr>
            <a:spAutoFit/>
          </a:bodyPr>
          <a:lstStyle/>
          <a:p>
            <a:r>
              <a:rPr lang="en-US" i="1">
                <a:solidFill>
                  <a:srgbClr val="FF0000"/>
                </a:solidFill>
              </a:rPr>
              <a:t>Never evict actively shared home blocks in favor of a replica</a:t>
            </a:r>
          </a:p>
        </p:txBody>
      </p:sp>
      <p:sp>
        <p:nvSpPr>
          <p:cNvPr id="136257" name="Line 65"/>
          <p:cNvSpPr>
            <a:spLocks noChangeShapeType="1"/>
          </p:cNvSpPr>
          <p:nvPr/>
        </p:nvSpPr>
        <p:spPr bwMode="auto">
          <a:xfrm flipH="1">
            <a:off x="1306513" y="1595438"/>
            <a:ext cx="2919412" cy="3532187"/>
          </a:xfrm>
          <a:prstGeom prst="line">
            <a:avLst/>
          </a:prstGeom>
          <a:noFill/>
          <a:ln w="19050">
            <a:solidFill>
              <a:srgbClr val="FF0000"/>
            </a:solidFill>
            <a:round/>
            <a:headEnd/>
            <a:tailEnd type="triangle" w="med" len="med"/>
          </a:ln>
          <a:effectLst/>
        </p:spPr>
        <p:txBody>
          <a:bodyPr/>
          <a:lstStyle/>
          <a:p>
            <a:endParaRPr lang="en-US"/>
          </a:p>
        </p:txBody>
      </p:sp>
      <p:sp>
        <p:nvSpPr>
          <p:cNvPr id="136264" name="Freeform 72"/>
          <p:cNvSpPr>
            <a:spLocks/>
          </p:cNvSpPr>
          <p:nvPr/>
        </p:nvSpPr>
        <p:spPr bwMode="auto">
          <a:xfrm>
            <a:off x="1728788" y="3400425"/>
            <a:ext cx="1895475" cy="1689100"/>
          </a:xfrm>
          <a:custGeom>
            <a:avLst/>
            <a:gdLst/>
            <a:ahLst/>
            <a:cxnLst>
              <a:cxn ang="0">
                <a:pos x="460" y="1064"/>
              </a:cxn>
              <a:cxn ang="0">
                <a:pos x="1113" y="701"/>
              </a:cxn>
              <a:cxn ang="0">
                <a:pos x="944" y="242"/>
              </a:cxn>
              <a:cxn ang="0">
                <a:pos x="0" y="0"/>
              </a:cxn>
            </a:cxnLst>
            <a:rect l="0" t="0" r="r" b="b"/>
            <a:pathLst>
              <a:path w="1194" h="1064">
                <a:moveTo>
                  <a:pt x="460" y="1064"/>
                </a:moveTo>
                <a:cubicBezTo>
                  <a:pt x="746" y="951"/>
                  <a:pt x="1032" y="838"/>
                  <a:pt x="1113" y="701"/>
                </a:cubicBezTo>
                <a:cubicBezTo>
                  <a:pt x="1194" y="564"/>
                  <a:pt x="1129" y="359"/>
                  <a:pt x="944" y="242"/>
                </a:cubicBezTo>
                <a:cubicBezTo>
                  <a:pt x="759" y="125"/>
                  <a:pt x="379" y="62"/>
                  <a:pt x="0" y="0"/>
                </a:cubicBezTo>
              </a:path>
            </a:pathLst>
          </a:custGeom>
          <a:noFill/>
          <a:ln w="19050">
            <a:solidFill>
              <a:srgbClr val="FF0000"/>
            </a:solidFill>
            <a:round/>
            <a:headEnd/>
            <a:tailEnd type="triangle" w="lg" len="med"/>
          </a:ln>
          <a:effectLst/>
        </p:spPr>
        <p:txBody>
          <a:bodyPr/>
          <a:lstStyle/>
          <a:p>
            <a:endParaRPr lang="en-US"/>
          </a:p>
        </p:txBody>
      </p:sp>
      <p:sp>
        <p:nvSpPr>
          <p:cNvPr id="136265" name="Freeform 73"/>
          <p:cNvSpPr>
            <a:spLocks/>
          </p:cNvSpPr>
          <p:nvPr/>
        </p:nvSpPr>
        <p:spPr bwMode="auto">
          <a:xfrm>
            <a:off x="2535238" y="3514725"/>
            <a:ext cx="1798637" cy="1574800"/>
          </a:xfrm>
          <a:custGeom>
            <a:avLst/>
            <a:gdLst/>
            <a:ahLst/>
            <a:cxnLst>
              <a:cxn ang="0">
                <a:pos x="0" y="992"/>
              </a:cxn>
              <a:cxn ang="0">
                <a:pos x="968" y="654"/>
              </a:cxn>
              <a:cxn ang="0">
                <a:pos x="992" y="0"/>
              </a:cxn>
            </a:cxnLst>
            <a:rect l="0" t="0" r="r" b="b"/>
            <a:pathLst>
              <a:path w="1133" h="992">
                <a:moveTo>
                  <a:pt x="0" y="992"/>
                </a:moveTo>
                <a:cubicBezTo>
                  <a:pt x="401" y="905"/>
                  <a:pt x="803" y="819"/>
                  <a:pt x="968" y="654"/>
                </a:cubicBezTo>
                <a:cubicBezTo>
                  <a:pt x="1133" y="489"/>
                  <a:pt x="1062" y="244"/>
                  <a:pt x="992" y="0"/>
                </a:cubicBezTo>
              </a:path>
            </a:pathLst>
          </a:custGeom>
          <a:noFill/>
          <a:ln w="19050">
            <a:solidFill>
              <a:srgbClr val="FF0000"/>
            </a:solidFill>
            <a:round/>
            <a:headEnd/>
            <a:tailEnd type="triangle" w="lg" len="med"/>
          </a:ln>
          <a:effectLst/>
        </p:spPr>
        <p:txBody>
          <a:bodyPr/>
          <a:lstStyle/>
          <a:p>
            <a:endParaRPr lang="en-US"/>
          </a:p>
        </p:txBody>
      </p:sp>
      <p:grpSp>
        <p:nvGrpSpPr>
          <p:cNvPr id="4" name="Group 74"/>
          <p:cNvGrpSpPr>
            <a:grpSpLocks/>
          </p:cNvGrpSpPr>
          <p:nvPr/>
        </p:nvGrpSpPr>
        <p:grpSpPr bwMode="auto">
          <a:xfrm>
            <a:off x="2036763" y="5127625"/>
            <a:ext cx="384175" cy="77788"/>
            <a:chOff x="1017" y="3442"/>
            <a:chExt cx="532" cy="49"/>
          </a:xfrm>
        </p:grpSpPr>
        <p:sp>
          <p:nvSpPr>
            <p:cNvPr id="136267" name="Rectangle 75"/>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6268" name="Line 76"/>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6269" name="Line 77"/>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6270" name="Line 78"/>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6271" name="Rectangle 79"/>
          <p:cNvSpPr>
            <a:spLocks noChangeArrowheads="1"/>
          </p:cNvSpPr>
          <p:nvPr/>
        </p:nvSpPr>
        <p:spPr bwMode="auto">
          <a:xfrm>
            <a:off x="2036763" y="5127625"/>
            <a:ext cx="77787" cy="76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6273" name="Text Box 81"/>
          <p:cNvSpPr txBox="1">
            <a:spLocks noChangeArrowheads="1"/>
          </p:cNvSpPr>
          <p:nvPr/>
        </p:nvSpPr>
        <p:spPr bwMode="auto">
          <a:xfrm>
            <a:off x="5224463" y="1816100"/>
            <a:ext cx="3840162" cy="701675"/>
          </a:xfrm>
          <a:prstGeom prst="rect">
            <a:avLst/>
          </a:prstGeom>
          <a:noFill/>
          <a:ln w="9525">
            <a:noFill/>
            <a:miter lim="800000"/>
            <a:headEnd/>
            <a:tailEnd/>
          </a:ln>
          <a:effectLst/>
        </p:spPr>
        <p:txBody>
          <a:bodyPr>
            <a:spAutoFit/>
          </a:bodyPr>
          <a:lstStyle/>
          <a:p>
            <a:r>
              <a:rPr lang="en-US" i="1"/>
              <a:t>Replica is </a:t>
            </a:r>
            <a:r>
              <a:rPr lang="en-US" i="1" u="sng"/>
              <a:t>NOT</a:t>
            </a:r>
            <a:r>
              <a:rPr lang="en-US" i="1"/>
              <a:t> always made</a:t>
            </a:r>
          </a:p>
          <a:p>
            <a:endParaRPr lang="en-US" i="1"/>
          </a:p>
        </p:txBody>
      </p:sp>
      <p:sp>
        <p:nvSpPr>
          <p:cNvPr id="136278" name="Freeform 86"/>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6279" name="Freeform 87"/>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6280" name="Freeform 88"/>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6281" name="Text Box 89"/>
          <p:cNvSpPr txBox="1">
            <a:spLocks noChangeArrowheads="1"/>
          </p:cNvSpPr>
          <p:nvPr/>
        </p:nvSpPr>
        <p:spPr bwMode="auto">
          <a:xfrm>
            <a:off x="122238" y="3246438"/>
            <a:ext cx="2227262" cy="336550"/>
          </a:xfrm>
          <a:prstGeom prst="rect">
            <a:avLst/>
          </a:prstGeom>
          <a:noFill/>
          <a:ln w="9525">
            <a:noFill/>
            <a:miter lim="800000"/>
            <a:headEnd/>
            <a:tailEnd/>
          </a:ln>
          <a:effectLst/>
        </p:spPr>
        <p:txBody>
          <a:bodyPr>
            <a:spAutoFit/>
          </a:bodyPr>
          <a:lstStyle/>
          <a:p>
            <a:pPr algn="ctr"/>
            <a:r>
              <a:rPr lang="en-US" sz="1600" i="1"/>
              <a:t>Sharer i</a:t>
            </a:r>
          </a:p>
        </p:txBody>
      </p:sp>
      <p:sp>
        <p:nvSpPr>
          <p:cNvPr id="136282" name="Rectangle 90"/>
          <p:cNvSpPr>
            <a:spLocks noChangeArrowheads="1"/>
          </p:cNvSpPr>
          <p:nvPr/>
        </p:nvSpPr>
        <p:spPr bwMode="auto">
          <a:xfrm>
            <a:off x="5110163" y="2600325"/>
            <a:ext cx="3802062" cy="1652588"/>
          </a:xfrm>
          <a:prstGeom prst="rect">
            <a:avLst/>
          </a:prstGeom>
          <a:noFill/>
          <a:ln w="9525">
            <a:noFill/>
            <a:miter lim="800000"/>
            <a:headEnd/>
            <a:tailEnd/>
          </a:ln>
          <a:effectLst/>
        </p:spPr>
        <p:txBody>
          <a:bodyPr/>
          <a:lstStyle/>
          <a:p>
            <a:pPr marL="533400" indent="-533400">
              <a:spcBef>
                <a:spcPct val="20000"/>
              </a:spcBef>
              <a:buClr>
                <a:schemeClr val="tx1"/>
              </a:buClr>
              <a:buFont typeface="Wingdings" pitchFamily="2" charset="2"/>
              <a:buAutoNum type="arabicPeriod"/>
            </a:pPr>
            <a:r>
              <a:rPr lang="en-US" altLang="ko-KR" i="1">
                <a:ea typeface="굴림" pitchFamily="34" charset="-127"/>
              </a:rPr>
              <a:t>Invalid blocks</a:t>
            </a:r>
          </a:p>
          <a:p>
            <a:pPr marL="533400" indent="-533400">
              <a:spcBef>
                <a:spcPct val="20000"/>
              </a:spcBef>
              <a:buClr>
                <a:schemeClr val="tx1"/>
              </a:buClr>
              <a:buFont typeface="Wingdings" pitchFamily="2" charset="2"/>
              <a:buAutoNum type="arabicPeriod"/>
            </a:pPr>
            <a:r>
              <a:rPr lang="en-US" altLang="ko-KR" i="1">
                <a:ea typeface="굴림" pitchFamily="34" charset="-127"/>
              </a:rPr>
              <a:t>Home blocks w/o sharers</a:t>
            </a:r>
          </a:p>
          <a:p>
            <a:pPr marL="533400" indent="-533400">
              <a:spcBef>
                <a:spcPct val="20000"/>
              </a:spcBef>
              <a:buClr>
                <a:schemeClr val="tx1"/>
              </a:buClr>
              <a:buFont typeface="Wingdings" pitchFamily="2" charset="2"/>
              <a:buAutoNum type="arabicPeriod"/>
            </a:pPr>
            <a:r>
              <a:rPr lang="en-US" altLang="ko-KR" i="1">
                <a:ea typeface="굴림" pitchFamily="34" charset="-127"/>
              </a:rPr>
              <a:t>Existing replicas</a:t>
            </a:r>
          </a:p>
          <a:p>
            <a:pPr marL="533400" indent="-533400">
              <a:spcBef>
                <a:spcPct val="20000"/>
              </a:spcBef>
              <a:buClr>
                <a:schemeClr val="tx1"/>
              </a:buClr>
              <a:buFont typeface="Wingdings" pitchFamily="2" charset="2"/>
              <a:buAutoNum type="arabicPeriod"/>
            </a:pPr>
            <a:r>
              <a:rPr lang="en-US" altLang="ko-KR" i="1">
                <a:ea typeface="굴림" pitchFamily="34" charset="-127"/>
              </a:rPr>
              <a:t>Home blocks w/ sharers</a:t>
            </a:r>
            <a:endParaRPr lang="en-US" altLang="ko-KR" i="1" u="sng">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5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6255"/>
                                        </p:tgtEl>
                                        <p:attrNameLst>
                                          <p:attrName>style.visibility</p:attrName>
                                        </p:attrNameLst>
                                      </p:cBhvr>
                                      <p:to>
                                        <p:strVal val="visible"/>
                                      </p:to>
                                    </p:set>
                                  </p:childTnLst>
                                </p:cTn>
                              </p:par>
                            </p:childTnLst>
                          </p:cTn>
                        </p:par>
                        <p:par>
                          <p:cTn id="10" fill="hold">
                            <p:stCondLst>
                              <p:cond delay="0"/>
                            </p:stCondLst>
                            <p:childTnLst>
                              <p:par>
                                <p:cTn id="11" presetID="22" presetClass="entr" presetSubtype="1" fill="hold" grpId="0" nodeType="afterEffect">
                                  <p:stCondLst>
                                    <p:cond delay="0"/>
                                  </p:stCondLst>
                                  <p:childTnLst>
                                    <p:set>
                                      <p:cBhvr>
                                        <p:cTn id="12" dur="1" fill="hold">
                                          <p:stCondLst>
                                            <p:cond delay="0"/>
                                          </p:stCondLst>
                                        </p:cTn>
                                        <p:tgtEl>
                                          <p:spTgt spid="136257"/>
                                        </p:tgtEl>
                                        <p:attrNameLst>
                                          <p:attrName>style.visibility</p:attrName>
                                        </p:attrNameLst>
                                      </p:cBhvr>
                                      <p:to>
                                        <p:strVal val="visible"/>
                                      </p:to>
                                    </p:set>
                                    <p:animEffect transition="in" filter="wipe(up)">
                                      <p:cBhvr>
                                        <p:cTn id="13" dur="500"/>
                                        <p:tgtEl>
                                          <p:spTgt spid="136257"/>
                                        </p:tgtEl>
                                      </p:cBhvr>
                                    </p:animEffect>
                                  </p:childTnLst>
                                </p:cTn>
                              </p:par>
                            </p:childTnLst>
                          </p:cTn>
                        </p:par>
                        <p:par>
                          <p:cTn id="14" fill="hold">
                            <p:stCondLst>
                              <p:cond delay="500"/>
                            </p:stCondLst>
                            <p:childTnLst>
                              <p:par>
                                <p:cTn id="15" presetID="9" presetClass="exit" presetSubtype="0" fill="hold" grpId="0" nodeType="afterEffect">
                                  <p:stCondLst>
                                    <p:cond delay="0"/>
                                  </p:stCondLst>
                                  <p:childTnLst>
                                    <p:animEffect transition="out" filter="dissolve">
                                      <p:cBhvr>
                                        <p:cTn id="16" dur="500"/>
                                        <p:tgtEl>
                                          <p:spTgt spid="136223"/>
                                        </p:tgtEl>
                                      </p:cBhvr>
                                    </p:animEffect>
                                    <p:set>
                                      <p:cBhvr>
                                        <p:cTn id="17" dur="1" fill="hold">
                                          <p:stCondLst>
                                            <p:cond delay="499"/>
                                          </p:stCondLst>
                                        </p:cTn>
                                        <p:tgtEl>
                                          <p:spTgt spid="136223"/>
                                        </p:tgtEl>
                                        <p:attrNameLst>
                                          <p:attrName>style.visibility</p:attrName>
                                        </p:attrNameLst>
                                      </p:cBhvr>
                                      <p:to>
                                        <p:strVal val="hidden"/>
                                      </p:to>
                                    </p:set>
                                  </p:childTnLst>
                                </p:cTn>
                              </p:par>
                            </p:childTnLst>
                          </p:cTn>
                        </p:par>
                        <p:par>
                          <p:cTn id="18" fill="hold">
                            <p:stCondLst>
                              <p:cond delay="1000"/>
                            </p:stCondLst>
                            <p:childTnLst>
                              <p:par>
                                <p:cTn id="19" presetID="22" presetClass="exit" presetSubtype="1" fill="hold" grpId="1" nodeType="afterEffect">
                                  <p:stCondLst>
                                    <p:cond delay="0"/>
                                  </p:stCondLst>
                                  <p:childTnLst>
                                    <p:animEffect transition="out" filter="wipe(up)">
                                      <p:cBhvr>
                                        <p:cTn id="20" dur="500"/>
                                        <p:tgtEl>
                                          <p:spTgt spid="136257"/>
                                        </p:tgtEl>
                                      </p:cBhvr>
                                    </p:animEffect>
                                    <p:set>
                                      <p:cBhvr>
                                        <p:cTn id="21" dur="1" fill="hold">
                                          <p:stCondLst>
                                            <p:cond delay="499"/>
                                          </p:stCondLst>
                                        </p:cTn>
                                        <p:tgtEl>
                                          <p:spTgt spid="136257"/>
                                        </p:tgtEl>
                                        <p:attrNameLst>
                                          <p:attrName>style.visibility</p:attrName>
                                        </p:attrNameLst>
                                      </p:cBhvr>
                                      <p:to>
                                        <p:strVal val="hidden"/>
                                      </p:to>
                                    </p:set>
                                  </p:childTnLst>
                                </p:cTn>
                              </p:par>
                            </p:childTnLst>
                          </p:cTn>
                        </p:par>
                        <p:par>
                          <p:cTn id="22" fill="hold">
                            <p:stCondLst>
                              <p:cond delay="1500"/>
                            </p:stCondLst>
                            <p:childTnLst>
                              <p:par>
                                <p:cTn id="23" presetID="22" presetClass="exit" presetSubtype="1" fill="hold" grpId="0" nodeType="afterEffect">
                                  <p:stCondLst>
                                    <p:cond delay="0"/>
                                  </p:stCondLst>
                                  <p:childTnLst>
                                    <p:animEffect transition="out" filter="wipe(up)">
                                      <p:cBhvr>
                                        <p:cTn id="24" dur="500"/>
                                        <p:tgtEl>
                                          <p:spTgt spid="136265"/>
                                        </p:tgtEl>
                                      </p:cBhvr>
                                    </p:animEffect>
                                    <p:set>
                                      <p:cBhvr>
                                        <p:cTn id="25" dur="1" fill="hold">
                                          <p:stCondLst>
                                            <p:cond delay="499"/>
                                          </p:stCondLst>
                                        </p:cTn>
                                        <p:tgtEl>
                                          <p:spTgt spid="136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3" grpId="0" animBg="1"/>
      <p:bldP spid="136254" grpId="0" animBg="1"/>
      <p:bldP spid="136255" grpId="0"/>
      <p:bldP spid="136257" grpId="0" animBg="1"/>
      <p:bldP spid="136257" grpId="1" animBg="1"/>
      <p:bldP spid="136265"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31775" y="0"/>
            <a:ext cx="8794750" cy="931863"/>
          </a:xfrm>
        </p:spPr>
        <p:txBody>
          <a:bodyPr/>
          <a:lstStyle/>
          <a:p>
            <a:r>
              <a:rPr lang="en-US" sz="3000"/>
              <a:t>Victim Replication Dynamically Divides the Local L2 Slice into Private &amp; Shared Partitions</a:t>
            </a:r>
          </a:p>
        </p:txBody>
      </p:sp>
      <p:sp>
        <p:nvSpPr>
          <p:cNvPr id="187396" name="Rectangle 4"/>
          <p:cNvSpPr>
            <a:spLocks noChangeArrowheads="1"/>
          </p:cNvSpPr>
          <p:nvPr/>
        </p:nvSpPr>
        <p:spPr bwMode="auto">
          <a:xfrm>
            <a:off x="4175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7397" name="Rectangle 5"/>
          <p:cNvSpPr>
            <a:spLocks noChangeArrowheads="1"/>
          </p:cNvSpPr>
          <p:nvPr/>
        </p:nvSpPr>
        <p:spPr bwMode="auto">
          <a:xfrm>
            <a:off x="11303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7398" name="Rectangle 6"/>
          <p:cNvSpPr>
            <a:spLocks noChangeArrowheads="1"/>
          </p:cNvSpPr>
          <p:nvPr/>
        </p:nvSpPr>
        <p:spPr bwMode="auto">
          <a:xfrm>
            <a:off x="4175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endParaRPr lang="en-US" sz="1200"/>
          </a:p>
        </p:txBody>
      </p:sp>
      <p:sp>
        <p:nvSpPr>
          <p:cNvPr id="187400" name="Line 8"/>
          <p:cNvSpPr>
            <a:spLocks noChangeShapeType="1"/>
          </p:cNvSpPr>
          <p:nvPr/>
        </p:nvSpPr>
        <p:spPr bwMode="auto">
          <a:xfrm>
            <a:off x="990600" y="1633538"/>
            <a:ext cx="152400" cy="0"/>
          </a:xfrm>
          <a:prstGeom prst="line">
            <a:avLst/>
          </a:prstGeom>
          <a:noFill/>
          <a:ln w="25400">
            <a:solidFill>
              <a:schemeClr val="tx1"/>
            </a:solidFill>
            <a:round/>
            <a:headEnd/>
            <a:tailEnd/>
          </a:ln>
          <a:effectLst/>
        </p:spPr>
        <p:txBody>
          <a:bodyPr/>
          <a:lstStyle/>
          <a:p>
            <a:endParaRPr lang="en-US"/>
          </a:p>
        </p:txBody>
      </p:sp>
      <p:sp>
        <p:nvSpPr>
          <p:cNvPr id="187402" name="Line 10"/>
          <p:cNvSpPr>
            <a:spLocks noChangeShapeType="1"/>
          </p:cNvSpPr>
          <p:nvPr/>
        </p:nvSpPr>
        <p:spPr bwMode="auto">
          <a:xfrm rot="-5400000">
            <a:off x="1724819" y="1974056"/>
            <a:ext cx="469900" cy="1588"/>
          </a:xfrm>
          <a:prstGeom prst="line">
            <a:avLst/>
          </a:prstGeom>
          <a:noFill/>
          <a:ln w="25400">
            <a:solidFill>
              <a:schemeClr val="tx1"/>
            </a:solidFill>
            <a:round/>
            <a:headEnd/>
            <a:tailEnd/>
          </a:ln>
          <a:effectLst/>
        </p:spPr>
        <p:txBody>
          <a:bodyPr/>
          <a:lstStyle/>
          <a:p>
            <a:endParaRPr lang="en-US"/>
          </a:p>
        </p:txBody>
      </p:sp>
      <p:sp>
        <p:nvSpPr>
          <p:cNvPr id="187403" name="Rectangle 11"/>
          <p:cNvSpPr>
            <a:spLocks noChangeArrowheads="1"/>
          </p:cNvSpPr>
          <p:nvPr/>
        </p:nvSpPr>
        <p:spPr bwMode="auto">
          <a:xfrm>
            <a:off x="18256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7404" name="Rectangle 12"/>
          <p:cNvSpPr>
            <a:spLocks noChangeArrowheads="1"/>
          </p:cNvSpPr>
          <p:nvPr/>
        </p:nvSpPr>
        <p:spPr bwMode="auto">
          <a:xfrm>
            <a:off x="1652588" y="2200275"/>
            <a:ext cx="384175" cy="960438"/>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87405" name="Rectangle 13"/>
          <p:cNvSpPr>
            <a:spLocks noChangeArrowheads="1"/>
          </p:cNvSpPr>
          <p:nvPr/>
        </p:nvSpPr>
        <p:spPr bwMode="auto">
          <a:xfrm>
            <a:off x="1268413" y="2200275"/>
            <a:ext cx="384175" cy="960438"/>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7406" name="Rectangle 14"/>
          <p:cNvSpPr>
            <a:spLocks noChangeArrowheads="1"/>
          </p:cNvSpPr>
          <p:nvPr/>
        </p:nvSpPr>
        <p:spPr bwMode="auto">
          <a:xfrm>
            <a:off x="3146425"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7407" name="Rectangle 15"/>
          <p:cNvSpPr>
            <a:spLocks noChangeArrowheads="1"/>
          </p:cNvSpPr>
          <p:nvPr/>
        </p:nvSpPr>
        <p:spPr bwMode="auto">
          <a:xfrm>
            <a:off x="3859213"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7408" name="Rectangle 16"/>
          <p:cNvSpPr>
            <a:spLocks noChangeArrowheads="1"/>
          </p:cNvSpPr>
          <p:nvPr/>
        </p:nvSpPr>
        <p:spPr bwMode="auto">
          <a:xfrm>
            <a:off x="3146425"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endParaRPr lang="en-US" sz="1200"/>
          </a:p>
        </p:txBody>
      </p:sp>
      <p:sp>
        <p:nvSpPr>
          <p:cNvPr id="187410" name="Line 18"/>
          <p:cNvSpPr>
            <a:spLocks noChangeShapeType="1"/>
          </p:cNvSpPr>
          <p:nvPr/>
        </p:nvSpPr>
        <p:spPr bwMode="auto">
          <a:xfrm>
            <a:off x="3719513" y="1633538"/>
            <a:ext cx="152400" cy="0"/>
          </a:xfrm>
          <a:prstGeom prst="line">
            <a:avLst/>
          </a:prstGeom>
          <a:noFill/>
          <a:ln w="25400">
            <a:solidFill>
              <a:schemeClr val="tx1"/>
            </a:solidFill>
            <a:round/>
            <a:headEnd/>
            <a:tailEnd/>
          </a:ln>
          <a:effectLst/>
        </p:spPr>
        <p:txBody>
          <a:bodyPr/>
          <a:lstStyle/>
          <a:p>
            <a:endParaRPr lang="en-US"/>
          </a:p>
        </p:txBody>
      </p:sp>
      <p:sp>
        <p:nvSpPr>
          <p:cNvPr id="187411" name="Line 19"/>
          <p:cNvSpPr>
            <a:spLocks noChangeShapeType="1"/>
          </p:cNvSpPr>
          <p:nvPr/>
        </p:nvSpPr>
        <p:spPr bwMode="auto">
          <a:xfrm>
            <a:off x="4381500" y="1633538"/>
            <a:ext cx="173038" cy="0"/>
          </a:xfrm>
          <a:prstGeom prst="line">
            <a:avLst/>
          </a:prstGeom>
          <a:noFill/>
          <a:ln w="25400">
            <a:solidFill>
              <a:schemeClr val="tx1"/>
            </a:solidFill>
            <a:round/>
            <a:headEnd/>
            <a:tailEnd/>
          </a:ln>
          <a:effectLst/>
        </p:spPr>
        <p:txBody>
          <a:bodyPr/>
          <a:lstStyle/>
          <a:p>
            <a:endParaRPr lang="en-US"/>
          </a:p>
        </p:txBody>
      </p:sp>
      <p:sp>
        <p:nvSpPr>
          <p:cNvPr id="187412" name="Line 20"/>
          <p:cNvSpPr>
            <a:spLocks noChangeShapeType="1"/>
          </p:cNvSpPr>
          <p:nvPr/>
        </p:nvSpPr>
        <p:spPr bwMode="auto">
          <a:xfrm rot="5400000" flipH="1">
            <a:off x="4452938" y="1974850"/>
            <a:ext cx="469900" cy="0"/>
          </a:xfrm>
          <a:prstGeom prst="line">
            <a:avLst/>
          </a:prstGeom>
          <a:noFill/>
          <a:ln w="25400">
            <a:solidFill>
              <a:schemeClr val="tx1"/>
            </a:solidFill>
            <a:round/>
            <a:headEnd/>
            <a:tailEnd/>
          </a:ln>
          <a:effectLst/>
        </p:spPr>
        <p:txBody>
          <a:bodyPr/>
          <a:lstStyle/>
          <a:p>
            <a:endParaRPr lang="en-US"/>
          </a:p>
        </p:txBody>
      </p:sp>
      <p:sp>
        <p:nvSpPr>
          <p:cNvPr id="187413" name="Rectangle 21"/>
          <p:cNvSpPr>
            <a:spLocks noChangeArrowheads="1"/>
          </p:cNvSpPr>
          <p:nvPr/>
        </p:nvSpPr>
        <p:spPr bwMode="auto">
          <a:xfrm>
            <a:off x="4554538"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7414" name="Rectangle 22"/>
          <p:cNvSpPr>
            <a:spLocks noChangeArrowheads="1"/>
          </p:cNvSpPr>
          <p:nvPr/>
        </p:nvSpPr>
        <p:spPr bwMode="auto">
          <a:xfrm>
            <a:off x="4379913" y="2200275"/>
            <a:ext cx="384175" cy="960438"/>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87415" name="Rectangle 23"/>
          <p:cNvSpPr>
            <a:spLocks noChangeArrowheads="1"/>
          </p:cNvSpPr>
          <p:nvPr/>
        </p:nvSpPr>
        <p:spPr bwMode="auto">
          <a:xfrm>
            <a:off x="3997325" y="2200275"/>
            <a:ext cx="384175" cy="960438"/>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7420" name="Rectangle 28"/>
          <p:cNvSpPr>
            <a:spLocks noChangeArrowheads="1"/>
          </p:cNvSpPr>
          <p:nvPr/>
        </p:nvSpPr>
        <p:spPr bwMode="auto">
          <a:xfrm>
            <a:off x="1189038" y="4322763"/>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7421" name="Rectangle 29"/>
          <p:cNvSpPr>
            <a:spLocks noChangeArrowheads="1"/>
          </p:cNvSpPr>
          <p:nvPr/>
        </p:nvSpPr>
        <p:spPr bwMode="auto">
          <a:xfrm>
            <a:off x="1901825" y="4322763"/>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7424" name="Line 32"/>
          <p:cNvSpPr>
            <a:spLocks noChangeShapeType="1"/>
          </p:cNvSpPr>
          <p:nvPr/>
        </p:nvSpPr>
        <p:spPr bwMode="auto">
          <a:xfrm>
            <a:off x="1762125" y="4475163"/>
            <a:ext cx="152400" cy="0"/>
          </a:xfrm>
          <a:prstGeom prst="line">
            <a:avLst/>
          </a:prstGeom>
          <a:noFill/>
          <a:ln w="25400">
            <a:solidFill>
              <a:schemeClr val="tx1"/>
            </a:solidFill>
            <a:round/>
            <a:headEnd/>
            <a:tailEnd/>
          </a:ln>
          <a:effectLst/>
        </p:spPr>
        <p:txBody>
          <a:bodyPr/>
          <a:lstStyle/>
          <a:p>
            <a:endParaRPr lang="en-US"/>
          </a:p>
        </p:txBody>
      </p:sp>
      <p:sp>
        <p:nvSpPr>
          <p:cNvPr id="187425" name="Line 33"/>
          <p:cNvSpPr>
            <a:spLocks noChangeShapeType="1"/>
          </p:cNvSpPr>
          <p:nvPr/>
        </p:nvSpPr>
        <p:spPr bwMode="auto">
          <a:xfrm>
            <a:off x="2424113" y="4475163"/>
            <a:ext cx="173037" cy="0"/>
          </a:xfrm>
          <a:prstGeom prst="line">
            <a:avLst/>
          </a:prstGeom>
          <a:noFill/>
          <a:ln w="25400">
            <a:solidFill>
              <a:schemeClr val="tx1"/>
            </a:solidFill>
            <a:round/>
            <a:headEnd/>
            <a:tailEnd/>
          </a:ln>
          <a:effectLst/>
        </p:spPr>
        <p:txBody>
          <a:bodyPr/>
          <a:lstStyle/>
          <a:p>
            <a:endParaRPr lang="en-US"/>
          </a:p>
        </p:txBody>
      </p:sp>
      <p:sp>
        <p:nvSpPr>
          <p:cNvPr id="187426" name="Line 34"/>
          <p:cNvSpPr>
            <a:spLocks noChangeShapeType="1"/>
          </p:cNvSpPr>
          <p:nvPr/>
        </p:nvSpPr>
        <p:spPr bwMode="auto">
          <a:xfrm rot="-5400000">
            <a:off x="2135981" y="4993482"/>
            <a:ext cx="115887" cy="0"/>
          </a:xfrm>
          <a:prstGeom prst="line">
            <a:avLst/>
          </a:prstGeom>
          <a:noFill/>
          <a:ln w="25400">
            <a:solidFill>
              <a:schemeClr val="tx1"/>
            </a:solidFill>
            <a:round/>
            <a:headEnd/>
            <a:tailEnd/>
          </a:ln>
          <a:effectLst/>
        </p:spPr>
        <p:txBody>
          <a:bodyPr/>
          <a:lstStyle/>
          <a:p>
            <a:endParaRPr lang="en-US"/>
          </a:p>
        </p:txBody>
      </p:sp>
      <p:sp>
        <p:nvSpPr>
          <p:cNvPr id="187427" name="Line 35"/>
          <p:cNvSpPr>
            <a:spLocks noChangeShapeType="1"/>
          </p:cNvSpPr>
          <p:nvPr/>
        </p:nvSpPr>
        <p:spPr bwMode="auto">
          <a:xfrm rot="5400000" flipH="1">
            <a:off x="2494757" y="4815681"/>
            <a:ext cx="469900" cy="1587"/>
          </a:xfrm>
          <a:prstGeom prst="line">
            <a:avLst/>
          </a:prstGeom>
          <a:noFill/>
          <a:ln w="25400">
            <a:solidFill>
              <a:schemeClr val="tx1"/>
            </a:solidFill>
            <a:round/>
            <a:headEnd/>
            <a:tailEnd/>
          </a:ln>
          <a:effectLst/>
        </p:spPr>
        <p:txBody>
          <a:bodyPr/>
          <a:lstStyle/>
          <a:p>
            <a:endParaRPr lang="en-US"/>
          </a:p>
        </p:txBody>
      </p:sp>
      <p:sp>
        <p:nvSpPr>
          <p:cNvPr id="187428" name="Rectangle 36"/>
          <p:cNvSpPr>
            <a:spLocks noChangeArrowheads="1"/>
          </p:cNvSpPr>
          <p:nvPr/>
        </p:nvSpPr>
        <p:spPr bwMode="auto">
          <a:xfrm>
            <a:off x="2597150"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7429" name="Rectangle 37"/>
          <p:cNvSpPr>
            <a:spLocks noChangeArrowheads="1"/>
          </p:cNvSpPr>
          <p:nvPr/>
        </p:nvSpPr>
        <p:spPr bwMode="auto">
          <a:xfrm>
            <a:off x="2422525" y="5041900"/>
            <a:ext cx="384175" cy="960438"/>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87430" name="Rectangle 38"/>
          <p:cNvSpPr>
            <a:spLocks noChangeArrowheads="1"/>
          </p:cNvSpPr>
          <p:nvPr/>
        </p:nvSpPr>
        <p:spPr bwMode="auto">
          <a:xfrm>
            <a:off x="2039938" y="5041900"/>
            <a:ext cx="384175" cy="960438"/>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7465" name="Rectangle 73"/>
          <p:cNvSpPr>
            <a:spLocks noChangeArrowheads="1"/>
          </p:cNvSpPr>
          <p:nvPr/>
        </p:nvSpPr>
        <p:spPr bwMode="auto">
          <a:xfrm>
            <a:off x="3841750" y="5003800"/>
            <a:ext cx="3265488" cy="1304925"/>
          </a:xfrm>
          <a:prstGeom prst="rect">
            <a:avLst/>
          </a:prstGeom>
          <a:solidFill>
            <a:srgbClr val="C0C0C0">
              <a:alpha val="20000"/>
            </a:srgbClr>
          </a:solidFill>
          <a:ln w="25400">
            <a:solidFill>
              <a:schemeClr val="tx1"/>
            </a:solidFill>
            <a:miter lim="800000"/>
            <a:headEnd/>
            <a:tailEnd/>
          </a:ln>
          <a:effectLst/>
        </p:spPr>
        <p:txBody>
          <a:bodyPr wrap="none" anchor="ctr"/>
          <a:lstStyle/>
          <a:p>
            <a:endParaRPr lang="en-US"/>
          </a:p>
        </p:txBody>
      </p:sp>
      <p:sp>
        <p:nvSpPr>
          <p:cNvPr id="187461" name="Rectangle 69"/>
          <p:cNvSpPr>
            <a:spLocks noChangeArrowheads="1"/>
          </p:cNvSpPr>
          <p:nvPr/>
        </p:nvSpPr>
        <p:spPr bwMode="auto">
          <a:xfrm>
            <a:off x="3957638" y="5235575"/>
            <a:ext cx="730250" cy="306388"/>
          </a:xfrm>
          <a:prstGeom prst="rect">
            <a:avLst/>
          </a:prstGeom>
          <a:solidFill>
            <a:srgbClr val="FFFF99"/>
          </a:solidFill>
          <a:ln w="19050">
            <a:solidFill>
              <a:schemeClr val="tx1"/>
            </a:solidFill>
            <a:miter lim="800000"/>
            <a:headEnd/>
            <a:tailEnd/>
          </a:ln>
          <a:effectLst/>
        </p:spPr>
        <p:txBody>
          <a:bodyPr wrap="none" anchor="ctr"/>
          <a:lstStyle/>
          <a:p>
            <a:pPr algn="ctr"/>
            <a:endParaRPr lang="en-US" sz="1200"/>
          </a:p>
        </p:txBody>
      </p:sp>
      <p:sp>
        <p:nvSpPr>
          <p:cNvPr id="187462" name="Rectangle 70"/>
          <p:cNvSpPr>
            <a:spLocks noChangeArrowheads="1"/>
          </p:cNvSpPr>
          <p:nvPr/>
        </p:nvSpPr>
        <p:spPr bwMode="auto">
          <a:xfrm>
            <a:off x="3957638" y="5656263"/>
            <a:ext cx="730250" cy="307975"/>
          </a:xfrm>
          <a:prstGeom prst="rect">
            <a:avLst/>
          </a:prstGeom>
          <a:solidFill>
            <a:srgbClr val="9999FF"/>
          </a:solidFill>
          <a:ln w="19050">
            <a:solidFill>
              <a:schemeClr val="tx1"/>
            </a:solidFill>
            <a:miter lim="800000"/>
            <a:headEnd/>
            <a:tailEnd/>
          </a:ln>
          <a:effectLst/>
        </p:spPr>
        <p:txBody>
          <a:bodyPr wrap="none" anchor="ctr"/>
          <a:lstStyle/>
          <a:p>
            <a:pPr algn="ctr"/>
            <a:endParaRPr lang="en-US" sz="1200"/>
          </a:p>
        </p:txBody>
      </p:sp>
      <p:sp>
        <p:nvSpPr>
          <p:cNvPr id="187463" name="Text Box 71"/>
          <p:cNvSpPr txBox="1">
            <a:spLocks noChangeArrowheads="1"/>
          </p:cNvSpPr>
          <p:nvPr/>
        </p:nvSpPr>
        <p:spPr bwMode="auto">
          <a:xfrm>
            <a:off x="4725988" y="5195888"/>
            <a:ext cx="1416050" cy="366712"/>
          </a:xfrm>
          <a:prstGeom prst="rect">
            <a:avLst/>
          </a:prstGeom>
          <a:noFill/>
          <a:ln w="9525">
            <a:noFill/>
            <a:miter lim="800000"/>
            <a:headEnd/>
            <a:tailEnd/>
          </a:ln>
          <a:effectLst/>
        </p:spPr>
        <p:txBody>
          <a:bodyPr wrap="none">
            <a:spAutoFit/>
          </a:bodyPr>
          <a:lstStyle/>
          <a:p>
            <a:r>
              <a:rPr lang="en-US" sz="1800" i="1"/>
              <a:t>Shared L2$</a:t>
            </a:r>
          </a:p>
        </p:txBody>
      </p:sp>
      <p:sp>
        <p:nvSpPr>
          <p:cNvPr id="187464" name="Text Box 72"/>
          <p:cNvSpPr txBox="1">
            <a:spLocks noChangeArrowheads="1"/>
          </p:cNvSpPr>
          <p:nvPr/>
        </p:nvSpPr>
        <p:spPr bwMode="auto">
          <a:xfrm>
            <a:off x="4725988" y="5618163"/>
            <a:ext cx="2355850" cy="641350"/>
          </a:xfrm>
          <a:prstGeom prst="rect">
            <a:avLst/>
          </a:prstGeom>
          <a:noFill/>
          <a:ln w="9525">
            <a:noFill/>
            <a:miter lim="800000"/>
            <a:headEnd/>
            <a:tailEnd/>
          </a:ln>
          <a:effectLst/>
        </p:spPr>
        <p:txBody>
          <a:bodyPr wrap="none">
            <a:spAutoFit/>
          </a:bodyPr>
          <a:lstStyle/>
          <a:p>
            <a:r>
              <a:rPr lang="en-US" sz="1800" i="1"/>
              <a:t>Private L2$</a:t>
            </a:r>
          </a:p>
          <a:p>
            <a:r>
              <a:rPr lang="en-US" sz="1800" i="1"/>
              <a:t>(filled w/ L1 victims)</a:t>
            </a:r>
          </a:p>
        </p:txBody>
      </p:sp>
      <p:sp>
        <p:nvSpPr>
          <p:cNvPr id="187518" name="Freeform 126"/>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87519" name="Freeform 127"/>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87520" name="Freeform 128"/>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87526" name="Rectangle 134"/>
          <p:cNvSpPr>
            <a:spLocks noChangeArrowheads="1"/>
          </p:cNvSpPr>
          <p:nvPr/>
        </p:nvSpPr>
        <p:spPr bwMode="auto">
          <a:xfrm>
            <a:off x="3151188" y="2200275"/>
            <a:ext cx="844550" cy="960438"/>
          </a:xfrm>
          <a:prstGeom prst="rect">
            <a:avLst/>
          </a:prstGeom>
          <a:solidFill>
            <a:srgbClr val="FFFF99"/>
          </a:solidFill>
          <a:ln w="19050">
            <a:solidFill>
              <a:schemeClr val="tx1"/>
            </a:solidFill>
            <a:miter lim="800000"/>
            <a:headEnd/>
            <a:tailEnd/>
          </a:ln>
          <a:effectLst/>
        </p:spPr>
        <p:txBody>
          <a:bodyPr wrap="none" anchor="ctr"/>
          <a:lstStyle/>
          <a:p>
            <a:pPr algn="ctr"/>
            <a:r>
              <a:rPr lang="en-US" sz="1400"/>
              <a:t>Shared</a:t>
            </a:r>
          </a:p>
          <a:p>
            <a:pPr algn="ctr"/>
            <a:r>
              <a:rPr lang="en-US" sz="1400"/>
              <a:t>L2$</a:t>
            </a:r>
          </a:p>
        </p:txBody>
      </p:sp>
      <p:sp>
        <p:nvSpPr>
          <p:cNvPr id="187528" name="Rectangle 136"/>
          <p:cNvSpPr>
            <a:spLocks noChangeArrowheads="1"/>
          </p:cNvSpPr>
          <p:nvPr/>
        </p:nvSpPr>
        <p:spPr bwMode="auto">
          <a:xfrm>
            <a:off x="423863" y="2200275"/>
            <a:ext cx="844550" cy="960438"/>
          </a:xfrm>
          <a:prstGeom prst="rect">
            <a:avLst/>
          </a:prstGeom>
          <a:solidFill>
            <a:srgbClr val="9999FF"/>
          </a:solidFill>
          <a:ln w="19050">
            <a:solidFill>
              <a:schemeClr val="tx1"/>
            </a:solidFill>
            <a:miter lim="800000"/>
            <a:headEnd/>
            <a:tailEnd/>
          </a:ln>
          <a:effectLst/>
        </p:spPr>
        <p:txBody>
          <a:bodyPr wrap="none" anchor="ctr"/>
          <a:lstStyle/>
          <a:p>
            <a:pPr algn="ctr"/>
            <a:r>
              <a:rPr lang="en-US" sz="1400"/>
              <a:t>Private</a:t>
            </a:r>
          </a:p>
          <a:p>
            <a:pPr algn="ctr"/>
            <a:r>
              <a:rPr lang="en-US" sz="1400"/>
              <a:t>L2$</a:t>
            </a:r>
          </a:p>
        </p:txBody>
      </p:sp>
      <p:grpSp>
        <p:nvGrpSpPr>
          <p:cNvPr id="2" name="Group 156"/>
          <p:cNvGrpSpPr>
            <a:grpSpLocks/>
          </p:cNvGrpSpPr>
          <p:nvPr/>
        </p:nvGrpSpPr>
        <p:grpSpPr bwMode="auto">
          <a:xfrm>
            <a:off x="1189038" y="5051425"/>
            <a:ext cx="850900" cy="950913"/>
            <a:chOff x="749" y="3182"/>
            <a:chExt cx="536" cy="599"/>
          </a:xfrm>
        </p:grpSpPr>
        <p:sp>
          <p:nvSpPr>
            <p:cNvPr id="187422" name="Rectangle 30"/>
            <p:cNvSpPr>
              <a:spLocks noChangeArrowheads="1"/>
            </p:cNvSpPr>
            <p:nvPr/>
          </p:nvSpPr>
          <p:spPr bwMode="auto">
            <a:xfrm>
              <a:off x="749" y="3182"/>
              <a:ext cx="536" cy="596"/>
            </a:xfrm>
            <a:prstGeom prst="rect">
              <a:avLst/>
            </a:prstGeom>
            <a:solidFill>
              <a:srgbClr val="FFFF99"/>
            </a:solidFill>
            <a:ln w="19050">
              <a:solidFill>
                <a:schemeClr val="tx1"/>
              </a:solidFill>
              <a:miter lim="800000"/>
              <a:headEnd/>
              <a:tailEnd/>
            </a:ln>
            <a:effectLst/>
          </p:spPr>
          <p:txBody>
            <a:bodyPr wrap="none" anchor="ctr"/>
            <a:lstStyle/>
            <a:p>
              <a:pPr algn="ctr"/>
              <a:endParaRPr lang="en-US" sz="1200"/>
            </a:p>
          </p:txBody>
        </p:sp>
        <p:grpSp>
          <p:nvGrpSpPr>
            <p:cNvPr id="3" name="Group 152"/>
            <p:cNvGrpSpPr>
              <a:grpSpLocks/>
            </p:cNvGrpSpPr>
            <p:nvPr/>
          </p:nvGrpSpPr>
          <p:grpSpPr bwMode="auto">
            <a:xfrm>
              <a:off x="751" y="3190"/>
              <a:ext cx="509" cy="591"/>
              <a:chOff x="751" y="3190"/>
              <a:chExt cx="509" cy="591"/>
            </a:xfrm>
          </p:grpSpPr>
          <p:sp>
            <p:nvSpPr>
              <p:cNvPr id="187498" name="Rectangle 106"/>
              <p:cNvSpPr>
                <a:spLocks noChangeArrowheads="1"/>
              </p:cNvSpPr>
              <p:nvPr/>
            </p:nvSpPr>
            <p:spPr bwMode="auto">
              <a:xfrm>
                <a:off x="873" y="3685"/>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499" name="Rectangle 107"/>
              <p:cNvSpPr>
                <a:spLocks noChangeArrowheads="1"/>
              </p:cNvSpPr>
              <p:nvPr/>
            </p:nvSpPr>
            <p:spPr bwMode="auto">
              <a:xfrm>
                <a:off x="969" y="3529"/>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0" name="Rectangle 108"/>
              <p:cNvSpPr>
                <a:spLocks noChangeArrowheads="1"/>
              </p:cNvSpPr>
              <p:nvPr/>
            </p:nvSpPr>
            <p:spPr bwMode="auto">
              <a:xfrm>
                <a:off x="994" y="3443"/>
                <a:ext cx="73" cy="31"/>
              </a:xfrm>
              <a:prstGeom prst="rect">
                <a:avLst/>
              </a:prstGeom>
              <a:solidFill>
                <a:srgbClr val="9999FF"/>
              </a:solidFill>
              <a:ln w="9525">
                <a:noFill/>
                <a:miter lim="800000"/>
                <a:headEnd/>
                <a:tailEnd/>
              </a:ln>
              <a:effectLst/>
            </p:spPr>
            <p:txBody>
              <a:bodyPr wrap="none" anchor="ctr"/>
              <a:lstStyle/>
              <a:p>
                <a:endParaRPr lang="en-US"/>
              </a:p>
            </p:txBody>
          </p:sp>
          <p:sp>
            <p:nvSpPr>
              <p:cNvPr id="187501" name="Rectangle 109"/>
              <p:cNvSpPr>
                <a:spLocks noChangeArrowheads="1"/>
              </p:cNvSpPr>
              <p:nvPr/>
            </p:nvSpPr>
            <p:spPr bwMode="auto">
              <a:xfrm>
                <a:off x="945" y="3432"/>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2" name="Rectangle 110"/>
              <p:cNvSpPr>
                <a:spLocks noChangeArrowheads="1"/>
              </p:cNvSpPr>
              <p:nvPr/>
            </p:nvSpPr>
            <p:spPr bwMode="auto">
              <a:xfrm flipH="1">
                <a:off x="945" y="3408"/>
                <a:ext cx="24" cy="193"/>
              </a:xfrm>
              <a:prstGeom prst="rect">
                <a:avLst/>
              </a:prstGeom>
              <a:solidFill>
                <a:srgbClr val="9999FF"/>
              </a:solidFill>
              <a:ln w="9525">
                <a:noFill/>
                <a:miter lim="800000"/>
                <a:headEnd/>
                <a:tailEnd/>
              </a:ln>
              <a:effectLst/>
            </p:spPr>
            <p:txBody>
              <a:bodyPr wrap="none" anchor="ctr"/>
              <a:lstStyle/>
              <a:p>
                <a:endParaRPr lang="en-US"/>
              </a:p>
            </p:txBody>
          </p:sp>
          <p:sp>
            <p:nvSpPr>
              <p:cNvPr id="187503" name="Rectangle 111"/>
              <p:cNvSpPr>
                <a:spLocks noChangeArrowheads="1"/>
              </p:cNvSpPr>
              <p:nvPr/>
            </p:nvSpPr>
            <p:spPr bwMode="auto">
              <a:xfrm>
                <a:off x="1091" y="3685"/>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4" name="Rectangle 112"/>
              <p:cNvSpPr>
                <a:spLocks noChangeArrowheads="1"/>
              </p:cNvSpPr>
              <p:nvPr/>
            </p:nvSpPr>
            <p:spPr bwMode="auto">
              <a:xfrm>
                <a:off x="800" y="3588"/>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5" name="Rectangle 113"/>
              <p:cNvSpPr>
                <a:spLocks noChangeArrowheads="1"/>
              </p:cNvSpPr>
              <p:nvPr/>
            </p:nvSpPr>
            <p:spPr bwMode="auto">
              <a:xfrm>
                <a:off x="945" y="3596"/>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6" name="Rectangle 114"/>
              <p:cNvSpPr>
                <a:spLocks noChangeArrowheads="1"/>
              </p:cNvSpPr>
              <p:nvPr/>
            </p:nvSpPr>
            <p:spPr bwMode="auto">
              <a:xfrm flipH="1">
                <a:off x="800" y="3358"/>
                <a:ext cx="73" cy="109"/>
              </a:xfrm>
              <a:prstGeom prst="rect">
                <a:avLst/>
              </a:prstGeom>
              <a:solidFill>
                <a:srgbClr val="9999FF"/>
              </a:solidFill>
              <a:ln w="9525">
                <a:noFill/>
                <a:miter lim="800000"/>
                <a:headEnd/>
                <a:tailEnd/>
              </a:ln>
              <a:effectLst/>
            </p:spPr>
            <p:txBody>
              <a:bodyPr wrap="none" anchor="ctr"/>
              <a:lstStyle/>
              <a:p>
                <a:endParaRPr lang="en-US"/>
              </a:p>
            </p:txBody>
          </p:sp>
          <p:sp>
            <p:nvSpPr>
              <p:cNvPr id="187507" name="Rectangle 115"/>
              <p:cNvSpPr>
                <a:spLocks noChangeArrowheads="1"/>
              </p:cNvSpPr>
              <p:nvPr/>
            </p:nvSpPr>
            <p:spPr bwMode="auto">
              <a:xfrm>
                <a:off x="1090" y="3225"/>
                <a:ext cx="49" cy="121"/>
              </a:xfrm>
              <a:prstGeom prst="rect">
                <a:avLst/>
              </a:prstGeom>
              <a:solidFill>
                <a:srgbClr val="9999FF"/>
              </a:solidFill>
              <a:ln w="9525">
                <a:noFill/>
                <a:miter lim="800000"/>
                <a:headEnd/>
                <a:tailEnd/>
              </a:ln>
              <a:effectLst/>
            </p:spPr>
            <p:txBody>
              <a:bodyPr wrap="none" anchor="ctr"/>
              <a:lstStyle/>
              <a:p>
                <a:endParaRPr lang="en-US"/>
              </a:p>
            </p:txBody>
          </p:sp>
          <p:sp>
            <p:nvSpPr>
              <p:cNvPr id="187508" name="Rectangle 116"/>
              <p:cNvSpPr>
                <a:spLocks noChangeArrowheads="1"/>
              </p:cNvSpPr>
              <p:nvPr/>
            </p:nvSpPr>
            <p:spPr bwMode="auto">
              <a:xfrm>
                <a:off x="1114" y="3529"/>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9" name="Rectangle 117"/>
              <p:cNvSpPr>
                <a:spLocks noChangeArrowheads="1"/>
              </p:cNvSpPr>
              <p:nvPr/>
            </p:nvSpPr>
            <p:spPr bwMode="auto">
              <a:xfrm>
                <a:off x="824" y="3477"/>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10" name="Rectangle 118"/>
              <p:cNvSpPr>
                <a:spLocks noChangeArrowheads="1"/>
              </p:cNvSpPr>
              <p:nvPr/>
            </p:nvSpPr>
            <p:spPr bwMode="auto">
              <a:xfrm flipV="1">
                <a:off x="799" y="3190"/>
                <a:ext cx="218" cy="48"/>
              </a:xfrm>
              <a:prstGeom prst="rect">
                <a:avLst/>
              </a:prstGeom>
              <a:solidFill>
                <a:srgbClr val="9999FF"/>
              </a:solidFill>
              <a:ln w="9525">
                <a:noFill/>
                <a:miter lim="800000"/>
                <a:headEnd/>
                <a:tailEnd/>
              </a:ln>
              <a:effectLst/>
            </p:spPr>
            <p:txBody>
              <a:bodyPr wrap="none" anchor="ctr"/>
              <a:lstStyle/>
              <a:p>
                <a:endParaRPr lang="en-US"/>
              </a:p>
            </p:txBody>
          </p:sp>
          <p:sp>
            <p:nvSpPr>
              <p:cNvPr id="187511" name="Rectangle 119"/>
              <p:cNvSpPr>
                <a:spLocks noChangeArrowheads="1"/>
              </p:cNvSpPr>
              <p:nvPr/>
            </p:nvSpPr>
            <p:spPr bwMode="auto">
              <a:xfrm>
                <a:off x="1139" y="3566"/>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12" name="Rectangle 120"/>
              <p:cNvSpPr>
                <a:spLocks noChangeArrowheads="1"/>
              </p:cNvSpPr>
              <p:nvPr/>
            </p:nvSpPr>
            <p:spPr bwMode="auto">
              <a:xfrm>
                <a:off x="1066" y="3346"/>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13" name="Rectangle 121"/>
              <p:cNvSpPr>
                <a:spLocks noChangeArrowheads="1"/>
              </p:cNvSpPr>
              <p:nvPr/>
            </p:nvSpPr>
            <p:spPr bwMode="auto">
              <a:xfrm>
                <a:off x="896" y="3311"/>
                <a:ext cx="97" cy="72"/>
              </a:xfrm>
              <a:prstGeom prst="rect">
                <a:avLst/>
              </a:prstGeom>
              <a:solidFill>
                <a:srgbClr val="9999FF"/>
              </a:solidFill>
              <a:ln w="9525">
                <a:noFill/>
                <a:miter lim="800000"/>
                <a:headEnd/>
                <a:tailEnd/>
              </a:ln>
              <a:effectLst/>
            </p:spPr>
            <p:txBody>
              <a:bodyPr wrap="none" anchor="ctr"/>
              <a:lstStyle/>
              <a:p>
                <a:endParaRPr lang="en-US"/>
              </a:p>
            </p:txBody>
          </p:sp>
          <p:sp>
            <p:nvSpPr>
              <p:cNvPr id="187529" name="Rectangle 137"/>
              <p:cNvSpPr>
                <a:spLocks noChangeArrowheads="1"/>
              </p:cNvSpPr>
              <p:nvPr/>
            </p:nvSpPr>
            <p:spPr bwMode="auto">
              <a:xfrm>
                <a:off x="897" y="3501"/>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0" name="Rectangle 138"/>
              <p:cNvSpPr>
                <a:spLocks noChangeArrowheads="1"/>
              </p:cNvSpPr>
              <p:nvPr/>
            </p:nvSpPr>
            <p:spPr bwMode="auto">
              <a:xfrm>
                <a:off x="993" y="3345"/>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1" name="Rectangle 139"/>
              <p:cNvSpPr>
                <a:spLocks noChangeArrowheads="1"/>
              </p:cNvSpPr>
              <p:nvPr/>
            </p:nvSpPr>
            <p:spPr bwMode="auto">
              <a:xfrm>
                <a:off x="1018" y="3259"/>
                <a:ext cx="73" cy="31"/>
              </a:xfrm>
              <a:prstGeom prst="rect">
                <a:avLst/>
              </a:prstGeom>
              <a:solidFill>
                <a:srgbClr val="9999FF"/>
              </a:solidFill>
              <a:ln w="9525">
                <a:noFill/>
                <a:miter lim="800000"/>
                <a:headEnd/>
                <a:tailEnd/>
              </a:ln>
              <a:effectLst/>
            </p:spPr>
            <p:txBody>
              <a:bodyPr wrap="none" anchor="ctr"/>
              <a:lstStyle/>
              <a:p>
                <a:endParaRPr lang="en-US"/>
              </a:p>
            </p:txBody>
          </p:sp>
          <p:sp>
            <p:nvSpPr>
              <p:cNvPr id="187532" name="Rectangle 140"/>
              <p:cNvSpPr>
                <a:spLocks noChangeArrowheads="1"/>
              </p:cNvSpPr>
              <p:nvPr/>
            </p:nvSpPr>
            <p:spPr bwMode="auto">
              <a:xfrm>
                <a:off x="969" y="3248"/>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3" name="Rectangle 141"/>
              <p:cNvSpPr>
                <a:spLocks noChangeArrowheads="1"/>
              </p:cNvSpPr>
              <p:nvPr/>
            </p:nvSpPr>
            <p:spPr bwMode="auto">
              <a:xfrm flipH="1">
                <a:off x="969" y="3224"/>
                <a:ext cx="24" cy="193"/>
              </a:xfrm>
              <a:prstGeom prst="rect">
                <a:avLst/>
              </a:prstGeom>
              <a:solidFill>
                <a:srgbClr val="9999FF"/>
              </a:solidFill>
              <a:ln w="9525">
                <a:noFill/>
                <a:miter lim="800000"/>
                <a:headEnd/>
                <a:tailEnd/>
              </a:ln>
              <a:effectLst/>
            </p:spPr>
            <p:txBody>
              <a:bodyPr wrap="none" anchor="ctr"/>
              <a:lstStyle/>
              <a:p>
                <a:endParaRPr lang="en-US"/>
              </a:p>
            </p:txBody>
          </p:sp>
          <p:sp>
            <p:nvSpPr>
              <p:cNvPr id="187534" name="Rectangle 142"/>
              <p:cNvSpPr>
                <a:spLocks noChangeArrowheads="1"/>
              </p:cNvSpPr>
              <p:nvPr/>
            </p:nvSpPr>
            <p:spPr bwMode="auto">
              <a:xfrm>
                <a:off x="1115" y="3501"/>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5" name="Rectangle 143"/>
              <p:cNvSpPr>
                <a:spLocks noChangeArrowheads="1"/>
              </p:cNvSpPr>
              <p:nvPr/>
            </p:nvSpPr>
            <p:spPr bwMode="auto">
              <a:xfrm>
                <a:off x="824" y="3404"/>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6" name="Rectangle 144"/>
              <p:cNvSpPr>
                <a:spLocks noChangeArrowheads="1"/>
              </p:cNvSpPr>
              <p:nvPr/>
            </p:nvSpPr>
            <p:spPr bwMode="auto">
              <a:xfrm>
                <a:off x="969" y="3412"/>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7" name="Rectangle 145"/>
              <p:cNvSpPr>
                <a:spLocks noChangeArrowheads="1"/>
              </p:cNvSpPr>
              <p:nvPr/>
            </p:nvSpPr>
            <p:spPr bwMode="auto">
              <a:xfrm>
                <a:off x="1138" y="3345"/>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8" name="Rectangle 146"/>
              <p:cNvSpPr>
                <a:spLocks noChangeArrowheads="1"/>
              </p:cNvSpPr>
              <p:nvPr/>
            </p:nvSpPr>
            <p:spPr bwMode="auto">
              <a:xfrm>
                <a:off x="848" y="3293"/>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9" name="Rectangle 147"/>
              <p:cNvSpPr>
                <a:spLocks noChangeArrowheads="1"/>
              </p:cNvSpPr>
              <p:nvPr/>
            </p:nvSpPr>
            <p:spPr bwMode="auto">
              <a:xfrm>
                <a:off x="1066" y="3382"/>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41" name="Rectangle 149"/>
              <p:cNvSpPr>
                <a:spLocks noChangeArrowheads="1"/>
              </p:cNvSpPr>
              <p:nvPr/>
            </p:nvSpPr>
            <p:spPr bwMode="auto">
              <a:xfrm>
                <a:off x="751" y="3733"/>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42" name="Rectangle 150"/>
              <p:cNvSpPr>
                <a:spLocks noChangeArrowheads="1"/>
              </p:cNvSpPr>
              <p:nvPr/>
            </p:nvSpPr>
            <p:spPr bwMode="auto">
              <a:xfrm>
                <a:off x="775" y="3622"/>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43" name="Rectangle 151"/>
              <p:cNvSpPr>
                <a:spLocks noChangeArrowheads="1"/>
              </p:cNvSpPr>
              <p:nvPr/>
            </p:nvSpPr>
            <p:spPr bwMode="auto">
              <a:xfrm>
                <a:off x="848" y="3646"/>
                <a:ext cx="121" cy="48"/>
              </a:xfrm>
              <a:prstGeom prst="rect">
                <a:avLst/>
              </a:prstGeom>
              <a:solidFill>
                <a:srgbClr val="9999FF"/>
              </a:solidFill>
              <a:ln w="9525">
                <a:noFill/>
                <a:miter lim="800000"/>
                <a:headEnd/>
                <a:tailEnd/>
              </a:ln>
              <a:effectLst/>
            </p:spPr>
            <p:txBody>
              <a:bodyPr wrap="none" anchor="ctr"/>
              <a:lstStyle/>
              <a:p>
                <a:endParaRPr lang="en-US"/>
              </a:p>
            </p:txBody>
          </p:sp>
        </p:grpSp>
      </p:grpSp>
      <p:sp>
        <p:nvSpPr>
          <p:cNvPr id="187545" name="Text Box 153"/>
          <p:cNvSpPr txBox="1">
            <a:spLocks noChangeArrowheads="1"/>
          </p:cNvSpPr>
          <p:nvPr/>
        </p:nvSpPr>
        <p:spPr bwMode="auto">
          <a:xfrm>
            <a:off x="269875" y="3186113"/>
            <a:ext cx="1947863" cy="396875"/>
          </a:xfrm>
          <a:prstGeom prst="rect">
            <a:avLst/>
          </a:prstGeom>
          <a:noFill/>
          <a:ln w="9525">
            <a:noFill/>
            <a:miter lim="800000"/>
            <a:headEnd/>
            <a:tailEnd/>
          </a:ln>
          <a:effectLst/>
        </p:spPr>
        <p:txBody>
          <a:bodyPr wrap="none">
            <a:spAutoFit/>
          </a:bodyPr>
          <a:lstStyle/>
          <a:p>
            <a:r>
              <a:rPr lang="en-US" i="1"/>
              <a:t>Private Design</a:t>
            </a:r>
          </a:p>
        </p:txBody>
      </p:sp>
      <p:sp>
        <p:nvSpPr>
          <p:cNvPr id="187546" name="Text Box 154"/>
          <p:cNvSpPr txBox="1">
            <a:spLocks noChangeArrowheads="1"/>
          </p:cNvSpPr>
          <p:nvPr/>
        </p:nvSpPr>
        <p:spPr bwMode="auto">
          <a:xfrm>
            <a:off x="2959100" y="3186113"/>
            <a:ext cx="1963738" cy="396875"/>
          </a:xfrm>
          <a:prstGeom prst="rect">
            <a:avLst/>
          </a:prstGeom>
          <a:noFill/>
          <a:ln w="9525">
            <a:noFill/>
            <a:miter lim="800000"/>
            <a:headEnd/>
            <a:tailEnd/>
          </a:ln>
          <a:effectLst/>
        </p:spPr>
        <p:txBody>
          <a:bodyPr wrap="none">
            <a:spAutoFit/>
          </a:bodyPr>
          <a:lstStyle/>
          <a:p>
            <a:r>
              <a:rPr lang="en-US" i="1"/>
              <a:t>Shared Design</a:t>
            </a:r>
          </a:p>
        </p:txBody>
      </p:sp>
      <p:sp>
        <p:nvSpPr>
          <p:cNvPr id="187547" name="Text Box 155"/>
          <p:cNvSpPr txBox="1">
            <a:spLocks noChangeArrowheads="1"/>
          </p:cNvSpPr>
          <p:nvPr/>
        </p:nvSpPr>
        <p:spPr bwMode="auto">
          <a:xfrm>
            <a:off x="808038" y="6040438"/>
            <a:ext cx="2382837" cy="396875"/>
          </a:xfrm>
          <a:prstGeom prst="rect">
            <a:avLst/>
          </a:prstGeom>
          <a:noFill/>
          <a:ln w="9525">
            <a:noFill/>
            <a:miter lim="800000"/>
            <a:headEnd/>
            <a:tailEnd/>
          </a:ln>
          <a:effectLst/>
        </p:spPr>
        <p:txBody>
          <a:bodyPr wrap="none">
            <a:spAutoFit/>
          </a:bodyPr>
          <a:lstStyle/>
          <a:p>
            <a:r>
              <a:rPr lang="en-US" i="1"/>
              <a:t>Victim Replication</a:t>
            </a:r>
          </a:p>
        </p:txBody>
      </p:sp>
      <p:sp>
        <p:nvSpPr>
          <p:cNvPr id="187549" name="Rectangle 157"/>
          <p:cNvSpPr>
            <a:spLocks noChangeArrowheads="1"/>
          </p:cNvSpPr>
          <p:nvPr/>
        </p:nvSpPr>
        <p:spPr bwMode="auto">
          <a:xfrm>
            <a:off x="1192213" y="5041900"/>
            <a:ext cx="844550" cy="960438"/>
          </a:xfrm>
          <a:prstGeom prst="rect">
            <a:avLst/>
          </a:prstGeom>
          <a:noFill/>
          <a:ln w="19050">
            <a:solidFill>
              <a:schemeClr val="tx1"/>
            </a:solidFill>
            <a:miter lim="800000"/>
            <a:headEnd/>
            <a:tailEnd/>
          </a:ln>
          <a:effectLst/>
        </p:spPr>
        <p:txBody>
          <a:bodyPr wrap="none" anchor="ctr"/>
          <a:lstStyle/>
          <a:p>
            <a:endParaRPr lang="en-US"/>
          </a:p>
        </p:txBody>
      </p:sp>
      <p:sp>
        <p:nvSpPr>
          <p:cNvPr id="187550" name="Text Box 158"/>
          <p:cNvSpPr txBox="1">
            <a:spLocks noChangeArrowheads="1"/>
          </p:cNvSpPr>
          <p:nvPr/>
        </p:nvSpPr>
        <p:spPr bwMode="auto">
          <a:xfrm>
            <a:off x="5454650" y="2430463"/>
            <a:ext cx="3302000" cy="1917700"/>
          </a:xfrm>
          <a:prstGeom prst="rect">
            <a:avLst/>
          </a:prstGeom>
          <a:noFill/>
          <a:ln w="9525">
            <a:noFill/>
            <a:miter lim="800000"/>
            <a:headEnd/>
            <a:tailEnd/>
          </a:ln>
          <a:effectLst/>
        </p:spPr>
        <p:txBody>
          <a:bodyPr>
            <a:spAutoFit/>
          </a:bodyPr>
          <a:lstStyle/>
          <a:p>
            <a:pPr rtl="1"/>
            <a:r>
              <a:rPr lang="en-US" sz="2400" i="1"/>
              <a:t>Victim Replication dynamically creates a large local private, victim cache for the local L1 cache</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Experimental Setup</a:t>
            </a:r>
          </a:p>
        </p:txBody>
      </p:sp>
      <p:sp>
        <p:nvSpPr>
          <p:cNvPr id="11267" name="Rectangle 3"/>
          <p:cNvSpPr>
            <a:spLocks noGrp="1" noChangeArrowheads="1"/>
          </p:cNvSpPr>
          <p:nvPr>
            <p:ph type="body" idx="1"/>
          </p:nvPr>
        </p:nvSpPr>
        <p:spPr>
          <a:xfrm>
            <a:off x="117475" y="1201738"/>
            <a:ext cx="6681788" cy="5222875"/>
          </a:xfrm>
        </p:spPr>
        <p:txBody>
          <a:bodyPr/>
          <a:lstStyle/>
          <a:p>
            <a:pPr>
              <a:lnSpc>
                <a:spcPct val="90000"/>
              </a:lnSpc>
            </a:pPr>
            <a:r>
              <a:rPr lang="en-US" sz="2000"/>
              <a:t>Processor Model</a:t>
            </a:r>
            <a:r>
              <a:rPr lang="en-US" sz="2000">
                <a:sym typeface="Wingdings" pitchFamily="2" charset="2"/>
              </a:rPr>
              <a:t>: </a:t>
            </a:r>
            <a:r>
              <a:rPr lang="en-US" sz="2000" i="1">
                <a:sym typeface="Wingdings" pitchFamily="2" charset="2"/>
              </a:rPr>
              <a:t>Bochs </a:t>
            </a:r>
          </a:p>
          <a:p>
            <a:pPr marL="669925" lvl="1" indent="-325438">
              <a:lnSpc>
                <a:spcPct val="90000"/>
              </a:lnSpc>
            </a:pPr>
            <a:r>
              <a:rPr lang="en-US" sz="1800" i="1"/>
              <a:t>Full-system x86 emulator running Linux 2.4.24</a:t>
            </a:r>
          </a:p>
          <a:p>
            <a:pPr marL="669925" lvl="1" indent="-325438">
              <a:lnSpc>
                <a:spcPct val="90000"/>
              </a:lnSpc>
            </a:pPr>
            <a:r>
              <a:rPr lang="en-US" sz="1800" i="1"/>
              <a:t>8-way SMP with single in-order issue cores</a:t>
            </a:r>
          </a:p>
          <a:p>
            <a:pPr marL="669925" lvl="1" indent="-325438">
              <a:lnSpc>
                <a:spcPct val="90000"/>
              </a:lnSpc>
            </a:pPr>
            <a:endParaRPr lang="en-US" sz="1800" i="1"/>
          </a:p>
          <a:p>
            <a:pPr>
              <a:lnSpc>
                <a:spcPct val="90000"/>
              </a:lnSpc>
            </a:pPr>
            <a:r>
              <a:rPr lang="en-US" sz="2000"/>
              <a:t>All latencies normalized to one </a:t>
            </a:r>
            <a:r>
              <a:rPr lang="en-US" sz="2000" i="1"/>
              <a:t>24-F04 clock</a:t>
            </a:r>
            <a:r>
              <a:rPr lang="en-US" sz="2000"/>
              <a:t> cycle</a:t>
            </a:r>
          </a:p>
          <a:p>
            <a:pPr marL="669925" lvl="1" indent="-325438">
              <a:lnSpc>
                <a:spcPct val="90000"/>
              </a:lnSpc>
            </a:pPr>
            <a:r>
              <a:rPr lang="en-US" sz="1800" i="1"/>
              <a:t>Primary caches reachable in one cycle</a:t>
            </a:r>
          </a:p>
          <a:p>
            <a:pPr marL="669925" lvl="1" indent="-325438">
              <a:lnSpc>
                <a:spcPct val="90000"/>
              </a:lnSpc>
            </a:pPr>
            <a:endParaRPr lang="en-US" sz="1800"/>
          </a:p>
          <a:p>
            <a:pPr>
              <a:lnSpc>
                <a:spcPct val="90000"/>
              </a:lnSpc>
            </a:pPr>
            <a:r>
              <a:rPr lang="en-US" sz="2000"/>
              <a:t>Cache/Memory Model</a:t>
            </a:r>
          </a:p>
          <a:p>
            <a:pPr marL="669925" lvl="1" indent="-325438">
              <a:lnSpc>
                <a:spcPct val="90000"/>
              </a:lnSpc>
            </a:pPr>
            <a:r>
              <a:rPr lang="en-US" sz="1800" i="1"/>
              <a:t>4x2 Mesh with 3 Cycle near-neighbor latency </a:t>
            </a:r>
          </a:p>
          <a:p>
            <a:pPr marL="669925" lvl="1" indent="-325438">
              <a:lnSpc>
                <a:spcPct val="90000"/>
              </a:lnSpc>
            </a:pPr>
            <a:r>
              <a:rPr lang="en-US" sz="1800" i="1"/>
              <a:t>L1I$ &amp; L1D$: 16KB each, 16-Way, 1-Cycle, Pseudo-LRU</a:t>
            </a:r>
          </a:p>
          <a:p>
            <a:pPr marL="669925" lvl="1" indent="-325438">
              <a:lnSpc>
                <a:spcPct val="90000"/>
              </a:lnSpc>
            </a:pPr>
            <a:r>
              <a:rPr lang="en-US" sz="1800" i="1"/>
              <a:t>L2$: 1MB, 16-Way, 6-Cycle, Random</a:t>
            </a:r>
          </a:p>
          <a:p>
            <a:pPr marL="669925" lvl="1" indent="-325438">
              <a:lnSpc>
                <a:spcPct val="90000"/>
              </a:lnSpc>
            </a:pPr>
            <a:r>
              <a:rPr lang="en-US" sz="1800" i="1"/>
              <a:t>Off-chip Memory: 256 Cycles</a:t>
            </a:r>
          </a:p>
          <a:p>
            <a:pPr marL="669925" lvl="1" indent="-325438">
              <a:lnSpc>
                <a:spcPct val="90000"/>
              </a:lnSpc>
            </a:pPr>
            <a:endParaRPr lang="en-US" sz="1800" i="1"/>
          </a:p>
          <a:p>
            <a:pPr>
              <a:lnSpc>
                <a:spcPct val="90000"/>
              </a:lnSpc>
            </a:pPr>
            <a:r>
              <a:rPr lang="en-US" sz="2000" i="1"/>
              <a:t>Worst-case cross chip contention-free latency is 30 cycles</a:t>
            </a:r>
            <a:endParaRPr lang="en-US" sz="2000" b="0"/>
          </a:p>
          <a:p>
            <a:pPr marL="669925" lvl="1" indent="-325438">
              <a:lnSpc>
                <a:spcPct val="90000"/>
              </a:lnSpc>
            </a:pPr>
            <a:endParaRPr lang="en-US" sz="2000"/>
          </a:p>
        </p:txBody>
      </p:sp>
      <p:sp>
        <p:nvSpPr>
          <p:cNvPr id="11268" name="Line 4"/>
          <p:cNvSpPr>
            <a:spLocks noChangeShapeType="1"/>
          </p:cNvSpPr>
          <p:nvPr/>
        </p:nvSpPr>
        <p:spPr bwMode="auto">
          <a:xfrm>
            <a:off x="885825" y="4043363"/>
            <a:ext cx="4530725" cy="0"/>
          </a:xfrm>
          <a:prstGeom prst="line">
            <a:avLst/>
          </a:prstGeom>
          <a:noFill/>
          <a:ln w="31750">
            <a:solidFill>
              <a:srgbClr val="FF0000"/>
            </a:solidFill>
            <a:round/>
            <a:headEnd/>
            <a:tailEnd/>
          </a:ln>
          <a:effectLst/>
        </p:spPr>
        <p:txBody>
          <a:bodyPr/>
          <a:lstStyle/>
          <a:p>
            <a:endParaRPr lang="en-US"/>
          </a:p>
        </p:txBody>
      </p:sp>
      <p:sp>
        <p:nvSpPr>
          <p:cNvPr id="11269" name="Line 5"/>
          <p:cNvSpPr>
            <a:spLocks noChangeShapeType="1"/>
          </p:cNvSpPr>
          <p:nvPr/>
        </p:nvSpPr>
        <p:spPr bwMode="auto">
          <a:xfrm>
            <a:off x="2882900" y="4619625"/>
            <a:ext cx="844550" cy="0"/>
          </a:xfrm>
          <a:prstGeom prst="line">
            <a:avLst/>
          </a:prstGeom>
          <a:noFill/>
          <a:ln w="31750">
            <a:solidFill>
              <a:srgbClr val="FF0000"/>
            </a:solidFill>
            <a:round/>
            <a:headEnd/>
            <a:tailEnd/>
          </a:ln>
          <a:effectLst/>
        </p:spPr>
        <p:txBody>
          <a:bodyPr/>
          <a:lstStyle/>
          <a:p>
            <a:endParaRPr lang="en-US"/>
          </a:p>
        </p:txBody>
      </p:sp>
      <p:grpSp>
        <p:nvGrpSpPr>
          <p:cNvPr id="2" name="Group 162"/>
          <p:cNvGrpSpPr>
            <a:grpSpLocks/>
          </p:cNvGrpSpPr>
          <p:nvPr/>
        </p:nvGrpSpPr>
        <p:grpSpPr bwMode="auto">
          <a:xfrm>
            <a:off x="6953250" y="1201738"/>
            <a:ext cx="1728788" cy="4914900"/>
            <a:chOff x="4380" y="757"/>
            <a:chExt cx="1089" cy="3096"/>
          </a:xfrm>
        </p:grpSpPr>
        <p:sp>
          <p:nvSpPr>
            <p:cNvPr id="11272" name="Rectangle 8"/>
            <p:cNvSpPr>
              <a:spLocks noChangeArrowheads="1"/>
            </p:cNvSpPr>
            <p:nvPr/>
          </p:nvSpPr>
          <p:spPr bwMode="auto">
            <a:xfrm>
              <a:off x="4380" y="757"/>
              <a:ext cx="1089" cy="265"/>
            </a:xfrm>
            <a:prstGeom prst="rect">
              <a:avLst/>
            </a:prstGeom>
            <a:solidFill>
              <a:srgbClr val="FFCCFF"/>
            </a:solidFill>
            <a:ln w="19050">
              <a:solidFill>
                <a:schemeClr val="tx1"/>
              </a:solidFill>
              <a:miter lim="800000"/>
              <a:headEnd/>
              <a:tailEnd/>
            </a:ln>
            <a:effectLst/>
          </p:spPr>
          <p:txBody>
            <a:bodyPr wrap="none" anchor="ctr"/>
            <a:lstStyle/>
            <a:p>
              <a:pPr algn="ctr"/>
              <a:r>
                <a:rPr lang="en-US" b="0"/>
                <a:t>Applications</a:t>
              </a:r>
            </a:p>
          </p:txBody>
        </p:sp>
        <p:sp>
          <p:nvSpPr>
            <p:cNvPr id="11273" name="Rectangle 9"/>
            <p:cNvSpPr>
              <a:spLocks noChangeArrowheads="1"/>
            </p:cNvSpPr>
            <p:nvPr/>
          </p:nvSpPr>
          <p:spPr bwMode="auto">
            <a:xfrm>
              <a:off x="4380" y="1096"/>
              <a:ext cx="1089" cy="241"/>
            </a:xfrm>
            <a:prstGeom prst="rect">
              <a:avLst/>
            </a:prstGeom>
            <a:solidFill>
              <a:schemeClr val="accent1"/>
            </a:solidFill>
            <a:ln w="19050">
              <a:solidFill>
                <a:schemeClr val="tx1"/>
              </a:solidFill>
              <a:miter lim="800000"/>
              <a:headEnd/>
              <a:tailEnd/>
            </a:ln>
            <a:effectLst/>
          </p:spPr>
          <p:txBody>
            <a:bodyPr wrap="none" anchor="ctr"/>
            <a:lstStyle/>
            <a:p>
              <a:pPr algn="ctr"/>
              <a:r>
                <a:rPr lang="en-US" b="0"/>
                <a:t>Linux 2.4.24</a:t>
              </a:r>
            </a:p>
          </p:txBody>
        </p:sp>
        <p:sp>
          <p:nvSpPr>
            <p:cNvPr id="11274" name="Rectangle 10"/>
            <p:cNvSpPr>
              <a:spLocks noChangeArrowheads="1"/>
            </p:cNvSpPr>
            <p:nvPr/>
          </p:nvSpPr>
          <p:spPr bwMode="auto">
            <a:xfrm>
              <a:off x="4380" y="3370"/>
              <a:ext cx="1089" cy="483"/>
            </a:xfrm>
            <a:prstGeom prst="rect">
              <a:avLst/>
            </a:prstGeom>
            <a:solidFill>
              <a:srgbClr val="800000">
                <a:alpha val="50000"/>
              </a:srgbClr>
            </a:solidFill>
            <a:ln w="19050">
              <a:solidFill>
                <a:schemeClr val="tx1"/>
              </a:solidFill>
              <a:miter lim="800000"/>
              <a:headEnd/>
              <a:tailEnd/>
            </a:ln>
            <a:effectLst/>
          </p:spPr>
          <p:txBody>
            <a:bodyPr wrap="none" anchor="ctr"/>
            <a:lstStyle/>
            <a:p>
              <a:pPr algn="ctr"/>
              <a:r>
                <a:rPr lang="en-US" b="0"/>
                <a:t>DRAM</a:t>
              </a:r>
            </a:p>
          </p:txBody>
        </p:sp>
        <p:sp>
          <p:nvSpPr>
            <p:cNvPr id="11288" name="Line 24"/>
            <p:cNvSpPr>
              <a:spLocks noChangeShapeType="1"/>
            </p:cNvSpPr>
            <p:nvPr/>
          </p:nvSpPr>
          <p:spPr bwMode="auto">
            <a:xfrm>
              <a:off x="4936" y="1022"/>
              <a:ext cx="0" cy="72"/>
            </a:xfrm>
            <a:prstGeom prst="line">
              <a:avLst/>
            </a:prstGeom>
            <a:noFill/>
            <a:ln w="19050">
              <a:solidFill>
                <a:schemeClr val="tx1"/>
              </a:solidFill>
              <a:round/>
              <a:headEnd/>
              <a:tailEnd/>
            </a:ln>
            <a:effectLst/>
          </p:spPr>
          <p:txBody>
            <a:bodyPr/>
            <a:lstStyle/>
            <a:p>
              <a:endParaRPr lang="en-US"/>
            </a:p>
          </p:txBody>
        </p:sp>
        <p:sp>
          <p:nvSpPr>
            <p:cNvPr id="11411" name="Line 147"/>
            <p:cNvSpPr>
              <a:spLocks noChangeShapeType="1"/>
            </p:cNvSpPr>
            <p:nvPr/>
          </p:nvSpPr>
          <p:spPr bwMode="auto">
            <a:xfrm>
              <a:off x="4936" y="1338"/>
              <a:ext cx="0" cy="72"/>
            </a:xfrm>
            <a:prstGeom prst="line">
              <a:avLst/>
            </a:prstGeom>
            <a:noFill/>
            <a:ln w="19050">
              <a:solidFill>
                <a:schemeClr val="tx1"/>
              </a:solidFill>
              <a:round/>
              <a:headEnd/>
              <a:tailEnd/>
            </a:ln>
            <a:effectLst/>
          </p:spPr>
          <p:txBody>
            <a:bodyPr/>
            <a:lstStyle/>
            <a:p>
              <a:endParaRPr lang="en-US"/>
            </a:p>
          </p:txBody>
        </p:sp>
        <p:sp>
          <p:nvSpPr>
            <p:cNvPr id="11412" name="Line 148"/>
            <p:cNvSpPr>
              <a:spLocks noChangeShapeType="1"/>
            </p:cNvSpPr>
            <p:nvPr/>
          </p:nvSpPr>
          <p:spPr bwMode="auto">
            <a:xfrm>
              <a:off x="4936" y="3297"/>
              <a:ext cx="0" cy="72"/>
            </a:xfrm>
            <a:prstGeom prst="line">
              <a:avLst/>
            </a:prstGeom>
            <a:noFill/>
            <a:ln w="19050">
              <a:solidFill>
                <a:schemeClr val="tx1"/>
              </a:solidFill>
              <a:round/>
              <a:headEnd/>
              <a:tailEnd/>
            </a:ln>
            <a:effectLst/>
          </p:spPr>
          <p:txBody>
            <a:bodyPr/>
            <a:lstStyle/>
            <a:p>
              <a:endParaRPr lang="en-US"/>
            </a:p>
          </p:txBody>
        </p:sp>
        <p:grpSp>
          <p:nvGrpSpPr>
            <p:cNvPr id="3" name="Group 161"/>
            <p:cNvGrpSpPr>
              <a:grpSpLocks/>
            </p:cNvGrpSpPr>
            <p:nvPr/>
          </p:nvGrpSpPr>
          <p:grpSpPr bwMode="auto">
            <a:xfrm>
              <a:off x="4380" y="1410"/>
              <a:ext cx="1089" cy="1887"/>
              <a:chOff x="4380" y="1410"/>
              <a:chExt cx="1089" cy="1887"/>
            </a:xfrm>
          </p:grpSpPr>
          <p:sp>
            <p:nvSpPr>
              <p:cNvPr id="11410" name="Rectangle 146"/>
              <p:cNvSpPr>
                <a:spLocks noChangeArrowheads="1"/>
              </p:cNvSpPr>
              <p:nvPr/>
            </p:nvSpPr>
            <p:spPr bwMode="auto">
              <a:xfrm>
                <a:off x="4380" y="1410"/>
                <a:ext cx="1089" cy="1887"/>
              </a:xfrm>
              <a:prstGeom prst="rect">
                <a:avLst/>
              </a:prstGeom>
              <a:solidFill>
                <a:srgbClr val="C0C0C0">
                  <a:alpha val="50000"/>
                </a:srgbClr>
              </a:solidFill>
              <a:ln w="25400">
                <a:solidFill>
                  <a:schemeClr val="tx1"/>
                </a:solidFill>
                <a:miter lim="800000"/>
                <a:headEnd/>
                <a:tailEnd/>
              </a:ln>
              <a:effectLst/>
            </p:spPr>
            <p:txBody>
              <a:bodyPr wrap="none" anchor="ctr"/>
              <a:lstStyle/>
              <a:p>
                <a:endParaRPr lang="en-US"/>
              </a:p>
            </p:txBody>
          </p:sp>
          <p:grpSp>
            <p:nvGrpSpPr>
              <p:cNvPr id="4" name="Group 45"/>
              <p:cNvGrpSpPr>
                <a:grpSpLocks/>
              </p:cNvGrpSpPr>
              <p:nvPr/>
            </p:nvGrpSpPr>
            <p:grpSpPr bwMode="auto">
              <a:xfrm>
                <a:off x="4452" y="1434"/>
                <a:ext cx="460" cy="459"/>
                <a:chOff x="3969" y="1652"/>
                <a:chExt cx="822" cy="823"/>
              </a:xfrm>
            </p:grpSpPr>
            <p:sp>
              <p:nvSpPr>
                <p:cNvPr id="11299" name="Rectangle 35"/>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00" name="Rectangle 36"/>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01" name="Rectangle 37"/>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02" name="Freeform 38"/>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03" name="Line 39"/>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04" name="Line 40"/>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05" name="Line 41"/>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06" name="Rectangle 42"/>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07" name="Rectangle 43"/>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5" name="Group 56"/>
              <p:cNvGrpSpPr>
                <a:grpSpLocks/>
              </p:cNvGrpSpPr>
              <p:nvPr/>
            </p:nvGrpSpPr>
            <p:grpSpPr bwMode="auto">
              <a:xfrm>
                <a:off x="4960" y="1434"/>
                <a:ext cx="460" cy="459"/>
                <a:chOff x="3969" y="1652"/>
                <a:chExt cx="822" cy="823"/>
              </a:xfrm>
            </p:grpSpPr>
            <p:sp>
              <p:nvSpPr>
                <p:cNvPr id="11321" name="Rectangle 5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22" name="Rectangle 5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23" name="Rectangle 5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24" name="Freeform 6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25" name="Line 6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26" name="Line 6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27" name="Line 6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28" name="Rectangle 6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29" name="Rectangle 6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6" name="Group 86"/>
              <p:cNvGrpSpPr>
                <a:grpSpLocks/>
              </p:cNvGrpSpPr>
              <p:nvPr/>
            </p:nvGrpSpPr>
            <p:grpSpPr bwMode="auto">
              <a:xfrm>
                <a:off x="4452" y="1893"/>
                <a:ext cx="460" cy="459"/>
                <a:chOff x="3969" y="1652"/>
                <a:chExt cx="822" cy="823"/>
              </a:xfrm>
            </p:grpSpPr>
            <p:sp>
              <p:nvSpPr>
                <p:cNvPr id="11351" name="Rectangle 8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52" name="Rectangle 8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53" name="Rectangle 8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54" name="Freeform 9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55" name="Line 9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56" name="Line 9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57" name="Line 9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58" name="Rectangle 9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59" name="Rectangle 9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7" name="Group 96"/>
              <p:cNvGrpSpPr>
                <a:grpSpLocks/>
              </p:cNvGrpSpPr>
              <p:nvPr/>
            </p:nvGrpSpPr>
            <p:grpSpPr bwMode="auto">
              <a:xfrm>
                <a:off x="4960" y="1893"/>
                <a:ext cx="460" cy="459"/>
                <a:chOff x="3969" y="1652"/>
                <a:chExt cx="822" cy="823"/>
              </a:xfrm>
            </p:grpSpPr>
            <p:sp>
              <p:nvSpPr>
                <p:cNvPr id="11361" name="Rectangle 9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62" name="Rectangle 9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63" name="Rectangle 9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64" name="Freeform 10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65" name="Line 10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66" name="Line 10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67" name="Line 10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68" name="Rectangle 10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69" name="Rectangle 10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8" name="Group 106"/>
              <p:cNvGrpSpPr>
                <a:grpSpLocks/>
              </p:cNvGrpSpPr>
              <p:nvPr/>
            </p:nvGrpSpPr>
            <p:grpSpPr bwMode="auto">
              <a:xfrm>
                <a:off x="4452" y="2354"/>
                <a:ext cx="460" cy="459"/>
                <a:chOff x="3969" y="1652"/>
                <a:chExt cx="822" cy="823"/>
              </a:xfrm>
            </p:grpSpPr>
            <p:sp>
              <p:nvSpPr>
                <p:cNvPr id="11371" name="Rectangle 10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72" name="Rectangle 10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73" name="Rectangle 10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74" name="Freeform 11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75" name="Line 11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76" name="Line 11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77" name="Line 11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78" name="Rectangle 11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79" name="Rectangle 11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9" name="Group 116"/>
              <p:cNvGrpSpPr>
                <a:grpSpLocks/>
              </p:cNvGrpSpPr>
              <p:nvPr/>
            </p:nvGrpSpPr>
            <p:grpSpPr bwMode="auto">
              <a:xfrm>
                <a:off x="4960" y="2354"/>
                <a:ext cx="460" cy="459"/>
                <a:chOff x="3969" y="1652"/>
                <a:chExt cx="822" cy="823"/>
              </a:xfrm>
            </p:grpSpPr>
            <p:sp>
              <p:nvSpPr>
                <p:cNvPr id="11381" name="Rectangle 11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82" name="Rectangle 11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83" name="Rectangle 11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84" name="Freeform 12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85" name="Line 12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86" name="Line 12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87" name="Line 12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88" name="Rectangle 12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89" name="Rectangle 12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10" name="Group 126"/>
              <p:cNvGrpSpPr>
                <a:grpSpLocks/>
              </p:cNvGrpSpPr>
              <p:nvPr/>
            </p:nvGrpSpPr>
            <p:grpSpPr bwMode="auto">
              <a:xfrm>
                <a:off x="4452" y="2813"/>
                <a:ext cx="460" cy="459"/>
                <a:chOff x="3969" y="1652"/>
                <a:chExt cx="822" cy="823"/>
              </a:xfrm>
            </p:grpSpPr>
            <p:sp>
              <p:nvSpPr>
                <p:cNvPr id="11391" name="Rectangle 12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92" name="Rectangle 12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93" name="Rectangle 12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94" name="Freeform 13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95" name="Line 13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96" name="Line 13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97" name="Line 13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98" name="Rectangle 13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99" name="Rectangle 13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11" name="Group 136"/>
              <p:cNvGrpSpPr>
                <a:grpSpLocks/>
              </p:cNvGrpSpPr>
              <p:nvPr/>
            </p:nvGrpSpPr>
            <p:grpSpPr bwMode="auto">
              <a:xfrm>
                <a:off x="4960" y="2813"/>
                <a:ext cx="460" cy="459"/>
                <a:chOff x="3969" y="1652"/>
                <a:chExt cx="822" cy="823"/>
              </a:xfrm>
            </p:grpSpPr>
            <p:sp>
              <p:nvSpPr>
                <p:cNvPr id="11401" name="Rectangle 13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402" name="Rectangle 13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403" name="Rectangle 13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404" name="Freeform 14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405" name="Line 14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406" name="Line 14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407" name="Line 14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408" name="Rectangle 14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409" name="Rectangle 14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sp>
            <p:nvSpPr>
              <p:cNvPr id="11413" name="Line 149"/>
              <p:cNvSpPr>
                <a:spLocks noChangeShapeType="1"/>
              </p:cNvSpPr>
              <p:nvPr/>
            </p:nvSpPr>
            <p:spPr bwMode="auto">
              <a:xfrm>
                <a:off x="4912" y="1458"/>
                <a:ext cx="387" cy="0"/>
              </a:xfrm>
              <a:prstGeom prst="line">
                <a:avLst/>
              </a:prstGeom>
              <a:noFill/>
              <a:ln w="25400">
                <a:solidFill>
                  <a:schemeClr val="tx1"/>
                </a:solidFill>
                <a:round/>
                <a:headEnd/>
                <a:tailEnd/>
              </a:ln>
              <a:effectLst/>
            </p:spPr>
            <p:txBody>
              <a:bodyPr/>
              <a:lstStyle/>
              <a:p>
                <a:endParaRPr lang="en-US"/>
              </a:p>
            </p:txBody>
          </p:sp>
          <p:sp>
            <p:nvSpPr>
              <p:cNvPr id="11414" name="Line 150"/>
              <p:cNvSpPr>
                <a:spLocks noChangeShapeType="1"/>
              </p:cNvSpPr>
              <p:nvPr/>
            </p:nvSpPr>
            <p:spPr bwMode="auto">
              <a:xfrm>
                <a:off x="4912" y="1918"/>
                <a:ext cx="387" cy="0"/>
              </a:xfrm>
              <a:prstGeom prst="line">
                <a:avLst/>
              </a:prstGeom>
              <a:noFill/>
              <a:ln w="25400">
                <a:solidFill>
                  <a:schemeClr val="tx1"/>
                </a:solidFill>
                <a:round/>
                <a:headEnd/>
                <a:tailEnd/>
              </a:ln>
              <a:effectLst/>
            </p:spPr>
            <p:txBody>
              <a:bodyPr/>
              <a:lstStyle/>
              <a:p>
                <a:endParaRPr lang="en-US"/>
              </a:p>
            </p:txBody>
          </p:sp>
          <p:sp>
            <p:nvSpPr>
              <p:cNvPr id="11415" name="Line 151"/>
              <p:cNvSpPr>
                <a:spLocks noChangeShapeType="1"/>
              </p:cNvSpPr>
              <p:nvPr/>
            </p:nvSpPr>
            <p:spPr bwMode="auto">
              <a:xfrm>
                <a:off x="4912" y="2378"/>
                <a:ext cx="387" cy="0"/>
              </a:xfrm>
              <a:prstGeom prst="line">
                <a:avLst/>
              </a:prstGeom>
              <a:noFill/>
              <a:ln w="25400">
                <a:solidFill>
                  <a:schemeClr val="tx1"/>
                </a:solidFill>
                <a:round/>
                <a:headEnd/>
                <a:tailEnd/>
              </a:ln>
              <a:effectLst/>
            </p:spPr>
            <p:txBody>
              <a:bodyPr/>
              <a:lstStyle/>
              <a:p>
                <a:endParaRPr lang="en-US"/>
              </a:p>
            </p:txBody>
          </p:sp>
          <p:sp>
            <p:nvSpPr>
              <p:cNvPr id="11416" name="Line 152"/>
              <p:cNvSpPr>
                <a:spLocks noChangeShapeType="1"/>
              </p:cNvSpPr>
              <p:nvPr/>
            </p:nvSpPr>
            <p:spPr bwMode="auto">
              <a:xfrm>
                <a:off x="4912" y="2837"/>
                <a:ext cx="387" cy="0"/>
              </a:xfrm>
              <a:prstGeom prst="line">
                <a:avLst/>
              </a:prstGeom>
              <a:noFill/>
              <a:ln w="25400">
                <a:solidFill>
                  <a:schemeClr val="tx1"/>
                </a:solidFill>
                <a:round/>
                <a:headEnd/>
                <a:tailEnd/>
              </a:ln>
              <a:effectLst/>
            </p:spPr>
            <p:txBody>
              <a:bodyPr/>
              <a:lstStyle/>
              <a:p>
                <a:endParaRPr lang="en-US"/>
              </a:p>
            </p:txBody>
          </p:sp>
          <p:sp>
            <p:nvSpPr>
              <p:cNvPr id="11417" name="Line 153"/>
              <p:cNvSpPr>
                <a:spLocks noChangeShapeType="1"/>
              </p:cNvSpPr>
              <p:nvPr/>
            </p:nvSpPr>
            <p:spPr bwMode="auto">
              <a:xfrm>
                <a:off x="4888" y="1555"/>
                <a:ext cx="0" cy="339"/>
              </a:xfrm>
              <a:prstGeom prst="line">
                <a:avLst/>
              </a:prstGeom>
              <a:noFill/>
              <a:ln w="25400">
                <a:solidFill>
                  <a:schemeClr val="tx1"/>
                </a:solidFill>
                <a:round/>
                <a:headEnd/>
                <a:tailEnd/>
              </a:ln>
              <a:effectLst/>
            </p:spPr>
            <p:txBody>
              <a:bodyPr/>
              <a:lstStyle/>
              <a:p>
                <a:endParaRPr lang="en-US"/>
              </a:p>
            </p:txBody>
          </p:sp>
          <p:sp>
            <p:nvSpPr>
              <p:cNvPr id="11418" name="Line 154"/>
              <p:cNvSpPr>
                <a:spLocks noChangeShapeType="1"/>
              </p:cNvSpPr>
              <p:nvPr/>
            </p:nvSpPr>
            <p:spPr bwMode="auto">
              <a:xfrm>
                <a:off x="5396" y="1555"/>
                <a:ext cx="0" cy="339"/>
              </a:xfrm>
              <a:prstGeom prst="line">
                <a:avLst/>
              </a:prstGeom>
              <a:noFill/>
              <a:ln w="25400">
                <a:solidFill>
                  <a:schemeClr val="tx1"/>
                </a:solidFill>
                <a:round/>
                <a:headEnd/>
                <a:tailEnd/>
              </a:ln>
              <a:effectLst/>
            </p:spPr>
            <p:txBody>
              <a:bodyPr/>
              <a:lstStyle/>
              <a:p>
                <a:endParaRPr lang="en-US"/>
              </a:p>
            </p:txBody>
          </p:sp>
          <p:sp>
            <p:nvSpPr>
              <p:cNvPr id="11419" name="Line 155"/>
              <p:cNvSpPr>
                <a:spLocks noChangeShapeType="1"/>
              </p:cNvSpPr>
              <p:nvPr/>
            </p:nvSpPr>
            <p:spPr bwMode="auto">
              <a:xfrm>
                <a:off x="4888" y="2015"/>
                <a:ext cx="0" cy="339"/>
              </a:xfrm>
              <a:prstGeom prst="line">
                <a:avLst/>
              </a:prstGeom>
              <a:noFill/>
              <a:ln w="25400">
                <a:solidFill>
                  <a:schemeClr val="tx1"/>
                </a:solidFill>
                <a:round/>
                <a:headEnd/>
                <a:tailEnd/>
              </a:ln>
              <a:effectLst/>
            </p:spPr>
            <p:txBody>
              <a:bodyPr/>
              <a:lstStyle/>
              <a:p>
                <a:endParaRPr lang="en-US"/>
              </a:p>
            </p:txBody>
          </p:sp>
          <p:sp>
            <p:nvSpPr>
              <p:cNvPr id="11420" name="Line 156"/>
              <p:cNvSpPr>
                <a:spLocks noChangeShapeType="1"/>
              </p:cNvSpPr>
              <p:nvPr/>
            </p:nvSpPr>
            <p:spPr bwMode="auto">
              <a:xfrm>
                <a:off x="5396" y="2015"/>
                <a:ext cx="0" cy="339"/>
              </a:xfrm>
              <a:prstGeom prst="line">
                <a:avLst/>
              </a:prstGeom>
              <a:noFill/>
              <a:ln w="25400">
                <a:solidFill>
                  <a:schemeClr val="tx1"/>
                </a:solidFill>
                <a:round/>
                <a:headEnd/>
                <a:tailEnd/>
              </a:ln>
              <a:effectLst/>
            </p:spPr>
            <p:txBody>
              <a:bodyPr/>
              <a:lstStyle/>
              <a:p>
                <a:endParaRPr lang="en-US"/>
              </a:p>
            </p:txBody>
          </p:sp>
          <p:sp>
            <p:nvSpPr>
              <p:cNvPr id="11421" name="Line 157"/>
              <p:cNvSpPr>
                <a:spLocks noChangeShapeType="1"/>
              </p:cNvSpPr>
              <p:nvPr/>
            </p:nvSpPr>
            <p:spPr bwMode="auto">
              <a:xfrm>
                <a:off x="4888" y="2475"/>
                <a:ext cx="0" cy="339"/>
              </a:xfrm>
              <a:prstGeom prst="line">
                <a:avLst/>
              </a:prstGeom>
              <a:noFill/>
              <a:ln w="25400">
                <a:solidFill>
                  <a:schemeClr val="tx1"/>
                </a:solidFill>
                <a:round/>
                <a:headEnd/>
                <a:tailEnd/>
              </a:ln>
              <a:effectLst/>
            </p:spPr>
            <p:txBody>
              <a:bodyPr/>
              <a:lstStyle/>
              <a:p>
                <a:endParaRPr lang="en-US"/>
              </a:p>
            </p:txBody>
          </p:sp>
          <p:sp>
            <p:nvSpPr>
              <p:cNvPr id="11422" name="Line 158"/>
              <p:cNvSpPr>
                <a:spLocks noChangeShapeType="1"/>
              </p:cNvSpPr>
              <p:nvPr/>
            </p:nvSpPr>
            <p:spPr bwMode="auto">
              <a:xfrm>
                <a:off x="5396" y="2475"/>
                <a:ext cx="0" cy="339"/>
              </a:xfrm>
              <a:prstGeom prst="line">
                <a:avLst/>
              </a:prstGeom>
              <a:noFill/>
              <a:ln w="25400">
                <a:solidFill>
                  <a:schemeClr val="tx1"/>
                </a:solidFill>
                <a:round/>
                <a:headEnd/>
                <a:tailEnd/>
              </a:ln>
              <a:effectLst/>
            </p:spPr>
            <p:txBody>
              <a:bodyPr/>
              <a:lstStyle/>
              <a:p>
                <a:endParaRPr lang="en-US"/>
              </a:p>
            </p:txBody>
          </p:sp>
        </p:grpSp>
      </p:grpSp>
      <p:sp>
        <p:nvSpPr>
          <p:cNvPr id="11427" name="Rectangle 163"/>
          <p:cNvSpPr>
            <a:spLocks noChangeArrowheads="1"/>
          </p:cNvSpPr>
          <p:nvPr/>
        </p:nvSpPr>
        <p:spPr bwMode="auto">
          <a:xfrm>
            <a:off x="7337425" y="2392363"/>
            <a:ext cx="192088" cy="192087"/>
          </a:xfrm>
          <a:prstGeom prst="rect">
            <a:avLst/>
          </a:prstGeom>
          <a:solidFill>
            <a:srgbClr val="FF0000"/>
          </a:solidFill>
          <a:ln w="25400">
            <a:solidFill>
              <a:schemeClr val="tx1"/>
            </a:solidFill>
            <a:miter lim="800000"/>
            <a:headEnd/>
            <a:tailEnd/>
          </a:ln>
          <a:effectLst/>
        </p:spPr>
        <p:txBody>
          <a:bodyPr wrap="none" anchor="ctr"/>
          <a:lstStyle/>
          <a:p>
            <a:endParaRPr lang="en-US"/>
          </a:p>
        </p:txBody>
      </p:sp>
      <p:sp>
        <p:nvSpPr>
          <p:cNvPr id="11428" name="Rectangle 164"/>
          <p:cNvSpPr>
            <a:spLocks noChangeArrowheads="1"/>
          </p:cNvSpPr>
          <p:nvPr/>
        </p:nvSpPr>
        <p:spPr bwMode="auto">
          <a:xfrm>
            <a:off x="7913688" y="4811713"/>
            <a:ext cx="422275" cy="346075"/>
          </a:xfrm>
          <a:prstGeom prst="rect">
            <a:avLst/>
          </a:prstGeom>
          <a:solidFill>
            <a:srgbClr val="FF0000"/>
          </a:solidFill>
          <a:ln w="25400">
            <a:solidFill>
              <a:schemeClr val="tx1"/>
            </a:solidFill>
            <a:miter lim="800000"/>
            <a:headEnd/>
            <a:tailEnd/>
          </a:ln>
          <a:effectLst/>
        </p:spPr>
        <p:txBody>
          <a:bodyPr wrap="none" anchor="ctr"/>
          <a:lstStyle/>
          <a:p>
            <a:endParaRPr lang="en-US"/>
          </a:p>
        </p:txBody>
      </p:sp>
      <p:sp>
        <p:nvSpPr>
          <p:cNvPr id="11429" name="Line 165"/>
          <p:cNvSpPr>
            <a:spLocks noChangeShapeType="1"/>
          </p:cNvSpPr>
          <p:nvPr/>
        </p:nvSpPr>
        <p:spPr bwMode="auto">
          <a:xfrm>
            <a:off x="7797800" y="2314575"/>
            <a:ext cx="614363" cy="0"/>
          </a:xfrm>
          <a:prstGeom prst="line">
            <a:avLst/>
          </a:prstGeom>
          <a:noFill/>
          <a:ln w="63500">
            <a:solidFill>
              <a:srgbClr val="FF0000"/>
            </a:solidFill>
            <a:round/>
            <a:headEnd/>
            <a:tailEnd type="triangle" w="med" len="med"/>
          </a:ln>
          <a:effectLst/>
        </p:spPr>
        <p:txBody>
          <a:bodyPr/>
          <a:lstStyle/>
          <a:p>
            <a:endParaRPr lang="en-US"/>
          </a:p>
        </p:txBody>
      </p:sp>
      <p:sp>
        <p:nvSpPr>
          <p:cNvPr id="11430" name="Line 166"/>
          <p:cNvSpPr>
            <a:spLocks noChangeShapeType="1"/>
          </p:cNvSpPr>
          <p:nvPr/>
        </p:nvSpPr>
        <p:spPr bwMode="auto">
          <a:xfrm rot="5400000">
            <a:off x="8258969" y="2775744"/>
            <a:ext cx="614362" cy="0"/>
          </a:xfrm>
          <a:prstGeom prst="line">
            <a:avLst/>
          </a:prstGeom>
          <a:noFill/>
          <a:ln w="63500">
            <a:solidFill>
              <a:srgbClr val="FF0000"/>
            </a:solidFill>
            <a:round/>
            <a:headEnd/>
            <a:tailEnd type="triangle" w="med" len="med"/>
          </a:ln>
          <a:effectLst/>
        </p:spPr>
        <p:txBody>
          <a:bodyPr/>
          <a:lstStyle/>
          <a:p>
            <a:endParaRPr lang="en-US"/>
          </a:p>
        </p:txBody>
      </p:sp>
      <p:sp>
        <p:nvSpPr>
          <p:cNvPr id="11431" name="Line 167"/>
          <p:cNvSpPr>
            <a:spLocks noChangeShapeType="1"/>
          </p:cNvSpPr>
          <p:nvPr/>
        </p:nvSpPr>
        <p:spPr bwMode="auto">
          <a:xfrm rot="5400000">
            <a:off x="8258969" y="3505994"/>
            <a:ext cx="614362" cy="0"/>
          </a:xfrm>
          <a:prstGeom prst="line">
            <a:avLst/>
          </a:prstGeom>
          <a:noFill/>
          <a:ln w="63500">
            <a:solidFill>
              <a:srgbClr val="FF0000"/>
            </a:solidFill>
            <a:round/>
            <a:headEnd/>
            <a:tailEnd type="triangle" w="med" len="med"/>
          </a:ln>
          <a:effectLst/>
        </p:spPr>
        <p:txBody>
          <a:bodyPr/>
          <a:lstStyle/>
          <a:p>
            <a:endParaRPr lang="en-US"/>
          </a:p>
        </p:txBody>
      </p:sp>
      <p:sp>
        <p:nvSpPr>
          <p:cNvPr id="11432" name="Line 168"/>
          <p:cNvSpPr>
            <a:spLocks noChangeShapeType="1"/>
          </p:cNvSpPr>
          <p:nvPr/>
        </p:nvSpPr>
        <p:spPr bwMode="auto">
          <a:xfrm rot="5400000">
            <a:off x="8258969" y="4274344"/>
            <a:ext cx="614362" cy="0"/>
          </a:xfrm>
          <a:prstGeom prst="line">
            <a:avLst/>
          </a:prstGeom>
          <a:noFill/>
          <a:ln w="63500">
            <a:solidFill>
              <a:srgbClr val="FF0000"/>
            </a:solidFill>
            <a:round/>
            <a:headEnd/>
            <a:tailEnd type="triangle" w="med" len="med"/>
          </a:ln>
          <a:effectLst/>
        </p:spPr>
        <p:txBody>
          <a:bodyPr/>
          <a:lstStyle/>
          <a:p>
            <a:endParaRPr lang="en-US"/>
          </a:p>
        </p:txBody>
      </p:sp>
      <p:sp>
        <p:nvSpPr>
          <p:cNvPr id="11433" name="Line 169"/>
          <p:cNvSpPr>
            <a:spLocks noChangeShapeType="1"/>
          </p:cNvSpPr>
          <p:nvPr/>
        </p:nvSpPr>
        <p:spPr bwMode="auto">
          <a:xfrm flipH="1">
            <a:off x="7759700" y="2354263"/>
            <a:ext cx="614363" cy="0"/>
          </a:xfrm>
          <a:prstGeom prst="line">
            <a:avLst/>
          </a:prstGeom>
          <a:noFill/>
          <a:ln w="63500">
            <a:solidFill>
              <a:srgbClr val="FF0000"/>
            </a:solidFill>
            <a:round/>
            <a:headEnd/>
            <a:tailEnd type="triangle" w="med" len="med"/>
          </a:ln>
          <a:effectLst/>
        </p:spPr>
        <p:txBody>
          <a:bodyPr/>
          <a:lstStyle/>
          <a:p>
            <a:endParaRPr lang="en-US"/>
          </a:p>
        </p:txBody>
      </p:sp>
      <p:sp>
        <p:nvSpPr>
          <p:cNvPr id="11434" name="Line 170"/>
          <p:cNvSpPr>
            <a:spLocks noChangeShapeType="1"/>
          </p:cNvSpPr>
          <p:nvPr/>
        </p:nvSpPr>
        <p:spPr bwMode="auto">
          <a:xfrm rot="5400000" flipH="1">
            <a:off x="8258968" y="4120357"/>
            <a:ext cx="614363" cy="0"/>
          </a:xfrm>
          <a:prstGeom prst="line">
            <a:avLst/>
          </a:prstGeom>
          <a:noFill/>
          <a:ln w="63500">
            <a:solidFill>
              <a:srgbClr val="FF0000"/>
            </a:solidFill>
            <a:round/>
            <a:headEnd/>
            <a:tailEnd type="triangle" w="med" len="med"/>
          </a:ln>
          <a:effectLst/>
        </p:spPr>
        <p:txBody>
          <a:bodyPr/>
          <a:lstStyle/>
          <a:p>
            <a:endParaRPr lang="en-US"/>
          </a:p>
        </p:txBody>
      </p:sp>
      <p:sp>
        <p:nvSpPr>
          <p:cNvPr id="11435" name="Line 171"/>
          <p:cNvSpPr>
            <a:spLocks noChangeShapeType="1"/>
          </p:cNvSpPr>
          <p:nvPr/>
        </p:nvSpPr>
        <p:spPr bwMode="auto">
          <a:xfrm rot="5400000" flipH="1">
            <a:off x="8258968" y="3390107"/>
            <a:ext cx="614363" cy="0"/>
          </a:xfrm>
          <a:prstGeom prst="line">
            <a:avLst/>
          </a:prstGeom>
          <a:noFill/>
          <a:ln w="63500">
            <a:solidFill>
              <a:srgbClr val="FF0000"/>
            </a:solidFill>
            <a:round/>
            <a:headEnd/>
            <a:tailEnd type="triangle" w="med" len="med"/>
          </a:ln>
          <a:effectLst/>
        </p:spPr>
        <p:txBody>
          <a:bodyPr/>
          <a:lstStyle/>
          <a:p>
            <a:endParaRPr lang="en-US"/>
          </a:p>
        </p:txBody>
      </p:sp>
      <p:sp>
        <p:nvSpPr>
          <p:cNvPr id="11436" name="Line 172"/>
          <p:cNvSpPr>
            <a:spLocks noChangeShapeType="1"/>
          </p:cNvSpPr>
          <p:nvPr/>
        </p:nvSpPr>
        <p:spPr bwMode="auto">
          <a:xfrm rot="5400000" flipH="1">
            <a:off x="8258969" y="2661444"/>
            <a:ext cx="614362" cy="0"/>
          </a:xfrm>
          <a:prstGeom prst="line">
            <a:avLst/>
          </a:prstGeom>
          <a:noFill/>
          <a:ln w="63500">
            <a:solidFill>
              <a:srgbClr val="FF0000"/>
            </a:solidFill>
            <a:round/>
            <a:headEnd/>
            <a:tailEnd type="triangle" w="med" len="med"/>
          </a:ln>
          <a:effectLst/>
        </p:spPr>
        <p:txBody>
          <a:bodyPr/>
          <a:lstStyle/>
          <a:p>
            <a:endParaRPr lang="en-US"/>
          </a:p>
        </p:txBody>
      </p:sp>
      <p:sp>
        <p:nvSpPr>
          <p:cNvPr id="11438" name="Line 174"/>
          <p:cNvSpPr>
            <a:spLocks noChangeShapeType="1"/>
          </p:cNvSpPr>
          <p:nvPr/>
        </p:nvSpPr>
        <p:spPr bwMode="auto">
          <a:xfrm rot="5400000">
            <a:off x="8220869" y="4580731"/>
            <a:ext cx="230188" cy="231775"/>
          </a:xfrm>
          <a:prstGeom prst="line">
            <a:avLst/>
          </a:prstGeom>
          <a:noFill/>
          <a:ln w="63500">
            <a:solidFill>
              <a:srgbClr val="FF0000"/>
            </a:solidFill>
            <a:round/>
            <a:headEnd/>
            <a:tailEnd type="triangle" w="med" len="med"/>
          </a:ln>
          <a:effectLst/>
        </p:spPr>
        <p:txBody>
          <a:bodyPr/>
          <a:lstStyle/>
          <a:p>
            <a:endParaRPr lang="en-US"/>
          </a:p>
        </p:txBody>
      </p:sp>
      <p:sp>
        <p:nvSpPr>
          <p:cNvPr id="11439" name="Line 175"/>
          <p:cNvSpPr>
            <a:spLocks noChangeShapeType="1"/>
          </p:cNvSpPr>
          <p:nvPr/>
        </p:nvSpPr>
        <p:spPr bwMode="auto">
          <a:xfrm rot="5400000" flipH="1" flipV="1">
            <a:off x="8298657" y="4580731"/>
            <a:ext cx="230188" cy="231775"/>
          </a:xfrm>
          <a:prstGeom prst="line">
            <a:avLst/>
          </a:prstGeom>
          <a:noFill/>
          <a:ln w="63500">
            <a:solidFill>
              <a:srgbClr val="FF0000"/>
            </a:solidFill>
            <a:round/>
            <a:headEnd/>
            <a:tailEnd type="triangle" w="med" len="med"/>
          </a:ln>
          <a:effectLst/>
        </p:spPr>
        <p:txBody>
          <a:bodyPr/>
          <a:lstStyle/>
          <a:p>
            <a:endParaRPr lang="en-US"/>
          </a:p>
        </p:txBody>
      </p:sp>
      <p:sp>
        <p:nvSpPr>
          <p:cNvPr id="11440" name="Rectangle 176"/>
          <p:cNvSpPr>
            <a:spLocks noChangeArrowheads="1"/>
          </p:cNvSpPr>
          <p:nvPr/>
        </p:nvSpPr>
        <p:spPr bwMode="auto">
          <a:xfrm>
            <a:off x="7337425" y="2392363"/>
            <a:ext cx="192088" cy="192087"/>
          </a:xfrm>
          <a:prstGeom prst="rect">
            <a:avLst/>
          </a:prstGeom>
          <a:solidFill>
            <a:srgbClr val="FF0000"/>
          </a:solidFill>
          <a:ln w="25400">
            <a:solidFill>
              <a:schemeClr val="tx1"/>
            </a:solidFill>
            <a:miter lim="800000"/>
            <a:headEnd/>
            <a:tailEnd/>
          </a:ln>
          <a:effectLst/>
        </p:spPr>
        <p:txBody>
          <a:bodyPr wrap="none" anchor="ctr"/>
          <a:lstStyle/>
          <a:p>
            <a:endParaRPr lang="en-US"/>
          </a:p>
        </p:txBody>
      </p:sp>
      <p:sp>
        <p:nvSpPr>
          <p:cNvPr id="11441" name="Line 177"/>
          <p:cNvSpPr>
            <a:spLocks noChangeShapeType="1"/>
          </p:cNvSpPr>
          <p:nvPr/>
        </p:nvSpPr>
        <p:spPr bwMode="auto">
          <a:xfrm rot="5400000">
            <a:off x="7414419" y="2313781"/>
            <a:ext cx="230188" cy="231775"/>
          </a:xfrm>
          <a:prstGeom prst="line">
            <a:avLst/>
          </a:prstGeom>
          <a:noFill/>
          <a:ln w="63500">
            <a:solidFill>
              <a:srgbClr val="FF0000"/>
            </a:solidFill>
            <a:round/>
            <a:headEnd/>
            <a:tailEnd type="triangle" w="med" len="med"/>
          </a:ln>
          <a:effectLst/>
        </p:spPr>
        <p:txBody>
          <a:bodyPr/>
          <a:lstStyle/>
          <a:p>
            <a:endParaRPr lang="en-US"/>
          </a:p>
        </p:txBody>
      </p:sp>
      <p:sp>
        <p:nvSpPr>
          <p:cNvPr id="11442" name="Line 178"/>
          <p:cNvSpPr>
            <a:spLocks noChangeShapeType="1"/>
          </p:cNvSpPr>
          <p:nvPr/>
        </p:nvSpPr>
        <p:spPr bwMode="auto">
          <a:xfrm rot="5400000" flipH="1" flipV="1">
            <a:off x="7492207" y="2313781"/>
            <a:ext cx="230188" cy="231775"/>
          </a:xfrm>
          <a:prstGeom prst="line">
            <a:avLst/>
          </a:prstGeom>
          <a:noFill/>
          <a:ln w="635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left)">
                                      <p:cBhvr>
                                        <p:cTn id="7" dur="500"/>
                                        <p:tgtEl>
                                          <p:spTgt spid="1126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wipe(left)">
                                      <p:cBhvr>
                                        <p:cTn id="10" dur="500"/>
                                        <p:tgtEl>
                                          <p:spTgt spid="1126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4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44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428"/>
                                        </p:tgtEl>
                                        <p:attrNameLst>
                                          <p:attrName>style.visibility</p:attrName>
                                        </p:attrNameLst>
                                      </p:cBhvr>
                                      <p:to>
                                        <p:strVal val="visible"/>
                                      </p:to>
                                    </p:se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1442"/>
                                        </p:tgtEl>
                                        <p:attrNameLst>
                                          <p:attrName>style.visibility</p:attrName>
                                        </p:attrNameLst>
                                      </p:cBhvr>
                                      <p:to>
                                        <p:strVal val="visible"/>
                                      </p:to>
                                    </p:set>
                                    <p:animEffect transition="in" filter="wipe(down)">
                                      <p:cBhvr>
                                        <p:cTn id="21" dur="500"/>
                                        <p:tgtEl>
                                          <p:spTgt spid="114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1429"/>
                                        </p:tgtEl>
                                        <p:attrNameLst>
                                          <p:attrName>style.visibility</p:attrName>
                                        </p:attrNameLst>
                                      </p:cBhvr>
                                      <p:to>
                                        <p:strVal val="visible"/>
                                      </p:to>
                                    </p:set>
                                    <p:animEffect transition="in" filter="wipe(left)">
                                      <p:cBhvr>
                                        <p:cTn id="25" dur="500"/>
                                        <p:tgtEl>
                                          <p:spTgt spid="1142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430"/>
                                        </p:tgtEl>
                                        <p:attrNameLst>
                                          <p:attrName>style.visibility</p:attrName>
                                        </p:attrNameLst>
                                      </p:cBhvr>
                                      <p:to>
                                        <p:strVal val="visible"/>
                                      </p:to>
                                    </p:set>
                                    <p:animEffect transition="in" filter="wipe(up)">
                                      <p:cBhvr>
                                        <p:cTn id="29" dur="500"/>
                                        <p:tgtEl>
                                          <p:spTgt spid="1143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431"/>
                                        </p:tgtEl>
                                        <p:attrNameLst>
                                          <p:attrName>style.visibility</p:attrName>
                                        </p:attrNameLst>
                                      </p:cBhvr>
                                      <p:to>
                                        <p:strVal val="visible"/>
                                      </p:to>
                                    </p:set>
                                    <p:animEffect transition="in" filter="wipe(up)">
                                      <p:cBhvr>
                                        <p:cTn id="33" dur="500"/>
                                        <p:tgtEl>
                                          <p:spTgt spid="11431"/>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1432"/>
                                        </p:tgtEl>
                                        <p:attrNameLst>
                                          <p:attrName>style.visibility</p:attrName>
                                        </p:attrNameLst>
                                      </p:cBhvr>
                                      <p:to>
                                        <p:strVal val="visible"/>
                                      </p:to>
                                    </p:set>
                                    <p:animEffect transition="in" filter="wipe(up)">
                                      <p:cBhvr>
                                        <p:cTn id="37" dur="500"/>
                                        <p:tgtEl>
                                          <p:spTgt spid="11432"/>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438"/>
                                        </p:tgtEl>
                                        <p:attrNameLst>
                                          <p:attrName>style.visibility</p:attrName>
                                        </p:attrNameLst>
                                      </p:cBhvr>
                                      <p:to>
                                        <p:strVal val="visible"/>
                                      </p:to>
                                    </p:set>
                                    <p:animEffect transition="in" filter="wipe(right)">
                                      <p:cBhvr>
                                        <p:cTn id="41" dur="500"/>
                                        <p:tgtEl>
                                          <p:spTgt spid="11438"/>
                                        </p:tgtEl>
                                      </p:cBhvr>
                                    </p:animEffect>
                                  </p:childTnLst>
                                </p:cTn>
                              </p:par>
                            </p:childTnLst>
                          </p:cTn>
                        </p:par>
                        <p:par>
                          <p:cTn id="42" fill="hold">
                            <p:stCondLst>
                              <p:cond delay="3500"/>
                            </p:stCondLst>
                            <p:childTnLst>
                              <p:par>
                                <p:cTn id="43" presetID="1" presetClass="exit" presetSubtype="0" fill="hold" grpId="1" nodeType="afterEffect">
                                  <p:stCondLst>
                                    <p:cond delay="0"/>
                                  </p:stCondLst>
                                  <p:childTnLst>
                                    <p:set>
                                      <p:cBhvr>
                                        <p:cTn id="44" dur="1" fill="hold">
                                          <p:stCondLst>
                                            <p:cond delay="0"/>
                                          </p:stCondLst>
                                        </p:cTn>
                                        <p:tgtEl>
                                          <p:spTgt spid="1142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44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43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43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43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438"/>
                                        </p:tgtEl>
                                        <p:attrNameLst>
                                          <p:attrName>style.visibility</p:attrName>
                                        </p:attrNameLst>
                                      </p:cBhvr>
                                      <p:to>
                                        <p:strVal val="hidden"/>
                                      </p:to>
                                    </p:se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1439"/>
                                        </p:tgtEl>
                                        <p:attrNameLst>
                                          <p:attrName>style.visibility</p:attrName>
                                        </p:attrNameLst>
                                      </p:cBhvr>
                                      <p:to>
                                        <p:strVal val="visible"/>
                                      </p:to>
                                    </p:set>
                                    <p:animEffect transition="in" filter="wipe(left)">
                                      <p:cBhvr>
                                        <p:cTn id="58" dur="500"/>
                                        <p:tgtEl>
                                          <p:spTgt spid="11439"/>
                                        </p:tgtEl>
                                      </p:cBhvr>
                                    </p:animEffect>
                                  </p:childTnLst>
                                </p:cTn>
                              </p:par>
                            </p:childTnLst>
                          </p:cTn>
                        </p:par>
                        <p:par>
                          <p:cTn id="59" fill="hold">
                            <p:stCondLst>
                              <p:cond delay="4000"/>
                            </p:stCondLst>
                            <p:childTnLst>
                              <p:par>
                                <p:cTn id="60" presetID="22" presetClass="entr" presetSubtype="4" fill="hold" grpId="0" nodeType="afterEffect">
                                  <p:stCondLst>
                                    <p:cond delay="0"/>
                                  </p:stCondLst>
                                  <p:childTnLst>
                                    <p:set>
                                      <p:cBhvr>
                                        <p:cTn id="61" dur="1" fill="hold">
                                          <p:stCondLst>
                                            <p:cond delay="0"/>
                                          </p:stCondLst>
                                        </p:cTn>
                                        <p:tgtEl>
                                          <p:spTgt spid="11434"/>
                                        </p:tgtEl>
                                        <p:attrNameLst>
                                          <p:attrName>style.visibility</p:attrName>
                                        </p:attrNameLst>
                                      </p:cBhvr>
                                      <p:to>
                                        <p:strVal val="visible"/>
                                      </p:to>
                                    </p:set>
                                    <p:animEffect transition="in" filter="wipe(down)">
                                      <p:cBhvr>
                                        <p:cTn id="62" dur="500"/>
                                        <p:tgtEl>
                                          <p:spTgt spid="11434"/>
                                        </p:tgtEl>
                                      </p:cBhvr>
                                    </p:animEffect>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11435"/>
                                        </p:tgtEl>
                                        <p:attrNameLst>
                                          <p:attrName>style.visibility</p:attrName>
                                        </p:attrNameLst>
                                      </p:cBhvr>
                                      <p:to>
                                        <p:strVal val="visible"/>
                                      </p:to>
                                    </p:set>
                                    <p:animEffect transition="in" filter="wipe(down)">
                                      <p:cBhvr>
                                        <p:cTn id="66" dur="500"/>
                                        <p:tgtEl>
                                          <p:spTgt spid="11435"/>
                                        </p:tgtEl>
                                      </p:cBhvr>
                                    </p:animEffect>
                                  </p:childTnLst>
                                </p:cTn>
                              </p:par>
                            </p:childTnLst>
                          </p:cTn>
                        </p:par>
                        <p:par>
                          <p:cTn id="67" fill="hold">
                            <p:stCondLst>
                              <p:cond delay="5000"/>
                            </p:stCondLst>
                            <p:childTnLst>
                              <p:par>
                                <p:cTn id="68" presetID="22" presetClass="entr" presetSubtype="4" fill="hold" grpId="0" nodeType="afterEffect">
                                  <p:stCondLst>
                                    <p:cond delay="0"/>
                                  </p:stCondLst>
                                  <p:childTnLst>
                                    <p:set>
                                      <p:cBhvr>
                                        <p:cTn id="69" dur="1" fill="hold">
                                          <p:stCondLst>
                                            <p:cond delay="0"/>
                                          </p:stCondLst>
                                        </p:cTn>
                                        <p:tgtEl>
                                          <p:spTgt spid="11436"/>
                                        </p:tgtEl>
                                        <p:attrNameLst>
                                          <p:attrName>style.visibility</p:attrName>
                                        </p:attrNameLst>
                                      </p:cBhvr>
                                      <p:to>
                                        <p:strVal val="visible"/>
                                      </p:to>
                                    </p:set>
                                    <p:animEffect transition="in" filter="wipe(down)">
                                      <p:cBhvr>
                                        <p:cTn id="70" dur="500"/>
                                        <p:tgtEl>
                                          <p:spTgt spid="11436"/>
                                        </p:tgtEl>
                                      </p:cBhvr>
                                    </p:animEffect>
                                  </p:childTnLst>
                                </p:cTn>
                              </p:par>
                            </p:childTnLst>
                          </p:cTn>
                        </p:par>
                        <p:par>
                          <p:cTn id="71" fill="hold">
                            <p:stCondLst>
                              <p:cond delay="5500"/>
                            </p:stCondLst>
                            <p:childTnLst>
                              <p:par>
                                <p:cTn id="72" presetID="22" presetClass="entr" presetSubtype="2" fill="hold" grpId="0" nodeType="afterEffect">
                                  <p:stCondLst>
                                    <p:cond delay="0"/>
                                  </p:stCondLst>
                                  <p:childTnLst>
                                    <p:set>
                                      <p:cBhvr>
                                        <p:cTn id="73" dur="1" fill="hold">
                                          <p:stCondLst>
                                            <p:cond delay="0"/>
                                          </p:stCondLst>
                                        </p:cTn>
                                        <p:tgtEl>
                                          <p:spTgt spid="11433"/>
                                        </p:tgtEl>
                                        <p:attrNameLst>
                                          <p:attrName>style.visibility</p:attrName>
                                        </p:attrNameLst>
                                      </p:cBhvr>
                                      <p:to>
                                        <p:strVal val="visible"/>
                                      </p:to>
                                    </p:set>
                                    <p:animEffect transition="in" filter="wipe(right)">
                                      <p:cBhvr>
                                        <p:cTn id="74" dur="500"/>
                                        <p:tgtEl>
                                          <p:spTgt spid="11433"/>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1441"/>
                                        </p:tgtEl>
                                        <p:attrNameLst>
                                          <p:attrName>style.visibility</p:attrName>
                                        </p:attrNameLst>
                                      </p:cBhvr>
                                      <p:to>
                                        <p:strVal val="visible"/>
                                      </p:to>
                                    </p:set>
                                    <p:animEffect transition="in" filter="wipe(right)">
                                      <p:cBhvr>
                                        <p:cTn id="78" dur="500"/>
                                        <p:tgtEl>
                                          <p:spTgt spid="11441"/>
                                        </p:tgtEl>
                                      </p:cBhvr>
                                    </p:animEffect>
                                  </p:childTnLst>
                                </p:cTn>
                              </p:par>
                            </p:childTnLst>
                          </p:cTn>
                        </p:par>
                        <p:par>
                          <p:cTn id="79" fill="hold">
                            <p:stCondLst>
                              <p:cond delay="6500"/>
                            </p:stCondLst>
                            <p:childTnLst>
                              <p:par>
                                <p:cTn id="80" presetID="1" presetClass="entr" presetSubtype="0" fill="hold" nodeType="afterEffect">
                                  <p:stCondLst>
                                    <p:cond delay="0"/>
                                  </p:stCondLst>
                                  <p:childTnLst>
                                    <p:set>
                                      <p:cBhvr>
                                        <p:cTn id="81" dur="1" fill="hold">
                                          <p:stCondLst>
                                            <p:cond delay="0"/>
                                          </p:stCondLst>
                                        </p:cTn>
                                        <p:tgtEl>
                                          <p:spTgt spid="112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427" grpId="0" animBg="1"/>
      <p:bldP spid="11428" grpId="0" animBg="1"/>
      <p:bldP spid="11429" grpId="0" animBg="1"/>
      <p:bldP spid="11429" grpId="1" animBg="1"/>
      <p:bldP spid="11430" grpId="0" animBg="1"/>
      <p:bldP spid="11430" grpId="1" animBg="1"/>
      <p:bldP spid="11431" grpId="0" animBg="1"/>
      <p:bldP spid="11431" grpId="1" animBg="1"/>
      <p:bldP spid="11432" grpId="0" animBg="1"/>
      <p:bldP spid="11432" grpId="1" animBg="1"/>
      <p:bldP spid="11433" grpId="0" animBg="1"/>
      <p:bldP spid="11434" grpId="0" animBg="1"/>
      <p:bldP spid="11435" grpId="0" animBg="1"/>
      <p:bldP spid="11436" grpId="0" animBg="1"/>
      <p:bldP spid="11438" grpId="0" animBg="1"/>
      <p:bldP spid="11438" grpId="1" animBg="1"/>
      <p:bldP spid="11439" grpId="0" animBg="1"/>
      <p:bldP spid="11440" grpId="0" animBg="1"/>
      <p:bldP spid="11441" grpId="0" animBg="1"/>
      <p:bldP spid="11442" grpId="0" animBg="1"/>
      <p:bldP spid="11442" grpId="1"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Plan for Results</a:t>
            </a:r>
          </a:p>
        </p:txBody>
      </p:sp>
      <p:sp>
        <p:nvSpPr>
          <p:cNvPr id="14339" name="Rectangle 3"/>
          <p:cNvSpPr>
            <a:spLocks noChangeArrowheads="1"/>
          </p:cNvSpPr>
          <p:nvPr/>
        </p:nvSpPr>
        <p:spPr bwMode="auto">
          <a:xfrm>
            <a:off x="654050" y="5119688"/>
            <a:ext cx="3763963" cy="922337"/>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endParaRPr lang="en-US" sz="1700"/>
          </a:p>
        </p:txBody>
      </p:sp>
      <p:sp>
        <p:nvSpPr>
          <p:cNvPr id="14340" name="Rectangle 4"/>
          <p:cNvSpPr>
            <a:spLocks noChangeArrowheads="1"/>
          </p:cNvSpPr>
          <p:nvPr/>
        </p:nvSpPr>
        <p:spPr bwMode="auto">
          <a:xfrm>
            <a:off x="460375" y="1163638"/>
            <a:ext cx="7913688" cy="5030787"/>
          </a:xfrm>
          <a:prstGeom prst="rect">
            <a:avLst/>
          </a:prstGeom>
          <a:noFill/>
          <a:ln w="9525">
            <a:noFill/>
            <a:miter lim="800000"/>
            <a:headEnd/>
            <a:tailEnd/>
          </a:ln>
          <a:effectLst/>
        </p:spPr>
        <p:txBody>
          <a:bodyPr/>
          <a:lstStyle/>
          <a:p>
            <a:pPr marL="533400" indent="-533400">
              <a:spcBef>
                <a:spcPct val="20000"/>
              </a:spcBef>
              <a:buClr>
                <a:schemeClr val="tx1"/>
              </a:buClr>
              <a:buFont typeface="Wingdings" pitchFamily="2" charset="2"/>
              <a:buChar char="§"/>
            </a:pPr>
            <a:r>
              <a:rPr lang="en-US" altLang="ko-KR" sz="2400">
                <a:ea typeface="굴림" pitchFamily="34" charset="-127"/>
              </a:rPr>
              <a:t>Three configurations evaluated:</a:t>
            </a:r>
          </a:p>
          <a:p>
            <a:pPr marL="801688" lvl="1" indent="-457200">
              <a:spcBef>
                <a:spcPct val="20000"/>
              </a:spcBef>
              <a:buClr>
                <a:schemeClr val="tx1"/>
              </a:buClr>
              <a:buFont typeface="Arial" charset="0"/>
              <a:buAutoNum type="arabicPeriod"/>
            </a:pPr>
            <a:r>
              <a:rPr lang="en-US" altLang="ko-KR" b="0" i="1">
                <a:ea typeface="굴림" pitchFamily="34" charset="-127"/>
                <a:sym typeface="Wingdings" pitchFamily="2" charset="2"/>
              </a:rPr>
              <a:t>Private L2 design  L2P</a:t>
            </a:r>
          </a:p>
          <a:p>
            <a:pPr marL="801688" lvl="1" indent="-457200">
              <a:spcBef>
                <a:spcPct val="20000"/>
              </a:spcBef>
              <a:buClr>
                <a:schemeClr val="tx1"/>
              </a:buClr>
              <a:buFont typeface="Arial" charset="0"/>
              <a:buAutoNum type="arabicPeriod"/>
            </a:pPr>
            <a:r>
              <a:rPr lang="en-US" altLang="ko-KR" b="0" i="1">
                <a:ea typeface="굴림" pitchFamily="34" charset="-127"/>
              </a:rPr>
              <a:t>Shared L2 design </a:t>
            </a:r>
            <a:r>
              <a:rPr lang="en-US" altLang="ko-KR" b="0" i="1">
                <a:ea typeface="굴림" pitchFamily="34" charset="-127"/>
                <a:sym typeface="Wingdings" pitchFamily="2" charset="2"/>
              </a:rPr>
              <a:t> L2S</a:t>
            </a:r>
          </a:p>
          <a:p>
            <a:pPr marL="801688" lvl="1" indent="-457200">
              <a:spcBef>
                <a:spcPct val="20000"/>
              </a:spcBef>
              <a:buClr>
                <a:schemeClr val="tx1"/>
              </a:buClr>
              <a:buFont typeface="Arial" charset="0"/>
              <a:buAutoNum type="arabicPeriod"/>
            </a:pPr>
            <a:r>
              <a:rPr lang="en-US" altLang="ko-KR" b="0" i="1">
                <a:ea typeface="굴림" pitchFamily="34" charset="-127"/>
                <a:sym typeface="Wingdings" pitchFamily="2" charset="2"/>
              </a:rPr>
              <a:t>Victim replication  L2VR</a:t>
            </a:r>
            <a:endParaRPr lang="en-US" altLang="ko-KR" b="0" i="1">
              <a:ea typeface="굴림" pitchFamily="34" charset="-127"/>
            </a:endParaRPr>
          </a:p>
          <a:p>
            <a:pPr marL="801688" lvl="1" indent="-457200">
              <a:spcBef>
                <a:spcPct val="20000"/>
              </a:spcBef>
              <a:buClr>
                <a:schemeClr val="tx1"/>
              </a:buClr>
              <a:buFont typeface="Wingdings" pitchFamily="2" charset="2"/>
              <a:buChar char="ú"/>
            </a:pPr>
            <a:endParaRPr lang="en-US" altLang="ko-KR" b="0" i="1" u="sng">
              <a:solidFill>
                <a:srgbClr val="FF0000"/>
              </a:solidFill>
              <a:ea typeface="굴림" pitchFamily="34" charset="-127"/>
            </a:endParaRPr>
          </a:p>
          <a:p>
            <a:pPr marL="533400" indent="-533400">
              <a:spcBef>
                <a:spcPct val="20000"/>
              </a:spcBef>
              <a:buClr>
                <a:schemeClr val="tx1"/>
              </a:buClr>
              <a:buFont typeface="Wingdings" pitchFamily="2" charset="2"/>
              <a:buChar char="§"/>
            </a:pPr>
            <a:r>
              <a:rPr lang="en-US" altLang="ko-KR" sz="2400">
                <a:ea typeface="굴림" pitchFamily="34" charset="-127"/>
              </a:rPr>
              <a:t>Three suites of workloads used:</a:t>
            </a:r>
          </a:p>
          <a:p>
            <a:pPr marL="801688" lvl="1" indent="-457200">
              <a:spcBef>
                <a:spcPct val="20000"/>
              </a:spcBef>
              <a:buClr>
                <a:schemeClr val="tx1"/>
              </a:buClr>
              <a:buFont typeface="Arial" charset="0"/>
              <a:buAutoNum type="arabicPeriod"/>
            </a:pPr>
            <a:r>
              <a:rPr lang="en-US" altLang="ko-KR" b="0" i="1">
                <a:ea typeface="굴림" pitchFamily="34" charset="-127"/>
              </a:rPr>
              <a:t>Multi-threaded workloads </a:t>
            </a:r>
            <a:endParaRPr lang="en-US" altLang="ko-KR" i="1">
              <a:ea typeface="굴림" pitchFamily="34" charset="-127"/>
            </a:endParaRPr>
          </a:p>
          <a:p>
            <a:pPr marL="801688" lvl="1" indent="-457200">
              <a:spcBef>
                <a:spcPct val="20000"/>
              </a:spcBef>
              <a:buClr>
                <a:schemeClr val="tx1"/>
              </a:buClr>
              <a:buFont typeface="Arial" charset="0"/>
              <a:buAutoNum type="arabicPeriod"/>
            </a:pPr>
            <a:r>
              <a:rPr lang="en-US" altLang="ko-KR" b="0" i="1">
                <a:ea typeface="굴림" pitchFamily="34" charset="-127"/>
              </a:rPr>
              <a:t>Single-threaded workloads </a:t>
            </a:r>
            <a:endParaRPr lang="en-US" altLang="ko-KR" i="1">
              <a:ea typeface="굴림" pitchFamily="34" charset="-127"/>
            </a:endParaRPr>
          </a:p>
          <a:p>
            <a:pPr marL="801688" lvl="1" indent="-457200">
              <a:spcBef>
                <a:spcPct val="20000"/>
              </a:spcBef>
              <a:buClr>
                <a:schemeClr val="tx1"/>
              </a:buClr>
              <a:buFont typeface="Arial" charset="0"/>
              <a:buAutoNum type="arabicPeriod"/>
            </a:pPr>
            <a:r>
              <a:rPr lang="en-US" altLang="ko-KR" b="0" i="1">
                <a:ea typeface="굴림" pitchFamily="34" charset="-127"/>
              </a:rPr>
              <a:t>Multi-programmed workloads</a:t>
            </a:r>
          </a:p>
          <a:p>
            <a:pPr marL="533400" indent="-533400">
              <a:spcBef>
                <a:spcPct val="20000"/>
              </a:spcBef>
              <a:buClr>
                <a:schemeClr val="tx1"/>
              </a:buClr>
              <a:buFont typeface="Wingdings" pitchFamily="2" charset="2"/>
              <a:buChar char="§"/>
            </a:pPr>
            <a:endParaRPr lang="en-US" altLang="ko-KR" i="1">
              <a:ea typeface="굴림" pitchFamily="34" charset="-127"/>
            </a:endParaRPr>
          </a:p>
          <a:p>
            <a:pPr marL="533400" indent="-533400">
              <a:spcBef>
                <a:spcPct val="20000"/>
              </a:spcBef>
              <a:buClr>
                <a:schemeClr val="tx1"/>
              </a:buClr>
              <a:buFont typeface="Wingdings" pitchFamily="2" charset="2"/>
              <a:buChar char="§"/>
            </a:pPr>
            <a:r>
              <a:rPr lang="en-US" altLang="ko-KR" sz="2400">
                <a:ea typeface="굴림" pitchFamily="34" charset="-127"/>
              </a:rPr>
              <a:t>Results show Victim Replication’s Performance </a:t>
            </a:r>
            <a:r>
              <a:rPr lang="en-US" altLang="ko-KR" sz="2400" i="1" u="sng">
                <a:solidFill>
                  <a:srgbClr val="FF0000"/>
                </a:solidFill>
                <a:ea typeface="굴림" pitchFamily="34" charset="-127"/>
              </a:rPr>
              <a:t>Robustness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Multithreaded Workloads</a:t>
            </a:r>
          </a:p>
        </p:txBody>
      </p:sp>
      <p:sp>
        <p:nvSpPr>
          <p:cNvPr id="13315" name="Rectangle 3"/>
          <p:cNvSpPr>
            <a:spLocks noGrp="1" noChangeArrowheads="1"/>
          </p:cNvSpPr>
          <p:nvPr>
            <p:ph type="body" sz="half" idx="1"/>
          </p:nvPr>
        </p:nvSpPr>
        <p:spPr>
          <a:xfrm>
            <a:off x="228600" y="1295400"/>
            <a:ext cx="8686800" cy="4800600"/>
          </a:xfrm>
        </p:spPr>
        <p:txBody>
          <a:bodyPr/>
          <a:lstStyle/>
          <a:p>
            <a:r>
              <a:rPr lang="en-US" sz="2400"/>
              <a:t>8 NASA Advanced Parallel Benchmarks:</a:t>
            </a:r>
          </a:p>
          <a:p>
            <a:pPr lvl="1"/>
            <a:r>
              <a:rPr lang="en-US" sz="1800" i="1"/>
              <a:t>Scientific (computational fluid dynamics)</a:t>
            </a:r>
          </a:p>
          <a:p>
            <a:pPr lvl="1"/>
            <a:r>
              <a:rPr lang="en-US" sz="1800" i="1"/>
              <a:t>OpenMP (loop iterations in parallel)</a:t>
            </a:r>
          </a:p>
          <a:p>
            <a:pPr lvl="1"/>
            <a:r>
              <a:rPr lang="en-US" sz="1800" i="1"/>
              <a:t>Fortran: ifort –v8 –O2 –openmp</a:t>
            </a:r>
          </a:p>
          <a:p>
            <a:pPr lvl="1"/>
            <a:endParaRPr lang="en-US" sz="2000" i="1"/>
          </a:p>
          <a:p>
            <a:r>
              <a:rPr lang="en-US" sz="2400"/>
              <a:t>2 OS benchmarks</a:t>
            </a:r>
          </a:p>
          <a:p>
            <a:pPr lvl="1"/>
            <a:r>
              <a:rPr lang="en-US" sz="1800" i="1"/>
              <a:t>dbench: (Samba) several clients making file-centric system calls</a:t>
            </a:r>
          </a:p>
          <a:p>
            <a:pPr lvl="1"/>
            <a:r>
              <a:rPr lang="en-US" sz="1800" i="1"/>
              <a:t>apache: web server with several clients (via loopback interface)</a:t>
            </a:r>
          </a:p>
          <a:p>
            <a:pPr lvl="1"/>
            <a:r>
              <a:rPr lang="en-US" sz="1800" i="1"/>
              <a:t>C: gcc 2.96</a:t>
            </a:r>
          </a:p>
          <a:p>
            <a:pPr lvl="1"/>
            <a:endParaRPr lang="en-US" sz="1800" i="1"/>
          </a:p>
          <a:p>
            <a:r>
              <a:rPr lang="en-US" sz="2400"/>
              <a:t>1 AI benchmark: Cilk checkers</a:t>
            </a:r>
          </a:p>
          <a:p>
            <a:pPr lvl="1"/>
            <a:r>
              <a:rPr lang="en-US" sz="1800" i="1"/>
              <a:t>spawn/sync primitives: dynamic thread creation/scheduling</a:t>
            </a:r>
          </a:p>
          <a:p>
            <a:pPr lvl="1"/>
            <a:r>
              <a:rPr lang="en-US" sz="1800" i="1"/>
              <a:t>Cilk: gcc 2.96, Cilk 5.3.2</a:t>
            </a:r>
          </a:p>
          <a:p>
            <a:endParaRPr lang="en-US" sz="2400" i="1"/>
          </a:p>
          <a:p>
            <a:endParaRPr lang="en-US" sz="2400"/>
          </a:p>
        </p:txBody>
      </p:sp>
      <p:grpSp>
        <p:nvGrpSpPr>
          <p:cNvPr id="2" name="Group 4"/>
          <p:cNvGrpSpPr>
            <a:grpSpLocks/>
          </p:cNvGrpSpPr>
          <p:nvPr/>
        </p:nvGrpSpPr>
        <p:grpSpPr bwMode="auto">
          <a:xfrm>
            <a:off x="7221538" y="4849813"/>
            <a:ext cx="884237" cy="920750"/>
            <a:chOff x="4224" y="672"/>
            <a:chExt cx="768" cy="768"/>
          </a:xfrm>
        </p:grpSpPr>
        <p:grpSp>
          <p:nvGrpSpPr>
            <p:cNvPr id="3" name="Group 5"/>
            <p:cNvGrpSpPr>
              <a:grpSpLocks/>
            </p:cNvGrpSpPr>
            <p:nvPr/>
          </p:nvGrpSpPr>
          <p:grpSpPr bwMode="auto">
            <a:xfrm>
              <a:off x="4224" y="672"/>
              <a:ext cx="768" cy="96"/>
              <a:chOff x="4224" y="672"/>
              <a:chExt cx="768" cy="96"/>
            </a:xfrm>
          </p:grpSpPr>
          <p:sp>
            <p:nvSpPr>
              <p:cNvPr id="13318" name="Rectangle 6"/>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19" name="Rectangle 7"/>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0" name="Rectangle 8"/>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1" name="Rectangle 9"/>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2" name="Rectangle 10"/>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4" name="Group 11"/>
            <p:cNvGrpSpPr>
              <a:grpSpLocks/>
            </p:cNvGrpSpPr>
            <p:nvPr/>
          </p:nvGrpSpPr>
          <p:grpSpPr bwMode="auto">
            <a:xfrm rot="10800000">
              <a:off x="4224" y="768"/>
              <a:ext cx="768" cy="96"/>
              <a:chOff x="4224" y="672"/>
              <a:chExt cx="768" cy="96"/>
            </a:xfrm>
          </p:grpSpPr>
          <p:sp>
            <p:nvSpPr>
              <p:cNvPr id="13324" name="Rectangle 12"/>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25" name="Rectangle 13"/>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6" name="Rectangle 14"/>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7" name="Rectangle 15"/>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8" name="Rectangle 16"/>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5" name="Group 17"/>
            <p:cNvGrpSpPr>
              <a:grpSpLocks/>
            </p:cNvGrpSpPr>
            <p:nvPr/>
          </p:nvGrpSpPr>
          <p:grpSpPr bwMode="auto">
            <a:xfrm>
              <a:off x="4224" y="864"/>
              <a:ext cx="768" cy="96"/>
              <a:chOff x="4224" y="672"/>
              <a:chExt cx="768" cy="96"/>
            </a:xfrm>
          </p:grpSpPr>
          <p:sp>
            <p:nvSpPr>
              <p:cNvPr id="13330" name="Rectangle 18"/>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31" name="Rectangle 19"/>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2" name="Rectangle 20"/>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3" name="Rectangle 21"/>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4" name="Rectangle 22"/>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6" name="Group 23"/>
            <p:cNvGrpSpPr>
              <a:grpSpLocks/>
            </p:cNvGrpSpPr>
            <p:nvPr/>
          </p:nvGrpSpPr>
          <p:grpSpPr bwMode="auto">
            <a:xfrm rot="10800000">
              <a:off x="4224" y="960"/>
              <a:ext cx="768" cy="96"/>
              <a:chOff x="4224" y="672"/>
              <a:chExt cx="768" cy="96"/>
            </a:xfrm>
          </p:grpSpPr>
          <p:sp>
            <p:nvSpPr>
              <p:cNvPr id="13336" name="Rectangle 24"/>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37" name="Rectangle 25"/>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8" name="Rectangle 26"/>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9" name="Rectangle 27"/>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40" name="Rectangle 28"/>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7" name="Group 29"/>
            <p:cNvGrpSpPr>
              <a:grpSpLocks/>
            </p:cNvGrpSpPr>
            <p:nvPr/>
          </p:nvGrpSpPr>
          <p:grpSpPr bwMode="auto">
            <a:xfrm>
              <a:off x="4224" y="1056"/>
              <a:ext cx="768" cy="96"/>
              <a:chOff x="4224" y="672"/>
              <a:chExt cx="768" cy="96"/>
            </a:xfrm>
          </p:grpSpPr>
          <p:sp>
            <p:nvSpPr>
              <p:cNvPr id="13342" name="Rectangle 30"/>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43" name="Rectangle 31"/>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44" name="Rectangle 32"/>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45" name="Rectangle 33"/>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46" name="Rectangle 34"/>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8" name="Group 35"/>
            <p:cNvGrpSpPr>
              <a:grpSpLocks/>
            </p:cNvGrpSpPr>
            <p:nvPr/>
          </p:nvGrpSpPr>
          <p:grpSpPr bwMode="auto">
            <a:xfrm rot="10800000">
              <a:off x="4224" y="1152"/>
              <a:ext cx="768" cy="96"/>
              <a:chOff x="4224" y="672"/>
              <a:chExt cx="768" cy="96"/>
            </a:xfrm>
          </p:grpSpPr>
          <p:sp>
            <p:nvSpPr>
              <p:cNvPr id="13348" name="Rectangle 36"/>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49" name="Rectangle 37"/>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0" name="Rectangle 38"/>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1" name="Rectangle 39"/>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2" name="Rectangle 40"/>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9" name="Group 41"/>
            <p:cNvGrpSpPr>
              <a:grpSpLocks/>
            </p:cNvGrpSpPr>
            <p:nvPr/>
          </p:nvGrpSpPr>
          <p:grpSpPr bwMode="auto">
            <a:xfrm>
              <a:off x="4224" y="1248"/>
              <a:ext cx="768" cy="96"/>
              <a:chOff x="4224" y="672"/>
              <a:chExt cx="768" cy="96"/>
            </a:xfrm>
          </p:grpSpPr>
          <p:sp>
            <p:nvSpPr>
              <p:cNvPr id="13354" name="Rectangle 42"/>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55" name="Rectangle 43"/>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6" name="Rectangle 44"/>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7" name="Rectangle 45"/>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8" name="Rectangle 46"/>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10" name="Group 47"/>
            <p:cNvGrpSpPr>
              <a:grpSpLocks/>
            </p:cNvGrpSpPr>
            <p:nvPr/>
          </p:nvGrpSpPr>
          <p:grpSpPr bwMode="auto">
            <a:xfrm rot="10800000">
              <a:off x="4224" y="1344"/>
              <a:ext cx="768" cy="96"/>
              <a:chOff x="4224" y="672"/>
              <a:chExt cx="768" cy="96"/>
            </a:xfrm>
          </p:grpSpPr>
          <p:sp>
            <p:nvSpPr>
              <p:cNvPr id="13360" name="Rectangle 48"/>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61" name="Rectangle 49"/>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62" name="Rectangle 50"/>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63" name="Rectangle 51"/>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64" name="Rectangle 52"/>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pic>
        <p:nvPicPr>
          <p:cNvPr id="13365" name="Picture 53" descr="naslogo"/>
          <p:cNvPicPr>
            <a:picLocks noChangeAspect="1" noChangeArrowheads="1"/>
          </p:cNvPicPr>
          <p:nvPr/>
        </p:nvPicPr>
        <p:blipFill>
          <a:blip r:embed="rId3"/>
          <a:srcRect/>
          <a:stretch>
            <a:fillRect/>
          </a:stretch>
        </p:blipFill>
        <p:spPr bwMode="auto">
          <a:xfrm>
            <a:off x="7256463" y="1431925"/>
            <a:ext cx="849312" cy="1152525"/>
          </a:xfrm>
          <a:prstGeom prst="rect">
            <a:avLst/>
          </a:prstGeom>
          <a:noFill/>
        </p:spPr>
      </p:pic>
      <p:grpSp>
        <p:nvGrpSpPr>
          <p:cNvPr id="11" name="Group 54"/>
          <p:cNvGrpSpPr>
            <a:grpSpLocks/>
          </p:cNvGrpSpPr>
          <p:nvPr/>
        </p:nvGrpSpPr>
        <p:grpSpPr bwMode="auto">
          <a:xfrm>
            <a:off x="5184775" y="2852738"/>
            <a:ext cx="1382713" cy="614362"/>
            <a:chOff x="1549" y="3140"/>
            <a:chExt cx="1523" cy="460"/>
          </a:xfrm>
        </p:grpSpPr>
        <p:pic>
          <p:nvPicPr>
            <p:cNvPr id="13367" name="Picture 55" descr="apache-wiki"/>
            <p:cNvPicPr>
              <a:picLocks noChangeAspect="1" noChangeArrowheads="1"/>
            </p:cNvPicPr>
            <p:nvPr/>
          </p:nvPicPr>
          <p:blipFill>
            <a:blip r:embed="rId4"/>
            <a:srcRect r="63832" b="-1408"/>
            <a:stretch>
              <a:fillRect/>
            </a:stretch>
          </p:blipFill>
          <p:spPr bwMode="auto">
            <a:xfrm>
              <a:off x="1549" y="3168"/>
              <a:ext cx="1523" cy="432"/>
            </a:xfrm>
            <a:prstGeom prst="rect">
              <a:avLst/>
            </a:prstGeom>
            <a:noFill/>
          </p:spPr>
        </p:pic>
        <p:sp>
          <p:nvSpPr>
            <p:cNvPr id="13368" name="AutoShape 56"/>
            <p:cNvSpPr>
              <a:spLocks noChangeArrowheads="1"/>
            </p:cNvSpPr>
            <p:nvPr/>
          </p:nvSpPr>
          <p:spPr bwMode="auto">
            <a:xfrm flipH="1">
              <a:off x="2880" y="3140"/>
              <a:ext cx="192" cy="432"/>
            </a:xfrm>
            <a:prstGeom prst="rtTriangle">
              <a:avLst/>
            </a:prstGeom>
            <a:solidFill>
              <a:schemeClr val="bg1"/>
            </a:solidFill>
            <a:ln w="25400" algn="ctr">
              <a:noFill/>
              <a:miter lim="800000"/>
              <a:headEnd/>
              <a:tailEnd/>
            </a:ln>
            <a:effectLst/>
          </p:spPr>
          <p:txBody>
            <a:bodyPr lIns="83825" tIns="41913" rIns="83825" bIns="41913" anchor="ctr">
              <a:spAutoFit/>
            </a:bodyPr>
            <a:lstStyle/>
            <a:p>
              <a:endParaRPr lang="en-US"/>
            </a:p>
          </p:txBody>
        </p:sp>
      </p:grpSp>
      <p:pic>
        <p:nvPicPr>
          <p:cNvPr id="13369" name="Picture 57" descr="sambalogo"/>
          <p:cNvPicPr>
            <a:picLocks noChangeAspect="1" noChangeArrowheads="1"/>
          </p:cNvPicPr>
          <p:nvPr/>
        </p:nvPicPr>
        <p:blipFill>
          <a:blip r:embed="rId5"/>
          <a:srcRect/>
          <a:stretch>
            <a:fillRect/>
          </a:stretch>
        </p:blipFill>
        <p:spPr bwMode="auto">
          <a:xfrm>
            <a:off x="3419475" y="2890838"/>
            <a:ext cx="1420813" cy="676275"/>
          </a:xfrm>
          <a:prstGeom prst="rect">
            <a:avLst/>
          </a:prstGeom>
          <a:noFill/>
        </p:spPr>
      </p:pic>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ChangeAspect="1"/>
          </p:cNvGraphicFramePr>
          <p:nvPr>
            <p:ph idx="1"/>
          </p:nvPr>
        </p:nvGraphicFramePr>
        <p:xfrm>
          <a:off x="0" y="457200"/>
          <a:ext cx="9144000" cy="5029200"/>
        </p:xfrm>
        <a:graphic>
          <a:graphicData uri="http://schemas.openxmlformats.org/presentationml/2006/ole">
            <p:oleObj spid="_x0000_s232450" name="Chart" r:id="rId4" imgW="6429554" imgH="4038421" progId="Excel.Sheet.8">
              <p:embed/>
            </p:oleObj>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5" name="Straight Arrow Connector 14"/>
          <p:cNvCxnSpPr/>
          <p:nvPr/>
        </p:nvCxnSpPr>
        <p:spPr bwMode="auto">
          <a:xfrm rot="5400000" flipH="1" flipV="1">
            <a:off x="11056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6" name="Straight Arrow Connector 15"/>
          <p:cNvCxnSpPr/>
          <p:nvPr/>
        </p:nvCxnSpPr>
        <p:spPr bwMode="auto">
          <a:xfrm rot="5400000" flipH="1" flipV="1">
            <a:off x="32392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7" name="Straight Arrow Connector 16"/>
          <p:cNvCxnSpPr/>
          <p:nvPr/>
        </p:nvCxnSpPr>
        <p:spPr bwMode="auto">
          <a:xfrm rot="5400000" flipH="1" flipV="1">
            <a:off x="46870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8" name="Straight Arrow Connector 17"/>
          <p:cNvCxnSpPr/>
          <p:nvPr/>
        </p:nvCxnSpPr>
        <p:spPr bwMode="auto">
          <a:xfrm rot="5400000" flipH="1" flipV="1">
            <a:off x="62110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9" name="Straight Arrow Connector 18"/>
          <p:cNvCxnSpPr/>
          <p:nvPr/>
        </p:nvCxnSpPr>
        <p:spPr bwMode="auto">
          <a:xfrm rot="5400000" flipH="1" flipV="1">
            <a:off x="68968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
        <p:nvSpPr>
          <p:cNvPr id="21" name="TextBox 20"/>
          <p:cNvSpPr txBox="1"/>
          <p:nvPr/>
        </p:nvSpPr>
        <p:spPr>
          <a:xfrm>
            <a:off x="1066800" y="5715000"/>
            <a:ext cx="7696200" cy="369332"/>
          </a:xfrm>
          <a:prstGeom prst="rect">
            <a:avLst/>
          </a:prstGeom>
          <a:solidFill>
            <a:srgbClr val="CCFF99"/>
          </a:solidFill>
        </p:spPr>
        <p:txBody>
          <a:bodyPr wrap="square" rtlCol="0">
            <a:spAutoFit/>
          </a:bodyPr>
          <a:lstStyle/>
          <a:p>
            <a:r>
              <a:rPr lang="en-US" dirty="0" smtClean="0"/>
              <a:t>Their working set fits in the private L2</a:t>
            </a:r>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ChangeAspect="1"/>
          </p:cNvGraphicFramePr>
          <p:nvPr>
            <p:ph idx="1"/>
          </p:nvPr>
        </p:nvGraphicFramePr>
        <p:xfrm>
          <a:off x="0" y="457200"/>
          <a:ext cx="9144000" cy="5029200"/>
        </p:xfrm>
        <a:graphic>
          <a:graphicData uri="http://schemas.openxmlformats.org/presentationml/2006/ole">
            <p:oleObj spid="_x0000_s243714" name="Chart" r:id="rId4" imgW="6429554" imgH="4038421" progId="Excel.Sheet.8">
              <p:embed/>
            </p:oleObj>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9" name="Straight Arrow Connector 18"/>
          <p:cNvCxnSpPr/>
          <p:nvPr/>
        </p:nvCxnSpPr>
        <p:spPr bwMode="auto">
          <a:xfrm rot="5400000" flipH="1" flipV="1">
            <a:off x="75826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
        <p:nvSpPr>
          <p:cNvPr id="21" name="TextBox 20"/>
          <p:cNvSpPr txBox="1"/>
          <p:nvPr/>
        </p:nvSpPr>
        <p:spPr>
          <a:xfrm>
            <a:off x="1066800" y="5715000"/>
            <a:ext cx="7696200" cy="646331"/>
          </a:xfrm>
          <a:prstGeom prst="rect">
            <a:avLst/>
          </a:prstGeom>
          <a:solidFill>
            <a:srgbClr val="CCFF99"/>
          </a:solidFill>
        </p:spPr>
        <p:txBody>
          <a:bodyPr wrap="square" rtlCol="0">
            <a:spAutoFit/>
          </a:bodyPr>
          <a:lstStyle/>
          <a:p>
            <a:r>
              <a:rPr lang="en-US" dirty="0" smtClean="0"/>
              <a:t>Working set &gt;&gt; all of L2s combined</a:t>
            </a:r>
          </a:p>
          <a:p>
            <a:r>
              <a:rPr lang="en-US" dirty="0" smtClean="0"/>
              <a:t>Lower latency of L2P dominates – no capacity advantage for L2S</a:t>
            </a: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ChangeAspect="1"/>
          </p:cNvGraphicFramePr>
          <p:nvPr>
            <p:ph idx="1"/>
          </p:nvPr>
        </p:nvGraphicFramePr>
        <p:xfrm>
          <a:off x="0" y="457200"/>
          <a:ext cx="9144000" cy="5029200"/>
        </p:xfrm>
        <a:graphic>
          <a:graphicData uri="http://schemas.openxmlformats.org/presentationml/2006/ole">
            <p:oleObj spid="_x0000_s244738" name="Chart" r:id="rId4" imgW="6429554" imgH="4038421" progId="Excel.Sheet.8">
              <p:embed/>
            </p:oleObj>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9" name="Straight Arrow Connector 18"/>
          <p:cNvCxnSpPr/>
          <p:nvPr/>
        </p:nvCxnSpPr>
        <p:spPr bwMode="auto">
          <a:xfrm rot="5400000" flipH="1" flipV="1">
            <a:off x="16390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
        <p:nvSpPr>
          <p:cNvPr id="21" name="TextBox 20"/>
          <p:cNvSpPr txBox="1"/>
          <p:nvPr/>
        </p:nvSpPr>
        <p:spPr>
          <a:xfrm>
            <a:off x="1066800" y="5715000"/>
            <a:ext cx="7696200" cy="923330"/>
          </a:xfrm>
          <a:prstGeom prst="rect">
            <a:avLst/>
          </a:prstGeom>
          <a:solidFill>
            <a:srgbClr val="CCFF99"/>
          </a:solidFill>
        </p:spPr>
        <p:txBody>
          <a:bodyPr wrap="square" rtlCol="0">
            <a:spAutoFit/>
          </a:bodyPr>
          <a:lstStyle/>
          <a:p>
            <a:r>
              <a:rPr lang="en-US" dirty="0" smtClean="0"/>
              <a:t>Working set fits in L2</a:t>
            </a:r>
          </a:p>
          <a:p>
            <a:r>
              <a:rPr lang="en-US" dirty="0" smtClean="0"/>
              <a:t>Higher miss rate with L2P than L2S</a:t>
            </a:r>
          </a:p>
          <a:p>
            <a:r>
              <a:rPr lang="en-US" dirty="0" smtClean="0"/>
              <a:t>Still lower latency of L2P dominates since miss rate is relatively low</a:t>
            </a:r>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ChangeAspect="1"/>
          </p:cNvGraphicFramePr>
          <p:nvPr>
            <p:ph idx="1"/>
          </p:nvPr>
        </p:nvGraphicFramePr>
        <p:xfrm>
          <a:off x="0" y="457200"/>
          <a:ext cx="9144000" cy="5029200"/>
        </p:xfrm>
        <a:graphic>
          <a:graphicData uri="http://schemas.openxmlformats.org/presentationml/2006/ole">
            <p:oleObj spid="_x0000_s245762" name="Chart" r:id="rId4" imgW="6429554" imgH="4038421" progId="Excel.Sheet.8">
              <p:embed/>
            </p:oleObj>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9" name="Straight Arrow Connector 18"/>
          <p:cNvCxnSpPr/>
          <p:nvPr/>
        </p:nvCxnSpPr>
        <p:spPr bwMode="auto">
          <a:xfrm rot="5400000" flipH="1" flipV="1">
            <a:off x="24772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
        <p:nvSpPr>
          <p:cNvPr id="21" name="TextBox 20"/>
          <p:cNvSpPr txBox="1"/>
          <p:nvPr/>
        </p:nvSpPr>
        <p:spPr>
          <a:xfrm>
            <a:off x="1066800" y="5715000"/>
            <a:ext cx="7696200" cy="646331"/>
          </a:xfrm>
          <a:prstGeom prst="rect">
            <a:avLst/>
          </a:prstGeom>
          <a:solidFill>
            <a:srgbClr val="CCFF99"/>
          </a:solidFill>
        </p:spPr>
        <p:txBody>
          <a:bodyPr wrap="square" rtlCol="0">
            <a:spAutoFit/>
          </a:bodyPr>
          <a:lstStyle/>
          <a:p>
            <a:r>
              <a:rPr lang="en-US" dirty="0" smtClean="0"/>
              <a:t>Much lower L2 miss rate with L2S</a:t>
            </a:r>
          </a:p>
          <a:p>
            <a:r>
              <a:rPr lang="en-US" dirty="0" smtClean="0"/>
              <a:t>L2S not that much better than L2P</a:t>
            </a:r>
            <a:endParaRPr lang="en-US" dirty="0"/>
          </a:p>
        </p:txBody>
      </p:sp>
      <p:cxnSp>
        <p:nvCxnSpPr>
          <p:cNvPr id="15" name="Straight Arrow Connector 14"/>
          <p:cNvCxnSpPr/>
          <p:nvPr/>
        </p:nvCxnSpPr>
        <p:spPr bwMode="auto">
          <a:xfrm rot="5400000" flipH="1" flipV="1">
            <a:off x="55252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ChangeAspect="1"/>
          </p:cNvGraphicFramePr>
          <p:nvPr>
            <p:ph idx="1"/>
          </p:nvPr>
        </p:nvGraphicFramePr>
        <p:xfrm>
          <a:off x="0" y="457200"/>
          <a:ext cx="9144000" cy="5029200"/>
        </p:xfrm>
        <a:graphic>
          <a:graphicData uri="http://schemas.openxmlformats.org/presentationml/2006/ole">
            <p:oleObj spid="_x0000_s246786" name="Chart" r:id="rId4" imgW="6429554" imgH="4038421" progId="Excel.Sheet.8">
              <p:embed/>
            </p:oleObj>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066800" y="5715000"/>
            <a:ext cx="7696200" cy="923330"/>
          </a:xfrm>
          <a:prstGeom prst="rect">
            <a:avLst/>
          </a:prstGeom>
          <a:solidFill>
            <a:srgbClr val="CCFF99"/>
          </a:solidFill>
        </p:spPr>
        <p:txBody>
          <a:bodyPr wrap="square" rtlCol="0">
            <a:spAutoFit/>
          </a:bodyPr>
          <a:lstStyle/>
          <a:p>
            <a:r>
              <a:rPr lang="en-US" dirty="0" smtClean="0"/>
              <a:t>Working set fits on local L2 slice</a:t>
            </a:r>
          </a:p>
          <a:p>
            <a:r>
              <a:rPr lang="en-US" dirty="0" smtClean="0"/>
              <a:t>Uses thread migration a lot</a:t>
            </a:r>
          </a:p>
          <a:p>
            <a:r>
              <a:rPr lang="en-US" dirty="0" smtClean="0"/>
              <a:t>With L2P most accesses are to remote L2 slices after thread migration</a:t>
            </a:r>
            <a:endParaRPr lang="en-US" dirty="0"/>
          </a:p>
        </p:txBody>
      </p:sp>
      <p:cxnSp>
        <p:nvCxnSpPr>
          <p:cNvPr id="15" name="Straight Arrow Connector 14"/>
          <p:cNvCxnSpPr/>
          <p:nvPr/>
        </p:nvCxnSpPr>
        <p:spPr bwMode="auto">
          <a:xfrm rot="5400000" flipH="1" flipV="1">
            <a:off x="84208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Cache Management for CMP Caches</a:t>
            </a:r>
            <a:endParaRPr lang="en-US" dirty="0"/>
          </a:p>
        </p:txBody>
      </p:sp>
      <p:sp>
        <p:nvSpPr>
          <p:cNvPr id="3" name="Content Placeholder 2"/>
          <p:cNvSpPr>
            <a:spLocks noGrp="1"/>
          </p:cNvSpPr>
          <p:nvPr>
            <p:ph idx="1"/>
          </p:nvPr>
        </p:nvSpPr>
        <p:spPr/>
        <p:txBody>
          <a:bodyPr/>
          <a:lstStyle/>
          <a:p>
            <a:r>
              <a:rPr lang="en-US" dirty="0" smtClean="0"/>
              <a:t>Get the bets of both worlds</a:t>
            </a:r>
          </a:p>
          <a:p>
            <a:pPr lvl="1"/>
            <a:r>
              <a:rPr lang="en-US" dirty="0" smtClean="0"/>
              <a:t>Low Latency of Private Caches</a:t>
            </a:r>
          </a:p>
          <a:p>
            <a:pPr lvl="1"/>
            <a:r>
              <a:rPr lang="en-US" dirty="0" smtClean="0"/>
              <a:t>Capacity Adaptability of Shared Caches</a:t>
            </a:r>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31775" y="1"/>
            <a:ext cx="8912225" cy="381000"/>
          </a:xfrm>
        </p:spPr>
        <p:txBody>
          <a:bodyPr/>
          <a:lstStyle/>
          <a:p>
            <a:r>
              <a:rPr lang="en-US" sz="3000" dirty="0"/>
              <a:t>Average Access Latency, with Victim </a:t>
            </a:r>
            <a:r>
              <a:rPr lang="en-US" sz="3000" dirty="0" smtClean="0"/>
              <a:t>Replication </a:t>
            </a:r>
            <a:endParaRPr lang="en-US" sz="3000" dirty="0"/>
          </a:p>
        </p:txBody>
      </p:sp>
      <p:graphicFrame>
        <p:nvGraphicFramePr>
          <p:cNvPr id="216067" name="Object 3"/>
          <p:cNvGraphicFramePr>
            <a:graphicFrameLocks noChangeAspect="1"/>
          </p:cNvGraphicFramePr>
          <p:nvPr>
            <p:ph sz="half" idx="1"/>
          </p:nvPr>
        </p:nvGraphicFramePr>
        <p:xfrm>
          <a:off x="155575" y="1047750"/>
          <a:ext cx="8678863" cy="5030788"/>
        </p:xfrm>
        <a:graphic>
          <a:graphicData uri="http://schemas.openxmlformats.org/presentationml/2006/ole">
            <p:oleObj spid="_x0000_s233474" name="Chart" r:id="rId4" imgW="6334125" imgH="3581281" progId="Excel.Sheet.8">
              <p:embed/>
            </p:oleObj>
          </a:graphicData>
        </a:graphic>
      </p:graphicFrame>
      <p:graphicFrame>
        <p:nvGraphicFramePr>
          <p:cNvPr id="216263" name="Group 199"/>
          <p:cNvGraphicFramePr>
            <a:graphicFrameLocks noGrp="1"/>
          </p:cNvGraphicFramePr>
          <p:nvPr>
            <p:ph sz="half" idx="2"/>
          </p:nvPr>
        </p:nvGraphicFramePr>
        <p:xfrm>
          <a:off x="263525" y="4351338"/>
          <a:ext cx="8494713" cy="304800"/>
        </p:xfrm>
        <a:graphic>
          <a:graphicData uri="http://schemas.openxmlformats.org/drawingml/2006/table">
            <a:tbl>
              <a:tblPr/>
              <a:tblGrid>
                <a:gridCol w="582613"/>
                <a:gridCol w="727075"/>
                <a:gridCol w="725487"/>
                <a:gridCol w="687388"/>
                <a:gridCol w="688975"/>
                <a:gridCol w="725487"/>
                <a:gridCol w="688975"/>
                <a:gridCol w="725488"/>
                <a:gridCol w="688975"/>
                <a:gridCol w="687387"/>
                <a:gridCol w="688975"/>
                <a:gridCol w="877888"/>
              </a:tblGrid>
              <a:tr h="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0" lang="en-US" sz="1600" b="1" i="0" u="none" strike="noStrike" cap="none" normalizeH="0" baseline="3000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BT</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CG</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EP</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FT</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IS</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LU</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MG</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SP</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apache</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dbench</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200" b="1" i="1" u="none" strike="noStrike" cap="none" normalizeH="0" baseline="0" smtClean="0">
                          <a:ln>
                            <a:noFill/>
                          </a:ln>
                          <a:solidFill>
                            <a:schemeClr val="tx1"/>
                          </a:solidFill>
                          <a:effectLst/>
                          <a:latin typeface="Arial" charset="0"/>
                        </a:rPr>
                        <a:t>checkers</a:t>
                      </a:r>
                    </a:p>
                  </a:txBody>
                  <a:tcP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31775" y="1"/>
            <a:ext cx="8988425" cy="381000"/>
          </a:xfrm>
        </p:spPr>
        <p:txBody>
          <a:bodyPr/>
          <a:lstStyle/>
          <a:p>
            <a:r>
              <a:rPr lang="en-US" sz="3000" dirty="0"/>
              <a:t>Average Access Latency, with Victim Replication</a:t>
            </a:r>
          </a:p>
        </p:txBody>
      </p:sp>
      <p:graphicFrame>
        <p:nvGraphicFramePr>
          <p:cNvPr id="151558" name="Object 6"/>
          <p:cNvGraphicFramePr>
            <a:graphicFrameLocks noChangeAspect="1"/>
          </p:cNvGraphicFramePr>
          <p:nvPr>
            <p:ph sz="half" idx="1"/>
          </p:nvPr>
        </p:nvGraphicFramePr>
        <p:xfrm>
          <a:off x="155575" y="1047750"/>
          <a:ext cx="8678863" cy="5030788"/>
        </p:xfrm>
        <a:graphic>
          <a:graphicData uri="http://schemas.openxmlformats.org/presentationml/2006/ole">
            <p:oleObj spid="_x0000_s234498" name="Chart" r:id="rId4" imgW="6334125" imgH="3581281" progId="Excel.Sheet.8">
              <p:embed/>
            </p:oleObj>
          </a:graphicData>
        </a:graphic>
      </p:graphicFrame>
      <p:graphicFrame>
        <p:nvGraphicFramePr>
          <p:cNvPr id="151927" name="Group 375"/>
          <p:cNvGraphicFramePr>
            <a:graphicFrameLocks noGrp="1"/>
          </p:cNvGraphicFramePr>
          <p:nvPr>
            <p:ph sz="half" idx="2"/>
          </p:nvPr>
        </p:nvGraphicFramePr>
        <p:xfrm>
          <a:off x="263525" y="4351338"/>
          <a:ext cx="8494713" cy="1732915"/>
        </p:xfrm>
        <a:graphic>
          <a:graphicData uri="http://schemas.openxmlformats.org/drawingml/2006/table">
            <a:tbl>
              <a:tblPr/>
              <a:tblGrid>
                <a:gridCol w="582613"/>
                <a:gridCol w="727075"/>
                <a:gridCol w="725487"/>
                <a:gridCol w="687388"/>
                <a:gridCol w="688975"/>
                <a:gridCol w="725487"/>
                <a:gridCol w="688975"/>
                <a:gridCol w="725488"/>
                <a:gridCol w="688975"/>
                <a:gridCol w="687387"/>
                <a:gridCol w="688975"/>
                <a:gridCol w="877888"/>
              </a:tblGrid>
              <a:tr h="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0" lang="en-US" sz="1600" b="1" i="0" u="none" strike="noStrike" cap="none" normalizeH="0" baseline="3000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BT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CG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SP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apache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dbench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200" b="1" i="1" u="none" strike="noStrike" cap="none" normalizeH="0" baseline="0" smtClean="0">
                          <a:ln>
                            <a:noFill/>
                          </a:ln>
                          <a:solidFill>
                            <a:schemeClr val="tx1"/>
                          </a:solidFill>
                          <a:effectLst/>
                          <a:latin typeface="Arial" charset="0"/>
                        </a:rPr>
                        <a:t>checkers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600" b="1" i="1" u="none" strike="noStrike" cap="none" normalizeH="0" baseline="0" smtClean="0">
                          <a:ln>
                            <a:noFill/>
                          </a:ln>
                          <a:solidFill>
                            <a:schemeClr val="tx1"/>
                          </a:solidFill>
                          <a:effectLst/>
                          <a:latin typeface="Arial" charset="0"/>
                        </a:rPr>
                        <a:t>1</a:t>
                      </a:r>
                      <a:r>
                        <a:rPr kumimoji="0" lang="en-US" sz="1600" b="1" i="1" u="none" strike="noStrike" cap="none" normalizeH="0" baseline="30000" smtClean="0">
                          <a:ln>
                            <a:noFill/>
                          </a:ln>
                          <a:solidFill>
                            <a:schemeClr val="tx1"/>
                          </a:solidFill>
                          <a:effectLst/>
                          <a:latin typeface="Arial" charset="0"/>
                        </a:rPr>
                        <a:t>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Tied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r>
              <a:tr h="57467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600" b="1" i="1" u="none" strike="noStrike" cap="none" normalizeH="0" baseline="0" smtClean="0">
                          <a:ln>
                            <a:noFill/>
                          </a:ln>
                          <a:solidFill>
                            <a:schemeClr val="tx1"/>
                          </a:solidFill>
                          <a:effectLst/>
                          <a:latin typeface="Arial" charset="0"/>
                        </a:rPr>
                        <a:t>2</a:t>
                      </a:r>
                      <a:r>
                        <a:rPr kumimoji="0" lang="en-US" sz="1600" b="1" i="1" u="none" strike="noStrike" cap="none" normalizeH="0" baseline="30000" smtClean="0">
                          <a:ln>
                            <a:noFill/>
                          </a:ln>
                          <a:solidFill>
                            <a:schemeClr val="tx1"/>
                          </a:solidFill>
                          <a:effectLst/>
                          <a:latin typeface="Arial" charset="0"/>
                        </a:rPr>
                        <a:t>nd</a:t>
                      </a:r>
                      <a:endParaRPr kumimoji="0" lang="en-US" sz="1600" b="1" i="1"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 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 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 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Tied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 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 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L2VR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600" b="1" i="1" u="none" strike="noStrike" cap="none" normalizeH="0" baseline="0" smtClean="0">
                          <a:ln>
                            <a:noFill/>
                          </a:ln>
                          <a:solidFill>
                            <a:schemeClr val="tx1"/>
                          </a:solidFill>
                          <a:effectLst/>
                          <a:latin typeface="Arial" charset="0"/>
                        </a:rPr>
                        <a:t>3</a:t>
                      </a:r>
                      <a:r>
                        <a:rPr kumimoji="0" lang="en-US" sz="1600" b="1" i="1" u="none" strike="noStrike" cap="none" normalizeH="0" baseline="30000" smtClean="0">
                          <a:ln>
                            <a:noFill/>
                          </a:ln>
                          <a:solidFill>
                            <a:schemeClr val="tx1"/>
                          </a:solidFill>
                          <a:effectLst/>
                          <a:latin typeface="Arial" charset="0"/>
                        </a:rPr>
                        <a:t>rd</a:t>
                      </a:r>
                      <a:endParaRPr kumimoji="0" lang="en-US" sz="1600" b="1" i="1"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 51.6%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Tied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 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L2S 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smtClean="0">
                          <a:ln>
                            <a:noFill/>
                          </a:ln>
                          <a:solidFill>
                            <a:schemeClr val="tx1"/>
                          </a:solidFill>
                          <a:effectLst/>
                          <a:latin typeface="Arial" charset="0"/>
                        </a:rPr>
                        <a:t>L2P 29.7%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solidFill>
                  </a:tcPr>
                </a:tc>
              </a:tr>
            </a:tbl>
          </a:graphicData>
        </a:graphic>
      </p:graphicFrame>
      <p:sp>
        <p:nvSpPr>
          <p:cNvPr id="151890" name="AutoShape 338"/>
          <p:cNvSpPr>
            <a:spLocks noChangeArrowheads="1"/>
          </p:cNvSpPr>
          <p:nvPr/>
        </p:nvSpPr>
        <p:spPr bwMode="auto">
          <a:xfrm>
            <a:off x="2960688" y="3121025"/>
            <a:ext cx="728662" cy="3111500"/>
          </a:xfrm>
          <a:prstGeom prst="roundRect">
            <a:avLst>
              <a:gd name="adj" fmla="val 16667"/>
            </a:avLst>
          </a:prstGeom>
          <a:noFill/>
          <a:ln w="38100">
            <a:solidFill>
              <a:srgbClr val="FF0000"/>
            </a:solidFill>
            <a:round/>
            <a:headEnd/>
            <a:tailEnd/>
          </a:ln>
          <a:effectLst/>
        </p:spPr>
        <p:txBody>
          <a:bodyPr wrap="none" anchor="ctr"/>
          <a:lstStyle/>
          <a:p>
            <a:endParaRPr lang="en-US"/>
          </a:p>
        </p:txBody>
      </p:sp>
      <p:sp>
        <p:nvSpPr>
          <p:cNvPr id="151891" name="AutoShape 339"/>
          <p:cNvSpPr>
            <a:spLocks noChangeArrowheads="1"/>
          </p:cNvSpPr>
          <p:nvPr/>
        </p:nvSpPr>
        <p:spPr bwMode="auto">
          <a:xfrm>
            <a:off x="5072063" y="2622550"/>
            <a:ext cx="728662" cy="3609975"/>
          </a:xfrm>
          <a:prstGeom prst="roundRect">
            <a:avLst>
              <a:gd name="adj" fmla="val 16667"/>
            </a:avLst>
          </a:prstGeom>
          <a:noFill/>
          <a:ln w="38100">
            <a:solidFill>
              <a:srgbClr val="FF0000"/>
            </a:solidFill>
            <a:round/>
            <a:headEnd/>
            <a:tailEnd/>
          </a:ln>
          <a:effectLst/>
        </p:spPr>
        <p:txBody>
          <a:bodyPr wrap="none" anchor="ctr"/>
          <a:lstStyle/>
          <a:p>
            <a:endParaRPr lang="en-US"/>
          </a:p>
        </p:txBody>
      </p:sp>
      <p:sp>
        <p:nvSpPr>
          <p:cNvPr id="151918" name="AutoShape 366"/>
          <p:cNvSpPr>
            <a:spLocks noChangeArrowheads="1"/>
          </p:cNvSpPr>
          <p:nvPr/>
        </p:nvSpPr>
        <p:spPr bwMode="auto">
          <a:xfrm>
            <a:off x="1577975" y="1201738"/>
            <a:ext cx="728663" cy="5030787"/>
          </a:xfrm>
          <a:prstGeom prst="roundRect">
            <a:avLst>
              <a:gd name="adj" fmla="val 16667"/>
            </a:avLst>
          </a:prstGeom>
          <a:noFill/>
          <a:ln w="38100">
            <a:solidFill>
              <a:srgbClr val="FF0000"/>
            </a:solidFill>
            <a:round/>
            <a:headEnd/>
            <a:tailEnd/>
          </a:ln>
          <a:effectLst/>
        </p:spPr>
        <p:txBody>
          <a:bodyPr wrap="none" anchor="ctr"/>
          <a:lstStyle/>
          <a:p>
            <a:endParaRPr lang="en-US"/>
          </a:p>
        </p:txBody>
      </p:sp>
      <p:sp>
        <p:nvSpPr>
          <p:cNvPr id="151919" name="AutoShape 367"/>
          <p:cNvSpPr>
            <a:spLocks noChangeArrowheads="1"/>
          </p:cNvSpPr>
          <p:nvPr/>
        </p:nvSpPr>
        <p:spPr bwMode="auto">
          <a:xfrm>
            <a:off x="7875588" y="1431925"/>
            <a:ext cx="882650" cy="4800600"/>
          </a:xfrm>
          <a:prstGeom prst="roundRect">
            <a:avLst>
              <a:gd name="adj" fmla="val 16667"/>
            </a:avLst>
          </a:prstGeom>
          <a:noFill/>
          <a:ln w="381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1890"/>
                                        </p:tgtEl>
                                        <p:attrNameLst>
                                          <p:attrName>style.visibility</p:attrName>
                                        </p:attrNameLst>
                                      </p:cBhvr>
                                      <p:to>
                                        <p:strVal val="visible"/>
                                      </p:to>
                                    </p:set>
                                    <p:animEffect transition="in" filter="wipe(down)">
                                      <p:cBhvr>
                                        <p:cTn id="7" dur="500"/>
                                        <p:tgtEl>
                                          <p:spTgt spid="15189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1891"/>
                                        </p:tgtEl>
                                        <p:attrNameLst>
                                          <p:attrName>style.visibility</p:attrName>
                                        </p:attrNameLst>
                                      </p:cBhvr>
                                      <p:to>
                                        <p:strVal val="visible"/>
                                      </p:to>
                                    </p:set>
                                    <p:animEffect transition="in" filter="wipe(down)">
                                      <p:cBhvr>
                                        <p:cTn id="10" dur="500"/>
                                        <p:tgtEl>
                                          <p:spTgt spid="15189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1918"/>
                                        </p:tgtEl>
                                        <p:attrNameLst>
                                          <p:attrName>style.visibility</p:attrName>
                                        </p:attrNameLst>
                                      </p:cBhvr>
                                      <p:to>
                                        <p:strVal val="visible"/>
                                      </p:to>
                                    </p:set>
                                    <p:animEffect transition="in" filter="wipe(down)">
                                      <p:cBhvr>
                                        <p:cTn id="13" dur="500"/>
                                        <p:tgtEl>
                                          <p:spTgt spid="1519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1919"/>
                                        </p:tgtEl>
                                        <p:attrNameLst>
                                          <p:attrName>style.visibility</p:attrName>
                                        </p:attrNameLst>
                                      </p:cBhvr>
                                      <p:to>
                                        <p:strVal val="visible"/>
                                      </p:to>
                                    </p:set>
                                    <p:animEffect transition="in" filter="wipe(down)">
                                      <p:cBhvr>
                                        <p:cTn id="16" dur="500"/>
                                        <p:tgtEl>
                                          <p:spTgt spid="151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890" grpId="0" animBg="1"/>
      <p:bldP spid="151891" grpId="0" animBg="1"/>
      <p:bldP spid="151918" grpId="0" animBg="1"/>
      <p:bldP spid="151919"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4559300" y="5003800"/>
            <a:ext cx="2341563" cy="1190625"/>
          </a:xfrm>
          <a:prstGeom prst="rect">
            <a:avLst/>
          </a:prstGeom>
          <a:solidFill>
            <a:srgbClr val="C0C0C0">
              <a:alpha val="20000"/>
            </a:srgbClr>
          </a:solidFill>
          <a:ln w="19050">
            <a:solidFill>
              <a:schemeClr val="tx1"/>
            </a:solidFill>
            <a:miter lim="800000"/>
            <a:headEnd/>
            <a:tailEnd/>
          </a:ln>
          <a:effectLst/>
        </p:spPr>
        <p:txBody>
          <a:bodyPr wrap="none" anchor="ctr"/>
          <a:lstStyle/>
          <a:p>
            <a:endParaRPr lang="en-US"/>
          </a:p>
        </p:txBody>
      </p:sp>
      <p:sp>
        <p:nvSpPr>
          <p:cNvPr id="230403" name="Rectangle 3"/>
          <p:cNvSpPr>
            <a:spLocks noGrp="1" noChangeArrowheads="1"/>
          </p:cNvSpPr>
          <p:nvPr>
            <p:ph type="title"/>
          </p:nvPr>
        </p:nvSpPr>
        <p:spPr>
          <a:xfrm>
            <a:off x="0" y="1"/>
            <a:ext cx="9143999" cy="381000"/>
          </a:xfrm>
        </p:spPr>
        <p:txBody>
          <a:bodyPr/>
          <a:lstStyle/>
          <a:p>
            <a:r>
              <a:rPr lang="en-US" sz="3000" i="1" dirty="0"/>
              <a:t>FT</a:t>
            </a:r>
            <a:r>
              <a:rPr lang="en-US" sz="3000" dirty="0"/>
              <a:t>: Private </a:t>
            </a:r>
            <a:r>
              <a:rPr lang="en-US" sz="3000" dirty="0" smtClean="0"/>
              <a:t>Best </a:t>
            </a:r>
            <a:r>
              <a:rPr lang="en-US" sz="3000" dirty="0"/>
              <a:t>When Working Set Fits in Local L2 Slice</a:t>
            </a:r>
          </a:p>
        </p:txBody>
      </p:sp>
      <p:graphicFrame>
        <p:nvGraphicFramePr>
          <p:cNvPr id="230404" name="Object 4"/>
          <p:cNvGraphicFramePr>
            <a:graphicFrameLocks noChangeAspect="1"/>
          </p:cNvGraphicFramePr>
          <p:nvPr>
            <p:ph sz="half" idx="1"/>
          </p:nvPr>
        </p:nvGraphicFramePr>
        <p:xfrm>
          <a:off x="58738" y="1123950"/>
          <a:ext cx="2976562" cy="5722938"/>
        </p:xfrm>
        <a:graphic>
          <a:graphicData uri="http://schemas.openxmlformats.org/presentationml/2006/ole">
            <p:oleObj spid="_x0000_s235522" name="Chart" r:id="rId4" imgW="1695337" imgH="3171726" progId="Excel.Sheet.8">
              <p:embed/>
            </p:oleObj>
          </a:graphicData>
        </a:graphic>
      </p:graphicFrame>
      <p:graphicFrame>
        <p:nvGraphicFramePr>
          <p:cNvPr id="230405" name="Object 5"/>
          <p:cNvGraphicFramePr>
            <a:graphicFrameLocks noChangeAspect="1"/>
          </p:cNvGraphicFramePr>
          <p:nvPr>
            <p:ph sz="quarter" idx="3"/>
          </p:nvPr>
        </p:nvGraphicFramePr>
        <p:xfrm>
          <a:off x="1806575" y="971550"/>
          <a:ext cx="2995613" cy="5886450"/>
        </p:xfrm>
        <a:graphic>
          <a:graphicData uri="http://schemas.openxmlformats.org/presentationml/2006/ole">
            <p:oleObj spid="_x0000_s235523" name="Chart" r:id="rId5" imgW="1647706" imgH="3009960" progId="Excel.Sheet.8">
              <p:embed/>
            </p:oleObj>
          </a:graphicData>
        </a:graphic>
      </p:graphicFrame>
      <p:sp>
        <p:nvSpPr>
          <p:cNvPr id="230406" name="Text Box 6"/>
          <p:cNvSpPr txBox="1">
            <a:spLocks noChangeArrowheads="1"/>
          </p:cNvSpPr>
          <p:nvPr/>
        </p:nvSpPr>
        <p:spPr bwMode="auto">
          <a:xfrm>
            <a:off x="39688" y="971550"/>
            <a:ext cx="2062162"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Average Data </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 Latency</a:t>
            </a:r>
          </a:p>
        </p:txBody>
      </p:sp>
      <p:sp>
        <p:nvSpPr>
          <p:cNvPr id="230407" name="Text Box 7"/>
          <p:cNvSpPr txBox="1">
            <a:spLocks noChangeArrowheads="1"/>
          </p:cNvSpPr>
          <p:nvPr/>
        </p:nvSpPr>
        <p:spPr bwMode="auto">
          <a:xfrm>
            <a:off x="2263775" y="971550"/>
            <a:ext cx="1622425"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Breakdown</a:t>
            </a:r>
          </a:p>
        </p:txBody>
      </p:sp>
      <p:sp>
        <p:nvSpPr>
          <p:cNvPr id="230408" name="Rectangle 8"/>
          <p:cNvSpPr>
            <a:spLocks noChangeArrowheads="1"/>
          </p:cNvSpPr>
          <p:nvPr/>
        </p:nvSpPr>
        <p:spPr bwMode="auto">
          <a:xfrm>
            <a:off x="4635500" y="5886450"/>
            <a:ext cx="423863" cy="230188"/>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230409" name="Rectangle 9" descr="Small checker board"/>
          <p:cNvSpPr>
            <a:spLocks noChangeArrowheads="1"/>
          </p:cNvSpPr>
          <p:nvPr/>
        </p:nvSpPr>
        <p:spPr bwMode="auto">
          <a:xfrm>
            <a:off x="4635500" y="5618163"/>
            <a:ext cx="423863" cy="230187"/>
          </a:xfrm>
          <a:prstGeom prst="rect">
            <a:avLst/>
          </a:prstGeom>
          <a:pattFill prst="smCheck">
            <a:fgClr>
              <a:srgbClr val="333399"/>
            </a:fgClr>
            <a:bgClr>
              <a:srgbClr val="CC99FF"/>
            </a:bgClr>
          </a:pattFill>
          <a:ln w="9525">
            <a:solidFill>
              <a:schemeClr val="tx1"/>
            </a:solidFill>
            <a:miter lim="800000"/>
            <a:headEnd/>
            <a:tailEnd/>
          </a:ln>
          <a:effectLst/>
        </p:spPr>
        <p:txBody>
          <a:bodyPr wrap="none" anchor="ctr"/>
          <a:lstStyle/>
          <a:p>
            <a:endParaRPr lang="en-US"/>
          </a:p>
        </p:txBody>
      </p:sp>
      <p:sp>
        <p:nvSpPr>
          <p:cNvPr id="230410" name="Rectangle 10" descr="Small checker board"/>
          <p:cNvSpPr>
            <a:spLocks noChangeArrowheads="1"/>
          </p:cNvSpPr>
          <p:nvPr/>
        </p:nvSpPr>
        <p:spPr bwMode="auto">
          <a:xfrm>
            <a:off x="4635500" y="5348288"/>
            <a:ext cx="423863" cy="230187"/>
          </a:xfrm>
          <a:prstGeom prst="rect">
            <a:avLst/>
          </a:prstGeom>
          <a:pattFill prst="smCheck">
            <a:fgClr>
              <a:srgbClr val="CC99FF"/>
            </a:fgClr>
            <a:bgClr>
              <a:srgbClr val="FF00FF"/>
            </a:bgClr>
          </a:pattFill>
          <a:ln w="9525">
            <a:solidFill>
              <a:schemeClr val="tx1"/>
            </a:solidFill>
            <a:miter lim="800000"/>
            <a:headEnd/>
            <a:tailEnd/>
          </a:ln>
          <a:effectLst/>
        </p:spPr>
        <p:txBody>
          <a:bodyPr wrap="none" anchor="ctr"/>
          <a:lstStyle/>
          <a:p>
            <a:endParaRPr lang="en-US"/>
          </a:p>
        </p:txBody>
      </p:sp>
      <p:sp>
        <p:nvSpPr>
          <p:cNvPr id="230411" name="Rectangle 11"/>
          <p:cNvSpPr>
            <a:spLocks noChangeArrowheads="1"/>
          </p:cNvSpPr>
          <p:nvPr/>
        </p:nvSpPr>
        <p:spPr bwMode="auto">
          <a:xfrm>
            <a:off x="4635500" y="5080000"/>
            <a:ext cx="423863" cy="230188"/>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30412" name="Text Box 12"/>
          <p:cNvSpPr txBox="1">
            <a:spLocks noChangeArrowheads="1"/>
          </p:cNvSpPr>
          <p:nvPr/>
        </p:nvSpPr>
        <p:spPr bwMode="auto">
          <a:xfrm>
            <a:off x="5019675" y="5041900"/>
            <a:ext cx="1512888" cy="304800"/>
          </a:xfrm>
          <a:prstGeom prst="rect">
            <a:avLst/>
          </a:prstGeom>
          <a:noFill/>
          <a:ln w="9525">
            <a:noFill/>
            <a:miter lim="800000"/>
            <a:headEnd/>
            <a:tailEnd/>
          </a:ln>
          <a:effectLst/>
        </p:spPr>
        <p:txBody>
          <a:bodyPr wrap="none">
            <a:spAutoFit/>
          </a:bodyPr>
          <a:lstStyle/>
          <a:p>
            <a:r>
              <a:rPr lang="en-US" sz="1400" i="1"/>
              <a:t>Off-chip misses</a:t>
            </a:r>
          </a:p>
        </p:txBody>
      </p:sp>
      <p:sp>
        <p:nvSpPr>
          <p:cNvPr id="230413" name="Text Box 13"/>
          <p:cNvSpPr txBox="1">
            <a:spLocks noChangeArrowheads="1"/>
          </p:cNvSpPr>
          <p:nvPr/>
        </p:nvSpPr>
        <p:spPr bwMode="auto">
          <a:xfrm>
            <a:off x="5019675" y="5310188"/>
            <a:ext cx="1895475" cy="304800"/>
          </a:xfrm>
          <a:prstGeom prst="rect">
            <a:avLst/>
          </a:prstGeom>
          <a:noFill/>
          <a:ln w="9525">
            <a:noFill/>
            <a:miter lim="800000"/>
            <a:headEnd/>
            <a:tailEnd/>
          </a:ln>
          <a:effectLst/>
        </p:spPr>
        <p:txBody>
          <a:bodyPr wrap="none">
            <a:spAutoFit/>
          </a:bodyPr>
          <a:lstStyle/>
          <a:p>
            <a:r>
              <a:rPr lang="en-US" sz="1400" i="1"/>
              <a:t>Hits in Non-Local L2</a:t>
            </a:r>
          </a:p>
        </p:txBody>
      </p:sp>
      <p:sp>
        <p:nvSpPr>
          <p:cNvPr id="230414" name="Text Box 14"/>
          <p:cNvSpPr txBox="1">
            <a:spLocks noChangeArrowheads="1"/>
          </p:cNvSpPr>
          <p:nvPr/>
        </p:nvSpPr>
        <p:spPr bwMode="auto">
          <a:xfrm>
            <a:off x="5019675" y="5581650"/>
            <a:ext cx="1492250" cy="304800"/>
          </a:xfrm>
          <a:prstGeom prst="rect">
            <a:avLst/>
          </a:prstGeom>
          <a:noFill/>
          <a:ln w="9525">
            <a:noFill/>
            <a:miter lim="800000"/>
            <a:headEnd/>
            <a:tailEnd/>
          </a:ln>
          <a:effectLst/>
        </p:spPr>
        <p:txBody>
          <a:bodyPr wrap="none">
            <a:spAutoFit/>
          </a:bodyPr>
          <a:lstStyle/>
          <a:p>
            <a:r>
              <a:rPr lang="en-US" sz="1400" i="1"/>
              <a:t>Hits in Local L2</a:t>
            </a:r>
          </a:p>
        </p:txBody>
      </p:sp>
      <p:sp>
        <p:nvSpPr>
          <p:cNvPr id="230415" name="Text Box 15"/>
          <p:cNvSpPr txBox="1">
            <a:spLocks noChangeArrowheads="1"/>
          </p:cNvSpPr>
          <p:nvPr/>
        </p:nvSpPr>
        <p:spPr bwMode="auto">
          <a:xfrm>
            <a:off x="5019675" y="5875338"/>
            <a:ext cx="981075" cy="304800"/>
          </a:xfrm>
          <a:prstGeom prst="rect">
            <a:avLst/>
          </a:prstGeom>
          <a:noFill/>
          <a:ln w="9525">
            <a:noFill/>
            <a:miter lim="800000"/>
            <a:headEnd/>
            <a:tailEnd/>
          </a:ln>
          <a:effectLst/>
        </p:spPr>
        <p:txBody>
          <a:bodyPr wrap="none">
            <a:spAutoFit/>
          </a:bodyPr>
          <a:lstStyle/>
          <a:p>
            <a:r>
              <a:rPr lang="en-US" sz="1400" i="1"/>
              <a:t>Hits in L1</a:t>
            </a:r>
          </a:p>
        </p:txBody>
      </p:sp>
      <p:sp>
        <p:nvSpPr>
          <p:cNvPr id="230416" name="Text Box 16"/>
          <p:cNvSpPr txBox="1">
            <a:spLocks noChangeArrowheads="1"/>
          </p:cNvSpPr>
          <p:nvPr/>
        </p:nvSpPr>
        <p:spPr bwMode="auto">
          <a:xfrm>
            <a:off x="4479925" y="1292225"/>
            <a:ext cx="3509963" cy="396875"/>
          </a:xfrm>
          <a:prstGeom prst="rect">
            <a:avLst/>
          </a:prstGeom>
          <a:noFill/>
          <a:ln w="9525">
            <a:noFill/>
            <a:miter lim="800000"/>
            <a:headEnd/>
            <a:tailEnd/>
          </a:ln>
          <a:effectLst/>
        </p:spPr>
        <p:txBody>
          <a:bodyPr>
            <a:spAutoFit/>
          </a:bodyPr>
          <a:lstStyle/>
          <a:p>
            <a:endParaRPr lang="en-US" b="0"/>
          </a:p>
        </p:txBody>
      </p:sp>
      <p:sp>
        <p:nvSpPr>
          <p:cNvPr id="230417" name="Rectangle 17"/>
          <p:cNvSpPr>
            <a:spLocks noChangeArrowheads="1"/>
          </p:cNvSpPr>
          <p:nvPr/>
        </p:nvSpPr>
        <p:spPr bwMode="auto">
          <a:xfrm>
            <a:off x="4189412" y="762000"/>
            <a:ext cx="4954588" cy="3457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1800" i="1" dirty="0">
                <a:ea typeface="굴림" pitchFamily="34" charset="-127"/>
              </a:rPr>
              <a:t>The large capacity of the shared design is not utilized as shared and private designs have similar off-chip miss rates</a:t>
            </a:r>
          </a:p>
          <a:p>
            <a:pPr marL="742950" lvl="1" indent="-285750">
              <a:spcBef>
                <a:spcPct val="20000"/>
              </a:spcBef>
              <a:buClr>
                <a:schemeClr val="tx1"/>
              </a:buClr>
              <a:buFont typeface="Wingdings" pitchFamily="2" charset="2"/>
              <a:buChar char="ú"/>
            </a:pPr>
            <a:endParaRPr lang="en-US" altLang="ko-KR" sz="1600" b="0" i="1" dirty="0">
              <a:ea typeface="굴림" pitchFamily="34" charset="-127"/>
            </a:endParaRPr>
          </a:p>
          <a:p>
            <a:pPr marL="342900" indent="-342900">
              <a:spcBef>
                <a:spcPct val="20000"/>
              </a:spcBef>
              <a:buClr>
                <a:schemeClr val="tx1"/>
              </a:buClr>
              <a:buFont typeface="Wingdings" pitchFamily="2" charset="2"/>
              <a:buChar char="§"/>
            </a:pPr>
            <a:r>
              <a:rPr lang="en-US" altLang="ko-KR" sz="1800" i="1" dirty="0">
                <a:ea typeface="굴림" pitchFamily="34" charset="-127"/>
              </a:rPr>
              <a:t>The short access latency of the private design yields better performance</a:t>
            </a:r>
          </a:p>
          <a:p>
            <a:pPr marL="742950" lvl="1" indent="-285750">
              <a:spcBef>
                <a:spcPct val="20000"/>
              </a:spcBef>
              <a:buClr>
                <a:schemeClr val="tx1"/>
              </a:buClr>
              <a:buFont typeface="Wingdings" pitchFamily="2" charset="2"/>
              <a:buChar char="ú"/>
            </a:pPr>
            <a:endParaRPr lang="en-US" altLang="ko-KR" sz="1600" b="0" i="1" dirty="0">
              <a:ea typeface="굴림" pitchFamily="34" charset="-127"/>
            </a:endParaRPr>
          </a:p>
          <a:p>
            <a:pPr marL="342900" indent="-342900">
              <a:spcBef>
                <a:spcPct val="20000"/>
              </a:spcBef>
              <a:buClr>
                <a:schemeClr val="tx1"/>
              </a:buClr>
              <a:buFont typeface="Wingdings" pitchFamily="2" charset="2"/>
              <a:buChar char="§"/>
            </a:pPr>
            <a:r>
              <a:rPr lang="en-US" altLang="ko-KR" sz="1800" i="1" dirty="0">
                <a:ea typeface="굴림" pitchFamily="34" charset="-127"/>
              </a:rPr>
              <a:t>Victim replication mimics the private design by creating replicas, with performance within 5</a:t>
            </a:r>
            <a:r>
              <a:rPr lang="en-US" altLang="ko-KR" sz="1800" i="1" dirty="0" smtClean="0">
                <a:ea typeface="굴림" pitchFamily="34" charset="-127"/>
              </a:rPr>
              <a:t>%</a:t>
            </a:r>
          </a:p>
          <a:p>
            <a:pPr marL="342900" indent="-342900">
              <a:spcBef>
                <a:spcPct val="20000"/>
              </a:spcBef>
              <a:buClr>
                <a:schemeClr val="tx1"/>
              </a:buClr>
              <a:buFont typeface="Wingdings" pitchFamily="2" charset="2"/>
              <a:buChar char="§"/>
            </a:pPr>
            <a:r>
              <a:rPr lang="en-US" altLang="ko-KR" i="1" dirty="0" smtClean="0">
                <a:ea typeface="굴림" pitchFamily="34" charset="-127"/>
              </a:rPr>
              <a:t>Why L2VR worse than L2P?</a:t>
            </a:r>
          </a:p>
          <a:p>
            <a:pPr marL="800100" lvl="1" indent="-342900">
              <a:spcBef>
                <a:spcPct val="20000"/>
              </a:spcBef>
              <a:buClr>
                <a:schemeClr val="tx1"/>
              </a:buClr>
              <a:buFont typeface="Wingdings" pitchFamily="2" charset="2"/>
              <a:buChar char="§"/>
            </a:pPr>
            <a:r>
              <a:rPr lang="en-US" altLang="ko-KR" i="1" dirty="0" smtClean="0">
                <a:ea typeface="굴림" pitchFamily="34" charset="-127"/>
              </a:rPr>
              <a:t>Must first miss bring in L1 and then replicate</a:t>
            </a:r>
            <a:endParaRPr lang="en-US" altLang="ko-KR" i="1" dirty="0">
              <a:ea typeface="굴림" pitchFamily="34" charset="-127"/>
            </a:endParaRPr>
          </a:p>
        </p:txBody>
      </p:sp>
      <p:grpSp>
        <p:nvGrpSpPr>
          <p:cNvPr id="2" name="Group 18"/>
          <p:cNvGrpSpPr>
            <a:grpSpLocks/>
          </p:cNvGrpSpPr>
          <p:nvPr/>
        </p:nvGrpSpPr>
        <p:grpSpPr bwMode="auto">
          <a:xfrm>
            <a:off x="615950" y="6183313"/>
            <a:ext cx="1406525" cy="304800"/>
            <a:chOff x="461" y="3895"/>
            <a:chExt cx="886" cy="192"/>
          </a:xfrm>
        </p:grpSpPr>
        <p:sp>
          <p:nvSpPr>
            <p:cNvPr id="230419" name="Text Box 19"/>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0420" name="Text Box 20"/>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0421" name="Text Box 21"/>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grpSp>
        <p:nvGrpSpPr>
          <p:cNvPr id="3" name="Group 22"/>
          <p:cNvGrpSpPr>
            <a:grpSpLocks/>
          </p:cNvGrpSpPr>
          <p:nvPr/>
        </p:nvGrpSpPr>
        <p:grpSpPr bwMode="auto">
          <a:xfrm>
            <a:off x="2551113" y="6194425"/>
            <a:ext cx="1406525" cy="304800"/>
            <a:chOff x="461" y="3895"/>
            <a:chExt cx="886" cy="192"/>
          </a:xfrm>
        </p:grpSpPr>
        <p:sp>
          <p:nvSpPr>
            <p:cNvPr id="230423" name="Text Box 23"/>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0424" name="Text Box 24"/>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0425" name="Text Box 25"/>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sp>
        <p:nvSpPr>
          <p:cNvPr id="230426" name="AutoShape 26"/>
          <p:cNvSpPr>
            <a:spLocks noChangeArrowheads="1"/>
          </p:cNvSpPr>
          <p:nvPr/>
        </p:nvSpPr>
        <p:spPr bwMode="auto">
          <a:xfrm>
            <a:off x="2651125" y="1470025"/>
            <a:ext cx="1306513" cy="346075"/>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0427" name="AutoShape 27"/>
          <p:cNvSpPr>
            <a:spLocks noChangeArrowheads="1"/>
          </p:cNvSpPr>
          <p:nvPr/>
        </p:nvSpPr>
        <p:spPr bwMode="auto">
          <a:xfrm>
            <a:off x="2613025" y="1930400"/>
            <a:ext cx="846138" cy="2151063"/>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0428" name="AutoShape 28"/>
          <p:cNvSpPr>
            <a:spLocks noChangeArrowheads="1"/>
          </p:cNvSpPr>
          <p:nvPr/>
        </p:nvSpPr>
        <p:spPr bwMode="auto">
          <a:xfrm>
            <a:off x="2997200" y="2276475"/>
            <a:ext cx="922338" cy="1804988"/>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0429" name="Text Box 29"/>
          <p:cNvSpPr txBox="1">
            <a:spLocks noChangeArrowheads="1"/>
          </p:cNvSpPr>
          <p:nvPr/>
        </p:nvSpPr>
        <p:spPr bwMode="auto">
          <a:xfrm>
            <a:off x="7272338" y="5848350"/>
            <a:ext cx="568325" cy="304800"/>
          </a:xfrm>
          <a:prstGeom prst="rect">
            <a:avLst/>
          </a:prstGeom>
          <a:noFill/>
          <a:ln w="9525">
            <a:noFill/>
            <a:miter lim="800000"/>
            <a:headEnd/>
            <a:tailEnd/>
          </a:ln>
          <a:effectLst/>
        </p:spPr>
        <p:txBody>
          <a:bodyPr wrap="none">
            <a:spAutoFit/>
          </a:bodyPr>
          <a:lstStyle/>
          <a:p>
            <a:r>
              <a:rPr lang="en-US" sz="1400" i="1"/>
              <a:t>Best</a:t>
            </a:r>
          </a:p>
        </p:txBody>
      </p:sp>
      <p:sp>
        <p:nvSpPr>
          <p:cNvPr id="230430" name="Text Box 30"/>
          <p:cNvSpPr txBox="1">
            <a:spLocks noChangeArrowheads="1"/>
          </p:cNvSpPr>
          <p:nvPr/>
        </p:nvSpPr>
        <p:spPr bwMode="auto">
          <a:xfrm>
            <a:off x="7272338" y="5567363"/>
            <a:ext cx="1081087" cy="304800"/>
          </a:xfrm>
          <a:prstGeom prst="rect">
            <a:avLst/>
          </a:prstGeom>
          <a:noFill/>
          <a:ln w="9525">
            <a:noFill/>
            <a:miter lim="800000"/>
            <a:headEnd/>
            <a:tailEnd/>
          </a:ln>
          <a:effectLst/>
        </p:spPr>
        <p:txBody>
          <a:bodyPr wrap="none">
            <a:spAutoFit/>
          </a:bodyPr>
          <a:lstStyle/>
          <a:p>
            <a:r>
              <a:rPr lang="en-US" sz="1400" i="1"/>
              <a:t>Very Good</a:t>
            </a:r>
          </a:p>
        </p:txBody>
      </p:sp>
      <p:sp>
        <p:nvSpPr>
          <p:cNvPr id="230431" name="Text Box 31"/>
          <p:cNvSpPr txBox="1">
            <a:spLocks noChangeArrowheads="1"/>
          </p:cNvSpPr>
          <p:nvPr/>
        </p:nvSpPr>
        <p:spPr bwMode="auto">
          <a:xfrm>
            <a:off x="7272338" y="5313363"/>
            <a:ext cx="549275" cy="304800"/>
          </a:xfrm>
          <a:prstGeom prst="rect">
            <a:avLst/>
          </a:prstGeom>
          <a:noFill/>
          <a:ln w="9525">
            <a:noFill/>
            <a:miter lim="800000"/>
            <a:headEnd/>
            <a:tailEnd/>
          </a:ln>
          <a:effectLst/>
        </p:spPr>
        <p:txBody>
          <a:bodyPr wrap="none">
            <a:spAutoFit/>
          </a:bodyPr>
          <a:lstStyle/>
          <a:p>
            <a:r>
              <a:rPr lang="en-US" sz="1400" i="1"/>
              <a:t>O.K.</a:t>
            </a:r>
          </a:p>
        </p:txBody>
      </p:sp>
      <p:sp>
        <p:nvSpPr>
          <p:cNvPr id="230432" name="Text Box 32"/>
          <p:cNvSpPr txBox="1">
            <a:spLocks noChangeArrowheads="1"/>
          </p:cNvSpPr>
          <p:nvPr/>
        </p:nvSpPr>
        <p:spPr bwMode="auto">
          <a:xfrm>
            <a:off x="7272338" y="5045075"/>
            <a:ext cx="1217612" cy="304800"/>
          </a:xfrm>
          <a:prstGeom prst="rect">
            <a:avLst/>
          </a:prstGeom>
          <a:noFill/>
          <a:ln w="9525">
            <a:noFill/>
            <a:miter lim="800000"/>
            <a:headEnd/>
            <a:tailEnd/>
          </a:ln>
          <a:effectLst/>
        </p:spPr>
        <p:txBody>
          <a:bodyPr wrap="none">
            <a:spAutoFit/>
          </a:bodyPr>
          <a:lstStyle/>
          <a:p>
            <a:r>
              <a:rPr lang="en-US" sz="1400" i="1"/>
              <a:t>Not Good …</a:t>
            </a:r>
          </a:p>
        </p:txBody>
      </p:sp>
      <p:sp>
        <p:nvSpPr>
          <p:cNvPr id="230433" name="Line 33"/>
          <p:cNvSpPr>
            <a:spLocks noChangeShapeType="1"/>
          </p:cNvSpPr>
          <p:nvPr/>
        </p:nvSpPr>
        <p:spPr bwMode="auto">
          <a:xfrm flipH="1">
            <a:off x="5992813" y="6002338"/>
            <a:ext cx="1266825" cy="0"/>
          </a:xfrm>
          <a:prstGeom prst="line">
            <a:avLst/>
          </a:prstGeom>
          <a:noFill/>
          <a:ln w="9525">
            <a:solidFill>
              <a:schemeClr val="tx1"/>
            </a:solidFill>
            <a:round/>
            <a:headEnd/>
            <a:tailEnd type="triangle" w="med" len="med"/>
          </a:ln>
          <a:effectLst/>
        </p:spPr>
        <p:txBody>
          <a:bodyPr/>
          <a:lstStyle/>
          <a:p>
            <a:endParaRPr lang="en-US"/>
          </a:p>
        </p:txBody>
      </p:sp>
      <p:sp>
        <p:nvSpPr>
          <p:cNvPr id="230435" name="Line 35"/>
          <p:cNvSpPr>
            <a:spLocks noChangeShapeType="1"/>
          </p:cNvSpPr>
          <p:nvPr/>
        </p:nvSpPr>
        <p:spPr bwMode="auto">
          <a:xfrm flipH="1">
            <a:off x="6492875" y="5734050"/>
            <a:ext cx="766763" cy="0"/>
          </a:xfrm>
          <a:prstGeom prst="line">
            <a:avLst/>
          </a:prstGeom>
          <a:noFill/>
          <a:ln w="9525">
            <a:solidFill>
              <a:schemeClr val="tx1"/>
            </a:solidFill>
            <a:round/>
            <a:headEnd/>
            <a:tailEnd type="triangle" w="med" len="med"/>
          </a:ln>
          <a:effectLst/>
        </p:spPr>
        <p:txBody>
          <a:bodyPr/>
          <a:lstStyle/>
          <a:p>
            <a:endParaRPr lang="en-US"/>
          </a:p>
        </p:txBody>
      </p:sp>
      <p:sp>
        <p:nvSpPr>
          <p:cNvPr id="230437" name="Line 37"/>
          <p:cNvSpPr>
            <a:spLocks noChangeShapeType="1"/>
          </p:cNvSpPr>
          <p:nvPr/>
        </p:nvSpPr>
        <p:spPr bwMode="auto">
          <a:xfrm flipH="1">
            <a:off x="6954838" y="5464175"/>
            <a:ext cx="304800" cy="0"/>
          </a:xfrm>
          <a:prstGeom prst="line">
            <a:avLst/>
          </a:prstGeom>
          <a:noFill/>
          <a:ln w="9525">
            <a:solidFill>
              <a:schemeClr val="tx1"/>
            </a:solidFill>
            <a:round/>
            <a:headEnd/>
            <a:tailEnd type="triangle" w="med" len="med"/>
          </a:ln>
          <a:effectLst/>
        </p:spPr>
        <p:txBody>
          <a:bodyPr/>
          <a:lstStyle/>
          <a:p>
            <a:endParaRPr lang="en-US"/>
          </a:p>
        </p:txBody>
      </p:sp>
      <p:sp>
        <p:nvSpPr>
          <p:cNvPr id="230438" name="Line 38"/>
          <p:cNvSpPr>
            <a:spLocks noChangeShapeType="1"/>
          </p:cNvSpPr>
          <p:nvPr/>
        </p:nvSpPr>
        <p:spPr bwMode="auto">
          <a:xfrm flipH="1">
            <a:off x="6532563" y="5195888"/>
            <a:ext cx="766762"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43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3043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043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304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43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304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043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0417">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04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0417">
                                            <p:txEl>
                                              <p:pRg st="2" end="2"/>
                                            </p:txEl>
                                          </p:spTgt>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230426"/>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304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0417">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30417">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0417">
                                            <p:txEl>
                                              <p:pRg st="6" end="6"/>
                                            </p:txEl>
                                          </p:spTgt>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230427"/>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230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26" grpId="0" animBg="1"/>
      <p:bldP spid="230426" grpId="1" animBg="1"/>
      <p:bldP spid="230427" grpId="0" animBg="1"/>
      <p:bldP spid="230427" grpId="1" animBg="1"/>
      <p:bldP spid="230428" grpId="0" animBg="1"/>
      <p:bldP spid="230429" grpId="0"/>
      <p:bldP spid="230430" grpId="0"/>
      <p:bldP spid="230431" grpId="0"/>
      <p:bldP spid="230432" grpId="0"/>
      <p:bldP spid="230433" grpId="0" animBg="1"/>
      <p:bldP spid="230435" grpId="0" animBg="1"/>
      <p:bldP spid="230437" grpId="0" animBg="1"/>
      <p:bldP spid="23043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31775" y="0"/>
            <a:ext cx="8912225" cy="893763"/>
          </a:xfrm>
        </p:spPr>
        <p:txBody>
          <a:bodyPr/>
          <a:lstStyle/>
          <a:p>
            <a:r>
              <a:rPr lang="en-US" sz="3000" i="1"/>
              <a:t>CG</a:t>
            </a:r>
            <a:r>
              <a:rPr lang="en-US" sz="3000"/>
              <a:t>: Large Number of L2 Hits Magnifies Latency Advantage of Private Design</a:t>
            </a:r>
          </a:p>
        </p:txBody>
      </p:sp>
      <p:graphicFrame>
        <p:nvGraphicFramePr>
          <p:cNvPr id="234499" name="Object 3"/>
          <p:cNvGraphicFramePr>
            <a:graphicFrameLocks noChangeAspect="1"/>
          </p:cNvGraphicFramePr>
          <p:nvPr>
            <p:ph sz="half" idx="1"/>
          </p:nvPr>
        </p:nvGraphicFramePr>
        <p:xfrm>
          <a:off x="271463" y="1239838"/>
          <a:ext cx="2611437" cy="5184775"/>
        </p:xfrm>
        <a:graphic>
          <a:graphicData uri="http://schemas.openxmlformats.org/presentationml/2006/ole">
            <p:oleObj spid="_x0000_s236546" name="Chart" r:id="rId4" imgW="1828979" imgH="3571696" progId="Excel.Sheet.8">
              <p:embed/>
            </p:oleObj>
          </a:graphicData>
        </a:graphic>
      </p:graphicFrame>
      <p:graphicFrame>
        <p:nvGraphicFramePr>
          <p:cNvPr id="234500" name="Object 4"/>
          <p:cNvGraphicFramePr>
            <a:graphicFrameLocks noChangeAspect="1"/>
          </p:cNvGraphicFramePr>
          <p:nvPr>
            <p:ph sz="quarter" idx="3"/>
          </p:nvPr>
        </p:nvGraphicFramePr>
        <p:xfrm>
          <a:off x="1801813" y="1009650"/>
          <a:ext cx="2693987" cy="5646738"/>
        </p:xfrm>
        <a:graphic>
          <a:graphicData uri="http://schemas.openxmlformats.org/presentationml/2006/ole">
            <p:oleObj spid="_x0000_s236547" name="Chart" r:id="rId5" imgW="1714455" imgH="3190872" progId="Excel.Sheet.8">
              <p:embed/>
            </p:oleObj>
          </a:graphicData>
        </a:graphic>
      </p:graphicFrame>
      <p:sp>
        <p:nvSpPr>
          <p:cNvPr id="234513" name="Rectangle 17"/>
          <p:cNvSpPr>
            <a:spLocks noChangeArrowheads="1"/>
          </p:cNvSpPr>
          <p:nvPr/>
        </p:nvSpPr>
        <p:spPr bwMode="auto">
          <a:xfrm>
            <a:off x="4113213" y="1277938"/>
            <a:ext cx="5030787" cy="3457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1800" i="1">
                <a:ea typeface="굴림" pitchFamily="34" charset="-127"/>
              </a:rPr>
              <a:t>The latency advantage of the private design is magnified by the large number of L1 misses that hits in L2 (&gt;9%)</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Victim replication edges out shared design with replicas, by falls short of the private design</a:t>
            </a:r>
          </a:p>
        </p:txBody>
      </p:sp>
      <p:sp>
        <p:nvSpPr>
          <p:cNvPr id="234523" name="AutoShape 27"/>
          <p:cNvSpPr>
            <a:spLocks noChangeArrowheads="1"/>
          </p:cNvSpPr>
          <p:nvPr/>
        </p:nvSpPr>
        <p:spPr bwMode="auto">
          <a:xfrm>
            <a:off x="2498725" y="2008188"/>
            <a:ext cx="920750" cy="3763962"/>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4524" name="AutoShape 28"/>
          <p:cNvSpPr>
            <a:spLocks noChangeArrowheads="1"/>
          </p:cNvSpPr>
          <p:nvPr/>
        </p:nvSpPr>
        <p:spPr bwMode="auto">
          <a:xfrm>
            <a:off x="2997200" y="2546350"/>
            <a:ext cx="922338" cy="3225800"/>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4525" name="Text Box 29"/>
          <p:cNvSpPr txBox="1">
            <a:spLocks noChangeArrowheads="1"/>
          </p:cNvSpPr>
          <p:nvPr/>
        </p:nvSpPr>
        <p:spPr bwMode="auto">
          <a:xfrm>
            <a:off x="39688" y="971550"/>
            <a:ext cx="2062162"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Average Data </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 Latency</a:t>
            </a:r>
          </a:p>
        </p:txBody>
      </p:sp>
      <p:sp>
        <p:nvSpPr>
          <p:cNvPr id="234526" name="Text Box 30"/>
          <p:cNvSpPr txBox="1">
            <a:spLocks noChangeArrowheads="1"/>
          </p:cNvSpPr>
          <p:nvPr/>
        </p:nvSpPr>
        <p:spPr bwMode="auto">
          <a:xfrm>
            <a:off x="2263775" y="971550"/>
            <a:ext cx="1622425"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Breakdown</a:t>
            </a:r>
          </a:p>
        </p:txBody>
      </p:sp>
      <p:grpSp>
        <p:nvGrpSpPr>
          <p:cNvPr id="2" name="Group 31"/>
          <p:cNvGrpSpPr>
            <a:grpSpLocks/>
          </p:cNvGrpSpPr>
          <p:nvPr/>
        </p:nvGrpSpPr>
        <p:grpSpPr bwMode="auto">
          <a:xfrm>
            <a:off x="615950" y="6183313"/>
            <a:ext cx="1406525" cy="304800"/>
            <a:chOff x="461" y="3895"/>
            <a:chExt cx="886" cy="192"/>
          </a:xfrm>
        </p:grpSpPr>
        <p:sp>
          <p:nvSpPr>
            <p:cNvPr id="234528" name="Text Box 32"/>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4529" name="Text Box 33"/>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4530" name="Text Box 34"/>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grpSp>
        <p:nvGrpSpPr>
          <p:cNvPr id="3" name="Group 35"/>
          <p:cNvGrpSpPr>
            <a:grpSpLocks/>
          </p:cNvGrpSpPr>
          <p:nvPr/>
        </p:nvGrpSpPr>
        <p:grpSpPr bwMode="auto">
          <a:xfrm>
            <a:off x="2551113" y="6194425"/>
            <a:ext cx="1406525" cy="304800"/>
            <a:chOff x="461" y="3895"/>
            <a:chExt cx="886" cy="192"/>
          </a:xfrm>
        </p:grpSpPr>
        <p:sp>
          <p:nvSpPr>
            <p:cNvPr id="234532" name="Text Box 36"/>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4533" name="Text Box 37"/>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4534" name="Text Box 38"/>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sp>
        <p:nvSpPr>
          <p:cNvPr id="234535" name="Rectangle 39"/>
          <p:cNvSpPr>
            <a:spLocks noChangeArrowheads="1"/>
          </p:cNvSpPr>
          <p:nvPr/>
        </p:nvSpPr>
        <p:spPr bwMode="auto">
          <a:xfrm>
            <a:off x="4559300" y="5003800"/>
            <a:ext cx="2341563" cy="1190625"/>
          </a:xfrm>
          <a:prstGeom prst="rect">
            <a:avLst/>
          </a:prstGeom>
          <a:solidFill>
            <a:srgbClr val="C0C0C0">
              <a:alpha val="20000"/>
            </a:srgbClr>
          </a:solidFill>
          <a:ln w="19050">
            <a:solidFill>
              <a:schemeClr val="tx1"/>
            </a:solidFill>
            <a:miter lim="800000"/>
            <a:headEnd/>
            <a:tailEnd/>
          </a:ln>
          <a:effectLst/>
        </p:spPr>
        <p:txBody>
          <a:bodyPr wrap="none" anchor="ctr"/>
          <a:lstStyle/>
          <a:p>
            <a:endParaRPr lang="en-US"/>
          </a:p>
        </p:txBody>
      </p:sp>
      <p:sp>
        <p:nvSpPr>
          <p:cNvPr id="234536" name="Rectangle 40"/>
          <p:cNvSpPr>
            <a:spLocks noChangeArrowheads="1"/>
          </p:cNvSpPr>
          <p:nvPr/>
        </p:nvSpPr>
        <p:spPr bwMode="auto">
          <a:xfrm>
            <a:off x="4635500" y="5886450"/>
            <a:ext cx="423863" cy="230188"/>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234537" name="Rectangle 41" descr="Small checker board"/>
          <p:cNvSpPr>
            <a:spLocks noChangeArrowheads="1"/>
          </p:cNvSpPr>
          <p:nvPr/>
        </p:nvSpPr>
        <p:spPr bwMode="auto">
          <a:xfrm>
            <a:off x="4635500" y="5618163"/>
            <a:ext cx="423863" cy="230187"/>
          </a:xfrm>
          <a:prstGeom prst="rect">
            <a:avLst/>
          </a:prstGeom>
          <a:pattFill prst="smCheck">
            <a:fgClr>
              <a:srgbClr val="333399"/>
            </a:fgClr>
            <a:bgClr>
              <a:srgbClr val="CC99FF"/>
            </a:bgClr>
          </a:pattFill>
          <a:ln w="9525">
            <a:solidFill>
              <a:schemeClr val="tx1"/>
            </a:solidFill>
            <a:miter lim="800000"/>
            <a:headEnd/>
            <a:tailEnd/>
          </a:ln>
          <a:effectLst/>
        </p:spPr>
        <p:txBody>
          <a:bodyPr wrap="none" anchor="ctr"/>
          <a:lstStyle/>
          <a:p>
            <a:endParaRPr lang="en-US"/>
          </a:p>
        </p:txBody>
      </p:sp>
      <p:sp>
        <p:nvSpPr>
          <p:cNvPr id="234538" name="Rectangle 42" descr="Small checker board"/>
          <p:cNvSpPr>
            <a:spLocks noChangeArrowheads="1"/>
          </p:cNvSpPr>
          <p:nvPr/>
        </p:nvSpPr>
        <p:spPr bwMode="auto">
          <a:xfrm>
            <a:off x="4635500" y="5348288"/>
            <a:ext cx="423863" cy="230187"/>
          </a:xfrm>
          <a:prstGeom prst="rect">
            <a:avLst/>
          </a:prstGeom>
          <a:pattFill prst="smCheck">
            <a:fgClr>
              <a:srgbClr val="CC99FF"/>
            </a:fgClr>
            <a:bgClr>
              <a:srgbClr val="FF00FF"/>
            </a:bgClr>
          </a:pattFill>
          <a:ln w="9525">
            <a:solidFill>
              <a:schemeClr val="tx1"/>
            </a:solidFill>
            <a:miter lim="800000"/>
            <a:headEnd/>
            <a:tailEnd/>
          </a:ln>
          <a:effectLst/>
        </p:spPr>
        <p:txBody>
          <a:bodyPr wrap="none" anchor="ctr"/>
          <a:lstStyle/>
          <a:p>
            <a:endParaRPr lang="en-US"/>
          </a:p>
        </p:txBody>
      </p:sp>
      <p:sp>
        <p:nvSpPr>
          <p:cNvPr id="234539" name="Rectangle 43"/>
          <p:cNvSpPr>
            <a:spLocks noChangeArrowheads="1"/>
          </p:cNvSpPr>
          <p:nvPr/>
        </p:nvSpPr>
        <p:spPr bwMode="auto">
          <a:xfrm>
            <a:off x="4635500" y="5080000"/>
            <a:ext cx="423863" cy="230188"/>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34540" name="Text Box 44"/>
          <p:cNvSpPr txBox="1">
            <a:spLocks noChangeArrowheads="1"/>
          </p:cNvSpPr>
          <p:nvPr/>
        </p:nvSpPr>
        <p:spPr bwMode="auto">
          <a:xfrm>
            <a:off x="5019675" y="5041900"/>
            <a:ext cx="1512888" cy="304800"/>
          </a:xfrm>
          <a:prstGeom prst="rect">
            <a:avLst/>
          </a:prstGeom>
          <a:noFill/>
          <a:ln w="9525">
            <a:noFill/>
            <a:miter lim="800000"/>
            <a:headEnd/>
            <a:tailEnd/>
          </a:ln>
          <a:effectLst/>
        </p:spPr>
        <p:txBody>
          <a:bodyPr wrap="none">
            <a:spAutoFit/>
          </a:bodyPr>
          <a:lstStyle/>
          <a:p>
            <a:r>
              <a:rPr lang="en-US" sz="1400" i="1"/>
              <a:t>Off-chip misses</a:t>
            </a:r>
          </a:p>
        </p:txBody>
      </p:sp>
      <p:sp>
        <p:nvSpPr>
          <p:cNvPr id="234541" name="Text Box 45"/>
          <p:cNvSpPr txBox="1">
            <a:spLocks noChangeArrowheads="1"/>
          </p:cNvSpPr>
          <p:nvPr/>
        </p:nvSpPr>
        <p:spPr bwMode="auto">
          <a:xfrm>
            <a:off x="5019675" y="5310188"/>
            <a:ext cx="1895475" cy="304800"/>
          </a:xfrm>
          <a:prstGeom prst="rect">
            <a:avLst/>
          </a:prstGeom>
          <a:noFill/>
          <a:ln w="9525">
            <a:noFill/>
            <a:miter lim="800000"/>
            <a:headEnd/>
            <a:tailEnd/>
          </a:ln>
          <a:effectLst/>
        </p:spPr>
        <p:txBody>
          <a:bodyPr wrap="none">
            <a:spAutoFit/>
          </a:bodyPr>
          <a:lstStyle/>
          <a:p>
            <a:r>
              <a:rPr lang="en-US" sz="1400" i="1"/>
              <a:t>Hits in Non-Local L2</a:t>
            </a:r>
          </a:p>
        </p:txBody>
      </p:sp>
      <p:sp>
        <p:nvSpPr>
          <p:cNvPr id="234542" name="Text Box 46"/>
          <p:cNvSpPr txBox="1">
            <a:spLocks noChangeArrowheads="1"/>
          </p:cNvSpPr>
          <p:nvPr/>
        </p:nvSpPr>
        <p:spPr bwMode="auto">
          <a:xfrm>
            <a:off x="5019675" y="5581650"/>
            <a:ext cx="1492250" cy="304800"/>
          </a:xfrm>
          <a:prstGeom prst="rect">
            <a:avLst/>
          </a:prstGeom>
          <a:noFill/>
          <a:ln w="9525">
            <a:noFill/>
            <a:miter lim="800000"/>
            <a:headEnd/>
            <a:tailEnd/>
          </a:ln>
          <a:effectLst/>
        </p:spPr>
        <p:txBody>
          <a:bodyPr wrap="none">
            <a:spAutoFit/>
          </a:bodyPr>
          <a:lstStyle/>
          <a:p>
            <a:r>
              <a:rPr lang="en-US" sz="1400" i="1"/>
              <a:t>Hits in Local L2</a:t>
            </a:r>
          </a:p>
        </p:txBody>
      </p:sp>
      <p:sp>
        <p:nvSpPr>
          <p:cNvPr id="234543" name="Text Box 47"/>
          <p:cNvSpPr txBox="1">
            <a:spLocks noChangeArrowheads="1"/>
          </p:cNvSpPr>
          <p:nvPr/>
        </p:nvSpPr>
        <p:spPr bwMode="auto">
          <a:xfrm>
            <a:off x="5019675" y="5875338"/>
            <a:ext cx="981075" cy="304800"/>
          </a:xfrm>
          <a:prstGeom prst="rect">
            <a:avLst/>
          </a:prstGeom>
          <a:noFill/>
          <a:ln w="9525">
            <a:noFill/>
            <a:miter lim="800000"/>
            <a:headEnd/>
            <a:tailEnd/>
          </a:ln>
          <a:effectLst/>
        </p:spPr>
        <p:txBody>
          <a:bodyPr wrap="none">
            <a:spAutoFit/>
          </a:bodyPr>
          <a:lstStyle/>
          <a:p>
            <a:r>
              <a:rPr lang="en-US" sz="1400" i="1"/>
              <a:t>Hits in L1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5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45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45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452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345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23" grpId="0" animBg="1"/>
      <p:bldP spid="234523" grpId="1" animBg="1"/>
      <p:bldP spid="234524"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4559300" y="5003800"/>
            <a:ext cx="2341563" cy="1190625"/>
          </a:xfrm>
          <a:prstGeom prst="rect">
            <a:avLst/>
          </a:prstGeom>
          <a:solidFill>
            <a:srgbClr val="C0C0C0">
              <a:alpha val="20000"/>
            </a:srgbClr>
          </a:solidFill>
          <a:ln w="19050">
            <a:solidFill>
              <a:schemeClr val="tx1"/>
            </a:solidFill>
            <a:miter lim="800000"/>
            <a:headEnd/>
            <a:tailEnd/>
          </a:ln>
          <a:effectLst/>
        </p:spPr>
        <p:txBody>
          <a:bodyPr wrap="none" anchor="ctr"/>
          <a:lstStyle/>
          <a:p>
            <a:endParaRPr lang="en-US"/>
          </a:p>
        </p:txBody>
      </p:sp>
      <p:sp>
        <p:nvSpPr>
          <p:cNvPr id="229379" name="Rectangle 3"/>
          <p:cNvSpPr>
            <a:spLocks noGrp="1" noChangeArrowheads="1"/>
          </p:cNvSpPr>
          <p:nvPr>
            <p:ph type="title"/>
          </p:nvPr>
        </p:nvSpPr>
        <p:spPr>
          <a:xfrm>
            <a:off x="1" y="1"/>
            <a:ext cx="9296400" cy="381000"/>
          </a:xfrm>
        </p:spPr>
        <p:txBody>
          <a:bodyPr/>
          <a:lstStyle/>
          <a:p>
            <a:r>
              <a:rPr lang="en-US" sz="3000" i="1" dirty="0"/>
              <a:t>MG</a:t>
            </a:r>
            <a:r>
              <a:rPr lang="en-US" sz="3000" dirty="0"/>
              <a:t>: </a:t>
            </a:r>
            <a:r>
              <a:rPr lang="en-US" sz="3000" dirty="0" smtClean="0"/>
              <a:t>VR Best </a:t>
            </a:r>
            <a:r>
              <a:rPr lang="en-US" sz="3000" dirty="0"/>
              <a:t>When Working Set Does not Fit in Local L2 </a:t>
            </a:r>
          </a:p>
        </p:txBody>
      </p:sp>
      <p:graphicFrame>
        <p:nvGraphicFramePr>
          <p:cNvPr id="229380" name="Object 4"/>
          <p:cNvGraphicFramePr>
            <a:graphicFrameLocks noChangeAspect="1"/>
          </p:cNvGraphicFramePr>
          <p:nvPr>
            <p:ph sz="half" idx="1"/>
          </p:nvPr>
        </p:nvGraphicFramePr>
        <p:xfrm>
          <a:off x="69850" y="1163638"/>
          <a:ext cx="2735263" cy="5453062"/>
        </p:xfrm>
        <a:graphic>
          <a:graphicData uri="http://schemas.openxmlformats.org/presentationml/2006/ole">
            <p:oleObj spid="_x0000_s237570" name="Chart" r:id="rId4" imgW="1638345" imgH="2943058" progId="Excel.Sheet.8">
              <p:embed/>
            </p:oleObj>
          </a:graphicData>
        </a:graphic>
      </p:graphicFrame>
      <p:graphicFrame>
        <p:nvGraphicFramePr>
          <p:cNvPr id="229381" name="Object 5"/>
          <p:cNvGraphicFramePr>
            <a:graphicFrameLocks noChangeAspect="1"/>
          </p:cNvGraphicFramePr>
          <p:nvPr>
            <p:ph sz="quarter" idx="3"/>
          </p:nvPr>
        </p:nvGraphicFramePr>
        <p:xfrm>
          <a:off x="1730375" y="1085850"/>
          <a:ext cx="2652713" cy="5607050"/>
        </p:xfrm>
        <a:graphic>
          <a:graphicData uri="http://schemas.openxmlformats.org/presentationml/2006/ole">
            <p:oleObj spid="_x0000_s237571" name="Chart" r:id="rId5" imgW="1781186" imgH="3419540" progId="Excel.Sheet.8">
              <p:embed/>
            </p:oleObj>
          </a:graphicData>
        </a:graphic>
      </p:graphicFrame>
      <p:sp>
        <p:nvSpPr>
          <p:cNvPr id="229382" name="Rectangle 6"/>
          <p:cNvSpPr>
            <a:spLocks noChangeArrowheads="1"/>
          </p:cNvSpPr>
          <p:nvPr/>
        </p:nvSpPr>
        <p:spPr bwMode="auto">
          <a:xfrm>
            <a:off x="4635500" y="5886450"/>
            <a:ext cx="423863" cy="230188"/>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229383" name="Rectangle 7" descr="Small checker board"/>
          <p:cNvSpPr>
            <a:spLocks noChangeArrowheads="1"/>
          </p:cNvSpPr>
          <p:nvPr/>
        </p:nvSpPr>
        <p:spPr bwMode="auto">
          <a:xfrm>
            <a:off x="4635500" y="5618163"/>
            <a:ext cx="423863" cy="230187"/>
          </a:xfrm>
          <a:prstGeom prst="rect">
            <a:avLst/>
          </a:prstGeom>
          <a:pattFill prst="smCheck">
            <a:fgClr>
              <a:srgbClr val="333399"/>
            </a:fgClr>
            <a:bgClr>
              <a:srgbClr val="CC99FF"/>
            </a:bgClr>
          </a:pattFill>
          <a:ln w="9525">
            <a:solidFill>
              <a:schemeClr val="tx1"/>
            </a:solidFill>
            <a:miter lim="800000"/>
            <a:headEnd/>
            <a:tailEnd/>
          </a:ln>
          <a:effectLst/>
        </p:spPr>
        <p:txBody>
          <a:bodyPr wrap="none" anchor="ctr"/>
          <a:lstStyle/>
          <a:p>
            <a:endParaRPr lang="en-US"/>
          </a:p>
        </p:txBody>
      </p:sp>
      <p:sp>
        <p:nvSpPr>
          <p:cNvPr id="229384" name="Rectangle 8" descr="Small checker board"/>
          <p:cNvSpPr>
            <a:spLocks noChangeArrowheads="1"/>
          </p:cNvSpPr>
          <p:nvPr/>
        </p:nvSpPr>
        <p:spPr bwMode="auto">
          <a:xfrm>
            <a:off x="4635500" y="5348288"/>
            <a:ext cx="423863" cy="230187"/>
          </a:xfrm>
          <a:prstGeom prst="rect">
            <a:avLst/>
          </a:prstGeom>
          <a:pattFill prst="smCheck">
            <a:fgClr>
              <a:srgbClr val="CC99FF"/>
            </a:fgClr>
            <a:bgClr>
              <a:srgbClr val="FF00FF"/>
            </a:bgClr>
          </a:pattFill>
          <a:ln w="9525">
            <a:solidFill>
              <a:schemeClr val="tx1"/>
            </a:solidFill>
            <a:miter lim="800000"/>
            <a:headEnd/>
            <a:tailEnd/>
          </a:ln>
          <a:effectLst/>
        </p:spPr>
        <p:txBody>
          <a:bodyPr wrap="none" anchor="ctr"/>
          <a:lstStyle/>
          <a:p>
            <a:endParaRPr lang="en-US"/>
          </a:p>
        </p:txBody>
      </p:sp>
      <p:sp>
        <p:nvSpPr>
          <p:cNvPr id="229385" name="Rectangle 9"/>
          <p:cNvSpPr>
            <a:spLocks noChangeArrowheads="1"/>
          </p:cNvSpPr>
          <p:nvPr/>
        </p:nvSpPr>
        <p:spPr bwMode="auto">
          <a:xfrm>
            <a:off x="4635500" y="5080000"/>
            <a:ext cx="423863" cy="230188"/>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29386" name="Text Box 10"/>
          <p:cNvSpPr txBox="1">
            <a:spLocks noChangeArrowheads="1"/>
          </p:cNvSpPr>
          <p:nvPr/>
        </p:nvSpPr>
        <p:spPr bwMode="auto">
          <a:xfrm>
            <a:off x="5019675" y="5041900"/>
            <a:ext cx="1512888" cy="304800"/>
          </a:xfrm>
          <a:prstGeom prst="rect">
            <a:avLst/>
          </a:prstGeom>
          <a:noFill/>
          <a:ln w="9525">
            <a:noFill/>
            <a:miter lim="800000"/>
            <a:headEnd/>
            <a:tailEnd/>
          </a:ln>
          <a:effectLst/>
        </p:spPr>
        <p:txBody>
          <a:bodyPr wrap="none">
            <a:spAutoFit/>
          </a:bodyPr>
          <a:lstStyle/>
          <a:p>
            <a:r>
              <a:rPr lang="en-US" sz="1400" i="1"/>
              <a:t>Off-chip misses</a:t>
            </a:r>
          </a:p>
        </p:txBody>
      </p:sp>
      <p:sp>
        <p:nvSpPr>
          <p:cNvPr id="229387" name="Text Box 11"/>
          <p:cNvSpPr txBox="1">
            <a:spLocks noChangeArrowheads="1"/>
          </p:cNvSpPr>
          <p:nvPr/>
        </p:nvSpPr>
        <p:spPr bwMode="auto">
          <a:xfrm>
            <a:off x="5019675" y="5310188"/>
            <a:ext cx="1895475" cy="304800"/>
          </a:xfrm>
          <a:prstGeom prst="rect">
            <a:avLst/>
          </a:prstGeom>
          <a:noFill/>
          <a:ln w="9525">
            <a:noFill/>
            <a:miter lim="800000"/>
            <a:headEnd/>
            <a:tailEnd/>
          </a:ln>
          <a:effectLst/>
        </p:spPr>
        <p:txBody>
          <a:bodyPr wrap="none">
            <a:spAutoFit/>
          </a:bodyPr>
          <a:lstStyle/>
          <a:p>
            <a:r>
              <a:rPr lang="en-US" sz="1400" i="1"/>
              <a:t>Hits in Non-Local L2</a:t>
            </a:r>
          </a:p>
        </p:txBody>
      </p:sp>
      <p:sp>
        <p:nvSpPr>
          <p:cNvPr id="229388" name="Text Box 12"/>
          <p:cNvSpPr txBox="1">
            <a:spLocks noChangeArrowheads="1"/>
          </p:cNvSpPr>
          <p:nvPr/>
        </p:nvSpPr>
        <p:spPr bwMode="auto">
          <a:xfrm>
            <a:off x="5019675" y="5581650"/>
            <a:ext cx="1492250" cy="304800"/>
          </a:xfrm>
          <a:prstGeom prst="rect">
            <a:avLst/>
          </a:prstGeom>
          <a:noFill/>
          <a:ln w="9525">
            <a:noFill/>
            <a:miter lim="800000"/>
            <a:headEnd/>
            <a:tailEnd/>
          </a:ln>
          <a:effectLst/>
        </p:spPr>
        <p:txBody>
          <a:bodyPr wrap="none">
            <a:spAutoFit/>
          </a:bodyPr>
          <a:lstStyle/>
          <a:p>
            <a:r>
              <a:rPr lang="en-US" sz="1400" i="1"/>
              <a:t>Hits in Local L2</a:t>
            </a:r>
          </a:p>
        </p:txBody>
      </p:sp>
      <p:sp>
        <p:nvSpPr>
          <p:cNvPr id="229389" name="Text Box 13"/>
          <p:cNvSpPr txBox="1">
            <a:spLocks noChangeArrowheads="1"/>
          </p:cNvSpPr>
          <p:nvPr/>
        </p:nvSpPr>
        <p:spPr bwMode="auto">
          <a:xfrm>
            <a:off x="5019675" y="5875338"/>
            <a:ext cx="981075" cy="304800"/>
          </a:xfrm>
          <a:prstGeom prst="rect">
            <a:avLst/>
          </a:prstGeom>
          <a:noFill/>
          <a:ln w="9525">
            <a:noFill/>
            <a:miter lim="800000"/>
            <a:headEnd/>
            <a:tailEnd/>
          </a:ln>
          <a:effectLst/>
        </p:spPr>
        <p:txBody>
          <a:bodyPr wrap="none">
            <a:spAutoFit/>
          </a:bodyPr>
          <a:lstStyle/>
          <a:p>
            <a:r>
              <a:rPr lang="en-US" sz="1400" i="1"/>
              <a:t>Hits in L1</a:t>
            </a:r>
          </a:p>
        </p:txBody>
      </p:sp>
      <p:sp>
        <p:nvSpPr>
          <p:cNvPr id="229390" name="Rectangle 14"/>
          <p:cNvSpPr>
            <a:spLocks noChangeArrowheads="1"/>
          </p:cNvSpPr>
          <p:nvPr/>
        </p:nvSpPr>
        <p:spPr bwMode="auto">
          <a:xfrm>
            <a:off x="4149725" y="1277938"/>
            <a:ext cx="4838700" cy="3457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1800" i="1">
                <a:ea typeface="굴림" pitchFamily="34" charset="-127"/>
              </a:rPr>
              <a:t>The capacity advantage of the shared design yields many fewer off-chip misses</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The latency advantage of the private design is offset by costly off-chip accesses</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Victim replication is even better than shared design by creating replicas to reduce access latency</a:t>
            </a:r>
          </a:p>
        </p:txBody>
      </p:sp>
      <p:grpSp>
        <p:nvGrpSpPr>
          <p:cNvPr id="2" name="Group 15"/>
          <p:cNvGrpSpPr>
            <a:grpSpLocks/>
          </p:cNvGrpSpPr>
          <p:nvPr/>
        </p:nvGrpSpPr>
        <p:grpSpPr bwMode="auto">
          <a:xfrm>
            <a:off x="554038" y="6183313"/>
            <a:ext cx="1406525" cy="304800"/>
            <a:chOff x="461" y="3895"/>
            <a:chExt cx="886" cy="192"/>
          </a:xfrm>
        </p:grpSpPr>
        <p:sp>
          <p:nvSpPr>
            <p:cNvPr id="229392" name="Text Box 16"/>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29393" name="Text Box 17"/>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29394" name="Text Box 18"/>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grpSp>
        <p:nvGrpSpPr>
          <p:cNvPr id="3" name="Group 19"/>
          <p:cNvGrpSpPr>
            <a:grpSpLocks/>
          </p:cNvGrpSpPr>
          <p:nvPr/>
        </p:nvGrpSpPr>
        <p:grpSpPr bwMode="auto">
          <a:xfrm>
            <a:off x="2513013" y="6194425"/>
            <a:ext cx="1406525" cy="304800"/>
            <a:chOff x="461" y="3895"/>
            <a:chExt cx="886" cy="192"/>
          </a:xfrm>
        </p:grpSpPr>
        <p:sp>
          <p:nvSpPr>
            <p:cNvPr id="229396" name="Text Box 20"/>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29397" name="Text Box 21"/>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29398" name="Text Box 22"/>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sp>
        <p:nvSpPr>
          <p:cNvPr id="229399" name="AutoShape 23"/>
          <p:cNvSpPr>
            <a:spLocks noChangeArrowheads="1"/>
          </p:cNvSpPr>
          <p:nvPr/>
        </p:nvSpPr>
        <p:spPr bwMode="auto">
          <a:xfrm>
            <a:off x="2420938" y="1547813"/>
            <a:ext cx="1498600" cy="498475"/>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29400" name="AutoShape 24"/>
          <p:cNvSpPr>
            <a:spLocks noChangeArrowheads="1"/>
          </p:cNvSpPr>
          <p:nvPr/>
        </p:nvSpPr>
        <p:spPr bwMode="auto">
          <a:xfrm>
            <a:off x="2882900" y="3198813"/>
            <a:ext cx="1036638" cy="1881187"/>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29401" name="AutoShape 25"/>
          <p:cNvSpPr>
            <a:spLocks noChangeArrowheads="1"/>
          </p:cNvSpPr>
          <p:nvPr/>
        </p:nvSpPr>
        <p:spPr bwMode="auto">
          <a:xfrm>
            <a:off x="2420938" y="2390775"/>
            <a:ext cx="998537" cy="2689225"/>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29402" name="Text Box 26"/>
          <p:cNvSpPr txBox="1">
            <a:spLocks noChangeArrowheads="1"/>
          </p:cNvSpPr>
          <p:nvPr/>
        </p:nvSpPr>
        <p:spPr bwMode="auto">
          <a:xfrm>
            <a:off x="39688" y="971550"/>
            <a:ext cx="2062162"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Average Data </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 Latency</a:t>
            </a:r>
          </a:p>
        </p:txBody>
      </p:sp>
      <p:sp>
        <p:nvSpPr>
          <p:cNvPr id="229403" name="Text Box 27"/>
          <p:cNvSpPr txBox="1">
            <a:spLocks noChangeArrowheads="1"/>
          </p:cNvSpPr>
          <p:nvPr/>
        </p:nvSpPr>
        <p:spPr bwMode="auto">
          <a:xfrm>
            <a:off x="2263775" y="971550"/>
            <a:ext cx="1622425"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Breakdown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93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9390">
                                            <p:txEl>
                                              <p:pRg st="2" end="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2939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294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9390">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2940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2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9" grpId="0" animBg="1"/>
      <p:bldP spid="229399" grpId="1" animBg="1"/>
      <p:bldP spid="229400" grpId="0" animBg="1"/>
      <p:bldP spid="229401" grpId="0" animBg="1"/>
      <p:bldP spid="229401" grpId="1"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36513"/>
            <a:ext cx="9372599" cy="268287"/>
          </a:xfrm>
        </p:spPr>
        <p:txBody>
          <a:bodyPr/>
          <a:lstStyle/>
          <a:p>
            <a:r>
              <a:rPr lang="en-US" i="1" dirty="0"/>
              <a:t>Checkers</a:t>
            </a:r>
            <a:r>
              <a:rPr lang="en-US" dirty="0"/>
              <a:t>: </a:t>
            </a:r>
            <a:r>
              <a:rPr lang="en-US" dirty="0" smtClean="0"/>
              <a:t>Thread </a:t>
            </a:r>
            <a:r>
              <a:rPr lang="en-US" dirty="0"/>
              <a:t>Migration </a:t>
            </a:r>
            <a:r>
              <a:rPr lang="en-US" dirty="0" smtClean="0">
                <a:sym typeface="Wingdings" pitchFamily="2" charset="2"/>
              </a:rPr>
              <a:t> </a:t>
            </a:r>
            <a:r>
              <a:rPr lang="en-US" dirty="0" smtClean="0"/>
              <a:t>Many </a:t>
            </a:r>
            <a:r>
              <a:rPr lang="en-US" dirty="0"/>
              <a:t>Cache-Cache Transfers</a:t>
            </a:r>
          </a:p>
        </p:txBody>
      </p:sp>
      <p:graphicFrame>
        <p:nvGraphicFramePr>
          <p:cNvPr id="235523" name="Object 3"/>
          <p:cNvGraphicFramePr>
            <a:graphicFrameLocks noChangeAspect="1"/>
          </p:cNvGraphicFramePr>
          <p:nvPr>
            <p:ph sz="half" idx="1"/>
          </p:nvPr>
        </p:nvGraphicFramePr>
        <p:xfrm>
          <a:off x="117475" y="1316038"/>
          <a:ext cx="2381250" cy="5222875"/>
        </p:xfrm>
        <a:graphic>
          <a:graphicData uri="http://schemas.openxmlformats.org/presentationml/2006/ole">
            <p:oleObj spid="_x0000_s238594" name="Chart" r:id="rId4" imgW="1781056" imgH="3419594" progId="Excel.Sheet.8">
              <p:embed/>
            </p:oleObj>
          </a:graphicData>
        </a:graphic>
      </p:graphicFrame>
      <p:graphicFrame>
        <p:nvGraphicFramePr>
          <p:cNvPr id="235524" name="Object 4"/>
          <p:cNvGraphicFramePr>
            <a:graphicFrameLocks noChangeAspect="1"/>
          </p:cNvGraphicFramePr>
          <p:nvPr>
            <p:ph sz="quarter" idx="3"/>
          </p:nvPr>
        </p:nvGraphicFramePr>
        <p:xfrm>
          <a:off x="1806575" y="1123950"/>
          <a:ext cx="2644775" cy="5608638"/>
        </p:xfrm>
        <a:graphic>
          <a:graphicData uri="http://schemas.openxmlformats.org/presentationml/2006/ole">
            <p:oleObj spid="_x0000_s238595" name="Chart" r:id="rId5" imgW="1714455" imgH="3190872" progId="Excel.Sheet.8">
              <p:embed/>
            </p:oleObj>
          </a:graphicData>
        </a:graphic>
      </p:graphicFrame>
      <p:sp>
        <p:nvSpPr>
          <p:cNvPr id="235537" name="Rectangle 17"/>
          <p:cNvSpPr>
            <a:spLocks noChangeArrowheads="1"/>
          </p:cNvSpPr>
          <p:nvPr/>
        </p:nvSpPr>
        <p:spPr bwMode="auto">
          <a:xfrm>
            <a:off x="4149725" y="1508125"/>
            <a:ext cx="4838700" cy="3457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1800" i="1">
                <a:ea typeface="굴림" pitchFamily="34" charset="-127"/>
              </a:rPr>
              <a:t>Virtually no off-chip accesses</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Most of hits in the private design come from more expensive cache-to-cache transfers</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Victim replication is even better than shared design by creating replicas to reduce access latency</a:t>
            </a:r>
          </a:p>
        </p:txBody>
      </p:sp>
      <p:sp>
        <p:nvSpPr>
          <p:cNvPr id="235546" name="AutoShape 26"/>
          <p:cNvSpPr>
            <a:spLocks noChangeArrowheads="1"/>
          </p:cNvSpPr>
          <p:nvPr/>
        </p:nvSpPr>
        <p:spPr bwMode="auto">
          <a:xfrm>
            <a:off x="2536825" y="1624013"/>
            <a:ext cx="1344613" cy="268287"/>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5547" name="AutoShape 27"/>
          <p:cNvSpPr>
            <a:spLocks noChangeArrowheads="1"/>
          </p:cNvSpPr>
          <p:nvPr/>
        </p:nvSpPr>
        <p:spPr bwMode="auto">
          <a:xfrm>
            <a:off x="2574925" y="1624013"/>
            <a:ext cx="882650" cy="3725862"/>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5548" name="AutoShape 28"/>
          <p:cNvSpPr>
            <a:spLocks noChangeArrowheads="1"/>
          </p:cNvSpPr>
          <p:nvPr/>
        </p:nvSpPr>
        <p:spPr bwMode="auto">
          <a:xfrm>
            <a:off x="2997200" y="3967163"/>
            <a:ext cx="882650" cy="1381125"/>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5549" name="Text Box 29"/>
          <p:cNvSpPr txBox="1">
            <a:spLocks noChangeArrowheads="1"/>
          </p:cNvSpPr>
          <p:nvPr/>
        </p:nvSpPr>
        <p:spPr bwMode="auto">
          <a:xfrm>
            <a:off x="39688" y="971550"/>
            <a:ext cx="2062162"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Average Data </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 Latency</a:t>
            </a:r>
          </a:p>
        </p:txBody>
      </p:sp>
      <p:sp>
        <p:nvSpPr>
          <p:cNvPr id="235550" name="Text Box 30"/>
          <p:cNvSpPr txBox="1">
            <a:spLocks noChangeArrowheads="1"/>
          </p:cNvSpPr>
          <p:nvPr/>
        </p:nvSpPr>
        <p:spPr bwMode="auto">
          <a:xfrm>
            <a:off x="2263775" y="971550"/>
            <a:ext cx="1622425"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Breakdown</a:t>
            </a:r>
          </a:p>
        </p:txBody>
      </p:sp>
      <p:grpSp>
        <p:nvGrpSpPr>
          <p:cNvPr id="2" name="Group 31"/>
          <p:cNvGrpSpPr>
            <a:grpSpLocks/>
          </p:cNvGrpSpPr>
          <p:nvPr/>
        </p:nvGrpSpPr>
        <p:grpSpPr bwMode="auto">
          <a:xfrm>
            <a:off x="615950" y="6183313"/>
            <a:ext cx="1406525" cy="304800"/>
            <a:chOff x="461" y="3895"/>
            <a:chExt cx="886" cy="192"/>
          </a:xfrm>
        </p:grpSpPr>
        <p:sp>
          <p:nvSpPr>
            <p:cNvPr id="235552" name="Text Box 32"/>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5553" name="Text Box 33"/>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5554" name="Text Box 34"/>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grpSp>
        <p:nvGrpSpPr>
          <p:cNvPr id="3" name="Group 35"/>
          <p:cNvGrpSpPr>
            <a:grpSpLocks/>
          </p:cNvGrpSpPr>
          <p:nvPr/>
        </p:nvGrpSpPr>
        <p:grpSpPr bwMode="auto">
          <a:xfrm>
            <a:off x="2551113" y="6194425"/>
            <a:ext cx="1406525" cy="304800"/>
            <a:chOff x="461" y="3895"/>
            <a:chExt cx="886" cy="192"/>
          </a:xfrm>
        </p:grpSpPr>
        <p:sp>
          <p:nvSpPr>
            <p:cNvPr id="235556" name="Text Box 36"/>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5557" name="Text Box 37"/>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5558" name="Text Box 38"/>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sp>
        <p:nvSpPr>
          <p:cNvPr id="235560" name="Rectangle 40"/>
          <p:cNvSpPr>
            <a:spLocks noChangeArrowheads="1"/>
          </p:cNvSpPr>
          <p:nvPr/>
        </p:nvSpPr>
        <p:spPr bwMode="auto">
          <a:xfrm>
            <a:off x="4559300" y="5003800"/>
            <a:ext cx="2341563" cy="1190625"/>
          </a:xfrm>
          <a:prstGeom prst="rect">
            <a:avLst/>
          </a:prstGeom>
          <a:solidFill>
            <a:srgbClr val="C0C0C0">
              <a:alpha val="20000"/>
            </a:srgbClr>
          </a:solidFill>
          <a:ln w="19050">
            <a:solidFill>
              <a:schemeClr val="tx1"/>
            </a:solidFill>
            <a:miter lim="800000"/>
            <a:headEnd/>
            <a:tailEnd/>
          </a:ln>
          <a:effectLst/>
        </p:spPr>
        <p:txBody>
          <a:bodyPr wrap="none" anchor="ctr"/>
          <a:lstStyle/>
          <a:p>
            <a:endParaRPr lang="en-US"/>
          </a:p>
        </p:txBody>
      </p:sp>
      <p:sp>
        <p:nvSpPr>
          <p:cNvPr id="235561" name="Rectangle 41"/>
          <p:cNvSpPr>
            <a:spLocks noChangeArrowheads="1"/>
          </p:cNvSpPr>
          <p:nvPr/>
        </p:nvSpPr>
        <p:spPr bwMode="auto">
          <a:xfrm>
            <a:off x="4635500" y="5886450"/>
            <a:ext cx="423863" cy="230188"/>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235562" name="Rectangle 42" descr="Small checker board"/>
          <p:cNvSpPr>
            <a:spLocks noChangeArrowheads="1"/>
          </p:cNvSpPr>
          <p:nvPr/>
        </p:nvSpPr>
        <p:spPr bwMode="auto">
          <a:xfrm>
            <a:off x="4635500" y="5618163"/>
            <a:ext cx="423863" cy="230187"/>
          </a:xfrm>
          <a:prstGeom prst="rect">
            <a:avLst/>
          </a:prstGeom>
          <a:pattFill prst="smCheck">
            <a:fgClr>
              <a:srgbClr val="333399"/>
            </a:fgClr>
            <a:bgClr>
              <a:srgbClr val="CC99FF"/>
            </a:bgClr>
          </a:pattFill>
          <a:ln w="9525">
            <a:solidFill>
              <a:schemeClr val="tx1"/>
            </a:solidFill>
            <a:miter lim="800000"/>
            <a:headEnd/>
            <a:tailEnd/>
          </a:ln>
          <a:effectLst/>
        </p:spPr>
        <p:txBody>
          <a:bodyPr wrap="none" anchor="ctr"/>
          <a:lstStyle/>
          <a:p>
            <a:endParaRPr lang="en-US"/>
          </a:p>
        </p:txBody>
      </p:sp>
      <p:sp>
        <p:nvSpPr>
          <p:cNvPr id="235563" name="Rectangle 43" descr="Small checker board"/>
          <p:cNvSpPr>
            <a:spLocks noChangeArrowheads="1"/>
          </p:cNvSpPr>
          <p:nvPr/>
        </p:nvSpPr>
        <p:spPr bwMode="auto">
          <a:xfrm>
            <a:off x="4635500" y="5348288"/>
            <a:ext cx="423863" cy="230187"/>
          </a:xfrm>
          <a:prstGeom prst="rect">
            <a:avLst/>
          </a:prstGeom>
          <a:pattFill prst="smCheck">
            <a:fgClr>
              <a:srgbClr val="CC99FF"/>
            </a:fgClr>
            <a:bgClr>
              <a:srgbClr val="FF00FF"/>
            </a:bgClr>
          </a:pattFill>
          <a:ln w="9525">
            <a:solidFill>
              <a:schemeClr val="tx1"/>
            </a:solidFill>
            <a:miter lim="800000"/>
            <a:headEnd/>
            <a:tailEnd/>
          </a:ln>
          <a:effectLst/>
        </p:spPr>
        <p:txBody>
          <a:bodyPr wrap="none" anchor="ctr"/>
          <a:lstStyle/>
          <a:p>
            <a:endParaRPr lang="en-US"/>
          </a:p>
        </p:txBody>
      </p:sp>
      <p:sp>
        <p:nvSpPr>
          <p:cNvPr id="235564" name="Rectangle 44"/>
          <p:cNvSpPr>
            <a:spLocks noChangeArrowheads="1"/>
          </p:cNvSpPr>
          <p:nvPr/>
        </p:nvSpPr>
        <p:spPr bwMode="auto">
          <a:xfrm>
            <a:off x="4635500" y="5080000"/>
            <a:ext cx="423863" cy="230188"/>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35565" name="Text Box 45"/>
          <p:cNvSpPr txBox="1">
            <a:spLocks noChangeArrowheads="1"/>
          </p:cNvSpPr>
          <p:nvPr/>
        </p:nvSpPr>
        <p:spPr bwMode="auto">
          <a:xfrm>
            <a:off x="5019675" y="5041900"/>
            <a:ext cx="1512888" cy="304800"/>
          </a:xfrm>
          <a:prstGeom prst="rect">
            <a:avLst/>
          </a:prstGeom>
          <a:noFill/>
          <a:ln w="9525">
            <a:noFill/>
            <a:miter lim="800000"/>
            <a:headEnd/>
            <a:tailEnd/>
          </a:ln>
          <a:effectLst/>
        </p:spPr>
        <p:txBody>
          <a:bodyPr wrap="none">
            <a:spAutoFit/>
          </a:bodyPr>
          <a:lstStyle/>
          <a:p>
            <a:r>
              <a:rPr lang="en-US" sz="1400" i="1"/>
              <a:t>Off-chip misses</a:t>
            </a:r>
          </a:p>
        </p:txBody>
      </p:sp>
      <p:sp>
        <p:nvSpPr>
          <p:cNvPr id="235566" name="Text Box 46"/>
          <p:cNvSpPr txBox="1">
            <a:spLocks noChangeArrowheads="1"/>
          </p:cNvSpPr>
          <p:nvPr/>
        </p:nvSpPr>
        <p:spPr bwMode="auto">
          <a:xfrm>
            <a:off x="5019675" y="5310188"/>
            <a:ext cx="1895475" cy="304800"/>
          </a:xfrm>
          <a:prstGeom prst="rect">
            <a:avLst/>
          </a:prstGeom>
          <a:noFill/>
          <a:ln w="9525">
            <a:noFill/>
            <a:miter lim="800000"/>
            <a:headEnd/>
            <a:tailEnd/>
          </a:ln>
          <a:effectLst/>
        </p:spPr>
        <p:txBody>
          <a:bodyPr wrap="none">
            <a:spAutoFit/>
          </a:bodyPr>
          <a:lstStyle/>
          <a:p>
            <a:r>
              <a:rPr lang="en-US" sz="1400" i="1"/>
              <a:t>Hits in Non-Local L2</a:t>
            </a:r>
          </a:p>
        </p:txBody>
      </p:sp>
      <p:sp>
        <p:nvSpPr>
          <p:cNvPr id="235567" name="Text Box 47"/>
          <p:cNvSpPr txBox="1">
            <a:spLocks noChangeArrowheads="1"/>
          </p:cNvSpPr>
          <p:nvPr/>
        </p:nvSpPr>
        <p:spPr bwMode="auto">
          <a:xfrm>
            <a:off x="5019675" y="5581650"/>
            <a:ext cx="1492250" cy="304800"/>
          </a:xfrm>
          <a:prstGeom prst="rect">
            <a:avLst/>
          </a:prstGeom>
          <a:noFill/>
          <a:ln w="9525">
            <a:noFill/>
            <a:miter lim="800000"/>
            <a:headEnd/>
            <a:tailEnd/>
          </a:ln>
          <a:effectLst/>
        </p:spPr>
        <p:txBody>
          <a:bodyPr wrap="none">
            <a:spAutoFit/>
          </a:bodyPr>
          <a:lstStyle/>
          <a:p>
            <a:r>
              <a:rPr lang="en-US" sz="1400" i="1"/>
              <a:t>Hits in Local L2</a:t>
            </a:r>
          </a:p>
        </p:txBody>
      </p:sp>
      <p:sp>
        <p:nvSpPr>
          <p:cNvPr id="235568" name="Text Box 48"/>
          <p:cNvSpPr txBox="1">
            <a:spLocks noChangeArrowheads="1"/>
          </p:cNvSpPr>
          <p:nvPr/>
        </p:nvSpPr>
        <p:spPr bwMode="auto">
          <a:xfrm>
            <a:off x="5019675" y="5875338"/>
            <a:ext cx="981075" cy="304800"/>
          </a:xfrm>
          <a:prstGeom prst="rect">
            <a:avLst/>
          </a:prstGeom>
          <a:noFill/>
          <a:ln w="9525">
            <a:noFill/>
            <a:miter lim="800000"/>
            <a:headEnd/>
            <a:tailEnd/>
          </a:ln>
          <a:effectLst/>
        </p:spPr>
        <p:txBody>
          <a:bodyPr wrap="none">
            <a:spAutoFit/>
          </a:bodyPr>
          <a:lstStyle/>
          <a:p>
            <a:r>
              <a:rPr lang="en-US" sz="1400" i="1"/>
              <a:t>Hits in L1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37">
                                            <p:txEl>
                                              <p:pRg st="2" end="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3554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355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37">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3554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35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6" grpId="0" animBg="1"/>
      <p:bldP spid="235546" grpId="1" animBg="1"/>
      <p:bldP spid="235547" grpId="0" animBg="1"/>
      <p:bldP spid="235547" grpId="1" animBg="1"/>
      <p:bldP spid="235548"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
            <a:ext cx="9144000" cy="381000"/>
          </a:xfrm>
        </p:spPr>
        <p:txBody>
          <a:bodyPr/>
          <a:lstStyle/>
          <a:p>
            <a:r>
              <a:rPr lang="en-US" sz="3000" dirty="0"/>
              <a:t>Victim Replication Adapts to the Phases of the Execution</a:t>
            </a:r>
          </a:p>
        </p:txBody>
      </p:sp>
      <p:graphicFrame>
        <p:nvGraphicFramePr>
          <p:cNvPr id="24579" name="Object 3"/>
          <p:cNvGraphicFramePr>
            <a:graphicFrameLocks noChangeAspect="1"/>
          </p:cNvGraphicFramePr>
          <p:nvPr>
            <p:ph sz="half" idx="1"/>
          </p:nvPr>
        </p:nvGraphicFramePr>
        <p:xfrm>
          <a:off x="571500" y="1322388"/>
          <a:ext cx="4038600" cy="2443162"/>
        </p:xfrm>
        <a:graphic>
          <a:graphicData uri="http://schemas.openxmlformats.org/presentationml/2006/ole">
            <p:oleObj spid="_x0000_s239618" name="Chart" r:id="rId4" imgW="5896154" imgH="3810060" progId="Excel.Sheet.8">
              <p:embed/>
            </p:oleObj>
          </a:graphicData>
        </a:graphic>
      </p:graphicFrame>
      <p:graphicFrame>
        <p:nvGraphicFramePr>
          <p:cNvPr id="24580" name="Object 4"/>
          <p:cNvGraphicFramePr>
            <a:graphicFrameLocks noChangeAspect="1"/>
          </p:cNvGraphicFramePr>
          <p:nvPr>
            <p:ph sz="half" idx="2"/>
          </p:nvPr>
        </p:nvGraphicFramePr>
        <p:xfrm>
          <a:off x="4614863" y="1309688"/>
          <a:ext cx="4038600" cy="2459037"/>
        </p:xfrm>
        <a:graphic>
          <a:graphicData uri="http://schemas.openxmlformats.org/presentationml/2006/ole">
            <p:oleObj spid="_x0000_s239619" name="Chart" r:id="rId5" imgW="5896154" imgH="3810060" progId="Excel.Sheet.8">
              <p:embed/>
            </p:oleObj>
          </a:graphicData>
        </a:graphic>
      </p:graphicFrame>
      <p:sp>
        <p:nvSpPr>
          <p:cNvPr id="24581" name="Text Box 5"/>
          <p:cNvSpPr txBox="1">
            <a:spLocks noChangeArrowheads="1"/>
          </p:cNvSpPr>
          <p:nvPr/>
        </p:nvSpPr>
        <p:spPr bwMode="auto">
          <a:xfrm>
            <a:off x="1958975" y="1158875"/>
            <a:ext cx="833438"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a:ea typeface="굴림" pitchFamily="34" charset="-127"/>
              </a:rPr>
              <a:t>CG</a:t>
            </a:r>
          </a:p>
        </p:txBody>
      </p:sp>
      <p:sp>
        <p:nvSpPr>
          <p:cNvPr id="24584" name="Freeform 8"/>
          <p:cNvSpPr>
            <a:spLocks/>
          </p:cNvSpPr>
          <p:nvPr/>
        </p:nvSpPr>
        <p:spPr bwMode="auto">
          <a:xfrm>
            <a:off x="1063625" y="2622550"/>
            <a:ext cx="1549400" cy="846138"/>
          </a:xfrm>
          <a:custGeom>
            <a:avLst/>
            <a:gdLst/>
            <a:ahLst/>
            <a:cxnLst>
              <a:cxn ang="0">
                <a:pos x="685" y="49"/>
              </a:cxn>
              <a:cxn ang="0">
                <a:pos x="226" y="121"/>
              </a:cxn>
              <a:cxn ang="0">
                <a:pos x="32" y="339"/>
              </a:cxn>
              <a:cxn ang="0">
                <a:pos x="419" y="533"/>
              </a:cxn>
              <a:cxn ang="0">
                <a:pos x="976" y="339"/>
              </a:cxn>
              <a:cxn ang="0">
                <a:pos x="419" y="0"/>
              </a:cxn>
            </a:cxnLst>
            <a:rect l="0" t="0" r="r" b="b"/>
            <a:pathLst>
              <a:path w="976" h="533">
                <a:moveTo>
                  <a:pt x="685" y="49"/>
                </a:moveTo>
                <a:cubicBezTo>
                  <a:pt x="510" y="61"/>
                  <a:pt x="335" y="73"/>
                  <a:pt x="226" y="121"/>
                </a:cubicBezTo>
                <a:cubicBezTo>
                  <a:pt x="117" y="169"/>
                  <a:pt x="0" y="270"/>
                  <a:pt x="32" y="339"/>
                </a:cubicBezTo>
                <a:cubicBezTo>
                  <a:pt x="64" y="408"/>
                  <a:pt x="262" y="533"/>
                  <a:pt x="419" y="533"/>
                </a:cubicBezTo>
                <a:cubicBezTo>
                  <a:pt x="576" y="533"/>
                  <a:pt x="976" y="428"/>
                  <a:pt x="976" y="339"/>
                </a:cubicBezTo>
                <a:cubicBezTo>
                  <a:pt x="976" y="250"/>
                  <a:pt x="697" y="125"/>
                  <a:pt x="419" y="0"/>
                </a:cubicBezTo>
              </a:path>
            </a:pathLst>
          </a:custGeom>
          <a:noFill/>
          <a:ln w="9525" cap="flat" cmpd="sng">
            <a:noFill/>
            <a:prstDash val="solid"/>
            <a:round/>
            <a:headEnd/>
            <a:tailEnd/>
          </a:ln>
          <a:effectLst/>
        </p:spPr>
        <p:txBody>
          <a:bodyPr/>
          <a:lstStyle/>
          <a:p>
            <a:endParaRPr lang="en-US"/>
          </a:p>
        </p:txBody>
      </p:sp>
      <p:sp>
        <p:nvSpPr>
          <p:cNvPr id="24585" name="Freeform 9"/>
          <p:cNvSpPr>
            <a:spLocks/>
          </p:cNvSpPr>
          <p:nvPr/>
        </p:nvSpPr>
        <p:spPr bwMode="auto">
          <a:xfrm>
            <a:off x="1095375" y="2627313"/>
            <a:ext cx="1863725" cy="533400"/>
          </a:xfrm>
          <a:custGeom>
            <a:avLst/>
            <a:gdLst/>
            <a:ahLst/>
            <a:cxnLst>
              <a:cxn ang="0">
                <a:pos x="318" y="29"/>
              </a:cxn>
              <a:cxn ang="0">
                <a:pos x="230" y="43"/>
              </a:cxn>
              <a:cxn ang="0">
                <a:pos x="196" y="63"/>
              </a:cxn>
              <a:cxn ang="0">
                <a:pos x="115" y="83"/>
              </a:cxn>
              <a:cxn ang="0">
                <a:pos x="95" y="104"/>
              </a:cxn>
              <a:cxn ang="0">
                <a:pos x="74" y="110"/>
              </a:cxn>
              <a:cxn ang="0">
                <a:pos x="20" y="171"/>
              </a:cxn>
              <a:cxn ang="0">
                <a:pos x="47" y="327"/>
              </a:cxn>
              <a:cxn ang="0">
                <a:pos x="223" y="402"/>
              </a:cxn>
              <a:cxn ang="0">
                <a:pos x="650" y="429"/>
              </a:cxn>
              <a:cxn ang="0">
                <a:pos x="874" y="409"/>
              </a:cxn>
              <a:cxn ang="0">
                <a:pos x="1030" y="368"/>
              </a:cxn>
              <a:cxn ang="0">
                <a:pos x="1213" y="239"/>
              </a:cxn>
              <a:cxn ang="0">
                <a:pos x="1097" y="110"/>
              </a:cxn>
              <a:cxn ang="0">
                <a:pos x="623" y="22"/>
              </a:cxn>
              <a:cxn ang="0">
                <a:pos x="372" y="9"/>
              </a:cxn>
              <a:cxn ang="0">
                <a:pos x="305" y="43"/>
              </a:cxn>
              <a:cxn ang="0">
                <a:pos x="284" y="56"/>
              </a:cxn>
            </a:cxnLst>
            <a:rect l="0" t="0" r="r" b="b"/>
            <a:pathLst>
              <a:path w="1230" h="429">
                <a:moveTo>
                  <a:pt x="318" y="29"/>
                </a:moveTo>
                <a:cubicBezTo>
                  <a:pt x="315" y="29"/>
                  <a:pt x="236" y="41"/>
                  <a:pt x="230" y="43"/>
                </a:cubicBezTo>
                <a:cubicBezTo>
                  <a:pt x="218" y="47"/>
                  <a:pt x="208" y="58"/>
                  <a:pt x="196" y="63"/>
                </a:cubicBezTo>
                <a:cubicBezTo>
                  <a:pt x="173" y="72"/>
                  <a:pt x="139" y="78"/>
                  <a:pt x="115" y="83"/>
                </a:cubicBezTo>
                <a:cubicBezTo>
                  <a:pt x="108" y="90"/>
                  <a:pt x="103" y="99"/>
                  <a:pt x="95" y="104"/>
                </a:cubicBezTo>
                <a:cubicBezTo>
                  <a:pt x="89" y="108"/>
                  <a:pt x="80" y="106"/>
                  <a:pt x="74" y="110"/>
                </a:cubicBezTo>
                <a:cubicBezTo>
                  <a:pt x="46" y="132"/>
                  <a:pt x="37" y="146"/>
                  <a:pt x="20" y="171"/>
                </a:cubicBezTo>
                <a:cubicBezTo>
                  <a:pt x="7" y="221"/>
                  <a:pt x="0" y="297"/>
                  <a:pt x="47" y="327"/>
                </a:cubicBezTo>
                <a:cubicBezTo>
                  <a:pt x="87" y="395"/>
                  <a:pt x="148" y="395"/>
                  <a:pt x="223" y="402"/>
                </a:cubicBezTo>
                <a:cubicBezTo>
                  <a:pt x="365" y="415"/>
                  <a:pt x="508" y="422"/>
                  <a:pt x="650" y="429"/>
                </a:cubicBezTo>
                <a:cubicBezTo>
                  <a:pt x="721" y="425"/>
                  <a:pt x="803" y="427"/>
                  <a:pt x="874" y="409"/>
                </a:cubicBezTo>
                <a:cubicBezTo>
                  <a:pt x="930" y="395"/>
                  <a:pt x="972" y="375"/>
                  <a:pt x="1030" y="368"/>
                </a:cubicBezTo>
                <a:cubicBezTo>
                  <a:pt x="1099" y="327"/>
                  <a:pt x="1163" y="303"/>
                  <a:pt x="1213" y="239"/>
                </a:cubicBezTo>
                <a:cubicBezTo>
                  <a:pt x="1230" y="165"/>
                  <a:pt x="1152" y="138"/>
                  <a:pt x="1097" y="110"/>
                </a:cubicBezTo>
                <a:cubicBezTo>
                  <a:pt x="965" y="43"/>
                  <a:pt x="768" y="31"/>
                  <a:pt x="623" y="22"/>
                </a:cubicBezTo>
                <a:cubicBezTo>
                  <a:pt x="539" y="4"/>
                  <a:pt x="458" y="0"/>
                  <a:pt x="372" y="9"/>
                </a:cubicBezTo>
                <a:cubicBezTo>
                  <a:pt x="348" y="17"/>
                  <a:pt x="328" y="32"/>
                  <a:pt x="305" y="43"/>
                </a:cubicBezTo>
                <a:cubicBezTo>
                  <a:pt x="298" y="47"/>
                  <a:pt x="284" y="56"/>
                  <a:pt x="284" y="56"/>
                </a:cubicBezTo>
              </a:path>
            </a:pathLst>
          </a:custGeom>
          <a:noFill/>
          <a:ln w="38100" cap="flat" cmpd="sng">
            <a:solidFill>
              <a:srgbClr val="FF0000"/>
            </a:solidFill>
            <a:prstDash val="solid"/>
            <a:round/>
            <a:headEnd/>
            <a:tailEnd/>
          </a:ln>
          <a:effectLst/>
        </p:spPr>
        <p:txBody>
          <a:bodyPr/>
          <a:lstStyle/>
          <a:p>
            <a:endParaRPr lang="en-US"/>
          </a:p>
        </p:txBody>
      </p:sp>
      <p:sp>
        <p:nvSpPr>
          <p:cNvPr id="24586" name="Freeform 10"/>
          <p:cNvSpPr>
            <a:spLocks/>
          </p:cNvSpPr>
          <p:nvPr/>
        </p:nvSpPr>
        <p:spPr bwMode="auto">
          <a:xfrm>
            <a:off x="2728913" y="1662113"/>
            <a:ext cx="1857375" cy="500062"/>
          </a:xfrm>
          <a:custGeom>
            <a:avLst/>
            <a:gdLst/>
            <a:ahLst/>
            <a:cxnLst>
              <a:cxn ang="0">
                <a:pos x="667" y="27"/>
              </a:cxn>
              <a:cxn ang="0">
                <a:pos x="389" y="0"/>
              </a:cxn>
              <a:cxn ang="0">
                <a:pos x="226" y="27"/>
              </a:cxn>
              <a:cxn ang="0">
                <a:pos x="179" y="34"/>
              </a:cxn>
              <a:cxn ang="0">
                <a:pos x="104" y="68"/>
              </a:cxn>
              <a:cxn ang="0">
                <a:pos x="77" y="81"/>
              </a:cxn>
              <a:cxn ang="0">
                <a:pos x="118" y="264"/>
              </a:cxn>
              <a:cxn ang="0">
                <a:pos x="674" y="400"/>
              </a:cxn>
              <a:cxn ang="0">
                <a:pos x="911" y="393"/>
              </a:cxn>
              <a:cxn ang="0">
                <a:pos x="992" y="372"/>
              </a:cxn>
              <a:cxn ang="0">
                <a:pos x="1189" y="339"/>
              </a:cxn>
              <a:cxn ang="0">
                <a:pos x="1141" y="169"/>
              </a:cxn>
              <a:cxn ang="0">
                <a:pos x="850" y="27"/>
              </a:cxn>
              <a:cxn ang="0">
                <a:pos x="592" y="0"/>
              </a:cxn>
            </a:cxnLst>
            <a:rect l="0" t="0" r="r" b="b"/>
            <a:pathLst>
              <a:path w="1207" h="400">
                <a:moveTo>
                  <a:pt x="667" y="27"/>
                </a:moveTo>
                <a:cubicBezTo>
                  <a:pt x="574" y="13"/>
                  <a:pt x="483" y="6"/>
                  <a:pt x="389" y="0"/>
                </a:cubicBezTo>
                <a:cubicBezTo>
                  <a:pt x="335" y="11"/>
                  <a:pt x="281" y="19"/>
                  <a:pt x="226" y="27"/>
                </a:cubicBezTo>
                <a:cubicBezTo>
                  <a:pt x="210" y="29"/>
                  <a:pt x="179" y="34"/>
                  <a:pt x="179" y="34"/>
                </a:cubicBezTo>
                <a:cubicBezTo>
                  <a:pt x="138" y="46"/>
                  <a:pt x="168" y="36"/>
                  <a:pt x="104" y="68"/>
                </a:cubicBezTo>
                <a:cubicBezTo>
                  <a:pt x="95" y="72"/>
                  <a:pt x="77" y="81"/>
                  <a:pt x="77" y="81"/>
                </a:cubicBezTo>
                <a:cubicBezTo>
                  <a:pt x="0" y="158"/>
                  <a:pt x="50" y="214"/>
                  <a:pt x="118" y="264"/>
                </a:cubicBezTo>
                <a:cubicBezTo>
                  <a:pt x="274" y="379"/>
                  <a:pt x="488" y="385"/>
                  <a:pt x="674" y="400"/>
                </a:cubicBezTo>
                <a:cubicBezTo>
                  <a:pt x="753" y="398"/>
                  <a:pt x="832" y="397"/>
                  <a:pt x="911" y="393"/>
                </a:cubicBezTo>
                <a:cubicBezTo>
                  <a:pt x="937" y="392"/>
                  <a:pt x="966" y="376"/>
                  <a:pt x="992" y="372"/>
                </a:cubicBezTo>
                <a:cubicBezTo>
                  <a:pt x="1058" y="361"/>
                  <a:pt x="1124" y="353"/>
                  <a:pt x="1189" y="339"/>
                </a:cubicBezTo>
                <a:cubicBezTo>
                  <a:pt x="1207" y="277"/>
                  <a:pt x="1179" y="216"/>
                  <a:pt x="1141" y="169"/>
                </a:cubicBezTo>
                <a:cubicBezTo>
                  <a:pt x="1096" y="39"/>
                  <a:pt x="965" y="41"/>
                  <a:pt x="850" y="27"/>
                </a:cubicBezTo>
                <a:cubicBezTo>
                  <a:pt x="763" y="16"/>
                  <a:pt x="680" y="0"/>
                  <a:pt x="592" y="0"/>
                </a:cubicBezTo>
              </a:path>
            </a:pathLst>
          </a:custGeom>
          <a:noFill/>
          <a:ln w="38100" cap="flat" cmpd="sng">
            <a:solidFill>
              <a:srgbClr val="FF0000"/>
            </a:solidFill>
            <a:prstDash val="solid"/>
            <a:round/>
            <a:headEnd/>
            <a:tailEnd/>
          </a:ln>
          <a:effectLst/>
        </p:spPr>
        <p:txBody>
          <a:bodyPr/>
          <a:lstStyle/>
          <a:p>
            <a:endParaRPr lang="en-US"/>
          </a:p>
        </p:txBody>
      </p:sp>
      <p:sp>
        <p:nvSpPr>
          <p:cNvPr id="24590" name="Freeform 14"/>
          <p:cNvSpPr>
            <a:spLocks/>
          </p:cNvSpPr>
          <p:nvPr/>
        </p:nvSpPr>
        <p:spPr bwMode="auto">
          <a:xfrm>
            <a:off x="5262563" y="2162175"/>
            <a:ext cx="768350" cy="635000"/>
          </a:xfrm>
          <a:custGeom>
            <a:avLst/>
            <a:gdLst/>
            <a:ahLst/>
            <a:cxnLst>
              <a:cxn ang="0">
                <a:pos x="667" y="27"/>
              </a:cxn>
              <a:cxn ang="0">
                <a:pos x="389" y="0"/>
              </a:cxn>
              <a:cxn ang="0">
                <a:pos x="226" y="27"/>
              </a:cxn>
              <a:cxn ang="0">
                <a:pos x="179" y="34"/>
              </a:cxn>
              <a:cxn ang="0">
                <a:pos x="104" y="68"/>
              </a:cxn>
              <a:cxn ang="0">
                <a:pos x="77" y="81"/>
              </a:cxn>
              <a:cxn ang="0">
                <a:pos x="118" y="264"/>
              </a:cxn>
              <a:cxn ang="0">
                <a:pos x="674" y="400"/>
              </a:cxn>
              <a:cxn ang="0">
                <a:pos x="911" y="393"/>
              </a:cxn>
              <a:cxn ang="0">
                <a:pos x="992" y="372"/>
              </a:cxn>
              <a:cxn ang="0">
                <a:pos x="1189" y="339"/>
              </a:cxn>
              <a:cxn ang="0">
                <a:pos x="1141" y="169"/>
              </a:cxn>
              <a:cxn ang="0">
                <a:pos x="850" y="27"/>
              </a:cxn>
              <a:cxn ang="0">
                <a:pos x="592" y="0"/>
              </a:cxn>
            </a:cxnLst>
            <a:rect l="0" t="0" r="r" b="b"/>
            <a:pathLst>
              <a:path w="1207" h="400">
                <a:moveTo>
                  <a:pt x="667" y="27"/>
                </a:moveTo>
                <a:cubicBezTo>
                  <a:pt x="574" y="13"/>
                  <a:pt x="483" y="6"/>
                  <a:pt x="389" y="0"/>
                </a:cubicBezTo>
                <a:cubicBezTo>
                  <a:pt x="335" y="11"/>
                  <a:pt x="281" y="19"/>
                  <a:pt x="226" y="27"/>
                </a:cubicBezTo>
                <a:cubicBezTo>
                  <a:pt x="210" y="29"/>
                  <a:pt x="179" y="34"/>
                  <a:pt x="179" y="34"/>
                </a:cubicBezTo>
                <a:cubicBezTo>
                  <a:pt x="138" y="46"/>
                  <a:pt x="168" y="36"/>
                  <a:pt x="104" y="68"/>
                </a:cubicBezTo>
                <a:cubicBezTo>
                  <a:pt x="95" y="72"/>
                  <a:pt x="77" y="81"/>
                  <a:pt x="77" y="81"/>
                </a:cubicBezTo>
                <a:cubicBezTo>
                  <a:pt x="0" y="158"/>
                  <a:pt x="50" y="214"/>
                  <a:pt x="118" y="264"/>
                </a:cubicBezTo>
                <a:cubicBezTo>
                  <a:pt x="274" y="379"/>
                  <a:pt x="488" y="385"/>
                  <a:pt x="674" y="400"/>
                </a:cubicBezTo>
                <a:cubicBezTo>
                  <a:pt x="753" y="398"/>
                  <a:pt x="832" y="397"/>
                  <a:pt x="911" y="393"/>
                </a:cubicBezTo>
                <a:cubicBezTo>
                  <a:pt x="937" y="392"/>
                  <a:pt x="966" y="376"/>
                  <a:pt x="992" y="372"/>
                </a:cubicBezTo>
                <a:cubicBezTo>
                  <a:pt x="1058" y="361"/>
                  <a:pt x="1124" y="353"/>
                  <a:pt x="1189" y="339"/>
                </a:cubicBezTo>
                <a:cubicBezTo>
                  <a:pt x="1207" y="277"/>
                  <a:pt x="1179" y="216"/>
                  <a:pt x="1141" y="169"/>
                </a:cubicBezTo>
                <a:cubicBezTo>
                  <a:pt x="1096" y="39"/>
                  <a:pt x="965" y="41"/>
                  <a:pt x="850" y="27"/>
                </a:cubicBezTo>
                <a:cubicBezTo>
                  <a:pt x="763" y="16"/>
                  <a:pt x="680" y="0"/>
                  <a:pt x="592" y="0"/>
                </a:cubicBezTo>
              </a:path>
            </a:pathLst>
          </a:custGeom>
          <a:noFill/>
          <a:ln w="38100" cap="flat" cmpd="sng">
            <a:solidFill>
              <a:srgbClr val="FF0000"/>
            </a:solidFill>
            <a:prstDash val="solid"/>
            <a:round/>
            <a:headEnd/>
            <a:tailEnd/>
          </a:ln>
          <a:effectLst/>
        </p:spPr>
        <p:txBody>
          <a:bodyPr/>
          <a:lstStyle/>
          <a:p>
            <a:endParaRPr lang="en-US"/>
          </a:p>
        </p:txBody>
      </p:sp>
      <p:sp>
        <p:nvSpPr>
          <p:cNvPr id="24592" name="Text Box 16"/>
          <p:cNvSpPr txBox="1">
            <a:spLocks noChangeArrowheads="1"/>
          </p:cNvSpPr>
          <p:nvPr/>
        </p:nvSpPr>
        <p:spPr bwMode="auto">
          <a:xfrm>
            <a:off x="6146800" y="1168400"/>
            <a:ext cx="776288"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a:ea typeface="굴림" pitchFamily="34" charset="-127"/>
              </a:rPr>
              <a:t>FT</a:t>
            </a:r>
          </a:p>
        </p:txBody>
      </p:sp>
      <p:sp>
        <p:nvSpPr>
          <p:cNvPr id="24596" name="Text Box 20"/>
          <p:cNvSpPr txBox="1">
            <a:spLocks noChangeArrowheads="1"/>
          </p:cNvSpPr>
          <p:nvPr/>
        </p:nvSpPr>
        <p:spPr bwMode="auto">
          <a:xfrm rot="-5400000">
            <a:off x="-1051718" y="2480469"/>
            <a:ext cx="3036887" cy="396875"/>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i="1">
                <a:ea typeface="굴림" pitchFamily="34" charset="-127"/>
              </a:rPr>
              <a:t>% of replica in cache</a:t>
            </a:r>
          </a:p>
        </p:txBody>
      </p:sp>
      <p:sp>
        <p:nvSpPr>
          <p:cNvPr id="24597" name="Text Box 21"/>
          <p:cNvSpPr txBox="1">
            <a:spLocks noChangeArrowheads="1"/>
          </p:cNvSpPr>
          <p:nvPr/>
        </p:nvSpPr>
        <p:spPr bwMode="auto">
          <a:xfrm>
            <a:off x="831850" y="3517900"/>
            <a:ext cx="296863" cy="336550"/>
          </a:xfrm>
          <a:prstGeom prst="rect">
            <a:avLst/>
          </a:prstGeom>
          <a:noFill/>
          <a:ln w="9525">
            <a:noFill/>
            <a:miter lim="800000"/>
            <a:headEnd/>
            <a:tailEnd/>
          </a:ln>
          <a:effectLst/>
        </p:spPr>
        <p:txBody>
          <a:bodyPr wrap="none">
            <a:spAutoFit/>
          </a:bodyPr>
          <a:lstStyle/>
          <a:p>
            <a:r>
              <a:rPr lang="en-US" sz="1600" i="1"/>
              <a:t>0</a:t>
            </a:r>
          </a:p>
        </p:txBody>
      </p:sp>
      <p:sp>
        <p:nvSpPr>
          <p:cNvPr id="24598" name="Text Box 22"/>
          <p:cNvSpPr txBox="1">
            <a:spLocks noChangeArrowheads="1"/>
          </p:cNvSpPr>
          <p:nvPr/>
        </p:nvSpPr>
        <p:spPr bwMode="auto">
          <a:xfrm>
            <a:off x="3249613" y="3517900"/>
            <a:ext cx="1757362" cy="336550"/>
          </a:xfrm>
          <a:prstGeom prst="rect">
            <a:avLst/>
          </a:prstGeom>
          <a:noFill/>
          <a:ln w="9525">
            <a:noFill/>
            <a:miter lim="800000"/>
            <a:headEnd/>
            <a:tailEnd/>
          </a:ln>
          <a:effectLst/>
        </p:spPr>
        <p:txBody>
          <a:bodyPr wrap="none">
            <a:spAutoFit/>
          </a:bodyPr>
          <a:lstStyle/>
          <a:p>
            <a:r>
              <a:rPr lang="en-US" sz="1600" i="1"/>
              <a:t>5.0 Billion Instrs</a:t>
            </a:r>
          </a:p>
        </p:txBody>
      </p:sp>
      <p:sp>
        <p:nvSpPr>
          <p:cNvPr id="24599" name="Text Box 23"/>
          <p:cNvSpPr txBox="1">
            <a:spLocks noChangeArrowheads="1"/>
          </p:cNvSpPr>
          <p:nvPr/>
        </p:nvSpPr>
        <p:spPr bwMode="auto">
          <a:xfrm>
            <a:off x="4956175" y="3517900"/>
            <a:ext cx="296863" cy="336550"/>
          </a:xfrm>
          <a:prstGeom prst="rect">
            <a:avLst/>
          </a:prstGeom>
          <a:noFill/>
          <a:ln w="9525">
            <a:noFill/>
            <a:miter lim="800000"/>
            <a:headEnd/>
            <a:tailEnd/>
          </a:ln>
          <a:effectLst/>
        </p:spPr>
        <p:txBody>
          <a:bodyPr wrap="none">
            <a:spAutoFit/>
          </a:bodyPr>
          <a:lstStyle/>
          <a:p>
            <a:r>
              <a:rPr lang="en-US" sz="1600" i="1"/>
              <a:t>0</a:t>
            </a:r>
          </a:p>
        </p:txBody>
      </p:sp>
      <p:sp>
        <p:nvSpPr>
          <p:cNvPr id="24600" name="Text Box 24"/>
          <p:cNvSpPr txBox="1">
            <a:spLocks noChangeArrowheads="1"/>
          </p:cNvSpPr>
          <p:nvPr/>
        </p:nvSpPr>
        <p:spPr bwMode="auto">
          <a:xfrm>
            <a:off x="7259638" y="3517900"/>
            <a:ext cx="1757362" cy="336550"/>
          </a:xfrm>
          <a:prstGeom prst="rect">
            <a:avLst/>
          </a:prstGeom>
          <a:noFill/>
          <a:ln w="9525">
            <a:noFill/>
            <a:miter lim="800000"/>
            <a:headEnd/>
            <a:tailEnd/>
          </a:ln>
          <a:effectLst/>
        </p:spPr>
        <p:txBody>
          <a:bodyPr wrap="none">
            <a:spAutoFit/>
          </a:bodyPr>
          <a:lstStyle/>
          <a:p>
            <a:r>
              <a:rPr lang="en-US" sz="1600" i="1"/>
              <a:t>6.6 Billion Instrs</a:t>
            </a:r>
          </a:p>
        </p:txBody>
      </p:sp>
      <p:sp>
        <p:nvSpPr>
          <p:cNvPr id="24601" name="Text Box 25"/>
          <p:cNvSpPr txBox="1">
            <a:spLocks noChangeArrowheads="1"/>
          </p:cNvSpPr>
          <p:nvPr/>
        </p:nvSpPr>
        <p:spPr bwMode="auto">
          <a:xfrm>
            <a:off x="1308100" y="4311650"/>
            <a:ext cx="6413500" cy="1373188"/>
          </a:xfrm>
          <a:prstGeom prst="rect">
            <a:avLst/>
          </a:prstGeom>
          <a:noFill/>
          <a:ln w="9525">
            <a:noFill/>
            <a:miter lim="800000"/>
            <a:headEnd/>
            <a:tailEnd/>
          </a:ln>
          <a:effectLst/>
        </p:spPr>
        <p:txBody>
          <a:bodyPr>
            <a:spAutoFit/>
          </a:bodyPr>
          <a:lstStyle/>
          <a:p>
            <a:pPr>
              <a:spcBef>
                <a:spcPct val="20000"/>
              </a:spcBef>
              <a:buClr>
                <a:schemeClr val="tx1"/>
              </a:buClr>
              <a:buFont typeface="Wingdings" pitchFamily="2" charset="2"/>
              <a:buNone/>
            </a:pPr>
            <a:r>
              <a:rPr lang="en-US" altLang="ko-KR" sz="2800" i="1">
                <a:ea typeface="굴림" pitchFamily="34" charset="-127"/>
              </a:rPr>
              <a:t>Each graph shows the percentage of replicas in the L2 caches </a:t>
            </a:r>
            <a:r>
              <a:rPr lang="en-US" altLang="ko-KR" sz="2800" i="1">
                <a:solidFill>
                  <a:srgbClr val="FF0000"/>
                </a:solidFill>
                <a:ea typeface="굴림" pitchFamily="34" charset="-127"/>
              </a:rPr>
              <a:t>averaged</a:t>
            </a:r>
            <a:r>
              <a:rPr lang="en-US" altLang="ko-KR" sz="2800" i="1">
                <a:ea typeface="굴림" pitchFamily="34" charset="-127"/>
              </a:rPr>
              <a:t> across all 8 caches</a:t>
            </a:r>
            <a:endParaRPr lang="en-US" sz="28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86" grpId="0" animBg="1"/>
      <p:bldP spid="24590"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1"/>
            <a:ext cx="8488363" cy="381000"/>
          </a:xfrm>
        </p:spPr>
        <p:txBody>
          <a:bodyPr/>
          <a:lstStyle/>
          <a:p>
            <a:r>
              <a:rPr lang="en-US" dirty="0"/>
              <a:t>Single-Threaded Benchmarks</a:t>
            </a:r>
          </a:p>
        </p:txBody>
      </p:sp>
      <p:sp>
        <p:nvSpPr>
          <p:cNvPr id="119812" name="Rectangle 4"/>
          <p:cNvSpPr>
            <a:spLocks noChangeArrowheads="1"/>
          </p:cNvSpPr>
          <p:nvPr/>
        </p:nvSpPr>
        <p:spPr bwMode="auto">
          <a:xfrm>
            <a:off x="3535363" y="1163638"/>
            <a:ext cx="53768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SpecINT2000 are used as Single-Threaded benchmarks</a:t>
            </a:r>
          </a:p>
          <a:p>
            <a:pPr marL="742950" lvl="1" indent="-285750">
              <a:spcBef>
                <a:spcPct val="20000"/>
              </a:spcBef>
              <a:buClr>
                <a:schemeClr val="tx1"/>
              </a:buClr>
              <a:buFont typeface="Wingdings" pitchFamily="2" charset="2"/>
              <a:buChar char="ú"/>
            </a:pPr>
            <a:r>
              <a:rPr lang="en-US" altLang="ko-KR" i="1">
                <a:ea typeface="굴림" pitchFamily="34" charset="-127"/>
              </a:rPr>
              <a:t>Intel C compiler version 8.0.055</a:t>
            </a:r>
          </a:p>
          <a:p>
            <a:pPr marL="742950" lvl="1" indent="-285750">
              <a:spcBef>
                <a:spcPct val="20000"/>
              </a:spcBef>
              <a:buClr>
                <a:schemeClr val="tx1"/>
              </a:buClr>
              <a:buFont typeface="Wingdings" pitchFamily="2" charset="2"/>
              <a:buChar char="ú"/>
            </a:pPr>
            <a:endParaRPr lang="en-US" altLang="ko-KR" i="1">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Victim replication automatically turns the cache hierarchy into </a:t>
            </a:r>
            <a:r>
              <a:rPr lang="en-US" altLang="ko-KR" sz="2400" i="1">
                <a:solidFill>
                  <a:srgbClr val="FF0000"/>
                </a:solidFill>
                <a:ea typeface="굴림" pitchFamily="34" charset="-127"/>
              </a:rPr>
              <a:t>three </a:t>
            </a:r>
            <a:r>
              <a:rPr lang="en-US" altLang="ko-KR" sz="2400">
                <a:ea typeface="굴림" pitchFamily="34" charset="-127"/>
              </a:rPr>
              <a:t>levels with respect to the node hosting the active thread</a:t>
            </a:r>
          </a:p>
        </p:txBody>
      </p:sp>
      <p:grpSp>
        <p:nvGrpSpPr>
          <p:cNvPr id="2" name="Group 472"/>
          <p:cNvGrpSpPr>
            <a:grpSpLocks/>
          </p:cNvGrpSpPr>
          <p:nvPr/>
        </p:nvGrpSpPr>
        <p:grpSpPr bwMode="auto">
          <a:xfrm>
            <a:off x="309563" y="1163638"/>
            <a:ext cx="2033587" cy="2035175"/>
            <a:chOff x="195" y="733"/>
            <a:chExt cx="1281" cy="1282"/>
          </a:xfrm>
        </p:grpSpPr>
        <p:sp>
          <p:nvSpPr>
            <p:cNvPr id="120281" name="Rectangle 473"/>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000"/>
                <a:t>Active </a:t>
              </a:r>
            </a:p>
            <a:p>
              <a:pPr algn="ctr"/>
              <a:r>
                <a:rPr lang="en-US" sz="1000"/>
                <a:t>Thread</a:t>
              </a:r>
            </a:p>
          </p:txBody>
        </p:sp>
        <p:sp>
          <p:nvSpPr>
            <p:cNvPr id="120282" name="Rectangle 474"/>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20283" name="Rectangle 475"/>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20284" name="Freeform 476"/>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20285" name="Line 477"/>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20286" name="Line 478"/>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20287" name="Rectangle 479"/>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20288" name="Rectangle 480"/>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20289" name="Rectangle 481"/>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20290" name="Line 482"/>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20291" name="Rectangle 483"/>
          <p:cNvSpPr>
            <a:spLocks noChangeArrowheads="1"/>
          </p:cNvSpPr>
          <p:nvPr/>
        </p:nvSpPr>
        <p:spPr bwMode="auto">
          <a:xfrm>
            <a:off x="3095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120292" name="AutoShape 484"/>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FFFF99"/>
          </a:solidFill>
          <a:ln w="25400">
            <a:solidFill>
              <a:schemeClr val="tx1"/>
            </a:solidFill>
            <a:miter lim="800000"/>
            <a:headEnd/>
            <a:tailEnd/>
          </a:ln>
          <a:effectLst/>
        </p:spPr>
        <p:txBody>
          <a:bodyPr wrap="none" anchor="ctr"/>
          <a:lstStyle/>
          <a:p>
            <a:endParaRPr lang="en-US"/>
          </a:p>
        </p:txBody>
      </p:sp>
      <p:grpSp>
        <p:nvGrpSpPr>
          <p:cNvPr id="3" name="Group 485"/>
          <p:cNvGrpSpPr>
            <a:grpSpLocks/>
          </p:cNvGrpSpPr>
          <p:nvPr/>
        </p:nvGrpSpPr>
        <p:grpSpPr bwMode="auto">
          <a:xfrm>
            <a:off x="309563" y="3621088"/>
            <a:ext cx="614362" cy="652462"/>
            <a:chOff x="195" y="2281"/>
            <a:chExt cx="387" cy="411"/>
          </a:xfrm>
        </p:grpSpPr>
        <p:sp>
          <p:nvSpPr>
            <p:cNvPr id="120294" name="Rectangle 48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295" name="Rectangle 48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296" name="Rectangle 48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297" name="Rectangle 48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298" name="Rectangle 49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299" name="Rectangle 49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4" name="Group 492"/>
          <p:cNvGrpSpPr>
            <a:grpSpLocks/>
          </p:cNvGrpSpPr>
          <p:nvPr/>
        </p:nvGrpSpPr>
        <p:grpSpPr bwMode="auto">
          <a:xfrm>
            <a:off x="309563" y="4275138"/>
            <a:ext cx="614362" cy="652462"/>
            <a:chOff x="195" y="2281"/>
            <a:chExt cx="387" cy="411"/>
          </a:xfrm>
        </p:grpSpPr>
        <p:sp>
          <p:nvSpPr>
            <p:cNvPr id="120301" name="Rectangle 49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02" name="Rectangle 49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03" name="Rectangle 49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04" name="Rectangle 49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05" name="Rectangle 49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06" name="Rectangle 49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5" name="Group 499"/>
          <p:cNvGrpSpPr>
            <a:grpSpLocks/>
          </p:cNvGrpSpPr>
          <p:nvPr/>
        </p:nvGrpSpPr>
        <p:grpSpPr bwMode="auto">
          <a:xfrm>
            <a:off x="309563" y="4926013"/>
            <a:ext cx="614362" cy="652462"/>
            <a:chOff x="195" y="2281"/>
            <a:chExt cx="387" cy="411"/>
          </a:xfrm>
        </p:grpSpPr>
        <p:sp>
          <p:nvSpPr>
            <p:cNvPr id="120308" name="Rectangle 50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09" name="Rectangle 50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10" name="Rectangle 50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11" name="Rectangle 50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12" name="Rectangle 50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13" name="Rectangle 50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6" name="Group 506"/>
          <p:cNvGrpSpPr>
            <a:grpSpLocks/>
          </p:cNvGrpSpPr>
          <p:nvPr/>
        </p:nvGrpSpPr>
        <p:grpSpPr bwMode="auto">
          <a:xfrm>
            <a:off x="309563" y="5580063"/>
            <a:ext cx="614362" cy="652462"/>
            <a:chOff x="195" y="2281"/>
            <a:chExt cx="387" cy="411"/>
          </a:xfrm>
        </p:grpSpPr>
        <p:sp>
          <p:nvSpPr>
            <p:cNvPr id="120315" name="Rectangle 50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16" name="Rectangle 50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17" name="Rectangle 50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18" name="Rectangle 51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19" name="Rectangle 51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20" name="Rectangle 51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7" name="Group 513"/>
          <p:cNvGrpSpPr>
            <a:grpSpLocks/>
          </p:cNvGrpSpPr>
          <p:nvPr/>
        </p:nvGrpSpPr>
        <p:grpSpPr bwMode="auto">
          <a:xfrm>
            <a:off x="923925" y="3621088"/>
            <a:ext cx="614363" cy="652462"/>
            <a:chOff x="195" y="2281"/>
            <a:chExt cx="387" cy="411"/>
          </a:xfrm>
        </p:grpSpPr>
        <p:sp>
          <p:nvSpPr>
            <p:cNvPr id="120322" name="Rectangle 51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23" name="Rectangle 51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24" name="Rectangle 51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25" name="Rectangle 51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26" name="Rectangle 51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27" name="Rectangle 51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8" name="Group 520"/>
          <p:cNvGrpSpPr>
            <a:grpSpLocks/>
          </p:cNvGrpSpPr>
          <p:nvPr/>
        </p:nvGrpSpPr>
        <p:grpSpPr bwMode="auto">
          <a:xfrm>
            <a:off x="923925" y="4275138"/>
            <a:ext cx="614363" cy="652462"/>
            <a:chOff x="195" y="2281"/>
            <a:chExt cx="387" cy="411"/>
          </a:xfrm>
        </p:grpSpPr>
        <p:sp>
          <p:nvSpPr>
            <p:cNvPr id="120329" name="Rectangle 52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30" name="Rectangle 52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31" name="Rectangle 52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32" name="Rectangle 52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33" name="Rectangle 52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34" name="Rectangle 52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9" name="Group 527"/>
          <p:cNvGrpSpPr>
            <a:grpSpLocks/>
          </p:cNvGrpSpPr>
          <p:nvPr/>
        </p:nvGrpSpPr>
        <p:grpSpPr bwMode="auto">
          <a:xfrm>
            <a:off x="923925" y="4926013"/>
            <a:ext cx="614363" cy="652462"/>
            <a:chOff x="195" y="2281"/>
            <a:chExt cx="387" cy="411"/>
          </a:xfrm>
        </p:grpSpPr>
        <p:sp>
          <p:nvSpPr>
            <p:cNvPr id="120336" name="Rectangle 52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37" name="Rectangle 52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38" name="Rectangle 53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39" name="Rectangle 53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40" name="Rectangle 53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41" name="Rectangle 53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0" name="Group 534"/>
          <p:cNvGrpSpPr>
            <a:grpSpLocks/>
          </p:cNvGrpSpPr>
          <p:nvPr/>
        </p:nvGrpSpPr>
        <p:grpSpPr bwMode="auto">
          <a:xfrm>
            <a:off x="923925" y="5580063"/>
            <a:ext cx="614363" cy="652462"/>
            <a:chOff x="195" y="2281"/>
            <a:chExt cx="387" cy="411"/>
          </a:xfrm>
        </p:grpSpPr>
        <p:sp>
          <p:nvSpPr>
            <p:cNvPr id="120343" name="Rectangle 53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44" name="Rectangle 536"/>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45" name="Rectangle 53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46" name="Rectangle 53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47" name="Rectangle 53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48" name="Rectangle 540"/>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1" name="Group 541"/>
          <p:cNvGrpSpPr>
            <a:grpSpLocks/>
          </p:cNvGrpSpPr>
          <p:nvPr/>
        </p:nvGrpSpPr>
        <p:grpSpPr bwMode="auto">
          <a:xfrm>
            <a:off x="1538288" y="3621088"/>
            <a:ext cx="614362" cy="652462"/>
            <a:chOff x="195" y="2281"/>
            <a:chExt cx="387" cy="411"/>
          </a:xfrm>
        </p:grpSpPr>
        <p:sp>
          <p:nvSpPr>
            <p:cNvPr id="120350" name="Rectangle 54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51" name="Rectangle 543"/>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52" name="Rectangle 54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53" name="Rectangle 54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54" name="Rectangle 54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55" name="Rectangle 547"/>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2" name="Group 548"/>
          <p:cNvGrpSpPr>
            <a:grpSpLocks/>
          </p:cNvGrpSpPr>
          <p:nvPr/>
        </p:nvGrpSpPr>
        <p:grpSpPr bwMode="auto">
          <a:xfrm>
            <a:off x="1538288" y="4275138"/>
            <a:ext cx="614362" cy="652462"/>
            <a:chOff x="195" y="2281"/>
            <a:chExt cx="387" cy="411"/>
          </a:xfrm>
        </p:grpSpPr>
        <p:sp>
          <p:nvSpPr>
            <p:cNvPr id="120357" name="Rectangle 54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58" name="Rectangle 550"/>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59" name="Rectangle 55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60" name="Rectangle 55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61" name="Rectangle 55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62" name="Rectangle 554"/>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3" name="Group 555"/>
          <p:cNvGrpSpPr>
            <a:grpSpLocks/>
          </p:cNvGrpSpPr>
          <p:nvPr/>
        </p:nvGrpSpPr>
        <p:grpSpPr bwMode="auto">
          <a:xfrm>
            <a:off x="1538288" y="4926013"/>
            <a:ext cx="614362" cy="652462"/>
            <a:chOff x="195" y="2281"/>
            <a:chExt cx="387" cy="411"/>
          </a:xfrm>
        </p:grpSpPr>
        <p:sp>
          <p:nvSpPr>
            <p:cNvPr id="120364" name="Rectangle 55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65" name="Rectangle 55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66" name="Rectangle 55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67" name="Rectangle 55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68" name="Rectangle 56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69" name="Rectangle 56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4" name="Group 562"/>
          <p:cNvGrpSpPr>
            <a:grpSpLocks/>
          </p:cNvGrpSpPr>
          <p:nvPr/>
        </p:nvGrpSpPr>
        <p:grpSpPr bwMode="auto">
          <a:xfrm>
            <a:off x="1538288" y="5580063"/>
            <a:ext cx="614362" cy="652462"/>
            <a:chOff x="195" y="2281"/>
            <a:chExt cx="387" cy="411"/>
          </a:xfrm>
        </p:grpSpPr>
        <p:sp>
          <p:nvSpPr>
            <p:cNvPr id="120371" name="Rectangle 56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72" name="Rectangle 56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73" name="Rectangle 56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74" name="Rectangle 56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75" name="Rectangle 56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76" name="Rectangle 56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5" name="Group 569"/>
          <p:cNvGrpSpPr>
            <a:grpSpLocks/>
          </p:cNvGrpSpPr>
          <p:nvPr/>
        </p:nvGrpSpPr>
        <p:grpSpPr bwMode="auto">
          <a:xfrm>
            <a:off x="2152650" y="3621088"/>
            <a:ext cx="614363" cy="652462"/>
            <a:chOff x="195" y="2281"/>
            <a:chExt cx="387" cy="411"/>
          </a:xfrm>
        </p:grpSpPr>
        <p:sp>
          <p:nvSpPr>
            <p:cNvPr id="120378" name="Rectangle 57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79" name="Rectangle 57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80" name="Rectangle 57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81" name="Rectangle 57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82" name="Rectangle 57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83" name="Rectangle 57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6" name="Group 576"/>
          <p:cNvGrpSpPr>
            <a:grpSpLocks/>
          </p:cNvGrpSpPr>
          <p:nvPr/>
        </p:nvGrpSpPr>
        <p:grpSpPr bwMode="auto">
          <a:xfrm>
            <a:off x="2152650" y="4275138"/>
            <a:ext cx="614363" cy="652462"/>
            <a:chOff x="195" y="2281"/>
            <a:chExt cx="387" cy="411"/>
          </a:xfrm>
        </p:grpSpPr>
        <p:sp>
          <p:nvSpPr>
            <p:cNvPr id="120385" name="Rectangle 57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86" name="Rectangle 57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87" name="Rectangle 57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88" name="Rectangle 58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89" name="Rectangle 58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90" name="Rectangle 58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7" name="Group 583"/>
          <p:cNvGrpSpPr>
            <a:grpSpLocks/>
          </p:cNvGrpSpPr>
          <p:nvPr/>
        </p:nvGrpSpPr>
        <p:grpSpPr bwMode="auto">
          <a:xfrm>
            <a:off x="2152650" y="4926013"/>
            <a:ext cx="614363" cy="652462"/>
            <a:chOff x="195" y="2281"/>
            <a:chExt cx="387" cy="411"/>
          </a:xfrm>
        </p:grpSpPr>
        <p:sp>
          <p:nvSpPr>
            <p:cNvPr id="120392" name="Rectangle 58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93" name="Rectangle 58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94" name="Rectangle 58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95" name="Rectangle 58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96" name="Rectangle 58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97" name="Rectangle 58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8" name="Group 590"/>
          <p:cNvGrpSpPr>
            <a:grpSpLocks/>
          </p:cNvGrpSpPr>
          <p:nvPr/>
        </p:nvGrpSpPr>
        <p:grpSpPr bwMode="auto">
          <a:xfrm>
            <a:off x="2152650" y="5580063"/>
            <a:ext cx="614363" cy="652462"/>
            <a:chOff x="195" y="2281"/>
            <a:chExt cx="387" cy="411"/>
          </a:xfrm>
        </p:grpSpPr>
        <p:sp>
          <p:nvSpPr>
            <p:cNvPr id="120399" name="Rectangle 59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400" name="Rectangle 59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401" name="Rectangle 59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402" name="Rectangle 59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403" name="Rectangle 59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404" name="Rectangle 59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1"/>
            <a:ext cx="8488363" cy="381000"/>
          </a:xfrm>
        </p:spPr>
        <p:txBody>
          <a:bodyPr/>
          <a:lstStyle/>
          <a:p>
            <a:r>
              <a:rPr lang="en-US"/>
              <a:t>Single-Threaded Benchmarks</a:t>
            </a:r>
          </a:p>
        </p:txBody>
      </p:sp>
      <p:sp>
        <p:nvSpPr>
          <p:cNvPr id="147459" name="Rectangle 3"/>
          <p:cNvSpPr>
            <a:spLocks noChangeArrowheads="1"/>
          </p:cNvSpPr>
          <p:nvPr/>
        </p:nvSpPr>
        <p:spPr bwMode="auto">
          <a:xfrm>
            <a:off x="3535363" y="1163638"/>
            <a:ext cx="53387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SpecINT2000 are used as Single-Threaded benchmarks</a:t>
            </a:r>
          </a:p>
          <a:p>
            <a:pPr marL="742950" lvl="1" indent="-285750">
              <a:spcBef>
                <a:spcPct val="20000"/>
              </a:spcBef>
              <a:buClr>
                <a:schemeClr val="tx1"/>
              </a:buClr>
              <a:buFont typeface="Wingdings" pitchFamily="2" charset="2"/>
              <a:buChar char="ú"/>
            </a:pPr>
            <a:r>
              <a:rPr lang="en-US" altLang="ko-KR" i="1">
                <a:ea typeface="굴림" pitchFamily="34" charset="-127"/>
              </a:rPr>
              <a:t>Intel C compiler version 8.0.055</a:t>
            </a:r>
          </a:p>
          <a:p>
            <a:pPr marL="742950" lvl="1" indent="-285750">
              <a:spcBef>
                <a:spcPct val="20000"/>
              </a:spcBef>
              <a:buClr>
                <a:schemeClr val="tx1"/>
              </a:buClr>
              <a:buFont typeface="Wingdings" pitchFamily="2" charset="2"/>
              <a:buChar char="ú"/>
            </a:pPr>
            <a:endParaRPr lang="en-US" altLang="ko-KR" i="1">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Victim replication automatically turns the cache hierarchy into </a:t>
            </a:r>
            <a:r>
              <a:rPr lang="en-US" altLang="ko-KR" sz="2400" i="1">
                <a:solidFill>
                  <a:srgbClr val="FF0000"/>
                </a:solidFill>
                <a:ea typeface="굴림" pitchFamily="34" charset="-127"/>
              </a:rPr>
              <a:t>three </a:t>
            </a:r>
            <a:r>
              <a:rPr lang="en-US" altLang="ko-KR" sz="2400">
                <a:ea typeface="굴림" pitchFamily="34" charset="-127"/>
              </a:rPr>
              <a:t>levels with respect to the node hosting the active thread</a:t>
            </a:r>
          </a:p>
          <a:p>
            <a:pPr marL="742950" lvl="1" indent="-285750">
              <a:spcBef>
                <a:spcPct val="20000"/>
              </a:spcBef>
              <a:buClr>
                <a:schemeClr val="tx1"/>
              </a:buClr>
              <a:buFont typeface="Wingdings" pitchFamily="2" charset="2"/>
              <a:buChar char="ú"/>
            </a:pPr>
            <a:r>
              <a:rPr lang="en-US" altLang="ko-KR" b="0" i="1">
                <a:ea typeface="굴림" pitchFamily="34" charset="-127"/>
              </a:rPr>
              <a:t>Level 1: L1 cache </a:t>
            </a:r>
          </a:p>
          <a:p>
            <a:pPr marL="742950" lvl="1" indent="-285750">
              <a:spcBef>
                <a:spcPct val="20000"/>
              </a:spcBef>
              <a:buClr>
                <a:schemeClr val="tx1"/>
              </a:buClr>
              <a:buFont typeface="Wingdings" pitchFamily="2" charset="2"/>
              <a:buChar char="ú"/>
            </a:pPr>
            <a:r>
              <a:rPr lang="en-US" altLang="ko-KR" b="0" i="1">
                <a:ea typeface="굴림" pitchFamily="34" charset="-127"/>
              </a:rPr>
              <a:t>Level 2: All remote L2 slices</a:t>
            </a:r>
          </a:p>
          <a:p>
            <a:pPr marL="742950" lvl="1" indent="-285750">
              <a:spcBef>
                <a:spcPct val="20000"/>
              </a:spcBef>
              <a:buClr>
                <a:schemeClr val="tx1"/>
              </a:buClr>
              <a:buFont typeface="Wingdings" pitchFamily="2" charset="2"/>
              <a:buChar char="ú"/>
            </a:pPr>
            <a:r>
              <a:rPr lang="en-US" altLang="ko-KR" i="1">
                <a:solidFill>
                  <a:srgbClr val="FF0000"/>
                </a:solidFill>
                <a:ea typeface="굴림" pitchFamily="34" charset="-127"/>
              </a:rPr>
              <a:t>“Level 1.5”:</a:t>
            </a:r>
            <a:r>
              <a:rPr lang="en-US" altLang="ko-KR" b="0" i="1">
                <a:ea typeface="굴림" pitchFamily="34" charset="-127"/>
              </a:rPr>
              <a:t> The local L2 slice acts as a large private victim cache which holds data used by the active thread</a:t>
            </a:r>
          </a:p>
        </p:txBody>
      </p:sp>
      <p:grpSp>
        <p:nvGrpSpPr>
          <p:cNvPr id="2" name="Group 354"/>
          <p:cNvGrpSpPr>
            <a:grpSpLocks/>
          </p:cNvGrpSpPr>
          <p:nvPr/>
        </p:nvGrpSpPr>
        <p:grpSpPr bwMode="auto">
          <a:xfrm>
            <a:off x="309563" y="1163638"/>
            <a:ext cx="2033587" cy="2035175"/>
            <a:chOff x="195" y="733"/>
            <a:chExt cx="1281" cy="1282"/>
          </a:xfrm>
        </p:grpSpPr>
        <p:sp>
          <p:nvSpPr>
            <p:cNvPr id="147811" name="Rectangle 355"/>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000"/>
                <a:t>Active</a:t>
              </a:r>
            </a:p>
            <a:p>
              <a:pPr algn="ctr"/>
              <a:r>
                <a:rPr lang="en-US" sz="1000"/>
                <a:t>Thread</a:t>
              </a:r>
            </a:p>
          </p:txBody>
        </p:sp>
        <p:sp>
          <p:nvSpPr>
            <p:cNvPr id="147812" name="Rectangle 356"/>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47813" name="Rectangle 357"/>
            <p:cNvSpPr>
              <a:spLocks noChangeArrowheads="1"/>
            </p:cNvSpPr>
            <p:nvPr/>
          </p:nvSpPr>
          <p:spPr bwMode="auto">
            <a:xfrm>
              <a:off x="243" y="1386"/>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Mostly</a:t>
              </a:r>
            </a:p>
            <a:p>
              <a:pPr algn="ctr"/>
              <a:r>
                <a:rPr lang="en-US" sz="1200"/>
                <a:t>Replica</a:t>
              </a:r>
            </a:p>
            <a:p>
              <a:pPr algn="ctr"/>
              <a:r>
                <a:rPr lang="en-US" sz="1200"/>
                <a:t>Data</a:t>
              </a:r>
            </a:p>
          </p:txBody>
        </p:sp>
        <p:sp>
          <p:nvSpPr>
            <p:cNvPr id="147814" name="Freeform 358"/>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47815" name="Line 359"/>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47816" name="Line 360"/>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47817" name="Rectangle 361"/>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47818" name="Rectangle 362"/>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47819" name="Rectangle 363"/>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47820" name="Line 364"/>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47821" name="Rectangle 365"/>
          <p:cNvSpPr>
            <a:spLocks noChangeArrowheads="1"/>
          </p:cNvSpPr>
          <p:nvPr/>
        </p:nvSpPr>
        <p:spPr bwMode="auto">
          <a:xfrm>
            <a:off x="3095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147822" name="AutoShape 366"/>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FFFF99"/>
          </a:solidFill>
          <a:ln w="25400">
            <a:solidFill>
              <a:schemeClr val="tx1"/>
            </a:solidFill>
            <a:miter lim="800000"/>
            <a:headEnd/>
            <a:tailEnd/>
          </a:ln>
          <a:effectLst/>
        </p:spPr>
        <p:txBody>
          <a:bodyPr wrap="none" anchor="ctr"/>
          <a:lstStyle/>
          <a:p>
            <a:endParaRPr lang="en-US"/>
          </a:p>
        </p:txBody>
      </p:sp>
      <p:grpSp>
        <p:nvGrpSpPr>
          <p:cNvPr id="3" name="Group 367"/>
          <p:cNvGrpSpPr>
            <a:grpSpLocks/>
          </p:cNvGrpSpPr>
          <p:nvPr/>
        </p:nvGrpSpPr>
        <p:grpSpPr bwMode="auto">
          <a:xfrm>
            <a:off x="309563" y="3621088"/>
            <a:ext cx="614362" cy="652462"/>
            <a:chOff x="195" y="2281"/>
            <a:chExt cx="387" cy="411"/>
          </a:xfrm>
        </p:grpSpPr>
        <p:sp>
          <p:nvSpPr>
            <p:cNvPr id="147824" name="Rectangle 36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25" name="Rectangle 36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26" name="Rectangle 37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27" name="Rectangle 37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28" name="Rectangle 37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29" name="Rectangle 37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4" name="Group 374"/>
          <p:cNvGrpSpPr>
            <a:grpSpLocks/>
          </p:cNvGrpSpPr>
          <p:nvPr/>
        </p:nvGrpSpPr>
        <p:grpSpPr bwMode="auto">
          <a:xfrm>
            <a:off x="309563" y="4275138"/>
            <a:ext cx="614362" cy="652462"/>
            <a:chOff x="195" y="2281"/>
            <a:chExt cx="387" cy="411"/>
          </a:xfrm>
        </p:grpSpPr>
        <p:sp>
          <p:nvSpPr>
            <p:cNvPr id="147831" name="Rectangle 37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32" name="Rectangle 376"/>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33" name="Rectangle 37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34" name="Rectangle 37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35" name="Rectangle 37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36" name="Rectangle 380"/>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5" name="Group 381"/>
          <p:cNvGrpSpPr>
            <a:grpSpLocks/>
          </p:cNvGrpSpPr>
          <p:nvPr/>
        </p:nvGrpSpPr>
        <p:grpSpPr bwMode="auto">
          <a:xfrm>
            <a:off x="309563" y="4926013"/>
            <a:ext cx="614362" cy="652462"/>
            <a:chOff x="195" y="2281"/>
            <a:chExt cx="387" cy="411"/>
          </a:xfrm>
        </p:grpSpPr>
        <p:sp>
          <p:nvSpPr>
            <p:cNvPr id="147838" name="Rectangle 38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39" name="Rectangle 383"/>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40" name="Rectangle 38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41" name="Rectangle 38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42" name="Rectangle 38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43" name="Rectangle 387"/>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6" name="Group 388"/>
          <p:cNvGrpSpPr>
            <a:grpSpLocks/>
          </p:cNvGrpSpPr>
          <p:nvPr/>
        </p:nvGrpSpPr>
        <p:grpSpPr bwMode="auto">
          <a:xfrm>
            <a:off x="309563" y="5580063"/>
            <a:ext cx="614362" cy="652462"/>
            <a:chOff x="195" y="2281"/>
            <a:chExt cx="387" cy="411"/>
          </a:xfrm>
        </p:grpSpPr>
        <p:sp>
          <p:nvSpPr>
            <p:cNvPr id="147845" name="Rectangle 38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46" name="Rectangle 390"/>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47" name="Rectangle 39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48" name="Rectangle 39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49" name="Rectangle 39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50" name="Rectangle 394"/>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7" name="Group 395"/>
          <p:cNvGrpSpPr>
            <a:grpSpLocks/>
          </p:cNvGrpSpPr>
          <p:nvPr/>
        </p:nvGrpSpPr>
        <p:grpSpPr bwMode="auto">
          <a:xfrm>
            <a:off x="923925" y="3621088"/>
            <a:ext cx="614363" cy="652462"/>
            <a:chOff x="195" y="2281"/>
            <a:chExt cx="387" cy="411"/>
          </a:xfrm>
        </p:grpSpPr>
        <p:sp>
          <p:nvSpPr>
            <p:cNvPr id="147852" name="Rectangle 39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53" name="Rectangle 39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54" name="Rectangle 39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55" name="Rectangle 39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56" name="Rectangle 40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57" name="Rectangle 40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8" name="Group 402"/>
          <p:cNvGrpSpPr>
            <a:grpSpLocks/>
          </p:cNvGrpSpPr>
          <p:nvPr/>
        </p:nvGrpSpPr>
        <p:grpSpPr bwMode="auto">
          <a:xfrm>
            <a:off x="923925" y="4275138"/>
            <a:ext cx="614363" cy="652462"/>
            <a:chOff x="195" y="2281"/>
            <a:chExt cx="387" cy="411"/>
          </a:xfrm>
        </p:grpSpPr>
        <p:sp>
          <p:nvSpPr>
            <p:cNvPr id="147859" name="Rectangle 40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60" name="Rectangle 40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61" name="Rectangle 40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62" name="Rectangle 40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63" name="Rectangle 40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64" name="Rectangle 40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9" name="Group 409"/>
          <p:cNvGrpSpPr>
            <a:grpSpLocks/>
          </p:cNvGrpSpPr>
          <p:nvPr/>
        </p:nvGrpSpPr>
        <p:grpSpPr bwMode="auto">
          <a:xfrm>
            <a:off x="923925" y="4926013"/>
            <a:ext cx="614363" cy="652462"/>
            <a:chOff x="195" y="2281"/>
            <a:chExt cx="387" cy="411"/>
          </a:xfrm>
        </p:grpSpPr>
        <p:sp>
          <p:nvSpPr>
            <p:cNvPr id="147866" name="Rectangle 41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67" name="Rectangle 41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68" name="Rectangle 41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69" name="Rectangle 41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70" name="Rectangle 41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71" name="Rectangle 41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0" name="Group 416"/>
          <p:cNvGrpSpPr>
            <a:grpSpLocks/>
          </p:cNvGrpSpPr>
          <p:nvPr/>
        </p:nvGrpSpPr>
        <p:grpSpPr bwMode="auto">
          <a:xfrm>
            <a:off x="923925" y="5580063"/>
            <a:ext cx="614363" cy="652462"/>
            <a:chOff x="195" y="2281"/>
            <a:chExt cx="387" cy="411"/>
          </a:xfrm>
        </p:grpSpPr>
        <p:sp>
          <p:nvSpPr>
            <p:cNvPr id="147873" name="Rectangle 41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74" name="Rectangle 41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75" name="Rectangle 41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76" name="Rectangle 42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77" name="Rectangle 42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78" name="Rectangle 42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1" name="Group 423"/>
          <p:cNvGrpSpPr>
            <a:grpSpLocks/>
          </p:cNvGrpSpPr>
          <p:nvPr/>
        </p:nvGrpSpPr>
        <p:grpSpPr bwMode="auto">
          <a:xfrm>
            <a:off x="1538288" y="3621088"/>
            <a:ext cx="614362" cy="652462"/>
            <a:chOff x="195" y="2281"/>
            <a:chExt cx="387" cy="411"/>
          </a:xfrm>
        </p:grpSpPr>
        <p:sp>
          <p:nvSpPr>
            <p:cNvPr id="147880" name="Rectangle 42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81" name="Rectangle 42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82" name="Rectangle 42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83" name="Rectangle 42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84" name="Rectangle 42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85" name="Rectangle 42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2" name="Group 430"/>
          <p:cNvGrpSpPr>
            <a:grpSpLocks/>
          </p:cNvGrpSpPr>
          <p:nvPr/>
        </p:nvGrpSpPr>
        <p:grpSpPr bwMode="auto">
          <a:xfrm>
            <a:off x="1538288" y="4275138"/>
            <a:ext cx="614362" cy="652462"/>
            <a:chOff x="195" y="2281"/>
            <a:chExt cx="387" cy="411"/>
          </a:xfrm>
        </p:grpSpPr>
        <p:sp>
          <p:nvSpPr>
            <p:cNvPr id="147887" name="Rectangle 43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88" name="Rectangle 43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89" name="Rectangle 43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90" name="Rectangle 43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91" name="Rectangle 43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92" name="Rectangle 43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3" name="Group 437"/>
          <p:cNvGrpSpPr>
            <a:grpSpLocks/>
          </p:cNvGrpSpPr>
          <p:nvPr/>
        </p:nvGrpSpPr>
        <p:grpSpPr bwMode="auto">
          <a:xfrm>
            <a:off x="1538288" y="4926013"/>
            <a:ext cx="614362" cy="652462"/>
            <a:chOff x="195" y="2281"/>
            <a:chExt cx="387" cy="411"/>
          </a:xfrm>
        </p:grpSpPr>
        <p:sp>
          <p:nvSpPr>
            <p:cNvPr id="147894" name="Rectangle 43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95" name="Rectangle 43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96" name="Rectangle 44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97" name="Rectangle 44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98" name="Rectangle 44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99" name="Rectangle 44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4" name="Group 444"/>
          <p:cNvGrpSpPr>
            <a:grpSpLocks/>
          </p:cNvGrpSpPr>
          <p:nvPr/>
        </p:nvGrpSpPr>
        <p:grpSpPr bwMode="auto">
          <a:xfrm>
            <a:off x="1538288" y="5580063"/>
            <a:ext cx="614362" cy="652462"/>
            <a:chOff x="195" y="2281"/>
            <a:chExt cx="387" cy="411"/>
          </a:xfrm>
        </p:grpSpPr>
        <p:sp>
          <p:nvSpPr>
            <p:cNvPr id="147901" name="Rectangle 44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02" name="Rectangle 446"/>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903" name="Rectangle 44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04" name="Rectangle 44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05" name="Rectangle 44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06" name="Rectangle 450"/>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5" name="Group 451"/>
          <p:cNvGrpSpPr>
            <a:grpSpLocks/>
          </p:cNvGrpSpPr>
          <p:nvPr/>
        </p:nvGrpSpPr>
        <p:grpSpPr bwMode="auto">
          <a:xfrm>
            <a:off x="2152650" y="3621088"/>
            <a:ext cx="614363" cy="652462"/>
            <a:chOff x="195" y="2281"/>
            <a:chExt cx="387" cy="411"/>
          </a:xfrm>
        </p:grpSpPr>
        <p:sp>
          <p:nvSpPr>
            <p:cNvPr id="147908" name="Rectangle 45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09" name="Rectangle 453"/>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T</a:t>
              </a:r>
            </a:p>
          </p:txBody>
        </p:sp>
        <p:sp>
          <p:nvSpPr>
            <p:cNvPr id="147910" name="Rectangle 45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11" name="Rectangle 45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12" name="Rectangle 45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13" name="Rectangle 457"/>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800"/>
                <a:t>L1.5 </a:t>
              </a:r>
            </a:p>
            <a:p>
              <a:pPr algn="ctr"/>
              <a:r>
                <a:rPr lang="en-US" sz="800"/>
                <a:t>with</a:t>
              </a:r>
            </a:p>
            <a:p>
              <a:pPr algn="ctr"/>
              <a:r>
                <a:rPr lang="en-US" sz="800"/>
                <a:t>replicas</a:t>
              </a:r>
            </a:p>
          </p:txBody>
        </p:sp>
      </p:grpSp>
      <p:grpSp>
        <p:nvGrpSpPr>
          <p:cNvPr id="16" name="Group 458"/>
          <p:cNvGrpSpPr>
            <a:grpSpLocks/>
          </p:cNvGrpSpPr>
          <p:nvPr/>
        </p:nvGrpSpPr>
        <p:grpSpPr bwMode="auto">
          <a:xfrm>
            <a:off x="2152650" y="4275138"/>
            <a:ext cx="614363" cy="652462"/>
            <a:chOff x="195" y="2281"/>
            <a:chExt cx="387" cy="411"/>
          </a:xfrm>
        </p:grpSpPr>
        <p:sp>
          <p:nvSpPr>
            <p:cNvPr id="147915" name="Rectangle 45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16" name="Rectangle 460"/>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917" name="Rectangle 46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18" name="Rectangle 46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19" name="Rectangle 46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20" name="Rectangle 464"/>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7" name="Group 465"/>
          <p:cNvGrpSpPr>
            <a:grpSpLocks/>
          </p:cNvGrpSpPr>
          <p:nvPr/>
        </p:nvGrpSpPr>
        <p:grpSpPr bwMode="auto">
          <a:xfrm>
            <a:off x="2152650" y="4926013"/>
            <a:ext cx="614363" cy="652462"/>
            <a:chOff x="195" y="2281"/>
            <a:chExt cx="387" cy="411"/>
          </a:xfrm>
        </p:grpSpPr>
        <p:sp>
          <p:nvSpPr>
            <p:cNvPr id="147922" name="Rectangle 46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23" name="Rectangle 46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924" name="Rectangle 46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25" name="Rectangle 46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26" name="Rectangle 47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27" name="Rectangle 47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8" name="Group 472"/>
          <p:cNvGrpSpPr>
            <a:grpSpLocks/>
          </p:cNvGrpSpPr>
          <p:nvPr/>
        </p:nvGrpSpPr>
        <p:grpSpPr bwMode="auto">
          <a:xfrm>
            <a:off x="2152650" y="5580063"/>
            <a:ext cx="614363" cy="652462"/>
            <a:chOff x="195" y="2281"/>
            <a:chExt cx="387" cy="411"/>
          </a:xfrm>
        </p:grpSpPr>
        <p:sp>
          <p:nvSpPr>
            <p:cNvPr id="147929" name="Rectangle 47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30" name="Rectangle 47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931" name="Rectangle 47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32" name="Rectangle 47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33" name="Rectangle 47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34" name="Rectangle 47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sp>
        <p:nvSpPr>
          <p:cNvPr id="147809" name="AutoShape 353"/>
          <p:cNvSpPr>
            <a:spLocks noChangeArrowheads="1"/>
          </p:cNvSpPr>
          <p:nvPr/>
        </p:nvSpPr>
        <p:spPr bwMode="auto">
          <a:xfrm>
            <a:off x="2074863" y="3544888"/>
            <a:ext cx="768350" cy="806450"/>
          </a:xfrm>
          <a:prstGeom prst="roundRect">
            <a:avLst>
              <a:gd name="adj" fmla="val 16667"/>
            </a:avLst>
          </a:prstGeom>
          <a:noFill/>
          <a:ln w="508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Three Level Caching</a:t>
            </a:r>
          </a:p>
        </p:txBody>
      </p:sp>
      <p:graphicFrame>
        <p:nvGraphicFramePr>
          <p:cNvPr id="25604" name="Object 4"/>
          <p:cNvGraphicFramePr>
            <a:graphicFrameLocks noChangeAspect="1"/>
          </p:cNvGraphicFramePr>
          <p:nvPr>
            <p:ph sz="half" idx="2"/>
          </p:nvPr>
        </p:nvGraphicFramePr>
        <p:xfrm>
          <a:off x="4645025" y="1168400"/>
          <a:ext cx="4090988" cy="2765425"/>
        </p:xfrm>
        <a:graphic>
          <a:graphicData uri="http://schemas.openxmlformats.org/presentationml/2006/ole">
            <p:oleObj spid="_x0000_s240642" name="Chart" r:id="rId4" imgW="5791140" imgH="3467100" progId="Excel.Sheet.8">
              <p:embed/>
            </p:oleObj>
          </a:graphicData>
        </a:graphic>
      </p:graphicFrame>
      <p:sp>
        <p:nvSpPr>
          <p:cNvPr id="25605" name="Text Box 5"/>
          <p:cNvSpPr txBox="1">
            <a:spLocks noChangeArrowheads="1"/>
          </p:cNvSpPr>
          <p:nvPr/>
        </p:nvSpPr>
        <p:spPr bwMode="auto">
          <a:xfrm>
            <a:off x="6135688" y="1019175"/>
            <a:ext cx="890587"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a:ea typeface="굴림" pitchFamily="34" charset="-127"/>
              </a:rPr>
              <a:t>mcf</a:t>
            </a:r>
          </a:p>
        </p:txBody>
      </p:sp>
      <p:sp>
        <p:nvSpPr>
          <p:cNvPr id="25608" name="Freeform 8"/>
          <p:cNvSpPr>
            <a:spLocks/>
          </p:cNvSpPr>
          <p:nvPr/>
        </p:nvSpPr>
        <p:spPr bwMode="auto">
          <a:xfrm>
            <a:off x="5032375" y="2506663"/>
            <a:ext cx="1379538" cy="346075"/>
          </a:xfrm>
          <a:custGeom>
            <a:avLst/>
            <a:gdLst/>
            <a:ahLst/>
            <a:cxnLst>
              <a:cxn ang="0">
                <a:pos x="667" y="27"/>
              </a:cxn>
              <a:cxn ang="0">
                <a:pos x="389" y="0"/>
              </a:cxn>
              <a:cxn ang="0">
                <a:pos x="226" y="27"/>
              </a:cxn>
              <a:cxn ang="0">
                <a:pos x="179" y="34"/>
              </a:cxn>
              <a:cxn ang="0">
                <a:pos x="104" y="68"/>
              </a:cxn>
              <a:cxn ang="0">
                <a:pos x="77" y="81"/>
              </a:cxn>
              <a:cxn ang="0">
                <a:pos x="118" y="264"/>
              </a:cxn>
              <a:cxn ang="0">
                <a:pos x="674" y="400"/>
              </a:cxn>
              <a:cxn ang="0">
                <a:pos x="911" y="393"/>
              </a:cxn>
              <a:cxn ang="0">
                <a:pos x="992" y="372"/>
              </a:cxn>
              <a:cxn ang="0">
                <a:pos x="1189" y="339"/>
              </a:cxn>
              <a:cxn ang="0">
                <a:pos x="1141" y="169"/>
              </a:cxn>
              <a:cxn ang="0">
                <a:pos x="850" y="27"/>
              </a:cxn>
              <a:cxn ang="0">
                <a:pos x="592" y="0"/>
              </a:cxn>
            </a:cxnLst>
            <a:rect l="0" t="0" r="r" b="b"/>
            <a:pathLst>
              <a:path w="1207" h="400">
                <a:moveTo>
                  <a:pt x="667" y="27"/>
                </a:moveTo>
                <a:cubicBezTo>
                  <a:pt x="574" y="13"/>
                  <a:pt x="483" y="6"/>
                  <a:pt x="389" y="0"/>
                </a:cubicBezTo>
                <a:cubicBezTo>
                  <a:pt x="335" y="11"/>
                  <a:pt x="281" y="19"/>
                  <a:pt x="226" y="27"/>
                </a:cubicBezTo>
                <a:cubicBezTo>
                  <a:pt x="210" y="29"/>
                  <a:pt x="179" y="34"/>
                  <a:pt x="179" y="34"/>
                </a:cubicBezTo>
                <a:cubicBezTo>
                  <a:pt x="138" y="46"/>
                  <a:pt x="168" y="36"/>
                  <a:pt x="104" y="68"/>
                </a:cubicBezTo>
                <a:cubicBezTo>
                  <a:pt x="95" y="72"/>
                  <a:pt x="77" y="81"/>
                  <a:pt x="77" y="81"/>
                </a:cubicBezTo>
                <a:cubicBezTo>
                  <a:pt x="0" y="158"/>
                  <a:pt x="50" y="214"/>
                  <a:pt x="118" y="264"/>
                </a:cubicBezTo>
                <a:cubicBezTo>
                  <a:pt x="274" y="379"/>
                  <a:pt x="488" y="385"/>
                  <a:pt x="674" y="400"/>
                </a:cubicBezTo>
                <a:cubicBezTo>
                  <a:pt x="753" y="398"/>
                  <a:pt x="832" y="397"/>
                  <a:pt x="911" y="393"/>
                </a:cubicBezTo>
                <a:cubicBezTo>
                  <a:pt x="937" y="392"/>
                  <a:pt x="966" y="376"/>
                  <a:pt x="992" y="372"/>
                </a:cubicBezTo>
                <a:cubicBezTo>
                  <a:pt x="1058" y="361"/>
                  <a:pt x="1124" y="353"/>
                  <a:pt x="1189" y="339"/>
                </a:cubicBezTo>
                <a:cubicBezTo>
                  <a:pt x="1207" y="277"/>
                  <a:pt x="1179" y="216"/>
                  <a:pt x="1141" y="169"/>
                </a:cubicBezTo>
                <a:cubicBezTo>
                  <a:pt x="1096" y="39"/>
                  <a:pt x="965" y="41"/>
                  <a:pt x="850" y="27"/>
                </a:cubicBezTo>
                <a:cubicBezTo>
                  <a:pt x="763" y="16"/>
                  <a:pt x="680" y="0"/>
                  <a:pt x="592" y="0"/>
                </a:cubicBezTo>
              </a:path>
            </a:pathLst>
          </a:custGeom>
          <a:noFill/>
          <a:ln w="38100" cap="flat" cmpd="sng">
            <a:solidFill>
              <a:srgbClr val="FF0000"/>
            </a:solidFill>
            <a:prstDash val="solid"/>
            <a:round/>
            <a:headEnd/>
            <a:tailEnd/>
          </a:ln>
          <a:effectLst/>
        </p:spPr>
        <p:txBody>
          <a:bodyPr/>
          <a:lstStyle/>
          <a:p>
            <a:endParaRPr lang="en-US"/>
          </a:p>
        </p:txBody>
      </p:sp>
      <p:sp>
        <p:nvSpPr>
          <p:cNvPr id="25609" name="Freeform 9"/>
          <p:cNvSpPr>
            <a:spLocks/>
          </p:cNvSpPr>
          <p:nvPr/>
        </p:nvSpPr>
        <p:spPr bwMode="auto">
          <a:xfrm>
            <a:off x="6261100" y="1360488"/>
            <a:ext cx="2573338" cy="384175"/>
          </a:xfrm>
          <a:custGeom>
            <a:avLst/>
            <a:gdLst/>
            <a:ahLst/>
            <a:cxnLst>
              <a:cxn ang="0">
                <a:pos x="858" y="40"/>
              </a:cxn>
              <a:cxn ang="0">
                <a:pos x="723" y="1"/>
              </a:cxn>
              <a:cxn ang="0">
                <a:pos x="260" y="29"/>
              </a:cxn>
              <a:cxn ang="0">
                <a:pos x="152" y="74"/>
              </a:cxn>
              <a:cxn ang="0">
                <a:pos x="0" y="187"/>
              </a:cxn>
              <a:cxn ang="0">
                <a:pos x="90" y="306"/>
              </a:cxn>
              <a:cxn ang="0">
                <a:pos x="254" y="334"/>
              </a:cxn>
              <a:cxn ang="0">
                <a:pos x="1220" y="277"/>
              </a:cxn>
              <a:cxn ang="0">
                <a:pos x="1445" y="232"/>
              </a:cxn>
              <a:cxn ang="0">
                <a:pos x="1519" y="221"/>
              </a:cxn>
              <a:cxn ang="0">
                <a:pos x="1677" y="176"/>
              </a:cxn>
              <a:cxn ang="0">
                <a:pos x="1773" y="131"/>
              </a:cxn>
              <a:cxn ang="0">
                <a:pos x="1835" y="91"/>
              </a:cxn>
              <a:cxn ang="0">
                <a:pos x="1728" y="18"/>
              </a:cxn>
              <a:cxn ang="0">
                <a:pos x="1327" y="40"/>
              </a:cxn>
              <a:cxn ang="0">
                <a:pos x="999" y="29"/>
              </a:cxn>
              <a:cxn ang="0">
                <a:pos x="858" y="40"/>
              </a:cxn>
            </a:cxnLst>
            <a:rect l="0" t="0" r="r" b="b"/>
            <a:pathLst>
              <a:path w="1860" h="334">
                <a:moveTo>
                  <a:pt x="858" y="40"/>
                </a:moveTo>
                <a:cubicBezTo>
                  <a:pt x="832" y="0"/>
                  <a:pt x="764" y="4"/>
                  <a:pt x="723" y="1"/>
                </a:cubicBezTo>
                <a:cubicBezTo>
                  <a:pt x="558" y="4"/>
                  <a:pt x="418" y="10"/>
                  <a:pt x="260" y="29"/>
                </a:cubicBezTo>
                <a:cubicBezTo>
                  <a:pt x="223" y="42"/>
                  <a:pt x="189" y="61"/>
                  <a:pt x="152" y="74"/>
                </a:cubicBezTo>
                <a:cubicBezTo>
                  <a:pt x="102" y="113"/>
                  <a:pt x="36" y="132"/>
                  <a:pt x="0" y="187"/>
                </a:cubicBezTo>
                <a:cubicBezTo>
                  <a:pt x="6" y="277"/>
                  <a:pt x="5" y="291"/>
                  <a:pt x="90" y="306"/>
                </a:cubicBezTo>
                <a:cubicBezTo>
                  <a:pt x="145" y="316"/>
                  <a:pt x="254" y="334"/>
                  <a:pt x="254" y="334"/>
                </a:cubicBezTo>
                <a:cubicBezTo>
                  <a:pt x="580" y="314"/>
                  <a:pt x="894" y="283"/>
                  <a:pt x="1220" y="277"/>
                </a:cubicBezTo>
                <a:cubicBezTo>
                  <a:pt x="1300" y="272"/>
                  <a:pt x="1368" y="247"/>
                  <a:pt x="1445" y="232"/>
                </a:cubicBezTo>
                <a:cubicBezTo>
                  <a:pt x="1540" y="213"/>
                  <a:pt x="1451" y="238"/>
                  <a:pt x="1519" y="221"/>
                </a:cubicBezTo>
                <a:cubicBezTo>
                  <a:pt x="1573" y="207"/>
                  <a:pt x="1622" y="184"/>
                  <a:pt x="1677" y="176"/>
                </a:cubicBezTo>
                <a:cubicBezTo>
                  <a:pt x="1702" y="149"/>
                  <a:pt x="1741" y="146"/>
                  <a:pt x="1773" y="131"/>
                </a:cubicBezTo>
                <a:cubicBezTo>
                  <a:pt x="1803" y="100"/>
                  <a:pt x="1799" y="104"/>
                  <a:pt x="1835" y="91"/>
                </a:cubicBezTo>
                <a:cubicBezTo>
                  <a:pt x="1860" y="20"/>
                  <a:pt x="1772" y="22"/>
                  <a:pt x="1728" y="18"/>
                </a:cubicBezTo>
                <a:cubicBezTo>
                  <a:pt x="1594" y="21"/>
                  <a:pt x="1460" y="16"/>
                  <a:pt x="1327" y="40"/>
                </a:cubicBezTo>
                <a:cubicBezTo>
                  <a:pt x="1218" y="36"/>
                  <a:pt x="1108" y="34"/>
                  <a:pt x="999" y="29"/>
                </a:cubicBezTo>
                <a:cubicBezTo>
                  <a:pt x="977" y="28"/>
                  <a:pt x="858" y="21"/>
                  <a:pt x="858" y="40"/>
                </a:cubicBezTo>
                <a:close/>
              </a:path>
            </a:pathLst>
          </a:custGeom>
          <a:noFill/>
          <a:ln w="38100" cap="flat" cmpd="sng">
            <a:solidFill>
              <a:srgbClr val="FF0000"/>
            </a:solidFill>
            <a:prstDash val="solid"/>
            <a:round/>
            <a:headEnd/>
            <a:tailEnd/>
          </a:ln>
          <a:effectLst/>
        </p:spPr>
        <p:txBody>
          <a:bodyPr/>
          <a:lstStyle/>
          <a:p>
            <a:endParaRPr lang="en-US"/>
          </a:p>
        </p:txBody>
      </p:sp>
      <p:graphicFrame>
        <p:nvGraphicFramePr>
          <p:cNvPr id="25611" name="Object 11"/>
          <p:cNvGraphicFramePr>
            <a:graphicFrameLocks noChangeAspect="1"/>
          </p:cNvGraphicFramePr>
          <p:nvPr>
            <p:ph sz="half" idx="1"/>
          </p:nvPr>
        </p:nvGraphicFramePr>
        <p:xfrm>
          <a:off x="609600" y="1206500"/>
          <a:ext cx="4038600" cy="2689225"/>
        </p:xfrm>
        <a:graphic>
          <a:graphicData uri="http://schemas.openxmlformats.org/presentationml/2006/ole">
            <p:oleObj spid="_x0000_s240643" name="Chart" r:id="rId5" imgW="5896154" imgH="3810060" progId="Excel.Sheet.8">
              <p:embed/>
            </p:oleObj>
          </a:graphicData>
        </a:graphic>
      </p:graphicFrame>
      <p:sp>
        <p:nvSpPr>
          <p:cNvPr id="25613" name="Text Box 13"/>
          <p:cNvSpPr txBox="1">
            <a:spLocks noChangeArrowheads="1"/>
          </p:cNvSpPr>
          <p:nvPr/>
        </p:nvSpPr>
        <p:spPr bwMode="auto">
          <a:xfrm>
            <a:off x="2111375" y="1009650"/>
            <a:ext cx="935038"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a:ea typeface="굴림" pitchFamily="34" charset="-127"/>
              </a:rPr>
              <a:t>bzip</a:t>
            </a:r>
          </a:p>
        </p:txBody>
      </p:sp>
      <p:sp>
        <p:nvSpPr>
          <p:cNvPr id="25614" name="Text Box 14"/>
          <p:cNvSpPr txBox="1">
            <a:spLocks noChangeArrowheads="1"/>
          </p:cNvSpPr>
          <p:nvPr/>
        </p:nvSpPr>
        <p:spPr bwMode="auto">
          <a:xfrm rot="-5400000">
            <a:off x="-1051718" y="2594769"/>
            <a:ext cx="3036887" cy="396875"/>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i="1">
                <a:ea typeface="굴림" pitchFamily="34" charset="-127"/>
              </a:rPr>
              <a:t>% of replica in cache</a:t>
            </a:r>
          </a:p>
        </p:txBody>
      </p:sp>
      <p:sp>
        <p:nvSpPr>
          <p:cNvPr id="25618" name="Text Box 18"/>
          <p:cNvSpPr txBox="1">
            <a:spLocks noChangeArrowheads="1"/>
          </p:cNvSpPr>
          <p:nvPr/>
        </p:nvSpPr>
        <p:spPr bwMode="auto">
          <a:xfrm>
            <a:off x="831850" y="3678238"/>
            <a:ext cx="296863" cy="336550"/>
          </a:xfrm>
          <a:prstGeom prst="rect">
            <a:avLst/>
          </a:prstGeom>
          <a:noFill/>
          <a:ln w="9525">
            <a:noFill/>
            <a:miter lim="800000"/>
            <a:headEnd/>
            <a:tailEnd/>
          </a:ln>
          <a:effectLst/>
        </p:spPr>
        <p:txBody>
          <a:bodyPr wrap="none">
            <a:spAutoFit/>
          </a:bodyPr>
          <a:lstStyle/>
          <a:p>
            <a:r>
              <a:rPr lang="en-US" sz="1600" i="1"/>
              <a:t>0</a:t>
            </a:r>
          </a:p>
        </p:txBody>
      </p:sp>
      <p:sp>
        <p:nvSpPr>
          <p:cNvPr id="25619" name="Text Box 19"/>
          <p:cNvSpPr txBox="1">
            <a:spLocks noChangeArrowheads="1"/>
          </p:cNvSpPr>
          <p:nvPr/>
        </p:nvSpPr>
        <p:spPr bwMode="auto">
          <a:xfrm>
            <a:off x="3238500" y="3678238"/>
            <a:ext cx="1757363" cy="336550"/>
          </a:xfrm>
          <a:prstGeom prst="rect">
            <a:avLst/>
          </a:prstGeom>
          <a:noFill/>
          <a:ln w="9525">
            <a:noFill/>
            <a:miter lim="800000"/>
            <a:headEnd/>
            <a:tailEnd/>
          </a:ln>
          <a:effectLst/>
        </p:spPr>
        <p:txBody>
          <a:bodyPr wrap="none">
            <a:spAutoFit/>
          </a:bodyPr>
          <a:lstStyle/>
          <a:p>
            <a:r>
              <a:rPr lang="en-US" sz="1600" i="1"/>
              <a:t>3.8 Billion Instrs</a:t>
            </a:r>
          </a:p>
        </p:txBody>
      </p:sp>
      <p:sp>
        <p:nvSpPr>
          <p:cNvPr id="25620" name="Text Box 20"/>
          <p:cNvSpPr txBox="1">
            <a:spLocks noChangeArrowheads="1"/>
          </p:cNvSpPr>
          <p:nvPr/>
        </p:nvSpPr>
        <p:spPr bwMode="auto">
          <a:xfrm>
            <a:off x="4956175" y="3678238"/>
            <a:ext cx="296863" cy="336550"/>
          </a:xfrm>
          <a:prstGeom prst="rect">
            <a:avLst/>
          </a:prstGeom>
          <a:noFill/>
          <a:ln w="9525">
            <a:noFill/>
            <a:miter lim="800000"/>
            <a:headEnd/>
            <a:tailEnd/>
          </a:ln>
          <a:effectLst/>
        </p:spPr>
        <p:txBody>
          <a:bodyPr wrap="none">
            <a:spAutoFit/>
          </a:bodyPr>
          <a:lstStyle/>
          <a:p>
            <a:r>
              <a:rPr lang="en-US" sz="1600" i="1"/>
              <a:t>0</a:t>
            </a:r>
          </a:p>
        </p:txBody>
      </p:sp>
      <p:sp>
        <p:nvSpPr>
          <p:cNvPr id="25621" name="Text Box 21"/>
          <p:cNvSpPr txBox="1">
            <a:spLocks noChangeArrowheads="1"/>
          </p:cNvSpPr>
          <p:nvPr/>
        </p:nvSpPr>
        <p:spPr bwMode="auto">
          <a:xfrm>
            <a:off x="7308850" y="3678238"/>
            <a:ext cx="1757363" cy="336550"/>
          </a:xfrm>
          <a:prstGeom prst="rect">
            <a:avLst/>
          </a:prstGeom>
          <a:noFill/>
          <a:ln w="9525">
            <a:noFill/>
            <a:miter lim="800000"/>
            <a:headEnd/>
            <a:tailEnd/>
          </a:ln>
          <a:effectLst/>
        </p:spPr>
        <p:txBody>
          <a:bodyPr wrap="none">
            <a:spAutoFit/>
          </a:bodyPr>
          <a:lstStyle/>
          <a:p>
            <a:r>
              <a:rPr lang="en-US" sz="1600" i="1"/>
              <a:t>1.7 Billion Instrs</a:t>
            </a:r>
          </a:p>
        </p:txBody>
      </p:sp>
      <p:sp>
        <p:nvSpPr>
          <p:cNvPr id="25624" name="Text Box 24"/>
          <p:cNvSpPr txBox="1">
            <a:spLocks noChangeArrowheads="1"/>
          </p:cNvSpPr>
          <p:nvPr/>
        </p:nvSpPr>
        <p:spPr bwMode="auto">
          <a:xfrm>
            <a:off x="6915150" y="1739900"/>
            <a:ext cx="1531938" cy="517525"/>
          </a:xfrm>
          <a:prstGeom prst="rect">
            <a:avLst/>
          </a:prstGeom>
          <a:noFill/>
          <a:ln w="9525">
            <a:noFill/>
            <a:miter lim="800000"/>
            <a:headEnd/>
            <a:tailEnd/>
          </a:ln>
          <a:effectLst/>
        </p:spPr>
        <p:txBody>
          <a:bodyPr wrap="none">
            <a:spAutoFit/>
          </a:bodyPr>
          <a:lstStyle/>
          <a:p>
            <a:r>
              <a:rPr lang="en-US" sz="1400" i="1">
                <a:solidFill>
                  <a:srgbClr val="FF0000"/>
                </a:solidFill>
              </a:rPr>
              <a:t>Thread running </a:t>
            </a:r>
          </a:p>
          <a:p>
            <a:r>
              <a:rPr lang="en-US" sz="1400" i="1">
                <a:solidFill>
                  <a:srgbClr val="FF0000"/>
                </a:solidFill>
              </a:rPr>
              <a:t>on one tile</a:t>
            </a:r>
          </a:p>
        </p:txBody>
      </p:sp>
      <p:sp>
        <p:nvSpPr>
          <p:cNvPr id="25625" name="Text Box 25"/>
          <p:cNvSpPr txBox="1">
            <a:spLocks noChangeArrowheads="1"/>
          </p:cNvSpPr>
          <p:nvPr/>
        </p:nvSpPr>
        <p:spPr bwMode="auto">
          <a:xfrm>
            <a:off x="6418263" y="2468563"/>
            <a:ext cx="1649412" cy="517525"/>
          </a:xfrm>
          <a:prstGeom prst="rect">
            <a:avLst/>
          </a:prstGeom>
          <a:noFill/>
          <a:ln w="9525">
            <a:noFill/>
            <a:miter lim="800000"/>
            <a:headEnd/>
            <a:tailEnd/>
          </a:ln>
          <a:effectLst/>
        </p:spPr>
        <p:txBody>
          <a:bodyPr wrap="none">
            <a:spAutoFit/>
          </a:bodyPr>
          <a:lstStyle/>
          <a:p>
            <a:r>
              <a:rPr lang="en-US" sz="1400" i="1">
                <a:solidFill>
                  <a:srgbClr val="FF0000"/>
                </a:solidFill>
              </a:rPr>
              <a:t>Thread moving </a:t>
            </a:r>
          </a:p>
          <a:p>
            <a:r>
              <a:rPr lang="en-US" sz="1400" i="1">
                <a:solidFill>
                  <a:srgbClr val="FF0000"/>
                </a:solidFill>
              </a:rPr>
              <a:t>between two tiles</a:t>
            </a:r>
          </a:p>
        </p:txBody>
      </p:sp>
      <p:sp>
        <p:nvSpPr>
          <p:cNvPr id="25626" name="Text Box 26"/>
          <p:cNvSpPr txBox="1">
            <a:spLocks noChangeArrowheads="1"/>
          </p:cNvSpPr>
          <p:nvPr/>
        </p:nvSpPr>
        <p:spPr bwMode="auto">
          <a:xfrm>
            <a:off x="1346200" y="4389438"/>
            <a:ext cx="6681788" cy="1373187"/>
          </a:xfrm>
          <a:prstGeom prst="rect">
            <a:avLst/>
          </a:prstGeom>
          <a:noFill/>
          <a:ln w="9525">
            <a:noFill/>
            <a:miter lim="800000"/>
            <a:headEnd/>
            <a:tailEnd/>
          </a:ln>
          <a:effectLst/>
        </p:spPr>
        <p:txBody>
          <a:bodyPr>
            <a:spAutoFit/>
          </a:bodyPr>
          <a:lstStyle/>
          <a:p>
            <a:pPr>
              <a:spcBef>
                <a:spcPct val="20000"/>
              </a:spcBef>
              <a:buClr>
                <a:schemeClr val="tx1"/>
              </a:buClr>
              <a:buFont typeface="Wingdings" pitchFamily="2" charset="2"/>
              <a:buNone/>
            </a:pPr>
            <a:r>
              <a:rPr lang="en-US" altLang="ko-KR" sz="2800" i="1">
                <a:ea typeface="굴림" pitchFamily="34" charset="-127"/>
              </a:rPr>
              <a:t>Each graph shows the percentage of replicas in the L2 caches </a:t>
            </a:r>
            <a:r>
              <a:rPr lang="en-US" altLang="ko-KR" sz="2800" i="1">
                <a:solidFill>
                  <a:srgbClr val="FF0000"/>
                </a:solidFill>
                <a:ea typeface="굴림" pitchFamily="34" charset="-127"/>
              </a:rPr>
              <a:t>for each </a:t>
            </a:r>
            <a:r>
              <a:rPr lang="en-US" altLang="ko-KR" sz="2800" i="1">
                <a:ea typeface="굴림" pitchFamily="34" charset="-127"/>
              </a:rPr>
              <a:t>of the 8 caches</a:t>
            </a:r>
            <a:endParaRPr lang="en-US" sz="28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25609" grpId="0" animBg="1"/>
      <p:bldP spid="25624" grpId="0"/>
      <p:bldP spid="256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Sun Niagara T1</a:t>
            </a:r>
            <a:endParaRPr lang="en-US" dirty="0"/>
          </a:p>
        </p:txBody>
      </p:sp>
      <p:pic>
        <p:nvPicPr>
          <p:cNvPr id="303106" name="Picture 2" descr="C:\Documents\000.Service\summercourse-saragoza\ultrasparcT1_overlay_die.jpg"/>
          <p:cNvPicPr>
            <a:picLocks noChangeAspect="1" noChangeArrowheads="1"/>
          </p:cNvPicPr>
          <p:nvPr/>
        </p:nvPicPr>
        <p:blipFill>
          <a:blip r:embed="rId2"/>
          <a:srcRect/>
          <a:stretch>
            <a:fillRect/>
          </a:stretch>
        </p:blipFill>
        <p:spPr bwMode="auto">
          <a:xfrm>
            <a:off x="1600200" y="1143000"/>
            <a:ext cx="4675682" cy="4689475"/>
          </a:xfrm>
          <a:prstGeom prst="rect">
            <a:avLst/>
          </a:prstGeom>
          <a:noFill/>
        </p:spPr>
      </p:pic>
      <p:sp>
        <p:nvSpPr>
          <p:cNvPr id="5" name="TextBox 4"/>
          <p:cNvSpPr txBox="1"/>
          <p:nvPr/>
        </p:nvSpPr>
        <p:spPr>
          <a:xfrm>
            <a:off x="0" y="6550223"/>
            <a:ext cx="5077031" cy="307777"/>
          </a:xfrm>
          <a:prstGeom prst="rect">
            <a:avLst/>
          </a:prstGeom>
          <a:noFill/>
        </p:spPr>
        <p:txBody>
          <a:bodyPr wrap="none" rtlCol="0">
            <a:spAutoFit/>
          </a:bodyPr>
          <a:lstStyle/>
          <a:p>
            <a:r>
              <a:rPr lang="en-US" sz="1400" dirty="0" smtClean="0"/>
              <a:t>From http://jinsatoh.jp/ennui/archives/2006/03/opensparc.html</a:t>
            </a:r>
            <a:endParaRPr lang="en-US" sz="1400" dirty="0"/>
          </a:p>
        </p:txBody>
      </p:sp>
      <p:sp>
        <p:nvSpPr>
          <p:cNvPr id="8" name="Title 1"/>
          <p:cNvSpPr>
            <a:spLocks noGrp="1"/>
          </p:cNvSpPr>
          <p:nvPr>
            <p:ph type="title"/>
          </p:nvPr>
        </p:nvSpPr>
        <p:spPr>
          <a:xfrm>
            <a:off x="228600" y="46038"/>
            <a:ext cx="8915400" cy="258762"/>
          </a:xfrm>
        </p:spPr>
        <p:txBody>
          <a:bodyPr/>
          <a:lstStyle/>
          <a:p>
            <a:r>
              <a:rPr lang="en-US" dirty="0" smtClean="0"/>
              <a:t>Modern Processors Have Lots of Cores and Large Caches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00200"/>
            <a:ext cx="8915400" cy="1470025"/>
          </a:xfrm>
        </p:spPr>
        <p:txBody>
          <a:bodyPr/>
          <a:lstStyle/>
          <a:p>
            <a:pPr lvl="1" algn="ctr"/>
            <a:r>
              <a:rPr lang="en-US" dirty="0" smtClean="0">
                <a:solidFill>
                  <a:schemeClr val="accent2"/>
                </a:solidFill>
              </a:rPr>
              <a:t>NUCA: A Non-Uniform Cache Access Architecture for Wire-Delay Dominated On-Chip Caches</a:t>
            </a:r>
            <a:endParaRPr lang="en-US" dirty="0">
              <a:solidFill>
                <a:schemeClr val="accent2"/>
              </a:solidFill>
            </a:endParaRPr>
          </a:p>
        </p:txBody>
      </p:sp>
      <p:sp>
        <p:nvSpPr>
          <p:cNvPr id="6" name="Text Placeholder 5"/>
          <p:cNvSpPr>
            <a:spLocks noGrp="1"/>
          </p:cNvSpPr>
          <p:nvPr>
            <p:ph type="subTitle" idx="1"/>
          </p:nvPr>
        </p:nvSpPr>
        <p:spPr/>
        <p:txBody>
          <a:bodyPr/>
          <a:lstStyle/>
          <a:p>
            <a:pPr marL="0" lvl="1"/>
            <a:r>
              <a:rPr lang="en-US" b="1" dirty="0" err="1" smtClean="0">
                <a:solidFill>
                  <a:schemeClr val="tx1"/>
                </a:solidFill>
              </a:rPr>
              <a:t>Changkyu</a:t>
            </a:r>
            <a:r>
              <a:rPr lang="en-US" b="1" dirty="0" smtClean="0">
                <a:solidFill>
                  <a:schemeClr val="tx1"/>
                </a:solidFill>
              </a:rPr>
              <a:t> Kim, D.C. Burger, and S.W. </a:t>
            </a:r>
            <a:r>
              <a:rPr lang="en-US" b="1" dirty="0" err="1" smtClean="0">
                <a:solidFill>
                  <a:schemeClr val="tx1"/>
                </a:solidFill>
              </a:rPr>
              <a:t>Keckler</a:t>
            </a:r>
            <a:r>
              <a:rPr lang="en-US" b="1" dirty="0" smtClean="0">
                <a:solidFill>
                  <a:schemeClr val="tx1"/>
                </a:solidFill>
              </a:rPr>
              <a:t>,</a:t>
            </a:r>
          </a:p>
          <a:p>
            <a:pPr marL="0" lvl="1"/>
            <a:r>
              <a:rPr lang="en-US" dirty="0" smtClean="0"/>
              <a:t>10th International Conference on Architectural Support for Programming Languages and Operating Systems (ASPLOS-X), October, 2002.</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Single-Threaded Benchmarks</a:t>
            </a:r>
          </a:p>
        </p:txBody>
      </p:sp>
      <p:sp>
        <p:nvSpPr>
          <p:cNvPr id="121862" name="Text Box 6"/>
          <p:cNvSpPr txBox="1">
            <a:spLocks noChangeArrowheads="1"/>
          </p:cNvSpPr>
          <p:nvPr/>
        </p:nvSpPr>
        <p:spPr bwMode="auto">
          <a:xfrm>
            <a:off x="2693988" y="1171575"/>
            <a:ext cx="3416300"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i="1">
                <a:ea typeface="굴림" pitchFamily="34" charset="-127"/>
              </a:rPr>
              <a:t>Average Data Access Latency</a:t>
            </a:r>
          </a:p>
        </p:txBody>
      </p:sp>
      <p:graphicFrame>
        <p:nvGraphicFramePr>
          <p:cNvPr id="121869" name="Object 13"/>
          <p:cNvGraphicFramePr>
            <a:graphicFrameLocks noChangeAspect="1"/>
          </p:cNvGraphicFramePr>
          <p:nvPr>
            <p:ph idx="1"/>
          </p:nvPr>
        </p:nvGraphicFramePr>
        <p:xfrm>
          <a:off x="155575" y="1327150"/>
          <a:ext cx="8794750" cy="3752850"/>
        </p:xfrm>
        <a:graphic>
          <a:graphicData uri="http://schemas.openxmlformats.org/presentationml/2006/ole">
            <p:oleObj spid="_x0000_s241666" name="Chart" r:id="rId4" imgW="5896154" imgH="2419469" progId="Excel.Sheet.8">
              <p:embed/>
            </p:oleObj>
          </a:graphicData>
        </a:graphic>
      </p:graphicFrame>
      <p:sp>
        <p:nvSpPr>
          <p:cNvPr id="121871" name="Text Box 15"/>
          <p:cNvSpPr txBox="1">
            <a:spLocks noChangeArrowheads="1"/>
          </p:cNvSpPr>
          <p:nvPr/>
        </p:nvSpPr>
        <p:spPr bwMode="auto">
          <a:xfrm>
            <a:off x="654050" y="5064125"/>
            <a:ext cx="7796213" cy="1552575"/>
          </a:xfrm>
          <a:prstGeom prst="rect">
            <a:avLst/>
          </a:prstGeom>
          <a:noFill/>
          <a:ln w="9525">
            <a:noFill/>
            <a:miter lim="800000"/>
            <a:headEnd/>
            <a:tailEnd/>
          </a:ln>
          <a:effectLst/>
        </p:spPr>
        <p:txBody>
          <a:bodyPr>
            <a:spAutoFit/>
          </a:bodyPr>
          <a:lstStyle/>
          <a:p>
            <a:pPr>
              <a:spcBef>
                <a:spcPct val="20000"/>
              </a:spcBef>
              <a:buClr>
                <a:schemeClr val="tx1"/>
              </a:buClr>
              <a:buFont typeface="Wingdings" pitchFamily="2" charset="2"/>
              <a:buNone/>
            </a:pPr>
            <a:r>
              <a:rPr lang="en-US" altLang="ko-KR" sz="2400" i="1">
                <a:ea typeface="굴림" pitchFamily="34" charset="-127"/>
              </a:rPr>
              <a:t>Victim replication is the best policy in 11 out of 12 benchmarks with an average saving of 23% over shared design and 6% over private design</a:t>
            </a:r>
          </a:p>
          <a:p>
            <a:endParaRPr lang="en-US" sz="2400" b="0" i="1"/>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Multi-Programmed Workloads</a:t>
            </a:r>
          </a:p>
        </p:txBody>
      </p:sp>
      <p:sp>
        <p:nvSpPr>
          <p:cNvPr id="26630" name="Text Box 6"/>
          <p:cNvSpPr txBox="1">
            <a:spLocks noChangeArrowheads="1"/>
          </p:cNvSpPr>
          <p:nvPr/>
        </p:nvSpPr>
        <p:spPr bwMode="auto">
          <a:xfrm>
            <a:off x="1576388" y="1009650"/>
            <a:ext cx="3416300"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i="1">
                <a:ea typeface="굴림" pitchFamily="34" charset="-127"/>
              </a:rPr>
              <a:t>Average Data Access Latency</a:t>
            </a:r>
          </a:p>
        </p:txBody>
      </p:sp>
      <p:graphicFrame>
        <p:nvGraphicFramePr>
          <p:cNvPr id="26632" name="Object 8"/>
          <p:cNvGraphicFramePr>
            <a:graphicFrameLocks noChangeAspect="1"/>
          </p:cNvGraphicFramePr>
          <p:nvPr>
            <p:ph idx="1"/>
          </p:nvPr>
        </p:nvGraphicFramePr>
        <p:xfrm>
          <a:off x="1588" y="1052513"/>
          <a:ext cx="6529387" cy="3476625"/>
        </p:xfrm>
        <a:graphic>
          <a:graphicData uri="http://schemas.openxmlformats.org/presentationml/2006/ole">
            <p:oleObj spid="_x0000_s242690" name="Chart" r:id="rId4" imgW="5896154" imgH="2933700" progId="Excel.Sheet.8">
              <p:embed/>
            </p:oleObj>
          </a:graphicData>
        </a:graphic>
      </p:graphicFrame>
      <p:sp>
        <p:nvSpPr>
          <p:cNvPr id="26634" name="Text Box 10"/>
          <p:cNvSpPr txBox="1">
            <a:spLocks noChangeArrowheads="1"/>
          </p:cNvSpPr>
          <p:nvPr/>
        </p:nvSpPr>
        <p:spPr bwMode="auto">
          <a:xfrm>
            <a:off x="6454775" y="1662113"/>
            <a:ext cx="2689225" cy="2101850"/>
          </a:xfrm>
          <a:prstGeom prst="rect">
            <a:avLst/>
          </a:prstGeom>
          <a:noFill/>
          <a:ln w="9525">
            <a:noFill/>
            <a:miter lim="800000"/>
            <a:headEnd/>
            <a:tailEnd/>
          </a:ln>
          <a:effectLst/>
        </p:spPr>
        <p:txBody>
          <a:bodyPr>
            <a:spAutoFit/>
          </a:bodyPr>
          <a:lstStyle/>
          <a:p>
            <a:r>
              <a:rPr lang="en-US" altLang="ko-KR" sz="2200" i="1">
                <a:ea typeface="굴림" pitchFamily="34" charset="-127"/>
              </a:rPr>
              <a:t>Created using SpecINTs, each with 8 different programs chosen at random</a:t>
            </a:r>
          </a:p>
          <a:p>
            <a:endParaRPr lang="en-US" sz="2200" i="1"/>
          </a:p>
        </p:txBody>
      </p:sp>
      <p:sp>
        <p:nvSpPr>
          <p:cNvPr id="26635" name="Text Box 11"/>
          <p:cNvSpPr txBox="1">
            <a:spLocks noChangeArrowheads="1"/>
          </p:cNvSpPr>
          <p:nvPr/>
        </p:nvSpPr>
        <p:spPr bwMode="auto">
          <a:xfrm>
            <a:off x="193675" y="4735513"/>
            <a:ext cx="8689975" cy="1096962"/>
          </a:xfrm>
          <a:prstGeom prst="rect">
            <a:avLst/>
          </a:prstGeom>
          <a:noFill/>
          <a:ln w="9525">
            <a:noFill/>
            <a:miter lim="800000"/>
            <a:headEnd/>
            <a:tailEnd/>
          </a:ln>
          <a:effectLst/>
        </p:spPr>
        <p:txBody>
          <a:bodyPr wrap="none">
            <a:spAutoFit/>
          </a:bodyPr>
          <a:lstStyle/>
          <a:p>
            <a:r>
              <a:rPr lang="en-US" sz="2200" i="1"/>
              <a:t>1</a:t>
            </a:r>
            <a:r>
              <a:rPr lang="en-US" sz="2200" i="1" baseline="30000"/>
              <a:t>st</a:t>
            </a:r>
            <a:r>
              <a:rPr lang="en-US" sz="2200" i="1"/>
              <a:t> :  Private design, always the best</a:t>
            </a:r>
          </a:p>
          <a:p>
            <a:r>
              <a:rPr lang="en-US" sz="2200" i="1"/>
              <a:t>2</a:t>
            </a:r>
            <a:r>
              <a:rPr lang="en-US" sz="2200" i="1" baseline="30000"/>
              <a:t>nd</a:t>
            </a:r>
            <a:r>
              <a:rPr lang="en-US" sz="2200" i="1"/>
              <a:t> : Victim replication, performance within 7% of private design</a:t>
            </a:r>
          </a:p>
          <a:p>
            <a:r>
              <a:rPr lang="en-US" sz="2200" i="1"/>
              <a:t>3</a:t>
            </a:r>
            <a:r>
              <a:rPr lang="en-US" sz="2200" i="1" baseline="30000"/>
              <a:t>rd</a:t>
            </a:r>
            <a:r>
              <a:rPr lang="en-US" sz="2200" i="1"/>
              <a:t> : Shared design, performance within 27% of private design</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4800" y="1"/>
            <a:ext cx="8680450" cy="381000"/>
          </a:xfrm>
        </p:spPr>
        <p:txBody>
          <a:bodyPr/>
          <a:lstStyle/>
          <a:p>
            <a:r>
              <a:rPr lang="en-US"/>
              <a:t>Concluding Remarks</a:t>
            </a:r>
          </a:p>
        </p:txBody>
      </p:sp>
      <p:sp>
        <p:nvSpPr>
          <p:cNvPr id="83971" name="Rectangle 3"/>
          <p:cNvSpPr>
            <a:spLocks noGrp="1" noChangeArrowheads="1"/>
          </p:cNvSpPr>
          <p:nvPr>
            <p:ph type="body" idx="1"/>
          </p:nvPr>
        </p:nvSpPr>
        <p:spPr>
          <a:xfrm>
            <a:off x="385763" y="1355725"/>
            <a:ext cx="8218487" cy="5030788"/>
          </a:xfrm>
        </p:spPr>
        <p:txBody>
          <a:bodyPr/>
          <a:lstStyle/>
          <a:p>
            <a:pPr marL="533400" indent="-533400">
              <a:buClr>
                <a:srgbClr val="FF0000"/>
              </a:buClr>
              <a:buFont typeface="Wingdings" pitchFamily="2" charset="2"/>
              <a:buNone/>
            </a:pPr>
            <a:r>
              <a:rPr lang="en-US" i="1" dirty="0">
                <a:effectLst>
                  <a:outerShdw blurRad="38100" dist="38100" dir="2700000" algn="tl">
                    <a:srgbClr val="C0C0C0"/>
                  </a:outerShdw>
                </a:effectLst>
              </a:rPr>
              <a:t>Victim Replication is</a:t>
            </a:r>
          </a:p>
          <a:p>
            <a:pPr marL="533400" indent="-533400">
              <a:buClr>
                <a:srgbClr val="FF0000"/>
              </a:buClr>
              <a:buFont typeface="Wingdings" pitchFamily="2" charset="2"/>
              <a:buChar char="è"/>
            </a:pPr>
            <a:r>
              <a:rPr lang="en-US" sz="2400" i="1" u="sng" dirty="0">
                <a:solidFill>
                  <a:srgbClr val="FF0000"/>
                </a:solidFill>
                <a:effectLst>
                  <a:outerShdw blurRad="38100" dist="38100" dir="2700000" algn="tl">
                    <a:srgbClr val="C0C0C0"/>
                  </a:outerShdw>
                </a:effectLst>
              </a:rPr>
              <a:t>Simple</a:t>
            </a:r>
            <a:r>
              <a:rPr lang="en-US" sz="2400" b="0" i="1" dirty="0">
                <a:solidFill>
                  <a:srgbClr val="FF0000"/>
                </a:solidFill>
              </a:rPr>
              <a:t>:</a:t>
            </a:r>
            <a:r>
              <a:rPr lang="en-US" sz="2400" b="0" i="1" dirty="0"/>
              <a:t> </a:t>
            </a:r>
            <a:r>
              <a:rPr lang="en-US" sz="2400" i="1" dirty="0"/>
              <a:t>Requires little modification from a shared L2 design</a:t>
            </a:r>
          </a:p>
          <a:p>
            <a:pPr marL="914400" lvl="1" indent="-457200">
              <a:buClr>
                <a:srgbClr val="FF0000"/>
              </a:buClr>
              <a:buFont typeface="Wingdings" pitchFamily="2" charset="2"/>
              <a:buChar char="è"/>
            </a:pPr>
            <a:endParaRPr lang="en-US" sz="2000" i="1" dirty="0"/>
          </a:p>
          <a:p>
            <a:pPr marL="533400" indent="-533400">
              <a:buClr>
                <a:srgbClr val="FF0000"/>
              </a:buClr>
              <a:buFont typeface="Wingdings" pitchFamily="2" charset="2"/>
              <a:buChar char="è"/>
            </a:pPr>
            <a:r>
              <a:rPr lang="en-US" sz="2400" i="1" u="sng" dirty="0">
                <a:solidFill>
                  <a:srgbClr val="FF0000"/>
                </a:solidFill>
                <a:effectLst>
                  <a:outerShdw blurRad="38100" dist="38100" dir="2700000" algn="tl">
                    <a:srgbClr val="C0C0C0"/>
                  </a:outerShdw>
                </a:effectLst>
              </a:rPr>
              <a:t>Scalable</a:t>
            </a:r>
            <a:r>
              <a:rPr lang="en-US" sz="2400" b="0" i="1" dirty="0">
                <a:solidFill>
                  <a:srgbClr val="FF0000"/>
                </a:solidFill>
              </a:rPr>
              <a:t>:</a:t>
            </a:r>
            <a:r>
              <a:rPr lang="en-US" sz="2400" b="0" i="1" dirty="0"/>
              <a:t> </a:t>
            </a:r>
            <a:r>
              <a:rPr lang="en-US" sz="2400" i="1" dirty="0"/>
              <a:t>Scales well to CMPs with large number of nodes by using a directory-based cache coherence protocol</a:t>
            </a:r>
          </a:p>
          <a:p>
            <a:pPr marL="914400" lvl="1" indent="-457200">
              <a:buClr>
                <a:srgbClr val="FF0000"/>
              </a:buClr>
              <a:buFont typeface="Wingdings" pitchFamily="2" charset="2"/>
              <a:buChar char="è"/>
            </a:pPr>
            <a:endParaRPr lang="en-US" sz="2000" i="1" dirty="0"/>
          </a:p>
          <a:p>
            <a:pPr marL="533400" indent="-533400">
              <a:buClr>
                <a:srgbClr val="FF0000"/>
              </a:buClr>
              <a:buFont typeface="Wingdings" pitchFamily="2" charset="2"/>
              <a:buChar char="è"/>
            </a:pPr>
            <a:r>
              <a:rPr lang="en-US" sz="2400" i="1" u="sng" dirty="0">
                <a:solidFill>
                  <a:srgbClr val="FF0000"/>
                </a:solidFill>
                <a:effectLst>
                  <a:outerShdw blurRad="38100" dist="38100" dir="2700000" algn="tl">
                    <a:srgbClr val="C0C0C0"/>
                  </a:outerShdw>
                </a:effectLst>
              </a:rPr>
              <a:t>Robust</a:t>
            </a:r>
            <a:r>
              <a:rPr lang="en-US" sz="2400" b="0" i="1" dirty="0">
                <a:solidFill>
                  <a:srgbClr val="FF0000"/>
                </a:solidFill>
                <a:effectLst>
                  <a:outerShdw blurRad="38100" dist="38100" dir="2700000" algn="tl">
                    <a:srgbClr val="C0C0C0"/>
                  </a:outerShdw>
                </a:effectLst>
              </a:rPr>
              <a:t>:</a:t>
            </a:r>
            <a:r>
              <a:rPr lang="en-US" sz="2400" b="0" i="1" dirty="0"/>
              <a:t> </a:t>
            </a:r>
            <a:r>
              <a:rPr lang="en-US" sz="2400" i="1" dirty="0"/>
              <a:t>Works well for a wide range of workloads</a:t>
            </a:r>
            <a:r>
              <a:rPr lang="en-US" sz="2400" b="0" i="1" dirty="0"/>
              <a:t> </a:t>
            </a:r>
          </a:p>
          <a:p>
            <a:pPr marL="914400" lvl="1" indent="-457200">
              <a:buFont typeface="Arial" charset="0"/>
              <a:buAutoNum type="arabicPeriod"/>
            </a:pPr>
            <a:r>
              <a:rPr lang="en-US" i="1" dirty="0"/>
              <a:t>Single-threaded</a:t>
            </a:r>
          </a:p>
          <a:p>
            <a:pPr marL="914400" lvl="1" indent="-457200">
              <a:buFont typeface="Arial" charset="0"/>
              <a:buAutoNum type="arabicPeriod"/>
            </a:pPr>
            <a:r>
              <a:rPr lang="en-US" i="1" dirty="0"/>
              <a:t>Multi-threaded</a:t>
            </a:r>
          </a:p>
          <a:p>
            <a:pPr marL="914400" lvl="1" indent="-457200">
              <a:buFont typeface="Arial" charset="0"/>
              <a:buAutoNum type="arabicPeriod"/>
            </a:pPr>
            <a:r>
              <a:rPr lang="en-US" i="1" dirty="0"/>
              <a:t>Multi-programmed</a:t>
            </a:r>
          </a:p>
          <a:p>
            <a:pPr marL="914400" lvl="1" indent="-457200"/>
            <a:endParaRPr lang="en-US" sz="2800" i="1" dirty="0"/>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2800" dirty="0"/>
              <a:t>Optimizing Replication, Communication, and </a:t>
            </a:r>
            <a:r>
              <a:rPr lang="en-US" sz="2800" dirty="0" smtClean="0"/>
              <a:t/>
            </a:r>
            <a:br>
              <a:rPr lang="en-US" sz="2800" dirty="0" smtClean="0"/>
            </a:br>
            <a:r>
              <a:rPr lang="en-US" sz="2800" dirty="0" smtClean="0"/>
              <a:t>Capacity </a:t>
            </a:r>
            <a:r>
              <a:rPr lang="en-US" sz="2800" dirty="0"/>
              <a:t>Allocation in CMPs</a:t>
            </a:r>
            <a:r>
              <a:rPr lang="en-US" dirty="0"/>
              <a:t/>
            </a:r>
            <a:br>
              <a:rPr lang="en-US" dirty="0"/>
            </a:br>
            <a:endParaRPr lang="en-US" sz="1400" dirty="0"/>
          </a:p>
        </p:txBody>
      </p:sp>
      <p:sp>
        <p:nvSpPr>
          <p:cNvPr id="4099" name="Rectangle 3"/>
          <p:cNvSpPr>
            <a:spLocks noGrp="1" noChangeArrowheads="1"/>
          </p:cNvSpPr>
          <p:nvPr>
            <p:ph type="subTitle" idx="1"/>
          </p:nvPr>
        </p:nvSpPr>
        <p:spPr>
          <a:xfrm>
            <a:off x="1371600" y="3429000"/>
            <a:ext cx="7010400" cy="1600200"/>
          </a:xfrm>
        </p:spPr>
        <p:txBody>
          <a:bodyPr/>
          <a:lstStyle/>
          <a:p>
            <a:r>
              <a:rPr lang="en-US" sz="2400" b="1" dirty="0">
                <a:solidFill>
                  <a:srgbClr val="C00000"/>
                </a:solidFill>
              </a:rPr>
              <a:t>Z. </a:t>
            </a:r>
            <a:r>
              <a:rPr lang="en-US" sz="2400" b="1" dirty="0" err="1">
                <a:solidFill>
                  <a:srgbClr val="C00000"/>
                </a:solidFill>
              </a:rPr>
              <a:t>Chishti</a:t>
            </a:r>
            <a:r>
              <a:rPr lang="en-US" sz="2400" b="1" dirty="0">
                <a:solidFill>
                  <a:srgbClr val="C00000"/>
                </a:solidFill>
              </a:rPr>
              <a:t>, M. D. Powell, and T. N. </a:t>
            </a:r>
            <a:r>
              <a:rPr lang="en-US" sz="2400" b="1" dirty="0" err="1" smtClean="0">
                <a:solidFill>
                  <a:srgbClr val="C00000"/>
                </a:solidFill>
              </a:rPr>
              <a:t>Vijaykumar</a:t>
            </a:r>
            <a:endParaRPr lang="en-US" sz="2400" b="1" dirty="0" smtClean="0">
              <a:solidFill>
                <a:srgbClr val="C00000"/>
              </a:solidFill>
            </a:endParaRPr>
          </a:p>
          <a:p>
            <a:r>
              <a:rPr lang="en-US" sz="1800" dirty="0" smtClean="0">
                <a:solidFill>
                  <a:schemeClr val="tx1"/>
                </a:solidFill>
                <a:latin typeface="Arial" charset="0"/>
              </a:rPr>
              <a:t>Proceedings of the 32nd International Symposium on Computer Architecture, June 2005</a:t>
            </a:r>
            <a:r>
              <a:rPr lang="en-US" sz="2000" dirty="0" smtClean="0">
                <a:solidFill>
                  <a:schemeClr val="tx1"/>
                </a:solidFill>
                <a:latin typeface="Arial" charset="0"/>
              </a:rPr>
              <a:t>.</a:t>
            </a:r>
          </a:p>
          <a:p>
            <a:endParaRPr lang="en-US" sz="2000" b="1" dirty="0">
              <a:solidFill>
                <a:srgbClr val="C00000"/>
              </a:solidFill>
            </a:endParaRPr>
          </a:p>
          <a:p>
            <a:endParaRPr lang="en-US" sz="1600" dirty="0"/>
          </a:p>
          <a:p>
            <a:endParaRPr lang="en-US" sz="1600" dirty="0"/>
          </a:p>
        </p:txBody>
      </p:sp>
      <p:sp>
        <p:nvSpPr>
          <p:cNvPr id="4100" name="Text Box 4"/>
          <p:cNvSpPr txBox="1">
            <a:spLocks noChangeArrowheads="1"/>
          </p:cNvSpPr>
          <p:nvPr/>
        </p:nvSpPr>
        <p:spPr bwMode="auto">
          <a:xfrm>
            <a:off x="365125" y="6259513"/>
            <a:ext cx="7624138" cy="523220"/>
          </a:xfrm>
          <a:prstGeom prst="rect">
            <a:avLst/>
          </a:prstGeom>
          <a:noFill/>
          <a:ln w="9525">
            <a:noFill/>
            <a:miter lim="800000"/>
            <a:headEnd/>
            <a:tailEnd/>
          </a:ln>
          <a:effectLst/>
        </p:spPr>
        <p:txBody>
          <a:bodyPr wrap="none">
            <a:spAutoFit/>
          </a:bodyPr>
          <a:lstStyle/>
          <a:p>
            <a:r>
              <a:rPr lang="en-US" sz="1400" dirty="0" smtClean="0">
                <a:latin typeface="Arial" charset="0"/>
              </a:rPr>
              <a:t>Slides mostly by the paper authors and by </a:t>
            </a:r>
            <a:r>
              <a:rPr lang="en-US" sz="1400" dirty="0" err="1" smtClean="0"/>
              <a:t>Siddhesh</a:t>
            </a:r>
            <a:r>
              <a:rPr lang="en-US" sz="1400" dirty="0" smtClean="0"/>
              <a:t> </a:t>
            </a:r>
            <a:r>
              <a:rPr lang="en-US" sz="1400" dirty="0" err="1" smtClean="0"/>
              <a:t>Mhambrey’s</a:t>
            </a:r>
            <a:r>
              <a:rPr lang="en-US" sz="1400" dirty="0" smtClean="0"/>
              <a:t> course presentation CSE520</a:t>
            </a:r>
          </a:p>
          <a:p>
            <a:endParaRPr lang="en-US" sz="1400" dirty="0">
              <a:latin typeface="Arial" charset="0"/>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Cache Organization</a:t>
            </a:r>
          </a:p>
        </p:txBody>
      </p:sp>
      <p:sp>
        <p:nvSpPr>
          <p:cNvPr id="51203" name="Rectangle 3"/>
          <p:cNvSpPr>
            <a:spLocks noGrp="1" noChangeArrowheads="1"/>
          </p:cNvSpPr>
          <p:nvPr>
            <p:ph type="body" idx="1"/>
          </p:nvPr>
        </p:nvSpPr>
        <p:spPr/>
        <p:txBody>
          <a:bodyPr/>
          <a:lstStyle/>
          <a:p>
            <a:r>
              <a:rPr lang="en-US" sz="2400" dirty="0"/>
              <a:t>Goal: </a:t>
            </a:r>
          </a:p>
          <a:p>
            <a:pPr lvl="1"/>
            <a:r>
              <a:rPr lang="en-US" dirty="0"/>
              <a:t>Utilize Capacity Effectively- Reduce capacity misses</a:t>
            </a:r>
          </a:p>
          <a:p>
            <a:pPr lvl="1"/>
            <a:r>
              <a:rPr lang="en-US" dirty="0"/>
              <a:t>Mitigate Increased Latencies- Keep wire delays small</a:t>
            </a:r>
          </a:p>
          <a:p>
            <a:r>
              <a:rPr lang="en-US" sz="2400" dirty="0"/>
              <a:t>Shared</a:t>
            </a:r>
          </a:p>
          <a:p>
            <a:pPr lvl="1"/>
            <a:r>
              <a:rPr lang="en-US" dirty="0"/>
              <a:t>High Capacity but increased latency</a:t>
            </a:r>
          </a:p>
          <a:p>
            <a:r>
              <a:rPr lang="en-US" sz="2400" dirty="0"/>
              <a:t>Private</a:t>
            </a:r>
          </a:p>
          <a:p>
            <a:pPr lvl="1"/>
            <a:r>
              <a:rPr lang="en-US" dirty="0"/>
              <a:t>Low Latency but limited capacity</a:t>
            </a:r>
          </a:p>
          <a:p>
            <a:endParaRPr lang="en-US" sz="1600" dirty="0"/>
          </a:p>
        </p:txBody>
      </p:sp>
      <p:sp>
        <p:nvSpPr>
          <p:cNvPr id="51204" name="Rectangle 4"/>
          <p:cNvSpPr>
            <a:spLocks noChangeArrowheads="1"/>
          </p:cNvSpPr>
          <p:nvPr/>
        </p:nvSpPr>
        <p:spPr bwMode="auto">
          <a:xfrm>
            <a:off x="1752600" y="6324600"/>
            <a:ext cx="5634876" cy="369332"/>
          </a:xfrm>
          <a:prstGeom prst="rect">
            <a:avLst/>
          </a:prstGeom>
          <a:noFill/>
          <a:ln w="9525">
            <a:noFill/>
            <a:miter lim="800000"/>
            <a:headEnd/>
            <a:tailEnd/>
          </a:ln>
          <a:effectLst/>
        </p:spPr>
        <p:txBody>
          <a:bodyPr wrap="none">
            <a:spAutoFit/>
          </a:bodyPr>
          <a:lstStyle/>
          <a:p>
            <a:pPr>
              <a:spcBef>
                <a:spcPct val="20000"/>
              </a:spcBef>
              <a:buClr>
                <a:schemeClr val="accent2"/>
              </a:buClr>
              <a:buFont typeface="Wingdings" pitchFamily="2" charset="2"/>
              <a:buNone/>
            </a:pPr>
            <a:r>
              <a:rPr lang="en-US" dirty="0"/>
              <a:t>Neither private nor shared caches </a:t>
            </a:r>
            <a:r>
              <a:rPr lang="en-US" dirty="0" smtClean="0"/>
              <a:t>achieve both </a:t>
            </a:r>
            <a:r>
              <a:rPr lang="en-US" dirty="0"/>
              <a:t>goals</a:t>
            </a:r>
          </a:p>
        </p:txBody>
      </p:sp>
      <p:pic>
        <p:nvPicPr>
          <p:cNvPr id="51205" name="Picture 5"/>
          <p:cNvPicPr>
            <a:picLocks noChangeAspect="1" noChangeArrowheads="1"/>
          </p:cNvPicPr>
          <p:nvPr/>
        </p:nvPicPr>
        <p:blipFill>
          <a:blip r:embed="rId2"/>
          <a:srcRect/>
          <a:stretch>
            <a:fillRect/>
          </a:stretch>
        </p:blipFill>
        <p:spPr bwMode="auto">
          <a:xfrm>
            <a:off x="1371600" y="3810000"/>
            <a:ext cx="2743200" cy="2362200"/>
          </a:xfrm>
          <a:prstGeom prst="rect">
            <a:avLst/>
          </a:prstGeom>
          <a:noFill/>
        </p:spPr>
      </p:pic>
      <p:pic>
        <p:nvPicPr>
          <p:cNvPr id="51206" name="Picture 6"/>
          <p:cNvPicPr>
            <a:picLocks noChangeAspect="1" noChangeArrowheads="1"/>
          </p:cNvPicPr>
          <p:nvPr/>
        </p:nvPicPr>
        <p:blipFill>
          <a:blip r:embed="rId3"/>
          <a:srcRect/>
          <a:stretch>
            <a:fillRect/>
          </a:stretch>
        </p:blipFill>
        <p:spPr bwMode="auto">
          <a:xfrm>
            <a:off x="4572000" y="3886200"/>
            <a:ext cx="3124200" cy="2247900"/>
          </a:xfrm>
          <a:prstGeom prst="rect">
            <a:avLst/>
          </a:prstGeom>
          <a:noFill/>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CMP-</a:t>
            </a:r>
            <a:r>
              <a:rPr lang="en-US" dirty="0" err="1" smtClean="0"/>
              <a:t>NuRAPID</a:t>
            </a:r>
            <a:r>
              <a:rPr lang="en-US" dirty="0" smtClean="0"/>
              <a:t>: Novel </a:t>
            </a:r>
            <a:r>
              <a:rPr lang="en-US" dirty="0"/>
              <a:t>Mechanisms</a:t>
            </a:r>
          </a:p>
        </p:txBody>
      </p:sp>
      <p:sp>
        <p:nvSpPr>
          <p:cNvPr id="36867" name="Rectangle 3"/>
          <p:cNvSpPr>
            <a:spLocks noGrp="1" noChangeArrowheads="1"/>
          </p:cNvSpPr>
          <p:nvPr>
            <p:ph type="body" idx="1"/>
          </p:nvPr>
        </p:nvSpPr>
        <p:spPr/>
        <p:txBody>
          <a:bodyPr/>
          <a:lstStyle/>
          <a:p>
            <a:pPr>
              <a:lnSpc>
                <a:spcPct val="80000"/>
              </a:lnSpc>
            </a:pPr>
            <a:r>
              <a:rPr lang="en-US" sz="2400" b="1" dirty="0"/>
              <a:t>Controlled Replication</a:t>
            </a:r>
          </a:p>
          <a:p>
            <a:pPr lvl="1">
              <a:lnSpc>
                <a:spcPct val="80000"/>
              </a:lnSpc>
            </a:pPr>
            <a:r>
              <a:rPr lang="en-US" dirty="0"/>
              <a:t>Avoid copies for some read-only shared data</a:t>
            </a:r>
          </a:p>
          <a:p>
            <a:pPr>
              <a:lnSpc>
                <a:spcPct val="80000"/>
              </a:lnSpc>
            </a:pPr>
            <a:r>
              <a:rPr lang="en-US" sz="2400" b="1" dirty="0"/>
              <a:t>In-Situ Communication</a:t>
            </a:r>
          </a:p>
          <a:p>
            <a:pPr lvl="1">
              <a:lnSpc>
                <a:spcPct val="80000"/>
              </a:lnSpc>
            </a:pPr>
            <a:r>
              <a:rPr lang="en-US" dirty="0"/>
              <a:t>Use fast on-chip communication to avoid coherence miss of read-write-shared data</a:t>
            </a:r>
          </a:p>
          <a:p>
            <a:pPr>
              <a:lnSpc>
                <a:spcPct val="80000"/>
              </a:lnSpc>
            </a:pPr>
            <a:r>
              <a:rPr lang="en-US" sz="2400" b="1" dirty="0"/>
              <a:t>Capacity Stealing</a:t>
            </a:r>
          </a:p>
          <a:p>
            <a:pPr lvl="1">
              <a:lnSpc>
                <a:spcPct val="80000"/>
              </a:lnSpc>
            </a:pPr>
            <a:r>
              <a:rPr lang="en-US" dirty="0"/>
              <a:t>Allow a core to steal another core’s unused capacity</a:t>
            </a:r>
          </a:p>
          <a:p>
            <a:pPr>
              <a:lnSpc>
                <a:spcPct val="80000"/>
              </a:lnSpc>
            </a:pPr>
            <a:r>
              <a:rPr lang="en-US" sz="2400" dirty="0"/>
              <a:t>Hybrid cache</a:t>
            </a:r>
          </a:p>
          <a:p>
            <a:pPr lvl="1">
              <a:lnSpc>
                <a:spcPct val="80000"/>
              </a:lnSpc>
            </a:pPr>
            <a:r>
              <a:rPr lang="en-US" dirty="0"/>
              <a:t>Private Tag Array and Shared Data Array</a:t>
            </a:r>
          </a:p>
          <a:p>
            <a:pPr lvl="1">
              <a:lnSpc>
                <a:spcPct val="80000"/>
              </a:lnSpc>
            </a:pPr>
            <a:r>
              <a:rPr lang="en-US" dirty="0"/>
              <a:t>CMP-</a:t>
            </a:r>
            <a:r>
              <a:rPr lang="en-US" dirty="0" err="1"/>
              <a:t>NuRAPID</a:t>
            </a:r>
            <a:r>
              <a:rPr lang="en-US" dirty="0"/>
              <a:t>(Non-Uniform access with Replacement and Placement using Distance associativity)</a:t>
            </a:r>
          </a:p>
          <a:p>
            <a:pPr>
              <a:lnSpc>
                <a:spcPct val="80000"/>
              </a:lnSpc>
            </a:pPr>
            <a:r>
              <a:rPr lang="en-US" sz="2400" dirty="0"/>
              <a:t>Performance</a:t>
            </a:r>
          </a:p>
          <a:p>
            <a:pPr lvl="1">
              <a:lnSpc>
                <a:spcPct val="80000"/>
              </a:lnSpc>
            </a:pPr>
            <a:r>
              <a:rPr lang="en-US" dirty="0"/>
              <a:t>	CMP-</a:t>
            </a:r>
            <a:r>
              <a:rPr lang="en-US" dirty="0" err="1"/>
              <a:t>NuRAPID</a:t>
            </a:r>
            <a:r>
              <a:rPr lang="en-US" dirty="0"/>
              <a:t> improves performance by 13% over a shared cache and 8% over a private cache for three commercial multithreaded workloads</a:t>
            </a:r>
          </a:p>
          <a:p>
            <a:pPr lvl="2">
              <a:lnSpc>
                <a:spcPct val="80000"/>
              </a:lnSpc>
              <a:buFont typeface="Wingdings" pitchFamily="2" charset="2"/>
              <a:buNone/>
            </a:pPr>
            <a:endParaRPr lang="en-US" dirty="0"/>
          </a:p>
        </p:txBody>
      </p:sp>
      <p:sp>
        <p:nvSpPr>
          <p:cNvPr id="36868" name="Rectangle 4"/>
          <p:cNvSpPr>
            <a:spLocks noChangeArrowheads="1"/>
          </p:cNvSpPr>
          <p:nvPr/>
        </p:nvSpPr>
        <p:spPr bwMode="auto">
          <a:xfrm>
            <a:off x="0" y="6324600"/>
            <a:ext cx="8763000" cy="287338"/>
          </a:xfrm>
          <a:prstGeom prst="rect">
            <a:avLst/>
          </a:prstGeom>
          <a:noFill/>
          <a:ln w="9525">
            <a:noFill/>
            <a:miter lim="800000"/>
            <a:headEnd/>
            <a:tailEnd/>
          </a:ln>
          <a:effectLst/>
        </p:spPr>
        <p:txBody>
          <a:bodyPr>
            <a:spAutoFit/>
          </a:bodyPr>
          <a:lstStyle/>
          <a:p>
            <a:pPr lvl="1">
              <a:lnSpc>
                <a:spcPct val="80000"/>
              </a:lnSpc>
              <a:spcBef>
                <a:spcPct val="20000"/>
              </a:spcBef>
              <a:buClr>
                <a:schemeClr val="accent2"/>
              </a:buClr>
              <a:buFont typeface="Wingdings" pitchFamily="2" charset="2"/>
              <a:buNone/>
            </a:pPr>
            <a:r>
              <a:rPr lang="en-US"/>
              <a:t>Three novel mechanisms to exploit the changes in Latency-Capacity tradeoff</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CMP-NuRAPID</a:t>
            </a:r>
          </a:p>
        </p:txBody>
      </p:sp>
      <p:sp>
        <p:nvSpPr>
          <p:cNvPr id="37891" name="Rectangle 3"/>
          <p:cNvSpPr>
            <a:spLocks noGrp="1" noChangeArrowheads="1"/>
          </p:cNvSpPr>
          <p:nvPr>
            <p:ph type="body" idx="1"/>
          </p:nvPr>
        </p:nvSpPr>
        <p:spPr/>
        <p:txBody>
          <a:bodyPr/>
          <a:lstStyle/>
          <a:p>
            <a:r>
              <a:rPr lang="en-US" sz="2400" dirty="0"/>
              <a:t>Non-Uniform Access and Distance Associativity</a:t>
            </a:r>
          </a:p>
          <a:p>
            <a:pPr lvl="1"/>
            <a:r>
              <a:rPr lang="en-US" dirty="0"/>
              <a:t>Caches divided into d-groups</a:t>
            </a:r>
          </a:p>
          <a:p>
            <a:pPr lvl="1"/>
            <a:r>
              <a:rPr lang="en-US" dirty="0"/>
              <a:t>D-group </a:t>
            </a:r>
            <a:r>
              <a:rPr lang="en-US" dirty="0" smtClean="0"/>
              <a:t>preference</a:t>
            </a:r>
          </a:p>
          <a:p>
            <a:pPr lvl="1"/>
            <a:r>
              <a:rPr lang="en-US" dirty="0" smtClean="0"/>
              <a:t>Staggered </a:t>
            </a:r>
            <a:endParaRPr lang="en-US" dirty="0"/>
          </a:p>
          <a:p>
            <a:pPr>
              <a:buFont typeface="Wingdings" pitchFamily="2" charset="2"/>
              <a:buNone/>
            </a:pPr>
            <a:endParaRPr lang="en-US" sz="1800" dirty="0"/>
          </a:p>
        </p:txBody>
      </p:sp>
      <p:pic>
        <p:nvPicPr>
          <p:cNvPr id="37893" name="Picture 5"/>
          <p:cNvPicPr>
            <a:picLocks noChangeAspect="1" noChangeArrowheads="1"/>
          </p:cNvPicPr>
          <p:nvPr/>
        </p:nvPicPr>
        <p:blipFill>
          <a:blip r:embed="rId2"/>
          <a:srcRect/>
          <a:stretch>
            <a:fillRect/>
          </a:stretch>
        </p:blipFill>
        <p:spPr bwMode="auto">
          <a:xfrm>
            <a:off x="600808" y="2101850"/>
            <a:ext cx="3590192" cy="3733800"/>
          </a:xfrm>
          <a:prstGeom prst="rect">
            <a:avLst/>
          </a:prstGeom>
          <a:noFill/>
          <a:ln w="9525">
            <a:noFill/>
            <a:miter lim="800000"/>
            <a:headEnd/>
            <a:tailEnd/>
          </a:ln>
          <a:effectLst/>
        </p:spPr>
      </p:pic>
      <p:pic>
        <p:nvPicPr>
          <p:cNvPr id="37894" name="Picture 6"/>
          <p:cNvPicPr>
            <a:picLocks noChangeAspect="1" noChangeArrowheads="1"/>
          </p:cNvPicPr>
          <p:nvPr/>
        </p:nvPicPr>
        <p:blipFill>
          <a:blip r:embed="rId3"/>
          <a:srcRect/>
          <a:stretch>
            <a:fillRect/>
          </a:stretch>
        </p:blipFill>
        <p:spPr bwMode="auto">
          <a:xfrm>
            <a:off x="4343400" y="2434978"/>
            <a:ext cx="3505200" cy="3305422"/>
          </a:xfrm>
          <a:prstGeom prst="rect">
            <a:avLst/>
          </a:prstGeom>
          <a:noFill/>
          <a:ln w="9525">
            <a:noFill/>
            <a:miter lim="800000"/>
            <a:headEnd/>
            <a:tailEnd/>
          </a:ln>
          <a:effectLst/>
        </p:spPr>
      </p:pic>
      <p:sp>
        <p:nvSpPr>
          <p:cNvPr id="37897" name="Text Box 9"/>
          <p:cNvSpPr txBox="1">
            <a:spLocks noChangeArrowheads="1"/>
          </p:cNvSpPr>
          <p:nvPr/>
        </p:nvSpPr>
        <p:spPr bwMode="auto">
          <a:xfrm>
            <a:off x="1981200" y="6172200"/>
            <a:ext cx="4813369" cy="461665"/>
          </a:xfrm>
          <a:prstGeom prst="rect">
            <a:avLst/>
          </a:prstGeom>
          <a:noFill/>
          <a:ln w="9525">
            <a:noFill/>
            <a:miter lim="800000"/>
            <a:headEnd/>
            <a:tailEnd/>
          </a:ln>
          <a:effectLst/>
        </p:spPr>
        <p:txBody>
          <a:bodyPr wrap="none">
            <a:spAutoFit/>
          </a:bodyPr>
          <a:lstStyle/>
          <a:p>
            <a:r>
              <a:rPr lang="en-US" sz="2400" b="1" dirty="0">
                <a:solidFill>
                  <a:srgbClr val="C00000"/>
                </a:solidFill>
              </a:rPr>
              <a:t>4-core CMP with CMP-</a:t>
            </a:r>
            <a:r>
              <a:rPr lang="en-US" sz="2400" b="1" dirty="0" err="1">
                <a:solidFill>
                  <a:srgbClr val="C00000"/>
                </a:solidFill>
              </a:rPr>
              <a:t>NuRAPID</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CMP-</a:t>
            </a:r>
            <a:r>
              <a:rPr lang="en-US" dirty="0" err="1" smtClean="0"/>
              <a:t>NuRapid</a:t>
            </a:r>
            <a:r>
              <a:rPr lang="en-US" dirty="0" smtClean="0"/>
              <a:t> Tag and Data Arrays</a:t>
            </a:r>
            <a:endParaRPr lang="en-US" dirty="0"/>
          </a:p>
        </p:txBody>
      </p:sp>
      <p:sp>
        <p:nvSpPr>
          <p:cNvPr id="3" name="Content Placeholder 2"/>
          <p:cNvSpPr>
            <a:spLocks noGrp="1"/>
          </p:cNvSpPr>
          <p:nvPr>
            <p:ph idx="1"/>
          </p:nvPr>
        </p:nvSpPr>
        <p:spPr/>
        <p:txBody>
          <a:bodyPr/>
          <a:lstStyle/>
          <a:p>
            <a:endParaRPr lang="en-US" dirty="0"/>
          </a:p>
        </p:txBody>
      </p:sp>
      <p:sp>
        <p:nvSpPr>
          <p:cNvPr id="4" name="Text Box 26"/>
          <p:cNvSpPr txBox="1">
            <a:spLocks noChangeArrowheads="1"/>
          </p:cNvSpPr>
          <p:nvPr/>
        </p:nvSpPr>
        <p:spPr bwMode="auto">
          <a:xfrm>
            <a:off x="374650" y="5927725"/>
            <a:ext cx="7826375" cy="457200"/>
          </a:xfrm>
          <a:prstGeom prst="rect">
            <a:avLst/>
          </a:prstGeom>
          <a:noFill/>
          <a:ln w="9525">
            <a:noFill/>
            <a:miter lim="800000"/>
            <a:headEnd/>
            <a:tailEnd/>
          </a:ln>
          <a:effectLst/>
        </p:spPr>
        <p:txBody>
          <a:bodyPr>
            <a:spAutoFit/>
          </a:bodyPr>
          <a:lstStyle/>
          <a:p>
            <a:pPr algn="ctr"/>
            <a:r>
              <a:rPr lang="en-US">
                <a:solidFill>
                  <a:schemeClr val="accent2"/>
                </a:solidFill>
              </a:rPr>
              <a:t>Tag arrays snoop on a bus to maintain coherence</a:t>
            </a:r>
          </a:p>
        </p:txBody>
      </p:sp>
      <p:sp>
        <p:nvSpPr>
          <p:cNvPr id="5" name="Text Box 32"/>
          <p:cNvSpPr txBox="1">
            <a:spLocks noChangeArrowheads="1"/>
          </p:cNvSpPr>
          <p:nvPr/>
        </p:nvSpPr>
        <p:spPr bwMode="auto">
          <a:xfrm>
            <a:off x="171450" y="1252538"/>
            <a:ext cx="912813" cy="895350"/>
          </a:xfrm>
          <a:prstGeom prst="rect">
            <a:avLst/>
          </a:prstGeom>
          <a:noFill/>
          <a:ln w="9525">
            <a:noFill/>
            <a:miter lim="800000"/>
            <a:headEnd/>
            <a:tailEnd/>
          </a:ln>
          <a:effectLst/>
        </p:spPr>
        <p:txBody>
          <a:bodyPr wrap="none">
            <a:spAutoFit/>
          </a:bodyPr>
          <a:lstStyle/>
          <a:p>
            <a:r>
              <a:rPr lang="en-US">
                <a:solidFill>
                  <a:srgbClr val="FF0066"/>
                </a:solidFill>
              </a:rPr>
              <a:t>Data</a:t>
            </a:r>
          </a:p>
          <a:p>
            <a:r>
              <a:rPr lang="en-US">
                <a:solidFill>
                  <a:srgbClr val="FF0066"/>
                </a:solidFill>
              </a:rPr>
              <a:t>Array</a:t>
            </a:r>
          </a:p>
        </p:txBody>
      </p:sp>
      <p:sp>
        <p:nvSpPr>
          <p:cNvPr id="6" name="Rectangle 3"/>
          <p:cNvSpPr>
            <a:spLocks noChangeArrowheads="1"/>
          </p:cNvSpPr>
          <p:nvPr/>
        </p:nvSpPr>
        <p:spPr bwMode="auto">
          <a:xfrm>
            <a:off x="1385888" y="4591050"/>
            <a:ext cx="6927850" cy="76200"/>
          </a:xfrm>
          <a:prstGeom prst="rect">
            <a:avLst/>
          </a:prstGeom>
          <a:solidFill>
            <a:schemeClr val="tx1"/>
          </a:solidFill>
          <a:ln w="9525">
            <a:noFill/>
            <a:miter lim="800000"/>
            <a:headEnd/>
            <a:tailEnd/>
          </a:ln>
          <a:effectLst/>
        </p:spPr>
        <p:txBody>
          <a:bodyPr anchor="ctr">
            <a:spAutoFit/>
          </a:bodyPr>
          <a:lstStyle/>
          <a:p>
            <a:endParaRPr lang="en-US"/>
          </a:p>
        </p:txBody>
      </p:sp>
      <p:sp>
        <p:nvSpPr>
          <p:cNvPr id="7" name="Rectangle 4"/>
          <p:cNvSpPr>
            <a:spLocks noChangeArrowheads="1"/>
          </p:cNvSpPr>
          <p:nvPr/>
        </p:nvSpPr>
        <p:spPr bwMode="auto">
          <a:xfrm>
            <a:off x="3711575" y="5049838"/>
            <a:ext cx="2114550" cy="528637"/>
          </a:xfrm>
          <a:prstGeom prst="rect">
            <a:avLst/>
          </a:prstGeom>
          <a:noFill/>
          <a:ln w="9525">
            <a:solidFill>
              <a:schemeClr val="tx1"/>
            </a:solidFill>
            <a:miter lim="800000"/>
            <a:headEnd/>
            <a:tailEnd/>
          </a:ln>
          <a:effectLst/>
        </p:spPr>
        <p:txBody>
          <a:bodyPr anchor="ctr">
            <a:spAutoFit/>
          </a:bodyPr>
          <a:lstStyle/>
          <a:p>
            <a:endParaRPr lang="en-US"/>
          </a:p>
        </p:txBody>
      </p:sp>
      <p:sp>
        <p:nvSpPr>
          <p:cNvPr id="8" name="Text Box 5"/>
          <p:cNvSpPr txBox="1">
            <a:spLocks noChangeArrowheads="1"/>
          </p:cNvSpPr>
          <p:nvPr/>
        </p:nvSpPr>
        <p:spPr bwMode="auto">
          <a:xfrm>
            <a:off x="4117975" y="5057775"/>
            <a:ext cx="1018227" cy="369332"/>
          </a:xfrm>
          <a:prstGeom prst="rect">
            <a:avLst/>
          </a:prstGeom>
          <a:noFill/>
          <a:ln w="9525">
            <a:noFill/>
            <a:miter lim="800000"/>
            <a:headEnd/>
            <a:tailEnd/>
          </a:ln>
          <a:effectLst/>
        </p:spPr>
        <p:txBody>
          <a:bodyPr wrap="none">
            <a:spAutoFit/>
          </a:bodyPr>
          <a:lstStyle/>
          <a:p>
            <a:r>
              <a:rPr lang="en-US" dirty="0">
                <a:solidFill>
                  <a:schemeClr val="accent2"/>
                </a:solidFill>
              </a:rPr>
              <a:t>Memory</a:t>
            </a:r>
          </a:p>
        </p:txBody>
      </p:sp>
      <p:sp>
        <p:nvSpPr>
          <p:cNvPr id="9" name="Rectangle 16"/>
          <p:cNvSpPr>
            <a:spLocks noChangeArrowheads="1"/>
          </p:cNvSpPr>
          <p:nvPr/>
        </p:nvSpPr>
        <p:spPr bwMode="auto">
          <a:xfrm>
            <a:off x="1063625" y="2322513"/>
            <a:ext cx="7277100" cy="512762"/>
          </a:xfrm>
          <a:prstGeom prst="rect">
            <a:avLst/>
          </a:prstGeom>
          <a:noFill/>
          <a:ln w="9525">
            <a:solidFill>
              <a:schemeClr val="tx1"/>
            </a:solidFill>
            <a:miter lim="800000"/>
            <a:headEnd/>
            <a:tailEnd/>
          </a:ln>
          <a:effectLst/>
        </p:spPr>
        <p:txBody>
          <a:bodyPr anchor="ctr">
            <a:spAutoFit/>
          </a:bodyPr>
          <a:lstStyle/>
          <a:p>
            <a:endParaRPr lang="en-US"/>
          </a:p>
        </p:txBody>
      </p:sp>
      <p:sp>
        <p:nvSpPr>
          <p:cNvPr id="10" name="Text Box 17"/>
          <p:cNvSpPr txBox="1">
            <a:spLocks noChangeArrowheads="1"/>
          </p:cNvSpPr>
          <p:nvPr/>
        </p:nvSpPr>
        <p:spPr bwMode="auto">
          <a:xfrm>
            <a:off x="2609850" y="2346325"/>
            <a:ext cx="3365024" cy="369332"/>
          </a:xfrm>
          <a:prstGeom prst="rect">
            <a:avLst/>
          </a:prstGeom>
          <a:noFill/>
          <a:ln w="9525">
            <a:noFill/>
            <a:miter lim="800000"/>
            <a:headEnd/>
            <a:tailEnd/>
          </a:ln>
          <a:effectLst/>
        </p:spPr>
        <p:txBody>
          <a:bodyPr wrap="none">
            <a:spAutoFit/>
          </a:bodyPr>
          <a:lstStyle/>
          <a:p>
            <a:r>
              <a:rPr lang="en-US" dirty="0">
                <a:solidFill>
                  <a:schemeClr val="accent2"/>
                </a:solidFill>
              </a:rPr>
              <a:t>Crossbar or other interconnect </a:t>
            </a:r>
          </a:p>
        </p:txBody>
      </p:sp>
      <p:sp>
        <p:nvSpPr>
          <p:cNvPr id="11" name="Rectangle 22"/>
          <p:cNvSpPr>
            <a:spLocks noChangeArrowheads="1"/>
          </p:cNvSpPr>
          <p:nvPr/>
        </p:nvSpPr>
        <p:spPr bwMode="auto">
          <a:xfrm>
            <a:off x="1074738" y="1335088"/>
            <a:ext cx="7269162" cy="779462"/>
          </a:xfrm>
          <a:prstGeom prst="rect">
            <a:avLst/>
          </a:prstGeom>
          <a:noFill/>
          <a:ln w="9525">
            <a:solidFill>
              <a:schemeClr val="tx1"/>
            </a:solidFill>
            <a:prstDash val="dash"/>
            <a:miter lim="800000"/>
            <a:headEnd/>
            <a:tailEnd/>
          </a:ln>
          <a:effectLst/>
        </p:spPr>
        <p:txBody>
          <a:bodyPr anchor="ctr">
            <a:spAutoFit/>
          </a:bodyPr>
          <a:lstStyle/>
          <a:p>
            <a:endParaRPr lang="en-US"/>
          </a:p>
        </p:txBody>
      </p:sp>
      <p:sp>
        <p:nvSpPr>
          <p:cNvPr id="12" name="Line 25"/>
          <p:cNvSpPr>
            <a:spLocks noChangeShapeType="1"/>
          </p:cNvSpPr>
          <p:nvPr/>
        </p:nvSpPr>
        <p:spPr bwMode="auto">
          <a:xfrm>
            <a:off x="4716463" y="4648200"/>
            <a:ext cx="0" cy="400050"/>
          </a:xfrm>
          <a:prstGeom prst="line">
            <a:avLst/>
          </a:prstGeom>
          <a:noFill/>
          <a:ln w="57150">
            <a:solidFill>
              <a:schemeClr val="tx1"/>
            </a:solidFill>
            <a:round/>
            <a:headEnd/>
            <a:tailEnd/>
          </a:ln>
          <a:effectLst/>
        </p:spPr>
        <p:txBody>
          <a:bodyPr wrap="none">
            <a:spAutoFit/>
          </a:bodyPr>
          <a:lstStyle/>
          <a:p>
            <a:endParaRPr lang="en-US"/>
          </a:p>
        </p:txBody>
      </p:sp>
      <p:sp>
        <p:nvSpPr>
          <p:cNvPr id="13" name="Rectangle 7"/>
          <p:cNvSpPr>
            <a:spLocks noChangeArrowheads="1"/>
          </p:cNvSpPr>
          <p:nvPr/>
        </p:nvSpPr>
        <p:spPr bwMode="auto">
          <a:xfrm>
            <a:off x="3340100" y="3081338"/>
            <a:ext cx="882650" cy="588962"/>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14" name="Oval 9"/>
          <p:cNvSpPr>
            <a:spLocks noChangeArrowheads="1"/>
          </p:cNvSpPr>
          <p:nvPr/>
        </p:nvSpPr>
        <p:spPr bwMode="auto">
          <a:xfrm>
            <a:off x="4421188" y="3544888"/>
            <a:ext cx="617537" cy="712787"/>
          </a:xfrm>
          <a:prstGeom prst="ellipse">
            <a:avLst/>
          </a:prstGeom>
          <a:noFill/>
          <a:ln w="9525">
            <a:solidFill>
              <a:schemeClr val="tx1"/>
            </a:solidFill>
            <a:round/>
            <a:headEnd/>
            <a:tailEnd/>
          </a:ln>
          <a:effectLst/>
        </p:spPr>
        <p:txBody>
          <a:bodyPr anchor="ctr">
            <a:spAutoFit/>
          </a:bodyPr>
          <a:lstStyle/>
          <a:p>
            <a:endParaRPr lang="en-US"/>
          </a:p>
        </p:txBody>
      </p:sp>
      <p:sp>
        <p:nvSpPr>
          <p:cNvPr id="15" name="Text Box 11"/>
          <p:cNvSpPr txBox="1">
            <a:spLocks noChangeArrowheads="1"/>
          </p:cNvSpPr>
          <p:nvPr/>
        </p:nvSpPr>
        <p:spPr bwMode="auto">
          <a:xfrm>
            <a:off x="4467225" y="3657600"/>
            <a:ext cx="557213" cy="457200"/>
          </a:xfrm>
          <a:prstGeom prst="rect">
            <a:avLst/>
          </a:prstGeom>
          <a:noFill/>
          <a:ln w="9525">
            <a:noFill/>
            <a:miter lim="800000"/>
            <a:headEnd/>
            <a:tailEnd/>
          </a:ln>
          <a:effectLst/>
        </p:spPr>
        <p:txBody>
          <a:bodyPr wrap="none">
            <a:spAutoFit/>
          </a:bodyPr>
          <a:lstStyle/>
          <a:p>
            <a:r>
              <a:rPr lang="en-US"/>
              <a:t>P1</a:t>
            </a:r>
          </a:p>
        </p:txBody>
      </p:sp>
      <p:sp>
        <p:nvSpPr>
          <p:cNvPr id="16" name="Line 13"/>
          <p:cNvSpPr>
            <a:spLocks noChangeShapeType="1"/>
          </p:cNvSpPr>
          <p:nvPr/>
        </p:nvSpPr>
        <p:spPr bwMode="auto">
          <a:xfrm>
            <a:off x="4222750" y="3330575"/>
            <a:ext cx="319088" cy="244475"/>
          </a:xfrm>
          <a:prstGeom prst="line">
            <a:avLst/>
          </a:prstGeom>
          <a:noFill/>
          <a:ln w="9525">
            <a:solidFill>
              <a:schemeClr val="tx1"/>
            </a:solidFill>
            <a:round/>
            <a:headEnd/>
            <a:tailEnd/>
          </a:ln>
          <a:effectLst/>
        </p:spPr>
        <p:txBody>
          <a:bodyPr>
            <a:spAutoFit/>
          </a:bodyPr>
          <a:lstStyle/>
          <a:p>
            <a:endParaRPr lang="en-US"/>
          </a:p>
        </p:txBody>
      </p:sp>
      <p:sp>
        <p:nvSpPr>
          <p:cNvPr id="17" name="Line 15"/>
          <p:cNvSpPr>
            <a:spLocks noChangeShapeType="1"/>
          </p:cNvSpPr>
          <p:nvPr/>
        </p:nvSpPr>
        <p:spPr bwMode="auto">
          <a:xfrm>
            <a:off x="3760788" y="3687763"/>
            <a:ext cx="0" cy="946150"/>
          </a:xfrm>
          <a:prstGeom prst="line">
            <a:avLst/>
          </a:prstGeom>
          <a:noFill/>
          <a:ln w="9525">
            <a:solidFill>
              <a:schemeClr val="tx1"/>
            </a:solidFill>
            <a:round/>
            <a:headEnd/>
            <a:tailEnd/>
          </a:ln>
          <a:effectLst/>
        </p:spPr>
        <p:txBody>
          <a:bodyPr wrap="none">
            <a:spAutoFit/>
          </a:bodyPr>
          <a:lstStyle/>
          <a:p>
            <a:endParaRPr lang="en-US"/>
          </a:p>
        </p:txBody>
      </p:sp>
      <p:sp>
        <p:nvSpPr>
          <p:cNvPr id="18" name="Line 19"/>
          <p:cNvSpPr>
            <a:spLocks noChangeShapeType="1"/>
          </p:cNvSpPr>
          <p:nvPr/>
        </p:nvSpPr>
        <p:spPr bwMode="auto">
          <a:xfrm>
            <a:off x="3760788" y="2854325"/>
            <a:ext cx="0" cy="225425"/>
          </a:xfrm>
          <a:prstGeom prst="line">
            <a:avLst/>
          </a:prstGeom>
          <a:noFill/>
          <a:ln w="9525">
            <a:solidFill>
              <a:schemeClr val="tx1"/>
            </a:solidFill>
            <a:round/>
            <a:headEnd/>
            <a:tailEnd/>
          </a:ln>
          <a:effectLst/>
        </p:spPr>
        <p:txBody>
          <a:bodyPr wrap="none">
            <a:spAutoFit/>
          </a:bodyPr>
          <a:lstStyle/>
          <a:p>
            <a:endParaRPr lang="en-US"/>
          </a:p>
        </p:txBody>
      </p:sp>
      <p:sp>
        <p:nvSpPr>
          <p:cNvPr id="19" name="Text Box 28"/>
          <p:cNvSpPr txBox="1">
            <a:spLocks noChangeArrowheads="1"/>
          </p:cNvSpPr>
          <p:nvPr/>
        </p:nvSpPr>
        <p:spPr bwMode="auto">
          <a:xfrm>
            <a:off x="3314700" y="3054350"/>
            <a:ext cx="748988" cy="369332"/>
          </a:xfrm>
          <a:prstGeom prst="rect">
            <a:avLst/>
          </a:prstGeom>
          <a:noFill/>
          <a:ln w="9525">
            <a:noFill/>
            <a:miter lim="800000"/>
            <a:headEnd/>
            <a:tailEnd/>
          </a:ln>
          <a:effectLst/>
        </p:spPr>
        <p:txBody>
          <a:bodyPr wrap="none">
            <a:spAutoFit/>
          </a:bodyPr>
          <a:lstStyle/>
          <a:p>
            <a:r>
              <a:rPr lang="en-US" dirty="0">
                <a:solidFill>
                  <a:srgbClr val="C00000"/>
                </a:solidFill>
              </a:rPr>
              <a:t>Tag 1</a:t>
            </a:r>
          </a:p>
        </p:txBody>
      </p:sp>
      <p:sp>
        <p:nvSpPr>
          <p:cNvPr id="20" name="Text Box 29"/>
          <p:cNvSpPr txBox="1">
            <a:spLocks noChangeArrowheads="1"/>
          </p:cNvSpPr>
          <p:nvPr/>
        </p:nvSpPr>
        <p:spPr bwMode="auto">
          <a:xfrm>
            <a:off x="1390650" y="4830763"/>
            <a:ext cx="709613" cy="457200"/>
          </a:xfrm>
          <a:prstGeom prst="rect">
            <a:avLst/>
          </a:prstGeom>
          <a:noFill/>
          <a:ln w="9525">
            <a:noFill/>
            <a:miter lim="800000"/>
            <a:headEnd/>
            <a:tailEnd/>
          </a:ln>
          <a:effectLst/>
        </p:spPr>
        <p:txBody>
          <a:bodyPr wrap="none">
            <a:spAutoFit/>
          </a:bodyPr>
          <a:lstStyle/>
          <a:p>
            <a:r>
              <a:rPr lang="en-US">
                <a:solidFill>
                  <a:srgbClr val="FF0066"/>
                </a:solidFill>
              </a:rPr>
              <a:t>Bus</a:t>
            </a:r>
          </a:p>
        </p:txBody>
      </p:sp>
      <p:grpSp>
        <p:nvGrpSpPr>
          <p:cNvPr id="21" name="Group 80"/>
          <p:cNvGrpSpPr>
            <a:grpSpLocks/>
          </p:cNvGrpSpPr>
          <p:nvPr/>
        </p:nvGrpSpPr>
        <p:grpSpPr bwMode="auto">
          <a:xfrm>
            <a:off x="1192213" y="1427163"/>
            <a:ext cx="1619250" cy="895350"/>
            <a:chOff x="1290" y="946"/>
            <a:chExt cx="1064" cy="476"/>
          </a:xfrm>
        </p:grpSpPr>
        <p:sp>
          <p:nvSpPr>
            <p:cNvPr id="22" name="Rectangle 21"/>
            <p:cNvSpPr>
              <a:spLocks noChangeArrowheads="1"/>
            </p:cNvSpPr>
            <p:nvPr/>
          </p:nvSpPr>
          <p:spPr bwMode="auto">
            <a:xfrm>
              <a:off x="1290" y="958"/>
              <a:ext cx="1064" cy="282"/>
            </a:xfrm>
            <a:prstGeom prst="rect">
              <a:avLst/>
            </a:prstGeom>
            <a:noFill/>
            <a:ln w="9525">
              <a:solidFill>
                <a:schemeClr val="tx1"/>
              </a:solidFill>
              <a:miter lim="800000"/>
              <a:headEnd/>
              <a:tailEnd/>
            </a:ln>
            <a:effectLst/>
          </p:spPr>
          <p:txBody>
            <a:bodyPr anchor="ctr">
              <a:spAutoFit/>
            </a:bodyPr>
            <a:lstStyle/>
            <a:p>
              <a:endParaRPr lang="en-US"/>
            </a:p>
          </p:txBody>
        </p:sp>
        <p:sp>
          <p:nvSpPr>
            <p:cNvPr id="23" name="Line 23"/>
            <p:cNvSpPr>
              <a:spLocks noChangeShapeType="1"/>
            </p:cNvSpPr>
            <p:nvPr/>
          </p:nvSpPr>
          <p:spPr bwMode="auto">
            <a:xfrm>
              <a:off x="1747" y="1251"/>
              <a:ext cx="0" cy="171"/>
            </a:xfrm>
            <a:prstGeom prst="line">
              <a:avLst/>
            </a:prstGeom>
            <a:noFill/>
            <a:ln w="9525">
              <a:solidFill>
                <a:schemeClr val="tx1"/>
              </a:solidFill>
              <a:round/>
              <a:headEnd/>
              <a:tailEnd/>
            </a:ln>
            <a:effectLst/>
          </p:spPr>
          <p:txBody>
            <a:bodyPr wrap="none">
              <a:spAutoFit/>
            </a:bodyPr>
            <a:lstStyle/>
            <a:p>
              <a:endParaRPr lang="en-US"/>
            </a:p>
          </p:txBody>
        </p:sp>
        <p:sp>
          <p:nvSpPr>
            <p:cNvPr id="24" name="Text Box 30"/>
            <p:cNvSpPr txBox="1">
              <a:spLocks noChangeArrowheads="1"/>
            </p:cNvSpPr>
            <p:nvPr/>
          </p:nvSpPr>
          <p:spPr bwMode="auto">
            <a:xfrm>
              <a:off x="1374" y="946"/>
              <a:ext cx="770" cy="196"/>
            </a:xfrm>
            <a:prstGeom prst="rect">
              <a:avLst/>
            </a:prstGeom>
            <a:noFill/>
            <a:ln w="9525">
              <a:noFill/>
              <a:miter lim="800000"/>
              <a:headEnd/>
              <a:tailEnd/>
            </a:ln>
            <a:effectLst/>
          </p:spPr>
          <p:txBody>
            <a:bodyPr wrap="none">
              <a:spAutoFit/>
            </a:bodyPr>
            <a:lstStyle/>
            <a:p>
              <a:r>
                <a:rPr lang="en-US" dirty="0">
                  <a:solidFill>
                    <a:srgbClr val="C00000"/>
                  </a:solidFill>
                </a:rPr>
                <a:t>d-group 0</a:t>
              </a:r>
            </a:p>
          </p:txBody>
        </p:sp>
      </p:grpSp>
      <p:grpSp>
        <p:nvGrpSpPr>
          <p:cNvPr id="25" name="Group 43"/>
          <p:cNvGrpSpPr>
            <a:grpSpLocks/>
          </p:cNvGrpSpPr>
          <p:nvPr/>
        </p:nvGrpSpPr>
        <p:grpSpPr bwMode="auto">
          <a:xfrm>
            <a:off x="5249863" y="2827338"/>
            <a:ext cx="1722437" cy="1779587"/>
            <a:chOff x="2771" y="1704"/>
            <a:chExt cx="1133" cy="946"/>
          </a:xfrm>
        </p:grpSpPr>
        <p:grpSp>
          <p:nvGrpSpPr>
            <p:cNvPr id="26" name="Group 44"/>
            <p:cNvGrpSpPr>
              <a:grpSpLocks/>
            </p:cNvGrpSpPr>
            <p:nvPr/>
          </p:nvGrpSpPr>
          <p:grpSpPr bwMode="auto">
            <a:xfrm>
              <a:off x="2788" y="1704"/>
              <a:ext cx="1116" cy="946"/>
              <a:chOff x="2788" y="1704"/>
              <a:chExt cx="1116" cy="946"/>
            </a:xfrm>
          </p:grpSpPr>
          <p:sp>
            <p:nvSpPr>
              <p:cNvPr id="28" name="Rectangle 45"/>
              <p:cNvSpPr>
                <a:spLocks noChangeArrowheads="1"/>
              </p:cNvSpPr>
              <p:nvPr/>
            </p:nvSpPr>
            <p:spPr bwMode="auto">
              <a:xfrm>
                <a:off x="2788" y="1825"/>
                <a:ext cx="580" cy="313"/>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29" name="Oval 46"/>
              <p:cNvSpPr>
                <a:spLocks noChangeArrowheads="1"/>
              </p:cNvSpPr>
              <p:nvPr/>
            </p:nvSpPr>
            <p:spPr bwMode="auto">
              <a:xfrm>
                <a:off x="3498" y="2071"/>
                <a:ext cx="406" cy="379"/>
              </a:xfrm>
              <a:prstGeom prst="ellipse">
                <a:avLst/>
              </a:prstGeom>
              <a:noFill/>
              <a:ln w="9525">
                <a:solidFill>
                  <a:schemeClr val="tx1"/>
                </a:solidFill>
                <a:round/>
                <a:headEnd/>
                <a:tailEnd/>
              </a:ln>
              <a:effectLst/>
            </p:spPr>
            <p:txBody>
              <a:bodyPr anchor="ctr">
                <a:spAutoFit/>
              </a:bodyPr>
              <a:lstStyle/>
              <a:p>
                <a:endParaRPr lang="en-US"/>
              </a:p>
            </p:txBody>
          </p:sp>
          <p:sp>
            <p:nvSpPr>
              <p:cNvPr id="30" name="Text Box 47"/>
              <p:cNvSpPr txBox="1">
                <a:spLocks noChangeArrowheads="1"/>
              </p:cNvSpPr>
              <p:nvPr/>
            </p:nvSpPr>
            <p:spPr bwMode="auto">
              <a:xfrm>
                <a:off x="3504" y="2124"/>
                <a:ext cx="367" cy="243"/>
              </a:xfrm>
              <a:prstGeom prst="rect">
                <a:avLst/>
              </a:prstGeom>
              <a:noFill/>
              <a:ln w="9525">
                <a:noFill/>
                <a:miter lim="800000"/>
                <a:headEnd/>
                <a:tailEnd/>
              </a:ln>
              <a:effectLst/>
            </p:spPr>
            <p:txBody>
              <a:bodyPr wrap="none">
                <a:spAutoFit/>
              </a:bodyPr>
              <a:lstStyle/>
              <a:p>
                <a:r>
                  <a:rPr lang="en-US"/>
                  <a:t>P2</a:t>
                </a:r>
              </a:p>
            </p:txBody>
          </p:sp>
          <p:sp>
            <p:nvSpPr>
              <p:cNvPr id="31" name="Line 48"/>
              <p:cNvSpPr>
                <a:spLocks noChangeShapeType="1"/>
              </p:cNvSpPr>
              <p:nvPr/>
            </p:nvSpPr>
            <p:spPr bwMode="auto">
              <a:xfrm>
                <a:off x="3368" y="1957"/>
                <a:ext cx="210" cy="130"/>
              </a:xfrm>
              <a:prstGeom prst="line">
                <a:avLst/>
              </a:prstGeom>
              <a:noFill/>
              <a:ln w="9525">
                <a:solidFill>
                  <a:schemeClr val="tx1"/>
                </a:solidFill>
                <a:round/>
                <a:headEnd/>
                <a:tailEnd/>
              </a:ln>
              <a:effectLst/>
            </p:spPr>
            <p:txBody>
              <a:bodyPr>
                <a:spAutoFit/>
              </a:bodyPr>
              <a:lstStyle/>
              <a:p>
                <a:endParaRPr lang="en-US"/>
              </a:p>
            </p:txBody>
          </p:sp>
          <p:sp>
            <p:nvSpPr>
              <p:cNvPr id="32" name="Line 49"/>
              <p:cNvSpPr>
                <a:spLocks noChangeShapeType="1"/>
              </p:cNvSpPr>
              <p:nvPr/>
            </p:nvSpPr>
            <p:spPr bwMode="auto">
              <a:xfrm>
                <a:off x="3064" y="2147"/>
                <a:ext cx="0" cy="503"/>
              </a:xfrm>
              <a:prstGeom prst="line">
                <a:avLst/>
              </a:prstGeom>
              <a:noFill/>
              <a:ln w="9525">
                <a:solidFill>
                  <a:schemeClr val="tx1"/>
                </a:solidFill>
                <a:round/>
                <a:headEnd/>
                <a:tailEnd/>
              </a:ln>
              <a:effectLst/>
            </p:spPr>
            <p:txBody>
              <a:bodyPr wrap="none">
                <a:spAutoFit/>
              </a:bodyPr>
              <a:lstStyle/>
              <a:p>
                <a:endParaRPr lang="en-US"/>
              </a:p>
            </p:txBody>
          </p:sp>
          <p:sp>
            <p:nvSpPr>
              <p:cNvPr id="33" name="Line 50"/>
              <p:cNvSpPr>
                <a:spLocks noChangeShapeType="1"/>
              </p:cNvSpPr>
              <p:nvPr/>
            </p:nvSpPr>
            <p:spPr bwMode="auto">
              <a:xfrm>
                <a:off x="3064" y="1704"/>
                <a:ext cx="0" cy="120"/>
              </a:xfrm>
              <a:prstGeom prst="line">
                <a:avLst/>
              </a:prstGeom>
              <a:noFill/>
              <a:ln w="9525">
                <a:solidFill>
                  <a:schemeClr val="tx1"/>
                </a:solidFill>
                <a:round/>
                <a:headEnd/>
                <a:tailEnd/>
              </a:ln>
              <a:effectLst/>
            </p:spPr>
            <p:txBody>
              <a:bodyPr wrap="none">
                <a:spAutoFit/>
              </a:bodyPr>
              <a:lstStyle/>
              <a:p>
                <a:endParaRPr lang="en-US"/>
              </a:p>
            </p:txBody>
          </p:sp>
        </p:grpSp>
        <p:sp>
          <p:nvSpPr>
            <p:cNvPr id="27" name="Text Box 51"/>
            <p:cNvSpPr txBox="1">
              <a:spLocks noChangeArrowheads="1"/>
            </p:cNvSpPr>
            <p:nvPr/>
          </p:nvSpPr>
          <p:spPr bwMode="auto">
            <a:xfrm>
              <a:off x="2771" y="1810"/>
              <a:ext cx="493" cy="196"/>
            </a:xfrm>
            <a:prstGeom prst="rect">
              <a:avLst/>
            </a:prstGeom>
            <a:noFill/>
            <a:ln w="9525">
              <a:noFill/>
              <a:miter lim="800000"/>
              <a:headEnd/>
              <a:tailEnd/>
            </a:ln>
            <a:effectLst/>
          </p:spPr>
          <p:txBody>
            <a:bodyPr wrap="none">
              <a:spAutoFit/>
            </a:bodyPr>
            <a:lstStyle/>
            <a:p>
              <a:r>
                <a:rPr lang="en-US" dirty="0">
                  <a:solidFill>
                    <a:srgbClr val="C00000"/>
                  </a:solidFill>
                </a:rPr>
                <a:t>Tag 2</a:t>
              </a:r>
            </a:p>
          </p:txBody>
        </p:sp>
      </p:grpSp>
      <p:grpSp>
        <p:nvGrpSpPr>
          <p:cNvPr id="34" name="Group 52"/>
          <p:cNvGrpSpPr>
            <a:grpSpLocks/>
          </p:cNvGrpSpPr>
          <p:nvPr/>
        </p:nvGrpSpPr>
        <p:grpSpPr bwMode="auto">
          <a:xfrm>
            <a:off x="1371600" y="2841625"/>
            <a:ext cx="1722438" cy="1781175"/>
            <a:chOff x="2771" y="1704"/>
            <a:chExt cx="1133" cy="946"/>
          </a:xfrm>
        </p:grpSpPr>
        <p:grpSp>
          <p:nvGrpSpPr>
            <p:cNvPr id="35" name="Group 53"/>
            <p:cNvGrpSpPr>
              <a:grpSpLocks/>
            </p:cNvGrpSpPr>
            <p:nvPr/>
          </p:nvGrpSpPr>
          <p:grpSpPr bwMode="auto">
            <a:xfrm>
              <a:off x="2788" y="1704"/>
              <a:ext cx="1116" cy="946"/>
              <a:chOff x="2788" y="1704"/>
              <a:chExt cx="1116" cy="946"/>
            </a:xfrm>
          </p:grpSpPr>
          <p:sp>
            <p:nvSpPr>
              <p:cNvPr id="37" name="Rectangle 54"/>
              <p:cNvSpPr>
                <a:spLocks noChangeArrowheads="1"/>
              </p:cNvSpPr>
              <p:nvPr/>
            </p:nvSpPr>
            <p:spPr bwMode="auto">
              <a:xfrm>
                <a:off x="2788" y="1825"/>
                <a:ext cx="580" cy="313"/>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38" name="Oval 55"/>
              <p:cNvSpPr>
                <a:spLocks noChangeArrowheads="1"/>
              </p:cNvSpPr>
              <p:nvPr/>
            </p:nvSpPr>
            <p:spPr bwMode="auto">
              <a:xfrm>
                <a:off x="3498" y="2071"/>
                <a:ext cx="406" cy="379"/>
              </a:xfrm>
              <a:prstGeom prst="ellipse">
                <a:avLst/>
              </a:prstGeom>
              <a:noFill/>
              <a:ln w="9525">
                <a:solidFill>
                  <a:schemeClr val="tx1"/>
                </a:solidFill>
                <a:round/>
                <a:headEnd/>
                <a:tailEnd/>
              </a:ln>
              <a:effectLst/>
            </p:spPr>
            <p:txBody>
              <a:bodyPr anchor="ctr">
                <a:spAutoFit/>
              </a:bodyPr>
              <a:lstStyle/>
              <a:p>
                <a:endParaRPr lang="en-US"/>
              </a:p>
            </p:txBody>
          </p:sp>
          <p:sp>
            <p:nvSpPr>
              <p:cNvPr id="39" name="Text Box 56"/>
              <p:cNvSpPr txBox="1">
                <a:spLocks noChangeArrowheads="1"/>
              </p:cNvSpPr>
              <p:nvPr/>
            </p:nvSpPr>
            <p:spPr bwMode="auto">
              <a:xfrm>
                <a:off x="3504" y="2124"/>
                <a:ext cx="367" cy="243"/>
              </a:xfrm>
              <a:prstGeom prst="rect">
                <a:avLst/>
              </a:prstGeom>
              <a:noFill/>
              <a:ln w="9525">
                <a:noFill/>
                <a:miter lim="800000"/>
                <a:headEnd/>
                <a:tailEnd/>
              </a:ln>
              <a:effectLst/>
            </p:spPr>
            <p:txBody>
              <a:bodyPr wrap="none">
                <a:spAutoFit/>
              </a:bodyPr>
              <a:lstStyle/>
              <a:p>
                <a:r>
                  <a:rPr lang="en-US"/>
                  <a:t>P0</a:t>
                </a:r>
              </a:p>
            </p:txBody>
          </p:sp>
          <p:sp>
            <p:nvSpPr>
              <p:cNvPr id="40" name="Line 57"/>
              <p:cNvSpPr>
                <a:spLocks noChangeShapeType="1"/>
              </p:cNvSpPr>
              <p:nvPr/>
            </p:nvSpPr>
            <p:spPr bwMode="auto">
              <a:xfrm>
                <a:off x="3368" y="1957"/>
                <a:ext cx="210" cy="130"/>
              </a:xfrm>
              <a:prstGeom prst="line">
                <a:avLst/>
              </a:prstGeom>
              <a:noFill/>
              <a:ln w="9525">
                <a:solidFill>
                  <a:schemeClr val="tx1"/>
                </a:solidFill>
                <a:round/>
                <a:headEnd/>
                <a:tailEnd/>
              </a:ln>
              <a:effectLst/>
            </p:spPr>
            <p:txBody>
              <a:bodyPr>
                <a:spAutoFit/>
              </a:bodyPr>
              <a:lstStyle/>
              <a:p>
                <a:endParaRPr lang="en-US"/>
              </a:p>
            </p:txBody>
          </p:sp>
          <p:sp>
            <p:nvSpPr>
              <p:cNvPr id="41" name="Line 58"/>
              <p:cNvSpPr>
                <a:spLocks noChangeShapeType="1"/>
              </p:cNvSpPr>
              <p:nvPr/>
            </p:nvSpPr>
            <p:spPr bwMode="auto">
              <a:xfrm>
                <a:off x="3064" y="2147"/>
                <a:ext cx="0" cy="503"/>
              </a:xfrm>
              <a:prstGeom prst="line">
                <a:avLst/>
              </a:prstGeom>
              <a:noFill/>
              <a:ln w="9525">
                <a:solidFill>
                  <a:schemeClr val="tx1"/>
                </a:solidFill>
                <a:round/>
                <a:headEnd/>
                <a:tailEnd/>
              </a:ln>
              <a:effectLst/>
            </p:spPr>
            <p:txBody>
              <a:bodyPr wrap="none">
                <a:spAutoFit/>
              </a:bodyPr>
              <a:lstStyle/>
              <a:p>
                <a:endParaRPr lang="en-US"/>
              </a:p>
            </p:txBody>
          </p:sp>
          <p:sp>
            <p:nvSpPr>
              <p:cNvPr id="42" name="Line 59"/>
              <p:cNvSpPr>
                <a:spLocks noChangeShapeType="1"/>
              </p:cNvSpPr>
              <p:nvPr/>
            </p:nvSpPr>
            <p:spPr bwMode="auto">
              <a:xfrm>
                <a:off x="3064" y="1704"/>
                <a:ext cx="0" cy="120"/>
              </a:xfrm>
              <a:prstGeom prst="line">
                <a:avLst/>
              </a:prstGeom>
              <a:noFill/>
              <a:ln w="9525">
                <a:solidFill>
                  <a:schemeClr val="tx1"/>
                </a:solidFill>
                <a:round/>
                <a:headEnd/>
                <a:tailEnd/>
              </a:ln>
              <a:effectLst/>
            </p:spPr>
            <p:txBody>
              <a:bodyPr wrap="none">
                <a:spAutoFit/>
              </a:bodyPr>
              <a:lstStyle/>
              <a:p>
                <a:endParaRPr lang="en-US"/>
              </a:p>
            </p:txBody>
          </p:sp>
        </p:grpSp>
        <p:sp>
          <p:nvSpPr>
            <p:cNvPr id="36" name="Text Box 60"/>
            <p:cNvSpPr txBox="1">
              <a:spLocks noChangeArrowheads="1"/>
            </p:cNvSpPr>
            <p:nvPr/>
          </p:nvSpPr>
          <p:spPr bwMode="auto">
            <a:xfrm>
              <a:off x="2771" y="1810"/>
              <a:ext cx="493" cy="196"/>
            </a:xfrm>
            <a:prstGeom prst="rect">
              <a:avLst/>
            </a:prstGeom>
            <a:noFill/>
            <a:ln w="9525">
              <a:noFill/>
              <a:miter lim="800000"/>
              <a:headEnd/>
              <a:tailEnd/>
            </a:ln>
            <a:effectLst/>
          </p:spPr>
          <p:txBody>
            <a:bodyPr wrap="none">
              <a:spAutoFit/>
            </a:bodyPr>
            <a:lstStyle/>
            <a:p>
              <a:r>
                <a:rPr lang="en-US" dirty="0">
                  <a:solidFill>
                    <a:srgbClr val="C00000"/>
                  </a:solidFill>
                </a:rPr>
                <a:t>Tag 0</a:t>
              </a:r>
            </a:p>
          </p:txBody>
        </p:sp>
      </p:grpSp>
      <p:grpSp>
        <p:nvGrpSpPr>
          <p:cNvPr id="43" name="Group 70"/>
          <p:cNvGrpSpPr>
            <a:grpSpLocks/>
          </p:cNvGrpSpPr>
          <p:nvPr/>
        </p:nvGrpSpPr>
        <p:grpSpPr bwMode="auto">
          <a:xfrm>
            <a:off x="7081838" y="2854325"/>
            <a:ext cx="1724025" cy="1779588"/>
            <a:chOff x="2771" y="1704"/>
            <a:chExt cx="1133" cy="946"/>
          </a:xfrm>
        </p:grpSpPr>
        <p:grpSp>
          <p:nvGrpSpPr>
            <p:cNvPr id="44" name="Group 71"/>
            <p:cNvGrpSpPr>
              <a:grpSpLocks/>
            </p:cNvGrpSpPr>
            <p:nvPr/>
          </p:nvGrpSpPr>
          <p:grpSpPr bwMode="auto">
            <a:xfrm>
              <a:off x="2788" y="1704"/>
              <a:ext cx="1116" cy="946"/>
              <a:chOff x="2788" y="1704"/>
              <a:chExt cx="1116" cy="946"/>
            </a:xfrm>
          </p:grpSpPr>
          <p:sp>
            <p:nvSpPr>
              <p:cNvPr id="46" name="Rectangle 72"/>
              <p:cNvSpPr>
                <a:spLocks noChangeArrowheads="1"/>
              </p:cNvSpPr>
              <p:nvPr/>
            </p:nvSpPr>
            <p:spPr bwMode="auto">
              <a:xfrm>
                <a:off x="2788" y="1825"/>
                <a:ext cx="580" cy="313"/>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47" name="Oval 73"/>
              <p:cNvSpPr>
                <a:spLocks noChangeArrowheads="1"/>
              </p:cNvSpPr>
              <p:nvPr/>
            </p:nvSpPr>
            <p:spPr bwMode="auto">
              <a:xfrm>
                <a:off x="3498" y="2071"/>
                <a:ext cx="406" cy="379"/>
              </a:xfrm>
              <a:prstGeom prst="ellipse">
                <a:avLst/>
              </a:prstGeom>
              <a:noFill/>
              <a:ln w="9525">
                <a:solidFill>
                  <a:schemeClr val="tx1"/>
                </a:solidFill>
                <a:round/>
                <a:headEnd/>
                <a:tailEnd/>
              </a:ln>
              <a:effectLst/>
            </p:spPr>
            <p:txBody>
              <a:bodyPr anchor="ctr">
                <a:spAutoFit/>
              </a:bodyPr>
              <a:lstStyle/>
              <a:p>
                <a:endParaRPr lang="en-US"/>
              </a:p>
            </p:txBody>
          </p:sp>
          <p:sp>
            <p:nvSpPr>
              <p:cNvPr id="48" name="Text Box 74"/>
              <p:cNvSpPr txBox="1">
                <a:spLocks noChangeArrowheads="1"/>
              </p:cNvSpPr>
              <p:nvPr/>
            </p:nvSpPr>
            <p:spPr bwMode="auto">
              <a:xfrm>
                <a:off x="3503" y="2124"/>
                <a:ext cx="367" cy="243"/>
              </a:xfrm>
              <a:prstGeom prst="rect">
                <a:avLst/>
              </a:prstGeom>
              <a:noFill/>
              <a:ln w="9525">
                <a:noFill/>
                <a:miter lim="800000"/>
                <a:headEnd/>
                <a:tailEnd/>
              </a:ln>
              <a:effectLst/>
            </p:spPr>
            <p:txBody>
              <a:bodyPr wrap="none">
                <a:spAutoFit/>
              </a:bodyPr>
              <a:lstStyle/>
              <a:p>
                <a:r>
                  <a:rPr lang="en-US"/>
                  <a:t>P3</a:t>
                </a:r>
              </a:p>
            </p:txBody>
          </p:sp>
          <p:sp>
            <p:nvSpPr>
              <p:cNvPr id="49" name="Line 75"/>
              <p:cNvSpPr>
                <a:spLocks noChangeShapeType="1"/>
              </p:cNvSpPr>
              <p:nvPr/>
            </p:nvSpPr>
            <p:spPr bwMode="auto">
              <a:xfrm>
                <a:off x="3368" y="1957"/>
                <a:ext cx="210" cy="130"/>
              </a:xfrm>
              <a:prstGeom prst="line">
                <a:avLst/>
              </a:prstGeom>
              <a:noFill/>
              <a:ln w="9525">
                <a:solidFill>
                  <a:schemeClr val="tx1"/>
                </a:solidFill>
                <a:round/>
                <a:headEnd/>
                <a:tailEnd/>
              </a:ln>
              <a:effectLst/>
            </p:spPr>
            <p:txBody>
              <a:bodyPr>
                <a:spAutoFit/>
              </a:bodyPr>
              <a:lstStyle/>
              <a:p>
                <a:endParaRPr lang="en-US"/>
              </a:p>
            </p:txBody>
          </p:sp>
          <p:sp>
            <p:nvSpPr>
              <p:cNvPr id="50" name="Line 76"/>
              <p:cNvSpPr>
                <a:spLocks noChangeShapeType="1"/>
              </p:cNvSpPr>
              <p:nvPr/>
            </p:nvSpPr>
            <p:spPr bwMode="auto">
              <a:xfrm>
                <a:off x="3064" y="2147"/>
                <a:ext cx="0" cy="503"/>
              </a:xfrm>
              <a:prstGeom prst="line">
                <a:avLst/>
              </a:prstGeom>
              <a:noFill/>
              <a:ln w="9525">
                <a:solidFill>
                  <a:schemeClr val="tx1"/>
                </a:solidFill>
                <a:round/>
                <a:headEnd/>
                <a:tailEnd/>
              </a:ln>
              <a:effectLst/>
            </p:spPr>
            <p:txBody>
              <a:bodyPr wrap="none">
                <a:spAutoFit/>
              </a:bodyPr>
              <a:lstStyle/>
              <a:p>
                <a:endParaRPr lang="en-US"/>
              </a:p>
            </p:txBody>
          </p:sp>
          <p:sp>
            <p:nvSpPr>
              <p:cNvPr id="51" name="Line 77"/>
              <p:cNvSpPr>
                <a:spLocks noChangeShapeType="1"/>
              </p:cNvSpPr>
              <p:nvPr/>
            </p:nvSpPr>
            <p:spPr bwMode="auto">
              <a:xfrm>
                <a:off x="3064" y="1704"/>
                <a:ext cx="0" cy="120"/>
              </a:xfrm>
              <a:prstGeom prst="line">
                <a:avLst/>
              </a:prstGeom>
              <a:noFill/>
              <a:ln w="9525">
                <a:solidFill>
                  <a:schemeClr val="tx1"/>
                </a:solidFill>
                <a:round/>
                <a:headEnd/>
                <a:tailEnd/>
              </a:ln>
              <a:effectLst/>
            </p:spPr>
            <p:txBody>
              <a:bodyPr wrap="none">
                <a:spAutoFit/>
              </a:bodyPr>
              <a:lstStyle/>
              <a:p>
                <a:endParaRPr lang="en-US"/>
              </a:p>
            </p:txBody>
          </p:sp>
        </p:grpSp>
        <p:sp>
          <p:nvSpPr>
            <p:cNvPr id="45" name="Text Box 78"/>
            <p:cNvSpPr txBox="1">
              <a:spLocks noChangeArrowheads="1"/>
            </p:cNvSpPr>
            <p:nvPr/>
          </p:nvSpPr>
          <p:spPr bwMode="auto">
            <a:xfrm>
              <a:off x="2771" y="1810"/>
              <a:ext cx="492" cy="196"/>
            </a:xfrm>
            <a:prstGeom prst="rect">
              <a:avLst/>
            </a:prstGeom>
            <a:noFill/>
            <a:ln w="9525">
              <a:noFill/>
              <a:miter lim="800000"/>
              <a:headEnd/>
              <a:tailEnd/>
            </a:ln>
            <a:effectLst/>
          </p:spPr>
          <p:txBody>
            <a:bodyPr wrap="none">
              <a:spAutoFit/>
            </a:bodyPr>
            <a:lstStyle/>
            <a:p>
              <a:r>
                <a:rPr lang="en-US" dirty="0">
                  <a:solidFill>
                    <a:srgbClr val="C00000"/>
                  </a:solidFill>
                </a:rPr>
                <a:t>Tag 3</a:t>
              </a:r>
            </a:p>
          </p:txBody>
        </p:sp>
      </p:grpSp>
      <p:grpSp>
        <p:nvGrpSpPr>
          <p:cNvPr id="52" name="Group 81"/>
          <p:cNvGrpSpPr>
            <a:grpSpLocks/>
          </p:cNvGrpSpPr>
          <p:nvPr/>
        </p:nvGrpSpPr>
        <p:grpSpPr bwMode="auto">
          <a:xfrm>
            <a:off x="3019425" y="1430338"/>
            <a:ext cx="1619250" cy="896937"/>
            <a:chOff x="1290" y="946"/>
            <a:chExt cx="1064" cy="476"/>
          </a:xfrm>
        </p:grpSpPr>
        <p:sp>
          <p:nvSpPr>
            <p:cNvPr id="53" name="Rectangle 82"/>
            <p:cNvSpPr>
              <a:spLocks noChangeArrowheads="1"/>
            </p:cNvSpPr>
            <p:nvPr/>
          </p:nvSpPr>
          <p:spPr bwMode="auto">
            <a:xfrm>
              <a:off x="1290" y="958"/>
              <a:ext cx="1064" cy="282"/>
            </a:xfrm>
            <a:prstGeom prst="rect">
              <a:avLst/>
            </a:prstGeom>
            <a:noFill/>
            <a:ln w="9525">
              <a:solidFill>
                <a:schemeClr val="tx1"/>
              </a:solidFill>
              <a:miter lim="800000"/>
              <a:headEnd/>
              <a:tailEnd/>
            </a:ln>
            <a:effectLst/>
          </p:spPr>
          <p:txBody>
            <a:bodyPr anchor="ctr">
              <a:spAutoFit/>
            </a:bodyPr>
            <a:lstStyle/>
            <a:p>
              <a:endParaRPr lang="en-US"/>
            </a:p>
          </p:txBody>
        </p:sp>
        <p:sp>
          <p:nvSpPr>
            <p:cNvPr id="54" name="Line 83"/>
            <p:cNvSpPr>
              <a:spLocks noChangeShapeType="1"/>
            </p:cNvSpPr>
            <p:nvPr/>
          </p:nvSpPr>
          <p:spPr bwMode="auto">
            <a:xfrm>
              <a:off x="1747" y="1251"/>
              <a:ext cx="0" cy="171"/>
            </a:xfrm>
            <a:prstGeom prst="line">
              <a:avLst/>
            </a:prstGeom>
            <a:noFill/>
            <a:ln w="9525">
              <a:solidFill>
                <a:schemeClr val="tx1"/>
              </a:solidFill>
              <a:round/>
              <a:headEnd/>
              <a:tailEnd/>
            </a:ln>
            <a:effectLst/>
          </p:spPr>
          <p:txBody>
            <a:bodyPr wrap="none">
              <a:spAutoFit/>
            </a:bodyPr>
            <a:lstStyle/>
            <a:p>
              <a:endParaRPr lang="en-US"/>
            </a:p>
          </p:txBody>
        </p:sp>
        <p:sp>
          <p:nvSpPr>
            <p:cNvPr id="55" name="Text Box 84"/>
            <p:cNvSpPr txBox="1">
              <a:spLocks noChangeArrowheads="1"/>
            </p:cNvSpPr>
            <p:nvPr/>
          </p:nvSpPr>
          <p:spPr bwMode="auto">
            <a:xfrm>
              <a:off x="1374" y="946"/>
              <a:ext cx="770" cy="196"/>
            </a:xfrm>
            <a:prstGeom prst="rect">
              <a:avLst/>
            </a:prstGeom>
            <a:noFill/>
            <a:ln w="9525">
              <a:noFill/>
              <a:miter lim="800000"/>
              <a:headEnd/>
              <a:tailEnd/>
            </a:ln>
            <a:effectLst/>
          </p:spPr>
          <p:txBody>
            <a:bodyPr wrap="none">
              <a:spAutoFit/>
            </a:bodyPr>
            <a:lstStyle/>
            <a:p>
              <a:r>
                <a:rPr lang="en-US" dirty="0">
                  <a:solidFill>
                    <a:srgbClr val="C00000"/>
                  </a:solidFill>
                </a:rPr>
                <a:t>d-group 1</a:t>
              </a:r>
            </a:p>
          </p:txBody>
        </p:sp>
      </p:grpSp>
      <p:grpSp>
        <p:nvGrpSpPr>
          <p:cNvPr id="56" name="Group 85"/>
          <p:cNvGrpSpPr>
            <a:grpSpLocks/>
          </p:cNvGrpSpPr>
          <p:nvPr/>
        </p:nvGrpSpPr>
        <p:grpSpPr bwMode="auto">
          <a:xfrm>
            <a:off x="4857750" y="1430338"/>
            <a:ext cx="1617663" cy="896937"/>
            <a:chOff x="1290" y="946"/>
            <a:chExt cx="1064" cy="476"/>
          </a:xfrm>
        </p:grpSpPr>
        <p:sp>
          <p:nvSpPr>
            <p:cNvPr id="57" name="Rectangle 86"/>
            <p:cNvSpPr>
              <a:spLocks noChangeArrowheads="1"/>
            </p:cNvSpPr>
            <p:nvPr/>
          </p:nvSpPr>
          <p:spPr bwMode="auto">
            <a:xfrm>
              <a:off x="1290" y="958"/>
              <a:ext cx="1064" cy="282"/>
            </a:xfrm>
            <a:prstGeom prst="rect">
              <a:avLst/>
            </a:prstGeom>
            <a:noFill/>
            <a:ln w="9525">
              <a:solidFill>
                <a:schemeClr val="tx1"/>
              </a:solidFill>
              <a:miter lim="800000"/>
              <a:headEnd/>
              <a:tailEnd/>
            </a:ln>
            <a:effectLst/>
          </p:spPr>
          <p:txBody>
            <a:bodyPr anchor="ctr">
              <a:spAutoFit/>
            </a:bodyPr>
            <a:lstStyle/>
            <a:p>
              <a:endParaRPr lang="en-US"/>
            </a:p>
          </p:txBody>
        </p:sp>
        <p:sp>
          <p:nvSpPr>
            <p:cNvPr id="58" name="Line 87"/>
            <p:cNvSpPr>
              <a:spLocks noChangeShapeType="1"/>
            </p:cNvSpPr>
            <p:nvPr/>
          </p:nvSpPr>
          <p:spPr bwMode="auto">
            <a:xfrm>
              <a:off x="1747" y="1251"/>
              <a:ext cx="0" cy="171"/>
            </a:xfrm>
            <a:prstGeom prst="line">
              <a:avLst/>
            </a:prstGeom>
            <a:noFill/>
            <a:ln w="9525">
              <a:solidFill>
                <a:schemeClr val="tx1"/>
              </a:solidFill>
              <a:round/>
              <a:headEnd/>
              <a:tailEnd/>
            </a:ln>
            <a:effectLst/>
          </p:spPr>
          <p:txBody>
            <a:bodyPr wrap="none">
              <a:spAutoFit/>
            </a:bodyPr>
            <a:lstStyle/>
            <a:p>
              <a:endParaRPr lang="en-US"/>
            </a:p>
          </p:txBody>
        </p:sp>
        <p:sp>
          <p:nvSpPr>
            <p:cNvPr id="59" name="Text Box 88"/>
            <p:cNvSpPr txBox="1">
              <a:spLocks noChangeArrowheads="1"/>
            </p:cNvSpPr>
            <p:nvPr/>
          </p:nvSpPr>
          <p:spPr bwMode="auto">
            <a:xfrm>
              <a:off x="1374" y="946"/>
              <a:ext cx="771" cy="196"/>
            </a:xfrm>
            <a:prstGeom prst="rect">
              <a:avLst/>
            </a:prstGeom>
            <a:noFill/>
            <a:ln w="9525">
              <a:noFill/>
              <a:miter lim="800000"/>
              <a:headEnd/>
              <a:tailEnd/>
            </a:ln>
            <a:effectLst/>
          </p:spPr>
          <p:txBody>
            <a:bodyPr wrap="none">
              <a:spAutoFit/>
            </a:bodyPr>
            <a:lstStyle/>
            <a:p>
              <a:r>
                <a:rPr lang="en-US" dirty="0">
                  <a:solidFill>
                    <a:srgbClr val="C00000"/>
                  </a:solidFill>
                </a:rPr>
                <a:t>d-group 2</a:t>
              </a:r>
            </a:p>
          </p:txBody>
        </p:sp>
      </p:grpSp>
      <p:grpSp>
        <p:nvGrpSpPr>
          <p:cNvPr id="60" name="Group 89"/>
          <p:cNvGrpSpPr>
            <a:grpSpLocks/>
          </p:cNvGrpSpPr>
          <p:nvPr/>
        </p:nvGrpSpPr>
        <p:grpSpPr bwMode="auto">
          <a:xfrm>
            <a:off x="6619875" y="1414463"/>
            <a:ext cx="1619250" cy="895350"/>
            <a:chOff x="1290" y="946"/>
            <a:chExt cx="1064" cy="476"/>
          </a:xfrm>
        </p:grpSpPr>
        <p:sp>
          <p:nvSpPr>
            <p:cNvPr id="61" name="Rectangle 90"/>
            <p:cNvSpPr>
              <a:spLocks noChangeArrowheads="1"/>
            </p:cNvSpPr>
            <p:nvPr/>
          </p:nvSpPr>
          <p:spPr bwMode="auto">
            <a:xfrm>
              <a:off x="1290" y="958"/>
              <a:ext cx="1064" cy="282"/>
            </a:xfrm>
            <a:prstGeom prst="rect">
              <a:avLst/>
            </a:prstGeom>
            <a:noFill/>
            <a:ln w="9525">
              <a:solidFill>
                <a:schemeClr val="tx1"/>
              </a:solidFill>
              <a:miter lim="800000"/>
              <a:headEnd/>
              <a:tailEnd/>
            </a:ln>
            <a:effectLst/>
          </p:spPr>
          <p:txBody>
            <a:bodyPr anchor="ctr">
              <a:spAutoFit/>
            </a:bodyPr>
            <a:lstStyle/>
            <a:p>
              <a:endParaRPr lang="en-US"/>
            </a:p>
          </p:txBody>
        </p:sp>
        <p:sp>
          <p:nvSpPr>
            <p:cNvPr id="62" name="Line 91"/>
            <p:cNvSpPr>
              <a:spLocks noChangeShapeType="1"/>
            </p:cNvSpPr>
            <p:nvPr/>
          </p:nvSpPr>
          <p:spPr bwMode="auto">
            <a:xfrm>
              <a:off x="1747" y="1251"/>
              <a:ext cx="0" cy="171"/>
            </a:xfrm>
            <a:prstGeom prst="line">
              <a:avLst/>
            </a:prstGeom>
            <a:noFill/>
            <a:ln w="9525">
              <a:solidFill>
                <a:schemeClr val="tx1"/>
              </a:solidFill>
              <a:round/>
              <a:headEnd/>
              <a:tailEnd/>
            </a:ln>
            <a:effectLst/>
          </p:spPr>
          <p:txBody>
            <a:bodyPr wrap="none">
              <a:spAutoFit/>
            </a:bodyPr>
            <a:lstStyle/>
            <a:p>
              <a:endParaRPr lang="en-US"/>
            </a:p>
          </p:txBody>
        </p:sp>
        <p:sp>
          <p:nvSpPr>
            <p:cNvPr id="63" name="Text Box 92"/>
            <p:cNvSpPr txBox="1">
              <a:spLocks noChangeArrowheads="1"/>
            </p:cNvSpPr>
            <p:nvPr/>
          </p:nvSpPr>
          <p:spPr bwMode="auto">
            <a:xfrm>
              <a:off x="1374" y="946"/>
              <a:ext cx="770" cy="196"/>
            </a:xfrm>
            <a:prstGeom prst="rect">
              <a:avLst/>
            </a:prstGeom>
            <a:noFill/>
            <a:ln w="9525">
              <a:noFill/>
              <a:miter lim="800000"/>
              <a:headEnd/>
              <a:tailEnd/>
            </a:ln>
            <a:effectLst/>
          </p:spPr>
          <p:txBody>
            <a:bodyPr wrap="none">
              <a:spAutoFit/>
            </a:bodyPr>
            <a:lstStyle/>
            <a:p>
              <a:r>
                <a:rPr lang="en-US" dirty="0">
                  <a:solidFill>
                    <a:srgbClr val="C00000"/>
                  </a:solidFill>
                </a:rPr>
                <a:t>d-group 3</a:t>
              </a:r>
            </a:p>
          </p:txBody>
        </p:sp>
      </p:gr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CMP-NuRAPID Organization</a:t>
            </a:r>
          </a:p>
        </p:txBody>
      </p:sp>
      <p:sp>
        <p:nvSpPr>
          <p:cNvPr id="59398" name="Rectangle 6"/>
          <p:cNvSpPr>
            <a:spLocks noGrp="1" noChangeArrowheads="1"/>
          </p:cNvSpPr>
          <p:nvPr>
            <p:ph type="body" idx="1"/>
          </p:nvPr>
        </p:nvSpPr>
        <p:spPr/>
        <p:txBody>
          <a:bodyPr/>
          <a:lstStyle/>
          <a:p>
            <a:r>
              <a:rPr lang="en-US" dirty="0"/>
              <a:t>Private Tag Array</a:t>
            </a:r>
          </a:p>
          <a:p>
            <a:r>
              <a:rPr lang="en-US" dirty="0"/>
              <a:t>Shared Data Array</a:t>
            </a:r>
          </a:p>
          <a:p>
            <a:r>
              <a:rPr lang="en-US" dirty="0"/>
              <a:t>Leverages forward and reverse pointers</a:t>
            </a:r>
          </a:p>
          <a:p>
            <a:pPr>
              <a:buFont typeface="Wingdings" pitchFamily="2" charset="2"/>
              <a:buNone/>
            </a:pPr>
            <a:endParaRPr lang="en-US" sz="1800" dirty="0"/>
          </a:p>
          <a:p>
            <a:pPr>
              <a:buFont typeface="Wingdings" pitchFamily="2" charset="2"/>
              <a:buNone/>
            </a:pPr>
            <a:endParaRPr lang="en-US" sz="1800" dirty="0"/>
          </a:p>
        </p:txBody>
      </p:sp>
      <p:pic>
        <p:nvPicPr>
          <p:cNvPr id="59396" name="Picture 4"/>
          <p:cNvPicPr>
            <a:picLocks noChangeAspect="1" noChangeArrowheads="1"/>
          </p:cNvPicPr>
          <p:nvPr/>
        </p:nvPicPr>
        <p:blipFill>
          <a:blip r:embed="rId2">
            <a:grayscl/>
          </a:blip>
          <a:srcRect/>
          <a:stretch>
            <a:fillRect/>
          </a:stretch>
        </p:blipFill>
        <p:spPr bwMode="auto">
          <a:xfrm>
            <a:off x="0" y="2667000"/>
            <a:ext cx="4412673" cy="2971800"/>
          </a:xfrm>
          <a:prstGeom prst="rect">
            <a:avLst/>
          </a:prstGeom>
          <a:noFill/>
        </p:spPr>
      </p:pic>
      <p:pic>
        <p:nvPicPr>
          <p:cNvPr id="59397" name="Picture 5"/>
          <p:cNvPicPr>
            <a:picLocks noChangeAspect="1" noChangeArrowheads="1"/>
          </p:cNvPicPr>
          <p:nvPr/>
        </p:nvPicPr>
        <p:blipFill>
          <a:blip r:embed="rId3">
            <a:grayscl/>
          </a:blip>
          <a:srcRect/>
          <a:stretch>
            <a:fillRect/>
          </a:stretch>
        </p:blipFill>
        <p:spPr bwMode="auto">
          <a:xfrm>
            <a:off x="4876800" y="2661921"/>
            <a:ext cx="4267200" cy="2939627"/>
          </a:xfrm>
          <a:prstGeom prst="rect">
            <a:avLst/>
          </a:prstGeom>
          <a:noFill/>
        </p:spPr>
      </p:pic>
      <p:sp>
        <p:nvSpPr>
          <p:cNvPr id="59399" name="Rectangle 7"/>
          <p:cNvSpPr>
            <a:spLocks noChangeArrowheads="1"/>
          </p:cNvSpPr>
          <p:nvPr/>
        </p:nvSpPr>
        <p:spPr bwMode="auto">
          <a:xfrm>
            <a:off x="685800" y="5638800"/>
            <a:ext cx="3048000" cy="517525"/>
          </a:xfrm>
          <a:prstGeom prst="rect">
            <a:avLst/>
          </a:prstGeom>
          <a:noFill/>
          <a:ln w="9525">
            <a:noFill/>
            <a:miter lim="800000"/>
            <a:headEnd/>
            <a:tailEnd/>
          </a:ln>
          <a:effectLst/>
        </p:spPr>
        <p:txBody>
          <a:bodyPr>
            <a:spAutoFit/>
          </a:bodyPr>
          <a:lstStyle/>
          <a:p>
            <a:r>
              <a:rPr lang="en-US" sz="1400"/>
              <a:t>Single copy of block shared by multiple tags</a:t>
            </a:r>
          </a:p>
        </p:txBody>
      </p:sp>
      <p:sp>
        <p:nvSpPr>
          <p:cNvPr id="59400" name="Rectangle 8"/>
          <p:cNvSpPr>
            <a:spLocks noChangeArrowheads="1"/>
          </p:cNvSpPr>
          <p:nvPr/>
        </p:nvSpPr>
        <p:spPr bwMode="auto">
          <a:xfrm>
            <a:off x="5257800" y="5638800"/>
            <a:ext cx="3276600" cy="730250"/>
          </a:xfrm>
          <a:prstGeom prst="rect">
            <a:avLst/>
          </a:prstGeom>
          <a:noFill/>
          <a:ln w="9525">
            <a:noFill/>
            <a:miter lim="800000"/>
            <a:headEnd/>
            <a:tailEnd/>
          </a:ln>
          <a:effectLst/>
        </p:spPr>
        <p:txBody>
          <a:bodyPr>
            <a:spAutoFit/>
          </a:bodyPr>
          <a:lstStyle/>
          <a:p>
            <a:r>
              <a:rPr lang="en-US" sz="1400"/>
              <a:t>Data for one core in different d-groups</a:t>
            </a:r>
          </a:p>
          <a:p>
            <a:endParaRPr lang="en-US" sz="1400"/>
          </a:p>
        </p:txBody>
      </p:sp>
      <p:sp>
        <p:nvSpPr>
          <p:cNvPr id="59401" name="Text Box 9"/>
          <p:cNvSpPr txBox="1">
            <a:spLocks noChangeArrowheads="1"/>
          </p:cNvSpPr>
          <p:nvPr/>
        </p:nvSpPr>
        <p:spPr bwMode="auto">
          <a:xfrm>
            <a:off x="1736725" y="6305550"/>
            <a:ext cx="5442516" cy="369332"/>
          </a:xfrm>
          <a:prstGeom prst="rect">
            <a:avLst/>
          </a:prstGeom>
          <a:noFill/>
          <a:ln w="9525">
            <a:noFill/>
            <a:miter lim="800000"/>
            <a:headEnd/>
            <a:tailEnd/>
          </a:ln>
          <a:effectLst/>
        </p:spPr>
        <p:txBody>
          <a:bodyPr wrap="none">
            <a:spAutoFit/>
          </a:bodyPr>
          <a:lstStyle/>
          <a:p>
            <a:r>
              <a:rPr lang="en-US" b="1" dirty="0">
                <a:solidFill>
                  <a:srgbClr val="C00000"/>
                </a:solidFill>
              </a:rPr>
              <a:t>Extra Level of Indirection for novel mechanisms</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Mechanisms</a:t>
            </a:r>
          </a:p>
        </p:txBody>
      </p:sp>
      <p:sp>
        <p:nvSpPr>
          <p:cNvPr id="39939" name="Rectangle 3"/>
          <p:cNvSpPr>
            <a:spLocks noGrp="1" noChangeArrowheads="1"/>
          </p:cNvSpPr>
          <p:nvPr>
            <p:ph type="body" idx="1"/>
          </p:nvPr>
        </p:nvSpPr>
        <p:spPr/>
        <p:txBody>
          <a:bodyPr/>
          <a:lstStyle/>
          <a:p>
            <a:r>
              <a:rPr lang="en-US"/>
              <a:t>Controlled Replication </a:t>
            </a:r>
          </a:p>
          <a:p>
            <a:r>
              <a:rPr lang="en-US">
                <a:solidFill>
                  <a:schemeClr val="bg2"/>
                </a:solidFill>
              </a:rPr>
              <a:t>In-Situ Communication</a:t>
            </a:r>
          </a:p>
          <a:p>
            <a:r>
              <a:rPr lang="en-US">
                <a:solidFill>
                  <a:schemeClr val="bg2"/>
                </a:solidFill>
              </a:rPr>
              <a:t>Capacity Stealing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NUCA: Non-Uniform Cache Architecture</a:t>
            </a:r>
            <a:endParaRPr lang="en-US" dirty="0"/>
          </a:p>
        </p:txBody>
      </p:sp>
      <p:sp>
        <p:nvSpPr>
          <p:cNvPr id="6" name="Content Placeholder 5"/>
          <p:cNvSpPr>
            <a:spLocks noGrp="1"/>
          </p:cNvSpPr>
          <p:nvPr>
            <p:ph idx="1"/>
          </p:nvPr>
        </p:nvSpPr>
        <p:spPr>
          <a:xfrm>
            <a:off x="4724400" y="381000"/>
            <a:ext cx="4267200" cy="6324600"/>
          </a:xfrm>
        </p:spPr>
        <p:txBody>
          <a:bodyPr/>
          <a:lstStyle/>
          <a:p>
            <a:r>
              <a:rPr lang="en-US" dirty="0" smtClean="0"/>
              <a:t>Tiled Cache</a:t>
            </a:r>
          </a:p>
          <a:p>
            <a:r>
              <a:rPr lang="en-US" dirty="0" smtClean="0"/>
              <a:t>Variable Latency</a:t>
            </a:r>
          </a:p>
          <a:p>
            <a:r>
              <a:rPr lang="en-US" dirty="0" smtClean="0"/>
              <a:t>Closer tiles = Faster</a:t>
            </a:r>
            <a:endParaRPr lang="en-US" dirty="0"/>
          </a:p>
          <a:p>
            <a:r>
              <a:rPr lang="en-US" b="1" dirty="0" smtClean="0"/>
              <a:t>Key Decisions:</a:t>
            </a:r>
          </a:p>
          <a:p>
            <a:pPr lvl="1"/>
            <a:r>
              <a:rPr lang="en-US" b="1" dirty="0" smtClean="0">
                <a:solidFill>
                  <a:srgbClr val="C00000"/>
                </a:solidFill>
              </a:rPr>
              <a:t>Not only what to cache</a:t>
            </a:r>
          </a:p>
          <a:p>
            <a:pPr lvl="1"/>
            <a:r>
              <a:rPr lang="en-US" b="1" dirty="0" smtClean="0">
                <a:solidFill>
                  <a:srgbClr val="C00000"/>
                </a:solidFill>
              </a:rPr>
              <a:t>Also where to cache</a:t>
            </a:r>
          </a:p>
          <a:p>
            <a:r>
              <a:rPr lang="en-US" b="1" dirty="0" smtClean="0"/>
              <a:t>Interconnect</a:t>
            </a:r>
          </a:p>
          <a:p>
            <a:pPr lvl="1"/>
            <a:r>
              <a:rPr lang="en-US" b="1" dirty="0" smtClean="0"/>
              <a:t>Dedicated busses</a:t>
            </a:r>
          </a:p>
          <a:p>
            <a:pPr lvl="1"/>
            <a:r>
              <a:rPr lang="en-US" b="1" dirty="0" smtClean="0"/>
              <a:t>Mesh better</a:t>
            </a:r>
          </a:p>
          <a:p>
            <a:r>
              <a:rPr lang="en-US" b="1" dirty="0" smtClean="0"/>
              <a:t>Static Mapping</a:t>
            </a:r>
          </a:p>
          <a:p>
            <a:r>
              <a:rPr lang="en-US" b="1" dirty="0" smtClean="0"/>
              <a:t>Dynamic Mapping</a:t>
            </a:r>
          </a:p>
          <a:p>
            <a:pPr lvl="1"/>
            <a:r>
              <a:rPr lang="en-US" b="1" dirty="0" smtClean="0">
                <a:solidFill>
                  <a:schemeClr val="tx1"/>
                </a:solidFill>
              </a:rPr>
              <a:t>Better but more complex</a:t>
            </a:r>
          </a:p>
          <a:p>
            <a:pPr lvl="1"/>
            <a:r>
              <a:rPr lang="en-US" b="1" dirty="0" smtClean="0">
                <a:solidFill>
                  <a:schemeClr val="tx1"/>
                </a:solidFill>
              </a:rPr>
              <a:t>Migrate data</a:t>
            </a:r>
            <a:endParaRPr lang="en-US" b="1" dirty="0">
              <a:solidFill>
                <a:schemeClr val="tx1"/>
              </a:solidFill>
            </a:endParaRPr>
          </a:p>
        </p:txBody>
      </p:sp>
      <p:sp>
        <p:nvSpPr>
          <p:cNvPr id="24" name="Rectangle 23"/>
          <p:cNvSpPr/>
          <p:nvPr/>
        </p:nvSpPr>
        <p:spPr bwMode="auto">
          <a:xfrm>
            <a:off x="457200" y="8382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4572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12954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7" name="Straight Arrow Connector 26"/>
          <p:cNvCxnSpPr>
            <a:endCxn id="25" idx="0"/>
          </p:cNvCxnSpPr>
          <p:nvPr/>
        </p:nvCxnSpPr>
        <p:spPr bwMode="auto">
          <a:xfrm rot="5400000">
            <a:off x="724694" y="18669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8" name="Straight Arrow Connector 27"/>
          <p:cNvCxnSpPr/>
          <p:nvPr/>
        </p:nvCxnSpPr>
        <p:spPr bwMode="auto">
          <a:xfrm rot="5400000">
            <a:off x="1562894" y="1866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0" name="Straight Arrow Connector 29"/>
          <p:cNvCxnSpPr/>
          <p:nvPr/>
        </p:nvCxnSpPr>
        <p:spPr bwMode="auto">
          <a:xfrm rot="5400000">
            <a:off x="7246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1" name="Straight Arrow Connector 30"/>
          <p:cNvCxnSpPr/>
          <p:nvPr/>
        </p:nvCxnSpPr>
        <p:spPr bwMode="auto">
          <a:xfrm rot="5400000">
            <a:off x="15628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2" name="Rectangle 31"/>
          <p:cNvSpPr/>
          <p:nvPr/>
        </p:nvSpPr>
        <p:spPr bwMode="auto">
          <a:xfrm>
            <a:off x="4572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15240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4572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15240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49" name="Straight Connector 48"/>
          <p:cNvCxnSpPr/>
          <p:nvPr/>
        </p:nvCxnSpPr>
        <p:spPr bwMode="auto">
          <a:xfrm rot="5400000">
            <a:off x="-304006"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51" name="Straight Connector 50"/>
          <p:cNvCxnSpPr/>
          <p:nvPr/>
        </p:nvCxnSpPr>
        <p:spPr bwMode="auto">
          <a:xfrm>
            <a:off x="457200" y="3429000"/>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53" name="Rectangle 52"/>
          <p:cNvSpPr/>
          <p:nvPr/>
        </p:nvSpPr>
        <p:spPr bwMode="auto">
          <a:xfrm>
            <a:off x="25908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4" name="Rectangle 53"/>
          <p:cNvSpPr/>
          <p:nvPr/>
        </p:nvSpPr>
        <p:spPr bwMode="auto">
          <a:xfrm>
            <a:off x="36576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5" name="Rectangle 54"/>
          <p:cNvSpPr/>
          <p:nvPr/>
        </p:nvSpPr>
        <p:spPr bwMode="auto">
          <a:xfrm>
            <a:off x="25908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6" name="Rectangle 55"/>
          <p:cNvSpPr/>
          <p:nvPr/>
        </p:nvSpPr>
        <p:spPr bwMode="auto">
          <a:xfrm>
            <a:off x="36576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7" name="Rectangle 56"/>
          <p:cNvSpPr/>
          <p:nvPr/>
        </p:nvSpPr>
        <p:spPr bwMode="auto">
          <a:xfrm>
            <a:off x="4572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8" name="Rectangle 57"/>
          <p:cNvSpPr/>
          <p:nvPr/>
        </p:nvSpPr>
        <p:spPr bwMode="auto">
          <a:xfrm>
            <a:off x="15240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59" name="Rectangle 58"/>
          <p:cNvSpPr/>
          <p:nvPr/>
        </p:nvSpPr>
        <p:spPr bwMode="auto">
          <a:xfrm>
            <a:off x="4572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0" name="Rectangle 59"/>
          <p:cNvSpPr/>
          <p:nvPr/>
        </p:nvSpPr>
        <p:spPr bwMode="auto">
          <a:xfrm>
            <a:off x="15240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1" name="Rectangle 60"/>
          <p:cNvSpPr/>
          <p:nvPr/>
        </p:nvSpPr>
        <p:spPr bwMode="auto">
          <a:xfrm>
            <a:off x="25908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2" name="Rectangle 61"/>
          <p:cNvSpPr/>
          <p:nvPr/>
        </p:nvSpPr>
        <p:spPr bwMode="auto">
          <a:xfrm>
            <a:off x="36576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3" name="Rectangle 62"/>
          <p:cNvSpPr/>
          <p:nvPr/>
        </p:nvSpPr>
        <p:spPr bwMode="auto">
          <a:xfrm>
            <a:off x="25908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64" name="Rectangle 63"/>
          <p:cNvSpPr/>
          <p:nvPr/>
        </p:nvSpPr>
        <p:spPr bwMode="auto">
          <a:xfrm>
            <a:off x="36576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65" name="Straight Connector 64"/>
          <p:cNvCxnSpPr/>
          <p:nvPr/>
        </p:nvCxnSpPr>
        <p:spPr bwMode="auto">
          <a:xfrm>
            <a:off x="457200" y="4341812"/>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6" name="Straight Connector 65"/>
          <p:cNvCxnSpPr/>
          <p:nvPr/>
        </p:nvCxnSpPr>
        <p:spPr bwMode="auto">
          <a:xfrm>
            <a:off x="457200" y="5257800"/>
            <a:ext cx="41910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8" name="Straight Connector 67"/>
          <p:cNvCxnSpPr/>
          <p:nvPr/>
        </p:nvCxnSpPr>
        <p:spPr bwMode="auto">
          <a:xfrm rot="5400000">
            <a:off x="762794"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9" name="Straight Connector 68"/>
          <p:cNvCxnSpPr/>
          <p:nvPr/>
        </p:nvCxnSpPr>
        <p:spPr bwMode="auto">
          <a:xfrm rot="5400000">
            <a:off x="1828005"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73" name="Flowchart: Merge 72"/>
          <p:cNvSpPr/>
          <p:nvPr/>
        </p:nvSpPr>
        <p:spPr bwMode="auto">
          <a:xfrm>
            <a:off x="3962400" y="5562600"/>
            <a:ext cx="228600" cy="228600"/>
          </a:xfrm>
          <a:prstGeom prst="flowChartMerge">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4" name="Flowchart: Merge 73"/>
          <p:cNvSpPr/>
          <p:nvPr/>
        </p:nvSpPr>
        <p:spPr bwMode="auto">
          <a:xfrm>
            <a:off x="1828800" y="2895600"/>
            <a:ext cx="228600" cy="228600"/>
          </a:xfrm>
          <a:prstGeom prst="flowChartMerge">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t>Controlled Replication Example</a:t>
            </a:r>
          </a:p>
        </p:txBody>
      </p:sp>
      <p:sp>
        <p:nvSpPr>
          <p:cNvPr id="382979" name="Rectangle 3"/>
          <p:cNvSpPr>
            <a:spLocks noChangeArrowheads="1"/>
          </p:cNvSpPr>
          <p:nvPr/>
        </p:nvSpPr>
        <p:spPr bwMode="auto">
          <a:xfrm>
            <a:off x="1196975" y="1854200"/>
            <a:ext cx="2305050" cy="129540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2980" name="Text Box 4"/>
          <p:cNvSpPr txBox="1">
            <a:spLocks noChangeArrowheads="1"/>
          </p:cNvSpPr>
          <p:nvPr/>
        </p:nvSpPr>
        <p:spPr bwMode="auto">
          <a:xfrm>
            <a:off x="752475" y="18843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2981" name="Rectangle 5"/>
          <p:cNvSpPr>
            <a:spLocks noChangeArrowheads="1"/>
          </p:cNvSpPr>
          <p:nvPr/>
        </p:nvSpPr>
        <p:spPr bwMode="auto">
          <a:xfrm>
            <a:off x="5299075" y="18335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2982" name="Text Box 6"/>
          <p:cNvSpPr txBox="1">
            <a:spLocks noChangeArrowheads="1"/>
          </p:cNvSpPr>
          <p:nvPr/>
        </p:nvSpPr>
        <p:spPr bwMode="auto">
          <a:xfrm>
            <a:off x="4921250" y="1844675"/>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2983" name="Text Box 7"/>
          <p:cNvSpPr txBox="1">
            <a:spLocks noChangeArrowheads="1"/>
          </p:cNvSpPr>
          <p:nvPr/>
        </p:nvSpPr>
        <p:spPr bwMode="auto">
          <a:xfrm>
            <a:off x="5321300" y="2312988"/>
            <a:ext cx="2025650" cy="457200"/>
          </a:xfrm>
          <a:prstGeom prst="rect">
            <a:avLst/>
          </a:prstGeom>
          <a:solidFill>
            <a:srgbClr val="FF0066"/>
          </a:solidFill>
          <a:ln w="9525">
            <a:noFill/>
            <a:miter lim="800000"/>
            <a:headEnd/>
            <a:tailEnd/>
          </a:ln>
          <a:effectLst/>
        </p:spPr>
        <p:txBody>
          <a:bodyPr>
            <a:spAutoFit/>
          </a:bodyPr>
          <a:lstStyle/>
          <a:p>
            <a:r>
              <a:rPr lang="en-US">
                <a:solidFill>
                  <a:schemeClr val="bg1"/>
                </a:solidFill>
              </a:rPr>
              <a:t>A,set</a:t>
            </a:r>
            <a:r>
              <a:rPr lang="en-US" baseline="-25000">
                <a:solidFill>
                  <a:schemeClr val="bg1"/>
                </a:solidFill>
              </a:rPr>
              <a:t>0</a:t>
            </a:r>
            <a:r>
              <a:rPr lang="en-US">
                <a:solidFill>
                  <a:schemeClr val="bg1"/>
                </a:solidFill>
              </a:rPr>
              <a:t>,tag</a:t>
            </a:r>
            <a:r>
              <a:rPr lang="en-US" baseline="-25000">
                <a:solidFill>
                  <a:schemeClr val="bg1"/>
                </a:solidFill>
              </a:rPr>
              <a:t>P0</a:t>
            </a:r>
            <a:endParaRPr lang="en-US" sz="2200">
              <a:solidFill>
                <a:schemeClr val="bg1"/>
              </a:solidFill>
            </a:endParaRPr>
          </a:p>
        </p:txBody>
      </p:sp>
      <p:sp>
        <p:nvSpPr>
          <p:cNvPr id="382984" name="Text Box 8"/>
          <p:cNvSpPr txBox="1">
            <a:spLocks noChangeArrowheads="1"/>
          </p:cNvSpPr>
          <p:nvPr/>
        </p:nvSpPr>
        <p:spPr bwMode="auto">
          <a:xfrm>
            <a:off x="4941888" y="3868738"/>
            <a:ext cx="354012"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2985" name="Text Box 9"/>
          <p:cNvSpPr txBox="1">
            <a:spLocks noChangeArrowheads="1"/>
          </p:cNvSpPr>
          <p:nvPr/>
        </p:nvSpPr>
        <p:spPr bwMode="auto">
          <a:xfrm>
            <a:off x="288925" y="1346200"/>
            <a:ext cx="844550" cy="457200"/>
          </a:xfrm>
          <a:prstGeom prst="rect">
            <a:avLst/>
          </a:prstGeom>
          <a:noFill/>
          <a:ln w="9525">
            <a:noFill/>
            <a:miter lim="800000"/>
            <a:headEnd/>
            <a:tailEnd/>
          </a:ln>
          <a:effectLst/>
        </p:spPr>
        <p:txBody>
          <a:bodyPr wrap="none">
            <a:spAutoFit/>
          </a:bodyPr>
          <a:lstStyle/>
          <a:p>
            <a:r>
              <a:rPr lang="en-US"/>
              <a:t>set #</a:t>
            </a:r>
          </a:p>
        </p:txBody>
      </p:sp>
      <p:sp>
        <p:nvSpPr>
          <p:cNvPr id="382986" name="Text Box 10"/>
          <p:cNvSpPr txBox="1">
            <a:spLocks noChangeArrowheads="1"/>
          </p:cNvSpPr>
          <p:nvPr/>
        </p:nvSpPr>
        <p:spPr bwMode="auto">
          <a:xfrm>
            <a:off x="236538" y="3441700"/>
            <a:ext cx="844550" cy="457200"/>
          </a:xfrm>
          <a:prstGeom prst="rect">
            <a:avLst/>
          </a:prstGeom>
          <a:noFill/>
          <a:ln w="9525">
            <a:noFill/>
            <a:miter lim="800000"/>
            <a:headEnd/>
            <a:tailEnd/>
          </a:ln>
          <a:effectLst/>
        </p:spPr>
        <p:txBody>
          <a:bodyPr wrap="none">
            <a:spAutoFit/>
          </a:bodyPr>
          <a:lstStyle/>
          <a:p>
            <a:r>
              <a:rPr lang="en-US"/>
              <a:t>set #</a:t>
            </a:r>
          </a:p>
        </p:txBody>
      </p:sp>
      <p:sp>
        <p:nvSpPr>
          <p:cNvPr id="382987" name="Text Box 11"/>
          <p:cNvSpPr txBox="1">
            <a:spLocks noChangeArrowheads="1"/>
          </p:cNvSpPr>
          <p:nvPr/>
        </p:nvSpPr>
        <p:spPr bwMode="auto">
          <a:xfrm>
            <a:off x="4364038" y="1371600"/>
            <a:ext cx="1217612" cy="457200"/>
          </a:xfrm>
          <a:prstGeom prst="rect">
            <a:avLst/>
          </a:prstGeom>
          <a:noFill/>
          <a:ln w="9525">
            <a:noFill/>
            <a:miter lim="800000"/>
            <a:headEnd/>
            <a:tailEnd/>
          </a:ln>
          <a:effectLst/>
        </p:spPr>
        <p:txBody>
          <a:bodyPr wrap="none">
            <a:spAutoFit/>
          </a:bodyPr>
          <a:lstStyle/>
          <a:p>
            <a:r>
              <a:rPr lang="en-US"/>
              <a:t>frame #</a:t>
            </a:r>
          </a:p>
        </p:txBody>
      </p:sp>
      <p:sp>
        <p:nvSpPr>
          <p:cNvPr id="382988" name="Text Box 12"/>
          <p:cNvSpPr txBox="1">
            <a:spLocks noChangeArrowheads="1"/>
          </p:cNvSpPr>
          <p:nvPr/>
        </p:nvSpPr>
        <p:spPr bwMode="auto">
          <a:xfrm>
            <a:off x="4364038" y="3416300"/>
            <a:ext cx="1217612" cy="457200"/>
          </a:xfrm>
          <a:prstGeom prst="rect">
            <a:avLst/>
          </a:prstGeom>
          <a:noFill/>
          <a:ln w="9525">
            <a:noFill/>
            <a:miter lim="800000"/>
            <a:headEnd/>
            <a:tailEnd/>
          </a:ln>
          <a:effectLst/>
        </p:spPr>
        <p:txBody>
          <a:bodyPr wrap="none">
            <a:spAutoFit/>
          </a:bodyPr>
          <a:lstStyle/>
          <a:p>
            <a:r>
              <a:rPr lang="en-US"/>
              <a:t>frame #</a:t>
            </a:r>
          </a:p>
        </p:txBody>
      </p:sp>
      <p:sp>
        <p:nvSpPr>
          <p:cNvPr id="382989" name="Text Box 13"/>
          <p:cNvSpPr txBox="1">
            <a:spLocks noChangeArrowheads="1"/>
          </p:cNvSpPr>
          <p:nvPr/>
        </p:nvSpPr>
        <p:spPr bwMode="auto">
          <a:xfrm>
            <a:off x="212725" y="5761038"/>
            <a:ext cx="8256588" cy="457200"/>
          </a:xfrm>
          <a:prstGeom prst="rect">
            <a:avLst/>
          </a:prstGeom>
          <a:noFill/>
          <a:ln w="9525">
            <a:noFill/>
            <a:miter lim="800000"/>
            <a:headEnd/>
            <a:tailEnd/>
          </a:ln>
          <a:effectLst/>
        </p:spPr>
        <p:txBody>
          <a:bodyPr>
            <a:spAutoFit/>
          </a:bodyPr>
          <a:lstStyle/>
          <a:p>
            <a:r>
              <a:rPr lang="en-US">
                <a:solidFill>
                  <a:srgbClr val="99FF33"/>
                </a:solidFill>
              </a:rPr>
              <a:t>P0</a:t>
            </a:r>
            <a:r>
              <a:rPr lang="en-US"/>
              <a:t> has a </a:t>
            </a:r>
            <a:r>
              <a:rPr lang="en-US">
                <a:solidFill>
                  <a:schemeClr val="accent2"/>
                </a:solidFill>
              </a:rPr>
              <a:t>clean</a:t>
            </a:r>
            <a:r>
              <a:rPr lang="en-US"/>
              <a:t> block</a:t>
            </a:r>
            <a:r>
              <a:rPr lang="en-US">
                <a:solidFill>
                  <a:schemeClr val="accent2"/>
                </a:solidFill>
              </a:rPr>
              <a:t> </a:t>
            </a:r>
            <a:r>
              <a:rPr lang="en-US">
                <a:solidFill>
                  <a:srgbClr val="FF0066"/>
                </a:solidFill>
              </a:rPr>
              <a:t>A</a:t>
            </a:r>
            <a:r>
              <a:rPr lang="en-US">
                <a:solidFill>
                  <a:schemeClr val="accent2"/>
                </a:solidFill>
              </a:rPr>
              <a:t> </a:t>
            </a:r>
            <a:r>
              <a:rPr lang="en-US"/>
              <a:t>in its tag and</a:t>
            </a:r>
            <a:r>
              <a:rPr lang="en-US">
                <a:solidFill>
                  <a:schemeClr val="accent2"/>
                </a:solidFill>
              </a:rPr>
              <a:t> </a:t>
            </a:r>
            <a:r>
              <a:rPr lang="en-US">
                <a:solidFill>
                  <a:srgbClr val="FF0066"/>
                </a:solidFill>
              </a:rPr>
              <a:t>d-group 0</a:t>
            </a:r>
          </a:p>
        </p:txBody>
      </p:sp>
      <p:sp>
        <p:nvSpPr>
          <p:cNvPr id="382990" name="Text Box 14"/>
          <p:cNvSpPr txBox="1">
            <a:spLocks noChangeArrowheads="1"/>
          </p:cNvSpPr>
          <p:nvPr/>
        </p:nvSpPr>
        <p:spPr bwMode="auto">
          <a:xfrm>
            <a:off x="1265238" y="1333500"/>
            <a:ext cx="1065212" cy="457200"/>
          </a:xfrm>
          <a:prstGeom prst="rect">
            <a:avLst/>
          </a:prstGeom>
          <a:noFill/>
          <a:ln w="9525">
            <a:noFill/>
            <a:miter lim="800000"/>
            <a:headEnd/>
            <a:tailEnd/>
          </a:ln>
          <a:effectLst/>
        </p:spPr>
        <p:txBody>
          <a:bodyPr wrap="none">
            <a:spAutoFit/>
          </a:bodyPr>
          <a:lstStyle/>
          <a:p>
            <a:r>
              <a:rPr lang="en-US">
                <a:solidFill>
                  <a:srgbClr val="99FF33"/>
                </a:solidFill>
              </a:rPr>
              <a:t>P0 tag</a:t>
            </a:r>
          </a:p>
        </p:txBody>
      </p:sp>
      <p:sp>
        <p:nvSpPr>
          <p:cNvPr id="382991" name="Text Box 15"/>
          <p:cNvSpPr txBox="1">
            <a:spLocks noChangeArrowheads="1"/>
          </p:cNvSpPr>
          <p:nvPr/>
        </p:nvSpPr>
        <p:spPr bwMode="auto">
          <a:xfrm>
            <a:off x="1304925" y="3365500"/>
            <a:ext cx="1065213" cy="457200"/>
          </a:xfrm>
          <a:prstGeom prst="rect">
            <a:avLst/>
          </a:prstGeom>
          <a:noFill/>
          <a:ln w="9525">
            <a:noFill/>
            <a:miter lim="800000"/>
            <a:headEnd/>
            <a:tailEnd/>
          </a:ln>
          <a:effectLst/>
        </p:spPr>
        <p:txBody>
          <a:bodyPr wrap="none">
            <a:spAutoFit/>
          </a:bodyPr>
          <a:lstStyle/>
          <a:p>
            <a:r>
              <a:rPr lang="en-US">
                <a:solidFill>
                  <a:srgbClr val="99FF33"/>
                </a:solidFill>
              </a:rPr>
              <a:t>P1 tag</a:t>
            </a:r>
          </a:p>
        </p:txBody>
      </p:sp>
      <p:sp>
        <p:nvSpPr>
          <p:cNvPr id="382992" name="Text Box 16"/>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rgbClr val="99FF33"/>
                </a:solidFill>
              </a:rPr>
              <a:t>Data Arrays</a:t>
            </a:r>
          </a:p>
        </p:txBody>
      </p:sp>
      <p:sp>
        <p:nvSpPr>
          <p:cNvPr id="382993" name="Text Box 17"/>
          <p:cNvSpPr txBox="1">
            <a:spLocks noChangeArrowheads="1"/>
          </p:cNvSpPr>
          <p:nvPr/>
        </p:nvSpPr>
        <p:spPr bwMode="auto">
          <a:xfrm rot="16200000" flipH="1">
            <a:off x="7042944" y="2280444"/>
            <a:ext cx="1490662" cy="457200"/>
          </a:xfrm>
          <a:prstGeom prst="rect">
            <a:avLst/>
          </a:prstGeom>
          <a:noFill/>
          <a:ln w="9525">
            <a:noFill/>
            <a:miter lim="800000"/>
            <a:headEnd/>
            <a:tailEnd/>
          </a:ln>
          <a:effectLst/>
        </p:spPr>
        <p:txBody>
          <a:bodyPr wrap="none">
            <a:spAutoFit/>
          </a:bodyPr>
          <a:lstStyle/>
          <a:p>
            <a:r>
              <a:rPr lang="en-US"/>
              <a:t>d-group 0</a:t>
            </a:r>
          </a:p>
        </p:txBody>
      </p:sp>
      <p:sp>
        <p:nvSpPr>
          <p:cNvPr id="382994" name="Text Box 18"/>
          <p:cNvSpPr txBox="1">
            <a:spLocks noChangeArrowheads="1"/>
          </p:cNvSpPr>
          <p:nvPr/>
        </p:nvSpPr>
        <p:spPr bwMode="auto">
          <a:xfrm rot="16200000" flipH="1">
            <a:off x="7042943" y="4247357"/>
            <a:ext cx="1490663" cy="457200"/>
          </a:xfrm>
          <a:prstGeom prst="rect">
            <a:avLst/>
          </a:prstGeom>
          <a:noFill/>
          <a:ln w="9525">
            <a:noFill/>
            <a:miter lim="800000"/>
            <a:headEnd/>
            <a:tailEnd/>
          </a:ln>
          <a:effectLst/>
        </p:spPr>
        <p:txBody>
          <a:bodyPr wrap="none">
            <a:spAutoFit/>
          </a:bodyPr>
          <a:lstStyle/>
          <a:p>
            <a:r>
              <a:rPr lang="en-US"/>
              <a:t>d-group 1</a:t>
            </a:r>
          </a:p>
        </p:txBody>
      </p:sp>
      <p:sp>
        <p:nvSpPr>
          <p:cNvPr id="382995" name="Text Box 19"/>
          <p:cNvSpPr txBox="1">
            <a:spLocks noChangeArrowheads="1"/>
          </p:cNvSpPr>
          <p:nvPr/>
        </p:nvSpPr>
        <p:spPr bwMode="auto">
          <a:xfrm>
            <a:off x="1239838" y="1876425"/>
            <a:ext cx="1944687"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382996" name="Line 20"/>
          <p:cNvSpPr>
            <a:spLocks noChangeShapeType="1"/>
          </p:cNvSpPr>
          <p:nvPr/>
        </p:nvSpPr>
        <p:spPr bwMode="auto">
          <a:xfrm>
            <a:off x="3495675" y="2057400"/>
            <a:ext cx="1398588" cy="403225"/>
          </a:xfrm>
          <a:prstGeom prst="line">
            <a:avLst/>
          </a:prstGeom>
          <a:noFill/>
          <a:ln w="9525">
            <a:solidFill>
              <a:srgbClr val="FF0066"/>
            </a:solidFill>
            <a:round/>
            <a:headEnd/>
            <a:tailEnd type="triangle" w="med" len="med"/>
          </a:ln>
          <a:effectLst/>
        </p:spPr>
        <p:txBody>
          <a:bodyPr wrap="none">
            <a:spAutoFit/>
          </a:bodyPr>
          <a:lstStyle/>
          <a:p>
            <a:endParaRPr lang="en-US"/>
          </a:p>
        </p:txBody>
      </p:sp>
      <p:sp>
        <p:nvSpPr>
          <p:cNvPr id="382997" name="Rectangle 21"/>
          <p:cNvSpPr>
            <a:spLocks noChangeArrowheads="1"/>
          </p:cNvSpPr>
          <p:nvPr/>
        </p:nvSpPr>
        <p:spPr bwMode="auto">
          <a:xfrm>
            <a:off x="1190625" y="3959225"/>
            <a:ext cx="2306638"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2998" name="Text Box 22"/>
          <p:cNvSpPr txBox="1">
            <a:spLocks noChangeArrowheads="1"/>
          </p:cNvSpPr>
          <p:nvPr/>
        </p:nvSpPr>
        <p:spPr bwMode="auto">
          <a:xfrm>
            <a:off x="746125" y="398938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2999" name="Rectangle 23"/>
          <p:cNvSpPr>
            <a:spLocks noChangeArrowheads="1"/>
          </p:cNvSpPr>
          <p:nvPr/>
        </p:nvSpPr>
        <p:spPr bwMode="auto">
          <a:xfrm>
            <a:off x="5299075" y="38909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Controlled Replication Example (cntd.)</a:t>
            </a:r>
          </a:p>
        </p:txBody>
      </p:sp>
      <p:sp>
        <p:nvSpPr>
          <p:cNvPr id="384003" name="Rectangle 3"/>
          <p:cNvSpPr>
            <a:spLocks noChangeArrowheads="1"/>
          </p:cNvSpPr>
          <p:nvPr/>
        </p:nvSpPr>
        <p:spPr bwMode="auto">
          <a:xfrm>
            <a:off x="1196975" y="1854200"/>
            <a:ext cx="2305050" cy="129540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04" name="Text Box 4"/>
          <p:cNvSpPr txBox="1">
            <a:spLocks noChangeArrowheads="1"/>
          </p:cNvSpPr>
          <p:nvPr/>
        </p:nvSpPr>
        <p:spPr bwMode="auto">
          <a:xfrm>
            <a:off x="752475" y="18843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5" name="Rectangle 5"/>
          <p:cNvSpPr>
            <a:spLocks noChangeArrowheads="1"/>
          </p:cNvSpPr>
          <p:nvPr/>
        </p:nvSpPr>
        <p:spPr bwMode="auto">
          <a:xfrm>
            <a:off x="5299075" y="18335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06" name="Text Box 6"/>
          <p:cNvSpPr txBox="1">
            <a:spLocks noChangeArrowheads="1"/>
          </p:cNvSpPr>
          <p:nvPr/>
        </p:nvSpPr>
        <p:spPr bwMode="auto">
          <a:xfrm>
            <a:off x="4921250" y="1844675"/>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7" name="Text Box 7"/>
          <p:cNvSpPr txBox="1">
            <a:spLocks noChangeArrowheads="1"/>
          </p:cNvSpPr>
          <p:nvPr/>
        </p:nvSpPr>
        <p:spPr bwMode="auto">
          <a:xfrm>
            <a:off x="5321300" y="2312988"/>
            <a:ext cx="2025650" cy="457200"/>
          </a:xfrm>
          <a:prstGeom prst="rect">
            <a:avLst/>
          </a:prstGeom>
          <a:solidFill>
            <a:srgbClr val="FF0066"/>
          </a:solidFill>
          <a:ln w="9525">
            <a:noFill/>
            <a:miter lim="800000"/>
            <a:headEnd/>
            <a:tailEnd/>
          </a:ln>
          <a:effectLst/>
        </p:spPr>
        <p:txBody>
          <a:bodyPr>
            <a:spAutoFit/>
          </a:bodyPr>
          <a:lstStyle/>
          <a:p>
            <a:r>
              <a:rPr lang="en-US">
                <a:solidFill>
                  <a:schemeClr val="bg1"/>
                </a:solidFill>
              </a:rPr>
              <a:t>A,set</a:t>
            </a:r>
            <a:r>
              <a:rPr lang="en-US" baseline="-25000">
                <a:solidFill>
                  <a:schemeClr val="bg1"/>
                </a:solidFill>
              </a:rPr>
              <a:t>0</a:t>
            </a:r>
            <a:r>
              <a:rPr lang="en-US">
                <a:solidFill>
                  <a:schemeClr val="bg1"/>
                </a:solidFill>
              </a:rPr>
              <a:t>,tag</a:t>
            </a:r>
            <a:r>
              <a:rPr lang="en-US" baseline="-25000">
                <a:solidFill>
                  <a:schemeClr val="bg1"/>
                </a:solidFill>
              </a:rPr>
              <a:t>P0</a:t>
            </a:r>
            <a:endParaRPr lang="en-US" sz="2200">
              <a:solidFill>
                <a:schemeClr val="bg1"/>
              </a:solidFill>
            </a:endParaRPr>
          </a:p>
        </p:txBody>
      </p:sp>
      <p:sp>
        <p:nvSpPr>
          <p:cNvPr id="384008" name="Text Box 8"/>
          <p:cNvSpPr txBox="1">
            <a:spLocks noChangeArrowheads="1"/>
          </p:cNvSpPr>
          <p:nvPr/>
        </p:nvSpPr>
        <p:spPr bwMode="auto">
          <a:xfrm>
            <a:off x="4941888" y="3868738"/>
            <a:ext cx="354012"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9" name="Text Box 9"/>
          <p:cNvSpPr txBox="1">
            <a:spLocks noChangeArrowheads="1"/>
          </p:cNvSpPr>
          <p:nvPr/>
        </p:nvSpPr>
        <p:spPr bwMode="auto">
          <a:xfrm>
            <a:off x="288925" y="1346200"/>
            <a:ext cx="844550" cy="457200"/>
          </a:xfrm>
          <a:prstGeom prst="rect">
            <a:avLst/>
          </a:prstGeom>
          <a:noFill/>
          <a:ln w="9525">
            <a:noFill/>
            <a:miter lim="800000"/>
            <a:headEnd/>
            <a:tailEnd/>
          </a:ln>
          <a:effectLst/>
        </p:spPr>
        <p:txBody>
          <a:bodyPr wrap="none">
            <a:spAutoFit/>
          </a:bodyPr>
          <a:lstStyle/>
          <a:p>
            <a:r>
              <a:rPr lang="en-US"/>
              <a:t>set #</a:t>
            </a:r>
          </a:p>
        </p:txBody>
      </p:sp>
      <p:sp>
        <p:nvSpPr>
          <p:cNvPr id="384010" name="Text Box 10"/>
          <p:cNvSpPr txBox="1">
            <a:spLocks noChangeArrowheads="1"/>
          </p:cNvSpPr>
          <p:nvPr/>
        </p:nvSpPr>
        <p:spPr bwMode="auto">
          <a:xfrm>
            <a:off x="236538" y="3441700"/>
            <a:ext cx="844550" cy="457200"/>
          </a:xfrm>
          <a:prstGeom prst="rect">
            <a:avLst/>
          </a:prstGeom>
          <a:noFill/>
          <a:ln w="9525">
            <a:noFill/>
            <a:miter lim="800000"/>
            <a:headEnd/>
            <a:tailEnd/>
          </a:ln>
          <a:effectLst/>
        </p:spPr>
        <p:txBody>
          <a:bodyPr wrap="none">
            <a:spAutoFit/>
          </a:bodyPr>
          <a:lstStyle/>
          <a:p>
            <a:r>
              <a:rPr lang="en-US"/>
              <a:t>set #</a:t>
            </a:r>
          </a:p>
        </p:txBody>
      </p:sp>
      <p:sp>
        <p:nvSpPr>
          <p:cNvPr id="384011" name="Text Box 11"/>
          <p:cNvSpPr txBox="1">
            <a:spLocks noChangeArrowheads="1"/>
          </p:cNvSpPr>
          <p:nvPr/>
        </p:nvSpPr>
        <p:spPr bwMode="auto">
          <a:xfrm>
            <a:off x="4364038" y="1371600"/>
            <a:ext cx="1217612" cy="457200"/>
          </a:xfrm>
          <a:prstGeom prst="rect">
            <a:avLst/>
          </a:prstGeom>
          <a:noFill/>
          <a:ln w="9525">
            <a:noFill/>
            <a:miter lim="800000"/>
            <a:headEnd/>
            <a:tailEnd/>
          </a:ln>
          <a:effectLst/>
        </p:spPr>
        <p:txBody>
          <a:bodyPr wrap="none">
            <a:spAutoFit/>
          </a:bodyPr>
          <a:lstStyle/>
          <a:p>
            <a:r>
              <a:rPr lang="en-US"/>
              <a:t>frame #</a:t>
            </a:r>
          </a:p>
        </p:txBody>
      </p:sp>
      <p:sp>
        <p:nvSpPr>
          <p:cNvPr id="384012" name="Text Box 12"/>
          <p:cNvSpPr txBox="1">
            <a:spLocks noChangeArrowheads="1"/>
          </p:cNvSpPr>
          <p:nvPr/>
        </p:nvSpPr>
        <p:spPr bwMode="auto">
          <a:xfrm>
            <a:off x="4364038" y="3416300"/>
            <a:ext cx="1217612" cy="457200"/>
          </a:xfrm>
          <a:prstGeom prst="rect">
            <a:avLst/>
          </a:prstGeom>
          <a:noFill/>
          <a:ln w="9525">
            <a:noFill/>
            <a:miter lim="800000"/>
            <a:headEnd/>
            <a:tailEnd/>
          </a:ln>
          <a:effectLst/>
        </p:spPr>
        <p:txBody>
          <a:bodyPr wrap="none">
            <a:spAutoFit/>
          </a:bodyPr>
          <a:lstStyle/>
          <a:p>
            <a:r>
              <a:rPr lang="en-US"/>
              <a:t>frame #</a:t>
            </a:r>
          </a:p>
        </p:txBody>
      </p:sp>
      <p:sp>
        <p:nvSpPr>
          <p:cNvPr id="384013" name="Text Box 13"/>
          <p:cNvSpPr txBox="1">
            <a:spLocks noChangeArrowheads="1"/>
          </p:cNvSpPr>
          <p:nvPr/>
        </p:nvSpPr>
        <p:spPr bwMode="auto">
          <a:xfrm>
            <a:off x="212725" y="5708650"/>
            <a:ext cx="8256588" cy="895350"/>
          </a:xfrm>
          <a:prstGeom prst="rect">
            <a:avLst/>
          </a:prstGeom>
          <a:noFill/>
          <a:ln w="9525">
            <a:noFill/>
            <a:miter lim="800000"/>
            <a:headEnd/>
            <a:tailEnd/>
          </a:ln>
          <a:effectLst/>
        </p:spPr>
        <p:txBody>
          <a:bodyPr>
            <a:spAutoFit/>
          </a:bodyPr>
          <a:lstStyle/>
          <a:p>
            <a:r>
              <a:rPr lang="en-US">
                <a:solidFill>
                  <a:srgbClr val="99FF33"/>
                </a:solidFill>
              </a:rPr>
              <a:t>P1</a:t>
            </a:r>
            <a:r>
              <a:rPr lang="en-US">
                <a:solidFill>
                  <a:schemeClr val="accent2"/>
                </a:solidFill>
              </a:rPr>
              <a:t> </a:t>
            </a:r>
            <a:r>
              <a:rPr lang="en-US"/>
              <a:t>misses on a</a:t>
            </a:r>
            <a:r>
              <a:rPr lang="en-US">
                <a:solidFill>
                  <a:schemeClr val="accent2"/>
                </a:solidFill>
              </a:rPr>
              <a:t> </a:t>
            </a:r>
            <a:r>
              <a:rPr lang="en-US"/>
              <a:t>read</a:t>
            </a:r>
            <a:r>
              <a:rPr lang="en-US">
                <a:solidFill>
                  <a:schemeClr val="accent2"/>
                </a:solidFill>
              </a:rPr>
              <a:t> </a:t>
            </a:r>
            <a:r>
              <a:rPr lang="en-US"/>
              <a:t>to</a:t>
            </a:r>
            <a:r>
              <a:rPr lang="en-US">
                <a:solidFill>
                  <a:schemeClr val="accent2"/>
                </a:solidFill>
              </a:rPr>
              <a:t> </a:t>
            </a:r>
            <a:r>
              <a:rPr lang="en-US">
                <a:solidFill>
                  <a:srgbClr val="FF0066"/>
                </a:solidFill>
              </a:rPr>
              <a:t>A</a:t>
            </a:r>
          </a:p>
          <a:p>
            <a:r>
              <a:rPr lang="en-US">
                <a:solidFill>
                  <a:srgbClr val="FF0066"/>
                </a:solidFill>
              </a:rPr>
              <a:t>P1’s tag</a:t>
            </a:r>
            <a:r>
              <a:rPr lang="en-US">
                <a:solidFill>
                  <a:schemeClr val="accent2"/>
                </a:solidFill>
              </a:rPr>
              <a:t> </a:t>
            </a:r>
            <a:r>
              <a:rPr lang="en-US"/>
              <a:t>gets a pointer to</a:t>
            </a:r>
            <a:r>
              <a:rPr lang="en-US">
                <a:solidFill>
                  <a:schemeClr val="accent2"/>
                </a:solidFill>
              </a:rPr>
              <a:t> </a:t>
            </a:r>
            <a:r>
              <a:rPr lang="en-US">
                <a:solidFill>
                  <a:srgbClr val="FF0066"/>
                </a:solidFill>
              </a:rPr>
              <a:t>A</a:t>
            </a:r>
            <a:r>
              <a:rPr lang="en-US">
                <a:solidFill>
                  <a:schemeClr val="accent2"/>
                </a:solidFill>
              </a:rPr>
              <a:t> </a:t>
            </a:r>
            <a:r>
              <a:rPr lang="en-US"/>
              <a:t>in</a:t>
            </a:r>
            <a:r>
              <a:rPr lang="en-US">
                <a:solidFill>
                  <a:schemeClr val="accent2"/>
                </a:solidFill>
              </a:rPr>
              <a:t> </a:t>
            </a:r>
            <a:r>
              <a:rPr lang="en-US">
                <a:solidFill>
                  <a:srgbClr val="FF0066"/>
                </a:solidFill>
              </a:rPr>
              <a:t>d-group 0</a:t>
            </a:r>
          </a:p>
        </p:txBody>
      </p:sp>
      <p:sp>
        <p:nvSpPr>
          <p:cNvPr id="384014" name="Text Box 14"/>
          <p:cNvSpPr txBox="1">
            <a:spLocks noChangeArrowheads="1"/>
          </p:cNvSpPr>
          <p:nvPr/>
        </p:nvSpPr>
        <p:spPr bwMode="auto">
          <a:xfrm>
            <a:off x="1265238" y="1333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P0 tag</a:t>
            </a:r>
          </a:p>
        </p:txBody>
      </p:sp>
      <p:sp>
        <p:nvSpPr>
          <p:cNvPr id="384015" name="Text Box 15"/>
          <p:cNvSpPr txBox="1">
            <a:spLocks noChangeArrowheads="1"/>
          </p:cNvSpPr>
          <p:nvPr/>
        </p:nvSpPr>
        <p:spPr bwMode="auto">
          <a:xfrm>
            <a:off x="1304925" y="3365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P1 tag</a:t>
            </a:r>
          </a:p>
        </p:txBody>
      </p:sp>
      <p:sp>
        <p:nvSpPr>
          <p:cNvPr id="384016" name="Text Box 16"/>
          <p:cNvSpPr txBox="1">
            <a:spLocks noChangeArrowheads="1"/>
          </p:cNvSpPr>
          <p:nvPr/>
        </p:nvSpPr>
        <p:spPr bwMode="auto">
          <a:xfrm>
            <a:off x="5594350" y="1087438"/>
            <a:ext cx="1390189" cy="369332"/>
          </a:xfrm>
          <a:prstGeom prst="rect">
            <a:avLst/>
          </a:prstGeom>
          <a:noFill/>
          <a:ln w="9525">
            <a:noFill/>
            <a:miter lim="800000"/>
            <a:headEnd/>
            <a:tailEnd/>
          </a:ln>
          <a:effectLst/>
        </p:spPr>
        <p:txBody>
          <a:bodyPr wrap="none">
            <a:spAutoFit/>
          </a:bodyPr>
          <a:lstStyle/>
          <a:p>
            <a:r>
              <a:rPr lang="en-US" dirty="0">
                <a:solidFill>
                  <a:srgbClr val="C00000"/>
                </a:solidFill>
              </a:rPr>
              <a:t>Data Arrays</a:t>
            </a:r>
          </a:p>
        </p:txBody>
      </p:sp>
      <p:sp>
        <p:nvSpPr>
          <p:cNvPr id="384017" name="Text Box 17"/>
          <p:cNvSpPr txBox="1">
            <a:spLocks noChangeArrowheads="1"/>
          </p:cNvSpPr>
          <p:nvPr/>
        </p:nvSpPr>
        <p:spPr bwMode="auto">
          <a:xfrm rot="16200000" flipH="1">
            <a:off x="7042944" y="2280444"/>
            <a:ext cx="1490662" cy="457200"/>
          </a:xfrm>
          <a:prstGeom prst="rect">
            <a:avLst/>
          </a:prstGeom>
          <a:noFill/>
          <a:ln w="9525">
            <a:noFill/>
            <a:miter lim="800000"/>
            <a:headEnd/>
            <a:tailEnd/>
          </a:ln>
          <a:effectLst/>
        </p:spPr>
        <p:txBody>
          <a:bodyPr wrap="none">
            <a:spAutoFit/>
          </a:bodyPr>
          <a:lstStyle/>
          <a:p>
            <a:r>
              <a:rPr lang="en-US"/>
              <a:t>d-group 0</a:t>
            </a:r>
          </a:p>
        </p:txBody>
      </p:sp>
      <p:sp>
        <p:nvSpPr>
          <p:cNvPr id="384018" name="Text Box 18"/>
          <p:cNvSpPr txBox="1">
            <a:spLocks noChangeArrowheads="1"/>
          </p:cNvSpPr>
          <p:nvPr/>
        </p:nvSpPr>
        <p:spPr bwMode="auto">
          <a:xfrm rot="16200000" flipH="1">
            <a:off x="7042943" y="4247357"/>
            <a:ext cx="1490663" cy="457200"/>
          </a:xfrm>
          <a:prstGeom prst="rect">
            <a:avLst/>
          </a:prstGeom>
          <a:noFill/>
          <a:ln w="9525">
            <a:noFill/>
            <a:miter lim="800000"/>
            <a:headEnd/>
            <a:tailEnd/>
          </a:ln>
          <a:effectLst/>
        </p:spPr>
        <p:txBody>
          <a:bodyPr wrap="none">
            <a:spAutoFit/>
          </a:bodyPr>
          <a:lstStyle/>
          <a:p>
            <a:r>
              <a:rPr lang="en-US"/>
              <a:t>d-group 1</a:t>
            </a:r>
          </a:p>
        </p:txBody>
      </p:sp>
      <p:sp>
        <p:nvSpPr>
          <p:cNvPr id="384019" name="Text Box 19"/>
          <p:cNvSpPr txBox="1">
            <a:spLocks noChangeArrowheads="1"/>
          </p:cNvSpPr>
          <p:nvPr/>
        </p:nvSpPr>
        <p:spPr bwMode="auto">
          <a:xfrm>
            <a:off x="1239838" y="1876425"/>
            <a:ext cx="1944687"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384020" name="Line 20"/>
          <p:cNvSpPr>
            <a:spLocks noChangeShapeType="1"/>
          </p:cNvSpPr>
          <p:nvPr/>
        </p:nvSpPr>
        <p:spPr bwMode="auto">
          <a:xfrm>
            <a:off x="3495675" y="2057400"/>
            <a:ext cx="1398588" cy="403225"/>
          </a:xfrm>
          <a:prstGeom prst="line">
            <a:avLst/>
          </a:prstGeom>
          <a:noFill/>
          <a:ln w="9525">
            <a:solidFill>
              <a:srgbClr val="FF0066"/>
            </a:solidFill>
            <a:round/>
            <a:headEnd/>
            <a:tailEnd type="triangle" w="med" len="med"/>
          </a:ln>
          <a:effectLst/>
        </p:spPr>
        <p:txBody>
          <a:bodyPr wrap="none">
            <a:spAutoFit/>
          </a:bodyPr>
          <a:lstStyle/>
          <a:p>
            <a:endParaRPr lang="en-US"/>
          </a:p>
        </p:txBody>
      </p:sp>
      <p:grpSp>
        <p:nvGrpSpPr>
          <p:cNvPr id="2" name="Group 21"/>
          <p:cNvGrpSpPr>
            <a:grpSpLocks/>
          </p:cNvGrpSpPr>
          <p:nvPr/>
        </p:nvGrpSpPr>
        <p:grpSpPr bwMode="auto">
          <a:xfrm>
            <a:off x="746125" y="3959225"/>
            <a:ext cx="2751138" cy="1363663"/>
            <a:chOff x="3164" y="3240"/>
            <a:chExt cx="1546" cy="859"/>
          </a:xfrm>
          <a:solidFill>
            <a:schemeClr val="accent2">
              <a:lumMod val="20000"/>
              <a:lumOff val="80000"/>
            </a:schemeClr>
          </a:solidFill>
        </p:grpSpPr>
        <p:sp>
          <p:nvSpPr>
            <p:cNvPr id="384022" name="Rectangle 22"/>
            <p:cNvSpPr>
              <a:spLocks noChangeArrowheads="1"/>
            </p:cNvSpPr>
            <p:nvPr/>
          </p:nvSpPr>
          <p:spPr bwMode="auto">
            <a:xfrm>
              <a:off x="3414" y="3240"/>
              <a:ext cx="1296" cy="852"/>
            </a:xfrm>
            <a:prstGeom prst="rect">
              <a:avLst/>
            </a:prstGeom>
            <a:grpFill/>
            <a:ln w="9525">
              <a:solidFill>
                <a:schemeClr val="tx1"/>
              </a:solidFill>
              <a:miter lim="800000"/>
              <a:headEnd/>
              <a:tailEnd/>
            </a:ln>
            <a:effectLst/>
          </p:spPr>
          <p:txBody>
            <a:bodyPr anchor="ctr">
              <a:spAutoFit/>
            </a:bodyPr>
            <a:lstStyle/>
            <a:p>
              <a:endParaRPr lang="en-US"/>
            </a:p>
          </p:txBody>
        </p:sp>
        <p:sp>
          <p:nvSpPr>
            <p:cNvPr id="384023" name="Text Box 23"/>
            <p:cNvSpPr txBox="1">
              <a:spLocks noChangeArrowheads="1"/>
            </p:cNvSpPr>
            <p:nvPr/>
          </p:nvSpPr>
          <p:spPr bwMode="auto">
            <a:xfrm>
              <a:off x="3164" y="3259"/>
              <a:ext cx="199" cy="840"/>
            </a:xfrm>
            <a:prstGeom prst="rect">
              <a:avLst/>
            </a:prstGeom>
            <a:grpFill/>
            <a:ln w="9525">
              <a:noFill/>
              <a:miter lim="800000"/>
              <a:headEnd/>
              <a:tailEnd/>
            </a:ln>
            <a:effectLst/>
          </p:spPr>
          <p:txBody>
            <a:bodyPr wrap="none">
              <a:spAutoFit/>
            </a:bodyPr>
            <a:lstStyle/>
            <a:p>
              <a:r>
                <a:rPr lang="en-US"/>
                <a:t>0</a:t>
              </a:r>
            </a:p>
            <a:p>
              <a:r>
                <a:rPr lang="en-US"/>
                <a:t>1</a:t>
              </a:r>
            </a:p>
            <a:p>
              <a:r>
                <a:rPr lang="en-US"/>
                <a:t>k</a:t>
              </a:r>
            </a:p>
          </p:txBody>
        </p:sp>
        <p:sp>
          <p:nvSpPr>
            <p:cNvPr id="384024" name="Text Box 24"/>
            <p:cNvSpPr txBox="1">
              <a:spLocks noChangeArrowheads="1"/>
            </p:cNvSpPr>
            <p:nvPr/>
          </p:nvSpPr>
          <p:spPr bwMode="auto">
            <a:xfrm>
              <a:off x="3428" y="3247"/>
              <a:ext cx="1276" cy="288"/>
            </a:xfrm>
            <a:prstGeom prst="rect">
              <a:avLst/>
            </a:prstGeom>
            <a:grpFill/>
            <a:ln w="9525">
              <a:noFill/>
              <a:miter lim="800000"/>
              <a:headEnd/>
              <a:tailEnd/>
            </a:ln>
            <a:effectLst/>
          </p:spPr>
          <p:txBody>
            <a:bodyPr>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grpSp>
      <p:sp>
        <p:nvSpPr>
          <p:cNvPr id="384025" name="Rectangle 25"/>
          <p:cNvSpPr>
            <a:spLocks noChangeArrowheads="1"/>
          </p:cNvSpPr>
          <p:nvPr/>
        </p:nvSpPr>
        <p:spPr bwMode="auto">
          <a:xfrm>
            <a:off x="5299075" y="38909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26" name="Line 26"/>
          <p:cNvSpPr>
            <a:spLocks noChangeShapeType="1"/>
          </p:cNvSpPr>
          <p:nvPr/>
        </p:nvSpPr>
        <p:spPr bwMode="auto">
          <a:xfrm flipV="1">
            <a:off x="3495675" y="2622550"/>
            <a:ext cx="1317625" cy="1612900"/>
          </a:xfrm>
          <a:prstGeom prst="line">
            <a:avLst/>
          </a:prstGeom>
          <a:noFill/>
          <a:ln w="9525">
            <a:solidFill>
              <a:srgbClr val="FF0066"/>
            </a:solidFill>
            <a:round/>
            <a:headEnd/>
            <a:tailEnd type="triangle" w="med" len="med"/>
          </a:ln>
          <a:effectLst/>
        </p:spPr>
        <p:txBody>
          <a:bodyPr wrap="none">
            <a:spAutoFit/>
          </a:bodyPr>
          <a:lstStyle/>
          <a:p>
            <a:endParaRPr lang="en-US"/>
          </a:p>
        </p:txBody>
      </p:sp>
      <p:sp>
        <p:nvSpPr>
          <p:cNvPr id="27" name="TextBox 26"/>
          <p:cNvSpPr txBox="1"/>
          <p:nvPr/>
        </p:nvSpPr>
        <p:spPr>
          <a:xfrm>
            <a:off x="2514600" y="457200"/>
            <a:ext cx="3916457" cy="646331"/>
          </a:xfrm>
          <a:prstGeom prst="rect">
            <a:avLst/>
          </a:prstGeom>
          <a:noFill/>
        </p:spPr>
        <p:txBody>
          <a:bodyPr wrap="none" rtlCol="0">
            <a:spAutoFit/>
          </a:bodyPr>
          <a:lstStyle/>
          <a:p>
            <a:pPr algn="ctr"/>
            <a:r>
              <a:rPr lang="en-US" dirty="0" smtClean="0"/>
              <a:t>First access points to the same copy</a:t>
            </a:r>
          </a:p>
          <a:p>
            <a:pPr algn="ctr"/>
            <a:r>
              <a:rPr lang="en-US" dirty="0" smtClean="0"/>
              <a:t>No replica is made</a:t>
            </a:r>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1026"/>
          <p:cNvSpPr>
            <a:spLocks noGrp="1" noChangeArrowheads="1"/>
          </p:cNvSpPr>
          <p:nvPr>
            <p:ph type="title"/>
          </p:nvPr>
        </p:nvSpPr>
        <p:spPr/>
        <p:txBody>
          <a:bodyPr/>
          <a:lstStyle/>
          <a:p>
            <a:r>
              <a:rPr lang="en-US"/>
              <a:t>Controlled Replication Example (cntd.)</a:t>
            </a:r>
          </a:p>
        </p:txBody>
      </p:sp>
      <p:sp>
        <p:nvSpPr>
          <p:cNvPr id="385027" name="Rectangle 1027"/>
          <p:cNvSpPr>
            <a:spLocks noChangeArrowheads="1"/>
          </p:cNvSpPr>
          <p:nvPr/>
        </p:nvSpPr>
        <p:spPr bwMode="auto">
          <a:xfrm>
            <a:off x="1196975" y="1854200"/>
            <a:ext cx="2305050" cy="129540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5028" name="Text Box 1028"/>
          <p:cNvSpPr txBox="1">
            <a:spLocks noChangeArrowheads="1"/>
          </p:cNvSpPr>
          <p:nvPr/>
        </p:nvSpPr>
        <p:spPr bwMode="auto">
          <a:xfrm>
            <a:off x="752475" y="18843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5029" name="Rectangle 1029"/>
          <p:cNvSpPr>
            <a:spLocks noChangeArrowheads="1"/>
          </p:cNvSpPr>
          <p:nvPr/>
        </p:nvSpPr>
        <p:spPr bwMode="auto">
          <a:xfrm>
            <a:off x="5299075" y="18335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5030" name="Text Box 1030"/>
          <p:cNvSpPr txBox="1">
            <a:spLocks noChangeArrowheads="1"/>
          </p:cNvSpPr>
          <p:nvPr/>
        </p:nvSpPr>
        <p:spPr bwMode="auto">
          <a:xfrm>
            <a:off x="4921250" y="1844675"/>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5031" name="Text Box 1031"/>
          <p:cNvSpPr txBox="1">
            <a:spLocks noChangeArrowheads="1"/>
          </p:cNvSpPr>
          <p:nvPr/>
        </p:nvSpPr>
        <p:spPr bwMode="auto">
          <a:xfrm>
            <a:off x="5321300" y="2312988"/>
            <a:ext cx="2025650" cy="457200"/>
          </a:xfrm>
          <a:prstGeom prst="rect">
            <a:avLst/>
          </a:prstGeom>
          <a:solidFill>
            <a:srgbClr val="FF0066"/>
          </a:solidFill>
          <a:ln w="9525">
            <a:noFill/>
            <a:miter lim="800000"/>
            <a:headEnd/>
            <a:tailEnd/>
          </a:ln>
          <a:effectLst/>
        </p:spPr>
        <p:txBody>
          <a:bodyPr>
            <a:spAutoFit/>
          </a:bodyPr>
          <a:lstStyle/>
          <a:p>
            <a:r>
              <a:rPr lang="en-US">
                <a:solidFill>
                  <a:schemeClr val="bg1"/>
                </a:solidFill>
              </a:rPr>
              <a:t>A,set</a:t>
            </a:r>
            <a:r>
              <a:rPr lang="en-US" baseline="-25000">
                <a:solidFill>
                  <a:schemeClr val="bg1"/>
                </a:solidFill>
              </a:rPr>
              <a:t>0</a:t>
            </a:r>
            <a:r>
              <a:rPr lang="en-US">
                <a:solidFill>
                  <a:schemeClr val="bg1"/>
                </a:solidFill>
              </a:rPr>
              <a:t>,tag</a:t>
            </a:r>
            <a:r>
              <a:rPr lang="en-US" baseline="-25000">
                <a:solidFill>
                  <a:schemeClr val="bg1"/>
                </a:solidFill>
              </a:rPr>
              <a:t>P0</a:t>
            </a:r>
            <a:endParaRPr lang="en-US" sz="2200">
              <a:solidFill>
                <a:schemeClr val="bg1"/>
              </a:solidFill>
            </a:endParaRPr>
          </a:p>
        </p:txBody>
      </p:sp>
      <p:sp>
        <p:nvSpPr>
          <p:cNvPr id="385032" name="Text Box 1032"/>
          <p:cNvSpPr txBox="1">
            <a:spLocks noChangeArrowheads="1"/>
          </p:cNvSpPr>
          <p:nvPr/>
        </p:nvSpPr>
        <p:spPr bwMode="auto">
          <a:xfrm>
            <a:off x="4941888" y="3868738"/>
            <a:ext cx="354012"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5033" name="Text Box 1033"/>
          <p:cNvSpPr txBox="1">
            <a:spLocks noChangeArrowheads="1"/>
          </p:cNvSpPr>
          <p:nvPr/>
        </p:nvSpPr>
        <p:spPr bwMode="auto">
          <a:xfrm>
            <a:off x="288925" y="1346200"/>
            <a:ext cx="844550" cy="457200"/>
          </a:xfrm>
          <a:prstGeom prst="rect">
            <a:avLst/>
          </a:prstGeom>
          <a:noFill/>
          <a:ln w="9525">
            <a:noFill/>
            <a:miter lim="800000"/>
            <a:headEnd/>
            <a:tailEnd/>
          </a:ln>
          <a:effectLst/>
        </p:spPr>
        <p:txBody>
          <a:bodyPr wrap="none">
            <a:spAutoFit/>
          </a:bodyPr>
          <a:lstStyle/>
          <a:p>
            <a:r>
              <a:rPr lang="en-US"/>
              <a:t>set #</a:t>
            </a:r>
          </a:p>
        </p:txBody>
      </p:sp>
      <p:sp>
        <p:nvSpPr>
          <p:cNvPr id="385034" name="Text Box 1034"/>
          <p:cNvSpPr txBox="1">
            <a:spLocks noChangeArrowheads="1"/>
          </p:cNvSpPr>
          <p:nvPr/>
        </p:nvSpPr>
        <p:spPr bwMode="auto">
          <a:xfrm>
            <a:off x="236538" y="3441700"/>
            <a:ext cx="844550" cy="457200"/>
          </a:xfrm>
          <a:prstGeom prst="rect">
            <a:avLst/>
          </a:prstGeom>
          <a:noFill/>
          <a:ln w="9525">
            <a:noFill/>
            <a:miter lim="800000"/>
            <a:headEnd/>
            <a:tailEnd/>
          </a:ln>
          <a:effectLst/>
        </p:spPr>
        <p:txBody>
          <a:bodyPr wrap="none">
            <a:spAutoFit/>
          </a:bodyPr>
          <a:lstStyle/>
          <a:p>
            <a:r>
              <a:rPr lang="en-US"/>
              <a:t>set #</a:t>
            </a:r>
          </a:p>
        </p:txBody>
      </p:sp>
      <p:sp>
        <p:nvSpPr>
          <p:cNvPr id="385035" name="Text Box 1035"/>
          <p:cNvSpPr txBox="1">
            <a:spLocks noChangeArrowheads="1"/>
          </p:cNvSpPr>
          <p:nvPr/>
        </p:nvSpPr>
        <p:spPr bwMode="auto">
          <a:xfrm>
            <a:off x="4364038" y="1371600"/>
            <a:ext cx="1217612" cy="457200"/>
          </a:xfrm>
          <a:prstGeom prst="rect">
            <a:avLst/>
          </a:prstGeom>
          <a:noFill/>
          <a:ln w="9525">
            <a:noFill/>
            <a:miter lim="800000"/>
            <a:headEnd/>
            <a:tailEnd/>
          </a:ln>
          <a:effectLst/>
        </p:spPr>
        <p:txBody>
          <a:bodyPr wrap="none">
            <a:spAutoFit/>
          </a:bodyPr>
          <a:lstStyle/>
          <a:p>
            <a:r>
              <a:rPr lang="en-US"/>
              <a:t>frame #</a:t>
            </a:r>
          </a:p>
        </p:txBody>
      </p:sp>
      <p:sp>
        <p:nvSpPr>
          <p:cNvPr id="385036" name="Text Box 1036"/>
          <p:cNvSpPr txBox="1">
            <a:spLocks noChangeArrowheads="1"/>
          </p:cNvSpPr>
          <p:nvPr/>
        </p:nvSpPr>
        <p:spPr bwMode="auto">
          <a:xfrm>
            <a:off x="4364038" y="3416300"/>
            <a:ext cx="1217612" cy="457200"/>
          </a:xfrm>
          <a:prstGeom prst="rect">
            <a:avLst/>
          </a:prstGeom>
          <a:noFill/>
          <a:ln w="9525">
            <a:noFill/>
            <a:miter lim="800000"/>
            <a:headEnd/>
            <a:tailEnd/>
          </a:ln>
          <a:effectLst/>
        </p:spPr>
        <p:txBody>
          <a:bodyPr wrap="none">
            <a:spAutoFit/>
          </a:bodyPr>
          <a:lstStyle/>
          <a:p>
            <a:r>
              <a:rPr lang="en-US"/>
              <a:t>frame #</a:t>
            </a:r>
          </a:p>
        </p:txBody>
      </p:sp>
      <p:sp>
        <p:nvSpPr>
          <p:cNvPr id="385037" name="Text Box 1037"/>
          <p:cNvSpPr txBox="1">
            <a:spLocks noChangeArrowheads="1"/>
          </p:cNvSpPr>
          <p:nvPr/>
        </p:nvSpPr>
        <p:spPr bwMode="auto">
          <a:xfrm>
            <a:off x="1265238" y="1333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P0 tag</a:t>
            </a:r>
          </a:p>
        </p:txBody>
      </p:sp>
      <p:sp>
        <p:nvSpPr>
          <p:cNvPr id="385038" name="Text Box 1038"/>
          <p:cNvSpPr txBox="1">
            <a:spLocks noChangeArrowheads="1"/>
          </p:cNvSpPr>
          <p:nvPr/>
        </p:nvSpPr>
        <p:spPr bwMode="auto">
          <a:xfrm>
            <a:off x="1304925" y="3365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P1 tag</a:t>
            </a:r>
          </a:p>
        </p:txBody>
      </p:sp>
      <p:sp>
        <p:nvSpPr>
          <p:cNvPr id="385039" name="Text Box 1039"/>
          <p:cNvSpPr txBox="1">
            <a:spLocks noChangeArrowheads="1"/>
          </p:cNvSpPr>
          <p:nvPr/>
        </p:nvSpPr>
        <p:spPr bwMode="auto">
          <a:xfrm>
            <a:off x="5540375" y="992188"/>
            <a:ext cx="1390189" cy="369332"/>
          </a:xfrm>
          <a:prstGeom prst="rect">
            <a:avLst/>
          </a:prstGeom>
          <a:noFill/>
          <a:ln w="9525">
            <a:noFill/>
            <a:miter lim="800000"/>
            <a:headEnd/>
            <a:tailEnd/>
          </a:ln>
          <a:effectLst/>
        </p:spPr>
        <p:txBody>
          <a:bodyPr wrap="none">
            <a:spAutoFit/>
          </a:bodyPr>
          <a:lstStyle/>
          <a:p>
            <a:r>
              <a:rPr lang="en-US" dirty="0">
                <a:solidFill>
                  <a:srgbClr val="C00000"/>
                </a:solidFill>
              </a:rPr>
              <a:t>Data Arrays</a:t>
            </a:r>
          </a:p>
        </p:txBody>
      </p:sp>
      <p:sp>
        <p:nvSpPr>
          <p:cNvPr id="385040" name="Text Box 1040"/>
          <p:cNvSpPr txBox="1">
            <a:spLocks noChangeArrowheads="1"/>
          </p:cNvSpPr>
          <p:nvPr/>
        </p:nvSpPr>
        <p:spPr bwMode="auto">
          <a:xfrm rot="16200000" flipH="1">
            <a:off x="7042944" y="2280444"/>
            <a:ext cx="1490662" cy="457200"/>
          </a:xfrm>
          <a:prstGeom prst="rect">
            <a:avLst/>
          </a:prstGeom>
          <a:noFill/>
          <a:ln w="9525">
            <a:noFill/>
            <a:miter lim="800000"/>
            <a:headEnd/>
            <a:tailEnd/>
          </a:ln>
          <a:effectLst/>
        </p:spPr>
        <p:txBody>
          <a:bodyPr wrap="none">
            <a:spAutoFit/>
          </a:bodyPr>
          <a:lstStyle/>
          <a:p>
            <a:r>
              <a:rPr lang="en-US"/>
              <a:t>d-group 0</a:t>
            </a:r>
          </a:p>
        </p:txBody>
      </p:sp>
      <p:sp>
        <p:nvSpPr>
          <p:cNvPr id="385041" name="Text Box 1041"/>
          <p:cNvSpPr txBox="1">
            <a:spLocks noChangeArrowheads="1"/>
          </p:cNvSpPr>
          <p:nvPr/>
        </p:nvSpPr>
        <p:spPr bwMode="auto">
          <a:xfrm rot="16200000" flipH="1">
            <a:off x="7042943" y="4247357"/>
            <a:ext cx="1490663" cy="457200"/>
          </a:xfrm>
          <a:prstGeom prst="rect">
            <a:avLst/>
          </a:prstGeom>
          <a:noFill/>
          <a:ln w="9525">
            <a:noFill/>
            <a:miter lim="800000"/>
            <a:headEnd/>
            <a:tailEnd/>
          </a:ln>
          <a:effectLst/>
        </p:spPr>
        <p:txBody>
          <a:bodyPr wrap="none">
            <a:spAutoFit/>
          </a:bodyPr>
          <a:lstStyle/>
          <a:p>
            <a:r>
              <a:rPr lang="en-US"/>
              <a:t>d-group 1</a:t>
            </a:r>
          </a:p>
        </p:txBody>
      </p:sp>
      <p:sp>
        <p:nvSpPr>
          <p:cNvPr id="385042" name="Text Box 1042"/>
          <p:cNvSpPr txBox="1">
            <a:spLocks noChangeArrowheads="1"/>
          </p:cNvSpPr>
          <p:nvPr/>
        </p:nvSpPr>
        <p:spPr bwMode="auto">
          <a:xfrm>
            <a:off x="1239838" y="1876425"/>
            <a:ext cx="1944687"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385043" name="Line 1043"/>
          <p:cNvSpPr>
            <a:spLocks noChangeShapeType="1"/>
          </p:cNvSpPr>
          <p:nvPr/>
        </p:nvSpPr>
        <p:spPr bwMode="auto">
          <a:xfrm>
            <a:off x="3495675" y="2057400"/>
            <a:ext cx="1398588" cy="403225"/>
          </a:xfrm>
          <a:prstGeom prst="line">
            <a:avLst/>
          </a:prstGeom>
          <a:noFill/>
          <a:ln w="9525">
            <a:solidFill>
              <a:srgbClr val="FF0066"/>
            </a:solidFill>
            <a:round/>
            <a:headEnd/>
            <a:tailEnd type="triangle" w="med" len="med"/>
          </a:ln>
          <a:effectLst/>
        </p:spPr>
        <p:txBody>
          <a:bodyPr wrap="none">
            <a:spAutoFit/>
          </a:bodyPr>
          <a:lstStyle/>
          <a:p>
            <a:endParaRPr lang="en-US"/>
          </a:p>
        </p:txBody>
      </p:sp>
      <p:grpSp>
        <p:nvGrpSpPr>
          <p:cNvPr id="2" name="Group 1044"/>
          <p:cNvGrpSpPr>
            <a:grpSpLocks/>
          </p:cNvGrpSpPr>
          <p:nvPr/>
        </p:nvGrpSpPr>
        <p:grpSpPr bwMode="auto">
          <a:xfrm>
            <a:off x="746125" y="3959225"/>
            <a:ext cx="2751138" cy="1363663"/>
            <a:chOff x="3164" y="3240"/>
            <a:chExt cx="1546" cy="859"/>
          </a:xfrm>
          <a:solidFill>
            <a:schemeClr val="accent2">
              <a:lumMod val="20000"/>
              <a:lumOff val="80000"/>
            </a:schemeClr>
          </a:solidFill>
        </p:grpSpPr>
        <p:sp>
          <p:nvSpPr>
            <p:cNvPr id="385045" name="Rectangle 1045"/>
            <p:cNvSpPr>
              <a:spLocks noChangeArrowheads="1"/>
            </p:cNvSpPr>
            <p:nvPr/>
          </p:nvSpPr>
          <p:spPr bwMode="auto">
            <a:xfrm>
              <a:off x="3414" y="3240"/>
              <a:ext cx="1296" cy="852"/>
            </a:xfrm>
            <a:prstGeom prst="rect">
              <a:avLst/>
            </a:prstGeom>
            <a:grpFill/>
            <a:ln w="9525">
              <a:solidFill>
                <a:schemeClr val="tx1"/>
              </a:solidFill>
              <a:miter lim="800000"/>
              <a:headEnd/>
              <a:tailEnd/>
            </a:ln>
            <a:effectLst/>
          </p:spPr>
          <p:txBody>
            <a:bodyPr anchor="ctr">
              <a:spAutoFit/>
            </a:bodyPr>
            <a:lstStyle/>
            <a:p>
              <a:endParaRPr lang="en-US"/>
            </a:p>
          </p:txBody>
        </p:sp>
        <p:sp>
          <p:nvSpPr>
            <p:cNvPr id="385046" name="Text Box 1046"/>
            <p:cNvSpPr txBox="1">
              <a:spLocks noChangeArrowheads="1"/>
            </p:cNvSpPr>
            <p:nvPr/>
          </p:nvSpPr>
          <p:spPr bwMode="auto">
            <a:xfrm>
              <a:off x="3164" y="3259"/>
              <a:ext cx="199" cy="840"/>
            </a:xfrm>
            <a:prstGeom prst="rect">
              <a:avLst/>
            </a:prstGeom>
            <a:grpFill/>
            <a:ln w="9525">
              <a:noFill/>
              <a:miter lim="800000"/>
              <a:headEnd/>
              <a:tailEnd/>
            </a:ln>
            <a:effectLst/>
          </p:spPr>
          <p:txBody>
            <a:bodyPr wrap="none">
              <a:spAutoFit/>
            </a:bodyPr>
            <a:lstStyle/>
            <a:p>
              <a:r>
                <a:rPr lang="en-US"/>
                <a:t>0</a:t>
              </a:r>
            </a:p>
            <a:p>
              <a:r>
                <a:rPr lang="en-US"/>
                <a:t>1</a:t>
              </a:r>
            </a:p>
            <a:p>
              <a:r>
                <a:rPr lang="en-US"/>
                <a:t>k</a:t>
              </a:r>
            </a:p>
          </p:txBody>
        </p:sp>
        <p:sp>
          <p:nvSpPr>
            <p:cNvPr id="385047" name="Text Box 1047"/>
            <p:cNvSpPr txBox="1">
              <a:spLocks noChangeArrowheads="1"/>
            </p:cNvSpPr>
            <p:nvPr/>
          </p:nvSpPr>
          <p:spPr bwMode="auto">
            <a:xfrm>
              <a:off x="3428" y="3247"/>
              <a:ext cx="1276" cy="233"/>
            </a:xfrm>
            <a:prstGeom prst="rect">
              <a:avLst/>
            </a:prstGeom>
            <a:grpFill/>
            <a:ln w="9525">
              <a:noFill/>
              <a:miter lim="800000"/>
              <a:headEnd/>
              <a:tailEnd/>
            </a:ln>
            <a:effectLst/>
          </p:spPr>
          <p:txBody>
            <a:bodyPr>
              <a:spAutoFit/>
            </a:bodyPr>
            <a:lstStyle/>
            <a:p>
              <a:r>
                <a:rPr lang="en-US" dirty="0">
                  <a:solidFill>
                    <a:srgbClr val="0070C0"/>
                  </a:solidFill>
                </a:rPr>
                <a:t>A</a:t>
              </a:r>
              <a:r>
                <a:rPr lang="en-US" baseline="-25000" dirty="0">
                  <a:solidFill>
                    <a:srgbClr val="0070C0"/>
                  </a:solidFill>
                </a:rPr>
                <a:t>tag</a:t>
              </a:r>
              <a:r>
                <a:rPr lang="en-US" dirty="0">
                  <a:solidFill>
                    <a:srgbClr val="0070C0"/>
                  </a:solidFill>
                </a:rPr>
                <a:t>,grp</a:t>
              </a:r>
              <a:r>
                <a:rPr lang="en-US" baseline="-25000" dirty="0">
                  <a:solidFill>
                    <a:srgbClr val="0070C0"/>
                  </a:solidFill>
                </a:rPr>
                <a:t>1</a:t>
              </a:r>
              <a:r>
                <a:rPr lang="en-US" dirty="0">
                  <a:solidFill>
                    <a:srgbClr val="0070C0"/>
                  </a:solidFill>
                </a:rPr>
                <a:t>,frm</a:t>
              </a:r>
              <a:r>
                <a:rPr lang="en-US" baseline="-25000" dirty="0">
                  <a:solidFill>
                    <a:srgbClr val="0070C0"/>
                  </a:solidFill>
                </a:rPr>
                <a:t>k</a:t>
              </a:r>
            </a:p>
          </p:txBody>
        </p:sp>
      </p:grpSp>
      <p:grpSp>
        <p:nvGrpSpPr>
          <p:cNvPr id="3" name="Group 1048"/>
          <p:cNvGrpSpPr>
            <a:grpSpLocks/>
          </p:cNvGrpSpPr>
          <p:nvPr/>
        </p:nvGrpSpPr>
        <p:grpSpPr bwMode="auto">
          <a:xfrm>
            <a:off x="5299075" y="3890963"/>
            <a:ext cx="2057400" cy="1374775"/>
            <a:chOff x="3414" y="2214"/>
            <a:chExt cx="1296" cy="866"/>
          </a:xfrm>
        </p:grpSpPr>
        <p:sp>
          <p:nvSpPr>
            <p:cNvPr id="385049" name="Rectangle 1049"/>
            <p:cNvSpPr>
              <a:spLocks noChangeArrowheads="1"/>
            </p:cNvSpPr>
            <p:nvPr/>
          </p:nvSpPr>
          <p:spPr bwMode="auto">
            <a:xfrm>
              <a:off x="3414" y="2214"/>
              <a:ext cx="1296" cy="852"/>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385050" name="Text Box 1050"/>
            <p:cNvSpPr txBox="1">
              <a:spLocks noChangeArrowheads="1"/>
            </p:cNvSpPr>
            <p:nvPr/>
          </p:nvSpPr>
          <p:spPr bwMode="auto">
            <a:xfrm>
              <a:off x="3428" y="2792"/>
              <a:ext cx="1276" cy="288"/>
            </a:xfrm>
            <a:prstGeom prst="rect">
              <a:avLst/>
            </a:prstGeom>
            <a:solidFill>
              <a:schemeClr val="accent2"/>
            </a:solidFill>
            <a:ln w="9525">
              <a:noFill/>
              <a:miter lim="800000"/>
              <a:headEnd/>
              <a:tailEnd/>
            </a:ln>
            <a:effectLst/>
          </p:spPr>
          <p:txBody>
            <a:bodyPr>
              <a:spAutoFit/>
            </a:bodyPr>
            <a:lstStyle/>
            <a:p>
              <a:r>
                <a:rPr lang="en-US">
                  <a:solidFill>
                    <a:schemeClr val="bg1"/>
                  </a:solidFill>
                </a:rPr>
                <a:t>A,set</a:t>
              </a:r>
              <a:r>
                <a:rPr lang="en-US" baseline="-25000">
                  <a:solidFill>
                    <a:schemeClr val="bg1"/>
                  </a:solidFill>
                </a:rPr>
                <a:t>0</a:t>
              </a:r>
              <a:r>
                <a:rPr lang="en-US">
                  <a:solidFill>
                    <a:schemeClr val="bg1"/>
                  </a:solidFill>
                </a:rPr>
                <a:t>,tag</a:t>
              </a:r>
              <a:r>
                <a:rPr lang="en-US" baseline="-25000">
                  <a:solidFill>
                    <a:schemeClr val="bg1"/>
                  </a:solidFill>
                </a:rPr>
                <a:t>P1</a:t>
              </a:r>
            </a:p>
          </p:txBody>
        </p:sp>
      </p:grpSp>
      <p:sp>
        <p:nvSpPr>
          <p:cNvPr id="385051" name="Line 1051"/>
          <p:cNvSpPr>
            <a:spLocks noChangeShapeType="1"/>
          </p:cNvSpPr>
          <p:nvPr/>
        </p:nvSpPr>
        <p:spPr bwMode="auto">
          <a:xfrm>
            <a:off x="3495675" y="4168775"/>
            <a:ext cx="1385888" cy="793750"/>
          </a:xfrm>
          <a:prstGeom prst="line">
            <a:avLst/>
          </a:prstGeom>
          <a:noFill/>
          <a:ln w="9525">
            <a:solidFill>
              <a:schemeClr val="accent2"/>
            </a:solidFill>
            <a:round/>
            <a:headEnd/>
            <a:tailEnd type="triangle" w="med" len="med"/>
          </a:ln>
          <a:effectLst/>
        </p:spPr>
        <p:txBody>
          <a:bodyPr wrap="none">
            <a:spAutoFit/>
          </a:bodyPr>
          <a:lstStyle/>
          <a:p>
            <a:endParaRPr lang="en-US"/>
          </a:p>
        </p:txBody>
      </p:sp>
      <p:sp>
        <p:nvSpPr>
          <p:cNvPr id="385052" name="Text Box 1052"/>
          <p:cNvSpPr txBox="1">
            <a:spLocks noChangeArrowheads="1"/>
          </p:cNvSpPr>
          <p:nvPr/>
        </p:nvSpPr>
        <p:spPr bwMode="auto">
          <a:xfrm>
            <a:off x="212725" y="5708650"/>
            <a:ext cx="8256588" cy="895350"/>
          </a:xfrm>
          <a:prstGeom prst="rect">
            <a:avLst/>
          </a:prstGeom>
          <a:noFill/>
          <a:ln w="9525">
            <a:noFill/>
            <a:miter lim="800000"/>
            <a:headEnd/>
            <a:tailEnd/>
          </a:ln>
          <a:effectLst/>
        </p:spPr>
        <p:txBody>
          <a:bodyPr>
            <a:spAutoFit/>
          </a:bodyPr>
          <a:lstStyle/>
          <a:p>
            <a:r>
              <a:rPr lang="en-US">
                <a:solidFill>
                  <a:srgbClr val="99FF33"/>
                </a:solidFill>
              </a:rPr>
              <a:t>P1</a:t>
            </a:r>
            <a:r>
              <a:rPr lang="en-US">
                <a:solidFill>
                  <a:schemeClr val="accent2"/>
                </a:solidFill>
              </a:rPr>
              <a:t> </a:t>
            </a:r>
            <a:r>
              <a:rPr lang="en-US"/>
              <a:t>reads</a:t>
            </a:r>
            <a:r>
              <a:rPr lang="en-US">
                <a:solidFill>
                  <a:schemeClr val="accent2"/>
                </a:solidFill>
              </a:rPr>
              <a:t> </a:t>
            </a:r>
            <a:r>
              <a:rPr lang="en-US">
                <a:solidFill>
                  <a:srgbClr val="FF0066"/>
                </a:solidFill>
              </a:rPr>
              <a:t>A</a:t>
            </a:r>
            <a:r>
              <a:rPr lang="en-US">
                <a:solidFill>
                  <a:schemeClr val="accent2"/>
                </a:solidFill>
              </a:rPr>
              <a:t> </a:t>
            </a:r>
            <a:r>
              <a:rPr lang="en-US"/>
              <a:t>again</a:t>
            </a:r>
          </a:p>
          <a:p>
            <a:r>
              <a:rPr lang="en-US">
                <a:solidFill>
                  <a:srgbClr val="99FF33"/>
                </a:solidFill>
              </a:rPr>
              <a:t>P1</a:t>
            </a:r>
            <a:r>
              <a:rPr lang="en-US">
                <a:solidFill>
                  <a:schemeClr val="accent2"/>
                </a:solidFill>
              </a:rPr>
              <a:t> </a:t>
            </a:r>
            <a:r>
              <a:rPr lang="en-US"/>
              <a:t>replicates </a:t>
            </a:r>
            <a:r>
              <a:rPr lang="en-US">
                <a:solidFill>
                  <a:schemeClr val="accent2"/>
                </a:solidFill>
              </a:rPr>
              <a:t>A</a:t>
            </a:r>
            <a:r>
              <a:rPr lang="en-US"/>
              <a:t> in its closest </a:t>
            </a:r>
            <a:r>
              <a:rPr lang="en-US">
                <a:solidFill>
                  <a:schemeClr val="accent2"/>
                </a:solidFill>
              </a:rPr>
              <a:t>d-group 1</a:t>
            </a:r>
          </a:p>
        </p:txBody>
      </p:sp>
      <p:sp>
        <p:nvSpPr>
          <p:cNvPr id="29" name="TextBox 28"/>
          <p:cNvSpPr txBox="1"/>
          <p:nvPr/>
        </p:nvSpPr>
        <p:spPr>
          <a:xfrm>
            <a:off x="2209800" y="6396335"/>
            <a:ext cx="4344459" cy="461665"/>
          </a:xfrm>
          <a:prstGeom prst="rect">
            <a:avLst/>
          </a:prstGeom>
          <a:noFill/>
        </p:spPr>
        <p:txBody>
          <a:bodyPr wrap="none" rtlCol="0">
            <a:spAutoFit/>
          </a:bodyPr>
          <a:lstStyle/>
          <a:p>
            <a:r>
              <a:rPr lang="en-US" sz="2400" b="1" dirty="0" smtClean="0">
                <a:solidFill>
                  <a:srgbClr val="C00000"/>
                </a:solidFill>
              </a:rPr>
              <a:t>Increases Effective Capacity</a:t>
            </a:r>
            <a:endParaRPr lang="en-US" sz="2400" b="1" dirty="0">
              <a:solidFill>
                <a:srgbClr val="C00000"/>
              </a:solidFill>
            </a:endParaRPr>
          </a:p>
        </p:txBody>
      </p:sp>
      <p:sp>
        <p:nvSpPr>
          <p:cNvPr id="30" name="TextBox 29"/>
          <p:cNvSpPr txBox="1"/>
          <p:nvPr/>
        </p:nvSpPr>
        <p:spPr>
          <a:xfrm>
            <a:off x="2514600" y="381000"/>
            <a:ext cx="4596130" cy="646331"/>
          </a:xfrm>
          <a:prstGeom prst="rect">
            <a:avLst/>
          </a:prstGeom>
          <a:noFill/>
        </p:spPr>
        <p:txBody>
          <a:bodyPr wrap="none" rtlCol="0">
            <a:spAutoFit/>
          </a:bodyPr>
          <a:lstStyle/>
          <a:p>
            <a:pPr algn="ctr"/>
            <a:r>
              <a:rPr lang="en-US" dirty="0" smtClean="0"/>
              <a:t>Second access makes a copy</a:t>
            </a:r>
          </a:p>
          <a:p>
            <a:pPr algn="ctr"/>
            <a:r>
              <a:rPr lang="en-US" dirty="0" smtClean="0"/>
              <a:t>Data that is reused is reused multiple times</a:t>
            </a:r>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dirty="0" smtClean="0"/>
              <a:t>Shared Copies - </a:t>
            </a:r>
            <a:r>
              <a:rPr lang="en-US" dirty="0" err="1" smtClean="0"/>
              <a:t>Backpointer</a:t>
            </a:r>
            <a:endParaRPr lang="en-US" dirty="0"/>
          </a:p>
        </p:txBody>
      </p:sp>
      <p:sp>
        <p:nvSpPr>
          <p:cNvPr id="384003" name="Rectangle 3"/>
          <p:cNvSpPr>
            <a:spLocks noChangeArrowheads="1"/>
          </p:cNvSpPr>
          <p:nvPr/>
        </p:nvSpPr>
        <p:spPr bwMode="auto">
          <a:xfrm>
            <a:off x="1196975" y="1854200"/>
            <a:ext cx="2305050" cy="129540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04" name="Text Box 4"/>
          <p:cNvSpPr txBox="1">
            <a:spLocks noChangeArrowheads="1"/>
          </p:cNvSpPr>
          <p:nvPr/>
        </p:nvSpPr>
        <p:spPr bwMode="auto">
          <a:xfrm>
            <a:off x="752475" y="18843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5" name="Rectangle 5"/>
          <p:cNvSpPr>
            <a:spLocks noChangeArrowheads="1"/>
          </p:cNvSpPr>
          <p:nvPr/>
        </p:nvSpPr>
        <p:spPr bwMode="auto">
          <a:xfrm>
            <a:off x="5299075" y="18335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06" name="Text Box 6"/>
          <p:cNvSpPr txBox="1">
            <a:spLocks noChangeArrowheads="1"/>
          </p:cNvSpPr>
          <p:nvPr/>
        </p:nvSpPr>
        <p:spPr bwMode="auto">
          <a:xfrm>
            <a:off x="4921250" y="1844675"/>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7" name="Text Box 7"/>
          <p:cNvSpPr txBox="1">
            <a:spLocks noChangeArrowheads="1"/>
          </p:cNvSpPr>
          <p:nvPr/>
        </p:nvSpPr>
        <p:spPr bwMode="auto">
          <a:xfrm>
            <a:off x="5321300" y="2312988"/>
            <a:ext cx="2025650" cy="461665"/>
          </a:xfrm>
          <a:prstGeom prst="rect">
            <a:avLst/>
          </a:prstGeom>
          <a:solidFill>
            <a:srgbClr val="FF0066"/>
          </a:solidFill>
          <a:ln w="9525">
            <a:noFill/>
            <a:miter lim="800000"/>
            <a:headEnd/>
            <a:tailEnd/>
          </a:ln>
          <a:effectLst/>
        </p:spPr>
        <p:txBody>
          <a:bodyPr>
            <a:spAutoFit/>
          </a:bodyPr>
          <a:lstStyle/>
          <a:p>
            <a:r>
              <a:rPr lang="en-US" dirty="0">
                <a:solidFill>
                  <a:schemeClr val="bg1"/>
                </a:solidFill>
              </a:rPr>
              <a:t>A,set</a:t>
            </a:r>
            <a:r>
              <a:rPr lang="en-US" baseline="-25000" dirty="0">
                <a:solidFill>
                  <a:schemeClr val="bg1"/>
                </a:solidFill>
              </a:rPr>
              <a:t>0</a:t>
            </a:r>
            <a:r>
              <a:rPr lang="en-US" dirty="0">
                <a:solidFill>
                  <a:schemeClr val="bg1"/>
                </a:solidFill>
              </a:rPr>
              <a:t>,</a:t>
            </a:r>
            <a:r>
              <a:rPr lang="en-US" sz="2400" b="1" dirty="0">
                <a:solidFill>
                  <a:srgbClr val="FFFF00"/>
                </a:solidFill>
              </a:rPr>
              <a:t>tag</a:t>
            </a:r>
            <a:r>
              <a:rPr lang="en-US" sz="2400" b="1" baseline="-25000" dirty="0">
                <a:solidFill>
                  <a:srgbClr val="FFFF00"/>
                </a:solidFill>
              </a:rPr>
              <a:t>P0</a:t>
            </a:r>
            <a:endParaRPr lang="en-US" sz="2200" b="1" dirty="0">
              <a:solidFill>
                <a:srgbClr val="FFFF00"/>
              </a:solidFill>
            </a:endParaRPr>
          </a:p>
        </p:txBody>
      </p:sp>
      <p:sp>
        <p:nvSpPr>
          <p:cNvPr id="384008" name="Text Box 8"/>
          <p:cNvSpPr txBox="1">
            <a:spLocks noChangeArrowheads="1"/>
          </p:cNvSpPr>
          <p:nvPr/>
        </p:nvSpPr>
        <p:spPr bwMode="auto">
          <a:xfrm>
            <a:off x="4941888" y="3868738"/>
            <a:ext cx="354012"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9" name="Text Box 9"/>
          <p:cNvSpPr txBox="1">
            <a:spLocks noChangeArrowheads="1"/>
          </p:cNvSpPr>
          <p:nvPr/>
        </p:nvSpPr>
        <p:spPr bwMode="auto">
          <a:xfrm>
            <a:off x="288925" y="1346200"/>
            <a:ext cx="844550" cy="457200"/>
          </a:xfrm>
          <a:prstGeom prst="rect">
            <a:avLst/>
          </a:prstGeom>
          <a:noFill/>
          <a:ln w="9525">
            <a:noFill/>
            <a:miter lim="800000"/>
            <a:headEnd/>
            <a:tailEnd/>
          </a:ln>
          <a:effectLst/>
        </p:spPr>
        <p:txBody>
          <a:bodyPr wrap="none">
            <a:spAutoFit/>
          </a:bodyPr>
          <a:lstStyle/>
          <a:p>
            <a:r>
              <a:rPr lang="en-US"/>
              <a:t>set #</a:t>
            </a:r>
          </a:p>
        </p:txBody>
      </p:sp>
      <p:sp>
        <p:nvSpPr>
          <p:cNvPr id="384010" name="Text Box 10"/>
          <p:cNvSpPr txBox="1">
            <a:spLocks noChangeArrowheads="1"/>
          </p:cNvSpPr>
          <p:nvPr/>
        </p:nvSpPr>
        <p:spPr bwMode="auto">
          <a:xfrm>
            <a:off x="236538" y="3441700"/>
            <a:ext cx="844550" cy="457200"/>
          </a:xfrm>
          <a:prstGeom prst="rect">
            <a:avLst/>
          </a:prstGeom>
          <a:noFill/>
          <a:ln w="9525">
            <a:noFill/>
            <a:miter lim="800000"/>
            <a:headEnd/>
            <a:tailEnd/>
          </a:ln>
          <a:effectLst/>
        </p:spPr>
        <p:txBody>
          <a:bodyPr wrap="none">
            <a:spAutoFit/>
          </a:bodyPr>
          <a:lstStyle/>
          <a:p>
            <a:r>
              <a:rPr lang="en-US"/>
              <a:t>set #</a:t>
            </a:r>
          </a:p>
        </p:txBody>
      </p:sp>
      <p:sp>
        <p:nvSpPr>
          <p:cNvPr id="384011" name="Text Box 11"/>
          <p:cNvSpPr txBox="1">
            <a:spLocks noChangeArrowheads="1"/>
          </p:cNvSpPr>
          <p:nvPr/>
        </p:nvSpPr>
        <p:spPr bwMode="auto">
          <a:xfrm>
            <a:off x="4364038" y="1371600"/>
            <a:ext cx="1217612" cy="457200"/>
          </a:xfrm>
          <a:prstGeom prst="rect">
            <a:avLst/>
          </a:prstGeom>
          <a:noFill/>
          <a:ln w="9525">
            <a:noFill/>
            <a:miter lim="800000"/>
            <a:headEnd/>
            <a:tailEnd/>
          </a:ln>
          <a:effectLst/>
        </p:spPr>
        <p:txBody>
          <a:bodyPr wrap="none">
            <a:spAutoFit/>
          </a:bodyPr>
          <a:lstStyle/>
          <a:p>
            <a:r>
              <a:rPr lang="en-US"/>
              <a:t>frame #</a:t>
            </a:r>
          </a:p>
        </p:txBody>
      </p:sp>
      <p:sp>
        <p:nvSpPr>
          <p:cNvPr id="384012" name="Text Box 12"/>
          <p:cNvSpPr txBox="1">
            <a:spLocks noChangeArrowheads="1"/>
          </p:cNvSpPr>
          <p:nvPr/>
        </p:nvSpPr>
        <p:spPr bwMode="auto">
          <a:xfrm>
            <a:off x="4364038" y="3416300"/>
            <a:ext cx="1217612" cy="457200"/>
          </a:xfrm>
          <a:prstGeom prst="rect">
            <a:avLst/>
          </a:prstGeom>
          <a:noFill/>
          <a:ln w="9525">
            <a:noFill/>
            <a:miter lim="800000"/>
            <a:headEnd/>
            <a:tailEnd/>
          </a:ln>
          <a:effectLst/>
        </p:spPr>
        <p:txBody>
          <a:bodyPr wrap="none">
            <a:spAutoFit/>
          </a:bodyPr>
          <a:lstStyle/>
          <a:p>
            <a:r>
              <a:rPr lang="en-US"/>
              <a:t>frame #</a:t>
            </a:r>
          </a:p>
        </p:txBody>
      </p:sp>
      <p:sp>
        <p:nvSpPr>
          <p:cNvPr id="384013" name="Text Box 13"/>
          <p:cNvSpPr txBox="1">
            <a:spLocks noChangeArrowheads="1"/>
          </p:cNvSpPr>
          <p:nvPr/>
        </p:nvSpPr>
        <p:spPr bwMode="auto">
          <a:xfrm>
            <a:off x="212725" y="5708650"/>
            <a:ext cx="8256588" cy="523220"/>
          </a:xfrm>
          <a:prstGeom prst="rect">
            <a:avLst/>
          </a:prstGeom>
          <a:noFill/>
          <a:ln w="9525">
            <a:noFill/>
            <a:miter lim="800000"/>
            <a:headEnd/>
            <a:tailEnd/>
          </a:ln>
          <a:effectLst/>
        </p:spPr>
        <p:txBody>
          <a:bodyPr>
            <a:spAutoFit/>
          </a:bodyPr>
          <a:lstStyle/>
          <a:p>
            <a:r>
              <a:rPr lang="en-US" sz="2800" b="1" dirty="0" smtClean="0">
                <a:solidFill>
                  <a:srgbClr val="C00000"/>
                </a:solidFill>
              </a:rPr>
              <a:t>Only P0 can replace A </a:t>
            </a:r>
            <a:endParaRPr lang="en-US" sz="2800" b="1" dirty="0">
              <a:solidFill>
                <a:srgbClr val="C00000"/>
              </a:solidFill>
            </a:endParaRPr>
          </a:p>
        </p:txBody>
      </p:sp>
      <p:sp>
        <p:nvSpPr>
          <p:cNvPr id="384014" name="Text Box 14"/>
          <p:cNvSpPr txBox="1">
            <a:spLocks noChangeArrowheads="1"/>
          </p:cNvSpPr>
          <p:nvPr/>
        </p:nvSpPr>
        <p:spPr bwMode="auto">
          <a:xfrm>
            <a:off x="1265238" y="1333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P0 tag</a:t>
            </a:r>
          </a:p>
        </p:txBody>
      </p:sp>
      <p:sp>
        <p:nvSpPr>
          <p:cNvPr id="384015" name="Text Box 15"/>
          <p:cNvSpPr txBox="1">
            <a:spLocks noChangeArrowheads="1"/>
          </p:cNvSpPr>
          <p:nvPr/>
        </p:nvSpPr>
        <p:spPr bwMode="auto">
          <a:xfrm>
            <a:off x="1304925" y="3365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P1 tag</a:t>
            </a:r>
          </a:p>
        </p:txBody>
      </p:sp>
      <p:sp>
        <p:nvSpPr>
          <p:cNvPr id="384016" name="Text Box 16"/>
          <p:cNvSpPr txBox="1">
            <a:spLocks noChangeArrowheads="1"/>
          </p:cNvSpPr>
          <p:nvPr/>
        </p:nvSpPr>
        <p:spPr bwMode="auto">
          <a:xfrm>
            <a:off x="5594350" y="1087438"/>
            <a:ext cx="1390189" cy="369332"/>
          </a:xfrm>
          <a:prstGeom prst="rect">
            <a:avLst/>
          </a:prstGeom>
          <a:noFill/>
          <a:ln w="9525">
            <a:noFill/>
            <a:miter lim="800000"/>
            <a:headEnd/>
            <a:tailEnd/>
          </a:ln>
          <a:effectLst/>
        </p:spPr>
        <p:txBody>
          <a:bodyPr wrap="none">
            <a:spAutoFit/>
          </a:bodyPr>
          <a:lstStyle/>
          <a:p>
            <a:r>
              <a:rPr lang="en-US" dirty="0">
                <a:solidFill>
                  <a:srgbClr val="C00000"/>
                </a:solidFill>
              </a:rPr>
              <a:t>Data Arrays</a:t>
            </a:r>
          </a:p>
        </p:txBody>
      </p:sp>
      <p:sp>
        <p:nvSpPr>
          <p:cNvPr id="384017" name="Text Box 17"/>
          <p:cNvSpPr txBox="1">
            <a:spLocks noChangeArrowheads="1"/>
          </p:cNvSpPr>
          <p:nvPr/>
        </p:nvSpPr>
        <p:spPr bwMode="auto">
          <a:xfrm rot="16200000" flipH="1">
            <a:off x="7042944" y="2280444"/>
            <a:ext cx="1490662" cy="457200"/>
          </a:xfrm>
          <a:prstGeom prst="rect">
            <a:avLst/>
          </a:prstGeom>
          <a:noFill/>
          <a:ln w="9525">
            <a:noFill/>
            <a:miter lim="800000"/>
            <a:headEnd/>
            <a:tailEnd/>
          </a:ln>
          <a:effectLst/>
        </p:spPr>
        <p:txBody>
          <a:bodyPr wrap="none">
            <a:spAutoFit/>
          </a:bodyPr>
          <a:lstStyle/>
          <a:p>
            <a:r>
              <a:rPr lang="en-US"/>
              <a:t>d-group 0</a:t>
            </a:r>
          </a:p>
        </p:txBody>
      </p:sp>
      <p:sp>
        <p:nvSpPr>
          <p:cNvPr id="384018" name="Text Box 18"/>
          <p:cNvSpPr txBox="1">
            <a:spLocks noChangeArrowheads="1"/>
          </p:cNvSpPr>
          <p:nvPr/>
        </p:nvSpPr>
        <p:spPr bwMode="auto">
          <a:xfrm rot="16200000" flipH="1">
            <a:off x="7042943" y="4247357"/>
            <a:ext cx="1490663" cy="457200"/>
          </a:xfrm>
          <a:prstGeom prst="rect">
            <a:avLst/>
          </a:prstGeom>
          <a:noFill/>
          <a:ln w="9525">
            <a:noFill/>
            <a:miter lim="800000"/>
            <a:headEnd/>
            <a:tailEnd/>
          </a:ln>
          <a:effectLst/>
        </p:spPr>
        <p:txBody>
          <a:bodyPr wrap="none">
            <a:spAutoFit/>
          </a:bodyPr>
          <a:lstStyle/>
          <a:p>
            <a:r>
              <a:rPr lang="en-US"/>
              <a:t>d-group 1</a:t>
            </a:r>
          </a:p>
        </p:txBody>
      </p:sp>
      <p:sp>
        <p:nvSpPr>
          <p:cNvPr id="384019" name="Text Box 19"/>
          <p:cNvSpPr txBox="1">
            <a:spLocks noChangeArrowheads="1"/>
          </p:cNvSpPr>
          <p:nvPr/>
        </p:nvSpPr>
        <p:spPr bwMode="auto">
          <a:xfrm>
            <a:off x="1239838" y="1876425"/>
            <a:ext cx="1944687"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384020" name="Line 20"/>
          <p:cNvSpPr>
            <a:spLocks noChangeShapeType="1"/>
          </p:cNvSpPr>
          <p:nvPr/>
        </p:nvSpPr>
        <p:spPr bwMode="auto">
          <a:xfrm>
            <a:off x="3495675" y="2057400"/>
            <a:ext cx="1398588" cy="403225"/>
          </a:xfrm>
          <a:prstGeom prst="line">
            <a:avLst/>
          </a:prstGeom>
          <a:noFill/>
          <a:ln w="9525">
            <a:solidFill>
              <a:srgbClr val="FF0066"/>
            </a:solidFill>
            <a:round/>
            <a:headEnd/>
            <a:tailEnd type="triangle" w="med" len="med"/>
          </a:ln>
          <a:effectLst/>
        </p:spPr>
        <p:txBody>
          <a:bodyPr wrap="none">
            <a:spAutoFit/>
          </a:bodyPr>
          <a:lstStyle/>
          <a:p>
            <a:endParaRPr lang="en-US"/>
          </a:p>
        </p:txBody>
      </p:sp>
      <p:grpSp>
        <p:nvGrpSpPr>
          <p:cNvPr id="2" name="Group 21"/>
          <p:cNvGrpSpPr>
            <a:grpSpLocks/>
          </p:cNvGrpSpPr>
          <p:nvPr/>
        </p:nvGrpSpPr>
        <p:grpSpPr bwMode="auto">
          <a:xfrm>
            <a:off x="746125" y="3959225"/>
            <a:ext cx="2751138" cy="1363663"/>
            <a:chOff x="3164" y="3240"/>
            <a:chExt cx="1546" cy="859"/>
          </a:xfrm>
          <a:solidFill>
            <a:schemeClr val="accent2">
              <a:lumMod val="20000"/>
              <a:lumOff val="80000"/>
            </a:schemeClr>
          </a:solidFill>
        </p:grpSpPr>
        <p:sp>
          <p:nvSpPr>
            <p:cNvPr id="384022" name="Rectangle 22"/>
            <p:cNvSpPr>
              <a:spLocks noChangeArrowheads="1"/>
            </p:cNvSpPr>
            <p:nvPr/>
          </p:nvSpPr>
          <p:spPr bwMode="auto">
            <a:xfrm>
              <a:off x="3414" y="3240"/>
              <a:ext cx="1296" cy="852"/>
            </a:xfrm>
            <a:prstGeom prst="rect">
              <a:avLst/>
            </a:prstGeom>
            <a:grpFill/>
            <a:ln w="9525">
              <a:solidFill>
                <a:schemeClr val="tx1"/>
              </a:solidFill>
              <a:miter lim="800000"/>
              <a:headEnd/>
              <a:tailEnd/>
            </a:ln>
            <a:effectLst/>
          </p:spPr>
          <p:txBody>
            <a:bodyPr anchor="ctr">
              <a:spAutoFit/>
            </a:bodyPr>
            <a:lstStyle/>
            <a:p>
              <a:endParaRPr lang="en-US"/>
            </a:p>
          </p:txBody>
        </p:sp>
        <p:sp>
          <p:nvSpPr>
            <p:cNvPr id="384023" name="Text Box 23"/>
            <p:cNvSpPr txBox="1">
              <a:spLocks noChangeArrowheads="1"/>
            </p:cNvSpPr>
            <p:nvPr/>
          </p:nvSpPr>
          <p:spPr bwMode="auto">
            <a:xfrm>
              <a:off x="3164" y="3259"/>
              <a:ext cx="199" cy="840"/>
            </a:xfrm>
            <a:prstGeom prst="rect">
              <a:avLst/>
            </a:prstGeom>
            <a:grpFill/>
            <a:ln w="9525">
              <a:noFill/>
              <a:miter lim="800000"/>
              <a:headEnd/>
              <a:tailEnd/>
            </a:ln>
            <a:effectLst/>
          </p:spPr>
          <p:txBody>
            <a:bodyPr wrap="none">
              <a:spAutoFit/>
            </a:bodyPr>
            <a:lstStyle/>
            <a:p>
              <a:r>
                <a:rPr lang="en-US"/>
                <a:t>0</a:t>
              </a:r>
            </a:p>
            <a:p>
              <a:r>
                <a:rPr lang="en-US"/>
                <a:t>1</a:t>
              </a:r>
            </a:p>
            <a:p>
              <a:r>
                <a:rPr lang="en-US"/>
                <a:t>k</a:t>
              </a:r>
            </a:p>
          </p:txBody>
        </p:sp>
        <p:sp>
          <p:nvSpPr>
            <p:cNvPr id="384024" name="Text Box 24"/>
            <p:cNvSpPr txBox="1">
              <a:spLocks noChangeArrowheads="1"/>
            </p:cNvSpPr>
            <p:nvPr/>
          </p:nvSpPr>
          <p:spPr bwMode="auto">
            <a:xfrm>
              <a:off x="3428" y="3247"/>
              <a:ext cx="1276" cy="288"/>
            </a:xfrm>
            <a:prstGeom prst="rect">
              <a:avLst/>
            </a:prstGeom>
            <a:grpFill/>
            <a:ln w="9525">
              <a:noFill/>
              <a:miter lim="800000"/>
              <a:headEnd/>
              <a:tailEnd/>
            </a:ln>
            <a:effectLst/>
          </p:spPr>
          <p:txBody>
            <a:bodyPr>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grpSp>
      <p:sp>
        <p:nvSpPr>
          <p:cNvPr id="384025" name="Rectangle 25"/>
          <p:cNvSpPr>
            <a:spLocks noChangeArrowheads="1"/>
          </p:cNvSpPr>
          <p:nvPr/>
        </p:nvSpPr>
        <p:spPr bwMode="auto">
          <a:xfrm>
            <a:off x="5299075" y="38909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26" name="Line 26"/>
          <p:cNvSpPr>
            <a:spLocks noChangeShapeType="1"/>
          </p:cNvSpPr>
          <p:nvPr/>
        </p:nvSpPr>
        <p:spPr bwMode="auto">
          <a:xfrm flipV="1">
            <a:off x="3495675" y="2622550"/>
            <a:ext cx="1317625" cy="1612900"/>
          </a:xfrm>
          <a:prstGeom prst="line">
            <a:avLst/>
          </a:prstGeom>
          <a:noFill/>
          <a:ln w="9525">
            <a:solidFill>
              <a:srgbClr val="FF0066"/>
            </a:solidFill>
            <a:round/>
            <a:headEnd/>
            <a:tailEnd type="triangle" w="med" len="me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Mechanisms</a:t>
            </a:r>
          </a:p>
        </p:txBody>
      </p:sp>
      <p:sp>
        <p:nvSpPr>
          <p:cNvPr id="56323" name="Rectangle 3"/>
          <p:cNvSpPr>
            <a:spLocks noGrp="1" noChangeArrowheads="1"/>
          </p:cNvSpPr>
          <p:nvPr>
            <p:ph type="body" idx="1"/>
          </p:nvPr>
        </p:nvSpPr>
        <p:spPr/>
        <p:txBody>
          <a:bodyPr/>
          <a:lstStyle/>
          <a:p>
            <a:r>
              <a:rPr lang="en-US">
                <a:solidFill>
                  <a:schemeClr val="bg2"/>
                </a:solidFill>
              </a:rPr>
              <a:t>Controlled Replication</a:t>
            </a:r>
            <a:r>
              <a:rPr lang="en-US"/>
              <a:t> </a:t>
            </a:r>
          </a:p>
          <a:p>
            <a:r>
              <a:rPr lang="en-US"/>
              <a:t>In-Situ Communication</a:t>
            </a:r>
          </a:p>
          <a:p>
            <a:r>
              <a:rPr lang="en-US">
                <a:solidFill>
                  <a:schemeClr val="bg2"/>
                </a:solidFill>
              </a:rPr>
              <a:t>Capacity Stealing</a:t>
            </a:r>
          </a:p>
        </p:txBody>
      </p:sp>
      <p:sp>
        <p:nvSpPr>
          <p:cNvPr id="56325" name="Rectangle 5"/>
          <p:cNvSpPr>
            <a:spLocks noChangeArrowheads="1"/>
          </p:cNvSpPr>
          <p:nvPr/>
        </p:nvSpPr>
        <p:spPr bwMode="auto">
          <a:xfrm>
            <a:off x="457200" y="4800600"/>
            <a:ext cx="1143000" cy="336550"/>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In-Situ Communication</a:t>
            </a:r>
            <a:endParaRPr lang="en-US" dirty="0"/>
          </a:p>
        </p:txBody>
      </p:sp>
      <p:sp>
        <p:nvSpPr>
          <p:cNvPr id="3" name="Content Placeholder 2"/>
          <p:cNvSpPr>
            <a:spLocks noGrp="1"/>
          </p:cNvSpPr>
          <p:nvPr>
            <p:ph idx="1"/>
          </p:nvPr>
        </p:nvSpPr>
        <p:spPr>
          <a:xfrm>
            <a:off x="0" y="4648200"/>
            <a:ext cx="9144000" cy="1981200"/>
          </a:xfrm>
        </p:spPr>
        <p:txBody>
          <a:bodyPr/>
          <a:lstStyle/>
          <a:p>
            <a:r>
              <a:rPr lang="en-US" dirty="0" smtClean="0"/>
              <a:t>Write to Shared Data</a:t>
            </a:r>
            <a:endParaRPr lang="en-US" dirty="0"/>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34290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52578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70866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In-Situ Communication</a:t>
            </a:r>
            <a:endParaRPr lang="en-US" dirty="0"/>
          </a:p>
        </p:txBody>
      </p:sp>
      <p:sp>
        <p:nvSpPr>
          <p:cNvPr id="3" name="Content Placeholder 2"/>
          <p:cNvSpPr>
            <a:spLocks noGrp="1"/>
          </p:cNvSpPr>
          <p:nvPr>
            <p:ph idx="1"/>
          </p:nvPr>
        </p:nvSpPr>
        <p:spPr>
          <a:xfrm>
            <a:off x="0" y="4648200"/>
            <a:ext cx="9144000" cy="1981200"/>
          </a:xfrm>
        </p:spPr>
        <p:txBody>
          <a:bodyPr/>
          <a:lstStyle/>
          <a:p>
            <a:r>
              <a:rPr lang="en-US" dirty="0" smtClean="0"/>
              <a:t>Write to Shared Data</a:t>
            </a:r>
          </a:p>
          <a:p>
            <a:pPr lvl="1"/>
            <a:r>
              <a:rPr lang="en-US" dirty="0" smtClean="0"/>
              <a:t>Invalidate all other copies</a:t>
            </a:r>
            <a:endParaRPr lang="en-US" dirty="0"/>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34290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52578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70866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3" name="Straight Connector 62"/>
          <p:cNvCxnSpPr/>
          <p:nvPr/>
        </p:nvCxnSpPr>
        <p:spPr bwMode="auto">
          <a:xfrm rot="16200000" flipH="1">
            <a:off x="3352800" y="2971800"/>
            <a:ext cx="68580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rot="5400000">
            <a:off x="3390900" y="3009900"/>
            <a:ext cx="685800" cy="457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rot="16200000" flipH="1">
            <a:off x="5257800" y="2971801"/>
            <a:ext cx="68580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rot="5400000">
            <a:off x="5295900" y="3009901"/>
            <a:ext cx="685800" cy="457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rot="16200000" flipH="1">
            <a:off x="7010399" y="2971800"/>
            <a:ext cx="68580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rot="5400000">
            <a:off x="7048499" y="3009900"/>
            <a:ext cx="685800" cy="457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In-Situ Communication</a:t>
            </a:r>
            <a:endParaRPr lang="en-US" dirty="0"/>
          </a:p>
        </p:txBody>
      </p:sp>
      <p:sp>
        <p:nvSpPr>
          <p:cNvPr id="3" name="Content Placeholder 2"/>
          <p:cNvSpPr>
            <a:spLocks noGrp="1"/>
          </p:cNvSpPr>
          <p:nvPr>
            <p:ph idx="1"/>
          </p:nvPr>
        </p:nvSpPr>
        <p:spPr>
          <a:xfrm>
            <a:off x="0" y="4648200"/>
            <a:ext cx="9144000" cy="1981200"/>
          </a:xfrm>
        </p:spPr>
        <p:txBody>
          <a:bodyPr/>
          <a:lstStyle/>
          <a:p>
            <a:r>
              <a:rPr lang="en-US" dirty="0" smtClean="0"/>
              <a:t>Write to Shared Data</a:t>
            </a:r>
          </a:p>
          <a:p>
            <a:pPr lvl="1"/>
            <a:r>
              <a:rPr lang="en-US" dirty="0" smtClean="0"/>
              <a:t>Invalidate all other copies</a:t>
            </a:r>
          </a:p>
          <a:p>
            <a:pPr lvl="1"/>
            <a:r>
              <a:rPr lang="en-US" dirty="0" smtClean="0"/>
              <a:t>Write new value on own copy</a:t>
            </a:r>
            <a:endParaRPr lang="en-US" dirty="0"/>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In-Situ Communication</a:t>
            </a:r>
            <a:endParaRPr lang="en-US" dirty="0"/>
          </a:p>
        </p:txBody>
      </p:sp>
      <p:sp>
        <p:nvSpPr>
          <p:cNvPr id="3" name="Content Placeholder 2"/>
          <p:cNvSpPr>
            <a:spLocks noGrp="1"/>
          </p:cNvSpPr>
          <p:nvPr>
            <p:ph idx="1"/>
          </p:nvPr>
        </p:nvSpPr>
        <p:spPr>
          <a:xfrm>
            <a:off x="0" y="4648200"/>
            <a:ext cx="4724400" cy="1981200"/>
          </a:xfrm>
        </p:spPr>
        <p:txBody>
          <a:bodyPr/>
          <a:lstStyle/>
          <a:p>
            <a:r>
              <a:rPr lang="en-US" dirty="0" smtClean="0"/>
              <a:t>Write to Shared Data</a:t>
            </a:r>
          </a:p>
          <a:p>
            <a:pPr lvl="1"/>
            <a:r>
              <a:rPr lang="en-US" dirty="0" smtClean="0"/>
              <a:t>Invalidate all other copies</a:t>
            </a:r>
          </a:p>
          <a:p>
            <a:pPr lvl="1"/>
            <a:r>
              <a:rPr lang="en-US" dirty="0" smtClean="0"/>
              <a:t>Write new value on own copy</a:t>
            </a:r>
          </a:p>
          <a:p>
            <a:pPr lvl="1"/>
            <a:r>
              <a:rPr lang="en-US" dirty="0" smtClean="0"/>
              <a:t>Readers read on-demand</a:t>
            </a:r>
            <a:endParaRPr lang="en-US" dirty="0"/>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34290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52578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70866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2" name="TextBox 61"/>
          <p:cNvSpPr txBox="1"/>
          <p:nvPr/>
        </p:nvSpPr>
        <p:spPr>
          <a:xfrm>
            <a:off x="5181600" y="4800600"/>
            <a:ext cx="3416320" cy="646331"/>
          </a:xfrm>
          <a:prstGeom prst="rect">
            <a:avLst/>
          </a:prstGeom>
          <a:noFill/>
        </p:spPr>
        <p:txBody>
          <a:bodyPr wrap="none" rtlCol="0" anchor="ctr">
            <a:spAutoFit/>
          </a:bodyPr>
          <a:lstStyle/>
          <a:p>
            <a:pPr algn="ctr"/>
            <a:r>
              <a:rPr lang="en-US" b="1" dirty="0" smtClean="0">
                <a:solidFill>
                  <a:srgbClr val="C00000"/>
                </a:solidFill>
              </a:rPr>
              <a:t>Communication &amp; Coherence</a:t>
            </a:r>
          </a:p>
          <a:p>
            <a:pPr algn="ctr"/>
            <a:r>
              <a:rPr lang="en-US" b="1" dirty="0" smtClean="0">
                <a:solidFill>
                  <a:srgbClr val="C00000"/>
                </a:solidFill>
              </a:rPr>
              <a:t>Overhead</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In-Situ Communication</a:t>
            </a:r>
            <a:endParaRPr lang="en-US" dirty="0"/>
          </a:p>
        </p:txBody>
      </p:sp>
      <p:sp>
        <p:nvSpPr>
          <p:cNvPr id="3" name="Content Placeholder 2"/>
          <p:cNvSpPr>
            <a:spLocks noGrp="1"/>
          </p:cNvSpPr>
          <p:nvPr>
            <p:ph idx="1"/>
          </p:nvPr>
        </p:nvSpPr>
        <p:spPr>
          <a:xfrm>
            <a:off x="0" y="4648200"/>
            <a:ext cx="4724400" cy="1981200"/>
          </a:xfrm>
        </p:spPr>
        <p:txBody>
          <a:bodyPr/>
          <a:lstStyle/>
          <a:p>
            <a:r>
              <a:rPr lang="en-US" dirty="0" smtClean="0"/>
              <a:t>Write to Shared Data</a:t>
            </a:r>
          </a:p>
          <a:p>
            <a:pPr lvl="1"/>
            <a:r>
              <a:rPr lang="en-US" dirty="0" smtClean="0"/>
              <a:t>Update All Copies</a:t>
            </a:r>
          </a:p>
          <a:p>
            <a:pPr lvl="1"/>
            <a:r>
              <a:rPr lang="en-US" dirty="0" smtClean="0"/>
              <a:t>Waste When Current Readers don’t need the value anymore</a:t>
            </a: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34290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52578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70866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2" name="TextBox 61"/>
          <p:cNvSpPr txBox="1"/>
          <p:nvPr/>
        </p:nvSpPr>
        <p:spPr>
          <a:xfrm>
            <a:off x="5181600" y="4800600"/>
            <a:ext cx="3416320" cy="646331"/>
          </a:xfrm>
          <a:prstGeom prst="rect">
            <a:avLst/>
          </a:prstGeom>
          <a:noFill/>
        </p:spPr>
        <p:txBody>
          <a:bodyPr wrap="none" rtlCol="0" anchor="ctr">
            <a:spAutoFit/>
          </a:bodyPr>
          <a:lstStyle/>
          <a:p>
            <a:pPr algn="ctr"/>
            <a:r>
              <a:rPr lang="en-US" b="1" dirty="0" smtClean="0">
                <a:solidFill>
                  <a:srgbClr val="C00000"/>
                </a:solidFill>
              </a:rPr>
              <a:t>Communication &amp; Coherence</a:t>
            </a:r>
          </a:p>
          <a:p>
            <a:pPr algn="ctr"/>
            <a:r>
              <a:rPr lang="en-US" b="1" dirty="0" smtClean="0">
                <a:solidFill>
                  <a:srgbClr val="C00000"/>
                </a:solidFill>
              </a:rPr>
              <a:t>Overhead</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Distance Associativity for High-Performance Non-Uniform Cache Architectures</a:t>
            </a:r>
            <a:endParaRPr lang="en-US" dirty="0"/>
          </a:p>
        </p:txBody>
      </p:sp>
      <p:sp>
        <p:nvSpPr>
          <p:cNvPr id="5" name="Subtitle 4"/>
          <p:cNvSpPr>
            <a:spLocks noGrp="1"/>
          </p:cNvSpPr>
          <p:nvPr>
            <p:ph type="subTitle" idx="1"/>
          </p:nvPr>
        </p:nvSpPr>
        <p:spPr/>
        <p:txBody>
          <a:bodyPr/>
          <a:lstStyle/>
          <a:p>
            <a:r>
              <a:rPr lang="en-US" b="1" dirty="0" err="1" smtClean="0">
                <a:solidFill>
                  <a:srgbClr val="0070C0"/>
                </a:solidFill>
              </a:rPr>
              <a:t>Zeshan</a:t>
            </a:r>
            <a:r>
              <a:rPr lang="en-US" b="1" dirty="0" smtClean="0">
                <a:solidFill>
                  <a:srgbClr val="0070C0"/>
                </a:solidFill>
              </a:rPr>
              <a:t> </a:t>
            </a:r>
            <a:r>
              <a:rPr lang="en-US" b="1" dirty="0" err="1" smtClean="0">
                <a:solidFill>
                  <a:srgbClr val="0070C0"/>
                </a:solidFill>
              </a:rPr>
              <a:t>Chishti</a:t>
            </a:r>
            <a:r>
              <a:rPr lang="en-US" b="1" dirty="0" smtClean="0">
                <a:solidFill>
                  <a:srgbClr val="0070C0"/>
                </a:solidFill>
              </a:rPr>
              <a:t>, Michael D Powell, and T. N. </a:t>
            </a:r>
            <a:r>
              <a:rPr lang="en-US" b="1" dirty="0" err="1" smtClean="0">
                <a:solidFill>
                  <a:srgbClr val="0070C0"/>
                </a:solidFill>
              </a:rPr>
              <a:t>Vijaykumar</a:t>
            </a:r>
            <a:endParaRPr lang="en-US" b="1" dirty="0" smtClean="0">
              <a:solidFill>
                <a:srgbClr val="0070C0"/>
              </a:solidFill>
            </a:endParaRPr>
          </a:p>
          <a:p>
            <a:r>
              <a:rPr lang="en-US" dirty="0" smtClean="0">
                <a:solidFill>
                  <a:srgbClr val="990000"/>
                </a:solidFill>
              </a:rPr>
              <a:t>36th</a:t>
            </a:r>
            <a:r>
              <a:rPr lang="en-US" b="1" dirty="0" smtClean="0">
                <a:solidFill>
                  <a:srgbClr val="990000"/>
                </a:solidFill>
              </a:rPr>
              <a:t> </a:t>
            </a:r>
            <a:r>
              <a:rPr lang="en-US" dirty="0" smtClean="0">
                <a:solidFill>
                  <a:srgbClr val="990000"/>
                </a:solidFill>
              </a:rPr>
              <a:t>Annual International Symposium on </a:t>
            </a:r>
            <a:r>
              <a:rPr lang="en-US" dirty="0" err="1" smtClean="0">
                <a:solidFill>
                  <a:srgbClr val="990000"/>
                </a:solidFill>
              </a:rPr>
              <a:t>Microarchitecture</a:t>
            </a:r>
            <a:r>
              <a:rPr lang="en-US" dirty="0" smtClean="0">
                <a:solidFill>
                  <a:srgbClr val="990000"/>
                </a:solidFill>
              </a:rPr>
              <a:t> (MICRO), December 2003.</a:t>
            </a:r>
            <a:endParaRPr lang="en-US" dirty="0">
              <a:solidFill>
                <a:srgbClr val="990000"/>
              </a:solidFill>
            </a:endParaRPr>
          </a:p>
        </p:txBody>
      </p:sp>
      <p:sp>
        <p:nvSpPr>
          <p:cNvPr id="6" name="TextBox 5"/>
          <p:cNvSpPr txBox="1"/>
          <p:nvPr/>
        </p:nvSpPr>
        <p:spPr>
          <a:xfrm>
            <a:off x="152400" y="6324600"/>
            <a:ext cx="5917004" cy="369332"/>
          </a:xfrm>
          <a:prstGeom prst="rect">
            <a:avLst/>
          </a:prstGeom>
          <a:noFill/>
        </p:spPr>
        <p:txBody>
          <a:bodyPr wrap="none" rtlCol="0">
            <a:spAutoFit/>
          </a:bodyPr>
          <a:lstStyle/>
          <a:p>
            <a:r>
              <a:rPr lang="en-US" dirty="0" smtClean="0"/>
              <a:t>Slides mostly directly from their conference presentation</a:t>
            </a:r>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In-Situ Communication</a:t>
            </a:r>
            <a:endParaRPr lang="en-US" dirty="0"/>
          </a:p>
        </p:txBody>
      </p:sp>
      <p:sp>
        <p:nvSpPr>
          <p:cNvPr id="3" name="Content Placeholder 2"/>
          <p:cNvSpPr>
            <a:spLocks noGrp="1"/>
          </p:cNvSpPr>
          <p:nvPr>
            <p:ph idx="1"/>
          </p:nvPr>
        </p:nvSpPr>
        <p:spPr>
          <a:xfrm>
            <a:off x="0" y="4648200"/>
            <a:ext cx="9144000" cy="1981200"/>
          </a:xfrm>
        </p:spPr>
        <p:txBody>
          <a:bodyPr/>
          <a:lstStyle/>
          <a:p>
            <a:r>
              <a:rPr lang="en-US" dirty="0" smtClean="0"/>
              <a:t>Only one copy</a:t>
            </a:r>
          </a:p>
          <a:p>
            <a:r>
              <a:rPr lang="en-US" dirty="0" smtClean="0"/>
              <a:t>Writer Updates the copy</a:t>
            </a:r>
          </a:p>
          <a:p>
            <a:r>
              <a:rPr lang="en-US" dirty="0" smtClean="0"/>
              <a:t>Readers read it directly</a:t>
            </a:r>
          </a:p>
          <a:p>
            <a:r>
              <a:rPr lang="en-US" b="1" dirty="0" smtClean="0">
                <a:solidFill>
                  <a:srgbClr val="C00000"/>
                </a:solidFill>
              </a:rPr>
              <a:t>Lower Communication and Coherence Overheads</a:t>
            </a:r>
            <a:endParaRPr lang="en-US" b="1" dirty="0">
              <a:solidFill>
                <a:srgbClr val="C00000"/>
              </a:solidFill>
            </a:endParaRP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In-Situ Communication</a:t>
            </a:r>
          </a:p>
        </p:txBody>
      </p:sp>
      <p:sp>
        <p:nvSpPr>
          <p:cNvPr id="41993" name="Rectangle 9"/>
          <p:cNvSpPr>
            <a:spLocks noGrp="1" noChangeArrowheads="1"/>
          </p:cNvSpPr>
          <p:nvPr>
            <p:ph type="body" idx="1"/>
          </p:nvPr>
        </p:nvSpPr>
        <p:spPr/>
        <p:txBody>
          <a:bodyPr/>
          <a:lstStyle/>
          <a:p>
            <a:r>
              <a:rPr lang="en-US" sz="2400" dirty="0"/>
              <a:t>Enforce single copy of read-write shared block in L2 and keep the block in communication (C) </a:t>
            </a:r>
            <a:r>
              <a:rPr lang="en-US" sz="2400" dirty="0" smtClean="0"/>
              <a:t>state</a:t>
            </a:r>
          </a:p>
          <a:p>
            <a:r>
              <a:rPr lang="en-US" sz="2400" b="1" dirty="0" smtClean="0"/>
              <a:t>Requires change in the coherence protocol</a:t>
            </a:r>
            <a:endParaRPr lang="en-US" sz="2400" b="1" dirty="0"/>
          </a:p>
        </p:txBody>
      </p:sp>
      <p:pic>
        <p:nvPicPr>
          <p:cNvPr id="41987" name="Picture 3"/>
          <p:cNvPicPr>
            <a:picLocks noChangeAspect="1" noChangeArrowheads="1"/>
          </p:cNvPicPr>
          <p:nvPr/>
        </p:nvPicPr>
        <p:blipFill>
          <a:blip r:embed="rId3"/>
          <a:srcRect/>
          <a:stretch>
            <a:fillRect/>
          </a:stretch>
        </p:blipFill>
        <p:spPr bwMode="auto">
          <a:xfrm>
            <a:off x="0" y="2362200"/>
            <a:ext cx="3733800" cy="2938463"/>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a:srcRect/>
          <a:stretch>
            <a:fillRect/>
          </a:stretch>
        </p:blipFill>
        <p:spPr bwMode="auto">
          <a:xfrm>
            <a:off x="5257800" y="2895600"/>
            <a:ext cx="3276600" cy="2338388"/>
          </a:xfrm>
          <a:prstGeom prst="rect">
            <a:avLst/>
          </a:prstGeom>
          <a:noFill/>
          <a:ln w="9525">
            <a:noFill/>
            <a:miter lim="800000"/>
            <a:headEnd/>
            <a:tailEnd/>
          </a:ln>
          <a:effectLst/>
        </p:spPr>
      </p:pic>
      <p:sp>
        <p:nvSpPr>
          <p:cNvPr id="41990" name="AutoShape 6"/>
          <p:cNvSpPr>
            <a:spLocks noChangeArrowheads="1"/>
          </p:cNvSpPr>
          <p:nvPr/>
        </p:nvSpPr>
        <p:spPr bwMode="auto">
          <a:xfrm>
            <a:off x="3810000" y="3810000"/>
            <a:ext cx="976313" cy="485775"/>
          </a:xfrm>
          <a:prstGeom prst="rightArrow">
            <a:avLst>
              <a:gd name="adj1" fmla="val 50000"/>
              <a:gd name="adj2" fmla="val 50245"/>
            </a:avLst>
          </a:prstGeom>
          <a:solidFill>
            <a:srgbClr val="993300"/>
          </a:solidFill>
          <a:ln w="9525">
            <a:solidFill>
              <a:schemeClr val="tx1"/>
            </a:solidFill>
            <a:miter lim="800000"/>
            <a:headEnd/>
            <a:tailEnd/>
          </a:ln>
          <a:effectLst/>
        </p:spPr>
        <p:txBody>
          <a:bodyPr wrap="none" anchor="ctr"/>
          <a:lstStyle/>
          <a:p>
            <a:pPr algn="ctr"/>
            <a:endParaRPr lang="en-US"/>
          </a:p>
        </p:txBody>
      </p:sp>
      <p:sp>
        <p:nvSpPr>
          <p:cNvPr id="41991" name="Rectangle 7"/>
          <p:cNvSpPr>
            <a:spLocks noChangeArrowheads="1"/>
          </p:cNvSpPr>
          <p:nvPr/>
        </p:nvSpPr>
        <p:spPr bwMode="auto">
          <a:xfrm>
            <a:off x="2209800" y="5486400"/>
            <a:ext cx="4832350" cy="336550"/>
          </a:xfrm>
          <a:prstGeom prst="rect">
            <a:avLst/>
          </a:prstGeom>
          <a:noFill/>
          <a:ln w="9525">
            <a:noFill/>
            <a:miter lim="800000"/>
            <a:headEnd/>
            <a:tailEnd/>
          </a:ln>
          <a:effectLst/>
        </p:spPr>
        <p:txBody>
          <a:bodyPr wrap="none">
            <a:spAutoFit/>
          </a:bodyPr>
          <a:lstStyle/>
          <a:p>
            <a:r>
              <a:rPr lang="en-US"/>
              <a:t>Replace M to S transition by M to C transition</a:t>
            </a:r>
          </a:p>
        </p:txBody>
      </p:sp>
      <p:sp>
        <p:nvSpPr>
          <p:cNvPr id="41992" name="Rectangle 8"/>
          <p:cNvSpPr>
            <a:spLocks noChangeArrowheads="1"/>
          </p:cNvSpPr>
          <p:nvPr/>
        </p:nvSpPr>
        <p:spPr bwMode="auto">
          <a:xfrm>
            <a:off x="2438400" y="6324600"/>
            <a:ext cx="4487863" cy="336550"/>
          </a:xfrm>
          <a:prstGeom prst="rect">
            <a:avLst/>
          </a:prstGeom>
          <a:noFill/>
          <a:ln w="9525">
            <a:noFill/>
            <a:miter lim="800000"/>
            <a:headEnd/>
            <a:tailEnd/>
          </a:ln>
          <a:effectLst/>
        </p:spPr>
        <p:txBody>
          <a:bodyPr wrap="none">
            <a:spAutoFit/>
          </a:bodyPr>
          <a:lstStyle/>
          <a:p>
            <a:r>
              <a:rPr lang="en-US"/>
              <a:t>Fast communication with capacity savings</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Mechanisms</a:t>
            </a:r>
          </a:p>
        </p:txBody>
      </p:sp>
      <p:sp>
        <p:nvSpPr>
          <p:cNvPr id="66563" name="Rectangle 3"/>
          <p:cNvSpPr>
            <a:spLocks noGrp="1" noChangeArrowheads="1"/>
          </p:cNvSpPr>
          <p:nvPr>
            <p:ph type="body" idx="1"/>
          </p:nvPr>
        </p:nvSpPr>
        <p:spPr/>
        <p:txBody>
          <a:bodyPr/>
          <a:lstStyle/>
          <a:p>
            <a:r>
              <a:rPr lang="en-US">
                <a:solidFill>
                  <a:schemeClr val="bg2"/>
                </a:solidFill>
              </a:rPr>
              <a:t>Controlled Replication</a:t>
            </a:r>
            <a:r>
              <a:rPr lang="en-US"/>
              <a:t> </a:t>
            </a:r>
          </a:p>
          <a:p>
            <a:r>
              <a:rPr lang="en-US">
                <a:solidFill>
                  <a:schemeClr val="bg2"/>
                </a:solidFill>
              </a:rPr>
              <a:t>In-Situ Communication</a:t>
            </a:r>
          </a:p>
          <a:p>
            <a:r>
              <a:rPr lang="en-US"/>
              <a:t>Capacity Stealing</a:t>
            </a:r>
          </a:p>
          <a:p>
            <a:pPr lvl="1">
              <a:buFont typeface="Wingdings" pitchFamily="2" charset="2"/>
              <a:buNone/>
            </a:pPr>
            <a:endParaRPr lang="en-US"/>
          </a:p>
          <a:p>
            <a:pPr lvl="1">
              <a:buFont typeface="Wingdings" pitchFamily="2" charset="2"/>
              <a:buNone/>
            </a:pPr>
            <a:endParaRPr lang="en-US"/>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Capacity Stealing</a:t>
            </a:r>
          </a:p>
        </p:txBody>
      </p:sp>
      <p:sp>
        <p:nvSpPr>
          <p:cNvPr id="43012" name="Rectangle 4"/>
          <p:cNvSpPr>
            <a:spLocks noGrp="1" noChangeArrowheads="1"/>
          </p:cNvSpPr>
          <p:nvPr>
            <p:ph type="body" idx="1"/>
          </p:nvPr>
        </p:nvSpPr>
        <p:spPr/>
        <p:txBody>
          <a:bodyPr/>
          <a:lstStyle/>
          <a:p>
            <a:r>
              <a:rPr lang="en-US" sz="2400" dirty="0"/>
              <a:t>Demotion: </a:t>
            </a:r>
            <a:endParaRPr lang="en-US" sz="2400" dirty="0" smtClean="0"/>
          </a:p>
          <a:p>
            <a:pPr lvl="1"/>
            <a:r>
              <a:rPr lang="en-US" sz="2000" dirty="0" smtClean="0"/>
              <a:t>Demote </a:t>
            </a:r>
            <a:r>
              <a:rPr lang="en-US" sz="2000" dirty="0"/>
              <a:t>less frequently used data to un-used frames in d-groups closer to core with less capacity demands.</a:t>
            </a:r>
          </a:p>
          <a:p>
            <a:r>
              <a:rPr lang="en-US" sz="2400" dirty="0"/>
              <a:t>Promotion: </a:t>
            </a:r>
            <a:endParaRPr lang="en-US" sz="2400" dirty="0" smtClean="0"/>
          </a:p>
          <a:p>
            <a:pPr lvl="1"/>
            <a:r>
              <a:rPr lang="en-US" sz="2000" dirty="0" smtClean="0"/>
              <a:t>if </a:t>
            </a:r>
            <a:r>
              <a:rPr lang="en-US" sz="2000" dirty="0"/>
              <a:t>tag hit occurs on a block in farther d-group promote it</a:t>
            </a:r>
            <a:endParaRPr lang="en-US" sz="3200" dirty="0"/>
          </a:p>
          <a:p>
            <a:pPr>
              <a:buFont typeface="Wingdings" pitchFamily="2" charset="2"/>
              <a:buNone/>
            </a:pPr>
            <a:endParaRPr lang="en-US" dirty="0"/>
          </a:p>
        </p:txBody>
      </p:sp>
      <p:pic>
        <p:nvPicPr>
          <p:cNvPr id="43011" name="Picture 3"/>
          <p:cNvPicPr>
            <a:picLocks noChangeAspect="1" noChangeArrowheads="1"/>
          </p:cNvPicPr>
          <p:nvPr/>
        </p:nvPicPr>
        <p:blipFill>
          <a:blip r:embed="rId2">
            <a:grayscl/>
          </a:blip>
          <a:srcRect/>
          <a:stretch>
            <a:fillRect/>
          </a:stretch>
        </p:blipFill>
        <p:spPr bwMode="auto">
          <a:xfrm>
            <a:off x="1076632" y="2396066"/>
            <a:ext cx="4485968" cy="3090333"/>
          </a:xfrm>
          <a:prstGeom prst="rect">
            <a:avLst/>
          </a:prstGeom>
          <a:noFill/>
        </p:spPr>
      </p:pic>
      <p:sp>
        <p:nvSpPr>
          <p:cNvPr id="43013" name="Rectangle 5"/>
          <p:cNvSpPr>
            <a:spLocks noChangeArrowheads="1"/>
          </p:cNvSpPr>
          <p:nvPr/>
        </p:nvSpPr>
        <p:spPr bwMode="auto">
          <a:xfrm>
            <a:off x="2286000" y="5562600"/>
            <a:ext cx="4152900" cy="336550"/>
          </a:xfrm>
          <a:prstGeom prst="rect">
            <a:avLst/>
          </a:prstGeom>
          <a:noFill/>
          <a:ln w="9525">
            <a:noFill/>
            <a:miter lim="800000"/>
            <a:headEnd/>
            <a:tailEnd/>
          </a:ln>
          <a:effectLst/>
        </p:spPr>
        <p:txBody>
          <a:bodyPr wrap="none">
            <a:spAutoFit/>
          </a:bodyPr>
          <a:lstStyle/>
          <a:p>
            <a:r>
              <a:rPr lang="en-US"/>
              <a:t>Data for one core in different d-groups</a:t>
            </a:r>
          </a:p>
        </p:txBody>
      </p:sp>
      <p:sp>
        <p:nvSpPr>
          <p:cNvPr id="43014" name="Text Box 6"/>
          <p:cNvSpPr txBox="1">
            <a:spLocks noChangeArrowheads="1"/>
          </p:cNvSpPr>
          <p:nvPr/>
        </p:nvSpPr>
        <p:spPr bwMode="auto">
          <a:xfrm>
            <a:off x="914400" y="6172200"/>
            <a:ext cx="6830716" cy="461665"/>
          </a:xfrm>
          <a:prstGeom prst="rect">
            <a:avLst/>
          </a:prstGeom>
          <a:noFill/>
          <a:ln w="9525">
            <a:noFill/>
            <a:miter lim="800000"/>
            <a:headEnd/>
            <a:tailEnd/>
          </a:ln>
          <a:effectLst/>
        </p:spPr>
        <p:txBody>
          <a:bodyPr wrap="none">
            <a:spAutoFit/>
          </a:bodyPr>
          <a:lstStyle/>
          <a:p>
            <a:r>
              <a:rPr lang="en-US" sz="2400" b="1" dirty="0">
                <a:solidFill>
                  <a:srgbClr val="C00000"/>
                </a:solidFill>
              </a:rPr>
              <a:t>Use of unused capacity in a neighboring core</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and Promotion</a:t>
            </a:r>
            <a:endParaRPr lang="en-US" dirty="0"/>
          </a:p>
        </p:txBody>
      </p:sp>
      <p:sp>
        <p:nvSpPr>
          <p:cNvPr id="3" name="Content Placeholder 2"/>
          <p:cNvSpPr>
            <a:spLocks noGrp="1"/>
          </p:cNvSpPr>
          <p:nvPr>
            <p:ph idx="1"/>
          </p:nvPr>
        </p:nvSpPr>
        <p:spPr/>
        <p:txBody>
          <a:bodyPr/>
          <a:lstStyle/>
          <a:p>
            <a:r>
              <a:rPr lang="en-US" b="1" dirty="0" smtClean="0"/>
              <a:t>Private Blocks (E)</a:t>
            </a:r>
          </a:p>
          <a:p>
            <a:r>
              <a:rPr lang="en-US" dirty="0" smtClean="0"/>
              <a:t>Initially:</a:t>
            </a:r>
          </a:p>
          <a:p>
            <a:pPr lvl="1"/>
            <a:r>
              <a:rPr lang="en-US" dirty="0" smtClean="0"/>
              <a:t>In the closest d-group</a:t>
            </a:r>
          </a:p>
          <a:p>
            <a:r>
              <a:rPr lang="en-US" dirty="0" smtClean="0"/>
              <a:t>Hit in private data not in closest d-group</a:t>
            </a:r>
          </a:p>
          <a:p>
            <a:pPr lvl="1"/>
            <a:r>
              <a:rPr lang="en-US" dirty="0" smtClean="0"/>
              <a:t>Promote to closets d-group</a:t>
            </a:r>
          </a:p>
          <a:p>
            <a:r>
              <a:rPr lang="en-US" b="1" dirty="0" smtClean="0"/>
              <a:t>Shared Blocks</a:t>
            </a:r>
          </a:p>
          <a:p>
            <a:r>
              <a:rPr lang="en-US" dirty="0" smtClean="0"/>
              <a:t>Rules for Controller Replication and In-Situ Communication apply</a:t>
            </a:r>
          </a:p>
          <a:p>
            <a:r>
              <a:rPr lang="en-US" dirty="0" smtClean="0"/>
              <a:t>Never Demoted</a:t>
            </a:r>
          </a:p>
          <a:p>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Demotion and Replacement</a:t>
            </a:r>
            <a:endParaRPr lang="en-US" dirty="0"/>
          </a:p>
        </p:txBody>
      </p:sp>
      <p:sp>
        <p:nvSpPr>
          <p:cNvPr id="3" name="Content Placeholder 2"/>
          <p:cNvSpPr>
            <a:spLocks noGrp="1"/>
          </p:cNvSpPr>
          <p:nvPr>
            <p:ph idx="1"/>
          </p:nvPr>
        </p:nvSpPr>
        <p:spPr/>
        <p:txBody>
          <a:bodyPr/>
          <a:lstStyle/>
          <a:p>
            <a:r>
              <a:rPr lang="en-US" dirty="0" smtClean="0"/>
              <a:t>Data Replacement</a:t>
            </a:r>
          </a:p>
          <a:p>
            <a:pPr lvl="1"/>
            <a:r>
              <a:rPr lang="en-US" dirty="0" smtClean="0"/>
              <a:t>Similar to conventional caches</a:t>
            </a:r>
          </a:p>
          <a:p>
            <a:pPr lvl="1"/>
            <a:r>
              <a:rPr lang="en-US" dirty="0" smtClean="0"/>
              <a:t>Occurs on cache misses</a:t>
            </a:r>
          </a:p>
          <a:p>
            <a:pPr lvl="1"/>
            <a:r>
              <a:rPr lang="en-US" dirty="0" smtClean="0"/>
              <a:t>Data is evicted</a:t>
            </a:r>
          </a:p>
          <a:p>
            <a:pPr lvl="1"/>
            <a:endParaRPr lang="en-US" dirty="0" smtClean="0"/>
          </a:p>
          <a:p>
            <a:r>
              <a:rPr lang="en-US" dirty="0" smtClean="0"/>
              <a:t>Distance Replacement</a:t>
            </a:r>
          </a:p>
          <a:p>
            <a:pPr lvl="1"/>
            <a:r>
              <a:rPr lang="en-US" dirty="0" smtClean="0"/>
              <a:t>Unique to </a:t>
            </a:r>
            <a:r>
              <a:rPr lang="en-US" dirty="0" err="1" smtClean="0"/>
              <a:t>NuRAPID</a:t>
            </a:r>
            <a:endParaRPr lang="en-US" dirty="0" smtClean="0"/>
          </a:p>
          <a:p>
            <a:pPr lvl="1"/>
            <a:r>
              <a:rPr lang="en-US" dirty="0" smtClean="0"/>
              <a:t>Occurs on demotion</a:t>
            </a:r>
          </a:p>
          <a:p>
            <a:pPr lvl="1"/>
            <a:r>
              <a:rPr lang="en-US" dirty="0" smtClean="0"/>
              <a:t>Only data moves</a:t>
            </a:r>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Replacement</a:t>
            </a:r>
            <a:endParaRPr lang="en-US" dirty="0"/>
          </a:p>
        </p:txBody>
      </p:sp>
      <p:sp>
        <p:nvSpPr>
          <p:cNvPr id="3" name="Content Placeholder 2"/>
          <p:cNvSpPr>
            <a:spLocks noGrp="1"/>
          </p:cNvSpPr>
          <p:nvPr>
            <p:ph idx="1"/>
          </p:nvPr>
        </p:nvSpPr>
        <p:spPr/>
        <p:txBody>
          <a:bodyPr/>
          <a:lstStyle/>
          <a:p>
            <a:r>
              <a:rPr lang="en-US" dirty="0" smtClean="0"/>
              <a:t>A block in the same cache set as the cache miss</a:t>
            </a:r>
          </a:p>
          <a:p>
            <a:r>
              <a:rPr lang="en-US" dirty="0" smtClean="0"/>
              <a:t>Order of preference</a:t>
            </a:r>
          </a:p>
          <a:p>
            <a:pPr lvl="1"/>
            <a:r>
              <a:rPr lang="en-US" dirty="0" smtClean="0"/>
              <a:t>Invalid</a:t>
            </a:r>
          </a:p>
          <a:p>
            <a:pPr lvl="2"/>
            <a:r>
              <a:rPr lang="en-US" dirty="0" smtClean="0"/>
              <a:t>No cost</a:t>
            </a:r>
          </a:p>
          <a:p>
            <a:pPr lvl="1"/>
            <a:r>
              <a:rPr lang="en-US" dirty="0" smtClean="0"/>
              <a:t>Private</a:t>
            </a:r>
          </a:p>
          <a:p>
            <a:pPr lvl="2"/>
            <a:r>
              <a:rPr lang="en-US" dirty="0" smtClean="0"/>
              <a:t>Only one core </a:t>
            </a:r>
            <a:r>
              <a:rPr lang="en-US" dirty="0" smtClean="0"/>
              <a:t>needs </a:t>
            </a:r>
            <a:r>
              <a:rPr lang="en-US" dirty="0" smtClean="0"/>
              <a:t>the replaced block</a:t>
            </a:r>
          </a:p>
          <a:p>
            <a:pPr lvl="1"/>
            <a:r>
              <a:rPr lang="en-US" dirty="0" smtClean="0"/>
              <a:t>Shared</a:t>
            </a:r>
          </a:p>
          <a:p>
            <a:pPr lvl="2"/>
            <a:r>
              <a:rPr lang="en-US" dirty="0" smtClean="0"/>
              <a:t>Multiple cores may need the replaced block</a:t>
            </a:r>
          </a:p>
          <a:p>
            <a:r>
              <a:rPr lang="en-US" dirty="0" smtClean="0"/>
              <a:t>LRU within each category</a:t>
            </a:r>
          </a:p>
          <a:p>
            <a:endParaRPr lang="en-US" dirty="0" smtClean="0"/>
          </a:p>
          <a:p>
            <a:r>
              <a:rPr lang="en-US" dirty="0" smtClean="0"/>
              <a:t>Replacing an invalid  block or a block in the farthest d-group creates only space for the tag</a:t>
            </a:r>
          </a:p>
          <a:p>
            <a:pPr lvl="1"/>
            <a:r>
              <a:rPr lang="en-US" dirty="0" smtClean="0"/>
              <a:t>Need to find space for the data as well</a:t>
            </a:r>
          </a:p>
          <a:p>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Replacement</a:t>
            </a:r>
            <a:endParaRPr lang="en-US" dirty="0"/>
          </a:p>
        </p:txBody>
      </p:sp>
      <p:sp>
        <p:nvSpPr>
          <p:cNvPr id="3" name="Content Placeholder 2"/>
          <p:cNvSpPr>
            <a:spLocks noGrp="1"/>
          </p:cNvSpPr>
          <p:nvPr>
            <p:ph idx="1"/>
          </p:nvPr>
        </p:nvSpPr>
        <p:spPr/>
        <p:txBody>
          <a:bodyPr/>
          <a:lstStyle/>
          <a:p>
            <a:r>
              <a:rPr lang="en-US" dirty="0" smtClean="0"/>
              <a:t>Private block in farthest d-group</a:t>
            </a:r>
          </a:p>
          <a:p>
            <a:pPr lvl="1"/>
            <a:r>
              <a:rPr lang="en-US" dirty="0" smtClean="0"/>
              <a:t>Evicted </a:t>
            </a:r>
          </a:p>
          <a:p>
            <a:pPr lvl="1"/>
            <a:r>
              <a:rPr lang="en-US" dirty="0" smtClean="0"/>
              <a:t>Space created for data in the farthest d-group</a:t>
            </a:r>
          </a:p>
          <a:p>
            <a:r>
              <a:rPr lang="en-US" dirty="0" smtClean="0"/>
              <a:t>Shared</a:t>
            </a:r>
          </a:p>
          <a:p>
            <a:pPr lvl="1"/>
            <a:r>
              <a:rPr lang="en-US" dirty="0" smtClean="0"/>
              <a:t>Only tag evicted</a:t>
            </a:r>
          </a:p>
          <a:p>
            <a:pPr lvl="1"/>
            <a:r>
              <a:rPr lang="en-US" dirty="0" smtClean="0"/>
              <a:t>Data stays there</a:t>
            </a:r>
          </a:p>
          <a:p>
            <a:pPr lvl="1"/>
            <a:r>
              <a:rPr lang="en-US" dirty="0" smtClean="0"/>
              <a:t>No space for data</a:t>
            </a:r>
          </a:p>
          <a:p>
            <a:pPr lvl="1"/>
            <a:r>
              <a:rPr lang="en-US" dirty="0" smtClean="0"/>
              <a:t>Only the </a:t>
            </a:r>
            <a:r>
              <a:rPr lang="en-US" dirty="0" err="1" smtClean="0"/>
              <a:t>backpointer</a:t>
            </a:r>
            <a:r>
              <a:rPr lang="en-US" dirty="0" smtClean="0"/>
              <a:t>-referenced core can replace these</a:t>
            </a:r>
          </a:p>
          <a:p>
            <a:r>
              <a:rPr lang="en-US" dirty="0" smtClean="0"/>
              <a:t>Invalid</a:t>
            </a:r>
          </a:p>
          <a:p>
            <a:pPr lvl="1"/>
            <a:r>
              <a:rPr lang="en-US" dirty="0" smtClean="0"/>
              <a:t>No space for data</a:t>
            </a:r>
          </a:p>
          <a:p>
            <a:r>
              <a:rPr lang="en-US" dirty="0" smtClean="0"/>
              <a:t>Multiple demotions may be needed</a:t>
            </a:r>
          </a:p>
          <a:p>
            <a:pPr lvl="1"/>
            <a:r>
              <a:rPr lang="en-US" dirty="0" smtClean="0"/>
              <a:t>Stop at some d-group at random and evict</a:t>
            </a:r>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Methodology</a:t>
            </a:r>
          </a:p>
        </p:txBody>
      </p:sp>
      <p:sp>
        <p:nvSpPr>
          <p:cNvPr id="44036" name="Rectangle 4"/>
          <p:cNvSpPr>
            <a:spLocks noGrp="1" noChangeArrowheads="1"/>
          </p:cNvSpPr>
          <p:nvPr>
            <p:ph type="body" idx="1"/>
          </p:nvPr>
        </p:nvSpPr>
        <p:spPr/>
        <p:txBody>
          <a:bodyPr/>
          <a:lstStyle/>
          <a:p>
            <a:pPr>
              <a:lnSpc>
                <a:spcPct val="90000"/>
              </a:lnSpc>
            </a:pPr>
            <a:r>
              <a:rPr lang="en-US" sz="2000"/>
              <a:t>Full-system simulation of 4-core CMP using Simics</a:t>
            </a:r>
          </a:p>
          <a:p>
            <a:pPr>
              <a:lnSpc>
                <a:spcPct val="90000"/>
              </a:lnSpc>
            </a:pPr>
            <a:r>
              <a:rPr lang="en-US" sz="2000"/>
              <a:t>CMP NuRAPID: 8 MB, 8-way</a:t>
            </a:r>
          </a:p>
          <a:p>
            <a:pPr>
              <a:lnSpc>
                <a:spcPct val="90000"/>
              </a:lnSpc>
            </a:pPr>
            <a:r>
              <a:rPr lang="en-US" sz="2000"/>
              <a:t>4 d-groups,1-port for each tag array and data d-group</a:t>
            </a:r>
          </a:p>
          <a:p>
            <a:pPr>
              <a:lnSpc>
                <a:spcPct val="90000"/>
              </a:lnSpc>
            </a:pPr>
            <a:endParaRPr lang="en-US" sz="2000"/>
          </a:p>
          <a:p>
            <a:pPr>
              <a:lnSpc>
                <a:spcPct val="90000"/>
              </a:lnSpc>
            </a:pPr>
            <a:r>
              <a:rPr lang="en-US" sz="2000"/>
              <a:t>Compare to</a:t>
            </a:r>
          </a:p>
          <a:p>
            <a:pPr lvl="1">
              <a:lnSpc>
                <a:spcPct val="90000"/>
              </a:lnSpc>
            </a:pPr>
            <a:r>
              <a:rPr lang="en-US" sz="2000"/>
              <a:t>Private 2 MB, 8-way, 1-port per core</a:t>
            </a:r>
          </a:p>
          <a:p>
            <a:pPr lvl="1">
              <a:lnSpc>
                <a:spcPct val="90000"/>
              </a:lnSpc>
            </a:pPr>
            <a:r>
              <a:rPr lang="en-US" sz="2000"/>
              <a:t>CMP-SNUCA: Shared with non-uniform-access, no replication</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0" y="0"/>
            <a:ext cx="8061325" cy="381000"/>
          </a:xfrm>
        </p:spPr>
        <p:txBody>
          <a:bodyPr/>
          <a:lstStyle/>
          <a:p>
            <a:r>
              <a:rPr lang="en-US" altLang="ko-KR" dirty="0">
                <a:ea typeface="굴림" pitchFamily="34" charset="-127"/>
              </a:rPr>
              <a:t>Performance: Multithreaded Workloads</a:t>
            </a:r>
          </a:p>
        </p:txBody>
      </p:sp>
      <p:sp>
        <p:nvSpPr>
          <p:cNvPr id="442371" name="Text Box 3"/>
          <p:cNvSpPr txBox="1">
            <a:spLocks noChangeArrowheads="1"/>
          </p:cNvSpPr>
          <p:nvPr/>
        </p:nvSpPr>
        <p:spPr bwMode="auto">
          <a:xfrm>
            <a:off x="165100" y="5962650"/>
            <a:ext cx="8978900" cy="677108"/>
          </a:xfrm>
          <a:prstGeom prst="rect">
            <a:avLst/>
          </a:prstGeom>
          <a:noFill/>
          <a:ln w="9525">
            <a:noFill/>
            <a:miter lim="800000"/>
            <a:headEnd/>
            <a:tailEnd/>
          </a:ln>
          <a:effectLst/>
        </p:spPr>
        <p:txBody>
          <a:bodyPr>
            <a:spAutoFit/>
          </a:bodyPr>
          <a:lstStyle/>
          <a:p>
            <a:pPr algn="ctr"/>
            <a:r>
              <a:rPr lang="en-US" altLang="ko-KR" dirty="0">
                <a:ea typeface="굴림" pitchFamily="34" charset="-127"/>
              </a:rPr>
              <a:t>Ideal: capacity of shared, latency of private</a:t>
            </a:r>
          </a:p>
          <a:p>
            <a:pPr algn="ctr"/>
            <a:r>
              <a:rPr lang="en-US" altLang="ko-KR" sz="2000" b="1" dirty="0">
                <a:solidFill>
                  <a:srgbClr val="C00000"/>
                </a:solidFill>
                <a:ea typeface="굴림" pitchFamily="34" charset="-127"/>
              </a:rPr>
              <a:t>CMP </a:t>
            </a:r>
            <a:r>
              <a:rPr lang="en-US" altLang="ko-KR" sz="2000" b="1" dirty="0" err="1">
                <a:solidFill>
                  <a:srgbClr val="C00000"/>
                </a:solidFill>
                <a:ea typeface="굴림" pitchFamily="34" charset="-127"/>
              </a:rPr>
              <a:t>NuRAPID</a:t>
            </a:r>
            <a:r>
              <a:rPr lang="en-US" altLang="ko-KR" sz="2000" b="1" dirty="0">
                <a:solidFill>
                  <a:srgbClr val="C00000"/>
                </a:solidFill>
                <a:ea typeface="굴림" pitchFamily="34" charset="-127"/>
              </a:rPr>
              <a:t>: Within 3% of ideal cache on average</a:t>
            </a:r>
          </a:p>
        </p:txBody>
      </p:sp>
      <p:graphicFrame>
        <p:nvGraphicFramePr>
          <p:cNvPr id="13" name="Object 2"/>
          <p:cNvGraphicFramePr>
            <a:graphicFrameLocks noGrp="1" noChangeAspect="1"/>
          </p:cNvGraphicFramePr>
          <p:nvPr>
            <p:ph idx="1"/>
          </p:nvPr>
        </p:nvGraphicFramePr>
        <p:xfrm>
          <a:off x="225425" y="992188"/>
          <a:ext cx="8918575" cy="4589462"/>
        </p:xfrm>
        <a:graphic>
          <a:graphicData uri="http://schemas.openxmlformats.org/drawingml/2006/chart">
            <c:chart xmlns:c="http://schemas.openxmlformats.org/drawingml/2006/chart" xmlns:r="http://schemas.openxmlformats.org/officeDocument/2006/relationships" r:id="rId3"/>
          </a:graphicData>
        </a:graphic>
      </p:graphicFrame>
      <p:sp>
        <p:nvSpPr>
          <p:cNvPr id="442373" name="Text Box 5"/>
          <p:cNvSpPr txBox="1">
            <a:spLocks noChangeArrowheads="1"/>
          </p:cNvSpPr>
          <p:nvPr/>
        </p:nvSpPr>
        <p:spPr bwMode="auto">
          <a:xfrm>
            <a:off x="1284288" y="5095875"/>
            <a:ext cx="1350962" cy="457200"/>
          </a:xfrm>
          <a:prstGeom prst="rect">
            <a:avLst/>
          </a:prstGeom>
          <a:noFill/>
          <a:ln w="9525">
            <a:noFill/>
            <a:miter lim="800000"/>
            <a:headEnd/>
            <a:tailEnd/>
          </a:ln>
          <a:effectLst/>
        </p:spPr>
        <p:txBody>
          <a:bodyPr wrap="none">
            <a:spAutoFit/>
          </a:bodyPr>
          <a:lstStyle/>
          <a:p>
            <a:r>
              <a:rPr lang="en-US"/>
              <a:t>a  b  c  d</a:t>
            </a:r>
          </a:p>
        </p:txBody>
      </p:sp>
      <p:sp>
        <p:nvSpPr>
          <p:cNvPr id="442374" name="Text Box 6"/>
          <p:cNvSpPr txBox="1">
            <a:spLocks noChangeArrowheads="1"/>
          </p:cNvSpPr>
          <p:nvPr/>
        </p:nvSpPr>
        <p:spPr bwMode="auto">
          <a:xfrm rot="-5400000">
            <a:off x="-1463675" y="3098800"/>
            <a:ext cx="3654425" cy="396875"/>
          </a:xfrm>
          <a:prstGeom prst="rect">
            <a:avLst/>
          </a:prstGeom>
          <a:noFill/>
          <a:ln w="9525">
            <a:noFill/>
            <a:miter lim="800000"/>
            <a:headEnd/>
            <a:tailEnd/>
          </a:ln>
          <a:effectLst/>
        </p:spPr>
        <p:txBody>
          <a:bodyPr wrap="none">
            <a:spAutoFit/>
          </a:bodyPr>
          <a:lstStyle/>
          <a:p>
            <a:r>
              <a:rPr lang="en-US" sz="2000"/>
              <a:t>Performance relative to shared</a:t>
            </a:r>
          </a:p>
        </p:txBody>
      </p:sp>
      <p:sp>
        <p:nvSpPr>
          <p:cNvPr id="442375" name="Text Box 7"/>
          <p:cNvSpPr txBox="1">
            <a:spLocks noChangeArrowheads="1"/>
          </p:cNvSpPr>
          <p:nvPr/>
        </p:nvSpPr>
        <p:spPr bwMode="auto">
          <a:xfrm>
            <a:off x="1603375" y="930275"/>
            <a:ext cx="6824663" cy="396875"/>
          </a:xfrm>
          <a:prstGeom prst="rect">
            <a:avLst/>
          </a:prstGeom>
          <a:noFill/>
          <a:ln w="9525">
            <a:noFill/>
            <a:miter lim="800000"/>
            <a:headEnd/>
            <a:tailEnd/>
          </a:ln>
          <a:effectLst/>
        </p:spPr>
        <p:txBody>
          <a:bodyPr wrap="none">
            <a:spAutoFit/>
          </a:bodyPr>
          <a:lstStyle/>
          <a:p>
            <a:r>
              <a:rPr lang="en-US" sz="2000"/>
              <a:t>a: CMP-SNUCA     b: Private     c: CMP NuRAPID   d: Ideal</a:t>
            </a:r>
          </a:p>
        </p:txBody>
      </p:sp>
      <p:grpSp>
        <p:nvGrpSpPr>
          <p:cNvPr id="2" name="Group 8"/>
          <p:cNvGrpSpPr>
            <a:grpSpLocks/>
          </p:cNvGrpSpPr>
          <p:nvPr/>
        </p:nvGrpSpPr>
        <p:grpSpPr bwMode="auto">
          <a:xfrm>
            <a:off x="1504950" y="5360988"/>
            <a:ext cx="7205663" cy="519112"/>
            <a:chOff x="873" y="3360"/>
            <a:chExt cx="4539" cy="327"/>
          </a:xfrm>
        </p:grpSpPr>
        <p:sp>
          <p:nvSpPr>
            <p:cNvPr id="442377" name="Text Box 9"/>
            <p:cNvSpPr txBox="1">
              <a:spLocks noChangeArrowheads="1"/>
            </p:cNvSpPr>
            <p:nvPr/>
          </p:nvSpPr>
          <p:spPr bwMode="auto">
            <a:xfrm>
              <a:off x="873" y="3399"/>
              <a:ext cx="426" cy="288"/>
            </a:xfrm>
            <a:prstGeom prst="rect">
              <a:avLst/>
            </a:prstGeom>
            <a:noFill/>
            <a:ln w="9525">
              <a:noFill/>
              <a:miter lim="800000"/>
              <a:headEnd/>
              <a:tailEnd/>
            </a:ln>
            <a:effectLst/>
          </p:spPr>
          <p:txBody>
            <a:bodyPr wrap="none">
              <a:spAutoFit/>
            </a:bodyPr>
            <a:lstStyle/>
            <a:p>
              <a:r>
                <a:rPr lang="en-US"/>
                <a:t>oltp</a:t>
              </a:r>
            </a:p>
          </p:txBody>
        </p:sp>
        <p:sp>
          <p:nvSpPr>
            <p:cNvPr id="442378" name="Text Box 10"/>
            <p:cNvSpPr txBox="1">
              <a:spLocks noChangeArrowheads="1"/>
            </p:cNvSpPr>
            <p:nvPr/>
          </p:nvSpPr>
          <p:spPr bwMode="auto">
            <a:xfrm>
              <a:off x="2063" y="3398"/>
              <a:ext cx="747" cy="288"/>
            </a:xfrm>
            <a:prstGeom prst="rect">
              <a:avLst/>
            </a:prstGeom>
            <a:noFill/>
            <a:ln w="9525">
              <a:noFill/>
              <a:miter lim="800000"/>
              <a:headEnd/>
              <a:tailEnd/>
            </a:ln>
            <a:effectLst/>
          </p:spPr>
          <p:txBody>
            <a:bodyPr wrap="none">
              <a:spAutoFit/>
            </a:bodyPr>
            <a:lstStyle/>
            <a:p>
              <a:r>
                <a:rPr lang="en-US"/>
                <a:t>apache</a:t>
              </a:r>
            </a:p>
          </p:txBody>
        </p:sp>
        <p:sp>
          <p:nvSpPr>
            <p:cNvPr id="442379" name="Text Box 11"/>
            <p:cNvSpPr txBox="1">
              <a:spLocks noChangeArrowheads="1"/>
            </p:cNvSpPr>
            <p:nvPr/>
          </p:nvSpPr>
          <p:spPr bwMode="auto">
            <a:xfrm>
              <a:off x="4581" y="3360"/>
              <a:ext cx="831" cy="288"/>
            </a:xfrm>
            <a:prstGeom prst="rect">
              <a:avLst/>
            </a:prstGeom>
            <a:noFill/>
            <a:ln w="9525">
              <a:noFill/>
              <a:miter lim="800000"/>
              <a:headEnd/>
              <a:tailEnd/>
            </a:ln>
            <a:effectLst/>
          </p:spPr>
          <p:txBody>
            <a:bodyPr wrap="none">
              <a:spAutoFit/>
            </a:bodyPr>
            <a:lstStyle/>
            <a:p>
              <a:r>
                <a:rPr lang="en-US"/>
                <a:t>Average</a:t>
              </a:r>
            </a:p>
          </p:txBody>
        </p:sp>
        <p:sp>
          <p:nvSpPr>
            <p:cNvPr id="442380" name="Text Box 12"/>
            <p:cNvSpPr txBox="1">
              <a:spLocks noChangeArrowheads="1"/>
            </p:cNvSpPr>
            <p:nvPr/>
          </p:nvSpPr>
          <p:spPr bwMode="auto">
            <a:xfrm>
              <a:off x="3296" y="3368"/>
              <a:ext cx="779" cy="288"/>
            </a:xfrm>
            <a:prstGeom prst="rect">
              <a:avLst/>
            </a:prstGeom>
            <a:noFill/>
            <a:ln w="9525">
              <a:noFill/>
              <a:miter lim="800000"/>
              <a:headEnd/>
              <a:tailEnd/>
            </a:ln>
            <a:effectLst/>
          </p:spPr>
          <p:txBody>
            <a:bodyPr wrap="none">
              <a:spAutoFit/>
            </a:bodyPr>
            <a:lstStyle/>
            <a:p>
              <a:r>
                <a:rPr lang="en-US"/>
                <a:t>specjbb</a:t>
              </a:r>
            </a:p>
          </p:txBody>
        </p:sp>
      </p:grpSp>
    </p:spTree>
  </p:cSld>
  <p:clrMapOvr>
    <a:masterClrMapping/>
  </p:clrMapOvr>
  <p:transition advTm="9148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NUCA</a:t>
            </a:r>
            <a:endParaRPr lang="en-US" dirty="0"/>
          </a:p>
        </p:txBody>
      </p:sp>
      <p:sp>
        <p:nvSpPr>
          <p:cNvPr id="3" name="Content Placeholder 2"/>
          <p:cNvSpPr>
            <a:spLocks noGrp="1"/>
          </p:cNvSpPr>
          <p:nvPr>
            <p:ph idx="1"/>
          </p:nvPr>
        </p:nvSpPr>
        <p:spPr>
          <a:xfrm>
            <a:off x="4038600" y="381000"/>
            <a:ext cx="5105400" cy="6477000"/>
          </a:xfrm>
        </p:spPr>
        <p:txBody>
          <a:bodyPr/>
          <a:lstStyle/>
          <a:p>
            <a:r>
              <a:rPr lang="en-US" dirty="0" smtClean="0"/>
              <a:t>Couples Distance Placement with Way Placement</a:t>
            </a:r>
          </a:p>
          <a:p>
            <a:r>
              <a:rPr lang="en-US" dirty="0" err="1" smtClean="0"/>
              <a:t>NuRapid</a:t>
            </a:r>
            <a:r>
              <a:rPr lang="en-US" dirty="0" smtClean="0"/>
              <a:t>:</a:t>
            </a:r>
          </a:p>
          <a:p>
            <a:pPr lvl="1"/>
            <a:r>
              <a:rPr lang="en-US" dirty="0" smtClean="0"/>
              <a:t>Distance </a:t>
            </a:r>
            <a:r>
              <a:rPr lang="en-US" dirty="0" err="1" smtClean="0"/>
              <a:t>Associativity</a:t>
            </a:r>
            <a:endParaRPr lang="en-US" dirty="0" smtClean="0"/>
          </a:p>
          <a:p>
            <a:r>
              <a:rPr lang="en-US" dirty="0" smtClean="0"/>
              <a:t>Centralized Tags</a:t>
            </a:r>
          </a:p>
          <a:p>
            <a:pPr lvl="1"/>
            <a:r>
              <a:rPr lang="en-US" dirty="0" smtClean="0"/>
              <a:t>Extra pointer to Bank</a:t>
            </a:r>
          </a:p>
          <a:p>
            <a:pPr lvl="1"/>
            <a:endParaRPr lang="en-US" dirty="0" smtClean="0"/>
          </a:p>
          <a:p>
            <a:pPr marL="342900" lvl="1" indent="-342900">
              <a:buFontTx/>
              <a:buChar char="•"/>
            </a:pPr>
            <a:r>
              <a:rPr lang="en-US" dirty="0" smtClean="0"/>
              <a:t>Achieves</a:t>
            </a:r>
            <a:r>
              <a:rPr lang="en-US" dirty="0" smtClean="0">
                <a:solidFill>
                  <a:srgbClr val="FFFF00"/>
                </a:solidFill>
              </a:rPr>
              <a:t> </a:t>
            </a:r>
            <a:r>
              <a:rPr lang="en-US" i="1" dirty="0" smtClean="0">
                <a:solidFill>
                  <a:srgbClr val="FF0066"/>
                </a:solidFill>
              </a:rPr>
              <a:t>7% overall processor E-D</a:t>
            </a:r>
            <a:r>
              <a:rPr lang="en-US" dirty="0" smtClean="0">
                <a:solidFill>
                  <a:srgbClr val="FFFF00"/>
                </a:solidFill>
              </a:rPr>
              <a:t> </a:t>
            </a:r>
            <a:r>
              <a:rPr lang="en-US" dirty="0" smtClean="0"/>
              <a:t>savings</a:t>
            </a:r>
            <a:r>
              <a:rPr lang="en-US" dirty="0" smtClean="0">
                <a:solidFill>
                  <a:srgbClr val="FFFF00"/>
                </a:solidFill>
              </a:rPr>
              <a:t> </a:t>
            </a:r>
          </a:p>
          <a:p>
            <a:endParaRPr lang="en-US" dirty="0"/>
          </a:p>
        </p:txBody>
      </p:sp>
      <p:sp>
        <p:nvSpPr>
          <p:cNvPr id="4" name="Rectangle 3"/>
          <p:cNvSpPr/>
          <p:nvPr/>
        </p:nvSpPr>
        <p:spPr bwMode="auto">
          <a:xfrm>
            <a:off x="457200" y="8382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4572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12954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7" name="Straight Arrow Connector 6"/>
          <p:cNvCxnSpPr>
            <a:endCxn id="5" idx="0"/>
          </p:cNvCxnSpPr>
          <p:nvPr/>
        </p:nvCxnSpPr>
        <p:spPr bwMode="auto">
          <a:xfrm rot="5400000">
            <a:off x="724694" y="18669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8" name="Straight Arrow Connector 7"/>
          <p:cNvCxnSpPr/>
          <p:nvPr/>
        </p:nvCxnSpPr>
        <p:spPr bwMode="auto">
          <a:xfrm rot="5400000">
            <a:off x="1562894" y="1866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7246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0" name="Straight Arrow Connector 9"/>
          <p:cNvCxnSpPr/>
          <p:nvPr/>
        </p:nvCxnSpPr>
        <p:spPr bwMode="auto">
          <a:xfrm rot="5400000">
            <a:off x="15628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1" name="Rectangle 10"/>
          <p:cNvSpPr/>
          <p:nvPr/>
        </p:nvSpPr>
        <p:spPr bwMode="auto">
          <a:xfrm>
            <a:off x="4572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15240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4572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15240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5" name="Straight Connector 14"/>
          <p:cNvCxnSpPr/>
          <p:nvPr/>
        </p:nvCxnSpPr>
        <p:spPr bwMode="auto">
          <a:xfrm rot="5400000">
            <a:off x="-304006"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16" name="Straight Connector 15"/>
          <p:cNvCxnSpPr/>
          <p:nvPr/>
        </p:nvCxnSpPr>
        <p:spPr bwMode="auto">
          <a:xfrm>
            <a:off x="457200" y="3429000"/>
            <a:ext cx="21336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21" name="Rectangle 20"/>
          <p:cNvSpPr/>
          <p:nvPr/>
        </p:nvSpPr>
        <p:spPr bwMode="auto">
          <a:xfrm>
            <a:off x="4572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15240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4572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15240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29" name="Straight Connector 28"/>
          <p:cNvCxnSpPr/>
          <p:nvPr/>
        </p:nvCxnSpPr>
        <p:spPr bwMode="auto">
          <a:xfrm>
            <a:off x="457200" y="4341812"/>
            <a:ext cx="21336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0" name="Straight Connector 29"/>
          <p:cNvCxnSpPr/>
          <p:nvPr/>
        </p:nvCxnSpPr>
        <p:spPr bwMode="auto">
          <a:xfrm>
            <a:off x="457200" y="5257800"/>
            <a:ext cx="21336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1" name="Straight Connector 30"/>
          <p:cNvCxnSpPr/>
          <p:nvPr/>
        </p:nvCxnSpPr>
        <p:spPr bwMode="auto">
          <a:xfrm rot="5400000">
            <a:off x="762794"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44" name="TextBox 43"/>
          <p:cNvSpPr txBox="1"/>
          <p:nvPr/>
        </p:nvSpPr>
        <p:spPr>
          <a:xfrm>
            <a:off x="2667000" y="2819400"/>
            <a:ext cx="830099" cy="369332"/>
          </a:xfrm>
          <a:prstGeom prst="rect">
            <a:avLst/>
          </a:prstGeom>
          <a:noFill/>
        </p:spPr>
        <p:txBody>
          <a:bodyPr wrap="none" rtlCol="0">
            <a:spAutoFit/>
          </a:bodyPr>
          <a:lstStyle/>
          <a:p>
            <a:r>
              <a:rPr lang="en-US" dirty="0" smtClean="0"/>
              <a:t>Way 1</a:t>
            </a:r>
            <a:endParaRPr lang="en-US" dirty="0"/>
          </a:p>
        </p:txBody>
      </p:sp>
      <p:sp>
        <p:nvSpPr>
          <p:cNvPr id="45" name="TextBox 44"/>
          <p:cNvSpPr txBox="1"/>
          <p:nvPr/>
        </p:nvSpPr>
        <p:spPr>
          <a:xfrm>
            <a:off x="2667000" y="3733800"/>
            <a:ext cx="830099" cy="369332"/>
          </a:xfrm>
          <a:prstGeom prst="rect">
            <a:avLst/>
          </a:prstGeom>
          <a:noFill/>
        </p:spPr>
        <p:txBody>
          <a:bodyPr wrap="none" rtlCol="0">
            <a:spAutoFit/>
          </a:bodyPr>
          <a:lstStyle/>
          <a:p>
            <a:r>
              <a:rPr lang="en-US" dirty="0" smtClean="0"/>
              <a:t>Way 2</a:t>
            </a:r>
            <a:endParaRPr lang="en-US" dirty="0"/>
          </a:p>
        </p:txBody>
      </p:sp>
      <p:sp>
        <p:nvSpPr>
          <p:cNvPr id="46" name="TextBox 45"/>
          <p:cNvSpPr txBox="1"/>
          <p:nvPr/>
        </p:nvSpPr>
        <p:spPr>
          <a:xfrm>
            <a:off x="2667000" y="4648200"/>
            <a:ext cx="830099" cy="369332"/>
          </a:xfrm>
          <a:prstGeom prst="rect">
            <a:avLst/>
          </a:prstGeom>
          <a:noFill/>
        </p:spPr>
        <p:txBody>
          <a:bodyPr wrap="none" rtlCol="0">
            <a:spAutoFit/>
          </a:bodyPr>
          <a:lstStyle/>
          <a:p>
            <a:r>
              <a:rPr lang="en-US" dirty="0" smtClean="0"/>
              <a:t>Way 3</a:t>
            </a:r>
            <a:endParaRPr lang="en-US" dirty="0"/>
          </a:p>
        </p:txBody>
      </p:sp>
      <p:sp>
        <p:nvSpPr>
          <p:cNvPr id="47" name="TextBox 46"/>
          <p:cNvSpPr txBox="1"/>
          <p:nvPr/>
        </p:nvSpPr>
        <p:spPr>
          <a:xfrm>
            <a:off x="2667000" y="5562600"/>
            <a:ext cx="830099" cy="369332"/>
          </a:xfrm>
          <a:prstGeom prst="rect">
            <a:avLst/>
          </a:prstGeom>
          <a:noFill/>
        </p:spPr>
        <p:txBody>
          <a:bodyPr wrap="none" rtlCol="0">
            <a:spAutoFit/>
          </a:bodyPr>
          <a:lstStyle/>
          <a:p>
            <a:r>
              <a:rPr lang="en-US" dirty="0" smtClean="0"/>
              <a:t>Way 4</a:t>
            </a:r>
            <a:endParaRPr lang="en-US" dirty="0"/>
          </a:p>
        </p:txBody>
      </p:sp>
      <p:sp>
        <p:nvSpPr>
          <p:cNvPr id="48" name="TextBox 47"/>
          <p:cNvSpPr txBox="1"/>
          <p:nvPr/>
        </p:nvSpPr>
        <p:spPr>
          <a:xfrm>
            <a:off x="2667000" y="2514600"/>
            <a:ext cx="928459" cy="369332"/>
          </a:xfrm>
          <a:prstGeom prst="rect">
            <a:avLst/>
          </a:prstGeom>
          <a:noFill/>
        </p:spPr>
        <p:txBody>
          <a:bodyPr wrap="none" rtlCol="0">
            <a:spAutoFit/>
          </a:bodyPr>
          <a:lstStyle/>
          <a:p>
            <a:r>
              <a:rPr lang="en-US" b="1" dirty="0" smtClean="0">
                <a:solidFill>
                  <a:srgbClr val="C00000"/>
                </a:solidFill>
              </a:rPr>
              <a:t>fastest</a:t>
            </a:r>
            <a:endParaRPr lang="en-US" b="1" dirty="0">
              <a:solidFill>
                <a:srgbClr val="C00000"/>
              </a:solidFill>
            </a:endParaRPr>
          </a:p>
        </p:txBody>
      </p:sp>
      <p:sp>
        <p:nvSpPr>
          <p:cNvPr id="49" name="TextBox 48"/>
          <p:cNvSpPr txBox="1"/>
          <p:nvPr/>
        </p:nvSpPr>
        <p:spPr>
          <a:xfrm>
            <a:off x="2667000" y="5257800"/>
            <a:ext cx="1031051" cy="369332"/>
          </a:xfrm>
          <a:prstGeom prst="rect">
            <a:avLst/>
          </a:prstGeom>
          <a:noFill/>
        </p:spPr>
        <p:txBody>
          <a:bodyPr wrap="none" rtlCol="0">
            <a:spAutoFit/>
          </a:bodyPr>
          <a:lstStyle/>
          <a:p>
            <a:r>
              <a:rPr lang="en-US" b="1" dirty="0" smtClean="0">
                <a:solidFill>
                  <a:srgbClr val="C00000"/>
                </a:solidFill>
              </a:rPr>
              <a:t>slowest</a:t>
            </a:r>
            <a:endParaRPr lang="en-US" b="1" dirty="0">
              <a:solidFill>
                <a:srgbClr val="C00000"/>
              </a:solidFill>
            </a:endParaRPr>
          </a:p>
        </p:txBody>
      </p:sp>
      <p:sp>
        <p:nvSpPr>
          <p:cNvPr id="50" name="TextBox 49"/>
          <p:cNvSpPr txBox="1"/>
          <p:nvPr/>
        </p:nvSpPr>
        <p:spPr>
          <a:xfrm>
            <a:off x="2743200" y="3429000"/>
            <a:ext cx="595035" cy="369332"/>
          </a:xfrm>
          <a:prstGeom prst="rect">
            <a:avLst/>
          </a:prstGeom>
          <a:noFill/>
        </p:spPr>
        <p:txBody>
          <a:bodyPr wrap="none" rtlCol="0">
            <a:spAutoFit/>
          </a:bodyPr>
          <a:lstStyle/>
          <a:p>
            <a:r>
              <a:rPr lang="en-US" b="1" dirty="0" smtClean="0">
                <a:solidFill>
                  <a:srgbClr val="C00000"/>
                </a:solidFill>
              </a:rPr>
              <a:t>fast</a:t>
            </a:r>
            <a:endParaRPr lang="en-US" b="1" dirty="0">
              <a:solidFill>
                <a:srgbClr val="C00000"/>
              </a:solidFill>
            </a:endParaRPr>
          </a:p>
        </p:txBody>
      </p:sp>
      <p:sp>
        <p:nvSpPr>
          <p:cNvPr id="51" name="TextBox 50"/>
          <p:cNvSpPr txBox="1"/>
          <p:nvPr/>
        </p:nvSpPr>
        <p:spPr>
          <a:xfrm>
            <a:off x="2743200" y="4343400"/>
            <a:ext cx="697627" cy="369332"/>
          </a:xfrm>
          <a:prstGeom prst="rect">
            <a:avLst/>
          </a:prstGeom>
          <a:noFill/>
        </p:spPr>
        <p:txBody>
          <a:bodyPr wrap="none" rtlCol="0">
            <a:spAutoFit/>
          </a:bodyPr>
          <a:lstStyle/>
          <a:p>
            <a:r>
              <a:rPr lang="en-US" b="1" dirty="0" smtClean="0">
                <a:solidFill>
                  <a:srgbClr val="C00000"/>
                </a:solidFill>
              </a:rPr>
              <a:t>slow</a:t>
            </a:r>
            <a:endParaRPr lang="en-US" b="1" dirty="0">
              <a:solidFill>
                <a:srgbClr val="C00000"/>
              </a:solidFil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0" y="0"/>
            <a:ext cx="8061325" cy="381000"/>
          </a:xfrm>
        </p:spPr>
        <p:txBody>
          <a:bodyPr/>
          <a:lstStyle/>
          <a:p>
            <a:r>
              <a:rPr lang="en-US" altLang="ko-KR" dirty="0">
                <a:ea typeface="굴림" pitchFamily="34" charset="-127"/>
              </a:rPr>
              <a:t>Performance: </a:t>
            </a:r>
            <a:r>
              <a:rPr lang="en-US" altLang="ko-KR" dirty="0" err="1">
                <a:ea typeface="굴림" pitchFamily="34" charset="-127"/>
              </a:rPr>
              <a:t>Multiprogrammed</a:t>
            </a:r>
            <a:r>
              <a:rPr lang="en-US" altLang="ko-KR" dirty="0">
                <a:ea typeface="굴림" pitchFamily="34" charset="-127"/>
              </a:rPr>
              <a:t> Workloads</a:t>
            </a:r>
          </a:p>
        </p:txBody>
      </p:sp>
      <p:sp>
        <p:nvSpPr>
          <p:cNvPr id="378883" name="Text Box 3"/>
          <p:cNvSpPr txBox="1">
            <a:spLocks noChangeArrowheads="1"/>
          </p:cNvSpPr>
          <p:nvPr/>
        </p:nvSpPr>
        <p:spPr bwMode="auto">
          <a:xfrm>
            <a:off x="165100" y="5988050"/>
            <a:ext cx="8978900" cy="400110"/>
          </a:xfrm>
          <a:prstGeom prst="rect">
            <a:avLst/>
          </a:prstGeom>
          <a:noFill/>
          <a:ln w="9525">
            <a:noFill/>
            <a:miter lim="800000"/>
            <a:headEnd/>
            <a:tailEnd/>
          </a:ln>
          <a:effectLst/>
        </p:spPr>
        <p:txBody>
          <a:bodyPr>
            <a:spAutoFit/>
          </a:bodyPr>
          <a:lstStyle/>
          <a:p>
            <a:pPr algn="ctr"/>
            <a:r>
              <a:rPr lang="en-US" altLang="ko-KR" sz="2000" b="1" dirty="0">
                <a:solidFill>
                  <a:srgbClr val="C00000"/>
                </a:solidFill>
                <a:ea typeface="굴림" pitchFamily="34" charset="-127"/>
              </a:rPr>
              <a:t>CMP </a:t>
            </a:r>
            <a:r>
              <a:rPr lang="en-US" altLang="ko-KR" sz="2000" b="1" dirty="0" err="1">
                <a:solidFill>
                  <a:srgbClr val="C00000"/>
                </a:solidFill>
                <a:ea typeface="굴림" pitchFamily="34" charset="-127"/>
              </a:rPr>
              <a:t>NuRAPID</a:t>
            </a:r>
            <a:r>
              <a:rPr lang="en-US" altLang="ko-KR" sz="2000" b="1" dirty="0">
                <a:solidFill>
                  <a:srgbClr val="C00000"/>
                </a:solidFill>
                <a:ea typeface="굴림" pitchFamily="34" charset="-127"/>
              </a:rPr>
              <a:t> outperforms shared, private, and CMP-SNUCA</a:t>
            </a:r>
          </a:p>
        </p:txBody>
      </p:sp>
      <p:graphicFrame>
        <p:nvGraphicFramePr>
          <p:cNvPr id="14" name="Object 2"/>
          <p:cNvGraphicFramePr>
            <a:graphicFrameLocks noGrp="1" noChangeAspect="1"/>
          </p:cNvGraphicFramePr>
          <p:nvPr>
            <p:ph idx="1"/>
          </p:nvPr>
        </p:nvGraphicFramePr>
        <p:xfrm>
          <a:off x="247650" y="1068388"/>
          <a:ext cx="8896350" cy="4476750"/>
        </p:xfrm>
        <a:graphic>
          <a:graphicData uri="http://schemas.openxmlformats.org/drawingml/2006/chart">
            <c:chart xmlns:c="http://schemas.openxmlformats.org/drawingml/2006/chart" xmlns:r="http://schemas.openxmlformats.org/officeDocument/2006/relationships" r:id="rId3"/>
          </a:graphicData>
        </a:graphic>
      </p:graphicFrame>
      <p:sp>
        <p:nvSpPr>
          <p:cNvPr id="378890" name="Text Box 10"/>
          <p:cNvSpPr txBox="1">
            <a:spLocks noChangeArrowheads="1"/>
          </p:cNvSpPr>
          <p:nvPr/>
        </p:nvSpPr>
        <p:spPr bwMode="auto">
          <a:xfrm>
            <a:off x="1138238" y="5095875"/>
            <a:ext cx="1012825" cy="457200"/>
          </a:xfrm>
          <a:prstGeom prst="rect">
            <a:avLst/>
          </a:prstGeom>
          <a:noFill/>
          <a:ln w="9525">
            <a:noFill/>
            <a:miter lim="800000"/>
            <a:headEnd/>
            <a:tailEnd/>
          </a:ln>
          <a:effectLst/>
        </p:spPr>
        <p:txBody>
          <a:bodyPr wrap="none">
            <a:spAutoFit/>
          </a:bodyPr>
          <a:lstStyle/>
          <a:p>
            <a:r>
              <a:rPr lang="en-US"/>
              <a:t>a  b  c</a:t>
            </a:r>
          </a:p>
        </p:txBody>
      </p:sp>
      <p:sp>
        <p:nvSpPr>
          <p:cNvPr id="378891" name="Text Box 11"/>
          <p:cNvSpPr txBox="1">
            <a:spLocks noChangeArrowheads="1"/>
          </p:cNvSpPr>
          <p:nvPr/>
        </p:nvSpPr>
        <p:spPr bwMode="auto">
          <a:xfrm>
            <a:off x="1893888" y="954088"/>
            <a:ext cx="5783262" cy="396875"/>
          </a:xfrm>
          <a:prstGeom prst="rect">
            <a:avLst/>
          </a:prstGeom>
          <a:noFill/>
          <a:ln w="9525">
            <a:noFill/>
            <a:miter lim="800000"/>
            <a:headEnd/>
            <a:tailEnd/>
          </a:ln>
          <a:effectLst/>
        </p:spPr>
        <p:txBody>
          <a:bodyPr wrap="none">
            <a:spAutoFit/>
          </a:bodyPr>
          <a:lstStyle/>
          <a:p>
            <a:r>
              <a:rPr lang="en-US" sz="2000" dirty="0"/>
              <a:t>a: CMP-SNUCA     b: Private     c: CMP </a:t>
            </a:r>
            <a:r>
              <a:rPr lang="en-US" sz="2000" dirty="0" err="1"/>
              <a:t>NuRAPID</a:t>
            </a:r>
            <a:endParaRPr lang="en-US" sz="2000" dirty="0"/>
          </a:p>
        </p:txBody>
      </p:sp>
      <p:grpSp>
        <p:nvGrpSpPr>
          <p:cNvPr id="2" name="Group 17"/>
          <p:cNvGrpSpPr>
            <a:grpSpLocks/>
          </p:cNvGrpSpPr>
          <p:nvPr/>
        </p:nvGrpSpPr>
        <p:grpSpPr bwMode="auto">
          <a:xfrm>
            <a:off x="1173163" y="5418138"/>
            <a:ext cx="7681912" cy="460375"/>
            <a:chOff x="739" y="3413"/>
            <a:chExt cx="4839" cy="290"/>
          </a:xfrm>
        </p:grpSpPr>
        <p:sp>
          <p:nvSpPr>
            <p:cNvPr id="378884" name="Text Box 4"/>
            <p:cNvSpPr txBox="1">
              <a:spLocks noChangeArrowheads="1"/>
            </p:cNvSpPr>
            <p:nvPr/>
          </p:nvSpPr>
          <p:spPr bwMode="auto">
            <a:xfrm>
              <a:off x="739" y="3415"/>
              <a:ext cx="563" cy="288"/>
            </a:xfrm>
            <a:prstGeom prst="rect">
              <a:avLst/>
            </a:prstGeom>
            <a:noFill/>
            <a:ln w="9525">
              <a:noFill/>
              <a:miter lim="800000"/>
              <a:headEnd/>
              <a:tailEnd/>
            </a:ln>
            <a:effectLst/>
          </p:spPr>
          <p:txBody>
            <a:bodyPr wrap="none">
              <a:spAutoFit/>
            </a:bodyPr>
            <a:lstStyle/>
            <a:p>
              <a:r>
                <a:rPr lang="en-US"/>
                <a:t>MIX1</a:t>
              </a:r>
            </a:p>
          </p:txBody>
        </p:sp>
        <p:sp>
          <p:nvSpPr>
            <p:cNvPr id="378885" name="Text Box 5"/>
            <p:cNvSpPr txBox="1">
              <a:spLocks noChangeArrowheads="1"/>
            </p:cNvSpPr>
            <p:nvPr/>
          </p:nvSpPr>
          <p:spPr bwMode="auto">
            <a:xfrm>
              <a:off x="1787" y="3413"/>
              <a:ext cx="563" cy="288"/>
            </a:xfrm>
            <a:prstGeom prst="rect">
              <a:avLst/>
            </a:prstGeom>
            <a:noFill/>
            <a:ln w="9525">
              <a:noFill/>
              <a:miter lim="800000"/>
              <a:headEnd/>
              <a:tailEnd/>
            </a:ln>
            <a:effectLst/>
          </p:spPr>
          <p:txBody>
            <a:bodyPr wrap="none">
              <a:spAutoFit/>
            </a:bodyPr>
            <a:lstStyle/>
            <a:p>
              <a:r>
                <a:rPr lang="en-US"/>
                <a:t>MIX2</a:t>
              </a:r>
            </a:p>
          </p:txBody>
        </p:sp>
        <p:sp>
          <p:nvSpPr>
            <p:cNvPr id="378886" name="Text Box 6"/>
            <p:cNvSpPr txBox="1">
              <a:spLocks noChangeArrowheads="1"/>
            </p:cNvSpPr>
            <p:nvPr/>
          </p:nvSpPr>
          <p:spPr bwMode="auto">
            <a:xfrm>
              <a:off x="4747" y="3414"/>
              <a:ext cx="831" cy="288"/>
            </a:xfrm>
            <a:prstGeom prst="rect">
              <a:avLst/>
            </a:prstGeom>
            <a:noFill/>
            <a:ln w="9525">
              <a:noFill/>
              <a:miter lim="800000"/>
              <a:headEnd/>
              <a:tailEnd/>
            </a:ln>
            <a:effectLst/>
          </p:spPr>
          <p:txBody>
            <a:bodyPr wrap="none">
              <a:spAutoFit/>
            </a:bodyPr>
            <a:lstStyle/>
            <a:p>
              <a:r>
                <a:rPr lang="en-US"/>
                <a:t>Average</a:t>
              </a:r>
            </a:p>
          </p:txBody>
        </p:sp>
        <p:sp>
          <p:nvSpPr>
            <p:cNvPr id="378887" name="Text Box 7"/>
            <p:cNvSpPr txBox="1">
              <a:spLocks noChangeArrowheads="1"/>
            </p:cNvSpPr>
            <p:nvPr/>
          </p:nvSpPr>
          <p:spPr bwMode="auto">
            <a:xfrm>
              <a:off x="2854" y="3414"/>
              <a:ext cx="563" cy="288"/>
            </a:xfrm>
            <a:prstGeom prst="rect">
              <a:avLst/>
            </a:prstGeom>
            <a:noFill/>
            <a:ln w="9525">
              <a:noFill/>
              <a:miter lim="800000"/>
              <a:headEnd/>
              <a:tailEnd/>
            </a:ln>
            <a:effectLst/>
          </p:spPr>
          <p:txBody>
            <a:bodyPr wrap="none">
              <a:spAutoFit/>
            </a:bodyPr>
            <a:lstStyle/>
            <a:p>
              <a:r>
                <a:rPr lang="en-US"/>
                <a:t>MIX3</a:t>
              </a:r>
            </a:p>
          </p:txBody>
        </p:sp>
        <p:sp>
          <p:nvSpPr>
            <p:cNvPr id="378895" name="Text Box 15"/>
            <p:cNvSpPr txBox="1">
              <a:spLocks noChangeArrowheads="1"/>
            </p:cNvSpPr>
            <p:nvPr/>
          </p:nvSpPr>
          <p:spPr bwMode="auto">
            <a:xfrm>
              <a:off x="3881" y="3414"/>
              <a:ext cx="563" cy="288"/>
            </a:xfrm>
            <a:prstGeom prst="rect">
              <a:avLst/>
            </a:prstGeom>
            <a:noFill/>
            <a:ln w="9525">
              <a:noFill/>
              <a:miter lim="800000"/>
              <a:headEnd/>
              <a:tailEnd/>
            </a:ln>
            <a:effectLst/>
          </p:spPr>
          <p:txBody>
            <a:bodyPr wrap="none">
              <a:spAutoFit/>
            </a:bodyPr>
            <a:lstStyle/>
            <a:p>
              <a:r>
                <a:rPr lang="en-US"/>
                <a:t>MIX4</a:t>
              </a:r>
            </a:p>
          </p:txBody>
        </p:sp>
      </p:grpSp>
      <p:sp>
        <p:nvSpPr>
          <p:cNvPr id="378896" name="Text Box 16"/>
          <p:cNvSpPr txBox="1">
            <a:spLocks noChangeArrowheads="1"/>
          </p:cNvSpPr>
          <p:nvPr/>
        </p:nvSpPr>
        <p:spPr bwMode="auto">
          <a:xfrm rot="-5400000">
            <a:off x="-1463675" y="3098800"/>
            <a:ext cx="3654425" cy="396875"/>
          </a:xfrm>
          <a:prstGeom prst="rect">
            <a:avLst/>
          </a:prstGeom>
          <a:noFill/>
          <a:ln w="9525">
            <a:noFill/>
            <a:miter lim="800000"/>
            <a:headEnd/>
            <a:tailEnd/>
          </a:ln>
          <a:effectLst/>
        </p:spPr>
        <p:txBody>
          <a:bodyPr wrap="none">
            <a:spAutoFit/>
          </a:bodyPr>
          <a:lstStyle/>
          <a:p>
            <a:r>
              <a:rPr lang="en-US" sz="2000"/>
              <a:t>Performance relative to shared</a:t>
            </a:r>
          </a:p>
        </p:txBody>
      </p:sp>
    </p:spTree>
  </p:cSld>
  <p:clrMapOvr>
    <a:masterClrMapping/>
  </p:clrMapOvr>
  <p:transition advTm="91488"/>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0" y="0"/>
            <a:ext cx="9144000" cy="381000"/>
          </a:xfrm>
        </p:spPr>
        <p:txBody>
          <a:bodyPr/>
          <a:lstStyle/>
          <a:p>
            <a:r>
              <a:rPr lang="en-US" altLang="ko-KR" dirty="0">
                <a:ea typeface="굴림" pitchFamily="34" charset="-127"/>
              </a:rPr>
              <a:t>Access distribution: </a:t>
            </a:r>
            <a:r>
              <a:rPr lang="en-US" altLang="ko-KR" dirty="0" err="1">
                <a:ea typeface="굴림" pitchFamily="34" charset="-127"/>
              </a:rPr>
              <a:t>Multiprogrammed</a:t>
            </a:r>
            <a:r>
              <a:rPr lang="en-US" altLang="ko-KR" dirty="0">
                <a:ea typeface="굴림" pitchFamily="34" charset="-127"/>
              </a:rPr>
              <a:t> workloads</a:t>
            </a:r>
          </a:p>
        </p:txBody>
      </p:sp>
      <p:sp>
        <p:nvSpPr>
          <p:cNvPr id="444419" name="Text Box 3"/>
          <p:cNvSpPr txBox="1">
            <a:spLocks noChangeArrowheads="1"/>
          </p:cNvSpPr>
          <p:nvPr/>
        </p:nvSpPr>
        <p:spPr bwMode="auto">
          <a:xfrm>
            <a:off x="417513" y="5849938"/>
            <a:ext cx="8197850" cy="769441"/>
          </a:xfrm>
          <a:prstGeom prst="rect">
            <a:avLst/>
          </a:prstGeom>
          <a:noFill/>
          <a:ln w="9525">
            <a:noFill/>
            <a:miter lim="800000"/>
            <a:headEnd/>
            <a:tailEnd/>
          </a:ln>
          <a:effectLst/>
        </p:spPr>
        <p:txBody>
          <a:bodyPr>
            <a:spAutoFit/>
          </a:bodyPr>
          <a:lstStyle/>
          <a:p>
            <a:r>
              <a:rPr lang="en-US" altLang="ko-KR" sz="2200" dirty="0">
                <a:solidFill>
                  <a:schemeClr val="accent2"/>
                </a:solidFill>
                <a:ea typeface="굴림" pitchFamily="34" charset="-127"/>
              </a:rPr>
              <a:t>CMP </a:t>
            </a:r>
            <a:r>
              <a:rPr lang="en-US" altLang="ko-KR" sz="2200" dirty="0" err="1">
                <a:solidFill>
                  <a:schemeClr val="accent2"/>
                </a:solidFill>
                <a:ea typeface="굴림" pitchFamily="34" charset="-127"/>
              </a:rPr>
              <a:t>NuRAPID</a:t>
            </a:r>
            <a:r>
              <a:rPr lang="en-US" altLang="ko-KR" sz="2200" dirty="0">
                <a:solidFill>
                  <a:schemeClr val="accent2"/>
                </a:solidFill>
                <a:ea typeface="굴림" pitchFamily="34" charset="-127"/>
              </a:rPr>
              <a:t>: </a:t>
            </a:r>
            <a:r>
              <a:rPr lang="en-US" altLang="ko-KR" sz="2200" dirty="0">
                <a:solidFill>
                  <a:srgbClr val="C00000"/>
                </a:solidFill>
                <a:ea typeface="굴림" pitchFamily="34" charset="-127"/>
              </a:rPr>
              <a:t>93% hits to closest d-group </a:t>
            </a:r>
          </a:p>
          <a:p>
            <a:r>
              <a:rPr lang="en-US" altLang="ko-KR" sz="2200" dirty="0">
                <a:solidFill>
                  <a:schemeClr val="accent2"/>
                </a:solidFill>
                <a:ea typeface="굴림" pitchFamily="34" charset="-127"/>
              </a:rPr>
              <a:t>CMP-</a:t>
            </a:r>
            <a:r>
              <a:rPr lang="en-US" altLang="ko-KR" sz="2200" dirty="0" err="1">
                <a:solidFill>
                  <a:schemeClr val="accent2"/>
                </a:solidFill>
                <a:ea typeface="굴림" pitchFamily="34" charset="-127"/>
              </a:rPr>
              <a:t>NuRAPID</a:t>
            </a:r>
            <a:r>
              <a:rPr lang="en-US" altLang="ko-KR" sz="2200" dirty="0">
                <a:solidFill>
                  <a:schemeClr val="accent2"/>
                </a:solidFill>
                <a:ea typeface="굴림" pitchFamily="34" charset="-127"/>
              </a:rPr>
              <a:t> </a:t>
            </a:r>
            <a:r>
              <a:rPr lang="en-US" altLang="ko-KR" sz="2200" dirty="0" err="1">
                <a:solidFill>
                  <a:schemeClr val="accent2"/>
                </a:solidFill>
                <a:ea typeface="굴림" pitchFamily="34" charset="-127"/>
              </a:rPr>
              <a:t>vs</a:t>
            </a:r>
            <a:r>
              <a:rPr lang="en-US" altLang="ko-KR" sz="2200" dirty="0">
                <a:solidFill>
                  <a:schemeClr val="accent2"/>
                </a:solidFill>
                <a:ea typeface="굴림" pitchFamily="34" charset="-127"/>
              </a:rPr>
              <a:t> Private: </a:t>
            </a:r>
            <a:r>
              <a:rPr lang="en-US" altLang="ko-KR" sz="2200" dirty="0">
                <a:solidFill>
                  <a:srgbClr val="C00000"/>
                </a:solidFill>
                <a:ea typeface="굴림" pitchFamily="34" charset="-127"/>
              </a:rPr>
              <a:t>11- </a:t>
            </a:r>
            <a:r>
              <a:rPr lang="en-US" altLang="ko-KR" sz="2200" dirty="0" err="1">
                <a:solidFill>
                  <a:srgbClr val="C00000"/>
                </a:solidFill>
                <a:ea typeface="굴림" pitchFamily="34" charset="-127"/>
              </a:rPr>
              <a:t>vs</a:t>
            </a:r>
            <a:r>
              <a:rPr lang="en-US" altLang="ko-KR" sz="2200" dirty="0">
                <a:solidFill>
                  <a:srgbClr val="C00000"/>
                </a:solidFill>
                <a:ea typeface="굴림" pitchFamily="34" charset="-127"/>
              </a:rPr>
              <a:t> 10-cycle average hit </a:t>
            </a:r>
            <a:r>
              <a:rPr lang="en-US" altLang="ko-KR" sz="2200" dirty="0">
                <a:solidFill>
                  <a:srgbClr val="66FFFF"/>
                </a:solidFill>
                <a:ea typeface="굴림" pitchFamily="34" charset="-127"/>
              </a:rPr>
              <a:t>latency </a:t>
            </a:r>
          </a:p>
        </p:txBody>
      </p:sp>
      <p:sp>
        <p:nvSpPr>
          <p:cNvPr id="444420" name="Text Box 4"/>
          <p:cNvSpPr txBox="1">
            <a:spLocks noChangeArrowheads="1"/>
          </p:cNvSpPr>
          <p:nvPr/>
        </p:nvSpPr>
        <p:spPr bwMode="auto">
          <a:xfrm>
            <a:off x="1189038" y="4806950"/>
            <a:ext cx="1181100" cy="457200"/>
          </a:xfrm>
          <a:prstGeom prst="rect">
            <a:avLst/>
          </a:prstGeom>
          <a:noFill/>
          <a:ln w="9525">
            <a:noFill/>
            <a:miter lim="800000"/>
            <a:headEnd/>
            <a:tailEnd/>
          </a:ln>
          <a:effectLst/>
        </p:spPr>
        <p:txBody>
          <a:bodyPr wrap="none">
            <a:spAutoFit/>
          </a:bodyPr>
          <a:lstStyle/>
          <a:p>
            <a:r>
              <a:rPr lang="en-US"/>
              <a:t>a   b   c</a:t>
            </a:r>
          </a:p>
        </p:txBody>
      </p:sp>
      <p:graphicFrame>
        <p:nvGraphicFramePr>
          <p:cNvPr id="20" name="Object 2"/>
          <p:cNvGraphicFramePr>
            <a:graphicFrameLocks noGrp="1" noChangeAspect="1"/>
          </p:cNvGraphicFramePr>
          <p:nvPr>
            <p:ph idx="1"/>
          </p:nvPr>
        </p:nvGraphicFramePr>
        <p:xfrm>
          <a:off x="193675" y="1409700"/>
          <a:ext cx="8777288" cy="4149725"/>
        </p:xfrm>
        <a:graphic>
          <a:graphicData uri="http://schemas.openxmlformats.org/drawingml/2006/chart">
            <c:chart xmlns:c="http://schemas.openxmlformats.org/drawingml/2006/chart" xmlns:r="http://schemas.openxmlformats.org/officeDocument/2006/relationships" r:id="rId3"/>
          </a:graphicData>
        </a:graphic>
      </p:graphicFrame>
      <p:sp>
        <p:nvSpPr>
          <p:cNvPr id="444423" name="Rectangle 7"/>
          <p:cNvSpPr>
            <a:spLocks noChangeArrowheads="1"/>
          </p:cNvSpPr>
          <p:nvPr/>
        </p:nvSpPr>
        <p:spPr bwMode="auto">
          <a:xfrm>
            <a:off x="2684463" y="1076326"/>
            <a:ext cx="152400" cy="141288"/>
          </a:xfrm>
          <a:prstGeom prst="rect">
            <a:avLst/>
          </a:prstGeom>
          <a:solidFill>
            <a:schemeClr val="accent5"/>
          </a:solidFill>
          <a:ln w="9525">
            <a:solidFill>
              <a:srgbClr val="6699FF"/>
            </a:solidFill>
            <a:miter lim="800000"/>
            <a:headEnd/>
            <a:tailEnd/>
          </a:ln>
          <a:effectLst/>
        </p:spPr>
        <p:txBody>
          <a:bodyPr wrap="none" anchor="ctr">
            <a:spAutoFit/>
          </a:bodyPr>
          <a:lstStyle/>
          <a:p>
            <a:endParaRPr lang="en-US"/>
          </a:p>
        </p:txBody>
      </p:sp>
      <p:sp>
        <p:nvSpPr>
          <p:cNvPr id="444424" name="Text Box 8"/>
          <p:cNvSpPr txBox="1">
            <a:spLocks noChangeArrowheads="1"/>
          </p:cNvSpPr>
          <p:nvPr/>
        </p:nvSpPr>
        <p:spPr bwMode="auto">
          <a:xfrm>
            <a:off x="2836863" y="884238"/>
            <a:ext cx="1676400" cy="457200"/>
          </a:xfrm>
          <a:prstGeom prst="rect">
            <a:avLst/>
          </a:prstGeom>
          <a:noFill/>
          <a:ln w="9525">
            <a:noFill/>
            <a:miter lim="800000"/>
            <a:headEnd/>
            <a:tailEnd/>
          </a:ln>
          <a:effectLst/>
        </p:spPr>
        <p:txBody>
          <a:bodyPr wrap="none">
            <a:spAutoFit/>
          </a:bodyPr>
          <a:lstStyle/>
          <a:p>
            <a:r>
              <a:rPr lang="en-US" dirty="0"/>
              <a:t>Cache Hits</a:t>
            </a:r>
          </a:p>
        </p:txBody>
      </p:sp>
      <p:sp>
        <p:nvSpPr>
          <p:cNvPr id="444425" name="Rectangle 9"/>
          <p:cNvSpPr>
            <a:spLocks noChangeArrowheads="1"/>
          </p:cNvSpPr>
          <p:nvPr/>
        </p:nvSpPr>
        <p:spPr bwMode="auto">
          <a:xfrm>
            <a:off x="5565775" y="1095375"/>
            <a:ext cx="152400" cy="141288"/>
          </a:xfrm>
          <a:prstGeom prst="rect">
            <a:avLst/>
          </a:prstGeom>
          <a:solidFill>
            <a:srgbClr val="002060"/>
          </a:solidFill>
          <a:ln w="9525">
            <a:noFill/>
            <a:miter lim="800000"/>
            <a:headEnd/>
            <a:tailEnd/>
          </a:ln>
          <a:effectLst/>
        </p:spPr>
        <p:txBody>
          <a:bodyPr wrap="none" anchor="ctr">
            <a:spAutoFit/>
          </a:bodyPr>
          <a:lstStyle/>
          <a:p>
            <a:endParaRPr lang="en-US"/>
          </a:p>
        </p:txBody>
      </p:sp>
      <p:sp>
        <p:nvSpPr>
          <p:cNvPr id="444426" name="Text Box 10"/>
          <p:cNvSpPr txBox="1">
            <a:spLocks noChangeArrowheads="1"/>
          </p:cNvSpPr>
          <p:nvPr/>
        </p:nvSpPr>
        <p:spPr bwMode="auto">
          <a:xfrm>
            <a:off x="5757863" y="903288"/>
            <a:ext cx="2100262" cy="457200"/>
          </a:xfrm>
          <a:prstGeom prst="rect">
            <a:avLst/>
          </a:prstGeom>
          <a:noFill/>
          <a:ln w="9525">
            <a:noFill/>
            <a:miter lim="800000"/>
            <a:headEnd/>
            <a:tailEnd/>
          </a:ln>
          <a:effectLst/>
        </p:spPr>
        <p:txBody>
          <a:bodyPr wrap="none">
            <a:spAutoFit/>
          </a:bodyPr>
          <a:lstStyle/>
          <a:p>
            <a:r>
              <a:rPr lang="en-US"/>
              <a:t>Cache Misses</a:t>
            </a:r>
          </a:p>
        </p:txBody>
      </p:sp>
      <p:sp>
        <p:nvSpPr>
          <p:cNvPr id="444427" name="Text Box 11"/>
          <p:cNvSpPr txBox="1">
            <a:spLocks noChangeArrowheads="1"/>
          </p:cNvSpPr>
          <p:nvPr/>
        </p:nvSpPr>
        <p:spPr bwMode="auto">
          <a:xfrm rot="-5400000">
            <a:off x="-1169987" y="3314700"/>
            <a:ext cx="3060700" cy="396875"/>
          </a:xfrm>
          <a:prstGeom prst="rect">
            <a:avLst/>
          </a:prstGeom>
          <a:noFill/>
          <a:ln w="9525">
            <a:noFill/>
            <a:miter lim="800000"/>
            <a:headEnd/>
            <a:tailEnd/>
          </a:ln>
          <a:effectLst/>
        </p:spPr>
        <p:txBody>
          <a:bodyPr wrap="none">
            <a:spAutoFit/>
          </a:bodyPr>
          <a:lstStyle/>
          <a:p>
            <a:r>
              <a:rPr lang="en-US" sz="2000"/>
              <a:t>Fraction of total accesses</a:t>
            </a:r>
          </a:p>
        </p:txBody>
      </p:sp>
      <p:grpSp>
        <p:nvGrpSpPr>
          <p:cNvPr id="3" name="Group 12"/>
          <p:cNvGrpSpPr>
            <a:grpSpLocks/>
          </p:cNvGrpSpPr>
          <p:nvPr/>
        </p:nvGrpSpPr>
        <p:grpSpPr bwMode="auto">
          <a:xfrm>
            <a:off x="1173163" y="5418138"/>
            <a:ext cx="7681912" cy="460375"/>
            <a:chOff x="739" y="3413"/>
            <a:chExt cx="4839" cy="290"/>
          </a:xfrm>
        </p:grpSpPr>
        <p:sp>
          <p:nvSpPr>
            <p:cNvPr id="444429" name="Text Box 13"/>
            <p:cNvSpPr txBox="1">
              <a:spLocks noChangeArrowheads="1"/>
            </p:cNvSpPr>
            <p:nvPr/>
          </p:nvSpPr>
          <p:spPr bwMode="auto">
            <a:xfrm>
              <a:off x="739" y="3415"/>
              <a:ext cx="563" cy="288"/>
            </a:xfrm>
            <a:prstGeom prst="rect">
              <a:avLst/>
            </a:prstGeom>
            <a:noFill/>
            <a:ln w="9525">
              <a:noFill/>
              <a:miter lim="800000"/>
              <a:headEnd/>
              <a:tailEnd/>
            </a:ln>
            <a:effectLst/>
          </p:spPr>
          <p:txBody>
            <a:bodyPr wrap="none">
              <a:spAutoFit/>
            </a:bodyPr>
            <a:lstStyle/>
            <a:p>
              <a:r>
                <a:rPr lang="en-US"/>
                <a:t>MIX1</a:t>
              </a:r>
            </a:p>
          </p:txBody>
        </p:sp>
        <p:sp>
          <p:nvSpPr>
            <p:cNvPr id="444430" name="Text Box 14"/>
            <p:cNvSpPr txBox="1">
              <a:spLocks noChangeArrowheads="1"/>
            </p:cNvSpPr>
            <p:nvPr/>
          </p:nvSpPr>
          <p:spPr bwMode="auto">
            <a:xfrm>
              <a:off x="1787" y="3413"/>
              <a:ext cx="563" cy="288"/>
            </a:xfrm>
            <a:prstGeom prst="rect">
              <a:avLst/>
            </a:prstGeom>
            <a:noFill/>
            <a:ln w="9525">
              <a:noFill/>
              <a:miter lim="800000"/>
              <a:headEnd/>
              <a:tailEnd/>
            </a:ln>
            <a:effectLst/>
          </p:spPr>
          <p:txBody>
            <a:bodyPr wrap="none">
              <a:spAutoFit/>
            </a:bodyPr>
            <a:lstStyle/>
            <a:p>
              <a:r>
                <a:rPr lang="en-US"/>
                <a:t>MIX2</a:t>
              </a:r>
            </a:p>
          </p:txBody>
        </p:sp>
        <p:sp>
          <p:nvSpPr>
            <p:cNvPr id="444431" name="Text Box 15"/>
            <p:cNvSpPr txBox="1">
              <a:spLocks noChangeArrowheads="1"/>
            </p:cNvSpPr>
            <p:nvPr/>
          </p:nvSpPr>
          <p:spPr bwMode="auto">
            <a:xfrm>
              <a:off x="4747" y="3414"/>
              <a:ext cx="831" cy="288"/>
            </a:xfrm>
            <a:prstGeom prst="rect">
              <a:avLst/>
            </a:prstGeom>
            <a:noFill/>
            <a:ln w="9525">
              <a:noFill/>
              <a:miter lim="800000"/>
              <a:headEnd/>
              <a:tailEnd/>
            </a:ln>
            <a:effectLst/>
          </p:spPr>
          <p:txBody>
            <a:bodyPr wrap="none">
              <a:spAutoFit/>
            </a:bodyPr>
            <a:lstStyle/>
            <a:p>
              <a:r>
                <a:rPr lang="en-US"/>
                <a:t>Average</a:t>
              </a:r>
            </a:p>
          </p:txBody>
        </p:sp>
        <p:sp>
          <p:nvSpPr>
            <p:cNvPr id="444432" name="Text Box 16"/>
            <p:cNvSpPr txBox="1">
              <a:spLocks noChangeArrowheads="1"/>
            </p:cNvSpPr>
            <p:nvPr/>
          </p:nvSpPr>
          <p:spPr bwMode="auto">
            <a:xfrm>
              <a:off x="2854" y="3414"/>
              <a:ext cx="563" cy="288"/>
            </a:xfrm>
            <a:prstGeom prst="rect">
              <a:avLst/>
            </a:prstGeom>
            <a:noFill/>
            <a:ln w="9525">
              <a:noFill/>
              <a:miter lim="800000"/>
              <a:headEnd/>
              <a:tailEnd/>
            </a:ln>
            <a:effectLst/>
          </p:spPr>
          <p:txBody>
            <a:bodyPr wrap="none">
              <a:spAutoFit/>
            </a:bodyPr>
            <a:lstStyle/>
            <a:p>
              <a:r>
                <a:rPr lang="en-US"/>
                <a:t>MIX3</a:t>
              </a:r>
            </a:p>
          </p:txBody>
        </p:sp>
        <p:sp>
          <p:nvSpPr>
            <p:cNvPr id="444433" name="Text Box 17"/>
            <p:cNvSpPr txBox="1">
              <a:spLocks noChangeArrowheads="1"/>
            </p:cNvSpPr>
            <p:nvPr/>
          </p:nvSpPr>
          <p:spPr bwMode="auto">
            <a:xfrm>
              <a:off x="3881" y="3414"/>
              <a:ext cx="563" cy="288"/>
            </a:xfrm>
            <a:prstGeom prst="rect">
              <a:avLst/>
            </a:prstGeom>
            <a:noFill/>
            <a:ln w="9525">
              <a:noFill/>
              <a:miter lim="800000"/>
              <a:headEnd/>
              <a:tailEnd/>
            </a:ln>
            <a:effectLst/>
          </p:spPr>
          <p:txBody>
            <a:bodyPr wrap="none">
              <a:spAutoFit/>
            </a:bodyPr>
            <a:lstStyle/>
            <a:p>
              <a:r>
                <a:rPr lang="en-US"/>
                <a:t>MIX4</a:t>
              </a:r>
            </a:p>
          </p:txBody>
        </p:sp>
      </p:grpSp>
      <p:sp>
        <p:nvSpPr>
          <p:cNvPr id="444434" name="Text Box 18"/>
          <p:cNvSpPr txBox="1">
            <a:spLocks noChangeArrowheads="1"/>
          </p:cNvSpPr>
          <p:nvPr/>
        </p:nvSpPr>
        <p:spPr bwMode="auto">
          <a:xfrm>
            <a:off x="1219200" y="5095875"/>
            <a:ext cx="1012825" cy="457200"/>
          </a:xfrm>
          <a:prstGeom prst="rect">
            <a:avLst/>
          </a:prstGeom>
          <a:noFill/>
          <a:ln w="9525">
            <a:noFill/>
            <a:miter lim="800000"/>
            <a:headEnd/>
            <a:tailEnd/>
          </a:ln>
          <a:effectLst/>
        </p:spPr>
        <p:txBody>
          <a:bodyPr wrap="none">
            <a:spAutoFit/>
          </a:bodyPr>
          <a:lstStyle/>
          <a:p>
            <a:r>
              <a:rPr lang="en-US"/>
              <a:t>a  b  c</a:t>
            </a:r>
          </a:p>
        </p:txBody>
      </p:sp>
      <p:sp>
        <p:nvSpPr>
          <p:cNvPr id="444435" name="Text Box 19"/>
          <p:cNvSpPr txBox="1">
            <a:spLocks noChangeArrowheads="1"/>
          </p:cNvSpPr>
          <p:nvPr/>
        </p:nvSpPr>
        <p:spPr bwMode="auto">
          <a:xfrm>
            <a:off x="1412875" y="1309688"/>
            <a:ext cx="6672263" cy="396875"/>
          </a:xfrm>
          <a:prstGeom prst="rect">
            <a:avLst/>
          </a:prstGeom>
          <a:noFill/>
          <a:ln w="9525">
            <a:noFill/>
            <a:miter lim="800000"/>
            <a:headEnd/>
            <a:tailEnd/>
          </a:ln>
          <a:effectLst/>
        </p:spPr>
        <p:txBody>
          <a:bodyPr wrap="none">
            <a:spAutoFit/>
          </a:bodyPr>
          <a:lstStyle/>
          <a:p>
            <a:r>
              <a:rPr lang="en-US" sz="2000"/>
              <a:t>a: Shared/CMP-SNUCA     b: Private     c: CMP NuRAPID</a:t>
            </a:r>
          </a:p>
        </p:txBody>
      </p:sp>
    </p:spTree>
  </p:cSld>
  <p:clrMapOvr>
    <a:masterClrMapping/>
  </p:clrMapOvr>
  <p:transition advTm="91488"/>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Summary</a:t>
            </a:r>
          </a:p>
        </p:txBody>
      </p:sp>
      <p:graphicFrame>
        <p:nvGraphicFramePr>
          <p:cNvPr id="61453" name="Object 13"/>
          <p:cNvGraphicFramePr>
            <a:graphicFrameLocks noChangeAspect="1"/>
          </p:cNvGraphicFramePr>
          <p:nvPr>
            <p:ph idx="1"/>
          </p:nvPr>
        </p:nvGraphicFramePr>
        <p:xfrm>
          <a:off x="1311275" y="2339975"/>
          <a:ext cx="6511925" cy="3090863"/>
        </p:xfrm>
        <a:graphic>
          <a:graphicData uri="http://schemas.openxmlformats.org/presentationml/2006/ole">
            <p:oleObj spid="_x0000_s182274" name="Visio" r:id="rId3" imgW="6511647" imgH="3091636" progId="">
              <p:embed/>
            </p:oleObj>
          </a:graphicData>
        </a:graphic>
      </p:graphicFrame>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Conclusions</a:t>
            </a:r>
          </a:p>
        </p:txBody>
      </p:sp>
      <p:sp>
        <p:nvSpPr>
          <p:cNvPr id="57347" name="Rectangle 3"/>
          <p:cNvSpPr>
            <a:spLocks noGrp="1" noChangeArrowheads="1"/>
          </p:cNvSpPr>
          <p:nvPr>
            <p:ph type="body" idx="1"/>
          </p:nvPr>
        </p:nvSpPr>
        <p:spPr/>
        <p:txBody>
          <a:bodyPr/>
          <a:lstStyle/>
          <a:p>
            <a:r>
              <a:rPr lang="en-US" dirty="0"/>
              <a:t>CMPs change the Latency Capacity tradeoff</a:t>
            </a:r>
          </a:p>
          <a:p>
            <a:r>
              <a:rPr lang="en-US" dirty="0"/>
              <a:t>Controlled Replication, In-Situ Communication and Capacity Stealing are novel mechanisms to </a:t>
            </a:r>
            <a:r>
              <a:rPr lang="en-US" dirty="0" smtClean="0"/>
              <a:t>exploit </a:t>
            </a:r>
            <a:r>
              <a:rPr lang="en-US" dirty="0"/>
              <a:t>the change in the Latency-Capacity tradeoff</a:t>
            </a:r>
          </a:p>
          <a:p>
            <a:r>
              <a:rPr lang="en-US" dirty="0"/>
              <a:t>CMP-</a:t>
            </a:r>
            <a:r>
              <a:rPr lang="en-US" dirty="0" err="1"/>
              <a:t>NuRAPID</a:t>
            </a:r>
            <a:r>
              <a:rPr lang="en-US" dirty="0"/>
              <a:t> is a hybrid cache that uses incorporates the novel mechanisms</a:t>
            </a:r>
          </a:p>
          <a:p>
            <a:r>
              <a:rPr lang="en-US" dirty="0"/>
              <a:t>For commercial multi-threaded workloads– 13% better than shared, 8% better than private</a:t>
            </a:r>
          </a:p>
          <a:p>
            <a:r>
              <a:rPr lang="en-US" dirty="0"/>
              <a:t>For multi-programmed workloads– 28% better than shared, 8% better than private</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subTitle" idx="1"/>
          </p:nvPr>
        </p:nvSpPr>
        <p:spPr>
          <a:xfrm>
            <a:off x="560388" y="3824288"/>
            <a:ext cx="8021637" cy="2427287"/>
          </a:xfrm>
        </p:spPr>
        <p:txBody>
          <a:bodyPr/>
          <a:lstStyle/>
          <a:p>
            <a:pPr>
              <a:lnSpc>
                <a:spcPct val="110000"/>
              </a:lnSpc>
            </a:pPr>
            <a:r>
              <a:rPr lang="en-US" sz="2400" b="1" dirty="0" err="1">
                <a:solidFill>
                  <a:srgbClr val="C00000"/>
                </a:solidFill>
              </a:rPr>
              <a:t>Jichuan</a:t>
            </a:r>
            <a:r>
              <a:rPr lang="en-US" sz="2400" b="1" dirty="0">
                <a:solidFill>
                  <a:srgbClr val="C00000"/>
                </a:solidFill>
              </a:rPr>
              <a:t> </a:t>
            </a:r>
            <a:r>
              <a:rPr lang="en-US" sz="2400" b="1" dirty="0" smtClean="0">
                <a:solidFill>
                  <a:srgbClr val="C00000"/>
                </a:solidFill>
              </a:rPr>
              <a:t>Chang and </a:t>
            </a:r>
            <a:r>
              <a:rPr lang="en-US" sz="2400" b="1" dirty="0" err="1" smtClean="0">
                <a:solidFill>
                  <a:srgbClr val="C00000"/>
                </a:solidFill>
              </a:rPr>
              <a:t>Guri</a:t>
            </a:r>
            <a:r>
              <a:rPr lang="en-US" sz="2400" b="1" dirty="0" smtClean="0">
                <a:solidFill>
                  <a:srgbClr val="C00000"/>
                </a:solidFill>
              </a:rPr>
              <a:t> </a:t>
            </a:r>
            <a:r>
              <a:rPr lang="en-US" sz="2400" b="1" dirty="0" err="1">
                <a:solidFill>
                  <a:srgbClr val="C00000"/>
                </a:solidFill>
              </a:rPr>
              <a:t>Sohi</a:t>
            </a:r>
            <a:endParaRPr lang="en-US" sz="2400" b="1" dirty="0">
              <a:solidFill>
                <a:srgbClr val="C00000"/>
              </a:solidFill>
            </a:endParaRPr>
          </a:p>
          <a:p>
            <a:pPr>
              <a:lnSpc>
                <a:spcPct val="110000"/>
              </a:lnSpc>
            </a:pPr>
            <a:endParaRPr lang="en-US" sz="800" b="1" dirty="0">
              <a:solidFill>
                <a:srgbClr val="000066"/>
              </a:solidFill>
            </a:endParaRPr>
          </a:p>
          <a:p>
            <a:pPr>
              <a:lnSpc>
                <a:spcPct val="110000"/>
              </a:lnSpc>
            </a:pPr>
            <a:r>
              <a:rPr lang="en-US" sz="2000" b="1" dirty="0" smtClean="0">
                <a:solidFill>
                  <a:srgbClr val="339933"/>
                </a:solidFill>
              </a:rPr>
              <a:t>Int’l Conference on Computer Architecture, </a:t>
            </a:r>
            <a:r>
              <a:rPr lang="en-US" sz="2000" b="1" dirty="0">
                <a:solidFill>
                  <a:srgbClr val="339933"/>
                </a:solidFill>
              </a:rPr>
              <a:t> </a:t>
            </a:r>
            <a:r>
              <a:rPr lang="en-US" sz="2000" i="1" dirty="0" smtClean="0">
                <a:solidFill>
                  <a:srgbClr val="339933"/>
                </a:solidFill>
              </a:rPr>
              <a:t>June </a:t>
            </a:r>
            <a:r>
              <a:rPr lang="en-US" sz="2000" i="1" dirty="0">
                <a:solidFill>
                  <a:srgbClr val="339933"/>
                </a:solidFill>
              </a:rPr>
              <a:t>2006</a:t>
            </a:r>
          </a:p>
        </p:txBody>
      </p:sp>
      <p:sp>
        <p:nvSpPr>
          <p:cNvPr id="6" name="Title 5"/>
          <p:cNvSpPr>
            <a:spLocks noGrp="1"/>
          </p:cNvSpPr>
          <p:nvPr>
            <p:ph type="ctrTitle"/>
          </p:nvPr>
        </p:nvSpPr>
        <p:spPr/>
        <p:txBody>
          <a:bodyPr/>
          <a:lstStyle/>
          <a:p>
            <a:r>
              <a:rPr lang="en-US" dirty="0" smtClean="0"/>
              <a:t>Cooperative Caching for</a:t>
            </a:r>
            <a:br>
              <a:rPr lang="en-US" dirty="0" smtClean="0"/>
            </a:br>
            <a:r>
              <a:rPr lang="en-US" dirty="0" smtClean="0"/>
              <a:t>Chip Multiprocessors</a:t>
            </a:r>
            <a:endParaRPr lang="en-US"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76200" y="0"/>
            <a:ext cx="8509000" cy="330200"/>
          </a:xfrm>
        </p:spPr>
        <p:txBody>
          <a:bodyPr/>
          <a:lstStyle/>
          <a:p>
            <a:r>
              <a:rPr lang="en-US" dirty="0"/>
              <a:t>Yet Another Hybrid CMP Cache - Why? </a:t>
            </a:r>
          </a:p>
        </p:txBody>
      </p:sp>
      <p:sp>
        <p:nvSpPr>
          <p:cNvPr id="676867" name="Rectangle 3"/>
          <p:cNvSpPr>
            <a:spLocks noGrp="1" noChangeArrowheads="1"/>
          </p:cNvSpPr>
          <p:nvPr>
            <p:ph type="body" idx="1"/>
          </p:nvPr>
        </p:nvSpPr>
        <p:spPr>
          <a:xfrm>
            <a:off x="685800" y="1117600"/>
            <a:ext cx="7937500" cy="4724400"/>
          </a:xfrm>
        </p:spPr>
        <p:txBody>
          <a:bodyPr/>
          <a:lstStyle/>
          <a:p>
            <a:r>
              <a:rPr lang="en-US" dirty="0"/>
              <a:t>Private cache based design</a:t>
            </a:r>
          </a:p>
          <a:p>
            <a:pPr lvl="1"/>
            <a:r>
              <a:rPr lang="en-US" dirty="0"/>
              <a:t>Lower latency and per-cache associativity</a:t>
            </a:r>
          </a:p>
          <a:p>
            <a:pPr lvl="1"/>
            <a:r>
              <a:rPr lang="en-US" dirty="0"/>
              <a:t>Lower cross-chip bandwidth requirement</a:t>
            </a:r>
          </a:p>
          <a:p>
            <a:pPr lvl="1"/>
            <a:r>
              <a:rPr lang="en-US" dirty="0"/>
              <a:t>Self-contained for resource management</a:t>
            </a:r>
          </a:p>
          <a:p>
            <a:pPr lvl="1"/>
            <a:r>
              <a:rPr lang="en-US" dirty="0"/>
              <a:t>Easier to support </a:t>
            </a:r>
            <a:r>
              <a:rPr lang="en-US" dirty="0" err="1"/>
              <a:t>QoS</a:t>
            </a:r>
            <a:r>
              <a:rPr lang="en-US" dirty="0"/>
              <a:t>, fairness, and priority</a:t>
            </a:r>
          </a:p>
          <a:p>
            <a:pPr lvl="1">
              <a:lnSpc>
                <a:spcPct val="110000"/>
              </a:lnSpc>
            </a:pPr>
            <a:endParaRPr lang="en-US" sz="800" dirty="0"/>
          </a:p>
          <a:p>
            <a:pPr>
              <a:lnSpc>
                <a:spcPct val="110000"/>
              </a:lnSpc>
            </a:pPr>
            <a:r>
              <a:rPr lang="en-US" dirty="0"/>
              <a:t>Need a unified framework</a:t>
            </a:r>
          </a:p>
          <a:p>
            <a:pPr lvl="1">
              <a:lnSpc>
                <a:spcPct val="110000"/>
              </a:lnSpc>
            </a:pPr>
            <a:r>
              <a:rPr lang="en-US" b="1" dirty="0"/>
              <a:t>Manage the aggregate on-chip cache resources</a:t>
            </a:r>
          </a:p>
          <a:p>
            <a:pPr lvl="1">
              <a:lnSpc>
                <a:spcPct val="110000"/>
              </a:lnSpc>
            </a:pPr>
            <a:r>
              <a:rPr lang="en-US" b="1" dirty="0"/>
              <a:t>Can be adopted by different coherence protocols</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0" y="1"/>
            <a:ext cx="6910388" cy="381000"/>
          </a:xfrm>
        </p:spPr>
        <p:txBody>
          <a:bodyPr/>
          <a:lstStyle/>
          <a:p>
            <a:r>
              <a:rPr lang="en-US" dirty="0"/>
              <a:t>CMP Cooperative Caching</a:t>
            </a:r>
          </a:p>
        </p:txBody>
      </p:sp>
      <p:sp>
        <p:nvSpPr>
          <p:cNvPr id="430123" name="Rectangle 43"/>
          <p:cNvSpPr>
            <a:spLocks noGrp="1" noChangeArrowheads="1"/>
          </p:cNvSpPr>
          <p:nvPr>
            <p:ph type="body" sz="half" idx="1"/>
          </p:nvPr>
        </p:nvSpPr>
        <p:spPr>
          <a:xfrm>
            <a:off x="685800" y="1117600"/>
            <a:ext cx="8089900" cy="5053013"/>
          </a:xfrm>
        </p:spPr>
        <p:txBody>
          <a:bodyPr/>
          <a:lstStyle/>
          <a:p>
            <a:pPr>
              <a:lnSpc>
                <a:spcPct val="110000"/>
              </a:lnSpc>
            </a:pPr>
            <a:r>
              <a:rPr lang="en-US"/>
              <a:t>Form an aggregate global cache via cooperative private caches</a:t>
            </a:r>
            <a:r>
              <a:rPr lang="en-US" i="1"/>
              <a:t/>
            </a:r>
            <a:br>
              <a:rPr lang="en-US" i="1"/>
            </a:br>
            <a:endParaRPr lang="en-US" sz="300" i="1"/>
          </a:p>
          <a:p>
            <a:pPr lvl="1"/>
            <a:r>
              <a:rPr lang="en-US"/>
              <a:t>Use private caches to attract data for fast reuse</a:t>
            </a:r>
          </a:p>
          <a:p>
            <a:pPr lvl="1"/>
            <a:r>
              <a:rPr lang="en-US"/>
              <a:t>Share capacity through cooperative policies</a:t>
            </a:r>
          </a:p>
          <a:p>
            <a:pPr lvl="1"/>
            <a:r>
              <a:rPr lang="en-US"/>
              <a:t>Throttle cooperation to find an optimal sharing point</a:t>
            </a:r>
          </a:p>
          <a:p>
            <a:endParaRPr lang="en-US" sz="1200"/>
          </a:p>
          <a:p>
            <a:pPr>
              <a:lnSpc>
                <a:spcPct val="110000"/>
              </a:lnSpc>
            </a:pPr>
            <a:r>
              <a:rPr lang="en-US"/>
              <a:t>Inspired by cooperative </a:t>
            </a:r>
            <a:br>
              <a:rPr lang="en-US"/>
            </a:br>
            <a:r>
              <a:rPr lang="en-US"/>
              <a:t>file/web caches</a:t>
            </a:r>
          </a:p>
          <a:p>
            <a:pPr lvl="1"/>
            <a:r>
              <a:rPr lang="en-US"/>
              <a:t>Similar latency tradeoff</a:t>
            </a:r>
          </a:p>
          <a:p>
            <a:pPr lvl="1"/>
            <a:r>
              <a:rPr lang="en-US"/>
              <a:t>Similar algorithms</a:t>
            </a:r>
          </a:p>
        </p:txBody>
      </p:sp>
      <p:grpSp>
        <p:nvGrpSpPr>
          <p:cNvPr id="2" name="Group 48"/>
          <p:cNvGrpSpPr>
            <a:grpSpLocks/>
          </p:cNvGrpSpPr>
          <p:nvPr/>
        </p:nvGrpSpPr>
        <p:grpSpPr bwMode="auto">
          <a:xfrm>
            <a:off x="5248275" y="3678238"/>
            <a:ext cx="3116263" cy="2735262"/>
            <a:chOff x="82" y="35"/>
            <a:chExt cx="2251" cy="2029"/>
          </a:xfrm>
        </p:grpSpPr>
        <p:sp>
          <p:nvSpPr>
            <p:cNvPr id="430129" name="Rectangle 49"/>
            <p:cNvSpPr>
              <a:spLocks noChangeArrowheads="1"/>
            </p:cNvSpPr>
            <p:nvPr/>
          </p:nvSpPr>
          <p:spPr bwMode="auto">
            <a:xfrm>
              <a:off x="82" y="35"/>
              <a:ext cx="2251" cy="2029"/>
            </a:xfrm>
            <a:prstGeom prst="rect">
              <a:avLst/>
            </a:prstGeom>
            <a:noFill/>
            <a:ln w="76200">
              <a:solidFill>
                <a:schemeClr val="tx1"/>
              </a:solidFill>
              <a:miter lim="800000"/>
              <a:headEnd/>
              <a:tailEnd/>
            </a:ln>
            <a:effectLst/>
          </p:spPr>
          <p:txBody>
            <a:bodyPr wrap="none" anchor="ctr"/>
            <a:lstStyle/>
            <a:p>
              <a:endParaRPr lang="en-US"/>
            </a:p>
          </p:txBody>
        </p:sp>
        <p:sp>
          <p:nvSpPr>
            <p:cNvPr id="430130" name="Rectangle 50"/>
            <p:cNvSpPr>
              <a:spLocks noChangeArrowheads="1"/>
            </p:cNvSpPr>
            <p:nvPr/>
          </p:nvSpPr>
          <p:spPr bwMode="auto">
            <a:xfrm>
              <a:off x="153" y="105"/>
              <a:ext cx="817" cy="179"/>
            </a:xfrm>
            <a:prstGeom prst="rect">
              <a:avLst/>
            </a:prstGeom>
            <a:noFill/>
            <a:ln w="9525">
              <a:solidFill>
                <a:schemeClr val="tx1"/>
              </a:solidFill>
              <a:miter lim="800000"/>
              <a:headEnd/>
              <a:tailEnd/>
            </a:ln>
            <a:effectLst/>
          </p:spPr>
          <p:txBody>
            <a:bodyPr wrap="none" anchor="ctr"/>
            <a:lstStyle/>
            <a:p>
              <a:r>
                <a:rPr lang="en-US" b="1"/>
                <a:t>P</a:t>
              </a:r>
            </a:p>
          </p:txBody>
        </p:sp>
        <p:sp>
          <p:nvSpPr>
            <p:cNvPr id="430131" name="Rectangle 51"/>
            <p:cNvSpPr>
              <a:spLocks noChangeArrowheads="1"/>
            </p:cNvSpPr>
            <p:nvPr/>
          </p:nvSpPr>
          <p:spPr bwMode="auto">
            <a:xfrm>
              <a:off x="153" y="464"/>
              <a:ext cx="817" cy="394"/>
            </a:xfrm>
            <a:prstGeom prst="rect">
              <a:avLst/>
            </a:prstGeom>
            <a:solidFill>
              <a:srgbClr val="66CCFF"/>
            </a:solidFill>
            <a:ln w="9525">
              <a:solidFill>
                <a:schemeClr val="tx1"/>
              </a:solidFill>
              <a:miter lim="800000"/>
              <a:headEnd/>
              <a:tailEnd/>
            </a:ln>
            <a:effectLst/>
          </p:spPr>
          <p:txBody>
            <a:bodyPr wrap="none" anchor="ctr"/>
            <a:lstStyle/>
            <a:p>
              <a:r>
                <a:rPr lang="en-US" b="1"/>
                <a:t>L2</a:t>
              </a:r>
            </a:p>
          </p:txBody>
        </p:sp>
        <p:sp>
          <p:nvSpPr>
            <p:cNvPr id="430132" name="Rectangle 52"/>
            <p:cNvSpPr>
              <a:spLocks noChangeArrowheads="1"/>
            </p:cNvSpPr>
            <p:nvPr/>
          </p:nvSpPr>
          <p:spPr bwMode="auto">
            <a:xfrm>
              <a:off x="153" y="284"/>
              <a:ext cx="412" cy="179"/>
            </a:xfrm>
            <a:prstGeom prst="rect">
              <a:avLst/>
            </a:prstGeom>
            <a:noFill/>
            <a:ln w="9525">
              <a:solidFill>
                <a:schemeClr val="tx1"/>
              </a:solidFill>
              <a:miter lim="800000"/>
              <a:headEnd/>
              <a:tailEnd/>
            </a:ln>
            <a:effectLst/>
          </p:spPr>
          <p:txBody>
            <a:bodyPr wrap="none" anchor="ctr"/>
            <a:lstStyle/>
            <a:p>
              <a:r>
                <a:rPr lang="en-US" sz="1600" b="1"/>
                <a:t>L1I</a:t>
              </a:r>
            </a:p>
          </p:txBody>
        </p:sp>
        <p:sp>
          <p:nvSpPr>
            <p:cNvPr id="430133" name="Rectangle 53"/>
            <p:cNvSpPr>
              <a:spLocks noChangeArrowheads="1"/>
            </p:cNvSpPr>
            <p:nvPr/>
          </p:nvSpPr>
          <p:spPr bwMode="auto">
            <a:xfrm>
              <a:off x="565" y="284"/>
              <a:ext cx="405" cy="179"/>
            </a:xfrm>
            <a:prstGeom prst="rect">
              <a:avLst/>
            </a:prstGeom>
            <a:noFill/>
            <a:ln w="9525">
              <a:solidFill>
                <a:schemeClr val="tx1"/>
              </a:solidFill>
              <a:miter lim="800000"/>
              <a:headEnd/>
              <a:tailEnd/>
            </a:ln>
            <a:effectLst/>
          </p:spPr>
          <p:txBody>
            <a:bodyPr wrap="none" anchor="ctr"/>
            <a:lstStyle/>
            <a:p>
              <a:r>
                <a:rPr lang="en-US" sz="1600" b="1"/>
                <a:t>L1D</a:t>
              </a:r>
            </a:p>
          </p:txBody>
        </p:sp>
        <p:sp>
          <p:nvSpPr>
            <p:cNvPr id="430134" name="Rectangle 54"/>
            <p:cNvSpPr>
              <a:spLocks noChangeArrowheads="1"/>
            </p:cNvSpPr>
            <p:nvPr/>
          </p:nvSpPr>
          <p:spPr bwMode="auto">
            <a:xfrm>
              <a:off x="1449" y="106"/>
              <a:ext cx="817" cy="179"/>
            </a:xfrm>
            <a:prstGeom prst="rect">
              <a:avLst/>
            </a:prstGeom>
            <a:noFill/>
            <a:ln w="9525">
              <a:solidFill>
                <a:schemeClr val="tx1"/>
              </a:solidFill>
              <a:miter lim="800000"/>
              <a:headEnd/>
              <a:tailEnd/>
            </a:ln>
            <a:effectLst/>
          </p:spPr>
          <p:txBody>
            <a:bodyPr wrap="none" anchor="ctr"/>
            <a:lstStyle/>
            <a:p>
              <a:r>
                <a:rPr lang="en-US" b="1"/>
                <a:t>P</a:t>
              </a:r>
            </a:p>
          </p:txBody>
        </p:sp>
        <p:sp>
          <p:nvSpPr>
            <p:cNvPr id="430135" name="Rectangle 55"/>
            <p:cNvSpPr>
              <a:spLocks noChangeArrowheads="1"/>
            </p:cNvSpPr>
            <p:nvPr/>
          </p:nvSpPr>
          <p:spPr bwMode="auto">
            <a:xfrm>
              <a:off x="1449" y="465"/>
              <a:ext cx="817" cy="394"/>
            </a:xfrm>
            <a:prstGeom prst="rect">
              <a:avLst/>
            </a:prstGeom>
            <a:solidFill>
              <a:srgbClr val="66CCFF"/>
            </a:solidFill>
            <a:ln w="9525">
              <a:solidFill>
                <a:schemeClr val="tx1"/>
              </a:solidFill>
              <a:miter lim="800000"/>
              <a:headEnd/>
              <a:tailEnd/>
            </a:ln>
            <a:effectLst/>
          </p:spPr>
          <p:txBody>
            <a:bodyPr wrap="none" anchor="ctr"/>
            <a:lstStyle/>
            <a:p>
              <a:r>
                <a:rPr lang="en-US" b="1"/>
                <a:t>L2</a:t>
              </a:r>
            </a:p>
          </p:txBody>
        </p:sp>
        <p:sp>
          <p:nvSpPr>
            <p:cNvPr id="430136" name="Rectangle 56"/>
            <p:cNvSpPr>
              <a:spLocks noChangeArrowheads="1"/>
            </p:cNvSpPr>
            <p:nvPr/>
          </p:nvSpPr>
          <p:spPr bwMode="auto">
            <a:xfrm>
              <a:off x="1449" y="285"/>
              <a:ext cx="412" cy="179"/>
            </a:xfrm>
            <a:prstGeom prst="rect">
              <a:avLst/>
            </a:prstGeom>
            <a:noFill/>
            <a:ln w="9525">
              <a:solidFill>
                <a:schemeClr val="tx1"/>
              </a:solidFill>
              <a:miter lim="800000"/>
              <a:headEnd/>
              <a:tailEnd/>
            </a:ln>
            <a:effectLst/>
          </p:spPr>
          <p:txBody>
            <a:bodyPr wrap="none" anchor="ctr"/>
            <a:lstStyle/>
            <a:p>
              <a:r>
                <a:rPr lang="en-US" sz="1600" b="1"/>
                <a:t>L1I</a:t>
              </a:r>
            </a:p>
          </p:txBody>
        </p:sp>
        <p:sp>
          <p:nvSpPr>
            <p:cNvPr id="430137" name="Rectangle 57"/>
            <p:cNvSpPr>
              <a:spLocks noChangeArrowheads="1"/>
            </p:cNvSpPr>
            <p:nvPr/>
          </p:nvSpPr>
          <p:spPr bwMode="auto">
            <a:xfrm>
              <a:off x="1861" y="285"/>
              <a:ext cx="405" cy="179"/>
            </a:xfrm>
            <a:prstGeom prst="rect">
              <a:avLst/>
            </a:prstGeom>
            <a:noFill/>
            <a:ln w="9525">
              <a:solidFill>
                <a:schemeClr val="tx1"/>
              </a:solidFill>
              <a:miter lim="800000"/>
              <a:headEnd/>
              <a:tailEnd/>
            </a:ln>
            <a:effectLst/>
          </p:spPr>
          <p:txBody>
            <a:bodyPr wrap="none" anchor="ctr"/>
            <a:lstStyle/>
            <a:p>
              <a:r>
                <a:rPr lang="en-US" sz="1600" b="1"/>
                <a:t>L1D</a:t>
              </a:r>
            </a:p>
          </p:txBody>
        </p:sp>
        <p:sp>
          <p:nvSpPr>
            <p:cNvPr id="430138" name="Rectangle 58"/>
            <p:cNvSpPr>
              <a:spLocks noChangeArrowheads="1"/>
            </p:cNvSpPr>
            <p:nvPr/>
          </p:nvSpPr>
          <p:spPr bwMode="auto">
            <a:xfrm>
              <a:off x="154" y="1819"/>
              <a:ext cx="817" cy="179"/>
            </a:xfrm>
            <a:prstGeom prst="rect">
              <a:avLst/>
            </a:prstGeom>
            <a:noFill/>
            <a:ln w="9525">
              <a:solidFill>
                <a:schemeClr val="tx1"/>
              </a:solidFill>
              <a:miter lim="800000"/>
              <a:headEnd/>
              <a:tailEnd/>
            </a:ln>
            <a:effectLst/>
          </p:spPr>
          <p:txBody>
            <a:bodyPr wrap="none" anchor="ctr"/>
            <a:lstStyle/>
            <a:p>
              <a:r>
                <a:rPr lang="en-US" b="1"/>
                <a:t>P</a:t>
              </a:r>
            </a:p>
          </p:txBody>
        </p:sp>
        <p:sp>
          <p:nvSpPr>
            <p:cNvPr id="430139" name="Rectangle 59"/>
            <p:cNvSpPr>
              <a:spLocks noChangeArrowheads="1"/>
            </p:cNvSpPr>
            <p:nvPr/>
          </p:nvSpPr>
          <p:spPr bwMode="auto">
            <a:xfrm>
              <a:off x="154" y="1243"/>
              <a:ext cx="817" cy="394"/>
            </a:xfrm>
            <a:prstGeom prst="rect">
              <a:avLst/>
            </a:prstGeom>
            <a:solidFill>
              <a:srgbClr val="66CCFF"/>
            </a:solidFill>
            <a:ln w="9525">
              <a:solidFill>
                <a:schemeClr val="tx1"/>
              </a:solidFill>
              <a:miter lim="800000"/>
              <a:headEnd/>
              <a:tailEnd/>
            </a:ln>
            <a:effectLst/>
          </p:spPr>
          <p:txBody>
            <a:bodyPr wrap="none" anchor="ctr"/>
            <a:lstStyle/>
            <a:p>
              <a:r>
                <a:rPr lang="en-US" b="1"/>
                <a:t>L2</a:t>
              </a:r>
            </a:p>
          </p:txBody>
        </p:sp>
        <p:sp>
          <p:nvSpPr>
            <p:cNvPr id="430140" name="Rectangle 60"/>
            <p:cNvSpPr>
              <a:spLocks noChangeArrowheads="1"/>
            </p:cNvSpPr>
            <p:nvPr/>
          </p:nvSpPr>
          <p:spPr bwMode="auto">
            <a:xfrm>
              <a:off x="154" y="1640"/>
              <a:ext cx="412" cy="179"/>
            </a:xfrm>
            <a:prstGeom prst="rect">
              <a:avLst/>
            </a:prstGeom>
            <a:noFill/>
            <a:ln w="9525">
              <a:solidFill>
                <a:schemeClr val="tx1"/>
              </a:solidFill>
              <a:miter lim="800000"/>
              <a:headEnd/>
              <a:tailEnd/>
            </a:ln>
            <a:effectLst/>
          </p:spPr>
          <p:txBody>
            <a:bodyPr wrap="none" anchor="ctr"/>
            <a:lstStyle/>
            <a:p>
              <a:r>
                <a:rPr lang="en-US" sz="1600" b="1"/>
                <a:t>L1I</a:t>
              </a:r>
            </a:p>
          </p:txBody>
        </p:sp>
        <p:sp>
          <p:nvSpPr>
            <p:cNvPr id="430141" name="Rectangle 61"/>
            <p:cNvSpPr>
              <a:spLocks noChangeArrowheads="1"/>
            </p:cNvSpPr>
            <p:nvPr/>
          </p:nvSpPr>
          <p:spPr bwMode="auto">
            <a:xfrm>
              <a:off x="566" y="1640"/>
              <a:ext cx="405" cy="179"/>
            </a:xfrm>
            <a:prstGeom prst="rect">
              <a:avLst/>
            </a:prstGeom>
            <a:noFill/>
            <a:ln w="9525">
              <a:solidFill>
                <a:schemeClr val="tx1"/>
              </a:solidFill>
              <a:miter lim="800000"/>
              <a:headEnd/>
              <a:tailEnd/>
            </a:ln>
            <a:effectLst/>
          </p:spPr>
          <p:txBody>
            <a:bodyPr wrap="none" anchor="ctr"/>
            <a:lstStyle/>
            <a:p>
              <a:r>
                <a:rPr lang="en-US" sz="1600" b="1"/>
                <a:t>L1D</a:t>
              </a:r>
            </a:p>
          </p:txBody>
        </p:sp>
        <p:sp>
          <p:nvSpPr>
            <p:cNvPr id="430142" name="Rectangle 62"/>
            <p:cNvSpPr>
              <a:spLocks noChangeArrowheads="1"/>
            </p:cNvSpPr>
            <p:nvPr/>
          </p:nvSpPr>
          <p:spPr bwMode="auto">
            <a:xfrm>
              <a:off x="1449" y="1819"/>
              <a:ext cx="817" cy="179"/>
            </a:xfrm>
            <a:prstGeom prst="rect">
              <a:avLst/>
            </a:prstGeom>
            <a:noFill/>
            <a:ln w="9525">
              <a:solidFill>
                <a:schemeClr val="tx1"/>
              </a:solidFill>
              <a:miter lim="800000"/>
              <a:headEnd/>
              <a:tailEnd/>
            </a:ln>
            <a:effectLst/>
          </p:spPr>
          <p:txBody>
            <a:bodyPr wrap="none" anchor="ctr"/>
            <a:lstStyle/>
            <a:p>
              <a:r>
                <a:rPr lang="en-US" b="1"/>
                <a:t>P</a:t>
              </a:r>
            </a:p>
          </p:txBody>
        </p:sp>
        <p:sp>
          <p:nvSpPr>
            <p:cNvPr id="430143" name="Rectangle 63"/>
            <p:cNvSpPr>
              <a:spLocks noChangeArrowheads="1"/>
            </p:cNvSpPr>
            <p:nvPr/>
          </p:nvSpPr>
          <p:spPr bwMode="auto">
            <a:xfrm>
              <a:off x="1449" y="1243"/>
              <a:ext cx="817" cy="394"/>
            </a:xfrm>
            <a:prstGeom prst="rect">
              <a:avLst/>
            </a:prstGeom>
            <a:solidFill>
              <a:srgbClr val="66CCFF"/>
            </a:solidFill>
            <a:ln w="9525">
              <a:solidFill>
                <a:schemeClr val="tx1"/>
              </a:solidFill>
              <a:miter lim="800000"/>
              <a:headEnd/>
              <a:tailEnd/>
            </a:ln>
            <a:effectLst/>
          </p:spPr>
          <p:txBody>
            <a:bodyPr wrap="none" anchor="ctr"/>
            <a:lstStyle/>
            <a:p>
              <a:r>
                <a:rPr lang="en-US" b="1"/>
                <a:t>L2</a:t>
              </a:r>
            </a:p>
          </p:txBody>
        </p:sp>
        <p:sp>
          <p:nvSpPr>
            <p:cNvPr id="430144" name="Rectangle 64"/>
            <p:cNvSpPr>
              <a:spLocks noChangeArrowheads="1"/>
            </p:cNvSpPr>
            <p:nvPr/>
          </p:nvSpPr>
          <p:spPr bwMode="auto">
            <a:xfrm>
              <a:off x="1449" y="1640"/>
              <a:ext cx="412" cy="179"/>
            </a:xfrm>
            <a:prstGeom prst="rect">
              <a:avLst/>
            </a:prstGeom>
            <a:noFill/>
            <a:ln w="9525">
              <a:solidFill>
                <a:schemeClr val="tx1"/>
              </a:solidFill>
              <a:miter lim="800000"/>
              <a:headEnd/>
              <a:tailEnd/>
            </a:ln>
            <a:effectLst/>
          </p:spPr>
          <p:txBody>
            <a:bodyPr wrap="none" anchor="ctr"/>
            <a:lstStyle/>
            <a:p>
              <a:r>
                <a:rPr lang="en-US" sz="1600" b="1"/>
                <a:t>L1I</a:t>
              </a:r>
            </a:p>
          </p:txBody>
        </p:sp>
        <p:sp>
          <p:nvSpPr>
            <p:cNvPr id="430145" name="Rectangle 65"/>
            <p:cNvSpPr>
              <a:spLocks noChangeArrowheads="1"/>
            </p:cNvSpPr>
            <p:nvPr/>
          </p:nvSpPr>
          <p:spPr bwMode="auto">
            <a:xfrm>
              <a:off x="1861" y="1640"/>
              <a:ext cx="405" cy="179"/>
            </a:xfrm>
            <a:prstGeom prst="rect">
              <a:avLst/>
            </a:prstGeom>
            <a:noFill/>
            <a:ln w="9525">
              <a:solidFill>
                <a:schemeClr val="tx1"/>
              </a:solidFill>
              <a:miter lim="800000"/>
              <a:headEnd/>
              <a:tailEnd/>
            </a:ln>
            <a:effectLst/>
          </p:spPr>
          <p:txBody>
            <a:bodyPr wrap="none" anchor="ctr"/>
            <a:lstStyle/>
            <a:p>
              <a:r>
                <a:rPr lang="en-US" sz="1600" b="1"/>
                <a:t>L1D</a:t>
              </a:r>
            </a:p>
          </p:txBody>
        </p:sp>
        <p:cxnSp>
          <p:nvCxnSpPr>
            <p:cNvPr id="430146" name="AutoShape 66"/>
            <p:cNvCxnSpPr>
              <a:cxnSpLocks noChangeShapeType="1"/>
              <a:stCxn id="430150" idx="4"/>
              <a:endCxn id="430149" idx="4"/>
            </p:cNvCxnSpPr>
            <p:nvPr/>
          </p:nvCxnSpPr>
          <p:spPr bwMode="auto">
            <a:xfrm>
              <a:off x="1465" y="859"/>
              <a:ext cx="4" cy="432"/>
            </a:xfrm>
            <a:prstGeom prst="straightConnector1">
              <a:avLst/>
            </a:prstGeom>
            <a:noFill/>
            <a:ln w="76200">
              <a:solidFill>
                <a:schemeClr val="tx1"/>
              </a:solidFill>
              <a:round/>
              <a:headEnd/>
              <a:tailEnd/>
            </a:ln>
            <a:effectLst/>
          </p:spPr>
        </p:cxnSp>
        <p:sp>
          <p:nvSpPr>
            <p:cNvPr id="430147" name="Oval 67"/>
            <p:cNvSpPr>
              <a:spLocks noChangeArrowheads="1"/>
            </p:cNvSpPr>
            <p:nvPr/>
          </p:nvSpPr>
          <p:spPr bwMode="auto">
            <a:xfrm>
              <a:off x="937" y="1243"/>
              <a:ext cx="47" cy="4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30148" name="Oval 68"/>
            <p:cNvSpPr>
              <a:spLocks noChangeArrowheads="1"/>
            </p:cNvSpPr>
            <p:nvPr/>
          </p:nvSpPr>
          <p:spPr bwMode="auto">
            <a:xfrm>
              <a:off x="941" y="811"/>
              <a:ext cx="47" cy="4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30149" name="Oval 69"/>
            <p:cNvSpPr>
              <a:spLocks noChangeArrowheads="1"/>
            </p:cNvSpPr>
            <p:nvPr/>
          </p:nvSpPr>
          <p:spPr bwMode="auto">
            <a:xfrm>
              <a:off x="1445" y="1243"/>
              <a:ext cx="47" cy="4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30150" name="Oval 70"/>
            <p:cNvSpPr>
              <a:spLocks noChangeArrowheads="1"/>
            </p:cNvSpPr>
            <p:nvPr/>
          </p:nvSpPr>
          <p:spPr bwMode="auto">
            <a:xfrm>
              <a:off x="1441" y="811"/>
              <a:ext cx="47" cy="48"/>
            </a:xfrm>
            <a:prstGeom prst="ellipse">
              <a:avLst/>
            </a:prstGeom>
            <a:solidFill>
              <a:schemeClr val="bg1"/>
            </a:solidFill>
            <a:ln w="9525">
              <a:solidFill>
                <a:schemeClr val="tx1"/>
              </a:solidFill>
              <a:round/>
              <a:headEnd/>
              <a:tailEnd/>
            </a:ln>
            <a:effectLst/>
          </p:spPr>
          <p:txBody>
            <a:bodyPr wrap="none" anchor="ctr"/>
            <a:lstStyle/>
            <a:p>
              <a:endParaRPr lang="en-US"/>
            </a:p>
          </p:txBody>
        </p:sp>
        <p:cxnSp>
          <p:nvCxnSpPr>
            <p:cNvPr id="430151" name="AutoShape 71"/>
            <p:cNvCxnSpPr>
              <a:cxnSpLocks noChangeShapeType="1"/>
              <a:stCxn id="430148" idx="4"/>
              <a:endCxn id="430147" idx="0"/>
            </p:cNvCxnSpPr>
            <p:nvPr/>
          </p:nvCxnSpPr>
          <p:spPr bwMode="auto">
            <a:xfrm flipH="1">
              <a:off x="961" y="859"/>
              <a:ext cx="4" cy="384"/>
            </a:xfrm>
            <a:prstGeom prst="straightConnector1">
              <a:avLst/>
            </a:prstGeom>
            <a:noFill/>
            <a:ln w="76200">
              <a:solidFill>
                <a:schemeClr val="tx1"/>
              </a:solidFill>
              <a:round/>
              <a:headEnd/>
              <a:tailEnd/>
            </a:ln>
            <a:effectLst/>
          </p:spPr>
        </p:cxnSp>
        <p:cxnSp>
          <p:nvCxnSpPr>
            <p:cNvPr id="430152" name="AutoShape 72"/>
            <p:cNvCxnSpPr>
              <a:cxnSpLocks noChangeShapeType="1"/>
              <a:stCxn id="430150" idx="2"/>
              <a:endCxn id="430148" idx="6"/>
            </p:cNvCxnSpPr>
            <p:nvPr/>
          </p:nvCxnSpPr>
          <p:spPr bwMode="auto">
            <a:xfrm flipH="1">
              <a:off x="988" y="835"/>
              <a:ext cx="453" cy="0"/>
            </a:xfrm>
            <a:prstGeom prst="straightConnector1">
              <a:avLst/>
            </a:prstGeom>
            <a:noFill/>
            <a:ln w="76200">
              <a:solidFill>
                <a:schemeClr val="tx1"/>
              </a:solidFill>
              <a:round/>
              <a:headEnd/>
              <a:tailEnd/>
            </a:ln>
            <a:effectLst/>
          </p:spPr>
        </p:cxnSp>
        <p:cxnSp>
          <p:nvCxnSpPr>
            <p:cNvPr id="430153" name="AutoShape 73"/>
            <p:cNvCxnSpPr>
              <a:cxnSpLocks noChangeShapeType="1"/>
              <a:stCxn id="430149" idx="2"/>
              <a:endCxn id="430147" idx="6"/>
            </p:cNvCxnSpPr>
            <p:nvPr/>
          </p:nvCxnSpPr>
          <p:spPr bwMode="auto">
            <a:xfrm flipH="1">
              <a:off x="984" y="1267"/>
              <a:ext cx="461" cy="0"/>
            </a:xfrm>
            <a:prstGeom prst="straightConnector1">
              <a:avLst/>
            </a:prstGeom>
            <a:noFill/>
            <a:ln w="76200">
              <a:solidFill>
                <a:schemeClr val="tx1"/>
              </a:solidFill>
              <a:round/>
              <a:headEnd/>
              <a:tailEnd/>
            </a:ln>
            <a:effectLst/>
          </p:spPr>
        </p:cxnSp>
        <p:sp>
          <p:nvSpPr>
            <p:cNvPr id="430154" name="Text Box 74"/>
            <p:cNvSpPr txBox="1">
              <a:spLocks noChangeArrowheads="1"/>
            </p:cNvSpPr>
            <p:nvPr/>
          </p:nvSpPr>
          <p:spPr bwMode="auto">
            <a:xfrm>
              <a:off x="1471" y="925"/>
              <a:ext cx="747" cy="272"/>
            </a:xfrm>
            <a:prstGeom prst="rect">
              <a:avLst/>
            </a:prstGeom>
            <a:noFill/>
            <a:ln w="9525">
              <a:noFill/>
              <a:miter lim="800000"/>
              <a:headEnd/>
              <a:tailEnd/>
            </a:ln>
            <a:effectLst/>
          </p:spPr>
          <p:txBody>
            <a:bodyPr wrap="none">
              <a:spAutoFit/>
            </a:bodyPr>
            <a:lstStyle/>
            <a:p>
              <a:pPr algn="l" defTabSz="682625"/>
              <a:r>
                <a:rPr lang="en-US" b="1"/>
                <a:t>Network</a:t>
              </a:r>
            </a:p>
          </p:txBody>
        </p:sp>
      </p:gr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t>Outline</a:t>
            </a:r>
          </a:p>
        </p:txBody>
      </p:sp>
      <p:sp>
        <p:nvSpPr>
          <p:cNvPr id="433159" name="Rectangle 7"/>
          <p:cNvSpPr>
            <a:spLocks noGrp="1" noChangeArrowheads="1"/>
          </p:cNvSpPr>
          <p:nvPr>
            <p:ph type="body" idx="1"/>
          </p:nvPr>
        </p:nvSpPr>
        <p:spPr>
          <a:xfrm>
            <a:off x="685800" y="1117600"/>
            <a:ext cx="8175625" cy="5057775"/>
          </a:xfrm>
        </p:spPr>
        <p:txBody>
          <a:bodyPr/>
          <a:lstStyle/>
          <a:p>
            <a:pPr>
              <a:lnSpc>
                <a:spcPct val="120000"/>
              </a:lnSpc>
            </a:pPr>
            <a:r>
              <a:rPr lang="en-US" dirty="0">
                <a:solidFill>
                  <a:srgbClr val="C0C0C0"/>
                </a:solidFill>
              </a:rPr>
              <a:t>Introduction</a:t>
            </a:r>
          </a:p>
          <a:p>
            <a:pPr>
              <a:lnSpc>
                <a:spcPct val="120000"/>
              </a:lnSpc>
            </a:pPr>
            <a:r>
              <a:rPr lang="en-US" dirty="0"/>
              <a:t>CMP Cooperative Caching</a:t>
            </a:r>
          </a:p>
          <a:p>
            <a:pPr>
              <a:lnSpc>
                <a:spcPct val="120000"/>
              </a:lnSpc>
            </a:pPr>
            <a:r>
              <a:rPr lang="en-US" dirty="0"/>
              <a:t>Hardware Implementation</a:t>
            </a:r>
          </a:p>
          <a:p>
            <a:pPr>
              <a:lnSpc>
                <a:spcPct val="120000"/>
              </a:lnSpc>
            </a:pPr>
            <a:r>
              <a:rPr lang="en-US" dirty="0"/>
              <a:t>Performance Evaluation</a:t>
            </a:r>
          </a:p>
          <a:p>
            <a:pPr>
              <a:lnSpc>
                <a:spcPct val="120000"/>
              </a:lnSpc>
            </a:pPr>
            <a:r>
              <a:rPr lang="en-US" dirty="0"/>
              <a:t>Conclusion</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1026"/>
          <p:cNvSpPr>
            <a:spLocks noGrp="1" noChangeArrowheads="1"/>
          </p:cNvSpPr>
          <p:nvPr>
            <p:ph type="title"/>
          </p:nvPr>
        </p:nvSpPr>
        <p:spPr>
          <a:xfrm>
            <a:off x="0" y="0"/>
            <a:ext cx="7962900" cy="381000"/>
          </a:xfrm>
        </p:spPr>
        <p:txBody>
          <a:bodyPr/>
          <a:lstStyle/>
          <a:p>
            <a:r>
              <a:rPr lang="en-US" dirty="0"/>
              <a:t>Policies to Reduce Off-chip Accesses</a:t>
            </a:r>
          </a:p>
        </p:txBody>
      </p:sp>
      <p:sp>
        <p:nvSpPr>
          <p:cNvPr id="577539" name="Rectangle 1027"/>
          <p:cNvSpPr>
            <a:spLocks noGrp="1" noChangeArrowheads="1"/>
          </p:cNvSpPr>
          <p:nvPr>
            <p:ph type="body" idx="1"/>
          </p:nvPr>
        </p:nvSpPr>
        <p:spPr>
          <a:xfrm>
            <a:off x="685800" y="1117600"/>
            <a:ext cx="8031163" cy="4724400"/>
          </a:xfrm>
        </p:spPr>
        <p:txBody>
          <a:bodyPr/>
          <a:lstStyle/>
          <a:p>
            <a:pPr>
              <a:lnSpc>
                <a:spcPct val="110000"/>
              </a:lnSpc>
            </a:pPr>
            <a:r>
              <a:rPr lang="en-US"/>
              <a:t>Cooperation policies for capacity sharing</a:t>
            </a:r>
          </a:p>
          <a:p>
            <a:pPr lvl="1">
              <a:lnSpc>
                <a:spcPct val="110000"/>
              </a:lnSpc>
            </a:pPr>
            <a:r>
              <a:rPr lang="en-US"/>
              <a:t>(1) Cache-to-cache transfers of clean data</a:t>
            </a:r>
          </a:p>
          <a:p>
            <a:pPr lvl="1">
              <a:lnSpc>
                <a:spcPct val="110000"/>
              </a:lnSpc>
            </a:pPr>
            <a:r>
              <a:rPr lang="en-US"/>
              <a:t>(2) Replication-aware replacement</a:t>
            </a:r>
          </a:p>
          <a:p>
            <a:pPr lvl="1">
              <a:lnSpc>
                <a:spcPct val="110000"/>
              </a:lnSpc>
            </a:pPr>
            <a:r>
              <a:rPr lang="en-US"/>
              <a:t>(3) Global replacement of inactive data</a:t>
            </a:r>
          </a:p>
          <a:p>
            <a:pPr>
              <a:lnSpc>
                <a:spcPct val="110000"/>
              </a:lnSpc>
            </a:pPr>
            <a:endParaRPr lang="en-US" sz="800"/>
          </a:p>
          <a:p>
            <a:pPr>
              <a:lnSpc>
                <a:spcPct val="110000"/>
              </a:lnSpc>
            </a:pPr>
            <a:r>
              <a:rPr lang="en-US"/>
              <a:t>Implemented by two unified techniques</a:t>
            </a:r>
          </a:p>
          <a:p>
            <a:pPr lvl="1">
              <a:lnSpc>
                <a:spcPct val="110000"/>
              </a:lnSpc>
            </a:pPr>
            <a:r>
              <a:rPr lang="en-US"/>
              <a:t>Policies enforced by cache replacement/placement </a:t>
            </a:r>
          </a:p>
          <a:p>
            <a:pPr lvl="1">
              <a:lnSpc>
                <a:spcPct val="110000"/>
              </a:lnSpc>
            </a:pPr>
            <a:r>
              <a:rPr lang="en-US"/>
              <a:t>Information/data exchange supported by modifying the coherence protocol</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0"/>
            <a:ext cx="8461375" cy="381000"/>
          </a:xfrm>
        </p:spPr>
        <p:txBody>
          <a:bodyPr/>
          <a:lstStyle/>
          <a:p>
            <a:r>
              <a:rPr lang="en-US" dirty="0"/>
              <a:t>Policy (1) - Make use of all on-chip data</a:t>
            </a:r>
          </a:p>
        </p:txBody>
      </p:sp>
      <p:sp>
        <p:nvSpPr>
          <p:cNvPr id="435203" name="Rectangle 3"/>
          <p:cNvSpPr>
            <a:spLocks noGrp="1" noChangeArrowheads="1"/>
          </p:cNvSpPr>
          <p:nvPr>
            <p:ph type="body" idx="1"/>
          </p:nvPr>
        </p:nvSpPr>
        <p:spPr>
          <a:xfrm>
            <a:off x="690563" y="1117600"/>
            <a:ext cx="8101012" cy="5103813"/>
          </a:xfrm>
        </p:spPr>
        <p:txBody>
          <a:bodyPr/>
          <a:lstStyle/>
          <a:p>
            <a:pPr>
              <a:lnSpc>
                <a:spcPct val="110000"/>
              </a:lnSpc>
            </a:pPr>
            <a:r>
              <a:rPr lang="en-US" dirty="0"/>
              <a:t>Don’t go off-chip if on-chip </a:t>
            </a:r>
            <a:r>
              <a:rPr lang="en-US" dirty="0">
                <a:solidFill>
                  <a:srgbClr val="000099"/>
                </a:solidFill>
              </a:rPr>
              <a:t>(clean)</a:t>
            </a:r>
            <a:r>
              <a:rPr lang="en-US" dirty="0"/>
              <a:t> data </a:t>
            </a:r>
            <a:r>
              <a:rPr lang="en-US" dirty="0" smtClean="0"/>
              <a:t>exist</a:t>
            </a:r>
          </a:p>
          <a:p>
            <a:pPr lvl="1">
              <a:lnSpc>
                <a:spcPct val="110000"/>
              </a:lnSpc>
            </a:pPr>
            <a:r>
              <a:rPr lang="en-US" dirty="0" smtClean="0"/>
              <a:t>Existing protocols do that for dirty data only</a:t>
            </a:r>
          </a:p>
          <a:p>
            <a:pPr lvl="2">
              <a:lnSpc>
                <a:spcPct val="110000"/>
              </a:lnSpc>
            </a:pPr>
            <a:r>
              <a:rPr lang="en-US" dirty="0" smtClean="0"/>
              <a:t>Why? When clean-shared have to decide who responds </a:t>
            </a:r>
          </a:p>
          <a:p>
            <a:pPr lvl="2">
              <a:lnSpc>
                <a:spcPct val="110000"/>
              </a:lnSpc>
            </a:pPr>
            <a:r>
              <a:rPr lang="en-US" dirty="0" smtClean="0"/>
              <a:t>In SMPs no significant benefit to doing that</a:t>
            </a:r>
            <a:endParaRPr lang="en-US" dirty="0"/>
          </a:p>
          <a:p>
            <a:pPr>
              <a:lnSpc>
                <a:spcPct val="110000"/>
              </a:lnSpc>
            </a:pPr>
            <a:r>
              <a:rPr lang="en-US" dirty="0"/>
              <a:t>Beneficial and practical for CMPs</a:t>
            </a:r>
          </a:p>
          <a:p>
            <a:pPr lvl="1">
              <a:lnSpc>
                <a:spcPct val="110000"/>
              </a:lnSpc>
            </a:pPr>
            <a:r>
              <a:rPr lang="en-US" dirty="0"/>
              <a:t>Peer cache is much closer than next-level storage</a:t>
            </a:r>
          </a:p>
          <a:p>
            <a:pPr lvl="1">
              <a:lnSpc>
                <a:spcPct val="110000"/>
              </a:lnSpc>
            </a:pPr>
            <a:r>
              <a:rPr lang="en-US" dirty="0"/>
              <a:t>Affordable implementations of “clean ownership”</a:t>
            </a:r>
          </a:p>
          <a:p>
            <a:pPr>
              <a:lnSpc>
                <a:spcPct val="110000"/>
              </a:lnSpc>
            </a:pPr>
            <a:r>
              <a:rPr lang="en-US" dirty="0"/>
              <a:t>Important for all workloads</a:t>
            </a:r>
          </a:p>
          <a:p>
            <a:pPr lvl="1">
              <a:lnSpc>
                <a:spcPct val="110000"/>
              </a:lnSpc>
            </a:pPr>
            <a:r>
              <a:rPr lang="en-US" dirty="0"/>
              <a:t>Multi-threaded:  (mostly) read-only shared data</a:t>
            </a:r>
          </a:p>
          <a:p>
            <a:pPr lvl="1">
              <a:lnSpc>
                <a:spcPct val="110000"/>
              </a:lnSpc>
            </a:pPr>
            <a:r>
              <a:rPr lang="en-US" dirty="0"/>
              <a:t>Single-threaded: spill into peer caches for later reuse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286001"/>
            <a:ext cx="7924800" cy="1101725"/>
          </a:xfrm>
        </p:spPr>
        <p:txBody>
          <a:bodyPr lIns="0">
            <a:normAutofit fontScale="90000"/>
          </a:bodyPr>
          <a:lstStyle/>
          <a:p>
            <a:pPr algn="ctr"/>
            <a:r>
              <a:rPr lang="en-US" sz="3600" dirty="0" smtClean="0"/>
              <a:t>Light NUCA: a proposal for bridging </a:t>
            </a:r>
            <a:br>
              <a:rPr lang="en-US" sz="3600" dirty="0" smtClean="0"/>
            </a:br>
            <a:r>
              <a:rPr lang="en-US" sz="3600" dirty="0" smtClean="0"/>
              <a:t>the inter-cache latency gap</a:t>
            </a:r>
          </a:p>
        </p:txBody>
      </p:sp>
      <p:sp>
        <p:nvSpPr>
          <p:cNvPr id="17411" name="2 Subtítulo"/>
          <p:cNvSpPr>
            <a:spLocks noGrp="1"/>
          </p:cNvSpPr>
          <p:nvPr>
            <p:ph type="subTitle" idx="1"/>
          </p:nvPr>
        </p:nvSpPr>
        <p:spPr>
          <a:xfrm>
            <a:off x="685800" y="3886200"/>
            <a:ext cx="7620000" cy="1752600"/>
          </a:xfrm>
        </p:spPr>
        <p:txBody>
          <a:bodyPr/>
          <a:lstStyle/>
          <a:p>
            <a:r>
              <a:rPr lang="en-US" sz="2000" dirty="0" err="1" smtClean="0">
                <a:solidFill>
                  <a:schemeClr val="tx1"/>
                </a:solidFill>
              </a:rPr>
              <a:t>Darío</a:t>
            </a:r>
            <a:r>
              <a:rPr lang="en-US" sz="2000" dirty="0" smtClean="0">
                <a:solidFill>
                  <a:schemeClr val="tx1"/>
                </a:solidFill>
              </a:rPr>
              <a:t> </a:t>
            </a:r>
            <a:r>
              <a:rPr lang="en-US" sz="2000" dirty="0" err="1" smtClean="0">
                <a:solidFill>
                  <a:schemeClr val="tx1"/>
                </a:solidFill>
              </a:rPr>
              <a:t>Suárez</a:t>
            </a:r>
            <a:r>
              <a:rPr lang="en-US" sz="2000" dirty="0" smtClean="0">
                <a:solidFill>
                  <a:schemeClr val="tx1"/>
                </a:solidFill>
              </a:rPr>
              <a:t> </a:t>
            </a:r>
            <a:r>
              <a:rPr lang="en-US" sz="2000" baseline="30000" dirty="0" smtClean="0">
                <a:solidFill>
                  <a:schemeClr val="tx1"/>
                </a:solidFill>
              </a:rPr>
              <a:t>1</a:t>
            </a:r>
            <a:r>
              <a:rPr lang="en-US" sz="2000" dirty="0" smtClean="0">
                <a:solidFill>
                  <a:schemeClr val="tx1"/>
                </a:solidFill>
              </a:rPr>
              <a:t>, Teresa </a:t>
            </a:r>
            <a:r>
              <a:rPr lang="en-US" sz="2000" dirty="0" err="1" smtClean="0">
                <a:solidFill>
                  <a:schemeClr val="tx1"/>
                </a:solidFill>
              </a:rPr>
              <a:t>Monreal</a:t>
            </a:r>
            <a:r>
              <a:rPr lang="en-US" sz="2000" dirty="0" smtClean="0">
                <a:solidFill>
                  <a:schemeClr val="tx1"/>
                </a:solidFill>
              </a:rPr>
              <a:t> </a:t>
            </a:r>
            <a:r>
              <a:rPr lang="en-US" sz="2000" baseline="30000" dirty="0" smtClean="0">
                <a:solidFill>
                  <a:schemeClr val="tx1"/>
                </a:solidFill>
              </a:rPr>
              <a:t>1</a:t>
            </a:r>
            <a:r>
              <a:rPr lang="en-US" sz="2000" dirty="0" smtClean="0">
                <a:solidFill>
                  <a:schemeClr val="tx1"/>
                </a:solidFill>
              </a:rPr>
              <a:t>, Fernando Vallejo </a:t>
            </a:r>
            <a:r>
              <a:rPr lang="en-US" sz="2000" baseline="30000" dirty="0" smtClean="0">
                <a:solidFill>
                  <a:schemeClr val="tx1"/>
                </a:solidFill>
              </a:rPr>
              <a:t>2</a:t>
            </a:r>
            <a:r>
              <a:rPr lang="en-US" sz="2000" dirty="0" smtClean="0">
                <a:solidFill>
                  <a:schemeClr val="tx1"/>
                </a:solidFill>
              </a:rPr>
              <a:t>, Ramón </a:t>
            </a:r>
            <a:r>
              <a:rPr lang="en-US" sz="2000" dirty="0" err="1" smtClean="0">
                <a:solidFill>
                  <a:schemeClr val="tx1"/>
                </a:solidFill>
              </a:rPr>
              <a:t>Beivide</a:t>
            </a:r>
            <a:r>
              <a:rPr lang="en-US" sz="2000" dirty="0" smtClean="0">
                <a:solidFill>
                  <a:schemeClr val="tx1"/>
                </a:solidFill>
              </a:rPr>
              <a:t> </a:t>
            </a:r>
            <a:r>
              <a:rPr lang="en-US" sz="2000" baseline="30000" dirty="0" smtClean="0">
                <a:solidFill>
                  <a:schemeClr val="tx1"/>
                </a:solidFill>
              </a:rPr>
              <a:t>2</a:t>
            </a:r>
            <a:r>
              <a:rPr lang="en-US" sz="2000" dirty="0" smtClean="0">
                <a:solidFill>
                  <a:schemeClr val="tx1"/>
                </a:solidFill>
              </a:rPr>
              <a:t>, and Victor </a:t>
            </a:r>
            <a:r>
              <a:rPr lang="en-US" sz="2000" dirty="0" err="1" smtClean="0">
                <a:solidFill>
                  <a:schemeClr val="tx1"/>
                </a:solidFill>
              </a:rPr>
              <a:t>Viñals</a:t>
            </a:r>
            <a:r>
              <a:rPr lang="en-US" sz="2000" dirty="0" smtClean="0">
                <a:solidFill>
                  <a:schemeClr val="tx1"/>
                </a:solidFill>
              </a:rPr>
              <a:t> </a:t>
            </a:r>
            <a:r>
              <a:rPr lang="en-US" sz="2000" baseline="30000" dirty="0" smtClean="0">
                <a:solidFill>
                  <a:schemeClr val="tx1"/>
                </a:solidFill>
              </a:rPr>
              <a:t>1</a:t>
            </a:r>
          </a:p>
          <a:p>
            <a:r>
              <a:rPr lang="en-US" sz="2000" baseline="30000" dirty="0" smtClean="0">
                <a:solidFill>
                  <a:schemeClr val="tx1"/>
                </a:solidFill>
              </a:rPr>
              <a:t>1</a:t>
            </a:r>
            <a:r>
              <a:rPr lang="en-US" sz="2000" dirty="0" smtClean="0">
                <a:solidFill>
                  <a:schemeClr val="tx1"/>
                </a:solidFill>
              </a:rPr>
              <a:t> Universidad de Zaragoza and </a:t>
            </a:r>
            <a:r>
              <a:rPr lang="en-US" sz="2000" baseline="30000" dirty="0" smtClean="0">
                <a:solidFill>
                  <a:schemeClr val="tx1"/>
                </a:solidFill>
              </a:rPr>
              <a:t>2</a:t>
            </a:r>
            <a:r>
              <a:rPr lang="en-US" sz="2000" dirty="0" smtClean="0">
                <a:solidFill>
                  <a:schemeClr val="tx1"/>
                </a:solidFill>
              </a:rPr>
              <a:t> Universidad de Cantabria</a:t>
            </a: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0" y="-76200"/>
            <a:ext cx="8521700" cy="457200"/>
          </a:xfrm>
        </p:spPr>
        <p:txBody>
          <a:bodyPr/>
          <a:lstStyle/>
          <a:p>
            <a:r>
              <a:rPr lang="en-US" dirty="0"/>
              <a:t>Policy (2) – Control replication</a:t>
            </a:r>
          </a:p>
        </p:txBody>
      </p:sp>
      <p:sp>
        <p:nvSpPr>
          <p:cNvPr id="438275" name="Rectangle 3"/>
          <p:cNvSpPr>
            <a:spLocks noGrp="1" noChangeArrowheads="1"/>
          </p:cNvSpPr>
          <p:nvPr>
            <p:ph type="body" idx="1"/>
          </p:nvPr>
        </p:nvSpPr>
        <p:spPr>
          <a:xfrm>
            <a:off x="0" y="609600"/>
            <a:ext cx="8142288" cy="5122863"/>
          </a:xfrm>
        </p:spPr>
        <p:txBody>
          <a:bodyPr/>
          <a:lstStyle/>
          <a:p>
            <a:pPr>
              <a:lnSpc>
                <a:spcPct val="110000"/>
              </a:lnSpc>
            </a:pPr>
            <a:r>
              <a:rPr lang="en-US" dirty="0"/>
              <a:t>Intuition – increase # </a:t>
            </a:r>
            <a:r>
              <a:rPr lang="en-US" dirty="0" smtClean="0"/>
              <a:t>of </a:t>
            </a:r>
            <a:r>
              <a:rPr lang="en-US" dirty="0"/>
              <a:t>unique on-chip </a:t>
            </a:r>
            <a:r>
              <a:rPr lang="en-US" dirty="0" smtClean="0"/>
              <a:t>data</a:t>
            </a:r>
          </a:p>
          <a:p>
            <a:pPr lvl="1">
              <a:lnSpc>
                <a:spcPct val="110000"/>
              </a:lnSpc>
            </a:pPr>
            <a:r>
              <a:rPr lang="en-US" b="1" dirty="0" smtClean="0">
                <a:solidFill>
                  <a:srgbClr val="C00000"/>
                </a:solidFill>
              </a:rPr>
              <a:t>SINGLETS</a:t>
            </a:r>
            <a:endParaRPr lang="en-US" b="1" dirty="0">
              <a:solidFill>
                <a:srgbClr val="C00000"/>
              </a:solidFill>
            </a:endParaRPr>
          </a:p>
          <a:p>
            <a:pPr>
              <a:lnSpc>
                <a:spcPct val="110000"/>
              </a:lnSpc>
            </a:pPr>
            <a:r>
              <a:rPr lang="en-US" dirty="0"/>
              <a:t>Latency/capacity tradeoff</a:t>
            </a:r>
          </a:p>
          <a:p>
            <a:pPr lvl="1">
              <a:lnSpc>
                <a:spcPct val="110000"/>
              </a:lnSpc>
            </a:pPr>
            <a:r>
              <a:rPr lang="en-US" dirty="0"/>
              <a:t>Evict </a:t>
            </a:r>
            <a:r>
              <a:rPr lang="en-US" dirty="0" err="1">
                <a:solidFill>
                  <a:srgbClr val="C00000"/>
                </a:solidFill>
              </a:rPr>
              <a:t>singlets</a:t>
            </a:r>
            <a:r>
              <a:rPr lang="en-US" dirty="0"/>
              <a:t> only when no </a:t>
            </a:r>
            <a:r>
              <a:rPr lang="en-US" b="1" dirty="0" smtClean="0">
                <a:solidFill>
                  <a:srgbClr val="002060"/>
                </a:solidFill>
              </a:rPr>
              <a:t>invalid</a:t>
            </a:r>
            <a:r>
              <a:rPr lang="en-US" dirty="0" smtClean="0"/>
              <a:t> or </a:t>
            </a:r>
            <a:r>
              <a:rPr lang="en-US" b="1" dirty="0" smtClean="0">
                <a:solidFill>
                  <a:srgbClr val="002060"/>
                </a:solidFill>
              </a:rPr>
              <a:t>replicates</a:t>
            </a:r>
            <a:r>
              <a:rPr lang="en-US" dirty="0" smtClean="0"/>
              <a:t> exist</a:t>
            </a:r>
          </a:p>
          <a:p>
            <a:pPr lvl="2">
              <a:lnSpc>
                <a:spcPct val="110000"/>
              </a:lnSpc>
            </a:pPr>
            <a:r>
              <a:rPr lang="en-US" dirty="0" smtClean="0"/>
              <a:t>If all </a:t>
            </a:r>
            <a:r>
              <a:rPr lang="en-US" dirty="0" err="1" smtClean="0"/>
              <a:t>singlets</a:t>
            </a:r>
            <a:r>
              <a:rPr lang="en-US" dirty="0" smtClean="0"/>
              <a:t> pick LRU</a:t>
            </a:r>
            <a:endParaRPr lang="en-US" dirty="0"/>
          </a:p>
          <a:p>
            <a:pPr lvl="1">
              <a:lnSpc>
                <a:spcPct val="110000"/>
              </a:lnSpc>
            </a:pPr>
            <a:r>
              <a:rPr lang="en-US" dirty="0"/>
              <a:t>Modify the default cache replacement policy</a:t>
            </a:r>
          </a:p>
          <a:p>
            <a:pPr>
              <a:lnSpc>
                <a:spcPct val="110000"/>
              </a:lnSpc>
            </a:pPr>
            <a:r>
              <a:rPr lang="en-US" dirty="0"/>
              <a:t>“Spill” an evicted singlet into a peer cache</a:t>
            </a:r>
          </a:p>
          <a:p>
            <a:pPr lvl="1">
              <a:lnSpc>
                <a:spcPct val="110000"/>
              </a:lnSpc>
            </a:pPr>
            <a:r>
              <a:rPr lang="en-US" dirty="0"/>
              <a:t>Can further reduce on-chip replication</a:t>
            </a:r>
          </a:p>
          <a:p>
            <a:pPr lvl="1">
              <a:lnSpc>
                <a:spcPct val="110000"/>
              </a:lnSpc>
            </a:pPr>
            <a:r>
              <a:rPr lang="en-US" b="1" dirty="0" smtClean="0"/>
              <a:t>Which cache?</a:t>
            </a:r>
            <a:r>
              <a:rPr lang="en-US" b="1" dirty="0"/>
              <a:t> </a:t>
            </a:r>
            <a:r>
              <a:rPr lang="en-US" b="1" dirty="0" smtClean="0"/>
              <a:t>Choose at Random</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0" y="0"/>
            <a:ext cx="8458200" cy="381000"/>
          </a:xfrm>
        </p:spPr>
        <p:txBody>
          <a:bodyPr/>
          <a:lstStyle/>
          <a:p>
            <a:r>
              <a:rPr lang="en-US" dirty="0"/>
              <a:t>Policy (3) - Global cache management</a:t>
            </a:r>
          </a:p>
        </p:txBody>
      </p:sp>
      <p:sp>
        <p:nvSpPr>
          <p:cNvPr id="441347" name="Rectangle 3"/>
          <p:cNvSpPr>
            <a:spLocks noGrp="1" noChangeArrowheads="1"/>
          </p:cNvSpPr>
          <p:nvPr>
            <p:ph type="body" sz="half" idx="1"/>
          </p:nvPr>
        </p:nvSpPr>
        <p:spPr>
          <a:xfrm>
            <a:off x="228600" y="457200"/>
            <a:ext cx="8405813" cy="5897563"/>
          </a:xfrm>
        </p:spPr>
        <p:txBody>
          <a:bodyPr/>
          <a:lstStyle/>
          <a:p>
            <a:r>
              <a:rPr lang="en-US" dirty="0"/>
              <a:t>Approximate global-LRU replacement</a:t>
            </a:r>
          </a:p>
          <a:p>
            <a:pPr lvl="1"/>
            <a:r>
              <a:rPr lang="en-US" dirty="0"/>
              <a:t>Combine </a:t>
            </a:r>
            <a:r>
              <a:rPr lang="en-US" dirty="0">
                <a:solidFill>
                  <a:srgbClr val="0000CC"/>
                </a:solidFill>
              </a:rPr>
              <a:t>global spill/reuse history </a:t>
            </a:r>
            <a:r>
              <a:rPr lang="en-US" dirty="0"/>
              <a:t>with local LRU</a:t>
            </a:r>
            <a:endParaRPr lang="en-US" dirty="0">
              <a:solidFill>
                <a:srgbClr val="0000CC"/>
              </a:solidFill>
            </a:endParaRPr>
          </a:p>
          <a:p>
            <a:pPr>
              <a:lnSpc>
                <a:spcPct val="110000"/>
              </a:lnSpc>
            </a:pPr>
            <a:r>
              <a:rPr lang="en-US" dirty="0"/>
              <a:t>Identify and replace globally </a:t>
            </a:r>
            <a:r>
              <a:rPr lang="en-US" dirty="0">
                <a:solidFill>
                  <a:srgbClr val="0000CC"/>
                </a:solidFill>
              </a:rPr>
              <a:t>inactive </a:t>
            </a:r>
            <a:r>
              <a:rPr lang="en-US" dirty="0"/>
              <a:t>data</a:t>
            </a:r>
          </a:p>
          <a:p>
            <a:pPr lvl="1"/>
            <a:r>
              <a:rPr lang="en-US" dirty="0"/>
              <a:t>First become the LRU entry in the local cache</a:t>
            </a:r>
          </a:p>
          <a:p>
            <a:pPr lvl="1"/>
            <a:r>
              <a:rPr lang="en-US" dirty="0"/>
              <a:t>Set as MRU if spilled into a peer cache</a:t>
            </a:r>
          </a:p>
          <a:p>
            <a:pPr lvl="1"/>
            <a:r>
              <a:rPr lang="en-US" dirty="0"/>
              <a:t>Later become LRU entry again: evict globally</a:t>
            </a:r>
          </a:p>
          <a:p>
            <a:pPr>
              <a:lnSpc>
                <a:spcPct val="110000"/>
              </a:lnSpc>
            </a:pPr>
            <a:r>
              <a:rPr lang="en-US" dirty="0"/>
              <a:t>1-chance forwarding (1-Fwd)</a:t>
            </a:r>
          </a:p>
          <a:p>
            <a:pPr lvl="1"/>
            <a:r>
              <a:rPr lang="en-US" dirty="0"/>
              <a:t>Blocks can only be spilled once if not reused</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1-Chance Forwarding</a:t>
            </a:r>
            <a:endParaRPr lang="en-US" dirty="0"/>
          </a:p>
        </p:txBody>
      </p:sp>
      <p:sp>
        <p:nvSpPr>
          <p:cNvPr id="6" name="Text Placeholder 5"/>
          <p:cNvSpPr>
            <a:spLocks noGrp="1"/>
          </p:cNvSpPr>
          <p:nvPr>
            <p:ph type="body" idx="1"/>
          </p:nvPr>
        </p:nvSpPr>
        <p:spPr/>
        <p:txBody>
          <a:bodyPr/>
          <a:lstStyle/>
          <a:p>
            <a:r>
              <a:rPr lang="en-US" dirty="0" smtClean="0"/>
              <a:t>Keep Recirculation Count with each block</a:t>
            </a:r>
          </a:p>
          <a:p>
            <a:r>
              <a:rPr lang="en-US" dirty="0" smtClean="0"/>
              <a:t>Initially RC = 0</a:t>
            </a:r>
          </a:p>
          <a:p>
            <a:r>
              <a:rPr lang="en-US" dirty="0" smtClean="0"/>
              <a:t>When evicting a singlet w/ RC = 0 </a:t>
            </a:r>
          </a:p>
          <a:p>
            <a:pPr lvl="1"/>
            <a:r>
              <a:rPr lang="en-US" dirty="0" smtClean="0"/>
              <a:t>Set it’s RC to 1</a:t>
            </a:r>
          </a:p>
          <a:p>
            <a:r>
              <a:rPr lang="en-US" dirty="0" smtClean="0"/>
              <a:t>When evicting:</a:t>
            </a:r>
          </a:p>
          <a:p>
            <a:pPr lvl="1"/>
            <a:r>
              <a:rPr lang="en-US" dirty="0" smtClean="0"/>
              <a:t>RC--</a:t>
            </a:r>
          </a:p>
          <a:p>
            <a:pPr lvl="1"/>
            <a:r>
              <a:rPr lang="en-US" dirty="0" smtClean="0"/>
              <a:t>If RC = 0 discard</a:t>
            </a:r>
          </a:p>
          <a:p>
            <a:r>
              <a:rPr lang="en-US" dirty="0" smtClean="0"/>
              <a:t>If block is touched</a:t>
            </a:r>
          </a:p>
          <a:p>
            <a:pPr lvl="1"/>
            <a:r>
              <a:rPr lang="en-US" dirty="0" smtClean="0"/>
              <a:t>RC = 0</a:t>
            </a:r>
          </a:p>
          <a:p>
            <a:pPr lvl="1"/>
            <a:r>
              <a:rPr lang="en-US" dirty="0" smtClean="0"/>
              <a:t>Give it another chance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0" y="0"/>
            <a:ext cx="7620000" cy="381000"/>
          </a:xfrm>
        </p:spPr>
        <p:txBody>
          <a:bodyPr/>
          <a:lstStyle/>
          <a:p>
            <a:r>
              <a:rPr lang="en-US"/>
              <a:t>Cooperation Throttling</a:t>
            </a:r>
          </a:p>
        </p:txBody>
      </p:sp>
      <p:sp>
        <p:nvSpPr>
          <p:cNvPr id="445443" name="Rectangle 3"/>
          <p:cNvSpPr>
            <a:spLocks noGrp="1" noChangeArrowheads="1"/>
          </p:cNvSpPr>
          <p:nvPr>
            <p:ph type="body" idx="1"/>
          </p:nvPr>
        </p:nvSpPr>
        <p:spPr>
          <a:xfrm>
            <a:off x="685800" y="533400"/>
            <a:ext cx="8034338" cy="3276600"/>
          </a:xfrm>
        </p:spPr>
        <p:txBody>
          <a:bodyPr/>
          <a:lstStyle/>
          <a:p>
            <a:r>
              <a:rPr lang="en-US" dirty="0"/>
              <a:t>Why throttling?</a:t>
            </a:r>
          </a:p>
          <a:p>
            <a:pPr lvl="1"/>
            <a:r>
              <a:rPr lang="en-US" dirty="0"/>
              <a:t>Further tradeoff between capacity/latency</a:t>
            </a:r>
          </a:p>
          <a:p>
            <a:r>
              <a:rPr lang="en-US" dirty="0"/>
              <a:t>Two probabilities to help make decisions</a:t>
            </a:r>
          </a:p>
          <a:p>
            <a:pPr lvl="1"/>
            <a:r>
              <a:rPr lang="en-US" dirty="0">
                <a:solidFill>
                  <a:srgbClr val="C00000"/>
                </a:solidFill>
              </a:rPr>
              <a:t>Cooperation probability</a:t>
            </a:r>
            <a:r>
              <a:rPr lang="en-US" dirty="0" smtClean="0">
                <a:solidFill>
                  <a:srgbClr val="C00000"/>
                </a:solidFill>
              </a:rPr>
              <a:t>: </a:t>
            </a:r>
            <a:r>
              <a:rPr lang="en-US" b="1" dirty="0" smtClean="0"/>
              <a:t>Prefer </a:t>
            </a:r>
            <a:r>
              <a:rPr lang="en-US" b="1" dirty="0" err="1" smtClean="0"/>
              <a:t>singlets</a:t>
            </a:r>
            <a:r>
              <a:rPr lang="en-US" b="1" dirty="0" smtClean="0"/>
              <a:t> over replicates?</a:t>
            </a:r>
            <a:r>
              <a:rPr lang="en-US" dirty="0" smtClean="0"/>
              <a:t> </a:t>
            </a:r>
          </a:p>
          <a:p>
            <a:pPr lvl="2"/>
            <a:r>
              <a:rPr lang="en-US" dirty="0" smtClean="0"/>
              <a:t>control </a:t>
            </a:r>
            <a:r>
              <a:rPr lang="en-US" dirty="0"/>
              <a:t>replication</a:t>
            </a:r>
          </a:p>
          <a:p>
            <a:pPr lvl="1"/>
            <a:r>
              <a:rPr lang="en-US" dirty="0">
                <a:solidFill>
                  <a:srgbClr val="C00000"/>
                </a:solidFill>
              </a:rPr>
              <a:t>Spill probability: </a:t>
            </a:r>
            <a:r>
              <a:rPr lang="en-US" b="1" dirty="0" smtClean="0"/>
              <a:t>Spill a singlet victim?</a:t>
            </a:r>
          </a:p>
          <a:p>
            <a:pPr lvl="2"/>
            <a:r>
              <a:rPr lang="en-US" dirty="0" smtClean="0"/>
              <a:t>throttle </a:t>
            </a:r>
            <a:r>
              <a:rPr lang="en-US" dirty="0"/>
              <a:t>spilling</a:t>
            </a:r>
          </a:p>
        </p:txBody>
      </p:sp>
      <p:sp>
        <p:nvSpPr>
          <p:cNvPr id="445444" name="Rectangle 4"/>
          <p:cNvSpPr>
            <a:spLocks noChangeArrowheads="1"/>
          </p:cNvSpPr>
          <p:nvPr/>
        </p:nvSpPr>
        <p:spPr bwMode="auto">
          <a:xfrm>
            <a:off x="334963" y="4140200"/>
            <a:ext cx="8185150" cy="1044575"/>
          </a:xfrm>
          <a:prstGeom prst="rect">
            <a:avLst/>
          </a:prstGeom>
          <a:gradFill rotWithShape="1">
            <a:gsLst>
              <a:gs pos="0">
                <a:srgbClr val="FFFF00"/>
              </a:gs>
              <a:gs pos="100000">
                <a:srgbClr val="00FF00"/>
              </a:gs>
            </a:gsLst>
            <a:lin ang="0" scaled="1"/>
          </a:gradFill>
          <a:ln w="9525" algn="ctr">
            <a:noFill/>
            <a:miter lim="800000"/>
            <a:headEnd/>
            <a:tailEnd/>
          </a:ln>
          <a:effectLst/>
        </p:spPr>
        <p:txBody>
          <a:bodyPr wrap="none" anchor="ctr"/>
          <a:lstStyle/>
          <a:p>
            <a:endParaRPr lang="en-US"/>
          </a:p>
        </p:txBody>
      </p:sp>
      <p:sp>
        <p:nvSpPr>
          <p:cNvPr id="445445" name="Text Box 5"/>
          <p:cNvSpPr txBox="1">
            <a:spLocks noChangeArrowheads="1"/>
          </p:cNvSpPr>
          <p:nvPr/>
        </p:nvSpPr>
        <p:spPr bwMode="auto">
          <a:xfrm>
            <a:off x="104775" y="3706813"/>
            <a:ext cx="1030288" cy="457200"/>
          </a:xfrm>
          <a:prstGeom prst="rect">
            <a:avLst/>
          </a:prstGeom>
          <a:noFill/>
          <a:ln w="38100" algn="ctr">
            <a:noFill/>
            <a:miter lim="800000"/>
            <a:headEnd/>
            <a:tailEnd/>
          </a:ln>
          <a:effectLst/>
        </p:spPr>
        <p:txBody>
          <a:bodyPr wrap="none">
            <a:spAutoFit/>
          </a:bodyPr>
          <a:lstStyle/>
          <a:p>
            <a:r>
              <a:rPr lang="en-US" sz="2400"/>
              <a:t>Shared</a:t>
            </a:r>
          </a:p>
        </p:txBody>
      </p:sp>
      <p:sp>
        <p:nvSpPr>
          <p:cNvPr id="445446" name="Text Box 6"/>
          <p:cNvSpPr txBox="1">
            <a:spLocks noChangeArrowheads="1"/>
          </p:cNvSpPr>
          <p:nvPr/>
        </p:nvSpPr>
        <p:spPr bwMode="auto">
          <a:xfrm>
            <a:off x="7994650" y="3708400"/>
            <a:ext cx="1046163" cy="457200"/>
          </a:xfrm>
          <a:prstGeom prst="rect">
            <a:avLst/>
          </a:prstGeom>
          <a:noFill/>
          <a:ln w="38100" algn="ctr">
            <a:noFill/>
            <a:miter lim="800000"/>
            <a:headEnd/>
            <a:tailEnd/>
          </a:ln>
          <a:effectLst/>
        </p:spPr>
        <p:txBody>
          <a:bodyPr wrap="none">
            <a:spAutoFit/>
          </a:bodyPr>
          <a:lstStyle/>
          <a:p>
            <a:r>
              <a:rPr lang="en-US" sz="2400"/>
              <a:t>Private</a:t>
            </a:r>
          </a:p>
        </p:txBody>
      </p:sp>
      <p:sp>
        <p:nvSpPr>
          <p:cNvPr id="445448" name="AutoShape 8"/>
          <p:cNvSpPr>
            <a:spLocks noChangeArrowheads="1"/>
          </p:cNvSpPr>
          <p:nvPr/>
        </p:nvSpPr>
        <p:spPr bwMode="auto">
          <a:xfrm>
            <a:off x="611188" y="4206875"/>
            <a:ext cx="7240587" cy="871538"/>
          </a:xfrm>
          <a:prstGeom prst="leftArrow">
            <a:avLst>
              <a:gd name="adj1" fmla="val 57028"/>
              <a:gd name="adj2" fmla="val 85578"/>
            </a:avLst>
          </a:prstGeom>
          <a:gradFill rotWithShape="1">
            <a:gsLst>
              <a:gs pos="0">
                <a:srgbClr val="0000CC">
                  <a:gamma/>
                  <a:shade val="46275"/>
                  <a:invGamma/>
                </a:srgbClr>
              </a:gs>
              <a:gs pos="100000">
                <a:srgbClr val="0000CC">
                  <a:alpha val="0"/>
                </a:srgbClr>
              </a:gs>
            </a:gsLst>
            <a:lin ang="0" scaled="1"/>
          </a:gradFill>
          <a:ln w="9525" algn="ctr">
            <a:solidFill>
              <a:schemeClr val="tx1"/>
            </a:solidFill>
            <a:miter lim="800000"/>
            <a:headEnd/>
            <a:tailEnd/>
          </a:ln>
          <a:effectLst/>
        </p:spPr>
        <p:txBody>
          <a:bodyPr wrap="none" anchor="ctr"/>
          <a:lstStyle/>
          <a:p>
            <a:endParaRPr lang="en-US"/>
          </a:p>
        </p:txBody>
      </p:sp>
      <p:sp>
        <p:nvSpPr>
          <p:cNvPr id="445449" name="Text Box 9"/>
          <p:cNvSpPr txBox="1">
            <a:spLocks noChangeArrowheads="1"/>
          </p:cNvSpPr>
          <p:nvPr/>
        </p:nvSpPr>
        <p:spPr bwMode="auto">
          <a:xfrm>
            <a:off x="3130550" y="4410075"/>
            <a:ext cx="3054350" cy="457200"/>
          </a:xfrm>
          <a:prstGeom prst="rect">
            <a:avLst/>
          </a:prstGeom>
          <a:noFill/>
          <a:ln w="9525" algn="ctr">
            <a:noFill/>
            <a:miter lim="800000"/>
            <a:headEnd/>
            <a:tailEnd/>
          </a:ln>
          <a:effectLst/>
        </p:spPr>
        <p:txBody>
          <a:bodyPr>
            <a:spAutoFit/>
          </a:bodyPr>
          <a:lstStyle/>
          <a:p>
            <a:r>
              <a:rPr lang="en-US" sz="2400" b="1">
                <a:solidFill>
                  <a:srgbClr val="FFFFCC"/>
                </a:solidFill>
              </a:rPr>
              <a:t>Cooperative Caching</a:t>
            </a:r>
          </a:p>
        </p:txBody>
      </p:sp>
      <p:sp>
        <p:nvSpPr>
          <p:cNvPr id="445460" name="Rectangle 20"/>
          <p:cNvSpPr>
            <a:spLocks noChangeArrowheads="1"/>
          </p:cNvSpPr>
          <p:nvPr/>
        </p:nvSpPr>
        <p:spPr bwMode="auto">
          <a:xfrm>
            <a:off x="917575" y="4410075"/>
            <a:ext cx="1463675" cy="457200"/>
          </a:xfrm>
          <a:prstGeom prst="rect">
            <a:avLst/>
          </a:prstGeom>
          <a:noFill/>
          <a:ln w="9525" algn="ctr">
            <a:noFill/>
            <a:miter lim="800000"/>
            <a:headEnd/>
            <a:tailEnd/>
          </a:ln>
          <a:effectLst/>
        </p:spPr>
        <p:txBody>
          <a:bodyPr wrap="none">
            <a:spAutoFit/>
          </a:bodyPr>
          <a:lstStyle/>
          <a:p>
            <a:r>
              <a:rPr lang="en-US" sz="2400" b="1">
                <a:solidFill>
                  <a:schemeClr val="bg1"/>
                </a:solidFill>
              </a:rPr>
              <a:t>CC 100%</a:t>
            </a:r>
          </a:p>
        </p:txBody>
      </p:sp>
      <p:grpSp>
        <p:nvGrpSpPr>
          <p:cNvPr id="2" name="Group 30"/>
          <p:cNvGrpSpPr>
            <a:grpSpLocks/>
          </p:cNvGrpSpPr>
          <p:nvPr/>
        </p:nvGrpSpPr>
        <p:grpSpPr bwMode="auto">
          <a:xfrm>
            <a:off x="6723063" y="4419600"/>
            <a:ext cx="1973262" cy="1370013"/>
            <a:chOff x="4235" y="2784"/>
            <a:chExt cx="1243" cy="863"/>
          </a:xfrm>
        </p:grpSpPr>
        <p:sp>
          <p:nvSpPr>
            <p:cNvPr id="445464" name="Text Box 24"/>
            <p:cNvSpPr txBox="1">
              <a:spLocks noChangeArrowheads="1"/>
            </p:cNvSpPr>
            <p:nvPr/>
          </p:nvSpPr>
          <p:spPr bwMode="auto">
            <a:xfrm>
              <a:off x="4600" y="3405"/>
              <a:ext cx="878" cy="242"/>
            </a:xfrm>
            <a:prstGeom prst="rect">
              <a:avLst/>
            </a:prstGeom>
            <a:noFill/>
            <a:ln w="38100" algn="ctr">
              <a:noFill/>
              <a:miter lim="800000"/>
              <a:headEnd/>
              <a:tailEnd/>
            </a:ln>
            <a:effectLst/>
          </p:spPr>
          <p:txBody>
            <a:bodyPr wrap="none">
              <a:spAutoFit/>
            </a:bodyPr>
            <a:lstStyle/>
            <a:p>
              <a:pPr>
                <a:lnSpc>
                  <a:spcPct val="80000"/>
                </a:lnSpc>
              </a:pPr>
              <a:r>
                <a:rPr lang="en-US" sz="2400"/>
                <a:t>Policy (1)</a:t>
              </a:r>
            </a:p>
          </p:txBody>
        </p:sp>
        <p:sp>
          <p:nvSpPr>
            <p:cNvPr id="445466" name="AutoShape 26"/>
            <p:cNvSpPr>
              <a:spLocks noChangeArrowheads="1"/>
            </p:cNvSpPr>
            <p:nvPr/>
          </p:nvSpPr>
          <p:spPr bwMode="auto">
            <a:xfrm>
              <a:off x="4812" y="3114"/>
              <a:ext cx="249" cy="303"/>
            </a:xfrm>
            <a:prstGeom prst="upArrow">
              <a:avLst>
                <a:gd name="adj1" fmla="val 50000"/>
                <a:gd name="adj2" fmla="val 30422"/>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445469" name="Rectangle 29"/>
            <p:cNvSpPr>
              <a:spLocks noChangeArrowheads="1"/>
            </p:cNvSpPr>
            <p:nvPr/>
          </p:nvSpPr>
          <p:spPr bwMode="auto">
            <a:xfrm>
              <a:off x="4235" y="2784"/>
              <a:ext cx="730" cy="288"/>
            </a:xfrm>
            <a:prstGeom prst="rect">
              <a:avLst/>
            </a:prstGeom>
            <a:noFill/>
            <a:ln w="9525" algn="ctr">
              <a:noFill/>
              <a:miter lim="800000"/>
              <a:headEnd/>
              <a:tailEnd/>
            </a:ln>
            <a:effectLst/>
          </p:spPr>
          <p:txBody>
            <a:bodyPr wrap="none">
              <a:spAutoFit/>
            </a:bodyPr>
            <a:lstStyle/>
            <a:p>
              <a:r>
                <a:rPr lang="en-US" sz="2400" b="1"/>
                <a:t>CC 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45460"/>
                                        </p:tgtEl>
                                        <p:attrNameLst>
                                          <p:attrName>style.visibility</p:attrName>
                                        </p:attrNameLst>
                                      </p:cBhvr>
                                      <p:to>
                                        <p:strVal val="visible"/>
                                      </p:to>
                                    </p:set>
                                    <p:anim calcmode="lin" valueType="num">
                                      <p:cBhvr additive="base">
                                        <p:cTn id="12" dur="500" fill="hold"/>
                                        <p:tgtEl>
                                          <p:spTgt spid="445460"/>
                                        </p:tgtEl>
                                        <p:attrNameLst>
                                          <p:attrName>ppt_x</p:attrName>
                                        </p:attrNameLst>
                                      </p:cBhvr>
                                      <p:tavLst>
                                        <p:tav tm="0">
                                          <p:val>
                                            <p:strVal val="1+#ppt_w/2"/>
                                          </p:val>
                                        </p:tav>
                                        <p:tav tm="100000">
                                          <p:val>
                                            <p:strVal val="#ppt_x"/>
                                          </p:val>
                                        </p:tav>
                                      </p:tavLst>
                                    </p:anim>
                                    <p:anim calcmode="lin" valueType="num">
                                      <p:cBhvr additive="base">
                                        <p:cTn id="13" dur="500" fill="hold"/>
                                        <p:tgtEl>
                                          <p:spTgt spid="445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60"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n-US"/>
              <a:t>Outline</a:t>
            </a:r>
          </a:p>
        </p:txBody>
      </p:sp>
      <p:sp>
        <p:nvSpPr>
          <p:cNvPr id="670723" name="Rectangle 3"/>
          <p:cNvSpPr>
            <a:spLocks noGrp="1" noChangeArrowheads="1"/>
          </p:cNvSpPr>
          <p:nvPr>
            <p:ph type="body" idx="1"/>
          </p:nvPr>
        </p:nvSpPr>
        <p:spPr>
          <a:xfrm>
            <a:off x="685800" y="1117600"/>
            <a:ext cx="8175625" cy="5057775"/>
          </a:xfrm>
        </p:spPr>
        <p:txBody>
          <a:bodyPr/>
          <a:lstStyle/>
          <a:p>
            <a:pPr>
              <a:lnSpc>
                <a:spcPct val="120000"/>
              </a:lnSpc>
            </a:pPr>
            <a:r>
              <a:rPr lang="en-US">
                <a:solidFill>
                  <a:srgbClr val="C0C0C0"/>
                </a:solidFill>
              </a:rPr>
              <a:t>Introduction</a:t>
            </a:r>
          </a:p>
          <a:p>
            <a:pPr>
              <a:lnSpc>
                <a:spcPct val="120000"/>
              </a:lnSpc>
            </a:pPr>
            <a:r>
              <a:rPr lang="en-US">
                <a:solidFill>
                  <a:srgbClr val="C0C0C0"/>
                </a:solidFill>
              </a:rPr>
              <a:t>CMP Cooperative Caching</a:t>
            </a:r>
          </a:p>
          <a:p>
            <a:pPr>
              <a:lnSpc>
                <a:spcPct val="120000"/>
              </a:lnSpc>
            </a:pPr>
            <a:r>
              <a:rPr lang="en-US"/>
              <a:t>Hardware Implementation</a:t>
            </a:r>
          </a:p>
          <a:p>
            <a:pPr>
              <a:lnSpc>
                <a:spcPct val="120000"/>
              </a:lnSpc>
            </a:pPr>
            <a:r>
              <a:rPr lang="en-US"/>
              <a:t>Performance Evaluation</a:t>
            </a:r>
          </a:p>
          <a:p>
            <a:pPr>
              <a:lnSpc>
                <a:spcPct val="120000"/>
              </a:lnSpc>
            </a:pPr>
            <a:r>
              <a:rPr lang="en-US"/>
              <a:t>Conclusion</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a:t>Hardware Implementation</a:t>
            </a:r>
          </a:p>
        </p:txBody>
      </p:sp>
      <p:sp>
        <p:nvSpPr>
          <p:cNvPr id="671747" name="Rectangle 3"/>
          <p:cNvSpPr>
            <a:spLocks noGrp="1" noChangeArrowheads="1"/>
          </p:cNvSpPr>
          <p:nvPr>
            <p:ph type="body" idx="1"/>
          </p:nvPr>
        </p:nvSpPr>
        <p:spPr/>
        <p:txBody>
          <a:bodyPr/>
          <a:lstStyle/>
          <a:p>
            <a:r>
              <a:rPr lang="en-US"/>
              <a:t>Requirements</a:t>
            </a:r>
          </a:p>
          <a:p>
            <a:pPr lvl="1"/>
            <a:r>
              <a:rPr lang="en-US"/>
              <a:t>Information: singlet, spill/reuse history</a:t>
            </a:r>
          </a:p>
          <a:p>
            <a:pPr lvl="1"/>
            <a:r>
              <a:rPr lang="en-US"/>
              <a:t>Cache replacement policy</a:t>
            </a:r>
          </a:p>
          <a:p>
            <a:pPr lvl="1"/>
            <a:r>
              <a:rPr lang="en-US"/>
              <a:t>Coherence protocol: clean owner and spilling</a:t>
            </a:r>
          </a:p>
          <a:p>
            <a:pPr lvl="2"/>
            <a:endParaRPr lang="en-US"/>
          </a:p>
          <a:p>
            <a:r>
              <a:rPr lang="en-US"/>
              <a:t>Can modify an existing implementation</a:t>
            </a:r>
          </a:p>
          <a:p>
            <a:r>
              <a:rPr lang="en-US"/>
              <a:t>Proposed implementation</a:t>
            </a:r>
          </a:p>
          <a:p>
            <a:pPr lvl="1"/>
            <a:r>
              <a:rPr lang="en-US"/>
              <a:t>Central Coherence Engine (CCE)</a:t>
            </a:r>
          </a:p>
          <a:p>
            <a:pPr lvl="1"/>
            <a:r>
              <a:rPr lang="en-US"/>
              <a:t>On-chip directory by duplicating tag arrays</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Duplicate Tag Directory</a:t>
            </a:r>
            <a:endParaRPr lang="en-US" dirty="0"/>
          </a:p>
        </p:txBody>
      </p:sp>
      <p:pic>
        <p:nvPicPr>
          <p:cNvPr id="345089" name="Picture 1"/>
          <p:cNvPicPr>
            <a:picLocks noGrp="1" noChangeAspect="1" noChangeArrowheads="1"/>
          </p:cNvPicPr>
          <p:nvPr>
            <p:ph idx="1"/>
          </p:nvPr>
        </p:nvPicPr>
        <p:blipFill>
          <a:blip r:embed="rId2"/>
          <a:srcRect/>
          <a:stretch>
            <a:fillRect/>
          </a:stretch>
        </p:blipFill>
        <p:spPr bwMode="auto">
          <a:xfrm>
            <a:off x="990600" y="685800"/>
            <a:ext cx="7286625" cy="3486150"/>
          </a:xfrm>
          <a:prstGeom prst="rect">
            <a:avLst/>
          </a:prstGeom>
          <a:noFill/>
          <a:ln w="9525">
            <a:noFill/>
            <a:miter lim="800000"/>
            <a:headEnd/>
            <a:tailEnd/>
          </a:ln>
          <a:effectLst/>
        </p:spPr>
      </p:pic>
      <p:pic>
        <p:nvPicPr>
          <p:cNvPr id="345090" name="Picture 2"/>
          <p:cNvPicPr>
            <a:picLocks noChangeAspect="1" noChangeArrowheads="1"/>
          </p:cNvPicPr>
          <p:nvPr/>
        </p:nvPicPr>
        <p:blipFill>
          <a:blip r:embed="rId3"/>
          <a:srcRect/>
          <a:stretch>
            <a:fillRect/>
          </a:stretch>
        </p:blipFill>
        <p:spPr bwMode="auto">
          <a:xfrm>
            <a:off x="228600" y="4343400"/>
            <a:ext cx="6115050" cy="2381250"/>
          </a:xfrm>
          <a:prstGeom prst="rect">
            <a:avLst/>
          </a:prstGeom>
          <a:noFill/>
          <a:ln w="9525">
            <a:noFill/>
            <a:miter lim="800000"/>
            <a:headEnd/>
            <a:tailEnd/>
          </a:ln>
          <a:effectLst/>
        </p:spPr>
      </p:pic>
      <p:sp>
        <p:nvSpPr>
          <p:cNvPr id="6" name="TextBox 5"/>
          <p:cNvSpPr txBox="1"/>
          <p:nvPr/>
        </p:nvSpPr>
        <p:spPr>
          <a:xfrm>
            <a:off x="6705600" y="5486400"/>
            <a:ext cx="1996059" cy="461665"/>
          </a:xfrm>
          <a:prstGeom prst="rect">
            <a:avLst/>
          </a:prstGeom>
          <a:noFill/>
        </p:spPr>
        <p:txBody>
          <a:bodyPr wrap="none" rtlCol="0">
            <a:spAutoFit/>
          </a:bodyPr>
          <a:lstStyle/>
          <a:p>
            <a:r>
              <a:rPr lang="en-US" sz="2400" b="1" dirty="0" smtClean="0">
                <a:solidFill>
                  <a:srgbClr val="C00000"/>
                </a:solidFill>
              </a:rPr>
              <a:t>2.3% of total</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lstStyle/>
          <a:p>
            <a:r>
              <a:rPr lang="en-US"/>
              <a:t>Information and Data Exchange</a:t>
            </a:r>
          </a:p>
        </p:txBody>
      </p:sp>
      <p:sp>
        <p:nvSpPr>
          <p:cNvPr id="673795" name="Rectangle 3"/>
          <p:cNvSpPr>
            <a:spLocks noGrp="1" noChangeArrowheads="1"/>
          </p:cNvSpPr>
          <p:nvPr>
            <p:ph type="body" idx="1"/>
          </p:nvPr>
        </p:nvSpPr>
        <p:spPr>
          <a:xfrm>
            <a:off x="685800" y="1117600"/>
            <a:ext cx="8020050" cy="4724400"/>
          </a:xfrm>
        </p:spPr>
        <p:txBody>
          <a:bodyPr/>
          <a:lstStyle/>
          <a:p>
            <a:r>
              <a:rPr lang="en-US"/>
              <a:t>Singlet information</a:t>
            </a:r>
          </a:p>
          <a:p>
            <a:pPr lvl="1"/>
            <a:r>
              <a:rPr lang="en-US"/>
              <a:t>Directory detects and notifies the block owner</a:t>
            </a:r>
          </a:p>
          <a:p>
            <a:pPr lvl="1"/>
            <a:endParaRPr lang="en-US" sz="800"/>
          </a:p>
          <a:p>
            <a:r>
              <a:rPr lang="en-US"/>
              <a:t>Sharing of clean data</a:t>
            </a:r>
          </a:p>
          <a:p>
            <a:pPr lvl="1"/>
            <a:r>
              <a:rPr lang="en-US"/>
              <a:t>PUTS: notify directory of clean data replacement</a:t>
            </a:r>
          </a:p>
          <a:p>
            <a:pPr lvl="1"/>
            <a:r>
              <a:rPr lang="en-US"/>
              <a:t>Directory sends forward request to the first sharer</a:t>
            </a:r>
          </a:p>
          <a:p>
            <a:pPr lvl="1"/>
            <a:endParaRPr lang="en-US" sz="700"/>
          </a:p>
          <a:p>
            <a:r>
              <a:rPr lang="en-US"/>
              <a:t>Spilling</a:t>
            </a:r>
          </a:p>
          <a:p>
            <a:pPr lvl="1"/>
            <a:r>
              <a:rPr lang="en-US"/>
              <a:t>Currently implemented as a 2-step data transfer</a:t>
            </a:r>
          </a:p>
          <a:p>
            <a:pPr lvl="1"/>
            <a:r>
              <a:rPr lang="en-US"/>
              <a:t>Can be implemented as recipient-issued prefetch</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Outline</a:t>
            </a:r>
          </a:p>
        </p:txBody>
      </p:sp>
      <p:sp>
        <p:nvSpPr>
          <p:cNvPr id="674819" name="Rectangle 3"/>
          <p:cNvSpPr>
            <a:spLocks noGrp="1" noChangeArrowheads="1"/>
          </p:cNvSpPr>
          <p:nvPr>
            <p:ph type="body" idx="1"/>
          </p:nvPr>
        </p:nvSpPr>
        <p:spPr>
          <a:xfrm>
            <a:off x="685800" y="1117600"/>
            <a:ext cx="8175625" cy="5057775"/>
          </a:xfrm>
        </p:spPr>
        <p:txBody>
          <a:bodyPr/>
          <a:lstStyle/>
          <a:p>
            <a:pPr>
              <a:lnSpc>
                <a:spcPct val="120000"/>
              </a:lnSpc>
            </a:pPr>
            <a:r>
              <a:rPr lang="en-US">
                <a:solidFill>
                  <a:srgbClr val="C0C0C0"/>
                </a:solidFill>
              </a:rPr>
              <a:t>Introduction</a:t>
            </a:r>
          </a:p>
          <a:p>
            <a:pPr>
              <a:lnSpc>
                <a:spcPct val="120000"/>
              </a:lnSpc>
            </a:pPr>
            <a:r>
              <a:rPr lang="en-US">
                <a:solidFill>
                  <a:srgbClr val="C0C0C0"/>
                </a:solidFill>
              </a:rPr>
              <a:t>CMP Cooperative Caching</a:t>
            </a:r>
          </a:p>
          <a:p>
            <a:pPr>
              <a:lnSpc>
                <a:spcPct val="120000"/>
              </a:lnSpc>
            </a:pPr>
            <a:r>
              <a:rPr lang="en-US">
                <a:solidFill>
                  <a:srgbClr val="C0C0C0"/>
                </a:solidFill>
              </a:rPr>
              <a:t>Hardware Implementation</a:t>
            </a:r>
          </a:p>
          <a:p>
            <a:pPr>
              <a:lnSpc>
                <a:spcPct val="120000"/>
              </a:lnSpc>
            </a:pPr>
            <a:r>
              <a:rPr lang="en-US"/>
              <a:t>Performance Evaluation</a:t>
            </a:r>
          </a:p>
          <a:p>
            <a:pPr>
              <a:lnSpc>
                <a:spcPct val="120000"/>
              </a:lnSpc>
            </a:pPr>
            <a:r>
              <a:rPr lang="en-US"/>
              <a:t>Conclusion</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a:t>Performance Evaluation</a:t>
            </a:r>
          </a:p>
        </p:txBody>
      </p:sp>
      <p:sp>
        <p:nvSpPr>
          <p:cNvPr id="463875" name="Rectangle 3"/>
          <p:cNvSpPr>
            <a:spLocks noGrp="1" noChangeArrowheads="1"/>
          </p:cNvSpPr>
          <p:nvPr>
            <p:ph type="body" idx="1"/>
          </p:nvPr>
        </p:nvSpPr>
        <p:spPr>
          <a:xfrm>
            <a:off x="685800" y="1117600"/>
            <a:ext cx="8008938" cy="5283200"/>
          </a:xfrm>
        </p:spPr>
        <p:txBody>
          <a:bodyPr/>
          <a:lstStyle/>
          <a:p>
            <a:pPr>
              <a:lnSpc>
                <a:spcPct val="110000"/>
              </a:lnSpc>
            </a:pPr>
            <a:r>
              <a:rPr lang="en-US"/>
              <a:t>Full system simulator</a:t>
            </a:r>
          </a:p>
          <a:p>
            <a:pPr lvl="1">
              <a:lnSpc>
                <a:spcPct val="110000"/>
              </a:lnSpc>
            </a:pPr>
            <a:r>
              <a:rPr lang="en-US"/>
              <a:t>Modified GEMS Ruby to simulate memory hierarchy</a:t>
            </a:r>
          </a:p>
          <a:p>
            <a:pPr lvl="1">
              <a:lnSpc>
                <a:spcPct val="110000"/>
              </a:lnSpc>
            </a:pPr>
            <a:r>
              <a:rPr lang="en-US"/>
              <a:t>Simics MAI-based OoO processor simulator</a:t>
            </a:r>
            <a:endParaRPr lang="en-US" sz="400"/>
          </a:p>
          <a:p>
            <a:pPr>
              <a:lnSpc>
                <a:spcPct val="110000"/>
              </a:lnSpc>
            </a:pPr>
            <a:r>
              <a:rPr lang="en-US"/>
              <a:t>Workloads</a:t>
            </a:r>
          </a:p>
          <a:p>
            <a:pPr lvl="1">
              <a:lnSpc>
                <a:spcPct val="110000"/>
              </a:lnSpc>
            </a:pPr>
            <a:r>
              <a:rPr lang="en-US"/>
              <a:t>Multithreaded commercial benchmarks (8-core)</a:t>
            </a:r>
          </a:p>
          <a:p>
            <a:pPr lvl="2">
              <a:lnSpc>
                <a:spcPct val="110000"/>
              </a:lnSpc>
            </a:pPr>
            <a:r>
              <a:rPr lang="en-US"/>
              <a:t>OLTP, Apache, JBB, Zeus</a:t>
            </a:r>
          </a:p>
          <a:p>
            <a:pPr lvl="1">
              <a:lnSpc>
                <a:spcPct val="110000"/>
              </a:lnSpc>
            </a:pPr>
            <a:r>
              <a:rPr lang="en-US"/>
              <a:t>Multiprogrammed SPEC2000 benchmarks (4-core)</a:t>
            </a:r>
          </a:p>
          <a:p>
            <a:pPr lvl="2">
              <a:lnSpc>
                <a:spcPct val="110000"/>
              </a:lnSpc>
            </a:pPr>
            <a:r>
              <a:rPr lang="en-US"/>
              <a:t>4 heterogeneous, 2 homogeneous</a:t>
            </a:r>
          </a:p>
          <a:p>
            <a:pPr>
              <a:lnSpc>
                <a:spcPct val="110000"/>
              </a:lnSpc>
            </a:pPr>
            <a:r>
              <a:rPr lang="en-US"/>
              <a:t>Private / shared / cooperative schemes</a:t>
            </a:r>
          </a:p>
          <a:p>
            <a:pPr lvl="1">
              <a:lnSpc>
                <a:spcPct val="110000"/>
              </a:lnSpc>
            </a:pPr>
            <a:r>
              <a:rPr lang="en-US"/>
              <a:t>Same total capacity/associativity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p:txBody>
          <a:bodyPr/>
          <a:lstStyle/>
          <a:p>
            <a:r>
              <a:rPr lang="en-US" dirty="0" smtClean="0"/>
              <a:t>L-NUCA: A Fine-Grained NUCA</a:t>
            </a:r>
          </a:p>
        </p:txBody>
      </p:sp>
      <p:sp>
        <p:nvSpPr>
          <p:cNvPr id="3" name="Marcador de contenido 2"/>
          <p:cNvSpPr>
            <a:spLocks noGrp="1"/>
          </p:cNvSpPr>
          <p:nvPr>
            <p:ph idx="1"/>
          </p:nvPr>
        </p:nvSpPr>
        <p:spPr>
          <a:xfrm>
            <a:off x="457200" y="1219201"/>
            <a:ext cx="8229600" cy="4525963"/>
          </a:xfrm>
        </p:spPr>
        <p:txBody>
          <a:bodyPr/>
          <a:lstStyle/>
          <a:p>
            <a:pPr indent="392113"/>
            <a:r>
              <a:rPr lang="es-ES_tradnl" dirty="0" smtClean="0"/>
              <a:t>3-level </a:t>
            </a:r>
            <a:r>
              <a:rPr lang="es-ES_tradnl" dirty="0" err="1" smtClean="0"/>
              <a:t>conventional</a:t>
            </a:r>
            <a:r>
              <a:rPr lang="es-ES_tradnl" dirty="0" smtClean="0"/>
              <a:t> cache vs. L-NUCA and L3</a:t>
            </a:r>
          </a:p>
          <a:p>
            <a:pPr indent="392113"/>
            <a:endParaRPr lang="en-US" dirty="0" smtClean="0"/>
          </a:p>
          <a:p>
            <a:pPr indent="392113"/>
            <a:endParaRPr lang="en-US" dirty="0" smtClean="0"/>
          </a:p>
          <a:p>
            <a:pPr indent="392113"/>
            <a:endParaRPr lang="en-US" dirty="0" smtClean="0"/>
          </a:p>
          <a:p>
            <a:pPr indent="392113">
              <a:buNone/>
            </a:pPr>
            <a:endParaRPr lang="en-US" dirty="0" smtClean="0"/>
          </a:p>
          <a:p>
            <a:pPr indent="392113"/>
            <a:r>
              <a:rPr lang="es-ES_tradnl" dirty="0" smtClean="0"/>
              <a:t>D-NUCA vs. L-NUCA and D-NUCA</a:t>
            </a:r>
          </a:p>
        </p:txBody>
      </p:sp>
      <p:pic>
        <p:nvPicPr>
          <p:cNvPr id="44036" name="3 Marcador de contenido" descr="convencional.png"/>
          <p:cNvPicPr>
            <a:picLocks noChangeAspect="1"/>
          </p:cNvPicPr>
          <p:nvPr/>
        </p:nvPicPr>
        <p:blipFill>
          <a:blip r:embed="rId3"/>
          <a:srcRect/>
          <a:stretch>
            <a:fillRect/>
          </a:stretch>
        </p:blipFill>
        <p:spPr bwMode="auto">
          <a:xfrm>
            <a:off x="1828800" y="1931989"/>
            <a:ext cx="1822938" cy="1620837"/>
          </a:xfrm>
          <a:prstGeom prst="rect">
            <a:avLst/>
          </a:prstGeom>
          <a:noFill/>
          <a:ln w="9525">
            <a:noFill/>
            <a:miter lim="800000"/>
            <a:headEnd/>
            <a:tailEnd/>
          </a:ln>
        </p:spPr>
      </p:pic>
      <p:pic>
        <p:nvPicPr>
          <p:cNvPr id="13" name="6 Imagen" descr="nuca.png"/>
          <p:cNvPicPr>
            <a:picLocks noChangeAspect="1"/>
          </p:cNvPicPr>
          <p:nvPr/>
        </p:nvPicPr>
        <p:blipFill>
          <a:blip r:embed="rId4"/>
          <a:srcRect/>
          <a:stretch>
            <a:fillRect/>
          </a:stretch>
        </p:blipFill>
        <p:spPr bwMode="auto">
          <a:xfrm>
            <a:off x="1447801" y="4400550"/>
            <a:ext cx="2230315" cy="1619250"/>
          </a:xfrm>
          <a:prstGeom prst="rect">
            <a:avLst/>
          </a:prstGeom>
          <a:noFill/>
          <a:ln w="9525">
            <a:noFill/>
            <a:miter lim="800000"/>
            <a:headEnd/>
            <a:tailEnd/>
          </a:ln>
        </p:spPr>
      </p:pic>
      <p:pic>
        <p:nvPicPr>
          <p:cNvPr id="44038" name="Imagen 13" descr="l-nuca.png"/>
          <p:cNvPicPr>
            <a:picLocks noChangeAspect="1"/>
          </p:cNvPicPr>
          <p:nvPr/>
        </p:nvPicPr>
        <p:blipFill>
          <a:blip r:embed="rId5"/>
          <a:srcRect/>
          <a:stretch>
            <a:fillRect/>
          </a:stretch>
        </p:blipFill>
        <p:spPr bwMode="auto">
          <a:xfrm>
            <a:off x="5486401" y="1858964"/>
            <a:ext cx="2130669" cy="1798637"/>
          </a:xfrm>
          <a:prstGeom prst="rect">
            <a:avLst/>
          </a:prstGeom>
          <a:noFill/>
          <a:ln w="9525">
            <a:noFill/>
            <a:miter lim="800000"/>
            <a:headEnd/>
            <a:tailEnd/>
          </a:ln>
        </p:spPr>
      </p:pic>
      <p:pic>
        <p:nvPicPr>
          <p:cNvPr id="15" name="Imagen 14" descr="d-nuca_l-nuca.png"/>
          <p:cNvPicPr>
            <a:picLocks noChangeAspect="1"/>
          </p:cNvPicPr>
          <p:nvPr/>
        </p:nvPicPr>
        <p:blipFill>
          <a:blip r:embed="rId6"/>
          <a:srcRect/>
          <a:stretch>
            <a:fillRect/>
          </a:stretch>
        </p:blipFill>
        <p:spPr bwMode="auto">
          <a:xfrm>
            <a:off x="5486401" y="4254500"/>
            <a:ext cx="2079381" cy="1765300"/>
          </a:xfrm>
          <a:prstGeom prst="rect">
            <a:avLst/>
          </a:prstGeom>
          <a:noFill/>
          <a:ln w="9525">
            <a:noFill/>
            <a:miter lim="800000"/>
            <a:headEnd/>
            <a:tailEnd/>
          </a:ln>
        </p:spPr>
      </p:pic>
      <p:sp>
        <p:nvSpPr>
          <p:cNvPr id="16" name="Flecha izquierda y derecha 15"/>
          <p:cNvSpPr/>
          <p:nvPr/>
        </p:nvSpPr>
        <p:spPr>
          <a:xfrm>
            <a:off x="4167554" y="2606675"/>
            <a:ext cx="838200" cy="30480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endParaRPr lang="en-US">
              <a:solidFill>
                <a:srgbClr val="FFFFFF"/>
              </a:solidFill>
              <a:ea typeface="ＭＳ Ｐゴシック" charset="-128"/>
            </a:endParaRPr>
          </a:p>
        </p:txBody>
      </p:sp>
      <p:sp>
        <p:nvSpPr>
          <p:cNvPr id="17" name="Flecha izquierda y derecha 16"/>
          <p:cNvSpPr/>
          <p:nvPr/>
        </p:nvSpPr>
        <p:spPr>
          <a:xfrm>
            <a:off x="4191000" y="4984750"/>
            <a:ext cx="838200" cy="30480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endParaRPr lang="en-US">
              <a:solidFill>
                <a:srgbClr val="FFFFFF"/>
              </a:solidFill>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3">
                                            <p:txEl>
                                              <p:pRg st="5" end="5"/>
                                            </p:txEl>
                                          </p:spTgt>
                                        </p:tgtEl>
                                      </p:cBhvr>
                                    </p:animEffect>
                                    <p:set>
                                      <p:cBhvr>
                                        <p:cTn id="13" dur="1" fill="hold">
                                          <p:stCondLst>
                                            <p:cond delay="999"/>
                                          </p:stCondLst>
                                        </p:cTn>
                                        <p:tgtEl>
                                          <p:spTgt spid="3">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5"/>
                                        </p:tgtEl>
                                      </p:cBhvr>
                                    </p:animEffect>
                                    <p:set>
                                      <p:cBhvr>
                                        <p:cTn id="16"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3" name="Rectangle 5"/>
          <p:cNvSpPr>
            <a:spLocks noGrp="1" noChangeArrowheads="1"/>
          </p:cNvSpPr>
          <p:nvPr>
            <p:ph type="title"/>
          </p:nvPr>
        </p:nvSpPr>
        <p:spPr>
          <a:xfrm>
            <a:off x="0" y="0"/>
            <a:ext cx="8458200" cy="381000"/>
          </a:xfrm>
        </p:spPr>
        <p:txBody>
          <a:bodyPr/>
          <a:lstStyle/>
          <a:p>
            <a:r>
              <a:rPr lang="en-US" dirty="0"/>
              <a:t>Multithreaded Workloads - Throughput</a:t>
            </a:r>
          </a:p>
        </p:txBody>
      </p:sp>
      <p:sp>
        <p:nvSpPr>
          <p:cNvPr id="677894" name="Rectangle 6"/>
          <p:cNvSpPr>
            <a:spLocks noGrp="1" noChangeArrowheads="1"/>
          </p:cNvSpPr>
          <p:nvPr>
            <p:ph type="body" sz="half" idx="1"/>
          </p:nvPr>
        </p:nvSpPr>
        <p:spPr>
          <a:xfrm>
            <a:off x="762000" y="762000"/>
            <a:ext cx="7696200" cy="1150937"/>
          </a:xfrm>
        </p:spPr>
        <p:txBody>
          <a:bodyPr/>
          <a:lstStyle/>
          <a:p>
            <a:pPr>
              <a:lnSpc>
                <a:spcPct val="90000"/>
              </a:lnSpc>
            </a:pPr>
            <a:r>
              <a:rPr lang="en-US" dirty="0"/>
              <a:t>CC throttling - 0%, 30%, 70% and 100</a:t>
            </a:r>
            <a:r>
              <a:rPr lang="en-US" dirty="0" smtClean="0"/>
              <a:t>%</a:t>
            </a:r>
          </a:p>
          <a:p>
            <a:pPr lvl="1">
              <a:lnSpc>
                <a:spcPct val="90000"/>
              </a:lnSpc>
            </a:pPr>
            <a:r>
              <a:rPr lang="en-US" dirty="0" smtClean="0"/>
              <a:t>Same for spill and replication policy </a:t>
            </a:r>
            <a:endParaRPr lang="en-US" dirty="0"/>
          </a:p>
          <a:p>
            <a:pPr>
              <a:lnSpc>
                <a:spcPct val="90000"/>
              </a:lnSpc>
            </a:pPr>
            <a:r>
              <a:rPr lang="en-US" dirty="0"/>
              <a:t>Ideal – Shared cache with local bank latency</a:t>
            </a:r>
          </a:p>
        </p:txBody>
      </p:sp>
      <p:graphicFrame>
        <p:nvGraphicFramePr>
          <p:cNvPr id="677903" name="Object 15"/>
          <p:cNvGraphicFramePr>
            <a:graphicFrameLocks noChangeAspect="1"/>
          </p:cNvGraphicFramePr>
          <p:nvPr>
            <p:ph sz="half" idx="2"/>
          </p:nvPr>
        </p:nvGraphicFramePr>
        <p:xfrm>
          <a:off x="136525" y="2405063"/>
          <a:ext cx="8631238" cy="3643312"/>
        </p:xfrm>
        <a:graphic>
          <a:graphicData uri="http://schemas.openxmlformats.org/presentationml/2006/ole">
            <p:oleObj spid="_x0000_s247810" name="Chart" r:id="rId3" imgW="6429451" imgH="2714549" progId="Excel.Sheet.8">
              <p:embed/>
            </p:oleObj>
          </a:graphicData>
        </a:graphic>
      </p:graphicFrame>
      <p:sp>
        <p:nvSpPr>
          <p:cNvPr id="5" name="Down Arrow 4"/>
          <p:cNvSpPr/>
          <p:nvPr/>
        </p:nvSpPr>
        <p:spPr bwMode="auto">
          <a:xfrm>
            <a:off x="3810000" y="32004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Down Arrow 5"/>
          <p:cNvSpPr/>
          <p:nvPr/>
        </p:nvSpPr>
        <p:spPr bwMode="auto">
          <a:xfrm>
            <a:off x="2514600" y="35814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5715000" y="35052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Down Arrow 7"/>
          <p:cNvSpPr/>
          <p:nvPr/>
        </p:nvSpPr>
        <p:spPr bwMode="auto">
          <a:xfrm>
            <a:off x="7467600" y="33528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0" y="0"/>
            <a:ext cx="8391525" cy="381000"/>
          </a:xfrm>
        </p:spPr>
        <p:txBody>
          <a:bodyPr/>
          <a:lstStyle/>
          <a:p>
            <a:r>
              <a:rPr lang="en-US" dirty="0"/>
              <a:t>Multithreaded Workloads - Avg. Latency</a:t>
            </a:r>
          </a:p>
        </p:txBody>
      </p:sp>
      <p:sp>
        <p:nvSpPr>
          <p:cNvPr id="678917" name="Rectangle 5"/>
          <p:cNvSpPr>
            <a:spLocks noGrp="1" noChangeArrowheads="1"/>
          </p:cNvSpPr>
          <p:nvPr>
            <p:ph type="body" sz="half" idx="1"/>
          </p:nvPr>
        </p:nvSpPr>
        <p:spPr>
          <a:xfrm>
            <a:off x="685800" y="1117600"/>
            <a:ext cx="8032750" cy="1916113"/>
          </a:xfrm>
          <a:noFill/>
          <a:ln/>
        </p:spPr>
        <p:txBody>
          <a:bodyPr/>
          <a:lstStyle/>
          <a:p>
            <a:r>
              <a:rPr lang="en-US"/>
              <a:t>Low off-chip miss rate</a:t>
            </a:r>
          </a:p>
          <a:p>
            <a:r>
              <a:rPr lang="en-US"/>
              <a:t>High hit ratio to local L2</a:t>
            </a:r>
          </a:p>
          <a:p>
            <a:r>
              <a:rPr lang="en-US"/>
              <a:t>Lower bandwidth needed than a shared cache </a:t>
            </a:r>
          </a:p>
        </p:txBody>
      </p:sp>
      <p:graphicFrame>
        <p:nvGraphicFramePr>
          <p:cNvPr id="678932" name="Object 20"/>
          <p:cNvGraphicFramePr>
            <a:graphicFrameLocks noChangeAspect="1"/>
          </p:cNvGraphicFramePr>
          <p:nvPr>
            <p:ph sz="half" idx="2"/>
          </p:nvPr>
        </p:nvGraphicFramePr>
        <p:xfrm>
          <a:off x="85725" y="2686050"/>
          <a:ext cx="8797925" cy="3819525"/>
        </p:xfrm>
        <a:graphic>
          <a:graphicData uri="http://schemas.openxmlformats.org/presentationml/2006/ole">
            <p:oleObj spid="_x0000_s248834" name="Chart" r:id="rId3" imgW="8581949" imgH="3724351" progId="Excel.Sheet.8">
              <p:embed/>
            </p:oleObj>
          </a:graphicData>
        </a:graphic>
      </p:graphicFrame>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0" y="0"/>
            <a:ext cx="8680450" cy="381000"/>
          </a:xfrm>
        </p:spPr>
        <p:txBody>
          <a:bodyPr/>
          <a:lstStyle/>
          <a:p>
            <a:r>
              <a:rPr lang="en-US" dirty="0" err="1"/>
              <a:t>Multiprogrammed</a:t>
            </a:r>
            <a:r>
              <a:rPr lang="en-US" dirty="0"/>
              <a:t> Workloads</a:t>
            </a:r>
          </a:p>
        </p:txBody>
      </p:sp>
      <p:graphicFrame>
        <p:nvGraphicFramePr>
          <p:cNvPr id="679990" name="Object 54"/>
          <p:cNvGraphicFramePr>
            <a:graphicFrameLocks noChangeAspect="1"/>
          </p:cNvGraphicFramePr>
          <p:nvPr>
            <p:ph sz="quarter" idx="2"/>
          </p:nvPr>
        </p:nvGraphicFramePr>
        <p:xfrm>
          <a:off x="609600" y="3505200"/>
          <a:ext cx="2093913" cy="3124200"/>
        </p:xfrm>
        <a:graphic>
          <a:graphicData uri="http://schemas.openxmlformats.org/presentationml/2006/ole">
            <p:oleObj spid="_x0000_s249858" name="Chart" r:id="rId3" imgW="2019300" imgH="2800502" progId="Excel.Sheet.8">
              <p:embed/>
            </p:oleObj>
          </a:graphicData>
        </a:graphic>
      </p:graphicFrame>
      <p:grpSp>
        <p:nvGrpSpPr>
          <p:cNvPr id="2" name="Group 89"/>
          <p:cNvGrpSpPr>
            <a:grpSpLocks/>
          </p:cNvGrpSpPr>
          <p:nvPr/>
        </p:nvGrpSpPr>
        <p:grpSpPr bwMode="auto">
          <a:xfrm>
            <a:off x="6472238" y="3798888"/>
            <a:ext cx="1560512" cy="1063625"/>
            <a:chOff x="4097" y="2393"/>
            <a:chExt cx="983" cy="670"/>
          </a:xfrm>
        </p:grpSpPr>
        <p:sp>
          <p:nvSpPr>
            <p:cNvPr id="680016" name="Rectangle 80"/>
            <p:cNvSpPr>
              <a:spLocks noChangeArrowheads="1"/>
            </p:cNvSpPr>
            <p:nvPr/>
          </p:nvSpPr>
          <p:spPr bwMode="auto">
            <a:xfrm>
              <a:off x="4127" y="2888"/>
              <a:ext cx="144" cy="115"/>
            </a:xfrm>
            <a:prstGeom prst="rect">
              <a:avLst/>
            </a:prstGeom>
            <a:noFill/>
            <a:ln w="9525" algn="ctr">
              <a:solidFill>
                <a:schemeClr val="tx1"/>
              </a:solidFill>
              <a:miter lim="800000"/>
              <a:headEnd/>
              <a:tailEnd/>
            </a:ln>
            <a:effectLst/>
          </p:spPr>
          <p:txBody>
            <a:bodyPr wrap="none" anchor="ctr"/>
            <a:lstStyle/>
            <a:p>
              <a:endParaRPr lang="en-US"/>
            </a:p>
          </p:txBody>
        </p:sp>
        <p:sp>
          <p:nvSpPr>
            <p:cNvPr id="680017" name="Text Box 81"/>
            <p:cNvSpPr txBox="1">
              <a:spLocks noChangeArrowheads="1"/>
            </p:cNvSpPr>
            <p:nvPr/>
          </p:nvSpPr>
          <p:spPr bwMode="auto">
            <a:xfrm>
              <a:off x="4286" y="2851"/>
              <a:ext cx="258" cy="212"/>
            </a:xfrm>
            <a:prstGeom prst="rect">
              <a:avLst/>
            </a:prstGeom>
            <a:noFill/>
            <a:ln w="9525" algn="ctr">
              <a:noFill/>
              <a:miter lim="800000"/>
              <a:headEnd/>
              <a:tailEnd/>
            </a:ln>
            <a:effectLst/>
          </p:spPr>
          <p:txBody>
            <a:bodyPr wrap="none">
              <a:spAutoFit/>
            </a:bodyPr>
            <a:lstStyle/>
            <a:p>
              <a:pPr algn="l"/>
              <a:r>
                <a:rPr lang="en-US" sz="1600">
                  <a:latin typeface="Arial" charset="0"/>
                </a:rPr>
                <a:t>L1</a:t>
              </a:r>
            </a:p>
          </p:txBody>
        </p:sp>
        <p:sp>
          <p:nvSpPr>
            <p:cNvPr id="680018" name="Rectangle 82"/>
            <p:cNvSpPr>
              <a:spLocks noChangeArrowheads="1"/>
            </p:cNvSpPr>
            <p:nvPr/>
          </p:nvSpPr>
          <p:spPr bwMode="auto">
            <a:xfrm>
              <a:off x="4127" y="2731"/>
              <a:ext cx="144" cy="115"/>
            </a:xfrm>
            <a:prstGeom prst="rect">
              <a:avLst/>
            </a:prstGeom>
            <a:solidFill>
              <a:srgbClr val="CCFFFF"/>
            </a:solidFill>
            <a:ln w="9525" algn="ctr">
              <a:solidFill>
                <a:schemeClr val="tx1"/>
              </a:solidFill>
              <a:miter lim="800000"/>
              <a:headEnd/>
              <a:tailEnd/>
            </a:ln>
            <a:effectLst/>
          </p:spPr>
          <p:txBody>
            <a:bodyPr wrap="none" anchor="ctr"/>
            <a:lstStyle/>
            <a:p>
              <a:endParaRPr lang="en-US"/>
            </a:p>
          </p:txBody>
        </p:sp>
        <p:sp>
          <p:nvSpPr>
            <p:cNvPr id="680019" name="Text Box 83"/>
            <p:cNvSpPr txBox="1">
              <a:spLocks noChangeArrowheads="1"/>
            </p:cNvSpPr>
            <p:nvPr/>
          </p:nvSpPr>
          <p:spPr bwMode="auto">
            <a:xfrm>
              <a:off x="4286" y="2699"/>
              <a:ext cx="599" cy="212"/>
            </a:xfrm>
            <a:prstGeom prst="rect">
              <a:avLst/>
            </a:prstGeom>
            <a:noFill/>
            <a:ln w="9525" algn="ctr">
              <a:noFill/>
              <a:miter lim="800000"/>
              <a:headEnd/>
              <a:tailEnd/>
            </a:ln>
            <a:effectLst/>
          </p:spPr>
          <p:txBody>
            <a:bodyPr wrap="none">
              <a:spAutoFit/>
            </a:bodyPr>
            <a:lstStyle/>
            <a:p>
              <a:pPr algn="l"/>
              <a:r>
                <a:rPr lang="en-US" sz="1600">
                  <a:latin typeface="Arial" charset="0"/>
                </a:rPr>
                <a:t>Local L2</a:t>
              </a:r>
            </a:p>
          </p:txBody>
        </p:sp>
        <p:sp>
          <p:nvSpPr>
            <p:cNvPr id="680020" name="Rectangle 84"/>
            <p:cNvSpPr>
              <a:spLocks noChangeArrowheads="1"/>
            </p:cNvSpPr>
            <p:nvPr/>
          </p:nvSpPr>
          <p:spPr bwMode="auto">
            <a:xfrm>
              <a:off x="4127" y="2581"/>
              <a:ext cx="144" cy="115"/>
            </a:xfrm>
            <a:prstGeom prst="rect">
              <a:avLst/>
            </a:prstGeom>
            <a:solidFill>
              <a:srgbClr val="0000FF"/>
            </a:solidFill>
            <a:ln w="9525" algn="ctr">
              <a:solidFill>
                <a:schemeClr val="tx1"/>
              </a:solidFill>
              <a:miter lim="800000"/>
              <a:headEnd/>
              <a:tailEnd/>
            </a:ln>
            <a:effectLst/>
          </p:spPr>
          <p:txBody>
            <a:bodyPr wrap="none" anchor="ctr"/>
            <a:lstStyle/>
            <a:p>
              <a:endParaRPr lang="en-US"/>
            </a:p>
          </p:txBody>
        </p:sp>
        <p:sp>
          <p:nvSpPr>
            <p:cNvPr id="680021" name="Text Box 85"/>
            <p:cNvSpPr txBox="1">
              <a:spLocks noChangeArrowheads="1"/>
            </p:cNvSpPr>
            <p:nvPr/>
          </p:nvSpPr>
          <p:spPr bwMode="auto">
            <a:xfrm>
              <a:off x="4276" y="2546"/>
              <a:ext cx="742" cy="212"/>
            </a:xfrm>
            <a:prstGeom prst="rect">
              <a:avLst/>
            </a:prstGeom>
            <a:noFill/>
            <a:ln w="9525" algn="ctr">
              <a:noFill/>
              <a:miter lim="800000"/>
              <a:headEnd/>
              <a:tailEnd/>
            </a:ln>
            <a:effectLst/>
          </p:spPr>
          <p:txBody>
            <a:bodyPr wrap="none">
              <a:spAutoFit/>
            </a:bodyPr>
            <a:lstStyle/>
            <a:p>
              <a:pPr algn="l"/>
              <a:r>
                <a:rPr lang="en-US" sz="1600">
                  <a:latin typeface="Arial" charset="0"/>
                </a:rPr>
                <a:t>Remote L2</a:t>
              </a:r>
            </a:p>
          </p:txBody>
        </p:sp>
        <p:sp>
          <p:nvSpPr>
            <p:cNvPr id="680022" name="Rectangle 86"/>
            <p:cNvSpPr>
              <a:spLocks noChangeArrowheads="1"/>
            </p:cNvSpPr>
            <p:nvPr/>
          </p:nvSpPr>
          <p:spPr bwMode="auto">
            <a:xfrm>
              <a:off x="4127" y="2438"/>
              <a:ext cx="144" cy="115"/>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680023" name="Text Box 87"/>
            <p:cNvSpPr txBox="1">
              <a:spLocks noChangeArrowheads="1"/>
            </p:cNvSpPr>
            <p:nvPr/>
          </p:nvSpPr>
          <p:spPr bwMode="auto">
            <a:xfrm>
              <a:off x="4276" y="2393"/>
              <a:ext cx="565" cy="212"/>
            </a:xfrm>
            <a:prstGeom prst="rect">
              <a:avLst/>
            </a:prstGeom>
            <a:noFill/>
            <a:ln w="9525" algn="ctr">
              <a:noFill/>
              <a:miter lim="800000"/>
              <a:headEnd/>
              <a:tailEnd/>
            </a:ln>
            <a:effectLst/>
          </p:spPr>
          <p:txBody>
            <a:bodyPr wrap="none">
              <a:spAutoFit/>
            </a:bodyPr>
            <a:lstStyle/>
            <a:p>
              <a:pPr algn="l"/>
              <a:r>
                <a:rPr lang="en-US" sz="1600">
                  <a:latin typeface="Arial" charset="0"/>
                </a:rPr>
                <a:t>Off-chip</a:t>
              </a:r>
            </a:p>
          </p:txBody>
        </p:sp>
        <p:sp>
          <p:nvSpPr>
            <p:cNvPr id="680024" name="Rectangle 88"/>
            <p:cNvSpPr>
              <a:spLocks noChangeArrowheads="1"/>
            </p:cNvSpPr>
            <p:nvPr/>
          </p:nvSpPr>
          <p:spPr bwMode="auto">
            <a:xfrm>
              <a:off x="4097" y="2409"/>
              <a:ext cx="983" cy="636"/>
            </a:xfrm>
            <a:prstGeom prst="rect">
              <a:avLst/>
            </a:prstGeom>
            <a:noFill/>
            <a:ln w="9525" algn="ctr">
              <a:solidFill>
                <a:schemeClr val="tx1"/>
              </a:solidFill>
              <a:miter lim="800000"/>
              <a:headEnd/>
              <a:tailEnd/>
            </a:ln>
            <a:effectLst/>
          </p:spPr>
          <p:txBody>
            <a:bodyPr wrap="none" anchor="ctr"/>
            <a:lstStyle/>
            <a:p>
              <a:endParaRPr lang="en-US"/>
            </a:p>
          </p:txBody>
        </p:sp>
      </p:grpSp>
      <p:grpSp>
        <p:nvGrpSpPr>
          <p:cNvPr id="3" name="Group 90"/>
          <p:cNvGrpSpPr>
            <a:grpSpLocks/>
          </p:cNvGrpSpPr>
          <p:nvPr/>
        </p:nvGrpSpPr>
        <p:grpSpPr bwMode="auto">
          <a:xfrm>
            <a:off x="2895600" y="3810000"/>
            <a:ext cx="1560512" cy="1063625"/>
            <a:chOff x="4097" y="2393"/>
            <a:chExt cx="983" cy="670"/>
          </a:xfrm>
        </p:grpSpPr>
        <p:sp>
          <p:nvSpPr>
            <p:cNvPr id="680027" name="Rectangle 91"/>
            <p:cNvSpPr>
              <a:spLocks noChangeArrowheads="1"/>
            </p:cNvSpPr>
            <p:nvPr/>
          </p:nvSpPr>
          <p:spPr bwMode="auto">
            <a:xfrm>
              <a:off x="4127" y="2888"/>
              <a:ext cx="144" cy="115"/>
            </a:xfrm>
            <a:prstGeom prst="rect">
              <a:avLst/>
            </a:prstGeom>
            <a:noFill/>
            <a:ln w="9525" algn="ctr">
              <a:solidFill>
                <a:schemeClr val="tx1"/>
              </a:solidFill>
              <a:miter lim="800000"/>
              <a:headEnd/>
              <a:tailEnd/>
            </a:ln>
            <a:effectLst/>
          </p:spPr>
          <p:txBody>
            <a:bodyPr wrap="none" anchor="ctr"/>
            <a:lstStyle/>
            <a:p>
              <a:endParaRPr lang="en-US"/>
            </a:p>
          </p:txBody>
        </p:sp>
        <p:sp>
          <p:nvSpPr>
            <p:cNvPr id="680028" name="Text Box 92"/>
            <p:cNvSpPr txBox="1">
              <a:spLocks noChangeArrowheads="1"/>
            </p:cNvSpPr>
            <p:nvPr/>
          </p:nvSpPr>
          <p:spPr bwMode="auto">
            <a:xfrm>
              <a:off x="4286" y="2851"/>
              <a:ext cx="258" cy="212"/>
            </a:xfrm>
            <a:prstGeom prst="rect">
              <a:avLst/>
            </a:prstGeom>
            <a:noFill/>
            <a:ln w="9525" algn="ctr">
              <a:noFill/>
              <a:miter lim="800000"/>
              <a:headEnd/>
              <a:tailEnd/>
            </a:ln>
            <a:effectLst/>
          </p:spPr>
          <p:txBody>
            <a:bodyPr wrap="none">
              <a:spAutoFit/>
            </a:bodyPr>
            <a:lstStyle/>
            <a:p>
              <a:pPr algn="l"/>
              <a:r>
                <a:rPr lang="en-US" sz="1600">
                  <a:latin typeface="Arial" charset="0"/>
                </a:rPr>
                <a:t>L1</a:t>
              </a:r>
            </a:p>
          </p:txBody>
        </p:sp>
        <p:sp>
          <p:nvSpPr>
            <p:cNvPr id="680029" name="Rectangle 93"/>
            <p:cNvSpPr>
              <a:spLocks noChangeArrowheads="1"/>
            </p:cNvSpPr>
            <p:nvPr/>
          </p:nvSpPr>
          <p:spPr bwMode="auto">
            <a:xfrm>
              <a:off x="4127" y="2731"/>
              <a:ext cx="144" cy="115"/>
            </a:xfrm>
            <a:prstGeom prst="rect">
              <a:avLst/>
            </a:prstGeom>
            <a:solidFill>
              <a:srgbClr val="CCFFFF"/>
            </a:solidFill>
            <a:ln w="9525" algn="ctr">
              <a:solidFill>
                <a:schemeClr val="tx1"/>
              </a:solidFill>
              <a:miter lim="800000"/>
              <a:headEnd/>
              <a:tailEnd/>
            </a:ln>
            <a:effectLst/>
          </p:spPr>
          <p:txBody>
            <a:bodyPr wrap="none" anchor="ctr"/>
            <a:lstStyle/>
            <a:p>
              <a:endParaRPr lang="en-US"/>
            </a:p>
          </p:txBody>
        </p:sp>
        <p:sp>
          <p:nvSpPr>
            <p:cNvPr id="680030" name="Text Box 94"/>
            <p:cNvSpPr txBox="1">
              <a:spLocks noChangeArrowheads="1"/>
            </p:cNvSpPr>
            <p:nvPr/>
          </p:nvSpPr>
          <p:spPr bwMode="auto">
            <a:xfrm>
              <a:off x="4286" y="2699"/>
              <a:ext cx="599" cy="212"/>
            </a:xfrm>
            <a:prstGeom prst="rect">
              <a:avLst/>
            </a:prstGeom>
            <a:noFill/>
            <a:ln w="9525" algn="ctr">
              <a:noFill/>
              <a:miter lim="800000"/>
              <a:headEnd/>
              <a:tailEnd/>
            </a:ln>
            <a:effectLst/>
          </p:spPr>
          <p:txBody>
            <a:bodyPr wrap="none">
              <a:spAutoFit/>
            </a:bodyPr>
            <a:lstStyle/>
            <a:p>
              <a:pPr algn="l"/>
              <a:r>
                <a:rPr lang="en-US" sz="1600">
                  <a:latin typeface="Arial" charset="0"/>
                </a:rPr>
                <a:t>Local L2</a:t>
              </a:r>
            </a:p>
          </p:txBody>
        </p:sp>
        <p:sp>
          <p:nvSpPr>
            <p:cNvPr id="680031" name="Rectangle 95"/>
            <p:cNvSpPr>
              <a:spLocks noChangeArrowheads="1"/>
            </p:cNvSpPr>
            <p:nvPr/>
          </p:nvSpPr>
          <p:spPr bwMode="auto">
            <a:xfrm>
              <a:off x="4127" y="2581"/>
              <a:ext cx="144" cy="115"/>
            </a:xfrm>
            <a:prstGeom prst="rect">
              <a:avLst/>
            </a:prstGeom>
            <a:solidFill>
              <a:srgbClr val="0000FF"/>
            </a:solidFill>
            <a:ln w="9525" algn="ctr">
              <a:solidFill>
                <a:schemeClr val="tx1"/>
              </a:solidFill>
              <a:miter lim="800000"/>
              <a:headEnd/>
              <a:tailEnd/>
            </a:ln>
            <a:effectLst/>
          </p:spPr>
          <p:txBody>
            <a:bodyPr wrap="none" anchor="ctr"/>
            <a:lstStyle/>
            <a:p>
              <a:endParaRPr lang="en-US"/>
            </a:p>
          </p:txBody>
        </p:sp>
        <p:sp>
          <p:nvSpPr>
            <p:cNvPr id="680032" name="Text Box 96"/>
            <p:cNvSpPr txBox="1">
              <a:spLocks noChangeArrowheads="1"/>
            </p:cNvSpPr>
            <p:nvPr/>
          </p:nvSpPr>
          <p:spPr bwMode="auto">
            <a:xfrm>
              <a:off x="4276" y="2546"/>
              <a:ext cx="742" cy="212"/>
            </a:xfrm>
            <a:prstGeom prst="rect">
              <a:avLst/>
            </a:prstGeom>
            <a:noFill/>
            <a:ln w="9525" algn="ctr">
              <a:noFill/>
              <a:miter lim="800000"/>
              <a:headEnd/>
              <a:tailEnd/>
            </a:ln>
            <a:effectLst/>
          </p:spPr>
          <p:txBody>
            <a:bodyPr wrap="none">
              <a:spAutoFit/>
            </a:bodyPr>
            <a:lstStyle/>
            <a:p>
              <a:pPr algn="l"/>
              <a:r>
                <a:rPr lang="en-US" sz="1600">
                  <a:latin typeface="Arial" charset="0"/>
                </a:rPr>
                <a:t>Remote L2</a:t>
              </a:r>
            </a:p>
          </p:txBody>
        </p:sp>
        <p:sp>
          <p:nvSpPr>
            <p:cNvPr id="680033" name="Rectangle 97"/>
            <p:cNvSpPr>
              <a:spLocks noChangeArrowheads="1"/>
            </p:cNvSpPr>
            <p:nvPr/>
          </p:nvSpPr>
          <p:spPr bwMode="auto">
            <a:xfrm>
              <a:off x="4127" y="2438"/>
              <a:ext cx="144" cy="115"/>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680034" name="Text Box 98"/>
            <p:cNvSpPr txBox="1">
              <a:spLocks noChangeArrowheads="1"/>
            </p:cNvSpPr>
            <p:nvPr/>
          </p:nvSpPr>
          <p:spPr bwMode="auto">
            <a:xfrm>
              <a:off x="4276" y="2393"/>
              <a:ext cx="565" cy="212"/>
            </a:xfrm>
            <a:prstGeom prst="rect">
              <a:avLst/>
            </a:prstGeom>
            <a:noFill/>
            <a:ln w="9525" algn="ctr">
              <a:noFill/>
              <a:miter lim="800000"/>
              <a:headEnd/>
              <a:tailEnd/>
            </a:ln>
            <a:effectLst/>
          </p:spPr>
          <p:txBody>
            <a:bodyPr wrap="none">
              <a:spAutoFit/>
            </a:bodyPr>
            <a:lstStyle/>
            <a:p>
              <a:pPr algn="l"/>
              <a:r>
                <a:rPr lang="en-US" sz="1600">
                  <a:latin typeface="Arial" charset="0"/>
                </a:rPr>
                <a:t>Off-chip</a:t>
              </a:r>
            </a:p>
          </p:txBody>
        </p:sp>
        <p:sp>
          <p:nvSpPr>
            <p:cNvPr id="680035" name="Rectangle 99"/>
            <p:cNvSpPr>
              <a:spLocks noChangeArrowheads="1"/>
            </p:cNvSpPr>
            <p:nvPr/>
          </p:nvSpPr>
          <p:spPr bwMode="auto">
            <a:xfrm>
              <a:off x="4097" y="2409"/>
              <a:ext cx="983" cy="636"/>
            </a:xfrm>
            <a:prstGeom prst="rect">
              <a:avLst/>
            </a:prstGeom>
            <a:noFill/>
            <a:ln w="9525" algn="ctr">
              <a:solidFill>
                <a:schemeClr val="tx1"/>
              </a:solidFill>
              <a:miter lim="800000"/>
              <a:headEnd/>
              <a:tailEnd/>
            </a:ln>
            <a:effectLst/>
          </p:spPr>
          <p:txBody>
            <a:bodyPr wrap="none" anchor="ctr"/>
            <a:lstStyle/>
            <a:p>
              <a:endParaRPr lang="en-US"/>
            </a:p>
          </p:txBody>
        </p:sp>
      </p:grpSp>
      <p:graphicFrame>
        <p:nvGraphicFramePr>
          <p:cNvPr id="679998" name="Object 62"/>
          <p:cNvGraphicFramePr>
            <a:graphicFrameLocks noChangeAspect="1"/>
          </p:cNvGraphicFramePr>
          <p:nvPr>
            <p:ph sz="quarter" idx="3"/>
          </p:nvPr>
        </p:nvGraphicFramePr>
        <p:xfrm>
          <a:off x="4359275" y="3559175"/>
          <a:ext cx="2114550" cy="3125788"/>
        </p:xfrm>
        <a:graphic>
          <a:graphicData uri="http://schemas.openxmlformats.org/presentationml/2006/ole">
            <p:oleObj spid="_x0000_s249859" name="Chart" r:id="rId4" imgW="2028749" imgH="2809951" progId="Excel.Sheet.8">
              <p:embed/>
            </p:oleObj>
          </a:graphicData>
        </a:graphic>
      </p:graphicFrame>
      <p:graphicFrame>
        <p:nvGraphicFramePr>
          <p:cNvPr id="680001" name="Object 65"/>
          <p:cNvGraphicFramePr>
            <a:graphicFrameLocks noChangeAspect="1"/>
          </p:cNvGraphicFramePr>
          <p:nvPr>
            <p:ph sz="half" idx="1"/>
          </p:nvPr>
        </p:nvGraphicFramePr>
        <p:xfrm>
          <a:off x="79375" y="950913"/>
          <a:ext cx="9001125" cy="2959100"/>
        </p:xfrm>
        <a:graphic>
          <a:graphicData uri="http://schemas.openxmlformats.org/presentationml/2006/ole">
            <p:oleObj spid="_x0000_s249860" name="Chart" r:id="rId5" imgW="6277051" imgH="2171700" progId="Excel.Sheet.8">
              <p:embed/>
            </p:oleObj>
          </a:graphicData>
        </a:graphic>
      </p:graphicFrame>
      <p:sp>
        <p:nvSpPr>
          <p:cNvPr id="26" name="Down Arrow 25"/>
          <p:cNvSpPr/>
          <p:nvPr/>
        </p:nvSpPr>
        <p:spPr bwMode="auto">
          <a:xfrm>
            <a:off x="1828800" y="19050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Down Arrow 26"/>
          <p:cNvSpPr/>
          <p:nvPr/>
        </p:nvSpPr>
        <p:spPr bwMode="auto">
          <a:xfrm>
            <a:off x="3124200" y="19812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Down Arrow 27"/>
          <p:cNvSpPr/>
          <p:nvPr/>
        </p:nvSpPr>
        <p:spPr bwMode="auto">
          <a:xfrm>
            <a:off x="4419600" y="16764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Down Arrow 28"/>
          <p:cNvSpPr/>
          <p:nvPr/>
        </p:nvSpPr>
        <p:spPr bwMode="auto">
          <a:xfrm>
            <a:off x="5715000" y="15240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Down Arrow 29"/>
          <p:cNvSpPr/>
          <p:nvPr/>
        </p:nvSpPr>
        <p:spPr bwMode="auto">
          <a:xfrm>
            <a:off x="6553200" y="19050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Down Arrow 30"/>
          <p:cNvSpPr/>
          <p:nvPr/>
        </p:nvSpPr>
        <p:spPr bwMode="auto">
          <a:xfrm>
            <a:off x="8382000" y="11430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49861" name="Picture 5"/>
          <p:cNvPicPr>
            <a:picLocks noChangeAspect="1" noChangeArrowheads="1"/>
          </p:cNvPicPr>
          <p:nvPr/>
        </p:nvPicPr>
        <p:blipFill>
          <a:blip r:embed="rId6"/>
          <a:srcRect/>
          <a:stretch>
            <a:fillRect/>
          </a:stretch>
        </p:blipFill>
        <p:spPr bwMode="auto">
          <a:xfrm>
            <a:off x="6629400" y="5791200"/>
            <a:ext cx="2514600" cy="933450"/>
          </a:xfrm>
          <a:prstGeom prst="rect">
            <a:avLst/>
          </a:prstGeom>
          <a:noFill/>
          <a:ln w="9525">
            <a:noFill/>
            <a:miter lim="800000"/>
            <a:headEnd/>
            <a:tailEnd/>
          </a:ln>
          <a:effectLst/>
        </p:spPr>
      </p:pic>
      <p:sp>
        <p:nvSpPr>
          <p:cNvPr id="33" name="TextBox 32"/>
          <p:cNvSpPr txBox="1"/>
          <p:nvPr/>
        </p:nvSpPr>
        <p:spPr>
          <a:xfrm>
            <a:off x="4724400" y="533400"/>
            <a:ext cx="1370888" cy="369332"/>
          </a:xfrm>
          <a:prstGeom prst="rect">
            <a:avLst/>
          </a:prstGeom>
          <a:noFill/>
        </p:spPr>
        <p:txBody>
          <a:bodyPr wrap="none" rtlCol="0">
            <a:spAutoFit/>
          </a:bodyPr>
          <a:lstStyle/>
          <a:p>
            <a:r>
              <a:rPr lang="en-US" dirty="0" smtClean="0">
                <a:solidFill>
                  <a:srgbClr val="C00000"/>
                </a:solidFill>
              </a:rPr>
              <a:t>CC = 100%</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99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7999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79990" grpId="0"/>
      <p:bldOleChart spid="679990" grpId="1"/>
      <p:bldOleChart spid="679998"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en-US"/>
              <a:t>Comparison with Victim Replication</a:t>
            </a:r>
          </a:p>
        </p:txBody>
      </p:sp>
      <p:grpSp>
        <p:nvGrpSpPr>
          <p:cNvPr id="2" name="Group 72"/>
          <p:cNvGrpSpPr>
            <a:grpSpLocks/>
          </p:cNvGrpSpPr>
          <p:nvPr/>
        </p:nvGrpSpPr>
        <p:grpSpPr bwMode="auto">
          <a:xfrm>
            <a:off x="241300" y="960438"/>
            <a:ext cx="8593138" cy="2773362"/>
            <a:chOff x="152" y="632"/>
            <a:chExt cx="5413" cy="1747"/>
          </a:xfrm>
        </p:grpSpPr>
        <p:sp>
          <p:nvSpPr>
            <p:cNvPr id="684076" name="Line 44"/>
            <p:cNvSpPr>
              <a:spLocks noChangeShapeType="1"/>
            </p:cNvSpPr>
            <p:nvPr/>
          </p:nvSpPr>
          <p:spPr bwMode="auto">
            <a:xfrm>
              <a:off x="522" y="760"/>
              <a:ext cx="0" cy="1612"/>
            </a:xfrm>
            <a:prstGeom prst="line">
              <a:avLst/>
            </a:prstGeom>
            <a:noFill/>
            <a:ln w="28575">
              <a:solidFill>
                <a:schemeClr val="tx1"/>
              </a:solidFill>
              <a:round/>
              <a:headEnd/>
              <a:tailEnd/>
            </a:ln>
            <a:effectLst/>
          </p:spPr>
          <p:txBody>
            <a:bodyPr wrap="none" anchor="ctr"/>
            <a:lstStyle/>
            <a:p>
              <a:endParaRPr lang="en-US"/>
            </a:p>
          </p:txBody>
        </p:sp>
        <p:sp>
          <p:nvSpPr>
            <p:cNvPr id="684077" name="Line 45"/>
            <p:cNvSpPr>
              <a:spLocks noChangeShapeType="1"/>
            </p:cNvSpPr>
            <p:nvPr/>
          </p:nvSpPr>
          <p:spPr bwMode="auto">
            <a:xfrm>
              <a:off x="3698" y="766"/>
              <a:ext cx="0" cy="1612"/>
            </a:xfrm>
            <a:prstGeom prst="line">
              <a:avLst/>
            </a:prstGeom>
            <a:noFill/>
            <a:ln w="28575">
              <a:solidFill>
                <a:schemeClr val="tx1"/>
              </a:solidFill>
              <a:round/>
              <a:headEnd/>
              <a:tailEnd/>
            </a:ln>
            <a:effectLst/>
          </p:spPr>
          <p:txBody>
            <a:bodyPr wrap="none" anchor="ctr"/>
            <a:lstStyle/>
            <a:p>
              <a:endParaRPr lang="en-US"/>
            </a:p>
          </p:txBody>
        </p:sp>
        <p:sp>
          <p:nvSpPr>
            <p:cNvPr id="684078" name="Line 46"/>
            <p:cNvSpPr>
              <a:spLocks noChangeShapeType="1"/>
            </p:cNvSpPr>
            <p:nvPr/>
          </p:nvSpPr>
          <p:spPr bwMode="auto">
            <a:xfrm>
              <a:off x="5104" y="752"/>
              <a:ext cx="0" cy="1612"/>
            </a:xfrm>
            <a:prstGeom prst="line">
              <a:avLst/>
            </a:prstGeom>
            <a:noFill/>
            <a:ln w="28575">
              <a:solidFill>
                <a:schemeClr val="tx1"/>
              </a:solidFill>
              <a:round/>
              <a:headEnd/>
              <a:tailEnd/>
            </a:ln>
            <a:effectLst/>
          </p:spPr>
          <p:txBody>
            <a:bodyPr wrap="none" anchor="ctr"/>
            <a:lstStyle/>
            <a:p>
              <a:endParaRPr lang="en-US"/>
            </a:p>
          </p:txBody>
        </p:sp>
        <p:sp>
          <p:nvSpPr>
            <p:cNvPr id="684080" name="Line 48"/>
            <p:cNvSpPr>
              <a:spLocks noChangeShapeType="1"/>
            </p:cNvSpPr>
            <p:nvPr/>
          </p:nvSpPr>
          <p:spPr bwMode="auto">
            <a:xfrm>
              <a:off x="5464" y="752"/>
              <a:ext cx="0" cy="1612"/>
            </a:xfrm>
            <a:prstGeom prst="line">
              <a:avLst/>
            </a:prstGeom>
            <a:noFill/>
            <a:ln w="28575">
              <a:solidFill>
                <a:schemeClr val="tx1"/>
              </a:solidFill>
              <a:round/>
              <a:headEnd/>
              <a:tailEnd/>
            </a:ln>
            <a:effectLst/>
          </p:spPr>
          <p:txBody>
            <a:bodyPr wrap="none" anchor="ctr"/>
            <a:lstStyle/>
            <a:p>
              <a:endParaRPr lang="en-US"/>
            </a:p>
          </p:txBody>
        </p:sp>
        <p:sp>
          <p:nvSpPr>
            <p:cNvPr id="684081" name="Text Box 49"/>
            <p:cNvSpPr txBox="1">
              <a:spLocks noChangeArrowheads="1"/>
            </p:cNvSpPr>
            <p:nvPr/>
          </p:nvSpPr>
          <p:spPr bwMode="auto">
            <a:xfrm>
              <a:off x="1108" y="2087"/>
              <a:ext cx="755" cy="212"/>
            </a:xfrm>
            <a:prstGeom prst="rect">
              <a:avLst/>
            </a:prstGeom>
            <a:noFill/>
            <a:ln w="9525" algn="ctr">
              <a:noFill/>
              <a:miter lim="800000"/>
              <a:headEnd/>
              <a:tailEnd/>
            </a:ln>
            <a:effectLst/>
          </p:spPr>
          <p:txBody>
            <a:bodyPr wrap="none">
              <a:spAutoFit/>
            </a:bodyPr>
            <a:lstStyle/>
            <a:p>
              <a:r>
                <a:rPr lang="en-US" sz="1600" b="1">
                  <a:latin typeface="Arial" charset="0"/>
                </a:rPr>
                <a:t>SPECOMP</a:t>
              </a:r>
            </a:p>
          </p:txBody>
        </p:sp>
        <p:sp>
          <p:nvSpPr>
            <p:cNvPr id="684082" name="Text Box 50"/>
            <p:cNvSpPr txBox="1">
              <a:spLocks noChangeArrowheads="1"/>
            </p:cNvSpPr>
            <p:nvPr/>
          </p:nvSpPr>
          <p:spPr bwMode="auto">
            <a:xfrm>
              <a:off x="3847" y="2013"/>
              <a:ext cx="656" cy="366"/>
            </a:xfrm>
            <a:prstGeom prst="rect">
              <a:avLst/>
            </a:prstGeom>
            <a:noFill/>
            <a:ln w="9525" algn="ctr">
              <a:noFill/>
              <a:miter lim="800000"/>
              <a:headEnd/>
              <a:tailEnd/>
            </a:ln>
            <a:effectLst/>
          </p:spPr>
          <p:txBody>
            <a:bodyPr wrap="none">
              <a:spAutoFit/>
            </a:bodyPr>
            <a:lstStyle/>
            <a:p>
              <a:r>
                <a:rPr lang="en-US" sz="1600" b="1">
                  <a:latin typeface="Arial" charset="0"/>
                </a:rPr>
                <a:t>Single-</a:t>
              </a:r>
              <a:br>
                <a:rPr lang="en-US" sz="1600" b="1">
                  <a:latin typeface="Arial" charset="0"/>
                </a:rPr>
              </a:br>
              <a:r>
                <a:rPr lang="en-US" sz="1600" b="1">
                  <a:latin typeface="Arial" charset="0"/>
                </a:rPr>
                <a:t>threaded</a:t>
              </a:r>
            </a:p>
          </p:txBody>
        </p:sp>
        <p:graphicFrame>
          <p:nvGraphicFramePr>
            <p:cNvPr id="684079" name="Object 47"/>
            <p:cNvGraphicFramePr>
              <a:graphicFrameLocks noChangeAspect="1"/>
            </p:cNvGraphicFramePr>
            <p:nvPr/>
          </p:nvGraphicFramePr>
          <p:xfrm>
            <a:off x="152" y="632"/>
            <a:ext cx="5413" cy="1641"/>
          </p:xfrm>
          <a:graphic>
            <a:graphicData uri="http://schemas.openxmlformats.org/presentationml/2006/ole">
              <p:oleObj spid="_x0000_s251907" name="Chart" r:id="rId3" imgW="7162800" imgH="2171700" progId="Excel.Sheet.8">
                <p:embed/>
              </p:oleObj>
            </a:graphicData>
          </a:graphic>
        </p:graphicFrame>
      </p:grpSp>
      <p:sp>
        <p:nvSpPr>
          <p:cNvPr id="684106" name="AutoShape 74"/>
          <p:cNvSpPr>
            <a:spLocks noChangeArrowheads="1"/>
          </p:cNvSpPr>
          <p:nvPr/>
        </p:nvSpPr>
        <p:spPr bwMode="auto">
          <a:xfrm>
            <a:off x="8094663" y="1106488"/>
            <a:ext cx="585787" cy="2640012"/>
          </a:xfrm>
          <a:prstGeom prst="roundRect">
            <a:avLst>
              <a:gd name="adj" fmla="val 16667"/>
            </a:avLst>
          </a:prstGeom>
          <a:noFill/>
          <a:ln w="38100" algn="ctr">
            <a:solidFill>
              <a:srgbClr val="0000FF"/>
            </a:solidFill>
            <a:round/>
            <a:headEnd/>
            <a:tailEnd/>
          </a:ln>
          <a:effectLst/>
        </p:spPr>
        <p:txBody>
          <a:bodyPr wrap="none" anchor="ctr"/>
          <a:lstStyle/>
          <a:p>
            <a:endParaRPr lang="en-US">
              <a:solidFill>
                <a:srgbClr val="0000FF"/>
              </a:solidFill>
            </a:endParaRPr>
          </a:p>
        </p:txBody>
      </p:sp>
      <p:grpSp>
        <p:nvGrpSpPr>
          <p:cNvPr id="3" name="Group 86"/>
          <p:cNvGrpSpPr>
            <a:grpSpLocks/>
          </p:cNvGrpSpPr>
          <p:nvPr/>
        </p:nvGrpSpPr>
        <p:grpSpPr bwMode="auto">
          <a:xfrm>
            <a:off x="242888" y="3808413"/>
            <a:ext cx="8593137" cy="2614612"/>
            <a:chOff x="153" y="2399"/>
            <a:chExt cx="5413" cy="1647"/>
          </a:xfrm>
        </p:grpSpPr>
        <p:sp>
          <p:nvSpPr>
            <p:cNvPr id="684116" name="Line 84"/>
            <p:cNvSpPr>
              <a:spLocks noChangeShapeType="1"/>
            </p:cNvSpPr>
            <p:nvPr/>
          </p:nvSpPr>
          <p:spPr bwMode="auto">
            <a:xfrm>
              <a:off x="5454" y="2535"/>
              <a:ext cx="0" cy="1497"/>
            </a:xfrm>
            <a:prstGeom prst="line">
              <a:avLst/>
            </a:prstGeom>
            <a:noFill/>
            <a:ln w="28575">
              <a:solidFill>
                <a:schemeClr val="tx1"/>
              </a:solidFill>
              <a:round/>
              <a:headEnd/>
              <a:tailEnd/>
            </a:ln>
            <a:effectLst/>
          </p:spPr>
          <p:txBody>
            <a:bodyPr wrap="none" anchor="ctr"/>
            <a:lstStyle/>
            <a:p>
              <a:endParaRPr lang="en-US"/>
            </a:p>
          </p:txBody>
        </p:sp>
        <p:sp>
          <p:nvSpPr>
            <p:cNvPr id="684113" name="Line 81"/>
            <p:cNvSpPr>
              <a:spLocks noChangeShapeType="1"/>
            </p:cNvSpPr>
            <p:nvPr/>
          </p:nvSpPr>
          <p:spPr bwMode="auto">
            <a:xfrm>
              <a:off x="2310" y="2532"/>
              <a:ext cx="0" cy="1497"/>
            </a:xfrm>
            <a:prstGeom prst="line">
              <a:avLst/>
            </a:prstGeom>
            <a:noFill/>
            <a:ln w="28575">
              <a:solidFill>
                <a:schemeClr val="tx1"/>
              </a:solidFill>
              <a:round/>
              <a:headEnd/>
              <a:tailEnd/>
            </a:ln>
            <a:effectLst/>
          </p:spPr>
          <p:txBody>
            <a:bodyPr wrap="none" anchor="ctr"/>
            <a:lstStyle/>
            <a:p>
              <a:endParaRPr lang="en-US"/>
            </a:p>
          </p:txBody>
        </p:sp>
        <p:graphicFrame>
          <p:nvGraphicFramePr>
            <p:cNvPr id="684110" name="Object 78"/>
            <p:cNvGraphicFramePr>
              <a:graphicFrameLocks noChangeAspect="1"/>
            </p:cNvGraphicFramePr>
            <p:nvPr/>
          </p:nvGraphicFramePr>
          <p:xfrm>
            <a:off x="153" y="2399"/>
            <a:ext cx="5413" cy="1647"/>
          </p:xfrm>
          <a:graphic>
            <a:graphicData uri="http://schemas.openxmlformats.org/presentationml/2006/ole">
              <p:oleObj spid="_x0000_s251906" name="Chart" r:id="rId4" imgW="7172249" imgH="2181149" progId="Excel.Sheet.8">
                <p:embed/>
              </p:oleObj>
            </a:graphicData>
          </a:graphic>
        </p:graphicFrame>
        <p:sp>
          <p:nvSpPr>
            <p:cNvPr id="684112" name="Line 80"/>
            <p:cNvSpPr>
              <a:spLocks noChangeShapeType="1"/>
            </p:cNvSpPr>
            <p:nvPr/>
          </p:nvSpPr>
          <p:spPr bwMode="auto">
            <a:xfrm>
              <a:off x="522" y="2526"/>
              <a:ext cx="0" cy="1497"/>
            </a:xfrm>
            <a:prstGeom prst="line">
              <a:avLst/>
            </a:prstGeom>
            <a:noFill/>
            <a:ln w="28575">
              <a:solidFill>
                <a:schemeClr val="tx1"/>
              </a:solidFill>
              <a:round/>
              <a:headEnd/>
              <a:tailEnd/>
            </a:ln>
            <a:effectLst/>
          </p:spPr>
          <p:txBody>
            <a:bodyPr wrap="none" anchor="ctr"/>
            <a:lstStyle/>
            <a:p>
              <a:endParaRPr lang="en-US"/>
            </a:p>
          </p:txBody>
        </p:sp>
        <p:sp>
          <p:nvSpPr>
            <p:cNvPr id="684114" name="Line 82"/>
            <p:cNvSpPr>
              <a:spLocks noChangeShapeType="1"/>
            </p:cNvSpPr>
            <p:nvPr/>
          </p:nvSpPr>
          <p:spPr bwMode="auto">
            <a:xfrm>
              <a:off x="5016" y="2529"/>
              <a:ext cx="0" cy="1497"/>
            </a:xfrm>
            <a:prstGeom prst="line">
              <a:avLst/>
            </a:prstGeom>
            <a:noFill/>
            <a:ln w="28575">
              <a:solidFill>
                <a:schemeClr val="tx1"/>
              </a:solidFill>
              <a:round/>
              <a:headEnd/>
              <a:tailEnd/>
            </a:ln>
            <a:effectLst/>
          </p:spPr>
          <p:txBody>
            <a:bodyPr wrap="none" anchor="ctr"/>
            <a:lstStyle/>
            <a:p>
              <a:endParaRPr lang="en-US"/>
            </a:p>
          </p:txBody>
        </p:sp>
      </p:grpSp>
      <p:sp>
        <p:nvSpPr>
          <p:cNvPr id="684107" name="AutoShape 75"/>
          <p:cNvSpPr>
            <a:spLocks noChangeArrowheads="1"/>
          </p:cNvSpPr>
          <p:nvPr/>
        </p:nvSpPr>
        <p:spPr bwMode="auto">
          <a:xfrm>
            <a:off x="7961313" y="3890963"/>
            <a:ext cx="690562" cy="2566987"/>
          </a:xfrm>
          <a:prstGeom prst="roundRect">
            <a:avLst>
              <a:gd name="adj" fmla="val 16667"/>
            </a:avLst>
          </a:prstGeom>
          <a:noFill/>
          <a:ln w="38100" algn="ctr">
            <a:solidFill>
              <a:srgbClr val="0000FF"/>
            </a:solidFill>
            <a:round/>
            <a:headEnd/>
            <a:tailEnd/>
          </a:ln>
          <a:effectLst/>
        </p:spPr>
        <p:txBody>
          <a:bodyPr wrap="none" anchor="ctr"/>
          <a:lstStyle/>
          <a:p>
            <a:endParaRPr lang="en-US">
              <a:solidFill>
                <a:srgbClr val="0000FF"/>
              </a:solidFill>
            </a:endParaRPr>
          </a:p>
        </p:txBody>
      </p:sp>
      <p:sp>
        <p:nvSpPr>
          <p:cNvPr id="19" name="TextBox 18"/>
          <p:cNvSpPr txBox="1"/>
          <p:nvPr/>
        </p:nvSpPr>
        <p:spPr>
          <a:xfrm rot="16200000">
            <a:off x="-1183658" y="3241057"/>
            <a:ext cx="2736647" cy="369332"/>
          </a:xfrm>
          <a:prstGeom prst="rect">
            <a:avLst/>
          </a:prstGeom>
          <a:noFill/>
        </p:spPr>
        <p:txBody>
          <a:bodyPr wrap="none" rtlCol="0">
            <a:spAutoFit/>
          </a:bodyPr>
          <a:lstStyle/>
          <a:p>
            <a:r>
              <a:rPr lang="en-US" dirty="0" smtClean="0">
                <a:solidFill>
                  <a:srgbClr val="C00000"/>
                </a:solidFill>
              </a:rPr>
              <a:t>Normalized Performance</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4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4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106" grpId="0" animBg="1"/>
      <p:bldP spid="684107"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a:t>Conclusion</a:t>
            </a:r>
          </a:p>
        </p:txBody>
      </p:sp>
      <p:sp>
        <p:nvSpPr>
          <p:cNvPr id="474117" name="Rectangle 5"/>
          <p:cNvSpPr>
            <a:spLocks noGrp="1" noChangeArrowheads="1"/>
          </p:cNvSpPr>
          <p:nvPr>
            <p:ph type="body" idx="1"/>
          </p:nvPr>
        </p:nvSpPr>
        <p:spPr>
          <a:xfrm>
            <a:off x="495300" y="1117600"/>
            <a:ext cx="7888288" cy="3971925"/>
          </a:xfrm>
          <a:noFill/>
          <a:ln/>
        </p:spPr>
        <p:txBody>
          <a:bodyPr/>
          <a:lstStyle/>
          <a:p>
            <a:pPr>
              <a:lnSpc>
                <a:spcPct val="120000"/>
              </a:lnSpc>
            </a:pPr>
            <a:r>
              <a:rPr lang="en-US"/>
              <a:t>CMP cooperative caching</a:t>
            </a:r>
          </a:p>
          <a:p>
            <a:pPr lvl="1">
              <a:lnSpc>
                <a:spcPct val="120000"/>
              </a:lnSpc>
            </a:pPr>
            <a:r>
              <a:rPr lang="en-US"/>
              <a:t>Exploit benefits of private cache based design</a:t>
            </a:r>
          </a:p>
          <a:p>
            <a:pPr lvl="1">
              <a:lnSpc>
                <a:spcPct val="120000"/>
              </a:lnSpc>
            </a:pPr>
            <a:r>
              <a:rPr lang="en-US"/>
              <a:t>Capacity sharing through explicit cooperation</a:t>
            </a:r>
          </a:p>
          <a:p>
            <a:pPr lvl="1">
              <a:lnSpc>
                <a:spcPct val="120000"/>
              </a:lnSpc>
            </a:pPr>
            <a:r>
              <a:rPr lang="en-US"/>
              <a:t>Cache replacement/placement policies </a:t>
            </a:r>
            <a:br>
              <a:rPr lang="en-US"/>
            </a:br>
            <a:r>
              <a:rPr lang="en-US"/>
              <a:t>for replication control and global management</a:t>
            </a:r>
          </a:p>
          <a:p>
            <a:pPr lvl="1">
              <a:lnSpc>
                <a:spcPct val="120000"/>
              </a:lnSpc>
            </a:pPr>
            <a:r>
              <a:rPr lang="en-US"/>
              <a:t>Robust performance improvement</a:t>
            </a:r>
          </a:p>
          <a:p>
            <a:pPr>
              <a:lnSpc>
                <a:spcPct val="120000"/>
              </a:lnSpc>
            </a:pPr>
            <a:endParaRPr 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2060575"/>
            <a:ext cx="8208962" cy="1684338"/>
          </a:xfrm>
        </p:spPr>
        <p:txBody>
          <a:bodyPr/>
          <a:lstStyle/>
          <a:p>
            <a:pPr algn="ctr"/>
            <a:r>
              <a:rPr lang="en-US" altLang="ko-KR" sz="3200" dirty="0">
                <a:solidFill>
                  <a:schemeClr val="accent2"/>
                </a:solidFill>
              </a:rPr>
              <a:t>Managing Distributed, Shared L2 Caches</a:t>
            </a:r>
            <a:br>
              <a:rPr lang="en-US" altLang="ko-KR" sz="3200" dirty="0">
                <a:solidFill>
                  <a:schemeClr val="accent2"/>
                </a:solidFill>
              </a:rPr>
            </a:br>
            <a:r>
              <a:rPr lang="en-US" altLang="ko-KR" sz="3200" dirty="0">
                <a:solidFill>
                  <a:schemeClr val="accent2"/>
                </a:solidFill>
              </a:rPr>
              <a:t>through</a:t>
            </a:r>
            <a:br>
              <a:rPr lang="en-US" altLang="ko-KR" sz="3200" dirty="0">
                <a:solidFill>
                  <a:schemeClr val="accent2"/>
                </a:solidFill>
              </a:rPr>
            </a:br>
            <a:r>
              <a:rPr lang="en-US" altLang="ko-KR" sz="3200" dirty="0">
                <a:solidFill>
                  <a:schemeClr val="accent2"/>
                </a:solidFill>
              </a:rPr>
              <a:t>OS-Level Page Allocation</a:t>
            </a:r>
            <a:endParaRPr lang="en-US" altLang="ko-KR" sz="3200" dirty="0">
              <a:solidFill>
                <a:srgbClr val="000066"/>
              </a:solidFill>
            </a:endParaRPr>
          </a:p>
        </p:txBody>
      </p:sp>
      <p:sp>
        <p:nvSpPr>
          <p:cNvPr id="2051" name="Rectangle 3"/>
          <p:cNvSpPr>
            <a:spLocks noGrp="1" noChangeArrowheads="1"/>
          </p:cNvSpPr>
          <p:nvPr>
            <p:ph type="subTitle" idx="1"/>
          </p:nvPr>
        </p:nvSpPr>
        <p:spPr>
          <a:xfrm>
            <a:off x="1371600" y="4292600"/>
            <a:ext cx="6400800" cy="2336800"/>
          </a:xfrm>
        </p:spPr>
        <p:txBody>
          <a:bodyPr/>
          <a:lstStyle/>
          <a:p>
            <a:r>
              <a:rPr lang="en-US" altLang="ko-KR" b="1" dirty="0" err="1">
                <a:solidFill>
                  <a:schemeClr val="tx1"/>
                </a:solidFill>
              </a:rPr>
              <a:t>Sangyeun</a:t>
            </a:r>
            <a:r>
              <a:rPr lang="en-US" altLang="ko-KR" b="1" dirty="0">
                <a:solidFill>
                  <a:schemeClr val="tx1"/>
                </a:solidFill>
              </a:rPr>
              <a:t> Cho </a:t>
            </a:r>
            <a:r>
              <a:rPr lang="en-US" altLang="ko-KR" sz="2400" dirty="0">
                <a:solidFill>
                  <a:schemeClr val="tx1"/>
                </a:solidFill>
              </a:rPr>
              <a:t>and</a:t>
            </a:r>
            <a:r>
              <a:rPr lang="en-US" altLang="ko-KR" b="1" dirty="0">
                <a:solidFill>
                  <a:schemeClr val="tx1"/>
                </a:solidFill>
              </a:rPr>
              <a:t> Lei </a:t>
            </a:r>
            <a:r>
              <a:rPr lang="en-US" altLang="ko-KR" b="1" dirty="0" smtClean="0">
                <a:solidFill>
                  <a:schemeClr val="tx1"/>
                </a:solidFill>
              </a:rPr>
              <a:t>Jin</a:t>
            </a:r>
          </a:p>
          <a:p>
            <a:pPr>
              <a:lnSpc>
                <a:spcPct val="80000"/>
              </a:lnSpc>
              <a:buClr>
                <a:srgbClr val="000099"/>
              </a:buClr>
              <a:buSzPct val="80000"/>
            </a:pPr>
            <a:r>
              <a:rPr lang="en-US" altLang="ko-KR" sz="2400" dirty="0" smtClean="0">
                <a:solidFill>
                  <a:schemeClr val="tx1"/>
                </a:solidFill>
              </a:rPr>
              <a:t>Dept. of Computer Science</a:t>
            </a:r>
          </a:p>
          <a:p>
            <a:pPr>
              <a:lnSpc>
                <a:spcPct val="80000"/>
              </a:lnSpc>
              <a:buClr>
                <a:srgbClr val="000099"/>
              </a:buClr>
              <a:buSzPct val="80000"/>
            </a:pPr>
            <a:r>
              <a:rPr lang="en-US" altLang="ko-KR" sz="2400" dirty="0" smtClean="0">
                <a:solidFill>
                  <a:schemeClr val="tx1"/>
                </a:solidFill>
              </a:rPr>
              <a:t>University of Pittsburgh</a:t>
            </a:r>
          </a:p>
          <a:p>
            <a:pPr>
              <a:lnSpc>
                <a:spcPct val="80000"/>
              </a:lnSpc>
              <a:buClr>
                <a:srgbClr val="000099"/>
              </a:buClr>
              <a:buSzPct val="80000"/>
            </a:pPr>
            <a:endParaRPr lang="en-US" altLang="ko-KR" sz="2400" dirty="0" smtClean="0">
              <a:solidFill>
                <a:schemeClr val="tx1"/>
              </a:solidFill>
            </a:endParaRPr>
          </a:p>
          <a:p>
            <a:pPr>
              <a:lnSpc>
                <a:spcPct val="80000"/>
              </a:lnSpc>
              <a:buClr>
                <a:srgbClr val="000099"/>
              </a:buClr>
              <a:buSzPct val="80000"/>
            </a:pPr>
            <a:r>
              <a:rPr lang="en-US" altLang="ko-KR" sz="2400" dirty="0" smtClean="0">
                <a:solidFill>
                  <a:schemeClr val="tx1"/>
                </a:solidFill>
              </a:rPr>
              <a:t>Int’l Symposium on </a:t>
            </a:r>
            <a:r>
              <a:rPr lang="en-US" altLang="ko-KR" sz="2400" dirty="0" err="1" smtClean="0">
                <a:solidFill>
                  <a:schemeClr val="tx1"/>
                </a:solidFill>
              </a:rPr>
              <a:t>Microarchitecture</a:t>
            </a:r>
            <a:r>
              <a:rPr lang="en-US" altLang="ko-KR" sz="2400" dirty="0" smtClean="0">
                <a:solidFill>
                  <a:schemeClr val="tx1"/>
                </a:solidFill>
              </a:rPr>
              <a:t>, 2006</a:t>
            </a:r>
          </a:p>
          <a:p>
            <a:pPr>
              <a:lnSpc>
                <a:spcPct val="80000"/>
              </a:lnSpc>
              <a:buClr>
                <a:srgbClr val="000099"/>
              </a:buClr>
              <a:buSzPct val="80000"/>
            </a:pPr>
            <a:endParaRPr lang="en-US" altLang="ko-KR" sz="2400" dirty="0" smtClean="0">
              <a:solidFill>
                <a:schemeClr val="tx1"/>
              </a:solidFill>
            </a:endParaRPr>
          </a:p>
          <a:p>
            <a:endParaRPr lang="en-US" altLang="ko-KR" sz="2400" b="1" dirty="0">
              <a:solidFill>
                <a:schemeClr val="tx1"/>
              </a:solidFill>
            </a:endParaRPr>
          </a:p>
        </p:txBody>
      </p:sp>
      <p:sp>
        <p:nvSpPr>
          <p:cNvPr id="2052" name="Rectangle 4"/>
          <p:cNvSpPr>
            <a:spLocks noChangeArrowheads="1"/>
          </p:cNvSpPr>
          <p:nvPr/>
        </p:nvSpPr>
        <p:spPr bwMode="auto">
          <a:xfrm>
            <a:off x="1692275" y="5300663"/>
            <a:ext cx="3448050" cy="576262"/>
          </a:xfrm>
          <a:prstGeom prst="rect">
            <a:avLst/>
          </a:prstGeom>
          <a:noFill/>
          <a:ln w="9525">
            <a:noFill/>
            <a:miter lim="800000"/>
            <a:headEnd/>
            <a:tailEnd/>
          </a:ln>
          <a:effectLst/>
        </p:spPr>
        <p:txBody>
          <a:bodyPr/>
          <a:lstStyle/>
          <a:p>
            <a:pPr algn="r" latinLnBrk="0">
              <a:lnSpc>
                <a:spcPct val="80000"/>
              </a:lnSpc>
              <a:spcBef>
                <a:spcPct val="20000"/>
              </a:spcBef>
              <a:buClr>
                <a:srgbClr val="000099"/>
              </a:buClr>
              <a:buSzPct val="80000"/>
              <a:buFont typeface="Wingdings" pitchFamily="2" charset="2"/>
              <a:buNone/>
            </a:pPr>
            <a:endParaRPr lang="en-US" altLang="ko-KR" sz="1300" dirty="0"/>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1" name="Rectangle 3"/>
          <p:cNvSpPr>
            <a:spLocks noGrp="1" noChangeArrowheads="1"/>
          </p:cNvSpPr>
          <p:nvPr>
            <p:ph type="title"/>
          </p:nvPr>
        </p:nvSpPr>
        <p:spPr/>
        <p:txBody>
          <a:bodyPr/>
          <a:lstStyle/>
          <a:p>
            <a:r>
              <a:rPr lang="en-US"/>
              <a:t>Private caching</a:t>
            </a:r>
          </a:p>
        </p:txBody>
      </p:sp>
      <p:pic>
        <p:nvPicPr>
          <p:cNvPr id="488468" name="Picture 20" descr="die_90nm"/>
          <p:cNvPicPr>
            <a:picLocks noChangeAspect="1" noChangeArrowheads="1"/>
          </p:cNvPicPr>
          <p:nvPr/>
        </p:nvPicPr>
        <p:blipFill>
          <a:blip r:embed="rId3" cstate="print"/>
          <a:srcRect/>
          <a:stretch>
            <a:fillRect/>
          </a:stretch>
        </p:blipFill>
        <p:spPr bwMode="auto">
          <a:xfrm>
            <a:off x="3779838" y="2168525"/>
            <a:ext cx="2124075" cy="3816350"/>
          </a:xfrm>
          <a:prstGeom prst="rect">
            <a:avLst/>
          </a:prstGeom>
          <a:noFill/>
        </p:spPr>
      </p:pic>
      <p:grpSp>
        <p:nvGrpSpPr>
          <p:cNvPr id="2" name="Group 32"/>
          <p:cNvGrpSpPr>
            <a:grpSpLocks/>
          </p:cNvGrpSpPr>
          <p:nvPr/>
        </p:nvGrpSpPr>
        <p:grpSpPr bwMode="auto">
          <a:xfrm>
            <a:off x="539750" y="1916113"/>
            <a:ext cx="2087563" cy="3529012"/>
            <a:chOff x="1066" y="1434"/>
            <a:chExt cx="1315" cy="2223"/>
          </a:xfrm>
        </p:grpSpPr>
        <p:sp>
          <p:nvSpPr>
            <p:cNvPr id="488450" name="Rectangle 2"/>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488452" name="Picture 4" descr="die_90nm"/>
            <p:cNvPicPr>
              <a:picLocks noChangeAspect="1" noChangeArrowheads="1"/>
            </p:cNvPicPr>
            <p:nvPr/>
          </p:nvPicPr>
          <p:blipFill>
            <a:blip r:embed="rId4" cstate="print">
              <a:grayscl/>
            </a:blip>
            <a:srcRect/>
            <a:stretch>
              <a:fillRect/>
            </a:stretch>
          </p:blipFill>
          <p:spPr bwMode="auto">
            <a:xfrm>
              <a:off x="1111" y="1480"/>
              <a:ext cx="266" cy="478"/>
            </a:xfrm>
            <a:prstGeom prst="rect">
              <a:avLst/>
            </a:prstGeom>
            <a:noFill/>
            <a:ln w="9525">
              <a:noFill/>
              <a:miter lim="800000"/>
              <a:headEnd/>
              <a:tailEnd/>
            </a:ln>
          </p:spPr>
        </p:pic>
        <p:pic>
          <p:nvPicPr>
            <p:cNvPr id="488453" name="Picture 5" descr="die_90nm"/>
            <p:cNvPicPr>
              <a:picLocks noChangeAspect="1" noChangeArrowheads="1"/>
            </p:cNvPicPr>
            <p:nvPr/>
          </p:nvPicPr>
          <p:blipFill>
            <a:blip r:embed="rId4" cstate="print">
              <a:grayscl/>
            </a:blip>
            <a:srcRect/>
            <a:stretch>
              <a:fillRect/>
            </a:stretch>
          </p:blipFill>
          <p:spPr bwMode="auto">
            <a:xfrm>
              <a:off x="1428" y="1480"/>
              <a:ext cx="266" cy="478"/>
            </a:xfrm>
            <a:prstGeom prst="rect">
              <a:avLst/>
            </a:prstGeom>
            <a:noFill/>
          </p:spPr>
        </p:pic>
        <p:pic>
          <p:nvPicPr>
            <p:cNvPr id="488454" name="Picture 6" descr="die_90nm"/>
            <p:cNvPicPr>
              <a:picLocks noChangeAspect="1" noChangeArrowheads="1"/>
            </p:cNvPicPr>
            <p:nvPr/>
          </p:nvPicPr>
          <p:blipFill>
            <a:blip r:embed="rId4" cstate="print">
              <a:grayscl/>
            </a:blip>
            <a:srcRect/>
            <a:stretch>
              <a:fillRect/>
            </a:stretch>
          </p:blipFill>
          <p:spPr bwMode="auto">
            <a:xfrm>
              <a:off x="1746" y="1480"/>
              <a:ext cx="266" cy="478"/>
            </a:xfrm>
            <a:prstGeom prst="rect">
              <a:avLst/>
            </a:prstGeom>
            <a:noFill/>
          </p:spPr>
        </p:pic>
        <p:pic>
          <p:nvPicPr>
            <p:cNvPr id="488455" name="Picture 7" descr="die_90nm"/>
            <p:cNvPicPr>
              <a:picLocks noChangeAspect="1" noChangeArrowheads="1"/>
            </p:cNvPicPr>
            <p:nvPr/>
          </p:nvPicPr>
          <p:blipFill>
            <a:blip r:embed="rId4" cstate="print">
              <a:grayscl/>
            </a:blip>
            <a:srcRect/>
            <a:stretch>
              <a:fillRect/>
            </a:stretch>
          </p:blipFill>
          <p:spPr bwMode="auto">
            <a:xfrm>
              <a:off x="2063" y="1480"/>
              <a:ext cx="266" cy="478"/>
            </a:xfrm>
            <a:prstGeom prst="rect">
              <a:avLst/>
            </a:prstGeom>
            <a:noFill/>
          </p:spPr>
        </p:pic>
        <p:pic>
          <p:nvPicPr>
            <p:cNvPr id="488456" name="Picture 8" descr="die_90nm"/>
            <p:cNvPicPr>
              <a:picLocks noChangeAspect="1" noChangeArrowheads="1"/>
            </p:cNvPicPr>
            <p:nvPr/>
          </p:nvPicPr>
          <p:blipFill>
            <a:blip r:embed="rId4" cstate="print">
              <a:grayscl/>
            </a:blip>
            <a:srcRect/>
            <a:stretch>
              <a:fillRect/>
            </a:stretch>
          </p:blipFill>
          <p:spPr bwMode="auto">
            <a:xfrm>
              <a:off x="1112" y="2024"/>
              <a:ext cx="266" cy="478"/>
            </a:xfrm>
            <a:prstGeom prst="rect">
              <a:avLst/>
            </a:prstGeom>
            <a:noFill/>
          </p:spPr>
        </p:pic>
        <p:pic>
          <p:nvPicPr>
            <p:cNvPr id="488457" name="Picture 9" descr="die_90nm"/>
            <p:cNvPicPr preferRelativeResize="0">
              <a:picLocks noChangeAspect="1" noChangeArrowheads="1"/>
            </p:cNvPicPr>
            <p:nvPr/>
          </p:nvPicPr>
          <p:blipFill>
            <a:blip r:embed="rId4" cstate="print">
              <a:grayscl/>
            </a:blip>
            <a:srcRect/>
            <a:stretch>
              <a:fillRect/>
            </a:stretch>
          </p:blipFill>
          <p:spPr bwMode="auto">
            <a:xfrm>
              <a:off x="1429" y="2024"/>
              <a:ext cx="266" cy="478"/>
            </a:xfrm>
            <a:prstGeom prst="rect">
              <a:avLst/>
            </a:prstGeom>
            <a:noFill/>
          </p:spPr>
        </p:pic>
        <p:pic>
          <p:nvPicPr>
            <p:cNvPr id="488458" name="Picture 10" descr="die_90nm"/>
            <p:cNvPicPr preferRelativeResize="0">
              <a:picLocks noChangeAspect="1" noChangeArrowheads="1"/>
            </p:cNvPicPr>
            <p:nvPr/>
          </p:nvPicPr>
          <p:blipFill>
            <a:blip r:embed="rId4" cstate="print">
              <a:grayscl/>
            </a:blip>
            <a:srcRect/>
            <a:stretch>
              <a:fillRect/>
            </a:stretch>
          </p:blipFill>
          <p:spPr bwMode="auto">
            <a:xfrm>
              <a:off x="1747" y="2024"/>
              <a:ext cx="266" cy="478"/>
            </a:xfrm>
            <a:prstGeom prst="rect">
              <a:avLst/>
            </a:prstGeom>
            <a:noFill/>
          </p:spPr>
        </p:pic>
        <p:pic>
          <p:nvPicPr>
            <p:cNvPr id="488459" name="Picture 11" descr="die_90nm"/>
            <p:cNvPicPr preferRelativeResize="0">
              <a:picLocks noChangeAspect="1" noChangeArrowheads="1"/>
            </p:cNvPicPr>
            <p:nvPr/>
          </p:nvPicPr>
          <p:blipFill>
            <a:blip r:embed="rId4" cstate="print">
              <a:grayscl/>
            </a:blip>
            <a:srcRect/>
            <a:stretch>
              <a:fillRect/>
            </a:stretch>
          </p:blipFill>
          <p:spPr bwMode="auto">
            <a:xfrm>
              <a:off x="2064" y="2024"/>
              <a:ext cx="266" cy="478"/>
            </a:xfrm>
            <a:prstGeom prst="rect">
              <a:avLst/>
            </a:prstGeom>
            <a:noFill/>
          </p:spPr>
        </p:pic>
        <p:pic>
          <p:nvPicPr>
            <p:cNvPr id="488460" name="Picture 12" descr="die_90nm"/>
            <p:cNvPicPr preferRelativeResize="0">
              <a:picLocks noChangeAspect="1" noChangeArrowheads="1"/>
            </p:cNvPicPr>
            <p:nvPr/>
          </p:nvPicPr>
          <p:blipFill>
            <a:blip r:embed="rId4" cstate="print">
              <a:grayscl/>
            </a:blip>
            <a:srcRect/>
            <a:stretch>
              <a:fillRect/>
            </a:stretch>
          </p:blipFill>
          <p:spPr bwMode="auto">
            <a:xfrm>
              <a:off x="1111" y="2568"/>
              <a:ext cx="266" cy="478"/>
            </a:xfrm>
            <a:prstGeom prst="rect">
              <a:avLst/>
            </a:prstGeom>
            <a:noFill/>
          </p:spPr>
        </p:pic>
        <p:pic>
          <p:nvPicPr>
            <p:cNvPr id="488461" name="Picture 13" descr="die_90nm"/>
            <p:cNvPicPr preferRelativeResize="0">
              <a:picLocks noChangeAspect="1" noChangeArrowheads="1"/>
            </p:cNvPicPr>
            <p:nvPr/>
          </p:nvPicPr>
          <p:blipFill>
            <a:blip r:embed="rId4" cstate="print">
              <a:grayscl/>
            </a:blip>
            <a:srcRect/>
            <a:stretch>
              <a:fillRect/>
            </a:stretch>
          </p:blipFill>
          <p:spPr bwMode="auto">
            <a:xfrm>
              <a:off x="1429" y="2568"/>
              <a:ext cx="266" cy="478"/>
            </a:xfrm>
            <a:prstGeom prst="rect">
              <a:avLst/>
            </a:prstGeom>
            <a:noFill/>
          </p:spPr>
        </p:pic>
        <p:pic>
          <p:nvPicPr>
            <p:cNvPr id="488462" name="Picture 14" descr="die_90nm"/>
            <p:cNvPicPr>
              <a:picLocks noChangeAspect="1" noChangeArrowheads="1"/>
            </p:cNvPicPr>
            <p:nvPr/>
          </p:nvPicPr>
          <p:blipFill>
            <a:blip r:embed="rId4" cstate="print"/>
            <a:srcRect/>
            <a:stretch>
              <a:fillRect/>
            </a:stretch>
          </p:blipFill>
          <p:spPr bwMode="auto">
            <a:xfrm>
              <a:off x="1746" y="2568"/>
              <a:ext cx="266" cy="478"/>
            </a:xfrm>
            <a:prstGeom prst="rect">
              <a:avLst/>
            </a:prstGeom>
            <a:noFill/>
          </p:spPr>
        </p:pic>
        <p:pic>
          <p:nvPicPr>
            <p:cNvPr id="488463" name="Picture 15" descr="die_90nm"/>
            <p:cNvPicPr>
              <a:picLocks noChangeAspect="1" noChangeArrowheads="1"/>
            </p:cNvPicPr>
            <p:nvPr/>
          </p:nvPicPr>
          <p:blipFill>
            <a:blip r:embed="rId4" cstate="print">
              <a:grayscl/>
            </a:blip>
            <a:srcRect/>
            <a:stretch>
              <a:fillRect/>
            </a:stretch>
          </p:blipFill>
          <p:spPr bwMode="auto">
            <a:xfrm>
              <a:off x="2064" y="2568"/>
              <a:ext cx="266" cy="478"/>
            </a:xfrm>
            <a:prstGeom prst="rect">
              <a:avLst/>
            </a:prstGeom>
            <a:noFill/>
          </p:spPr>
        </p:pic>
        <p:pic>
          <p:nvPicPr>
            <p:cNvPr id="488476" name="Picture 28" descr="die_90nm"/>
            <p:cNvPicPr preferRelativeResize="0">
              <a:picLocks noChangeAspect="1" noChangeArrowheads="1"/>
            </p:cNvPicPr>
            <p:nvPr/>
          </p:nvPicPr>
          <p:blipFill>
            <a:blip r:embed="rId4" cstate="print">
              <a:grayscl/>
            </a:blip>
            <a:srcRect/>
            <a:stretch>
              <a:fillRect/>
            </a:stretch>
          </p:blipFill>
          <p:spPr bwMode="auto">
            <a:xfrm>
              <a:off x="1111" y="3113"/>
              <a:ext cx="266" cy="478"/>
            </a:xfrm>
            <a:prstGeom prst="rect">
              <a:avLst/>
            </a:prstGeom>
            <a:noFill/>
          </p:spPr>
        </p:pic>
        <p:pic>
          <p:nvPicPr>
            <p:cNvPr id="488477" name="Picture 29" descr="die_90nm"/>
            <p:cNvPicPr preferRelativeResize="0">
              <a:picLocks noChangeAspect="1" noChangeArrowheads="1"/>
            </p:cNvPicPr>
            <p:nvPr/>
          </p:nvPicPr>
          <p:blipFill>
            <a:blip r:embed="rId4" cstate="print">
              <a:grayscl/>
            </a:blip>
            <a:srcRect/>
            <a:stretch>
              <a:fillRect/>
            </a:stretch>
          </p:blipFill>
          <p:spPr bwMode="auto">
            <a:xfrm>
              <a:off x="1429" y="3113"/>
              <a:ext cx="266" cy="478"/>
            </a:xfrm>
            <a:prstGeom prst="rect">
              <a:avLst/>
            </a:prstGeom>
            <a:noFill/>
          </p:spPr>
        </p:pic>
        <p:pic>
          <p:nvPicPr>
            <p:cNvPr id="488478" name="Picture 30" descr="die_90nm"/>
            <p:cNvPicPr preferRelativeResize="0">
              <a:picLocks noChangeAspect="1" noChangeArrowheads="1"/>
            </p:cNvPicPr>
            <p:nvPr/>
          </p:nvPicPr>
          <p:blipFill>
            <a:blip r:embed="rId4" cstate="print">
              <a:grayscl/>
            </a:blip>
            <a:srcRect/>
            <a:stretch>
              <a:fillRect/>
            </a:stretch>
          </p:blipFill>
          <p:spPr bwMode="auto">
            <a:xfrm>
              <a:off x="1746" y="3113"/>
              <a:ext cx="266" cy="478"/>
            </a:xfrm>
            <a:prstGeom prst="rect">
              <a:avLst/>
            </a:prstGeom>
            <a:noFill/>
          </p:spPr>
        </p:pic>
        <p:pic>
          <p:nvPicPr>
            <p:cNvPr id="488479" name="Picture 31" descr="die_90nm"/>
            <p:cNvPicPr preferRelativeResize="0">
              <a:picLocks noChangeAspect="1" noChangeArrowheads="1"/>
            </p:cNvPicPr>
            <p:nvPr/>
          </p:nvPicPr>
          <p:blipFill>
            <a:blip r:embed="rId4" cstate="print">
              <a:grayscl/>
            </a:blip>
            <a:srcRect/>
            <a:stretch>
              <a:fillRect/>
            </a:stretch>
          </p:blipFill>
          <p:spPr bwMode="auto">
            <a:xfrm>
              <a:off x="2064" y="3113"/>
              <a:ext cx="266" cy="478"/>
            </a:xfrm>
            <a:prstGeom prst="rect">
              <a:avLst/>
            </a:prstGeom>
            <a:noFill/>
          </p:spPr>
        </p:pic>
      </p:grpSp>
      <p:sp>
        <p:nvSpPr>
          <p:cNvPr id="488482" name="Text Box 34"/>
          <p:cNvSpPr txBox="1">
            <a:spLocks noChangeArrowheads="1"/>
          </p:cNvSpPr>
          <p:nvPr/>
        </p:nvSpPr>
        <p:spPr bwMode="auto">
          <a:xfrm>
            <a:off x="4284663" y="4797425"/>
            <a:ext cx="1174750" cy="304800"/>
          </a:xfrm>
          <a:prstGeom prst="rect">
            <a:avLst/>
          </a:prstGeom>
          <a:noFill/>
          <a:ln w="9525">
            <a:noFill/>
            <a:miter lim="800000"/>
            <a:headEnd/>
            <a:tailEnd/>
          </a:ln>
          <a:effectLst/>
        </p:spPr>
        <p:txBody>
          <a:bodyPr wrap="none">
            <a:spAutoFit/>
          </a:bodyPr>
          <a:lstStyle/>
          <a:p>
            <a:r>
              <a:rPr lang="en-US">
                <a:solidFill>
                  <a:srgbClr val="FFFF00"/>
                </a:solidFill>
              </a:rPr>
              <a:t>2. L2 access</a:t>
            </a:r>
          </a:p>
        </p:txBody>
      </p:sp>
      <p:sp>
        <p:nvSpPr>
          <p:cNvPr id="488483" name="Rectangle 35"/>
          <p:cNvSpPr>
            <a:spLocks noChangeArrowheads="1"/>
          </p:cNvSpPr>
          <p:nvPr/>
        </p:nvSpPr>
        <p:spPr bwMode="auto">
          <a:xfrm>
            <a:off x="2124075" y="2025650"/>
            <a:ext cx="431800" cy="719138"/>
          </a:xfrm>
          <a:prstGeom prst="rect">
            <a:avLst/>
          </a:prstGeom>
          <a:solidFill>
            <a:srgbClr val="FFFF00">
              <a:alpha val="45000"/>
            </a:srgbClr>
          </a:solidFill>
          <a:ln w="9525">
            <a:noFill/>
            <a:miter lim="800000"/>
            <a:headEnd/>
            <a:tailEnd/>
          </a:ln>
          <a:effectLst/>
        </p:spPr>
        <p:txBody>
          <a:bodyPr wrap="none" anchor="ctr"/>
          <a:lstStyle/>
          <a:p>
            <a:endParaRPr lang="en-US"/>
          </a:p>
        </p:txBody>
      </p:sp>
      <p:grpSp>
        <p:nvGrpSpPr>
          <p:cNvPr id="3" name="Group 37"/>
          <p:cNvGrpSpPr>
            <a:grpSpLocks/>
          </p:cNvGrpSpPr>
          <p:nvPr/>
        </p:nvGrpSpPr>
        <p:grpSpPr bwMode="auto">
          <a:xfrm>
            <a:off x="4284663" y="2744788"/>
            <a:ext cx="1150937" cy="936625"/>
            <a:chOff x="3470" y="1570"/>
            <a:chExt cx="725" cy="590"/>
          </a:xfrm>
        </p:grpSpPr>
        <p:sp>
          <p:nvSpPr>
            <p:cNvPr id="488484" name="AutoShape 36"/>
            <p:cNvSpPr>
              <a:spLocks noChangeArrowheads="1"/>
            </p:cNvSpPr>
            <p:nvPr/>
          </p:nvSpPr>
          <p:spPr bwMode="auto">
            <a:xfrm>
              <a:off x="3470" y="1570"/>
              <a:ext cx="725" cy="590"/>
            </a:xfrm>
            <a:prstGeom prst="irregularSeal1">
              <a:avLst/>
            </a:prstGeom>
            <a:solidFill>
              <a:srgbClr val="FFFF00"/>
            </a:solidFill>
            <a:ln w="9525">
              <a:noFill/>
              <a:miter lim="800000"/>
              <a:headEnd/>
              <a:tailEnd/>
            </a:ln>
            <a:effectLst/>
          </p:spPr>
          <p:txBody>
            <a:bodyPr wrap="none" anchor="ctr"/>
            <a:lstStyle/>
            <a:p>
              <a:endParaRPr lang="en-US"/>
            </a:p>
          </p:txBody>
        </p:sp>
        <p:sp>
          <p:nvSpPr>
            <p:cNvPr id="488481" name="Text Box 33"/>
            <p:cNvSpPr txBox="1">
              <a:spLocks noChangeArrowheads="1"/>
            </p:cNvSpPr>
            <p:nvPr/>
          </p:nvSpPr>
          <p:spPr bwMode="auto">
            <a:xfrm>
              <a:off x="3470" y="1752"/>
              <a:ext cx="641" cy="192"/>
            </a:xfrm>
            <a:prstGeom prst="rect">
              <a:avLst/>
            </a:prstGeom>
            <a:noFill/>
            <a:ln w="9525">
              <a:noFill/>
              <a:miter lim="800000"/>
              <a:headEnd/>
              <a:tailEnd/>
            </a:ln>
            <a:effectLst/>
          </p:spPr>
          <p:txBody>
            <a:bodyPr wrap="none">
              <a:spAutoFit/>
            </a:bodyPr>
            <a:lstStyle/>
            <a:p>
              <a:r>
                <a:rPr lang="en-US"/>
                <a:t>1</a:t>
              </a:r>
              <a:r>
                <a:rPr lang="en-US">
                  <a:sym typeface="Symbol" pitchFamily="18" charset="2"/>
                </a:rPr>
                <a:t>. L1 miss</a:t>
              </a:r>
              <a:endParaRPr lang="en-US"/>
            </a:p>
          </p:txBody>
        </p:sp>
      </p:grpSp>
      <p:sp>
        <p:nvSpPr>
          <p:cNvPr id="488486" name="Rectangle 38"/>
          <p:cNvSpPr>
            <a:spLocks noGrp="1" noChangeArrowheads="1"/>
          </p:cNvSpPr>
          <p:nvPr>
            <p:ph type="body" idx="1"/>
          </p:nvPr>
        </p:nvSpPr>
        <p:spPr>
          <a:xfrm>
            <a:off x="6011863" y="2492375"/>
            <a:ext cx="2736850" cy="2908300"/>
          </a:xfrm>
          <a:noFill/>
          <a:ln/>
        </p:spPr>
        <p:txBody>
          <a:bodyPr/>
          <a:lstStyle/>
          <a:p>
            <a:pPr marL="419100" indent="-419100">
              <a:buFont typeface="Wingdings" pitchFamily="2" charset="2"/>
              <a:buAutoNum type="arabicPeriod"/>
            </a:pPr>
            <a:r>
              <a:rPr lang="en-US" sz="1800"/>
              <a:t>L1 miss</a:t>
            </a:r>
          </a:p>
          <a:p>
            <a:pPr marL="419100" indent="-419100">
              <a:buFont typeface="Wingdings" pitchFamily="2" charset="2"/>
              <a:buAutoNum type="arabicPeriod"/>
            </a:pPr>
            <a:r>
              <a:rPr lang="en-US" sz="1800"/>
              <a:t>L2 access</a:t>
            </a:r>
          </a:p>
          <a:p>
            <a:pPr marL="800100" lvl="1" indent="-342900"/>
            <a:r>
              <a:rPr lang="en-US" sz="1400"/>
              <a:t>Hit</a:t>
            </a:r>
          </a:p>
          <a:p>
            <a:pPr marL="800100" lvl="1" indent="-342900"/>
            <a:r>
              <a:rPr lang="en-US" sz="1400" b="1"/>
              <a:t>Miss</a:t>
            </a:r>
          </a:p>
          <a:p>
            <a:pPr marL="419100" indent="-419100">
              <a:buFont typeface="Wingdings" pitchFamily="2" charset="2"/>
              <a:buAutoNum type="arabicPeriod"/>
            </a:pPr>
            <a:r>
              <a:rPr lang="en-US" sz="1800"/>
              <a:t>Access directory</a:t>
            </a:r>
          </a:p>
          <a:p>
            <a:pPr marL="800100" lvl="1" indent="-342900"/>
            <a:r>
              <a:rPr lang="en-US" sz="1500"/>
              <a:t>A copy on chip</a:t>
            </a:r>
          </a:p>
          <a:p>
            <a:pPr marL="800100" lvl="1" indent="-342900"/>
            <a:r>
              <a:rPr lang="en-US" sz="1500"/>
              <a:t>Global miss</a:t>
            </a:r>
          </a:p>
        </p:txBody>
      </p:sp>
      <p:sp>
        <p:nvSpPr>
          <p:cNvPr id="488487" name="Text Box 39"/>
          <p:cNvSpPr txBox="1">
            <a:spLocks noChangeArrowheads="1"/>
          </p:cNvSpPr>
          <p:nvPr/>
        </p:nvSpPr>
        <p:spPr bwMode="auto">
          <a:xfrm>
            <a:off x="4140200" y="2205038"/>
            <a:ext cx="1765300" cy="304800"/>
          </a:xfrm>
          <a:prstGeom prst="rect">
            <a:avLst/>
          </a:prstGeom>
          <a:noFill/>
          <a:ln w="9525">
            <a:noFill/>
            <a:miter lim="800000"/>
            <a:headEnd/>
            <a:tailEnd/>
          </a:ln>
          <a:effectLst/>
        </p:spPr>
        <p:txBody>
          <a:bodyPr wrap="none">
            <a:spAutoFit/>
          </a:bodyPr>
          <a:lstStyle/>
          <a:p>
            <a:r>
              <a:rPr lang="en-US">
                <a:solidFill>
                  <a:srgbClr val="FFFF00"/>
                </a:solidFill>
              </a:rPr>
              <a:t>3. Access directory</a:t>
            </a:r>
          </a:p>
        </p:txBody>
      </p:sp>
      <p:grpSp>
        <p:nvGrpSpPr>
          <p:cNvPr id="4" name="Group 42"/>
          <p:cNvGrpSpPr>
            <a:grpSpLocks/>
          </p:cNvGrpSpPr>
          <p:nvPr/>
        </p:nvGrpSpPr>
        <p:grpSpPr bwMode="auto">
          <a:xfrm>
            <a:off x="1979613" y="1989138"/>
            <a:ext cx="576262" cy="1689100"/>
            <a:chOff x="1247" y="1253"/>
            <a:chExt cx="363" cy="1064"/>
          </a:xfrm>
        </p:grpSpPr>
        <p:sp>
          <p:nvSpPr>
            <p:cNvPr id="488488" name="Line 40"/>
            <p:cNvSpPr>
              <a:spLocks noChangeShapeType="1"/>
            </p:cNvSpPr>
            <p:nvPr/>
          </p:nvSpPr>
          <p:spPr bwMode="auto">
            <a:xfrm>
              <a:off x="1247" y="2296"/>
              <a:ext cx="363" cy="0"/>
            </a:xfrm>
            <a:prstGeom prst="line">
              <a:avLst/>
            </a:prstGeom>
            <a:noFill/>
            <a:ln w="114300">
              <a:solidFill>
                <a:schemeClr val="folHlink"/>
              </a:solidFill>
              <a:round/>
              <a:headEnd/>
              <a:tailEnd/>
            </a:ln>
            <a:effectLst/>
          </p:spPr>
          <p:txBody>
            <a:bodyPr/>
            <a:lstStyle/>
            <a:p>
              <a:endParaRPr lang="en-US"/>
            </a:p>
          </p:txBody>
        </p:sp>
        <p:sp>
          <p:nvSpPr>
            <p:cNvPr id="488489" name="Line 41"/>
            <p:cNvSpPr>
              <a:spLocks noChangeShapeType="1"/>
            </p:cNvSpPr>
            <p:nvPr/>
          </p:nvSpPr>
          <p:spPr bwMode="auto">
            <a:xfrm rot="-5400000">
              <a:off x="1078" y="1785"/>
              <a:ext cx="1064" cy="0"/>
            </a:xfrm>
            <a:prstGeom prst="line">
              <a:avLst/>
            </a:prstGeom>
            <a:noFill/>
            <a:ln w="114300">
              <a:solidFill>
                <a:schemeClr val="folHlink"/>
              </a:solidFill>
              <a:round/>
              <a:headEnd/>
              <a:tailEnd/>
            </a:ln>
            <a:effectLst/>
          </p:spPr>
          <p:txBody>
            <a:bodyPr/>
            <a:lstStyle/>
            <a:p>
              <a:endParaRPr lang="en-US"/>
            </a:p>
          </p:txBody>
        </p:sp>
      </p:grpSp>
      <p:sp>
        <p:nvSpPr>
          <p:cNvPr id="488491" name="Rectangle 43"/>
          <p:cNvSpPr>
            <a:spLocks noChangeArrowheads="1"/>
          </p:cNvSpPr>
          <p:nvPr/>
        </p:nvSpPr>
        <p:spPr bwMode="auto">
          <a:xfrm>
            <a:off x="611188" y="2852738"/>
            <a:ext cx="431800" cy="719137"/>
          </a:xfrm>
          <a:prstGeom prst="rect">
            <a:avLst/>
          </a:prstGeom>
          <a:solidFill>
            <a:srgbClr val="FF0000">
              <a:alpha val="45000"/>
            </a:srgbClr>
          </a:solidFill>
          <a:ln w="9525">
            <a:noFill/>
            <a:miter lim="800000"/>
            <a:headEnd/>
            <a:tailEnd/>
          </a:ln>
          <a:effectLst/>
        </p:spPr>
        <p:txBody>
          <a:bodyPr wrap="none" anchor="ctr"/>
          <a:lstStyle/>
          <a:p>
            <a:endParaRPr lang="en-US"/>
          </a:p>
        </p:txBody>
      </p:sp>
      <p:grpSp>
        <p:nvGrpSpPr>
          <p:cNvPr id="5" name="Group 49"/>
          <p:cNvGrpSpPr>
            <a:grpSpLocks/>
          </p:cNvGrpSpPr>
          <p:nvPr/>
        </p:nvGrpSpPr>
        <p:grpSpPr bwMode="auto">
          <a:xfrm>
            <a:off x="1042988" y="1916113"/>
            <a:ext cx="1512887" cy="1008062"/>
            <a:chOff x="657" y="1207"/>
            <a:chExt cx="953" cy="635"/>
          </a:xfrm>
        </p:grpSpPr>
        <p:sp>
          <p:nvSpPr>
            <p:cNvPr id="488493" name="Line 45"/>
            <p:cNvSpPr>
              <a:spLocks noChangeShapeType="1"/>
            </p:cNvSpPr>
            <p:nvPr/>
          </p:nvSpPr>
          <p:spPr bwMode="auto">
            <a:xfrm>
              <a:off x="657" y="1253"/>
              <a:ext cx="953" cy="0"/>
            </a:xfrm>
            <a:prstGeom prst="line">
              <a:avLst/>
            </a:prstGeom>
            <a:noFill/>
            <a:ln w="114300">
              <a:solidFill>
                <a:schemeClr val="folHlink"/>
              </a:solidFill>
              <a:round/>
              <a:headEnd/>
              <a:tailEnd/>
            </a:ln>
            <a:effectLst/>
          </p:spPr>
          <p:txBody>
            <a:bodyPr/>
            <a:lstStyle/>
            <a:p>
              <a:endParaRPr lang="en-US"/>
            </a:p>
          </p:txBody>
        </p:sp>
        <p:sp>
          <p:nvSpPr>
            <p:cNvPr id="488494" name="Line 46"/>
            <p:cNvSpPr>
              <a:spLocks noChangeShapeType="1"/>
            </p:cNvSpPr>
            <p:nvPr/>
          </p:nvSpPr>
          <p:spPr bwMode="auto">
            <a:xfrm rot="-5400000">
              <a:off x="339" y="1525"/>
              <a:ext cx="635" cy="0"/>
            </a:xfrm>
            <a:prstGeom prst="line">
              <a:avLst/>
            </a:prstGeom>
            <a:noFill/>
            <a:ln w="114300">
              <a:solidFill>
                <a:schemeClr val="folHlink"/>
              </a:solidFill>
              <a:round/>
              <a:headEnd/>
              <a:tailEnd/>
            </a:ln>
            <a:effectLst/>
          </p:spPr>
          <p:txBody>
            <a:bodyPr/>
            <a:lstStyle/>
            <a:p>
              <a:endParaRPr lang="en-US"/>
            </a:p>
          </p:txBody>
        </p:sp>
      </p:grpSp>
      <p:grpSp>
        <p:nvGrpSpPr>
          <p:cNvPr id="6" name="Group 50"/>
          <p:cNvGrpSpPr>
            <a:grpSpLocks/>
          </p:cNvGrpSpPr>
          <p:nvPr/>
        </p:nvGrpSpPr>
        <p:grpSpPr bwMode="auto">
          <a:xfrm>
            <a:off x="1042988" y="2924175"/>
            <a:ext cx="1008062" cy="720725"/>
            <a:chOff x="657" y="1842"/>
            <a:chExt cx="635" cy="454"/>
          </a:xfrm>
        </p:grpSpPr>
        <p:sp>
          <p:nvSpPr>
            <p:cNvPr id="488495" name="Line 47"/>
            <p:cNvSpPr>
              <a:spLocks noChangeShapeType="1"/>
            </p:cNvSpPr>
            <p:nvPr/>
          </p:nvSpPr>
          <p:spPr bwMode="auto">
            <a:xfrm>
              <a:off x="657" y="2296"/>
              <a:ext cx="635" cy="0"/>
            </a:xfrm>
            <a:prstGeom prst="line">
              <a:avLst/>
            </a:prstGeom>
            <a:noFill/>
            <a:ln w="114300">
              <a:solidFill>
                <a:schemeClr val="folHlink"/>
              </a:solidFill>
              <a:round/>
              <a:headEnd/>
              <a:tailEnd/>
            </a:ln>
            <a:effectLst/>
          </p:spPr>
          <p:txBody>
            <a:bodyPr/>
            <a:lstStyle/>
            <a:p>
              <a:endParaRPr lang="en-US"/>
            </a:p>
          </p:txBody>
        </p:sp>
        <p:sp>
          <p:nvSpPr>
            <p:cNvPr id="488496" name="Line 48"/>
            <p:cNvSpPr>
              <a:spLocks noChangeShapeType="1"/>
            </p:cNvSpPr>
            <p:nvPr/>
          </p:nvSpPr>
          <p:spPr bwMode="auto">
            <a:xfrm rot="-5400000">
              <a:off x="430" y="2069"/>
              <a:ext cx="454" cy="0"/>
            </a:xfrm>
            <a:prstGeom prst="line">
              <a:avLst/>
            </a:prstGeom>
            <a:noFill/>
            <a:ln w="114300">
              <a:solidFill>
                <a:schemeClr val="folHlink"/>
              </a:solidFill>
              <a:round/>
              <a:headEnd/>
              <a:tailEnd/>
            </a:ln>
            <a:effectLst/>
          </p:spPr>
          <p:txBody>
            <a:bodyPr/>
            <a:lstStyle/>
            <a:p>
              <a:endParaRPr lang="en-US"/>
            </a:p>
          </p:txBody>
        </p:sp>
      </p:grpSp>
      <p:sp>
        <p:nvSpPr>
          <p:cNvPr id="488499" name="Text Box 51"/>
          <p:cNvSpPr txBox="1">
            <a:spLocks noChangeArrowheads="1"/>
          </p:cNvSpPr>
          <p:nvPr/>
        </p:nvSpPr>
        <p:spPr bwMode="auto">
          <a:xfrm>
            <a:off x="2320925" y="2420938"/>
            <a:ext cx="4500563" cy="2430462"/>
          </a:xfrm>
          <a:prstGeom prst="rect">
            <a:avLst/>
          </a:prstGeom>
          <a:solidFill>
            <a:srgbClr val="000080">
              <a:alpha val="78000"/>
            </a:srgbClr>
          </a:solidFill>
          <a:ln w="9525">
            <a:noFill/>
            <a:miter lim="800000"/>
            <a:headEnd/>
            <a:tailEnd/>
          </a:ln>
          <a:effectLst/>
        </p:spPr>
        <p:txBody>
          <a:bodyPr>
            <a:spAutoFit/>
          </a:bodyPr>
          <a:lstStyle/>
          <a:p>
            <a:pPr>
              <a:spcBef>
                <a:spcPct val="50000"/>
              </a:spcBef>
            </a:pPr>
            <a:endParaRPr lang="en-US" sz="1800" b="0">
              <a:solidFill>
                <a:schemeClr val="bg1"/>
              </a:solidFill>
            </a:endParaRPr>
          </a:p>
          <a:p>
            <a:pPr>
              <a:spcBef>
                <a:spcPct val="50000"/>
              </a:spcBef>
            </a:pPr>
            <a:r>
              <a:rPr lang="en-US" sz="1800" b="0">
                <a:solidFill>
                  <a:schemeClr val="bg1"/>
                </a:solidFill>
                <a:latin typeface="Yet R" pitchFamily="18" charset="-127"/>
                <a:ea typeface="Yet R" pitchFamily="18" charset="-127"/>
                <a:sym typeface="Wingdings 2" pitchFamily="18" charset="2"/>
              </a:rPr>
              <a:t></a:t>
            </a:r>
            <a:r>
              <a:rPr lang="en-US" sz="1800" b="0">
                <a:solidFill>
                  <a:schemeClr val="bg1"/>
                </a:solidFill>
              </a:rPr>
              <a:t> short hit latency (always local)</a:t>
            </a:r>
          </a:p>
          <a:p>
            <a:pPr>
              <a:spcBef>
                <a:spcPct val="50000"/>
              </a:spcBef>
            </a:pPr>
            <a:r>
              <a:rPr lang="en-US" sz="1800" b="0">
                <a:solidFill>
                  <a:schemeClr val="bg1"/>
                </a:solidFill>
                <a:sym typeface="Wingdings 2" pitchFamily="18" charset="2"/>
              </a:rPr>
              <a:t> high on-chip miss rate</a:t>
            </a:r>
          </a:p>
          <a:p>
            <a:pPr>
              <a:spcBef>
                <a:spcPct val="50000"/>
              </a:spcBef>
              <a:buFont typeface="Wingdings 2" pitchFamily="18" charset="2"/>
              <a:buChar char="T"/>
            </a:pPr>
            <a:r>
              <a:rPr lang="en-US" sz="1800" b="0">
                <a:solidFill>
                  <a:schemeClr val="bg1"/>
                </a:solidFill>
                <a:sym typeface="Wingdings 2" pitchFamily="18" charset="2"/>
              </a:rPr>
              <a:t> long miss resolution time</a:t>
            </a:r>
          </a:p>
          <a:p>
            <a:pPr>
              <a:spcBef>
                <a:spcPct val="50000"/>
              </a:spcBef>
              <a:buFont typeface="Wingdings 2" pitchFamily="18" charset="2"/>
              <a:buChar char="T"/>
            </a:pPr>
            <a:r>
              <a:rPr lang="en-US" sz="1800" b="0">
                <a:solidFill>
                  <a:schemeClr val="bg1"/>
                </a:solidFill>
                <a:sym typeface="Wingdings 2" pitchFamily="18" charset="2"/>
              </a:rPr>
              <a:t> complex coherence enforcement</a:t>
            </a:r>
          </a:p>
          <a:p>
            <a:pPr>
              <a:spcBef>
                <a:spcPct val="50000"/>
              </a:spcBef>
            </a:pPr>
            <a:endParaRPr lang="en-US" sz="1800" b="0">
              <a:solidFill>
                <a:schemeClr val="bg1"/>
              </a:solidFill>
              <a:sym typeface="Wingdings 2"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88468"/>
                                        </p:tgtEl>
                                        <p:attrNameLst>
                                          <p:attrName>style.visibility</p:attrName>
                                        </p:attrNameLst>
                                      </p:cBhvr>
                                      <p:to>
                                        <p:strVal val="visible"/>
                                      </p:to>
                                    </p:set>
                                    <p:animEffect transition="in" filter="fade">
                                      <p:cBhvr>
                                        <p:cTn id="10" dur="500"/>
                                        <p:tgtEl>
                                          <p:spTgt spid="48846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88486">
                                            <p:txEl>
                                              <p:pRg st="0" end="0"/>
                                            </p:txEl>
                                          </p:spTgt>
                                        </p:tgtEl>
                                        <p:attrNameLst>
                                          <p:attrName>style.visibility</p:attrName>
                                        </p:attrNameLst>
                                      </p:cBhvr>
                                      <p:to>
                                        <p:strVal val="visible"/>
                                      </p:to>
                                    </p:set>
                                    <p:animEffect transition="in" filter="fade">
                                      <p:cBhvr>
                                        <p:cTn id="17" dur="500"/>
                                        <p:tgtEl>
                                          <p:spTgt spid="48848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88482"/>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488486">
                                            <p:txEl>
                                              <p:pRg st="1" end="1"/>
                                            </p:txEl>
                                          </p:spTgt>
                                        </p:tgtEl>
                                        <p:attrNameLst>
                                          <p:attrName>style.visibility</p:attrName>
                                        </p:attrNameLst>
                                      </p:cBhvr>
                                      <p:to>
                                        <p:strVal val="visible"/>
                                      </p:to>
                                    </p:set>
                                    <p:animEffect transition="in" filter="fade">
                                      <p:cBhvr>
                                        <p:cTn id="24" dur="500"/>
                                        <p:tgtEl>
                                          <p:spTgt spid="48848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8486">
                                            <p:txEl>
                                              <p:pRg st="2" end="2"/>
                                            </p:txEl>
                                          </p:spTgt>
                                        </p:tgtEl>
                                        <p:attrNameLst>
                                          <p:attrName>style.visibility</p:attrName>
                                        </p:attrNameLst>
                                      </p:cBhvr>
                                      <p:to>
                                        <p:strVal val="visible"/>
                                      </p:to>
                                    </p:set>
                                    <p:animEffect transition="in" filter="fade">
                                      <p:cBhvr>
                                        <p:cTn id="29" dur="500"/>
                                        <p:tgtEl>
                                          <p:spTgt spid="48848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8486">
                                            <p:txEl>
                                              <p:pRg st="3" end="3"/>
                                            </p:txEl>
                                          </p:spTgt>
                                        </p:tgtEl>
                                        <p:attrNameLst>
                                          <p:attrName>style.visibility</p:attrName>
                                        </p:attrNameLst>
                                      </p:cBhvr>
                                      <p:to>
                                        <p:strVal val="visible"/>
                                      </p:to>
                                    </p:set>
                                    <p:animEffect transition="in" filter="fade">
                                      <p:cBhvr>
                                        <p:cTn id="34" dur="500"/>
                                        <p:tgtEl>
                                          <p:spTgt spid="48848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8487"/>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488486">
                                            <p:txEl>
                                              <p:pRg st="4" end="4"/>
                                            </p:txEl>
                                          </p:spTgt>
                                        </p:tgtEl>
                                        <p:attrNameLst>
                                          <p:attrName>style.visibility</p:attrName>
                                        </p:attrNameLst>
                                      </p:cBhvr>
                                      <p:to>
                                        <p:strVal val="visible"/>
                                      </p:to>
                                    </p:set>
                                    <p:animEffect transition="in" filter="fade">
                                      <p:cBhvr>
                                        <p:cTn id="41" dur="500"/>
                                        <p:tgtEl>
                                          <p:spTgt spid="488486">
                                            <p:txEl>
                                              <p:pRg st="4" end="4"/>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1000"/>
                                        <p:tgtEl>
                                          <p:spTgt spid="4"/>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488483"/>
                                        </p:tgtEl>
                                        <p:attrNameLst>
                                          <p:attrName>style.visibility</p:attrName>
                                        </p:attrNameLst>
                                      </p:cBhvr>
                                      <p:to>
                                        <p:strVal val="visible"/>
                                      </p:to>
                                    </p:set>
                                  </p:childTnLst>
                                </p:cTn>
                              </p:par>
                            </p:childTnLst>
                          </p:cTn>
                        </p:par>
                        <p:par>
                          <p:cTn id="47" fill="hold">
                            <p:stCondLst>
                              <p:cond delay="1000"/>
                            </p:stCondLst>
                            <p:childTnLst>
                              <p:par>
                                <p:cTn id="48" presetID="10" presetClass="exit" presetSubtype="0" fill="hold" nodeType="afterEffect">
                                  <p:stCondLst>
                                    <p:cond delay="500"/>
                                  </p:stCondLst>
                                  <p:childTnLst>
                                    <p:animEffect transition="out" filter="fade">
                                      <p:cBhvr>
                                        <p:cTn id="49" dur="1000"/>
                                        <p:tgtEl>
                                          <p:spTgt spid="4"/>
                                        </p:tgtEl>
                                      </p:cBhvr>
                                    </p:animEffect>
                                    <p:set>
                                      <p:cBhvr>
                                        <p:cTn id="50" dur="1" fill="hold">
                                          <p:stCondLst>
                                            <p:cond delay="9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500"/>
                                  </p:stCondLst>
                                  <p:childTnLst>
                                    <p:set>
                                      <p:cBhvr>
                                        <p:cTn id="54" dur="1" fill="hold">
                                          <p:stCondLst>
                                            <p:cond delay="0"/>
                                          </p:stCondLst>
                                        </p:cTn>
                                        <p:tgtEl>
                                          <p:spTgt spid="488486">
                                            <p:txEl>
                                              <p:pRg st="5" end="5"/>
                                            </p:txEl>
                                          </p:spTgt>
                                        </p:tgtEl>
                                        <p:attrNameLst>
                                          <p:attrName>style.visibility</p:attrName>
                                        </p:attrNameLst>
                                      </p:cBhvr>
                                      <p:to>
                                        <p:strVal val="visible"/>
                                      </p:to>
                                    </p:set>
                                    <p:animEffect transition="in" filter="fade">
                                      <p:cBhvr>
                                        <p:cTn id="55" dur="500"/>
                                        <p:tgtEl>
                                          <p:spTgt spid="488486">
                                            <p:txEl>
                                              <p:pRg st="5" end="5"/>
                                            </p:txEl>
                                          </p:spTgt>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88491"/>
                                        </p:tgtEl>
                                        <p:attrNameLst>
                                          <p:attrName>style.visibility</p:attrName>
                                        </p:attrNameLst>
                                      </p:cBhvr>
                                      <p:to>
                                        <p:strVal val="visible"/>
                                      </p:to>
                                    </p:set>
                                    <p:animEffect transition="in" filter="fade">
                                      <p:cBhvr>
                                        <p:cTn id="58" dur="1000"/>
                                        <p:tgtEl>
                                          <p:spTgt spid="488491"/>
                                        </p:tgtEl>
                                      </p:cBhvr>
                                    </p:animEffect>
                                  </p:childTnLst>
                                </p:cTn>
                              </p:par>
                              <p:par>
                                <p:cTn id="59" presetID="18" presetClass="entr" presetSubtype="12" fill="hold" nodeType="withEffect">
                                  <p:stCondLst>
                                    <p:cond delay="500"/>
                                  </p:stCondLst>
                                  <p:childTnLst>
                                    <p:set>
                                      <p:cBhvr>
                                        <p:cTn id="60" dur="1" fill="hold">
                                          <p:stCondLst>
                                            <p:cond delay="0"/>
                                          </p:stCondLst>
                                        </p:cTn>
                                        <p:tgtEl>
                                          <p:spTgt spid="5"/>
                                        </p:tgtEl>
                                        <p:attrNameLst>
                                          <p:attrName>style.visibility</p:attrName>
                                        </p:attrNameLst>
                                      </p:cBhvr>
                                      <p:to>
                                        <p:strVal val="visible"/>
                                      </p:to>
                                    </p:set>
                                    <p:animEffect transition="in" filter="strips(downLeft)">
                                      <p:cBhvr>
                                        <p:cTn id="61" dur="1000"/>
                                        <p:tgtEl>
                                          <p:spTgt spid="5"/>
                                        </p:tgtEl>
                                      </p:cBhvr>
                                    </p:animEffect>
                                  </p:childTnLst>
                                </p:cTn>
                              </p:par>
                            </p:childTnLst>
                          </p:cTn>
                        </p:par>
                        <p:par>
                          <p:cTn id="62" fill="hold">
                            <p:stCondLst>
                              <p:cond delay="1500"/>
                            </p:stCondLst>
                            <p:childTnLst>
                              <p:par>
                                <p:cTn id="63" presetID="10" presetClass="exit" presetSubtype="0" fill="hold" nodeType="afterEffect">
                                  <p:stCondLst>
                                    <p:cond delay="500"/>
                                  </p:stCondLst>
                                  <p:childTnLst>
                                    <p:animEffect transition="out" filter="fade">
                                      <p:cBhvr>
                                        <p:cTn id="64" dur="1000"/>
                                        <p:tgtEl>
                                          <p:spTgt spid="5"/>
                                        </p:tgtEl>
                                      </p:cBhvr>
                                    </p:animEffect>
                                    <p:set>
                                      <p:cBhvr>
                                        <p:cTn id="65" dur="1" fill="hold">
                                          <p:stCondLst>
                                            <p:cond delay="999"/>
                                          </p:stCondLst>
                                        </p:cTn>
                                        <p:tgtEl>
                                          <p:spTgt spid="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linds(horizontal)">
                                      <p:cBhvr>
                                        <p:cTn id="70" dur="500"/>
                                        <p:tgtEl>
                                          <p:spTgt spid="6"/>
                                        </p:tgtEl>
                                      </p:cBhvr>
                                    </p:animEffect>
                                  </p:childTnLst>
                                </p:cTn>
                              </p:par>
                            </p:childTnLst>
                          </p:cTn>
                        </p:par>
                        <p:par>
                          <p:cTn id="71" fill="hold">
                            <p:stCondLst>
                              <p:cond delay="500"/>
                            </p:stCondLst>
                            <p:childTnLst>
                              <p:par>
                                <p:cTn id="72" presetID="10" presetClass="exit" presetSubtype="0" fill="hold" nodeType="afterEffect">
                                  <p:stCondLst>
                                    <p:cond delay="500"/>
                                  </p:stCondLst>
                                  <p:childTnLst>
                                    <p:animEffect transition="out" filter="fade">
                                      <p:cBhvr>
                                        <p:cTn id="73" dur="2000"/>
                                        <p:tgtEl>
                                          <p:spTgt spid="6"/>
                                        </p:tgtEl>
                                      </p:cBhvr>
                                    </p:animEffect>
                                    <p:set>
                                      <p:cBhvr>
                                        <p:cTn id="74" dur="1" fill="hold">
                                          <p:stCondLst>
                                            <p:cond delay="1999"/>
                                          </p:stCondLst>
                                        </p:cTn>
                                        <p:tgtEl>
                                          <p:spTgt spid="6"/>
                                        </p:tgtEl>
                                        <p:attrNameLst>
                                          <p:attrName>style.visibility</p:attrName>
                                        </p:attrNameLst>
                                      </p:cBhvr>
                                      <p:to>
                                        <p:strVal val="hidden"/>
                                      </p:to>
                                    </p:set>
                                  </p:childTnLst>
                                </p:cTn>
                              </p:par>
                              <p:par>
                                <p:cTn id="75" presetID="10" presetClass="exit" presetSubtype="0" fill="hold" grpId="1" nodeType="withEffect">
                                  <p:stCondLst>
                                    <p:cond delay="500"/>
                                  </p:stCondLst>
                                  <p:childTnLst>
                                    <p:animEffect transition="out" filter="fade">
                                      <p:cBhvr>
                                        <p:cTn id="76" dur="2000"/>
                                        <p:tgtEl>
                                          <p:spTgt spid="488491"/>
                                        </p:tgtEl>
                                      </p:cBhvr>
                                    </p:animEffect>
                                    <p:set>
                                      <p:cBhvr>
                                        <p:cTn id="77" dur="1" fill="hold">
                                          <p:stCondLst>
                                            <p:cond delay="1999"/>
                                          </p:stCondLst>
                                        </p:cTn>
                                        <p:tgtEl>
                                          <p:spTgt spid="48849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88486">
                                            <p:txEl>
                                              <p:pRg st="6" end="6"/>
                                            </p:txEl>
                                          </p:spTgt>
                                        </p:tgtEl>
                                        <p:attrNameLst>
                                          <p:attrName>style.visibility</p:attrName>
                                        </p:attrNameLst>
                                      </p:cBhvr>
                                      <p:to>
                                        <p:strVal val="visible"/>
                                      </p:to>
                                    </p:set>
                                    <p:animEffect transition="in" filter="fade">
                                      <p:cBhvr>
                                        <p:cTn id="82" dur="500"/>
                                        <p:tgtEl>
                                          <p:spTgt spid="488486">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mph" presetSubtype="0" nodeType="clickEffect">
                                  <p:stCondLst>
                                    <p:cond delay="0"/>
                                  </p:stCondLst>
                                  <p:childTnLst>
                                    <p:set>
                                      <p:cBhvr rctx="PPT">
                                        <p:cTn id="86" dur="indefinite"/>
                                        <p:tgtEl>
                                          <p:spTgt spid="488468"/>
                                        </p:tgtEl>
                                        <p:attrNameLst>
                                          <p:attrName>style.opacity</p:attrName>
                                        </p:attrNameLst>
                                      </p:cBhvr>
                                      <p:to>
                                        <p:strVal val="0.5"/>
                                      </p:to>
                                    </p:set>
                                    <p:animEffect filter="image" prLst="opacity: 0.5">
                                      <p:cBhvr rctx="IE">
                                        <p:cTn id="87" dur="indefinite"/>
                                        <p:tgtEl>
                                          <p:spTgt spid="488468"/>
                                        </p:tgtEl>
                                      </p:cBhvr>
                                    </p:animEffect>
                                  </p:childTnLst>
                                </p:cTn>
                              </p:par>
                              <p:par>
                                <p:cTn id="88" presetID="9" presetClass="emph" presetSubtype="0" nodeType="withEffect">
                                  <p:stCondLst>
                                    <p:cond delay="0"/>
                                  </p:stCondLst>
                                  <p:childTnLst>
                                    <p:set>
                                      <p:cBhvr rctx="PPT">
                                        <p:cTn id="89" dur="indefinite"/>
                                        <p:tgtEl>
                                          <p:spTgt spid="2"/>
                                        </p:tgtEl>
                                        <p:attrNameLst>
                                          <p:attrName>style.opacity</p:attrName>
                                        </p:attrNameLst>
                                      </p:cBhvr>
                                      <p:to>
                                        <p:strVal val="0.5"/>
                                      </p:to>
                                    </p:set>
                                    <p:animEffect filter="image" prLst="opacity: 0.5">
                                      <p:cBhvr rctx="IE">
                                        <p:cTn id="90" dur="indefinite"/>
                                        <p:tgtEl>
                                          <p:spTgt spid="2"/>
                                        </p:tgtEl>
                                      </p:cBhvr>
                                    </p:animEffect>
                                  </p:childTnLst>
                                </p:cTn>
                              </p:par>
                              <p:par>
                                <p:cTn id="91" presetID="9" presetClass="emph" presetSubtype="0" grpId="1" nodeType="withEffect">
                                  <p:stCondLst>
                                    <p:cond delay="0"/>
                                  </p:stCondLst>
                                  <p:childTnLst>
                                    <p:set>
                                      <p:cBhvr rctx="PPT">
                                        <p:cTn id="92" dur="indefinite"/>
                                        <p:tgtEl>
                                          <p:spTgt spid="488482"/>
                                        </p:tgtEl>
                                        <p:attrNameLst>
                                          <p:attrName>style.opacity</p:attrName>
                                        </p:attrNameLst>
                                      </p:cBhvr>
                                      <p:to>
                                        <p:strVal val="0.5"/>
                                      </p:to>
                                    </p:set>
                                    <p:animEffect filter="image" prLst="opacity: 0.5">
                                      <p:cBhvr rctx="IE">
                                        <p:cTn id="93" dur="indefinite"/>
                                        <p:tgtEl>
                                          <p:spTgt spid="488482"/>
                                        </p:tgtEl>
                                      </p:cBhvr>
                                    </p:animEffect>
                                  </p:childTnLst>
                                </p:cTn>
                              </p:par>
                              <p:par>
                                <p:cTn id="94" presetID="9" presetClass="emph" presetSubtype="0" grpId="1" nodeType="withEffect">
                                  <p:stCondLst>
                                    <p:cond delay="0"/>
                                  </p:stCondLst>
                                  <p:childTnLst>
                                    <p:set>
                                      <p:cBhvr rctx="PPT">
                                        <p:cTn id="95" dur="indefinite"/>
                                        <p:tgtEl>
                                          <p:spTgt spid="488483"/>
                                        </p:tgtEl>
                                        <p:attrNameLst>
                                          <p:attrName>style.opacity</p:attrName>
                                        </p:attrNameLst>
                                      </p:cBhvr>
                                      <p:to>
                                        <p:strVal val="0.5"/>
                                      </p:to>
                                    </p:set>
                                    <p:animEffect filter="image" prLst="opacity: 0.5">
                                      <p:cBhvr rctx="IE">
                                        <p:cTn id="96" dur="indefinite"/>
                                        <p:tgtEl>
                                          <p:spTgt spid="488483"/>
                                        </p:tgtEl>
                                      </p:cBhvr>
                                    </p:animEffect>
                                  </p:childTnLst>
                                </p:cTn>
                              </p:par>
                              <p:par>
                                <p:cTn id="97" presetID="9" presetClass="emph" presetSubtype="0" nodeType="withEffect">
                                  <p:stCondLst>
                                    <p:cond delay="0"/>
                                  </p:stCondLst>
                                  <p:childTnLst>
                                    <p:set>
                                      <p:cBhvr rctx="PPT">
                                        <p:cTn id="98" dur="indefinite"/>
                                        <p:tgtEl>
                                          <p:spTgt spid="3"/>
                                        </p:tgtEl>
                                        <p:attrNameLst>
                                          <p:attrName>style.opacity</p:attrName>
                                        </p:attrNameLst>
                                      </p:cBhvr>
                                      <p:to>
                                        <p:strVal val="0.5"/>
                                      </p:to>
                                    </p:set>
                                    <p:animEffect filter="image" prLst="opacity: 0.5">
                                      <p:cBhvr rctx="IE">
                                        <p:cTn id="99" dur="indefinite"/>
                                        <p:tgtEl>
                                          <p:spTgt spid="3"/>
                                        </p:tgtEl>
                                      </p:cBhvr>
                                    </p:animEffect>
                                  </p:childTnLst>
                                </p:cTn>
                              </p:par>
                              <p:par>
                                <p:cTn id="100" presetID="9" presetClass="emph" presetSubtype="0" grpId="0" nodeType="withEffect">
                                  <p:stCondLst>
                                    <p:cond delay="0"/>
                                  </p:stCondLst>
                                  <p:childTnLst>
                                    <p:set>
                                      <p:cBhvr rctx="PPT">
                                        <p:cTn id="101" dur="indefinite"/>
                                        <p:tgtEl>
                                          <p:spTgt spid="488486">
                                            <p:txEl>
                                              <p:pRg st="0" end="0"/>
                                            </p:txEl>
                                          </p:spTgt>
                                        </p:tgtEl>
                                        <p:attrNameLst>
                                          <p:attrName>style.opacity</p:attrName>
                                        </p:attrNameLst>
                                      </p:cBhvr>
                                      <p:to>
                                        <p:strVal val="0.5"/>
                                      </p:to>
                                    </p:set>
                                    <p:animEffect filter="image" prLst="opacity: 0.5">
                                      <p:cBhvr rctx="IE">
                                        <p:cTn id="102" dur="indefinite"/>
                                        <p:tgtEl>
                                          <p:spTgt spid="488486">
                                            <p:txEl>
                                              <p:pRg st="0" end="0"/>
                                            </p:txEl>
                                          </p:spTgt>
                                        </p:tgtEl>
                                      </p:cBhvr>
                                    </p:animEffect>
                                  </p:childTnLst>
                                </p:cTn>
                              </p:par>
                              <p:par>
                                <p:cTn id="103" presetID="9" presetClass="emph" presetSubtype="0" grpId="0" nodeType="withEffect">
                                  <p:stCondLst>
                                    <p:cond delay="0"/>
                                  </p:stCondLst>
                                  <p:childTnLst>
                                    <p:set>
                                      <p:cBhvr rctx="PPT">
                                        <p:cTn id="104" dur="indefinite"/>
                                        <p:tgtEl>
                                          <p:spTgt spid="488486">
                                            <p:txEl>
                                              <p:pRg st="1" end="1"/>
                                            </p:txEl>
                                          </p:spTgt>
                                        </p:tgtEl>
                                        <p:attrNameLst>
                                          <p:attrName>style.opacity</p:attrName>
                                        </p:attrNameLst>
                                      </p:cBhvr>
                                      <p:to>
                                        <p:strVal val="0.5"/>
                                      </p:to>
                                    </p:set>
                                    <p:animEffect filter="image" prLst="opacity: 0.5">
                                      <p:cBhvr rctx="IE">
                                        <p:cTn id="105" dur="indefinite"/>
                                        <p:tgtEl>
                                          <p:spTgt spid="488486">
                                            <p:txEl>
                                              <p:pRg st="1" end="1"/>
                                            </p:txEl>
                                          </p:spTgt>
                                        </p:tgtEl>
                                      </p:cBhvr>
                                    </p:animEffect>
                                  </p:childTnLst>
                                </p:cTn>
                              </p:par>
                              <p:par>
                                <p:cTn id="106" presetID="9" presetClass="emph" presetSubtype="0" grpId="0" nodeType="withEffect">
                                  <p:stCondLst>
                                    <p:cond delay="0"/>
                                  </p:stCondLst>
                                  <p:childTnLst>
                                    <p:set>
                                      <p:cBhvr rctx="PPT">
                                        <p:cTn id="107" dur="indefinite"/>
                                        <p:tgtEl>
                                          <p:spTgt spid="488486">
                                            <p:txEl>
                                              <p:pRg st="2" end="2"/>
                                            </p:txEl>
                                          </p:spTgt>
                                        </p:tgtEl>
                                        <p:attrNameLst>
                                          <p:attrName>style.opacity</p:attrName>
                                        </p:attrNameLst>
                                      </p:cBhvr>
                                      <p:to>
                                        <p:strVal val="0.5"/>
                                      </p:to>
                                    </p:set>
                                    <p:animEffect filter="image" prLst="opacity: 0.5">
                                      <p:cBhvr rctx="IE">
                                        <p:cTn id="108" dur="indefinite"/>
                                        <p:tgtEl>
                                          <p:spTgt spid="488486">
                                            <p:txEl>
                                              <p:pRg st="2" end="2"/>
                                            </p:txEl>
                                          </p:spTgt>
                                        </p:tgtEl>
                                      </p:cBhvr>
                                    </p:animEffect>
                                  </p:childTnLst>
                                </p:cTn>
                              </p:par>
                              <p:par>
                                <p:cTn id="109" presetID="9" presetClass="emph" presetSubtype="0" grpId="0" nodeType="withEffect">
                                  <p:stCondLst>
                                    <p:cond delay="0"/>
                                  </p:stCondLst>
                                  <p:childTnLst>
                                    <p:set>
                                      <p:cBhvr rctx="PPT">
                                        <p:cTn id="110" dur="indefinite"/>
                                        <p:tgtEl>
                                          <p:spTgt spid="488486">
                                            <p:txEl>
                                              <p:pRg st="3" end="3"/>
                                            </p:txEl>
                                          </p:spTgt>
                                        </p:tgtEl>
                                        <p:attrNameLst>
                                          <p:attrName>style.opacity</p:attrName>
                                        </p:attrNameLst>
                                      </p:cBhvr>
                                      <p:to>
                                        <p:strVal val="0.5"/>
                                      </p:to>
                                    </p:set>
                                    <p:animEffect filter="image" prLst="opacity: 0.5">
                                      <p:cBhvr rctx="IE">
                                        <p:cTn id="111" dur="indefinite"/>
                                        <p:tgtEl>
                                          <p:spTgt spid="488486">
                                            <p:txEl>
                                              <p:pRg st="3" end="3"/>
                                            </p:txEl>
                                          </p:spTgt>
                                        </p:tgtEl>
                                      </p:cBhvr>
                                    </p:animEffect>
                                  </p:childTnLst>
                                </p:cTn>
                              </p:par>
                              <p:par>
                                <p:cTn id="112" presetID="9" presetClass="emph" presetSubtype="0" grpId="0" nodeType="withEffect">
                                  <p:stCondLst>
                                    <p:cond delay="0"/>
                                  </p:stCondLst>
                                  <p:childTnLst>
                                    <p:set>
                                      <p:cBhvr rctx="PPT">
                                        <p:cTn id="113" dur="indefinite"/>
                                        <p:tgtEl>
                                          <p:spTgt spid="488486">
                                            <p:txEl>
                                              <p:pRg st="4" end="4"/>
                                            </p:txEl>
                                          </p:spTgt>
                                        </p:tgtEl>
                                        <p:attrNameLst>
                                          <p:attrName>style.opacity</p:attrName>
                                        </p:attrNameLst>
                                      </p:cBhvr>
                                      <p:to>
                                        <p:strVal val="0.5"/>
                                      </p:to>
                                    </p:set>
                                    <p:animEffect filter="image" prLst="opacity: 0.5">
                                      <p:cBhvr rctx="IE">
                                        <p:cTn id="114" dur="indefinite"/>
                                        <p:tgtEl>
                                          <p:spTgt spid="488486">
                                            <p:txEl>
                                              <p:pRg st="4" end="4"/>
                                            </p:txEl>
                                          </p:spTgt>
                                        </p:tgtEl>
                                      </p:cBhvr>
                                    </p:animEffect>
                                  </p:childTnLst>
                                </p:cTn>
                              </p:par>
                              <p:par>
                                <p:cTn id="115" presetID="9" presetClass="emph" presetSubtype="0" grpId="0" nodeType="withEffect">
                                  <p:stCondLst>
                                    <p:cond delay="0"/>
                                  </p:stCondLst>
                                  <p:childTnLst>
                                    <p:set>
                                      <p:cBhvr rctx="PPT">
                                        <p:cTn id="116" dur="indefinite"/>
                                        <p:tgtEl>
                                          <p:spTgt spid="488486">
                                            <p:txEl>
                                              <p:pRg st="5" end="5"/>
                                            </p:txEl>
                                          </p:spTgt>
                                        </p:tgtEl>
                                        <p:attrNameLst>
                                          <p:attrName>style.opacity</p:attrName>
                                        </p:attrNameLst>
                                      </p:cBhvr>
                                      <p:to>
                                        <p:strVal val="0.5"/>
                                      </p:to>
                                    </p:set>
                                    <p:animEffect filter="image" prLst="opacity: 0.5">
                                      <p:cBhvr rctx="IE">
                                        <p:cTn id="117" dur="indefinite"/>
                                        <p:tgtEl>
                                          <p:spTgt spid="488486">
                                            <p:txEl>
                                              <p:pRg st="5" end="5"/>
                                            </p:txEl>
                                          </p:spTgt>
                                        </p:tgtEl>
                                      </p:cBhvr>
                                    </p:animEffect>
                                  </p:childTnLst>
                                </p:cTn>
                              </p:par>
                              <p:par>
                                <p:cTn id="118" presetID="9" presetClass="emph" presetSubtype="0" grpId="0" nodeType="withEffect">
                                  <p:stCondLst>
                                    <p:cond delay="0"/>
                                  </p:stCondLst>
                                  <p:childTnLst>
                                    <p:set>
                                      <p:cBhvr rctx="PPT">
                                        <p:cTn id="119" dur="indefinite"/>
                                        <p:tgtEl>
                                          <p:spTgt spid="488486">
                                            <p:txEl>
                                              <p:pRg st="6" end="6"/>
                                            </p:txEl>
                                          </p:spTgt>
                                        </p:tgtEl>
                                        <p:attrNameLst>
                                          <p:attrName>style.opacity</p:attrName>
                                        </p:attrNameLst>
                                      </p:cBhvr>
                                      <p:to>
                                        <p:strVal val="0.5"/>
                                      </p:to>
                                    </p:set>
                                    <p:animEffect filter="image" prLst="opacity: 0.5">
                                      <p:cBhvr rctx="IE">
                                        <p:cTn id="120" dur="indefinite"/>
                                        <p:tgtEl>
                                          <p:spTgt spid="488486">
                                            <p:txEl>
                                              <p:pRg st="6" end="6"/>
                                            </p:txEl>
                                          </p:spTgt>
                                        </p:tgtEl>
                                      </p:cBhvr>
                                    </p:animEffect>
                                  </p:childTnLst>
                                </p:cTn>
                              </p:par>
                              <p:par>
                                <p:cTn id="121" presetID="9" presetClass="emph" presetSubtype="0" grpId="1" nodeType="withEffect">
                                  <p:stCondLst>
                                    <p:cond delay="0"/>
                                  </p:stCondLst>
                                  <p:childTnLst>
                                    <p:set>
                                      <p:cBhvr rctx="PPT">
                                        <p:cTn id="122" dur="indefinite"/>
                                        <p:tgtEl>
                                          <p:spTgt spid="488487"/>
                                        </p:tgtEl>
                                        <p:attrNameLst>
                                          <p:attrName>style.opacity</p:attrName>
                                        </p:attrNameLst>
                                      </p:cBhvr>
                                      <p:to>
                                        <p:strVal val="0.5"/>
                                      </p:to>
                                    </p:set>
                                    <p:animEffect filter="image" prLst="opacity: 0.5">
                                      <p:cBhvr rctx="IE">
                                        <p:cTn id="123" dur="indefinite"/>
                                        <p:tgtEl>
                                          <p:spTgt spid="488487"/>
                                        </p:tgtEl>
                                      </p:cBhvr>
                                    </p:animEffect>
                                  </p:childTnLst>
                                </p:cTn>
                              </p:par>
                              <p:par>
                                <p:cTn id="124" presetID="9" presetClass="emph" presetSubtype="0" nodeType="withEffect">
                                  <p:stCondLst>
                                    <p:cond delay="0"/>
                                  </p:stCondLst>
                                  <p:childTnLst>
                                    <p:set>
                                      <p:cBhvr rctx="PPT">
                                        <p:cTn id="125" dur="indefinite"/>
                                        <p:tgtEl>
                                          <p:spTgt spid="4"/>
                                        </p:tgtEl>
                                        <p:attrNameLst>
                                          <p:attrName>style.opacity</p:attrName>
                                        </p:attrNameLst>
                                      </p:cBhvr>
                                      <p:to>
                                        <p:strVal val="0.5"/>
                                      </p:to>
                                    </p:set>
                                    <p:animEffect filter="image" prLst="opacity: 0.5">
                                      <p:cBhvr rctx="IE">
                                        <p:cTn id="126" dur="indefinite"/>
                                        <p:tgtEl>
                                          <p:spTgt spid="4"/>
                                        </p:tgtEl>
                                      </p:cBhvr>
                                    </p:animEffect>
                                  </p:childTnLst>
                                </p:cTn>
                              </p:par>
                              <p:par>
                                <p:cTn id="127" presetID="9" presetClass="emph" presetSubtype="0" grpId="2" nodeType="withEffect">
                                  <p:stCondLst>
                                    <p:cond delay="0"/>
                                  </p:stCondLst>
                                  <p:childTnLst>
                                    <p:set>
                                      <p:cBhvr rctx="PPT">
                                        <p:cTn id="128" dur="indefinite"/>
                                        <p:tgtEl>
                                          <p:spTgt spid="488491"/>
                                        </p:tgtEl>
                                        <p:attrNameLst>
                                          <p:attrName>style.opacity</p:attrName>
                                        </p:attrNameLst>
                                      </p:cBhvr>
                                      <p:to>
                                        <p:strVal val="0.5"/>
                                      </p:to>
                                    </p:set>
                                    <p:animEffect filter="image" prLst="opacity: 0.5">
                                      <p:cBhvr rctx="IE">
                                        <p:cTn id="129" dur="indefinite"/>
                                        <p:tgtEl>
                                          <p:spTgt spid="488491"/>
                                        </p:tgtEl>
                                      </p:cBhvr>
                                    </p:animEffect>
                                  </p:childTnLst>
                                </p:cTn>
                              </p:par>
                              <p:par>
                                <p:cTn id="130" presetID="9" presetClass="emph" presetSubtype="0" nodeType="withEffect">
                                  <p:stCondLst>
                                    <p:cond delay="0"/>
                                  </p:stCondLst>
                                  <p:childTnLst>
                                    <p:set>
                                      <p:cBhvr rctx="PPT">
                                        <p:cTn id="131" dur="indefinite"/>
                                        <p:tgtEl>
                                          <p:spTgt spid="5"/>
                                        </p:tgtEl>
                                        <p:attrNameLst>
                                          <p:attrName>style.opacity</p:attrName>
                                        </p:attrNameLst>
                                      </p:cBhvr>
                                      <p:to>
                                        <p:strVal val="0.5"/>
                                      </p:to>
                                    </p:set>
                                    <p:animEffect filter="image" prLst="opacity: 0.5">
                                      <p:cBhvr rctx="IE">
                                        <p:cTn id="132" dur="indefinite"/>
                                        <p:tgtEl>
                                          <p:spTgt spid="5"/>
                                        </p:tgtEl>
                                      </p:cBhvr>
                                    </p:animEffect>
                                  </p:childTnLst>
                                </p:cTn>
                              </p:par>
                              <p:par>
                                <p:cTn id="133" presetID="9" presetClass="emph" presetSubtype="0" nodeType="withEffect">
                                  <p:stCondLst>
                                    <p:cond delay="0"/>
                                  </p:stCondLst>
                                  <p:childTnLst>
                                    <p:set>
                                      <p:cBhvr rctx="PPT">
                                        <p:cTn id="134" dur="indefinite"/>
                                        <p:tgtEl>
                                          <p:spTgt spid="6"/>
                                        </p:tgtEl>
                                        <p:attrNameLst>
                                          <p:attrName>style.opacity</p:attrName>
                                        </p:attrNameLst>
                                      </p:cBhvr>
                                      <p:to>
                                        <p:strVal val="0.5"/>
                                      </p:to>
                                    </p:set>
                                    <p:animEffect filter="image" prLst="opacity: 0.5">
                                      <p:cBhvr rctx="IE">
                                        <p:cTn id="135" dur="indefinite"/>
                                        <p:tgtEl>
                                          <p:spTgt spid="6"/>
                                        </p:tgtEl>
                                      </p:cBhvr>
                                    </p:animEffect>
                                  </p:childTnLst>
                                </p:cTn>
                              </p:par>
                              <p:par>
                                <p:cTn id="136" presetID="9" presetClass="emph" presetSubtype="0" grpId="1" nodeType="withEffect">
                                  <p:stCondLst>
                                    <p:cond delay="0"/>
                                  </p:stCondLst>
                                  <p:childTnLst>
                                    <p:set>
                                      <p:cBhvr rctx="PPT">
                                        <p:cTn id="137" dur="indefinite"/>
                                        <p:tgtEl>
                                          <p:spTgt spid="488486">
                                            <p:txEl>
                                              <p:pRg st="0" end="0"/>
                                            </p:txEl>
                                          </p:spTgt>
                                        </p:tgtEl>
                                        <p:attrNameLst>
                                          <p:attrName>style.opacity</p:attrName>
                                        </p:attrNameLst>
                                      </p:cBhvr>
                                      <p:to>
                                        <p:strVal val="0.5"/>
                                      </p:to>
                                    </p:set>
                                    <p:animEffect filter="image" prLst="opacity: 0.5">
                                      <p:cBhvr rctx="IE">
                                        <p:cTn id="138" dur="indefinite"/>
                                        <p:tgtEl>
                                          <p:spTgt spid="488486">
                                            <p:txEl>
                                              <p:pRg st="0" end="0"/>
                                            </p:txEl>
                                          </p:spTgt>
                                        </p:tgtEl>
                                      </p:cBhvr>
                                    </p:animEffect>
                                  </p:childTnLst>
                                </p:cTn>
                              </p:par>
                              <p:par>
                                <p:cTn id="139" presetID="9" presetClass="emph" presetSubtype="0" grpId="1" nodeType="withEffect">
                                  <p:stCondLst>
                                    <p:cond delay="0"/>
                                  </p:stCondLst>
                                  <p:childTnLst>
                                    <p:set>
                                      <p:cBhvr rctx="PPT">
                                        <p:cTn id="140" dur="indefinite"/>
                                        <p:tgtEl>
                                          <p:spTgt spid="488486">
                                            <p:txEl>
                                              <p:pRg st="1" end="1"/>
                                            </p:txEl>
                                          </p:spTgt>
                                        </p:tgtEl>
                                        <p:attrNameLst>
                                          <p:attrName>style.opacity</p:attrName>
                                        </p:attrNameLst>
                                      </p:cBhvr>
                                      <p:to>
                                        <p:strVal val="0.5"/>
                                      </p:to>
                                    </p:set>
                                    <p:animEffect filter="image" prLst="opacity: 0.5">
                                      <p:cBhvr rctx="IE">
                                        <p:cTn id="141" dur="indefinite"/>
                                        <p:tgtEl>
                                          <p:spTgt spid="488486">
                                            <p:txEl>
                                              <p:pRg st="1" end="1"/>
                                            </p:txEl>
                                          </p:spTgt>
                                        </p:tgtEl>
                                      </p:cBhvr>
                                    </p:animEffect>
                                  </p:childTnLst>
                                </p:cTn>
                              </p:par>
                              <p:par>
                                <p:cTn id="142" presetID="9" presetClass="emph" presetSubtype="0" grpId="1" nodeType="withEffect">
                                  <p:stCondLst>
                                    <p:cond delay="0"/>
                                  </p:stCondLst>
                                  <p:childTnLst>
                                    <p:set>
                                      <p:cBhvr rctx="PPT">
                                        <p:cTn id="143" dur="indefinite"/>
                                        <p:tgtEl>
                                          <p:spTgt spid="488486">
                                            <p:txEl>
                                              <p:pRg st="2" end="2"/>
                                            </p:txEl>
                                          </p:spTgt>
                                        </p:tgtEl>
                                        <p:attrNameLst>
                                          <p:attrName>style.opacity</p:attrName>
                                        </p:attrNameLst>
                                      </p:cBhvr>
                                      <p:to>
                                        <p:strVal val="0.5"/>
                                      </p:to>
                                    </p:set>
                                    <p:animEffect filter="image" prLst="opacity: 0.5">
                                      <p:cBhvr rctx="IE">
                                        <p:cTn id="144" dur="indefinite"/>
                                        <p:tgtEl>
                                          <p:spTgt spid="488486">
                                            <p:txEl>
                                              <p:pRg st="2" end="2"/>
                                            </p:txEl>
                                          </p:spTgt>
                                        </p:tgtEl>
                                      </p:cBhvr>
                                    </p:animEffect>
                                  </p:childTnLst>
                                </p:cTn>
                              </p:par>
                              <p:par>
                                <p:cTn id="145" presetID="9" presetClass="emph" presetSubtype="0" grpId="1" nodeType="withEffect">
                                  <p:stCondLst>
                                    <p:cond delay="0"/>
                                  </p:stCondLst>
                                  <p:childTnLst>
                                    <p:set>
                                      <p:cBhvr rctx="PPT">
                                        <p:cTn id="146" dur="indefinite"/>
                                        <p:tgtEl>
                                          <p:spTgt spid="488486">
                                            <p:txEl>
                                              <p:pRg st="3" end="3"/>
                                            </p:txEl>
                                          </p:spTgt>
                                        </p:tgtEl>
                                        <p:attrNameLst>
                                          <p:attrName>style.opacity</p:attrName>
                                        </p:attrNameLst>
                                      </p:cBhvr>
                                      <p:to>
                                        <p:strVal val="0.5"/>
                                      </p:to>
                                    </p:set>
                                    <p:animEffect filter="image" prLst="opacity: 0.5">
                                      <p:cBhvr rctx="IE">
                                        <p:cTn id="147" dur="indefinite"/>
                                        <p:tgtEl>
                                          <p:spTgt spid="488486">
                                            <p:txEl>
                                              <p:pRg st="3" end="3"/>
                                            </p:txEl>
                                          </p:spTgt>
                                        </p:tgtEl>
                                      </p:cBhvr>
                                    </p:animEffect>
                                  </p:childTnLst>
                                </p:cTn>
                              </p:par>
                              <p:par>
                                <p:cTn id="148" presetID="9" presetClass="emph" presetSubtype="0" grpId="1" nodeType="withEffect">
                                  <p:stCondLst>
                                    <p:cond delay="0"/>
                                  </p:stCondLst>
                                  <p:childTnLst>
                                    <p:set>
                                      <p:cBhvr rctx="PPT">
                                        <p:cTn id="149" dur="indefinite"/>
                                        <p:tgtEl>
                                          <p:spTgt spid="488486">
                                            <p:txEl>
                                              <p:pRg st="4" end="4"/>
                                            </p:txEl>
                                          </p:spTgt>
                                        </p:tgtEl>
                                        <p:attrNameLst>
                                          <p:attrName>style.opacity</p:attrName>
                                        </p:attrNameLst>
                                      </p:cBhvr>
                                      <p:to>
                                        <p:strVal val="0.5"/>
                                      </p:to>
                                    </p:set>
                                    <p:animEffect filter="image" prLst="opacity: 0.5">
                                      <p:cBhvr rctx="IE">
                                        <p:cTn id="150" dur="indefinite"/>
                                        <p:tgtEl>
                                          <p:spTgt spid="488486">
                                            <p:txEl>
                                              <p:pRg st="4" end="4"/>
                                            </p:txEl>
                                          </p:spTgt>
                                        </p:tgtEl>
                                      </p:cBhvr>
                                    </p:animEffect>
                                  </p:childTnLst>
                                </p:cTn>
                              </p:par>
                              <p:par>
                                <p:cTn id="151" presetID="9" presetClass="emph" presetSubtype="0" grpId="1" nodeType="withEffect">
                                  <p:stCondLst>
                                    <p:cond delay="0"/>
                                  </p:stCondLst>
                                  <p:childTnLst>
                                    <p:set>
                                      <p:cBhvr rctx="PPT">
                                        <p:cTn id="152" dur="indefinite"/>
                                        <p:tgtEl>
                                          <p:spTgt spid="488486">
                                            <p:txEl>
                                              <p:pRg st="5" end="5"/>
                                            </p:txEl>
                                          </p:spTgt>
                                        </p:tgtEl>
                                        <p:attrNameLst>
                                          <p:attrName>style.opacity</p:attrName>
                                        </p:attrNameLst>
                                      </p:cBhvr>
                                      <p:to>
                                        <p:strVal val="0.5"/>
                                      </p:to>
                                    </p:set>
                                    <p:animEffect filter="image" prLst="opacity: 0.5">
                                      <p:cBhvr rctx="IE">
                                        <p:cTn id="153" dur="indefinite"/>
                                        <p:tgtEl>
                                          <p:spTgt spid="488486">
                                            <p:txEl>
                                              <p:pRg st="5" end="5"/>
                                            </p:txEl>
                                          </p:spTgt>
                                        </p:tgtEl>
                                      </p:cBhvr>
                                    </p:animEffect>
                                  </p:childTnLst>
                                </p:cTn>
                              </p:par>
                              <p:par>
                                <p:cTn id="154" presetID="9" presetClass="emph" presetSubtype="0" grpId="1" nodeType="withEffect">
                                  <p:stCondLst>
                                    <p:cond delay="0"/>
                                  </p:stCondLst>
                                  <p:childTnLst>
                                    <p:set>
                                      <p:cBhvr rctx="PPT">
                                        <p:cTn id="155" dur="indefinite"/>
                                        <p:tgtEl>
                                          <p:spTgt spid="488486">
                                            <p:txEl>
                                              <p:pRg st="6" end="6"/>
                                            </p:txEl>
                                          </p:spTgt>
                                        </p:tgtEl>
                                        <p:attrNameLst>
                                          <p:attrName>style.opacity</p:attrName>
                                        </p:attrNameLst>
                                      </p:cBhvr>
                                      <p:to>
                                        <p:strVal val="0.5"/>
                                      </p:to>
                                    </p:set>
                                    <p:animEffect filter="image" prLst="opacity: 0.5">
                                      <p:cBhvr rctx="IE">
                                        <p:cTn id="156" dur="indefinite"/>
                                        <p:tgtEl>
                                          <p:spTgt spid="488486">
                                            <p:txEl>
                                              <p:pRg st="6" end="6"/>
                                            </p:txEl>
                                          </p:spTgt>
                                        </p:tgtEl>
                                      </p:cBhvr>
                                    </p:animEffect>
                                  </p:childTnLst>
                                </p:cTn>
                              </p:par>
                              <p:par>
                                <p:cTn id="157" presetID="18" presetClass="entr" presetSubtype="12" fill="hold" grpId="0" nodeType="withEffect">
                                  <p:stCondLst>
                                    <p:cond delay="0"/>
                                  </p:stCondLst>
                                  <p:childTnLst>
                                    <p:set>
                                      <p:cBhvr>
                                        <p:cTn id="158" dur="1" fill="hold">
                                          <p:stCondLst>
                                            <p:cond delay="0"/>
                                          </p:stCondLst>
                                        </p:cTn>
                                        <p:tgtEl>
                                          <p:spTgt spid="488499"/>
                                        </p:tgtEl>
                                        <p:attrNameLst>
                                          <p:attrName>style.visibility</p:attrName>
                                        </p:attrNameLst>
                                      </p:cBhvr>
                                      <p:to>
                                        <p:strVal val="visible"/>
                                      </p:to>
                                    </p:set>
                                    <p:animEffect transition="in" filter="strips(downLeft)">
                                      <p:cBhvr>
                                        <p:cTn id="159" dur="500"/>
                                        <p:tgtEl>
                                          <p:spTgt spid="48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82" grpId="0"/>
      <p:bldP spid="488482" grpId="1"/>
      <p:bldP spid="488483" grpId="0" animBg="1"/>
      <p:bldP spid="488483" grpId="1" animBg="1"/>
      <p:bldP spid="488486" grpId="0" build="p"/>
      <p:bldP spid="488486" grpId="1" build="p"/>
      <p:bldP spid="488487" grpId="0"/>
      <p:bldP spid="488487" grpId="1"/>
      <p:bldP spid="488491" grpId="0" animBg="1"/>
      <p:bldP spid="488491" grpId="1" animBg="1"/>
      <p:bldP spid="488491" grpId="2" animBg="1"/>
      <p:bldP spid="488499"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altLang="zh-CN" dirty="0" smtClean="0"/>
              <a:t>OS-Level Data Placement</a:t>
            </a:r>
            <a:endParaRPr lang="en-US" altLang="zh-CN" dirty="0"/>
          </a:p>
        </p:txBody>
      </p:sp>
      <p:sp>
        <p:nvSpPr>
          <p:cNvPr id="441347" name="Rectangle 3"/>
          <p:cNvSpPr>
            <a:spLocks noGrp="1" noChangeArrowheads="1"/>
          </p:cNvSpPr>
          <p:nvPr>
            <p:ph type="body" idx="1"/>
          </p:nvPr>
        </p:nvSpPr>
        <p:spPr/>
        <p:txBody>
          <a:bodyPr/>
          <a:lstStyle/>
          <a:p>
            <a:r>
              <a:rPr lang="en-US" altLang="zh-CN"/>
              <a:t>Placing </a:t>
            </a:r>
            <a:r>
              <a:rPr lang="en-US" altLang="zh-CN">
                <a:solidFill>
                  <a:srgbClr val="0000FF"/>
                </a:solidFill>
              </a:rPr>
              <a:t>“flexibility”</a:t>
            </a:r>
            <a:r>
              <a:rPr lang="en-US" altLang="zh-CN"/>
              <a:t> as the top design consideration</a:t>
            </a:r>
          </a:p>
          <a:p>
            <a:pPr lvl="1"/>
            <a:endParaRPr lang="en-US" altLang="zh-CN"/>
          </a:p>
          <a:p>
            <a:r>
              <a:rPr lang="en-US" altLang="zh-CN"/>
              <a:t>OS-level data to L2 cache mapping</a:t>
            </a:r>
          </a:p>
          <a:p>
            <a:pPr lvl="1"/>
            <a:r>
              <a:rPr lang="en-US" altLang="zh-CN"/>
              <a:t>Simple hardware based on shared caching</a:t>
            </a:r>
          </a:p>
          <a:p>
            <a:pPr lvl="1"/>
            <a:r>
              <a:rPr lang="en-US" altLang="zh-CN"/>
              <a:t>Efficient mapping maintenance at page granularity</a:t>
            </a:r>
          </a:p>
          <a:p>
            <a:pPr lvl="1"/>
            <a:endParaRPr lang="en-US" altLang="zh-CN"/>
          </a:p>
          <a:p>
            <a:r>
              <a:rPr lang="en-US" altLang="zh-CN"/>
              <a:t>Demonstrating the impact using different policies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1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13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13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1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Talk roadmap</a:t>
            </a:r>
          </a:p>
        </p:txBody>
      </p:sp>
      <p:sp>
        <p:nvSpPr>
          <p:cNvPr id="406531" name="Rectangle 3"/>
          <p:cNvSpPr>
            <a:spLocks noGrp="1" noChangeArrowheads="1"/>
          </p:cNvSpPr>
          <p:nvPr>
            <p:ph type="body" idx="1"/>
          </p:nvPr>
        </p:nvSpPr>
        <p:spPr/>
        <p:txBody>
          <a:bodyPr/>
          <a:lstStyle/>
          <a:p>
            <a:r>
              <a:rPr lang="en-US"/>
              <a:t>Data mapping, a key property</a:t>
            </a:r>
          </a:p>
          <a:p>
            <a:endParaRPr lang="en-US"/>
          </a:p>
          <a:p>
            <a:r>
              <a:rPr lang="en-US"/>
              <a:t>Flexible page-level mapping</a:t>
            </a:r>
          </a:p>
          <a:p>
            <a:pPr lvl="1"/>
            <a:r>
              <a:rPr lang="en-US"/>
              <a:t>Goals</a:t>
            </a:r>
          </a:p>
          <a:p>
            <a:pPr lvl="1"/>
            <a:r>
              <a:rPr lang="en-US"/>
              <a:t>Architectural support</a:t>
            </a:r>
          </a:p>
          <a:p>
            <a:pPr lvl="1"/>
            <a:r>
              <a:rPr lang="en-US"/>
              <a:t>OS design issues</a:t>
            </a:r>
          </a:p>
          <a:p>
            <a:pPr lvl="1"/>
            <a:endParaRPr lang="en-US"/>
          </a:p>
          <a:p>
            <a:r>
              <a:rPr lang="en-US"/>
              <a:t>Management policies</a:t>
            </a:r>
          </a:p>
          <a:p>
            <a:endParaRPr lang="en-US"/>
          </a:p>
          <a:p>
            <a:r>
              <a:rPr lang="en-US"/>
              <a:t>Conclusion and future works</a:t>
            </a:r>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t>Data mapping, </a:t>
            </a:r>
            <a:r>
              <a:rPr lang="en-US" i="1"/>
              <a:t>the key</a:t>
            </a:r>
          </a:p>
        </p:txBody>
      </p:sp>
      <p:sp>
        <p:nvSpPr>
          <p:cNvPr id="496643" name="Rectangle 3"/>
          <p:cNvSpPr>
            <a:spLocks noGrp="1" noChangeArrowheads="1"/>
          </p:cNvSpPr>
          <p:nvPr>
            <p:ph type="body" idx="1"/>
          </p:nvPr>
        </p:nvSpPr>
        <p:spPr/>
        <p:txBody>
          <a:bodyPr/>
          <a:lstStyle/>
          <a:p>
            <a:r>
              <a:rPr lang="en-US" dirty="0"/>
              <a:t>Data mapping = deciding data location (</a:t>
            </a:r>
            <a:r>
              <a:rPr lang="en-US" i="1" dirty="0"/>
              <a:t>i.e.</a:t>
            </a:r>
            <a:r>
              <a:rPr lang="en-US" dirty="0"/>
              <a:t>, cache slice)</a:t>
            </a:r>
          </a:p>
          <a:p>
            <a:endParaRPr lang="en-US" dirty="0"/>
          </a:p>
          <a:p>
            <a:r>
              <a:rPr lang="en-US" dirty="0"/>
              <a:t>Private caching</a:t>
            </a:r>
          </a:p>
          <a:p>
            <a:pPr lvl="1"/>
            <a:r>
              <a:rPr lang="en-US" sz="2000" dirty="0"/>
              <a:t>Data mapping determined by program location</a:t>
            </a:r>
          </a:p>
          <a:p>
            <a:pPr lvl="1"/>
            <a:r>
              <a:rPr lang="en-US" sz="2000" dirty="0"/>
              <a:t>Mapping created at miss time</a:t>
            </a:r>
          </a:p>
          <a:p>
            <a:pPr lvl="1"/>
            <a:r>
              <a:rPr lang="en-US" sz="2000" dirty="0"/>
              <a:t>No explicit control</a:t>
            </a:r>
          </a:p>
          <a:p>
            <a:pPr lvl="1"/>
            <a:endParaRPr lang="en-US" sz="2000" dirty="0"/>
          </a:p>
          <a:p>
            <a:r>
              <a:rPr lang="en-US" dirty="0"/>
              <a:t>Shared caching</a:t>
            </a:r>
          </a:p>
          <a:p>
            <a:pPr lvl="1"/>
            <a:r>
              <a:rPr lang="en-US" sz="2000" dirty="0"/>
              <a:t>Data mapping determined by address</a:t>
            </a:r>
          </a:p>
          <a:p>
            <a:pPr lvl="2"/>
            <a:r>
              <a:rPr lang="en-US" sz="1800" i="1" dirty="0"/>
              <a:t>slice number</a:t>
            </a:r>
            <a:r>
              <a:rPr lang="en-US" sz="1800" dirty="0"/>
              <a:t> = (</a:t>
            </a:r>
            <a:r>
              <a:rPr lang="en-US" sz="1800" i="1" dirty="0"/>
              <a:t>block address</a:t>
            </a:r>
            <a:r>
              <a:rPr lang="en-US" sz="1800" dirty="0"/>
              <a:t>) % (</a:t>
            </a:r>
            <a:r>
              <a:rPr lang="en-US" sz="1800" i="1" dirty="0" err="1"/>
              <a:t>N</a:t>
            </a:r>
            <a:r>
              <a:rPr lang="en-US" sz="1800" i="1" baseline="-25000" dirty="0" err="1"/>
              <a:t>slice</a:t>
            </a:r>
            <a:r>
              <a:rPr lang="en-US" sz="1800" dirty="0"/>
              <a:t>)</a:t>
            </a:r>
          </a:p>
          <a:p>
            <a:pPr lvl="1"/>
            <a:r>
              <a:rPr lang="en-US" sz="2000" dirty="0"/>
              <a:t>Mapping is static</a:t>
            </a:r>
          </a:p>
          <a:p>
            <a:pPr lvl="1"/>
            <a:r>
              <a:rPr lang="en-US" sz="2000" dirty="0"/>
              <a:t>Cache block installation at miss time</a:t>
            </a:r>
          </a:p>
          <a:p>
            <a:pPr lvl="1"/>
            <a:r>
              <a:rPr lang="en-US" sz="2000" dirty="0"/>
              <a:t>No explicit control</a:t>
            </a:r>
          </a:p>
          <a:p>
            <a:pPr lvl="1"/>
            <a:r>
              <a:rPr lang="en-US" sz="2000" dirty="0"/>
              <a:t>(Run-time can impact location within slice)</a:t>
            </a:r>
          </a:p>
        </p:txBody>
      </p:sp>
      <p:sp>
        <p:nvSpPr>
          <p:cNvPr id="496645" name="Text Box 5"/>
          <p:cNvSpPr txBox="1">
            <a:spLocks noChangeArrowheads="1"/>
          </p:cNvSpPr>
          <p:nvPr/>
        </p:nvSpPr>
        <p:spPr bwMode="auto">
          <a:xfrm>
            <a:off x="2514600" y="6096000"/>
            <a:ext cx="3355975" cy="366713"/>
          </a:xfrm>
          <a:prstGeom prst="rect">
            <a:avLst/>
          </a:prstGeom>
          <a:noFill/>
          <a:ln w="9525">
            <a:noFill/>
            <a:miter lim="800000"/>
            <a:headEnd/>
            <a:tailEnd/>
          </a:ln>
          <a:effectLst/>
        </p:spPr>
        <p:txBody>
          <a:bodyPr wrap="none">
            <a:spAutoFit/>
          </a:bodyPr>
          <a:lstStyle/>
          <a:p>
            <a:r>
              <a:rPr lang="en-US" sz="1800" dirty="0">
                <a:solidFill>
                  <a:srgbClr val="FF6600"/>
                </a:solidFill>
              </a:rPr>
              <a:t>Mapping granularity = block</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p:txBody>
          <a:bodyPr/>
          <a:lstStyle/>
          <a:p>
            <a:r>
              <a:rPr lang="en-US" b="1" dirty="0">
                <a:solidFill>
                  <a:schemeClr val="accent2"/>
                </a:solidFill>
              </a:rPr>
              <a:t>Managing Wire Delay in Large CMP Caches</a:t>
            </a:r>
          </a:p>
        </p:txBody>
      </p:sp>
      <p:sp>
        <p:nvSpPr>
          <p:cNvPr id="130051" name="Rectangle 3"/>
          <p:cNvSpPr>
            <a:spLocks noGrp="1" noChangeArrowheads="1"/>
          </p:cNvSpPr>
          <p:nvPr>
            <p:ph type="subTitle" idx="1"/>
          </p:nvPr>
        </p:nvSpPr>
        <p:spPr>
          <a:xfrm>
            <a:off x="914400" y="3886200"/>
            <a:ext cx="7543800" cy="1752600"/>
          </a:xfrm>
        </p:spPr>
        <p:txBody>
          <a:bodyPr/>
          <a:lstStyle/>
          <a:p>
            <a:pPr>
              <a:lnSpc>
                <a:spcPct val="80000"/>
              </a:lnSpc>
            </a:pPr>
            <a:r>
              <a:rPr lang="en-US" b="1" dirty="0">
                <a:solidFill>
                  <a:srgbClr val="990000"/>
                </a:solidFill>
              </a:rPr>
              <a:t>Bradford M. </a:t>
            </a:r>
            <a:r>
              <a:rPr lang="en-US" b="1" dirty="0" smtClean="0">
                <a:solidFill>
                  <a:srgbClr val="990000"/>
                </a:solidFill>
              </a:rPr>
              <a:t>Beckmann and David </a:t>
            </a:r>
            <a:r>
              <a:rPr lang="en-US" b="1" dirty="0">
                <a:solidFill>
                  <a:srgbClr val="990000"/>
                </a:solidFill>
              </a:rPr>
              <a:t>A. Wood</a:t>
            </a:r>
          </a:p>
          <a:p>
            <a:pPr>
              <a:lnSpc>
                <a:spcPct val="80000"/>
              </a:lnSpc>
            </a:pPr>
            <a:endParaRPr lang="en-US" sz="1800" dirty="0"/>
          </a:p>
          <a:p>
            <a:pPr>
              <a:lnSpc>
                <a:spcPct val="80000"/>
              </a:lnSpc>
            </a:pPr>
            <a:r>
              <a:rPr lang="en-US" sz="2400" dirty="0" err="1">
                <a:solidFill>
                  <a:srgbClr val="002060"/>
                </a:solidFill>
              </a:rPr>
              <a:t>Multifacet</a:t>
            </a:r>
            <a:r>
              <a:rPr lang="en-US" sz="2400" dirty="0">
                <a:solidFill>
                  <a:srgbClr val="002060"/>
                </a:solidFill>
              </a:rPr>
              <a:t> Project</a:t>
            </a:r>
          </a:p>
          <a:p>
            <a:pPr>
              <a:lnSpc>
                <a:spcPct val="80000"/>
              </a:lnSpc>
            </a:pPr>
            <a:r>
              <a:rPr lang="en-US" sz="2400" dirty="0">
                <a:solidFill>
                  <a:srgbClr val="002060"/>
                </a:solidFill>
              </a:rPr>
              <a:t>University of Wisconsin-Madison</a:t>
            </a:r>
          </a:p>
          <a:p>
            <a:pPr>
              <a:lnSpc>
                <a:spcPct val="80000"/>
              </a:lnSpc>
            </a:pPr>
            <a:r>
              <a:rPr lang="en-US" sz="2400" dirty="0">
                <a:solidFill>
                  <a:srgbClr val="002060"/>
                </a:solidFill>
              </a:rPr>
              <a:t>MICRO 2004</a:t>
            </a:r>
          </a:p>
          <a:p>
            <a:pPr>
              <a:lnSpc>
                <a:spcPct val="80000"/>
              </a:lnSpc>
            </a:pPr>
            <a:endParaRPr lang="en-US" sz="2000" dirty="0"/>
          </a:p>
          <a:p>
            <a:pPr>
              <a:lnSpc>
                <a:spcPct val="80000"/>
              </a:lnSpc>
            </a:pPr>
            <a:r>
              <a:rPr lang="en-US" dirty="0"/>
              <a:t>12/8/04</a:t>
            </a:r>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Block-Level Mapping</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2257425" y="1976437"/>
            <a:ext cx="4629150" cy="3286125"/>
          </a:xfrm>
          <a:prstGeom prst="rect">
            <a:avLst/>
          </a:prstGeom>
          <a:noFill/>
          <a:ln w="9525">
            <a:noFill/>
            <a:miter lim="800000"/>
            <a:headEnd/>
            <a:tailEnd/>
          </a:ln>
          <a:effectLst/>
        </p:spPr>
      </p:pic>
      <p:sp>
        <p:nvSpPr>
          <p:cNvPr id="5" name="TextBox 4"/>
          <p:cNvSpPr txBox="1"/>
          <p:nvPr/>
        </p:nvSpPr>
        <p:spPr>
          <a:xfrm>
            <a:off x="762000" y="762000"/>
            <a:ext cx="2621230" cy="369332"/>
          </a:xfrm>
          <a:prstGeom prst="rect">
            <a:avLst/>
          </a:prstGeom>
          <a:noFill/>
        </p:spPr>
        <p:txBody>
          <a:bodyPr wrap="none" rtlCol="0">
            <a:spAutoFit/>
          </a:bodyPr>
          <a:lstStyle/>
          <a:p>
            <a:r>
              <a:rPr lang="en-US" dirty="0" smtClean="0"/>
              <a:t>Used in Shared Caches</a:t>
            </a:r>
            <a:endParaRPr lang="en-US" dirty="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Page-Level Mapping</a:t>
            </a:r>
            <a:endParaRPr lang="en-US" dirty="0"/>
          </a:p>
        </p:txBody>
      </p:sp>
      <p:sp>
        <p:nvSpPr>
          <p:cNvPr id="3" name="Content Placeholder 2"/>
          <p:cNvSpPr>
            <a:spLocks noGrp="1"/>
          </p:cNvSpPr>
          <p:nvPr>
            <p:ph idx="1"/>
          </p:nvPr>
        </p:nvSpPr>
        <p:spPr>
          <a:xfrm>
            <a:off x="0" y="381000"/>
            <a:ext cx="9144000" cy="609600"/>
          </a:xfrm>
        </p:spPr>
        <p:txBody>
          <a:bodyPr/>
          <a:lstStyle/>
          <a:p>
            <a:r>
              <a:rPr lang="en-US" dirty="0" smtClean="0"/>
              <a:t>The OS has control of where a page maps to</a:t>
            </a:r>
          </a:p>
          <a:p>
            <a:pPr lvl="1"/>
            <a:r>
              <a:rPr lang="en-US" dirty="0" smtClean="0"/>
              <a:t>Page-level interleaving across cache slices</a:t>
            </a:r>
            <a:endParaRPr lang="en-US" dirty="0"/>
          </a:p>
        </p:txBody>
      </p:sp>
      <p:pic>
        <p:nvPicPr>
          <p:cNvPr id="11266" name="Picture 2"/>
          <p:cNvPicPr>
            <a:picLocks noChangeAspect="1" noChangeArrowheads="1"/>
          </p:cNvPicPr>
          <p:nvPr/>
        </p:nvPicPr>
        <p:blipFill>
          <a:blip r:embed="rId2"/>
          <a:srcRect/>
          <a:stretch>
            <a:fillRect/>
          </a:stretch>
        </p:blipFill>
        <p:spPr bwMode="auto">
          <a:xfrm>
            <a:off x="304800" y="1752600"/>
            <a:ext cx="8433730" cy="441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804" name="Rectangle 20"/>
          <p:cNvSpPr>
            <a:spLocks noGrp="1" noChangeArrowheads="1"/>
          </p:cNvSpPr>
          <p:nvPr>
            <p:ph type="title"/>
          </p:nvPr>
        </p:nvSpPr>
        <p:spPr/>
        <p:txBody>
          <a:bodyPr/>
          <a:lstStyle/>
          <a:p>
            <a:r>
              <a:rPr lang="en-US" dirty="0"/>
              <a:t>Goal 1: performance management</a:t>
            </a:r>
          </a:p>
        </p:txBody>
      </p:sp>
      <p:grpSp>
        <p:nvGrpSpPr>
          <p:cNvPr id="2" name="Group 21"/>
          <p:cNvGrpSpPr>
            <a:grpSpLocks/>
          </p:cNvGrpSpPr>
          <p:nvPr/>
        </p:nvGrpSpPr>
        <p:grpSpPr bwMode="auto">
          <a:xfrm>
            <a:off x="3527425" y="1663700"/>
            <a:ext cx="2087563" cy="3529013"/>
            <a:chOff x="1066" y="1434"/>
            <a:chExt cx="1315" cy="2223"/>
          </a:xfrm>
        </p:grpSpPr>
        <p:sp>
          <p:nvSpPr>
            <p:cNvPr id="502806" name="Rectangle 22"/>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02807" name="Picture 23"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02808" name="Picture 24"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02809" name="Picture 25"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02810" name="Picture 26"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02811" name="Picture 27"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02812" name="Picture 28"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02813" name="Picture 29"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02814" name="Picture 30"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02815" name="Picture 31"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02816" name="Picture 32"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02817" name="Picture 33"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02818" name="Picture 34"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02819" name="Picture 35"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02820" name="Picture 36"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02821" name="Picture 37"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02822" name="Picture 38"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02834" name="Rectangle 50"/>
          <p:cNvSpPr>
            <a:spLocks noChangeArrowheads="1"/>
          </p:cNvSpPr>
          <p:nvPr/>
        </p:nvSpPr>
        <p:spPr bwMode="auto">
          <a:xfrm>
            <a:off x="4140200"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3" name="Rectangle 89"/>
          <p:cNvSpPr>
            <a:spLocks noChangeArrowheads="1"/>
          </p:cNvSpPr>
          <p:nvPr/>
        </p:nvSpPr>
        <p:spPr bwMode="auto">
          <a:xfrm>
            <a:off x="4140200"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4" name="Rectangle 90"/>
          <p:cNvSpPr>
            <a:spLocks noChangeArrowheads="1"/>
          </p:cNvSpPr>
          <p:nvPr/>
        </p:nvSpPr>
        <p:spPr bwMode="auto">
          <a:xfrm>
            <a:off x="3635375"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5" name="Rectangle 91"/>
          <p:cNvSpPr>
            <a:spLocks noChangeArrowheads="1"/>
          </p:cNvSpPr>
          <p:nvPr/>
        </p:nvSpPr>
        <p:spPr bwMode="auto">
          <a:xfrm>
            <a:off x="4643438" y="26368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6" name="Rectangle 92"/>
          <p:cNvSpPr>
            <a:spLocks noChangeArrowheads="1"/>
          </p:cNvSpPr>
          <p:nvPr/>
        </p:nvSpPr>
        <p:spPr bwMode="auto">
          <a:xfrm>
            <a:off x="4140200" y="35004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7" name="AutoShape 93"/>
          <p:cNvSpPr>
            <a:spLocks noChangeArrowheads="1"/>
          </p:cNvSpPr>
          <p:nvPr/>
        </p:nvSpPr>
        <p:spPr bwMode="auto">
          <a:xfrm>
            <a:off x="4211638" y="2816225"/>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02878" name="Text Box 94"/>
          <p:cNvSpPr txBox="1">
            <a:spLocks noChangeArrowheads="1"/>
          </p:cNvSpPr>
          <p:nvPr/>
        </p:nvSpPr>
        <p:spPr bwMode="auto">
          <a:xfrm>
            <a:off x="2320925" y="5445125"/>
            <a:ext cx="4500563" cy="366713"/>
          </a:xfrm>
          <a:prstGeom prst="rect">
            <a:avLst/>
          </a:prstGeom>
          <a:solidFill>
            <a:srgbClr val="000080">
              <a:alpha val="89999"/>
            </a:srgbClr>
          </a:solidFill>
          <a:ln w="9525">
            <a:noFill/>
            <a:miter lim="800000"/>
            <a:headEnd/>
            <a:tailEnd/>
          </a:ln>
          <a:effectLst/>
        </p:spPr>
        <p:txBody>
          <a:bodyPr>
            <a:spAutoFit/>
          </a:bodyPr>
          <a:lstStyle/>
          <a:p>
            <a:pPr>
              <a:spcBef>
                <a:spcPct val="50000"/>
              </a:spcBef>
            </a:pPr>
            <a:r>
              <a:rPr lang="en-US" sz="1800" b="0" dirty="0">
                <a:solidFill>
                  <a:schemeClr val="bg1"/>
                </a:solidFill>
                <a:sym typeface="Wingdings" pitchFamily="2" charset="2"/>
              </a:rPr>
              <a:t></a:t>
            </a:r>
            <a:r>
              <a:rPr lang="en-US" sz="1800" b="0" dirty="0">
                <a:solidFill>
                  <a:schemeClr val="bg1"/>
                </a:solidFill>
              </a:rPr>
              <a:t> Proximity-aware data mapping</a:t>
            </a:r>
            <a:endParaRPr lang="en-US" sz="1800" b="0" dirty="0">
              <a:solidFill>
                <a:schemeClr val="bg1"/>
              </a:solidFill>
              <a:sym typeface="Wingdings 2" pitchFamily="18" charset="2"/>
            </a:endParaRPr>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dirty="0"/>
              <a:t>Goal 2: power management</a:t>
            </a:r>
          </a:p>
        </p:txBody>
      </p:sp>
      <p:grpSp>
        <p:nvGrpSpPr>
          <p:cNvPr id="2" name="Group 3"/>
          <p:cNvGrpSpPr>
            <a:grpSpLocks/>
          </p:cNvGrpSpPr>
          <p:nvPr/>
        </p:nvGrpSpPr>
        <p:grpSpPr bwMode="auto">
          <a:xfrm>
            <a:off x="3527425" y="1663700"/>
            <a:ext cx="2087563" cy="3529013"/>
            <a:chOff x="1066" y="1434"/>
            <a:chExt cx="1315" cy="2223"/>
          </a:xfrm>
        </p:grpSpPr>
        <p:sp>
          <p:nvSpPr>
            <p:cNvPr id="504836" name="Rectangle 4"/>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04837" name="Picture 5"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04838" name="Picture 6"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04839" name="Picture 7"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04840" name="Picture 8"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04841" name="Picture 9"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04842" name="Picture 10"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04843" name="Picture 11"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04844" name="Picture 12"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04845" name="Picture 13"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04846" name="Picture 14"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04847" name="Picture 15"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04848" name="Picture 16"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04849" name="Picture 17"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04850" name="Picture 18"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04851" name="Picture 19"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04852" name="Picture 20"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04853" name="Rectangle 21"/>
          <p:cNvSpPr>
            <a:spLocks noChangeArrowheads="1"/>
          </p:cNvSpPr>
          <p:nvPr/>
        </p:nvSpPr>
        <p:spPr bwMode="auto">
          <a:xfrm>
            <a:off x="4140200"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4854" name="Rectangle 22"/>
          <p:cNvSpPr>
            <a:spLocks noChangeArrowheads="1"/>
          </p:cNvSpPr>
          <p:nvPr/>
        </p:nvSpPr>
        <p:spPr bwMode="auto">
          <a:xfrm>
            <a:off x="4140200"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4855" name="Rectangle 23"/>
          <p:cNvSpPr>
            <a:spLocks noChangeArrowheads="1"/>
          </p:cNvSpPr>
          <p:nvPr/>
        </p:nvSpPr>
        <p:spPr bwMode="auto">
          <a:xfrm>
            <a:off x="3635375"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4857" name="Rectangle 25"/>
          <p:cNvSpPr>
            <a:spLocks noChangeArrowheads="1"/>
          </p:cNvSpPr>
          <p:nvPr/>
        </p:nvSpPr>
        <p:spPr bwMode="auto">
          <a:xfrm>
            <a:off x="3635375"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4858" name="AutoShape 26"/>
          <p:cNvSpPr>
            <a:spLocks noChangeArrowheads="1"/>
          </p:cNvSpPr>
          <p:nvPr/>
        </p:nvSpPr>
        <p:spPr bwMode="auto">
          <a:xfrm>
            <a:off x="4211638" y="2816225"/>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04859" name="Text Box 27"/>
          <p:cNvSpPr txBox="1">
            <a:spLocks noChangeArrowheads="1"/>
          </p:cNvSpPr>
          <p:nvPr/>
        </p:nvSpPr>
        <p:spPr bwMode="auto">
          <a:xfrm>
            <a:off x="2320925" y="5445125"/>
            <a:ext cx="4500563" cy="366713"/>
          </a:xfrm>
          <a:prstGeom prst="rect">
            <a:avLst/>
          </a:prstGeom>
          <a:solidFill>
            <a:srgbClr val="000080">
              <a:alpha val="89999"/>
            </a:srgbClr>
          </a:solidFill>
          <a:ln w="9525">
            <a:noFill/>
            <a:miter lim="800000"/>
            <a:headEnd/>
            <a:tailEnd/>
          </a:ln>
          <a:effectLst/>
        </p:spPr>
        <p:txBody>
          <a:bodyPr>
            <a:spAutoFit/>
          </a:bodyPr>
          <a:lstStyle/>
          <a:p>
            <a:pPr>
              <a:spcBef>
                <a:spcPct val="50000"/>
              </a:spcBef>
            </a:pPr>
            <a:r>
              <a:rPr lang="en-US" sz="1800" b="0">
                <a:solidFill>
                  <a:schemeClr val="bg1"/>
                </a:solidFill>
                <a:sym typeface="Wingdings" pitchFamily="2" charset="2"/>
              </a:rPr>
              <a:t></a:t>
            </a:r>
            <a:r>
              <a:rPr lang="en-US" sz="1800" b="0">
                <a:solidFill>
                  <a:schemeClr val="bg1"/>
                </a:solidFill>
              </a:rPr>
              <a:t> Usage-aware cache shut-off</a:t>
            </a:r>
            <a:endParaRPr lang="en-US" sz="1800" b="0">
              <a:solidFill>
                <a:schemeClr val="bg1"/>
              </a:solidFill>
              <a:sym typeface="Wingdings 2" pitchFamily="18" charset="2"/>
            </a:endParaRPr>
          </a:p>
        </p:txBody>
      </p:sp>
      <p:grpSp>
        <p:nvGrpSpPr>
          <p:cNvPr id="3" name="Group 30"/>
          <p:cNvGrpSpPr>
            <a:grpSpLocks/>
          </p:cNvGrpSpPr>
          <p:nvPr/>
        </p:nvGrpSpPr>
        <p:grpSpPr bwMode="auto">
          <a:xfrm>
            <a:off x="4643438" y="1773238"/>
            <a:ext cx="371475" cy="719137"/>
            <a:chOff x="657" y="2659"/>
            <a:chExt cx="234" cy="453"/>
          </a:xfrm>
        </p:grpSpPr>
        <p:sp>
          <p:nvSpPr>
            <p:cNvPr id="504860" name="Rectangle 28"/>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61" name="Text Box 29"/>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4" name="Group 31"/>
          <p:cNvGrpSpPr>
            <a:grpSpLocks/>
          </p:cNvGrpSpPr>
          <p:nvPr/>
        </p:nvGrpSpPr>
        <p:grpSpPr bwMode="auto">
          <a:xfrm>
            <a:off x="4643438" y="2636838"/>
            <a:ext cx="371475" cy="719137"/>
            <a:chOff x="657" y="2659"/>
            <a:chExt cx="234" cy="453"/>
          </a:xfrm>
        </p:grpSpPr>
        <p:sp>
          <p:nvSpPr>
            <p:cNvPr id="504864" name="Rectangle 32"/>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65" name="Text Box 33"/>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5" name="Group 34"/>
          <p:cNvGrpSpPr>
            <a:grpSpLocks/>
          </p:cNvGrpSpPr>
          <p:nvPr/>
        </p:nvGrpSpPr>
        <p:grpSpPr bwMode="auto">
          <a:xfrm>
            <a:off x="5148263" y="2636838"/>
            <a:ext cx="371475" cy="719137"/>
            <a:chOff x="657" y="2659"/>
            <a:chExt cx="234" cy="453"/>
          </a:xfrm>
        </p:grpSpPr>
        <p:sp>
          <p:nvSpPr>
            <p:cNvPr id="504867" name="Rectangle 35"/>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68" name="Text Box 36"/>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6" name="Group 37"/>
          <p:cNvGrpSpPr>
            <a:grpSpLocks/>
          </p:cNvGrpSpPr>
          <p:nvPr/>
        </p:nvGrpSpPr>
        <p:grpSpPr bwMode="auto">
          <a:xfrm>
            <a:off x="5148263" y="3500438"/>
            <a:ext cx="371475" cy="719137"/>
            <a:chOff x="657" y="2659"/>
            <a:chExt cx="234" cy="453"/>
          </a:xfrm>
        </p:grpSpPr>
        <p:sp>
          <p:nvSpPr>
            <p:cNvPr id="504870" name="Rectangle 38"/>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71" name="Text Box 39"/>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7" name="Group 40"/>
          <p:cNvGrpSpPr>
            <a:grpSpLocks/>
          </p:cNvGrpSpPr>
          <p:nvPr/>
        </p:nvGrpSpPr>
        <p:grpSpPr bwMode="auto">
          <a:xfrm>
            <a:off x="4643438" y="3500438"/>
            <a:ext cx="371475" cy="719137"/>
            <a:chOff x="657" y="2659"/>
            <a:chExt cx="234" cy="453"/>
          </a:xfrm>
        </p:grpSpPr>
        <p:sp>
          <p:nvSpPr>
            <p:cNvPr id="504873" name="Rectangle 41"/>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74" name="Text Box 42"/>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8" name="Group 43"/>
          <p:cNvGrpSpPr>
            <a:grpSpLocks/>
          </p:cNvGrpSpPr>
          <p:nvPr/>
        </p:nvGrpSpPr>
        <p:grpSpPr bwMode="auto">
          <a:xfrm>
            <a:off x="3635375" y="3500438"/>
            <a:ext cx="371475" cy="719137"/>
            <a:chOff x="657" y="2659"/>
            <a:chExt cx="234" cy="453"/>
          </a:xfrm>
        </p:grpSpPr>
        <p:sp>
          <p:nvSpPr>
            <p:cNvPr id="504876" name="Rectangle 44"/>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77" name="Text Box 45"/>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9" name="Group 46"/>
          <p:cNvGrpSpPr>
            <a:grpSpLocks/>
          </p:cNvGrpSpPr>
          <p:nvPr/>
        </p:nvGrpSpPr>
        <p:grpSpPr bwMode="auto">
          <a:xfrm>
            <a:off x="4129088" y="3500438"/>
            <a:ext cx="371475" cy="719137"/>
            <a:chOff x="657" y="2659"/>
            <a:chExt cx="234" cy="453"/>
          </a:xfrm>
        </p:grpSpPr>
        <p:sp>
          <p:nvSpPr>
            <p:cNvPr id="504879" name="Rectangle 47"/>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80" name="Text Box 48"/>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0" name="Group 49"/>
          <p:cNvGrpSpPr>
            <a:grpSpLocks/>
          </p:cNvGrpSpPr>
          <p:nvPr/>
        </p:nvGrpSpPr>
        <p:grpSpPr bwMode="auto">
          <a:xfrm>
            <a:off x="5148263" y="4365625"/>
            <a:ext cx="371475" cy="719138"/>
            <a:chOff x="657" y="2659"/>
            <a:chExt cx="234" cy="453"/>
          </a:xfrm>
        </p:grpSpPr>
        <p:sp>
          <p:nvSpPr>
            <p:cNvPr id="504882" name="Rectangle 50"/>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83" name="Text Box 51"/>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1" name="Group 52"/>
          <p:cNvGrpSpPr>
            <a:grpSpLocks/>
          </p:cNvGrpSpPr>
          <p:nvPr/>
        </p:nvGrpSpPr>
        <p:grpSpPr bwMode="auto">
          <a:xfrm>
            <a:off x="4643438" y="4365625"/>
            <a:ext cx="371475" cy="719138"/>
            <a:chOff x="657" y="2659"/>
            <a:chExt cx="234" cy="453"/>
          </a:xfrm>
        </p:grpSpPr>
        <p:sp>
          <p:nvSpPr>
            <p:cNvPr id="504885" name="Rectangle 53"/>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86" name="Text Box 54"/>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2" name="Group 55"/>
          <p:cNvGrpSpPr>
            <a:grpSpLocks/>
          </p:cNvGrpSpPr>
          <p:nvPr/>
        </p:nvGrpSpPr>
        <p:grpSpPr bwMode="auto">
          <a:xfrm>
            <a:off x="4129088" y="4365625"/>
            <a:ext cx="371475" cy="719138"/>
            <a:chOff x="657" y="2659"/>
            <a:chExt cx="234" cy="453"/>
          </a:xfrm>
        </p:grpSpPr>
        <p:sp>
          <p:nvSpPr>
            <p:cNvPr id="504888" name="Rectangle 56"/>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89" name="Text Box 57"/>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3" name="Group 58"/>
          <p:cNvGrpSpPr>
            <a:grpSpLocks/>
          </p:cNvGrpSpPr>
          <p:nvPr/>
        </p:nvGrpSpPr>
        <p:grpSpPr bwMode="auto">
          <a:xfrm>
            <a:off x="3635375" y="4365625"/>
            <a:ext cx="371475" cy="719138"/>
            <a:chOff x="657" y="2659"/>
            <a:chExt cx="234" cy="453"/>
          </a:xfrm>
        </p:grpSpPr>
        <p:sp>
          <p:nvSpPr>
            <p:cNvPr id="504891" name="Rectangle 59"/>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92" name="Text Box 60"/>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4" name="Group 61"/>
          <p:cNvGrpSpPr>
            <a:grpSpLocks/>
          </p:cNvGrpSpPr>
          <p:nvPr/>
        </p:nvGrpSpPr>
        <p:grpSpPr bwMode="auto">
          <a:xfrm>
            <a:off x="5148263" y="1773238"/>
            <a:ext cx="371475" cy="719137"/>
            <a:chOff x="657" y="2659"/>
            <a:chExt cx="234" cy="453"/>
          </a:xfrm>
        </p:grpSpPr>
        <p:sp>
          <p:nvSpPr>
            <p:cNvPr id="504894" name="Rectangle 62"/>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95" name="Text Box 63"/>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dirty="0"/>
              <a:t>Goal 3: reliability management</a:t>
            </a:r>
          </a:p>
        </p:txBody>
      </p:sp>
      <p:grpSp>
        <p:nvGrpSpPr>
          <p:cNvPr id="2" name="Group 3"/>
          <p:cNvGrpSpPr>
            <a:grpSpLocks/>
          </p:cNvGrpSpPr>
          <p:nvPr/>
        </p:nvGrpSpPr>
        <p:grpSpPr bwMode="auto">
          <a:xfrm>
            <a:off x="3527425" y="1663700"/>
            <a:ext cx="2087563" cy="3529013"/>
            <a:chOff x="1066" y="1434"/>
            <a:chExt cx="1315" cy="2223"/>
          </a:xfrm>
        </p:grpSpPr>
        <p:sp>
          <p:nvSpPr>
            <p:cNvPr id="506884" name="Rectangle 4"/>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06885" name="Picture 5"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06886" name="Picture 6"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06887" name="Picture 7"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06888" name="Picture 8"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06889" name="Picture 9"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06890" name="Picture 10"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06891" name="Picture 11"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06892" name="Picture 12"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06893" name="Picture 13"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06894" name="Picture 14"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06895" name="Picture 15"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06896" name="Picture 16"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06897" name="Picture 17"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06898" name="Picture 18"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06899" name="Picture 19"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06900" name="Picture 20"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06901" name="Rectangle 21"/>
          <p:cNvSpPr>
            <a:spLocks noChangeArrowheads="1"/>
          </p:cNvSpPr>
          <p:nvPr/>
        </p:nvSpPr>
        <p:spPr bwMode="auto">
          <a:xfrm>
            <a:off x="4140200"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02" name="Rectangle 22"/>
          <p:cNvSpPr>
            <a:spLocks noChangeArrowheads="1"/>
          </p:cNvSpPr>
          <p:nvPr/>
        </p:nvSpPr>
        <p:spPr bwMode="auto">
          <a:xfrm>
            <a:off x="4140200"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03" name="Rectangle 23"/>
          <p:cNvSpPr>
            <a:spLocks noChangeArrowheads="1"/>
          </p:cNvSpPr>
          <p:nvPr/>
        </p:nvSpPr>
        <p:spPr bwMode="auto">
          <a:xfrm>
            <a:off x="3635375"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04" name="Rectangle 24"/>
          <p:cNvSpPr>
            <a:spLocks noChangeArrowheads="1"/>
          </p:cNvSpPr>
          <p:nvPr/>
        </p:nvSpPr>
        <p:spPr bwMode="auto">
          <a:xfrm>
            <a:off x="3635375"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05" name="AutoShape 25"/>
          <p:cNvSpPr>
            <a:spLocks noChangeArrowheads="1"/>
          </p:cNvSpPr>
          <p:nvPr/>
        </p:nvSpPr>
        <p:spPr bwMode="auto">
          <a:xfrm>
            <a:off x="4211638" y="2816225"/>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06906" name="Text Box 26"/>
          <p:cNvSpPr txBox="1">
            <a:spLocks noChangeArrowheads="1"/>
          </p:cNvSpPr>
          <p:nvPr/>
        </p:nvSpPr>
        <p:spPr bwMode="auto">
          <a:xfrm>
            <a:off x="2320925" y="5445125"/>
            <a:ext cx="4500563" cy="366713"/>
          </a:xfrm>
          <a:prstGeom prst="rect">
            <a:avLst/>
          </a:prstGeom>
          <a:solidFill>
            <a:srgbClr val="000080">
              <a:alpha val="89999"/>
            </a:srgbClr>
          </a:solidFill>
          <a:ln w="9525">
            <a:noFill/>
            <a:miter lim="800000"/>
            <a:headEnd/>
            <a:tailEnd/>
          </a:ln>
          <a:effectLst/>
        </p:spPr>
        <p:txBody>
          <a:bodyPr>
            <a:spAutoFit/>
          </a:bodyPr>
          <a:lstStyle/>
          <a:p>
            <a:pPr>
              <a:spcBef>
                <a:spcPct val="50000"/>
              </a:spcBef>
            </a:pPr>
            <a:r>
              <a:rPr lang="en-US" sz="1800" b="0">
                <a:solidFill>
                  <a:schemeClr val="bg1"/>
                </a:solidFill>
                <a:sym typeface="Wingdings" pitchFamily="2" charset="2"/>
              </a:rPr>
              <a:t></a:t>
            </a:r>
            <a:r>
              <a:rPr lang="en-US" sz="1800" b="0">
                <a:solidFill>
                  <a:schemeClr val="bg1"/>
                </a:solidFill>
              </a:rPr>
              <a:t> On-demand cache isolation</a:t>
            </a:r>
            <a:endParaRPr lang="en-US" sz="1800" b="0">
              <a:solidFill>
                <a:schemeClr val="bg1"/>
              </a:solidFill>
              <a:sym typeface="Wingdings 2" pitchFamily="18" charset="2"/>
            </a:endParaRPr>
          </a:p>
        </p:txBody>
      </p:sp>
      <p:grpSp>
        <p:nvGrpSpPr>
          <p:cNvPr id="3" name="Group 27"/>
          <p:cNvGrpSpPr>
            <a:grpSpLocks/>
          </p:cNvGrpSpPr>
          <p:nvPr/>
        </p:nvGrpSpPr>
        <p:grpSpPr bwMode="auto">
          <a:xfrm>
            <a:off x="4643438" y="2636838"/>
            <a:ext cx="387350" cy="719137"/>
            <a:chOff x="657" y="2659"/>
            <a:chExt cx="244" cy="453"/>
          </a:xfrm>
        </p:grpSpPr>
        <p:sp>
          <p:nvSpPr>
            <p:cNvPr id="506908" name="Rectangle 28"/>
            <p:cNvSpPr>
              <a:spLocks noChangeArrowheads="1"/>
            </p:cNvSpPr>
            <p:nvPr/>
          </p:nvSpPr>
          <p:spPr bwMode="auto">
            <a:xfrm>
              <a:off x="657" y="2659"/>
              <a:ext cx="227" cy="453"/>
            </a:xfrm>
            <a:prstGeom prst="rect">
              <a:avLst/>
            </a:prstGeom>
            <a:solidFill>
              <a:srgbClr val="FF0000"/>
            </a:solidFill>
            <a:ln w="9525">
              <a:noFill/>
              <a:miter lim="800000"/>
              <a:headEnd/>
              <a:tailEnd/>
            </a:ln>
            <a:effectLst/>
          </p:spPr>
          <p:txBody>
            <a:bodyPr wrap="none" anchor="ctr"/>
            <a:lstStyle/>
            <a:p>
              <a:endParaRPr lang="en-US"/>
            </a:p>
          </p:txBody>
        </p:sp>
        <p:sp>
          <p:nvSpPr>
            <p:cNvPr id="506909" name="Text Box 29"/>
            <p:cNvSpPr txBox="1">
              <a:spLocks noChangeArrowheads="1"/>
            </p:cNvSpPr>
            <p:nvPr/>
          </p:nvSpPr>
          <p:spPr bwMode="auto">
            <a:xfrm>
              <a:off x="690" y="2763"/>
              <a:ext cx="211" cy="231"/>
            </a:xfrm>
            <a:prstGeom prst="rect">
              <a:avLst/>
            </a:prstGeom>
            <a:noFill/>
            <a:ln w="9525" algn="ctr">
              <a:noFill/>
              <a:miter lim="800000"/>
              <a:headEnd/>
              <a:tailEnd/>
            </a:ln>
            <a:effectLst/>
          </p:spPr>
          <p:txBody>
            <a:bodyPr wrap="none">
              <a:spAutoFit/>
            </a:bodyPr>
            <a:lstStyle/>
            <a:p>
              <a:r>
                <a:rPr lang="en-US" sz="1800">
                  <a:solidFill>
                    <a:schemeClr val="bg1"/>
                  </a:solidFill>
                </a:rPr>
                <a:t>X</a:t>
              </a:r>
            </a:p>
          </p:txBody>
        </p:sp>
      </p:grpSp>
      <p:grpSp>
        <p:nvGrpSpPr>
          <p:cNvPr id="4" name="Group 63"/>
          <p:cNvGrpSpPr>
            <a:grpSpLocks/>
          </p:cNvGrpSpPr>
          <p:nvPr/>
        </p:nvGrpSpPr>
        <p:grpSpPr bwMode="auto">
          <a:xfrm>
            <a:off x="3635375" y="4365625"/>
            <a:ext cx="387350" cy="719138"/>
            <a:chOff x="657" y="2659"/>
            <a:chExt cx="244" cy="453"/>
          </a:xfrm>
        </p:grpSpPr>
        <p:sp>
          <p:nvSpPr>
            <p:cNvPr id="506944" name="Rectangle 64"/>
            <p:cNvSpPr>
              <a:spLocks noChangeArrowheads="1"/>
            </p:cNvSpPr>
            <p:nvPr/>
          </p:nvSpPr>
          <p:spPr bwMode="auto">
            <a:xfrm>
              <a:off x="657" y="2659"/>
              <a:ext cx="227" cy="453"/>
            </a:xfrm>
            <a:prstGeom prst="rect">
              <a:avLst/>
            </a:prstGeom>
            <a:solidFill>
              <a:srgbClr val="FF0000"/>
            </a:solidFill>
            <a:ln w="9525">
              <a:noFill/>
              <a:miter lim="800000"/>
              <a:headEnd/>
              <a:tailEnd/>
            </a:ln>
            <a:effectLst/>
          </p:spPr>
          <p:txBody>
            <a:bodyPr wrap="none" anchor="ctr"/>
            <a:lstStyle/>
            <a:p>
              <a:endParaRPr lang="en-US"/>
            </a:p>
          </p:txBody>
        </p:sp>
        <p:sp>
          <p:nvSpPr>
            <p:cNvPr id="506945" name="Text Box 65"/>
            <p:cNvSpPr txBox="1">
              <a:spLocks noChangeArrowheads="1"/>
            </p:cNvSpPr>
            <p:nvPr/>
          </p:nvSpPr>
          <p:spPr bwMode="auto">
            <a:xfrm>
              <a:off x="690" y="2763"/>
              <a:ext cx="211" cy="231"/>
            </a:xfrm>
            <a:prstGeom prst="rect">
              <a:avLst/>
            </a:prstGeom>
            <a:noFill/>
            <a:ln w="9525" algn="ctr">
              <a:noFill/>
              <a:miter lim="800000"/>
              <a:headEnd/>
              <a:tailEnd/>
            </a:ln>
            <a:effectLst/>
          </p:spPr>
          <p:txBody>
            <a:bodyPr wrap="none">
              <a:spAutoFit/>
            </a:bodyPr>
            <a:lstStyle/>
            <a:p>
              <a:r>
                <a:rPr lang="en-US" sz="1800">
                  <a:solidFill>
                    <a:schemeClr val="bg1"/>
                  </a:solidFill>
                </a:rPr>
                <a:t>X</a:t>
              </a:r>
            </a:p>
          </p:txBody>
        </p:sp>
      </p:grpSp>
      <p:sp>
        <p:nvSpPr>
          <p:cNvPr id="506949" name="Rectangle 69"/>
          <p:cNvSpPr>
            <a:spLocks noChangeArrowheads="1"/>
          </p:cNvSpPr>
          <p:nvPr/>
        </p:nvSpPr>
        <p:spPr bwMode="auto">
          <a:xfrm>
            <a:off x="3635375" y="35004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0" name="Rectangle 70"/>
          <p:cNvSpPr>
            <a:spLocks noChangeArrowheads="1"/>
          </p:cNvSpPr>
          <p:nvPr/>
        </p:nvSpPr>
        <p:spPr bwMode="auto">
          <a:xfrm>
            <a:off x="4140200" y="4365625"/>
            <a:ext cx="360363"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1" name="Rectangle 71"/>
          <p:cNvSpPr>
            <a:spLocks noChangeArrowheads="1"/>
          </p:cNvSpPr>
          <p:nvPr/>
        </p:nvSpPr>
        <p:spPr bwMode="auto">
          <a:xfrm>
            <a:off x="4643438" y="4365625"/>
            <a:ext cx="360362"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2" name="Rectangle 72"/>
          <p:cNvSpPr>
            <a:spLocks noChangeArrowheads="1"/>
          </p:cNvSpPr>
          <p:nvPr/>
        </p:nvSpPr>
        <p:spPr bwMode="auto">
          <a:xfrm>
            <a:off x="5148263" y="4365625"/>
            <a:ext cx="360362"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3" name="Rectangle 73"/>
          <p:cNvSpPr>
            <a:spLocks noChangeArrowheads="1"/>
          </p:cNvSpPr>
          <p:nvPr/>
        </p:nvSpPr>
        <p:spPr bwMode="auto">
          <a:xfrm>
            <a:off x="5148263" y="35004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4" name="Rectangle 74"/>
          <p:cNvSpPr>
            <a:spLocks noChangeArrowheads="1"/>
          </p:cNvSpPr>
          <p:nvPr/>
        </p:nvSpPr>
        <p:spPr bwMode="auto">
          <a:xfrm>
            <a:off x="4140200" y="35004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5" name="Rectangle 75"/>
          <p:cNvSpPr>
            <a:spLocks noChangeArrowheads="1"/>
          </p:cNvSpPr>
          <p:nvPr/>
        </p:nvSpPr>
        <p:spPr bwMode="auto">
          <a:xfrm>
            <a:off x="4643438" y="35004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6" name="Rectangle 76"/>
          <p:cNvSpPr>
            <a:spLocks noChangeArrowheads="1"/>
          </p:cNvSpPr>
          <p:nvPr/>
        </p:nvSpPr>
        <p:spPr bwMode="auto">
          <a:xfrm>
            <a:off x="5148263" y="26368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7" name="Rectangle 77"/>
          <p:cNvSpPr>
            <a:spLocks noChangeArrowheads="1"/>
          </p:cNvSpPr>
          <p:nvPr/>
        </p:nvSpPr>
        <p:spPr bwMode="auto">
          <a:xfrm>
            <a:off x="4643438" y="17732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8" name="Rectangle 78"/>
          <p:cNvSpPr>
            <a:spLocks noChangeArrowheads="1"/>
          </p:cNvSpPr>
          <p:nvPr/>
        </p:nvSpPr>
        <p:spPr bwMode="auto">
          <a:xfrm>
            <a:off x="5148263" y="17732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46" name="AutoShape 66"/>
          <p:cNvSpPr>
            <a:spLocks noChangeArrowheads="1"/>
          </p:cNvSpPr>
          <p:nvPr/>
        </p:nvSpPr>
        <p:spPr bwMode="auto">
          <a:xfrm>
            <a:off x="5219700" y="3789363"/>
            <a:ext cx="215900" cy="215900"/>
          </a:xfrm>
          <a:prstGeom prst="star5">
            <a:avLst/>
          </a:prstGeom>
          <a:solidFill>
            <a:srgbClr val="FFCC00"/>
          </a:solidFill>
          <a:ln w="9525" algn="ctr">
            <a:noFill/>
            <a:miter lim="800000"/>
            <a:headEnd/>
            <a:tailEnd/>
          </a:ln>
          <a:effectLst/>
        </p:spPr>
        <p:txBody>
          <a:bodyPr wrap="none" anchor="ctr"/>
          <a:lstStyle/>
          <a:p>
            <a:endParaRPr lang="en-US"/>
          </a:p>
        </p:txBody>
      </p:sp>
      <p:sp>
        <p:nvSpPr>
          <p:cNvPr id="506948" name="AutoShape 68"/>
          <p:cNvSpPr>
            <a:spLocks noChangeArrowheads="1"/>
          </p:cNvSpPr>
          <p:nvPr/>
        </p:nvSpPr>
        <p:spPr bwMode="auto">
          <a:xfrm>
            <a:off x="4211638" y="3789363"/>
            <a:ext cx="215900" cy="215900"/>
          </a:xfrm>
          <a:prstGeom prst="star5">
            <a:avLst/>
          </a:prstGeom>
          <a:solidFill>
            <a:srgbClr val="339966"/>
          </a:solidFill>
          <a:ln w="9525" algn="ctr">
            <a:noFill/>
            <a:miter lim="800000"/>
            <a:headEnd/>
            <a:tailEnd/>
          </a:ln>
          <a:effectLst/>
        </p:spPr>
        <p:txBody>
          <a:bodyPr wrap="none" anchor="ctr"/>
          <a:lstStyle/>
          <a:p>
            <a:endParaRPr lang="en-US"/>
          </a:p>
        </p:txBody>
      </p:sp>
      <p:sp>
        <p:nvSpPr>
          <p:cNvPr id="506947" name="AutoShape 67"/>
          <p:cNvSpPr>
            <a:spLocks noChangeArrowheads="1"/>
          </p:cNvSpPr>
          <p:nvPr/>
        </p:nvSpPr>
        <p:spPr bwMode="auto">
          <a:xfrm>
            <a:off x="5219700" y="1989138"/>
            <a:ext cx="215900" cy="215900"/>
          </a:xfrm>
          <a:prstGeom prst="star5">
            <a:avLst/>
          </a:prstGeom>
          <a:solidFill>
            <a:srgbClr val="00CCFF"/>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a:t>Goal 4: QoS management</a:t>
            </a:r>
          </a:p>
        </p:txBody>
      </p:sp>
      <p:grpSp>
        <p:nvGrpSpPr>
          <p:cNvPr id="2" name="Group 3"/>
          <p:cNvGrpSpPr>
            <a:grpSpLocks/>
          </p:cNvGrpSpPr>
          <p:nvPr/>
        </p:nvGrpSpPr>
        <p:grpSpPr bwMode="auto">
          <a:xfrm>
            <a:off x="3527425" y="1663700"/>
            <a:ext cx="2087563" cy="3529013"/>
            <a:chOff x="1066" y="1434"/>
            <a:chExt cx="1315" cy="2223"/>
          </a:xfrm>
        </p:grpSpPr>
        <p:sp>
          <p:nvSpPr>
            <p:cNvPr id="508932" name="Rectangle 4"/>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08933" name="Picture 5"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08934" name="Picture 6"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08935" name="Picture 7"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08936" name="Picture 8"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08937" name="Picture 9"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08938" name="Picture 10"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08939" name="Picture 11"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08940" name="Picture 12"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08941" name="Picture 13"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08942" name="Picture 14"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08943" name="Picture 15"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08944" name="Picture 16"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08945" name="Picture 17"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08946" name="Picture 18"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08947" name="Picture 19"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08948" name="Picture 20"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08949" name="Rectangle 21"/>
          <p:cNvSpPr>
            <a:spLocks noChangeArrowheads="1"/>
          </p:cNvSpPr>
          <p:nvPr/>
        </p:nvSpPr>
        <p:spPr bwMode="auto">
          <a:xfrm>
            <a:off x="4140200" y="2636838"/>
            <a:ext cx="360363" cy="719137"/>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508950" name="Rectangle 22"/>
          <p:cNvSpPr>
            <a:spLocks noChangeArrowheads="1"/>
          </p:cNvSpPr>
          <p:nvPr/>
        </p:nvSpPr>
        <p:spPr bwMode="auto">
          <a:xfrm>
            <a:off x="4140200" y="1773238"/>
            <a:ext cx="360363" cy="719137"/>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508951" name="Rectangle 23"/>
          <p:cNvSpPr>
            <a:spLocks noChangeArrowheads="1"/>
          </p:cNvSpPr>
          <p:nvPr/>
        </p:nvSpPr>
        <p:spPr bwMode="auto">
          <a:xfrm>
            <a:off x="3635375" y="2636838"/>
            <a:ext cx="360363" cy="719137"/>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508952" name="Rectangle 24"/>
          <p:cNvSpPr>
            <a:spLocks noChangeArrowheads="1"/>
          </p:cNvSpPr>
          <p:nvPr/>
        </p:nvSpPr>
        <p:spPr bwMode="auto">
          <a:xfrm>
            <a:off x="3635375" y="1773238"/>
            <a:ext cx="360363" cy="719137"/>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508954" name="Text Box 26"/>
          <p:cNvSpPr txBox="1">
            <a:spLocks noChangeArrowheads="1"/>
          </p:cNvSpPr>
          <p:nvPr/>
        </p:nvSpPr>
        <p:spPr bwMode="auto">
          <a:xfrm>
            <a:off x="2320925" y="5445125"/>
            <a:ext cx="4500563" cy="366713"/>
          </a:xfrm>
          <a:prstGeom prst="rect">
            <a:avLst/>
          </a:prstGeom>
          <a:solidFill>
            <a:srgbClr val="000080">
              <a:alpha val="89999"/>
            </a:srgbClr>
          </a:solidFill>
          <a:ln w="9525">
            <a:noFill/>
            <a:miter lim="800000"/>
            <a:headEnd/>
            <a:tailEnd/>
          </a:ln>
          <a:effectLst/>
        </p:spPr>
        <p:txBody>
          <a:bodyPr>
            <a:spAutoFit/>
          </a:bodyPr>
          <a:lstStyle/>
          <a:p>
            <a:pPr>
              <a:spcBef>
                <a:spcPct val="50000"/>
              </a:spcBef>
            </a:pPr>
            <a:r>
              <a:rPr lang="en-US" sz="1800" b="0">
                <a:solidFill>
                  <a:schemeClr val="bg1"/>
                </a:solidFill>
                <a:sym typeface="Wingdings" pitchFamily="2" charset="2"/>
              </a:rPr>
              <a:t></a:t>
            </a:r>
            <a:r>
              <a:rPr lang="en-US" sz="1800" b="0">
                <a:solidFill>
                  <a:schemeClr val="bg1"/>
                </a:solidFill>
              </a:rPr>
              <a:t> Contract-based cache allocation</a:t>
            </a:r>
            <a:endParaRPr lang="en-US" sz="1800" b="0">
              <a:solidFill>
                <a:schemeClr val="bg1"/>
              </a:solidFill>
              <a:sym typeface="Wingdings 2" pitchFamily="18" charset="2"/>
            </a:endParaRPr>
          </a:p>
        </p:txBody>
      </p:sp>
      <p:sp>
        <p:nvSpPr>
          <p:cNvPr id="508970" name="Rectangle 42"/>
          <p:cNvSpPr>
            <a:spLocks noChangeArrowheads="1"/>
          </p:cNvSpPr>
          <p:nvPr/>
        </p:nvSpPr>
        <p:spPr bwMode="auto">
          <a:xfrm>
            <a:off x="5148263" y="17732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4" name="Rectangle 46"/>
          <p:cNvSpPr>
            <a:spLocks noChangeArrowheads="1"/>
          </p:cNvSpPr>
          <p:nvPr/>
        </p:nvSpPr>
        <p:spPr bwMode="auto">
          <a:xfrm>
            <a:off x="4140200" y="4365625"/>
            <a:ext cx="360363" cy="719138"/>
          </a:xfrm>
          <a:prstGeom prst="rect">
            <a:avLst/>
          </a:prstGeom>
          <a:solidFill>
            <a:srgbClr val="CCFFFF">
              <a:alpha val="50000"/>
            </a:srgbClr>
          </a:solidFill>
          <a:ln w="9525">
            <a:noFill/>
            <a:miter lim="800000"/>
            <a:headEnd/>
            <a:tailEnd/>
          </a:ln>
          <a:effectLst/>
        </p:spPr>
        <p:txBody>
          <a:bodyPr wrap="none" anchor="ctr"/>
          <a:lstStyle/>
          <a:p>
            <a:endParaRPr lang="en-US"/>
          </a:p>
        </p:txBody>
      </p:sp>
      <p:sp>
        <p:nvSpPr>
          <p:cNvPr id="508975" name="Rectangle 47"/>
          <p:cNvSpPr>
            <a:spLocks noChangeArrowheads="1"/>
          </p:cNvSpPr>
          <p:nvPr/>
        </p:nvSpPr>
        <p:spPr bwMode="auto">
          <a:xfrm>
            <a:off x="4643438" y="26368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6" name="Rectangle 48"/>
          <p:cNvSpPr>
            <a:spLocks noChangeArrowheads="1"/>
          </p:cNvSpPr>
          <p:nvPr/>
        </p:nvSpPr>
        <p:spPr bwMode="auto">
          <a:xfrm>
            <a:off x="5148263" y="26368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7" name="Rectangle 49"/>
          <p:cNvSpPr>
            <a:spLocks noChangeArrowheads="1"/>
          </p:cNvSpPr>
          <p:nvPr/>
        </p:nvSpPr>
        <p:spPr bwMode="auto">
          <a:xfrm>
            <a:off x="4643438" y="35004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8" name="Rectangle 50"/>
          <p:cNvSpPr>
            <a:spLocks noChangeArrowheads="1"/>
          </p:cNvSpPr>
          <p:nvPr/>
        </p:nvSpPr>
        <p:spPr bwMode="auto">
          <a:xfrm>
            <a:off x="5148263" y="35004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9" name="Rectangle 51"/>
          <p:cNvSpPr>
            <a:spLocks noChangeArrowheads="1"/>
          </p:cNvSpPr>
          <p:nvPr/>
        </p:nvSpPr>
        <p:spPr bwMode="auto">
          <a:xfrm>
            <a:off x="4643438" y="4365625"/>
            <a:ext cx="360362"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80" name="Rectangle 52"/>
          <p:cNvSpPr>
            <a:spLocks noChangeArrowheads="1"/>
          </p:cNvSpPr>
          <p:nvPr/>
        </p:nvSpPr>
        <p:spPr bwMode="auto">
          <a:xfrm>
            <a:off x="5148263" y="4365625"/>
            <a:ext cx="360362"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81" name="Rectangle 53"/>
          <p:cNvSpPr>
            <a:spLocks noChangeArrowheads="1"/>
          </p:cNvSpPr>
          <p:nvPr/>
        </p:nvSpPr>
        <p:spPr bwMode="auto">
          <a:xfrm>
            <a:off x="4643438" y="2133600"/>
            <a:ext cx="360362" cy="358775"/>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82" name="Rectangle 54"/>
          <p:cNvSpPr>
            <a:spLocks noChangeArrowheads="1"/>
          </p:cNvSpPr>
          <p:nvPr/>
        </p:nvSpPr>
        <p:spPr bwMode="auto">
          <a:xfrm>
            <a:off x="4140200" y="3500438"/>
            <a:ext cx="360363" cy="719137"/>
          </a:xfrm>
          <a:prstGeom prst="rect">
            <a:avLst/>
          </a:prstGeom>
          <a:solidFill>
            <a:srgbClr val="99CC00">
              <a:alpha val="50000"/>
            </a:srgbClr>
          </a:solidFill>
          <a:ln w="9525">
            <a:noFill/>
            <a:miter lim="800000"/>
            <a:headEnd/>
            <a:tailEnd/>
          </a:ln>
          <a:effectLst/>
        </p:spPr>
        <p:txBody>
          <a:bodyPr wrap="none" anchor="ctr"/>
          <a:lstStyle/>
          <a:p>
            <a:endParaRPr lang="en-US"/>
          </a:p>
        </p:txBody>
      </p:sp>
      <p:sp>
        <p:nvSpPr>
          <p:cNvPr id="508983" name="Rectangle 55"/>
          <p:cNvSpPr>
            <a:spLocks noChangeArrowheads="1"/>
          </p:cNvSpPr>
          <p:nvPr/>
        </p:nvSpPr>
        <p:spPr bwMode="auto">
          <a:xfrm>
            <a:off x="3635375" y="4365625"/>
            <a:ext cx="360363" cy="719138"/>
          </a:xfrm>
          <a:prstGeom prst="rect">
            <a:avLst/>
          </a:prstGeom>
          <a:solidFill>
            <a:srgbClr val="99CC00">
              <a:alpha val="50000"/>
            </a:srgbClr>
          </a:solidFill>
          <a:ln w="9525">
            <a:noFill/>
            <a:miter lim="800000"/>
            <a:headEnd/>
            <a:tailEnd/>
          </a:ln>
          <a:effectLst/>
        </p:spPr>
        <p:txBody>
          <a:bodyPr wrap="none" anchor="ctr"/>
          <a:lstStyle/>
          <a:p>
            <a:endParaRPr lang="en-US"/>
          </a:p>
        </p:txBody>
      </p:sp>
      <p:sp>
        <p:nvSpPr>
          <p:cNvPr id="508984" name="Rectangle 56"/>
          <p:cNvSpPr>
            <a:spLocks noChangeArrowheads="1"/>
          </p:cNvSpPr>
          <p:nvPr/>
        </p:nvSpPr>
        <p:spPr bwMode="auto">
          <a:xfrm>
            <a:off x="3635375" y="3500438"/>
            <a:ext cx="360363" cy="719137"/>
          </a:xfrm>
          <a:prstGeom prst="rect">
            <a:avLst/>
          </a:prstGeom>
          <a:solidFill>
            <a:srgbClr val="99CC00">
              <a:alpha val="50000"/>
            </a:srgbClr>
          </a:solidFill>
          <a:ln w="9525">
            <a:noFill/>
            <a:miter lim="800000"/>
            <a:headEnd/>
            <a:tailEnd/>
          </a:ln>
          <a:effectLst/>
        </p:spPr>
        <p:txBody>
          <a:bodyPr wrap="none" anchor="ctr"/>
          <a:lstStyle/>
          <a:p>
            <a:endParaRPr lang="en-US"/>
          </a:p>
        </p:txBody>
      </p:sp>
      <p:sp>
        <p:nvSpPr>
          <p:cNvPr id="508953" name="AutoShape 25"/>
          <p:cNvSpPr>
            <a:spLocks noChangeArrowheads="1"/>
          </p:cNvSpPr>
          <p:nvPr/>
        </p:nvSpPr>
        <p:spPr bwMode="auto">
          <a:xfrm>
            <a:off x="4211638" y="2852738"/>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08971" name="AutoShape 43"/>
          <p:cNvSpPr>
            <a:spLocks noChangeArrowheads="1"/>
          </p:cNvSpPr>
          <p:nvPr/>
        </p:nvSpPr>
        <p:spPr bwMode="auto">
          <a:xfrm>
            <a:off x="5219700" y="3716338"/>
            <a:ext cx="215900" cy="215900"/>
          </a:xfrm>
          <a:prstGeom prst="star5">
            <a:avLst/>
          </a:prstGeom>
          <a:solidFill>
            <a:srgbClr val="FFCC00"/>
          </a:solidFill>
          <a:ln w="9525" algn="ctr">
            <a:noFill/>
            <a:miter lim="800000"/>
            <a:headEnd/>
            <a:tailEnd/>
          </a:ln>
          <a:effectLst/>
        </p:spPr>
        <p:txBody>
          <a:bodyPr wrap="none" anchor="ctr"/>
          <a:lstStyle/>
          <a:p>
            <a:endParaRPr lang="en-US"/>
          </a:p>
        </p:txBody>
      </p:sp>
      <p:sp>
        <p:nvSpPr>
          <p:cNvPr id="508972" name="AutoShape 44"/>
          <p:cNvSpPr>
            <a:spLocks noChangeArrowheads="1"/>
          </p:cNvSpPr>
          <p:nvPr/>
        </p:nvSpPr>
        <p:spPr bwMode="auto">
          <a:xfrm>
            <a:off x="4211638" y="3716338"/>
            <a:ext cx="215900" cy="215900"/>
          </a:xfrm>
          <a:prstGeom prst="star5">
            <a:avLst/>
          </a:prstGeom>
          <a:solidFill>
            <a:srgbClr val="008000"/>
          </a:solidFill>
          <a:ln w="9525" algn="ctr">
            <a:noFill/>
            <a:miter lim="800000"/>
            <a:headEnd/>
            <a:tailEnd/>
          </a:ln>
          <a:effectLst/>
        </p:spPr>
        <p:txBody>
          <a:bodyPr wrap="none" anchor="ctr"/>
          <a:lstStyle/>
          <a:p>
            <a:endParaRPr lang="en-US"/>
          </a:p>
        </p:txBody>
      </p:sp>
      <p:sp>
        <p:nvSpPr>
          <p:cNvPr id="508973" name="AutoShape 45"/>
          <p:cNvSpPr>
            <a:spLocks noChangeArrowheads="1"/>
          </p:cNvSpPr>
          <p:nvPr/>
        </p:nvSpPr>
        <p:spPr bwMode="auto">
          <a:xfrm>
            <a:off x="4211638" y="4652963"/>
            <a:ext cx="215900" cy="215900"/>
          </a:xfrm>
          <a:prstGeom prst="star5">
            <a:avLst/>
          </a:prstGeom>
          <a:solidFill>
            <a:srgbClr val="00CCFF"/>
          </a:solidFill>
          <a:ln w="9525" algn="ctr">
            <a:noFill/>
            <a:miter lim="800000"/>
            <a:headEnd/>
            <a:tailEnd/>
          </a:ln>
          <a:effectLst/>
        </p:spPr>
        <p:txBody>
          <a:bodyPr wrap="none" anchor="ctr"/>
          <a:lstStyle/>
          <a:p>
            <a:endParaRPr lang="en-US"/>
          </a:p>
        </p:txBody>
      </p:sp>
      <p:sp>
        <p:nvSpPr>
          <p:cNvPr id="508985" name="Rectangle 57"/>
          <p:cNvSpPr>
            <a:spLocks noChangeArrowheads="1"/>
          </p:cNvSpPr>
          <p:nvPr/>
        </p:nvSpPr>
        <p:spPr bwMode="auto">
          <a:xfrm>
            <a:off x="4643438" y="1773238"/>
            <a:ext cx="360362" cy="358775"/>
          </a:xfrm>
          <a:prstGeom prst="rect">
            <a:avLst/>
          </a:prstGeom>
          <a:solidFill>
            <a:srgbClr val="00CCFF">
              <a:alpha val="50000"/>
            </a:srgbClr>
          </a:solidFill>
          <a:ln w="9525">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en-US"/>
              <a:t>Architectural support</a:t>
            </a:r>
          </a:p>
        </p:txBody>
      </p:sp>
      <p:pic>
        <p:nvPicPr>
          <p:cNvPr id="510998" name="Picture 22" descr="die_90nm"/>
          <p:cNvPicPr>
            <a:picLocks noChangeAspect="1" noChangeArrowheads="1"/>
          </p:cNvPicPr>
          <p:nvPr/>
        </p:nvPicPr>
        <p:blipFill>
          <a:blip r:embed="rId3" cstate="print"/>
          <a:srcRect/>
          <a:stretch>
            <a:fillRect/>
          </a:stretch>
        </p:blipFill>
        <p:spPr bwMode="auto">
          <a:xfrm>
            <a:off x="542925" y="1844675"/>
            <a:ext cx="2124075" cy="3816350"/>
          </a:xfrm>
          <a:prstGeom prst="rect">
            <a:avLst/>
          </a:prstGeom>
          <a:noFill/>
        </p:spPr>
      </p:pic>
      <p:grpSp>
        <p:nvGrpSpPr>
          <p:cNvPr id="2" name="Group 26"/>
          <p:cNvGrpSpPr>
            <a:grpSpLocks/>
          </p:cNvGrpSpPr>
          <p:nvPr/>
        </p:nvGrpSpPr>
        <p:grpSpPr bwMode="auto">
          <a:xfrm>
            <a:off x="971550" y="2205038"/>
            <a:ext cx="1227138" cy="936625"/>
            <a:chOff x="3422" y="1570"/>
            <a:chExt cx="773" cy="590"/>
          </a:xfrm>
        </p:grpSpPr>
        <p:sp>
          <p:nvSpPr>
            <p:cNvPr id="511003" name="AutoShape 27"/>
            <p:cNvSpPr>
              <a:spLocks noChangeArrowheads="1"/>
            </p:cNvSpPr>
            <p:nvPr/>
          </p:nvSpPr>
          <p:spPr bwMode="auto">
            <a:xfrm>
              <a:off x="3470" y="1570"/>
              <a:ext cx="725" cy="590"/>
            </a:xfrm>
            <a:prstGeom prst="irregularSeal1">
              <a:avLst/>
            </a:prstGeom>
            <a:solidFill>
              <a:srgbClr val="FFFF00"/>
            </a:solidFill>
            <a:ln w="9525">
              <a:noFill/>
              <a:miter lim="800000"/>
              <a:headEnd/>
              <a:tailEnd/>
            </a:ln>
            <a:effectLst/>
          </p:spPr>
          <p:txBody>
            <a:bodyPr wrap="none" anchor="ctr"/>
            <a:lstStyle/>
            <a:p>
              <a:endParaRPr lang="en-US"/>
            </a:p>
          </p:txBody>
        </p:sp>
        <p:sp>
          <p:nvSpPr>
            <p:cNvPr id="511004" name="Text Box 28"/>
            <p:cNvSpPr txBox="1">
              <a:spLocks noChangeArrowheads="1"/>
            </p:cNvSpPr>
            <p:nvPr/>
          </p:nvSpPr>
          <p:spPr bwMode="auto">
            <a:xfrm>
              <a:off x="3422" y="1752"/>
              <a:ext cx="641" cy="192"/>
            </a:xfrm>
            <a:prstGeom prst="rect">
              <a:avLst/>
            </a:prstGeom>
            <a:noFill/>
            <a:ln w="9525">
              <a:noFill/>
              <a:miter lim="800000"/>
              <a:headEnd/>
              <a:tailEnd/>
            </a:ln>
            <a:effectLst/>
          </p:spPr>
          <p:txBody>
            <a:bodyPr wrap="none">
              <a:spAutoFit/>
            </a:bodyPr>
            <a:lstStyle/>
            <a:p>
              <a:pPr algn="ctr"/>
              <a:r>
                <a:rPr lang="en-US">
                  <a:sym typeface="Symbol" pitchFamily="18" charset="2"/>
                </a:rPr>
                <a:t>    L1 miss</a:t>
              </a:r>
              <a:endParaRPr lang="en-US"/>
            </a:p>
          </p:txBody>
        </p:sp>
      </p:grpSp>
      <p:sp>
        <p:nvSpPr>
          <p:cNvPr id="511007" name="Text Box 31"/>
          <p:cNvSpPr txBox="1">
            <a:spLocks noChangeArrowheads="1"/>
          </p:cNvSpPr>
          <p:nvPr/>
        </p:nvSpPr>
        <p:spPr bwMode="auto">
          <a:xfrm>
            <a:off x="4191000" y="914400"/>
            <a:ext cx="4343400" cy="784830"/>
          </a:xfrm>
          <a:prstGeom prst="rect">
            <a:avLst/>
          </a:prstGeom>
          <a:solidFill>
            <a:srgbClr val="000080">
              <a:alpha val="89999"/>
            </a:srgbClr>
          </a:solidFill>
          <a:ln w="9525">
            <a:noFill/>
            <a:miter lim="800000"/>
            <a:headEnd/>
            <a:tailEnd/>
          </a:ln>
          <a:effectLst/>
        </p:spPr>
        <p:txBody>
          <a:bodyPr wrap="square">
            <a:spAutoFit/>
          </a:bodyPr>
          <a:lstStyle/>
          <a:p>
            <a:pPr>
              <a:spcBef>
                <a:spcPct val="50000"/>
              </a:spcBef>
            </a:pPr>
            <a:r>
              <a:rPr lang="en-US" b="0" dirty="0">
                <a:solidFill>
                  <a:schemeClr val="bg1"/>
                </a:solidFill>
              </a:rPr>
              <a:t>Method 1: “bit selection”</a:t>
            </a:r>
          </a:p>
          <a:p>
            <a:pPr>
              <a:spcBef>
                <a:spcPct val="50000"/>
              </a:spcBef>
            </a:pPr>
            <a:r>
              <a:rPr lang="en-US" b="0" i="1" dirty="0" err="1">
                <a:solidFill>
                  <a:schemeClr val="bg1"/>
                </a:solidFill>
              </a:rPr>
              <a:t>slice_num</a:t>
            </a:r>
            <a:r>
              <a:rPr lang="en-US" b="0" dirty="0">
                <a:solidFill>
                  <a:schemeClr val="bg1"/>
                </a:solidFill>
              </a:rPr>
              <a:t> = (</a:t>
            </a:r>
            <a:r>
              <a:rPr lang="en-US" b="0" i="1" dirty="0" err="1">
                <a:solidFill>
                  <a:schemeClr val="bg1"/>
                </a:solidFill>
              </a:rPr>
              <a:t>page_num</a:t>
            </a:r>
            <a:r>
              <a:rPr lang="en-US" b="0" dirty="0">
                <a:solidFill>
                  <a:schemeClr val="bg1"/>
                </a:solidFill>
              </a:rPr>
              <a:t>) % (</a:t>
            </a:r>
            <a:r>
              <a:rPr lang="en-US" b="0" i="1" dirty="0" err="1">
                <a:solidFill>
                  <a:schemeClr val="bg1"/>
                </a:solidFill>
              </a:rPr>
              <a:t>N</a:t>
            </a:r>
            <a:r>
              <a:rPr lang="en-US" b="0" i="1" baseline="-25000" dirty="0" err="1">
                <a:solidFill>
                  <a:schemeClr val="bg1"/>
                </a:solidFill>
              </a:rPr>
              <a:t>slice</a:t>
            </a:r>
            <a:r>
              <a:rPr lang="en-US" b="0" dirty="0">
                <a:solidFill>
                  <a:schemeClr val="bg1"/>
                </a:solidFill>
              </a:rPr>
              <a:t>)</a:t>
            </a:r>
            <a:endParaRPr lang="en-US" b="0" dirty="0">
              <a:solidFill>
                <a:schemeClr val="bg1"/>
              </a:solidFill>
              <a:sym typeface="Wingdings 2" pitchFamily="18" charset="2"/>
            </a:endParaRPr>
          </a:p>
        </p:txBody>
      </p:sp>
      <p:grpSp>
        <p:nvGrpSpPr>
          <p:cNvPr id="3" name="Group 35"/>
          <p:cNvGrpSpPr>
            <a:grpSpLocks/>
          </p:cNvGrpSpPr>
          <p:nvPr/>
        </p:nvGrpSpPr>
        <p:grpSpPr bwMode="auto">
          <a:xfrm>
            <a:off x="4191000" y="1828800"/>
            <a:ext cx="4176713" cy="381001"/>
            <a:chOff x="2336" y="2432"/>
            <a:chExt cx="2631" cy="240"/>
          </a:xfrm>
        </p:grpSpPr>
        <p:sp>
          <p:nvSpPr>
            <p:cNvPr id="511008" name="Text Box 32"/>
            <p:cNvSpPr txBox="1">
              <a:spLocks noChangeArrowheads="1"/>
            </p:cNvSpPr>
            <p:nvPr/>
          </p:nvSpPr>
          <p:spPr bwMode="auto">
            <a:xfrm>
              <a:off x="2336" y="2432"/>
              <a:ext cx="998" cy="240"/>
            </a:xfrm>
            <a:prstGeom prst="rect">
              <a:avLst/>
            </a:prstGeom>
            <a:solidFill>
              <a:srgbClr val="80808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other bits</a:t>
              </a:r>
              <a:endParaRPr lang="en-US" b="0" i="1">
                <a:solidFill>
                  <a:schemeClr val="bg1"/>
                </a:solidFill>
                <a:sym typeface="Wingdings 2" pitchFamily="18" charset="2"/>
              </a:endParaRPr>
            </a:p>
          </p:txBody>
        </p:sp>
        <p:sp>
          <p:nvSpPr>
            <p:cNvPr id="511009" name="Text Box 33"/>
            <p:cNvSpPr txBox="1">
              <a:spLocks noChangeArrowheads="1"/>
            </p:cNvSpPr>
            <p:nvPr/>
          </p:nvSpPr>
          <p:spPr bwMode="auto">
            <a:xfrm>
              <a:off x="3334" y="2432"/>
              <a:ext cx="907" cy="240"/>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slice_num</a:t>
              </a:r>
              <a:endParaRPr lang="en-US" b="0" i="1">
                <a:solidFill>
                  <a:schemeClr val="bg1"/>
                </a:solidFill>
                <a:sym typeface="Wingdings 2" pitchFamily="18" charset="2"/>
              </a:endParaRPr>
            </a:p>
          </p:txBody>
        </p:sp>
        <p:sp>
          <p:nvSpPr>
            <p:cNvPr id="511010" name="Text Box 34"/>
            <p:cNvSpPr txBox="1">
              <a:spLocks noChangeArrowheads="1"/>
            </p:cNvSpPr>
            <p:nvPr/>
          </p:nvSpPr>
          <p:spPr bwMode="auto">
            <a:xfrm>
              <a:off x="4241" y="2432"/>
              <a:ext cx="726" cy="240"/>
            </a:xfrm>
            <a:prstGeom prst="rect">
              <a:avLst/>
            </a:prstGeom>
            <a:solidFill>
              <a:srgbClr val="808080">
                <a:alpha val="89999"/>
              </a:srgbClr>
            </a:solidFill>
            <a:ln w="9525">
              <a:noFill/>
              <a:miter lim="800000"/>
              <a:headEnd/>
              <a:tailEnd/>
            </a:ln>
            <a:effectLst/>
          </p:spPr>
          <p:txBody>
            <a:bodyPr wrap="square">
              <a:spAutoFit/>
            </a:bodyPr>
            <a:lstStyle/>
            <a:p>
              <a:pPr algn="ctr">
                <a:spcBef>
                  <a:spcPct val="50000"/>
                </a:spcBef>
              </a:pPr>
              <a:r>
                <a:rPr lang="en-US" b="0" i="1" dirty="0" smtClean="0">
                  <a:solidFill>
                    <a:schemeClr val="bg1"/>
                  </a:solidFill>
                </a:rPr>
                <a:t>offset</a:t>
              </a:r>
              <a:endParaRPr lang="en-US" b="0" i="1" dirty="0">
                <a:solidFill>
                  <a:schemeClr val="bg1"/>
                </a:solidFill>
                <a:sym typeface="Wingdings 2" pitchFamily="18" charset="2"/>
              </a:endParaRPr>
            </a:p>
          </p:txBody>
        </p:sp>
      </p:grpSp>
      <p:sp>
        <p:nvSpPr>
          <p:cNvPr id="511012" name="Text Box 36"/>
          <p:cNvSpPr txBox="1">
            <a:spLocks noChangeArrowheads="1"/>
          </p:cNvSpPr>
          <p:nvPr/>
        </p:nvSpPr>
        <p:spPr bwMode="auto">
          <a:xfrm>
            <a:off x="866775" y="3048000"/>
            <a:ext cx="1584325" cy="304800"/>
          </a:xfrm>
          <a:prstGeom prst="rect">
            <a:avLst/>
          </a:prstGeom>
          <a:solidFill>
            <a:srgbClr val="FFCC00">
              <a:alpha val="89999"/>
            </a:srgbClr>
          </a:solidFill>
          <a:ln w="9525">
            <a:noFill/>
            <a:miter lim="800000"/>
            <a:headEnd/>
            <a:tailEnd/>
          </a:ln>
          <a:effectLst/>
        </p:spPr>
        <p:txBody>
          <a:bodyPr>
            <a:spAutoFit/>
          </a:bodyPr>
          <a:lstStyle/>
          <a:p>
            <a:pPr algn="ctr">
              <a:spcBef>
                <a:spcPct val="50000"/>
              </a:spcBef>
            </a:pPr>
            <a:r>
              <a:rPr lang="en-US" i="1"/>
              <a:t>data address</a:t>
            </a:r>
          </a:p>
        </p:txBody>
      </p:sp>
      <p:sp>
        <p:nvSpPr>
          <p:cNvPr id="511014" name="Text Box 38"/>
          <p:cNvSpPr txBox="1">
            <a:spLocks noChangeArrowheads="1"/>
          </p:cNvSpPr>
          <p:nvPr/>
        </p:nvSpPr>
        <p:spPr bwMode="auto">
          <a:xfrm>
            <a:off x="4191000" y="2286000"/>
            <a:ext cx="4318000" cy="784830"/>
          </a:xfrm>
          <a:prstGeom prst="rect">
            <a:avLst/>
          </a:prstGeom>
          <a:solidFill>
            <a:srgbClr val="000080">
              <a:alpha val="89999"/>
            </a:srgbClr>
          </a:solidFill>
          <a:ln w="9525">
            <a:noFill/>
            <a:miter lim="800000"/>
            <a:headEnd/>
            <a:tailEnd/>
          </a:ln>
          <a:effectLst/>
        </p:spPr>
        <p:txBody>
          <a:bodyPr wrap="square">
            <a:spAutoFit/>
          </a:bodyPr>
          <a:lstStyle/>
          <a:p>
            <a:pPr>
              <a:spcBef>
                <a:spcPct val="50000"/>
              </a:spcBef>
            </a:pPr>
            <a:r>
              <a:rPr lang="en-US" b="0" dirty="0">
                <a:solidFill>
                  <a:schemeClr val="bg1"/>
                </a:solidFill>
              </a:rPr>
              <a:t>Method 2: “region table”</a:t>
            </a:r>
          </a:p>
          <a:p>
            <a:pPr>
              <a:spcBef>
                <a:spcPct val="50000"/>
              </a:spcBef>
            </a:pPr>
            <a:r>
              <a:rPr lang="en-US" b="0" i="1" dirty="0" err="1">
                <a:solidFill>
                  <a:schemeClr val="bg1"/>
                </a:solidFill>
              </a:rPr>
              <a:t>regionx_low</a:t>
            </a:r>
            <a:r>
              <a:rPr lang="en-US" b="0" i="1" dirty="0">
                <a:solidFill>
                  <a:schemeClr val="bg1"/>
                </a:solidFill>
              </a:rPr>
              <a:t> </a:t>
            </a:r>
            <a:r>
              <a:rPr lang="en-US" b="0" dirty="0">
                <a:solidFill>
                  <a:schemeClr val="bg1"/>
                </a:solidFill>
              </a:rPr>
              <a:t>≤ </a:t>
            </a:r>
            <a:r>
              <a:rPr lang="en-US" b="0" i="1" dirty="0" err="1">
                <a:solidFill>
                  <a:schemeClr val="bg1"/>
                </a:solidFill>
              </a:rPr>
              <a:t>page_num</a:t>
            </a:r>
            <a:r>
              <a:rPr lang="en-US" b="0" dirty="0">
                <a:solidFill>
                  <a:schemeClr val="bg1"/>
                </a:solidFill>
              </a:rPr>
              <a:t> ≤ </a:t>
            </a:r>
            <a:r>
              <a:rPr lang="en-US" b="0" i="1" dirty="0" err="1">
                <a:solidFill>
                  <a:schemeClr val="bg1"/>
                </a:solidFill>
              </a:rPr>
              <a:t>regionx_high</a:t>
            </a:r>
            <a:endParaRPr lang="en-US" b="0" i="1" dirty="0">
              <a:solidFill>
                <a:schemeClr val="bg1"/>
              </a:solidFill>
            </a:endParaRPr>
          </a:p>
        </p:txBody>
      </p:sp>
      <p:grpSp>
        <p:nvGrpSpPr>
          <p:cNvPr id="4" name="Group 43"/>
          <p:cNvGrpSpPr>
            <a:grpSpLocks/>
          </p:cNvGrpSpPr>
          <p:nvPr/>
        </p:nvGrpSpPr>
        <p:grpSpPr bwMode="auto">
          <a:xfrm>
            <a:off x="4129087" y="457206"/>
            <a:ext cx="4176713" cy="381001"/>
            <a:chOff x="2608" y="3022"/>
            <a:chExt cx="2631" cy="240"/>
          </a:xfrm>
        </p:grpSpPr>
        <p:sp>
          <p:nvSpPr>
            <p:cNvPr id="511017" name="Text Box 41"/>
            <p:cNvSpPr txBox="1">
              <a:spLocks noChangeArrowheads="1"/>
            </p:cNvSpPr>
            <p:nvPr/>
          </p:nvSpPr>
          <p:spPr bwMode="auto">
            <a:xfrm>
              <a:off x="2608" y="3022"/>
              <a:ext cx="1905" cy="240"/>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page_num</a:t>
              </a:r>
              <a:endParaRPr lang="en-US" b="0" i="1">
                <a:solidFill>
                  <a:schemeClr val="bg1"/>
                </a:solidFill>
                <a:sym typeface="Wingdings 2" pitchFamily="18" charset="2"/>
              </a:endParaRPr>
            </a:p>
          </p:txBody>
        </p:sp>
        <p:sp>
          <p:nvSpPr>
            <p:cNvPr id="511018" name="Text Box 42"/>
            <p:cNvSpPr txBox="1">
              <a:spLocks noChangeArrowheads="1"/>
            </p:cNvSpPr>
            <p:nvPr/>
          </p:nvSpPr>
          <p:spPr bwMode="auto">
            <a:xfrm>
              <a:off x="4513" y="3022"/>
              <a:ext cx="726" cy="233"/>
            </a:xfrm>
            <a:prstGeom prst="rect">
              <a:avLst/>
            </a:prstGeom>
            <a:solidFill>
              <a:srgbClr val="808080">
                <a:alpha val="89999"/>
              </a:srgbClr>
            </a:solidFill>
            <a:ln w="9525">
              <a:noFill/>
              <a:miter lim="800000"/>
              <a:headEnd/>
              <a:tailEnd/>
            </a:ln>
            <a:effectLst/>
          </p:spPr>
          <p:txBody>
            <a:bodyPr>
              <a:spAutoFit/>
            </a:bodyPr>
            <a:lstStyle/>
            <a:p>
              <a:pPr algn="ctr">
                <a:spcBef>
                  <a:spcPct val="50000"/>
                </a:spcBef>
              </a:pPr>
              <a:r>
                <a:rPr lang="en-US" b="0" i="1" dirty="0" smtClean="0">
                  <a:solidFill>
                    <a:schemeClr val="bg1"/>
                  </a:solidFill>
                </a:rPr>
                <a:t>offset</a:t>
              </a:r>
              <a:endParaRPr lang="en-US" b="0" i="1" dirty="0">
                <a:solidFill>
                  <a:schemeClr val="bg1"/>
                </a:solidFill>
                <a:sym typeface="Wingdings 2" pitchFamily="18" charset="2"/>
              </a:endParaRPr>
            </a:p>
          </p:txBody>
        </p:sp>
      </p:grpSp>
      <p:sp>
        <p:nvSpPr>
          <p:cNvPr id="511021" name="Text Box 45"/>
          <p:cNvSpPr txBox="1">
            <a:spLocks noChangeArrowheads="1"/>
          </p:cNvSpPr>
          <p:nvPr/>
        </p:nvSpPr>
        <p:spPr bwMode="auto">
          <a:xfrm>
            <a:off x="4191000" y="3200400"/>
            <a:ext cx="1571614" cy="304800"/>
          </a:xfrm>
          <a:prstGeom prst="rect">
            <a:avLst/>
          </a:prstGeom>
          <a:solidFill>
            <a:srgbClr val="008080">
              <a:alpha val="89999"/>
            </a:srgbClr>
          </a:solidFill>
          <a:ln w="9525">
            <a:noFill/>
            <a:miter lim="800000"/>
            <a:headEnd/>
            <a:tailEnd/>
          </a:ln>
          <a:effectLst/>
        </p:spPr>
        <p:txBody>
          <a:bodyPr>
            <a:spAutoFit/>
          </a:bodyPr>
          <a:lstStyle/>
          <a:p>
            <a:pPr algn="ctr">
              <a:spcBef>
                <a:spcPct val="50000"/>
              </a:spcBef>
            </a:pPr>
            <a:r>
              <a:rPr lang="en-US" b="0" i="1" dirty="0">
                <a:solidFill>
                  <a:schemeClr val="bg1"/>
                </a:solidFill>
              </a:rPr>
              <a:t>region0_low</a:t>
            </a:r>
            <a:endParaRPr lang="en-US" b="0" i="1" dirty="0">
              <a:solidFill>
                <a:schemeClr val="bg1"/>
              </a:solidFill>
              <a:sym typeface="Wingdings 2" pitchFamily="18" charset="2"/>
            </a:endParaRPr>
          </a:p>
        </p:txBody>
      </p:sp>
      <p:sp>
        <p:nvSpPr>
          <p:cNvPr id="511022" name="Text Box 46"/>
          <p:cNvSpPr txBox="1">
            <a:spLocks noChangeArrowheads="1"/>
          </p:cNvSpPr>
          <p:nvPr/>
        </p:nvSpPr>
        <p:spPr bwMode="auto">
          <a:xfrm>
            <a:off x="7335879" y="3200400"/>
            <a:ext cx="1503321" cy="369332"/>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slice_num0</a:t>
            </a:r>
            <a:endParaRPr lang="en-US" b="0" i="1">
              <a:solidFill>
                <a:schemeClr val="bg1"/>
              </a:solidFill>
              <a:sym typeface="Wingdings 2" pitchFamily="18" charset="2"/>
            </a:endParaRPr>
          </a:p>
        </p:txBody>
      </p:sp>
      <p:sp>
        <p:nvSpPr>
          <p:cNvPr id="511023" name="Text Box 47"/>
          <p:cNvSpPr txBox="1">
            <a:spLocks noChangeArrowheads="1"/>
          </p:cNvSpPr>
          <p:nvPr/>
        </p:nvSpPr>
        <p:spPr bwMode="auto">
          <a:xfrm>
            <a:off x="5762614" y="3200400"/>
            <a:ext cx="1571614" cy="304800"/>
          </a:xfrm>
          <a:prstGeom prst="rect">
            <a:avLst/>
          </a:prstGeom>
          <a:solidFill>
            <a:srgbClr val="FF6600">
              <a:alpha val="89999"/>
            </a:srgbClr>
          </a:solidFill>
          <a:ln w="9525">
            <a:noFill/>
            <a:miter lim="800000"/>
            <a:headEnd/>
            <a:tailEnd/>
          </a:ln>
          <a:effectLst/>
        </p:spPr>
        <p:txBody>
          <a:bodyPr>
            <a:spAutoFit/>
          </a:bodyPr>
          <a:lstStyle/>
          <a:p>
            <a:pPr algn="ctr">
              <a:spcBef>
                <a:spcPct val="50000"/>
              </a:spcBef>
            </a:pPr>
            <a:r>
              <a:rPr lang="en-US" b="0" i="1" dirty="0">
                <a:solidFill>
                  <a:schemeClr val="bg1"/>
                </a:solidFill>
              </a:rPr>
              <a:t>region0_high</a:t>
            </a:r>
            <a:endParaRPr lang="en-US" b="0" i="1" dirty="0">
              <a:solidFill>
                <a:schemeClr val="bg1"/>
              </a:solidFill>
              <a:sym typeface="Wingdings 2" pitchFamily="18" charset="2"/>
            </a:endParaRPr>
          </a:p>
        </p:txBody>
      </p:sp>
      <p:sp>
        <p:nvSpPr>
          <p:cNvPr id="511026" name="Text Box 50"/>
          <p:cNvSpPr txBox="1">
            <a:spLocks noChangeArrowheads="1"/>
          </p:cNvSpPr>
          <p:nvPr/>
        </p:nvSpPr>
        <p:spPr bwMode="auto">
          <a:xfrm>
            <a:off x="4191000" y="3560763"/>
            <a:ext cx="1571614" cy="304800"/>
          </a:xfrm>
          <a:prstGeom prst="rect">
            <a:avLst/>
          </a:prstGeom>
          <a:solidFill>
            <a:srgbClr val="00808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region1_low</a:t>
            </a:r>
            <a:endParaRPr lang="en-US" b="0" i="1">
              <a:solidFill>
                <a:schemeClr val="bg1"/>
              </a:solidFill>
              <a:sym typeface="Wingdings 2" pitchFamily="18" charset="2"/>
            </a:endParaRPr>
          </a:p>
        </p:txBody>
      </p:sp>
      <p:sp>
        <p:nvSpPr>
          <p:cNvPr id="511027" name="Text Box 51"/>
          <p:cNvSpPr txBox="1">
            <a:spLocks noChangeArrowheads="1"/>
          </p:cNvSpPr>
          <p:nvPr/>
        </p:nvSpPr>
        <p:spPr bwMode="auto">
          <a:xfrm>
            <a:off x="7335879" y="3560763"/>
            <a:ext cx="1503321" cy="338554"/>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sz="1600" b="0" i="1" dirty="0">
                <a:solidFill>
                  <a:schemeClr val="bg1"/>
                </a:solidFill>
              </a:rPr>
              <a:t>slice_num1</a:t>
            </a:r>
            <a:endParaRPr lang="en-US" sz="1600" b="0" i="1" dirty="0">
              <a:solidFill>
                <a:schemeClr val="bg1"/>
              </a:solidFill>
              <a:sym typeface="Wingdings 2" pitchFamily="18" charset="2"/>
            </a:endParaRPr>
          </a:p>
        </p:txBody>
      </p:sp>
      <p:sp>
        <p:nvSpPr>
          <p:cNvPr id="511028" name="Text Box 52"/>
          <p:cNvSpPr txBox="1">
            <a:spLocks noChangeArrowheads="1"/>
          </p:cNvSpPr>
          <p:nvPr/>
        </p:nvSpPr>
        <p:spPr bwMode="auto">
          <a:xfrm>
            <a:off x="5762614" y="3560763"/>
            <a:ext cx="1571614" cy="304800"/>
          </a:xfrm>
          <a:prstGeom prst="rect">
            <a:avLst/>
          </a:prstGeom>
          <a:solidFill>
            <a:srgbClr val="FF660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region1_high</a:t>
            </a:r>
            <a:endParaRPr lang="en-US" b="0" i="1">
              <a:solidFill>
                <a:schemeClr val="bg1"/>
              </a:solidFill>
              <a:sym typeface="Wingdings 2" pitchFamily="18" charset="2"/>
            </a:endParaRPr>
          </a:p>
        </p:txBody>
      </p:sp>
      <p:grpSp>
        <p:nvGrpSpPr>
          <p:cNvPr id="5" name="Group 53"/>
          <p:cNvGrpSpPr>
            <a:grpSpLocks/>
          </p:cNvGrpSpPr>
          <p:nvPr/>
        </p:nvGrpSpPr>
        <p:grpSpPr bwMode="auto">
          <a:xfrm>
            <a:off x="6361875" y="3919538"/>
            <a:ext cx="75939" cy="358775"/>
            <a:chOff x="1746" y="3249"/>
            <a:chExt cx="46" cy="226"/>
          </a:xfrm>
        </p:grpSpPr>
        <p:sp>
          <p:nvSpPr>
            <p:cNvPr id="511030" name="Oval 54"/>
            <p:cNvSpPr>
              <a:spLocks noChangeArrowheads="1"/>
            </p:cNvSpPr>
            <p:nvPr/>
          </p:nvSpPr>
          <p:spPr bwMode="auto">
            <a:xfrm>
              <a:off x="1746" y="3249"/>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11031" name="Oval 55"/>
            <p:cNvSpPr>
              <a:spLocks noChangeArrowheads="1"/>
            </p:cNvSpPr>
            <p:nvPr/>
          </p:nvSpPr>
          <p:spPr bwMode="auto">
            <a:xfrm>
              <a:off x="1746" y="3339"/>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11032" name="Oval 56"/>
            <p:cNvSpPr>
              <a:spLocks noChangeArrowheads="1"/>
            </p:cNvSpPr>
            <p:nvPr/>
          </p:nvSpPr>
          <p:spPr bwMode="auto">
            <a:xfrm>
              <a:off x="1746" y="3430"/>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511034" name="Text Box 58"/>
          <p:cNvSpPr txBox="1">
            <a:spLocks noChangeArrowheads="1"/>
          </p:cNvSpPr>
          <p:nvPr/>
        </p:nvSpPr>
        <p:spPr bwMode="auto">
          <a:xfrm>
            <a:off x="4114800" y="4114800"/>
            <a:ext cx="4241800" cy="784830"/>
          </a:xfrm>
          <a:prstGeom prst="rect">
            <a:avLst/>
          </a:prstGeom>
          <a:solidFill>
            <a:srgbClr val="000080">
              <a:alpha val="89999"/>
            </a:srgbClr>
          </a:solidFill>
          <a:ln w="9525">
            <a:noFill/>
            <a:miter lim="800000"/>
            <a:headEnd/>
            <a:tailEnd/>
          </a:ln>
          <a:effectLst/>
        </p:spPr>
        <p:txBody>
          <a:bodyPr wrap="square">
            <a:spAutoFit/>
          </a:bodyPr>
          <a:lstStyle/>
          <a:p>
            <a:pPr>
              <a:spcBef>
                <a:spcPct val="50000"/>
              </a:spcBef>
            </a:pPr>
            <a:r>
              <a:rPr lang="en-US" b="0" dirty="0">
                <a:solidFill>
                  <a:schemeClr val="bg1"/>
                </a:solidFill>
              </a:rPr>
              <a:t>Method 3: “page table (TLB)”</a:t>
            </a:r>
          </a:p>
          <a:p>
            <a:pPr>
              <a:spcBef>
                <a:spcPct val="50000"/>
              </a:spcBef>
            </a:pPr>
            <a:r>
              <a:rPr lang="en-US" b="0" i="1" dirty="0" err="1">
                <a:solidFill>
                  <a:schemeClr val="bg1"/>
                </a:solidFill>
              </a:rPr>
              <a:t>page_num</a:t>
            </a:r>
            <a:r>
              <a:rPr lang="en-US" b="0" i="1" dirty="0">
                <a:solidFill>
                  <a:schemeClr val="bg1"/>
                </a:solidFill>
              </a:rPr>
              <a:t> </a:t>
            </a:r>
            <a:r>
              <a:rPr lang="en-US" b="0" dirty="0">
                <a:solidFill>
                  <a:schemeClr val="bg1"/>
                </a:solidFill>
              </a:rPr>
              <a:t>«–»</a:t>
            </a:r>
            <a:r>
              <a:rPr lang="en-US" b="0" i="1" dirty="0">
                <a:solidFill>
                  <a:schemeClr val="bg1"/>
                </a:solidFill>
              </a:rPr>
              <a:t> </a:t>
            </a:r>
            <a:r>
              <a:rPr lang="en-US" b="0" i="1" dirty="0" err="1">
                <a:solidFill>
                  <a:schemeClr val="bg1"/>
                </a:solidFill>
              </a:rPr>
              <a:t>slice_num</a:t>
            </a:r>
            <a:endParaRPr lang="en-US" b="0" i="1" dirty="0">
              <a:solidFill>
                <a:schemeClr val="bg1"/>
              </a:solidFill>
            </a:endParaRPr>
          </a:p>
        </p:txBody>
      </p:sp>
      <p:sp>
        <p:nvSpPr>
          <p:cNvPr id="511037" name="Text Box 61"/>
          <p:cNvSpPr txBox="1">
            <a:spLocks noChangeArrowheads="1"/>
          </p:cNvSpPr>
          <p:nvPr/>
        </p:nvSpPr>
        <p:spPr bwMode="auto">
          <a:xfrm>
            <a:off x="4114800" y="4953000"/>
            <a:ext cx="1511300" cy="304800"/>
          </a:xfrm>
          <a:prstGeom prst="rect">
            <a:avLst/>
          </a:prstGeom>
          <a:solidFill>
            <a:srgbClr val="00808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vpage_num0</a:t>
            </a:r>
            <a:endParaRPr lang="en-US" b="0" i="1">
              <a:solidFill>
                <a:schemeClr val="bg1"/>
              </a:solidFill>
              <a:sym typeface="Wingdings 2" pitchFamily="18" charset="2"/>
            </a:endParaRPr>
          </a:p>
        </p:txBody>
      </p:sp>
      <p:sp>
        <p:nvSpPr>
          <p:cNvPr id="511038" name="Text Box 62"/>
          <p:cNvSpPr txBox="1">
            <a:spLocks noChangeArrowheads="1"/>
          </p:cNvSpPr>
          <p:nvPr/>
        </p:nvSpPr>
        <p:spPr bwMode="auto">
          <a:xfrm>
            <a:off x="7138988" y="4953000"/>
            <a:ext cx="1471612" cy="369332"/>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dirty="0">
                <a:solidFill>
                  <a:schemeClr val="bg1"/>
                </a:solidFill>
              </a:rPr>
              <a:t>slice_num0</a:t>
            </a:r>
            <a:endParaRPr lang="en-US" b="0" i="1" dirty="0">
              <a:solidFill>
                <a:schemeClr val="bg1"/>
              </a:solidFill>
              <a:sym typeface="Wingdings 2" pitchFamily="18" charset="2"/>
            </a:endParaRPr>
          </a:p>
        </p:txBody>
      </p:sp>
      <p:sp>
        <p:nvSpPr>
          <p:cNvPr id="511039" name="Text Box 63"/>
          <p:cNvSpPr txBox="1">
            <a:spLocks noChangeArrowheads="1"/>
          </p:cNvSpPr>
          <p:nvPr/>
        </p:nvSpPr>
        <p:spPr bwMode="auto">
          <a:xfrm>
            <a:off x="5626100" y="4953000"/>
            <a:ext cx="1511300" cy="304800"/>
          </a:xfrm>
          <a:prstGeom prst="rect">
            <a:avLst/>
          </a:prstGeom>
          <a:solidFill>
            <a:srgbClr val="FF660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ppage_num0</a:t>
            </a:r>
            <a:endParaRPr lang="en-US" b="0" i="1">
              <a:solidFill>
                <a:schemeClr val="bg1"/>
              </a:solidFill>
              <a:sym typeface="Wingdings 2" pitchFamily="18" charset="2"/>
            </a:endParaRPr>
          </a:p>
        </p:txBody>
      </p:sp>
      <p:sp>
        <p:nvSpPr>
          <p:cNvPr id="511040" name="Text Box 64"/>
          <p:cNvSpPr txBox="1">
            <a:spLocks noChangeArrowheads="1"/>
          </p:cNvSpPr>
          <p:nvPr/>
        </p:nvSpPr>
        <p:spPr bwMode="auto">
          <a:xfrm>
            <a:off x="4114800" y="5313363"/>
            <a:ext cx="1511300" cy="304800"/>
          </a:xfrm>
          <a:prstGeom prst="rect">
            <a:avLst/>
          </a:prstGeom>
          <a:solidFill>
            <a:srgbClr val="00808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vpage_num1</a:t>
            </a:r>
            <a:endParaRPr lang="en-US" b="0" i="1">
              <a:solidFill>
                <a:schemeClr val="bg1"/>
              </a:solidFill>
              <a:sym typeface="Wingdings 2" pitchFamily="18" charset="2"/>
            </a:endParaRPr>
          </a:p>
        </p:txBody>
      </p:sp>
      <p:sp>
        <p:nvSpPr>
          <p:cNvPr id="511041" name="Text Box 65"/>
          <p:cNvSpPr txBox="1">
            <a:spLocks noChangeArrowheads="1"/>
          </p:cNvSpPr>
          <p:nvPr/>
        </p:nvSpPr>
        <p:spPr bwMode="auto">
          <a:xfrm>
            <a:off x="7138988" y="5313363"/>
            <a:ext cx="1471612" cy="369332"/>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slice_num1</a:t>
            </a:r>
            <a:endParaRPr lang="en-US" b="0" i="1">
              <a:solidFill>
                <a:schemeClr val="bg1"/>
              </a:solidFill>
              <a:sym typeface="Wingdings 2" pitchFamily="18" charset="2"/>
            </a:endParaRPr>
          </a:p>
        </p:txBody>
      </p:sp>
      <p:sp>
        <p:nvSpPr>
          <p:cNvPr id="511042" name="Text Box 66"/>
          <p:cNvSpPr txBox="1">
            <a:spLocks noChangeArrowheads="1"/>
          </p:cNvSpPr>
          <p:nvPr/>
        </p:nvSpPr>
        <p:spPr bwMode="auto">
          <a:xfrm>
            <a:off x="5626100" y="5313363"/>
            <a:ext cx="1511300" cy="304800"/>
          </a:xfrm>
          <a:prstGeom prst="rect">
            <a:avLst/>
          </a:prstGeom>
          <a:solidFill>
            <a:srgbClr val="FF660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ppage_num1</a:t>
            </a:r>
            <a:endParaRPr lang="en-US" b="0" i="1">
              <a:solidFill>
                <a:schemeClr val="bg1"/>
              </a:solidFill>
              <a:sym typeface="Wingdings 2" pitchFamily="18" charset="2"/>
            </a:endParaRPr>
          </a:p>
        </p:txBody>
      </p:sp>
      <p:grpSp>
        <p:nvGrpSpPr>
          <p:cNvPr id="6" name="Group 67"/>
          <p:cNvGrpSpPr>
            <a:grpSpLocks/>
          </p:cNvGrpSpPr>
          <p:nvPr/>
        </p:nvGrpSpPr>
        <p:grpSpPr bwMode="auto">
          <a:xfrm>
            <a:off x="6202363" y="5672138"/>
            <a:ext cx="73025" cy="358775"/>
            <a:chOff x="1746" y="3249"/>
            <a:chExt cx="46" cy="226"/>
          </a:xfrm>
        </p:grpSpPr>
        <p:sp>
          <p:nvSpPr>
            <p:cNvPr id="511044" name="Oval 68"/>
            <p:cNvSpPr>
              <a:spLocks noChangeArrowheads="1"/>
            </p:cNvSpPr>
            <p:nvPr/>
          </p:nvSpPr>
          <p:spPr bwMode="auto">
            <a:xfrm>
              <a:off x="1746" y="3249"/>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11045" name="Oval 69"/>
            <p:cNvSpPr>
              <a:spLocks noChangeArrowheads="1"/>
            </p:cNvSpPr>
            <p:nvPr/>
          </p:nvSpPr>
          <p:spPr bwMode="auto">
            <a:xfrm>
              <a:off x="1746" y="3339"/>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11046" name="Oval 70"/>
            <p:cNvSpPr>
              <a:spLocks noChangeArrowheads="1"/>
            </p:cNvSpPr>
            <p:nvPr/>
          </p:nvSpPr>
          <p:spPr bwMode="auto">
            <a:xfrm>
              <a:off x="1746" y="3430"/>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511047" name="Text Box 71"/>
          <p:cNvSpPr txBox="1">
            <a:spLocks noChangeArrowheads="1"/>
          </p:cNvSpPr>
          <p:nvPr/>
        </p:nvSpPr>
        <p:spPr bwMode="auto">
          <a:xfrm>
            <a:off x="2971800" y="3352800"/>
            <a:ext cx="1210588" cy="369332"/>
          </a:xfrm>
          <a:prstGeom prst="rect">
            <a:avLst/>
          </a:prstGeom>
          <a:noFill/>
          <a:ln w="9525">
            <a:noFill/>
            <a:miter lim="800000"/>
            <a:headEnd/>
            <a:tailEnd/>
          </a:ln>
          <a:effectLst/>
        </p:spPr>
        <p:txBody>
          <a:bodyPr wrap="none">
            <a:spAutoFit/>
          </a:bodyPr>
          <a:lstStyle/>
          <a:p>
            <a:r>
              <a:rPr lang="en-US" b="1" dirty="0" err="1" smtClean="0"/>
              <a:t>reg_table</a:t>
            </a:r>
            <a:endParaRPr lang="en-US" b="1" dirty="0"/>
          </a:p>
        </p:txBody>
      </p:sp>
      <p:sp>
        <p:nvSpPr>
          <p:cNvPr id="511048" name="Text Box 72"/>
          <p:cNvSpPr txBox="1">
            <a:spLocks noChangeArrowheads="1"/>
          </p:cNvSpPr>
          <p:nvPr/>
        </p:nvSpPr>
        <p:spPr bwMode="auto">
          <a:xfrm>
            <a:off x="3429000" y="5029200"/>
            <a:ext cx="633507" cy="369332"/>
          </a:xfrm>
          <a:prstGeom prst="rect">
            <a:avLst/>
          </a:prstGeom>
          <a:noFill/>
          <a:ln w="9525">
            <a:noFill/>
            <a:miter lim="800000"/>
            <a:headEnd/>
            <a:tailEnd/>
          </a:ln>
          <a:effectLst/>
        </p:spPr>
        <p:txBody>
          <a:bodyPr wrap="none">
            <a:spAutoFit/>
          </a:bodyPr>
          <a:lstStyle/>
          <a:p>
            <a:r>
              <a:rPr lang="en-US" b="1" dirty="0" smtClean="0"/>
              <a:t>TLB</a:t>
            </a:r>
            <a:endParaRPr lang="en-US" b="1" dirty="0"/>
          </a:p>
        </p:txBody>
      </p:sp>
      <p:sp>
        <p:nvSpPr>
          <p:cNvPr id="511055" name="Text Box 79"/>
          <p:cNvSpPr txBox="1">
            <a:spLocks noChangeArrowheads="1"/>
          </p:cNvSpPr>
          <p:nvPr/>
        </p:nvSpPr>
        <p:spPr bwMode="auto">
          <a:xfrm>
            <a:off x="4114800" y="5715000"/>
            <a:ext cx="4481513" cy="779462"/>
          </a:xfrm>
          <a:prstGeom prst="rect">
            <a:avLst/>
          </a:prstGeom>
          <a:solidFill>
            <a:srgbClr val="000080">
              <a:alpha val="89999"/>
            </a:srgbClr>
          </a:solidFill>
          <a:ln w="9525">
            <a:noFill/>
            <a:miter lim="800000"/>
            <a:headEnd/>
            <a:tailEnd/>
          </a:ln>
          <a:effectLst/>
        </p:spPr>
        <p:txBody>
          <a:bodyPr wrap="square">
            <a:spAutoFit/>
          </a:bodyPr>
          <a:lstStyle/>
          <a:p>
            <a:pPr>
              <a:spcBef>
                <a:spcPct val="50000"/>
              </a:spcBef>
            </a:pPr>
            <a:r>
              <a:rPr lang="en-US" sz="1800" b="0" dirty="0">
                <a:solidFill>
                  <a:schemeClr val="bg1"/>
                </a:solidFill>
                <a:sym typeface="Wingdings" pitchFamily="2" charset="2"/>
              </a:rPr>
              <a:t></a:t>
            </a:r>
            <a:r>
              <a:rPr lang="en-US" sz="1800" b="0" dirty="0">
                <a:solidFill>
                  <a:schemeClr val="bg1"/>
                </a:solidFill>
              </a:rPr>
              <a:t> Simple hardware support enough</a:t>
            </a:r>
          </a:p>
          <a:p>
            <a:pPr>
              <a:spcBef>
                <a:spcPct val="50000"/>
              </a:spcBef>
              <a:buFont typeface="Wingdings 2" pitchFamily="18" charset="2"/>
              <a:buNone/>
            </a:pPr>
            <a:r>
              <a:rPr lang="en-US" sz="1800" b="0" dirty="0">
                <a:solidFill>
                  <a:schemeClr val="bg1"/>
                </a:solidFill>
                <a:sym typeface="Wingdings" pitchFamily="2" charset="2"/>
              </a:rPr>
              <a:t></a:t>
            </a:r>
            <a:r>
              <a:rPr lang="en-US" sz="1800" b="0" dirty="0">
                <a:solidFill>
                  <a:schemeClr val="bg1"/>
                </a:solidFill>
              </a:rPr>
              <a:t> </a:t>
            </a:r>
            <a:r>
              <a:rPr lang="en-US" sz="1800" b="0" dirty="0">
                <a:solidFill>
                  <a:schemeClr val="bg1"/>
                </a:solidFill>
                <a:sym typeface="Wingdings 2" pitchFamily="18" charset="2"/>
              </a:rPr>
              <a:t>Combined scheme</a:t>
            </a:r>
            <a:r>
              <a:rPr lang="en-US" sz="1800" b="0" dirty="0">
                <a:solidFill>
                  <a:schemeClr val="bg1"/>
                </a:solidFill>
              </a:rPr>
              <a:t> feasible</a:t>
            </a:r>
            <a:endParaRPr lang="en-US" sz="1800" b="0" dirty="0">
              <a:solidFill>
                <a:schemeClr val="bg1"/>
              </a:solidFill>
              <a:sym typeface="Wingdings 2" pitchFamily="18" charset="2"/>
            </a:endParaRPr>
          </a:p>
        </p:txBody>
      </p:sp>
      <p:sp>
        <p:nvSpPr>
          <p:cNvPr id="48" name="TextBox 47"/>
          <p:cNvSpPr txBox="1"/>
          <p:nvPr/>
        </p:nvSpPr>
        <p:spPr>
          <a:xfrm>
            <a:off x="76200" y="685800"/>
            <a:ext cx="3839513" cy="830997"/>
          </a:xfrm>
          <a:prstGeom prst="rect">
            <a:avLst/>
          </a:prstGeom>
          <a:noFill/>
        </p:spPr>
        <p:txBody>
          <a:bodyPr wrap="none" rtlCol="0">
            <a:spAutoFit/>
          </a:bodyPr>
          <a:lstStyle/>
          <a:p>
            <a:r>
              <a:rPr lang="en-US" sz="2400" dirty="0" smtClean="0"/>
              <a:t>Slice = Collection of Banks</a:t>
            </a:r>
          </a:p>
          <a:p>
            <a:r>
              <a:rPr lang="en-US" sz="2400" dirty="0" smtClean="0"/>
              <a:t>Managed as a unit</a:t>
            </a:r>
            <a:endParaRPr lang="en-US" sz="2400"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a:t>Some OS design issues</a:t>
            </a:r>
          </a:p>
        </p:txBody>
      </p:sp>
      <p:sp>
        <p:nvSpPr>
          <p:cNvPr id="513027" name="Rectangle 3"/>
          <p:cNvSpPr>
            <a:spLocks noGrp="1" noChangeArrowheads="1"/>
          </p:cNvSpPr>
          <p:nvPr>
            <p:ph type="body" idx="1"/>
          </p:nvPr>
        </p:nvSpPr>
        <p:spPr/>
        <p:txBody>
          <a:bodyPr/>
          <a:lstStyle/>
          <a:p>
            <a:pPr>
              <a:lnSpc>
                <a:spcPct val="90000"/>
              </a:lnSpc>
            </a:pPr>
            <a:r>
              <a:rPr lang="en-US" dirty="0"/>
              <a:t>Congruence group CG(</a:t>
            </a:r>
            <a:r>
              <a:rPr lang="en-US" i="1" dirty="0" err="1"/>
              <a:t>i</a:t>
            </a:r>
            <a:r>
              <a:rPr lang="en-US" dirty="0"/>
              <a:t>)</a:t>
            </a:r>
          </a:p>
          <a:p>
            <a:pPr lvl="1">
              <a:lnSpc>
                <a:spcPct val="90000"/>
              </a:lnSpc>
            </a:pPr>
            <a:r>
              <a:rPr lang="en-US" sz="1800" dirty="0"/>
              <a:t>Set of physical pages mapped to slice </a:t>
            </a:r>
            <a:r>
              <a:rPr lang="en-US" sz="1800" i="1" dirty="0" err="1"/>
              <a:t>i</a:t>
            </a:r>
            <a:endParaRPr lang="en-US" sz="1800" i="1" dirty="0"/>
          </a:p>
          <a:p>
            <a:pPr lvl="1">
              <a:lnSpc>
                <a:spcPct val="90000"/>
              </a:lnSpc>
            </a:pPr>
            <a:r>
              <a:rPr lang="en-US" sz="1800" dirty="0"/>
              <a:t>A free list for each </a:t>
            </a:r>
            <a:r>
              <a:rPr lang="en-US" sz="1800" i="1" dirty="0" err="1"/>
              <a:t>i</a:t>
            </a:r>
            <a:r>
              <a:rPr lang="en-US" sz="1800" i="1" dirty="0"/>
              <a:t> </a:t>
            </a:r>
            <a:r>
              <a:rPr lang="en-US" sz="1800" i="1" dirty="0">
                <a:sym typeface="Symbol" pitchFamily="18" charset="2"/>
              </a:rPr>
              <a:t></a:t>
            </a:r>
            <a:r>
              <a:rPr lang="en-US" sz="1800" dirty="0">
                <a:sym typeface="Symbol" pitchFamily="18" charset="2"/>
              </a:rPr>
              <a:t> multiple free lists</a:t>
            </a:r>
            <a:endParaRPr lang="en-US" sz="2000" dirty="0"/>
          </a:p>
          <a:p>
            <a:pPr>
              <a:lnSpc>
                <a:spcPct val="90000"/>
              </a:lnSpc>
            </a:pPr>
            <a:r>
              <a:rPr lang="en-US" dirty="0"/>
              <a:t>On each page allocation, consider</a:t>
            </a:r>
          </a:p>
          <a:p>
            <a:pPr lvl="1">
              <a:lnSpc>
                <a:spcPct val="90000"/>
              </a:lnSpc>
            </a:pPr>
            <a:r>
              <a:rPr lang="en-US" sz="1800" dirty="0"/>
              <a:t>Data proximity</a:t>
            </a:r>
          </a:p>
          <a:p>
            <a:pPr lvl="1">
              <a:lnSpc>
                <a:spcPct val="90000"/>
              </a:lnSpc>
            </a:pPr>
            <a:r>
              <a:rPr lang="en-US" sz="1800" dirty="0"/>
              <a:t>Cache pressure</a:t>
            </a:r>
          </a:p>
          <a:p>
            <a:pPr lvl="1">
              <a:lnSpc>
                <a:spcPct val="90000"/>
              </a:lnSpc>
            </a:pPr>
            <a:r>
              <a:rPr lang="en-US" sz="1800" dirty="0" smtClean="0"/>
              <a:t>e.g., </a:t>
            </a:r>
            <a:r>
              <a:rPr lang="en-US" sz="1800" dirty="0"/>
              <a:t>Profitability function </a:t>
            </a:r>
            <a:r>
              <a:rPr lang="en-US" sz="1800" i="1" dirty="0"/>
              <a:t>P</a:t>
            </a:r>
            <a:r>
              <a:rPr lang="en-US" sz="1800" dirty="0"/>
              <a:t> = </a:t>
            </a:r>
            <a:r>
              <a:rPr lang="en-US" sz="1800" i="1" dirty="0"/>
              <a:t>f</a:t>
            </a:r>
            <a:r>
              <a:rPr lang="en-US" sz="1800" dirty="0"/>
              <a:t>(</a:t>
            </a:r>
            <a:r>
              <a:rPr lang="en-US" sz="1800" i="1" dirty="0"/>
              <a:t>M</a:t>
            </a:r>
            <a:r>
              <a:rPr lang="en-US" sz="1800" dirty="0"/>
              <a:t>, </a:t>
            </a:r>
            <a:r>
              <a:rPr lang="en-US" sz="1800" i="1" dirty="0"/>
              <a:t>L</a:t>
            </a:r>
            <a:r>
              <a:rPr lang="en-US" sz="1800" dirty="0"/>
              <a:t>, </a:t>
            </a:r>
            <a:r>
              <a:rPr lang="en-US" sz="1800" i="1" dirty="0"/>
              <a:t>P</a:t>
            </a:r>
            <a:r>
              <a:rPr lang="en-US" sz="1800" dirty="0"/>
              <a:t>, </a:t>
            </a:r>
            <a:r>
              <a:rPr lang="en-US" sz="1800" i="1" dirty="0"/>
              <a:t>Q</a:t>
            </a:r>
            <a:r>
              <a:rPr lang="en-US" sz="1800" dirty="0"/>
              <a:t>, </a:t>
            </a:r>
            <a:r>
              <a:rPr lang="en-US" sz="1800" i="1" dirty="0"/>
              <a:t>C</a:t>
            </a:r>
            <a:r>
              <a:rPr lang="en-US" sz="1800" dirty="0"/>
              <a:t>)</a:t>
            </a:r>
          </a:p>
          <a:p>
            <a:pPr lvl="2">
              <a:lnSpc>
                <a:spcPct val="90000"/>
              </a:lnSpc>
            </a:pPr>
            <a:r>
              <a:rPr lang="en-US" sz="1600" b="1" i="1" dirty="0">
                <a:solidFill>
                  <a:srgbClr val="C00000"/>
                </a:solidFill>
              </a:rPr>
              <a:t>M</a:t>
            </a:r>
            <a:r>
              <a:rPr lang="en-US" sz="1600" b="1" dirty="0">
                <a:solidFill>
                  <a:srgbClr val="C00000"/>
                </a:solidFill>
              </a:rPr>
              <a:t>: miss rates</a:t>
            </a:r>
          </a:p>
          <a:p>
            <a:pPr lvl="2">
              <a:lnSpc>
                <a:spcPct val="90000"/>
              </a:lnSpc>
            </a:pPr>
            <a:r>
              <a:rPr lang="en-US" sz="1600" b="1" i="1" dirty="0">
                <a:solidFill>
                  <a:srgbClr val="C00000"/>
                </a:solidFill>
              </a:rPr>
              <a:t>L</a:t>
            </a:r>
            <a:r>
              <a:rPr lang="en-US" sz="1600" b="1" dirty="0">
                <a:solidFill>
                  <a:srgbClr val="C00000"/>
                </a:solidFill>
              </a:rPr>
              <a:t>: network link status</a:t>
            </a:r>
          </a:p>
          <a:p>
            <a:pPr lvl="2">
              <a:lnSpc>
                <a:spcPct val="90000"/>
              </a:lnSpc>
            </a:pPr>
            <a:r>
              <a:rPr lang="en-US" sz="1600" b="1" i="1" dirty="0">
                <a:solidFill>
                  <a:srgbClr val="C00000"/>
                </a:solidFill>
              </a:rPr>
              <a:t>P</a:t>
            </a:r>
            <a:r>
              <a:rPr lang="en-US" sz="1600" b="1" dirty="0">
                <a:solidFill>
                  <a:srgbClr val="C00000"/>
                </a:solidFill>
              </a:rPr>
              <a:t>: current page allocation status</a:t>
            </a:r>
          </a:p>
          <a:p>
            <a:pPr lvl="2">
              <a:lnSpc>
                <a:spcPct val="90000"/>
              </a:lnSpc>
            </a:pPr>
            <a:r>
              <a:rPr lang="en-US" sz="1600" b="1" i="1" dirty="0">
                <a:solidFill>
                  <a:srgbClr val="C00000"/>
                </a:solidFill>
              </a:rPr>
              <a:t>Q</a:t>
            </a:r>
            <a:r>
              <a:rPr lang="en-US" sz="1600" b="1" dirty="0">
                <a:solidFill>
                  <a:srgbClr val="C00000"/>
                </a:solidFill>
              </a:rPr>
              <a:t>: </a:t>
            </a:r>
            <a:r>
              <a:rPr lang="en-US" sz="1600" b="1" dirty="0" err="1">
                <a:solidFill>
                  <a:srgbClr val="C00000"/>
                </a:solidFill>
              </a:rPr>
              <a:t>QoS</a:t>
            </a:r>
            <a:r>
              <a:rPr lang="en-US" sz="1600" b="1" dirty="0">
                <a:solidFill>
                  <a:srgbClr val="C00000"/>
                </a:solidFill>
              </a:rPr>
              <a:t> requirements</a:t>
            </a:r>
          </a:p>
          <a:p>
            <a:pPr lvl="2">
              <a:lnSpc>
                <a:spcPct val="90000"/>
              </a:lnSpc>
            </a:pPr>
            <a:r>
              <a:rPr lang="en-US" sz="1600" b="1" i="1" dirty="0">
                <a:solidFill>
                  <a:srgbClr val="C00000"/>
                </a:solidFill>
              </a:rPr>
              <a:t>C</a:t>
            </a:r>
            <a:r>
              <a:rPr lang="en-US" sz="1600" b="1" dirty="0">
                <a:solidFill>
                  <a:srgbClr val="C00000"/>
                </a:solidFill>
              </a:rPr>
              <a:t>: cache configuration</a:t>
            </a:r>
          </a:p>
          <a:p>
            <a:pPr>
              <a:lnSpc>
                <a:spcPct val="90000"/>
              </a:lnSpc>
            </a:pPr>
            <a:r>
              <a:rPr lang="en-US" dirty="0"/>
              <a:t>Impact on process scheduling</a:t>
            </a:r>
          </a:p>
          <a:p>
            <a:pPr>
              <a:lnSpc>
                <a:spcPct val="90000"/>
              </a:lnSpc>
            </a:pPr>
            <a:endParaRPr lang="en-US" sz="2400" dirty="0"/>
          </a:p>
          <a:p>
            <a:pPr>
              <a:lnSpc>
                <a:spcPct val="90000"/>
              </a:lnSpc>
            </a:pPr>
            <a:r>
              <a:rPr lang="en-US" dirty="0">
                <a:solidFill>
                  <a:srgbClr val="0000FF"/>
                </a:solidFill>
              </a:rPr>
              <a:t>Leverage existing frameworks</a:t>
            </a:r>
          </a:p>
          <a:p>
            <a:pPr lvl="1">
              <a:lnSpc>
                <a:spcPct val="90000"/>
              </a:lnSpc>
            </a:pPr>
            <a:r>
              <a:rPr lang="en-US" sz="1800" i="1" dirty="0"/>
              <a:t>Page coloring</a:t>
            </a:r>
            <a:r>
              <a:rPr lang="en-US" sz="1800" dirty="0"/>
              <a:t> – multiple free lists</a:t>
            </a:r>
          </a:p>
          <a:p>
            <a:pPr lvl="1">
              <a:lnSpc>
                <a:spcPct val="90000"/>
              </a:lnSpc>
            </a:pPr>
            <a:r>
              <a:rPr lang="en-US" sz="1800" i="1" dirty="0"/>
              <a:t>NUMA OS</a:t>
            </a:r>
            <a:r>
              <a:rPr lang="en-US" sz="1800" dirty="0"/>
              <a:t> – process scheduling &amp; page allocation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027">
                                            <p:txEl>
                                              <p:pRg st="0" end="0"/>
                                            </p:txEl>
                                          </p:spTgt>
                                        </p:tgtEl>
                                        <p:attrNameLst>
                                          <p:attrName>style.visibility</p:attrName>
                                        </p:attrNameLst>
                                      </p:cBhvr>
                                      <p:to>
                                        <p:strVal val="visible"/>
                                      </p:to>
                                    </p:set>
                                    <p:animEffect transition="in" filter="fade">
                                      <p:cBhvr>
                                        <p:cTn id="7" dur="500"/>
                                        <p:tgtEl>
                                          <p:spTgt spid="5130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3027">
                                            <p:txEl>
                                              <p:pRg st="1" end="1"/>
                                            </p:txEl>
                                          </p:spTgt>
                                        </p:tgtEl>
                                        <p:attrNameLst>
                                          <p:attrName>style.visibility</p:attrName>
                                        </p:attrNameLst>
                                      </p:cBhvr>
                                      <p:to>
                                        <p:strVal val="visible"/>
                                      </p:to>
                                    </p:set>
                                    <p:animEffect transition="in" filter="fade">
                                      <p:cBhvr>
                                        <p:cTn id="10" dur="500"/>
                                        <p:tgtEl>
                                          <p:spTgt spid="51302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3027">
                                            <p:txEl>
                                              <p:pRg st="2" end="2"/>
                                            </p:txEl>
                                          </p:spTgt>
                                        </p:tgtEl>
                                        <p:attrNameLst>
                                          <p:attrName>style.visibility</p:attrName>
                                        </p:attrNameLst>
                                      </p:cBhvr>
                                      <p:to>
                                        <p:strVal val="visible"/>
                                      </p:to>
                                    </p:set>
                                    <p:animEffect transition="in" filter="fade">
                                      <p:cBhvr>
                                        <p:cTn id="13" dur="500"/>
                                        <p:tgtEl>
                                          <p:spTgt spid="5130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3027">
                                            <p:txEl>
                                              <p:pRg st="3" end="3"/>
                                            </p:txEl>
                                          </p:spTgt>
                                        </p:tgtEl>
                                        <p:attrNameLst>
                                          <p:attrName>style.visibility</p:attrName>
                                        </p:attrNameLst>
                                      </p:cBhvr>
                                      <p:to>
                                        <p:strVal val="visible"/>
                                      </p:to>
                                    </p:set>
                                    <p:animEffect transition="in" filter="fade">
                                      <p:cBhvr>
                                        <p:cTn id="18" dur="500"/>
                                        <p:tgtEl>
                                          <p:spTgt spid="51302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13027">
                                            <p:txEl>
                                              <p:pRg st="4" end="4"/>
                                            </p:txEl>
                                          </p:spTgt>
                                        </p:tgtEl>
                                        <p:attrNameLst>
                                          <p:attrName>style.visibility</p:attrName>
                                        </p:attrNameLst>
                                      </p:cBhvr>
                                      <p:to>
                                        <p:strVal val="visible"/>
                                      </p:to>
                                    </p:set>
                                    <p:animEffect transition="in" filter="fade">
                                      <p:cBhvr>
                                        <p:cTn id="21" dur="500"/>
                                        <p:tgtEl>
                                          <p:spTgt spid="51302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3027">
                                            <p:txEl>
                                              <p:pRg st="5" end="5"/>
                                            </p:txEl>
                                          </p:spTgt>
                                        </p:tgtEl>
                                        <p:attrNameLst>
                                          <p:attrName>style.visibility</p:attrName>
                                        </p:attrNameLst>
                                      </p:cBhvr>
                                      <p:to>
                                        <p:strVal val="visible"/>
                                      </p:to>
                                    </p:set>
                                    <p:animEffect transition="in" filter="fade">
                                      <p:cBhvr>
                                        <p:cTn id="24" dur="500"/>
                                        <p:tgtEl>
                                          <p:spTgt spid="51302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13027">
                                            <p:txEl>
                                              <p:pRg st="6" end="6"/>
                                            </p:txEl>
                                          </p:spTgt>
                                        </p:tgtEl>
                                        <p:attrNameLst>
                                          <p:attrName>style.visibility</p:attrName>
                                        </p:attrNameLst>
                                      </p:cBhvr>
                                      <p:to>
                                        <p:strVal val="visible"/>
                                      </p:to>
                                    </p:set>
                                    <p:animEffect transition="in" filter="fade">
                                      <p:cBhvr>
                                        <p:cTn id="27" dur="500"/>
                                        <p:tgtEl>
                                          <p:spTgt spid="51302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13027">
                                            <p:txEl>
                                              <p:pRg st="7" end="7"/>
                                            </p:txEl>
                                          </p:spTgt>
                                        </p:tgtEl>
                                        <p:attrNameLst>
                                          <p:attrName>style.visibility</p:attrName>
                                        </p:attrNameLst>
                                      </p:cBhvr>
                                      <p:to>
                                        <p:strVal val="visible"/>
                                      </p:to>
                                    </p:set>
                                    <p:animEffect transition="in" filter="fade">
                                      <p:cBhvr>
                                        <p:cTn id="30" dur="500"/>
                                        <p:tgtEl>
                                          <p:spTgt spid="51302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13027">
                                            <p:txEl>
                                              <p:pRg st="8" end="8"/>
                                            </p:txEl>
                                          </p:spTgt>
                                        </p:tgtEl>
                                        <p:attrNameLst>
                                          <p:attrName>style.visibility</p:attrName>
                                        </p:attrNameLst>
                                      </p:cBhvr>
                                      <p:to>
                                        <p:strVal val="visible"/>
                                      </p:to>
                                    </p:set>
                                    <p:animEffect transition="in" filter="fade">
                                      <p:cBhvr>
                                        <p:cTn id="33" dur="500"/>
                                        <p:tgtEl>
                                          <p:spTgt spid="513027">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13027">
                                            <p:txEl>
                                              <p:pRg st="9" end="9"/>
                                            </p:txEl>
                                          </p:spTgt>
                                        </p:tgtEl>
                                        <p:attrNameLst>
                                          <p:attrName>style.visibility</p:attrName>
                                        </p:attrNameLst>
                                      </p:cBhvr>
                                      <p:to>
                                        <p:strVal val="visible"/>
                                      </p:to>
                                    </p:set>
                                    <p:animEffect transition="in" filter="fade">
                                      <p:cBhvr>
                                        <p:cTn id="36" dur="500"/>
                                        <p:tgtEl>
                                          <p:spTgt spid="513027">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13027">
                                            <p:txEl>
                                              <p:pRg st="10" end="10"/>
                                            </p:txEl>
                                          </p:spTgt>
                                        </p:tgtEl>
                                        <p:attrNameLst>
                                          <p:attrName>style.visibility</p:attrName>
                                        </p:attrNameLst>
                                      </p:cBhvr>
                                      <p:to>
                                        <p:strVal val="visible"/>
                                      </p:to>
                                    </p:set>
                                    <p:animEffect transition="in" filter="fade">
                                      <p:cBhvr>
                                        <p:cTn id="39" dur="500"/>
                                        <p:tgtEl>
                                          <p:spTgt spid="513027">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13027">
                                            <p:txEl>
                                              <p:pRg st="11" end="11"/>
                                            </p:txEl>
                                          </p:spTgt>
                                        </p:tgtEl>
                                        <p:attrNameLst>
                                          <p:attrName>style.visibility</p:attrName>
                                        </p:attrNameLst>
                                      </p:cBhvr>
                                      <p:to>
                                        <p:strVal val="visible"/>
                                      </p:to>
                                    </p:set>
                                    <p:animEffect transition="in" filter="fade">
                                      <p:cBhvr>
                                        <p:cTn id="42" dur="500"/>
                                        <p:tgtEl>
                                          <p:spTgt spid="51302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3027">
                                            <p:txEl>
                                              <p:pRg st="12" end="12"/>
                                            </p:txEl>
                                          </p:spTgt>
                                        </p:tgtEl>
                                        <p:attrNameLst>
                                          <p:attrName>style.visibility</p:attrName>
                                        </p:attrNameLst>
                                      </p:cBhvr>
                                      <p:to>
                                        <p:strVal val="visible"/>
                                      </p:to>
                                    </p:set>
                                    <p:animEffect transition="in" filter="fade">
                                      <p:cBhvr>
                                        <p:cTn id="47" dur="500"/>
                                        <p:tgtEl>
                                          <p:spTgt spid="513027">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3027">
                                            <p:txEl>
                                              <p:pRg st="14" end="14"/>
                                            </p:txEl>
                                          </p:spTgt>
                                        </p:tgtEl>
                                        <p:attrNameLst>
                                          <p:attrName>style.visibility</p:attrName>
                                        </p:attrNameLst>
                                      </p:cBhvr>
                                      <p:to>
                                        <p:strVal val="visible"/>
                                      </p:to>
                                    </p:set>
                                    <p:animEffect transition="in" filter="fade">
                                      <p:cBhvr>
                                        <p:cTn id="52" dur="500"/>
                                        <p:tgtEl>
                                          <p:spTgt spid="513027">
                                            <p:txEl>
                                              <p:pRg st="14" end="1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13027">
                                            <p:txEl>
                                              <p:pRg st="15" end="15"/>
                                            </p:txEl>
                                          </p:spTgt>
                                        </p:tgtEl>
                                        <p:attrNameLst>
                                          <p:attrName>style.visibility</p:attrName>
                                        </p:attrNameLst>
                                      </p:cBhvr>
                                      <p:to>
                                        <p:strVal val="visible"/>
                                      </p:to>
                                    </p:set>
                                    <p:animEffect transition="in" filter="fade">
                                      <p:cBhvr>
                                        <p:cTn id="55" dur="500"/>
                                        <p:tgtEl>
                                          <p:spTgt spid="513027">
                                            <p:txEl>
                                              <p:pRg st="15" end="15"/>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13027">
                                            <p:txEl>
                                              <p:pRg st="16" end="16"/>
                                            </p:txEl>
                                          </p:spTgt>
                                        </p:tgtEl>
                                        <p:attrNameLst>
                                          <p:attrName>style.visibility</p:attrName>
                                        </p:attrNameLst>
                                      </p:cBhvr>
                                      <p:to>
                                        <p:strVal val="visible"/>
                                      </p:to>
                                    </p:set>
                                    <p:animEffect transition="in" filter="fade">
                                      <p:cBhvr>
                                        <p:cTn id="58" dur="500"/>
                                        <p:tgtEl>
                                          <p:spTgt spid="51302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Cache Pressure</a:t>
            </a:r>
            <a:endParaRPr lang="en-US" dirty="0"/>
          </a:p>
        </p:txBody>
      </p:sp>
      <p:sp>
        <p:nvSpPr>
          <p:cNvPr id="3" name="Content Placeholder 2"/>
          <p:cNvSpPr>
            <a:spLocks noGrp="1"/>
          </p:cNvSpPr>
          <p:nvPr>
            <p:ph idx="1"/>
          </p:nvPr>
        </p:nvSpPr>
        <p:spPr/>
        <p:txBody>
          <a:bodyPr/>
          <a:lstStyle/>
          <a:p>
            <a:r>
              <a:rPr lang="en-US" dirty="0" smtClean="0"/>
              <a:t>A program’s time-varying working set</a:t>
            </a:r>
          </a:p>
          <a:p>
            <a:r>
              <a:rPr lang="en-US" dirty="0" smtClean="0"/>
              <a:t>Approximated by the number of actively accessed pages</a:t>
            </a:r>
          </a:p>
          <a:p>
            <a:r>
              <a:rPr lang="en-US" dirty="0" smtClean="0"/>
              <a:t>Divided by the cache size</a:t>
            </a:r>
          </a:p>
          <a:p>
            <a:r>
              <a:rPr lang="en-US" dirty="0" smtClean="0"/>
              <a:t>Use a Bloom filter to approximate that</a:t>
            </a:r>
          </a:p>
          <a:p>
            <a:pPr lvl="1"/>
            <a:r>
              <a:rPr lang="en-US" dirty="0" smtClean="0"/>
              <a:t>Empty the filter</a:t>
            </a:r>
          </a:p>
          <a:p>
            <a:pPr lvl="1"/>
            <a:r>
              <a:rPr lang="en-US" dirty="0" smtClean="0"/>
              <a:t>If miss, count++ </a:t>
            </a:r>
            <a:r>
              <a:rPr lang="en-US" smtClean="0"/>
              <a:t>and insert</a:t>
            </a:r>
            <a:endParaRPr lang="en-US" dirty="0" smtClean="0"/>
          </a:p>
          <a:p>
            <a:endParaRPr lang="en-US" dirty="0"/>
          </a:p>
        </p:txBody>
      </p:sp>
      <p:pic>
        <p:nvPicPr>
          <p:cNvPr id="12291" name="Picture 3"/>
          <p:cNvPicPr>
            <a:picLocks noChangeAspect="1" noChangeArrowheads="1"/>
          </p:cNvPicPr>
          <p:nvPr/>
        </p:nvPicPr>
        <p:blipFill>
          <a:blip r:embed="rId2"/>
          <a:srcRect/>
          <a:stretch>
            <a:fillRect/>
          </a:stretch>
        </p:blipFill>
        <p:spPr bwMode="auto">
          <a:xfrm>
            <a:off x="2133600" y="3352800"/>
            <a:ext cx="4762500" cy="2743200"/>
          </a:xfrm>
          <a:prstGeom prst="rect">
            <a:avLst/>
          </a:prstGeom>
          <a:noFill/>
          <a:ln w="9525">
            <a:noFill/>
            <a:miter lim="800000"/>
            <a:headEnd/>
            <a:tailEnd/>
          </a:ln>
          <a:effectLst/>
        </p:spPr>
      </p:pic>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6731000" y="2060575"/>
            <a:ext cx="360363" cy="1727200"/>
            <a:chOff x="4967" y="1072"/>
            <a:chExt cx="227" cy="1088"/>
          </a:xfrm>
        </p:grpSpPr>
        <p:sp>
          <p:nvSpPr>
            <p:cNvPr id="515083" name="Rectangle 11"/>
            <p:cNvSpPr>
              <a:spLocks noChangeArrowheads="1"/>
            </p:cNvSpPr>
            <p:nvPr/>
          </p:nvSpPr>
          <p:spPr bwMode="auto">
            <a:xfrm>
              <a:off x="4967" y="1072"/>
              <a:ext cx="227" cy="272"/>
            </a:xfrm>
            <a:prstGeom prst="rect">
              <a:avLst/>
            </a:prstGeom>
            <a:solidFill>
              <a:srgbClr val="993300"/>
            </a:solidFill>
            <a:ln w="9525">
              <a:noFill/>
              <a:miter lim="800000"/>
              <a:headEnd/>
              <a:tailEnd/>
            </a:ln>
            <a:effectLst/>
          </p:spPr>
          <p:txBody>
            <a:bodyPr wrap="none" anchor="ctr"/>
            <a:lstStyle/>
            <a:p>
              <a:endParaRPr lang="en-US"/>
            </a:p>
          </p:txBody>
        </p:sp>
        <p:sp>
          <p:nvSpPr>
            <p:cNvPr id="515084" name="Rectangle 12"/>
            <p:cNvSpPr>
              <a:spLocks noChangeArrowheads="1"/>
            </p:cNvSpPr>
            <p:nvPr/>
          </p:nvSpPr>
          <p:spPr bwMode="auto">
            <a:xfrm>
              <a:off x="4967" y="1344"/>
              <a:ext cx="227" cy="272"/>
            </a:xfrm>
            <a:prstGeom prst="rect">
              <a:avLst/>
            </a:prstGeom>
            <a:solidFill>
              <a:srgbClr val="808000"/>
            </a:solidFill>
            <a:ln w="9525">
              <a:noFill/>
              <a:miter lim="800000"/>
              <a:headEnd/>
              <a:tailEnd/>
            </a:ln>
            <a:effectLst/>
          </p:spPr>
          <p:txBody>
            <a:bodyPr wrap="none" anchor="ctr"/>
            <a:lstStyle/>
            <a:p>
              <a:endParaRPr lang="en-US"/>
            </a:p>
          </p:txBody>
        </p:sp>
        <p:sp>
          <p:nvSpPr>
            <p:cNvPr id="515085" name="Rectangle 13"/>
            <p:cNvSpPr>
              <a:spLocks noChangeArrowheads="1"/>
            </p:cNvSpPr>
            <p:nvPr/>
          </p:nvSpPr>
          <p:spPr bwMode="auto">
            <a:xfrm>
              <a:off x="4967" y="1616"/>
              <a:ext cx="227" cy="272"/>
            </a:xfrm>
            <a:prstGeom prst="rect">
              <a:avLst/>
            </a:prstGeom>
            <a:solidFill>
              <a:srgbClr val="008000"/>
            </a:solidFill>
            <a:ln w="9525">
              <a:noFill/>
              <a:miter lim="800000"/>
              <a:headEnd/>
              <a:tailEnd/>
            </a:ln>
            <a:effectLst/>
          </p:spPr>
          <p:txBody>
            <a:bodyPr wrap="none" anchor="ctr"/>
            <a:lstStyle/>
            <a:p>
              <a:endParaRPr lang="en-US"/>
            </a:p>
          </p:txBody>
        </p:sp>
        <p:sp>
          <p:nvSpPr>
            <p:cNvPr id="515086" name="Rectangle 14"/>
            <p:cNvSpPr>
              <a:spLocks noChangeArrowheads="1"/>
            </p:cNvSpPr>
            <p:nvPr/>
          </p:nvSpPr>
          <p:spPr bwMode="auto">
            <a:xfrm>
              <a:off x="4967" y="1888"/>
              <a:ext cx="227" cy="272"/>
            </a:xfrm>
            <a:prstGeom prst="rect">
              <a:avLst/>
            </a:prstGeom>
            <a:solidFill>
              <a:srgbClr val="99CC00"/>
            </a:solidFill>
            <a:ln w="9525">
              <a:noFill/>
              <a:miter lim="800000"/>
              <a:headEnd/>
              <a:tailEnd/>
            </a:ln>
            <a:effectLst/>
          </p:spPr>
          <p:txBody>
            <a:bodyPr wrap="none" anchor="ctr"/>
            <a:lstStyle/>
            <a:p>
              <a:endParaRPr lang="en-US"/>
            </a:p>
          </p:txBody>
        </p:sp>
      </p:grpSp>
      <p:grpSp>
        <p:nvGrpSpPr>
          <p:cNvPr id="3" name="Group 15"/>
          <p:cNvGrpSpPr>
            <a:grpSpLocks/>
          </p:cNvGrpSpPr>
          <p:nvPr/>
        </p:nvGrpSpPr>
        <p:grpSpPr bwMode="auto">
          <a:xfrm>
            <a:off x="6731000" y="3787775"/>
            <a:ext cx="360363" cy="1728788"/>
            <a:chOff x="4967" y="2478"/>
            <a:chExt cx="227" cy="1089"/>
          </a:xfrm>
        </p:grpSpPr>
        <p:sp>
          <p:nvSpPr>
            <p:cNvPr id="515088" name="Rectangle 16"/>
            <p:cNvSpPr>
              <a:spLocks noChangeArrowheads="1"/>
            </p:cNvSpPr>
            <p:nvPr/>
          </p:nvSpPr>
          <p:spPr bwMode="auto">
            <a:xfrm>
              <a:off x="4967" y="2478"/>
              <a:ext cx="227" cy="272"/>
            </a:xfrm>
            <a:prstGeom prst="rect">
              <a:avLst/>
            </a:prstGeom>
            <a:solidFill>
              <a:srgbClr val="CC9900"/>
            </a:solidFill>
            <a:ln w="9525">
              <a:noFill/>
              <a:miter lim="800000"/>
              <a:headEnd/>
              <a:tailEnd/>
            </a:ln>
            <a:effectLst/>
          </p:spPr>
          <p:txBody>
            <a:bodyPr wrap="none" anchor="ctr"/>
            <a:lstStyle/>
            <a:p>
              <a:endParaRPr lang="en-US"/>
            </a:p>
          </p:txBody>
        </p:sp>
        <p:sp>
          <p:nvSpPr>
            <p:cNvPr id="515089" name="Rectangle 17"/>
            <p:cNvSpPr>
              <a:spLocks noChangeArrowheads="1"/>
            </p:cNvSpPr>
            <p:nvPr/>
          </p:nvSpPr>
          <p:spPr bwMode="auto">
            <a:xfrm>
              <a:off x="4967" y="2750"/>
              <a:ext cx="227" cy="272"/>
            </a:xfrm>
            <a:prstGeom prst="rect">
              <a:avLst/>
            </a:prstGeom>
            <a:solidFill>
              <a:srgbClr val="FF9900"/>
            </a:solidFill>
            <a:ln w="9525">
              <a:noFill/>
              <a:miter lim="800000"/>
              <a:headEnd/>
              <a:tailEnd/>
            </a:ln>
            <a:effectLst/>
          </p:spPr>
          <p:txBody>
            <a:bodyPr wrap="none" anchor="ctr"/>
            <a:lstStyle/>
            <a:p>
              <a:endParaRPr lang="en-US"/>
            </a:p>
          </p:txBody>
        </p:sp>
        <p:sp>
          <p:nvSpPr>
            <p:cNvPr id="515090" name="Rectangle 18"/>
            <p:cNvSpPr>
              <a:spLocks noChangeArrowheads="1"/>
            </p:cNvSpPr>
            <p:nvPr/>
          </p:nvSpPr>
          <p:spPr bwMode="auto">
            <a:xfrm>
              <a:off x="4967" y="3022"/>
              <a:ext cx="227" cy="272"/>
            </a:xfrm>
            <a:prstGeom prst="rect">
              <a:avLst/>
            </a:prstGeom>
            <a:solidFill>
              <a:srgbClr val="FFCC00"/>
            </a:solidFill>
            <a:ln w="9525">
              <a:noFill/>
              <a:miter lim="800000"/>
              <a:headEnd/>
              <a:tailEnd/>
            </a:ln>
            <a:effectLst/>
          </p:spPr>
          <p:txBody>
            <a:bodyPr wrap="none" anchor="ctr"/>
            <a:lstStyle/>
            <a:p>
              <a:endParaRPr lang="en-US"/>
            </a:p>
          </p:txBody>
        </p:sp>
        <p:sp>
          <p:nvSpPr>
            <p:cNvPr id="515091" name="Rectangle 19"/>
            <p:cNvSpPr>
              <a:spLocks noChangeArrowheads="1"/>
            </p:cNvSpPr>
            <p:nvPr/>
          </p:nvSpPr>
          <p:spPr bwMode="auto">
            <a:xfrm>
              <a:off x="4967" y="3295"/>
              <a:ext cx="227" cy="272"/>
            </a:xfrm>
            <a:prstGeom prst="rect">
              <a:avLst/>
            </a:prstGeom>
            <a:solidFill>
              <a:srgbClr val="FF0000"/>
            </a:solidFill>
            <a:ln w="9525">
              <a:noFill/>
              <a:miter lim="800000"/>
              <a:headEnd/>
              <a:tailEnd/>
            </a:ln>
            <a:effectLst/>
          </p:spPr>
          <p:txBody>
            <a:bodyPr wrap="none" anchor="ctr"/>
            <a:lstStyle/>
            <a:p>
              <a:endParaRPr lang="en-US"/>
            </a:p>
          </p:txBody>
        </p:sp>
      </p:grpSp>
      <p:sp>
        <p:nvSpPr>
          <p:cNvPr id="515092" name="Rectangle 20"/>
          <p:cNvSpPr>
            <a:spLocks noGrp="1" noChangeArrowheads="1"/>
          </p:cNvSpPr>
          <p:nvPr>
            <p:ph type="title"/>
          </p:nvPr>
        </p:nvSpPr>
        <p:spPr/>
        <p:txBody>
          <a:bodyPr/>
          <a:lstStyle/>
          <a:p>
            <a:r>
              <a:rPr lang="en-US"/>
              <a:t>Working example</a:t>
            </a:r>
          </a:p>
        </p:txBody>
      </p:sp>
      <p:grpSp>
        <p:nvGrpSpPr>
          <p:cNvPr id="4" name="Group 21"/>
          <p:cNvGrpSpPr>
            <a:grpSpLocks/>
          </p:cNvGrpSpPr>
          <p:nvPr/>
        </p:nvGrpSpPr>
        <p:grpSpPr bwMode="auto">
          <a:xfrm>
            <a:off x="1258888" y="1989138"/>
            <a:ext cx="2087562" cy="3529012"/>
            <a:chOff x="1066" y="1434"/>
            <a:chExt cx="1315" cy="2223"/>
          </a:xfrm>
        </p:grpSpPr>
        <p:sp>
          <p:nvSpPr>
            <p:cNvPr id="515094" name="Rectangle 22"/>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15095" name="Picture 23"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15096" name="Picture 24"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15097" name="Picture 25"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15098" name="Picture 26"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15099" name="Picture 27"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15100" name="Picture 28"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15101" name="Picture 29"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15102" name="Picture 30"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15103" name="Picture 31"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15104" name="Picture 32"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15105" name="Picture 33"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15106" name="Picture 34"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15107" name="Picture 35"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15108" name="Picture 36"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15109" name="Picture 37"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15110" name="Picture 38"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15116" name="Text Box 44"/>
          <p:cNvSpPr txBox="1">
            <a:spLocks noChangeArrowheads="1"/>
          </p:cNvSpPr>
          <p:nvPr/>
        </p:nvSpPr>
        <p:spPr bwMode="auto">
          <a:xfrm>
            <a:off x="6346825" y="1700213"/>
            <a:ext cx="771525" cy="274637"/>
          </a:xfrm>
          <a:prstGeom prst="rect">
            <a:avLst/>
          </a:prstGeom>
          <a:noFill/>
          <a:ln w="9525">
            <a:noFill/>
            <a:miter lim="800000"/>
            <a:headEnd/>
            <a:tailEnd/>
          </a:ln>
          <a:effectLst/>
        </p:spPr>
        <p:txBody>
          <a:bodyPr wrap="none">
            <a:spAutoFit/>
          </a:bodyPr>
          <a:lstStyle/>
          <a:p>
            <a:r>
              <a:rPr lang="en-US" sz="1200" b="0"/>
              <a:t>Program</a:t>
            </a:r>
          </a:p>
        </p:txBody>
      </p:sp>
      <p:sp>
        <p:nvSpPr>
          <p:cNvPr id="515117" name="Rectangle 45"/>
          <p:cNvSpPr>
            <a:spLocks noChangeArrowheads="1"/>
          </p:cNvSpPr>
          <p:nvPr/>
        </p:nvSpPr>
        <p:spPr bwMode="auto">
          <a:xfrm>
            <a:off x="6731000" y="3787775"/>
            <a:ext cx="360363" cy="431800"/>
          </a:xfrm>
          <a:prstGeom prst="rect">
            <a:avLst/>
          </a:prstGeom>
          <a:solidFill>
            <a:srgbClr val="CC9900"/>
          </a:solidFill>
          <a:ln w="9525">
            <a:noFill/>
            <a:miter lim="800000"/>
            <a:headEnd/>
            <a:tailEnd/>
          </a:ln>
          <a:effectLst/>
        </p:spPr>
        <p:txBody>
          <a:bodyPr wrap="none" anchor="ctr"/>
          <a:lstStyle/>
          <a:p>
            <a:endParaRPr lang="en-US"/>
          </a:p>
        </p:txBody>
      </p:sp>
      <p:sp>
        <p:nvSpPr>
          <p:cNvPr id="515122" name="Rectangle 50"/>
          <p:cNvSpPr>
            <a:spLocks noChangeArrowheads="1"/>
          </p:cNvSpPr>
          <p:nvPr/>
        </p:nvSpPr>
        <p:spPr bwMode="auto">
          <a:xfrm>
            <a:off x="6731000" y="4219575"/>
            <a:ext cx="360363" cy="431800"/>
          </a:xfrm>
          <a:prstGeom prst="rect">
            <a:avLst/>
          </a:prstGeom>
          <a:solidFill>
            <a:srgbClr val="FF9900"/>
          </a:solidFill>
          <a:ln w="9525">
            <a:noFill/>
            <a:miter lim="800000"/>
            <a:headEnd/>
            <a:tailEnd/>
          </a:ln>
          <a:effectLst/>
        </p:spPr>
        <p:txBody>
          <a:bodyPr wrap="none" anchor="ctr"/>
          <a:lstStyle/>
          <a:p>
            <a:endParaRPr lang="en-US"/>
          </a:p>
        </p:txBody>
      </p:sp>
      <p:sp>
        <p:nvSpPr>
          <p:cNvPr id="515123" name="Rectangle 51"/>
          <p:cNvSpPr>
            <a:spLocks noChangeArrowheads="1"/>
          </p:cNvSpPr>
          <p:nvPr/>
        </p:nvSpPr>
        <p:spPr bwMode="auto">
          <a:xfrm>
            <a:off x="6732588" y="4652963"/>
            <a:ext cx="360362" cy="431800"/>
          </a:xfrm>
          <a:prstGeom prst="rect">
            <a:avLst/>
          </a:prstGeom>
          <a:solidFill>
            <a:srgbClr val="FFCC00"/>
          </a:solidFill>
          <a:ln w="9525">
            <a:noFill/>
            <a:miter lim="800000"/>
            <a:headEnd/>
            <a:tailEnd/>
          </a:ln>
          <a:effectLst/>
        </p:spPr>
        <p:txBody>
          <a:bodyPr wrap="none" anchor="ctr"/>
          <a:lstStyle/>
          <a:p>
            <a:endParaRPr lang="en-US"/>
          </a:p>
        </p:txBody>
      </p:sp>
      <p:sp>
        <p:nvSpPr>
          <p:cNvPr id="515135" name="Rectangle 63"/>
          <p:cNvSpPr>
            <a:spLocks noChangeArrowheads="1"/>
          </p:cNvSpPr>
          <p:nvPr/>
        </p:nvSpPr>
        <p:spPr bwMode="auto">
          <a:xfrm>
            <a:off x="1403350" y="3284538"/>
            <a:ext cx="144463" cy="71437"/>
          </a:xfrm>
          <a:prstGeom prst="rect">
            <a:avLst/>
          </a:prstGeom>
          <a:solidFill>
            <a:srgbClr val="CC9900"/>
          </a:solidFill>
          <a:ln w="9525">
            <a:noFill/>
            <a:miter lim="800000"/>
            <a:headEnd/>
            <a:tailEnd/>
          </a:ln>
          <a:effectLst/>
        </p:spPr>
        <p:txBody>
          <a:bodyPr wrap="none" anchor="ctr"/>
          <a:lstStyle/>
          <a:p>
            <a:endParaRPr lang="en-US"/>
          </a:p>
        </p:txBody>
      </p:sp>
      <p:sp>
        <p:nvSpPr>
          <p:cNvPr id="515136" name="Rectangle 64"/>
          <p:cNvSpPr>
            <a:spLocks noChangeArrowheads="1"/>
          </p:cNvSpPr>
          <p:nvPr/>
        </p:nvSpPr>
        <p:spPr bwMode="auto">
          <a:xfrm>
            <a:off x="1906588" y="3284538"/>
            <a:ext cx="144462" cy="71437"/>
          </a:xfrm>
          <a:prstGeom prst="rect">
            <a:avLst/>
          </a:prstGeom>
          <a:solidFill>
            <a:srgbClr val="993300"/>
          </a:solidFill>
          <a:ln w="9525">
            <a:noFill/>
            <a:miter lim="800000"/>
            <a:headEnd/>
            <a:tailEnd/>
          </a:ln>
          <a:effectLst/>
        </p:spPr>
        <p:txBody>
          <a:bodyPr wrap="none" anchor="ctr"/>
          <a:lstStyle/>
          <a:p>
            <a:endParaRPr lang="en-US"/>
          </a:p>
        </p:txBody>
      </p:sp>
      <p:sp>
        <p:nvSpPr>
          <p:cNvPr id="515137" name="Rectangle 65"/>
          <p:cNvSpPr>
            <a:spLocks noChangeArrowheads="1"/>
          </p:cNvSpPr>
          <p:nvPr/>
        </p:nvSpPr>
        <p:spPr bwMode="auto">
          <a:xfrm>
            <a:off x="2051050" y="3284538"/>
            <a:ext cx="144463" cy="73025"/>
          </a:xfrm>
          <a:prstGeom prst="rect">
            <a:avLst/>
          </a:prstGeom>
          <a:solidFill>
            <a:srgbClr val="808000"/>
          </a:solidFill>
          <a:ln w="9525">
            <a:noFill/>
            <a:miter lim="800000"/>
            <a:headEnd/>
            <a:tailEnd/>
          </a:ln>
          <a:effectLst/>
        </p:spPr>
        <p:txBody>
          <a:bodyPr wrap="none" anchor="ctr"/>
          <a:lstStyle/>
          <a:p>
            <a:endParaRPr lang="en-US"/>
          </a:p>
        </p:txBody>
      </p:sp>
      <p:sp>
        <p:nvSpPr>
          <p:cNvPr id="515138" name="Rectangle 66"/>
          <p:cNvSpPr>
            <a:spLocks noChangeArrowheads="1"/>
          </p:cNvSpPr>
          <p:nvPr/>
        </p:nvSpPr>
        <p:spPr bwMode="auto">
          <a:xfrm>
            <a:off x="1906588" y="3357563"/>
            <a:ext cx="144462" cy="73025"/>
          </a:xfrm>
          <a:prstGeom prst="rect">
            <a:avLst/>
          </a:prstGeom>
          <a:solidFill>
            <a:srgbClr val="008000"/>
          </a:solidFill>
          <a:ln w="9525">
            <a:noFill/>
            <a:miter lim="800000"/>
            <a:headEnd/>
            <a:tailEnd/>
          </a:ln>
          <a:effectLst/>
        </p:spPr>
        <p:txBody>
          <a:bodyPr wrap="none" anchor="ctr"/>
          <a:lstStyle/>
          <a:p>
            <a:endParaRPr lang="en-US"/>
          </a:p>
        </p:txBody>
      </p:sp>
      <p:sp>
        <p:nvSpPr>
          <p:cNvPr id="515139" name="Rectangle 67"/>
          <p:cNvSpPr>
            <a:spLocks noChangeArrowheads="1"/>
          </p:cNvSpPr>
          <p:nvPr/>
        </p:nvSpPr>
        <p:spPr bwMode="auto">
          <a:xfrm>
            <a:off x="2051050" y="3357563"/>
            <a:ext cx="142875" cy="71437"/>
          </a:xfrm>
          <a:prstGeom prst="rect">
            <a:avLst/>
          </a:prstGeom>
          <a:solidFill>
            <a:srgbClr val="99CC00"/>
          </a:solidFill>
          <a:ln w="9525">
            <a:noFill/>
            <a:miter lim="800000"/>
            <a:headEnd/>
            <a:tailEnd/>
          </a:ln>
          <a:effectLst/>
        </p:spPr>
        <p:txBody>
          <a:bodyPr wrap="none" anchor="ctr"/>
          <a:lstStyle/>
          <a:p>
            <a:endParaRPr lang="en-US"/>
          </a:p>
        </p:txBody>
      </p:sp>
      <p:sp>
        <p:nvSpPr>
          <p:cNvPr id="515140" name="Rectangle 68"/>
          <p:cNvSpPr>
            <a:spLocks noChangeArrowheads="1"/>
          </p:cNvSpPr>
          <p:nvPr/>
        </p:nvSpPr>
        <p:spPr bwMode="auto">
          <a:xfrm>
            <a:off x="1908175" y="2349500"/>
            <a:ext cx="144463" cy="71438"/>
          </a:xfrm>
          <a:prstGeom prst="rect">
            <a:avLst/>
          </a:prstGeom>
          <a:solidFill>
            <a:srgbClr val="FF9900"/>
          </a:solidFill>
          <a:ln w="9525">
            <a:noFill/>
            <a:miter lim="800000"/>
            <a:headEnd/>
            <a:tailEnd/>
          </a:ln>
          <a:effectLst/>
        </p:spPr>
        <p:txBody>
          <a:bodyPr wrap="none" anchor="ctr"/>
          <a:lstStyle/>
          <a:p>
            <a:endParaRPr lang="en-US"/>
          </a:p>
        </p:txBody>
      </p:sp>
      <p:sp>
        <p:nvSpPr>
          <p:cNvPr id="515141" name="Rectangle 69"/>
          <p:cNvSpPr>
            <a:spLocks noChangeArrowheads="1"/>
          </p:cNvSpPr>
          <p:nvPr/>
        </p:nvSpPr>
        <p:spPr bwMode="auto">
          <a:xfrm>
            <a:off x="2411413" y="3284538"/>
            <a:ext cx="144462" cy="71437"/>
          </a:xfrm>
          <a:prstGeom prst="rect">
            <a:avLst/>
          </a:prstGeom>
          <a:solidFill>
            <a:srgbClr val="FFCC00"/>
          </a:solidFill>
          <a:ln w="9525">
            <a:noFill/>
            <a:miter lim="800000"/>
            <a:headEnd/>
            <a:tailEnd/>
          </a:ln>
          <a:effectLst/>
        </p:spPr>
        <p:txBody>
          <a:bodyPr wrap="none" anchor="ctr"/>
          <a:lstStyle/>
          <a:p>
            <a:endParaRPr lang="en-US"/>
          </a:p>
        </p:txBody>
      </p:sp>
      <p:sp>
        <p:nvSpPr>
          <p:cNvPr id="515161" name="AutoShape 89"/>
          <p:cNvSpPr>
            <a:spLocks noChangeArrowheads="1"/>
          </p:cNvSpPr>
          <p:nvPr/>
        </p:nvSpPr>
        <p:spPr bwMode="auto">
          <a:xfrm>
            <a:off x="1835150" y="2924175"/>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15163" name="Text Box 91"/>
          <p:cNvSpPr txBox="1">
            <a:spLocks noChangeArrowheads="1"/>
          </p:cNvSpPr>
          <p:nvPr/>
        </p:nvSpPr>
        <p:spPr bwMode="auto">
          <a:xfrm>
            <a:off x="2051050" y="19891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1</a:t>
            </a:r>
          </a:p>
        </p:txBody>
      </p:sp>
      <p:sp>
        <p:nvSpPr>
          <p:cNvPr id="515165" name="Text Box 93"/>
          <p:cNvSpPr txBox="1">
            <a:spLocks noChangeArrowheads="1"/>
          </p:cNvSpPr>
          <p:nvPr/>
        </p:nvSpPr>
        <p:spPr bwMode="auto">
          <a:xfrm>
            <a:off x="1546225" y="19891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0</a:t>
            </a:r>
          </a:p>
        </p:txBody>
      </p:sp>
      <p:sp>
        <p:nvSpPr>
          <p:cNvPr id="515166" name="Text Box 94"/>
          <p:cNvSpPr txBox="1">
            <a:spLocks noChangeArrowheads="1"/>
          </p:cNvSpPr>
          <p:nvPr/>
        </p:nvSpPr>
        <p:spPr bwMode="auto">
          <a:xfrm>
            <a:off x="2554288" y="1989138"/>
            <a:ext cx="258762" cy="244475"/>
          </a:xfrm>
          <a:prstGeom prst="rect">
            <a:avLst/>
          </a:prstGeom>
          <a:noFill/>
          <a:ln w="9525" algn="ctr">
            <a:noFill/>
            <a:miter lim="800000"/>
            <a:headEnd/>
            <a:tailEnd/>
          </a:ln>
          <a:effectLst/>
        </p:spPr>
        <p:txBody>
          <a:bodyPr wrap="none">
            <a:spAutoFit/>
          </a:bodyPr>
          <a:lstStyle/>
          <a:p>
            <a:r>
              <a:rPr lang="en-US" sz="1000">
                <a:solidFill>
                  <a:schemeClr val="bg1"/>
                </a:solidFill>
              </a:rPr>
              <a:t>2</a:t>
            </a:r>
          </a:p>
        </p:txBody>
      </p:sp>
      <p:sp>
        <p:nvSpPr>
          <p:cNvPr id="515167" name="Text Box 95"/>
          <p:cNvSpPr txBox="1">
            <a:spLocks noChangeArrowheads="1"/>
          </p:cNvSpPr>
          <p:nvPr/>
        </p:nvSpPr>
        <p:spPr bwMode="auto">
          <a:xfrm>
            <a:off x="3059113" y="1989138"/>
            <a:ext cx="258762" cy="244475"/>
          </a:xfrm>
          <a:prstGeom prst="rect">
            <a:avLst/>
          </a:prstGeom>
          <a:noFill/>
          <a:ln w="9525" algn="ctr">
            <a:noFill/>
            <a:miter lim="800000"/>
            <a:headEnd/>
            <a:tailEnd/>
          </a:ln>
          <a:effectLst/>
        </p:spPr>
        <p:txBody>
          <a:bodyPr wrap="none">
            <a:spAutoFit/>
          </a:bodyPr>
          <a:lstStyle/>
          <a:p>
            <a:r>
              <a:rPr lang="en-US" sz="1000">
                <a:solidFill>
                  <a:schemeClr val="bg1"/>
                </a:solidFill>
              </a:rPr>
              <a:t>3</a:t>
            </a:r>
          </a:p>
        </p:txBody>
      </p:sp>
      <p:sp>
        <p:nvSpPr>
          <p:cNvPr id="515168" name="Text Box 96"/>
          <p:cNvSpPr txBox="1">
            <a:spLocks noChangeArrowheads="1"/>
          </p:cNvSpPr>
          <p:nvPr/>
        </p:nvSpPr>
        <p:spPr bwMode="auto">
          <a:xfrm>
            <a:off x="1546225" y="28527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4</a:t>
            </a:r>
          </a:p>
        </p:txBody>
      </p:sp>
      <p:sp>
        <p:nvSpPr>
          <p:cNvPr id="515169" name="Text Box 97"/>
          <p:cNvSpPr txBox="1">
            <a:spLocks noChangeArrowheads="1"/>
          </p:cNvSpPr>
          <p:nvPr/>
        </p:nvSpPr>
        <p:spPr bwMode="auto">
          <a:xfrm>
            <a:off x="2051050" y="28527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70" name="Text Box 98"/>
          <p:cNvSpPr txBox="1">
            <a:spLocks noChangeArrowheads="1"/>
          </p:cNvSpPr>
          <p:nvPr/>
        </p:nvSpPr>
        <p:spPr bwMode="auto">
          <a:xfrm>
            <a:off x="2554288" y="2852738"/>
            <a:ext cx="258762" cy="244475"/>
          </a:xfrm>
          <a:prstGeom prst="rect">
            <a:avLst/>
          </a:prstGeom>
          <a:noFill/>
          <a:ln w="9525" algn="ctr">
            <a:noFill/>
            <a:miter lim="800000"/>
            <a:headEnd/>
            <a:tailEnd/>
          </a:ln>
          <a:effectLst/>
        </p:spPr>
        <p:txBody>
          <a:bodyPr wrap="none">
            <a:spAutoFit/>
          </a:bodyPr>
          <a:lstStyle/>
          <a:p>
            <a:r>
              <a:rPr lang="en-US" sz="1000">
                <a:solidFill>
                  <a:schemeClr val="bg1"/>
                </a:solidFill>
              </a:rPr>
              <a:t>6</a:t>
            </a:r>
          </a:p>
        </p:txBody>
      </p:sp>
      <p:sp>
        <p:nvSpPr>
          <p:cNvPr id="515171" name="Text Box 99"/>
          <p:cNvSpPr txBox="1">
            <a:spLocks noChangeArrowheads="1"/>
          </p:cNvSpPr>
          <p:nvPr/>
        </p:nvSpPr>
        <p:spPr bwMode="auto">
          <a:xfrm>
            <a:off x="1546225" y="37163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8</a:t>
            </a:r>
          </a:p>
        </p:txBody>
      </p:sp>
      <p:sp>
        <p:nvSpPr>
          <p:cNvPr id="515172" name="Text Box 100"/>
          <p:cNvSpPr txBox="1">
            <a:spLocks noChangeArrowheads="1"/>
          </p:cNvSpPr>
          <p:nvPr/>
        </p:nvSpPr>
        <p:spPr bwMode="auto">
          <a:xfrm>
            <a:off x="3059113" y="2852738"/>
            <a:ext cx="258762" cy="244475"/>
          </a:xfrm>
          <a:prstGeom prst="rect">
            <a:avLst/>
          </a:prstGeom>
          <a:noFill/>
          <a:ln w="9525" algn="ctr">
            <a:noFill/>
            <a:miter lim="800000"/>
            <a:headEnd/>
            <a:tailEnd/>
          </a:ln>
          <a:effectLst/>
        </p:spPr>
        <p:txBody>
          <a:bodyPr wrap="none">
            <a:spAutoFit/>
          </a:bodyPr>
          <a:lstStyle/>
          <a:p>
            <a:r>
              <a:rPr lang="en-US" sz="1000">
                <a:solidFill>
                  <a:schemeClr val="bg1"/>
                </a:solidFill>
              </a:rPr>
              <a:t>7</a:t>
            </a:r>
          </a:p>
        </p:txBody>
      </p:sp>
      <p:sp>
        <p:nvSpPr>
          <p:cNvPr id="515173" name="Text Box 101"/>
          <p:cNvSpPr txBox="1">
            <a:spLocks noChangeArrowheads="1"/>
          </p:cNvSpPr>
          <p:nvPr/>
        </p:nvSpPr>
        <p:spPr bwMode="auto">
          <a:xfrm>
            <a:off x="2051050" y="37163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9</a:t>
            </a:r>
          </a:p>
        </p:txBody>
      </p:sp>
      <p:sp>
        <p:nvSpPr>
          <p:cNvPr id="515174" name="Text Box 102"/>
          <p:cNvSpPr txBox="1">
            <a:spLocks noChangeArrowheads="1"/>
          </p:cNvSpPr>
          <p:nvPr/>
        </p:nvSpPr>
        <p:spPr bwMode="auto">
          <a:xfrm>
            <a:off x="2482850" y="3716338"/>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10</a:t>
            </a:r>
          </a:p>
        </p:txBody>
      </p:sp>
      <p:sp>
        <p:nvSpPr>
          <p:cNvPr id="515175" name="Text Box 103"/>
          <p:cNvSpPr txBox="1">
            <a:spLocks noChangeArrowheads="1"/>
          </p:cNvSpPr>
          <p:nvPr/>
        </p:nvSpPr>
        <p:spPr bwMode="auto">
          <a:xfrm>
            <a:off x="2987675" y="3716338"/>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11</a:t>
            </a:r>
          </a:p>
        </p:txBody>
      </p:sp>
      <p:sp>
        <p:nvSpPr>
          <p:cNvPr id="515176" name="Text Box 104"/>
          <p:cNvSpPr txBox="1">
            <a:spLocks noChangeArrowheads="1"/>
          </p:cNvSpPr>
          <p:nvPr/>
        </p:nvSpPr>
        <p:spPr bwMode="auto">
          <a:xfrm>
            <a:off x="1474788" y="4581525"/>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12</a:t>
            </a:r>
          </a:p>
        </p:txBody>
      </p:sp>
      <p:sp>
        <p:nvSpPr>
          <p:cNvPr id="515177" name="Text Box 105"/>
          <p:cNvSpPr txBox="1">
            <a:spLocks noChangeArrowheads="1"/>
          </p:cNvSpPr>
          <p:nvPr/>
        </p:nvSpPr>
        <p:spPr bwMode="auto">
          <a:xfrm>
            <a:off x="1979613" y="4581525"/>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13</a:t>
            </a:r>
          </a:p>
        </p:txBody>
      </p:sp>
      <p:sp>
        <p:nvSpPr>
          <p:cNvPr id="515178" name="Text Box 106"/>
          <p:cNvSpPr txBox="1">
            <a:spLocks noChangeArrowheads="1"/>
          </p:cNvSpPr>
          <p:nvPr/>
        </p:nvSpPr>
        <p:spPr bwMode="auto">
          <a:xfrm>
            <a:off x="2482850" y="4581525"/>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14</a:t>
            </a:r>
          </a:p>
        </p:txBody>
      </p:sp>
      <p:sp>
        <p:nvSpPr>
          <p:cNvPr id="515179" name="Text Box 107"/>
          <p:cNvSpPr txBox="1">
            <a:spLocks noChangeArrowheads="1"/>
          </p:cNvSpPr>
          <p:nvPr/>
        </p:nvSpPr>
        <p:spPr bwMode="auto">
          <a:xfrm>
            <a:off x="2987675" y="4581525"/>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15</a:t>
            </a:r>
          </a:p>
        </p:txBody>
      </p:sp>
      <p:sp>
        <p:nvSpPr>
          <p:cNvPr id="515180" name="Text Box 108"/>
          <p:cNvSpPr txBox="1">
            <a:spLocks noChangeArrowheads="1"/>
          </p:cNvSpPr>
          <p:nvPr/>
        </p:nvSpPr>
        <p:spPr bwMode="auto">
          <a:xfrm>
            <a:off x="6804025" y="21336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81" name="Text Box 109"/>
          <p:cNvSpPr txBox="1">
            <a:spLocks noChangeArrowheads="1"/>
          </p:cNvSpPr>
          <p:nvPr/>
        </p:nvSpPr>
        <p:spPr bwMode="auto">
          <a:xfrm>
            <a:off x="6804025" y="29972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82" name="Text Box 110"/>
          <p:cNvSpPr txBox="1">
            <a:spLocks noChangeArrowheads="1"/>
          </p:cNvSpPr>
          <p:nvPr/>
        </p:nvSpPr>
        <p:spPr bwMode="auto">
          <a:xfrm>
            <a:off x="6804025" y="34290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83" name="Text Box 111"/>
          <p:cNvSpPr txBox="1">
            <a:spLocks noChangeArrowheads="1"/>
          </p:cNvSpPr>
          <p:nvPr/>
        </p:nvSpPr>
        <p:spPr bwMode="auto">
          <a:xfrm>
            <a:off x="6804025" y="25654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84" name="Text Box 112"/>
          <p:cNvSpPr txBox="1">
            <a:spLocks noChangeArrowheads="1"/>
          </p:cNvSpPr>
          <p:nvPr/>
        </p:nvSpPr>
        <p:spPr bwMode="auto">
          <a:xfrm>
            <a:off x="3851275" y="2924175"/>
            <a:ext cx="2109788" cy="1368425"/>
          </a:xfrm>
          <a:prstGeom prst="rect">
            <a:avLst/>
          </a:prstGeom>
          <a:solidFill>
            <a:srgbClr val="CC9900"/>
          </a:solidFill>
          <a:ln w="9525" algn="ctr">
            <a:noFill/>
            <a:miter lim="800000"/>
            <a:headEnd/>
            <a:tailEnd/>
          </a:ln>
          <a:effectLst/>
        </p:spPr>
        <p:txBody>
          <a:bodyPr>
            <a:spAutoFit/>
          </a:bodyPr>
          <a:lstStyle/>
          <a:p>
            <a:endParaRPr lang="en-US"/>
          </a:p>
          <a:p>
            <a:r>
              <a:rPr lang="en-US" i="1"/>
              <a:t>P</a:t>
            </a:r>
            <a:r>
              <a:rPr lang="en-US"/>
              <a:t>(4) = 0.9</a:t>
            </a:r>
          </a:p>
          <a:p>
            <a:r>
              <a:rPr lang="en-US" i="1"/>
              <a:t>P</a:t>
            </a:r>
            <a:r>
              <a:rPr lang="en-US"/>
              <a:t>(6) = 0.8</a:t>
            </a:r>
          </a:p>
          <a:p>
            <a:r>
              <a:rPr lang="en-US" i="1"/>
              <a:t>P</a:t>
            </a:r>
            <a:r>
              <a:rPr lang="en-US"/>
              <a:t>(5) = 0.7</a:t>
            </a:r>
          </a:p>
          <a:p>
            <a:r>
              <a:rPr lang="en-US"/>
              <a:t>… </a:t>
            </a:r>
          </a:p>
          <a:p>
            <a:endParaRPr lang="en-US"/>
          </a:p>
        </p:txBody>
      </p:sp>
      <p:sp>
        <p:nvSpPr>
          <p:cNvPr id="515185" name="AutoShape 113"/>
          <p:cNvSpPr>
            <a:spLocks noChangeArrowheads="1"/>
          </p:cNvSpPr>
          <p:nvPr/>
        </p:nvSpPr>
        <p:spPr bwMode="auto">
          <a:xfrm>
            <a:off x="7164388" y="3860800"/>
            <a:ext cx="288925" cy="215900"/>
          </a:xfrm>
          <a:prstGeom prst="leftArrow">
            <a:avLst>
              <a:gd name="adj1" fmla="val 50000"/>
              <a:gd name="adj2" fmla="val 33456"/>
            </a:avLst>
          </a:prstGeom>
          <a:solidFill>
            <a:srgbClr val="000000"/>
          </a:solidFill>
          <a:ln w="9525" algn="ctr">
            <a:noFill/>
            <a:miter lim="800000"/>
            <a:headEnd/>
            <a:tailEnd/>
          </a:ln>
          <a:effectLst/>
        </p:spPr>
        <p:txBody>
          <a:bodyPr wrap="none" anchor="ctr"/>
          <a:lstStyle/>
          <a:p>
            <a:endParaRPr lang="en-US"/>
          </a:p>
        </p:txBody>
      </p:sp>
      <p:sp>
        <p:nvSpPr>
          <p:cNvPr id="515186" name="AutoShape 114"/>
          <p:cNvSpPr>
            <a:spLocks noChangeArrowheads="1"/>
          </p:cNvSpPr>
          <p:nvPr/>
        </p:nvSpPr>
        <p:spPr bwMode="auto">
          <a:xfrm>
            <a:off x="7164388" y="4292600"/>
            <a:ext cx="288925" cy="215900"/>
          </a:xfrm>
          <a:prstGeom prst="leftArrow">
            <a:avLst>
              <a:gd name="adj1" fmla="val 50000"/>
              <a:gd name="adj2" fmla="val 33456"/>
            </a:avLst>
          </a:prstGeom>
          <a:solidFill>
            <a:srgbClr val="000000"/>
          </a:solidFill>
          <a:ln w="9525" algn="ctr">
            <a:noFill/>
            <a:miter lim="800000"/>
            <a:headEnd/>
            <a:tailEnd/>
          </a:ln>
          <a:effectLst/>
        </p:spPr>
        <p:txBody>
          <a:bodyPr wrap="none" anchor="ctr"/>
          <a:lstStyle/>
          <a:p>
            <a:endParaRPr lang="en-US"/>
          </a:p>
        </p:txBody>
      </p:sp>
      <p:sp>
        <p:nvSpPr>
          <p:cNvPr id="515187" name="AutoShape 115"/>
          <p:cNvSpPr>
            <a:spLocks noChangeArrowheads="1"/>
          </p:cNvSpPr>
          <p:nvPr/>
        </p:nvSpPr>
        <p:spPr bwMode="auto">
          <a:xfrm>
            <a:off x="7164388" y="4725988"/>
            <a:ext cx="288925" cy="215900"/>
          </a:xfrm>
          <a:prstGeom prst="leftArrow">
            <a:avLst>
              <a:gd name="adj1" fmla="val 50000"/>
              <a:gd name="adj2" fmla="val 33456"/>
            </a:avLst>
          </a:prstGeom>
          <a:solidFill>
            <a:srgbClr val="000000"/>
          </a:solidFill>
          <a:ln w="9525" algn="ctr">
            <a:noFill/>
            <a:miter lim="800000"/>
            <a:headEnd/>
            <a:tailEnd/>
          </a:ln>
          <a:effectLst/>
        </p:spPr>
        <p:txBody>
          <a:bodyPr wrap="none" anchor="ctr"/>
          <a:lstStyle/>
          <a:p>
            <a:endParaRPr lang="en-US"/>
          </a:p>
        </p:txBody>
      </p:sp>
      <p:sp>
        <p:nvSpPr>
          <p:cNvPr id="515188" name="Text Box 116"/>
          <p:cNvSpPr txBox="1">
            <a:spLocks noChangeArrowheads="1"/>
          </p:cNvSpPr>
          <p:nvPr/>
        </p:nvSpPr>
        <p:spPr bwMode="auto">
          <a:xfrm>
            <a:off x="3851275" y="2924175"/>
            <a:ext cx="2109788" cy="1368425"/>
          </a:xfrm>
          <a:prstGeom prst="rect">
            <a:avLst/>
          </a:prstGeom>
          <a:solidFill>
            <a:srgbClr val="FF9900"/>
          </a:solidFill>
          <a:ln w="9525" algn="ctr">
            <a:noFill/>
            <a:miter lim="800000"/>
            <a:headEnd/>
            <a:tailEnd/>
          </a:ln>
          <a:effectLst/>
        </p:spPr>
        <p:txBody>
          <a:bodyPr>
            <a:spAutoFit/>
          </a:bodyPr>
          <a:lstStyle/>
          <a:p>
            <a:endParaRPr lang="en-US"/>
          </a:p>
          <a:p>
            <a:r>
              <a:rPr lang="en-US" i="1"/>
              <a:t>P</a:t>
            </a:r>
            <a:r>
              <a:rPr lang="en-US"/>
              <a:t>(1) = 0.95</a:t>
            </a:r>
          </a:p>
          <a:p>
            <a:r>
              <a:rPr lang="en-US" i="1"/>
              <a:t>P</a:t>
            </a:r>
            <a:r>
              <a:rPr lang="en-US"/>
              <a:t>(6) = 0.9</a:t>
            </a:r>
          </a:p>
          <a:p>
            <a:r>
              <a:rPr lang="en-US" i="1"/>
              <a:t>P</a:t>
            </a:r>
            <a:r>
              <a:rPr lang="en-US"/>
              <a:t>(4) = 0.8</a:t>
            </a:r>
          </a:p>
          <a:p>
            <a:r>
              <a:rPr lang="en-US"/>
              <a:t>… </a:t>
            </a:r>
          </a:p>
          <a:p>
            <a:endParaRPr lang="en-US"/>
          </a:p>
        </p:txBody>
      </p:sp>
      <p:sp>
        <p:nvSpPr>
          <p:cNvPr id="515189" name="Text Box 117"/>
          <p:cNvSpPr txBox="1">
            <a:spLocks noChangeArrowheads="1"/>
          </p:cNvSpPr>
          <p:nvPr/>
        </p:nvSpPr>
        <p:spPr bwMode="auto">
          <a:xfrm>
            <a:off x="6804025" y="38608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4</a:t>
            </a:r>
          </a:p>
        </p:txBody>
      </p:sp>
      <p:sp>
        <p:nvSpPr>
          <p:cNvPr id="515190" name="Text Box 118"/>
          <p:cNvSpPr txBox="1">
            <a:spLocks noChangeArrowheads="1"/>
          </p:cNvSpPr>
          <p:nvPr/>
        </p:nvSpPr>
        <p:spPr bwMode="auto">
          <a:xfrm>
            <a:off x="6804025" y="42926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1</a:t>
            </a:r>
          </a:p>
        </p:txBody>
      </p:sp>
      <p:sp>
        <p:nvSpPr>
          <p:cNvPr id="515191" name="Text Box 119"/>
          <p:cNvSpPr txBox="1">
            <a:spLocks noChangeArrowheads="1"/>
          </p:cNvSpPr>
          <p:nvPr/>
        </p:nvSpPr>
        <p:spPr bwMode="auto">
          <a:xfrm>
            <a:off x="6804025" y="47244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6</a:t>
            </a:r>
          </a:p>
        </p:txBody>
      </p:sp>
      <p:sp>
        <p:nvSpPr>
          <p:cNvPr id="515192" name="Text Box 120"/>
          <p:cNvSpPr txBox="1">
            <a:spLocks noChangeArrowheads="1"/>
          </p:cNvSpPr>
          <p:nvPr/>
        </p:nvSpPr>
        <p:spPr bwMode="auto">
          <a:xfrm>
            <a:off x="2249488" y="2708275"/>
            <a:ext cx="4500562" cy="2017713"/>
          </a:xfrm>
          <a:prstGeom prst="rect">
            <a:avLst/>
          </a:prstGeom>
          <a:solidFill>
            <a:srgbClr val="000080">
              <a:alpha val="78000"/>
            </a:srgbClr>
          </a:solidFill>
          <a:ln w="9525">
            <a:noFill/>
            <a:miter lim="800000"/>
            <a:headEnd/>
            <a:tailEnd/>
          </a:ln>
          <a:effectLst/>
        </p:spPr>
        <p:txBody>
          <a:bodyPr>
            <a:spAutoFit/>
          </a:bodyPr>
          <a:lstStyle/>
          <a:p>
            <a:pPr>
              <a:spcBef>
                <a:spcPct val="50000"/>
              </a:spcBef>
            </a:pPr>
            <a:endParaRPr lang="en-US" sz="1800" b="0">
              <a:solidFill>
                <a:schemeClr val="bg1"/>
              </a:solidFill>
            </a:endParaRPr>
          </a:p>
          <a:p>
            <a:pPr>
              <a:spcBef>
                <a:spcPct val="50000"/>
              </a:spcBef>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Static vs. dynamic mapping</a:t>
            </a:r>
            <a:endParaRPr lang="en-US" sz="1800" b="0">
              <a:solidFill>
                <a:schemeClr val="bg1"/>
              </a:solidFill>
            </a:endParaRPr>
          </a:p>
          <a:p>
            <a:pPr>
              <a:spcBef>
                <a:spcPct val="50000"/>
              </a:spcBef>
              <a:buFont typeface="Wingdings 2" pitchFamily="18" charset="2"/>
              <a:buNone/>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Program information (</a:t>
            </a:r>
            <a:r>
              <a:rPr lang="en-US" sz="1800" b="0" i="1">
                <a:solidFill>
                  <a:schemeClr val="bg1"/>
                </a:solidFill>
                <a:sym typeface="Wingdings 2" pitchFamily="18" charset="2"/>
              </a:rPr>
              <a:t>e.g.</a:t>
            </a:r>
            <a:r>
              <a:rPr lang="en-US" sz="1800" b="0">
                <a:solidFill>
                  <a:schemeClr val="bg1"/>
                </a:solidFill>
                <a:sym typeface="Wingdings 2" pitchFamily="18" charset="2"/>
              </a:rPr>
              <a:t>, profile)</a:t>
            </a:r>
            <a:endParaRPr lang="en-US" sz="1800" b="0">
              <a:solidFill>
                <a:schemeClr val="bg1"/>
              </a:solidFill>
            </a:endParaRPr>
          </a:p>
          <a:p>
            <a:pPr>
              <a:spcBef>
                <a:spcPct val="50000"/>
              </a:spcBef>
              <a:buFont typeface="Wingdings" pitchFamily="2" charset="2"/>
              <a:buChar char="¨"/>
            </a:pPr>
            <a:r>
              <a:rPr lang="en-US" sz="1800" b="0">
                <a:solidFill>
                  <a:schemeClr val="bg1"/>
                </a:solidFill>
                <a:sym typeface="Wingdings 2" pitchFamily="18" charset="2"/>
              </a:rPr>
              <a:t> Proper </a:t>
            </a:r>
            <a:r>
              <a:rPr lang="en-US" sz="1800" b="0">
                <a:solidFill>
                  <a:schemeClr val="bg1"/>
                </a:solidFill>
              </a:rPr>
              <a:t>run-time monitoring needed</a:t>
            </a:r>
            <a:endParaRPr lang="en-US" sz="1800" b="0">
              <a:solidFill>
                <a:schemeClr val="bg1"/>
              </a:solidFill>
              <a:sym typeface="Wingdings 2" pitchFamily="18" charset="2"/>
            </a:endParaRPr>
          </a:p>
          <a:p>
            <a:pPr>
              <a:spcBef>
                <a:spcPct val="50000"/>
              </a:spcBef>
            </a:pPr>
            <a:endParaRPr lang="en-US" sz="1800" b="0">
              <a:solidFill>
                <a:schemeClr val="bg1"/>
              </a:solidFill>
              <a:sym typeface="Wingdings 2" pitchFamily="18" charset="2"/>
            </a:endParaRPr>
          </a:p>
        </p:txBody>
      </p:sp>
      <p:sp>
        <p:nvSpPr>
          <p:cNvPr id="515193" name="AutoShape 121"/>
          <p:cNvSpPr>
            <a:spLocks noChangeArrowheads="1"/>
          </p:cNvSpPr>
          <p:nvPr/>
        </p:nvSpPr>
        <p:spPr bwMode="auto">
          <a:xfrm>
            <a:off x="7067550" y="1700213"/>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73" name="TextBox 72"/>
          <p:cNvSpPr txBox="1"/>
          <p:nvPr/>
        </p:nvSpPr>
        <p:spPr>
          <a:xfrm>
            <a:off x="3733800" y="1828800"/>
            <a:ext cx="2326278" cy="369332"/>
          </a:xfrm>
          <a:prstGeom prst="rect">
            <a:avLst/>
          </a:prstGeom>
          <a:noFill/>
        </p:spPr>
        <p:txBody>
          <a:bodyPr wrap="none" rtlCol="0">
            <a:spAutoFit/>
          </a:bodyPr>
          <a:lstStyle/>
          <a:p>
            <a:r>
              <a:rPr lang="en-US" dirty="0" smtClean="0"/>
              <a:t>Profitability Function: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5185"/>
                                        </p:tgtEl>
                                        <p:attrNameLst>
                                          <p:attrName>style.visibility</p:attrName>
                                        </p:attrNameLst>
                                      </p:cBhvr>
                                      <p:to>
                                        <p:strVal val="visible"/>
                                      </p:to>
                                    </p:set>
                                    <p:animEffect transition="in" filter="fade">
                                      <p:cBhvr>
                                        <p:cTn id="7" dur="500"/>
                                        <p:tgtEl>
                                          <p:spTgt spid="515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5184"/>
                                        </p:tgtEl>
                                        <p:attrNameLst>
                                          <p:attrName>style.visibility</p:attrName>
                                        </p:attrNameLst>
                                      </p:cBhvr>
                                      <p:to>
                                        <p:strVal val="visible"/>
                                      </p:to>
                                    </p:set>
                                    <p:animEffect transition="in" filter="fade">
                                      <p:cBhvr>
                                        <p:cTn id="12" dur="500"/>
                                        <p:tgtEl>
                                          <p:spTgt spid="515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1000"/>
                                        <p:tgtEl>
                                          <p:spTgt spid="515184"/>
                                        </p:tgtEl>
                                      </p:cBhvr>
                                    </p:animEffect>
                                    <p:set>
                                      <p:cBhvr>
                                        <p:cTn id="17" dur="1" fill="hold">
                                          <p:stCondLst>
                                            <p:cond delay="999"/>
                                          </p:stCondLst>
                                        </p:cTn>
                                        <p:tgtEl>
                                          <p:spTgt spid="515184"/>
                                        </p:tgtEl>
                                        <p:attrNameLst>
                                          <p:attrName>style.visibility</p:attrName>
                                        </p:attrNameLst>
                                      </p:cBhvr>
                                      <p:to>
                                        <p:strVal val="hidden"/>
                                      </p:to>
                                    </p:set>
                                  </p:childTnLst>
                                </p:cTn>
                              </p:par>
                              <p:par>
                                <p:cTn id="18" presetID="0" presetClass="path" presetSubtype="0" accel="50000" decel="50000" fill="hold" grpId="0" nodeType="withEffect">
                                  <p:stCondLst>
                                    <p:cond delay="0"/>
                                  </p:stCondLst>
                                  <p:childTnLst>
                                    <p:animMotion origin="layout" path="M -4.16667E-6 -7.58732E-7 L -0.58281 -0.10479 " pathEditMode="relative" ptsTypes="AA">
                                      <p:cBhvr>
                                        <p:cTn id="19" dur="1000" fill="hold"/>
                                        <p:tgtEl>
                                          <p:spTgt spid="515117"/>
                                        </p:tgtEl>
                                        <p:attrNameLst>
                                          <p:attrName>ppt_x</p:attrName>
                                          <p:attrName>ppt_y</p:attrName>
                                        </p:attrNameLst>
                                      </p:cBhvr>
                                    </p:animMotion>
                                  </p:childTnLst>
                                </p:cTn>
                              </p:par>
                            </p:childTnLst>
                          </p:cTn>
                        </p:par>
                        <p:par>
                          <p:cTn id="20" fill="hold">
                            <p:stCondLst>
                              <p:cond delay="1000"/>
                            </p:stCondLst>
                            <p:childTnLst>
                              <p:par>
                                <p:cTn id="21" presetID="10" presetClass="exit" presetSubtype="0" fill="hold" grpId="1" nodeType="afterEffect">
                                  <p:stCondLst>
                                    <p:cond delay="0"/>
                                  </p:stCondLst>
                                  <p:childTnLst>
                                    <p:animEffect transition="out" filter="fade">
                                      <p:cBhvr>
                                        <p:cTn id="22" dur="1000"/>
                                        <p:tgtEl>
                                          <p:spTgt spid="515117"/>
                                        </p:tgtEl>
                                      </p:cBhvr>
                                    </p:animEffect>
                                    <p:set>
                                      <p:cBhvr>
                                        <p:cTn id="23" dur="1" fill="hold">
                                          <p:stCondLst>
                                            <p:cond delay="999"/>
                                          </p:stCondLst>
                                        </p:cTn>
                                        <p:tgtEl>
                                          <p:spTgt spid="51511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515135"/>
                                        </p:tgtEl>
                                        <p:attrNameLst>
                                          <p:attrName>style.visibility</p:attrName>
                                        </p:attrNameLst>
                                      </p:cBhvr>
                                      <p:to>
                                        <p:strVal val="visible"/>
                                      </p:to>
                                    </p:set>
                                    <p:animEffect transition="in" filter="fade">
                                      <p:cBhvr>
                                        <p:cTn id="26" dur="1000"/>
                                        <p:tgtEl>
                                          <p:spTgt spid="5151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5189"/>
                                        </p:tgtEl>
                                        <p:attrNameLst>
                                          <p:attrName>style.visibility</p:attrName>
                                        </p:attrNameLst>
                                      </p:cBhvr>
                                      <p:to>
                                        <p:strVal val="visible"/>
                                      </p:to>
                                    </p:set>
                                    <p:animEffect transition="in" filter="fade">
                                      <p:cBhvr>
                                        <p:cTn id="29" dur="500"/>
                                        <p:tgtEl>
                                          <p:spTgt spid="51518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15188"/>
                                        </p:tgtEl>
                                        <p:attrNameLst>
                                          <p:attrName>style.visibility</p:attrName>
                                        </p:attrNameLst>
                                      </p:cBhvr>
                                      <p:to>
                                        <p:strVal val="visible"/>
                                      </p:to>
                                    </p:set>
                                    <p:animEffect transition="in" filter="fade">
                                      <p:cBhvr>
                                        <p:cTn id="34" dur="500"/>
                                        <p:tgtEl>
                                          <p:spTgt spid="515188"/>
                                        </p:tgtEl>
                                      </p:cBhvr>
                                    </p:animEffect>
                                  </p:childTnLst>
                                </p:cTn>
                              </p:par>
                              <p:par>
                                <p:cTn id="35" presetID="10" presetClass="exit" presetSubtype="0" fill="hold" grpId="1" nodeType="withEffect">
                                  <p:stCondLst>
                                    <p:cond delay="0"/>
                                  </p:stCondLst>
                                  <p:childTnLst>
                                    <p:animEffect transition="out" filter="fade">
                                      <p:cBhvr>
                                        <p:cTn id="36" dur="500"/>
                                        <p:tgtEl>
                                          <p:spTgt spid="515185"/>
                                        </p:tgtEl>
                                      </p:cBhvr>
                                    </p:animEffect>
                                    <p:set>
                                      <p:cBhvr>
                                        <p:cTn id="37" dur="1" fill="hold">
                                          <p:stCondLst>
                                            <p:cond delay="499"/>
                                          </p:stCondLst>
                                        </p:cTn>
                                        <p:tgtEl>
                                          <p:spTgt spid="51518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515186"/>
                                        </p:tgtEl>
                                        <p:attrNameLst>
                                          <p:attrName>style.visibility</p:attrName>
                                        </p:attrNameLst>
                                      </p:cBhvr>
                                      <p:to>
                                        <p:strVal val="visible"/>
                                      </p:to>
                                    </p:set>
                                    <p:animEffect transition="in" filter="fade">
                                      <p:cBhvr>
                                        <p:cTn id="40" dur="500"/>
                                        <p:tgtEl>
                                          <p:spTgt spid="51518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1000"/>
                                        <p:tgtEl>
                                          <p:spTgt spid="515188"/>
                                        </p:tgtEl>
                                      </p:cBhvr>
                                    </p:animEffect>
                                    <p:set>
                                      <p:cBhvr>
                                        <p:cTn id="45" dur="1" fill="hold">
                                          <p:stCondLst>
                                            <p:cond delay="999"/>
                                          </p:stCondLst>
                                        </p:cTn>
                                        <p:tgtEl>
                                          <p:spTgt spid="515188"/>
                                        </p:tgtEl>
                                        <p:attrNameLst>
                                          <p:attrName>style.visibility</p:attrName>
                                        </p:attrNameLst>
                                      </p:cBhvr>
                                      <p:to>
                                        <p:strVal val="hidden"/>
                                      </p:to>
                                    </p:set>
                                  </p:childTnLst>
                                </p:cTn>
                              </p:par>
                              <p:par>
                                <p:cTn id="46" presetID="0" presetClass="path" presetSubtype="0" accel="50000" decel="50000" fill="hold" grpId="0" nodeType="withEffect">
                                  <p:stCondLst>
                                    <p:cond delay="0"/>
                                  </p:stCondLst>
                                  <p:childTnLst>
                                    <p:animMotion origin="layout" path="M -4.16667E-6 -1.32084E-6 L -0.52777 -0.28337 " pathEditMode="relative" ptsTypes="AA">
                                      <p:cBhvr>
                                        <p:cTn id="47" dur="1000" fill="hold"/>
                                        <p:tgtEl>
                                          <p:spTgt spid="515122"/>
                                        </p:tgtEl>
                                        <p:attrNameLst>
                                          <p:attrName>ppt_x</p:attrName>
                                          <p:attrName>ppt_y</p:attrName>
                                        </p:attrNameLst>
                                      </p:cBhvr>
                                    </p:animMotion>
                                  </p:childTnLst>
                                </p:cTn>
                              </p:par>
                            </p:childTnLst>
                          </p:cTn>
                        </p:par>
                        <p:par>
                          <p:cTn id="48" fill="hold">
                            <p:stCondLst>
                              <p:cond delay="1000"/>
                            </p:stCondLst>
                            <p:childTnLst>
                              <p:par>
                                <p:cTn id="49" presetID="10" presetClass="exit" presetSubtype="0" fill="hold" grpId="1" nodeType="afterEffect">
                                  <p:stCondLst>
                                    <p:cond delay="0"/>
                                  </p:stCondLst>
                                  <p:childTnLst>
                                    <p:animEffect transition="out" filter="fade">
                                      <p:cBhvr>
                                        <p:cTn id="50" dur="1000"/>
                                        <p:tgtEl>
                                          <p:spTgt spid="515122"/>
                                        </p:tgtEl>
                                      </p:cBhvr>
                                    </p:animEffect>
                                    <p:set>
                                      <p:cBhvr>
                                        <p:cTn id="51" dur="1" fill="hold">
                                          <p:stCondLst>
                                            <p:cond delay="999"/>
                                          </p:stCondLst>
                                        </p:cTn>
                                        <p:tgtEl>
                                          <p:spTgt spid="515122"/>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515140"/>
                                        </p:tgtEl>
                                        <p:attrNameLst>
                                          <p:attrName>style.visibility</p:attrName>
                                        </p:attrNameLst>
                                      </p:cBhvr>
                                      <p:to>
                                        <p:strVal val="visible"/>
                                      </p:to>
                                    </p:set>
                                    <p:animEffect transition="in" filter="fade">
                                      <p:cBhvr>
                                        <p:cTn id="54" dur="1000"/>
                                        <p:tgtEl>
                                          <p:spTgt spid="5151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5190"/>
                                        </p:tgtEl>
                                        <p:attrNameLst>
                                          <p:attrName>style.visibility</p:attrName>
                                        </p:attrNameLst>
                                      </p:cBhvr>
                                      <p:to>
                                        <p:strVal val="visible"/>
                                      </p:to>
                                    </p:set>
                                    <p:animEffect transition="in" filter="fade">
                                      <p:cBhvr>
                                        <p:cTn id="57" dur="500"/>
                                        <p:tgtEl>
                                          <p:spTgt spid="51519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515186"/>
                                        </p:tgtEl>
                                      </p:cBhvr>
                                    </p:animEffect>
                                    <p:set>
                                      <p:cBhvr>
                                        <p:cTn id="62" dur="1" fill="hold">
                                          <p:stCondLst>
                                            <p:cond delay="499"/>
                                          </p:stCondLst>
                                        </p:cTn>
                                        <p:tgtEl>
                                          <p:spTgt spid="515186"/>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515187"/>
                                        </p:tgtEl>
                                        <p:attrNameLst>
                                          <p:attrName>style.visibility</p:attrName>
                                        </p:attrNameLst>
                                      </p:cBhvr>
                                      <p:to>
                                        <p:strVal val="visible"/>
                                      </p:to>
                                    </p:set>
                                    <p:animEffect transition="in" filter="fade">
                                      <p:cBhvr>
                                        <p:cTn id="65" dur="500"/>
                                        <p:tgtEl>
                                          <p:spTgt spid="515187"/>
                                        </p:tgtEl>
                                      </p:cBhvr>
                                    </p:animEffec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0" nodeType="clickEffect">
                                  <p:stCondLst>
                                    <p:cond delay="0"/>
                                  </p:stCondLst>
                                  <p:childTnLst>
                                    <p:animMotion origin="layout" path="M -4.16667E-6 -2.07957E-6 L -0.47257 -0.23086 " pathEditMode="relative" ptsTypes="AA">
                                      <p:cBhvr>
                                        <p:cTn id="69" dur="1000" fill="hold"/>
                                        <p:tgtEl>
                                          <p:spTgt spid="515123"/>
                                        </p:tgtEl>
                                        <p:attrNameLst>
                                          <p:attrName>ppt_x</p:attrName>
                                          <p:attrName>ppt_y</p:attrName>
                                        </p:attrNameLst>
                                      </p:cBhvr>
                                    </p:animMotion>
                                  </p:childTnLst>
                                </p:cTn>
                              </p:par>
                            </p:childTnLst>
                          </p:cTn>
                        </p:par>
                        <p:par>
                          <p:cTn id="70" fill="hold">
                            <p:stCondLst>
                              <p:cond delay="1000"/>
                            </p:stCondLst>
                            <p:childTnLst>
                              <p:par>
                                <p:cTn id="71" presetID="10" presetClass="exit" presetSubtype="0" fill="hold" grpId="1" nodeType="afterEffect">
                                  <p:stCondLst>
                                    <p:cond delay="0"/>
                                  </p:stCondLst>
                                  <p:childTnLst>
                                    <p:animEffect transition="out" filter="fade">
                                      <p:cBhvr>
                                        <p:cTn id="72" dur="1000"/>
                                        <p:tgtEl>
                                          <p:spTgt spid="515123"/>
                                        </p:tgtEl>
                                      </p:cBhvr>
                                    </p:animEffect>
                                    <p:set>
                                      <p:cBhvr>
                                        <p:cTn id="73" dur="1" fill="hold">
                                          <p:stCondLst>
                                            <p:cond delay="999"/>
                                          </p:stCondLst>
                                        </p:cTn>
                                        <p:tgtEl>
                                          <p:spTgt spid="515123"/>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515141"/>
                                        </p:tgtEl>
                                        <p:attrNameLst>
                                          <p:attrName>style.visibility</p:attrName>
                                        </p:attrNameLst>
                                      </p:cBhvr>
                                      <p:to>
                                        <p:strVal val="visible"/>
                                      </p:to>
                                    </p:set>
                                    <p:animEffect transition="in" filter="fade">
                                      <p:cBhvr>
                                        <p:cTn id="76" dur="1000"/>
                                        <p:tgtEl>
                                          <p:spTgt spid="515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5191"/>
                                        </p:tgtEl>
                                        <p:attrNameLst>
                                          <p:attrName>style.visibility</p:attrName>
                                        </p:attrNameLst>
                                      </p:cBhvr>
                                      <p:to>
                                        <p:strVal val="visible"/>
                                      </p:to>
                                    </p:set>
                                    <p:animEffect transition="in" filter="fade">
                                      <p:cBhvr>
                                        <p:cTn id="79" dur="500"/>
                                        <p:tgtEl>
                                          <p:spTgt spid="515191"/>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15192"/>
                                        </p:tgtEl>
                                        <p:attrNameLst>
                                          <p:attrName>style.visibility</p:attrName>
                                        </p:attrNameLst>
                                      </p:cBhvr>
                                      <p:to>
                                        <p:strVal val="visible"/>
                                      </p:to>
                                    </p:set>
                                    <p:animEffect transition="in" filter="strips(downLeft)">
                                      <p:cBhvr>
                                        <p:cTn id="84" dur="500"/>
                                        <p:tgtEl>
                                          <p:spTgt spid="515192"/>
                                        </p:tgtEl>
                                      </p:cBhvr>
                                    </p:animEffect>
                                  </p:childTnLst>
                                </p:cTn>
                              </p:par>
                              <p:par>
                                <p:cTn id="85" presetID="9" presetClass="emph" presetSubtype="0" nodeType="withEffect">
                                  <p:stCondLst>
                                    <p:cond delay="0"/>
                                  </p:stCondLst>
                                  <p:childTnLst>
                                    <p:set>
                                      <p:cBhvr rctx="PPT">
                                        <p:cTn id="86" dur="indefinite"/>
                                        <p:tgtEl>
                                          <p:spTgt spid="2"/>
                                        </p:tgtEl>
                                        <p:attrNameLst>
                                          <p:attrName>style.opacity</p:attrName>
                                        </p:attrNameLst>
                                      </p:cBhvr>
                                      <p:to>
                                        <p:strVal val="0.5"/>
                                      </p:to>
                                    </p:set>
                                    <p:animEffect filter="image" prLst="opacity: 0.5">
                                      <p:cBhvr rctx="IE">
                                        <p:cTn id="87" dur="indefinite"/>
                                        <p:tgtEl>
                                          <p:spTgt spid="2"/>
                                        </p:tgtEl>
                                      </p:cBhvr>
                                    </p:animEffect>
                                  </p:childTnLst>
                                </p:cTn>
                              </p:par>
                              <p:par>
                                <p:cTn id="88" presetID="9" presetClass="emph" presetSubtype="0" nodeType="withEffect">
                                  <p:stCondLst>
                                    <p:cond delay="0"/>
                                  </p:stCondLst>
                                  <p:childTnLst>
                                    <p:set>
                                      <p:cBhvr rctx="PPT">
                                        <p:cTn id="89" dur="indefinite"/>
                                        <p:tgtEl>
                                          <p:spTgt spid="3"/>
                                        </p:tgtEl>
                                        <p:attrNameLst>
                                          <p:attrName>style.opacity</p:attrName>
                                        </p:attrNameLst>
                                      </p:cBhvr>
                                      <p:to>
                                        <p:strVal val="0.5"/>
                                      </p:to>
                                    </p:set>
                                    <p:animEffect filter="image" prLst="opacity: 0.5">
                                      <p:cBhvr rctx="IE">
                                        <p:cTn id="90" dur="indefinite"/>
                                        <p:tgtEl>
                                          <p:spTgt spid="3"/>
                                        </p:tgtEl>
                                      </p:cBhvr>
                                    </p:animEffect>
                                  </p:childTnLst>
                                </p:cTn>
                              </p:par>
                              <p:par>
                                <p:cTn id="91" presetID="9" presetClass="emph" presetSubtype="0" nodeType="withEffect">
                                  <p:stCondLst>
                                    <p:cond delay="0"/>
                                  </p:stCondLst>
                                  <p:childTnLst>
                                    <p:set>
                                      <p:cBhvr rctx="PPT">
                                        <p:cTn id="92" dur="indefinite"/>
                                        <p:tgtEl>
                                          <p:spTgt spid="4"/>
                                        </p:tgtEl>
                                        <p:attrNameLst>
                                          <p:attrName>style.opacity</p:attrName>
                                        </p:attrNameLst>
                                      </p:cBhvr>
                                      <p:to>
                                        <p:strVal val="0.5"/>
                                      </p:to>
                                    </p:set>
                                    <p:animEffect filter="image" prLst="opacity: 0.5">
                                      <p:cBhvr rctx="IE">
                                        <p:cTn id="93" dur="indefinite"/>
                                        <p:tgtEl>
                                          <p:spTgt spid="4"/>
                                        </p:tgtEl>
                                      </p:cBhvr>
                                    </p:animEffect>
                                  </p:childTnLst>
                                </p:cTn>
                              </p:par>
                              <p:par>
                                <p:cTn id="94" presetID="9" presetClass="emph" presetSubtype="0" grpId="0" nodeType="withEffect">
                                  <p:stCondLst>
                                    <p:cond delay="0"/>
                                  </p:stCondLst>
                                  <p:childTnLst>
                                    <p:set>
                                      <p:cBhvr rctx="PPT">
                                        <p:cTn id="95" dur="indefinite"/>
                                        <p:tgtEl>
                                          <p:spTgt spid="515116"/>
                                        </p:tgtEl>
                                        <p:attrNameLst>
                                          <p:attrName>style.opacity</p:attrName>
                                        </p:attrNameLst>
                                      </p:cBhvr>
                                      <p:to>
                                        <p:strVal val="0.5"/>
                                      </p:to>
                                    </p:set>
                                    <p:animEffect filter="image" prLst="opacity: 0.5">
                                      <p:cBhvr rctx="IE">
                                        <p:cTn id="96" dur="indefinite"/>
                                        <p:tgtEl>
                                          <p:spTgt spid="515116"/>
                                        </p:tgtEl>
                                      </p:cBhvr>
                                    </p:animEffect>
                                  </p:childTnLst>
                                </p:cTn>
                              </p:par>
                              <p:par>
                                <p:cTn id="97" presetID="9" presetClass="emph" presetSubtype="0" grpId="2" nodeType="withEffect">
                                  <p:stCondLst>
                                    <p:cond delay="0"/>
                                  </p:stCondLst>
                                  <p:childTnLst>
                                    <p:set>
                                      <p:cBhvr rctx="PPT">
                                        <p:cTn id="98" dur="indefinite"/>
                                        <p:tgtEl>
                                          <p:spTgt spid="515117"/>
                                        </p:tgtEl>
                                        <p:attrNameLst>
                                          <p:attrName>style.opacity</p:attrName>
                                        </p:attrNameLst>
                                      </p:cBhvr>
                                      <p:to>
                                        <p:strVal val="0.5"/>
                                      </p:to>
                                    </p:set>
                                    <p:animEffect filter="image" prLst="opacity: 0.5">
                                      <p:cBhvr rctx="IE">
                                        <p:cTn id="99" dur="indefinite"/>
                                        <p:tgtEl>
                                          <p:spTgt spid="515117"/>
                                        </p:tgtEl>
                                      </p:cBhvr>
                                    </p:animEffect>
                                  </p:childTnLst>
                                </p:cTn>
                              </p:par>
                              <p:par>
                                <p:cTn id="100" presetID="9" presetClass="emph" presetSubtype="0" grpId="2" nodeType="withEffect">
                                  <p:stCondLst>
                                    <p:cond delay="0"/>
                                  </p:stCondLst>
                                  <p:childTnLst>
                                    <p:set>
                                      <p:cBhvr rctx="PPT">
                                        <p:cTn id="101" dur="indefinite"/>
                                        <p:tgtEl>
                                          <p:spTgt spid="515122"/>
                                        </p:tgtEl>
                                        <p:attrNameLst>
                                          <p:attrName>style.opacity</p:attrName>
                                        </p:attrNameLst>
                                      </p:cBhvr>
                                      <p:to>
                                        <p:strVal val="0.5"/>
                                      </p:to>
                                    </p:set>
                                    <p:animEffect filter="image" prLst="opacity: 0.5">
                                      <p:cBhvr rctx="IE">
                                        <p:cTn id="102" dur="indefinite"/>
                                        <p:tgtEl>
                                          <p:spTgt spid="515122"/>
                                        </p:tgtEl>
                                      </p:cBhvr>
                                    </p:animEffect>
                                  </p:childTnLst>
                                </p:cTn>
                              </p:par>
                              <p:par>
                                <p:cTn id="103" presetID="9" presetClass="emph" presetSubtype="0" grpId="2" nodeType="withEffect">
                                  <p:stCondLst>
                                    <p:cond delay="0"/>
                                  </p:stCondLst>
                                  <p:childTnLst>
                                    <p:set>
                                      <p:cBhvr rctx="PPT">
                                        <p:cTn id="104" dur="indefinite"/>
                                        <p:tgtEl>
                                          <p:spTgt spid="515123"/>
                                        </p:tgtEl>
                                        <p:attrNameLst>
                                          <p:attrName>style.opacity</p:attrName>
                                        </p:attrNameLst>
                                      </p:cBhvr>
                                      <p:to>
                                        <p:strVal val="0.5"/>
                                      </p:to>
                                    </p:set>
                                    <p:animEffect filter="image" prLst="opacity: 0.5">
                                      <p:cBhvr rctx="IE">
                                        <p:cTn id="105" dur="indefinite"/>
                                        <p:tgtEl>
                                          <p:spTgt spid="515123"/>
                                        </p:tgtEl>
                                      </p:cBhvr>
                                    </p:animEffect>
                                  </p:childTnLst>
                                </p:cTn>
                              </p:par>
                              <p:par>
                                <p:cTn id="106" presetID="9" presetClass="emph" presetSubtype="0" grpId="1" nodeType="withEffect">
                                  <p:stCondLst>
                                    <p:cond delay="0"/>
                                  </p:stCondLst>
                                  <p:childTnLst>
                                    <p:set>
                                      <p:cBhvr rctx="PPT">
                                        <p:cTn id="107" dur="indefinite"/>
                                        <p:tgtEl>
                                          <p:spTgt spid="515135"/>
                                        </p:tgtEl>
                                        <p:attrNameLst>
                                          <p:attrName>style.opacity</p:attrName>
                                        </p:attrNameLst>
                                      </p:cBhvr>
                                      <p:to>
                                        <p:strVal val="0.5"/>
                                      </p:to>
                                    </p:set>
                                    <p:animEffect filter="image" prLst="opacity: 0.5">
                                      <p:cBhvr rctx="IE">
                                        <p:cTn id="108" dur="indefinite"/>
                                        <p:tgtEl>
                                          <p:spTgt spid="515135"/>
                                        </p:tgtEl>
                                      </p:cBhvr>
                                    </p:animEffect>
                                  </p:childTnLst>
                                </p:cTn>
                              </p:par>
                              <p:par>
                                <p:cTn id="109" presetID="9" presetClass="emph" presetSubtype="0" grpId="0" nodeType="withEffect">
                                  <p:stCondLst>
                                    <p:cond delay="0"/>
                                  </p:stCondLst>
                                  <p:childTnLst>
                                    <p:set>
                                      <p:cBhvr rctx="PPT">
                                        <p:cTn id="110" dur="indefinite"/>
                                        <p:tgtEl>
                                          <p:spTgt spid="515136"/>
                                        </p:tgtEl>
                                        <p:attrNameLst>
                                          <p:attrName>style.opacity</p:attrName>
                                        </p:attrNameLst>
                                      </p:cBhvr>
                                      <p:to>
                                        <p:strVal val="0.5"/>
                                      </p:to>
                                    </p:set>
                                    <p:animEffect filter="image" prLst="opacity: 0.5">
                                      <p:cBhvr rctx="IE">
                                        <p:cTn id="111" dur="indefinite"/>
                                        <p:tgtEl>
                                          <p:spTgt spid="515136"/>
                                        </p:tgtEl>
                                      </p:cBhvr>
                                    </p:animEffect>
                                  </p:childTnLst>
                                </p:cTn>
                              </p:par>
                              <p:par>
                                <p:cTn id="112" presetID="9" presetClass="emph" presetSubtype="0" grpId="0" nodeType="withEffect">
                                  <p:stCondLst>
                                    <p:cond delay="0"/>
                                  </p:stCondLst>
                                  <p:childTnLst>
                                    <p:set>
                                      <p:cBhvr rctx="PPT">
                                        <p:cTn id="113" dur="indefinite"/>
                                        <p:tgtEl>
                                          <p:spTgt spid="515137"/>
                                        </p:tgtEl>
                                        <p:attrNameLst>
                                          <p:attrName>style.opacity</p:attrName>
                                        </p:attrNameLst>
                                      </p:cBhvr>
                                      <p:to>
                                        <p:strVal val="0.5"/>
                                      </p:to>
                                    </p:set>
                                    <p:animEffect filter="image" prLst="opacity: 0.5">
                                      <p:cBhvr rctx="IE">
                                        <p:cTn id="114" dur="indefinite"/>
                                        <p:tgtEl>
                                          <p:spTgt spid="515137"/>
                                        </p:tgtEl>
                                      </p:cBhvr>
                                    </p:animEffect>
                                  </p:childTnLst>
                                </p:cTn>
                              </p:par>
                              <p:par>
                                <p:cTn id="115" presetID="9" presetClass="emph" presetSubtype="0" grpId="0" nodeType="withEffect">
                                  <p:stCondLst>
                                    <p:cond delay="0"/>
                                  </p:stCondLst>
                                  <p:childTnLst>
                                    <p:set>
                                      <p:cBhvr rctx="PPT">
                                        <p:cTn id="116" dur="indefinite"/>
                                        <p:tgtEl>
                                          <p:spTgt spid="515138"/>
                                        </p:tgtEl>
                                        <p:attrNameLst>
                                          <p:attrName>style.opacity</p:attrName>
                                        </p:attrNameLst>
                                      </p:cBhvr>
                                      <p:to>
                                        <p:strVal val="0.5"/>
                                      </p:to>
                                    </p:set>
                                    <p:animEffect filter="image" prLst="opacity: 0.5">
                                      <p:cBhvr rctx="IE">
                                        <p:cTn id="117" dur="indefinite"/>
                                        <p:tgtEl>
                                          <p:spTgt spid="515138"/>
                                        </p:tgtEl>
                                      </p:cBhvr>
                                    </p:animEffect>
                                  </p:childTnLst>
                                </p:cTn>
                              </p:par>
                              <p:par>
                                <p:cTn id="118" presetID="9" presetClass="emph" presetSubtype="0" grpId="0" nodeType="withEffect">
                                  <p:stCondLst>
                                    <p:cond delay="0"/>
                                  </p:stCondLst>
                                  <p:childTnLst>
                                    <p:set>
                                      <p:cBhvr rctx="PPT">
                                        <p:cTn id="119" dur="indefinite"/>
                                        <p:tgtEl>
                                          <p:spTgt spid="515139"/>
                                        </p:tgtEl>
                                        <p:attrNameLst>
                                          <p:attrName>style.opacity</p:attrName>
                                        </p:attrNameLst>
                                      </p:cBhvr>
                                      <p:to>
                                        <p:strVal val="0.5"/>
                                      </p:to>
                                    </p:set>
                                    <p:animEffect filter="image" prLst="opacity: 0.5">
                                      <p:cBhvr rctx="IE">
                                        <p:cTn id="120" dur="indefinite"/>
                                        <p:tgtEl>
                                          <p:spTgt spid="515139"/>
                                        </p:tgtEl>
                                      </p:cBhvr>
                                    </p:animEffect>
                                  </p:childTnLst>
                                </p:cTn>
                              </p:par>
                              <p:par>
                                <p:cTn id="121" presetID="9" presetClass="emph" presetSubtype="0" grpId="1" nodeType="withEffect">
                                  <p:stCondLst>
                                    <p:cond delay="0"/>
                                  </p:stCondLst>
                                  <p:childTnLst>
                                    <p:set>
                                      <p:cBhvr rctx="PPT">
                                        <p:cTn id="122" dur="indefinite"/>
                                        <p:tgtEl>
                                          <p:spTgt spid="515140"/>
                                        </p:tgtEl>
                                        <p:attrNameLst>
                                          <p:attrName>style.opacity</p:attrName>
                                        </p:attrNameLst>
                                      </p:cBhvr>
                                      <p:to>
                                        <p:strVal val="0.5"/>
                                      </p:to>
                                    </p:set>
                                    <p:animEffect filter="image" prLst="opacity: 0.5">
                                      <p:cBhvr rctx="IE">
                                        <p:cTn id="123" dur="indefinite"/>
                                        <p:tgtEl>
                                          <p:spTgt spid="515140"/>
                                        </p:tgtEl>
                                      </p:cBhvr>
                                    </p:animEffect>
                                  </p:childTnLst>
                                </p:cTn>
                              </p:par>
                              <p:par>
                                <p:cTn id="124" presetID="9" presetClass="emph" presetSubtype="0" grpId="1" nodeType="withEffect">
                                  <p:stCondLst>
                                    <p:cond delay="0"/>
                                  </p:stCondLst>
                                  <p:childTnLst>
                                    <p:set>
                                      <p:cBhvr rctx="PPT">
                                        <p:cTn id="125" dur="indefinite"/>
                                        <p:tgtEl>
                                          <p:spTgt spid="515141"/>
                                        </p:tgtEl>
                                        <p:attrNameLst>
                                          <p:attrName>style.opacity</p:attrName>
                                        </p:attrNameLst>
                                      </p:cBhvr>
                                      <p:to>
                                        <p:strVal val="0.5"/>
                                      </p:to>
                                    </p:set>
                                    <p:animEffect filter="image" prLst="opacity: 0.5">
                                      <p:cBhvr rctx="IE">
                                        <p:cTn id="126" dur="indefinite"/>
                                        <p:tgtEl>
                                          <p:spTgt spid="515141"/>
                                        </p:tgtEl>
                                      </p:cBhvr>
                                    </p:animEffect>
                                  </p:childTnLst>
                                </p:cTn>
                              </p:par>
                              <p:par>
                                <p:cTn id="127" presetID="9" presetClass="emph" presetSubtype="0" grpId="0" nodeType="withEffect">
                                  <p:stCondLst>
                                    <p:cond delay="0"/>
                                  </p:stCondLst>
                                  <p:childTnLst>
                                    <p:set>
                                      <p:cBhvr rctx="PPT">
                                        <p:cTn id="128" dur="indefinite"/>
                                        <p:tgtEl>
                                          <p:spTgt spid="515161"/>
                                        </p:tgtEl>
                                        <p:attrNameLst>
                                          <p:attrName>style.opacity</p:attrName>
                                        </p:attrNameLst>
                                      </p:cBhvr>
                                      <p:to>
                                        <p:strVal val="0.5"/>
                                      </p:to>
                                    </p:set>
                                    <p:animEffect filter="image" prLst="opacity: 0.5">
                                      <p:cBhvr rctx="IE">
                                        <p:cTn id="129" dur="indefinite"/>
                                        <p:tgtEl>
                                          <p:spTgt spid="515161"/>
                                        </p:tgtEl>
                                      </p:cBhvr>
                                    </p:animEffect>
                                  </p:childTnLst>
                                </p:cTn>
                              </p:par>
                              <p:par>
                                <p:cTn id="130" presetID="9" presetClass="emph" presetSubtype="0" grpId="0" nodeType="withEffect">
                                  <p:stCondLst>
                                    <p:cond delay="0"/>
                                  </p:stCondLst>
                                  <p:childTnLst>
                                    <p:set>
                                      <p:cBhvr rctx="PPT">
                                        <p:cTn id="131" dur="indefinite"/>
                                        <p:tgtEl>
                                          <p:spTgt spid="515163"/>
                                        </p:tgtEl>
                                        <p:attrNameLst>
                                          <p:attrName>style.opacity</p:attrName>
                                        </p:attrNameLst>
                                      </p:cBhvr>
                                      <p:to>
                                        <p:strVal val="0.5"/>
                                      </p:to>
                                    </p:set>
                                    <p:animEffect filter="image" prLst="opacity: 0.5">
                                      <p:cBhvr rctx="IE">
                                        <p:cTn id="132" dur="indefinite"/>
                                        <p:tgtEl>
                                          <p:spTgt spid="515163"/>
                                        </p:tgtEl>
                                      </p:cBhvr>
                                    </p:animEffect>
                                  </p:childTnLst>
                                </p:cTn>
                              </p:par>
                              <p:par>
                                <p:cTn id="133" presetID="9" presetClass="emph" presetSubtype="0" grpId="0" nodeType="withEffect">
                                  <p:stCondLst>
                                    <p:cond delay="0"/>
                                  </p:stCondLst>
                                  <p:childTnLst>
                                    <p:set>
                                      <p:cBhvr rctx="PPT">
                                        <p:cTn id="134" dur="indefinite"/>
                                        <p:tgtEl>
                                          <p:spTgt spid="515165"/>
                                        </p:tgtEl>
                                        <p:attrNameLst>
                                          <p:attrName>style.opacity</p:attrName>
                                        </p:attrNameLst>
                                      </p:cBhvr>
                                      <p:to>
                                        <p:strVal val="0.5"/>
                                      </p:to>
                                    </p:set>
                                    <p:animEffect filter="image" prLst="opacity: 0.5">
                                      <p:cBhvr rctx="IE">
                                        <p:cTn id="135" dur="indefinite"/>
                                        <p:tgtEl>
                                          <p:spTgt spid="515165"/>
                                        </p:tgtEl>
                                      </p:cBhvr>
                                    </p:animEffect>
                                  </p:childTnLst>
                                </p:cTn>
                              </p:par>
                              <p:par>
                                <p:cTn id="136" presetID="9" presetClass="emph" presetSubtype="0" grpId="0" nodeType="withEffect">
                                  <p:stCondLst>
                                    <p:cond delay="0"/>
                                  </p:stCondLst>
                                  <p:childTnLst>
                                    <p:set>
                                      <p:cBhvr rctx="PPT">
                                        <p:cTn id="137" dur="indefinite"/>
                                        <p:tgtEl>
                                          <p:spTgt spid="515166"/>
                                        </p:tgtEl>
                                        <p:attrNameLst>
                                          <p:attrName>style.opacity</p:attrName>
                                        </p:attrNameLst>
                                      </p:cBhvr>
                                      <p:to>
                                        <p:strVal val="0.5"/>
                                      </p:to>
                                    </p:set>
                                    <p:animEffect filter="image" prLst="opacity: 0.5">
                                      <p:cBhvr rctx="IE">
                                        <p:cTn id="138" dur="indefinite"/>
                                        <p:tgtEl>
                                          <p:spTgt spid="515166"/>
                                        </p:tgtEl>
                                      </p:cBhvr>
                                    </p:animEffect>
                                  </p:childTnLst>
                                </p:cTn>
                              </p:par>
                              <p:par>
                                <p:cTn id="139" presetID="9" presetClass="emph" presetSubtype="0" grpId="0" nodeType="withEffect">
                                  <p:stCondLst>
                                    <p:cond delay="0"/>
                                  </p:stCondLst>
                                  <p:childTnLst>
                                    <p:set>
                                      <p:cBhvr rctx="PPT">
                                        <p:cTn id="140" dur="indefinite"/>
                                        <p:tgtEl>
                                          <p:spTgt spid="515167"/>
                                        </p:tgtEl>
                                        <p:attrNameLst>
                                          <p:attrName>style.opacity</p:attrName>
                                        </p:attrNameLst>
                                      </p:cBhvr>
                                      <p:to>
                                        <p:strVal val="0.5"/>
                                      </p:to>
                                    </p:set>
                                    <p:animEffect filter="image" prLst="opacity: 0.5">
                                      <p:cBhvr rctx="IE">
                                        <p:cTn id="141" dur="indefinite"/>
                                        <p:tgtEl>
                                          <p:spTgt spid="515167"/>
                                        </p:tgtEl>
                                      </p:cBhvr>
                                    </p:animEffect>
                                  </p:childTnLst>
                                </p:cTn>
                              </p:par>
                              <p:par>
                                <p:cTn id="142" presetID="9" presetClass="emph" presetSubtype="0" grpId="0" nodeType="withEffect">
                                  <p:stCondLst>
                                    <p:cond delay="0"/>
                                  </p:stCondLst>
                                  <p:childTnLst>
                                    <p:set>
                                      <p:cBhvr rctx="PPT">
                                        <p:cTn id="143" dur="indefinite"/>
                                        <p:tgtEl>
                                          <p:spTgt spid="515168"/>
                                        </p:tgtEl>
                                        <p:attrNameLst>
                                          <p:attrName>style.opacity</p:attrName>
                                        </p:attrNameLst>
                                      </p:cBhvr>
                                      <p:to>
                                        <p:strVal val="0.5"/>
                                      </p:to>
                                    </p:set>
                                    <p:animEffect filter="image" prLst="opacity: 0.5">
                                      <p:cBhvr rctx="IE">
                                        <p:cTn id="144" dur="indefinite"/>
                                        <p:tgtEl>
                                          <p:spTgt spid="515168"/>
                                        </p:tgtEl>
                                      </p:cBhvr>
                                    </p:animEffect>
                                  </p:childTnLst>
                                </p:cTn>
                              </p:par>
                              <p:par>
                                <p:cTn id="145" presetID="9" presetClass="emph" presetSubtype="0" grpId="0" nodeType="withEffect">
                                  <p:stCondLst>
                                    <p:cond delay="0"/>
                                  </p:stCondLst>
                                  <p:childTnLst>
                                    <p:set>
                                      <p:cBhvr rctx="PPT">
                                        <p:cTn id="146" dur="indefinite"/>
                                        <p:tgtEl>
                                          <p:spTgt spid="515169"/>
                                        </p:tgtEl>
                                        <p:attrNameLst>
                                          <p:attrName>style.opacity</p:attrName>
                                        </p:attrNameLst>
                                      </p:cBhvr>
                                      <p:to>
                                        <p:strVal val="0.5"/>
                                      </p:to>
                                    </p:set>
                                    <p:animEffect filter="image" prLst="opacity: 0.5">
                                      <p:cBhvr rctx="IE">
                                        <p:cTn id="147" dur="indefinite"/>
                                        <p:tgtEl>
                                          <p:spTgt spid="515169"/>
                                        </p:tgtEl>
                                      </p:cBhvr>
                                    </p:animEffect>
                                  </p:childTnLst>
                                </p:cTn>
                              </p:par>
                              <p:par>
                                <p:cTn id="148" presetID="9" presetClass="emph" presetSubtype="0" grpId="0" nodeType="withEffect">
                                  <p:stCondLst>
                                    <p:cond delay="0"/>
                                  </p:stCondLst>
                                  <p:childTnLst>
                                    <p:set>
                                      <p:cBhvr rctx="PPT">
                                        <p:cTn id="149" dur="indefinite"/>
                                        <p:tgtEl>
                                          <p:spTgt spid="515170"/>
                                        </p:tgtEl>
                                        <p:attrNameLst>
                                          <p:attrName>style.opacity</p:attrName>
                                        </p:attrNameLst>
                                      </p:cBhvr>
                                      <p:to>
                                        <p:strVal val="0.5"/>
                                      </p:to>
                                    </p:set>
                                    <p:animEffect filter="image" prLst="opacity: 0.5">
                                      <p:cBhvr rctx="IE">
                                        <p:cTn id="150" dur="indefinite"/>
                                        <p:tgtEl>
                                          <p:spTgt spid="515170"/>
                                        </p:tgtEl>
                                      </p:cBhvr>
                                    </p:animEffect>
                                  </p:childTnLst>
                                </p:cTn>
                              </p:par>
                              <p:par>
                                <p:cTn id="151" presetID="9" presetClass="emph" presetSubtype="0" grpId="0" nodeType="withEffect">
                                  <p:stCondLst>
                                    <p:cond delay="0"/>
                                  </p:stCondLst>
                                  <p:childTnLst>
                                    <p:set>
                                      <p:cBhvr rctx="PPT">
                                        <p:cTn id="152" dur="indefinite"/>
                                        <p:tgtEl>
                                          <p:spTgt spid="515171"/>
                                        </p:tgtEl>
                                        <p:attrNameLst>
                                          <p:attrName>style.opacity</p:attrName>
                                        </p:attrNameLst>
                                      </p:cBhvr>
                                      <p:to>
                                        <p:strVal val="0.5"/>
                                      </p:to>
                                    </p:set>
                                    <p:animEffect filter="image" prLst="opacity: 0.5">
                                      <p:cBhvr rctx="IE">
                                        <p:cTn id="153" dur="indefinite"/>
                                        <p:tgtEl>
                                          <p:spTgt spid="515171"/>
                                        </p:tgtEl>
                                      </p:cBhvr>
                                    </p:animEffect>
                                  </p:childTnLst>
                                </p:cTn>
                              </p:par>
                              <p:par>
                                <p:cTn id="154" presetID="9" presetClass="emph" presetSubtype="0" grpId="0" nodeType="withEffect">
                                  <p:stCondLst>
                                    <p:cond delay="0"/>
                                  </p:stCondLst>
                                  <p:childTnLst>
                                    <p:set>
                                      <p:cBhvr rctx="PPT">
                                        <p:cTn id="155" dur="indefinite"/>
                                        <p:tgtEl>
                                          <p:spTgt spid="515172"/>
                                        </p:tgtEl>
                                        <p:attrNameLst>
                                          <p:attrName>style.opacity</p:attrName>
                                        </p:attrNameLst>
                                      </p:cBhvr>
                                      <p:to>
                                        <p:strVal val="0.5"/>
                                      </p:to>
                                    </p:set>
                                    <p:animEffect filter="image" prLst="opacity: 0.5">
                                      <p:cBhvr rctx="IE">
                                        <p:cTn id="156" dur="indefinite"/>
                                        <p:tgtEl>
                                          <p:spTgt spid="515172"/>
                                        </p:tgtEl>
                                      </p:cBhvr>
                                    </p:animEffect>
                                  </p:childTnLst>
                                </p:cTn>
                              </p:par>
                              <p:par>
                                <p:cTn id="157" presetID="9" presetClass="emph" presetSubtype="0" grpId="0" nodeType="withEffect">
                                  <p:stCondLst>
                                    <p:cond delay="0"/>
                                  </p:stCondLst>
                                  <p:childTnLst>
                                    <p:set>
                                      <p:cBhvr rctx="PPT">
                                        <p:cTn id="158" dur="indefinite"/>
                                        <p:tgtEl>
                                          <p:spTgt spid="515173"/>
                                        </p:tgtEl>
                                        <p:attrNameLst>
                                          <p:attrName>style.opacity</p:attrName>
                                        </p:attrNameLst>
                                      </p:cBhvr>
                                      <p:to>
                                        <p:strVal val="0.5"/>
                                      </p:to>
                                    </p:set>
                                    <p:animEffect filter="image" prLst="opacity: 0.5">
                                      <p:cBhvr rctx="IE">
                                        <p:cTn id="159" dur="indefinite"/>
                                        <p:tgtEl>
                                          <p:spTgt spid="515173"/>
                                        </p:tgtEl>
                                      </p:cBhvr>
                                    </p:animEffect>
                                  </p:childTnLst>
                                </p:cTn>
                              </p:par>
                              <p:par>
                                <p:cTn id="160" presetID="9" presetClass="emph" presetSubtype="0" grpId="0" nodeType="withEffect">
                                  <p:stCondLst>
                                    <p:cond delay="0"/>
                                  </p:stCondLst>
                                  <p:childTnLst>
                                    <p:set>
                                      <p:cBhvr rctx="PPT">
                                        <p:cTn id="161" dur="indefinite"/>
                                        <p:tgtEl>
                                          <p:spTgt spid="515174"/>
                                        </p:tgtEl>
                                        <p:attrNameLst>
                                          <p:attrName>style.opacity</p:attrName>
                                        </p:attrNameLst>
                                      </p:cBhvr>
                                      <p:to>
                                        <p:strVal val="0.5"/>
                                      </p:to>
                                    </p:set>
                                    <p:animEffect filter="image" prLst="opacity: 0.5">
                                      <p:cBhvr rctx="IE">
                                        <p:cTn id="162" dur="indefinite"/>
                                        <p:tgtEl>
                                          <p:spTgt spid="515174"/>
                                        </p:tgtEl>
                                      </p:cBhvr>
                                    </p:animEffect>
                                  </p:childTnLst>
                                </p:cTn>
                              </p:par>
                              <p:par>
                                <p:cTn id="163" presetID="9" presetClass="emph" presetSubtype="0" grpId="0" nodeType="withEffect">
                                  <p:stCondLst>
                                    <p:cond delay="0"/>
                                  </p:stCondLst>
                                  <p:childTnLst>
                                    <p:set>
                                      <p:cBhvr rctx="PPT">
                                        <p:cTn id="164" dur="indefinite"/>
                                        <p:tgtEl>
                                          <p:spTgt spid="515175"/>
                                        </p:tgtEl>
                                        <p:attrNameLst>
                                          <p:attrName>style.opacity</p:attrName>
                                        </p:attrNameLst>
                                      </p:cBhvr>
                                      <p:to>
                                        <p:strVal val="0.5"/>
                                      </p:to>
                                    </p:set>
                                    <p:animEffect filter="image" prLst="opacity: 0.5">
                                      <p:cBhvr rctx="IE">
                                        <p:cTn id="165" dur="indefinite"/>
                                        <p:tgtEl>
                                          <p:spTgt spid="515175"/>
                                        </p:tgtEl>
                                      </p:cBhvr>
                                    </p:animEffect>
                                  </p:childTnLst>
                                </p:cTn>
                              </p:par>
                              <p:par>
                                <p:cTn id="166" presetID="9" presetClass="emph" presetSubtype="0" grpId="0" nodeType="withEffect">
                                  <p:stCondLst>
                                    <p:cond delay="0"/>
                                  </p:stCondLst>
                                  <p:childTnLst>
                                    <p:set>
                                      <p:cBhvr rctx="PPT">
                                        <p:cTn id="167" dur="indefinite"/>
                                        <p:tgtEl>
                                          <p:spTgt spid="515176"/>
                                        </p:tgtEl>
                                        <p:attrNameLst>
                                          <p:attrName>style.opacity</p:attrName>
                                        </p:attrNameLst>
                                      </p:cBhvr>
                                      <p:to>
                                        <p:strVal val="0.5"/>
                                      </p:to>
                                    </p:set>
                                    <p:animEffect filter="image" prLst="opacity: 0.5">
                                      <p:cBhvr rctx="IE">
                                        <p:cTn id="168" dur="indefinite"/>
                                        <p:tgtEl>
                                          <p:spTgt spid="515176"/>
                                        </p:tgtEl>
                                      </p:cBhvr>
                                    </p:animEffect>
                                  </p:childTnLst>
                                </p:cTn>
                              </p:par>
                              <p:par>
                                <p:cTn id="169" presetID="9" presetClass="emph" presetSubtype="0" grpId="0" nodeType="withEffect">
                                  <p:stCondLst>
                                    <p:cond delay="0"/>
                                  </p:stCondLst>
                                  <p:childTnLst>
                                    <p:set>
                                      <p:cBhvr rctx="PPT">
                                        <p:cTn id="170" dur="indefinite"/>
                                        <p:tgtEl>
                                          <p:spTgt spid="515177"/>
                                        </p:tgtEl>
                                        <p:attrNameLst>
                                          <p:attrName>style.opacity</p:attrName>
                                        </p:attrNameLst>
                                      </p:cBhvr>
                                      <p:to>
                                        <p:strVal val="0.5"/>
                                      </p:to>
                                    </p:set>
                                    <p:animEffect filter="image" prLst="opacity: 0.5">
                                      <p:cBhvr rctx="IE">
                                        <p:cTn id="171" dur="indefinite"/>
                                        <p:tgtEl>
                                          <p:spTgt spid="515177"/>
                                        </p:tgtEl>
                                      </p:cBhvr>
                                    </p:animEffect>
                                  </p:childTnLst>
                                </p:cTn>
                              </p:par>
                              <p:par>
                                <p:cTn id="172" presetID="9" presetClass="emph" presetSubtype="0" grpId="0" nodeType="withEffect">
                                  <p:stCondLst>
                                    <p:cond delay="0"/>
                                  </p:stCondLst>
                                  <p:childTnLst>
                                    <p:set>
                                      <p:cBhvr rctx="PPT">
                                        <p:cTn id="173" dur="indefinite"/>
                                        <p:tgtEl>
                                          <p:spTgt spid="515178"/>
                                        </p:tgtEl>
                                        <p:attrNameLst>
                                          <p:attrName>style.opacity</p:attrName>
                                        </p:attrNameLst>
                                      </p:cBhvr>
                                      <p:to>
                                        <p:strVal val="0.5"/>
                                      </p:to>
                                    </p:set>
                                    <p:animEffect filter="image" prLst="opacity: 0.5">
                                      <p:cBhvr rctx="IE">
                                        <p:cTn id="174" dur="indefinite"/>
                                        <p:tgtEl>
                                          <p:spTgt spid="515178"/>
                                        </p:tgtEl>
                                      </p:cBhvr>
                                    </p:animEffect>
                                  </p:childTnLst>
                                </p:cTn>
                              </p:par>
                              <p:par>
                                <p:cTn id="175" presetID="9" presetClass="emph" presetSubtype="0" grpId="0" nodeType="withEffect">
                                  <p:stCondLst>
                                    <p:cond delay="0"/>
                                  </p:stCondLst>
                                  <p:childTnLst>
                                    <p:set>
                                      <p:cBhvr rctx="PPT">
                                        <p:cTn id="176" dur="indefinite"/>
                                        <p:tgtEl>
                                          <p:spTgt spid="515179"/>
                                        </p:tgtEl>
                                        <p:attrNameLst>
                                          <p:attrName>style.opacity</p:attrName>
                                        </p:attrNameLst>
                                      </p:cBhvr>
                                      <p:to>
                                        <p:strVal val="0.5"/>
                                      </p:to>
                                    </p:set>
                                    <p:animEffect filter="image" prLst="opacity: 0.5">
                                      <p:cBhvr rctx="IE">
                                        <p:cTn id="177" dur="indefinite"/>
                                        <p:tgtEl>
                                          <p:spTgt spid="515179"/>
                                        </p:tgtEl>
                                      </p:cBhvr>
                                    </p:animEffect>
                                  </p:childTnLst>
                                </p:cTn>
                              </p:par>
                              <p:par>
                                <p:cTn id="178" presetID="9" presetClass="emph" presetSubtype="0" grpId="0" nodeType="withEffect">
                                  <p:stCondLst>
                                    <p:cond delay="0"/>
                                  </p:stCondLst>
                                  <p:childTnLst>
                                    <p:set>
                                      <p:cBhvr rctx="PPT">
                                        <p:cTn id="179" dur="indefinite"/>
                                        <p:tgtEl>
                                          <p:spTgt spid="515180"/>
                                        </p:tgtEl>
                                        <p:attrNameLst>
                                          <p:attrName>style.opacity</p:attrName>
                                        </p:attrNameLst>
                                      </p:cBhvr>
                                      <p:to>
                                        <p:strVal val="0.5"/>
                                      </p:to>
                                    </p:set>
                                    <p:animEffect filter="image" prLst="opacity: 0.5">
                                      <p:cBhvr rctx="IE">
                                        <p:cTn id="180" dur="indefinite"/>
                                        <p:tgtEl>
                                          <p:spTgt spid="515180"/>
                                        </p:tgtEl>
                                      </p:cBhvr>
                                    </p:animEffect>
                                  </p:childTnLst>
                                </p:cTn>
                              </p:par>
                              <p:par>
                                <p:cTn id="181" presetID="9" presetClass="emph" presetSubtype="0" grpId="0" nodeType="withEffect">
                                  <p:stCondLst>
                                    <p:cond delay="0"/>
                                  </p:stCondLst>
                                  <p:childTnLst>
                                    <p:set>
                                      <p:cBhvr rctx="PPT">
                                        <p:cTn id="182" dur="indefinite"/>
                                        <p:tgtEl>
                                          <p:spTgt spid="515181"/>
                                        </p:tgtEl>
                                        <p:attrNameLst>
                                          <p:attrName>style.opacity</p:attrName>
                                        </p:attrNameLst>
                                      </p:cBhvr>
                                      <p:to>
                                        <p:strVal val="0.5"/>
                                      </p:to>
                                    </p:set>
                                    <p:animEffect filter="image" prLst="opacity: 0.5">
                                      <p:cBhvr rctx="IE">
                                        <p:cTn id="183" dur="indefinite"/>
                                        <p:tgtEl>
                                          <p:spTgt spid="515181"/>
                                        </p:tgtEl>
                                      </p:cBhvr>
                                    </p:animEffect>
                                  </p:childTnLst>
                                </p:cTn>
                              </p:par>
                              <p:par>
                                <p:cTn id="184" presetID="9" presetClass="emph" presetSubtype="0" grpId="0" nodeType="withEffect">
                                  <p:stCondLst>
                                    <p:cond delay="0"/>
                                  </p:stCondLst>
                                  <p:childTnLst>
                                    <p:set>
                                      <p:cBhvr rctx="PPT">
                                        <p:cTn id="185" dur="indefinite"/>
                                        <p:tgtEl>
                                          <p:spTgt spid="515182"/>
                                        </p:tgtEl>
                                        <p:attrNameLst>
                                          <p:attrName>style.opacity</p:attrName>
                                        </p:attrNameLst>
                                      </p:cBhvr>
                                      <p:to>
                                        <p:strVal val="0.5"/>
                                      </p:to>
                                    </p:set>
                                    <p:animEffect filter="image" prLst="opacity: 0.5">
                                      <p:cBhvr rctx="IE">
                                        <p:cTn id="186" dur="indefinite"/>
                                        <p:tgtEl>
                                          <p:spTgt spid="515182"/>
                                        </p:tgtEl>
                                      </p:cBhvr>
                                    </p:animEffect>
                                  </p:childTnLst>
                                </p:cTn>
                              </p:par>
                              <p:par>
                                <p:cTn id="187" presetID="9" presetClass="emph" presetSubtype="0" grpId="0" nodeType="withEffect">
                                  <p:stCondLst>
                                    <p:cond delay="0"/>
                                  </p:stCondLst>
                                  <p:childTnLst>
                                    <p:set>
                                      <p:cBhvr rctx="PPT">
                                        <p:cTn id="188" dur="indefinite"/>
                                        <p:tgtEl>
                                          <p:spTgt spid="515183"/>
                                        </p:tgtEl>
                                        <p:attrNameLst>
                                          <p:attrName>style.opacity</p:attrName>
                                        </p:attrNameLst>
                                      </p:cBhvr>
                                      <p:to>
                                        <p:strVal val="0.5"/>
                                      </p:to>
                                    </p:set>
                                    <p:animEffect filter="image" prLst="opacity: 0.5">
                                      <p:cBhvr rctx="IE">
                                        <p:cTn id="189" dur="indefinite"/>
                                        <p:tgtEl>
                                          <p:spTgt spid="515183"/>
                                        </p:tgtEl>
                                      </p:cBhvr>
                                    </p:animEffect>
                                  </p:childTnLst>
                                </p:cTn>
                              </p:par>
                              <p:par>
                                <p:cTn id="190" presetID="9" presetClass="emph" presetSubtype="0" grpId="2" nodeType="withEffect">
                                  <p:stCondLst>
                                    <p:cond delay="0"/>
                                  </p:stCondLst>
                                  <p:childTnLst>
                                    <p:set>
                                      <p:cBhvr rctx="PPT">
                                        <p:cTn id="191" dur="indefinite"/>
                                        <p:tgtEl>
                                          <p:spTgt spid="515184"/>
                                        </p:tgtEl>
                                        <p:attrNameLst>
                                          <p:attrName>style.opacity</p:attrName>
                                        </p:attrNameLst>
                                      </p:cBhvr>
                                      <p:to>
                                        <p:strVal val="0.5"/>
                                      </p:to>
                                    </p:set>
                                    <p:animEffect filter="image" prLst="opacity: 0.5">
                                      <p:cBhvr rctx="IE">
                                        <p:cTn id="192" dur="indefinite"/>
                                        <p:tgtEl>
                                          <p:spTgt spid="515184"/>
                                        </p:tgtEl>
                                      </p:cBhvr>
                                    </p:animEffect>
                                  </p:childTnLst>
                                </p:cTn>
                              </p:par>
                              <p:par>
                                <p:cTn id="193" presetID="9" presetClass="emph" presetSubtype="0" grpId="2" nodeType="withEffect">
                                  <p:stCondLst>
                                    <p:cond delay="0"/>
                                  </p:stCondLst>
                                  <p:childTnLst>
                                    <p:set>
                                      <p:cBhvr rctx="PPT">
                                        <p:cTn id="194" dur="indefinite"/>
                                        <p:tgtEl>
                                          <p:spTgt spid="515185"/>
                                        </p:tgtEl>
                                        <p:attrNameLst>
                                          <p:attrName>style.opacity</p:attrName>
                                        </p:attrNameLst>
                                      </p:cBhvr>
                                      <p:to>
                                        <p:strVal val="0.5"/>
                                      </p:to>
                                    </p:set>
                                    <p:animEffect filter="image" prLst="opacity: 0.5">
                                      <p:cBhvr rctx="IE">
                                        <p:cTn id="195" dur="indefinite"/>
                                        <p:tgtEl>
                                          <p:spTgt spid="515185"/>
                                        </p:tgtEl>
                                      </p:cBhvr>
                                    </p:animEffect>
                                  </p:childTnLst>
                                </p:cTn>
                              </p:par>
                              <p:par>
                                <p:cTn id="196" presetID="9" presetClass="emph" presetSubtype="0" grpId="2" nodeType="withEffect">
                                  <p:stCondLst>
                                    <p:cond delay="0"/>
                                  </p:stCondLst>
                                  <p:childTnLst>
                                    <p:set>
                                      <p:cBhvr rctx="PPT">
                                        <p:cTn id="197" dur="indefinite"/>
                                        <p:tgtEl>
                                          <p:spTgt spid="515186"/>
                                        </p:tgtEl>
                                        <p:attrNameLst>
                                          <p:attrName>style.opacity</p:attrName>
                                        </p:attrNameLst>
                                      </p:cBhvr>
                                      <p:to>
                                        <p:strVal val="0.5"/>
                                      </p:to>
                                    </p:set>
                                    <p:animEffect filter="image" prLst="opacity: 0.5">
                                      <p:cBhvr rctx="IE">
                                        <p:cTn id="198" dur="indefinite"/>
                                        <p:tgtEl>
                                          <p:spTgt spid="515186"/>
                                        </p:tgtEl>
                                      </p:cBhvr>
                                    </p:animEffect>
                                  </p:childTnLst>
                                </p:cTn>
                              </p:par>
                              <p:par>
                                <p:cTn id="199" presetID="9" presetClass="emph" presetSubtype="0" grpId="1" nodeType="withEffect">
                                  <p:stCondLst>
                                    <p:cond delay="0"/>
                                  </p:stCondLst>
                                  <p:childTnLst>
                                    <p:set>
                                      <p:cBhvr rctx="PPT">
                                        <p:cTn id="200" dur="indefinite"/>
                                        <p:tgtEl>
                                          <p:spTgt spid="515187"/>
                                        </p:tgtEl>
                                        <p:attrNameLst>
                                          <p:attrName>style.opacity</p:attrName>
                                        </p:attrNameLst>
                                      </p:cBhvr>
                                      <p:to>
                                        <p:strVal val="0.5"/>
                                      </p:to>
                                    </p:set>
                                    <p:animEffect filter="image" prLst="opacity: 0.5">
                                      <p:cBhvr rctx="IE">
                                        <p:cTn id="201" dur="indefinite"/>
                                        <p:tgtEl>
                                          <p:spTgt spid="515187"/>
                                        </p:tgtEl>
                                      </p:cBhvr>
                                    </p:animEffect>
                                  </p:childTnLst>
                                </p:cTn>
                              </p:par>
                              <p:par>
                                <p:cTn id="202" presetID="9" presetClass="emph" presetSubtype="0" grpId="2" nodeType="withEffect">
                                  <p:stCondLst>
                                    <p:cond delay="0"/>
                                  </p:stCondLst>
                                  <p:childTnLst>
                                    <p:set>
                                      <p:cBhvr rctx="PPT">
                                        <p:cTn id="203" dur="indefinite"/>
                                        <p:tgtEl>
                                          <p:spTgt spid="515188"/>
                                        </p:tgtEl>
                                        <p:attrNameLst>
                                          <p:attrName>style.opacity</p:attrName>
                                        </p:attrNameLst>
                                      </p:cBhvr>
                                      <p:to>
                                        <p:strVal val="0.5"/>
                                      </p:to>
                                    </p:set>
                                    <p:animEffect filter="image" prLst="opacity: 0.5">
                                      <p:cBhvr rctx="IE">
                                        <p:cTn id="204" dur="indefinite"/>
                                        <p:tgtEl>
                                          <p:spTgt spid="515188"/>
                                        </p:tgtEl>
                                      </p:cBhvr>
                                    </p:animEffect>
                                  </p:childTnLst>
                                </p:cTn>
                              </p:par>
                              <p:par>
                                <p:cTn id="205" presetID="9" presetClass="emph" presetSubtype="0" grpId="1" nodeType="withEffect">
                                  <p:stCondLst>
                                    <p:cond delay="0"/>
                                  </p:stCondLst>
                                  <p:childTnLst>
                                    <p:set>
                                      <p:cBhvr rctx="PPT">
                                        <p:cTn id="206" dur="indefinite"/>
                                        <p:tgtEl>
                                          <p:spTgt spid="515189"/>
                                        </p:tgtEl>
                                        <p:attrNameLst>
                                          <p:attrName>style.opacity</p:attrName>
                                        </p:attrNameLst>
                                      </p:cBhvr>
                                      <p:to>
                                        <p:strVal val="0.5"/>
                                      </p:to>
                                    </p:set>
                                    <p:animEffect filter="image" prLst="opacity: 0.5">
                                      <p:cBhvr rctx="IE">
                                        <p:cTn id="207" dur="indefinite"/>
                                        <p:tgtEl>
                                          <p:spTgt spid="515189"/>
                                        </p:tgtEl>
                                      </p:cBhvr>
                                    </p:animEffect>
                                  </p:childTnLst>
                                </p:cTn>
                              </p:par>
                              <p:par>
                                <p:cTn id="208" presetID="9" presetClass="emph" presetSubtype="0" grpId="1" nodeType="withEffect">
                                  <p:stCondLst>
                                    <p:cond delay="0"/>
                                  </p:stCondLst>
                                  <p:childTnLst>
                                    <p:set>
                                      <p:cBhvr rctx="PPT">
                                        <p:cTn id="209" dur="indefinite"/>
                                        <p:tgtEl>
                                          <p:spTgt spid="515190"/>
                                        </p:tgtEl>
                                        <p:attrNameLst>
                                          <p:attrName>style.opacity</p:attrName>
                                        </p:attrNameLst>
                                      </p:cBhvr>
                                      <p:to>
                                        <p:strVal val="0.5"/>
                                      </p:to>
                                    </p:set>
                                    <p:animEffect filter="image" prLst="opacity: 0.5">
                                      <p:cBhvr rctx="IE">
                                        <p:cTn id="210" dur="indefinite"/>
                                        <p:tgtEl>
                                          <p:spTgt spid="515190"/>
                                        </p:tgtEl>
                                      </p:cBhvr>
                                    </p:animEffect>
                                  </p:childTnLst>
                                </p:cTn>
                              </p:par>
                              <p:par>
                                <p:cTn id="211" presetID="9" presetClass="emph" presetSubtype="0" grpId="1" nodeType="withEffect">
                                  <p:stCondLst>
                                    <p:cond delay="0"/>
                                  </p:stCondLst>
                                  <p:childTnLst>
                                    <p:set>
                                      <p:cBhvr rctx="PPT">
                                        <p:cTn id="212" dur="indefinite"/>
                                        <p:tgtEl>
                                          <p:spTgt spid="515191"/>
                                        </p:tgtEl>
                                        <p:attrNameLst>
                                          <p:attrName>style.opacity</p:attrName>
                                        </p:attrNameLst>
                                      </p:cBhvr>
                                      <p:to>
                                        <p:strVal val="0.5"/>
                                      </p:to>
                                    </p:set>
                                    <p:animEffect filter="image" prLst="opacity: 0.5">
                                      <p:cBhvr rctx="IE">
                                        <p:cTn id="213" dur="indefinite"/>
                                        <p:tgtEl>
                                          <p:spTgt spid="515191"/>
                                        </p:tgtEl>
                                      </p:cBhvr>
                                    </p:animEffect>
                                  </p:childTnLst>
                                </p:cTn>
                              </p:par>
                              <p:par>
                                <p:cTn id="214" presetID="9" presetClass="emph" presetSubtype="0" grpId="0" nodeType="withEffect">
                                  <p:stCondLst>
                                    <p:cond delay="0"/>
                                  </p:stCondLst>
                                  <p:childTnLst>
                                    <p:set>
                                      <p:cBhvr rctx="PPT">
                                        <p:cTn id="215" dur="indefinite"/>
                                        <p:tgtEl>
                                          <p:spTgt spid="515193"/>
                                        </p:tgtEl>
                                        <p:attrNameLst>
                                          <p:attrName>style.opacity</p:attrName>
                                        </p:attrNameLst>
                                      </p:cBhvr>
                                      <p:to>
                                        <p:strVal val="0.5"/>
                                      </p:to>
                                    </p:set>
                                    <p:animEffect filter="image" prLst="opacity: 0.5">
                                      <p:cBhvr rctx="IE">
                                        <p:cTn id="216" dur="indefinite"/>
                                        <p:tgtEl>
                                          <p:spTgt spid="515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16" grpId="0"/>
      <p:bldP spid="515117" grpId="0" animBg="1"/>
      <p:bldP spid="515117" grpId="1" animBg="1"/>
      <p:bldP spid="515117" grpId="2" animBg="1"/>
      <p:bldP spid="515122" grpId="0" animBg="1"/>
      <p:bldP spid="515122" grpId="1" animBg="1"/>
      <p:bldP spid="515122" grpId="2" animBg="1"/>
      <p:bldP spid="515123" grpId="0" animBg="1"/>
      <p:bldP spid="515123" grpId="1" animBg="1"/>
      <p:bldP spid="515123" grpId="2" animBg="1"/>
      <p:bldP spid="515135" grpId="0" animBg="1"/>
      <p:bldP spid="515135" grpId="1" animBg="1"/>
      <p:bldP spid="515136" grpId="0" animBg="1"/>
      <p:bldP spid="515137" grpId="0" animBg="1"/>
      <p:bldP spid="515138" grpId="0" animBg="1"/>
      <p:bldP spid="515139" grpId="0" animBg="1"/>
      <p:bldP spid="515140" grpId="0" animBg="1"/>
      <p:bldP spid="515140" grpId="1" animBg="1"/>
      <p:bldP spid="515141" grpId="0" animBg="1"/>
      <p:bldP spid="515141" grpId="1" animBg="1"/>
      <p:bldP spid="515161" grpId="0" animBg="1"/>
      <p:bldP spid="515163" grpId="0"/>
      <p:bldP spid="515165" grpId="0"/>
      <p:bldP spid="515166" grpId="0"/>
      <p:bldP spid="515167" grpId="0"/>
      <p:bldP spid="515168" grpId="0"/>
      <p:bldP spid="515169" grpId="0"/>
      <p:bldP spid="515170" grpId="0"/>
      <p:bldP spid="515171" grpId="0"/>
      <p:bldP spid="515172" grpId="0"/>
      <p:bldP spid="515173" grpId="0"/>
      <p:bldP spid="515174" grpId="0"/>
      <p:bldP spid="515175" grpId="0"/>
      <p:bldP spid="515176" grpId="0"/>
      <p:bldP spid="515177" grpId="0"/>
      <p:bldP spid="515178" grpId="0"/>
      <p:bldP spid="515179" grpId="0"/>
      <p:bldP spid="515180" grpId="0"/>
      <p:bldP spid="515181" grpId="0"/>
      <p:bldP spid="515182" grpId="0"/>
      <p:bldP spid="515183" grpId="0"/>
      <p:bldP spid="515184" grpId="0" animBg="1"/>
      <p:bldP spid="515184" grpId="1" animBg="1"/>
      <p:bldP spid="515184" grpId="2" animBg="1"/>
      <p:bldP spid="515185" grpId="0" animBg="1"/>
      <p:bldP spid="515185" grpId="1" animBg="1"/>
      <p:bldP spid="515185" grpId="2" animBg="1"/>
      <p:bldP spid="515186" grpId="0" animBg="1"/>
      <p:bldP spid="515186" grpId="1" animBg="1"/>
      <p:bldP spid="515186" grpId="2" animBg="1"/>
      <p:bldP spid="515187" grpId="0" animBg="1"/>
      <p:bldP spid="515187" grpId="1" animBg="1"/>
      <p:bldP spid="515188" grpId="0" animBg="1"/>
      <p:bldP spid="515188" grpId="1" animBg="1"/>
      <p:bldP spid="515188" grpId="2" animBg="1"/>
      <p:bldP spid="515189" grpId="0"/>
      <p:bldP spid="515189" grpId="1"/>
      <p:bldP spid="515190" grpId="0"/>
      <p:bldP spid="515190" grpId="1"/>
      <p:bldP spid="515191" grpId="0"/>
      <p:bldP spid="515191" grpId="1"/>
      <p:bldP spid="515192" grpId="0" animBg="1"/>
      <p:bldP spid="5151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Wire Delay in Large CMP Caches</a:t>
            </a:r>
            <a:endParaRPr lang="en-US" dirty="0"/>
          </a:p>
        </p:txBody>
      </p:sp>
      <p:sp>
        <p:nvSpPr>
          <p:cNvPr id="3" name="Content Placeholder 2"/>
          <p:cNvSpPr>
            <a:spLocks noGrp="1"/>
          </p:cNvSpPr>
          <p:nvPr>
            <p:ph idx="1"/>
          </p:nvPr>
        </p:nvSpPr>
        <p:spPr/>
        <p:txBody>
          <a:bodyPr/>
          <a:lstStyle/>
          <a:p>
            <a:pPr marL="533400" indent="-533400">
              <a:lnSpc>
                <a:spcPct val="80000"/>
              </a:lnSpc>
              <a:buClr>
                <a:schemeClr val="tx1"/>
              </a:buClr>
            </a:pPr>
            <a:r>
              <a:rPr lang="en-US" dirty="0" smtClean="0"/>
              <a:t>Managing wire delay in shared CMP caches</a:t>
            </a:r>
          </a:p>
          <a:p>
            <a:pPr marL="533400" indent="-533400">
              <a:lnSpc>
                <a:spcPct val="80000"/>
              </a:lnSpc>
              <a:buClr>
                <a:schemeClr val="tx1"/>
              </a:buClr>
            </a:pPr>
            <a:r>
              <a:rPr lang="en-US" dirty="0" smtClean="0"/>
              <a:t>Three techniques extended to CMPs</a:t>
            </a:r>
          </a:p>
          <a:p>
            <a:pPr marL="1295400" lvl="2" indent="-381000">
              <a:lnSpc>
                <a:spcPct val="80000"/>
              </a:lnSpc>
              <a:buClr>
                <a:srgbClr val="990000"/>
              </a:buClr>
              <a:buFontTx/>
              <a:buAutoNum type="arabicPeriod"/>
            </a:pPr>
            <a:r>
              <a:rPr lang="en-US" b="1" dirty="0" smtClean="0">
                <a:solidFill>
                  <a:srgbClr val="990000"/>
                </a:solidFill>
              </a:rPr>
              <a:t>On-chip </a:t>
            </a:r>
            <a:r>
              <a:rPr lang="en-US" b="1" dirty="0" err="1" smtClean="0">
                <a:solidFill>
                  <a:srgbClr val="990000"/>
                </a:solidFill>
              </a:rPr>
              <a:t>Strided</a:t>
            </a:r>
            <a:r>
              <a:rPr lang="en-US" b="1" dirty="0" smtClean="0">
                <a:solidFill>
                  <a:srgbClr val="990000"/>
                </a:solidFill>
              </a:rPr>
              <a:t> </a:t>
            </a:r>
            <a:r>
              <a:rPr lang="en-US" b="1" dirty="0" err="1" smtClean="0">
                <a:solidFill>
                  <a:srgbClr val="990000"/>
                </a:solidFill>
              </a:rPr>
              <a:t>Prefetching</a:t>
            </a:r>
            <a:r>
              <a:rPr lang="en-US" b="1" dirty="0" smtClean="0">
                <a:solidFill>
                  <a:srgbClr val="990000"/>
                </a:solidFill>
              </a:rPr>
              <a:t> </a:t>
            </a:r>
            <a:endParaRPr lang="en-US" dirty="0" smtClean="0">
              <a:solidFill>
                <a:srgbClr val="FF0000"/>
              </a:solidFill>
            </a:endParaRPr>
          </a:p>
          <a:p>
            <a:pPr marL="1714500" lvl="3" indent="-342900">
              <a:lnSpc>
                <a:spcPct val="80000"/>
              </a:lnSpc>
              <a:buClr>
                <a:schemeClr val="tx1"/>
              </a:buClr>
            </a:pPr>
            <a:r>
              <a:rPr lang="en-US" sz="1800" dirty="0" smtClean="0"/>
              <a:t>Scientific workloads: </a:t>
            </a:r>
            <a:r>
              <a:rPr lang="en-US" sz="1800" b="1" dirty="0" smtClean="0">
                <a:solidFill>
                  <a:srgbClr val="FF0000"/>
                </a:solidFill>
              </a:rPr>
              <a:t>10%</a:t>
            </a:r>
            <a:r>
              <a:rPr lang="en-US" sz="1800" dirty="0" smtClean="0"/>
              <a:t> average reduction</a:t>
            </a:r>
            <a:endParaRPr lang="en-US" sz="1800" b="1" dirty="0" smtClean="0">
              <a:solidFill>
                <a:srgbClr val="FF0000"/>
              </a:solidFill>
            </a:endParaRPr>
          </a:p>
          <a:p>
            <a:pPr marL="1714500" lvl="3" indent="-342900">
              <a:lnSpc>
                <a:spcPct val="80000"/>
              </a:lnSpc>
              <a:buClr>
                <a:schemeClr val="tx1"/>
              </a:buClr>
            </a:pPr>
            <a:r>
              <a:rPr lang="en-US" sz="1800" dirty="0" smtClean="0"/>
              <a:t>Commercial workloads: </a:t>
            </a:r>
            <a:r>
              <a:rPr lang="en-US" sz="1800" b="1" dirty="0" smtClean="0">
                <a:solidFill>
                  <a:srgbClr val="FF0000"/>
                </a:solidFill>
              </a:rPr>
              <a:t>3% </a:t>
            </a:r>
            <a:r>
              <a:rPr lang="en-US" sz="1800" dirty="0" smtClean="0"/>
              <a:t>average reduction</a:t>
            </a:r>
            <a:endParaRPr lang="en-US" sz="1800" b="1" dirty="0" smtClean="0">
              <a:solidFill>
                <a:srgbClr val="FF0000"/>
              </a:solidFill>
            </a:endParaRPr>
          </a:p>
          <a:p>
            <a:pPr marL="1295400" lvl="2" indent="-381000">
              <a:lnSpc>
                <a:spcPct val="80000"/>
              </a:lnSpc>
              <a:buClr>
                <a:srgbClr val="990000"/>
              </a:buClr>
              <a:buFontTx/>
              <a:buAutoNum type="arabicPeriod"/>
            </a:pPr>
            <a:r>
              <a:rPr lang="en-US" b="1" dirty="0" smtClean="0">
                <a:solidFill>
                  <a:srgbClr val="990000"/>
                </a:solidFill>
              </a:rPr>
              <a:t>Cache Block Migration </a:t>
            </a:r>
            <a:r>
              <a:rPr lang="en-US" dirty="0" smtClean="0"/>
              <a:t>(e.g. D-NUCA)</a:t>
            </a:r>
          </a:p>
          <a:p>
            <a:pPr marL="1714500" lvl="3" indent="-342900">
              <a:lnSpc>
                <a:spcPct val="80000"/>
              </a:lnSpc>
              <a:buClr>
                <a:schemeClr val="tx1"/>
              </a:buClr>
            </a:pPr>
            <a:r>
              <a:rPr lang="en-US" sz="1800" dirty="0" smtClean="0"/>
              <a:t>Block sharing limits average reduction to</a:t>
            </a:r>
            <a:r>
              <a:rPr lang="en-US" sz="1800" b="1" dirty="0" smtClean="0">
                <a:solidFill>
                  <a:srgbClr val="FF0000"/>
                </a:solidFill>
              </a:rPr>
              <a:t> 3%</a:t>
            </a:r>
            <a:endParaRPr lang="en-US" sz="1800" dirty="0" smtClean="0"/>
          </a:p>
          <a:p>
            <a:pPr marL="1714500" lvl="3" indent="-342900">
              <a:lnSpc>
                <a:spcPct val="80000"/>
              </a:lnSpc>
              <a:buClr>
                <a:schemeClr val="tx1"/>
              </a:buClr>
            </a:pPr>
            <a:r>
              <a:rPr lang="en-US" sz="1800" dirty="0" smtClean="0"/>
              <a:t>Dependence on difficult to implement smart search</a:t>
            </a:r>
            <a:endParaRPr lang="en-US" sz="1800" b="1" dirty="0" smtClean="0">
              <a:solidFill>
                <a:srgbClr val="FF0000"/>
              </a:solidFill>
            </a:endParaRPr>
          </a:p>
          <a:p>
            <a:pPr marL="1295400" lvl="2" indent="-381000">
              <a:lnSpc>
                <a:spcPct val="80000"/>
              </a:lnSpc>
              <a:buClr>
                <a:srgbClr val="990000"/>
              </a:buClr>
              <a:buFontTx/>
              <a:buAutoNum type="arabicPeriod"/>
            </a:pPr>
            <a:r>
              <a:rPr lang="en-US" b="1" dirty="0" smtClean="0">
                <a:solidFill>
                  <a:srgbClr val="990000"/>
                </a:solidFill>
              </a:rPr>
              <a:t>On-chip Transmission Lines </a:t>
            </a:r>
            <a:r>
              <a:rPr lang="en-US" dirty="0" smtClean="0"/>
              <a:t>(e.g. TLC)</a:t>
            </a:r>
          </a:p>
          <a:p>
            <a:pPr marL="1714500" lvl="3" indent="-342900">
              <a:lnSpc>
                <a:spcPct val="80000"/>
              </a:lnSpc>
              <a:buClr>
                <a:schemeClr val="tx1"/>
              </a:buClr>
            </a:pPr>
            <a:r>
              <a:rPr lang="en-US" sz="1800" dirty="0" smtClean="0"/>
              <a:t>Reduce runtime by </a:t>
            </a:r>
            <a:r>
              <a:rPr lang="en-US" sz="1800" b="1" dirty="0" smtClean="0">
                <a:solidFill>
                  <a:srgbClr val="FF0000"/>
                </a:solidFill>
              </a:rPr>
              <a:t>8% </a:t>
            </a:r>
            <a:r>
              <a:rPr lang="en-US" sz="1800" dirty="0" smtClean="0"/>
              <a:t>on average</a:t>
            </a:r>
            <a:endParaRPr lang="en-US" sz="1800" b="1" dirty="0" smtClean="0">
              <a:solidFill>
                <a:srgbClr val="FF0000"/>
              </a:solidFill>
            </a:endParaRPr>
          </a:p>
          <a:p>
            <a:pPr marL="1714500" lvl="3" indent="-342900">
              <a:lnSpc>
                <a:spcPct val="80000"/>
              </a:lnSpc>
              <a:buClr>
                <a:schemeClr val="tx1"/>
              </a:buClr>
            </a:pPr>
            <a:r>
              <a:rPr lang="en-US" sz="1800" dirty="0" smtClean="0"/>
              <a:t>Bandwidth contention accounts for</a:t>
            </a:r>
            <a:r>
              <a:rPr lang="en-US" sz="1800" b="1" dirty="0" smtClean="0">
                <a:solidFill>
                  <a:srgbClr val="FF0000"/>
                </a:solidFill>
              </a:rPr>
              <a:t> 26% </a:t>
            </a:r>
            <a:r>
              <a:rPr lang="en-US" sz="1800" dirty="0" smtClean="0"/>
              <a:t>of L2 hit latency</a:t>
            </a:r>
          </a:p>
          <a:p>
            <a:pPr marL="533400" indent="-533400">
              <a:lnSpc>
                <a:spcPct val="80000"/>
              </a:lnSpc>
              <a:buClr>
                <a:schemeClr val="tx1"/>
              </a:buClr>
            </a:pPr>
            <a:r>
              <a:rPr lang="en-US" b="1" dirty="0" smtClean="0">
                <a:solidFill>
                  <a:srgbClr val="990000"/>
                </a:solidFill>
              </a:rPr>
              <a:t>Combining techniques</a:t>
            </a:r>
          </a:p>
          <a:p>
            <a:pPr marL="1295400" lvl="2" indent="-381000">
              <a:lnSpc>
                <a:spcPct val="80000"/>
              </a:lnSpc>
              <a:buClr>
                <a:schemeClr val="tx1"/>
              </a:buClr>
              <a:buFont typeface="Arial" charset="0"/>
              <a:buChar char="+"/>
            </a:pPr>
            <a:r>
              <a:rPr lang="en-US" dirty="0" smtClean="0"/>
              <a:t>Potentially alleviates isolated deficiencies</a:t>
            </a:r>
          </a:p>
          <a:p>
            <a:pPr marL="1714500" lvl="3" indent="-342900">
              <a:lnSpc>
                <a:spcPct val="80000"/>
              </a:lnSpc>
              <a:buClr>
                <a:schemeClr val="tx1"/>
              </a:buClr>
            </a:pPr>
            <a:r>
              <a:rPr lang="en-US" sz="1800" dirty="0" smtClean="0"/>
              <a:t>Up to </a:t>
            </a:r>
            <a:r>
              <a:rPr lang="en-US" sz="1800" b="1" dirty="0" smtClean="0">
                <a:solidFill>
                  <a:srgbClr val="FF0000"/>
                </a:solidFill>
              </a:rPr>
              <a:t>19%</a:t>
            </a:r>
            <a:r>
              <a:rPr lang="en-US" sz="1800" dirty="0" smtClean="0"/>
              <a:t> reduction vs. baseline</a:t>
            </a:r>
          </a:p>
          <a:p>
            <a:pPr marL="1295400" lvl="2" indent="-381000">
              <a:lnSpc>
                <a:spcPct val="80000"/>
              </a:lnSpc>
              <a:buClr>
                <a:schemeClr val="tx1"/>
              </a:buClr>
              <a:buFont typeface="Arial" charset="0"/>
              <a:buChar char="–"/>
            </a:pPr>
            <a:r>
              <a:rPr lang="en-US" dirty="0" smtClean="0"/>
              <a:t>Implementation complexity</a:t>
            </a:r>
          </a:p>
          <a:p>
            <a:pPr marL="495300" indent="-381000">
              <a:lnSpc>
                <a:spcPct val="80000"/>
              </a:lnSpc>
              <a:buClr>
                <a:schemeClr val="tx1"/>
              </a:buClr>
              <a:buFont typeface="Arial" charset="0"/>
              <a:buChar char="–"/>
            </a:pPr>
            <a:r>
              <a:rPr lang="en-US" dirty="0" smtClean="0"/>
              <a:t>D-NUCA search technique for CMPs</a:t>
            </a:r>
          </a:p>
          <a:p>
            <a:pPr marL="895350" lvl="1" indent="-381000">
              <a:lnSpc>
                <a:spcPct val="80000"/>
              </a:lnSpc>
              <a:buClr>
                <a:schemeClr val="tx1"/>
              </a:buClr>
              <a:buFont typeface="Arial" charset="0"/>
              <a:buChar char="–"/>
            </a:pPr>
            <a:r>
              <a:rPr lang="en-US" dirty="0" smtClean="0"/>
              <a:t>Do it in steps</a:t>
            </a:r>
          </a:p>
          <a:p>
            <a:endParaRPr 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Simulating private caching</a:t>
            </a:r>
          </a:p>
        </p:txBody>
      </p:sp>
      <p:sp>
        <p:nvSpPr>
          <p:cNvPr id="517124" name="Text Box 4"/>
          <p:cNvSpPr txBox="1">
            <a:spLocks noChangeArrowheads="1"/>
          </p:cNvSpPr>
          <p:nvPr/>
        </p:nvSpPr>
        <p:spPr bwMode="auto">
          <a:xfrm>
            <a:off x="1079500" y="457200"/>
            <a:ext cx="6840538" cy="641350"/>
          </a:xfrm>
          <a:prstGeom prst="rect">
            <a:avLst/>
          </a:prstGeom>
          <a:solidFill>
            <a:srgbClr val="000080">
              <a:alpha val="89999"/>
            </a:srgbClr>
          </a:solidFill>
          <a:ln w="9525">
            <a:noFill/>
            <a:miter lim="800000"/>
            <a:headEnd/>
            <a:tailEnd/>
          </a:ln>
          <a:effectLst/>
        </p:spPr>
        <p:txBody>
          <a:bodyPr>
            <a:spAutoFit/>
          </a:bodyPr>
          <a:lstStyle/>
          <a:p>
            <a:pPr latinLnBrk="0">
              <a:spcBef>
                <a:spcPct val="50000"/>
              </a:spcBef>
            </a:pPr>
            <a:r>
              <a:rPr lang="en-US" sz="1800" b="0">
                <a:solidFill>
                  <a:schemeClr val="bg1"/>
                </a:solidFill>
              </a:rPr>
              <a:t>For a page requested from a program running on core </a:t>
            </a:r>
            <a:r>
              <a:rPr lang="en-US" sz="1800" b="0" i="1">
                <a:solidFill>
                  <a:schemeClr val="bg1"/>
                </a:solidFill>
              </a:rPr>
              <a:t>i</a:t>
            </a:r>
            <a:r>
              <a:rPr lang="en-US" sz="1800" b="0">
                <a:solidFill>
                  <a:schemeClr val="bg1"/>
                </a:solidFill>
              </a:rPr>
              <a:t>, map the page to cache slice </a:t>
            </a:r>
            <a:r>
              <a:rPr lang="en-US" sz="1800" b="0" i="1">
                <a:solidFill>
                  <a:schemeClr val="bg1"/>
                </a:solidFill>
              </a:rPr>
              <a:t>i</a:t>
            </a:r>
            <a:endParaRPr lang="en-US" sz="1800" b="0" i="1">
              <a:solidFill>
                <a:schemeClr val="bg1"/>
              </a:solidFill>
              <a:sym typeface="Wingdings 2" pitchFamily="18" charset="2"/>
            </a:endParaRPr>
          </a:p>
        </p:txBody>
      </p:sp>
      <p:graphicFrame>
        <p:nvGraphicFramePr>
          <p:cNvPr id="517130" name="Object 10"/>
          <p:cNvGraphicFramePr>
            <a:graphicFrameLocks noChangeAspect="1"/>
          </p:cNvGraphicFramePr>
          <p:nvPr/>
        </p:nvGraphicFramePr>
        <p:xfrm>
          <a:off x="900113" y="1393825"/>
          <a:ext cx="3600450" cy="3648075"/>
        </p:xfrm>
        <a:graphic>
          <a:graphicData uri="http://schemas.openxmlformats.org/presentationml/2006/ole">
            <p:oleObj spid="_x0000_s642050" name="차트" r:id="rId4" imgW="3600626" imgH="3647956" progId="Excel.Sheet.8">
              <p:embed/>
            </p:oleObj>
          </a:graphicData>
        </a:graphic>
      </p:graphicFrame>
      <p:graphicFrame>
        <p:nvGraphicFramePr>
          <p:cNvPr id="517133" name="Object 13"/>
          <p:cNvGraphicFramePr>
            <a:graphicFrameLocks noChangeAspect="1"/>
          </p:cNvGraphicFramePr>
          <p:nvPr/>
        </p:nvGraphicFramePr>
        <p:xfrm>
          <a:off x="4716463" y="1393825"/>
          <a:ext cx="3619500" cy="3638550"/>
        </p:xfrm>
        <a:graphic>
          <a:graphicData uri="http://schemas.openxmlformats.org/presentationml/2006/ole">
            <p:oleObj spid="_x0000_s642051" name="차트" r:id="rId5" imgW="3619617" imgH="3638669" progId="Excel.Sheet.8">
              <p:embed/>
            </p:oleObj>
          </a:graphicData>
        </a:graphic>
      </p:graphicFrame>
      <p:sp>
        <p:nvSpPr>
          <p:cNvPr id="517134" name="Text Box 14"/>
          <p:cNvSpPr txBox="1">
            <a:spLocks noChangeArrowheads="1"/>
          </p:cNvSpPr>
          <p:nvPr/>
        </p:nvSpPr>
        <p:spPr bwMode="auto">
          <a:xfrm rot="-5400000">
            <a:off x="-101600" y="2971800"/>
            <a:ext cx="1846263" cy="274637"/>
          </a:xfrm>
          <a:prstGeom prst="rect">
            <a:avLst/>
          </a:prstGeom>
          <a:noFill/>
          <a:ln w="9525">
            <a:noFill/>
            <a:miter lim="800000"/>
            <a:headEnd/>
            <a:tailEnd/>
          </a:ln>
          <a:effectLst/>
        </p:spPr>
        <p:txBody>
          <a:bodyPr wrap="none">
            <a:spAutoFit/>
          </a:bodyPr>
          <a:lstStyle/>
          <a:p>
            <a:r>
              <a:rPr lang="en-US" sz="1200" b="0"/>
              <a:t>L2 cache latency (cycles)</a:t>
            </a:r>
          </a:p>
        </p:txBody>
      </p:sp>
      <p:graphicFrame>
        <p:nvGraphicFramePr>
          <p:cNvPr id="517129" name="Object 9"/>
          <p:cNvGraphicFramePr>
            <a:graphicFrameLocks noChangeAspect="1"/>
          </p:cNvGraphicFramePr>
          <p:nvPr/>
        </p:nvGraphicFramePr>
        <p:xfrm>
          <a:off x="900113" y="1393825"/>
          <a:ext cx="3600450" cy="3648075"/>
        </p:xfrm>
        <a:graphic>
          <a:graphicData uri="http://schemas.openxmlformats.org/presentationml/2006/ole">
            <p:oleObj spid="_x0000_s642052" name="차트" r:id="rId6" imgW="3600626" imgH="3647956" progId="Excel.Sheet.8">
              <p:embed/>
            </p:oleObj>
          </a:graphicData>
        </a:graphic>
      </p:graphicFrame>
      <p:graphicFrame>
        <p:nvGraphicFramePr>
          <p:cNvPr id="517132" name="Object 12"/>
          <p:cNvGraphicFramePr>
            <a:graphicFrameLocks noChangeAspect="1"/>
          </p:cNvGraphicFramePr>
          <p:nvPr/>
        </p:nvGraphicFramePr>
        <p:xfrm>
          <a:off x="4716463" y="1393825"/>
          <a:ext cx="3619500" cy="3638550"/>
        </p:xfrm>
        <a:graphic>
          <a:graphicData uri="http://schemas.openxmlformats.org/presentationml/2006/ole">
            <p:oleObj spid="_x0000_s642053" name="차트" r:id="rId7" imgW="3619617" imgH="3638669" progId="Excel.Sheet.8">
              <p:embed/>
            </p:oleObj>
          </a:graphicData>
        </a:graphic>
      </p:graphicFrame>
      <p:sp>
        <p:nvSpPr>
          <p:cNvPr id="517135" name="Text Box 15"/>
          <p:cNvSpPr txBox="1">
            <a:spLocks noChangeArrowheads="1"/>
          </p:cNvSpPr>
          <p:nvPr/>
        </p:nvSpPr>
        <p:spPr bwMode="auto">
          <a:xfrm>
            <a:off x="2411413" y="1249362"/>
            <a:ext cx="1064715" cy="276999"/>
          </a:xfrm>
          <a:prstGeom prst="rect">
            <a:avLst/>
          </a:prstGeom>
          <a:noFill/>
          <a:ln w="9525">
            <a:noFill/>
            <a:miter lim="800000"/>
            <a:headEnd/>
            <a:tailEnd/>
          </a:ln>
          <a:effectLst/>
        </p:spPr>
        <p:txBody>
          <a:bodyPr wrap="none">
            <a:spAutoFit/>
          </a:bodyPr>
          <a:lstStyle/>
          <a:p>
            <a:r>
              <a:rPr lang="en-US" sz="1200" b="1" dirty="0"/>
              <a:t>SPEC2k INT</a:t>
            </a:r>
          </a:p>
        </p:txBody>
      </p:sp>
      <p:sp>
        <p:nvSpPr>
          <p:cNvPr id="517136" name="Text Box 16"/>
          <p:cNvSpPr txBox="1">
            <a:spLocks noChangeArrowheads="1"/>
          </p:cNvSpPr>
          <p:nvPr/>
        </p:nvSpPr>
        <p:spPr bwMode="auto">
          <a:xfrm>
            <a:off x="6300788" y="1249362"/>
            <a:ext cx="1013419" cy="276999"/>
          </a:xfrm>
          <a:prstGeom prst="rect">
            <a:avLst/>
          </a:prstGeom>
          <a:noFill/>
          <a:ln w="9525">
            <a:noFill/>
            <a:miter lim="800000"/>
            <a:headEnd/>
            <a:tailEnd/>
          </a:ln>
          <a:effectLst/>
        </p:spPr>
        <p:txBody>
          <a:bodyPr wrap="none">
            <a:spAutoFit/>
          </a:bodyPr>
          <a:lstStyle/>
          <a:p>
            <a:r>
              <a:rPr lang="en-US" sz="1200" b="1" dirty="0"/>
              <a:t>SPEC2k FP</a:t>
            </a:r>
          </a:p>
        </p:txBody>
      </p:sp>
      <p:sp>
        <p:nvSpPr>
          <p:cNvPr id="517137" name="Text Box 17"/>
          <p:cNvSpPr txBox="1">
            <a:spLocks noChangeArrowheads="1"/>
          </p:cNvSpPr>
          <p:nvPr/>
        </p:nvSpPr>
        <p:spPr bwMode="auto">
          <a:xfrm>
            <a:off x="1331913" y="1681162"/>
            <a:ext cx="1230312" cy="274638"/>
          </a:xfrm>
          <a:prstGeom prst="rect">
            <a:avLst/>
          </a:prstGeom>
          <a:noFill/>
          <a:ln w="9525">
            <a:noFill/>
            <a:miter lim="800000"/>
            <a:headEnd/>
            <a:tailEnd/>
          </a:ln>
          <a:effectLst/>
        </p:spPr>
        <p:txBody>
          <a:bodyPr wrap="none">
            <a:spAutoFit/>
          </a:bodyPr>
          <a:lstStyle/>
          <a:p>
            <a:r>
              <a:rPr lang="en-US" sz="1200" b="0"/>
              <a:t>private caching</a:t>
            </a:r>
          </a:p>
        </p:txBody>
      </p:sp>
      <p:sp>
        <p:nvSpPr>
          <p:cNvPr id="517138" name="Text Box 18"/>
          <p:cNvSpPr txBox="1">
            <a:spLocks noChangeArrowheads="1"/>
          </p:cNvSpPr>
          <p:nvPr/>
        </p:nvSpPr>
        <p:spPr bwMode="auto">
          <a:xfrm>
            <a:off x="1835150" y="1970087"/>
            <a:ext cx="828675" cy="274638"/>
          </a:xfrm>
          <a:prstGeom prst="rect">
            <a:avLst/>
          </a:prstGeom>
          <a:noFill/>
          <a:ln w="9525">
            <a:noFill/>
            <a:miter lim="800000"/>
            <a:headEnd/>
            <a:tailEnd/>
          </a:ln>
          <a:effectLst/>
        </p:spPr>
        <p:txBody>
          <a:bodyPr wrap="none">
            <a:spAutoFit/>
          </a:bodyPr>
          <a:lstStyle/>
          <a:p>
            <a:r>
              <a:rPr lang="en-US" sz="1200" b="0"/>
              <a:t>OS-based</a:t>
            </a:r>
          </a:p>
        </p:txBody>
      </p:sp>
      <p:sp>
        <p:nvSpPr>
          <p:cNvPr id="517139" name="Text Box 19"/>
          <p:cNvSpPr txBox="1">
            <a:spLocks noChangeArrowheads="1"/>
          </p:cNvSpPr>
          <p:nvPr/>
        </p:nvSpPr>
        <p:spPr bwMode="auto">
          <a:xfrm>
            <a:off x="4140200" y="4994275"/>
            <a:ext cx="1406525" cy="274637"/>
          </a:xfrm>
          <a:prstGeom prst="rect">
            <a:avLst/>
          </a:prstGeom>
          <a:noFill/>
          <a:ln w="9525">
            <a:noFill/>
            <a:miter lim="800000"/>
            <a:headEnd/>
            <a:tailEnd/>
          </a:ln>
          <a:effectLst/>
        </p:spPr>
        <p:txBody>
          <a:bodyPr wrap="none">
            <a:spAutoFit/>
          </a:bodyPr>
          <a:lstStyle/>
          <a:p>
            <a:r>
              <a:rPr lang="en-US" sz="1200" b="0"/>
              <a:t>L2 cache slice size</a:t>
            </a:r>
          </a:p>
        </p:txBody>
      </p:sp>
      <p:sp>
        <p:nvSpPr>
          <p:cNvPr id="517140" name="Text Box 20"/>
          <p:cNvSpPr txBox="1">
            <a:spLocks noChangeArrowheads="1"/>
          </p:cNvSpPr>
          <p:nvPr/>
        </p:nvSpPr>
        <p:spPr bwMode="auto">
          <a:xfrm>
            <a:off x="2133600" y="5253037"/>
            <a:ext cx="4500562" cy="1604963"/>
          </a:xfrm>
          <a:prstGeom prst="rect">
            <a:avLst/>
          </a:prstGeom>
          <a:solidFill>
            <a:srgbClr val="000080">
              <a:alpha val="78000"/>
            </a:srgbClr>
          </a:solidFill>
          <a:ln w="9525">
            <a:noFill/>
            <a:miter lim="800000"/>
            <a:headEnd/>
            <a:tailEnd/>
          </a:ln>
          <a:effectLst/>
        </p:spPr>
        <p:txBody>
          <a:bodyPr>
            <a:spAutoFit/>
          </a:bodyPr>
          <a:lstStyle/>
          <a:p>
            <a:pPr>
              <a:spcBef>
                <a:spcPct val="50000"/>
              </a:spcBef>
            </a:pPr>
            <a:endParaRPr lang="en-US" sz="1800" b="0">
              <a:solidFill>
                <a:schemeClr val="bg1"/>
              </a:solidFill>
            </a:endParaRPr>
          </a:p>
          <a:p>
            <a:pPr>
              <a:spcBef>
                <a:spcPct val="50000"/>
              </a:spcBef>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Simulating private caching is simple</a:t>
            </a:r>
            <a:endParaRPr lang="en-US" sz="1800" b="0">
              <a:solidFill>
                <a:schemeClr val="bg1"/>
              </a:solidFill>
            </a:endParaRPr>
          </a:p>
          <a:p>
            <a:pPr>
              <a:spcBef>
                <a:spcPct val="50000"/>
              </a:spcBef>
              <a:buFont typeface="Wingdings 2" pitchFamily="18" charset="2"/>
              <a:buNone/>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Similar or better performance</a:t>
            </a:r>
          </a:p>
          <a:p>
            <a:pPr>
              <a:spcBef>
                <a:spcPct val="50000"/>
              </a:spcBef>
            </a:pPr>
            <a:endParaRPr lang="en-US" sz="1800" b="0">
              <a:solidFill>
                <a:schemeClr val="bg1"/>
              </a:solidFill>
              <a:sym typeface="Wingdings 2" pitchFamily="18" charset="2"/>
            </a:endParaRP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280" name="Object 16"/>
          <p:cNvGraphicFramePr>
            <a:graphicFrameLocks noChangeAspect="1"/>
          </p:cNvGraphicFramePr>
          <p:nvPr/>
        </p:nvGraphicFramePr>
        <p:xfrm>
          <a:off x="4787900" y="1287463"/>
          <a:ext cx="3629025" cy="3648075"/>
        </p:xfrm>
        <a:graphic>
          <a:graphicData uri="http://schemas.openxmlformats.org/presentationml/2006/ole">
            <p:oleObj spid="_x0000_s643074" name="차트" r:id="rId4" imgW="3629113" imgH="3647956" progId="Excel.Sheet.8">
              <p:embed/>
            </p:oleObj>
          </a:graphicData>
        </a:graphic>
      </p:graphicFrame>
      <p:graphicFrame>
        <p:nvGraphicFramePr>
          <p:cNvPr id="523281" name="Object 17"/>
          <p:cNvGraphicFramePr>
            <a:graphicFrameLocks noChangeAspect="1"/>
          </p:cNvGraphicFramePr>
          <p:nvPr/>
        </p:nvGraphicFramePr>
        <p:xfrm>
          <a:off x="900113" y="1287463"/>
          <a:ext cx="3629025" cy="3648075"/>
        </p:xfrm>
        <a:graphic>
          <a:graphicData uri="http://schemas.openxmlformats.org/presentationml/2006/ole">
            <p:oleObj spid="_x0000_s643075" name="차트" r:id="rId5" imgW="3629113" imgH="3647956" progId="Excel.Sheet.8">
              <p:embed/>
            </p:oleObj>
          </a:graphicData>
        </a:graphic>
      </p:graphicFrame>
      <p:sp>
        <p:nvSpPr>
          <p:cNvPr id="523266" name="Rectangle 2"/>
          <p:cNvSpPr>
            <a:spLocks noGrp="1" noChangeArrowheads="1"/>
          </p:cNvSpPr>
          <p:nvPr>
            <p:ph type="title"/>
          </p:nvPr>
        </p:nvSpPr>
        <p:spPr/>
        <p:txBody>
          <a:bodyPr/>
          <a:lstStyle/>
          <a:p>
            <a:r>
              <a:rPr lang="en-US"/>
              <a:t>Simulating shared caching</a:t>
            </a:r>
          </a:p>
        </p:txBody>
      </p:sp>
      <p:sp>
        <p:nvSpPr>
          <p:cNvPr id="523267" name="Text Box 3"/>
          <p:cNvSpPr txBox="1">
            <a:spLocks noChangeArrowheads="1"/>
          </p:cNvSpPr>
          <p:nvPr/>
        </p:nvSpPr>
        <p:spPr bwMode="auto">
          <a:xfrm>
            <a:off x="1079500" y="533400"/>
            <a:ext cx="6840538" cy="641350"/>
          </a:xfrm>
          <a:prstGeom prst="rect">
            <a:avLst/>
          </a:prstGeom>
          <a:solidFill>
            <a:srgbClr val="000080">
              <a:alpha val="89999"/>
            </a:srgbClr>
          </a:solidFill>
          <a:ln w="9525">
            <a:noFill/>
            <a:miter lim="800000"/>
            <a:headEnd/>
            <a:tailEnd/>
          </a:ln>
          <a:effectLst/>
        </p:spPr>
        <p:txBody>
          <a:bodyPr>
            <a:spAutoFit/>
          </a:bodyPr>
          <a:lstStyle/>
          <a:p>
            <a:pPr latinLnBrk="0">
              <a:spcBef>
                <a:spcPct val="50000"/>
              </a:spcBef>
            </a:pPr>
            <a:r>
              <a:rPr lang="en-US" sz="1800" b="0">
                <a:solidFill>
                  <a:schemeClr val="bg1"/>
                </a:solidFill>
              </a:rPr>
              <a:t>For a page requested from a program running on core </a:t>
            </a:r>
            <a:r>
              <a:rPr lang="en-US" sz="1800" b="0" i="1">
                <a:solidFill>
                  <a:schemeClr val="bg1"/>
                </a:solidFill>
              </a:rPr>
              <a:t>i</a:t>
            </a:r>
            <a:r>
              <a:rPr lang="en-US" sz="1800" b="0">
                <a:solidFill>
                  <a:schemeClr val="bg1"/>
                </a:solidFill>
              </a:rPr>
              <a:t>, map the page to all cache slices (round-robin, random, …)</a:t>
            </a:r>
            <a:endParaRPr lang="en-US" sz="1800" b="0" i="1">
              <a:solidFill>
                <a:schemeClr val="bg1"/>
              </a:solidFill>
              <a:sym typeface="Wingdings 2" pitchFamily="18" charset="2"/>
            </a:endParaRPr>
          </a:p>
        </p:txBody>
      </p:sp>
      <p:sp>
        <p:nvSpPr>
          <p:cNvPr id="523270" name="Text Box 6"/>
          <p:cNvSpPr txBox="1">
            <a:spLocks noChangeArrowheads="1"/>
          </p:cNvSpPr>
          <p:nvPr/>
        </p:nvSpPr>
        <p:spPr bwMode="auto">
          <a:xfrm rot="-5400000">
            <a:off x="-101600" y="2865438"/>
            <a:ext cx="1846263" cy="274637"/>
          </a:xfrm>
          <a:prstGeom prst="rect">
            <a:avLst/>
          </a:prstGeom>
          <a:noFill/>
          <a:ln w="9525">
            <a:noFill/>
            <a:miter lim="800000"/>
            <a:headEnd/>
            <a:tailEnd/>
          </a:ln>
          <a:effectLst/>
        </p:spPr>
        <p:txBody>
          <a:bodyPr wrap="none">
            <a:spAutoFit/>
          </a:bodyPr>
          <a:lstStyle/>
          <a:p>
            <a:r>
              <a:rPr lang="en-US" sz="1200" b="0"/>
              <a:t>L2 cache latency (cycles)</a:t>
            </a:r>
          </a:p>
        </p:txBody>
      </p:sp>
      <p:sp>
        <p:nvSpPr>
          <p:cNvPr id="523273" name="Text Box 9"/>
          <p:cNvSpPr txBox="1">
            <a:spLocks noChangeArrowheads="1"/>
          </p:cNvSpPr>
          <p:nvPr/>
        </p:nvSpPr>
        <p:spPr bwMode="auto">
          <a:xfrm>
            <a:off x="2411413" y="1143000"/>
            <a:ext cx="952500" cy="274638"/>
          </a:xfrm>
          <a:prstGeom prst="rect">
            <a:avLst/>
          </a:prstGeom>
          <a:noFill/>
          <a:ln w="9525">
            <a:noFill/>
            <a:miter lim="800000"/>
            <a:headEnd/>
            <a:tailEnd/>
          </a:ln>
          <a:effectLst/>
        </p:spPr>
        <p:txBody>
          <a:bodyPr wrap="none">
            <a:spAutoFit/>
          </a:bodyPr>
          <a:lstStyle/>
          <a:p>
            <a:r>
              <a:rPr lang="en-US" sz="1200" b="0"/>
              <a:t>SPEC2k INT</a:t>
            </a:r>
          </a:p>
        </p:txBody>
      </p:sp>
      <p:sp>
        <p:nvSpPr>
          <p:cNvPr id="523274" name="Text Box 10"/>
          <p:cNvSpPr txBox="1">
            <a:spLocks noChangeArrowheads="1"/>
          </p:cNvSpPr>
          <p:nvPr/>
        </p:nvSpPr>
        <p:spPr bwMode="auto">
          <a:xfrm>
            <a:off x="6300788" y="1143000"/>
            <a:ext cx="881062" cy="274638"/>
          </a:xfrm>
          <a:prstGeom prst="rect">
            <a:avLst/>
          </a:prstGeom>
          <a:noFill/>
          <a:ln w="9525">
            <a:noFill/>
            <a:miter lim="800000"/>
            <a:headEnd/>
            <a:tailEnd/>
          </a:ln>
          <a:effectLst/>
        </p:spPr>
        <p:txBody>
          <a:bodyPr wrap="none">
            <a:spAutoFit/>
          </a:bodyPr>
          <a:lstStyle/>
          <a:p>
            <a:r>
              <a:rPr lang="en-US" sz="1200" b="0"/>
              <a:t>SPEC2k FP</a:t>
            </a:r>
          </a:p>
        </p:txBody>
      </p:sp>
      <p:graphicFrame>
        <p:nvGraphicFramePr>
          <p:cNvPr id="523277" name="Object 13"/>
          <p:cNvGraphicFramePr>
            <a:graphicFrameLocks noChangeAspect="1"/>
          </p:cNvGraphicFramePr>
          <p:nvPr/>
        </p:nvGraphicFramePr>
        <p:xfrm>
          <a:off x="900113" y="1287463"/>
          <a:ext cx="3629025" cy="3648075"/>
        </p:xfrm>
        <a:graphic>
          <a:graphicData uri="http://schemas.openxmlformats.org/presentationml/2006/ole">
            <p:oleObj spid="_x0000_s643076" name="차트" r:id="rId6" imgW="3629113" imgH="3647956" progId="Excel.Sheet.8">
              <p:embed/>
            </p:oleObj>
          </a:graphicData>
        </a:graphic>
      </p:graphicFrame>
      <p:graphicFrame>
        <p:nvGraphicFramePr>
          <p:cNvPr id="523278" name="Object 14"/>
          <p:cNvGraphicFramePr>
            <a:graphicFrameLocks noChangeAspect="1"/>
          </p:cNvGraphicFramePr>
          <p:nvPr/>
        </p:nvGraphicFramePr>
        <p:xfrm>
          <a:off x="4787900" y="1287463"/>
          <a:ext cx="3629025" cy="3648075"/>
        </p:xfrm>
        <a:graphic>
          <a:graphicData uri="http://schemas.openxmlformats.org/presentationml/2006/ole">
            <p:oleObj spid="_x0000_s643077" name="차트" r:id="rId7" imgW="3629113" imgH="3647956" progId="Excel.Sheet.8">
              <p:embed/>
            </p:oleObj>
          </a:graphicData>
        </a:graphic>
      </p:graphicFrame>
      <p:sp>
        <p:nvSpPr>
          <p:cNvPr id="523279" name="Text Box 15"/>
          <p:cNvSpPr txBox="1">
            <a:spLocks noChangeArrowheads="1"/>
          </p:cNvSpPr>
          <p:nvPr/>
        </p:nvSpPr>
        <p:spPr bwMode="auto">
          <a:xfrm>
            <a:off x="4140200" y="4887913"/>
            <a:ext cx="1406525" cy="274637"/>
          </a:xfrm>
          <a:prstGeom prst="rect">
            <a:avLst/>
          </a:prstGeom>
          <a:noFill/>
          <a:ln w="9525">
            <a:noFill/>
            <a:miter lim="800000"/>
            <a:headEnd/>
            <a:tailEnd/>
          </a:ln>
          <a:effectLst/>
        </p:spPr>
        <p:txBody>
          <a:bodyPr wrap="none">
            <a:spAutoFit/>
          </a:bodyPr>
          <a:lstStyle/>
          <a:p>
            <a:r>
              <a:rPr lang="en-US" sz="1200" b="0"/>
              <a:t>L2 cache slice size</a:t>
            </a:r>
          </a:p>
        </p:txBody>
      </p:sp>
      <p:sp>
        <p:nvSpPr>
          <p:cNvPr id="523275" name="Text Box 11"/>
          <p:cNvSpPr txBox="1">
            <a:spLocks noChangeArrowheads="1"/>
          </p:cNvSpPr>
          <p:nvPr/>
        </p:nvSpPr>
        <p:spPr bwMode="auto">
          <a:xfrm>
            <a:off x="1331913" y="2295525"/>
            <a:ext cx="641350" cy="274638"/>
          </a:xfrm>
          <a:prstGeom prst="rect">
            <a:avLst/>
          </a:prstGeom>
          <a:noFill/>
          <a:ln w="9525">
            <a:noFill/>
            <a:miter lim="800000"/>
            <a:headEnd/>
            <a:tailEnd/>
          </a:ln>
          <a:effectLst/>
        </p:spPr>
        <p:txBody>
          <a:bodyPr wrap="none">
            <a:spAutoFit/>
          </a:bodyPr>
          <a:lstStyle/>
          <a:p>
            <a:r>
              <a:rPr lang="en-US" sz="1200" b="0"/>
              <a:t>shared</a:t>
            </a:r>
          </a:p>
        </p:txBody>
      </p:sp>
      <p:sp>
        <p:nvSpPr>
          <p:cNvPr id="523276" name="Text Box 12"/>
          <p:cNvSpPr txBox="1">
            <a:spLocks noChangeArrowheads="1"/>
          </p:cNvSpPr>
          <p:nvPr/>
        </p:nvSpPr>
        <p:spPr bwMode="auto">
          <a:xfrm>
            <a:off x="1835150" y="2079625"/>
            <a:ext cx="374650" cy="274638"/>
          </a:xfrm>
          <a:prstGeom prst="rect">
            <a:avLst/>
          </a:prstGeom>
          <a:noFill/>
          <a:ln w="9525">
            <a:noFill/>
            <a:miter lim="800000"/>
            <a:headEnd/>
            <a:tailEnd/>
          </a:ln>
          <a:effectLst/>
        </p:spPr>
        <p:txBody>
          <a:bodyPr wrap="none">
            <a:spAutoFit/>
          </a:bodyPr>
          <a:lstStyle/>
          <a:p>
            <a:r>
              <a:rPr lang="en-US" sz="1200" b="0"/>
              <a:t>OS</a:t>
            </a:r>
          </a:p>
        </p:txBody>
      </p:sp>
      <p:sp>
        <p:nvSpPr>
          <p:cNvPr id="523282" name="Text Box 18"/>
          <p:cNvSpPr txBox="1">
            <a:spLocks noChangeArrowheads="1"/>
          </p:cNvSpPr>
          <p:nvPr/>
        </p:nvSpPr>
        <p:spPr bwMode="auto">
          <a:xfrm>
            <a:off x="6011863" y="1431925"/>
            <a:ext cx="490537" cy="274638"/>
          </a:xfrm>
          <a:prstGeom prst="rect">
            <a:avLst/>
          </a:prstGeom>
          <a:noFill/>
          <a:ln w="9525">
            <a:noFill/>
            <a:miter lim="800000"/>
            <a:headEnd/>
            <a:tailEnd/>
          </a:ln>
          <a:effectLst/>
        </p:spPr>
        <p:txBody>
          <a:bodyPr wrap="none">
            <a:spAutoFit/>
          </a:bodyPr>
          <a:lstStyle/>
          <a:p>
            <a:r>
              <a:rPr lang="en-US" sz="1200" b="0"/>
              <a:t>129 </a:t>
            </a:r>
          </a:p>
        </p:txBody>
      </p:sp>
      <p:sp>
        <p:nvSpPr>
          <p:cNvPr id="523283" name="Text Box 19"/>
          <p:cNvSpPr txBox="1">
            <a:spLocks noChangeArrowheads="1"/>
          </p:cNvSpPr>
          <p:nvPr/>
        </p:nvSpPr>
        <p:spPr bwMode="auto">
          <a:xfrm>
            <a:off x="7092950" y="1431925"/>
            <a:ext cx="490538" cy="274638"/>
          </a:xfrm>
          <a:prstGeom prst="rect">
            <a:avLst/>
          </a:prstGeom>
          <a:noFill/>
          <a:ln w="9525">
            <a:noFill/>
            <a:miter lim="800000"/>
            <a:headEnd/>
            <a:tailEnd/>
          </a:ln>
          <a:effectLst/>
        </p:spPr>
        <p:txBody>
          <a:bodyPr wrap="none">
            <a:spAutoFit/>
          </a:bodyPr>
          <a:lstStyle/>
          <a:p>
            <a:r>
              <a:rPr lang="en-US" sz="1200" b="0"/>
              <a:t>106 </a:t>
            </a:r>
          </a:p>
        </p:txBody>
      </p:sp>
      <p:sp>
        <p:nvSpPr>
          <p:cNvPr id="523284" name="Text Box 20"/>
          <p:cNvSpPr txBox="1">
            <a:spLocks noChangeArrowheads="1"/>
          </p:cNvSpPr>
          <p:nvPr/>
        </p:nvSpPr>
        <p:spPr bwMode="auto">
          <a:xfrm>
            <a:off x="2362200" y="5242173"/>
            <a:ext cx="4500563" cy="1615827"/>
          </a:xfrm>
          <a:prstGeom prst="rect">
            <a:avLst/>
          </a:prstGeom>
          <a:solidFill>
            <a:srgbClr val="000080">
              <a:alpha val="78000"/>
            </a:srgbClr>
          </a:solidFill>
          <a:ln w="9525">
            <a:noFill/>
            <a:miter lim="800000"/>
            <a:headEnd/>
            <a:tailEnd/>
          </a:ln>
          <a:effectLst/>
        </p:spPr>
        <p:txBody>
          <a:bodyPr wrap="square">
            <a:spAutoFit/>
          </a:bodyPr>
          <a:lstStyle/>
          <a:p>
            <a:pPr>
              <a:spcBef>
                <a:spcPct val="50000"/>
              </a:spcBef>
            </a:pPr>
            <a:endParaRPr lang="en-US" sz="1800" b="0" dirty="0">
              <a:solidFill>
                <a:schemeClr val="bg1"/>
              </a:solidFill>
            </a:endParaRPr>
          </a:p>
          <a:p>
            <a:pPr>
              <a:spcBef>
                <a:spcPct val="50000"/>
              </a:spcBef>
            </a:pPr>
            <a:r>
              <a:rPr lang="en-US" sz="1800" b="0" dirty="0">
                <a:solidFill>
                  <a:schemeClr val="bg1"/>
                </a:solidFill>
                <a:sym typeface="Wingdings" pitchFamily="2" charset="2"/>
              </a:rPr>
              <a:t></a:t>
            </a:r>
            <a:r>
              <a:rPr lang="en-US" sz="1800" b="0" dirty="0">
                <a:solidFill>
                  <a:schemeClr val="bg1"/>
                </a:solidFill>
              </a:rPr>
              <a:t> </a:t>
            </a:r>
            <a:r>
              <a:rPr lang="en-US" sz="1800" b="0" dirty="0">
                <a:solidFill>
                  <a:schemeClr val="bg1"/>
                </a:solidFill>
                <a:sym typeface="Wingdings 2" pitchFamily="18" charset="2"/>
              </a:rPr>
              <a:t>Simulating shared caching is simple</a:t>
            </a:r>
            <a:endParaRPr lang="en-US" sz="1800" b="0" dirty="0">
              <a:solidFill>
                <a:schemeClr val="bg1"/>
              </a:solidFill>
            </a:endParaRPr>
          </a:p>
          <a:p>
            <a:pPr>
              <a:spcBef>
                <a:spcPct val="50000"/>
              </a:spcBef>
              <a:buFont typeface="Wingdings" pitchFamily="2" charset="2"/>
              <a:buChar char="¨"/>
            </a:pPr>
            <a:r>
              <a:rPr lang="en-US" sz="1800" b="0" dirty="0">
                <a:solidFill>
                  <a:schemeClr val="bg1"/>
                </a:solidFill>
                <a:sym typeface="Wingdings 2" pitchFamily="18" charset="2"/>
              </a:rPr>
              <a:t> Mostly similar </a:t>
            </a:r>
            <a:r>
              <a:rPr lang="en-US" sz="1800" b="0" dirty="0" smtClean="0">
                <a:solidFill>
                  <a:schemeClr val="bg1"/>
                </a:solidFill>
                <a:sym typeface="Wingdings 2" pitchFamily="18" charset="2"/>
              </a:rPr>
              <a:t>behavior/performance</a:t>
            </a:r>
          </a:p>
          <a:p>
            <a:pPr>
              <a:spcBef>
                <a:spcPct val="50000"/>
              </a:spcBef>
            </a:pPr>
            <a:endParaRPr lang="en-US" sz="1800" b="0" dirty="0">
              <a:solidFill>
                <a:schemeClr val="bg1"/>
              </a:solidFill>
              <a:sym typeface="Wingdings 2" pitchFamily="18" charset="2"/>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Clustered Sharing</a:t>
            </a:r>
            <a:endParaRPr lang="en-US" dirty="0"/>
          </a:p>
        </p:txBody>
      </p:sp>
      <p:sp>
        <p:nvSpPr>
          <p:cNvPr id="3" name="Content Placeholder 2"/>
          <p:cNvSpPr>
            <a:spLocks noGrp="1"/>
          </p:cNvSpPr>
          <p:nvPr>
            <p:ph idx="1"/>
          </p:nvPr>
        </p:nvSpPr>
        <p:spPr/>
        <p:txBody>
          <a:bodyPr/>
          <a:lstStyle/>
          <a:p>
            <a:r>
              <a:rPr lang="en-US" dirty="0" smtClean="0"/>
              <a:t>Mid-way between Shared and Private</a:t>
            </a:r>
            <a:endParaRPr lang="en-US" dirty="0"/>
          </a:p>
        </p:txBody>
      </p:sp>
      <p:grpSp>
        <p:nvGrpSpPr>
          <p:cNvPr id="4" name="Group 55"/>
          <p:cNvGrpSpPr>
            <a:grpSpLocks/>
          </p:cNvGrpSpPr>
          <p:nvPr/>
        </p:nvGrpSpPr>
        <p:grpSpPr bwMode="auto">
          <a:xfrm>
            <a:off x="3455988" y="2349500"/>
            <a:ext cx="2087562" cy="3529013"/>
            <a:chOff x="929" y="1389"/>
            <a:chExt cx="1315" cy="2223"/>
          </a:xfrm>
        </p:grpSpPr>
        <p:grpSp>
          <p:nvGrpSpPr>
            <p:cNvPr id="5" name="Group 13"/>
            <p:cNvGrpSpPr>
              <a:grpSpLocks/>
            </p:cNvGrpSpPr>
            <p:nvPr/>
          </p:nvGrpSpPr>
          <p:grpSpPr bwMode="auto">
            <a:xfrm>
              <a:off x="929" y="1389"/>
              <a:ext cx="1315" cy="2223"/>
              <a:chOff x="1066" y="1434"/>
              <a:chExt cx="1315" cy="2223"/>
            </a:xfrm>
          </p:grpSpPr>
          <p:sp>
            <p:nvSpPr>
              <p:cNvPr id="22" name="Rectangle 14"/>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23" name="Picture 15" descr="die_90nm"/>
              <p:cNvPicPr>
                <a:picLocks noChangeAspect="1" noChangeArrowheads="1"/>
              </p:cNvPicPr>
              <p:nvPr/>
            </p:nvPicPr>
            <p:blipFill>
              <a:blip r:embed="rId2" cstate="print">
                <a:grayscl/>
              </a:blip>
              <a:srcRect/>
              <a:stretch>
                <a:fillRect/>
              </a:stretch>
            </p:blipFill>
            <p:spPr bwMode="auto">
              <a:xfrm>
                <a:off x="1111" y="1480"/>
                <a:ext cx="266" cy="478"/>
              </a:xfrm>
              <a:prstGeom prst="rect">
                <a:avLst/>
              </a:prstGeom>
              <a:noFill/>
              <a:ln w="9525">
                <a:noFill/>
                <a:miter lim="800000"/>
                <a:headEnd/>
                <a:tailEnd/>
              </a:ln>
            </p:spPr>
          </p:pic>
          <p:pic>
            <p:nvPicPr>
              <p:cNvPr id="24" name="Picture 16" descr="die_90nm"/>
              <p:cNvPicPr>
                <a:picLocks noChangeAspect="1" noChangeArrowheads="1"/>
              </p:cNvPicPr>
              <p:nvPr/>
            </p:nvPicPr>
            <p:blipFill>
              <a:blip r:embed="rId2" cstate="print">
                <a:grayscl/>
              </a:blip>
              <a:srcRect/>
              <a:stretch>
                <a:fillRect/>
              </a:stretch>
            </p:blipFill>
            <p:spPr bwMode="auto">
              <a:xfrm>
                <a:off x="1428" y="1480"/>
                <a:ext cx="266" cy="478"/>
              </a:xfrm>
              <a:prstGeom prst="rect">
                <a:avLst/>
              </a:prstGeom>
              <a:noFill/>
            </p:spPr>
          </p:pic>
          <p:pic>
            <p:nvPicPr>
              <p:cNvPr id="25" name="Picture 17" descr="die_90nm"/>
              <p:cNvPicPr>
                <a:picLocks noChangeAspect="1" noChangeArrowheads="1"/>
              </p:cNvPicPr>
              <p:nvPr/>
            </p:nvPicPr>
            <p:blipFill>
              <a:blip r:embed="rId2" cstate="print">
                <a:grayscl/>
              </a:blip>
              <a:srcRect/>
              <a:stretch>
                <a:fillRect/>
              </a:stretch>
            </p:blipFill>
            <p:spPr bwMode="auto">
              <a:xfrm>
                <a:off x="1746" y="1480"/>
                <a:ext cx="266" cy="478"/>
              </a:xfrm>
              <a:prstGeom prst="rect">
                <a:avLst/>
              </a:prstGeom>
              <a:noFill/>
            </p:spPr>
          </p:pic>
          <p:pic>
            <p:nvPicPr>
              <p:cNvPr id="26" name="Picture 18" descr="die_90nm"/>
              <p:cNvPicPr>
                <a:picLocks noChangeAspect="1" noChangeArrowheads="1"/>
              </p:cNvPicPr>
              <p:nvPr/>
            </p:nvPicPr>
            <p:blipFill>
              <a:blip r:embed="rId2" cstate="print">
                <a:grayscl/>
              </a:blip>
              <a:srcRect/>
              <a:stretch>
                <a:fillRect/>
              </a:stretch>
            </p:blipFill>
            <p:spPr bwMode="auto">
              <a:xfrm>
                <a:off x="2063" y="1480"/>
                <a:ext cx="266" cy="478"/>
              </a:xfrm>
              <a:prstGeom prst="rect">
                <a:avLst/>
              </a:prstGeom>
              <a:noFill/>
            </p:spPr>
          </p:pic>
          <p:pic>
            <p:nvPicPr>
              <p:cNvPr id="27" name="Picture 19" descr="die_90nm"/>
              <p:cNvPicPr>
                <a:picLocks noChangeAspect="1" noChangeArrowheads="1"/>
              </p:cNvPicPr>
              <p:nvPr/>
            </p:nvPicPr>
            <p:blipFill>
              <a:blip r:embed="rId2" cstate="print">
                <a:grayscl/>
              </a:blip>
              <a:srcRect/>
              <a:stretch>
                <a:fillRect/>
              </a:stretch>
            </p:blipFill>
            <p:spPr bwMode="auto">
              <a:xfrm>
                <a:off x="1112" y="2024"/>
                <a:ext cx="266" cy="478"/>
              </a:xfrm>
              <a:prstGeom prst="rect">
                <a:avLst/>
              </a:prstGeom>
              <a:noFill/>
            </p:spPr>
          </p:pic>
          <p:pic>
            <p:nvPicPr>
              <p:cNvPr id="28" name="Picture 20" descr="die_90nm"/>
              <p:cNvPicPr preferRelativeResize="0">
                <a:picLocks noChangeAspect="1" noChangeArrowheads="1"/>
              </p:cNvPicPr>
              <p:nvPr/>
            </p:nvPicPr>
            <p:blipFill>
              <a:blip r:embed="rId2" cstate="print">
                <a:grayscl/>
              </a:blip>
              <a:srcRect/>
              <a:stretch>
                <a:fillRect/>
              </a:stretch>
            </p:blipFill>
            <p:spPr bwMode="auto">
              <a:xfrm>
                <a:off x="1429" y="2024"/>
                <a:ext cx="266" cy="478"/>
              </a:xfrm>
              <a:prstGeom prst="rect">
                <a:avLst/>
              </a:prstGeom>
              <a:noFill/>
            </p:spPr>
          </p:pic>
          <p:pic>
            <p:nvPicPr>
              <p:cNvPr id="29" name="Picture 21" descr="die_90nm"/>
              <p:cNvPicPr preferRelativeResize="0">
                <a:picLocks noChangeAspect="1" noChangeArrowheads="1"/>
              </p:cNvPicPr>
              <p:nvPr/>
            </p:nvPicPr>
            <p:blipFill>
              <a:blip r:embed="rId2" cstate="print">
                <a:grayscl/>
              </a:blip>
              <a:srcRect/>
              <a:stretch>
                <a:fillRect/>
              </a:stretch>
            </p:blipFill>
            <p:spPr bwMode="auto">
              <a:xfrm>
                <a:off x="1747" y="2024"/>
                <a:ext cx="266" cy="478"/>
              </a:xfrm>
              <a:prstGeom prst="rect">
                <a:avLst/>
              </a:prstGeom>
              <a:noFill/>
            </p:spPr>
          </p:pic>
          <p:pic>
            <p:nvPicPr>
              <p:cNvPr id="30" name="Picture 22" descr="die_90nm"/>
              <p:cNvPicPr preferRelativeResize="0">
                <a:picLocks noChangeAspect="1" noChangeArrowheads="1"/>
              </p:cNvPicPr>
              <p:nvPr/>
            </p:nvPicPr>
            <p:blipFill>
              <a:blip r:embed="rId2" cstate="print">
                <a:grayscl/>
              </a:blip>
              <a:srcRect/>
              <a:stretch>
                <a:fillRect/>
              </a:stretch>
            </p:blipFill>
            <p:spPr bwMode="auto">
              <a:xfrm>
                <a:off x="2064" y="2024"/>
                <a:ext cx="266" cy="478"/>
              </a:xfrm>
              <a:prstGeom prst="rect">
                <a:avLst/>
              </a:prstGeom>
              <a:noFill/>
            </p:spPr>
          </p:pic>
          <p:pic>
            <p:nvPicPr>
              <p:cNvPr id="31" name="Picture 23" descr="die_90nm"/>
              <p:cNvPicPr preferRelativeResize="0">
                <a:picLocks noChangeAspect="1" noChangeArrowheads="1"/>
              </p:cNvPicPr>
              <p:nvPr/>
            </p:nvPicPr>
            <p:blipFill>
              <a:blip r:embed="rId2" cstate="print">
                <a:grayscl/>
              </a:blip>
              <a:srcRect/>
              <a:stretch>
                <a:fillRect/>
              </a:stretch>
            </p:blipFill>
            <p:spPr bwMode="auto">
              <a:xfrm>
                <a:off x="1111" y="2568"/>
                <a:ext cx="266" cy="478"/>
              </a:xfrm>
              <a:prstGeom prst="rect">
                <a:avLst/>
              </a:prstGeom>
              <a:noFill/>
            </p:spPr>
          </p:pic>
          <p:pic>
            <p:nvPicPr>
              <p:cNvPr id="32" name="Picture 24" descr="die_90nm"/>
              <p:cNvPicPr preferRelativeResize="0">
                <a:picLocks noChangeAspect="1" noChangeArrowheads="1"/>
              </p:cNvPicPr>
              <p:nvPr/>
            </p:nvPicPr>
            <p:blipFill>
              <a:blip r:embed="rId2" cstate="print">
                <a:grayscl/>
              </a:blip>
              <a:srcRect/>
              <a:stretch>
                <a:fillRect/>
              </a:stretch>
            </p:blipFill>
            <p:spPr bwMode="auto">
              <a:xfrm>
                <a:off x="1429" y="2568"/>
                <a:ext cx="266" cy="478"/>
              </a:xfrm>
              <a:prstGeom prst="rect">
                <a:avLst/>
              </a:prstGeom>
              <a:noFill/>
            </p:spPr>
          </p:pic>
          <p:pic>
            <p:nvPicPr>
              <p:cNvPr id="33" name="Picture 25" descr="die_90nm"/>
              <p:cNvPicPr>
                <a:picLocks noChangeAspect="1" noChangeArrowheads="1"/>
              </p:cNvPicPr>
              <p:nvPr/>
            </p:nvPicPr>
            <p:blipFill>
              <a:blip r:embed="rId2" cstate="print">
                <a:grayscl/>
              </a:blip>
              <a:srcRect/>
              <a:stretch>
                <a:fillRect/>
              </a:stretch>
            </p:blipFill>
            <p:spPr bwMode="auto">
              <a:xfrm>
                <a:off x="1746" y="2568"/>
                <a:ext cx="266" cy="478"/>
              </a:xfrm>
              <a:prstGeom prst="rect">
                <a:avLst/>
              </a:prstGeom>
              <a:noFill/>
            </p:spPr>
          </p:pic>
          <p:pic>
            <p:nvPicPr>
              <p:cNvPr id="34" name="Picture 26" descr="die_90nm"/>
              <p:cNvPicPr>
                <a:picLocks noChangeAspect="1" noChangeArrowheads="1"/>
              </p:cNvPicPr>
              <p:nvPr/>
            </p:nvPicPr>
            <p:blipFill>
              <a:blip r:embed="rId2" cstate="print">
                <a:grayscl/>
              </a:blip>
              <a:srcRect/>
              <a:stretch>
                <a:fillRect/>
              </a:stretch>
            </p:blipFill>
            <p:spPr bwMode="auto">
              <a:xfrm>
                <a:off x="2064" y="2568"/>
                <a:ext cx="266" cy="478"/>
              </a:xfrm>
              <a:prstGeom prst="rect">
                <a:avLst/>
              </a:prstGeom>
              <a:noFill/>
            </p:spPr>
          </p:pic>
          <p:pic>
            <p:nvPicPr>
              <p:cNvPr id="35" name="Picture 27" descr="die_90nm"/>
              <p:cNvPicPr preferRelativeResize="0">
                <a:picLocks noChangeAspect="1" noChangeArrowheads="1"/>
              </p:cNvPicPr>
              <p:nvPr/>
            </p:nvPicPr>
            <p:blipFill>
              <a:blip r:embed="rId2" cstate="print">
                <a:grayscl/>
              </a:blip>
              <a:srcRect/>
              <a:stretch>
                <a:fillRect/>
              </a:stretch>
            </p:blipFill>
            <p:spPr bwMode="auto">
              <a:xfrm>
                <a:off x="1111" y="3113"/>
                <a:ext cx="266" cy="478"/>
              </a:xfrm>
              <a:prstGeom prst="rect">
                <a:avLst/>
              </a:prstGeom>
              <a:noFill/>
            </p:spPr>
          </p:pic>
          <p:pic>
            <p:nvPicPr>
              <p:cNvPr id="36" name="Picture 28" descr="die_90nm"/>
              <p:cNvPicPr preferRelativeResize="0">
                <a:picLocks noChangeAspect="1" noChangeArrowheads="1"/>
              </p:cNvPicPr>
              <p:nvPr/>
            </p:nvPicPr>
            <p:blipFill>
              <a:blip r:embed="rId2" cstate="print">
                <a:grayscl/>
              </a:blip>
              <a:srcRect/>
              <a:stretch>
                <a:fillRect/>
              </a:stretch>
            </p:blipFill>
            <p:spPr bwMode="auto">
              <a:xfrm>
                <a:off x="1429" y="3113"/>
                <a:ext cx="266" cy="478"/>
              </a:xfrm>
              <a:prstGeom prst="rect">
                <a:avLst/>
              </a:prstGeom>
              <a:noFill/>
            </p:spPr>
          </p:pic>
          <p:pic>
            <p:nvPicPr>
              <p:cNvPr id="37" name="Picture 29" descr="die_90nm"/>
              <p:cNvPicPr preferRelativeResize="0">
                <a:picLocks noChangeAspect="1" noChangeArrowheads="1"/>
              </p:cNvPicPr>
              <p:nvPr/>
            </p:nvPicPr>
            <p:blipFill>
              <a:blip r:embed="rId2" cstate="print">
                <a:grayscl/>
              </a:blip>
              <a:srcRect/>
              <a:stretch>
                <a:fillRect/>
              </a:stretch>
            </p:blipFill>
            <p:spPr bwMode="auto">
              <a:xfrm>
                <a:off x="1746" y="3113"/>
                <a:ext cx="266" cy="478"/>
              </a:xfrm>
              <a:prstGeom prst="rect">
                <a:avLst/>
              </a:prstGeom>
              <a:noFill/>
            </p:spPr>
          </p:pic>
          <p:pic>
            <p:nvPicPr>
              <p:cNvPr id="38" name="Picture 30" descr="die_90nm"/>
              <p:cNvPicPr preferRelativeResize="0">
                <a:picLocks noChangeAspect="1" noChangeArrowheads="1"/>
              </p:cNvPicPr>
              <p:nvPr/>
            </p:nvPicPr>
            <p:blipFill>
              <a:blip r:embed="rId2" cstate="print">
                <a:grayscl/>
              </a:blip>
              <a:srcRect/>
              <a:stretch>
                <a:fillRect/>
              </a:stretch>
            </p:blipFill>
            <p:spPr bwMode="auto">
              <a:xfrm>
                <a:off x="2064" y="3113"/>
                <a:ext cx="266" cy="478"/>
              </a:xfrm>
              <a:prstGeom prst="rect">
                <a:avLst/>
              </a:prstGeom>
              <a:noFill/>
            </p:spPr>
          </p:pic>
        </p:grpSp>
        <p:sp>
          <p:nvSpPr>
            <p:cNvPr id="6" name="Text Box 39"/>
            <p:cNvSpPr txBox="1">
              <a:spLocks noChangeArrowheads="1"/>
            </p:cNvSpPr>
            <p:nvPr/>
          </p:nvSpPr>
          <p:spPr bwMode="auto">
            <a:xfrm>
              <a:off x="1428" y="1389"/>
              <a:ext cx="163" cy="154"/>
            </a:xfrm>
            <a:prstGeom prst="rect">
              <a:avLst/>
            </a:prstGeom>
            <a:noFill/>
            <a:ln w="9525" algn="ctr">
              <a:noFill/>
              <a:miter lim="800000"/>
              <a:headEnd/>
              <a:tailEnd/>
            </a:ln>
            <a:effectLst/>
          </p:spPr>
          <p:txBody>
            <a:bodyPr wrap="none">
              <a:spAutoFit/>
            </a:bodyPr>
            <a:lstStyle/>
            <a:p>
              <a:r>
                <a:rPr lang="en-US" sz="1000">
                  <a:solidFill>
                    <a:schemeClr val="bg1"/>
                  </a:solidFill>
                </a:rPr>
                <a:t>1</a:t>
              </a:r>
            </a:p>
          </p:txBody>
        </p:sp>
        <p:sp>
          <p:nvSpPr>
            <p:cNvPr id="7" name="Text Box 40"/>
            <p:cNvSpPr txBox="1">
              <a:spLocks noChangeArrowheads="1"/>
            </p:cNvSpPr>
            <p:nvPr/>
          </p:nvSpPr>
          <p:spPr bwMode="auto">
            <a:xfrm>
              <a:off x="1110" y="1389"/>
              <a:ext cx="163" cy="154"/>
            </a:xfrm>
            <a:prstGeom prst="rect">
              <a:avLst/>
            </a:prstGeom>
            <a:noFill/>
            <a:ln w="9525" algn="ctr">
              <a:noFill/>
              <a:miter lim="800000"/>
              <a:headEnd/>
              <a:tailEnd/>
            </a:ln>
            <a:effectLst/>
          </p:spPr>
          <p:txBody>
            <a:bodyPr wrap="none">
              <a:spAutoFit/>
            </a:bodyPr>
            <a:lstStyle/>
            <a:p>
              <a:r>
                <a:rPr lang="en-US" sz="1000" dirty="0">
                  <a:solidFill>
                    <a:schemeClr val="bg1"/>
                  </a:solidFill>
                </a:rPr>
                <a:t>0</a:t>
              </a:r>
            </a:p>
          </p:txBody>
        </p:sp>
        <p:sp>
          <p:nvSpPr>
            <p:cNvPr id="8" name="Text Box 41"/>
            <p:cNvSpPr txBox="1">
              <a:spLocks noChangeArrowheads="1"/>
            </p:cNvSpPr>
            <p:nvPr/>
          </p:nvSpPr>
          <p:spPr bwMode="auto">
            <a:xfrm>
              <a:off x="1745" y="1389"/>
              <a:ext cx="163" cy="154"/>
            </a:xfrm>
            <a:prstGeom prst="rect">
              <a:avLst/>
            </a:prstGeom>
            <a:noFill/>
            <a:ln w="9525" algn="ctr">
              <a:noFill/>
              <a:miter lim="800000"/>
              <a:headEnd/>
              <a:tailEnd/>
            </a:ln>
            <a:effectLst/>
          </p:spPr>
          <p:txBody>
            <a:bodyPr wrap="none">
              <a:spAutoFit/>
            </a:bodyPr>
            <a:lstStyle/>
            <a:p>
              <a:r>
                <a:rPr lang="en-US" sz="1000">
                  <a:solidFill>
                    <a:schemeClr val="bg1"/>
                  </a:solidFill>
                </a:rPr>
                <a:t>2</a:t>
              </a:r>
            </a:p>
          </p:txBody>
        </p:sp>
        <p:sp>
          <p:nvSpPr>
            <p:cNvPr id="9" name="Text Box 42"/>
            <p:cNvSpPr txBox="1">
              <a:spLocks noChangeArrowheads="1"/>
            </p:cNvSpPr>
            <p:nvPr/>
          </p:nvSpPr>
          <p:spPr bwMode="auto">
            <a:xfrm>
              <a:off x="2063" y="1389"/>
              <a:ext cx="163" cy="154"/>
            </a:xfrm>
            <a:prstGeom prst="rect">
              <a:avLst/>
            </a:prstGeom>
            <a:noFill/>
            <a:ln w="9525" algn="ctr">
              <a:noFill/>
              <a:miter lim="800000"/>
              <a:headEnd/>
              <a:tailEnd/>
            </a:ln>
            <a:effectLst/>
          </p:spPr>
          <p:txBody>
            <a:bodyPr wrap="none">
              <a:spAutoFit/>
            </a:bodyPr>
            <a:lstStyle/>
            <a:p>
              <a:r>
                <a:rPr lang="en-US" sz="1000">
                  <a:solidFill>
                    <a:schemeClr val="bg1"/>
                  </a:solidFill>
                </a:rPr>
                <a:t>3</a:t>
              </a:r>
            </a:p>
          </p:txBody>
        </p:sp>
        <p:sp>
          <p:nvSpPr>
            <p:cNvPr id="10" name="Text Box 43"/>
            <p:cNvSpPr txBox="1">
              <a:spLocks noChangeArrowheads="1"/>
            </p:cNvSpPr>
            <p:nvPr/>
          </p:nvSpPr>
          <p:spPr bwMode="auto">
            <a:xfrm>
              <a:off x="1110" y="1933"/>
              <a:ext cx="163" cy="154"/>
            </a:xfrm>
            <a:prstGeom prst="rect">
              <a:avLst/>
            </a:prstGeom>
            <a:noFill/>
            <a:ln w="9525" algn="ctr">
              <a:noFill/>
              <a:miter lim="800000"/>
              <a:headEnd/>
              <a:tailEnd/>
            </a:ln>
            <a:effectLst/>
          </p:spPr>
          <p:txBody>
            <a:bodyPr wrap="none">
              <a:spAutoFit/>
            </a:bodyPr>
            <a:lstStyle/>
            <a:p>
              <a:r>
                <a:rPr lang="en-US" sz="1000">
                  <a:solidFill>
                    <a:schemeClr val="bg1"/>
                  </a:solidFill>
                </a:rPr>
                <a:t>4</a:t>
              </a:r>
            </a:p>
          </p:txBody>
        </p:sp>
        <p:sp>
          <p:nvSpPr>
            <p:cNvPr id="11" name="Text Box 44"/>
            <p:cNvSpPr txBox="1">
              <a:spLocks noChangeArrowheads="1"/>
            </p:cNvSpPr>
            <p:nvPr/>
          </p:nvSpPr>
          <p:spPr bwMode="auto">
            <a:xfrm>
              <a:off x="1428" y="1933"/>
              <a:ext cx="163" cy="154"/>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12" name="Text Box 45"/>
            <p:cNvSpPr txBox="1">
              <a:spLocks noChangeArrowheads="1"/>
            </p:cNvSpPr>
            <p:nvPr/>
          </p:nvSpPr>
          <p:spPr bwMode="auto">
            <a:xfrm>
              <a:off x="1745" y="1933"/>
              <a:ext cx="163" cy="154"/>
            </a:xfrm>
            <a:prstGeom prst="rect">
              <a:avLst/>
            </a:prstGeom>
            <a:noFill/>
            <a:ln w="9525" algn="ctr">
              <a:noFill/>
              <a:miter lim="800000"/>
              <a:headEnd/>
              <a:tailEnd/>
            </a:ln>
            <a:effectLst/>
          </p:spPr>
          <p:txBody>
            <a:bodyPr wrap="none">
              <a:spAutoFit/>
            </a:bodyPr>
            <a:lstStyle/>
            <a:p>
              <a:r>
                <a:rPr lang="en-US" sz="1000">
                  <a:solidFill>
                    <a:schemeClr val="bg1"/>
                  </a:solidFill>
                </a:rPr>
                <a:t>6</a:t>
              </a:r>
            </a:p>
          </p:txBody>
        </p:sp>
        <p:sp>
          <p:nvSpPr>
            <p:cNvPr id="13" name="Text Box 46"/>
            <p:cNvSpPr txBox="1">
              <a:spLocks noChangeArrowheads="1"/>
            </p:cNvSpPr>
            <p:nvPr/>
          </p:nvSpPr>
          <p:spPr bwMode="auto">
            <a:xfrm>
              <a:off x="1110" y="2477"/>
              <a:ext cx="163" cy="154"/>
            </a:xfrm>
            <a:prstGeom prst="rect">
              <a:avLst/>
            </a:prstGeom>
            <a:noFill/>
            <a:ln w="9525" algn="ctr">
              <a:noFill/>
              <a:miter lim="800000"/>
              <a:headEnd/>
              <a:tailEnd/>
            </a:ln>
            <a:effectLst/>
          </p:spPr>
          <p:txBody>
            <a:bodyPr wrap="none">
              <a:spAutoFit/>
            </a:bodyPr>
            <a:lstStyle/>
            <a:p>
              <a:r>
                <a:rPr lang="en-US" sz="1000">
                  <a:solidFill>
                    <a:schemeClr val="bg1"/>
                  </a:solidFill>
                </a:rPr>
                <a:t>8</a:t>
              </a:r>
            </a:p>
          </p:txBody>
        </p:sp>
        <p:sp>
          <p:nvSpPr>
            <p:cNvPr id="14" name="Text Box 47"/>
            <p:cNvSpPr txBox="1">
              <a:spLocks noChangeArrowheads="1"/>
            </p:cNvSpPr>
            <p:nvPr/>
          </p:nvSpPr>
          <p:spPr bwMode="auto">
            <a:xfrm>
              <a:off x="2063" y="1933"/>
              <a:ext cx="163" cy="154"/>
            </a:xfrm>
            <a:prstGeom prst="rect">
              <a:avLst/>
            </a:prstGeom>
            <a:noFill/>
            <a:ln w="9525" algn="ctr">
              <a:noFill/>
              <a:miter lim="800000"/>
              <a:headEnd/>
              <a:tailEnd/>
            </a:ln>
            <a:effectLst/>
          </p:spPr>
          <p:txBody>
            <a:bodyPr wrap="none">
              <a:spAutoFit/>
            </a:bodyPr>
            <a:lstStyle/>
            <a:p>
              <a:r>
                <a:rPr lang="en-US" sz="1000">
                  <a:solidFill>
                    <a:schemeClr val="bg1"/>
                  </a:solidFill>
                </a:rPr>
                <a:t>7</a:t>
              </a:r>
            </a:p>
          </p:txBody>
        </p:sp>
        <p:sp>
          <p:nvSpPr>
            <p:cNvPr id="15" name="Text Box 48"/>
            <p:cNvSpPr txBox="1">
              <a:spLocks noChangeArrowheads="1"/>
            </p:cNvSpPr>
            <p:nvPr/>
          </p:nvSpPr>
          <p:spPr bwMode="auto">
            <a:xfrm>
              <a:off x="1428" y="2477"/>
              <a:ext cx="163" cy="154"/>
            </a:xfrm>
            <a:prstGeom prst="rect">
              <a:avLst/>
            </a:prstGeom>
            <a:noFill/>
            <a:ln w="9525" algn="ctr">
              <a:noFill/>
              <a:miter lim="800000"/>
              <a:headEnd/>
              <a:tailEnd/>
            </a:ln>
            <a:effectLst/>
          </p:spPr>
          <p:txBody>
            <a:bodyPr wrap="none">
              <a:spAutoFit/>
            </a:bodyPr>
            <a:lstStyle/>
            <a:p>
              <a:r>
                <a:rPr lang="en-US" sz="1000">
                  <a:solidFill>
                    <a:schemeClr val="bg1"/>
                  </a:solidFill>
                </a:rPr>
                <a:t>9</a:t>
              </a:r>
            </a:p>
          </p:txBody>
        </p:sp>
        <p:sp>
          <p:nvSpPr>
            <p:cNvPr id="16" name="Text Box 49"/>
            <p:cNvSpPr txBox="1">
              <a:spLocks noChangeArrowheads="1"/>
            </p:cNvSpPr>
            <p:nvPr/>
          </p:nvSpPr>
          <p:spPr bwMode="auto">
            <a:xfrm>
              <a:off x="1700" y="2477"/>
              <a:ext cx="210" cy="154"/>
            </a:xfrm>
            <a:prstGeom prst="rect">
              <a:avLst/>
            </a:prstGeom>
            <a:noFill/>
            <a:ln w="9525" algn="ctr">
              <a:noFill/>
              <a:miter lim="800000"/>
              <a:headEnd/>
              <a:tailEnd/>
            </a:ln>
            <a:effectLst/>
          </p:spPr>
          <p:txBody>
            <a:bodyPr wrap="none">
              <a:spAutoFit/>
            </a:bodyPr>
            <a:lstStyle/>
            <a:p>
              <a:r>
                <a:rPr lang="en-US" sz="1000">
                  <a:solidFill>
                    <a:schemeClr val="bg1"/>
                  </a:solidFill>
                </a:rPr>
                <a:t>10</a:t>
              </a:r>
            </a:p>
          </p:txBody>
        </p:sp>
        <p:sp>
          <p:nvSpPr>
            <p:cNvPr id="17" name="Text Box 50"/>
            <p:cNvSpPr txBox="1">
              <a:spLocks noChangeArrowheads="1"/>
            </p:cNvSpPr>
            <p:nvPr/>
          </p:nvSpPr>
          <p:spPr bwMode="auto">
            <a:xfrm>
              <a:off x="2018" y="2477"/>
              <a:ext cx="210" cy="154"/>
            </a:xfrm>
            <a:prstGeom prst="rect">
              <a:avLst/>
            </a:prstGeom>
            <a:noFill/>
            <a:ln w="9525" algn="ctr">
              <a:noFill/>
              <a:miter lim="800000"/>
              <a:headEnd/>
              <a:tailEnd/>
            </a:ln>
            <a:effectLst/>
          </p:spPr>
          <p:txBody>
            <a:bodyPr wrap="none">
              <a:spAutoFit/>
            </a:bodyPr>
            <a:lstStyle/>
            <a:p>
              <a:r>
                <a:rPr lang="en-US" sz="1000">
                  <a:solidFill>
                    <a:schemeClr val="bg1"/>
                  </a:solidFill>
                </a:rPr>
                <a:t>11</a:t>
              </a:r>
            </a:p>
          </p:txBody>
        </p:sp>
        <p:sp>
          <p:nvSpPr>
            <p:cNvPr id="18" name="Text Box 51"/>
            <p:cNvSpPr txBox="1">
              <a:spLocks noChangeArrowheads="1"/>
            </p:cNvSpPr>
            <p:nvPr/>
          </p:nvSpPr>
          <p:spPr bwMode="auto">
            <a:xfrm>
              <a:off x="1065" y="3022"/>
              <a:ext cx="210" cy="154"/>
            </a:xfrm>
            <a:prstGeom prst="rect">
              <a:avLst/>
            </a:prstGeom>
            <a:noFill/>
            <a:ln w="9525" algn="ctr">
              <a:noFill/>
              <a:miter lim="800000"/>
              <a:headEnd/>
              <a:tailEnd/>
            </a:ln>
            <a:effectLst/>
          </p:spPr>
          <p:txBody>
            <a:bodyPr wrap="none">
              <a:spAutoFit/>
            </a:bodyPr>
            <a:lstStyle/>
            <a:p>
              <a:r>
                <a:rPr lang="en-US" sz="1000">
                  <a:solidFill>
                    <a:schemeClr val="bg1"/>
                  </a:solidFill>
                </a:rPr>
                <a:t>12</a:t>
              </a:r>
            </a:p>
          </p:txBody>
        </p:sp>
        <p:sp>
          <p:nvSpPr>
            <p:cNvPr id="19" name="Text Box 52"/>
            <p:cNvSpPr txBox="1">
              <a:spLocks noChangeArrowheads="1"/>
            </p:cNvSpPr>
            <p:nvPr/>
          </p:nvSpPr>
          <p:spPr bwMode="auto">
            <a:xfrm>
              <a:off x="1383" y="3022"/>
              <a:ext cx="210" cy="154"/>
            </a:xfrm>
            <a:prstGeom prst="rect">
              <a:avLst/>
            </a:prstGeom>
            <a:noFill/>
            <a:ln w="9525" algn="ctr">
              <a:noFill/>
              <a:miter lim="800000"/>
              <a:headEnd/>
              <a:tailEnd/>
            </a:ln>
            <a:effectLst/>
          </p:spPr>
          <p:txBody>
            <a:bodyPr wrap="none">
              <a:spAutoFit/>
            </a:bodyPr>
            <a:lstStyle/>
            <a:p>
              <a:r>
                <a:rPr lang="en-US" sz="1000">
                  <a:solidFill>
                    <a:schemeClr val="bg1"/>
                  </a:solidFill>
                </a:rPr>
                <a:t>13</a:t>
              </a:r>
            </a:p>
          </p:txBody>
        </p:sp>
        <p:sp>
          <p:nvSpPr>
            <p:cNvPr id="20" name="Text Box 53"/>
            <p:cNvSpPr txBox="1">
              <a:spLocks noChangeArrowheads="1"/>
            </p:cNvSpPr>
            <p:nvPr/>
          </p:nvSpPr>
          <p:spPr bwMode="auto">
            <a:xfrm>
              <a:off x="1700" y="3022"/>
              <a:ext cx="210" cy="154"/>
            </a:xfrm>
            <a:prstGeom prst="rect">
              <a:avLst/>
            </a:prstGeom>
            <a:noFill/>
            <a:ln w="9525" algn="ctr">
              <a:noFill/>
              <a:miter lim="800000"/>
              <a:headEnd/>
              <a:tailEnd/>
            </a:ln>
            <a:effectLst/>
          </p:spPr>
          <p:txBody>
            <a:bodyPr wrap="none">
              <a:spAutoFit/>
            </a:bodyPr>
            <a:lstStyle/>
            <a:p>
              <a:r>
                <a:rPr lang="en-US" sz="1000">
                  <a:solidFill>
                    <a:schemeClr val="bg1"/>
                  </a:solidFill>
                </a:rPr>
                <a:t>14</a:t>
              </a:r>
            </a:p>
          </p:txBody>
        </p:sp>
        <p:sp>
          <p:nvSpPr>
            <p:cNvPr id="21" name="Text Box 54"/>
            <p:cNvSpPr txBox="1">
              <a:spLocks noChangeArrowheads="1"/>
            </p:cNvSpPr>
            <p:nvPr/>
          </p:nvSpPr>
          <p:spPr bwMode="auto">
            <a:xfrm>
              <a:off x="2018" y="3022"/>
              <a:ext cx="210" cy="154"/>
            </a:xfrm>
            <a:prstGeom prst="rect">
              <a:avLst/>
            </a:prstGeom>
            <a:noFill/>
            <a:ln w="9525" algn="ctr">
              <a:noFill/>
              <a:miter lim="800000"/>
              <a:headEnd/>
              <a:tailEnd/>
            </a:ln>
            <a:effectLst/>
          </p:spPr>
          <p:txBody>
            <a:bodyPr wrap="none">
              <a:spAutoFit/>
            </a:bodyPr>
            <a:lstStyle/>
            <a:p>
              <a:r>
                <a:rPr lang="en-US" sz="1000">
                  <a:solidFill>
                    <a:schemeClr val="bg1"/>
                  </a:solidFill>
                </a:rPr>
                <a:t>15</a:t>
              </a:r>
            </a:p>
          </p:txBody>
        </p:sp>
      </p:grpSp>
      <p:sp>
        <p:nvSpPr>
          <p:cNvPr id="39" name="Rectangle 56"/>
          <p:cNvSpPr>
            <a:spLocks noChangeArrowheads="1"/>
          </p:cNvSpPr>
          <p:nvPr/>
        </p:nvSpPr>
        <p:spPr bwMode="auto">
          <a:xfrm>
            <a:off x="3492500" y="2420938"/>
            <a:ext cx="1008063" cy="1655762"/>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40" name="Rectangle 57"/>
          <p:cNvSpPr>
            <a:spLocks noChangeArrowheads="1"/>
          </p:cNvSpPr>
          <p:nvPr/>
        </p:nvSpPr>
        <p:spPr bwMode="auto">
          <a:xfrm>
            <a:off x="4500563" y="4076700"/>
            <a:ext cx="1008062" cy="1727200"/>
          </a:xfrm>
          <a:prstGeom prst="rect">
            <a:avLst/>
          </a:prstGeom>
          <a:solidFill>
            <a:srgbClr val="CCFFFF">
              <a:alpha val="50000"/>
            </a:srgbClr>
          </a:solidFill>
          <a:ln w="9525">
            <a:noFill/>
            <a:miter lim="800000"/>
            <a:headEnd/>
            <a:tailEnd/>
          </a:ln>
          <a:effectLst/>
        </p:spPr>
        <p:txBody>
          <a:bodyPr wrap="none" anchor="ctr"/>
          <a:lstStyle/>
          <a:p>
            <a:endParaRPr lang="en-US"/>
          </a:p>
        </p:txBody>
      </p:sp>
      <p:sp>
        <p:nvSpPr>
          <p:cNvPr id="41" name="Rectangle 58"/>
          <p:cNvSpPr>
            <a:spLocks noChangeArrowheads="1"/>
          </p:cNvSpPr>
          <p:nvPr/>
        </p:nvSpPr>
        <p:spPr bwMode="auto">
          <a:xfrm>
            <a:off x="4500563" y="2420938"/>
            <a:ext cx="1008062" cy="1655762"/>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42" name="Rectangle 59"/>
          <p:cNvSpPr>
            <a:spLocks noChangeArrowheads="1"/>
          </p:cNvSpPr>
          <p:nvPr/>
        </p:nvSpPr>
        <p:spPr bwMode="auto">
          <a:xfrm>
            <a:off x="3492500" y="4076700"/>
            <a:ext cx="1008063" cy="1728788"/>
          </a:xfrm>
          <a:prstGeom prst="rect">
            <a:avLst/>
          </a:prstGeom>
          <a:solidFill>
            <a:srgbClr val="99CC00">
              <a:alpha val="50000"/>
            </a:srgbClr>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7426" name="Object 66"/>
          <p:cNvGraphicFramePr>
            <a:graphicFrameLocks noChangeAspect="1"/>
          </p:cNvGraphicFramePr>
          <p:nvPr/>
        </p:nvGraphicFramePr>
        <p:xfrm>
          <a:off x="1619250" y="1117600"/>
          <a:ext cx="5886450" cy="3524250"/>
        </p:xfrm>
        <a:graphic>
          <a:graphicData uri="http://schemas.openxmlformats.org/presentationml/2006/ole">
            <p:oleObj spid="_x0000_s644098" name="Chart" r:id="rId4" imgW="5886602" imgH="3495751" progId="Excel.Sheet.8">
              <p:embed/>
            </p:oleObj>
          </a:graphicData>
        </a:graphic>
      </p:graphicFrame>
      <p:sp>
        <p:nvSpPr>
          <p:cNvPr id="527362" name="Rectangle 2"/>
          <p:cNvSpPr>
            <a:spLocks noGrp="1" noChangeArrowheads="1"/>
          </p:cNvSpPr>
          <p:nvPr>
            <p:ph type="title"/>
          </p:nvPr>
        </p:nvSpPr>
        <p:spPr/>
        <p:txBody>
          <a:bodyPr/>
          <a:lstStyle/>
          <a:p>
            <a:r>
              <a:rPr lang="en-US"/>
              <a:t>Simulating clustered caching</a:t>
            </a:r>
          </a:p>
        </p:txBody>
      </p:sp>
      <p:sp>
        <p:nvSpPr>
          <p:cNvPr id="527363" name="Text Box 3"/>
          <p:cNvSpPr txBox="1">
            <a:spLocks noChangeArrowheads="1"/>
          </p:cNvSpPr>
          <p:nvPr/>
        </p:nvSpPr>
        <p:spPr bwMode="auto">
          <a:xfrm>
            <a:off x="990600" y="533400"/>
            <a:ext cx="7488238" cy="641350"/>
          </a:xfrm>
          <a:prstGeom prst="rect">
            <a:avLst/>
          </a:prstGeom>
          <a:solidFill>
            <a:srgbClr val="000080">
              <a:alpha val="89999"/>
            </a:srgbClr>
          </a:solidFill>
          <a:ln w="9525">
            <a:noFill/>
            <a:miter lim="800000"/>
            <a:headEnd/>
            <a:tailEnd/>
          </a:ln>
          <a:effectLst/>
        </p:spPr>
        <p:txBody>
          <a:bodyPr>
            <a:spAutoFit/>
          </a:bodyPr>
          <a:lstStyle/>
          <a:p>
            <a:pPr latinLnBrk="0">
              <a:spcBef>
                <a:spcPct val="50000"/>
              </a:spcBef>
            </a:pPr>
            <a:r>
              <a:rPr lang="en-US" sz="1800" b="0" dirty="0">
                <a:solidFill>
                  <a:schemeClr val="bg1"/>
                </a:solidFill>
              </a:rPr>
              <a:t>For a page requested from a program running on core of group</a:t>
            </a:r>
            <a:r>
              <a:rPr lang="en-US" sz="1800" b="0" i="1" dirty="0">
                <a:solidFill>
                  <a:schemeClr val="bg1"/>
                </a:solidFill>
              </a:rPr>
              <a:t> j</a:t>
            </a:r>
            <a:r>
              <a:rPr lang="en-US" sz="1800" b="0" dirty="0">
                <a:solidFill>
                  <a:schemeClr val="bg1"/>
                </a:solidFill>
              </a:rPr>
              <a:t>, map the page to any cache slice within group (round-robin, random, …)</a:t>
            </a:r>
            <a:endParaRPr lang="en-US" sz="1800" b="0" i="1" dirty="0">
              <a:solidFill>
                <a:schemeClr val="bg1"/>
              </a:solidFill>
              <a:sym typeface="Wingdings 2" pitchFamily="18" charset="2"/>
            </a:endParaRPr>
          </a:p>
        </p:txBody>
      </p:sp>
      <p:sp>
        <p:nvSpPr>
          <p:cNvPr id="527421" name="Text Box 61"/>
          <p:cNvSpPr txBox="1">
            <a:spLocks noChangeArrowheads="1"/>
          </p:cNvSpPr>
          <p:nvPr/>
        </p:nvSpPr>
        <p:spPr bwMode="auto">
          <a:xfrm rot="-5400000">
            <a:off x="452438" y="2641600"/>
            <a:ext cx="2176462" cy="274638"/>
          </a:xfrm>
          <a:prstGeom prst="rect">
            <a:avLst/>
          </a:prstGeom>
          <a:noFill/>
          <a:ln w="9525">
            <a:noFill/>
            <a:miter lim="800000"/>
            <a:headEnd/>
            <a:tailEnd/>
          </a:ln>
          <a:effectLst/>
        </p:spPr>
        <p:txBody>
          <a:bodyPr wrap="none">
            <a:spAutoFit/>
          </a:bodyPr>
          <a:lstStyle/>
          <a:p>
            <a:r>
              <a:rPr lang="en-US" sz="1200" b="0"/>
              <a:t>Relative performance (time</a:t>
            </a:r>
            <a:r>
              <a:rPr lang="en-US" sz="1200" b="0" baseline="30000"/>
              <a:t>-1</a:t>
            </a:r>
            <a:r>
              <a:rPr lang="en-US" sz="1200" b="0"/>
              <a:t>)</a:t>
            </a:r>
          </a:p>
        </p:txBody>
      </p:sp>
      <p:sp>
        <p:nvSpPr>
          <p:cNvPr id="527422" name="Text Box 62"/>
          <p:cNvSpPr txBox="1">
            <a:spLocks noChangeArrowheads="1"/>
          </p:cNvSpPr>
          <p:nvPr/>
        </p:nvSpPr>
        <p:spPr bwMode="auto">
          <a:xfrm>
            <a:off x="2051050" y="1333500"/>
            <a:ext cx="655638" cy="274638"/>
          </a:xfrm>
          <a:prstGeom prst="rect">
            <a:avLst/>
          </a:prstGeom>
          <a:noFill/>
          <a:ln w="9525">
            <a:noFill/>
            <a:miter lim="800000"/>
            <a:headEnd/>
            <a:tailEnd/>
          </a:ln>
          <a:effectLst/>
        </p:spPr>
        <p:txBody>
          <a:bodyPr wrap="none">
            <a:spAutoFit/>
          </a:bodyPr>
          <a:lstStyle/>
          <a:p>
            <a:r>
              <a:rPr lang="en-US" sz="1200" b="0"/>
              <a:t>private</a:t>
            </a:r>
          </a:p>
        </p:txBody>
      </p:sp>
      <p:sp>
        <p:nvSpPr>
          <p:cNvPr id="527423" name="Text Box 63"/>
          <p:cNvSpPr txBox="1">
            <a:spLocks noChangeArrowheads="1"/>
          </p:cNvSpPr>
          <p:nvPr/>
        </p:nvSpPr>
        <p:spPr bwMode="auto">
          <a:xfrm>
            <a:off x="2843213" y="1476375"/>
            <a:ext cx="374650" cy="274638"/>
          </a:xfrm>
          <a:prstGeom prst="rect">
            <a:avLst/>
          </a:prstGeom>
          <a:noFill/>
          <a:ln w="9525">
            <a:noFill/>
            <a:miter lim="800000"/>
            <a:headEnd/>
            <a:tailEnd/>
          </a:ln>
          <a:effectLst/>
        </p:spPr>
        <p:txBody>
          <a:bodyPr wrap="none">
            <a:spAutoFit/>
          </a:bodyPr>
          <a:lstStyle/>
          <a:p>
            <a:r>
              <a:rPr lang="en-US" sz="1200" b="0"/>
              <a:t>OS</a:t>
            </a:r>
          </a:p>
        </p:txBody>
      </p:sp>
      <p:sp>
        <p:nvSpPr>
          <p:cNvPr id="527424" name="Text Box 64"/>
          <p:cNvSpPr txBox="1">
            <a:spLocks noChangeArrowheads="1"/>
          </p:cNvSpPr>
          <p:nvPr/>
        </p:nvSpPr>
        <p:spPr bwMode="auto">
          <a:xfrm>
            <a:off x="2339975" y="1476375"/>
            <a:ext cx="641350" cy="274638"/>
          </a:xfrm>
          <a:prstGeom prst="rect">
            <a:avLst/>
          </a:prstGeom>
          <a:noFill/>
          <a:ln w="9525">
            <a:noFill/>
            <a:miter lim="800000"/>
            <a:headEnd/>
            <a:tailEnd/>
          </a:ln>
          <a:effectLst/>
        </p:spPr>
        <p:txBody>
          <a:bodyPr wrap="none">
            <a:spAutoFit/>
          </a:bodyPr>
          <a:lstStyle/>
          <a:p>
            <a:r>
              <a:rPr lang="en-US" sz="1200" b="0"/>
              <a:t>shared</a:t>
            </a:r>
          </a:p>
        </p:txBody>
      </p:sp>
      <p:sp>
        <p:nvSpPr>
          <p:cNvPr id="527425" name="Text Box 65"/>
          <p:cNvSpPr txBox="1">
            <a:spLocks noChangeArrowheads="1"/>
          </p:cNvSpPr>
          <p:nvPr/>
        </p:nvSpPr>
        <p:spPr bwMode="auto">
          <a:xfrm>
            <a:off x="5435600" y="4573588"/>
            <a:ext cx="2320925" cy="274637"/>
          </a:xfrm>
          <a:prstGeom prst="rect">
            <a:avLst/>
          </a:prstGeom>
          <a:noFill/>
          <a:ln w="9525">
            <a:noFill/>
            <a:miter lim="800000"/>
            <a:headEnd/>
            <a:tailEnd/>
          </a:ln>
          <a:effectLst/>
        </p:spPr>
        <p:txBody>
          <a:bodyPr wrap="none">
            <a:spAutoFit/>
          </a:bodyPr>
          <a:lstStyle/>
          <a:p>
            <a:r>
              <a:rPr lang="en-US" sz="1200" b="0"/>
              <a:t>4 cores used; 512kB cache slice</a:t>
            </a:r>
          </a:p>
        </p:txBody>
      </p:sp>
      <p:sp>
        <p:nvSpPr>
          <p:cNvPr id="527427" name="Text Box 67"/>
          <p:cNvSpPr txBox="1">
            <a:spLocks noChangeArrowheads="1"/>
          </p:cNvSpPr>
          <p:nvPr/>
        </p:nvSpPr>
        <p:spPr bwMode="auto">
          <a:xfrm>
            <a:off x="2286000" y="4840287"/>
            <a:ext cx="4500562" cy="2017713"/>
          </a:xfrm>
          <a:prstGeom prst="rect">
            <a:avLst/>
          </a:prstGeom>
          <a:solidFill>
            <a:srgbClr val="000080">
              <a:alpha val="78000"/>
            </a:srgbClr>
          </a:solidFill>
          <a:ln w="9525">
            <a:noFill/>
            <a:miter lim="800000"/>
            <a:headEnd/>
            <a:tailEnd/>
          </a:ln>
          <a:effectLst/>
        </p:spPr>
        <p:txBody>
          <a:bodyPr>
            <a:spAutoFit/>
          </a:bodyPr>
          <a:lstStyle/>
          <a:p>
            <a:pPr>
              <a:spcBef>
                <a:spcPct val="50000"/>
              </a:spcBef>
            </a:pPr>
            <a:endParaRPr lang="en-US" sz="1800" b="0">
              <a:solidFill>
                <a:schemeClr val="bg1"/>
              </a:solidFill>
            </a:endParaRPr>
          </a:p>
          <a:p>
            <a:pPr>
              <a:spcBef>
                <a:spcPct val="50000"/>
              </a:spcBef>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Simulating clustered caching is simple</a:t>
            </a:r>
            <a:endParaRPr lang="en-US" sz="1800" b="0">
              <a:solidFill>
                <a:schemeClr val="bg1"/>
              </a:solidFill>
            </a:endParaRPr>
          </a:p>
          <a:p>
            <a:pPr>
              <a:spcBef>
                <a:spcPct val="50000"/>
              </a:spcBef>
              <a:buFont typeface="Wingdings" pitchFamily="2" charset="2"/>
              <a:buChar char="¨"/>
            </a:pPr>
            <a:r>
              <a:rPr lang="en-US" sz="1800" b="0">
                <a:solidFill>
                  <a:schemeClr val="bg1"/>
                </a:solidFill>
                <a:sym typeface="Wingdings 2" pitchFamily="18" charset="2"/>
              </a:rPr>
              <a:t> Lower miss traffic than private</a:t>
            </a:r>
          </a:p>
          <a:p>
            <a:pPr>
              <a:spcBef>
                <a:spcPct val="50000"/>
              </a:spcBef>
              <a:buFont typeface="Wingdings" pitchFamily="2" charset="2"/>
              <a:buChar char="¨"/>
            </a:pPr>
            <a:r>
              <a:rPr lang="en-US" sz="1800" b="0">
                <a:solidFill>
                  <a:schemeClr val="bg1"/>
                </a:solidFill>
                <a:sym typeface="Wingdings 2" pitchFamily="18" charset="2"/>
              </a:rPr>
              <a:t> Lower on-chip traffic than shared</a:t>
            </a:r>
          </a:p>
          <a:p>
            <a:pPr>
              <a:spcBef>
                <a:spcPct val="50000"/>
              </a:spcBef>
            </a:pPr>
            <a:endParaRPr lang="en-US" sz="1800" b="0">
              <a:solidFill>
                <a:schemeClr val="bg1"/>
              </a:solidFill>
              <a:sym typeface="Wingdings 2" pitchFamily="18" charset="2"/>
            </a:endParaRP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t>Conclusion</a:t>
            </a:r>
          </a:p>
        </p:txBody>
      </p:sp>
      <p:sp>
        <p:nvSpPr>
          <p:cNvPr id="518147" name="Rectangle 3"/>
          <p:cNvSpPr>
            <a:spLocks noGrp="1" noChangeArrowheads="1"/>
          </p:cNvSpPr>
          <p:nvPr>
            <p:ph type="body" idx="1"/>
          </p:nvPr>
        </p:nvSpPr>
        <p:spPr/>
        <p:txBody>
          <a:bodyPr/>
          <a:lstStyle/>
          <a:p>
            <a:r>
              <a:rPr lang="en-US" sz="2400"/>
              <a:t>“</a:t>
            </a:r>
            <a:r>
              <a:rPr lang="en-US" sz="2400">
                <a:solidFill>
                  <a:srgbClr val="0066FF"/>
                </a:solidFill>
              </a:rPr>
              <a:t>Flexibility</a:t>
            </a:r>
            <a:r>
              <a:rPr lang="en-US" sz="2400"/>
              <a:t>” will become important in future multicores</a:t>
            </a:r>
          </a:p>
          <a:p>
            <a:pPr lvl="1"/>
            <a:r>
              <a:rPr lang="en-US"/>
              <a:t>Many </a:t>
            </a:r>
            <a:r>
              <a:rPr lang="en-US" i="1"/>
              <a:t>shared resources</a:t>
            </a:r>
          </a:p>
          <a:p>
            <a:pPr lvl="1"/>
            <a:r>
              <a:rPr lang="en-US"/>
              <a:t>Allows us to implement </a:t>
            </a:r>
            <a:r>
              <a:rPr lang="en-US" i="1"/>
              <a:t>high-level policies</a:t>
            </a:r>
          </a:p>
          <a:p>
            <a:pPr lvl="1"/>
            <a:endParaRPr lang="en-US" i="1"/>
          </a:p>
          <a:p>
            <a:r>
              <a:rPr lang="en-US" sz="2400"/>
              <a:t>OS-level page-granularity data-to-slice mapping</a:t>
            </a:r>
          </a:p>
          <a:p>
            <a:pPr lvl="1"/>
            <a:r>
              <a:rPr lang="en-US"/>
              <a:t>Low hardware overhead</a:t>
            </a:r>
          </a:p>
          <a:p>
            <a:pPr lvl="1"/>
            <a:r>
              <a:rPr lang="en-US"/>
              <a:t>Flexible</a:t>
            </a:r>
          </a:p>
          <a:p>
            <a:pPr lvl="1"/>
            <a:endParaRPr lang="en-US"/>
          </a:p>
          <a:p>
            <a:r>
              <a:rPr lang="en-US" sz="2400"/>
              <a:t>Several management policies studied</a:t>
            </a:r>
          </a:p>
          <a:p>
            <a:pPr lvl="1"/>
            <a:r>
              <a:rPr lang="en-US"/>
              <a:t>Mimicking private/shared/clustered caching straightforward</a:t>
            </a:r>
          </a:p>
          <a:p>
            <a:pPr lvl="1"/>
            <a:r>
              <a:rPr lang="en-US"/>
              <a:t>Performance-improving schemes</a:t>
            </a:r>
          </a:p>
          <a:p>
            <a:endParaRPr lang="en-US" sz="240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a:t>Future works</a:t>
            </a:r>
          </a:p>
        </p:txBody>
      </p:sp>
      <p:sp>
        <p:nvSpPr>
          <p:cNvPr id="519171" name="Rectangle 3"/>
          <p:cNvSpPr>
            <a:spLocks noGrp="1" noChangeArrowheads="1"/>
          </p:cNvSpPr>
          <p:nvPr>
            <p:ph type="body" idx="1"/>
          </p:nvPr>
        </p:nvSpPr>
        <p:spPr/>
        <p:txBody>
          <a:bodyPr/>
          <a:lstStyle/>
          <a:p>
            <a:r>
              <a:rPr lang="en-US"/>
              <a:t>Dynamic mapping schemes</a:t>
            </a:r>
          </a:p>
          <a:p>
            <a:pPr lvl="1"/>
            <a:r>
              <a:rPr lang="en-US"/>
              <a:t>Performance</a:t>
            </a:r>
          </a:p>
          <a:p>
            <a:pPr lvl="1"/>
            <a:r>
              <a:rPr lang="en-US"/>
              <a:t>Power</a:t>
            </a:r>
          </a:p>
          <a:p>
            <a:endParaRPr lang="en-US"/>
          </a:p>
          <a:p>
            <a:r>
              <a:rPr lang="en-US"/>
              <a:t>Performance monitoring techniques</a:t>
            </a:r>
          </a:p>
          <a:p>
            <a:pPr lvl="1"/>
            <a:r>
              <a:rPr lang="en-US"/>
              <a:t>Hardware-based</a:t>
            </a:r>
          </a:p>
          <a:p>
            <a:pPr lvl="1"/>
            <a:r>
              <a:rPr lang="en-US"/>
              <a:t>Software-based</a:t>
            </a:r>
          </a:p>
          <a:p>
            <a:endParaRPr lang="en-US"/>
          </a:p>
          <a:p>
            <a:r>
              <a:rPr lang="en-US"/>
              <a:t>Data migration and replication support</a:t>
            </a:r>
          </a:p>
          <a:p>
            <a:endParaRPr lang="en-US"/>
          </a:p>
          <a:p>
            <a:pPr lvl="1"/>
            <a:endParaRPr lang="en-US"/>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85800" y="369888"/>
            <a:ext cx="7772400" cy="3057525"/>
          </a:xfrm>
        </p:spPr>
        <p:txBody>
          <a:bodyPr/>
          <a:lstStyle/>
          <a:p>
            <a:pPr eaLnBrk="1" hangingPunct="1"/>
            <a:r>
              <a:rPr lang="en-US" b="1" dirty="0" smtClean="0"/>
              <a:t>ASR: Adaptive Selective Replication for CMP Caches</a:t>
            </a:r>
            <a:endParaRPr lang="en-US" b="1" dirty="0" smtClean="0">
              <a:solidFill>
                <a:schemeClr val="accent2"/>
              </a:solidFill>
            </a:endParaRPr>
          </a:p>
        </p:txBody>
      </p:sp>
      <p:sp>
        <p:nvSpPr>
          <p:cNvPr id="18435" name="Rectangle 3"/>
          <p:cNvSpPr>
            <a:spLocks noGrp="1" noChangeArrowheads="1"/>
          </p:cNvSpPr>
          <p:nvPr>
            <p:ph type="subTitle" idx="1"/>
          </p:nvPr>
        </p:nvSpPr>
        <p:spPr>
          <a:xfrm>
            <a:off x="741363" y="3341688"/>
            <a:ext cx="7658100" cy="2670175"/>
          </a:xfrm>
        </p:spPr>
        <p:txBody>
          <a:bodyPr/>
          <a:lstStyle/>
          <a:p>
            <a:pPr eaLnBrk="1" hangingPunct="1">
              <a:lnSpc>
                <a:spcPct val="90000"/>
              </a:lnSpc>
            </a:pPr>
            <a:r>
              <a:rPr lang="en-US" sz="2800" b="1" dirty="0" smtClean="0">
                <a:solidFill>
                  <a:srgbClr val="C00000"/>
                </a:solidFill>
              </a:rPr>
              <a:t>Brad Beckmann</a:t>
            </a:r>
            <a:r>
              <a:rPr lang="en-US" sz="2400" b="1" dirty="0" smtClean="0">
                <a:solidFill>
                  <a:srgbClr val="C00000"/>
                </a:solidFill>
              </a:rPr>
              <a:t>†</a:t>
            </a:r>
            <a:r>
              <a:rPr lang="en-US" sz="2800" b="1" dirty="0" smtClean="0">
                <a:solidFill>
                  <a:srgbClr val="C00000"/>
                </a:solidFill>
              </a:rPr>
              <a:t>, Mike Marty, and David Wood</a:t>
            </a:r>
          </a:p>
          <a:p>
            <a:pPr eaLnBrk="1" hangingPunct="1">
              <a:lnSpc>
                <a:spcPct val="90000"/>
              </a:lnSpc>
            </a:pPr>
            <a:r>
              <a:rPr lang="en-US" sz="2400" dirty="0" err="1" smtClean="0">
                <a:solidFill>
                  <a:schemeClr val="tx1"/>
                </a:solidFill>
              </a:rPr>
              <a:t>Multifacet</a:t>
            </a:r>
            <a:r>
              <a:rPr lang="en-US" sz="2400" dirty="0" smtClean="0">
                <a:solidFill>
                  <a:schemeClr val="tx1"/>
                </a:solidFill>
              </a:rPr>
              <a:t> Project</a:t>
            </a:r>
          </a:p>
          <a:p>
            <a:pPr eaLnBrk="1" hangingPunct="1">
              <a:lnSpc>
                <a:spcPct val="90000"/>
              </a:lnSpc>
            </a:pPr>
            <a:r>
              <a:rPr lang="en-US" sz="2400" dirty="0" smtClean="0">
                <a:solidFill>
                  <a:schemeClr val="tx1"/>
                </a:solidFill>
              </a:rPr>
              <a:t>University of Wisconsin-Madison </a:t>
            </a:r>
          </a:p>
          <a:p>
            <a:pPr eaLnBrk="1" hangingPunct="1">
              <a:lnSpc>
                <a:spcPct val="90000"/>
              </a:lnSpc>
            </a:pPr>
            <a:endParaRPr lang="en-US" sz="2400" dirty="0" smtClean="0">
              <a:solidFill>
                <a:schemeClr val="tx1"/>
              </a:solidFill>
            </a:endParaRPr>
          </a:p>
          <a:p>
            <a:pPr eaLnBrk="1" hangingPunct="1">
              <a:lnSpc>
                <a:spcPct val="90000"/>
              </a:lnSpc>
            </a:pPr>
            <a:r>
              <a:rPr lang="en-US" sz="2400" dirty="0" smtClean="0">
                <a:solidFill>
                  <a:schemeClr val="tx1"/>
                </a:solidFill>
              </a:rPr>
              <a:t>Int’l Symposium on </a:t>
            </a:r>
            <a:r>
              <a:rPr lang="en-US" sz="2400" dirty="0" err="1" smtClean="0">
                <a:solidFill>
                  <a:schemeClr val="tx1"/>
                </a:solidFill>
              </a:rPr>
              <a:t>Microarchitecture</a:t>
            </a:r>
            <a:r>
              <a:rPr lang="en-US" sz="2400" dirty="0" smtClean="0">
                <a:solidFill>
                  <a:schemeClr val="tx1"/>
                </a:solidFill>
              </a:rPr>
              <a:t>, 2006</a:t>
            </a:r>
          </a:p>
          <a:p>
            <a:pPr eaLnBrk="1" hangingPunct="1">
              <a:lnSpc>
                <a:spcPct val="90000"/>
              </a:lnSpc>
            </a:pPr>
            <a:r>
              <a:rPr lang="en-US" sz="2400" dirty="0" smtClean="0">
                <a:solidFill>
                  <a:schemeClr val="tx1"/>
                </a:solidFill>
              </a:rPr>
              <a:t>12/13/06</a:t>
            </a:r>
          </a:p>
        </p:txBody>
      </p:sp>
      <p:sp>
        <p:nvSpPr>
          <p:cNvPr id="18436" name="Text Box 5"/>
          <p:cNvSpPr txBox="1">
            <a:spLocks noChangeArrowheads="1"/>
          </p:cNvSpPr>
          <p:nvPr/>
        </p:nvSpPr>
        <p:spPr bwMode="auto">
          <a:xfrm>
            <a:off x="5991225" y="6157913"/>
            <a:ext cx="2747963" cy="396875"/>
          </a:xfrm>
          <a:prstGeom prst="rect">
            <a:avLst/>
          </a:prstGeom>
          <a:noFill/>
          <a:ln w="9525" algn="ctr">
            <a:noFill/>
            <a:miter lim="800000"/>
            <a:headEnd/>
            <a:tailEnd/>
          </a:ln>
        </p:spPr>
        <p:txBody>
          <a:bodyPr wrap="none">
            <a:spAutoFit/>
          </a:bodyPr>
          <a:lstStyle/>
          <a:p>
            <a:r>
              <a:rPr lang="en-US" sz="2000">
                <a:solidFill>
                  <a:schemeClr val="bg2"/>
                </a:solidFill>
                <a:cs typeface="Arial" charset="0"/>
              </a:rPr>
              <a:t>†</a:t>
            </a:r>
            <a:r>
              <a:rPr lang="en-US" sz="2000">
                <a:solidFill>
                  <a:schemeClr val="tx1"/>
                </a:solidFill>
                <a:cs typeface="Arial" charset="0"/>
              </a:rPr>
              <a:t> </a:t>
            </a:r>
            <a:r>
              <a:rPr lang="en-US" sz="2000">
                <a:solidFill>
                  <a:schemeClr val="tx1"/>
                </a:solidFill>
              </a:rPr>
              <a:t>currently at Microsoft</a:t>
            </a:r>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21507"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21508" name="Slide Number Placeholder 5"/>
          <p:cNvSpPr>
            <a:spLocks noGrp="1"/>
          </p:cNvSpPr>
          <p:nvPr>
            <p:ph type="sldNum" sz="quarter" idx="12"/>
          </p:nvPr>
        </p:nvSpPr>
        <p:spPr>
          <a:noFill/>
        </p:spPr>
        <p:txBody>
          <a:bodyPr/>
          <a:lstStyle/>
          <a:p>
            <a:fld id="{3F6DB31C-F535-4505-9037-5D96A4D250E7}" type="slidenum">
              <a:rPr lang="en-US"/>
              <a:pPr/>
              <a:t>277</a:t>
            </a:fld>
            <a:endParaRPr lang="en-US"/>
          </a:p>
        </p:txBody>
      </p:sp>
      <p:sp>
        <p:nvSpPr>
          <p:cNvPr id="844802" name="Rectangle 2"/>
          <p:cNvSpPr>
            <a:spLocks noGrp="1" noChangeArrowheads="1"/>
          </p:cNvSpPr>
          <p:nvPr>
            <p:ph type="title"/>
          </p:nvPr>
        </p:nvSpPr>
        <p:spPr>
          <a:xfrm>
            <a:off x="457200" y="0"/>
            <a:ext cx="8229600" cy="398462"/>
          </a:xfrm>
        </p:spPr>
        <p:txBody>
          <a:bodyPr/>
          <a:lstStyle/>
          <a:p>
            <a:pPr eaLnBrk="1" hangingPunct="1">
              <a:defRPr/>
            </a:pPr>
            <a:r>
              <a:rPr lang="en-US" dirty="0" smtClean="0"/>
              <a:t>Introduction</a:t>
            </a:r>
          </a:p>
        </p:txBody>
      </p:sp>
      <p:sp>
        <p:nvSpPr>
          <p:cNvPr id="23558" name="Rectangle 3"/>
          <p:cNvSpPr>
            <a:spLocks noGrp="1" noChangeArrowheads="1"/>
          </p:cNvSpPr>
          <p:nvPr>
            <p:ph type="body" idx="1"/>
          </p:nvPr>
        </p:nvSpPr>
        <p:spPr>
          <a:xfrm>
            <a:off x="188913" y="457201"/>
            <a:ext cx="8753475" cy="5665788"/>
          </a:xfrm>
        </p:spPr>
        <p:txBody>
          <a:bodyPr/>
          <a:lstStyle/>
          <a:p>
            <a:pPr marL="404813" indent="-404813" eaLnBrk="1" hangingPunct="1">
              <a:lnSpc>
                <a:spcPct val="90000"/>
              </a:lnSpc>
              <a:buClr>
                <a:schemeClr val="tx1"/>
              </a:buClr>
            </a:pPr>
            <a:r>
              <a:rPr lang="en-US" sz="2800" dirty="0" smtClean="0"/>
              <a:t>Previous hybrid proposals</a:t>
            </a:r>
          </a:p>
          <a:p>
            <a:pPr marL="923925" lvl="1" indent="-404813" eaLnBrk="1" hangingPunct="1">
              <a:lnSpc>
                <a:spcPct val="90000"/>
              </a:lnSpc>
              <a:buClr>
                <a:schemeClr val="tx1"/>
              </a:buClr>
            </a:pPr>
            <a:r>
              <a:rPr lang="en-US" dirty="0" smtClean="0"/>
              <a:t>Cooperative Caching</a:t>
            </a:r>
            <a:r>
              <a:rPr lang="en-US" sz="2400" dirty="0" smtClean="0"/>
              <a:t>, CMP-</a:t>
            </a:r>
            <a:r>
              <a:rPr lang="en-US" sz="2400" dirty="0" err="1" smtClean="0"/>
              <a:t>NuRapid</a:t>
            </a:r>
            <a:endParaRPr lang="en-US" sz="2400" dirty="0" smtClean="0"/>
          </a:p>
          <a:p>
            <a:pPr marL="1323975" lvl="2" indent="-404813">
              <a:lnSpc>
                <a:spcPct val="90000"/>
              </a:lnSpc>
              <a:buClr>
                <a:schemeClr val="tx1"/>
              </a:buClr>
            </a:pPr>
            <a:r>
              <a:rPr lang="en-US" sz="2000" dirty="0" smtClean="0"/>
              <a:t>Private L2 caches / restrict replication</a:t>
            </a:r>
          </a:p>
          <a:p>
            <a:pPr marL="923925" lvl="1" indent="-404813">
              <a:lnSpc>
                <a:spcPct val="90000"/>
              </a:lnSpc>
              <a:buClr>
                <a:schemeClr val="tx1"/>
              </a:buClr>
            </a:pPr>
            <a:r>
              <a:rPr lang="en-US" dirty="0" smtClean="0"/>
              <a:t>Victim Replication</a:t>
            </a:r>
          </a:p>
          <a:p>
            <a:pPr marL="1323975" lvl="2" indent="-404813">
              <a:lnSpc>
                <a:spcPct val="90000"/>
              </a:lnSpc>
              <a:buClr>
                <a:schemeClr val="tx1"/>
              </a:buClr>
            </a:pPr>
            <a:r>
              <a:rPr lang="en-US" dirty="0" smtClean="0"/>
              <a:t>Shared L2 caches / allow replication</a:t>
            </a:r>
            <a:endParaRPr lang="en-US" sz="2000" dirty="0" smtClean="0"/>
          </a:p>
          <a:p>
            <a:pPr marL="923925" lvl="1" indent="-404813" eaLnBrk="1" hangingPunct="1">
              <a:lnSpc>
                <a:spcPct val="90000"/>
              </a:lnSpc>
              <a:buClr>
                <a:schemeClr val="tx1"/>
              </a:buClr>
            </a:pPr>
            <a:r>
              <a:rPr lang="en-US" sz="2400" dirty="0" smtClean="0"/>
              <a:t>Achieve fast access and high capacity</a:t>
            </a:r>
          </a:p>
          <a:p>
            <a:pPr lvl="2" eaLnBrk="1" hangingPunct="1">
              <a:lnSpc>
                <a:spcPct val="90000"/>
              </a:lnSpc>
              <a:buClr>
                <a:schemeClr val="tx1"/>
              </a:buClr>
            </a:pPr>
            <a:r>
              <a:rPr lang="en-US" sz="2000" dirty="0" smtClean="0"/>
              <a:t>Under certain workloads &amp; system configurations</a:t>
            </a:r>
          </a:p>
          <a:p>
            <a:pPr lvl="2" eaLnBrk="1" hangingPunct="1">
              <a:lnSpc>
                <a:spcPct val="90000"/>
              </a:lnSpc>
              <a:buClr>
                <a:schemeClr val="tx1"/>
              </a:buClr>
            </a:pPr>
            <a:r>
              <a:rPr lang="en-US" sz="2000" dirty="0" smtClean="0"/>
              <a:t>Utilize static rules</a:t>
            </a:r>
          </a:p>
          <a:p>
            <a:pPr marL="923925" lvl="1" indent="-404813" eaLnBrk="1" hangingPunct="1">
              <a:lnSpc>
                <a:spcPct val="90000"/>
              </a:lnSpc>
              <a:buClr>
                <a:schemeClr val="tx1"/>
              </a:buClr>
            </a:pPr>
            <a:r>
              <a:rPr lang="en-US" sz="2400" dirty="0" smtClean="0">
                <a:solidFill>
                  <a:srgbClr val="FF0000"/>
                </a:solidFill>
              </a:rPr>
              <a:t>Non-adaptive</a:t>
            </a:r>
          </a:p>
          <a:p>
            <a:pPr marL="1323975" lvl="2" indent="-404813">
              <a:lnSpc>
                <a:spcPct val="90000"/>
              </a:lnSpc>
              <a:buClr>
                <a:schemeClr val="tx1"/>
              </a:buClr>
            </a:pPr>
            <a:r>
              <a:rPr lang="en-US" sz="2000" dirty="0" smtClean="0">
                <a:solidFill>
                  <a:srgbClr val="FF0000"/>
                </a:solidFill>
              </a:rPr>
              <a:t>E.g., CC w/ 100%  (minimum replication)</a:t>
            </a:r>
          </a:p>
          <a:p>
            <a:pPr marL="1781175" lvl="3" indent="-404813">
              <a:lnSpc>
                <a:spcPct val="90000"/>
              </a:lnSpc>
              <a:buClr>
                <a:schemeClr val="tx1"/>
              </a:buClr>
            </a:pPr>
            <a:r>
              <a:rPr lang="en-US" dirty="0" smtClean="0">
                <a:solidFill>
                  <a:srgbClr val="FF0000"/>
                </a:solidFill>
              </a:rPr>
              <a:t>Apache performance improves by 13%</a:t>
            </a:r>
          </a:p>
          <a:p>
            <a:pPr marL="1781175" lvl="3" indent="-404813">
              <a:lnSpc>
                <a:spcPct val="90000"/>
              </a:lnSpc>
              <a:buClr>
                <a:schemeClr val="tx1"/>
              </a:buClr>
            </a:pPr>
            <a:r>
              <a:rPr lang="en-US" dirty="0" err="1" smtClean="0">
                <a:solidFill>
                  <a:srgbClr val="FF0000"/>
                </a:solidFill>
              </a:rPr>
              <a:t>Apsi</a:t>
            </a:r>
            <a:r>
              <a:rPr lang="en-US" dirty="0" smtClean="0">
                <a:solidFill>
                  <a:srgbClr val="FF0000"/>
                </a:solidFill>
              </a:rPr>
              <a:t> performance degrades by 27%</a:t>
            </a:r>
          </a:p>
          <a:p>
            <a:pPr marL="404813" indent="-404813" eaLnBrk="1" hangingPunct="1">
              <a:lnSpc>
                <a:spcPct val="90000"/>
              </a:lnSpc>
              <a:buClr>
                <a:schemeClr val="tx1"/>
              </a:buClr>
            </a:pPr>
            <a:endParaRPr lang="en-US" sz="2800" dirty="0" smtClean="0">
              <a:solidFill>
                <a:srgbClr val="3333FF"/>
              </a:solidFill>
            </a:endParaRPr>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Selective Replication</a:t>
            </a:r>
            <a:endParaRPr lang="en-US" dirty="0"/>
          </a:p>
        </p:txBody>
      </p:sp>
      <p:sp>
        <p:nvSpPr>
          <p:cNvPr id="3" name="Text Placeholder 2"/>
          <p:cNvSpPr>
            <a:spLocks noGrp="1"/>
          </p:cNvSpPr>
          <p:nvPr>
            <p:ph type="body" idx="1"/>
          </p:nvPr>
        </p:nvSpPr>
        <p:spPr/>
        <p:txBody>
          <a:bodyPr/>
          <a:lstStyle/>
          <a:p>
            <a:pPr marL="404813" indent="-404813" eaLnBrk="1" hangingPunct="1">
              <a:lnSpc>
                <a:spcPct val="90000"/>
              </a:lnSpc>
              <a:buClr>
                <a:schemeClr val="tx1"/>
              </a:buClr>
            </a:pPr>
            <a:endParaRPr lang="en-US" b="1" dirty="0" smtClean="0">
              <a:solidFill>
                <a:srgbClr val="3333FF"/>
              </a:solidFill>
            </a:endParaRPr>
          </a:p>
          <a:p>
            <a:pPr marL="404813" indent="-404813" eaLnBrk="1" hangingPunct="1">
              <a:lnSpc>
                <a:spcPct val="90000"/>
              </a:lnSpc>
              <a:buClr>
                <a:schemeClr val="tx1"/>
              </a:buClr>
            </a:pPr>
            <a:r>
              <a:rPr lang="en-US" b="1" dirty="0" smtClean="0">
                <a:solidFill>
                  <a:srgbClr val="3333FF"/>
                </a:solidFill>
              </a:rPr>
              <a:t>Adaptive Selective Replication: </a:t>
            </a:r>
            <a:r>
              <a:rPr lang="en-US" b="1" dirty="0" smtClean="0">
                <a:solidFill>
                  <a:srgbClr val="800080"/>
                </a:solidFill>
              </a:rPr>
              <a:t>ASR</a:t>
            </a:r>
            <a:endParaRPr lang="en-US" b="1" dirty="0" smtClean="0"/>
          </a:p>
          <a:p>
            <a:pPr marL="923925" lvl="1" indent="-404813" eaLnBrk="1" hangingPunct="1">
              <a:lnSpc>
                <a:spcPct val="90000"/>
              </a:lnSpc>
              <a:buClr>
                <a:schemeClr val="tx1"/>
              </a:buClr>
            </a:pPr>
            <a:r>
              <a:rPr lang="en-US" dirty="0" smtClean="0"/>
              <a:t>Dynamically monitor workload behavior</a:t>
            </a:r>
          </a:p>
          <a:p>
            <a:pPr marL="923925" lvl="1" indent="-404813" eaLnBrk="1" hangingPunct="1">
              <a:lnSpc>
                <a:spcPct val="90000"/>
              </a:lnSpc>
              <a:buClr>
                <a:schemeClr val="tx1"/>
              </a:buClr>
            </a:pPr>
            <a:r>
              <a:rPr lang="en-US" dirty="0" smtClean="0"/>
              <a:t>Adapt the L2 cache to workload demand</a:t>
            </a:r>
          </a:p>
          <a:p>
            <a:pPr marL="923925" lvl="1" indent="-404813" eaLnBrk="1" hangingPunct="1">
              <a:lnSpc>
                <a:spcPct val="90000"/>
              </a:lnSpc>
              <a:buClr>
                <a:schemeClr val="tx1"/>
              </a:buClr>
            </a:pPr>
            <a:r>
              <a:rPr lang="en-US" dirty="0" smtClean="0"/>
              <a:t>Up to</a:t>
            </a:r>
            <a:r>
              <a:rPr lang="en-US" dirty="0" smtClean="0">
                <a:solidFill>
                  <a:srgbClr val="FF0000"/>
                </a:solidFill>
              </a:rPr>
              <a:t> </a:t>
            </a:r>
            <a:r>
              <a:rPr lang="en-US" dirty="0" smtClean="0"/>
              <a:t>12% improvement vs. previous proposals</a:t>
            </a:r>
          </a:p>
          <a:p>
            <a:r>
              <a:rPr lang="en-US" dirty="0" smtClean="0"/>
              <a:t>Estimates </a:t>
            </a:r>
          </a:p>
          <a:p>
            <a:pPr lvl="1"/>
            <a:r>
              <a:rPr lang="en-US" dirty="0" smtClean="0"/>
              <a:t>Cost of replication</a:t>
            </a:r>
          </a:p>
          <a:p>
            <a:pPr lvl="2"/>
            <a:r>
              <a:rPr lang="en-US" dirty="0" smtClean="0"/>
              <a:t>Extra misses</a:t>
            </a:r>
          </a:p>
          <a:p>
            <a:pPr lvl="3"/>
            <a:r>
              <a:rPr lang="en-US" dirty="0" smtClean="0"/>
              <a:t>Hits in LRU</a:t>
            </a:r>
          </a:p>
          <a:p>
            <a:pPr lvl="1"/>
            <a:r>
              <a:rPr lang="en-US" dirty="0" smtClean="0"/>
              <a:t>Benefit of replication</a:t>
            </a:r>
          </a:p>
          <a:p>
            <a:pPr lvl="2"/>
            <a:r>
              <a:rPr lang="en-US" dirty="0" smtClean="0"/>
              <a:t>Lower hit latency</a:t>
            </a:r>
          </a:p>
          <a:p>
            <a:pPr lvl="3"/>
            <a:r>
              <a:rPr lang="en-US" dirty="0" smtClean="0"/>
              <a:t>Hits in remote caches</a:t>
            </a:r>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txBox="1">
            <a:spLocks noGrp="1"/>
          </p:cNvSpPr>
          <p:nvPr/>
        </p:nvSpPr>
        <p:spPr bwMode="auto">
          <a:xfrm>
            <a:off x="279400" y="6270625"/>
            <a:ext cx="2006600" cy="476250"/>
          </a:xfrm>
          <a:prstGeom prst="rect">
            <a:avLst/>
          </a:prstGeom>
          <a:noFill/>
          <a:ln w="9525">
            <a:noFill/>
            <a:miter lim="800000"/>
            <a:headEnd/>
            <a:tailEnd/>
          </a:ln>
        </p:spPr>
        <p:txBody>
          <a:bodyPr/>
          <a:lstStyle/>
          <a:p>
            <a:r>
              <a:rPr lang="en-US" sz="1200">
                <a:solidFill>
                  <a:schemeClr val="tx1"/>
                </a:solidFill>
              </a:rPr>
              <a:t>Beckmann, Marty, &amp; Wood</a:t>
            </a:r>
          </a:p>
        </p:txBody>
      </p:sp>
      <p:sp>
        <p:nvSpPr>
          <p:cNvPr id="22531" name="Footer Placeholder 4"/>
          <p:cNvSpPr txBox="1">
            <a:spLocks noGrp="1"/>
          </p:cNvSpPr>
          <p:nvPr/>
        </p:nvSpPr>
        <p:spPr bwMode="auto">
          <a:xfrm>
            <a:off x="2209800" y="6245225"/>
            <a:ext cx="4724400" cy="476250"/>
          </a:xfrm>
          <a:prstGeom prst="rect">
            <a:avLst/>
          </a:prstGeom>
          <a:noFill/>
          <a:ln w="9525">
            <a:noFill/>
            <a:miter lim="800000"/>
            <a:headEnd/>
            <a:tailEnd/>
          </a:ln>
        </p:spPr>
        <p:txBody>
          <a:bodyPr/>
          <a:lstStyle/>
          <a:p>
            <a:pPr algn="ctr"/>
            <a:r>
              <a:rPr lang="en-US" sz="1400">
                <a:solidFill>
                  <a:schemeClr val="tx1"/>
                </a:solidFill>
              </a:rPr>
              <a:t> </a:t>
            </a:r>
            <a:r>
              <a:rPr lang="en-US" sz="1200">
                <a:solidFill>
                  <a:schemeClr val="tx1"/>
                </a:solidFill>
              </a:rPr>
              <a:t>ASR: Adaptive Selective Replication for CMP Caches</a:t>
            </a:r>
            <a:endParaRPr lang="en-US" sz="1400">
              <a:solidFill>
                <a:schemeClr val="tx1"/>
              </a:solidFill>
            </a:endParaRPr>
          </a:p>
        </p:txBody>
      </p:sp>
      <p:sp>
        <p:nvSpPr>
          <p:cNvPr id="22532" name="Slide Number Placeholder 5"/>
          <p:cNvSpPr txBox="1">
            <a:spLocks noGrp="1"/>
          </p:cNvSpPr>
          <p:nvPr/>
        </p:nvSpPr>
        <p:spPr bwMode="auto">
          <a:xfrm>
            <a:off x="7239000" y="6245225"/>
            <a:ext cx="1447800" cy="476250"/>
          </a:xfrm>
          <a:prstGeom prst="rect">
            <a:avLst/>
          </a:prstGeom>
          <a:noFill/>
          <a:ln w="9525">
            <a:noFill/>
            <a:miter lim="800000"/>
            <a:headEnd/>
            <a:tailEnd/>
          </a:ln>
        </p:spPr>
        <p:txBody>
          <a:bodyPr/>
          <a:lstStyle/>
          <a:p>
            <a:pPr algn="r"/>
            <a:fld id="{0BF71419-ED37-4417-A05B-50731C17F0CB}" type="slidenum">
              <a:rPr lang="en-US" sz="1200">
                <a:solidFill>
                  <a:schemeClr val="tx1"/>
                </a:solidFill>
              </a:rPr>
              <a:pPr algn="r"/>
              <a:t>279</a:t>
            </a:fld>
            <a:endParaRPr lang="en-US" sz="1200">
              <a:solidFill>
                <a:schemeClr val="tx1"/>
              </a:solidFill>
            </a:endParaRPr>
          </a:p>
        </p:txBody>
      </p:sp>
      <p:sp>
        <p:nvSpPr>
          <p:cNvPr id="846850" name="Rectangle 2"/>
          <p:cNvSpPr>
            <a:spLocks noGrp="1" noChangeArrowheads="1"/>
          </p:cNvSpPr>
          <p:nvPr>
            <p:ph type="title" idx="4294967295"/>
          </p:nvPr>
        </p:nvSpPr>
        <p:spPr>
          <a:xfrm>
            <a:off x="0" y="0"/>
            <a:ext cx="8458200" cy="258762"/>
          </a:xfrm>
        </p:spPr>
        <p:txBody>
          <a:bodyPr/>
          <a:lstStyle/>
          <a:p>
            <a:pPr eaLnBrk="1" hangingPunct="1">
              <a:defRPr/>
            </a:pPr>
            <a:r>
              <a:rPr lang="en-US" dirty="0" smtClean="0"/>
              <a:t>Outline</a:t>
            </a:r>
          </a:p>
        </p:txBody>
      </p:sp>
      <p:sp>
        <p:nvSpPr>
          <p:cNvPr id="22534" name="Rectangle 3"/>
          <p:cNvSpPr>
            <a:spLocks noGrp="1" noChangeArrowheads="1"/>
          </p:cNvSpPr>
          <p:nvPr>
            <p:ph type="body" idx="4294967295"/>
          </p:nvPr>
        </p:nvSpPr>
        <p:spPr>
          <a:xfrm>
            <a:off x="457200" y="1352550"/>
            <a:ext cx="8229600" cy="4818063"/>
          </a:xfrm>
        </p:spPr>
        <p:txBody>
          <a:bodyPr/>
          <a:lstStyle/>
          <a:p>
            <a:pPr marL="609600" indent="-609600" eaLnBrk="1" hangingPunct="1">
              <a:lnSpc>
                <a:spcPct val="80000"/>
              </a:lnSpc>
              <a:buClr>
                <a:schemeClr val="bg2"/>
              </a:buClr>
              <a:buFont typeface="Times" pitchFamily="18" charset="0"/>
              <a:buChar char="•"/>
            </a:pPr>
            <a:r>
              <a:rPr lang="en-US" sz="2800" smtClean="0">
                <a:solidFill>
                  <a:schemeClr val="bg2"/>
                </a:solidFill>
              </a:rPr>
              <a:t>Introduction</a:t>
            </a:r>
            <a:endParaRPr lang="en-US" sz="2800" smtClean="0">
              <a:solidFill>
                <a:srgbClr val="FF0000"/>
              </a:solidFill>
            </a:endParaRPr>
          </a:p>
          <a:p>
            <a:pPr marL="609600" indent="-609600" eaLnBrk="1" hangingPunct="1">
              <a:lnSpc>
                <a:spcPct val="80000"/>
              </a:lnSpc>
              <a:buClr>
                <a:schemeClr val="bg2"/>
              </a:buClr>
              <a:buFont typeface="Times" pitchFamily="18" charset="0"/>
              <a:buChar char="•"/>
            </a:pPr>
            <a:endParaRPr lang="en-US" sz="2800" smtClean="0">
              <a:solidFill>
                <a:schemeClr val="bg2"/>
              </a:solidFill>
            </a:endParaRPr>
          </a:p>
          <a:p>
            <a:pPr marL="609600" indent="-609600" eaLnBrk="1" hangingPunct="1">
              <a:lnSpc>
                <a:spcPct val="80000"/>
              </a:lnSpc>
              <a:buClr>
                <a:srgbClr val="FF0000"/>
              </a:buClr>
              <a:buFont typeface="Times" pitchFamily="18" charset="0"/>
              <a:buChar char="•"/>
            </a:pPr>
            <a:r>
              <a:rPr lang="en-US" sz="2800" smtClean="0">
                <a:solidFill>
                  <a:srgbClr val="FF0000"/>
                </a:solidFill>
              </a:rPr>
              <a:t>Understanding L2 Replication</a:t>
            </a:r>
          </a:p>
          <a:p>
            <a:pPr marL="990600" lvl="1" indent="-533400" eaLnBrk="1" hangingPunct="1">
              <a:lnSpc>
                <a:spcPct val="80000"/>
              </a:lnSpc>
              <a:buClr>
                <a:srgbClr val="FF0000"/>
              </a:buClr>
              <a:buFont typeface="Times" pitchFamily="18" charset="0"/>
              <a:buChar char="•"/>
            </a:pPr>
            <a:r>
              <a:rPr lang="en-US" sz="2400" smtClean="0">
                <a:solidFill>
                  <a:srgbClr val="FF0000"/>
                </a:solidFill>
              </a:rPr>
              <a:t>Benefit</a:t>
            </a:r>
          </a:p>
          <a:p>
            <a:pPr marL="990600" lvl="1" indent="-533400" eaLnBrk="1" hangingPunct="1">
              <a:lnSpc>
                <a:spcPct val="80000"/>
              </a:lnSpc>
              <a:buClr>
                <a:srgbClr val="FF0000"/>
              </a:buClr>
              <a:buFont typeface="Times" pitchFamily="18" charset="0"/>
              <a:buChar char="•"/>
            </a:pPr>
            <a:r>
              <a:rPr lang="en-US" sz="2400" smtClean="0">
                <a:solidFill>
                  <a:srgbClr val="FF0000"/>
                </a:solidFill>
              </a:rPr>
              <a:t>Cost</a:t>
            </a:r>
          </a:p>
          <a:p>
            <a:pPr marL="990600" lvl="1" indent="-533400" eaLnBrk="1" hangingPunct="1">
              <a:lnSpc>
                <a:spcPct val="80000"/>
              </a:lnSpc>
              <a:buClr>
                <a:srgbClr val="FF0000"/>
              </a:buClr>
              <a:buFont typeface="Times" pitchFamily="18" charset="0"/>
              <a:buChar char="•"/>
            </a:pPr>
            <a:r>
              <a:rPr lang="en-US" sz="2400" smtClean="0">
                <a:solidFill>
                  <a:srgbClr val="FF0000"/>
                </a:solidFill>
              </a:rPr>
              <a:t>Key Observation</a:t>
            </a:r>
          </a:p>
          <a:p>
            <a:pPr marL="990600" lvl="1" indent="-533400" eaLnBrk="1" hangingPunct="1">
              <a:lnSpc>
                <a:spcPct val="80000"/>
              </a:lnSpc>
              <a:buClr>
                <a:srgbClr val="FF0000"/>
              </a:buClr>
              <a:buFont typeface="Times" pitchFamily="18" charset="0"/>
              <a:buChar char="•"/>
            </a:pPr>
            <a:r>
              <a:rPr lang="en-US" sz="2400" smtClean="0">
                <a:solidFill>
                  <a:srgbClr val="FF0000"/>
                </a:solidFill>
              </a:rPr>
              <a:t>Solution</a:t>
            </a:r>
          </a:p>
          <a:p>
            <a:pPr marL="609600" indent="-609600" eaLnBrk="1" hangingPunct="1">
              <a:lnSpc>
                <a:spcPct val="80000"/>
              </a:lnSpc>
              <a:buClr>
                <a:srgbClr val="FF0000"/>
              </a:buClr>
            </a:pPr>
            <a:endParaRPr lang="en-US" sz="2800" smtClean="0">
              <a:solidFill>
                <a:srgbClr val="FF0000"/>
              </a:solidFill>
            </a:endParaRPr>
          </a:p>
          <a:p>
            <a:pPr marL="609600" indent="-609600" eaLnBrk="1" hangingPunct="1">
              <a:lnSpc>
                <a:spcPct val="80000"/>
              </a:lnSpc>
              <a:buClr>
                <a:schemeClr val="tx1"/>
              </a:buClr>
            </a:pPr>
            <a:r>
              <a:rPr lang="en-US" sz="2800" smtClean="0"/>
              <a:t>ASR: Adaptive Selective Replication</a:t>
            </a:r>
          </a:p>
          <a:p>
            <a:pPr marL="609600" indent="-609600" eaLnBrk="1" hangingPunct="1">
              <a:lnSpc>
                <a:spcPct val="80000"/>
              </a:lnSpc>
              <a:buClr>
                <a:srgbClr val="FF0000"/>
              </a:buClr>
            </a:pPr>
            <a:endParaRPr lang="en-US" sz="2800" smtClean="0"/>
          </a:p>
          <a:p>
            <a:pPr marL="609600" indent="-609600" eaLnBrk="1" hangingPunct="1">
              <a:lnSpc>
                <a:spcPct val="80000"/>
              </a:lnSpc>
              <a:buClr>
                <a:schemeClr val="tx1"/>
              </a:buClr>
            </a:pPr>
            <a:r>
              <a:rPr lang="en-US" sz="2800" smtClean="0"/>
              <a:t>Evaluation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Blocks Migrate to?</a:t>
            </a:r>
            <a:endParaRPr lang="en-US" dirty="0"/>
          </a:p>
        </p:txBody>
      </p:sp>
      <p:pic>
        <p:nvPicPr>
          <p:cNvPr id="4" name="Picture 42" descr="ocean"/>
          <p:cNvPicPr>
            <a:picLocks noChangeAspect="1" noChangeArrowheads="1"/>
          </p:cNvPicPr>
          <p:nvPr/>
        </p:nvPicPr>
        <p:blipFill>
          <a:blip r:embed="rId2"/>
          <a:srcRect/>
          <a:stretch>
            <a:fillRect/>
          </a:stretch>
        </p:blipFill>
        <p:spPr bwMode="auto">
          <a:xfrm>
            <a:off x="152401" y="457200"/>
            <a:ext cx="2667000" cy="2657137"/>
          </a:xfrm>
          <a:prstGeom prst="rect">
            <a:avLst/>
          </a:prstGeom>
          <a:noFill/>
          <a:ln w="9525">
            <a:noFill/>
            <a:miter lim="800000"/>
            <a:headEnd/>
            <a:tailEnd/>
          </a:ln>
          <a:effectLst/>
        </p:spPr>
      </p:pic>
      <p:sp>
        <p:nvSpPr>
          <p:cNvPr id="5" name="Text Box 44"/>
          <p:cNvSpPr txBox="1">
            <a:spLocks noChangeArrowheads="1"/>
          </p:cNvSpPr>
          <p:nvPr/>
        </p:nvSpPr>
        <p:spPr bwMode="auto">
          <a:xfrm>
            <a:off x="2819400" y="609600"/>
            <a:ext cx="5506636" cy="923330"/>
          </a:xfrm>
          <a:prstGeom prst="rect">
            <a:avLst/>
          </a:prstGeom>
          <a:noFill/>
          <a:ln w="9525" algn="ctr">
            <a:noFill/>
            <a:miter lim="800000"/>
            <a:headEnd/>
            <a:tailEnd/>
          </a:ln>
          <a:effectLst/>
        </p:spPr>
        <p:txBody>
          <a:bodyPr wrap="none">
            <a:spAutoFit/>
          </a:bodyPr>
          <a:lstStyle/>
          <a:p>
            <a:r>
              <a:rPr lang="en-US" b="1" dirty="0" smtClean="0">
                <a:solidFill>
                  <a:schemeClr val="tx1"/>
                </a:solidFill>
              </a:rPr>
              <a:t>Scientific Workload:</a:t>
            </a:r>
          </a:p>
          <a:p>
            <a:r>
              <a:rPr lang="en-US" b="1" dirty="0" smtClean="0"/>
              <a:t>	</a:t>
            </a:r>
            <a:r>
              <a:rPr lang="en-US" b="1" dirty="0" smtClean="0">
                <a:solidFill>
                  <a:schemeClr val="tx1"/>
                </a:solidFill>
              </a:rPr>
              <a:t>Block </a:t>
            </a:r>
            <a:r>
              <a:rPr lang="en-US" b="1" dirty="0">
                <a:solidFill>
                  <a:schemeClr val="tx1"/>
                </a:solidFill>
              </a:rPr>
              <a:t>migration successfully</a:t>
            </a:r>
            <a:r>
              <a:rPr lang="en-US" b="1" dirty="0">
                <a:solidFill>
                  <a:srgbClr val="FF0000"/>
                </a:solidFill>
              </a:rPr>
              <a:t> separates </a:t>
            </a:r>
            <a:endParaRPr lang="en-US" b="1" dirty="0" smtClean="0">
              <a:solidFill>
                <a:srgbClr val="FF0000"/>
              </a:solidFill>
            </a:endParaRPr>
          </a:p>
          <a:p>
            <a:r>
              <a:rPr lang="en-US" b="1" dirty="0" smtClean="0">
                <a:solidFill>
                  <a:srgbClr val="FF0000"/>
                </a:solidFill>
              </a:rPr>
              <a:t>	</a:t>
            </a:r>
            <a:r>
              <a:rPr lang="en-US" b="1" dirty="0" smtClean="0">
                <a:solidFill>
                  <a:schemeClr val="tx1"/>
                </a:solidFill>
              </a:rPr>
              <a:t>the </a:t>
            </a:r>
            <a:r>
              <a:rPr lang="en-US" b="1" dirty="0">
                <a:solidFill>
                  <a:schemeClr val="tx1"/>
                </a:solidFill>
              </a:rPr>
              <a:t>data sets</a:t>
            </a:r>
          </a:p>
        </p:txBody>
      </p:sp>
      <p:pic>
        <p:nvPicPr>
          <p:cNvPr id="6" name="Picture 13" descr="oltp"/>
          <p:cNvPicPr>
            <a:picLocks noGrp="1" noChangeAspect="1" noChangeArrowheads="1"/>
          </p:cNvPicPr>
          <p:nvPr>
            <p:ph idx="1"/>
          </p:nvPr>
        </p:nvPicPr>
        <p:blipFill>
          <a:blip r:embed="rId3"/>
          <a:srcRect/>
          <a:stretch>
            <a:fillRect/>
          </a:stretch>
        </p:blipFill>
        <p:spPr>
          <a:xfrm>
            <a:off x="5867400" y="3429000"/>
            <a:ext cx="3111500" cy="3098800"/>
          </a:xfrm>
          <a:noFill/>
          <a:ln/>
        </p:spPr>
      </p:pic>
      <p:sp>
        <p:nvSpPr>
          <p:cNvPr id="8" name="Text Box 44"/>
          <p:cNvSpPr txBox="1">
            <a:spLocks noChangeArrowheads="1"/>
          </p:cNvSpPr>
          <p:nvPr/>
        </p:nvSpPr>
        <p:spPr bwMode="auto">
          <a:xfrm>
            <a:off x="228600" y="3657600"/>
            <a:ext cx="4600362" cy="646331"/>
          </a:xfrm>
          <a:prstGeom prst="rect">
            <a:avLst/>
          </a:prstGeom>
          <a:noFill/>
          <a:ln w="9525" algn="ctr">
            <a:noFill/>
            <a:miter lim="800000"/>
            <a:headEnd/>
            <a:tailEnd/>
          </a:ln>
          <a:effectLst/>
        </p:spPr>
        <p:txBody>
          <a:bodyPr wrap="none">
            <a:spAutoFit/>
          </a:bodyPr>
          <a:lstStyle/>
          <a:p>
            <a:r>
              <a:rPr lang="en-US" b="1" dirty="0" smtClean="0">
                <a:solidFill>
                  <a:schemeClr val="tx1"/>
                </a:solidFill>
              </a:rPr>
              <a:t>Commercial Workload:</a:t>
            </a:r>
          </a:p>
          <a:p>
            <a:r>
              <a:rPr lang="en-US" b="1" dirty="0" smtClean="0"/>
              <a:t>	</a:t>
            </a:r>
            <a:r>
              <a:rPr lang="en-US" b="1" dirty="0" smtClean="0">
                <a:solidFill>
                  <a:schemeClr val="tx1"/>
                </a:solidFill>
              </a:rPr>
              <a:t>Mos</a:t>
            </a:r>
            <a:r>
              <a:rPr lang="en-US" b="1" dirty="0" smtClean="0"/>
              <a:t>t Accesses go in the middle</a:t>
            </a:r>
            <a:endParaRPr lang="en-US" b="1" dirty="0">
              <a:solidFill>
                <a:schemeClr val="tx1"/>
              </a:solidFil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23555"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23556" name="Slide Number Placeholder 5"/>
          <p:cNvSpPr>
            <a:spLocks noGrp="1"/>
          </p:cNvSpPr>
          <p:nvPr>
            <p:ph type="sldNum" sz="quarter" idx="12"/>
          </p:nvPr>
        </p:nvSpPr>
        <p:spPr>
          <a:noFill/>
        </p:spPr>
        <p:txBody>
          <a:bodyPr/>
          <a:lstStyle/>
          <a:p>
            <a:fld id="{C3DAE68F-3B47-44F8-9FED-F8CB24543003}" type="slidenum">
              <a:rPr lang="en-US"/>
              <a:pPr/>
              <a:t>280</a:t>
            </a:fld>
            <a:endParaRPr lang="en-US"/>
          </a:p>
        </p:txBody>
      </p:sp>
      <p:sp>
        <p:nvSpPr>
          <p:cNvPr id="632834" name="Rectangle 2"/>
          <p:cNvSpPr>
            <a:spLocks noGrp="1" noChangeArrowheads="1"/>
          </p:cNvSpPr>
          <p:nvPr>
            <p:ph type="title"/>
          </p:nvPr>
        </p:nvSpPr>
        <p:spPr/>
        <p:txBody>
          <a:bodyPr/>
          <a:lstStyle/>
          <a:p>
            <a:pPr eaLnBrk="1" hangingPunct="1">
              <a:defRPr/>
            </a:pPr>
            <a:r>
              <a:rPr lang="en-US" dirty="0" smtClean="0"/>
              <a:t>Understanding L2 Replication</a:t>
            </a:r>
          </a:p>
        </p:txBody>
      </p:sp>
      <p:sp>
        <p:nvSpPr>
          <p:cNvPr id="23558" name="Rectangle 3"/>
          <p:cNvSpPr>
            <a:spLocks noGrp="1" noChangeArrowheads="1"/>
          </p:cNvSpPr>
          <p:nvPr>
            <p:ph type="body" idx="1"/>
          </p:nvPr>
        </p:nvSpPr>
        <p:spPr>
          <a:xfrm>
            <a:off x="0" y="685800"/>
            <a:ext cx="9144000" cy="6172200"/>
          </a:xfrm>
        </p:spPr>
        <p:txBody>
          <a:bodyPr/>
          <a:lstStyle/>
          <a:p>
            <a:pPr marL="450850" indent="-450850" eaLnBrk="1" hangingPunct="1">
              <a:lnSpc>
                <a:spcPct val="80000"/>
              </a:lnSpc>
            </a:pPr>
            <a:r>
              <a:rPr lang="en-US" sz="2800" dirty="0" smtClean="0"/>
              <a:t>Three L2 block sharing types</a:t>
            </a:r>
          </a:p>
          <a:p>
            <a:pPr marL="917575" lvl="1" indent="-352425" eaLnBrk="1" hangingPunct="1">
              <a:lnSpc>
                <a:spcPct val="80000"/>
              </a:lnSpc>
              <a:buClr>
                <a:schemeClr val="tx1"/>
              </a:buClr>
              <a:buFontTx/>
              <a:buAutoNum type="arabicPeriod"/>
            </a:pPr>
            <a:r>
              <a:rPr lang="en-US" sz="2400" dirty="0" smtClean="0">
                <a:solidFill>
                  <a:srgbClr val="0066FF"/>
                </a:solidFill>
              </a:rPr>
              <a:t>Single requestor</a:t>
            </a:r>
          </a:p>
          <a:p>
            <a:pPr marL="1368425" lvl="2" indent="-336550" eaLnBrk="1" hangingPunct="1">
              <a:lnSpc>
                <a:spcPct val="80000"/>
              </a:lnSpc>
              <a:buClr>
                <a:schemeClr val="tx1"/>
              </a:buClr>
              <a:buFontTx/>
              <a:buChar char="–"/>
            </a:pPr>
            <a:r>
              <a:rPr lang="en-US" sz="2000" dirty="0" smtClean="0"/>
              <a:t>All requests by a single processor</a:t>
            </a:r>
          </a:p>
          <a:p>
            <a:pPr marL="917575" lvl="1" indent="-352425" eaLnBrk="1" hangingPunct="1">
              <a:lnSpc>
                <a:spcPct val="80000"/>
              </a:lnSpc>
              <a:buClr>
                <a:schemeClr val="tx1"/>
              </a:buClr>
              <a:buFontTx/>
              <a:buAutoNum type="arabicPeriod"/>
            </a:pPr>
            <a:r>
              <a:rPr lang="en-US" sz="2400" dirty="0" smtClean="0">
                <a:solidFill>
                  <a:srgbClr val="0066FF"/>
                </a:solidFill>
              </a:rPr>
              <a:t>Shared read only</a:t>
            </a:r>
          </a:p>
          <a:p>
            <a:pPr marL="1368425" lvl="2" indent="-336550" eaLnBrk="1" hangingPunct="1">
              <a:lnSpc>
                <a:spcPct val="80000"/>
              </a:lnSpc>
              <a:buClr>
                <a:schemeClr val="tx1"/>
              </a:buClr>
              <a:buFontTx/>
              <a:buChar char="–"/>
            </a:pPr>
            <a:r>
              <a:rPr lang="en-US" sz="2000" dirty="0" smtClean="0"/>
              <a:t>Read only requests by multiple processors</a:t>
            </a:r>
          </a:p>
          <a:p>
            <a:pPr marL="917575" lvl="1" indent="-352425" eaLnBrk="1" hangingPunct="1">
              <a:lnSpc>
                <a:spcPct val="80000"/>
              </a:lnSpc>
              <a:buClr>
                <a:schemeClr val="tx1"/>
              </a:buClr>
              <a:buFontTx/>
              <a:buAutoNum type="arabicPeriod"/>
            </a:pPr>
            <a:r>
              <a:rPr lang="en-US" sz="2400" dirty="0" smtClean="0">
                <a:solidFill>
                  <a:srgbClr val="0066FF"/>
                </a:solidFill>
              </a:rPr>
              <a:t>Shared read-write</a:t>
            </a:r>
          </a:p>
          <a:p>
            <a:pPr marL="1368425" lvl="2" indent="-336550" eaLnBrk="1" hangingPunct="1">
              <a:lnSpc>
                <a:spcPct val="80000"/>
              </a:lnSpc>
              <a:buFontTx/>
              <a:buChar char="–"/>
            </a:pPr>
            <a:r>
              <a:rPr lang="en-US" sz="2000" dirty="0" smtClean="0"/>
              <a:t>Read and write requests by multiple processors</a:t>
            </a:r>
          </a:p>
          <a:p>
            <a:pPr marL="450850" indent="-450850" eaLnBrk="1" hangingPunct="1">
              <a:lnSpc>
                <a:spcPct val="80000"/>
              </a:lnSpc>
            </a:pPr>
            <a:endParaRPr lang="en-US" sz="2800" dirty="0" smtClean="0"/>
          </a:p>
          <a:p>
            <a:pPr marL="450850" indent="-450850" eaLnBrk="1" hangingPunct="1">
              <a:lnSpc>
                <a:spcPct val="80000"/>
              </a:lnSpc>
            </a:pPr>
            <a:r>
              <a:rPr lang="en-US" sz="2800" dirty="0" smtClean="0"/>
              <a:t>Profile L2 blocks during their on-chip lifetime</a:t>
            </a:r>
          </a:p>
          <a:p>
            <a:pPr marL="917575" lvl="1" indent="-352425" eaLnBrk="1" hangingPunct="1">
              <a:lnSpc>
                <a:spcPct val="80000"/>
              </a:lnSpc>
            </a:pPr>
            <a:r>
              <a:rPr lang="en-US" sz="2400" dirty="0" smtClean="0"/>
              <a:t>8 processor CMP</a:t>
            </a:r>
          </a:p>
          <a:p>
            <a:pPr marL="917575" lvl="1" indent="-352425" eaLnBrk="1" hangingPunct="1">
              <a:lnSpc>
                <a:spcPct val="80000"/>
              </a:lnSpc>
            </a:pPr>
            <a:r>
              <a:rPr lang="en-US" sz="2400" dirty="0" smtClean="0"/>
              <a:t>16 MB shared L2 cache</a:t>
            </a:r>
          </a:p>
          <a:p>
            <a:pPr marL="917575" lvl="1" indent="-352425" eaLnBrk="1" hangingPunct="1">
              <a:lnSpc>
                <a:spcPct val="80000"/>
              </a:lnSpc>
            </a:pPr>
            <a:r>
              <a:rPr lang="en-US" sz="2400" dirty="0" smtClean="0"/>
              <a:t>64-byte block size</a:t>
            </a:r>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p:spPr>
        <p:txBody>
          <a:bodyPr/>
          <a:lstStyle/>
          <a:p>
            <a:r>
              <a:rPr lang="en-US" smtClean="0">
                <a:latin typeface="Arial" charset="0"/>
              </a:rPr>
              <a:t>Beckmann, Marty, &amp; Wood</a:t>
            </a:r>
          </a:p>
        </p:txBody>
      </p:sp>
      <p:sp>
        <p:nvSpPr>
          <p:cNvPr id="24579" name="Footer Placeholder 3"/>
          <p:cNvSpPr>
            <a:spLocks noGrp="1"/>
          </p:cNvSpPr>
          <p:nvPr>
            <p:ph type="ftr" sz="quarter" idx="4294967295"/>
          </p:nvPr>
        </p:nvSpPr>
        <p:spPr>
          <a:xfrm>
            <a:off x="2209800" y="6245225"/>
            <a:ext cx="4724400" cy="476250"/>
          </a:xfrm>
          <a:prstGeom prst="rect">
            <a:avLst/>
          </a:prstGeom>
          <a:noFill/>
        </p:spPr>
        <p:txBody>
          <a:bodyPr/>
          <a:lstStyle/>
          <a:p>
            <a:r>
              <a:rPr lang="en-US"/>
              <a:t> </a:t>
            </a:r>
            <a:r>
              <a:rPr lang="en-US" sz="1200"/>
              <a:t>ASR: Adaptive Selective Replication for CMP Caches</a:t>
            </a:r>
            <a:endParaRPr lang="en-US"/>
          </a:p>
        </p:txBody>
      </p:sp>
      <p:sp>
        <p:nvSpPr>
          <p:cNvPr id="24580" name="Slide Number Placeholder 4"/>
          <p:cNvSpPr>
            <a:spLocks noGrp="1"/>
          </p:cNvSpPr>
          <p:nvPr>
            <p:ph type="sldNum" sz="quarter" idx="4294967295"/>
          </p:nvPr>
        </p:nvSpPr>
        <p:spPr>
          <a:xfrm>
            <a:off x="7239000" y="6245225"/>
            <a:ext cx="1447800" cy="476250"/>
          </a:xfrm>
          <a:prstGeom prst="rect">
            <a:avLst/>
          </a:prstGeom>
          <a:noFill/>
        </p:spPr>
        <p:txBody>
          <a:bodyPr/>
          <a:lstStyle/>
          <a:p>
            <a:fld id="{22BED4C1-684C-4B5A-9E3E-6DFAFA20CABF}" type="slidenum">
              <a:rPr lang="en-US"/>
              <a:pPr/>
              <a:t>281</a:t>
            </a:fld>
            <a:endParaRPr lang="en-US"/>
          </a:p>
        </p:txBody>
      </p:sp>
      <p:pic>
        <p:nvPicPr>
          <p:cNvPr id="24581" name="Picture 5" descr="mark_request_capacity_apache"/>
          <p:cNvPicPr>
            <a:picLocks noChangeAspect="1" noChangeArrowheads="1"/>
          </p:cNvPicPr>
          <p:nvPr/>
        </p:nvPicPr>
        <p:blipFill>
          <a:blip r:embed="rId3"/>
          <a:srcRect/>
          <a:stretch>
            <a:fillRect/>
          </a:stretch>
        </p:blipFill>
        <p:spPr bwMode="auto">
          <a:xfrm>
            <a:off x="2284413" y="1598613"/>
            <a:ext cx="4570412" cy="4403725"/>
          </a:xfrm>
          <a:prstGeom prst="rect">
            <a:avLst/>
          </a:prstGeom>
          <a:noFill/>
          <a:ln w="9525">
            <a:noFill/>
            <a:miter lim="800000"/>
            <a:headEnd/>
            <a:tailEnd/>
          </a:ln>
        </p:spPr>
      </p:pic>
      <p:pic>
        <p:nvPicPr>
          <p:cNvPr id="994318" name="Picture 14" descr="srm_isca_submission3"/>
          <p:cNvPicPr>
            <a:picLocks noChangeAspect="1" noChangeArrowheads="1"/>
          </p:cNvPicPr>
          <p:nvPr/>
        </p:nvPicPr>
        <p:blipFill>
          <a:blip r:embed="rId4"/>
          <a:srcRect/>
          <a:stretch>
            <a:fillRect/>
          </a:stretch>
        </p:blipFill>
        <p:spPr bwMode="auto">
          <a:xfrm>
            <a:off x="2284413" y="1598613"/>
            <a:ext cx="4570412" cy="4403725"/>
          </a:xfrm>
          <a:prstGeom prst="rect">
            <a:avLst/>
          </a:prstGeom>
          <a:noFill/>
          <a:ln w="9525">
            <a:noFill/>
            <a:miter lim="800000"/>
            <a:headEnd/>
            <a:tailEnd/>
          </a:ln>
        </p:spPr>
      </p:pic>
      <p:sp>
        <p:nvSpPr>
          <p:cNvPr id="994308" name="Rectangle 4"/>
          <p:cNvSpPr>
            <a:spLocks noGrp="1" noChangeArrowheads="1"/>
          </p:cNvSpPr>
          <p:nvPr>
            <p:ph type="title"/>
          </p:nvPr>
        </p:nvSpPr>
        <p:spPr/>
        <p:txBody>
          <a:bodyPr/>
          <a:lstStyle/>
          <a:p>
            <a:pPr eaLnBrk="1" hangingPunct="1"/>
            <a:r>
              <a:rPr lang="en-US" sz="3200" dirty="0" smtClean="0"/>
              <a:t>Understanding L2 Replication</a:t>
            </a:r>
            <a:endParaRPr lang="en-US" sz="3200" b="1" dirty="0" smtClean="0">
              <a:solidFill>
                <a:srgbClr val="3333FF"/>
              </a:solidFill>
            </a:endParaRPr>
          </a:p>
        </p:txBody>
      </p:sp>
      <p:sp>
        <p:nvSpPr>
          <p:cNvPr id="24584" name="Rectangle 6"/>
          <p:cNvSpPr>
            <a:spLocks noChangeArrowheads="1"/>
          </p:cNvSpPr>
          <p:nvPr/>
        </p:nvSpPr>
        <p:spPr bwMode="auto">
          <a:xfrm>
            <a:off x="266700" y="5067300"/>
            <a:ext cx="127000" cy="139700"/>
          </a:xfrm>
          <a:prstGeom prst="rect">
            <a:avLst/>
          </a:prstGeom>
          <a:solidFill>
            <a:schemeClr val="tx1"/>
          </a:solidFill>
          <a:ln w="9525" algn="ctr">
            <a:solidFill>
              <a:schemeClr val="tx1"/>
            </a:solidFill>
            <a:miter lim="800000"/>
            <a:headEnd/>
            <a:tailEnd/>
          </a:ln>
        </p:spPr>
        <p:txBody>
          <a:bodyPr wrap="none" anchor="ctr"/>
          <a:lstStyle/>
          <a:p>
            <a:endParaRPr lang="en-US"/>
          </a:p>
        </p:txBody>
      </p:sp>
      <p:sp>
        <p:nvSpPr>
          <p:cNvPr id="24585" name="AutoShape 7"/>
          <p:cNvSpPr>
            <a:spLocks noChangeArrowheads="1"/>
          </p:cNvSpPr>
          <p:nvPr/>
        </p:nvSpPr>
        <p:spPr bwMode="auto">
          <a:xfrm>
            <a:off x="254000" y="5410200"/>
            <a:ext cx="1651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24586" name="Oval 8"/>
          <p:cNvSpPr>
            <a:spLocks noChangeArrowheads="1"/>
          </p:cNvSpPr>
          <p:nvPr/>
        </p:nvSpPr>
        <p:spPr bwMode="auto">
          <a:xfrm>
            <a:off x="254000" y="5778500"/>
            <a:ext cx="152400" cy="1524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24587" name="Text Box 9"/>
          <p:cNvSpPr txBox="1">
            <a:spLocks noChangeArrowheads="1"/>
          </p:cNvSpPr>
          <p:nvPr/>
        </p:nvSpPr>
        <p:spPr bwMode="auto">
          <a:xfrm>
            <a:off x="377825" y="4938713"/>
            <a:ext cx="2232025" cy="396875"/>
          </a:xfrm>
          <a:prstGeom prst="rect">
            <a:avLst/>
          </a:prstGeom>
          <a:noFill/>
          <a:ln w="9525" algn="ctr">
            <a:noFill/>
            <a:miter lim="800000"/>
            <a:headEnd/>
            <a:tailEnd/>
          </a:ln>
        </p:spPr>
        <p:txBody>
          <a:bodyPr wrap="none">
            <a:spAutoFit/>
          </a:bodyPr>
          <a:lstStyle/>
          <a:p>
            <a:r>
              <a:rPr lang="en-US" sz="2000">
                <a:solidFill>
                  <a:schemeClr val="tx1"/>
                </a:solidFill>
              </a:rPr>
              <a:t>Shared Read-only</a:t>
            </a:r>
          </a:p>
        </p:txBody>
      </p:sp>
      <p:sp>
        <p:nvSpPr>
          <p:cNvPr id="24588" name="Text Box 10"/>
          <p:cNvSpPr txBox="1">
            <a:spLocks noChangeArrowheads="1"/>
          </p:cNvSpPr>
          <p:nvPr/>
        </p:nvSpPr>
        <p:spPr bwMode="auto">
          <a:xfrm>
            <a:off x="377825" y="5294313"/>
            <a:ext cx="2301875" cy="396875"/>
          </a:xfrm>
          <a:prstGeom prst="rect">
            <a:avLst/>
          </a:prstGeom>
          <a:noFill/>
          <a:ln w="9525" algn="ctr">
            <a:noFill/>
            <a:miter lim="800000"/>
            <a:headEnd/>
            <a:tailEnd/>
          </a:ln>
        </p:spPr>
        <p:txBody>
          <a:bodyPr wrap="none">
            <a:spAutoFit/>
          </a:bodyPr>
          <a:lstStyle/>
          <a:p>
            <a:r>
              <a:rPr lang="en-US" sz="2000">
                <a:solidFill>
                  <a:schemeClr val="tx1"/>
                </a:solidFill>
              </a:rPr>
              <a:t>Shared Read-write</a:t>
            </a:r>
          </a:p>
        </p:txBody>
      </p:sp>
      <p:sp>
        <p:nvSpPr>
          <p:cNvPr id="24589" name="Text Box 11"/>
          <p:cNvSpPr txBox="1">
            <a:spLocks noChangeArrowheads="1"/>
          </p:cNvSpPr>
          <p:nvPr/>
        </p:nvSpPr>
        <p:spPr bwMode="auto">
          <a:xfrm>
            <a:off x="377825" y="5649913"/>
            <a:ext cx="2133600" cy="396875"/>
          </a:xfrm>
          <a:prstGeom prst="rect">
            <a:avLst/>
          </a:prstGeom>
          <a:noFill/>
          <a:ln w="9525" algn="ctr">
            <a:noFill/>
            <a:miter lim="800000"/>
            <a:headEnd/>
            <a:tailEnd/>
          </a:ln>
        </p:spPr>
        <p:txBody>
          <a:bodyPr wrap="none">
            <a:spAutoFit/>
          </a:bodyPr>
          <a:lstStyle/>
          <a:p>
            <a:r>
              <a:rPr lang="en-US" sz="2000">
                <a:solidFill>
                  <a:schemeClr val="tx1"/>
                </a:solidFill>
              </a:rPr>
              <a:t>Single Requestor</a:t>
            </a:r>
          </a:p>
        </p:txBody>
      </p:sp>
      <p:sp>
        <p:nvSpPr>
          <p:cNvPr id="24590" name="Rectangle 12"/>
          <p:cNvSpPr>
            <a:spLocks noChangeArrowheads="1"/>
          </p:cNvSpPr>
          <p:nvPr/>
        </p:nvSpPr>
        <p:spPr bwMode="auto">
          <a:xfrm>
            <a:off x="101600" y="4953000"/>
            <a:ext cx="2603500" cy="1117600"/>
          </a:xfrm>
          <a:prstGeom prst="rect">
            <a:avLst/>
          </a:prstGeom>
          <a:noFill/>
          <a:ln w="9525" algn="ctr">
            <a:solidFill>
              <a:schemeClr val="tx1"/>
            </a:solidFill>
            <a:miter lim="800000"/>
            <a:headEnd/>
            <a:tailEnd/>
          </a:ln>
        </p:spPr>
        <p:txBody>
          <a:bodyPr wrap="none" anchor="ctr"/>
          <a:lstStyle/>
          <a:p>
            <a:endParaRPr lang="en-US"/>
          </a:p>
        </p:txBody>
      </p:sp>
      <p:sp>
        <p:nvSpPr>
          <p:cNvPr id="24591" name="Text Box 13"/>
          <p:cNvSpPr txBox="1">
            <a:spLocks noChangeArrowheads="1"/>
          </p:cNvSpPr>
          <p:nvPr/>
        </p:nvSpPr>
        <p:spPr bwMode="auto">
          <a:xfrm>
            <a:off x="7159625" y="2681288"/>
            <a:ext cx="1471613" cy="519112"/>
          </a:xfrm>
          <a:prstGeom prst="rect">
            <a:avLst/>
          </a:prstGeom>
          <a:noFill/>
          <a:ln w="9525" algn="ctr">
            <a:noFill/>
            <a:miter lim="800000"/>
            <a:headEnd/>
            <a:tailEnd/>
          </a:ln>
        </p:spPr>
        <p:txBody>
          <a:bodyPr wrap="none">
            <a:spAutoFit/>
          </a:bodyPr>
          <a:lstStyle/>
          <a:p>
            <a:r>
              <a:rPr lang="en-US" sz="2800" b="1">
                <a:solidFill>
                  <a:srgbClr val="FF0000"/>
                </a:solidFill>
              </a:rPr>
              <a:t>Apache</a:t>
            </a:r>
          </a:p>
        </p:txBody>
      </p:sp>
      <p:grpSp>
        <p:nvGrpSpPr>
          <p:cNvPr id="2" name="Group 18"/>
          <p:cNvGrpSpPr>
            <a:grpSpLocks/>
          </p:cNvGrpSpPr>
          <p:nvPr/>
        </p:nvGrpSpPr>
        <p:grpSpPr bwMode="auto">
          <a:xfrm>
            <a:off x="7159625" y="3163888"/>
            <a:ext cx="1016000" cy="1484312"/>
            <a:chOff x="4510" y="1993"/>
            <a:chExt cx="640" cy="935"/>
          </a:xfrm>
        </p:grpSpPr>
        <p:sp>
          <p:nvSpPr>
            <p:cNvPr id="24603" name="Text Box 15"/>
            <p:cNvSpPr txBox="1">
              <a:spLocks noChangeArrowheads="1"/>
            </p:cNvSpPr>
            <p:nvPr/>
          </p:nvSpPr>
          <p:spPr bwMode="auto">
            <a:xfrm>
              <a:off x="4510" y="1993"/>
              <a:ext cx="515" cy="327"/>
            </a:xfrm>
            <a:prstGeom prst="rect">
              <a:avLst/>
            </a:prstGeom>
            <a:noFill/>
            <a:ln w="9525" algn="ctr">
              <a:noFill/>
              <a:miter lim="800000"/>
              <a:headEnd/>
              <a:tailEnd/>
            </a:ln>
          </p:spPr>
          <p:txBody>
            <a:bodyPr wrap="none">
              <a:spAutoFit/>
            </a:bodyPr>
            <a:lstStyle/>
            <a:p>
              <a:r>
                <a:rPr lang="en-US" sz="2800" b="1">
                  <a:solidFill>
                    <a:srgbClr val="009900"/>
                  </a:solidFill>
                </a:rPr>
                <a:t>Jbb</a:t>
              </a:r>
            </a:p>
          </p:txBody>
        </p:sp>
        <p:sp>
          <p:nvSpPr>
            <p:cNvPr id="24604" name="Text Box 16"/>
            <p:cNvSpPr txBox="1">
              <a:spLocks noChangeArrowheads="1"/>
            </p:cNvSpPr>
            <p:nvPr/>
          </p:nvSpPr>
          <p:spPr bwMode="auto">
            <a:xfrm>
              <a:off x="4510" y="2297"/>
              <a:ext cx="564" cy="327"/>
            </a:xfrm>
            <a:prstGeom prst="rect">
              <a:avLst/>
            </a:prstGeom>
            <a:noFill/>
            <a:ln w="9525" algn="ctr">
              <a:noFill/>
              <a:miter lim="800000"/>
              <a:headEnd/>
              <a:tailEnd/>
            </a:ln>
          </p:spPr>
          <p:txBody>
            <a:bodyPr wrap="none">
              <a:spAutoFit/>
            </a:bodyPr>
            <a:lstStyle/>
            <a:p>
              <a:r>
                <a:rPr lang="en-US" sz="2800" b="1">
                  <a:solidFill>
                    <a:srgbClr val="0000FF"/>
                  </a:solidFill>
                </a:rPr>
                <a:t>Oltp</a:t>
              </a:r>
            </a:p>
          </p:txBody>
        </p:sp>
        <p:sp>
          <p:nvSpPr>
            <p:cNvPr id="24605" name="Text Box 17"/>
            <p:cNvSpPr txBox="1">
              <a:spLocks noChangeArrowheads="1"/>
            </p:cNvSpPr>
            <p:nvPr/>
          </p:nvSpPr>
          <p:spPr bwMode="auto">
            <a:xfrm>
              <a:off x="4510" y="2601"/>
              <a:ext cx="640" cy="327"/>
            </a:xfrm>
            <a:prstGeom prst="rect">
              <a:avLst/>
            </a:prstGeom>
            <a:noFill/>
            <a:ln w="9525" algn="ctr">
              <a:noFill/>
              <a:miter lim="800000"/>
              <a:headEnd/>
              <a:tailEnd/>
            </a:ln>
          </p:spPr>
          <p:txBody>
            <a:bodyPr wrap="none">
              <a:spAutoFit/>
            </a:bodyPr>
            <a:lstStyle/>
            <a:p>
              <a:r>
                <a:rPr lang="en-US" sz="2800" b="1">
                  <a:solidFill>
                    <a:srgbClr val="FF99CC"/>
                  </a:solidFill>
                </a:rPr>
                <a:t>Zeus</a:t>
              </a:r>
            </a:p>
          </p:txBody>
        </p:sp>
      </p:grpSp>
      <p:grpSp>
        <p:nvGrpSpPr>
          <p:cNvPr id="3" name="Group 26"/>
          <p:cNvGrpSpPr>
            <a:grpSpLocks/>
          </p:cNvGrpSpPr>
          <p:nvPr/>
        </p:nvGrpSpPr>
        <p:grpSpPr bwMode="auto">
          <a:xfrm>
            <a:off x="3200400" y="1944688"/>
            <a:ext cx="2479675" cy="2246312"/>
            <a:chOff x="2016" y="1225"/>
            <a:chExt cx="1562" cy="1415"/>
          </a:xfrm>
        </p:grpSpPr>
        <p:sp>
          <p:nvSpPr>
            <p:cNvPr id="24601" name="Oval 19"/>
            <p:cNvSpPr>
              <a:spLocks noChangeArrowheads="1"/>
            </p:cNvSpPr>
            <p:nvPr/>
          </p:nvSpPr>
          <p:spPr bwMode="auto">
            <a:xfrm>
              <a:off x="2016" y="1560"/>
              <a:ext cx="504" cy="1080"/>
            </a:xfrm>
            <a:prstGeom prst="ellipse">
              <a:avLst/>
            </a:prstGeom>
            <a:noFill/>
            <a:ln w="38100" algn="ctr">
              <a:solidFill>
                <a:srgbClr val="800080"/>
              </a:solidFill>
              <a:round/>
              <a:headEnd/>
              <a:tailEnd/>
            </a:ln>
          </p:spPr>
          <p:txBody>
            <a:bodyPr wrap="none" anchor="ctr"/>
            <a:lstStyle/>
            <a:p>
              <a:endParaRPr lang="en-US"/>
            </a:p>
          </p:txBody>
        </p:sp>
        <p:sp>
          <p:nvSpPr>
            <p:cNvPr id="24602" name="Text Box 20"/>
            <p:cNvSpPr txBox="1">
              <a:spLocks noChangeArrowheads="1"/>
            </p:cNvSpPr>
            <p:nvPr/>
          </p:nvSpPr>
          <p:spPr bwMode="auto">
            <a:xfrm>
              <a:off x="2054" y="1225"/>
              <a:ext cx="1524" cy="327"/>
            </a:xfrm>
            <a:prstGeom prst="rect">
              <a:avLst/>
            </a:prstGeom>
            <a:noFill/>
            <a:ln w="9525" algn="ctr">
              <a:noFill/>
              <a:miter lim="800000"/>
              <a:headEnd/>
              <a:tailEnd/>
            </a:ln>
          </p:spPr>
          <p:txBody>
            <a:bodyPr wrap="none">
              <a:spAutoFit/>
            </a:bodyPr>
            <a:lstStyle/>
            <a:p>
              <a:r>
                <a:rPr lang="en-US" sz="2800" b="1"/>
                <a:t>High Locality</a:t>
              </a:r>
            </a:p>
          </p:txBody>
        </p:sp>
      </p:grpSp>
      <p:grpSp>
        <p:nvGrpSpPr>
          <p:cNvPr id="4" name="Group 27"/>
          <p:cNvGrpSpPr>
            <a:grpSpLocks/>
          </p:cNvGrpSpPr>
          <p:nvPr/>
        </p:nvGrpSpPr>
        <p:grpSpPr bwMode="auto">
          <a:xfrm>
            <a:off x="3273425" y="3421063"/>
            <a:ext cx="3270250" cy="2349500"/>
            <a:chOff x="2062" y="2155"/>
            <a:chExt cx="2060" cy="1480"/>
          </a:xfrm>
        </p:grpSpPr>
        <p:sp>
          <p:nvSpPr>
            <p:cNvPr id="24599" name="Text Box 21"/>
            <p:cNvSpPr txBox="1">
              <a:spLocks noChangeArrowheads="1"/>
            </p:cNvSpPr>
            <p:nvPr/>
          </p:nvSpPr>
          <p:spPr bwMode="auto">
            <a:xfrm>
              <a:off x="2710" y="2449"/>
              <a:ext cx="1412" cy="327"/>
            </a:xfrm>
            <a:prstGeom prst="rect">
              <a:avLst/>
            </a:prstGeom>
            <a:noFill/>
            <a:ln w="9525" algn="ctr">
              <a:noFill/>
              <a:miter lim="800000"/>
              <a:headEnd/>
              <a:tailEnd/>
            </a:ln>
          </p:spPr>
          <p:txBody>
            <a:bodyPr wrap="none">
              <a:spAutoFit/>
            </a:bodyPr>
            <a:lstStyle/>
            <a:p>
              <a:r>
                <a:rPr lang="en-US" sz="2800" b="1"/>
                <a:t>Mid Locality</a:t>
              </a:r>
            </a:p>
          </p:txBody>
        </p:sp>
        <p:sp>
          <p:nvSpPr>
            <p:cNvPr id="24600" name="Oval 23"/>
            <p:cNvSpPr>
              <a:spLocks noChangeArrowheads="1"/>
            </p:cNvSpPr>
            <p:nvPr/>
          </p:nvSpPr>
          <p:spPr bwMode="auto">
            <a:xfrm rot="1901450">
              <a:off x="2062" y="2155"/>
              <a:ext cx="504" cy="1480"/>
            </a:xfrm>
            <a:prstGeom prst="ellipse">
              <a:avLst/>
            </a:prstGeom>
            <a:noFill/>
            <a:ln w="38100" algn="ctr">
              <a:solidFill>
                <a:srgbClr val="800080"/>
              </a:solidFill>
              <a:round/>
              <a:headEnd/>
              <a:tailEnd/>
            </a:ln>
          </p:spPr>
          <p:txBody>
            <a:bodyPr wrap="none" anchor="ctr"/>
            <a:lstStyle/>
            <a:p>
              <a:endParaRPr lang="en-US"/>
            </a:p>
          </p:txBody>
        </p:sp>
      </p:grpSp>
      <p:grpSp>
        <p:nvGrpSpPr>
          <p:cNvPr id="5" name="Group 28"/>
          <p:cNvGrpSpPr>
            <a:grpSpLocks/>
          </p:cNvGrpSpPr>
          <p:nvPr/>
        </p:nvGrpSpPr>
        <p:grpSpPr bwMode="auto">
          <a:xfrm>
            <a:off x="4619625" y="2566988"/>
            <a:ext cx="2339975" cy="3344862"/>
            <a:chOff x="2910" y="1617"/>
            <a:chExt cx="1474" cy="2107"/>
          </a:xfrm>
        </p:grpSpPr>
        <p:sp>
          <p:nvSpPr>
            <p:cNvPr id="24597" name="Oval 24"/>
            <p:cNvSpPr>
              <a:spLocks noChangeArrowheads="1"/>
            </p:cNvSpPr>
            <p:nvPr/>
          </p:nvSpPr>
          <p:spPr bwMode="auto">
            <a:xfrm rot="1901450">
              <a:off x="3228" y="1799"/>
              <a:ext cx="555" cy="1925"/>
            </a:xfrm>
            <a:prstGeom prst="ellipse">
              <a:avLst/>
            </a:prstGeom>
            <a:noFill/>
            <a:ln w="38100" algn="ctr">
              <a:solidFill>
                <a:srgbClr val="800080"/>
              </a:solidFill>
              <a:round/>
              <a:headEnd/>
              <a:tailEnd/>
            </a:ln>
          </p:spPr>
          <p:txBody>
            <a:bodyPr wrap="none" anchor="ctr"/>
            <a:lstStyle/>
            <a:p>
              <a:endParaRPr lang="en-US"/>
            </a:p>
          </p:txBody>
        </p:sp>
        <p:sp>
          <p:nvSpPr>
            <p:cNvPr id="24598" name="Text Box 25"/>
            <p:cNvSpPr txBox="1">
              <a:spLocks noChangeArrowheads="1"/>
            </p:cNvSpPr>
            <p:nvPr/>
          </p:nvSpPr>
          <p:spPr bwMode="auto">
            <a:xfrm>
              <a:off x="2910" y="1617"/>
              <a:ext cx="1474" cy="327"/>
            </a:xfrm>
            <a:prstGeom prst="rect">
              <a:avLst/>
            </a:prstGeom>
            <a:noFill/>
            <a:ln w="9525" algn="ctr">
              <a:noFill/>
              <a:miter lim="800000"/>
              <a:headEnd/>
              <a:tailEnd/>
            </a:ln>
          </p:spPr>
          <p:txBody>
            <a:bodyPr wrap="none">
              <a:spAutoFit/>
            </a:bodyPr>
            <a:lstStyle/>
            <a:p>
              <a:r>
                <a:rPr lang="en-US" sz="2800" b="1"/>
                <a:t>Low Locality</a:t>
              </a:r>
            </a:p>
          </p:txBody>
        </p:sp>
      </p:grpSp>
      <p:sp>
        <p:nvSpPr>
          <p:cNvPr id="29" name="Rectangle 28"/>
          <p:cNvSpPr>
            <a:spLocks noChangeArrowheads="1"/>
          </p:cNvSpPr>
          <p:nvPr/>
        </p:nvSpPr>
        <p:spPr bwMode="auto">
          <a:xfrm>
            <a:off x="3163888" y="1625600"/>
            <a:ext cx="5762625" cy="3629025"/>
          </a:xfrm>
          <a:prstGeom prst="rect">
            <a:avLst/>
          </a:prstGeom>
          <a:solidFill>
            <a:schemeClr val="bg1"/>
          </a:solidFill>
          <a:ln w="9525" algn="ctr">
            <a:solidFill>
              <a:schemeClr val="bg1"/>
            </a:solidFill>
            <a:round/>
            <a:headEnd/>
            <a:tailEnd/>
          </a:ln>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43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L2 Replication</a:t>
            </a:r>
            <a:endParaRPr lang="en-US" dirty="0"/>
          </a:p>
        </p:txBody>
      </p:sp>
      <p:sp>
        <p:nvSpPr>
          <p:cNvPr id="3" name="Text Placeholder 2"/>
          <p:cNvSpPr>
            <a:spLocks noGrp="1"/>
          </p:cNvSpPr>
          <p:nvPr>
            <p:ph type="body" idx="1"/>
          </p:nvPr>
        </p:nvSpPr>
        <p:spPr/>
        <p:txBody>
          <a:bodyPr/>
          <a:lstStyle/>
          <a:p>
            <a:r>
              <a:rPr lang="en-US" dirty="0" smtClean="0"/>
              <a:t>Shared read-only replication</a:t>
            </a:r>
          </a:p>
          <a:p>
            <a:pPr lvl="1"/>
            <a:r>
              <a:rPr lang="en-US" dirty="0" smtClean="0"/>
              <a:t>High-Locality</a:t>
            </a:r>
          </a:p>
          <a:p>
            <a:pPr lvl="1"/>
            <a:r>
              <a:rPr lang="en-US" dirty="0" smtClean="0"/>
              <a:t>Can reduce latency</a:t>
            </a:r>
          </a:p>
          <a:p>
            <a:pPr lvl="1"/>
            <a:r>
              <a:rPr lang="en-US" dirty="0" smtClean="0"/>
              <a:t>Small static fraction </a:t>
            </a:r>
            <a:r>
              <a:rPr lang="en-US" dirty="0" smtClean="0">
                <a:sym typeface="Wingdings" pitchFamily="2" charset="2"/>
              </a:rPr>
              <a:t> minimal impact on capacity if replicated</a:t>
            </a:r>
          </a:p>
          <a:p>
            <a:pPr lvl="1"/>
            <a:r>
              <a:rPr lang="en-US" dirty="0" smtClean="0">
                <a:sym typeface="Wingdings" pitchFamily="2" charset="2"/>
              </a:rPr>
              <a:t>Degree of sharing can be large  must control replication to avoid capacity overload</a:t>
            </a:r>
          </a:p>
          <a:p>
            <a:r>
              <a:rPr lang="en-US" dirty="0" smtClean="0"/>
              <a:t>Shared read-write</a:t>
            </a:r>
          </a:p>
          <a:p>
            <a:pPr lvl="1"/>
            <a:r>
              <a:rPr lang="en-US" dirty="0" smtClean="0"/>
              <a:t>Little locality</a:t>
            </a:r>
          </a:p>
          <a:p>
            <a:pPr lvl="1"/>
            <a:r>
              <a:rPr lang="en-US" dirty="0" smtClean="0"/>
              <a:t>Data is read only a few times and then updated</a:t>
            </a:r>
          </a:p>
          <a:p>
            <a:pPr lvl="1"/>
            <a:r>
              <a:rPr lang="en-US" dirty="0" smtClean="0"/>
              <a:t>Not a good idea to replicate</a:t>
            </a:r>
          </a:p>
          <a:p>
            <a:r>
              <a:rPr lang="en-US" dirty="0" smtClean="0"/>
              <a:t>Single Requestor</a:t>
            </a:r>
          </a:p>
          <a:p>
            <a:pPr lvl="1"/>
            <a:r>
              <a:rPr lang="en-US" dirty="0" smtClean="0"/>
              <a:t>No point in replicating</a:t>
            </a:r>
          </a:p>
          <a:p>
            <a:pPr lvl="1"/>
            <a:r>
              <a:rPr lang="en-US" dirty="0" smtClean="0"/>
              <a:t>Low locality as well</a:t>
            </a:r>
          </a:p>
          <a:p>
            <a:r>
              <a:rPr lang="en-US" b="1" dirty="0" smtClean="0">
                <a:solidFill>
                  <a:srgbClr val="C00000"/>
                </a:solidFill>
              </a:rPr>
              <a:t>Focus on replicating Shared Read-Only </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25603"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25604" name="Slide Number Placeholder 5"/>
          <p:cNvSpPr>
            <a:spLocks noGrp="1"/>
          </p:cNvSpPr>
          <p:nvPr>
            <p:ph type="sldNum" sz="quarter" idx="12"/>
          </p:nvPr>
        </p:nvSpPr>
        <p:spPr>
          <a:noFill/>
        </p:spPr>
        <p:txBody>
          <a:bodyPr/>
          <a:lstStyle/>
          <a:p>
            <a:fld id="{039E5235-339E-49BA-8417-46E399858AC6}" type="slidenum">
              <a:rPr lang="en-US"/>
              <a:pPr/>
              <a:t>283</a:t>
            </a:fld>
            <a:endParaRPr lang="en-US"/>
          </a:p>
        </p:txBody>
      </p:sp>
      <p:sp>
        <p:nvSpPr>
          <p:cNvPr id="850947" name="Rectangle 3"/>
          <p:cNvSpPr>
            <a:spLocks noGrp="1" noChangeArrowheads="1"/>
          </p:cNvSpPr>
          <p:nvPr>
            <p:ph type="title"/>
          </p:nvPr>
        </p:nvSpPr>
        <p:spPr/>
        <p:txBody>
          <a:bodyPr/>
          <a:lstStyle/>
          <a:p>
            <a:pPr eaLnBrk="1" hangingPunct="1">
              <a:defRPr/>
            </a:pPr>
            <a:r>
              <a:rPr lang="en-US" dirty="0" smtClean="0"/>
              <a:t>Understanding L2 Replication: </a:t>
            </a:r>
            <a:r>
              <a:rPr lang="en-US" b="1" dirty="0" smtClean="0"/>
              <a:t>Benefit</a:t>
            </a:r>
          </a:p>
        </p:txBody>
      </p:sp>
      <p:grpSp>
        <p:nvGrpSpPr>
          <p:cNvPr id="2" name="Group 4"/>
          <p:cNvGrpSpPr>
            <a:grpSpLocks/>
          </p:cNvGrpSpPr>
          <p:nvPr/>
        </p:nvGrpSpPr>
        <p:grpSpPr bwMode="auto">
          <a:xfrm>
            <a:off x="2579688" y="2432050"/>
            <a:ext cx="4006850" cy="2820988"/>
            <a:chOff x="1860" y="1173"/>
            <a:chExt cx="2524" cy="1777"/>
          </a:xfrm>
        </p:grpSpPr>
        <p:sp>
          <p:nvSpPr>
            <p:cNvPr id="25610" name="Line 5"/>
            <p:cNvSpPr>
              <a:spLocks noChangeShapeType="1"/>
            </p:cNvSpPr>
            <p:nvPr/>
          </p:nvSpPr>
          <p:spPr bwMode="auto">
            <a:xfrm>
              <a:off x="1875" y="1173"/>
              <a:ext cx="0" cy="1777"/>
            </a:xfrm>
            <a:prstGeom prst="line">
              <a:avLst/>
            </a:prstGeom>
            <a:noFill/>
            <a:ln w="76200">
              <a:solidFill>
                <a:schemeClr val="tx1"/>
              </a:solidFill>
              <a:round/>
              <a:headEnd type="arrow" w="med" len="med"/>
              <a:tailEnd/>
            </a:ln>
          </p:spPr>
          <p:txBody>
            <a:bodyPr wrap="none" anchor="ctr"/>
            <a:lstStyle/>
            <a:p>
              <a:endParaRPr lang="en-US"/>
            </a:p>
          </p:txBody>
        </p:sp>
        <p:sp>
          <p:nvSpPr>
            <p:cNvPr id="25611" name="Line 6"/>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p:spPr>
          <p:txBody>
            <a:bodyPr wrap="none" anchor="ctr"/>
            <a:lstStyle/>
            <a:p>
              <a:endParaRPr lang="en-US"/>
            </a:p>
          </p:txBody>
        </p:sp>
      </p:grpSp>
      <p:sp>
        <p:nvSpPr>
          <p:cNvPr id="25607" name="Text Box 7"/>
          <p:cNvSpPr txBox="1">
            <a:spLocks noChangeArrowheads="1"/>
          </p:cNvSpPr>
          <p:nvPr/>
        </p:nvSpPr>
        <p:spPr bwMode="auto">
          <a:xfrm rot="-5400000">
            <a:off x="810419" y="3698081"/>
            <a:ext cx="2578100" cy="579438"/>
          </a:xfrm>
          <a:prstGeom prst="rect">
            <a:avLst/>
          </a:prstGeom>
          <a:noFill/>
          <a:ln w="9525">
            <a:noFill/>
            <a:miter lim="800000"/>
            <a:headEnd/>
            <a:tailEnd/>
          </a:ln>
        </p:spPr>
        <p:txBody>
          <a:bodyPr wrap="none">
            <a:spAutoFit/>
          </a:bodyPr>
          <a:lstStyle/>
          <a:p>
            <a:r>
              <a:rPr lang="en-US">
                <a:solidFill>
                  <a:schemeClr val="tx1"/>
                </a:solidFill>
              </a:rPr>
              <a:t>L2 Hit Cycles</a:t>
            </a:r>
            <a:endParaRPr lang="en-US"/>
          </a:p>
        </p:txBody>
      </p:sp>
      <p:sp>
        <p:nvSpPr>
          <p:cNvPr id="25608" name="Text Box 8"/>
          <p:cNvSpPr txBox="1">
            <a:spLocks noChangeArrowheads="1"/>
          </p:cNvSpPr>
          <p:nvPr/>
        </p:nvSpPr>
        <p:spPr bwMode="auto">
          <a:xfrm>
            <a:off x="2624138" y="5434013"/>
            <a:ext cx="3884612" cy="579437"/>
          </a:xfrm>
          <a:prstGeom prst="rect">
            <a:avLst/>
          </a:prstGeom>
          <a:noFill/>
          <a:ln w="9525">
            <a:noFill/>
            <a:miter lim="800000"/>
            <a:headEnd/>
            <a:tailEnd/>
          </a:ln>
        </p:spPr>
        <p:txBody>
          <a:bodyPr wrap="none">
            <a:spAutoFit/>
          </a:bodyPr>
          <a:lstStyle/>
          <a:p>
            <a:r>
              <a:rPr lang="en-US">
                <a:solidFill>
                  <a:schemeClr val="tx1"/>
                </a:solidFill>
              </a:rPr>
              <a:t>Replication Capacity</a:t>
            </a:r>
          </a:p>
        </p:txBody>
      </p:sp>
      <p:sp>
        <p:nvSpPr>
          <p:cNvPr id="25609" name="Line 13"/>
          <p:cNvSpPr>
            <a:spLocks noChangeShapeType="1"/>
          </p:cNvSpPr>
          <p:nvPr/>
        </p:nvSpPr>
        <p:spPr bwMode="auto">
          <a:xfrm>
            <a:off x="2603500" y="2692400"/>
            <a:ext cx="3886200" cy="2400300"/>
          </a:xfrm>
          <a:prstGeom prst="line">
            <a:avLst/>
          </a:prstGeom>
          <a:noFill/>
          <a:ln w="57150">
            <a:solidFill>
              <a:srgbClr val="800080"/>
            </a:solidFill>
            <a:round/>
            <a:headEnd/>
            <a:tailEnd/>
          </a:ln>
        </p:spPr>
        <p:txBody>
          <a:bodyPr wrap="none"/>
          <a:lstStyle/>
          <a:p>
            <a:endParaRPr lang="en-US"/>
          </a:p>
        </p:txBody>
      </p:sp>
      <p:sp>
        <p:nvSpPr>
          <p:cNvPr id="12" name="TextBox 11"/>
          <p:cNvSpPr txBox="1"/>
          <p:nvPr/>
        </p:nvSpPr>
        <p:spPr>
          <a:xfrm>
            <a:off x="609600" y="838200"/>
            <a:ext cx="7930376" cy="646331"/>
          </a:xfrm>
          <a:prstGeom prst="rect">
            <a:avLst/>
          </a:prstGeom>
          <a:noFill/>
        </p:spPr>
        <p:txBody>
          <a:bodyPr wrap="none" rtlCol="0">
            <a:spAutoFit/>
          </a:bodyPr>
          <a:lstStyle/>
          <a:p>
            <a:r>
              <a:rPr lang="en-US" b="1" dirty="0" smtClean="0"/>
              <a:t>The more we replicate the closer the data can be to the accessing core</a:t>
            </a:r>
          </a:p>
          <a:p>
            <a:r>
              <a:rPr lang="en-US" b="1" dirty="0" smtClean="0"/>
              <a:t>	Hence the lower the latency</a:t>
            </a:r>
            <a:endParaRPr lang="en-US" b="1" dirty="0"/>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26627"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855042" name="Rectangle 2"/>
          <p:cNvSpPr>
            <a:spLocks noGrp="1" noChangeArrowheads="1"/>
          </p:cNvSpPr>
          <p:nvPr>
            <p:ph type="title"/>
          </p:nvPr>
        </p:nvSpPr>
        <p:spPr/>
        <p:txBody>
          <a:bodyPr/>
          <a:lstStyle/>
          <a:p>
            <a:pPr eaLnBrk="1" hangingPunct="1">
              <a:defRPr/>
            </a:pPr>
            <a:r>
              <a:rPr lang="en-US" dirty="0" smtClean="0"/>
              <a:t>Understanding L2 Replication: </a:t>
            </a:r>
            <a:r>
              <a:rPr lang="en-US" b="1" dirty="0" smtClean="0"/>
              <a:t>Cost</a:t>
            </a:r>
          </a:p>
        </p:txBody>
      </p:sp>
      <p:grpSp>
        <p:nvGrpSpPr>
          <p:cNvPr id="2" name="Group 3"/>
          <p:cNvGrpSpPr>
            <a:grpSpLocks/>
          </p:cNvGrpSpPr>
          <p:nvPr/>
        </p:nvGrpSpPr>
        <p:grpSpPr bwMode="auto">
          <a:xfrm>
            <a:off x="2579688" y="2432050"/>
            <a:ext cx="4006850" cy="2820988"/>
            <a:chOff x="1860" y="1173"/>
            <a:chExt cx="2524" cy="1777"/>
          </a:xfrm>
        </p:grpSpPr>
        <p:sp>
          <p:nvSpPr>
            <p:cNvPr id="26634" name="Line 4"/>
            <p:cNvSpPr>
              <a:spLocks noChangeShapeType="1"/>
            </p:cNvSpPr>
            <p:nvPr/>
          </p:nvSpPr>
          <p:spPr bwMode="auto">
            <a:xfrm>
              <a:off x="1875" y="1173"/>
              <a:ext cx="0" cy="1777"/>
            </a:xfrm>
            <a:prstGeom prst="line">
              <a:avLst/>
            </a:prstGeom>
            <a:noFill/>
            <a:ln w="76200">
              <a:solidFill>
                <a:schemeClr val="tx1"/>
              </a:solidFill>
              <a:round/>
              <a:headEnd type="arrow" w="med" len="med"/>
              <a:tailEnd/>
            </a:ln>
          </p:spPr>
          <p:txBody>
            <a:bodyPr wrap="none" anchor="ctr"/>
            <a:lstStyle/>
            <a:p>
              <a:endParaRPr lang="en-US"/>
            </a:p>
          </p:txBody>
        </p:sp>
        <p:sp>
          <p:nvSpPr>
            <p:cNvPr id="26635" name="Line 5"/>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p:spPr>
          <p:txBody>
            <a:bodyPr wrap="none" anchor="ctr"/>
            <a:lstStyle/>
            <a:p>
              <a:endParaRPr lang="en-US"/>
            </a:p>
          </p:txBody>
        </p:sp>
      </p:grpSp>
      <p:sp>
        <p:nvSpPr>
          <p:cNvPr id="26631" name="Text Box 6"/>
          <p:cNvSpPr txBox="1">
            <a:spLocks noChangeArrowheads="1"/>
          </p:cNvSpPr>
          <p:nvPr/>
        </p:nvSpPr>
        <p:spPr bwMode="auto">
          <a:xfrm rot="-5400000">
            <a:off x="641350" y="3527425"/>
            <a:ext cx="2916238" cy="579438"/>
          </a:xfrm>
          <a:prstGeom prst="rect">
            <a:avLst/>
          </a:prstGeom>
          <a:noFill/>
          <a:ln w="9525">
            <a:noFill/>
            <a:miter lim="800000"/>
            <a:headEnd/>
            <a:tailEnd/>
          </a:ln>
        </p:spPr>
        <p:txBody>
          <a:bodyPr wrap="none">
            <a:spAutoFit/>
          </a:bodyPr>
          <a:lstStyle/>
          <a:p>
            <a:r>
              <a:rPr lang="en-US">
                <a:solidFill>
                  <a:schemeClr val="tx1"/>
                </a:solidFill>
              </a:rPr>
              <a:t>L2 Miss Cycles</a:t>
            </a:r>
            <a:endParaRPr lang="en-US"/>
          </a:p>
        </p:txBody>
      </p:sp>
      <p:sp>
        <p:nvSpPr>
          <p:cNvPr id="26632" name="Text Box 7"/>
          <p:cNvSpPr txBox="1">
            <a:spLocks noChangeArrowheads="1"/>
          </p:cNvSpPr>
          <p:nvPr/>
        </p:nvSpPr>
        <p:spPr bwMode="auto">
          <a:xfrm>
            <a:off x="2624138" y="5434013"/>
            <a:ext cx="3884612" cy="579437"/>
          </a:xfrm>
          <a:prstGeom prst="rect">
            <a:avLst/>
          </a:prstGeom>
          <a:noFill/>
          <a:ln w="9525">
            <a:noFill/>
            <a:miter lim="800000"/>
            <a:headEnd/>
            <a:tailEnd/>
          </a:ln>
        </p:spPr>
        <p:txBody>
          <a:bodyPr wrap="none">
            <a:spAutoFit/>
          </a:bodyPr>
          <a:lstStyle/>
          <a:p>
            <a:r>
              <a:rPr lang="en-US">
                <a:solidFill>
                  <a:schemeClr val="tx1"/>
                </a:solidFill>
              </a:rPr>
              <a:t>Replication Capacity</a:t>
            </a:r>
          </a:p>
        </p:txBody>
      </p:sp>
      <p:sp>
        <p:nvSpPr>
          <p:cNvPr id="26633" name="Line 8"/>
          <p:cNvSpPr>
            <a:spLocks noChangeShapeType="1"/>
          </p:cNvSpPr>
          <p:nvPr/>
        </p:nvSpPr>
        <p:spPr bwMode="auto">
          <a:xfrm flipV="1">
            <a:off x="2624138" y="3351213"/>
            <a:ext cx="3556000" cy="1481137"/>
          </a:xfrm>
          <a:prstGeom prst="line">
            <a:avLst/>
          </a:prstGeom>
          <a:noFill/>
          <a:ln w="57150">
            <a:solidFill>
              <a:srgbClr val="000066"/>
            </a:solidFill>
            <a:round/>
            <a:headEnd/>
            <a:tailEnd/>
          </a:ln>
        </p:spPr>
        <p:txBody>
          <a:bodyPr wrap="none" anchor="ctr"/>
          <a:lstStyle/>
          <a:p>
            <a:endParaRPr lang="en-US"/>
          </a:p>
        </p:txBody>
      </p:sp>
      <p:sp>
        <p:nvSpPr>
          <p:cNvPr id="12" name="TextBox 11"/>
          <p:cNvSpPr txBox="1"/>
          <p:nvPr/>
        </p:nvSpPr>
        <p:spPr>
          <a:xfrm>
            <a:off x="914400" y="1143000"/>
            <a:ext cx="6942926" cy="646331"/>
          </a:xfrm>
          <a:prstGeom prst="rect">
            <a:avLst/>
          </a:prstGeom>
          <a:noFill/>
        </p:spPr>
        <p:txBody>
          <a:bodyPr wrap="none" rtlCol="0">
            <a:spAutoFit/>
          </a:bodyPr>
          <a:lstStyle/>
          <a:p>
            <a:r>
              <a:rPr lang="en-US" b="1" dirty="0" smtClean="0"/>
              <a:t>The more we replicate the lower the effective cache capacity</a:t>
            </a:r>
          </a:p>
          <a:p>
            <a:r>
              <a:rPr lang="en-US" b="1" dirty="0" smtClean="0"/>
              <a:t>	Hence we get more cache misses</a:t>
            </a:r>
            <a:endParaRPr lang="en-US" b="1" dirty="0"/>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txBox="1">
            <a:spLocks noGrp="1"/>
          </p:cNvSpPr>
          <p:nvPr/>
        </p:nvSpPr>
        <p:spPr bwMode="auto">
          <a:xfrm>
            <a:off x="279400" y="6270625"/>
            <a:ext cx="2006600" cy="476250"/>
          </a:xfrm>
          <a:prstGeom prst="rect">
            <a:avLst/>
          </a:prstGeom>
          <a:noFill/>
          <a:ln w="9525">
            <a:noFill/>
            <a:miter lim="800000"/>
            <a:headEnd/>
            <a:tailEnd/>
          </a:ln>
        </p:spPr>
        <p:txBody>
          <a:bodyPr/>
          <a:lstStyle/>
          <a:p>
            <a:r>
              <a:rPr lang="en-US" sz="1200">
                <a:solidFill>
                  <a:schemeClr val="tx1"/>
                </a:solidFill>
              </a:rPr>
              <a:t>Beckmann, Marty, &amp; Wood</a:t>
            </a:r>
          </a:p>
        </p:txBody>
      </p:sp>
      <p:sp>
        <p:nvSpPr>
          <p:cNvPr id="27651" name="Footer Placeholder 4"/>
          <p:cNvSpPr txBox="1">
            <a:spLocks noGrp="1"/>
          </p:cNvSpPr>
          <p:nvPr/>
        </p:nvSpPr>
        <p:spPr bwMode="auto">
          <a:xfrm>
            <a:off x="2209800" y="6245225"/>
            <a:ext cx="4724400" cy="476250"/>
          </a:xfrm>
          <a:prstGeom prst="rect">
            <a:avLst/>
          </a:prstGeom>
          <a:noFill/>
          <a:ln w="9525">
            <a:noFill/>
            <a:miter lim="800000"/>
            <a:headEnd/>
            <a:tailEnd/>
          </a:ln>
        </p:spPr>
        <p:txBody>
          <a:bodyPr/>
          <a:lstStyle/>
          <a:p>
            <a:pPr algn="ctr"/>
            <a:r>
              <a:rPr lang="en-US" sz="1400">
                <a:solidFill>
                  <a:schemeClr val="tx1"/>
                </a:solidFill>
              </a:rPr>
              <a:t> </a:t>
            </a:r>
            <a:r>
              <a:rPr lang="en-US" sz="1200">
                <a:solidFill>
                  <a:schemeClr val="tx1"/>
                </a:solidFill>
              </a:rPr>
              <a:t>ASR: Adaptive Selective Replication for CMP Caches</a:t>
            </a:r>
            <a:endParaRPr lang="en-US" sz="1400">
              <a:solidFill>
                <a:schemeClr val="tx1"/>
              </a:solidFill>
            </a:endParaRPr>
          </a:p>
        </p:txBody>
      </p:sp>
      <p:sp>
        <p:nvSpPr>
          <p:cNvPr id="27652" name="Slide Number Placeholder 5"/>
          <p:cNvSpPr txBox="1">
            <a:spLocks noGrp="1"/>
          </p:cNvSpPr>
          <p:nvPr/>
        </p:nvSpPr>
        <p:spPr bwMode="auto">
          <a:xfrm>
            <a:off x="7239000" y="6245225"/>
            <a:ext cx="1447800" cy="476250"/>
          </a:xfrm>
          <a:prstGeom prst="rect">
            <a:avLst/>
          </a:prstGeom>
          <a:noFill/>
          <a:ln w="9525">
            <a:noFill/>
            <a:miter lim="800000"/>
            <a:headEnd/>
            <a:tailEnd/>
          </a:ln>
        </p:spPr>
        <p:txBody>
          <a:bodyPr/>
          <a:lstStyle/>
          <a:p>
            <a:pPr algn="r"/>
            <a:fld id="{2979967E-8550-49C1-8EAC-E6E872CE6091}" type="slidenum">
              <a:rPr lang="en-US" sz="1200">
                <a:solidFill>
                  <a:schemeClr val="tx1"/>
                </a:solidFill>
              </a:rPr>
              <a:pPr algn="r"/>
              <a:t>285</a:t>
            </a:fld>
            <a:endParaRPr lang="en-US" sz="1200">
              <a:solidFill>
                <a:schemeClr val="tx1"/>
              </a:solidFill>
            </a:endParaRPr>
          </a:p>
        </p:txBody>
      </p:sp>
      <p:sp>
        <p:nvSpPr>
          <p:cNvPr id="850947" name="Rectangle 3"/>
          <p:cNvSpPr>
            <a:spLocks noGrp="1" noChangeArrowheads="1"/>
          </p:cNvSpPr>
          <p:nvPr>
            <p:ph type="title" idx="4294967295"/>
          </p:nvPr>
        </p:nvSpPr>
        <p:spPr/>
        <p:txBody>
          <a:bodyPr/>
          <a:lstStyle/>
          <a:p>
            <a:pPr eaLnBrk="1" hangingPunct="1">
              <a:defRPr/>
            </a:pPr>
            <a:r>
              <a:rPr lang="en-US" dirty="0" smtClean="0"/>
              <a:t>Understanding L2 Replication: </a:t>
            </a:r>
            <a:r>
              <a:rPr lang="en-US" b="1" dirty="0" smtClean="0"/>
              <a:t>Key Observation</a:t>
            </a:r>
          </a:p>
        </p:txBody>
      </p:sp>
      <p:grpSp>
        <p:nvGrpSpPr>
          <p:cNvPr id="2" name="Group 17"/>
          <p:cNvGrpSpPr>
            <a:grpSpLocks/>
          </p:cNvGrpSpPr>
          <p:nvPr/>
        </p:nvGrpSpPr>
        <p:grpSpPr bwMode="auto">
          <a:xfrm>
            <a:off x="1811338" y="2508250"/>
            <a:ext cx="4775200" cy="3568700"/>
            <a:chOff x="1810544" y="2508250"/>
            <a:chExt cx="4775994" cy="3568701"/>
          </a:xfrm>
        </p:grpSpPr>
        <p:grpSp>
          <p:nvGrpSpPr>
            <p:cNvPr id="3" name="Group 4"/>
            <p:cNvGrpSpPr>
              <a:grpSpLocks/>
            </p:cNvGrpSpPr>
            <p:nvPr/>
          </p:nvGrpSpPr>
          <p:grpSpPr bwMode="auto">
            <a:xfrm>
              <a:off x="2579688" y="2508250"/>
              <a:ext cx="4006850" cy="2820988"/>
              <a:chOff x="1860" y="1173"/>
              <a:chExt cx="2524" cy="1777"/>
            </a:xfrm>
          </p:grpSpPr>
          <p:sp>
            <p:nvSpPr>
              <p:cNvPr id="27666" name="Line 5"/>
              <p:cNvSpPr>
                <a:spLocks noChangeShapeType="1"/>
              </p:cNvSpPr>
              <p:nvPr/>
            </p:nvSpPr>
            <p:spPr bwMode="auto">
              <a:xfrm>
                <a:off x="1875" y="1173"/>
                <a:ext cx="0" cy="1777"/>
              </a:xfrm>
              <a:prstGeom prst="line">
                <a:avLst/>
              </a:prstGeom>
              <a:noFill/>
              <a:ln w="76200">
                <a:solidFill>
                  <a:schemeClr val="tx1"/>
                </a:solidFill>
                <a:round/>
                <a:headEnd type="arrow" w="med" len="med"/>
                <a:tailEnd/>
              </a:ln>
            </p:spPr>
            <p:txBody>
              <a:bodyPr wrap="none" anchor="ctr"/>
              <a:lstStyle/>
              <a:p>
                <a:endParaRPr lang="en-US"/>
              </a:p>
            </p:txBody>
          </p:sp>
          <p:sp>
            <p:nvSpPr>
              <p:cNvPr id="27667" name="Line 6"/>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p:spPr>
            <p:txBody>
              <a:bodyPr wrap="none" anchor="ctr"/>
              <a:lstStyle/>
              <a:p>
                <a:endParaRPr lang="en-US"/>
              </a:p>
            </p:txBody>
          </p:sp>
        </p:grpSp>
        <p:sp>
          <p:nvSpPr>
            <p:cNvPr id="27664" name="Text Box 7"/>
            <p:cNvSpPr txBox="1">
              <a:spLocks noChangeArrowheads="1"/>
            </p:cNvSpPr>
            <p:nvPr/>
          </p:nvSpPr>
          <p:spPr bwMode="auto">
            <a:xfrm rot="-5400000">
              <a:off x="811213" y="3773487"/>
              <a:ext cx="2578100" cy="579438"/>
            </a:xfrm>
            <a:prstGeom prst="rect">
              <a:avLst/>
            </a:prstGeom>
            <a:noFill/>
            <a:ln w="9525">
              <a:noFill/>
              <a:miter lim="800000"/>
              <a:headEnd/>
              <a:tailEnd/>
            </a:ln>
          </p:spPr>
          <p:txBody>
            <a:bodyPr wrap="none">
              <a:spAutoFit/>
            </a:bodyPr>
            <a:lstStyle/>
            <a:p>
              <a:r>
                <a:rPr lang="en-US">
                  <a:solidFill>
                    <a:schemeClr val="tx1"/>
                  </a:solidFill>
                </a:rPr>
                <a:t>L2 Hit Cycles</a:t>
              </a:r>
              <a:endParaRPr lang="en-US"/>
            </a:p>
          </p:txBody>
        </p:sp>
        <p:sp>
          <p:nvSpPr>
            <p:cNvPr id="27665" name="Text Box 8"/>
            <p:cNvSpPr txBox="1">
              <a:spLocks noChangeArrowheads="1"/>
            </p:cNvSpPr>
            <p:nvPr/>
          </p:nvSpPr>
          <p:spPr bwMode="auto">
            <a:xfrm>
              <a:off x="2624138" y="5497513"/>
              <a:ext cx="3884613" cy="579438"/>
            </a:xfrm>
            <a:prstGeom prst="rect">
              <a:avLst/>
            </a:prstGeom>
            <a:noFill/>
            <a:ln w="9525">
              <a:noFill/>
              <a:miter lim="800000"/>
              <a:headEnd/>
              <a:tailEnd/>
            </a:ln>
          </p:spPr>
          <p:txBody>
            <a:bodyPr wrap="none">
              <a:spAutoFit/>
            </a:bodyPr>
            <a:lstStyle/>
            <a:p>
              <a:r>
                <a:rPr lang="en-US">
                  <a:solidFill>
                    <a:schemeClr val="tx1"/>
                  </a:solidFill>
                </a:rPr>
                <a:t>Replication Capacity</a:t>
              </a:r>
            </a:p>
          </p:txBody>
        </p:sp>
      </p:grpSp>
      <p:grpSp>
        <p:nvGrpSpPr>
          <p:cNvPr id="4" name="Group 17"/>
          <p:cNvGrpSpPr>
            <a:grpSpLocks/>
          </p:cNvGrpSpPr>
          <p:nvPr/>
        </p:nvGrpSpPr>
        <p:grpSpPr bwMode="auto">
          <a:xfrm>
            <a:off x="838200" y="762000"/>
            <a:ext cx="7272338" cy="950913"/>
            <a:chOff x="574" y="1018"/>
            <a:chExt cx="4581" cy="599"/>
          </a:xfrm>
        </p:grpSpPr>
        <p:sp>
          <p:nvSpPr>
            <p:cNvPr id="27661" name="Text Box 15"/>
            <p:cNvSpPr txBox="1">
              <a:spLocks noChangeArrowheads="1"/>
            </p:cNvSpPr>
            <p:nvPr/>
          </p:nvSpPr>
          <p:spPr bwMode="auto">
            <a:xfrm>
              <a:off x="574" y="1018"/>
              <a:ext cx="4581" cy="327"/>
            </a:xfrm>
            <a:prstGeom prst="rect">
              <a:avLst/>
            </a:prstGeom>
            <a:noFill/>
            <a:ln w="9525" algn="ctr">
              <a:noFill/>
              <a:miter lim="800000"/>
              <a:headEnd/>
              <a:tailEnd/>
            </a:ln>
          </p:spPr>
          <p:txBody>
            <a:bodyPr>
              <a:spAutoFit/>
            </a:bodyPr>
            <a:lstStyle/>
            <a:p>
              <a:r>
                <a:rPr lang="en-US" sz="2800" dirty="0"/>
                <a:t>Top 3% of Shared Read-only blocks satisfy</a:t>
              </a:r>
            </a:p>
          </p:txBody>
        </p:sp>
        <p:sp>
          <p:nvSpPr>
            <p:cNvPr id="27662" name="Text Box 16"/>
            <p:cNvSpPr txBox="1">
              <a:spLocks noChangeArrowheads="1"/>
            </p:cNvSpPr>
            <p:nvPr/>
          </p:nvSpPr>
          <p:spPr bwMode="auto">
            <a:xfrm>
              <a:off x="910" y="1290"/>
              <a:ext cx="3965" cy="327"/>
            </a:xfrm>
            <a:prstGeom prst="rect">
              <a:avLst/>
            </a:prstGeom>
            <a:noFill/>
            <a:ln w="9525" algn="ctr">
              <a:noFill/>
              <a:miter lim="800000"/>
              <a:headEnd/>
              <a:tailEnd/>
            </a:ln>
          </p:spPr>
          <p:txBody>
            <a:bodyPr>
              <a:spAutoFit/>
            </a:bodyPr>
            <a:lstStyle/>
            <a:p>
              <a:r>
                <a:rPr lang="en-US" sz="2800"/>
                <a:t>70% of Shared Read-only requests</a:t>
              </a:r>
            </a:p>
          </p:txBody>
        </p:sp>
      </p:grpSp>
      <p:sp>
        <p:nvSpPr>
          <p:cNvPr id="17" name="Line 13"/>
          <p:cNvSpPr>
            <a:spLocks noChangeShapeType="1"/>
          </p:cNvSpPr>
          <p:nvPr/>
        </p:nvSpPr>
        <p:spPr bwMode="auto">
          <a:xfrm>
            <a:off x="2627313" y="2960688"/>
            <a:ext cx="3833812" cy="2190750"/>
          </a:xfrm>
          <a:prstGeom prst="line">
            <a:avLst/>
          </a:prstGeom>
          <a:noFill/>
          <a:ln w="57150">
            <a:solidFill>
              <a:srgbClr val="800080"/>
            </a:solidFill>
            <a:round/>
            <a:headEnd/>
            <a:tailEnd/>
          </a:ln>
        </p:spPr>
        <p:txBody>
          <a:bodyPr wrap="none"/>
          <a:lstStyle/>
          <a:p>
            <a:endParaRPr lang="en-US"/>
          </a:p>
        </p:txBody>
      </p:sp>
      <p:grpSp>
        <p:nvGrpSpPr>
          <p:cNvPr id="5" name="Group 19"/>
          <p:cNvGrpSpPr>
            <a:grpSpLocks/>
          </p:cNvGrpSpPr>
          <p:nvPr/>
        </p:nvGrpSpPr>
        <p:grpSpPr bwMode="auto">
          <a:xfrm>
            <a:off x="2603500" y="2743200"/>
            <a:ext cx="5943694" cy="2374900"/>
            <a:chOff x="2603500" y="2743200"/>
            <a:chExt cx="5943694" cy="2374900"/>
          </a:xfrm>
        </p:grpSpPr>
        <p:sp>
          <p:nvSpPr>
            <p:cNvPr id="27658" name="Freeform 14"/>
            <p:cNvSpPr>
              <a:spLocks/>
            </p:cNvSpPr>
            <p:nvPr/>
          </p:nvSpPr>
          <p:spPr bwMode="auto">
            <a:xfrm>
              <a:off x="2603500" y="2882900"/>
              <a:ext cx="3810000" cy="2235200"/>
            </a:xfrm>
            <a:custGeom>
              <a:avLst/>
              <a:gdLst>
                <a:gd name="T0" fmla="*/ 0 w 2400"/>
                <a:gd name="T1" fmla="*/ 0 h 1408"/>
                <a:gd name="T2" fmla="*/ 876300 w 2400"/>
                <a:gd name="T3" fmla="*/ 1193800 h 1408"/>
                <a:gd name="T4" fmla="*/ 3810000 w 2400"/>
                <a:gd name="T5" fmla="*/ 2235200 h 1408"/>
                <a:gd name="T6" fmla="*/ 0 60000 65536"/>
                <a:gd name="T7" fmla="*/ 0 60000 65536"/>
                <a:gd name="T8" fmla="*/ 0 60000 65536"/>
                <a:gd name="T9" fmla="*/ 0 w 2400"/>
                <a:gd name="T10" fmla="*/ 0 h 1408"/>
                <a:gd name="T11" fmla="*/ 2400 w 2400"/>
                <a:gd name="T12" fmla="*/ 1408 h 1408"/>
              </a:gdLst>
              <a:ahLst/>
              <a:cxnLst>
                <a:cxn ang="T6">
                  <a:pos x="T0" y="T1"/>
                </a:cxn>
                <a:cxn ang="T7">
                  <a:pos x="T2" y="T3"/>
                </a:cxn>
                <a:cxn ang="T8">
                  <a:pos x="T4" y="T5"/>
                </a:cxn>
              </a:cxnLst>
              <a:rect l="T9" t="T10" r="T11" b="T12"/>
              <a:pathLst>
                <a:path w="2400" h="1408">
                  <a:moveTo>
                    <a:pt x="0" y="0"/>
                  </a:moveTo>
                  <a:cubicBezTo>
                    <a:pt x="76" y="258"/>
                    <a:pt x="152" y="517"/>
                    <a:pt x="552" y="752"/>
                  </a:cubicBezTo>
                  <a:cubicBezTo>
                    <a:pt x="952" y="987"/>
                    <a:pt x="1676" y="1197"/>
                    <a:pt x="2400" y="1408"/>
                  </a:cubicBezTo>
                </a:path>
              </a:pathLst>
            </a:custGeom>
            <a:noFill/>
            <a:ln w="57150">
              <a:solidFill>
                <a:srgbClr val="800080"/>
              </a:solidFill>
              <a:round/>
              <a:headEnd/>
              <a:tailEnd/>
            </a:ln>
          </p:spPr>
          <p:txBody>
            <a:bodyPr wrap="none"/>
            <a:lstStyle/>
            <a:p>
              <a:endParaRPr lang="en-US"/>
            </a:p>
          </p:txBody>
        </p:sp>
        <p:sp>
          <p:nvSpPr>
            <p:cNvPr id="27659" name="Text Box 28"/>
            <p:cNvSpPr txBox="1">
              <a:spLocks noChangeArrowheads="1"/>
            </p:cNvSpPr>
            <p:nvPr/>
          </p:nvSpPr>
          <p:spPr bwMode="auto">
            <a:xfrm>
              <a:off x="3810000" y="2743200"/>
              <a:ext cx="4737194" cy="1077218"/>
            </a:xfrm>
            <a:prstGeom prst="rect">
              <a:avLst/>
            </a:prstGeom>
            <a:noFill/>
            <a:ln w="9525" algn="ctr">
              <a:noFill/>
              <a:miter lim="800000"/>
              <a:headEnd/>
              <a:tailEnd/>
            </a:ln>
          </p:spPr>
          <p:txBody>
            <a:bodyPr wrap="none">
              <a:spAutoFit/>
            </a:bodyPr>
            <a:lstStyle/>
            <a:p>
              <a:pPr algn="ctr"/>
              <a:r>
                <a:rPr lang="en-US" b="1" dirty="0">
                  <a:solidFill>
                    <a:srgbClr val="FF0000"/>
                  </a:solidFill>
                </a:rPr>
                <a:t>Replicate Frequently</a:t>
              </a:r>
            </a:p>
            <a:p>
              <a:pPr algn="ctr"/>
              <a:r>
                <a:rPr lang="en-US" b="1" dirty="0">
                  <a:solidFill>
                    <a:srgbClr val="FF0000"/>
                  </a:solidFill>
                </a:rPr>
                <a:t>Requested Blocks First</a:t>
              </a:r>
            </a:p>
          </p:txBody>
        </p:sp>
        <p:sp>
          <p:nvSpPr>
            <p:cNvPr id="27660" name="Line 25"/>
            <p:cNvSpPr>
              <a:spLocks noChangeShapeType="1"/>
            </p:cNvSpPr>
            <p:nvPr/>
          </p:nvSpPr>
          <p:spPr bwMode="auto">
            <a:xfrm flipH="1">
              <a:off x="3774395" y="3483429"/>
              <a:ext cx="725034" cy="565377"/>
            </a:xfrm>
            <a:prstGeom prst="line">
              <a:avLst/>
            </a:prstGeom>
            <a:noFill/>
            <a:ln w="76200">
              <a:solidFill>
                <a:srgbClr val="FF0000"/>
              </a:solidFill>
              <a:round/>
              <a:headEnd/>
              <a:tailEnd type="triangle" w="med" len="med"/>
            </a:ln>
          </p:spPr>
          <p:txBody>
            <a:bodyPr wrap="none"/>
            <a:lstStyle/>
            <a:p>
              <a:endParaRPr lang="en-US"/>
            </a:p>
          </p:txBody>
        </p:sp>
      </p:gr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922338" y="1322388"/>
            <a:ext cx="5516562" cy="2314575"/>
            <a:chOff x="581" y="833"/>
            <a:chExt cx="3475" cy="1458"/>
          </a:xfrm>
        </p:grpSpPr>
        <p:sp>
          <p:nvSpPr>
            <p:cNvPr id="28692" name="Freeform 22"/>
            <p:cNvSpPr>
              <a:spLocks/>
            </p:cNvSpPr>
            <p:nvPr/>
          </p:nvSpPr>
          <p:spPr bwMode="auto">
            <a:xfrm>
              <a:off x="1640" y="1760"/>
              <a:ext cx="2416" cy="531"/>
            </a:xfrm>
            <a:custGeom>
              <a:avLst/>
              <a:gdLst>
                <a:gd name="T0" fmla="*/ 0 w 2416"/>
                <a:gd name="T1" fmla="*/ 0 h 531"/>
                <a:gd name="T2" fmla="*/ 496 w 2416"/>
                <a:gd name="T3" fmla="*/ 472 h 531"/>
                <a:gd name="T4" fmla="*/ 1704 w 2416"/>
                <a:gd name="T5" fmla="*/ 352 h 531"/>
                <a:gd name="T6" fmla="*/ 2416 w 2416"/>
                <a:gd name="T7" fmla="*/ 208 h 531"/>
                <a:gd name="T8" fmla="*/ 0 60000 65536"/>
                <a:gd name="T9" fmla="*/ 0 60000 65536"/>
                <a:gd name="T10" fmla="*/ 0 60000 65536"/>
                <a:gd name="T11" fmla="*/ 0 60000 65536"/>
                <a:gd name="T12" fmla="*/ 0 w 2416"/>
                <a:gd name="T13" fmla="*/ 0 h 531"/>
                <a:gd name="T14" fmla="*/ 2416 w 2416"/>
                <a:gd name="T15" fmla="*/ 531 h 531"/>
              </a:gdLst>
              <a:ahLst/>
              <a:cxnLst>
                <a:cxn ang="T8">
                  <a:pos x="T0" y="T1"/>
                </a:cxn>
                <a:cxn ang="T9">
                  <a:pos x="T2" y="T3"/>
                </a:cxn>
                <a:cxn ang="T10">
                  <a:pos x="T4" y="T5"/>
                </a:cxn>
                <a:cxn ang="T11">
                  <a:pos x="T6" y="T7"/>
                </a:cxn>
              </a:cxnLst>
              <a:rect l="T12" t="T13" r="T14" b="T15"/>
              <a:pathLst>
                <a:path w="2416" h="531">
                  <a:moveTo>
                    <a:pt x="0" y="0"/>
                  </a:moveTo>
                  <a:cubicBezTo>
                    <a:pt x="106" y="206"/>
                    <a:pt x="212" y="413"/>
                    <a:pt x="496" y="472"/>
                  </a:cubicBezTo>
                  <a:cubicBezTo>
                    <a:pt x="780" y="531"/>
                    <a:pt x="1384" y="396"/>
                    <a:pt x="1704" y="352"/>
                  </a:cubicBezTo>
                  <a:cubicBezTo>
                    <a:pt x="2024" y="308"/>
                    <a:pt x="2220" y="258"/>
                    <a:pt x="2416" y="208"/>
                  </a:cubicBezTo>
                </a:path>
              </a:pathLst>
            </a:custGeom>
            <a:noFill/>
            <a:ln w="57150">
              <a:solidFill>
                <a:srgbClr val="3333FF"/>
              </a:solidFill>
              <a:round/>
              <a:headEnd/>
              <a:tailEnd/>
            </a:ln>
          </p:spPr>
          <p:txBody>
            <a:bodyPr wrap="none"/>
            <a:lstStyle/>
            <a:p>
              <a:endParaRPr lang="en-US"/>
            </a:p>
          </p:txBody>
        </p:sp>
        <p:sp>
          <p:nvSpPr>
            <p:cNvPr id="28693" name="Text Box 14"/>
            <p:cNvSpPr txBox="1">
              <a:spLocks noChangeArrowheads="1"/>
            </p:cNvSpPr>
            <p:nvPr/>
          </p:nvSpPr>
          <p:spPr bwMode="auto">
            <a:xfrm>
              <a:off x="581" y="833"/>
              <a:ext cx="799" cy="979"/>
            </a:xfrm>
            <a:prstGeom prst="rect">
              <a:avLst/>
            </a:prstGeom>
            <a:noFill/>
            <a:ln w="9525" algn="ctr">
              <a:noFill/>
              <a:miter lim="800000"/>
              <a:headEnd/>
              <a:tailEnd/>
            </a:ln>
          </p:spPr>
          <p:txBody>
            <a:bodyPr wrap="none">
              <a:spAutoFit/>
            </a:bodyPr>
            <a:lstStyle/>
            <a:p>
              <a:pPr algn="ctr"/>
              <a:r>
                <a:rPr lang="en-US">
                  <a:solidFill>
                    <a:srgbClr val="3333FF"/>
                  </a:solidFill>
                </a:rPr>
                <a:t>Total</a:t>
              </a:r>
            </a:p>
            <a:p>
              <a:pPr algn="ctr"/>
              <a:r>
                <a:rPr lang="en-US">
                  <a:solidFill>
                    <a:srgbClr val="3333FF"/>
                  </a:solidFill>
                </a:rPr>
                <a:t>Cycle</a:t>
              </a:r>
            </a:p>
            <a:p>
              <a:pPr algn="ctr"/>
              <a:r>
                <a:rPr lang="en-US">
                  <a:solidFill>
                    <a:srgbClr val="3333FF"/>
                  </a:solidFill>
                </a:rPr>
                <a:t>Curve</a:t>
              </a:r>
            </a:p>
          </p:txBody>
        </p:sp>
      </p:grpSp>
      <p:sp>
        <p:nvSpPr>
          <p:cNvPr id="28675"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28676"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857090" name="Rectangle 2"/>
          <p:cNvSpPr>
            <a:spLocks noGrp="1" noChangeArrowheads="1"/>
          </p:cNvSpPr>
          <p:nvPr>
            <p:ph type="title"/>
          </p:nvPr>
        </p:nvSpPr>
        <p:spPr/>
        <p:txBody>
          <a:bodyPr/>
          <a:lstStyle/>
          <a:p>
            <a:pPr eaLnBrk="1" hangingPunct="1">
              <a:defRPr/>
            </a:pPr>
            <a:r>
              <a:rPr lang="en-US" dirty="0" smtClean="0"/>
              <a:t>Understanding L2 Replication: </a:t>
            </a:r>
            <a:r>
              <a:rPr lang="en-US" b="1" dirty="0" smtClean="0"/>
              <a:t>Solution</a:t>
            </a:r>
          </a:p>
        </p:txBody>
      </p:sp>
      <p:grpSp>
        <p:nvGrpSpPr>
          <p:cNvPr id="3" name="Group 3"/>
          <p:cNvGrpSpPr>
            <a:grpSpLocks/>
          </p:cNvGrpSpPr>
          <p:nvPr/>
        </p:nvGrpSpPr>
        <p:grpSpPr bwMode="auto">
          <a:xfrm>
            <a:off x="2579688" y="2482850"/>
            <a:ext cx="4006850" cy="2820988"/>
            <a:chOff x="1860" y="1173"/>
            <a:chExt cx="2524" cy="1777"/>
          </a:xfrm>
        </p:grpSpPr>
        <p:sp>
          <p:nvSpPr>
            <p:cNvPr id="28690" name="Line 4"/>
            <p:cNvSpPr>
              <a:spLocks noChangeShapeType="1"/>
            </p:cNvSpPr>
            <p:nvPr/>
          </p:nvSpPr>
          <p:spPr bwMode="auto">
            <a:xfrm>
              <a:off x="1875" y="1173"/>
              <a:ext cx="0" cy="1777"/>
            </a:xfrm>
            <a:prstGeom prst="line">
              <a:avLst/>
            </a:prstGeom>
            <a:noFill/>
            <a:ln w="76200">
              <a:solidFill>
                <a:schemeClr val="tx1"/>
              </a:solidFill>
              <a:round/>
              <a:headEnd type="arrow" w="med" len="med"/>
              <a:tailEnd/>
            </a:ln>
          </p:spPr>
          <p:txBody>
            <a:bodyPr wrap="none" anchor="ctr"/>
            <a:lstStyle/>
            <a:p>
              <a:endParaRPr lang="en-US"/>
            </a:p>
          </p:txBody>
        </p:sp>
        <p:sp>
          <p:nvSpPr>
            <p:cNvPr id="28691" name="Line 5"/>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p:spPr>
          <p:txBody>
            <a:bodyPr wrap="none" anchor="ctr"/>
            <a:lstStyle/>
            <a:p>
              <a:endParaRPr lang="en-US"/>
            </a:p>
          </p:txBody>
        </p:sp>
      </p:grpSp>
      <p:sp>
        <p:nvSpPr>
          <p:cNvPr id="28680" name="Text Box 6"/>
          <p:cNvSpPr txBox="1">
            <a:spLocks noChangeArrowheads="1"/>
          </p:cNvSpPr>
          <p:nvPr/>
        </p:nvSpPr>
        <p:spPr bwMode="auto">
          <a:xfrm rot="-5400000">
            <a:off x="889794" y="3826669"/>
            <a:ext cx="2419350" cy="579438"/>
          </a:xfrm>
          <a:prstGeom prst="rect">
            <a:avLst/>
          </a:prstGeom>
          <a:noFill/>
          <a:ln w="9525">
            <a:noFill/>
            <a:miter lim="800000"/>
            <a:headEnd/>
            <a:tailEnd/>
          </a:ln>
        </p:spPr>
        <p:txBody>
          <a:bodyPr wrap="none">
            <a:spAutoFit/>
          </a:bodyPr>
          <a:lstStyle/>
          <a:p>
            <a:r>
              <a:rPr lang="en-US">
                <a:solidFill>
                  <a:schemeClr val="tx1"/>
                </a:solidFill>
              </a:rPr>
              <a:t>Total Cycles</a:t>
            </a:r>
            <a:endParaRPr lang="en-US"/>
          </a:p>
        </p:txBody>
      </p:sp>
      <p:sp>
        <p:nvSpPr>
          <p:cNvPr id="28681" name="Text Box 7"/>
          <p:cNvSpPr txBox="1">
            <a:spLocks noChangeArrowheads="1"/>
          </p:cNvSpPr>
          <p:nvPr/>
        </p:nvSpPr>
        <p:spPr bwMode="auto">
          <a:xfrm>
            <a:off x="2624138" y="5484813"/>
            <a:ext cx="3884612" cy="579437"/>
          </a:xfrm>
          <a:prstGeom prst="rect">
            <a:avLst/>
          </a:prstGeom>
          <a:noFill/>
          <a:ln w="9525">
            <a:noFill/>
            <a:miter lim="800000"/>
            <a:headEnd/>
            <a:tailEnd/>
          </a:ln>
        </p:spPr>
        <p:txBody>
          <a:bodyPr wrap="none">
            <a:spAutoFit/>
          </a:bodyPr>
          <a:lstStyle/>
          <a:p>
            <a:r>
              <a:rPr lang="en-US">
                <a:solidFill>
                  <a:schemeClr val="tx1"/>
                </a:solidFill>
              </a:rPr>
              <a:t>Replication Capacity</a:t>
            </a:r>
          </a:p>
        </p:txBody>
      </p:sp>
      <p:sp>
        <p:nvSpPr>
          <p:cNvPr id="28682" name="Line 9"/>
          <p:cNvSpPr>
            <a:spLocks noChangeShapeType="1"/>
          </p:cNvSpPr>
          <p:nvPr/>
        </p:nvSpPr>
        <p:spPr bwMode="auto">
          <a:xfrm flipV="1">
            <a:off x="2624138" y="3402013"/>
            <a:ext cx="3556000" cy="1481137"/>
          </a:xfrm>
          <a:prstGeom prst="line">
            <a:avLst/>
          </a:prstGeom>
          <a:noFill/>
          <a:ln w="57150">
            <a:solidFill>
              <a:srgbClr val="000066"/>
            </a:solidFill>
            <a:round/>
            <a:headEnd/>
            <a:tailEnd/>
          </a:ln>
        </p:spPr>
        <p:txBody>
          <a:bodyPr wrap="none" anchor="ctr"/>
          <a:lstStyle/>
          <a:p>
            <a:endParaRPr lang="en-US"/>
          </a:p>
        </p:txBody>
      </p:sp>
      <p:grpSp>
        <p:nvGrpSpPr>
          <p:cNvPr id="4" name="Group 11"/>
          <p:cNvGrpSpPr>
            <a:grpSpLocks/>
          </p:cNvGrpSpPr>
          <p:nvPr/>
        </p:nvGrpSpPr>
        <p:grpSpPr bwMode="auto">
          <a:xfrm>
            <a:off x="2917825" y="3022600"/>
            <a:ext cx="1235075" cy="615950"/>
            <a:chOff x="2646" y="2448"/>
            <a:chExt cx="778" cy="388"/>
          </a:xfrm>
        </p:grpSpPr>
        <p:sp>
          <p:nvSpPr>
            <p:cNvPr id="28688" name="Oval 12"/>
            <p:cNvSpPr>
              <a:spLocks noChangeArrowheads="1"/>
            </p:cNvSpPr>
            <p:nvPr/>
          </p:nvSpPr>
          <p:spPr bwMode="auto">
            <a:xfrm>
              <a:off x="2977" y="2729"/>
              <a:ext cx="117" cy="107"/>
            </a:xfrm>
            <a:prstGeom prst="ellipse">
              <a:avLst/>
            </a:prstGeom>
            <a:solidFill>
              <a:srgbClr val="FF0000"/>
            </a:solidFill>
            <a:ln w="9525">
              <a:solidFill>
                <a:srgbClr val="FF0000"/>
              </a:solidFill>
              <a:round/>
              <a:headEnd/>
              <a:tailEnd/>
            </a:ln>
          </p:spPr>
          <p:txBody>
            <a:bodyPr wrap="none" anchor="ctr"/>
            <a:lstStyle/>
            <a:p>
              <a:endParaRPr lang="en-US"/>
            </a:p>
          </p:txBody>
        </p:sp>
        <p:sp>
          <p:nvSpPr>
            <p:cNvPr id="28689" name="Text Box 13"/>
            <p:cNvSpPr txBox="1">
              <a:spLocks noChangeArrowheads="1"/>
            </p:cNvSpPr>
            <p:nvPr/>
          </p:nvSpPr>
          <p:spPr bwMode="auto">
            <a:xfrm>
              <a:off x="2646" y="2448"/>
              <a:ext cx="778" cy="288"/>
            </a:xfrm>
            <a:prstGeom prst="rect">
              <a:avLst/>
            </a:prstGeom>
            <a:noFill/>
            <a:ln w="9525">
              <a:noFill/>
              <a:miter lim="800000"/>
              <a:headEnd/>
              <a:tailEnd/>
            </a:ln>
          </p:spPr>
          <p:txBody>
            <a:bodyPr wrap="none">
              <a:spAutoFit/>
            </a:bodyPr>
            <a:lstStyle/>
            <a:p>
              <a:r>
                <a:rPr lang="en-US" sz="2400">
                  <a:solidFill>
                    <a:srgbClr val="FF0000"/>
                  </a:solidFill>
                </a:rPr>
                <a:t>Optimal</a:t>
              </a:r>
            </a:p>
          </p:txBody>
        </p:sp>
      </p:grpSp>
      <p:sp>
        <p:nvSpPr>
          <p:cNvPr id="28684" name="Freeform 19"/>
          <p:cNvSpPr>
            <a:spLocks/>
          </p:cNvSpPr>
          <p:nvPr/>
        </p:nvSpPr>
        <p:spPr bwMode="auto">
          <a:xfrm>
            <a:off x="2603500" y="2857500"/>
            <a:ext cx="3810000" cy="2235200"/>
          </a:xfrm>
          <a:custGeom>
            <a:avLst/>
            <a:gdLst>
              <a:gd name="T0" fmla="*/ 0 w 2400"/>
              <a:gd name="T1" fmla="*/ 0 h 1408"/>
              <a:gd name="T2" fmla="*/ 876300 w 2400"/>
              <a:gd name="T3" fmla="*/ 1193800 h 1408"/>
              <a:gd name="T4" fmla="*/ 3810000 w 2400"/>
              <a:gd name="T5" fmla="*/ 2235200 h 1408"/>
              <a:gd name="T6" fmla="*/ 0 60000 65536"/>
              <a:gd name="T7" fmla="*/ 0 60000 65536"/>
              <a:gd name="T8" fmla="*/ 0 60000 65536"/>
              <a:gd name="T9" fmla="*/ 0 w 2400"/>
              <a:gd name="T10" fmla="*/ 0 h 1408"/>
              <a:gd name="T11" fmla="*/ 2400 w 2400"/>
              <a:gd name="T12" fmla="*/ 1408 h 1408"/>
            </a:gdLst>
            <a:ahLst/>
            <a:cxnLst>
              <a:cxn ang="T6">
                <a:pos x="T0" y="T1"/>
              </a:cxn>
              <a:cxn ang="T7">
                <a:pos x="T2" y="T3"/>
              </a:cxn>
              <a:cxn ang="T8">
                <a:pos x="T4" y="T5"/>
              </a:cxn>
            </a:cxnLst>
            <a:rect l="T9" t="T10" r="T11" b="T12"/>
            <a:pathLst>
              <a:path w="2400" h="1408">
                <a:moveTo>
                  <a:pt x="0" y="0"/>
                </a:moveTo>
                <a:cubicBezTo>
                  <a:pt x="76" y="258"/>
                  <a:pt x="152" y="517"/>
                  <a:pt x="552" y="752"/>
                </a:cubicBezTo>
                <a:cubicBezTo>
                  <a:pt x="952" y="987"/>
                  <a:pt x="1676" y="1197"/>
                  <a:pt x="2400" y="1408"/>
                </a:cubicBezTo>
              </a:path>
            </a:pathLst>
          </a:custGeom>
          <a:noFill/>
          <a:ln w="57150">
            <a:solidFill>
              <a:srgbClr val="800080"/>
            </a:solidFill>
            <a:round/>
            <a:headEnd/>
            <a:tailEnd/>
          </a:ln>
        </p:spPr>
        <p:txBody>
          <a:bodyPr wrap="none"/>
          <a:lstStyle/>
          <a:p>
            <a:endParaRPr lang="en-US"/>
          </a:p>
        </p:txBody>
      </p:sp>
      <p:sp>
        <p:nvSpPr>
          <p:cNvPr id="32793" name="Line 25"/>
          <p:cNvSpPr>
            <a:spLocks noChangeShapeType="1"/>
          </p:cNvSpPr>
          <p:nvPr/>
        </p:nvSpPr>
        <p:spPr bwMode="auto">
          <a:xfrm flipH="1">
            <a:off x="3716338" y="2235200"/>
            <a:ext cx="609600" cy="855663"/>
          </a:xfrm>
          <a:prstGeom prst="line">
            <a:avLst/>
          </a:prstGeom>
          <a:noFill/>
          <a:ln w="76200">
            <a:solidFill>
              <a:srgbClr val="FF0000"/>
            </a:solidFill>
            <a:round/>
            <a:headEnd/>
            <a:tailEnd type="triangle" w="med" len="med"/>
          </a:ln>
        </p:spPr>
        <p:txBody>
          <a:bodyPr wrap="none"/>
          <a:lstStyle/>
          <a:p>
            <a:endParaRPr lang="en-US"/>
          </a:p>
        </p:txBody>
      </p:sp>
      <p:sp>
        <p:nvSpPr>
          <p:cNvPr id="32794" name="Text Box 26"/>
          <p:cNvSpPr txBox="1">
            <a:spLocks noChangeArrowheads="1"/>
          </p:cNvSpPr>
          <p:nvPr/>
        </p:nvSpPr>
        <p:spPr bwMode="auto">
          <a:xfrm>
            <a:off x="3200400" y="1600200"/>
            <a:ext cx="4311650" cy="1066800"/>
          </a:xfrm>
          <a:prstGeom prst="rect">
            <a:avLst/>
          </a:prstGeom>
          <a:noFill/>
          <a:ln w="9525" algn="ctr">
            <a:noFill/>
            <a:miter lim="800000"/>
            <a:headEnd/>
            <a:tailEnd/>
          </a:ln>
        </p:spPr>
        <p:txBody>
          <a:bodyPr wrap="none">
            <a:spAutoFit/>
          </a:bodyPr>
          <a:lstStyle/>
          <a:p>
            <a:pPr algn="ctr"/>
            <a:r>
              <a:rPr lang="en-US" b="1" dirty="0">
                <a:solidFill>
                  <a:srgbClr val="FF0000"/>
                </a:solidFill>
              </a:rPr>
              <a:t>Property of Workload</a:t>
            </a:r>
          </a:p>
          <a:p>
            <a:pPr algn="ctr"/>
            <a:r>
              <a:rPr lang="en-US" b="1" dirty="0">
                <a:solidFill>
                  <a:srgbClr val="FF0000"/>
                </a:solidFill>
              </a:rPr>
              <a:t>Cache Interaction</a:t>
            </a:r>
          </a:p>
        </p:txBody>
      </p:sp>
      <p:sp>
        <p:nvSpPr>
          <p:cNvPr id="32796" name="Text Box 28"/>
          <p:cNvSpPr txBox="1">
            <a:spLocks noChangeArrowheads="1"/>
          </p:cNvSpPr>
          <p:nvPr/>
        </p:nvSpPr>
        <p:spPr bwMode="auto">
          <a:xfrm>
            <a:off x="6096000" y="2209800"/>
            <a:ext cx="2546350" cy="1066800"/>
          </a:xfrm>
          <a:prstGeom prst="rect">
            <a:avLst/>
          </a:prstGeom>
          <a:noFill/>
          <a:ln w="9525" algn="ctr">
            <a:noFill/>
            <a:miter lim="800000"/>
            <a:headEnd/>
            <a:tailEnd/>
          </a:ln>
        </p:spPr>
        <p:txBody>
          <a:bodyPr wrap="none">
            <a:spAutoFit/>
          </a:bodyPr>
          <a:lstStyle/>
          <a:p>
            <a:pPr algn="ctr"/>
            <a:r>
              <a:rPr lang="en-US" b="1" dirty="0">
                <a:solidFill>
                  <a:srgbClr val="FF0000"/>
                </a:solidFill>
              </a:rPr>
              <a:t>Not Fixed </a:t>
            </a:r>
            <a:r>
              <a:rPr lang="en-US" b="1" dirty="0">
                <a:solidFill>
                  <a:srgbClr val="FF0000"/>
                </a:solidFill>
                <a:sym typeface="Symbol" pitchFamily="18" charset="2"/>
              </a:rPr>
              <a:t></a:t>
            </a:r>
            <a:endParaRPr lang="en-US" b="1" dirty="0">
              <a:solidFill>
                <a:srgbClr val="FF0000"/>
              </a:solidFill>
            </a:endParaRPr>
          </a:p>
          <a:p>
            <a:pPr algn="ctr"/>
            <a:r>
              <a:rPr lang="en-US" b="1" dirty="0">
                <a:solidFill>
                  <a:srgbClr val="FF0000"/>
                </a:solidFill>
              </a:rPr>
              <a:t>Must Adapt</a:t>
            </a:r>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29699"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29700" name="Slide Number Placeholder 5"/>
          <p:cNvSpPr>
            <a:spLocks noGrp="1"/>
          </p:cNvSpPr>
          <p:nvPr>
            <p:ph type="sldNum" sz="quarter" idx="12"/>
          </p:nvPr>
        </p:nvSpPr>
        <p:spPr>
          <a:noFill/>
        </p:spPr>
        <p:txBody>
          <a:bodyPr/>
          <a:lstStyle/>
          <a:p>
            <a:fld id="{FF2EA5EC-A4DB-4DC5-91BA-73ECA21D5573}" type="slidenum">
              <a:rPr lang="en-US"/>
              <a:pPr/>
              <a:t>287</a:t>
            </a:fld>
            <a:endParaRPr lang="en-US"/>
          </a:p>
        </p:txBody>
      </p:sp>
      <p:sp>
        <p:nvSpPr>
          <p:cNvPr id="859138" name="Rectangle 2"/>
          <p:cNvSpPr>
            <a:spLocks noGrp="1" noChangeArrowheads="1"/>
          </p:cNvSpPr>
          <p:nvPr>
            <p:ph type="title"/>
          </p:nvPr>
        </p:nvSpPr>
        <p:spPr/>
        <p:txBody>
          <a:bodyPr/>
          <a:lstStyle/>
          <a:p>
            <a:pPr eaLnBrk="1" hangingPunct="1">
              <a:defRPr/>
            </a:pPr>
            <a:r>
              <a:rPr lang="en-US" dirty="0" smtClean="0"/>
              <a:t>Outline</a:t>
            </a:r>
          </a:p>
        </p:txBody>
      </p:sp>
      <p:sp>
        <p:nvSpPr>
          <p:cNvPr id="29702" name="Rectangle 3"/>
          <p:cNvSpPr>
            <a:spLocks noGrp="1" noChangeArrowheads="1"/>
          </p:cNvSpPr>
          <p:nvPr>
            <p:ph type="body" idx="1"/>
          </p:nvPr>
        </p:nvSpPr>
        <p:spPr>
          <a:xfrm>
            <a:off x="457200" y="1352550"/>
            <a:ext cx="8229600" cy="4818063"/>
          </a:xfrm>
        </p:spPr>
        <p:txBody>
          <a:bodyPr/>
          <a:lstStyle/>
          <a:p>
            <a:pPr marL="609600" indent="-609600" eaLnBrk="1" hangingPunct="1">
              <a:buClr>
                <a:schemeClr val="bg2"/>
              </a:buClr>
              <a:buFont typeface="Times" pitchFamily="18" charset="0"/>
              <a:buChar char="•"/>
            </a:pPr>
            <a:r>
              <a:rPr lang="en-US" sz="2800" smtClean="0">
                <a:solidFill>
                  <a:schemeClr val="bg2"/>
                </a:solidFill>
              </a:rPr>
              <a:t>Wires and CMP caches</a:t>
            </a:r>
            <a:endParaRPr lang="en-US" sz="2800" smtClean="0">
              <a:solidFill>
                <a:srgbClr val="FF0000"/>
              </a:solidFill>
            </a:endParaRPr>
          </a:p>
          <a:p>
            <a:pPr marL="609600" indent="-609600" eaLnBrk="1" hangingPunct="1">
              <a:buClr>
                <a:schemeClr val="bg2"/>
              </a:buClr>
              <a:buFont typeface="Times" pitchFamily="18" charset="0"/>
              <a:buChar char="•"/>
            </a:pPr>
            <a:endParaRPr lang="en-US" sz="2800" smtClean="0">
              <a:solidFill>
                <a:schemeClr val="bg2"/>
              </a:solidFill>
            </a:endParaRPr>
          </a:p>
          <a:p>
            <a:pPr marL="609600" indent="-609600" eaLnBrk="1" hangingPunct="1">
              <a:buClr>
                <a:schemeClr val="bg2"/>
              </a:buClr>
              <a:buFont typeface="Times" pitchFamily="18" charset="0"/>
              <a:buChar char="•"/>
            </a:pPr>
            <a:r>
              <a:rPr lang="en-US" sz="2800" smtClean="0">
                <a:solidFill>
                  <a:schemeClr val="bg2"/>
                </a:solidFill>
              </a:rPr>
              <a:t>Understanding L2 Replication</a:t>
            </a:r>
          </a:p>
          <a:p>
            <a:pPr marL="609600" indent="-609600" eaLnBrk="1" hangingPunct="1">
              <a:buClr>
                <a:srgbClr val="FF0000"/>
              </a:buClr>
            </a:pPr>
            <a:endParaRPr lang="en-US" sz="2800" smtClean="0">
              <a:solidFill>
                <a:srgbClr val="FF0000"/>
              </a:solidFill>
            </a:endParaRPr>
          </a:p>
          <a:p>
            <a:pPr marL="609600" indent="-609600" eaLnBrk="1" hangingPunct="1">
              <a:buClr>
                <a:srgbClr val="FF0000"/>
              </a:buClr>
            </a:pPr>
            <a:r>
              <a:rPr lang="en-US" sz="2800" smtClean="0">
                <a:solidFill>
                  <a:srgbClr val="FF0000"/>
                </a:solidFill>
              </a:rPr>
              <a:t>ASR: Adaptive Selective Replication</a:t>
            </a:r>
          </a:p>
          <a:p>
            <a:pPr marL="990600" lvl="1" indent="-533400" eaLnBrk="1" hangingPunct="1">
              <a:buClr>
                <a:srgbClr val="FF0000"/>
              </a:buClr>
            </a:pPr>
            <a:r>
              <a:rPr lang="en-US" sz="2400" smtClean="0">
                <a:solidFill>
                  <a:srgbClr val="FF0000"/>
                </a:solidFill>
              </a:rPr>
              <a:t>SPR: Selective Probabilistic Replication</a:t>
            </a:r>
            <a:endParaRPr lang="en-US" sz="2400" smtClean="0"/>
          </a:p>
          <a:p>
            <a:pPr marL="990600" lvl="1" indent="-533400" eaLnBrk="1" hangingPunct="1">
              <a:buClr>
                <a:srgbClr val="FF0000"/>
              </a:buClr>
            </a:pPr>
            <a:r>
              <a:rPr lang="en-US" sz="2400" smtClean="0">
                <a:solidFill>
                  <a:srgbClr val="FF0000"/>
                </a:solidFill>
              </a:rPr>
              <a:t>Monitoring and adapting to workload behavior</a:t>
            </a:r>
          </a:p>
          <a:p>
            <a:pPr marL="609600" indent="-609600" eaLnBrk="1" hangingPunct="1">
              <a:buClr>
                <a:schemeClr val="tx1"/>
              </a:buClr>
            </a:pPr>
            <a:endParaRPr lang="en-US" sz="2800" smtClean="0">
              <a:solidFill>
                <a:srgbClr val="FF0000"/>
              </a:solidFill>
            </a:endParaRPr>
          </a:p>
          <a:p>
            <a:pPr marL="609600" indent="-609600" eaLnBrk="1" hangingPunct="1">
              <a:buClr>
                <a:schemeClr val="tx1"/>
              </a:buClr>
            </a:pPr>
            <a:r>
              <a:rPr lang="en-US" sz="2800" smtClean="0"/>
              <a:t>Evaluation</a:t>
            </a:r>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30723"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0724" name="Slide Number Placeholder 5"/>
          <p:cNvSpPr>
            <a:spLocks noGrp="1"/>
          </p:cNvSpPr>
          <p:nvPr>
            <p:ph type="sldNum" sz="quarter" idx="12"/>
          </p:nvPr>
        </p:nvSpPr>
        <p:spPr>
          <a:noFill/>
        </p:spPr>
        <p:txBody>
          <a:bodyPr/>
          <a:lstStyle/>
          <a:p>
            <a:fld id="{17CCD1C9-FC7C-4678-96B3-F6CB3C2002D8}" type="slidenum">
              <a:rPr lang="en-US"/>
              <a:pPr/>
              <a:t>288</a:t>
            </a:fld>
            <a:endParaRPr lang="en-US"/>
          </a:p>
        </p:txBody>
      </p:sp>
      <p:sp>
        <p:nvSpPr>
          <p:cNvPr id="863234" name="Rectangle 2"/>
          <p:cNvSpPr>
            <a:spLocks noGrp="1" noChangeArrowheads="1"/>
          </p:cNvSpPr>
          <p:nvPr>
            <p:ph type="title"/>
          </p:nvPr>
        </p:nvSpPr>
        <p:spPr>
          <a:xfrm>
            <a:off x="0" y="0"/>
            <a:ext cx="9144000" cy="411162"/>
          </a:xfrm>
        </p:spPr>
        <p:txBody>
          <a:bodyPr/>
          <a:lstStyle/>
          <a:p>
            <a:pPr eaLnBrk="1" hangingPunct="1"/>
            <a:r>
              <a:rPr lang="en-US" dirty="0" smtClean="0"/>
              <a:t>SPR: </a:t>
            </a:r>
            <a:r>
              <a:rPr lang="en-US" b="1" dirty="0" smtClean="0"/>
              <a:t>Selective Probabilistic Replication</a:t>
            </a:r>
            <a:endParaRPr lang="en-US" dirty="0" smtClean="0"/>
          </a:p>
        </p:txBody>
      </p:sp>
      <p:sp>
        <p:nvSpPr>
          <p:cNvPr id="30726" name="Rectangle 3"/>
          <p:cNvSpPr>
            <a:spLocks noChangeArrowheads="1"/>
          </p:cNvSpPr>
          <p:nvPr/>
        </p:nvSpPr>
        <p:spPr bwMode="auto">
          <a:xfrm>
            <a:off x="287338" y="762000"/>
            <a:ext cx="8583612" cy="5514975"/>
          </a:xfrm>
          <a:prstGeom prst="rect">
            <a:avLst/>
          </a:prstGeom>
          <a:noFill/>
          <a:ln w="9525">
            <a:noFill/>
            <a:miter lim="800000"/>
            <a:headEnd/>
            <a:tailEnd/>
          </a:ln>
        </p:spPr>
        <p:txBody>
          <a:bodyPr/>
          <a:lstStyle/>
          <a:p>
            <a:pPr marL="395288" indent="-395288">
              <a:lnSpc>
                <a:spcPct val="90000"/>
              </a:lnSpc>
              <a:spcBef>
                <a:spcPct val="20000"/>
              </a:spcBef>
              <a:buFontTx/>
              <a:buChar char="•"/>
              <a:tabLst>
                <a:tab pos="747713" algn="l"/>
              </a:tabLst>
            </a:pPr>
            <a:r>
              <a:rPr lang="en-US" sz="2400" b="1" dirty="0">
                <a:solidFill>
                  <a:schemeClr val="tx1"/>
                </a:solidFill>
              </a:rPr>
              <a:t>Mechanism for Selective </a:t>
            </a:r>
            <a:r>
              <a:rPr lang="en-US" sz="2400" b="1" dirty="0" smtClean="0">
                <a:solidFill>
                  <a:schemeClr val="tx1"/>
                </a:solidFill>
              </a:rPr>
              <a:t>Replication</a:t>
            </a:r>
          </a:p>
          <a:p>
            <a:pPr marL="395288" indent="-395288">
              <a:lnSpc>
                <a:spcPct val="90000"/>
              </a:lnSpc>
              <a:spcBef>
                <a:spcPct val="20000"/>
              </a:spcBef>
              <a:buFontTx/>
              <a:buChar char="•"/>
              <a:tabLst>
                <a:tab pos="747713" algn="l"/>
              </a:tabLst>
            </a:pPr>
            <a:r>
              <a:rPr lang="en-US" sz="2400" b="1" dirty="0" smtClean="0"/>
              <a:t>Replicate on L1 eviction</a:t>
            </a:r>
          </a:p>
          <a:p>
            <a:pPr marL="852488" lvl="1" indent="-395288">
              <a:lnSpc>
                <a:spcPct val="90000"/>
              </a:lnSpc>
              <a:spcBef>
                <a:spcPct val="20000"/>
              </a:spcBef>
              <a:buFontTx/>
              <a:buChar char="•"/>
              <a:tabLst>
                <a:tab pos="747713" algn="l"/>
              </a:tabLst>
            </a:pPr>
            <a:r>
              <a:rPr lang="en-US" sz="2000" dirty="0" smtClean="0"/>
              <a:t>Use token coherence</a:t>
            </a:r>
          </a:p>
          <a:p>
            <a:pPr marL="1309688" lvl="2" indent="-395288">
              <a:lnSpc>
                <a:spcPct val="90000"/>
              </a:lnSpc>
              <a:spcBef>
                <a:spcPct val="20000"/>
              </a:spcBef>
              <a:buFontTx/>
              <a:buChar char="•"/>
              <a:tabLst>
                <a:tab pos="747713" algn="l"/>
              </a:tabLst>
            </a:pPr>
            <a:r>
              <a:rPr lang="en-US" sz="2000" dirty="0" smtClean="0">
                <a:solidFill>
                  <a:schemeClr val="tx1"/>
                </a:solidFill>
              </a:rPr>
              <a:t>No need for centralized directory (CC) or home node (victim)</a:t>
            </a:r>
            <a:endParaRPr lang="en-US" sz="2000" dirty="0">
              <a:solidFill>
                <a:schemeClr val="tx1"/>
              </a:solidFill>
            </a:endParaRPr>
          </a:p>
          <a:p>
            <a:pPr marL="860425" lvl="1" indent="-350838">
              <a:lnSpc>
                <a:spcPct val="90000"/>
              </a:lnSpc>
              <a:spcBef>
                <a:spcPct val="20000"/>
              </a:spcBef>
              <a:buFontTx/>
              <a:buChar char="–"/>
              <a:tabLst>
                <a:tab pos="747713" algn="l"/>
              </a:tabLst>
            </a:pPr>
            <a:r>
              <a:rPr lang="en-US" sz="2000" dirty="0">
                <a:solidFill>
                  <a:schemeClr val="tx1"/>
                </a:solidFill>
              </a:rPr>
              <a:t>Relax L2 inclusion property</a:t>
            </a:r>
          </a:p>
          <a:p>
            <a:pPr marL="1255713" lvl="2" indent="-280988">
              <a:lnSpc>
                <a:spcPct val="90000"/>
              </a:lnSpc>
              <a:spcBef>
                <a:spcPct val="20000"/>
              </a:spcBef>
              <a:buFontTx/>
              <a:buChar char="•"/>
              <a:tabLst>
                <a:tab pos="747713" algn="l"/>
              </a:tabLst>
            </a:pPr>
            <a:r>
              <a:rPr lang="en-US" sz="1800" dirty="0">
                <a:solidFill>
                  <a:schemeClr val="tx1"/>
                </a:solidFill>
              </a:rPr>
              <a:t>L2 evictions do not force L1 evictions</a:t>
            </a:r>
          </a:p>
          <a:p>
            <a:pPr marL="1255713" lvl="2" indent="-280988">
              <a:lnSpc>
                <a:spcPct val="90000"/>
              </a:lnSpc>
              <a:spcBef>
                <a:spcPct val="20000"/>
              </a:spcBef>
              <a:buFontTx/>
              <a:buChar char="•"/>
              <a:tabLst>
                <a:tab pos="747713" algn="l"/>
              </a:tabLst>
            </a:pPr>
            <a:r>
              <a:rPr lang="en-US" sz="1800" dirty="0">
                <a:solidFill>
                  <a:schemeClr val="tx1"/>
                </a:solidFill>
              </a:rPr>
              <a:t>Non-exclusive cache hierarchy</a:t>
            </a:r>
          </a:p>
          <a:p>
            <a:pPr marL="860425" lvl="1" indent="-350838">
              <a:lnSpc>
                <a:spcPct val="90000"/>
              </a:lnSpc>
              <a:spcBef>
                <a:spcPct val="20000"/>
              </a:spcBef>
              <a:buFontTx/>
              <a:buChar char="–"/>
              <a:tabLst>
                <a:tab pos="747713" algn="l"/>
              </a:tabLst>
            </a:pPr>
            <a:r>
              <a:rPr lang="en-US" sz="2000" dirty="0">
                <a:solidFill>
                  <a:schemeClr val="tx1"/>
                </a:solidFill>
              </a:rPr>
              <a:t>Ring </a:t>
            </a:r>
            <a:r>
              <a:rPr lang="en-US" sz="2000" dirty="0" err="1">
                <a:solidFill>
                  <a:schemeClr val="tx1"/>
                </a:solidFill>
              </a:rPr>
              <a:t>Writebacks</a:t>
            </a:r>
            <a:endParaRPr lang="en-US" sz="2000" dirty="0">
              <a:solidFill>
                <a:schemeClr val="tx1"/>
              </a:solidFill>
            </a:endParaRPr>
          </a:p>
          <a:p>
            <a:pPr marL="1255713" lvl="2" indent="-280988">
              <a:lnSpc>
                <a:spcPct val="90000"/>
              </a:lnSpc>
              <a:spcBef>
                <a:spcPct val="20000"/>
              </a:spcBef>
              <a:buFontTx/>
              <a:buChar char="•"/>
              <a:tabLst>
                <a:tab pos="747713" algn="l"/>
              </a:tabLst>
            </a:pPr>
            <a:r>
              <a:rPr lang="en-US" sz="1800" dirty="0">
                <a:solidFill>
                  <a:schemeClr val="tx1"/>
                </a:solidFill>
              </a:rPr>
              <a:t>L1 </a:t>
            </a:r>
            <a:r>
              <a:rPr lang="en-US" sz="1800" dirty="0" err="1">
                <a:solidFill>
                  <a:schemeClr val="tx1"/>
                </a:solidFill>
              </a:rPr>
              <a:t>Writebacks</a:t>
            </a:r>
            <a:r>
              <a:rPr lang="en-US" sz="1800" dirty="0">
                <a:solidFill>
                  <a:schemeClr val="tx1"/>
                </a:solidFill>
              </a:rPr>
              <a:t> passed clockwise between private L2 caches</a:t>
            </a:r>
          </a:p>
          <a:p>
            <a:pPr marL="1255713" lvl="2" indent="-280988">
              <a:lnSpc>
                <a:spcPct val="90000"/>
              </a:lnSpc>
              <a:spcBef>
                <a:spcPct val="20000"/>
              </a:spcBef>
              <a:buFontTx/>
              <a:buChar char="•"/>
              <a:tabLst>
                <a:tab pos="747713" algn="l"/>
              </a:tabLst>
            </a:pPr>
            <a:r>
              <a:rPr lang="en-US" sz="1800" dirty="0">
                <a:solidFill>
                  <a:schemeClr val="tx1"/>
                </a:solidFill>
              </a:rPr>
              <a:t>Merge with other existing L2 copies</a:t>
            </a:r>
          </a:p>
          <a:p>
            <a:pPr marL="395288" indent="-395288">
              <a:lnSpc>
                <a:spcPct val="90000"/>
              </a:lnSpc>
              <a:spcBef>
                <a:spcPct val="20000"/>
              </a:spcBef>
              <a:buFontTx/>
              <a:buChar char="•"/>
              <a:tabLst>
                <a:tab pos="747713" algn="l"/>
              </a:tabLst>
            </a:pPr>
            <a:endParaRPr lang="en-US" sz="1200" dirty="0">
              <a:solidFill>
                <a:schemeClr val="tx1"/>
              </a:solidFill>
            </a:endParaRPr>
          </a:p>
          <a:p>
            <a:pPr marL="395288" indent="-395288">
              <a:lnSpc>
                <a:spcPct val="90000"/>
              </a:lnSpc>
              <a:spcBef>
                <a:spcPct val="20000"/>
              </a:spcBef>
              <a:buFontTx/>
              <a:buChar char="•"/>
              <a:tabLst>
                <a:tab pos="747713" algn="l"/>
              </a:tabLst>
            </a:pPr>
            <a:r>
              <a:rPr lang="en-US" sz="2400" dirty="0">
                <a:solidFill>
                  <a:schemeClr val="tx1"/>
                </a:solidFill>
              </a:rPr>
              <a:t>Probabilistically choose between</a:t>
            </a:r>
          </a:p>
          <a:p>
            <a:pPr marL="860425" lvl="1" indent="-350838">
              <a:lnSpc>
                <a:spcPct val="90000"/>
              </a:lnSpc>
              <a:spcBef>
                <a:spcPct val="20000"/>
              </a:spcBef>
              <a:buFontTx/>
              <a:buChar char="–"/>
              <a:tabLst>
                <a:tab pos="747713" algn="l"/>
              </a:tabLst>
            </a:pPr>
            <a:r>
              <a:rPr lang="en-US" sz="2000" dirty="0">
                <a:solidFill>
                  <a:schemeClr val="tx1"/>
                </a:solidFill>
              </a:rPr>
              <a:t>Local </a:t>
            </a:r>
            <a:r>
              <a:rPr lang="en-US" sz="2000" dirty="0" err="1">
                <a:solidFill>
                  <a:schemeClr val="tx1"/>
                </a:solidFill>
              </a:rPr>
              <a:t>writeback</a:t>
            </a:r>
            <a:r>
              <a:rPr lang="en-US" sz="2000" dirty="0">
                <a:solidFill>
                  <a:schemeClr val="tx1"/>
                </a:solidFill>
              </a:rPr>
              <a:t> </a:t>
            </a:r>
            <a:r>
              <a:rPr lang="en-US" sz="2000" dirty="0">
                <a:solidFill>
                  <a:schemeClr val="tx1"/>
                </a:solidFill>
                <a:sym typeface="Symbol" pitchFamily="18" charset="2"/>
              </a:rPr>
              <a:t> </a:t>
            </a:r>
            <a:r>
              <a:rPr lang="en-US" sz="2000" b="1" i="1" dirty="0">
                <a:solidFill>
                  <a:srgbClr val="3333FF"/>
                </a:solidFill>
                <a:sym typeface="Symbol" pitchFamily="18" charset="2"/>
              </a:rPr>
              <a:t>allow replication</a:t>
            </a:r>
            <a:endParaRPr lang="en-US" sz="2000" dirty="0">
              <a:solidFill>
                <a:schemeClr val="tx1"/>
              </a:solidFill>
              <a:sym typeface="Symbol" pitchFamily="18" charset="2"/>
            </a:endParaRPr>
          </a:p>
          <a:p>
            <a:pPr marL="860425" lvl="1" indent="-350838">
              <a:lnSpc>
                <a:spcPct val="90000"/>
              </a:lnSpc>
              <a:spcBef>
                <a:spcPct val="20000"/>
              </a:spcBef>
              <a:buFontTx/>
              <a:buChar char="–"/>
              <a:tabLst>
                <a:tab pos="747713" algn="l"/>
              </a:tabLst>
            </a:pPr>
            <a:r>
              <a:rPr lang="en-US" sz="2000" dirty="0">
                <a:solidFill>
                  <a:schemeClr val="tx1"/>
                </a:solidFill>
              </a:rPr>
              <a:t>Ring </a:t>
            </a:r>
            <a:r>
              <a:rPr lang="en-US" sz="2000" dirty="0" err="1">
                <a:solidFill>
                  <a:schemeClr val="tx1"/>
                </a:solidFill>
              </a:rPr>
              <a:t>writeback</a:t>
            </a:r>
            <a:r>
              <a:rPr lang="en-US" sz="2000" dirty="0">
                <a:solidFill>
                  <a:schemeClr val="tx1"/>
                </a:solidFill>
              </a:rPr>
              <a:t> </a:t>
            </a:r>
            <a:r>
              <a:rPr lang="en-US" sz="2000" dirty="0">
                <a:solidFill>
                  <a:schemeClr val="tx1"/>
                </a:solidFill>
                <a:sym typeface="Symbol" pitchFamily="18" charset="2"/>
              </a:rPr>
              <a:t> </a:t>
            </a:r>
            <a:r>
              <a:rPr lang="en-US" sz="2000" b="1" i="1" dirty="0">
                <a:solidFill>
                  <a:srgbClr val="3333FF"/>
                </a:solidFill>
                <a:sym typeface="Symbol" pitchFamily="18" charset="2"/>
              </a:rPr>
              <a:t>disallow </a:t>
            </a:r>
            <a:r>
              <a:rPr lang="en-US" sz="2000" b="1" i="1" dirty="0" smtClean="0">
                <a:solidFill>
                  <a:srgbClr val="3333FF"/>
                </a:solidFill>
                <a:sym typeface="Symbol" pitchFamily="18" charset="2"/>
              </a:rPr>
              <a:t>replication</a:t>
            </a:r>
          </a:p>
          <a:p>
            <a:pPr marL="852488" lvl="1" indent="-395288">
              <a:lnSpc>
                <a:spcPct val="90000"/>
              </a:lnSpc>
              <a:spcBef>
                <a:spcPct val="20000"/>
              </a:spcBef>
              <a:buFontTx/>
              <a:buChar char="•"/>
              <a:tabLst>
                <a:tab pos="747713" algn="l"/>
              </a:tabLst>
            </a:pPr>
            <a:r>
              <a:rPr lang="en-US" sz="1600" b="1" i="1" dirty="0" smtClean="0">
                <a:solidFill>
                  <a:srgbClr val="3333FF"/>
                </a:solidFill>
                <a:sym typeface="Symbol" pitchFamily="18" charset="2"/>
              </a:rPr>
              <a:t>Always </a:t>
            </a:r>
            <a:r>
              <a:rPr lang="en-US" sz="1600" b="1" i="1" dirty="0" err="1" smtClean="0">
                <a:solidFill>
                  <a:srgbClr val="3333FF"/>
                </a:solidFill>
                <a:sym typeface="Symbol" pitchFamily="18" charset="2"/>
              </a:rPr>
              <a:t>writeback</a:t>
            </a:r>
            <a:r>
              <a:rPr lang="en-US" sz="1600" b="1" i="1" dirty="0" smtClean="0">
                <a:solidFill>
                  <a:srgbClr val="3333FF"/>
                </a:solidFill>
                <a:sym typeface="Symbol" pitchFamily="18" charset="2"/>
              </a:rPr>
              <a:t> if block already in local L2</a:t>
            </a:r>
            <a:endParaRPr lang="en-US" sz="1600" dirty="0">
              <a:solidFill>
                <a:schemeClr val="tx1"/>
              </a:solidFill>
              <a:sym typeface="Symbol" pitchFamily="18" charset="2"/>
            </a:endParaRPr>
          </a:p>
          <a:p>
            <a:pPr marL="395288" indent="-395288">
              <a:lnSpc>
                <a:spcPct val="90000"/>
              </a:lnSpc>
              <a:spcBef>
                <a:spcPct val="20000"/>
              </a:spcBef>
              <a:buFontTx/>
              <a:buChar char="•"/>
              <a:tabLst>
                <a:tab pos="747713" algn="l"/>
              </a:tabLst>
            </a:pPr>
            <a:r>
              <a:rPr lang="en-US" sz="2400" b="1" dirty="0">
                <a:solidFill>
                  <a:srgbClr val="C00000"/>
                </a:solidFill>
                <a:sym typeface="Symbol" pitchFamily="18" charset="2"/>
              </a:rPr>
              <a:t>Replicates frequently requested blocks</a:t>
            </a:r>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E3F11BD5-C0E4-4C85-8CB5-9787AA1BA40C}" type="slidenum">
              <a:rPr lang="en-US"/>
              <a:pPr/>
              <a:t>289</a:t>
            </a:fld>
            <a:endParaRPr lang="en-US"/>
          </a:p>
        </p:txBody>
      </p:sp>
      <p:sp>
        <p:nvSpPr>
          <p:cNvPr id="31747" name="Rectangle 2"/>
          <p:cNvSpPr>
            <a:spLocks noChangeArrowheads="1"/>
          </p:cNvSpPr>
          <p:nvPr/>
        </p:nvSpPr>
        <p:spPr bwMode="auto">
          <a:xfrm>
            <a:off x="3263900" y="5332413"/>
            <a:ext cx="1050925" cy="1096962"/>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48" name="Rectangle 3"/>
          <p:cNvSpPr>
            <a:spLocks noChangeArrowheads="1"/>
          </p:cNvSpPr>
          <p:nvPr/>
        </p:nvSpPr>
        <p:spPr bwMode="auto">
          <a:xfrm>
            <a:off x="3679825" y="5365750"/>
            <a:ext cx="112713" cy="227013"/>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1749" name="Rectangle 4"/>
          <p:cNvSpPr>
            <a:spLocks noChangeArrowheads="1"/>
          </p:cNvSpPr>
          <p:nvPr/>
        </p:nvSpPr>
        <p:spPr bwMode="auto">
          <a:xfrm>
            <a:off x="3263900" y="2857500"/>
            <a:ext cx="1025525" cy="1082675"/>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50" name="Rectangle 5"/>
          <p:cNvSpPr>
            <a:spLocks noChangeArrowheads="1"/>
          </p:cNvSpPr>
          <p:nvPr/>
        </p:nvSpPr>
        <p:spPr bwMode="auto">
          <a:xfrm>
            <a:off x="3709988" y="2884488"/>
            <a:ext cx="112712" cy="22701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5286" name="Rectangle 6"/>
          <p:cNvSpPr>
            <a:spLocks noGrp="1" noChangeArrowheads="1"/>
          </p:cNvSpPr>
          <p:nvPr>
            <p:ph type="title"/>
          </p:nvPr>
        </p:nvSpPr>
        <p:spPr/>
        <p:txBody>
          <a:bodyPr/>
          <a:lstStyle/>
          <a:p>
            <a:pPr eaLnBrk="1" hangingPunct="1"/>
            <a:r>
              <a:rPr lang="en-US" dirty="0" smtClean="0"/>
              <a:t>SPR: </a:t>
            </a:r>
            <a:r>
              <a:rPr lang="en-US" b="1" dirty="0" smtClean="0"/>
              <a:t>Selective Probabilistic Replication</a:t>
            </a:r>
            <a:endParaRPr lang="en-US" sz="4000" b="1" dirty="0" smtClean="0"/>
          </a:p>
        </p:txBody>
      </p:sp>
      <p:sp>
        <p:nvSpPr>
          <p:cNvPr id="31752" name="Text Box 7"/>
          <p:cNvSpPr txBox="1">
            <a:spLocks noChangeArrowheads="1"/>
          </p:cNvSpPr>
          <p:nvPr/>
        </p:nvSpPr>
        <p:spPr bwMode="auto">
          <a:xfrm>
            <a:off x="361950" y="1905000"/>
            <a:ext cx="1381125" cy="579438"/>
          </a:xfrm>
          <a:prstGeom prst="rect">
            <a:avLst/>
          </a:prstGeom>
          <a:noFill/>
          <a:ln w="9525">
            <a:noFill/>
            <a:miter lim="800000"/>
            <a:headEnd/>
            <a:tailEnd/>
          </a:ln>
        </p:spPr>
        <p:txBody>
          <a:bodyPr wrap="none">
            <a:spAutoFit/>
          </a:bodyPr>
          <a:lstStyle/>
          <a:p>
            <a:r>
              <a:rPr lang="en-US" b="1">
                <a:solidFill>
                  <a:schemeClr val="tx1"/>
                </a:solidFill>
              </a:rPr>
              <a:t>CPU 3</a:t>
            </a:r>
          </a:p>
        </p:txBody>
      </p:sp>
      <p:sp>
        <p:nvSpPr>
          <p:cNvPr id="31753" name="Rectangle 8"/>
          <p:cNvSpPr>
            <a:spLocks noChangeArrowheads="1"/>
          </p:cNvSpPr>
          <p:nvPr/>
        </p:nvSpPr>
        <p:spPr bwMode="auto">
          <a:xfrm>
            <a:off x="1725613" y="16002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54" name="Rectangle 9"/>
          <p:cNvSpPr>
            <a:spLocks noChangeArrowheads="1"/>
          </p:cNvSpPr>
          <p:nvPr/>
        </p:nvSpPr>
        <p:spPr bwMode="auto">
          <a:xfrm>
            <a:off x="1725613" y="22098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55" name="Rectangle 10"/>
          <p:cNvSpPr>
            <a:spLocks noChangeArrowheads="1"/>
          </p:cNvSpPr>
          <p:nvPr/>
        </p:nvSpPr>
        <p:spPr bwMode="auto">
          <a:xfrm>
            <a:off x="1725613" y="52578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56" name="Rectangle 11"/>
          <p:cNvSpPr>
            <a:spLocks noChangeArrowheads="1"/>
          </p:cNvSpPr>
          <p:nvPr/>
        </p:nvSpPr>
        <p:spPr bwMode="auto">
          <a:xfrm>
            <a:off x="1725613" y="58674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57" name="Rectangle 12"/>
          <p:cNvSpPr>
            <a:spLocks noChangeArrowheads="1"/>
          </p:cNvSpPr>
          <p:nvPr/>
        </p:nvSpPr>
        <p:spPr bwMode="auto">
          <a:xfrm>
            <a:off x="1725613" y="40386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58" name="Rectangle 13"/>
          <p:cNvSpPr>
            <a:spLocks noChangeArrowheads="1"/>
          </p:cNvSpPr>
          <p:nvPr/>
        </p:nvSpPr>
        <p:spPr bwMode="auto">
          <a:xfrm>
            <a:off x="1725613" y="46482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59" name="Rectangle 14"/>
          <p:cNvSpPr>
            <a:spLocks noChangeArrowheads="1"/>
          </p:cNvSpPr>
          <p:nvPr/>
        </p:nvSpPr>
        <p:spPr bwMode="auto">
          <a:xfrm>
            <a:off x="1725613" y="28194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60" name="Rectangle 15"/>
          <p:cNvSpPr>
            <a:spLocks noChangeArrowheads="1"/>
          </p:cNvSpPr>
          <p:nvPr/>
        </p:nvSpPr>
        <p:spPr bwMode="auto">
          <a:xfrm>
            <a:off x="1725613" y="34290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61" name="Text Box 16"/>
          <p:cNvSpPr txBox="1">
            <a:spLocks noChangeArrowheads="1"/>
          </p:cNvSpPr>
          <p:nvPr/>
        </p:nvSpPr>
        <p:spPr bwMode="auto">
          <a:xfrm>
            <a:off x="361950" y="3138488"/>
            <a:ext cx="1381125" cy="579437"/>
          </a:xfrm>
          <a:prstGeom prst="rect">
            <a:avLst/>
          </a:prstGeom>
          <a:noFill/>
          <a:ln w="9525">
            <a:noFill/>
            <a:miter lim="800000"/>
            <a:headEnd/>
            <a:tailEnd/>
          </a:ln>
        </p:spPr>
        <p:txBody>
          <a:bodyPr wrap="none">
            <a:spAutoFit/>
          </a:bodyPr>
          <a:lstStyle/>
          <a:p>
            <a:r>
              <a:rPr lang="en-US" b="1">
                <a:solidFill>
                  <a:schemeClr val="tx1"/>
                </a:solidFill>
              </a:rPr>
              <a:t>CPU 2</a:t>
            </a:r>
          </a:p>
        </p:txBody>
      </p:sp>
      <p:sp>
        <p:nvSpPr>
          <p:cNvPr id="31762" name="Text Box 17"/>
          <p:cNvSpPr txBox="1">
            <a:spLocks noChangeArrowheads="1"/>
          </p:cNvSpPr>
          <p:nvPr/>
        </p:nvSpPr>
        <p:spPr bwMode="auto">
          <a:xfrm>
            <a:off x="374650" y="4410075"/>
            <a:ext cx="1381125" cy="579438"/>
          </a:xfrm>
          <a:prstGeom prst="rect">
            <a:avLst/>
          </a:prstGeom>
          <a:noFill/>
          <a:ln w="9525">
            <a:noFill/>
            <a:miter lim="800000"/>
            <a:headEnd/>
            <a:tailEnd/>
          </a:ln>
        </p:spPr>
        <p:txBody>
          <a:bodyPr wrap="none">
            <a:spAutoFit/>
          </a:bodyPr>
          <a:lstStyle/>
          <a:p>
            <a:r>
              <a:rPr lang="en-US" b="1">
                <a:solidFill>
                  <a:schemeClr val="tx1"/>
                </a:solidFill>
              </a:rPr>
              <a:t>CPU 1</a:t>
            </a:r>
          </a:p>
        </p:txBody>
      </p:sp>
      <p:sp>
        <p:nvSpPr>
          <p:cNvPr id="865298" name="Text Box 18"/>
          <p:cNvSpPr txBox="1">
            <a:spLocks noChangeArrowheads="1"/>
          </p:cNvSpPr>
          <p:nvPr/>
        </p:nvSpPr>
        <p:spPr bwMode="auto">
          <a:xfrm>
            <a:off x="361950" y="5638800"/>
            <a:ext cx="1381125" cy="579438"/>
          </a:xfrm>
          <a:prstGeom prst="rect">
            <a:avLst/>
          </a:prstGeom>
          <a:noFill/>
          <a:ln w="9525">
            <a:noFill/>
            <a:miter lim="800000"/>
            <a:headEnd/>
            <a:tailEnd/>
          </a:ln>
        </p:spPr>
        <p:txBody>
          <a:bodyPr wrap="none">
            <a:spAutoFit/>
          </a:bodyPr>
          <a:lstStyle/>
          <a:p>
            <a:r>
              <a:rPr lang="en-US" b="1">
                <a:solidFill>
                  <a:schemeClr val="tx1"/>
                </a:solidFill>
              </a:rPr>
              <a:t>CPU 0</a:t>
            </a:r>
          </a:p>
        </p:txBody>
      </p:sp>
      <p:sp>
        <p:nvSpPr>
          <p:cNvPr id="31764" name="Text Box 19"/>
          <p:cNvSpPr txBox="1">
            <a:spLocks noChangeArrowheads="1"/>
          </p:cNvSpPr>
          <p:nvPr/>
        </p:nvSpPr>
        <p:spPr bwMode="auto">
          <a:xfrm>
            <a:off x="7532688" y="1905000"/>
            <a:ext cx="1381125" cy="579438"/>
          </a:xfrm>
          <a:prstGeom prst="rect">
            <a:avLst/>
          </a:prstGeom>
          <a:noFill/>
          <a:ln w="9525">
            <a:noFill/>
            <a:miter lim="800000"/>
            <a:headEnd/>
            <a:tailEnd/>
          </a:ln>
        </p:spPr>
        <p:txBody>
          <a:bodyPr wrap="none">
            <a:spAutoFit/>
          </a:bodyPr>
          <a:lstStyle/>
          <a:p>
            <a:r>
              <a:rPr lang="en-US" b="1">
                <a:solidFill>
                  <a:schemeClr val="tx1"/>
                </a:solidFill>
              </a:rPr>
              <a:t>CPU 4</a:t>
            </a:r>
          </a:p>
        </p:txBody>
      </p:sp>
      <p:sp>
        <p:nvSpPr>
          <p:cNvPr id="31765" name="Text Box 20"/>
          <p:cNvSpPr txBox="1">
            <a:spLocks noChangeArrowheads="1"/>
          </p:cNvSpPr>
          <p:nvPr/>
        </p:nvSpPr>
        <p:spPr bwMode="auto">
          <a:xfrm>
            <a:off x="7532688" y="3138488"/>
            <a:ext cx="1381125" cy="579437"/>
          </a:xfrm>
          <a:prstGeom prst="rect">
            <a:avLst/>
          </a:prstGeom>
          <a:noFill/>
          <a:ln w="9525">
            <a:noFill/>
            <a:miter lim="800000"/>
            <a:headEnd/>
            <a:tailEnd/>
          </a:ln>
        </p:spPr>
        <p:txBody>
          <a:bodyPr wrap="none">
            <a:spAutoFit/>
          </a:bodyPr>
          <a:lstStyle/>
          <a:p>
            <a:r>
              <a:rPr lang="en-US" b="1">
                <a:solidFill>
                  <a:schemeClr val="tx1"/>
                </a:solidFill>
              </a:rPr>
              <a:t>CPU 5</a:t>
            </a:r>
          </a:p>
        </p:txBody>
      </p:sp>
      <p:sp>
        <p:nvSpPr>
          <p:cNvPr id="31766" name="Text Box 21"/>
          <p:cNvSpPr txBox="1">
            <a:spLocks noChangeArrowheads="1"/>
          </p:cNvSpPr>
          <p:nvPr/>
        </p:nvSpPr>
        <p:spPr bwMode="auto">
          <a:xfrm>
            <a:off x="7532688" y="4419600"/>
            <a:ext cx="1381125" cy="579438"/>
          </a:xfrm>
          <a:prstGeom prst="rect">
            <a:avLst/>
          </a:prstGeom>
          <a:noFill/>
          <a:ln w="9525">
            <a:noFill/>
            <a:miter lim="800000"/>
            <a:headEnd/>
            <a:tailEnd/>
          </a:ln>
        </p:spPr>
        <p:txBody>
          <a:bodyPr wrap="none">
            <a:spAutoFit/>
          </a:bodyPr>
          <a:lstStyle/>
          <a:p>
            <a:r>
              <a:rPr lang="en-US" b="1">
                <a:solidFill>
                  <a:schemeClr val="tx1"/>
                </a:solidFill>
              </a:rPr>
              <a:t>CPU 6</a:t>
            </a:r>
          </a:p>
        </p:txBody>
      </p:sp>
      <p:sp>
        <p:nvSpPr>
          <p:cNvPr id="31767" name="Text Box 22"/>
          <p:cNvSpPr txBox="1">
            <a:spLocks noChangeArrowheads="1"/>
          </p:cNvSpPr>
          <p:nvPr/>
        </p:nvSpPr>
        <p:spPr bwMode="auto">
          <a:xfrm>
            <a:off x="7532688" y="5638800"/>
            <a:ext cx="1381125" cy="579438"/>
          </a:xfrm>
          <a:prstGeom prst="rect">
            <a:avLst/>
          </a:prstGeom>
          <a:noFill/>
          <a:ln w="9525">
            <a:noFill/>
            <a:miter lim="800000"/>
            <a:headEnd/>
            <a:tailEnd/>
          </a:ln>
        </p:spPr>
        <p:txBody>
          <a:bodyPr wrap="none">
            <a:spAutoFit/>
          </a:bodyPr>
          <a:lstStyle/>
          <a:p>
            <a:r>
              <a:rPr lang="en-US" b="1">
                <a:solidFill>
                  <a:schemeClr val="tx1"/>
                </a:solidFill>
              </a:rPr>
              <a:t>CPU 7</a:t>
            </a:r>
          </a:p>
        </p:txBody>
      </p:sp>
      <p:sp>
        <p:nvSpPr>
          <p:cNvPr id="31768" name="Rectangle 23"/>
          <p:cNvSpPr>
            <a:spLocks noChangeArrowheads="1"/>
          </p:cNvSpPr>
          <p:nvPr/>
        </p:nvSpPr>
        <p:spPr bwMode="auto">
          <a:xfrm>
            <a:off x="3268663" y="1633538"/>
            <a:ext cx="1025525" cy="1096962"/>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69" name="Rectangle 24"/>
          <p:cNvSpPr>
            <a:spLocks noChangeArrowheads="1"/>
          </p:cNvSpPr>
          <p:nvPr/>
        </p:nvSpPr>
        <p:spPr bwMode="auto">
          <a:xfrm>
            <a:off x="3270250" y="4108450"/>
            <a:ext cx="1044575" cy="1082675"/>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grpSp>
        <p:nvGrpSpPr>
          <p:cNvPr id="2" name="Group 25"/>
          <p:cNvGrpSpPr>
            <a:grpSpLocks/>
          </p:cNvGrpSpPr>
          <p:nvPr/>
        </p:nvGrpSpPr>
        <p:grpSpPr bwMode="auto">
          <a:xfrm>
            <a:off x="6689725" y="1597025"/>
            <a:ext cx="879475" cy="4876800"/>
            <a:chOff x="1087" y="1008"/>
            <a:chExt cx="226" cy="3072"/>
          </a:xfrm>
        </p:grpSpPr>
        <p:sp>
          <p:nvSpPr>
            <p:cNvPr id="31785" name="Rectangle 26"/>
            <p:cNvSpPr>
              <a:spLocks noChangeArrowheads="1"/>
            </p:cNvSpPr>
            <p:nvPr/>
          </p:nvSpPr>
          <p:spPr bwMode="auto">
            <a:xfrm>
              <a:off x="1087" y="1008"/>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86" name="Rectangle 27"/>
            <p:cNvSpPr>
              <a:spLocks noChangeArrowheads="1"/>
            </p:cNvSpPr>
            <p:nvPr/>
          </p:nvSpPr>
          <p:spPr bwMode="auto">
            <a:xfrm>
              <a:off x="1087" y="1392"/>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87" name="Rectangle 28"/>
            <p:cNvSpPr>
              <a:spLocks noChangeArrowheads="1"/>
            </p:cNvSpPr>
            <p:nvPr/>
          </p:nvSpPr>
          <p:spPr bwMode="auto">
            <a:xfrm>
              <a:off x="1087" y="3312"/>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88" name="Rectangle 29"/>
            <p:cNvSpPr>
              <a:spLocks noChangeArrowheads="1"/>
            </p:cNvSpPr>
            <p:nvPr/>
          </p:nvSpPr>
          <p:spPr bwMode="auto">
            <a:xfrm>
              <a:off x="1087" y="3696"/>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89" name="Rectangle 30"/>
            <p:cNvSpPr>
              <a:spLocks noChangeArrowheads="1"/>
            </p:cNvSpPr>
            <p:nvPr/>
          </p:nvSpPr>
          <p:spPr bwMode="auto">
            <a:xfrm>
              <a:off x="1087" y="2544"/>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90" name="Rectangle 31"/>
            <p:cNvSpPr>
              <a:spLocks noChangeArrowheads="1"/>
            </p:cNvSpPr>
            <p:nvPr/>
          </p:nvSpPr>
          <p:spPr bwMode="auto">
            <a:xfrm>
              <a:off x="1087" y="2928"/>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91" name="Rectangle 32"/>
            <p:cNvSpPr>
              <a:spLocks noChangeArrowheads="1"/>
            </p:cNvSpPr>
            <p:nvPr/>
          </p:nvSpPr>
          <p:spPr bwMode="auto">
            <a:xfrm>
              <a:off x="1087" y="1776"/>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92" name="Rectangle 33"/>
            <p:cNvSpPr>
              <a:spLocks noChangeArrowheads="1"/>
            </p:cNvSpPr>
            <p:nvPr/>
          </p:nvSpPr>
          <p:spPr bwMode="auto">
            <a:xfrm>
              <a:off x="1087" y="2160"/>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grpSp>
      <p:sp>
        <p:nvSpPr>
          <p:cNvPr id="31771" name="Rectangle 34"/>
          <p:cNvSpPr>
            <a:spLocks noChangeArrowheads="1"/>
          </p:cNvSpPr>
          <p:nvPr/>
        </p:nvSpPr>
        <p:spPr bwMode="auto">
          <a:xfrm>
            <a:off x="4921250" y="1630363"/>
            <a:ext cx="1025525" cy="1096962"/>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72" name="Rectangle 35"/>
          <p:cNvSpPr>
            <a:spLocks noChangeArrowheads="1"/>
          </p:cNvSpPr>
          <p:nvPr/>
        </p:nvSpPr>
        <p:spPr bwMode="auto">
          <a:xfrm>
            <a:off x="4916488" y="2854325"/>
            <a:ext cx="1025525" cy="1082675"/>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73" name="Rectangle 36"/>
          <p:cNvSpPr>
            <a:spLocks noChangeArrowheads="1"/>
          </p:cNvSpPr>
          <p:nvPr/>
        </p:nvSpPr>
        <p:spPr bwMode="auto">
          <a:xfrm>
            <a:off x="4922838" y="4105275"/>
            <a:ext cx="1044575" cy="1082675"/>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74" name="Rectangle 37"/>
          <p:cNvSpPr>
            <a:spLocks noChangeArrowheads="1"/>
          </p:cNvSpPr>
          <p:nvPr/>
        </p:nvSpPr>
        <p:spPr bwMode="auto">
          <a:xfrm>
            <a:off x="4916488" y="5329238"/>
            <a:ext cx="1050925" cy="1096962"/>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75" name="Rectangle 38"/>
          <p:cNvSpPr>
            <a:spLocks noChangeArrowheads="1"/>
          </p:cNvSpPr>
          <p:nvPr/>
        </p:nvSpPr>
        <p:spPr bwMode="auto">
          <a:xfrm>
            <a:off x="6864350" y="2838450"/>
            <a:ext cx="112713" cy="227013"/>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865319" name="Rectangle 39"/>
          <p:cNvSpPr>
            <a:spLocks noChangeArrowheads="1"/>
          </p:cNvSpPr>
          <p:nvPr/>
        </p:nvSpPr>
        <p:spPr bwMode="auto">
          <a:xfrm>
            <a:off x="3687763" y="5362575"/>
            <a:ext cx="112712" cy="227013"/>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1777" name="Rectangle 40"/>
          <p:cNvSpPr>
            <a:spLocks noChangeArrowheads="1"/>
          </p:cNvSpPr>
          <p:nvPr/>
        </p:nvSpPr>
        <p:spPr bwMode="auto">
          <a:xfrm>
            <a:off x="5357813" y="2884488"/>
            <a:ext cx="112712" cy="227012"/>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1778" name="Rectangle 41"/>
          <p:cNvSpPr>
            <a:spLocks noChangeArrowheads="1"/>
          </p:cNvSpPr>
          <p:nvPr/>
        </p:nvSpPr>
        <p:spPr bwMode="auto">
          <a:xfrm>
            <a:off x="5354638" y="2892425"/>
            <a:ext cx="112712" cy="227013"/>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865322" name="Rectangle 42"/>
          <p:cNvSpPr>
            <a:spLocks noChangeArrowheads="1"/>
          </p:cNvSpPr>
          <p:nvPr/>
        </p:nvSpPr>
        <p:spPr bwMode="auto">
          <a:xfrm>
            <a:off x="2370138" y="5276850"/>
            <a:ext cx="112712" cy="227013"/>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865323" name="Rectangle 43"/>
          <p:cNvSpPr>
            <a:spLocks noChangeArrowheads="1"/>
          </p:cNvSpPr>
          <p:nvPr/>
        </p:nvSpPr>
        <p:spPr bwMode="auto">
          <a:xfrm>
            <a:off x="2370138" y="5278438"/>
            <a:ext cx="112712" cy="227012"/>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1781" name="Rectangle 44"/>
          <p:cNvSpPr>
            <a:spLocks noChangeArrowheads="1"/>
          </p:cNvSpPr>
          <p:nvPr/>
        </p:nvSpPr>
        <p:spPr bwMode="auto">
          <a:xfrm>
            <a:off x="6853238" y="4675188"/>
            <a:ext cx="112712" cy="227012"/>
          </a:xfrm>
          <a:prstGeom prst="rect">
            <a:avLst/>
          </a:prstGeom>
          <a:solidFill>
            <a:schemeClr val="tx2"/>
          </a:solidFill>
          <a:ln w="9525">
            <a:solidFill>
              <a:schemeClr val="tx1"/>
            </a:solidFill>
            <a:miter lim="800000"/>
            <a:headEnd/>
            <a:tailEnd/>
          </a:ln>
        </p:spPr>
        <p:txBody>
          <a:bodyPr wrap="none" anchor="ctr"/>
          <a:lstStyle/>
          <a:p>
            <a:endParaRPr lang="en-US"/>
          </a:p>
        </p:txBody>
      </p:sp>
      <p:pic>
        <p:nvPicPr>
          <p:cNvPr id="865325" name="Picture 45" descr="AG00360_"/>
          <p:cNvPicPr>
            <a:picLocks noChangeAspect="1" noChangeArrowheads="1" noCrop="1"/>
          </p:cNvPicPr>
          <p:nvPr/>
        </p:nvPicPr>
        <p:blipFill>
          <a:blip r:embed="rId4"/>
          <a:srcRect/>
          <a:stretch>
            <a:fillRect/>
          </a:stretch>
        </p:blipFill>
        <p:spPr bwMode="auto">
          <a:xfrm>
            <a:off x="438150" y="4616450"/>
            <a:ext cx="1028700" cy="1104900"/>
          </a:xfrm>
          <a:prstGeom prst="rect">
            <a:avLst/>
          </a:prstGeom>
          <a:noFill/>
          <a:ln w="9525">
            <a:noFill/>
            <a:miter lim="800000"/>
            <a:headEnd/>
            <a:tailEnd/>
          </a:ln>
        </p:spPr>
      </p:pic>
      <p:sp>
        <p:nvSpPr>
          <p:cNvPr id="31783" name="Rectangle 46"/>
          <p:cNvSpPr>
            <a:spLocks noChangeArrowheads="1"/>
          </p:cNvSpPr>
          <p:nvPr/>
        </p:nvSpPr>
        <p:spPr bwMode="auto">
          <a:xfrm>
            <a:off x="3684588" y="1665288"/>
            <a:ext cx="112712" cy="22701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1784" name="Rectangle 47"/>
          <p:cNvSpPr>
            <a:spLocks noChangeArrowheads="1"/>
          </p:cNvSpPr>
          <p:nvPr/>
        </p:nvSpPr>
        <p:spPr bwMode="auto">
          <a:xfrm>
            <a:off x="5373688" y="5386388"/>
            <a:ext cx="112712" cy="227012"/>
          </a:xfrm>
          <a:prstGeom prst="rect">
            <a:avLst/>
          </a:prstGeom>
          <a:solidFill>
            <a:srgbClr val="FF0000"/>
          </a:solid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65298">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5325"/>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865325"/>
                                        </p:tgtEl>
                                        <p:attrNameLst>
                                          <p:attrName>style.visibility</p:attrName>
                                        </p:attrNameLst>
                                      </p:cBhvr>
                                      <p:to>
                                        <p:strVal val="hidden"/>
                                      </p:to>
                                    </p:set>
                                  </p:childTnLst>
                                </p:cTn>
                              </p:par>
                            </p:childTnLst>
                          </p:cTn>
                        </p:par>
                        <p:par>
                          <p:cTn id="13" fill="hold">
                            <p:stCondLst>
                              <p:cond delay="3000"/>
                            </p:stCondLst>
                            <p:childTnLst>
                              <p:par>
                                <p:cTn id="14" presetID="0" presetClass="path" presetSubtype="0" accel="50000" decel="50000" fill="hold" grpId="0" nodeType="afterEffect">
                                  <p:stCondLst>
                                    <p:cond delay="1000"/>
                                  </p:stCondLst>
                                  <p:childTnLst>
                                    <p:animMotion origin="layout" path="M -6.38889E-6 -3.7037E-7 L 0.14427 0.0125 " pathEditMode="relative" ptsTypes="AA">
                                      <p:cBhvr>
                                        <p:cTn id="15" dur="1000" fill="hold"/>
                                        <p:tgtEl>
                                          <p:spTgt spid="865322"/>
                                        </p:tgtEl>
                                        <p:attrNameLst>
                                          <p:attrName>ppt_x</p:attrName>
                                          <p:attrName>ppt_y</p:attrName>
                                        </p:attrNameLst>
                                      </p:cBhvr>
                                    </p:animMotion>
                                  </p:childTnLst>
                                </p:cTn>
                              </p:par>
                              <p:par>
                                <p:cTn id="16" presetID="1" presetClass="entr" presetSubtype="0" fill="hold" grpId="0" nodeType="withEffect">
                                  <p:stCondLst>
                                    <p:cond delay="2000"/>
                                  </p:stCondLst>
                                  <p:childTnLst>
                                    <p:set>
                                      <p:cBhvr>
                                        <p:cTn id="17" dur="1" fill="hold">
                                          <p:stCondLst>
                                            <p:cond delay="0"/>
                                          </p:stCondLst>
                                        </p:cTn>
                                        <p:tgtEl>
                                          <p:spTgt spid="865319"/>
                                        </p:tgtEl>
                                        <p:attrNameLst>
                                          <p:attrName>style.visibility</p:attrName>
                                        </p:attrNameLst>
                                      </p:cBhvr>
                                      <p:to>
                                        <p:strVal val="visible"/>
                                      </p:to>
                                    </p:set>
                                  </p:childTnLst>
                                </p:cTn>
                              </p:par>
                            </p:childTnLst>
                          </p:cTn>
                        </p:par>
                        <p:par>
                          <p:cTn id="18" fill="hold">
                            <p:stCondLst>
                              <p:cond delay="5000"/>
                            </p:stCondLst>
                            <p:childTnLst>
                              <p:par>
                                <p:cTn id="19" presetID="0" presetClass="path" presetSubtype="0" accel="50000" decel="50000" fill="hold" grpId="1" nodeType="afterEffect">
                                  <p:stCondLst>
                                    <p:cond delay="1000"/>
                                  </p:stCondLst>
                                  <p:childTnLst>
                                    <p:animMotion origin="layout" path="M 5.E-6 3.7037E-7 C 0.01494 0.00671 0.0731 0.00972 0.08941 0.04028 C 0.10573 0.07083 0.09583 0.15347 0.09757 0.1831 " pathEditMode="relative" rAng="0" ptsTypes="aaa">
                                      <p:cBhvr>
                                        <p:cTn id="20" dur="1000" fill="hold"/>
                                        <p:tgtEl>
                                          <p:spTgt spid="865319"/>
                                        </p:tgtEl>
                                        <p:attrNameLst>
                                          <p:attrName>ppt_x</p:attrName>
                                          <p:attrName>ppt_y</p:attrName>
                                        </p:attrNameLst>
                                      </p:cBhvr>
                                      <p:rCtr x="53" y="91"/>
                                    </p:animMotion>
                                  </p:childTnLst>
                                </p:cTn>
                              </p:par>
                              <p:par>
                                <p:cTn id="21" presetID="1" presetClass="exit" presetSubtype="0" fill="hold" grpId="2" nodeType="withEffect">
                                  <p:stCondLst>
                                    <p:cond delay="3000"/>
                                  </p:stCondLst>
                                  <p:childTnLst>
                                    <p:set>
                                      <p:cBhvr>
                                        <p:cTn id="22" dur="1" fill="hold">
                                          <p:stCondLst>
                                            <p:cond delay="0"/>
                                          </p:stCondLst>
                                        </p:cTn>
                                        <p:tgtEl>
                                          <p:spTgt spid="8653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6532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653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5325"/>
                                        </p:tgtEl>
                                        <p:attrNameLst>
                                          <p:attrName>style.visibility</p:attrName>
                                        </p:attrNameLst>
                                      </p:cBhvr>
                                      <p:to>
                                        <p:strVal val="visible"/>
                                      </p:to>
                                    </p:set>
                                  </p:childTnLst>
                                </p:cTn>
                              </p:par>
                              <p:par>
                                <p:cTn id="33" presetID="1" presetClass="exit" presetSubtype="0" fill="hold" nodeType="withEffect">
                                  <p:stCondLst>
                                    <p:cond delay="2000"/>
                                  </p:stCondLst>
                                  <p:childTnLst>
                                    <p:set>
                                      <p:cBhvr>
                                        <p:cTn id="34" dur="1" fill="hold">
                                          <p:stCondLst>
                                            <p:cond delay="0"/>
                                          </p:stCondLst>
                                        </p:cTn>
                                        <p:tgtEl>
                                          <p:spTgt spid="865325"/>
                                        </p:tgtEl>
                                        <p:attrNameLst>
                                          <p:attrName>style.visibility</p:attrName>
                                        </p:attrNameLst>
                                      </p:cBhvr>
                                      <p:to>
                                        <p:strVal val="hidden"/>
                                      </p:to>
                                    </p:set>
                                  </p:childTnLst>
                                </p:cTn>
                              </p:par>
                              <p:par>
                                <p:cTn id="35" presetID="0" presetClass="path" presetSubtype="0" accel="50000" decel="50000" fill="hold" grpId="1" nodeType="withEffect">
                                  <p:stCondLst>
                                    <p:cond delay="1000"/>
                                  </p:stCondLst>
                                  <p:childTnLst>
                                    <p:animMotion origin="layout" path="M -3.05556E-6 -1.48148E-6 C 0.05 0.01759 0.10018 0.03519 0.14063 0.02014 C 0.18108 0.00509 0.24115 -0.0581 0.24306 -0.08981 C 0.24497 -0.12153 0.1533 -0.13704 0.15226 -0.17037 C 0.15122 -0.2037 0.23681 -0.26042 0.23716 -0.28981 C 0.2375 -0.31921 0.15591 -0.32477 0.15469 -0.34722 C 0.15348 -0.36967 0.23056 -0.40092 0.23021 -0.42477 C 0.22986 -0.44861 0.13473 -0.47569 0.15226 -0.48981 C 0.16979 -0.50393 0.32049 -0.5206 0.33594 -0.50995 C 0.35139 -0.4993 0.24688 -0.45393 0.24532 -0.42639 C 0.24375 -0.39884 0.28525 -0.37153 0.32674 -0.34421 " pathEditMode="relative" rAng="0" ptsTypes="aaaaaaaaaaA">
                                      <p:cBhvr>
                                        <p:cTn id="36" dur="3000" fill="hold"/>
                                        <p:tgtEl>
                                          <p:spTgt spid="865323"/>
                                        </p:tgtEl>
                                        <p:attrNameLst>
                                          <p:attrName>ppt_x</p:attrName>
                                          <p:attrName>ppt_y</p:attrName>
                                        </p:attrNameLst>
                                      </p:cBhvr>
                                      <p:rCtr x="176" y="-243"/>
                                    </p:animMotion>
                                  </p:childTnLst>
                                </p:cTn>
                              </p:par>
                              <p:par>
                                <p:cTn id="37" presetID="1" presetClass="exit" presetSubtype="0" fill="hold" grpId="2" nodeType="withEffect">
                                  <p:stCondLst>
                                    <p:cond delay="5000"/>
                                  </p:stCondLst>
                                  <p:childTnLst>
                                    <p:set>
                                      <p:cBhvr>
                                        <p:cTn id="38" dur="1" fill="hold">
                                          <p:stCondLst>
                                            <p:cond delay="0"/>
                                          </p:stCondLst>
                                        </p:cTn>
                                        <p:tgtEl>
                                          <p:spTgt spid="8653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98" grpId="0" build="allAtOnce"/>
      <p:bldP spid="865319" grpId="0" animBg="1"/>
      <p:bldP spid="865319" grpId="1" animBg="1"/>
      <p:bldP spid="865319" grpId="2" animBg="1"/>
      <p:bldP spid="865322" grpId="0" animBg="1"/>
      <p:bldP spid="865322" grpId="1" animBg="1"/>
      <p:bldP spid="865323" grpId="0" animBg="1"/>
      <p:bldP spid="865323" grpId="1" animBg="1"/>
      <p:bldP spid="865323"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subTitle" idx="1"/>
          </p:nvPr>
        </p:nvSpPr>
        <p:spPr>
          <a:xfrm>
            <a:off x="990600" y="1371600"/>
            <a:ext cx="7239000" cy="3352800"/>
          </a:xfrm>
        </p:spPr>
        <p:txBody>
          <a:bodyPr/>
          <a:lstStyle/>
          <a:p>
            <a:r>
              <a:rPr lang="en-US" altLang="ko-KR" sz="3600" dirty="0">
                <a:solidFill>
                  <a:srgbClr val="000099"/>
                </a:solidFill>
                <a:latin typeface="Arial" charset="0"/>
                <a:ea typeface="굴림" pitchFamily="34" charset="-127"/>
              </a:rPr>
              <a:t>A NUCA Substrate for Flexible CMP Cache Sharing</a:t>
            </a:r>
            <a:endParaRPr lang="en-US" altLang="ko-KR" sz="3600" b="0" dirty="0">
              <a:ea typeface="굴림" pitchFamily="34" charset="-127"/>
            </a:endParaRPr>
          </a:p>
          <a:p>
            <a:endParaRPr lang="en-US" altLang="ko-KR" sz="1800" b="0" dirty="0">
              <a:ea typeface="굴림" pitchFamily="34" charset="-127"/>
            </a:endParaRPr>
          </a:p>
          <a:p>
            <a:endParaRPr lang="en-US" altLang="ko-KR" sz="1800" b="0" dirty="0">
              <a:ea typeface="굴림" pitchFamily="34" charset="-127"/>
            </a:endParaRPr>
          </a:p>
          <a:p>
            <a:r>
              <a:rPr lang="en-US" altLang="ko-KR" sz="2000" b="1" dirty="0" err="1">
                <a:solidFill>
                  <a:srgbClr val="990000"/>
                </a:solidFill>
                <a:ea typeface="굴림" pitchFamily="34" charset="-127"/>
              </a:rPr>
              <a:t>Jaehyuk</a:t>
            </a:r>
            <a:r>
              <a:rPr lang="en-US" altLang="ko-KR" sz="2000" b="1" dirty="0">
                <a:solidFill>
                  <a:srgbClr val="990000"/>
                </a:solidFill>
                <a:ea typeface="굴림" pitchFamily="34" charset="-127"/>
              </a:rPr>
              <a:t> Huh, </a:t>
            </a:r>
            <a:r>
              <a:rPr lang="en-US" altLang="ko-KR" sz="2000" b="1" dirty="0" err="1">
                <a:solidFill>
                  <a:srgbClr val="990000"/>
                </a:solidFill>
                <a:ea typeface="굴림" pitchFamily="34" charset="-127"/>
              </a:rPr>
              <a:t>Changkyu</a:t>
            </a:r>
            <a:r>
              <a:rPr lang="en-US" altLang="ko-KR" sz="2000" b="1" dirty="0">
                <a:solidFill>
                  <a:srgbClr val="990000"/>
                </a:solidFill>
                <a:ea typeface="굴림" pitchFamily="34" charset="-127"/>
              </a:rPr>
              <a:t> Kim </a:t>
            </a:r>
            <a:r>
              <a:rPr lang="en-US" altLang="ko-KR" sz="2000" b="1" baseline="30000" dirty="0">
                <a:solidFill>
                  <a:srgbClr val="990000"/>
                </a:solidFill>
                <a:ea typeface="굴림" pitchFamily="34" charset="-127"/>
              </a:rPr>
              <a:t>†</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Hazim</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Shafi</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Lixin</a:t>
            </a:r>
            <a:r>
              <a:rPr lang="en-US" altLang="ko-KR" sz="2000" b="1" dirty="0">
                <a:solidFill>
                  <a:srgbClr val="990000"/>
                </a:solidFill>
                <a:ea typeface="굴림" pitchFamily="34" charset="-127"/>
              </a:rPr>
              <a:t> Zhang</a:t>
            </a:r>
            <a:r>
              <a:rPr lang="en-US" altLang="ko-KR" sz="2000" b="1" baseline="30000" dirty="0">
                <a:solidFill>
                  <a:srgbClr val="990000"/>
                </a:solidFill>
                <a:ea typeface="굴림" pitchFamily="34" charset="-127"/>
                <a:cs typeface="Times New Roman" pitchFamily="18" charset="0"/>
              </a:rPr>
              <a:t>§</a:t>
            </a:r>
            <a:r>
              <a:rPr lang="en-US" altLang="ko-KR" sz="2000" b="1" dirty="0">
                <a:solidFill>
                  <a:srgbClr val="990000"/>
                </a:solidFill>
                <a:ea typeface="굴림" pitchFamily="34" charset="-127"/>
              </a:rPr>
              <a:t>, </a:t>
            </a:r>
          </a:p>
          <a:p>
            <a:r>
              <a:rPr lang="en-US" altLang="ko-KR" sz="2000" b="1" dirty="0">
                <a:solidFill>
                  <a:srgbClr val="990000"/>
                </a:solidFill>
                <a:ea typeface="굴림" pitchFamily="34" charset="-127"/>
              </a:rPr>
              <a:t>Doug Burger</a:t>
            </a:r>
            <a:r>
              <a:rPr lang="en-US" altLang="ko-KR" sz="2000" b="1" baseline="30000" dirty="0">
                <a:solidFill>
                  <a:srgbClr val="990000"/>
                </a:solidFill>
                <a:ea typeface="굴림" pitchFamily="34" charset="-127"/>
              </a:rPr>
              <a:t> </a:t>
            </a:r>
            <a:r>
              <a:rPr lang="en-US" altLang="ko-KR" sz="2000" b="1" dirty="0">
                <a:solidFill>
                  <a:srgbClr val="990000"/>
                </a:solidFill>
                <a:ea typeface="굴림" pitchFamily="34" charset="-127"/>
              </a:rPr>
              <a:t>, Stephen W. </a:t>
            </a:r>
            <a:r>
              <a:rPr lang="en-US" altLang="ko-KR" sz="2000" b="1" dirty="0" err="1">
                <a:solidFill>
                  <a:srgbClr val="990000"/>
                </a:solidFill>
                <a:ea typeface="굴림" pitchFamily="34" charset="-127"/>
              </a:rPr>
              <a:t>Keckler</a:t>
            </a:r>
            <a:r>
              <a:rPr lang="en-US" altLang="ko-KR" sz="2000" b="1" dirty="0">
                <a:solidFill>
                  <a:srgbClr val="990000"/>
                </a:solidFill>
                <a:ea typeface="굴림" pitchFamily="34" charset="-127"/>
              </a:rPr>
              <a:t> </a:t>
            </a:r>
            <a:r>
              <a:rPr lang="en-US" altLang="ko-KR" sz="2000" b="1" baseline="30000" dirty="0">
                <a:solidFill>
                  <a:srgbClr val="990000"/>
                </a:solidFill>
                <a:ea typeface="굴림" pitchFamily="34" charset="-127"/>
              </a:rPr>
              <a:t>†</a:t>
            </a:r>
            <a:endParaRPr lang="en-US" altLang="ko-KR" sz="2000" b="1" dirty="0">
              <a:solidFill>
                <a:srgbClr val="990000"/>
              </a:solidFill>
              <a:ea typeface="굴림" pitchFamily="34" charset="-127"/>
            </a:endParaRPr>
          </a:p>
          <a:p>
            <a:r>
              <a:rPr lang="en-US" altLang="ko-KR" sz="1800" dirty="0" smtClean="0">
                <a:solidFill>
                  <a:schemeClr val="tx1"/>
                </a:solidFill>
                <a:ea typeface="굴림" pitchFamily="34" charset="-127"/>
              </a:rPr>
              <a:t>Int’l Conference on Supercomputing, June 2005</a:t>
            </a:r>
            <a:endParaRPr lang="ko-KR" altLang="en-US" sz="1800" dirty="0">
              <a:solidFill>
                <a:schemeClr val="tx1"/>
              </a:solidFill>
              <a:ea typeface="굴림" pitchFamily="34" charset="-127"/>
            </a:endParaRPr>
          </a:p>
        </p:txBody>
      </p:sp>
      <p:graphicFrame>
        <p:nvGraphicFramePr>
          <p:cNvPr id="1581059" name="Group 3"/>
          <p:cNvGraphicFramePr>
            <a:graphicFrameLocks noGrp="1"/>
          </p:cNvGraphicFramePr>
          <p:nvPr/>
        </p:nvGraphicFramePr>
        <p:xfrm>
          <a:off x="1219200" y="4824413"/>
          <a:ext cx="6858000" cy="969264"/>
        </p:xfrm>
        <a:graphic>
          <a:graphicData uri="http://schemas.openxmlformats.org/drawingml/2006/table">
            <a:tbl>
              <a:tblPr/>
              <a:tblGrid>
                <a:gridCol w="3429000"/>
                <a:gridCol w="3429000"/>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30000" smtClean="0">
                          <a:ln>
                            <a:noFill/>
                          </a:ln>
                          <a:solidFill>
                            <a:schemeClr val="tx1"/>
                          </a:solidFill>
                          <a:effectLst/>
                          <a:latin typeface="Times New Roman" pitchFamily="18" charset="0"/>
                          <a:ea typeface="굴림" pitchFamily="34" charset="-127"/>
                          <a:cs typeface="Times New Roman" pitchFamily="18" charset="0"/>
                        </a:rPr>
                        <a:t>§</a:t>
                      </a:r>
                      <a:r>
                        <a:rPr kumimoji="0" lang="en-US" altLang="ko-KR" sz="1800" b="0" i="0" u="none" strike="noStrike" cap="none" normalizeH="0" baseline="0" smtClean="0">
                          <a:ln>
                            <a:noFill/>
                          </a:ln>
                          <a:solidFill>
                            <a:schemeClr val="tx1"/>
                          </a:solidFill>
                          <a:effectLst/>
                          <a:latin typeface="Arial" charset="0"/>
                          <a:ea typeface="굴림" pitchFamily="34" charset="-127"/>
                          <a:cs typeface="Times New Roman" pitchFamily="18" charset="0"/>
                        </a:rPr>
                        <a:t>Austin Research Laboratory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chemeClr val="tx1"/>
                          </a:solidFill>
                          <a:effectLst/>
                          <a:latin typeface="Arial" charset="0"/>
                          <a:ea typeface="굴림" pitchFamily="34" charset="-127"/>
                          <a:cs typeface="Times New Roman" pitchFamily="18" charset="0"/>
                        </a:rPr>
                        <a:t>IBM Research Division</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ko-KR" sz="2000" b="0" i="0" u="none" strike="noStrike" cap="none" normalizeH="0" baseline="30000" smtClean="0">
                          <a:ln>
                            <a:noFill/>
                          </a:ln>
                          <a:solidFill>
                            <a:schemeClr val="tx1"/>
                          </a:solidFill>
                          <a:effectLst/>
                          <a:latin typeface="Arial" charset="0"/>
                          <a:ea typeface="굴림" pitchFamily="34" charset="-127"/>
                        </a:rPr>
                        <a:t>†</a:t>
                      </a:r>
                      <a:r>
                        <a:rPr kumimoji="0" lang="en-US" altLang="ko-KR" sz="1800" b="0" i="0" u="none" strike="noStrike" cap="none" normalizeH="0" baseline="0" smtClean="0">
                          <a:ln>
                            <a:noFill/>
                          </a:ln>
                          <a:solidFill>
                            <a:schemeClr val="tx1"/>
                          </a:solidFill>
                          <a:effectLst/>
                          <a:latin typeface="Arial" charset="0"/>
                          <a:ea typeface="굴림" pitchFamily="34" charset="-127"/>
                        </a:rPr>
                        <a:t>Dept. of Computer Sciences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ko-KR" sz="1800" b="0" i="0" u="none" strike="noStrike" cap="none" normalizeH="0" baseline="0" smtClean="0">
                          <a:ln>
                            <a:noFill/>
                          </a:ln>
                          <a:solidFill>
                            <a:schemeClr val="tx1"/>
                          </a:solidFill>
                          <a:effectLst/>
                          <a:latin typeface="Arial" charset="0"/>
                          <a:ea typeface="굴림" pitchFamily="34" charset="-127"/>
                        </a:rPr>
                        <a:t>The University of Texas at Austin</a:t>
                      </a:r>
                    </a:p>
                    <a:p>
                      <a:pPr marL="0" marR="0" lvl="0" indent="0" algn="ctr" defTabSz="914400" rtl="0" eaLnBrk="1" fontAlgn="base" latinLnBrk="0" hangingPunct="1">
                        <a:lnSpc>
                          <a:spcPct val="8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34" charset="-127"/>
                      </a:endParaRPr>
                    </a:p>
                  </a:txBody>
                  <a:tcP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32771"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2772" name="Slide Number Placeholder 5"/>
          <p:cNvSpPr>
            <a:spLocks noGrp="1"/>
          </p:cNvSpPr>
          <p:nvPr>
            <p:ph type="sldNum" sz="quarter" idx="12"/>
          </p:nvPr>
        </p:nvSpPr>
        <p:spPr>
          <a:noFill/>
        </p:spPr>
        <p:txBody>
          <a:bodyPr/>
          <a:lstStyle/>
          <a:p>
            <a:fld id="{6BC6DD37-A70A-4A56-A263-D4BA58A96758}" type="slidenum">
              <a:rPr lang="en-US"/>
              <a:pPr/>
              <a:t>290</a:t>
            </a:fld>
            <a:endParaRPr lang="en-US"/>
          </a:p>
        </p:txBody>
      </p:sp>
      <p:sp>
        <p:nvSpPr>
          <p:cNvPr id="32773" name="Line 2"/>
          <p:cNvSpPr>
            <a:spLocks noChangeShapeType="1"/>
          </p:cNvSpPr>
          <p:nvPr/>
        </p:nvSpPr>
        <p:spPr bwMode="auto">
          <a:xfrm flipH="1">
            <a:off x="2246313" y="4864100"/>
            <a:ext cx="819150" cy="0"/>
          </a:xfrm>
          <a:prstGeom prst="line">
            <a:avLst/>
          </a:prstGeom>
          <a:noFill/>
          <a:ln w="9525">
            <a:solidFill>
              <a:schemeClr val="tx1"/>
            </a:solidFill>
            <a:round/>
            <a:headEnd/>
            <a:tailEnd/>
          </a:ln>
        </p:spPr>
        <p:txBody>
          <a:bodyPr wrap="none"/>
          <a:lstStyle/>
          <a:p>
            <a:endParaRPr lang="en-US"/>
          </a:p>
        </p:txBody>
      </p:sp>
      <p:sp>
        <p:nvSpPr>
          <p:cNvPr id="32774" name="Line 3"/>
          <p:cNvSpPr>
            <a:spLocks noChangeShapeType="1"/>
          </p:cNvSpPr>
          <p:nvPr/>
        </p:nvSpPr>
        <p:spPr bwMode="auto">
          <a:xfrm flipH="1">
            <a:off x="2246313" y="4500563"/>
            <a:ext cx="1749425" cy="0"/>
          </a:xfrm>
          <a:prstGeom prst="line">
            <a:avLst/>
          </a:prstGeom>
          <a:noFill/>
          <a:ln w="9525">
            <a:solidFill>
              <a:schemeClr val="tx1"/>
            </a:solidFill>
            <a:round/>
            <a:headEnd/>
            <a:tailEnd/>
          </a:ln>
        </p:spPr>
        <p:txBody>
          <a:bodyPr wrap="none"/>
          <a:lstStyle/>
          <a:p>
            <a:endParaRPr lang="en-US"/>
          </a:p>
        </p:txBody>
      </p:sp>
      <p:sp>
        <p:nvSpPr>
          <p:cNvPr id="32775" name="Line 4"/>
          <p:cNvSpPr>
            <a:spLocks noChangeShapeType="1"/>
          </p:cNvSpPr>
          <p:nvPr/>
        </p:nvSpPr>
        <p:spPr bwMode="auto">
          <a:xfrm flipH="1">
            <a:off x="2246313" y="4143375"/>
            <a:ext cx="2630487" cy="0"/>
          </a:xfrm>
          <a:prstGeom prst="line">
            <a:avLst/>
          </a:prstGeom>
          <a:noFill/>
          <a:ln w="9525">
            <a:solidFill>
              <a:schemeClr val="tx1"/>
            </a:solidFill>
            <a:round/>
            <a:headEnd/>
            <a:tailEnd/>
          </a:ln>
        </p:spPr>
        <p:txBody>
          <a:bodyPr wrap="none"/>
          <a:lstStyle/>
          <a:p>
            <a:endParaRPr lang="en-US"/>
          </a:p>
        </p:txBody>
      </p:sp>
      <p:sp>
        <p:nvSpPr>
          <p:cNvPr id="32776" name="Line 5"/>
          <p:cNvSpPr>
            <a:spLocks noChangeShapeType="1"/>
          </p:cNvSpPr>
          <p:nvPr/>
        </p:nvSpPr>
        <p:spPr bwMode="auto">
          <a:xfrm flipH="1">
            <a:off x="2246313" y="3805238"/>
            <a:ext cx="3457575" cy="0"/>
          </a:xfrm>
          <a:prstGeom prst="line">
            <a:avLst/>
          </a:prstGeom>
          <a:noFill/>
          <a:ln w="9525">
            <a:solidFill>
              <a:schemeClr val="tx1"/>
            </a:solidFill>
            <a:round/>
            <a:headEnd/>
            <a:tailEnd/>
          </a:ln>
        </p:spPr>
        <p:txBody>
          <a:bodyPr wrap="none"/>
          <a:lstStyle/>
          <a:p>
            <a:endParaRPr lang="en-US"/>
          </a:p>
        </p:txBody>
      </p:sp>
      <p:sp>
        <p:nvSpPr>
          <p:cNvPr id="32777" name="Line 6"/>
          <p:cNvSpPr>
            <a:spLocks noChangeShapeType="1"/>
          </p:cNvSpPr>
          <p:nvPr/>
        </p:nvSpPr>
        <p:spPr bwMode="auto">
          <a:xfrm flipH="1">
            <a:off x="2228850" y="3462338"/>
            <a:ext cx="4232275" cy="0"/>
          </a:xfrm>
          <a:prstGeom prst="line">
            <a:avLst/>
          </a:prstGeom>
          <a:noFill/>
          <a:ln w="9525">
            <a:solidFill>
              <a:schemeClr val="tx1"/>
            </a:solidFill>
            <a:round/>
            <a:headEnd/>
            <a:tailEnd/>
          </a:ln>
        </p:spPr>
        <p:txBody>
          <a:bodyPr wrap="none"/>
          <a:lstStyle/>
          <a:p>
            <a:endParaRPr lang="en-US"/>
          </a:p>
        </p:txBody>
      </p:sp>
      <p:sp>
        <p:nvSpPr>
          <p:cNvPr id="32778" name="Line 7"/>
          <p:cNvSpPr>
            <a:spLocks noChangeShapeType="1"/>
          </p:cNvSpPr>
          <p:nvPr/>
        </p:nvSpPr>
        <p:spPr bwMode="auto">
          <a:xfrm>
            <a:off x="2246313" y="5162550"/>
            <a:ext cx="203200" cy="0"/>
          </a:xfrm>
          <a:prstGeom prst="line">
            <a:avLst/>
          </a:prstGeom>
          <a:noFill/>
          <a:ln w="9525">
            <a:solidFill>
              <a:schemeClr val="tx1"/>
            </a:solidFill>
            <a:round/>
            <a:headEnd/>
            <a:tailEnd/>
          </a:ln>
        </p:spPr>
        <p:txBody>
          <a:bodyPr wrap="none"/>
          <a:lstStyle/>
          <a:p>
            <a:endParaRPr lang="en-US"/>
          </a:p>
        </p:txBody>
      </p:sp>
      <p:sp>
        <p:nvSpPr>
          <p:cNvPr id="867336" name="Rectangle 8"/>
          <p:cNvSpPr>
            <a:spLocks noGrp="1" noChangeArrowheads="1"/>
          </p:cNvSpPr>
          <p:nvPr>
            <p:ph type="title"/>
          </p:nvPr>
        </p:nvSpPr>
        <p:spPr>
          <a:xfrm>
            <a:off x="0" y="0"/>
            <a:ext cx="8229600" cy="411162"/>
          </a:xfrm>
        </p:spPr>
        <p:txBody>
          <a:bodyPr/>
          <a:lstStyle/>
          <a:p>
            <a:pPr eaLnBrk="1" hangingPunct="1"/>
            <a:r>
              <a:rPr lang="en-US" dirty="0" smtClean="0"/>
              <a:t>SPR: </a:t>
            </a:r>
            <a:r>
              <a:rPr lang="en-US" b="1" dirty="0" smtClean="0"/>
              <a:t>Selective Probabilistic Replication</a:t>
            </a:r>
            <a:endParaRPr lang="en-US" dirty="0" smtClean="0"/>
          </a:p>
        </p:txBody>
      </p:sp>
      <p:sp>
        <p:nvSpPr>
          <p:cNvPr id="32780" name="Line 9"/>
          <p:cNvSpPr>
            <a:spLocks noChangeShapeType="1"/>
          </p:cNvSpPr>
          <p:nvPr/>
        </p:nvSpPr>
        <p:spPr bwMode="auto">
          <a:xfrm>
            <a:off x="2419350" y="2708275"/>
            <a:ext cx="11113" cy="2459038"/>
          </a:xfrm>
          <a:prstGeom prst="line">
            <a:avLst/>
          </a:prstGeom>
          <a:noFill/>
          <a:ln w="76200">
            <a:solidFill>
              <a:schemeClr val="tx1"/>
            </a:solidFill>
            <a:round/>
            <a:headEnd type="arrow" w="med" len="med"/>
            <a:tailEnd/>
          </a:ln>
        </p:spPr>
        <p:txBody>
          <a:bodyPr wrap="none" anchor="ctr"/>
          <a:lstStyle/>
          <a:p>
            <a:endParaRPr lang="en-US"/>
          </a:p>
        </p:txBody>
      </p:sp>
      <p:sp>
        <p:nvSpPr>
          <p:cNvPr id="32781" name="Line 10"/>
          <p:cNvSpPr>
            <a:spLocks noChangeShapeType="1"/>
          </p:cNvSpPr>
          <p:nvPr/>
        </p:nvSpPr>
        <p:spPr bwMode="auto">
          <a:xfrm flipH="1" flipV="1">
            <a:off x="2428875" y="5165725"/>
            <a:ext cx="5557838" cy="1588"/>
          </a:xfrm>
          <a:prstGeom prst="line">
            <a:avLst/>
          </a:prstGeom>
          <a:noFill/>
          <a:ln w="76200">
            <a:solidFill>
              <a:schemeClr val="tx1"/>
            </a:solidFill>
            <a:round/>
            <a:headEnd type="arrow" w="med" len="med"/>
            <a:tailEnd/>
          </a:ln>
        </p:spPr>
        <p:txBody>
          <a:bodyPr wrap="none" anchor="ctr"/>
          <a:lstStyle/>
          <a:p>
            <a:endParaRPr lang="en-US"/>
          </a:p>
        </p:txBody>
      </p:sp>
      <p:sp>
        <p:nvSpPr>
          <p:cNvPr id="32782" name="Text Box 11"/>
          <p:cNvSpPr txBox="1">
            <a:spLocks noChangeArrowheads="1"/>
          </p:cNvSpPr>
          <p:nvPr/>
        </p:nvSpPr>
        <p:spPr bwMode="auto">
          <a:xfrm rot="-5400000">
            <a:off x="459582" y="3474244"/>
            <a:ext cx="2195512" cy="1066800"/>
          </a:xfrm>
          <a:prstGeom prst="rect">
            <a:avLst/>
          </a:prstGeom>
          <a:noFill/>
          <a:ln w="9525">
            <a:noFill/>
            <a:miter lim="800000"/>
            <a:headEnd/>
            <a:tailEnd/>
          </a:ln>
        </p:spPr>
        <p:txBody>
          <a:bodyPr wrap="none">
            <a:spAutoFit/>
          </a:bodyPr>
          <a:lstStyle/>
          <a:p>
            <a:r>
              <a:rPr lang="en-US">
                <a:solidFill>
                  <a:schemeClr val="tx1"/>
                </a:solidFill>
              </a:rPr>
              <a:t>Replication</a:t>
            </a:r>
          </a:p>
          <a:p>
            <a:r>
              <a:rPr lang="en-US">
                <a:solidFill>
                  <a:schemeClr val="tx1"/>
                </a:solidFill>
              </a:rPr>
              <a:t> Capacity</a:t>
            </a:r>
            <a:endParaRPr lang="en-US"/>
          </a:p>
        </p:txBody>
      </p:sp>
      <p:sp>
        <p:nvSpPr>
          <p:cNvPr id="32783" name="Text Box 12"/>
          <p:cNvSpPr txBox="1">
            <a:spLocks noChangeArrowheads="1"/>
          </p:cNvSpPr>
          <p:nvPr/>
        </p:nvSpPr>
        <p:spPr bwMode="auto">
          <a:xfrm>
            <a:off x="3057525" y="5605463"/>
            <a:ext cx="3482975" cy="579437"/>
          </a:xfrm>
          <a:prstGeom prst="rect">
            <a:avLst/>
          </a:prstGeom>
          <a:noFill/>
          <a:ln w="9525">
            <a:noFill/>
            <a:miter lim="800000"/>
            <a:headEnd/>
            <a:tailEnd/>
          </a:ln>
        </p:spPr>
        <p:txBody>
          <a:bodyPr wrap="none">
            <a:spAutoFit/>
          </a:bodyPr>
          <a:lstStyle/>
          <a:p>
            <a:r>
              <a:rPr lang="en-US">
                <a:solidFill>
                  <a:schemeClr val="tx1"/>
                </a:solidFill>
              </a:rPr>
              <a:t>Replication Levels</a:t>
            </a:r>
          </a:p>
        </p:txBody>
      </p:sp>
      <p:sp>
        <p:nvSpPr>
          <p:cNvPr id="32784" name="Line 13"/>
          <p:cNvSpPr>
            <a:spLocks noChangeShapeType="1"/>
          </p:cNvSpPr>
          <p:nvPr/>
        </p:nvSpPr>
        <p:spPr bwMode="auto">
          <a:xfrm flipV="1">
            <a:off x="2438400" y="3168650"/>
            <a:ext cx="4802188" cy="1982788"/>
          </a:xfrm>
          <a:prstGeom prst="line">
            <a:avLst/>
          </a:prstGeom>
          <a:noFill/>
          <a:ln w="57150">
            <a:solidFill>
              <a:srgbClr val="800080"/>
            </a:solidFill>
            <a:round/>
            <a:headEnd/>
            <a:tailEnd/>
          </a:ln>
        </p:spPr>
        <p:txBody>
          <a:bodyPr wrap="none" anchor="ctr"/>
          <a:lstStyle/>
          <a:p>
            <a:endParaRPr lang="en-US"/>
          </a:p>
        </p:txBody>
      </p:sp>
      <p:sp>
        <p:nvSpPr>
          <p:cNvPr id="32785" name="Oval 14"/>
          <p:cNvSpPr>
            <a:spLocks noChangeArrowheads="1"/>
          </p:cNvSpPr>
          <p:nvPr/>
        </p:nvSpPr>
        <p:spPr bwMode="auto">
          <a:xfrm>
            <a:off x="2351088" y="5081588"/>
            <a:ext cx="157162"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86" name="Text Box 15"/>
          <p:cNvSpPr txBox="1">
            <a:spLocks noChangeArrowheads="1"/>
          </p:cNvSpPr>
          <p:nvPr/>
        </p:nvSpPr>
        <p:spPr bwMode="auto">
          <a:xfrm>
            <a:off x="2262188" y="5246688"/>
            <a:ext cx="354012" cy="457200"/>
          </a:xfrm>
          <a:prstGeom prst="rect">
            <a:avLst/>
          </a:prstGeom>
          <a:noFill/>
          <a:ln w="9525" algn="ctr">
            <a:noFill/>
            <a:miter lim="800000"/>
            <a:headEnd/>
            <a:tailEnd/>
          </a:ln>
        </p:spPr>
        <p:txBody>
          <a:bodyPr wrap="none">
            <a:spAutoFit/>
          </a:bodyPr>
          <a:lstStyle/>
          <a:p>
            <a:r>
              <a:rPr lang="en-US" sz="2400">
                <a:solidFill>
                  <a:srgbClr val="3333FF"/>
                </a:solidFill>
              </a:rPr>
              <a:t>0</a:t>
            </a:r>
          </a:p>
        </p:txBody>
      </p:sp>
      <p:sp>
        <p:nvSpPr>
          <p:cNvPr id="32787" name="Line 16"/>
          <p:cNvSpPr>
            <a:spLocks noChangeShapeType="1"/>
          </p:cNvSpPr>
          <p:nvPr/>
        </p:nvSpPr>
        <p:spPr bwMode="auto">
          <a:xfrm flipH="1">
            <a:off x="2435225" y="4976813"/>
            <a:ext cx="1588" cy="347662"/>
          </a:xfrm>
          <a:prstGeom prst="line">
            <a:avLst/>
          </a:prstGeom>
          <a:noFill/>
          <a:ln w="57150">
            <a:solidFill>
              <a:srgbClr val="3333FF"/>
            </a:solidFill>
            <a:round/>
            <a:headEnd/>
            <a:tailEnd/>
          </a:ln>
        </p:spPr>
        <p:txBody>
          <a:bodyPr wrap="none" anchor="ctr"/>
          <a:lstStyle/>
          <a:p>
            <a:endParaRPr lang="en-US"/>
          </a:p>
        </p:txBody>
      </p:sp>
      <p:sp>
        <p:nvSpPr>
          <p:cNvPr id="32788" name="Oval 17"/>
          <p:cNvSpPr>
            <a:spLocks noChangeArrowheads="1"/>
          </p:cNvSpPr>
          <p:nvPr/>
        </p:nvSpPr>
        <p:spPr bwMode="auto">
          <a:xfrm>
            <a:off x="3157538" y="4786313"/>
            <a:ext cx="157162"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89" name="Text Box 18"/>
          <p:cNvSpPr txBox="1">
            <a:spLocks noChangeArrowheads="1"/>
          </p:cNvSpPr>
          <p:nvPr/>
        </p:nvSpPr>
        <p:spPr bwMode="auto">
          <a:xfrm>
            <a:off x="3068638" y="5240338"/>
            <a:ext cx="354012" cy="457200"/>
          </a:xfrm>
          <a:prstGeom prst="rect">
            <a:avLst/>
          </a:prstGeom>
          <a:noFill/>
          <a:ln w="9525" algn="ctr">
            <a:noFill/>
            <a:miter lim="800000"/>
            <a:headEnd/>
            <a:tailEnd/>
          </a:ln>
        </p:spPr>
        <p:txBody>
          <a:bodyPr wrap="none">
            <a:spAutoFit/>
          </a:bodyPr>
          <a:lstStyle/>
          <a:p>
            <a:r>
              <a:rPr lang="en-US" sz="2400">
                <a:solidFill>
                  <a:srgbClr val="3333FF"/>
                </a:solidFill>
              </a:rPr>
              <a:t>1</a:t>
            </a:r>
          </a:p>
        </p:txBody>
      </p:sp>
      <p:sp>
        <p:nvSpPr>
          <p:cNvPr id="32790" name="Line 19"/>
          <p:cNvSpPr>
            <a:spLocks noChangeShapeType="1"/>
          </p:cNvSpPr>
          <p:nvPr/>
        </p:nvSpPr>
        <p:spPr bwMode="auto">
          <a:xfrm flipH="1">
            <a:off x="3241675" y="4970463"/>
            <a:ext cx="1588" cy="347662"/>
          </a:xfrm>
          <a:prstGeom prst="line">
            <a:avLst/>
          </a:prstGeom>
          <a:noFill/>
          <a:ln w="57150">
            <a:solidFill>
              <a:srgbClr val="3333FF"/>
            </a:solidFill>
            <a:round/>
            <a:headEnd/>
            <a:tailEnd/>
          </a:ln>
        </p:spPr>
        <p:txBody>
          <a:bodyPr wrap="none" anchor="ctr"/>
          <a:lstStyle/>
          <a:p>
            <a:endParaRPr lang="en-US"/>
          </a:p>
        </p:txBody>
      </p:sp>
      <p:sp>
        <p:nvSpPr>
          <p:cNvPr id="32791" name="Oval 20"/>
          <p:cNvSpPr>
            <a:spLocks noChangeArrowheads="1"/>
          </p:cNvSpPr>
          <p:nvPr/>
        </p:nvSpPr>
        <p:spPr bwMode="auto">
          <a:xfrm>
            <a:off x="3978275" y="4425950"/>
            <a:ext cx="157163"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92" name="Text Box 21"/>
          <p:cNvSpPr txBox="1">
            <a:spLocks noChangeArrowheads="1"/>
          </p:cNvSpPr>
          <p:nvPr/>
        </p:nvSpPr>
        <p:spPr bwMode="auto">
          <a:xfrm>
            <a:off x="3889375" y="5249863"/>
            <a:ext cx="354013" cy="457200"/>
          </a:xfrm>
          <a:prstGeom prst="rect">
            <a:avLst/>
          </a:prstGeom>
          <a:noFill/>
          <a:ln w="9525" algn="ctr">
            <a:noFill/>
            <a:miter lim="800000"/>
            <a:headEnd/>
            <a:tailEnd/>
          </a:ln>
        </p:spPr>
        <p:txBody>
          <a:bodyPr wrap="none">
            <a:spAutoFit/>
          </a:bodyPr>
          <a:lstStyle/>
          <a:p>
            <a:r>
              <a:rPr lang="en-US" sz="2400">
                <a:solidFill>
                  <a:srgbClr val="3333FF"/>
                </a:solidFill>
              </a:rPr>
              <a:t>2</a:t>
            </a:r>
          </a:p>
        </p:txBody>
      </p:sp>
      <p:sp>
        <p:nvSpPr>
          <p:cNvPr id="32793" name="Line 22"/>
          <p:cNvSpPr>
            <a:spLocks noChangeShapeType="1"/>
          </p:cNvSpPr>
          <p:nvPr/>
        </p:nvSpPr>
        <p:spPr bwMode="auto">
          <a:xfrm flipH="1">
            <a:off x="4062413" y="4979988"/>
            <a:ext cx="1587" cy="347662"/>
          </a:xfrm>
          <a:prstGeom prst="line">
            <a:avLst/>
          </a:prstGeom>
          <a:noFill/>
          <a:ln w="57150">
            <a:solidFill>
              <a:srgbClr val="3333FF"/>
            </a:solidFill>
            <a:round/>
            <a:headEnd/>
            <a:tailEnd/>
          </a:ln>
        </p:spPr>
        <p:txBody>
          <a:bodyPr wrap="none" anchor="ctr"/>
          <a:lstStyle/>
          <a:p>
            <a:endParaRPr lang="en-US"/>
          </a:p>
        </p:txBody>
      </p:sp>
      <p:sp>
        <p:nvSpPr>
          <p:cNvPr id="32794" name="Oval 23"/>
          <p:cNvSpPr>
            <a:spLocks noChangeArrowheads="1"/>
          </p:cNvSpPr>
          <p:nvPr/>
        </p:nvSpPr>
        <p:spPr bwMode="auto">
          <a:xfrm>
            <a:off x="4811713" y="4071938"/>
            <a:ext cx="157162"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95" name="Text Box 24"/>
          <p:cNvSpPr txBox="1">
            <a:spLocks noChangeArrowheads="1"/>
          </p:cNvSpPr>
          <p:nvPr/>
        </p:nvSpPr>
        <p:spPr bwMode="auto">
          <a:xfrm>
            <a:off x="4722813" y="5232400"/>
            <a:ext cx="354012" cy="457200"/>
          </a:xfrm>
          <a:prstGeom prst="rect">
            <a:avLst/>
          </a:prstGeom>
          <a:noFill/>
          <a:ln w="9525" algn="ctr">
            <a:noFill/>
            <a:miter lim="800000"/>
            <a:headEnd/>
            <a:tailEnd/>
          </a:ln>
        </p:spPr>
        <p:txBody>
          <a:bodyPr wrap="none">
            <a:spAutoFit/>
          </a:bodyPr>
          <a:lstStyle/>
          <a:p>
            <a:r>
              <a:rPr lang="en-US" sz="2400">
                <a:solidFill>
                  <a:srgbClr val="3333FF"/>
                </a:solidFill>
              </a:rPr>
              <a:t>3</a:t>
            </a:r>
          </a:p>
        </p:txBody>
      </p:sp>
      <p:sp>
        <p:nvSpPr>
          <p:cNvPr id="32796" name="Line 25"/>
          <p:cNvSpPr>
            <a:spLocks noChangeShapeType="1"/>
          </p:cNvSpPr>
          <p:nvPr/>
        </p:nvSpPr>
        <p:spPr bwMode="auto">
          <a:xfrm flipH="1">
            <a:off x="4895850" y="4962525"/>
            <a:ext cx="1588" cy="347663"/>
          </a:xfrm>
          <a:prstGeom prst="line">
            <a:avLst/>
          </a:prstGeom>
          <a:noFill/>
          <a:ln w="57150">
            <a:solidFill>
              <a:srgbClr val="3333FF"/>
            </a:solidFill>
            <a:round/>
            <a:headEnd/>
            <a:tailEnd/>
          </a:ln>
        </p:spPr>
        <p:txBody>
          <a:bodyPr wrap="none" anchor="ctr"/>
          <a:lstStyle/>
          <a:p>
            <a:endParaRPr lang="en-US"/>
          </a:p>
        </p:txBody>
      </p:sp>
      <p:sp>
        <p:nvSpPr>
          <p:cNvPr id="32797" name="Oval 26"/>
          <p:cNvSpPr>
            <a:spLocks noChangeArrowheads="1"/>
          </p:cNvSpPr>
          <p:nvPr/>
        </p:nvSpPr>
        <p:spPr bwMode="auto">
          <a:xfrm>
            <a:off x="5621338" y="3740150"/>
            <a:ext cx="157162"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98" name="Text Box 27"/>
          <p:cNvSpPr txBox="1">
            <a:spLocks noChangeArrowheads="1"/>
          </p:cNvSpPr>
          <p:nvPr/>
        </p:nvSpPr>
        <p:spPr bwMode="auto">
          <a:xfrm>
            <a:off x="5532438" y="5241925"/>
            <a:ext cx="354012" cy="457200"/>
          </a:xfrm>
          <a:prstGeom prst="rect">
            <a:avLst/>
          </a:prstGeom>
          <a:noFill/>
          <a:ln w="9525" algn="ctr">
            <a:noFill/>
            <a:miter lim="800000"/>
            <a:headEnd/>
            <a:tailEnd/>
          </a:ln>
        </p:spPr>
        <p:txBody>
          <a:bodyPr wrap="none">
            <a:spAutoFit/>
          </a:bodyPr>
          <a:lstStyle/>
          <a:p>
            <a:r>
              <a:rPr lang="en-US" sz="2400">
                <a:solidFill>
                  <a:srgbClr val="3333FF"/>
                </a:solidFill>
              </a:rPr>
              <a:t>4</a:t>
            </a:r>
          </a:p>
        </p:txBody>
      </p:sp>
      <p:sp>
        <p:nvSpPr>
          <p:cNvPr id="32799" name="Line 28"/>
          <p:cNvSpPr>
            <a:spLocks noChangeShapeType="1"/>
          </p:cNvSpPr>
          <p:nvPr/>
        </p:nvSpPr>
        <p:spPr bwMode="auto">
          <a:xfrm flipH="1">
            <a:off x="5705475" y="4972050"/>
            <a:ext cx="1588" cy="347663"/>
          </a:xfrm>
          <a:prstGeom prst="line">
            <a:avLst/>
          </a:prstGeom>
          <a:noFill/>
          <a:ln w="57150">
            <a:solidFill>
              <a:srgbClr val="3333FF"/>
            </a:solidFill>
            <a:round/>
            <a:headEnd/>
            <a:tailEnd/>
          </a:ln>
        </p:spPr>
        <p:txBody>
          <a:bodyPr wrap="none" anchor="ctr"/>
          <a:lstStyle/>
          <a:p>
            <a:endParaRPr lang="en-US"/>
          </a:p>
        </p:txBody>
      </p:sp>
      <p:sp>
        <p:nvSpPr>
          <p:cNvPr id="32800" name="Oval 29"/>
          <p:cNvSpPr>
            <a:spLocks noChangeArrowheads="1"/>
          </p:cNvSpPr>
          <p:nvPr/>
        </p:nvSpPr>
        <p:spPr bwMode="auto">
          <a:xfrm>
            <a:off x="6394450" y="3400425"/>
            <a:ext cx="157163"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801" name="Text Box 30"/>
          <p:cNvSpPr txBox="1">
            <a:spLocks noChangeArrowheads="1"/>
          </p:cNvSpPr>
          <p:nvPr/>
        </p:nvSpPr>
        <p:spPr bwMode="auto">
          <a:xfrm>
            <a:off x="6305550" y="5232400"/>
            <a:ext cx="354013" cy="457200"/>
          </a:xfrm>
          <a:prstGeom prst="rect">
            <a:avLst/>
          </a:prstGeom>
          <a:noFill/>
          <a:ln w="9525" algn="ctr">
            <a:noFill/>
            <a:miter lim="800000"/>
            <a:headEnd/>
            <a:tailEnd/>
          </a:ln>
        </p:spPr>
        <p:txBody>
          <a:bodyPr wrap="none">
            <a:spAutoFit/>
          </a:bodyPr>
          <a:lstStyle/>
          <a:p>
            <a:r>
              <a:rPr lang="en-US" sz="2400">
                <a:solidFill>
                  <a:srgbClr val="3333FF"/>
                </a:solidFill>
              </a:rPr>
              <a:t>5</a:t>
            </a:r>
          </a:p>
        </p:txBody>
      </p:sp>
      <p:sp>
        <p:nvSpPr>
          <p:cNvPr id="32802" name="Line 31"/>
          <p:cNvSpPr>
            <a:spLocks noChangeShapeType="1"/>
          </p:cNvSpPr>
          <p:nvPr/>
        </p:nvSpPr>
        <p:spPr bwMode="auto">
          <a:xfrm flipH="1">
            <a:off x="6478588" y="4962525"/>
            <a:ext cx="1587" cy="347663"/>
          </a:xfrm>
          <a:prstGeom prst="line">
            <a:avLst/>
          </a:prstGeom>
          <a:noFill/>
          <a:ln w="57150">
            <a:solidFill>
              <a:srgbClr val="3333FF"/>
            </a:solidFill>
            <a:round/>
            <a:headEnd/>
            <a:tailEnd/>
          </a:ln>
        </p:spPr>
        <p:txBody>
          <a:bodyPr wrap="none" anchor="ctr"/>
          <a:lstStyle/>
          <a:p>
            <a:endParaRPr lang="en-US"/>
          </a:p>
        </p:txBody>
      </p:sp>
      <p:graphicFrame>
        <p:nvGraphicFramePr>
          <p:cNvPr id="867360" name="Group 32"/>
          <p:cNvGraphicFramePr>
            <a:graphicFrameLocks noGrp="1"/>
          </p:cNvGraphicFramePr>
          <p:nvPr>
            <p:ph idx="1"/>
          </p:nvPr>
        </p:nvGraphicFramePr>
        <p:xfrm>
          <a:off x="1262063" y="1689100"/>
          <a:ext cx="6642100" cy="792480"/>
        </p:xfrm>
        <a:graphic>
          <a:graphicData uri="http://schemas.openxmlformats.org/drawingml/2006/table">
            <a:tbl>
              <a:tblPr/>
              <a:tblGrid>
                <a:gridCol w="2425700"/>
                <a:gridCol w="673100"/>
                <a:gridCol w="736600"/>
                <a:gridCol w="800100"/>
                <a:gridCol w="673100"/>
                <a:gridCol w="660400"/>
                <a:gridCol w="673100"/>
              </a:tblGrid>
              <a:tr h="168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Replication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Prob. of Replication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7386" name="Oval 58"/>
          <p:cNvSpPr>
            <a:spLocks noChangeArrowheads="1"/>
          </p:cNvSpPr>
          <p:nvPr/>
        </p:nvSpPr>
        <p:spPr bwMode="auto">
          <a:xfrm>
            <a:off x="5516563" y="3427413"/>
            <a:ext cx="373062" cy="2316162"/>
          </a:xfrm>
          <a:prstGeom prst="ellipse">
            <a:avLst/>
          </a:prstGeom>
          <a:noFill/>
          <a:ln w="57150">
            <a:solidFill>
              <a:srgbClr val="FF0000"/>
            </a:solidFill>
            <a:round/>
            <a:headEnd/>
            <a:tailEnd/>
          </a:ln>
        </p:spPr>
        <p:txBody>
          <a:bodyPr wrap="none" anchor="ctr"/>
          <a:lstStyle/>
          <a:p>
            <a:pPr algn="ctr"/>
            <a:endParaRPr lang="en-US">
              <a:solidFill>
                <a:srgbClr val="FF0000"/>
              </a:solidFill>
            </a:endParaRPr>
          </a:p>
        </p:txBody>
      </p:sp>
      <p:sp>
        <p:nvSpPr>
          <p:cNvPr id="867387" name="Text Box 59"/>
          <p:cNvSpPr txBox="1">
            <a:spLocks noChangeArrowheads="1"/>
          </p:cNvSpPr>
          <p:nvPr/>
        </p:nvSpPr>
        <p:spPr bwMode="auto">
          <a:xfrm>
            <a:off x="5387975" y="2430463"/>
            <a:ext cx="1539875" cy="1066800"/>
          </a:xfrm>
          <a:prstGeom prst="rect">
            <a:avLst/>
          </a:prstGeom>
          <a:noFill/>
          <a:ln w="9525">
            <a:noFill/>
            <a:miter lim="800000"/>
            <a:headEnd/>
            <a:tailEnd/>
          </a:ln>
        </p:spPr>
        <p:txBody>
          <a:bodyPr wrap="none">
            <a:spAutoFit/>
          </a:bodyPr>
          <a:lstStyle/>
          <a:p>
            <a:pPr algn="ctr"/>
            <a:r>
              <a:rPr lang="en-US">
                <a:solidFill>
                  <a:srgbClr val="FF0000"/>
                </a:solidFill>
              </a:rPr>
              <a:t>Current</a:t>
            </a:r>
          </a:p>
          <a:p>
            <a:pPr algn="ctr"/>
            <a:r>
              <a:rPr lang="en-US">
                <a:solidFill>
                  <a:srgbClr val="FF0000"/>
                </a:solidFill>
              </a:rPr>
              <a:t>Level</a:t>
            </a:r>
          </a:p>
        </p:txBody>
      </p:sp>
      <p:grpSp>
        <p:nvGrpSpPr>
          <p:cNvPr id="2" name="Group 60"/>
          <p:cNvGrpSpPr>
            <a:grpSpLocks/>
          </p:cNvGrpSpPr>
          <p:nvPr/>
        </p:nvGrpSpPr>
        <p:grpSpPr bwMode="auto">
          <a:xfrm>
            <a:off x="4902200" y="4419600"/>
            <a:ext cx="576263" cy="371475"/>
            <a:chOff x="3253" y="2784"/>
            <a:chExt cx="320" cy="234"/>
          </a:xfrm>
        </p:grpSpPr>
        <p:sp>
          <p:nvSpPr>
            <p:cNvPr id="32835" name="Line 61"/>
            <p:cNvSpPr>
              <a:spLocks noChangeShapeType="1"/>
            </p:cNvSpPr>
            <p:nvPr/>
          </p:nvSpPr>
          <p:spPr bwMode="auto">
            <a:xfrm flipH="1">
              <a:off x="3253" y="2891"/>
              <a:ext cx="320" cy="0"/>
            </a:xfrm>
            <a:prstGeom prst="line">
              <a:avLst/>
            </a:prstGeom>
            <a:noFill/>
            <a:ln w="57150">
              <a:solidFill>
                <a:srgbClr val="FF0000"/>
              </a:solidFill>
              <a:round/>
              <a:headEnd/>
              <a:tailEnd type="triangle" w="med" len="med"/>
            </a:ln>
          </p:spPr>
          <p:txBody>
            <a:bodyPr wrap="none" anchor="ctr"/>
            <a:lstStyle/>
            <a:p>
              <a:endParaRPr lang="en-US"/>
            </a:p>
          </p:txBody>
        </p:sp>
        <p:sp>
          <p:nvSpPr>
            <p:cNvPr id="32836" name="Line 62"/>
            <p:cNvSpPr>
              <a:spLocks noChangeShapeType="1"/>
            </p:cNvSpPr>
            <p:nvPr/>
          </p:nvSpPr>
          <p:spPr bwMode="auto">
            <a:xfrm>
              <a:off x="3253" y="2784"/>
              <a:ext cx="0" cy="234"/>
            </a:xfrm>
            <a:prstGeom prst="line">
              <a:avLst/>
            </a:prstGeom>
            <a:noFill/>
            <a:ln w="57150">
              <a:solidFill>
                <a:srgbClr val="FF0000"/>
              </a:solidFill>
              <a:round/>
              <a:headEnd/>
              <a:tailEnd/>
            </a:ln>
          </p:spPr>
          <p:txBody>
            <a:bodyPr wrap="none" anchor="ctr"/>
            <a:lstStyle/>
            <a:p>
              <a:endParaRPr lang="en-US"/>
            </a:p>
          </p:txBody>
        </p:sp>
      </p:grpSp>
      <p:grpSp>
        <p:nvGrpSpPr>
          <p:cNvPr id="3" name="Group 63"/>
          <p:cNvGrpSpPr>
            <a:grpSpLocks/>
          </p:cNvGrpSpPr>
          <p:nvPr/>
        </p:nvGrpSpPr>
        <p:grpSpPr bwMode="auto">
          <a:xfrm>
            <a:off x="5903913" y="4419600"/>
            <a:ext cx="576262" cy="371475"/>
            <a:chOff x="3829" y="2784"/>
            <a:chExt cx="288" cy="234"/>
          </a:xfrm>
        </p:grpSpPr>
        <p:sp>
          <p:nvSpPr>
            <p:cNvPr id="32833" name="Line 64"/>
            <p:cNvSpPr>
              <a:spLocks noChangeShapeType="1"/>
            </p:cNvSpPr>
            <p:nvPr/>
          </p:nvSpPr>
          <p:spPr bwMode="auto">
            <a:xfrm flipV="1">
              <a:off x="3829" y="2891"/>
              <a:ext cx="288" cy="1"/>
            </a:xfrm>
            <a:prstGeom prst="line">
              <a:avLst/>
            </a:prstGeom>
            <a:noFill/>
            <a:ln w="57150">
              <a:solidFill>
                <a:srgbClr val="FF0000"/>
              </a:solidFill>
              <a:round/>
              <a:headEnd/>
              <a:tailEnd type="triangle" w="med" len="med"/>
            </a:ln>
          </p:spPr>
          <p:txBody>
            <a:bodyPr wrap="none" anchor="ctr"/>
            <a:lstStyle/>
            <a:p>
              <a:endParaRPr lang="en-US"/>
            </a:p>
          </p:txBody>
        </p:sp>
        <p:sp>
          <p:nvSpPr>
            <p:cNvPr id="32834" name="Line 65"/>
            <p:cNvSpPr>
              <a:spLocks noChangeShapeType="1"/>
            </p:cNvSpPr>
            <p:nvPr/>
          </p:nvSpPr>
          <p:spPr bwMode="auto">
            <a:xfrm>
              <a:off x="4117" y="2784"/>
              <a:ext cx="0" cy="234"/>
            </a:xfrm>
            <a:prstGeom prst="line">
              <a:avLst/>
            </a:prstGeom>
            <a:noFill/>
            <a:ln w="57150">
              <a:solidFill>
                <a:srgbClr val="FF0000"/>
              </a:solidFill>
              <a:round/>
              <a:headEnd/>
              <a:tailEnd/>
            </a:ln>
          </p:spPr>
          <p:txBody>
            <a:bodyPr wrap="none" anchor="ctr"/>
            <a:lstStyle/>
            <a:p>
              <a:endParaRPr lang="en-US"/>
            </a:p>
          </p:txBody>
        </p:sp>
      </p:grpSp>
      <p:sp>
        <p:nvSpPr>
          <p:cNvPr id="44" name="TextBox 43"/>
          <p:cNvSpPr txBox="1"/>
          <p:nvPr/>
        </p:nvSpPr>
        <p:spPr>
          <a:xfrm>
            <a:off x="990600" y="762000"/>
            <a:ext cx="7356501" cy="461665"/>
          </a:xfrm>
          <a:prstGeom prst="rect">
            <a:avLst/>
          </a:prstGeom>
          <a:noFill/>
        </p:spPr>
        <p:txBody>
          <a:bodyPr wrap="none" rtlCol="0">
            <a:spAutoFit/>
          </a:bodyPr>
          <a:lstStyle/>
          <a:p>
            <a:r>
              <a:rPr lang="en-US" sz="2400" b="1" dirty="0" smtClean="0"/>
              <a:t>How do we choose the probability of replication?</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738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673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6738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86" grpId="0" animBg="1"/>
      <p:bldP spid="867387" grpId="0"/>
      <p:bldP spid="867387" grpId="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p:txBody>
          <a:bodyPr/>
          <a:lstStyle/>
          <a:p>
            <a:r>
              <a:rPr lang="en-US"/>
              <a:t>Implementing ASR</a:t>
            </a:r>
          </a:p>
        </p:txBody>
      </p:sp>
      <p:sp>
        <p:nvSpPr>
          <p:cNvPr id="730115" name="Rectangle 3"/>
          <p:cNvSpPr>
            <a:spLocks noGrp="1" noChangeArrowheads="1"/>
          </p:cNvSpPr>
          <p:nvPr>
            <p:ph type="body" idx="1"/>
          </p:nvPr>
        </p:nvSpPr>
        <p:spPr/>
        <p:txBody>
          <a:bodyPr/>
          <a:lstStyle/>
          <a:p>
            <a:pPr marL="609600" indent="-609600">
              <a:buClr>
                <a:schemeClr val="tx1"/>
              </a:buClr>
              <a:buFont typeface="Times" pitchFamily="1" charset="0"/>
              <a:buChar char="•"/>
            </a:pPr>
            <a:r>
              <a:rPr lang="en-US" sz="3600" b="1" dirty="0">
                <a:solidFill>
                  <a:srgbClr val="3333FF"/>
                </a:solidFill>
              </a:rPr>
              <a:t>Four</a:t>
            </a:r>
            <a:r>
              <a:rPr lang="en-US" sz="3600" dirty="0"/>
              <a:t> mechanisms estimate deltas</a:t>
            </a:r>
          </a:p>
          <a:p>
            <a:pPr marL="939800" lvl="1" indent="-533400">
              <a:buClr>
                <a:srgbClr val="3333FF"/>
              </a:buClr>
              <a:buFont typeface="Arial" charset="0"/>
              <a:buAutoNum type="arabicPeriod"/>
            </a:pPr>
            <a:r>
              <a:rPr lang="en-US" sz="3200" dirty="0"/>
              <a:t>Decrease-in-replication Benefit</a:t>
            </a:r>
          </a:p>
          <a:p>
            <a:pPr marL="939800" lvl="1" indent="-533400">
              <a:buClr>
                <a:srgbClr val="3333FF"/>
              </a:buClr>
              <a:buFont typeface="Arial" charset="0"/>
              <a:buAutoNum type="arabicPeriod"/>
            </a:pPr>
            <a:r>
              <a:rPr lang="en-US" sz="3200" dirty="0"/>
              <a:t>Increase-in-replication Benefit</a:t>
            </a:r>
            <a:endParaRPr lang="en-US" sz="1400" dirty="0"/>
          </a:p>
          <a:p>
            <a:pPr marL="939800" lvl="1" indent="-533400">
              <a:buClr>
                <a:srgbClr val="3333FF"/>
              </a:buClr>
              <a:buFont typeface="Arial" charset="0"/>
              <a:buAutoNum type="arabicPeriod"/>
            </a:pPr>
            <a:r>
              <a:rPr lang="en-US" sz="3200" dirty="0"/>
              <a:t>Decrease-in-replication Cost</a:t>
            </a:r>
            <a:endParaRPr lang="en-US" sz="1400" dirty="0"/>
          </a:p>
          <a:p>
            <a:pPr marL="939800" lvl="1" indent="-533400">
              <a:buClr>
                <a:srgbClr val="3333FF"/>
              </a:buClr>
              <a:buFont typeface="Arial" charset="0"/>
              <a:buAutoNum type="arabicPeriod"/>
            </a:pPr>
            <a:r>
              <a:rPr lang="en-US" sz="3200" dirty="0"/>
              <a:t>Increase-in-replication Cost</a:t>
            </a:r>
            <a:endParaRPr lang="en-US" sz="1400" dirty="0"/>
          </a:p>
          <a:p>
            <a:pPr marL="609600" indent="-609600">
              <a:buFont typeface="Times" pitchFamily="1" charset="0"/>
              <a:buChar char="•"/>
            </a:pPr>
            <a:endParaRPr lang="en-US" dirty="0"/>
          </a:p>
          <a:p>
            <a:pPr marL="609600" indent="-609600">
              <a:buFont typeface="Times" pitchFamily="1" charset="0"/>
              <a:buChar char="•"/>
            </a:pPr>
            <a:r>
              <a:rPr lang="en-US" dirty="0"/>
              <a:t>Triggering a cost-benefit </a:t>
            </a:r>
            <a:r>
              <a:rPr lang="en-US" dirty="0" smtClean="0"/>
              <a:t>analysis</a:t>
            </a:r>
          </a:p>
          <a:p>
            <a:pPr marL="609600" indent="-609600">
              <a:buFont typeface="Times" pitchFamily="1" charset="0"/>
              <a:buChar char="•"/>
            </a:pPr>
            <a:r>
              <a:rPr lang="en-US" dirty="0" smtClean="0"/>
              <a:t>Four counters </a:t>
            </a:r>
            <a:r>
              <a:rPr lang="en-US" dirty="0" smtClean="0">
                <a:sym typeface="Wingdings" pitchFamily="2" charset="2"/>
              </a:rPr>
              <a:t> measuring cycle differences</a:t>
            </a:r>
            <a:endParaRPr lang="en-US" dirty="0"/>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Freeform 2"/>
          <p:cNvSpPr>
            <a:spLocks/>
          </p:cNvSpPr>
          <p:nvPr/>
        </p:nvSpPr>
        <p:spPr bwMode="auto">
          <a:xfrm>
            <a:off x="2597150" y="2554288"/>
            <a:ext cx="3836988" cy="2314575"/>
          </a:xfrm>
          <a:custGeom>
            <a:avLst/>
            <a:gdLst/>
            <a:ahLst/>
            <a:cxnLst>
              <a:cxn ang="0">
                <a:pos x="0" y="0"/>
              </a:cxn>
              <a:cxn ang="0">
                <a:pos x="800" y="720"/>
              </a:cxn>
              <a:cxn ang="0">
                <a:pos x="2417" y="1458"/>
              </a:cxn>
            </a:cxnLst>
            <a:rect l="0" t="0" r="r" b="b"/>
            <a:pathLst>
              <a:path w="2417" h="1458">
                <a:moveTo>
                  <a:pt x="0" y="0"/>
                </a:moveTo>
                <a:cubicBezTo>
                  <a:pt x="198" y="238"/>
                  <a:pt x="397" y="477"/>
                  <a:pt x="800" y="720"/>
                </a:cubicBezTo>
                <a:cubicBezTo>
                  <a:pt x="1203" y="963"/>
                  <a:pt x="1810" y="1210"/>
                  <a:pt x="2417" y="1458"/>
                </a:cubicBezTo>
              </a:path>
            </a:pathLst>
          </a:custGeom>
          <a:noFill/>
          <a:ln w="57150" cap="flat" cmpd="sng">
            <a:solidFill>
              <a:srgbClr val="800080"/>
            </a:solidFill>
            <a:prstDash val="solid"/>
            <a:round/>
            <a:headEnd/>
            <a:tailEnd/>
          </a:ln>
          <a:effectLst/>
        </p:spPr>
        <p:txBody>
          <a:bodyPr wrap="none" anchor="ctr"/>
          <a:lstStyle/>
          <a:p>
            <a:endParaRPr lang="en-US"/>
          </a:p>
        </p:txBody>
      </p:sp>
      <p:sp>
        <p:nvSpPr>
          <p:cNvPr id="968707" name="Rectangle 3"/>
          <p:cNvSpPr>
            <a:spLocks noGrp="1" noChangeArrowheads="1"/>
          </p:cNvSpPr>
          <p:nvPr>
            <p:ph type="title"/>
          </p:nvPr>
        </p:nvSpPr>
        <p:spPr/>
        <p:txBody>
          <a:bodyPr/>
          <a:lstStyle/>
          <a:p>
            <a:r>
              <a:rPr lang="en-US" dirty="0"/>
              <a:t>ASR: </a:t>
            </a:r>
            <a:r>
              <a:rPr lang="en-US" b="1" dirty="0"/>
              <a:t>Decrease-in-replication Benefit</a:t>
            </a:r>
          </a:p>
        </p:txBody>
      </p:sp>
      <p:sp>
        <p:nvSpPr>
          <p:cNvPr id="968708" name="Line 4"/>
          <p:cNvSpPr>
            <a:spLocks noChangeShapeType="1"/>
          </p:cNvSpPr>
          <p:nvPr/>
        </p:nvSpPr>
        <p:spPr bwMode="auto">
          <a:xfrm>
            <a:off x="2603500" y="2241550"/>
            <a:ext cx="0" cy="2820988"/>
          </a:xfrm>
          <a:prstGeom prst="line">
            <a:avLst/>
          </a:prstGeom>
          <a:noFill/>
          <a:ln w="76200">
            <a:solidFill>
              <a:schemeClr val="tx1"/>
            </a:solidFill>
            <a:round/>
            <a:headEnd type="arrow" w="med" len="med"/>
            <a:tailEnd/>
          </a:ln>
          <a:effectLst/>
        </p:spPr>
        <p:txBody>
          <a:bodyPr wrap="none" anchor="ctr"/>
          <a:lstStyle/>
          <a:p>
            <a:endParaRPr lang="en-US"/>
          </a:p>
        </p:txBody>
      </p:sp>
      <p:sp>
        <p:nvSpPr>
          <p:cNvPr id="968709" name="Line 5"/>
          <p:cNvSpPr>
            <a:spLocks noChangeShapeType="1"/>
          </p:cNvSpPr>
          <p:nvPr/>
        </p:nvSpPr>
        <p:spPr bwMode="auto">
          <a:xfrm flipH="1" flipV="1">
            <a:off x="2579688" y="5060950"/>
            <a:ext cx="4006850" cy="1588"/>
          </a:xfrm>
          <a:prstGeom prst="line">
            <a:avLst/>
          </a:prstGeom>
          <a:noFill/>
          <a:ln w="76200">
            <a:solidFill>
              <a:schemeClr val="tx1"/>
            </a:solidFill>
            <a:round/>
            <a:headEnd type="arrow" w="med" len="med"/>
            <a:tailEnd/>
          </a:ln>
          <a:effectLst/>
        </p:spPr>
        <p:txBody>
          <a:bodyPr wrap="none" anchor="ctr"/>
          <a:lstStyle/>
          <a:p>
            <a:endParaRPr lang="en-US"/>
          </a:p>
        </p:txBody>
      </p:sp>
      <p:sp>
        <p:nvSpPr>
          <p:cNvPr id="968710" name="Text Box 6"/>
          <p:cNvSpPr txBox="1">
            <a:spLocks noChangeArrowheads="1"/>
          </p:cNvSpPr>
          <p:nvPr/>
        </p:nvSpPr>
        <p:spPr bwMode="auto">
          <a:xfrm rot="16200000">
            <a:off x="810419" y="3507581"/>
            <a:ext cx="2578100" cy="579438"/>
          </a:xfrm>
          <a:prstGeom prst="rect">
            <a:avLst/>
          </a:prstGeom>
          <a:noFill/>
          <a:ln w="9525">
            <a:noFill/>
            <a:miter lim="800000"/>
            <a:headEnd/>
            <a:tailEnd/>
          </a:ln>
          <a:effectLst/>
        </p:spPr>
        <p:txBody>
          <a:bodyPr wrap="none">
            <a:spAutoFit/>
          </a:bodyPr>
          <a:lstStyle/>
          <a:p>
            <a:r>
              <a:rPr lang="en-US">
                <a:solidFill>
                  <a:schemeClr val="tx1"/>
                </a:solidFill>
              </a:rPr>
              <a:t>L2 Hit Cycles</a:t>
            </a:r>
            <a:endParaRPr lang="en-US"/>
          </a:p>
        </p:txBody>
      </p:sp>
      <p:sp>
        <p:nvSpPr>
          <p:cNvPr id="968711" name="Text Box 7"/>
          <p:cNvSpPr txBox="1">
            <a:spLocks noChangeArrowheads="1"/>
          </p:cNvSpPr>
          <p:nvPr/>
        </p:nvSpPr>
        <p:spPr bwMode="auto">
          <a:xfrm>
            <a:off x="2638425" y="5557838"/>
            <a:ext cx="3889375" cy="579437"/>
          </a:xfrm>
          <a:prstGeom prst="rect">
            <a:avLst/>
          </a:prstGeom>
          <a:noFill/>
          <a:ln w="9525">
            <a:noFill/>
            <a:miter lim="800000"/>
            <a:headEnd/>
            <a:tailEnd/>
          </a:ln>
          <a:effectLst/>
        </p:spPr>
        <p:txBody>
          <a:bodyPr wrap="none">
            <a:spAutoFit/>
          </a:bodyPr>
          <a:lstStyle/>
          <a:p>
            <a:r>
              <a:rPr lang="en-US">
                <a:solidFill>
                  <a:schemeClr val="tx1"/>
                </a:solidFill>
              </a:rPr>
              <a:t>Replication Capacity</a:t>
            </a:r>
          </a:p>
        </p:txBody>
      </p:sp>
      <p:grpSp>
        <p:nvGrpSpPr>
          <p:cNvPr id="2" name="Group 8"/>
          <p:cNvGrpSpPr>
            <a:grpSpLocks/>
          </p:cNvGrpSpPr>
          <p:nvPr/>
        </p:nvGrpSpPr>
        <p:grpSpPr bwMode="auto">
          <a:xfrm>
            <a:off x="3948113" y="4000500"/>
            <a:ext cx="1290637" cy="1528763"/>
            <a:chOff x="2487" y="2520"/>
            <a:chExt cx="813" cy="963"/>
          </a:xfrm>
        </p:grpSpPr>
        <p:sp>
          <p:nvSpPr>
            <p:cNvPr id="968713" name="Oval 9"/>
            <p:cNvSpPr>
              <a:spLocks noChangeArrowheads="1"/>
            </p:cNvSpPr>
            <p:nvPr/>
          </p:nvSpPr>
          <p:spPr bwMode="auto">
            <a:xfrm>
              <a:off x="2835" y="2520"/>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grpSp>
          <p:nvGrpSpPr>
            <p:cNvPr id="3" name="Group 10"/>
            <p:cNvGrpSpPr>
              <a:grpSpLocks/>
            </p:cNvGrpSpPr>
            <p:nvPr/>
          </p:nvGrpSpPr>
          <p:grpSpPr bwMode="auto">
            <a:xfrm>
              <a:off x="2487" y="3090"/>
              <a:ext cx="813" cy="393"/>
              <a:chOff x="2487" y="3090"/>
              <a:chExt cx="813" cy="393"/>
            </a:xfrm>
          </p:grpSpPr>
          <p:sp>
            <p:nvSpPr>
              <p:cNvPr id="968715" name="Line 11"/>
              <p:cNvSpPr>
                <a:spLocks noChangeShapeType="1"/>
              </p:cNvSpPr>
              <p:nvPr/>
            </p:nvSpPr>
            <p:spPr bwMode="auto">
              <a:xfrm>
                <a:off x="2889" y="3090"/>
                <a:ext cx="0" cy="215"/>
              </a:xfrm>
              <a:prstGeom prst="line">
                <a:avLst/>
              </a:prstGeom>
              <a:noFill/>
              <a:ln w="57150">
                <a:solidFill>
                  <a:schemeClr val="tx1"/>
                </a:solidFill>
                <a:round/>
                <a:headEnd/>
                <a:tailEnd/>
              </a:ln>
              <a:effectLst/>
            </p:spPr>
            <p:txBody>
              <a:bodyPr wrap="none" anchor="ctr"/>
              <a:lstStyle/>
              <a:p>
                <a:endParaRPr lang="en-US"/>
              </a:p>
            </p:txBody>
          </p:sp>
          <p:sp>
            <p:nvSpPr>
              <p:cNvPr id="968716" name="Text Box 12"/>
              <p:cNvSpPr txBox="1">
                <a:spLocks noChangeArrowheads="1"/>
              </p:cNvSpPr>
              <p:nvPr/>
            </p:nvSpPr>
            <p:spPr bwMode="auto">
              <a:xfrm>
                <a:off x="2487" y="3271"/>
                <a:ext cx="813" cy="212"/>
              </a:xfrm>
              <a:prstGeom prst="rect">
                <a:avLst/>
              </a:prstGeom>
              <a:noFill/>
              <a:ln w="9525">
                <a:noFill/>
                <a:miter lim="800000"/>
                <a:headEnd/>
                <a:tailEnd/>
              </a:ln>
              <a:effectLst/>
            </p:spPr>
            <p:txBody>
              <a:bodyPr wrap="none">
                <a:spAutoFit/>
              </a:bodyPr>
              <a:lstStyle/>
              <a:p>
                <a:r>
                  <a:rPr lang="en-US" sz="1600">
                    <a:solidFill>
                      <a:schemeClr val="tx1"/>
                    </a:solidFill>
                  </a:rPr>
                  <a:t>current level</a:t>
                </a:r>
                <a:endParaRPr lang="en-US"/>
              </a:p>
            </p:txBody>
          </p:sp>
        </p:grpSp>
      </p:grpSp>
      <p:grpSp>
        <p:nvGrpSpPr>
          <p:cNvPr id="4" name="Group 13"/>
          <p:cNvGrpSpPr>
            <a:grpSpLocks/>
          </p:cNvGrpSpPr>
          <p:nvPr/>
        </p:nvGrpSpPr>
        <p:grpSpPr bwMode="auto">
          <a:xfrm>
            <a:off x="2460625" y="3016250"/>
            <a:ext cx="1144588" cy="2509838"/>
            <a:chOff x="1550" y="1900"/>
            <a:chExt cx="721" cy="1581"/>
          </a:xfrm>
        </p:grpSpPr>
        <p:sp>
          <p:nvSpPr>
            <p:cNvPr id="968718" name="Line 14"/>
            <p:cNvSpPr>
              <a:spLocks noChangeShapeType="1"/>
            </p:cNvSpPr>
            <p:nvPr/>
          </p:nvSpPr>
          <p:spPr bwMode="auto">
            <a:xfrm>
              <a:off x="1920" y="3093"/>
              <a:ext cx="0" cy="214"/>
            </a:xfrm>
            <a:prstGeom prst="line">
              <a:avLst/>
            </a:prstGeom>
            <a:noFill/>
            <a:ln w="57150">
              <a:solidFill>
                <a:schemeClr val="tx1"/>
              </a:solidFill>
              <a:round/>
              <a:headEnd/>
              <a:tailEnd/>
            </a:ln>
            <a:effectLst/>
          </p:spPr>
          <p:txBody>
            <a:bodyPr wrap="none" anchor="ctr"/>
            <a:lstStyle/>
            <a:p>
              <a:endParaRPr lang="en-US"/>
            </a:p>
          </p:txBody>
        </p:sp>
        <p:sp>
          <p:nvSpPr>
            <p:cNvPr id="968719" name="Oval 15"/>
            <p:cNvSpPr>
              <a:spLocks noChangeArrowheads="1"/>
            </p:cNvSpPr>
            <p:nvPr/>
          </p:nvSpPr>
          <p:spPr bwMode="auto">
            <a:xfrm>
              <a:off x="1867" y="1900"/>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68720" name="Text Box 16"/>
            <p:cNvSpPr txBox="1">
              <a:spLocks noChangeArrowheads="1"/>
            </p:cNvSpPr>
            <p:nvPr/>
          </p:nvSpPr>
          <p:spPr bwMode="auto">
            <a:xfrm>
              <a:off x="1550" y="3269"/>
              <a:ext cx="721" cy="212"/>
            </a:xfrm>
            <a:prstGeom prst="rect">
              <a:avLst/>
            </a:prstGeom>
            <a:noFill/>
            <a:ln w="9525">
              <a:noFill/>
              <a:miter lim="800000"/>
              <a:headEnd/>
              <a:tailEnd/>
            </a:ln>
            <a:effectLst/>
          </p:spPr>
          <p:txBody>
            <a:bodyPr wrap="none">
              <a:spAutoFit/>
            </a:bodyPr>
            <a:lstStyle/>
            <a:p>
              <a:r>
                <a:rPr lang="en-US" sz="1600">
                  <a:solidFill>
                    <a:schemeClr val="tx1"/>
                  </a:solidFill>
                </a:rPr>
                <a:t>lower level</a:t>
              </a:r>
              <a:endParaRPr lang="en-US"/>
            </a:p>
          </p:txBody>
        </p:sp>
      </p:grpSp>
      <p:grpSp>
        <p:nvGrpSpPr>
          <p:cNvPr id="5" name="Group 21"/>
          <p:cNvGrpSpPr>
            <a:grpSpLocks/>
          </p:cNvGrpSpPr>
          <p:nvPr/>
        </p:nvGrpSpPr>
        <p:grpSpPr bwMode="auto">
          <a:xfrm>
            <a:off x="2422525" y="2492375"/>
            <a:ext cx="3300413" cy="1566863"/>
            <a:chOff x="1526" y="1570"/>
            <a:chExt cx="2079" cy="987"/>
          </a:xfrm>
        </p:grpSpPr>
        <p:sp>
          <p:nvSpPr>
            <p:cNvPr id="968726" name="Line 22"/>
            <p:cNvSpPr>
              <a:spLocks noChangeShapeType="1"/>
            </p:cNvSpPr>
            <p:nvPr/>
          </p:nvSpPr>
          <p:spPr bwMode="auto">
            <a:xfrm>
              <a:off x="1539" y="1943"/>
              <a:ext cx="213" cy="0"/>
            </a:xfrm>
            <a:prstGeom prst="line">
              <a:avLst/>
            </a:prstGeom>
            <a:noFill/>
            <a:ln w="57150">
              <a:solidFill>
                <a:srgbClr val="FF0000"/>
              </a:solidFill>
              <a:round/>
              <a:headEnd/>
              <a:tailEnd/>
            </a:ln>
            <a:effectLst/>
          </p:spPr>
          <p:txBody>
            <a:bodyPr wrap="none" anchor="ctr"/>
            <a:lstStyle/>
            <a:p>
              <a:endParaRPr lang="en-US"/>
            </a:p>
          </p:txBody>
        </p:sp>
        <p:sp>
          <p:nvSpPr>
            <p:cNvPr id="968727" name="Line 23"/>
            <p:cNvSpPr>
              <a:spLocks noChangeShapeType="1"/>
            </p:cNvSpPr>
            <p:nvPr/>
          </p:nvSpPr>
          <p:spPr bwMode="auto">
            <a:xfrm>
              <a:off x="1640" y="1952"/>
              <a:ext cx="0" cy="605"/>
            </a:xfrm>
            <a:prstGeom prst="line">
              <a:avLst/>
            </a:prstGeom>
            <a:noFill/>
            <a:ln w="76200">
              <a:solidFill>
                <a:srgbClr val="FF0000"/>
              </a:solidFill>
              <a:round/>
              <a:headEnd type="arrow" w="med" len="med"/>
              <a:tailEnd type="arrow" w="med" len="med"/>
            </a:ln>
            <a:effectLst/>
          </p:spPr>
          <p:txBody>
            <a:bodyPr wrap="none" anchor="ctr"/>
            <a:lstStyle/>
            <a:p>
              <a:endParaRPr lang="en-US"/>
            </a:p>
          </p:txBody>
        </p:sp>
        <p:sp>
          <p:nvSpPr>
            <p:cNvPr id="968728" name="Text Box 24"/>
            <p:cNvSpPr txBox="1">
              <a:spLocks noChangeArrowheads="1"/>
            </p:cNvSpPr>
            <p:nvPr/>
          </p:nvSpPr>
          <p:spPr bwMode="auto">
            <a:xfrm>
              <a:off x="3489" y="1570"/>
              <a:ext cx="116" cy="365"/>
            </a:xfrm>
            <a:prstGeom prst="rect">
              <a:avLst/>
            </a:prstGeom>
            <a:noFill/>
            <a:ln w="9525" algn="ctr">
              <a:noFill/>
              <a:miter lim="800000"/>
              <a:headEnd/>
              <a:tailEnd/>
            </a:ln>
            <a:effectLst/>
          </p:spPr>
          <p:txBody>
            <a:bodyPr wrap="none">
              <a:spAutoFit/>
            </a:bodyPr>
            <a:lstStyle/>
            <a:p>
              <a:pPr algn="ctr"/>
              <a:endParaRPr lang="en-US">
                <a:solidFill>
                  <a:srgbClr val="FF0000"/>
                </a:solidFill>
              </a:endParaRPr>
            </a:p>
          </p:txBody>
        </p:sp>
        <p:sp>
          <p:nvSpPr>
            <p:cNvPr id="968729" name="Line 25"/>
            <p:cNvSpPr>
              <a:spLocks noChangeShapeType="1"/>
            </p:cNvSpPr>
            <p:nvPr/>
          </p:nvSpPr>
          <p:spPr bwMode="auto">
            <a:xfrm>
              <a:off x="1526" y="2547"/>
              <a:ext cx="222" cy="5"/>
            </a:xfrm>
            <a:prstGeom prst="line">
              <a:avLst/>
            </a:prstGeom>
            <a:noFill/>
            <a:ln w="57150">
              <a:solidFill>
                <a:srgbClr val="FF0000"/>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lstStyle/>
          <a:p>
            <a:r>
              <a:rPr lang="en-US" dirty="0"/>
              <a:t>ASR: </a:t>
            </a:r>
            <a:r>
              <a:rPr lang="en-US" b="1" dirty="0"/>
              <a:t>Decrease-in-replication Benefit</a:t>
            </a:r>
            <a:endParaRPr lang="en-US" dirty="0"/>
          </a:p>
        </p:txBody>
      </p:sp>
      <p:sp>
        <p:nvSpPr>
          <p:cNvPr id="960515" name="Rectangle 3"/>
          <p:cNvSpPr>
            <a:spLocks noGrp="1" noChangeArrowheads="1"/>
          </p:cNvSpPr>
          <p:nvPr>
            <p:ph type="body" idx="1"/>
          </p:nvPr>
        </p:nvSpPr>
        <p:spPr/>
        <p:txBody>
          <a:bodyPr/>
          <a:lstStyle/>
          <a:p>
            <a:pPr>
              <a:lnSpc>
                <a:spcPct val="90000"/>
              </a:lnSpc>
              <a:buFont typeface="Times" pitchFamily="1" charset="0"/>
              <a:buChar char="•"/>
            </a:pPr>
            <a:r>
              <a:rPr lang="en-US" dirty="0"/>
              <a:t>Goal</a:t>
            </a:r>
          </a:p>
          <a:p>
            <a:pPr lvl="1">
              <a:lnSpc>
                <a:spcPct val="90000"/>
              </a:lnSpc>
            </a:pPr>
            <a:r>
              <a:rPr lang="en-US" dirty="0"/>
              <a:t>Determine replication benefit decrease of the next lower </a:t>
            </a:r>
            <a:r>
              <a:rPr lang="en-US" dirty="0" smtClean="0"/>
              <a:t>level</a:t>
            </a:r>
          </a:p>
          <a:p>
            <a:pPr lvl="1">
              <a:lnSpc>
                <a:spcPct val="90000"/>
              </a:lnSpc>
            </a:pPr>
            <a:r>
              <a:rPr lang="en-US" dirty="0" smtClean="0"/>
              <a:t>Local hits that would be remote hits</a:t>
            </a:r>
            <a:endParaRPr lang="en-US" dirty="0"/>
          </a:p>
          <a:p>
            <a:pPr>
              <a:lnSpc>
                <a:spcPct val="90000"/>
              </a:lnSpc>
            </a:pPr>
            <a:endParaRPr lang="en-US" dirty="0"/>
          </a:p>
          <a:p>
            <a:pPr>
              <a:lnSpc>
                <a:spcPct val="90000"/>
              </a:lnSpc>
            </a:pPr>
            <a:r>
              <a:rPr lang="en-US" dirty="0"/>
              <a:t>Mechanism</a:t>
            </a:r>
          </a:p>
          <a:p>
            <a:pPr lvl="1">
              <a:lnSpc>
                <a:spcPct val="90000"/>
              </a:lnSpc>
            </a:pPr>
            <a:r>
              <a:rPr lang="en-US" dirty="0"/>
              <a:t>Current Replica Bit </a:t>
            </a:r>
          </a:p>
          <a:p>
            <a:pPr lvl="2">
              <a:lnSpc>
                <a:spcPct val="90000"/>
              </a:lnSpc>
            </a:pPr>
            <a:r>
              <a:rPr lang="en-US" dirty="0"/>
              <a:t>Per L2 cache block</a:t>
            </a:r>
          </a:p>
          <a:p>
            <a:pPr lvl="2">
              <a:lnSpc>
                <a:spcPct val="90000"/>
              </a:lnSpc>
            </a:pPr>
            <a:r>
              <a:rPr lang="en-US" dirty="0"/>
              <a:t>Set for replications of the current level</a:t>
            </a:r>
          </a:p>
          <a:p>
            <a:pPr lvl="2">
              <a:lnSpc>
                <a:spcPct val="90000"/>
              </a:lnSpc>
            </a:pPr>
            <a:r>
              <a:rPr lang="en-US" dirty="0"/>
              <a:t>Not set for replications of lower level</a:t>
            </a:r>
          </a:p>
          <a:p>
            <a:pPr lvl="1">
              <a:lnSpc>
                <a:spcPct val="90000"/>
              </a:lnSpc>
            </a:pPr>
            <a:r>
              <a:rPr lang="en-US" dirty="0"/>
              <a:t>Current replica hits would be remote hits with next lower level</a:t>
            </a:r>
          </a:p>
          <a:p>
            <a:pPr lvl="2">
              <a:lnSpc>
                <a:spcPct val="90000"/>
              </a:lnSpc>
            </a:pPr>
            <a:endParaRPr lang="en-US" dirty="0"/>
          </a:p>
          <a:p>
            <a:pPr>
              <a:lnSpc>
                <a:spcPct val="90000"/>
              </a:lnSpc>
            </a:pPr>
            <a:r>
              <a:rPr lang="en-US" dirty="0"/>
              <a:t>Overhead</a:t>
            </a:r>
          </a:p>
          <a:p>
            <a:pPr lvl="1">
              <a:lnSpc>
                <a:spcPct val="90000"/>
              </a:lnSpc>
            </a:pPr>
            <a:r>
              <a:rPr lang="en-US" dirty="0"/>
              <a:t>1-bit x 256 K L2 blocks = 32 KB</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Freeform 2"/>
          <p:cNvSpPr>
            <a:spLocks/>
          </p:cNvSpPr>
          <p:nvPr/>
        </p:nvSpPr>
        <p:spPr bwMode="auto">
          <a:xfrm>
            <a:off x="2597150" y="2554288"/>
            <a:ext cx="3836988" cy="2314575"/>
          </a:xfrm>
          <a:custGeom>
            <a:avLst/>
            <a:gdLst/>
            <a:ahLst/>
            <a:cxnLst>
              <a:cxn ang="0">
                <a:pos x="0" y="0"/>
              </a:cxn>
              <a:cxn ang="0">
                <a:pos x="800" y="720"/>
              </a:cxn>
              <a:cxn ang="0">
                <a:pos x="2417" y="1458"/>
              </a:cxn>
            </a:cxnLst>
            <a:rect l="0" t="0" r="r" b="b"/>
            <a:pathLst>
              <a:path w="2417" h="1458">
                <a:moveTo>
                  <a:pt x="0" y="0"/>
                </a:moveTo>
                <a:cubicBezTo>
                  <a:pt x="198" y="238"/>
                  <a:pt x="397" y="477"/>
                  <a:pt x="800" y="720"/>
                </a:cubicBezTo>
                <a:cubicBezTo>
                  <a:pt x="1203" y="963"/>
                  <a:pt x="1810" y="1210"/>
                  <a:pt x="2417" y="1458"/>
                </a:cubicBezTo>
              </a:path>
            </a:pathLst>
          </a:custGeom>
          <a:noFill/>
          <a:ln w="57150" cap="flat" cmpd="sng">
            <a:solidFill>
              <a:srgbClr val="800080"/>
            </a:solidFill>
            <a:prstDash val="solid"/>
            <a:round/>
            <a:headEnd/>
            <a:tailEnd/>
          </a:ln>
          <a:effectLst/>
        </p:spPr>
        <p:txBody>
          <a:bodyPr wrap="none" anchor="ctr"/>
          <a:lstStyle/>
          <a:p>
            <a:endParaRPr lang="en-US"/>
          </a:p>
        </p:txBody>
      </p:sp>
      <p:sp>
        <p:nvSpPr>
          <p:cNvPr id="970755" name="Rectangle 3"/>
          <p:cNvSpPr>
            <a:spLocks noGrp="1" noChangeArrowheads="1"/>
          </p:cNvSpPr>
          <p:nvPr>
            <p:ph type="title"/>
          </p:nvPr>
        </p:nvSpPr>
        <p:spPr/>
        <p:txBody>
          <a:bodyPr/>
          <a:lstStyle/>
          <a:p>
            <a:r>
              <a:rPr lang="en-US" dirty="0"/>
              <a:t>ASR: </a:t>
            </a:r>
            <a:r>
              <a:rPr lang="en-US" b="1" dirty="0"/>
              <a:t>Increase-in-replication Benefit</a:t>
            </a:r>
          </a:p>
        </p:txBody>
      </p:sp>
      <p:sp>
        <p:nvSpPr>
          <p:cNvPr id="970756" name="Line 4"/>
          <p:cNvSpPr>
            <a:spLocks noChangeShapeType="1"/>
          </p:cNvSpPr>
          <p:nvPr/>
        </p:nvSpPr>
        <p:spPr bwMode="auto">
          <a:xfrm>
            <a:off x="2603500" y="2241550"/>
            <a:ext cx="0" cy="2820988"/>
          </a:xfrm>
          <a:prstGeom prst="line">
            <a:avLst/>
          </a:prstGeom>
          <a:noFill/>
          <a:ln w="76200">
            <a:solidFill>
              <a:schemeClr val="tx1"/>
            </a:solidFill>
            <a:round/>
            <a:headEnd type="arrow" w="med" len="med"/>
            <a:tailEnd/>
          </a:ln>
          <a:effectLst/>
        </p:spPr>
        <p:txBody>
          <a:bodyPr wrap="none" anchor="ctr"/>
          <a:lstStyle/>
          <a:p>
            <a:endParaRPr lang="en-US"/>
          </a:p>
        </p:txBody>
      </p:sp>
      <p:sp>
        <p:nvSpPr>
          <p:cNvPr id="970757" name="Line 5"/>
          <p:cNvSpPr>
            <a:spLocks noChangeShapeType="1"/>
          </p:cNvSpPr>
          <p:nvPr/>
        </p:nvSpPr>
        <p:spPr bwMode="auto">
          <a:xfrm flipH="1" flipV="1">
            <a:off x="2579688" y="5060950"/>
            <a:ext cx="4006850" cy="1588"/>
          </a:xfrm>
          <a:prstGeom prst="line">
            <a:avLst/>
          </a:prstGeom>
          <a:noFill/>
          <a:ln w="76200">
            <a:solidFill>
              <a:schemeClr val="tx1"/>
            </a:solidFill>
            <a:round/>
            <a:headEnd type="arrow" w="med" len="med"/>
            <a:tailEnd/>
          </a:ln>
          <a:effectLst/>
        </p:spPr>
        <p:txBody>
          <a:bodyPr wrap="none" anchor="ctr"/>
          <a:lstStyle/>
          <a:p>
            <a:endParaRPr lang="en-US"/>
          </a:p>
        </p:txBody>
      </p:sp>
      <p:sp>
        <p:nvSpPr>
          <p:cNvPr id="970758" name="Text Box 6"/>
          <p:cNvSpPr txBox="1">
            <a:spLocks noChangeArrowheads="1"/>
          </p:cNvSpPr>
          <p:nvPr/>
        </p:nvSpPr>
        <p:spPr bwMode="auto">
          <a:xfrm rot="16200000">
            <a:off x="810419" y="3507581"/>
            <a:ext cx="2578100" cy="579438"/>
          </a:xfrm>
          <a:prstGeom prst="rect">
            <a:avLst/>
          </a:prstGeom>
          <a:noFill/>
          <a:ln w="9525">
            <a:noFill/>
            <a:miter lim="800000"/>
            <a:headEnd/>
            <a:tailEnd/>
          </a:ln>
          <a:effectLst/>
        </p:spPr>
        <p:txBody>
          <a:bodyPr wrap="none">
            <a:spAutoFit/>
          </a:bodyPr>
          <a:lstStyle/>
          <a:p>
            <a:r>
              <a:rPr lang="en-US">
                <a:solidFill>
                  <a:schemeClr val="tx1"/>
                </a:solidFill>
              </a:rPr>
              <a:t>L2 Hit Cycles</a:t>
            </a:r>
            <a:endParaRPr lang="en-US"/>
          </a:p>
        </p:txBody>
      </p:sp>
      <p:sp>
        <p:nvSpPr>
          <p:cNvPr id="970759" name="Text Box 7"/>
          <p:cNvSpPr txBox="1">
            <a:spLocks noChangeArrowheads="1"/>
          </p:cNvSpPr>
          <p:nvPr/>
        </p:nvSpPr>
        <p:spPr bwMode="auto">
          <a:xfrm>
            <a:off x="2638425" y="5557838"/>
            <a:ext cx="3889375" cy="579437"/>
          </a:xfrm>
          <a:prstGeom prst="rect">
            <a:avLst/>
          </a:prstGeom>
          <a:noFill/>
          <a:ln w="9525">
            <a:noFill/>
            <a:miter lim="800000"/>
            <a:headEnd/>
            <a:tailEnd/>
          </a:ln>
          <a:effectLst/>
        </p:spPr>
        <p:txBody>
          <a:bodyPr wrap="none">
            <a:spAutoFit/>
          </a:bodyPr>
          <a:lstStyle/>
          <a:p>
            <a:r>
              <a:rPr lang="en-US">
                <a:solidFill>
                  <a:schemeClr val="tx1"/>
                </a:solidFill>
              </a:rPr>
              <a:t>Replication Capacity</a:t>
            </a:r>
          </a:p>
        </p:txBody>
      </p:sp>
      <p:grpSp>
        <p:nvGrpSpPr>
          <p:cNvPr id="2" name="Group 8"/>
          <p:cNvGrpSpPr>
            <a:grpSpLocks/>
          </p:cNvGrpSpPr>
          <p:nvPr/>
        </p:nvGrpSpPr>
        <p:grpSpPr bwMode="auto">
          <a:xfrm>
            <a:off x="3948113" y="4000500"/>
            <a:ext cx="1290637" cy="1528763"/>
            <a:chOff x="2487" y="2520"/>
            <a:chExt cx="813" cy="963"/>
          </a:xfrm>
        </p:grpSpPr>
        <p:sp>
          <p:nvSpPr>
            <p:cNvPr id="970761" name="Oval 9"/>
            <p:cNvSpPr>
              <a:spLocks noChangeArrowheads="1"/>
            </p:cNvSpPr>
            <p:nvPr/>
          </p:nvSpPr>
          <p:spPr bwMode="auto">
            <a:xfrm>
              <a:off x="2835" y="2520"/>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grpSp>
          <p:nvGrpSpPr>
            <p:cNvPr id="3" name="Group 10"/>
            <p:cNvGrpSpPr>
              <a:grpSpLocks/>
            </p:cNvGrpSpPr>
            <p:nvPr/>
          </p:nvGrpSpPr>
          <p:grpSpPr bwMode="auto">
            <a:xfrm>
              <a:off x="2487" y="3090"/>
              <a:ext cx="813" cy="393"/>
              <a:chOff x="2487" y="3090"/>
              <a:chExt cx="813" cy="393"/>
            </a:xfrm>
          </p:grpSpPr>
          <p:sp>
            <p:nvSpPr>
              <p:cNvPr id="970763" name="Line 11"/>
              <p:cNvSpPr>
                <a:spLocks noChangeShapeType="1"/>
              </p:cNvSpPr>
              <p:nvPr/>
            </p:nvSpPr>
            <p:spPr bwMode="auto">
              <a:xfrm>
                <a:off x="2889" y="3090"/>
                <a:ext cx="0" cy="215"/>
              </a:xfrm>
              <a:prstGeom prst="line">
                <a:avLst/>
              </a:prstGeom>
              <a:noFill/>
              <a:ln w="57150">
                <a:solidFill>
                  <a:schemeClr val="tx1"/>
                </a:solidFill>
                <a:round/>
                <a:headEnd/>
                <a:tailEnd/>
              </a:ln>
              <a:effectLst/>
            </p:spPr>
            <p:txBody>
              <a:bodyPr wrap="none" anchor="ctr"/>
              <a:lstStyle/>
              <a:p>
                <a:endParaRPr lang="en-US"/>
              </a:p>
            </p:txBody>
          </p:sp>
          <p:sp>
            <p:nvSpPr>
              <p:cNvPr id="970764" name="Text Box 12"/>
              <p:cNvSpPr txBox="1">
                <a:spLocks noChangeArrowheads="1"/>
              </p:cNvSpPr>
              <p:nvPr/>
            </p:nvSpPr>
            <p:spPr bwMode="auto">
              <a:xfrm>
                <a:off x="2487" y="3271"/>
                <a:ext cx="813" cy="212"/>
              </a:xfrm>
              <a:prstGeom prst="rect">
                <a:avLst/>
              </a:prstGeom>
              <a:noFill/>
              <a:ln w="9525">
                <a:noFill/>
                <a:miter lim="800000"/>
                <a:headEnd/>
                <a:tailEnd/>
              </a:ln>
              <a:effectLst/>
            </p:spPr>
            <p:txBody>
              <a:bodyPr wrap="none">
                <a:spAutoFit/>
              </a:bodyPr>
              <a:lstStyle/>
              <a:p>
                <a:r>
                  <a:rPr lang="en-US" sz="1600">
                    <a:solidFill>
                      <a:schemeClr val="tx1"/>
                    </a:solidFill>
                  </a:rPr>
                  <a:t>current level</a:t>
                </a:r>
                <a:endParaRPr lang="en-US"/>
              </a:p>
            </p:txBody>
          </p:sp>
        </p:grpSp>
      </p:grpSp>
      <p:grpSp>
        <p:nvGrpSpPr>
          <p:cNvPr id="4" name="Group 17"/>
          <p:cNvGrpSpPr>
            <a:grpSpLocks/>
          </p:cNvGrpSpPr>
          <p:nvPr/>
        </p:nvGrpSpPr>
        <p:grpSpPr bwMode="auto">
          <a:xfrm>
            <a:off x="5438775" y="4637088"/>
            <a:ext cx="1223963" cy="874712"/>
            <a:chOff x="3426" y="2921"/>
            <a:chExt cx="771" cy="551"/>
          </a:xfrm>
        </p:grpSpPr>
        <p:sp>
          <p:nvSpPr>
            <p:cNvPr id="970770" name="Line 18"/>
            <p:cNvSpPr>
              <a:spLocks noChangeShapeType="1"/>
            </p:cNvSpPr>
            <p:nvPr/>
          </p:nvSpPr>
          <p:spPr bwMode="auto">
            <a:xfrm>
              <a:off x="3785" y="3097"/>
              <a:ext cx="0" cy="190"/>
            </a:xfrm>
            <a:prstGeom prst="line">
              <a:avLst/>
            </a:prstGeom>
            <a:noFill/>
            <a:ln w="57150">
              <a:solidFill>
                <a:schemeClr val="tx1"/>
              </a:solidFill>
              <a:round/>
              <a:headEnd/>
              <a:tailEnd/>
            </a:ln>
            <a:effectLst/>
          </p:spPr>
          <p:txBody>
            <a:bodyPr wrap="none" anchor="ctr"/>
            <a:lstStyle/>
            <a:p>
              <a:endParaRPr lang="en-US"/>
            </a:p>
          </p:txBody>
        </p:sp>
        <p:sp>
          <p:nvSpPr>
            <p:cNvPr id="970771" name="Oval 19"/>
            <p:cNvSpPr>
              <a:spLocks noChangeArrowheads="1"/>
            </p:cNvSpPr>
            <p:nvPr/>
          </p:nvSpPr>
          <p:spPr bwMode="auto">
            <a:xfrm>
              <a:off x="3732" y="2921"/>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0772" name="Text Box 20"/>
            <p:cNvSpPr txBox="1">
              <a:spLocks noChangeArrowheads="1"/>
            </p:cNvSpPr>
            <p:nvPr/>
          </p:nvSpPr>
          <p:spPr bwMode="auto">
            <a:xfrm>
              <a:off x="3426" y="3260"/>
              <a:ext cx="771" cy="212"/>
            </a:xfrm>
            <a:prstGeom prst="rect">
              <a:avLst/>
            </a:prstGeom>
            <a:noFill/>
            <a:ln w="9525">
              <a:noFill/>
              <a:miter lim="800000"/>
              <a:headEnd/>
              <a:tailEnd/>
            </a:ln>
            <a:effectLst/>
          </p:spPr>
          <p:txBody>
            <a:bodyPr wrap="none">
              <a:spAutoFit/>
            </a:bodyPr>
            <a:lstStyle/>
            <a:p>
              <a:r>
                <a:rPr lang="en-US" sz="1600">
                  <a:solidFill>
                    <a:schemeClr val="tx1"/>
                  </a:solidFill>
                </a:rPr>
                <a:t>higher level</a:t>
              </a:r>
              <a:endParaRPr lang="en-US"/>
            </a:p>
          </p:txBody>
        </p:sp>
      </p:grpSp>
      <p:grpSp>
        <p:nvGrpSpPr>
          <p:cNvPr id="5" name="Group 26"/>
          <p:cNvGrpSpPr>
            <a:grpSpLocks/>
          </p:cNvGrpSpPr>
          <p:nvPr/>
        </p:nvGrpSpPr>
        <p:grpSpPr bwMode="auto">
          <a:xfrm>
            <a:off x="2420938" y="3368675"/>
            <a:ext cx="4689475" cy="1327150"/>
            <a:chOff x="1525" y="2122"/>
            <a:chExt cx="2954" cy="836"/>
          </a:xfrm>
        </p:grpSpPr>
        <p:sp>
          <p:nvSpPr>
            <p:cNvPr id="970779" name="Line 27"/>
            <p:cNvSpPr>
              <a:spLocks noChangeShapeType="1"/>
            </p:cNvSpPr>
            <p:nvPr/>
          </p:nvSpPr>
          <p:spPr bwMode="auto">
            <a:xfrm>
              <a:off x="1528" y="2566"/>
              <a:ext cx="222" cy="9"/>
            </a:xfrm>
            <a:prstGeom prst="line">
              <a:avLst/>
            </a:prstGeom>
            <a:noFill/>
            <a:ln w="57150">
              <a:solidFill>
                <a:srgbClr val="FF0000"/>
              </a:solidFill>
              <a:round/>
              <a:headEnd/>
              <a:tailEnd/>
            </a:ln>
            <a:effectLst/>
          </p:spPr>
          <p:txBody>
            <a:bodyPr wrap="none" anchor="ctr"/>
            <a:lstStyle/>
            <a:p>
              <a:endParaRPr lang="en-US"/>
            </a:p>
          </p:txBody>
        </p:sp>
        <p:sp>
          <p:nvSpPr>
            <p:cNvPr id="970780" name="Line 28"/>
            <p:cNvSpPr>
              <a:spLocks noChangeShapeType="1"/>
            </p:cNvSpPr>
            <p:nvPr/>
          </p:nvSpPr>
          <p:spPr bwMode="auto">
            <a:xfrm flipV="1">
              <a:off x="1525" y="2957"/>
              <a:ext cx="222" cy="1"/>
            </a:xfrm>
            <a:prstGeom prst="line">
              <a:avLst/>
            </a:prstGeom>
            <a:noFill/>
            <a:ln w="57150">
              <a:solidFill>
                <a:srgbClr val="FF0000"/>
              </a:solidFill>
              <a:round/>
              <a:headEnd/>
              <a:tailEnd/>
            </a:ln>
            <a:effectLst/>
          </p:spPr>
          <p:txBody>
            <a:bodyPr wrap="none" anchor="ctr"/>
            <a:lstStyle/>
            <a:p>
              <a:endParaRPr lang="en-US"/>
            </a:p>
          </p:txBody>
        </p:sp>
        <p:sp>
          <p:nvSpPr>
            <p:cNvPr id="970781" name="Line 29"/>
            <p:cNvSpPr>
              <a:spLocks noChangeShapeType="1"/>
            </p:cNvSpPr>
            <p:nvPr/>
          </p:nvSpPr>
          <p:spPr bwMode="auto">
            <a:xfrm flipH="1">
              <a:off x="1637" y="2557"/>
              <a:ext cx="1" cy="386"/>
            </a:xfrm>
            <a:prstGeom prst="line">
              <a:avLst/>
            </a:prstGeom>
            <a:noFill/>
            <a:ln w="76200">
              <a:solidFill>
                <a:srgbClr val="FF0000"/>
              </a:solidFill>
              <a:round/>
              <a:headEnd type="arrow" w="med" len="med"/>
              <a:tailEnd type="arrow" w="med" len="med"/>
            </a:ln>
            <a:effectLst/>
          </p:spPr>
          <p:txBody>
            <a:bodyPr wrap="none" anchor="ctr"/>
            <a:lstStyle/>
            <a:p>
              <a:endParaRPr lang="en-US"/>
            </a:p>
          </p:txBody>
        </p:sp>
        <p:sp>
          <p:nvSpPr>
            <p:cNvPr id="970782" name="Text Box 30"/>
            <p:cNvSpPr txBox="1">
              <a:spLocks noChangeArrowheads="1"/>
            </p:cNvSpPr>
            <p:nvPr/>
          </p:nvSpPr>
          <p:spPr bwMode="auto">
            <a:xfrm>
              <a:off x="4363" y="2122"/>
              <a:ext cx="116" cy="365"/>
            </a:xfrm>
            <a:prstGeom prst="rect">
              <a:avLst/>
            </a:prstGeom>
            <a:noFill/>
            <a:ln w="9525" algn="ctr">
              <a:noFill/>
              <a:miter lim="800000"/>
              <a:headEnd/>
              <a:tailEnd/>
            </a:ln>
            <a:effectLst/>
          </p:spPr>
          <p:txBody>
            <a:bodyPr wrap="none">
              <a:spAutoFit/>
            </a:bodyPr>
            <a:lstStyle/>
            <a:p>
              <a:pPr algn="ctr"/>
              <a:endParaRPr lang="en-US">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p:txBody>
          <a:bodyPr/>
          <a:lstStyle/>
          <a:p>
            <a:r>
              <a:rPr lang="en-US" dirty="0"/>
              <a:t>ASR: </a:t>
            </a:r>
            <a:r>
              <a:rPr lang="en-US" b="1" dirty="0"/>
              <a:t>Increase-in-replication Benefit</a:t>
            </a:r>
            <a:endParaRPr lang="en-US" dirty="0"/>
          </a:p>
        </p:txBody>
      </p:sp>
      <p:sp>
        <p:nvSpPr>
          <p:cNvPr id="962563" name="Rectangle 3"/>
          <p:cNvSpPr>
            <a:spLocks noGrp="1" noChangeArrowheads="1"/>
          </p:cNvSpPr>
          <p:nvPr>
            <p:ph type="body" idx="1"/>
          </p:nvPr>
        </p:nvSpPr>
        <p:spPr/>
        <p:txBody>
          <a:bodyPr/>
          <a:lstStyle/>
          <a:p>
            <a:pPr>
              <a:lnSpc>
                <a:spcPct val="90000"/>
              </a:lnSpc>
            </a:pPr>
            <a:endParaRPr lang="en-US" sz="2400" dirty="0">
              <a:solidFill>
                <a:schemeClr val="bg2"/>
              </a:solidFill>
            </a:endParaRPr>
          </a:p>
          <a:p>
            <a:pPr>
              <a:lnSpc>
                <a:spcPct val="90000"/>
              </a:lnSpc>
            </a:pPr>
            <a:r>
              <a:rPr lang="en-US" sz="2400" dirty="0"/>
              <a:t>Goal</a:t>
            </a:r>
          </a:p>
          <a:p>
            <a:pPr lvl="1">
              <a:lnSpc>
                <a:spcPct val="90000"/>
              </a:lnSpc>
            </a:pPr>
            <a:r>
              <a:rPr lang="en-US" sz="2000" dirty="0"/>
              <a:t>Determine replication benefit increase of the next higher </a:t>
            </a:r>
            <a:r>
              <a:rPr lang="en-US" sz="2000" dirty="0" smtClean="0"/>
              <a:t>level</a:t>
            </a:r>
          </a:p>
          <a:p>
            <a:pPr lvl="1">
              <a:lnSpc>
                <a:spcPct val="90000"/>
              </a:lnSpc>
            </a:pPr>
            <a:r>
              <a:rPr lang="en-US" sz="2000" dirty="0" smtClean="0"/>
              <a:t>Blocks not replicated that would have been replicated</a:t>
            </a:r>
            <a:endParaRPr lang="en-US" sz="2000" dirty="0"/>
          </a:p>
          <a:p>
            <a:pPr>
              <a:lnSpc>
                <a:spcPct val="90000"/>
              </a:lnSpc>
            </a:pPr>
            <a:endParaRPr lang="en-US" sz="2400" dirty="0"/>
          </a:p>
          <a:p>
            <a:pPr>
              <a:lnSpc>
                <a:spcPct val="90000"/>
              </a:lnSpc>
            </a:pPr>
            <a:r>
              <a:rPr lang="en-US" sz="2400" dirty="0"/>
              <a:t>Mechanism</a:t>
            </a:r>
          </a:p>
          <a:p>
            <a:pPr lvl="1">
              <a:lnSpc>
                <a:spcPct val="90000"/>
              </a:lnSpc>
            </a:pPr>
            <a:r>
              <a:rPr lang="en-US" sz="2000" dirty="0"/>
              <a:t>Next Level Hit Buffers (NLHBs)</a:t>
            </a:r>
          </a:p>
          <a:p>
            <a:pPr lvl="2">
              <a:lnSpc>
                <a:spcPct val="90000"/>
              </a:lnSpc>
            </a:pPr>
            <a:r>
              <a:rPr lang="en-US" sz="1800" dirty="0"/>
              <a:t>8-bit partial tag buffer</a:t>
            </a:r>
          </a:p>
          <a:p>
            <a:pPr lvl="2">
              <a:lnSpc>
                <a:spcPct val="90000"/>
              </a:lnSpc>
            </a:pPr>
            <a:r>
              <a:rPr lang="en-US" sz="1800" dirty="0"/>
              <a:t>Store replicas of the next </a:t>
            </a:r>
            <a:r>
              <a:rPr lang="en-US" sz="1800" dirty="0" smtClean="0"/>
              <a:t>higher when not replicated</a:t>
            </a:r>
            <a:endParaRPr lang="en-US" sz="1800" dirty="0"/>
          </a:p>
          <a:p>
            <a:pPr lvl="1">
              <a:lnSpc>
                <a:spcPct val="90000"/>
              </a:lnSpc>
            </a:pPr>
            <a:r>
              <a:rPr lang="en-US" sz="2000" dirty="0"/>
              <a:t>NLHB hits would be local L2 hits with next higher level</a:t>
            </a:r>
          </a:p>
          <a:p>
            <a:pPr lvl="1">
              <a:lnSpc>
                <a:spcPct val="90000"/>
              </a:lnSpc>
            </a:pPr>
            <a:endParaRPr lang="en-US" sz="2000" dirty="0"/>
          </a:p>
          <a:p>
            <a:pPr>
              <a:lnSpc>
                <a:spcPct val="90000"/>
              </a:lnSpc>
            </a:pPr>
            <a:r>
              <a:rPr lang="en-US" sz="2400" dirty="0"/>
              <a:t>Overhead</a:t>
            </a:r>
          </a:p>
          <a:p>
            <a:pPr lvl="1">
              <a:lnSpc>
                <a:spcPct val="90000"/>
              </a:lnSpc>
            </a:pPr>
            <a:r>
              <a:rPr lang="en-US" sz="2000" dirty="0"/>
              <a:t>8-bits x 16 K entries x 8 processors = 128 KB</a:t>
            </a:r>
            <a:endParaRPr lang="en-US" sz="2000" dirty="0">
              <a:solidFill>
                <a:schemeClr val="bg2"/>
              </a:solidFill>
            </a:endParaRPr>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228600" y="46038"/>
            <a:ext cx="8839200" cy="258762"/>
          </a:xfrm>
        </p:spPr>
        <p:txBody>
          <a:bodyPr/>
          <a:lstStyle/>
          <a:p>
            <a:r>
              <a:rPr lang="en-US" dirty="0"/>
              <a:t>ASR: </a:t>
            </a:r>
            <a:r>
              <a:rPr lang="en-US" b="1" dirty="0" smtClean="0"/>
              <a:t>Decrease-in-replication Cost</a:t>
            </a:r>
            <a:endParaRPr lang="en-US" b="1" dirty="0"/>
          </a:p>
        </p:txBody>
      </p:sp>
      <p:grpSp>
        <p:nvGrpSpPr>
          <p:cNvPr id="2" name="Group 3"/>
          <p:cNvGrpSpPr>
            <a:grpSpLocks/>
          </p:cNvGrpSpPr>
          <p:nvPr/>
        </p:nvGrpSpPr>
        <p:grpSpPr bwMode="auto">
          <a:xfrm>
            <a:off x="2579688" y="2241550"/>
            <a:ext cx="4006850" cy="2820988"/>
            <a:chOff x="1860" y="1173"/>
            <a:chExt cx="2524" cy="1777"/>
          </a:xfrm>
        </p:grpSpPr>
        <p:sp>
          <p:nvSpPr>
            <p:cNvPr id="972804" name="Line 4"/>
            <p:cNvSpPr>
              <a:spLocks noChangeShapeType="1"/>
            </p:cNvSpPr>
            <p:nvPr/>
          </p:nvSpPr>
          <p:spPr bwMode="auto">
            <a:xfrm>
              <a:off x="1875" y="1173"/>
              <a:ext cx="0" cy="1777"/>
            </a:xfrm>
            <a:prstGeom prst="line">
              <a:avLst/>
            </a:prstGeom>
            <a:noFill/>
            <a:ln w="76200">
              <a:solidFill>
                <a:schemeClr val="tx1"/>
              </a:solidFill>
              <a:round/>
              <a:headEnd type="arrow" w="med" len="med"/>
              <a:tailEnd/>
            </a:ln>
            <a:effectLst/>
          </p:spPr>
          <p:txBody>
            <a:bodyPr wrap="none" anchor="ctr"/>
            <a:lstStyle/>
            <a:p>
              <a:endParaRPr lang="en-US"/>
            </a:p>
          </p:txBody>
        </p:sp>
        <p:sp>
          <p:nvSpPr>
            <p:cNvPr id="972805" name="Line 5"/>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a:effectLst/>
          </p:spPr>
          <p:txBody>
            <a:bodyPr wrap="none" anchor="ctr"/>
            <a:lstStyle/>
            <a:p>
              <a:endParaRPr lang="en-US"/>
            </a:p>
          </p:txBody>
        </p:sp>
      </p:grpSp>
      <p:sp>
        <p:nvSpPr>
          <p:cNvPr id="972806" name="Text Box 6"/>
          <p:cNvSpPr txBox="1">
            <a:spLocks noChangeArrowheads="1"/>
          </p:cNvSpPr>
          <p:nvPr/>
        </p:nvSpPr>
        <p:spPr bwMode="auto">
          <a:xfrm rot="16200000">
            <a:off x="641350" y="3336925"/>
            <a:ext cx="2916238" cy="579438"/>
          </a:xfrm>
          <a:prstGeom prst="rect">
            <a:avLst/>
          </a:prstGeom>
          <a:noFill/>
          <a:ln w="9525">
            <a:noFill/>
            <a:miter lim="800000"/>
            <a:headEnd/>
            <a:tailEnd/>
          </a:ln>
          <a:effectLst/>
        </p:spPr>
        <p:txBody>
          <a:bodyPr wrap="none">
            <a:spAutoFit/>
          </a:bodyPr>
          <a:lstStyle/>
          <a:p>
            <a:r>
              <a:rPr lang="en-US">
                <a:solidFill>
                  <a:schemeClr val="tx1"/>
                </a:solidFill>
              </a:rPr>
              <a:t>L2 Miss Cycles</a:t>
            </a:r>
            <a:endParaRPr lang="en-US"/>
          </a:p>
        </p:txBody>
      </p:sp>
      <p:sp>
        <p:nvSpPr>
          <p:cNvPr id="972807" name="Text Box 7"/>
          <p:cNvSpPr txBox="1">
            <a:spLocks noChangeArrowheads="1"/>
          </p:cNvSpPr>
          <p:nvPr/>
        </p:nvSpPr>
        <p:spPr bwMode="auto">
          <a:xfrm>
            <a:off x="2638425" y="5472113"/>
            <a:ext cx="3889375" cy="579437"/>
          </a:xfrm>
          <a:prstGeom prst="rect">
            <a:avLst/>
          </a:prstGeom>
          <a:noFill/>
          <a:ln w="9525">
            <a:noFill/>
            <a:miter lim="800000"/>
            <a:headEnd/>
            <a:tailEnd/>
          </a:ln>
          <a:effectLst/>
        </p:spPr>
        <p:txBody>
          <a:bodyPr wrap="none">
            <a:spAutoFit/>
          </a:bodyPr>
          <a:lstStyle/>
          <a:p>
            <a:r>
              <a:rPr lang="en-US">
                <a:solidFill>
                  <a:schemeClr val="tx1"/>
                </a:solidFill>
              </a:rPr>
              <a:t>Replication Capacity</a:t>
            </a:r>
          </a:p>
        </p:txBody>
      </p:sp>
      <p:sp>
        <p:nvSpPr>
          <p:cNvPr id="972808" name="Line 8"/>
          <p:cNvSpPr>
            <a:spLocks noChangeShapeType="1"/>
          </p:cNvSpPr>
          <p:nvPr/>
        </p:nvSpPr>
        <p:spPr bwMode="auto">
          <a:xfrm flipV="1">
            <a:off x="2624138" y="3160713"/>
            <a:ext cx="3556000" cy="1481137"/>
          </a:xfrm>
          <a:prstGeom prst="line">
            <a:avLst/>
          </a:prstGeom>
          <a:noFill/>
          <a:ln w="57150">
            <a:solidFill>
              <a:srgbClr val="000066"/>
            </a:solidFill>
            <a:round/>
            <a:headEnd/>
            <a:tailEnd/>
          </a:ln>
          <a:effectLst/>
        </p:spPr>
        <p:txBody>
          <a:bodyPr wrap="none" anchor="ctr"/>
          <a:lstStyle/>
          <a:p>
            <a:endParaRPr lang="en-US"/>
          </a:p>
        </p:txBody>
      </p:sp>
      <p:grpSp>
        <p:nvGrpSpPr>
          <p:cNvPr id="3" name="Group 9"/>
          <p:cNvGrpSpPr>
            <a:grpSpLocks/>
          </p:cNvGrpSpPr>
          <p:nvPr/>
        </p:nvGrpSpPr>
        <p:grpSpPr bwMode="auto">
          <a:xfrm>
            <a:off x="3948113" y="3765550"/>
            <a:ext cx="1290637" cy="1763713"/>
            <a:chOff x="2487" y="2372"/>
            <a:chExt cx="813" cy="1111"/>
          </a:xfrm>
        </p:grpSpPr>
        <p:sp>
          <p:nvSpPr>
            <p:cNvPr id="972810" name="Oval 10"/>
            <p:cNvSpPr>
              <a:spLocks noChangeArrowheads="1"/>
            </p:cNvSpPr>
            <p:nvPr/>
          </p:nvSpPr>
          <p:spPr bwMode="auto">
            <a:xfrm>
              <a:off x="2835" y="2372"/>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2811" name="Line 11"/>
            <p:cNvSpPr>
              <a:spLocks noChangeShapeType="1"/>
            </p:cNvSpPr>
            <p:nvPr/>
          </p:nvSpPr>
          <p:spPr bwMode="auto">
            <a:xfrm>
              <a:off x="2889" y="3090"/>
              <a:ext cx="0" cy="215"/>
            </a:xfrm>
            <a:prstGeom prst="line">
              <a:avLst/>
            </a:prstGeom>
            <a:noFill/>
            <a:ln w="57150">
              <a:solidFill>
                <a:schemeClr val="tx1"/>
              </a:solidFill>
              <a:round/>
              <a:headEnd/>
              <a:tailEnd/>
            </a:ln>
            <a:effectLst/>
          </p:spPr>
          <p:txBody>
            <a:bodyPr wrap="none" anchor="ctr"/>
            <a:lstStyle/>
            <a:p>
              <a:endParaRPr lang="en-US"/>
            </a:p>
          </p:txBody>
        </p:sp>
        <p:sp>
          <p:nvSpPr>
            <p:cNvPr id="972812" name="Text Box 12"/>
            <p:cNvSpPr txBox="1">
              <a:spLocks noChangeArrowheads="1"/>
            </p:cNvSpPr>
            <p:nvPr/>
          </p:nvSpPr>
          <p:spPr bwMode="auto">
            <a:xfrm>
              <a:off x="2487" y="3271"/>
              <a:ext cx="813" cy="212"/>
            </a:xfrm>
            <a:prstGeom prst="rect">
              <a:avLst/>
            </a:prstGeom>
            <a:noFill/>
            <a:ln w="9525">
              <a:noFill/>
              <a:miter lim="800000"/>
              <a:headEnd/>
              <a:tailEnd/>
            </a:ln>
            <a:effectLst/>
          </p:spPr>
          <p:txBody>
            <a:bodyPr wrap="none">
              <a:spAutoFit/>
            </a:bodyPr>
            <a:lstStyle/>
            <a:p>
              <a:r>
                <a:rPr lang="en-US" sz="1600">
                  <a:solidFill>
                    <a:schemeClr val="tx1"/>
                  </a:solidFill>
                </a:rPr>
                <a:t>current level</a:t>
              </a:r>
              <a:endParaRPr lang="en-US"/>
            </a:p>
          </p:txBody>
        </p:sp>
      </p:grpSp>
      <p:grpSp>
        <p:nvGrpSpPr>
          <p:cNvPr id="4" name="Group 13"/>
          <p:cNvGrpSpPr>
            <a:grpSpLocks/>
          </p:cNvGrpSpPr>
          <p:nvPr/>
        </p:nvGrpSpPr>
        <p:grpSpPr bwMode="auto">
          <a:xfrm>
            <a:off x="2460625" y="4389438"/>
            <a:ext cx="1144588" cy="1136650"/>
            <a:chOff x="1550" y="2765"/>
            <a:chExt cx="721" cy="716"/>
          </a:xfrm>
        </p:grpSpPr>
        <p:sp>
          <p:nvSpPr>
            <p:cNvPr id="972814" name="Oval 14"/>
            <p:cNvSpPr>
              <a:spLocks noChangeArrowheads="1"/>
            </p:cNvSpPr>
            <p:nvPr/>
          </p:nvSpPr>
          <p:spPr bwMode="auto">
            <a:xfrm>
              <a:off x="1867" y="2765"/>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2815" name="Line 15"/>
            <p:cNvSpPr>
              <a:spLocks noChangeShapeType="1"/>
            </p:cNvSpPr>
            <p:nvPr/>
          </p:nvSpPr>
          <p:spPr bwMode="auto">
            <a:xfrm>
              <a:off x="1920" y="3093"/>
              <a:ext cx="0" cy="214"/>
            </a:xfrm>
            <a:prstGeom prst="line">
              <a:avLst/>
            </a:prstGeom>
            <a:noFill/>
            <a:ln w="57150">
              <a:solidFill>
                <a:schemeClr val="tx1"/>
              </a:solidFill>
              <a:round/>
              <a:headEnd/>
              <a:tailEnd/>
            </a:ln>
            <a:effectLst/>
          </p:spPr>
          <p:txBody>
            <a:bodyPr wrap="none" anchor="ctr"/>
            <a:lstStyle/>
            <a:p>
              <a:endParaRPr lang="en-US"/>
            </a:p>
          </p:txBody>
        </p:sp>
        <p:sp>
          <p:nvSpPr>
            <p:cNvPr id="972816" name="Text Box 16"/>
            <p:cNvSpPr txBox="1">
              <a:spLocks noChangeArrowheads="1"/>
            </p:cNvSpPr>
            <p:nvPr/>
          </p:nvSpPr>
          <p:spPr bwMode="auto">
            <a:xfrm>
              <a:off x="1550" y="3269"/>
              <a:ext cx="721" cy="212"/>
            </a:xfrm>
            <a:prstGeom prst="rect">
              <a:avLst/>
            </a:prstGeom>
            <a:noFill/>
            <a:ln w="9525">
              <a:noFill/>
              <a:miter lim="800000"/>
              <a:headEnd/>
              <a:tailEnd/>
            </a:ln>
            <a:effectLst/>
          </p:spPr>
          <p:txBody>
            <a:bodyPr wrap="none">
              <a:spAutoFit/>
            </a:bodyPr>
            <a:lstStyle/>
            <a:p>
              <a:r>
                <a:rPr lang="en-US" sz="1600">
                  <a:solidFill>
                    <a:schemeClr val="tx1"/>
                  </a:solidFill>
                </a:rPr>
                <a:t>lower level</a:t>
              </a:r>
              <a:endParaRPr lang="en-US"/>
            </a:p>
          </p:txBody>
        </p:sp>
      </p:grpSp>
      <p:grpSp>
        <p:nvGrpSpPr>
          <p:cNvPr id="5" name="Group 21"/>
          <p:cNvGrpSpPr>
            <a:grpSpLocks/>
          </p:cNvGrpSpPr>
          <p:nvPr/>
        </p:nvGrpSpPr>
        <p:grpSpPr bwMode="auto">
          <a:xfrm>
            <a:off x="2409825" y="3803650"/>
            <a:ext cx="3030538" cy="642938"/>
            <a:chOff x="1518" y="2396"/>
            <a:chExt cx="1909" cy="405"/>
          </a:xfrm>
        </p:grpSpPr>
        <p:sp>
          <p:nvSpPr>
            <p:cNvPr id="972822" name="Line 22"/>
            <p:cNvSpPr>
              <a:spLocks noChangeShapeType="1"/>
            </p:cNvSpPr>
            <p:nvPr/>
          </p:nvSpPr>
          <p:spPr bwMode="auto">
            <a:xfrm>
              <a:off x="1530" y="2800"/>
              <a:ext cx="230" cy="1"/>
            </a:xfrm>
            <a:prstGeom prst="line">
              <a:avLst/>
            </a:prstGeom>
            <a:noFill/>
            <a:ln w="57150">
              <a:solidFill>
                <a:srgbClr val="FF0000"/>
              </a:solidFill>
              <a:round/>
              <a:headEnd/>
              <a:tailEnd/>
            </a:ln>
            <a:effectLst/>
          </p:spPr>
          <p:txBody>
            <a:bodyPr wrap="none" anchor="ctr"/>
            <a:lstStyle/>
            <a:p>
              <a:endParaRPr lang="en-US"/>
            </a:p>
          </p:txBody>
        </p:sp>
        <p:sp>
          <p:nvSpPr>
            <p:cNvPr id="972823" name="Line 23"/>
            <p:cNvSpPr>
              <a:spLocks noChangeShapeType="1"/>
            </p:cNvSpPr>
            <p:nvPr/>
          </p:nvSpPr>
          <p:spPr bwMode="auto">
            <a:xfrm flipV="1">
              <a:off x="1636" y="2396"/>
              <a:ext cx="0" cy="391"/>
            </a:xfrm>
            <a:prstGeom prst="line">
              <a:avLst/>
            </a:prstGeom>
            <a:noFill/>
            <a:ln w="76200">
              <a:solidFill>
                <a:srgbClr val="FF0000"/>
              </a:solidFill>
              <a:round/>
              <a:headEnd type="arrow" w="med" len="med"/>
              <a:tailEnd type="arrow" w="med" len="med"/>
            </a:ln>
            <a:effectLst/>
          </p:spPr>
          <p:txBody>
            <a:bodyPr wrap="none" anchor="ctr"/>
            <a:lstStyle/>
            <a:p>
              <a:endParaRPr lang="en-US"/>
            </a:p>
          </p:txBody>
        </p:sp>
        <p:sp>
          <p:nvSpPr>
            <p:cNvPr id="972824" name="Line 24"/>
            <p:cNvSpPr>
              <a:spLocks noChangeShapeType="1"/>
            </p:cNvSpPr>
            <p:nvPr/>
          </p:nvSpPr>
          <p:spPr bwMode="auto">
            <a:xfrm>
              <a:off x="1518" y="2416"/>
              <a:ext cx="223" cy="1"/>
            </a:xfrm>
            <a:prstGeom prst="line">
              <a:avLst/>
            </a:prstGeom>
            <a:noFill/>
            <a:ln w="57150">
              <a:solidFill>
                <a:srgbClr val="FF0000"/>
              </a:solidFill>
              <a:round/>
              <a:headEnd/>
              <a:tailEnd/>
            </a:ln>
            <a:effectLst/>
          </p:spPr>
          <p:txBody>
            <a:bodyPr wrap="none" anchor="ctr"/>
            <a:lstStyle/>
            <a:p>
              <a:endParaRPr lang="en-US"/>
            </a:p>
          </p:txBody>
        </p:sp>
        <p:sp>
          <p:nvSpPr>
            <p:cNvPr id="972825" name="Text Box 25"/>
            <p:cNvSpPr txBox="1">
              <a:spLocks noChangeArrowheads="1"/>
            </p:cNvSpPr>
            <p:nvPr/>
          </p:nvSpPr>
          <p:spPr bwMode="auto">
            <a:xfrm>
              <a:off x="3311" y="2434"/>
              <a:ext cx="116" cy="365"/>
            </a:xfrm>
            <a:prstGeom prst="rect">
              <a:avLst/>
            </a:prstGeom>
            <a:noFill/>
            <a:ln w="9525" algn="ctr">
              <a:noFill/>
              <a:miter lim="800000"/>
              <a:headEnd/>
              <a:tailEnd/>
            </a:ln>
            <a:effectLst/>
          </p:spPr>
          <p:txBody>
            <a:bodyPr wrap="none">
              <a:spAutoFit/>
            </a:bodyPr>
            <a:lstStyle/>
            <a:p>
              <a:pPr algn="ctr"/>
              <a:endParaRPr lang="en-US">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a:xfrm>
            <a:off x="0" y="0"/>
            <a:ext cx="8466137" cy="381000"/>
          </a:xfrm>
        </p:spPr>
        <p:txBody>
          <a:bodyPr/>
          <a:lstStyle/>
          <a:p>
            <a:r>
              <a:rPr lang="en-US" dirty="0"/>
              <a:t>ASR: </a:t>
            </a:r>
            <a:r>
              <a:rPr lang="en-US" b="1" dirty="0"/>
              <a:t>Decrease-in-replication Cost</a:t>
            </a:r>
            <a:endParaRPr lang="en-US" dirty="0"/>
          </a:p>
        </p:txBody>
      </p:sp>
      <p:sp>
        <p:nvSpPr>
          <p:cNvPr id="964611" name="Rectangle 3"/>
          <p:cNvSpPr>
            <a:spLocks noGrp="1" noChangeArrowheads="1"/>
          </p:cNvSpPr>
          <p:nvPr>
            <p:ph type="body" idx="1"/>
          </p:nvPr>
        </p:nvSpPr>
        <p:spPr/>
        <p:txBody>
          <a:bodyPr/>
          <a:lstStyle/>
          <a:p>
            <a:endParaRPr lang="en-US" sz="2000" dirty="0"/>
          </a:p>
          <a:p>
            <a:r>
              <a:rPr lang="en-US" sz="2000" dirty="0"/>
              <a:t>Goal</a:t>
            </a:r>
          </a:p>
          <a:p>
            <a:pPr lvl="1"/>
            <a:r>
              <a:rPr lang="en-US" sz="1800" dirty="0"/>
              <a:t>Determine replication cost decrease of the next lower </a:t>
            </a:r>
            <a:r>
              <a:rPr lang="en-US" sz="1800" dirty="0" smtClean="0"/>
              <a:t>level</a:t>
            </a:r>
          </a:p>
          <a:p>
            <a:pPr lvl="1"/>
            <a:r>
              <a:rPr lang="en-US" sz="1800" dirty="0" smtClean="0"/>
              <a:t>Would be hits in lower level, evicted due to replication in this level</a:t>
            </a:r>
            <a:endParaRPr lang="en-US" sz="1800" dirty="0"/>
          </a:p>
          <a:p>
            <a:endParaRPr lang="en-US" sz="2000" dirty="0"/>
          </a:p>
          <a:p>
            <a:r>
              <a:rPr lang="en-US" sz="2000" dirty="0"/>
              <a:t>Mechanism</a:t>
            </a:r>
          </a:p>
          <a:p>
            <a:pPr lvl="1"/>
            <a:r>
              <a:rPr lang="en-US" sz="1800" dirty="0"/>
              <a:t>Victim Tag Buffers (VTBs)</a:t>
            </a:r>
          </a:p>
          <a:p>
            <a:pPr lvl="2"/>
            <a:r>
              <a:rPr lang="en-US" sz="1600" dirty="0"/>
              <a:t>16-bit partial tags </a:t>
            </a:r>
          </a:p>
          <a:p>
            <a:pPr lvl="2"/>
            <a:r>
              <a:rPr lang="en-US" sz="1600" dirty="0"/>
              <a:t>Store recently evicted blocks of current replication level</a:t>
            </a:r>
          </a:p>
          <a:p>
            <a:pPr lvl="1"/>
            <a:r>
              <a:rPr lang="en-US" sz="1800" dirty="0"/>
              <a:t>VTB hits would be on-chip hits with next lower level</a:t>
            </a:r>
          </a:p>
          <a:p>
            <a:pPr lvl="1"/>
            <a:endParaRPr lang="en-US" sz="1800" dirty="0"/>
          </a:p>
          <a:p>
            <a:r>
              <a:rPr lang="en-US" sz="2000" dirty="0"/>
              <a:t>Overhead</a:t>
            </a:r>
          </a:p>
          <a:p>
            <a:pPr lvl="1"/>
            <a:r>
              <a:rPr lang="en-US" sz="1800" dirty="0"/>
              <a:t>16-bits x 1 K entry </a:t>
            </a:r>
            <a:r>
              <a:rPr lang="en-US" sz="2000" dirty="0"/>
              <a:t>x 8 processors </a:t>
            </a:r>
            <a:r>
              <a:rPr lang="en-US" sz="1800" dirty="0"/>
              <a:t>= 16 KB</a:t>
            </a:r>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p:txBody>
          <a:bodyPr/>
          <a:lstStyle/>
          <a:p>
            <a:r>
              <a:rPr lang="en-US" dirty="0"/>
              <a:t>ASR: </a:t>
            </a:r>
            <a:r>
              <a:rPr lang="en-US" b="1" dirty="0" smtClean="0"/>
              <a:t>Increase-in-replication Cost</a:t>
            </a:r>
            <a:endParaRPr lang="en-US" b="1" dirty="0"/>
          </a:p>
        </p:txBody>
      </p:sp>
      <p:grpSp>
        <p:nvGrpSpPr>
          <p:cNvPr id="2" name="Group 3"/>
          <p:cNvGrpSpPr>
            <a:grpSpLocks/>
          </p:cNvGrpSpPr>
          <p:nvPr/>
        </p:nvGrpSpPr>
        <p:grpSpPr bwMode="auto">
          <a:xfrm>
            <a:off x="2579688" y="2241550"/>
            <a:ext cx="4006850" cy="2820988"/>
            <a:chOff x="1860" y="1173"/>
            <a:chExt cx="2524" cy="1777"/>
          </a:xfrm>
        </p:grpSpPr>
        <p:sp>
          <p:nvSpPr>
            <p:cNvPr id="974852" name="Line 4"/>
            <p:cNvSpPr>
              <a:spLocks noChangeShapeType="1"/>
            </p:cNvSpPr>
            <p:nvPr/>
          </p:nvSpPr>
          <p:spPr bwMode="auto">
            <a:xfrm>
              <a:off x="1875" y="1173"/>
              <a:ext cx="0" cy="1777"/>
            </a:xfrm>
            <a:prstGeom prst="line">
              <a:avLst/>
            </a:prstGeom>
            <a:noFill/>
            <a:ln w="76200">
              <a:solidFill>
                <a:schemeClr val="tx1"/>
              </a:solidFill>
              <a:round/>
              <a:headEnd type="arrow" w="med" len="med"/>
              <a:tailEnd/>
            </a:ln>
            <a:effectLst/>
          </p:spPr>
          <p:txBody>
            <a:bodyPr wrap="none" anchor="ctr"/>
            <a:lstStyle/>
            <a:p>
              <a:endParaRPr lang="en-US"/>
            </a:p>
          </p:txBody>
        </p:sp>
        <p:sp>
          <p:nvSpPr>
            <p:cNvPr id="974853" name="Line 5"/>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a:effectLst/>
          </p:spPr>
          <p:txBody>
            <a:bodyPr wrap="none" anchor="ctr"/>
            <a:lstStyle/>
            <a:p>
              <a:endParaRPr lang="en-US"/>
            </a:p>
          </p:txBody>
        </p:sp>
      </p:grpSp>
      <p:sp>
        <p:nvSpPr>
          <p:cNvPr id="974854" name="Text Box 6"/>
          <p:cNvSpPr txBox="1">
            <a:spLocks noChangeArrowheads="1"/>
          </p:cNvSpPr>
          <p:nvPr/>
        </p:nvSpPr>
        <p:spPr bwMode="auto">
          <a:xfrm rot="16200000">
            <a:off x="641350" y="3336925"/>
            <a:ext cx="2916238" cy="579438"/>
          </a:xfrm>
          <a:prstGeom prst="rect">
            <a:avLst/>
          </a:prstGeom>
          <a:noFill/>
          <a:ln w="9525">
            <a:noFill/>
            <a:miter lim="800000"/>
            <a:headEnd/>
            <a:tailEnd/>
          </a:ln>
          <a:effectLst/>
        </p:spPr>
        <p:txBody>
          <a:bodyPr wrap="none">
            <a:spAutoFit/>
          </a:bodyPr>
          <a:lstStyle/>
          <a:p>
            <a:r>
              <a:rPr lang="en-US">
                <a:solidFill>
                  <a:schemeClr val="tx1"/>
                </a:solidFill>
              </a:rPr>
              <a:t>L2 Miss Cycles</a:t>
            </a:r>
            <a:endParaRPr lang="en-US"/>
          </a:p>
        </p:txBody>
      </p:sp>
      <p:sp>
        <p:nvSpPr>
          <p:cNvPr id="974855" name="Text Box 7"/>
          <p:cNvSpPr txBox="1">
            <a:spLocks noChangeArrowheads="1"/>
          </p:cNvSpPr>
          <p:nvPr/>
        </p:nvSpPr>
        <p:spPr bwMode="auto">
          <a:xfrm>
            <a:off x="2638425" y="5472113"/>
            <a:ext cx="3889375" cy="579437"/>
          </a:xfrm>
          <a:prstGeom prst="rect">
            <a:avLst/>
          </a:prstGeom>
          <a:noFill/>
          <a:ln w="9525">
            <a:noFill/>
            <a:miter lim="800000"/>
            <a:headEnd/>
            <a:tailEnd/>
          </a:ln>
          <a:effectLst/>
        </p:spPr>
        <p:txBody>
          <a:bodyPr wrap="none">
            <a:spAutoFit/>
          </a:bodyPr>
          <a:lstStyle/>
          <a:p>
            <a:r>
              <a:rPr lang="en-US">
                <a:solidFill>
                  <a:schemeClr val="tx1"/>
                </a:solidFill>
              </a:rPr>
              <a:t>Replication Capacity</a:t>
            </a:r>
          </a:p>
        </p:txBody>
      </p:sp>
      <p:sp>
        <p:nvSpPr>
          <p:cNvPr id="974856" name="Line 8"/>
          <p:cNvSpPr>
            <a:spLocks noChangeShapeType="1"/>
          </p:cNvSpPr>
          <p:nvPr/>
        </p:nvSpPr>
        <p:spPr bwMode="auto">
          <a:xfrm flipV="1">
            <a:off x="2624138" y="3160713"/>
            <a:ext cx="3556000" cy="1481137"/>
          </a:xfrm>
          <a:prstGeom prst="line">
            <a:avLst/>
          </a:prstGeom>
          <a:noFill/>
          <a:ln w="57150">
            <a:solidFill>
              <a:srgbClr val="000066"/>
            </a:solidFill>
            <a:round/>
            <a:headEnd/>
            <a:tailEnd/>
          </a:ln>
          <a:effectLst/>
        </p:spPr>
        <p:txBody>
          <a:bodyPr wrap="none" anchor="ctr"/>
          <a:lstStyle/>
          <a:p>
            <a:endParaRPr lang="en-US"/>
          </a:p>
        </p:txBody>
      </p:sp>
      <p:grpSp>
        <p:nvGrpSpPr>
          <p:cNvPr id="3" name="Group 9"/>
          <p:cNvGrpSpPr>
            <a:grpSpLocks/>
          </p:cNvGrpSpPr>
          <p:nvPr/>
        </p:nvGrpSpPr>
        <p:grpSpPr bwMode="auto">
          <a:xfrm>
            <a:off x="3948113" y="3765550"/>
            <a:ext cx="1290637" cy="1763713"/>
            <a:chOff x="2487" y="2372"/>
            <a:chExt cx="813" cy="1111"/>
          </a:xfrm>
        </p:grpSpPr>
        <p:sp>
          <p:nvSpPr>
            <p:cNvPr id="974858" name="Oval 10"/>
            <p:cNvSpPr>
              <a:spLocks noChangeArrowheads="1"/>
            </p:cNvSpPr>
            <p:nvPr/>
          </p:nvSpPr>
          <p:spPr bwMode="auto">
            <a:xfrm>
              <a:off x="2835" y="2372"/>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4859" name="Line 11"/>
            <p:cNvSpPr>
              <a:spLocks noChangeShapeType="1"/>
            </p:cNvSpPr>
            <p:nvPr/>
          </p:nvSpPr>
          <p:spPr bwMode="auto">
            <a:xfrm>
              <a:off x="2889" y="3090"/>
              <a:ext cx="0" cy="215"/>
            </a:xfrm>
            <a:prstGeom prst="line">
              <a:avLst/>
            </a:prstGeom>
            <a:noFill/>
            <a:ln w="57150">
              <a:solidFill>
                <a:schemeClr val="tx1"/>
              </a:solidFill>
              <a:round/>
              <a:headEnd/>
              <a:tailEnd/>
            </a:ln>
            <a:effectLst/>
          </p:spPr>
          <p:txBody>
            <a:bodyPr wrap="none" anchor="ctr"/>
            <a:lstStyle/>
            <a:p>
              <a:endParaRPr lang="en-US"/>
            </a:p>
          </p:txBody>
        </p:sp>
        <p:sp>
          <p:nvSpPr>
            <p:cNvPr id="974860" name="Text Box 12"/>
            <p:cNvSpPr txBox="1">
              <a:spLocks noChangeArrowheads="1"/>
            </p:cNvSpPr>
            <p:nvPr/>
          </p:nvSpPr>
          <p:spPr bwMode="auto">
            <a:xfrm>
              <a:off x="2487" y="3271"/>
              <a:ext cx="813" cy="212"/>
            </a:xfrm>
            <a:prstGeom prst="rect">
              <a:avLst/>
            </a:prstGeom>
            <a:noFill/>
            <a:ln w="9525">
              <a:noFill/>
              <a:miter lim="800000"/>
              <a:headEnd/>
              <a:tailEnd/>
            </a:ln>
            <a:effectLst/>
          </p:spPr>
          <p:txBody>
            <a:bodyPr wrap="none">
              <a:spAutoFit/>
            </a:bodyPr>
            <a:lstStyle/>
            <a:p>
              <a:r>
                <a:rPr lang="en-US" sz="1600">
                  <a:solidFill>
                    <a:schemeClr val="tx1"/>
                  </a:solidFill>
                </a:rPr>
                <a:t>current level</a:t>
              </a:r>
              <a:endParaRPr lang="en-US"/>
            </a:p>
          </p:txBody>
        </p:sp>
      </p:grpSp>
      <p:grpSp>
        <p:nvGrpSpPr>
          <p:cNvPr id="4" name="Group 17"/>
          <p:cNvGrpSpPr>
            <a:grpSpLocks/>
          </p:cNvGrpSpPr>
          <p:nvPr/>
        </p:nvGrpSpPr>
        <p:grpSpPr bwMode="auto">
          <a:xfrm>
            <a:off x="5438775" y="3144838"/>
            <a:ext cx="1223963" cy="2366962"/>
            <a:chOff x="3426" y="1981"/>
            <a:chExt cx="771" cy="1491"/>
          </a:xfrm>
        </p:grpSpPr>
        <p:sp>
          <p:nvSpPr>
            <p:cNvPr id="974866" name="Oval 18"/>
            <p:cNvSpPr>
              <a:spLocks noChangeArrowheads="1"/>
            </p:cNvSpPr>
            <p:nvPr/>
          </p:nvSpPr>
          <p:spPr bwMode="auto">
            <a:xfrm>
              <a:off x="3747" y="1981"/>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4867" name="Line 19"/>
            <p:cNvSpPr>
              <a:spLocks noChangeShapeType="1"/>
            </p:cNvSpPr>
            <p:nvPr/>
          </p:nvSpPr>
          <p:spPr bwMode="auto">
            <a:xfrm>
              <a:off x="3785" y="3097"/>
              <a:ext cx="0" cy="190"/>
            </a:xfrm>
            <a:prstGeom prst="line">
              <a:avLst/>
            </a:prstGeom>
            <a:noFill/>
            <a:ln w="57150">
              <a:solidFill>
                <a:schemeClr val="tx1"/>
              </a:solidFill>
              <a:round/>
              <a:headEnd/>
              <a:tailEnd/>
            </a:ln>
            <a:effectLst/>
          </p:spPr>
          <p:txBody>
            <a:bodyPr wrap="none" anchor="ctr"/>
            <a:lstStyle/>
            <a:p>
              <a:endParaRPr lang="en-US"/>
            </a:p>
          </p:txBody>
        </p:sp>
        <p:sp>
          <p:nvSpPr>
            <p:cNvPr id="974868" name="Text Box 20"/>
            <p:cNvSpPr txBox="1">
              <a:spLocks noChangeArrowheads="1"/>
            </p:cNvSpPr>
            <p:nvPr/>
          </p:nvSpPr>
          <p:spPr bwMode="auto">
            <a:xfrm>
              <a:off x="3426" y="3260"/>
              <a:ext cx="771" cy="212"/>
            </a:xfrm>
            <a:prstGeom prst="rect">
              <a:avLst/>
            </a:prstGeom>
            <a:noFill/>
            <a:ln w="9525">
              <a:noFill/>
              <a:miter lim="800000"/>
              <a:headEnd/>
              <a:tailEnd/>
            </a:ln>
            <a:effectLst/>
          </p:spPr>
          <p:txBody>
            <a:bodyPr wrap="none">
              <a:spAutoFit/>
            </a:bodyPr>
            <a:lstStyle/>
            <a:p>
              <a:r>
                <a:rPr lang="en-US" sz="1600">
                  <a:solidFill>
                    <a:schemeClr val="tx1"/>
                  </a:solidFill>
                </a:rPr>
                <a:t>higher level</a:t>
              </a:r>
              <a:endParaRPr lang="en-US"/>
            </a:p>
          </p:txBody>
        </p:sp>
      </p:grpSp>
      <p:grpSp>
        <p:nvGrpSpPr>
          <p:cNvPr id="5" name="Group 26"/>
          <p:cNvGrpSpPr>
            <a:grpSpLocks/>
          </p:cNvGrpSpPr>
          <p:nvPr/>
        </p:nvGrpSpPr>
        <p:grpSpPr bwMode="auto">
          <a:xfrm>
            <a:off x="2427288" y="2873375"/>
            <a:ext cx="5073650" cy="935038"/>
            <a:chOff x="1529" y="1810"/>
            <a:chExt cx="3196" cy="589"/>
          </a:xfrm>
        </p:grpSpPr>
        <p:sp>
          <p:nvSpPr>
            <p:cNvPr id="974875" name="Line 27"/>
            <p:cNvSpPr>
              <a:spLocks noChangeShapeType="1"/>
            </p:cNvSpPr>
            <p:nvPr/>
          </p:nvSpPr>
          <p:spPr bwMode="auto">
            <a:xfrm flipV="1">
              <a:off x="1529" y="2395"/>
              <a:ext cx="222" cy="1"/>
            </a:xfrm>
            <a:prstGeom prst="line">
              <a:avLst/>
            </a:prstGeom>
            <a:noFill/>
            <a:ln w="57150">
              <a:solidFill>
                <a:srgbClr val="FF0000"/>
              </a:solidFill>
              <a:round/>
              <a:headEnd/>
              <a:tailEnd/>
            </a:ln>
            <a:effectLst/>
          </p:spPr>
          <p:txBody>
            <a:bodyPr wrap="none" anchor="ctr"/>
            <a:lstStyle/>
            <a:p>
              <a:endParaRPr lang="en-US"/>
            </a:p>
          </p:txBody>
        </p:sp>
        <p:sp>
          <p:nvSpPr>
            <p:cNvPr id="974876" name="Line 28"/>
            <p:cNvSpPr>
              <a:spLocks noChangeShapeType="1"/>
            </p:cNvSpPr>
            <p:nvPr/>
          </p:nvSpPr>
          <p:spPr bwMode="auto">
            <a:xfrm flipV="1">
              <a:off x="1633" y="2008"/>
              <a:ext cx="0" cy="391"/>
            </a:xfrm>
            <a:prstGeom prst="line">
              <a:avLst/>
            </a:prstGeom>
            <a:noFill/>
            <a:ln w="76200">
              <a:solidFill>
                <a:srgbClr val="FF0000"/>
              </a:solidFill>
              <a:round/>
              <a:headEnd type="arrow" w="med" len="med"/>
              <a:tailEnd type="arrow" w="med" len="med"/>
            </a:ln>
            <a:effectLst/>
          </p:spPr>
          <p:txBody>
            <a:bodyPr wrap="none" anchor="ctr"/>
            <a:lstStyle/>
            <a:p>
              <a:endParaRPr lang="en-US"/>
            </a:p>
          </p:txBody>
        </p:sp>
        <p:sp>
          <p:nvSpPr>
            <p:cNvPr id="974877" name="Line 29"/>
            <p:cNvSpPr>
              <a:spLocks noChangeShapeType="1"/>
            </p:cNvSpPr>
            <p:nvPr/>
          </p:nvSpPr>
          <p:spPr bwMode="auto">
            <a:xfrm flipV="1">
              <a:off x="1536" y="1991"/>
              <a:ext cx="224" cy="1"/>
            </a:xfrm>
            <a:prstGeom prst="line">
              <a:avLst/>
            </a:prstGeom>
            <a:noFill/>
            <a:ln w="57150">
              <a:solidFill>
                <a:srgbClr val="FF0000"/>
              </a:solidFill>
              <a:round/>
              <a:headEnd/>
              <a:tailEnd/>
            </a:ln>
            <a:effectLst/>
          </p:spPr>
          <p:txBody>
            <a:bodyPr wrap="none" anchor="ctr"/>
            <a:lstStyle/>
            <a:p>
              <a:endParaRPr lang="en-US"/>
            </a:p>
          </p:txBody>
        </p:sp>
        <p:sp>
          <p:nvSpPr>
            <p:cNvPr id="974878" name="Text Box 30"/>
            <p:cNvSpPr txBox="1">
              <a:spLocks noChangeArrowheads="1"/>
            </p:cNvSpPr>
            <p:nvPr/>
          </p:nvSpPr>
          <p:spPr bwMode="auto">
            <a:xfrm>
              <a:off x="4609" y="1810"/>
              <a:ext cx="116" cy="365"/>
            </a:xfrm>
            <a:prstGeom prst="rect">
              <a:avLst/>
            </a:prstGeom>
            <a:noFill/>
            <a:ln w="9525" algn="ctr">
              <a:noFill/>
              <a:miter lim="800000"/>
              <a:headEnd/>
              <a:tailEnd/>
            </a:ln>
            <a:effectLst/>
          </p:spPr>
          <p:txBody>
            <a:bodyPr wrap="none">
              <a:spAutoFit/>
            </a:bodyPr>
            <a:lstStyle/>
            <a:p>
              <a:pPr algn="ctr"/>
              <a:endParaRPr lang="en-US">
                <a:solidFill>
                  <a:srgbClr val="FF0000"/>
                </a:solidFill>
              </a:endParaRPr>
            </a:p>
          </p:txBody>
        </p:sp>
      </p:gr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r>
              <a:rPr lang="en-US" dirty="0"/>
              <a:t>ASR: </a:t>
            </a:r>
            <a:r>
              <a:rPr lang="en-US" b="1" dirty="0"/>
              <a:t>Increase-in-replication Cost</a:t>
            </a:r>
            <a:endParaRPr lang="en-US" dirty="0"/>
          </a:p>
        </p:txBody>
      </p:sp>
      <p:sp>
        <p:nvSpPr>
          <p:cNvPr id="966659" name="Rectangle 3"/>
          <p:cNvSpPr>
            <a:spLocks noGrp="1" noChangeArrowheads="1"/>
          </p:cNvSpPr>
          <p:nvPr>
            <p:ph type="body" idx="1"/>
          </p:nvPr>
        </p:nvSpPr>
        <p:spPr/>
        <p:txBody>
          <a:bodyPr/>
          <a:lstStyle/>
          <a:p>
            <a:pPr>
              <a:lnSpc>
                <a:spcPct val="90000"/>
              </a:lnSpc>
            </a:pPr>
            <a:r>
              <a:rPr lang="en-US" sz="2400" dirty="0"/>
              <a:t>Goal</a:t>
            </a:r>
          </a:p>
          <a:p>
            <a:pPr lvl="1">
              <a:lnSpc>
                <a:spcPct val="90000"/>
              </a:lnSpc>
            </a:pPr>
            <a:r>
              <a:rPr lang="en-US" sz="2000" dirty="0"/>
              <a:t>Determine replication cost increase of the next higher </a:t>
            </a:r>
            <a:r>
              <a:rPr lang="en-US" sz="2000" dirty="0" smtClean="0"/>
              <a:t>level</a:t>
            </a:r>
          </a:p>
          <a:p>
            <a:pPr lvl="1">
              <a:lnSpc>
                <a:spcPct val="90000"/>
              </a:lnSpc>
            </a:pPr>
            <a:r>
              <a:rPr lang="en-US" sz="2000" dirty="0" smtClean="0"/>
              <a:t>Would be evicted due to replication at next level</a:t>
            </a:r>
            <a:endParaRPr lang="en-US" sz="2000" dirty="0"/>
          </a:p>
          <a:p>
            <a:pPr>
              <a:lnSpc>
                <a:spcPct val="90000"/>
              </a:lnSpc>
            </a:pPr>
            <a:endParaRPr lang="en-US" sz="2400" dirty="0"/>
          </a:p>
          <a:p>
            <a:pPr>
              <a:lnSpc>
                <a:spcPct val="90000"/>
              </a:lnSpc>
            </a:pPr>
            <a:r>
              <a:rPr lang="en-US" sz="2400" dirty="0"/>
              <a:t>Mechanism</a:t>
            </a:r>
          </a:p>
          <a:p>
            <a:pPr lvl="1">
              <a:lnSpc>
                <a:spcPct val="90000"/>
              </a:lnSpc>
            </a:pPr>
            <a:r>
              <a:rPr lang="en-US" sz="2000" dirty="0" smtClean="0"/>
              <a:t>Goal: track the 1K LRU blocks </a:t>
            </a:r>
            <a:r>
              <a:rPr lang="en-US" sz="2000" dirty="0" smtClean="0">
                <a:sym typeface="Wingdings" pitchFamily="2" charset="2"/>
              </a:rPr>
              <a:t> too expensive</a:t>
            </a:r>
            <a:endParaRPr lang="en-US" sz="2000" dirty="0" smtClean="0"/>
          </a:p>
          <a:p>
            <a:pPr lvl="1">
              <a:lnSpc>
                <a:spcPct val="90000"/>
              </a:lnSpc>
            </a:pPr>
            <a:r>
              <a:rPr lang="en-US" sz="2000" dirty="0" smtClean="0"/>
              <a:t>Way </a:t>
            </a:r>
            <a:r>
              <a:rPr lang="en-US" sz="2000" dirty="0"/>
              <a:t>and Set counters [</a:t>
            </a:r>
            <a:r>
              <a:rPr lang="en-US" sz="2000" dirty="0" err="1"/>
              <a:t>Suh</a:t>
            </a:r>
            <a:r>
              <a:rPr lang="en-US" sz="2000" dirty="0"/>
              <a:t> et al. HPCA 2002]</a:t>
            </a:r>
          </a:p>
          <a:p>
            <a:pPr lvl="2">
              <a:lnSpc>
                <a:spcPct val="90000"/>
              </a:lnSpc>
            </a:pPr>
            <a:r>
              <a:rPr lang="en-US" sz="1800" dirty="0"/>
              <a:t>Identify soon-to-be-evicted blocks</a:t>
            </a:r>
          </a:p>
          <a:p>
            <a:pPr lvl="2">
              <a:lnSpc>
                <a:spcPct val="90000"/>
              </a:lnSpc>
            </a:pPr>
            <a:r>
              <a:rPr lang="en-US" sz="1800" dirty="0"/>
              <a:t>16-way pseudo LRU</a:t>
            </a:r>
          </a:p>
          <a:p>
            <a:pPr lvl="2">
              <a:lnSpc>
                <a:spcPct val="90000"/>
              </a:lnSpc>
            </a:pPr>
            <a:r>
              <a:rPr lang="en-US" sz="1800" dirty="0"/>
              <a:t>256 set groups</a:t>
            </a:r>
          </a:p>
          <a:p>
            <a:pPr lvl="1">
              <a:lnSpc>
                <a:spcPct val="90000"/>
              </a:lnSpc>
            </a:pPr>
            <a:r>
              <a:rPr lang="en-US" sz="2000" dirty="0"/>
              <a:t>On-chip hits that would be off-chip with next higher level</a:t>
            </a:r>
          </a:p>
          <a:p>
            <a:pPr lvl="1">
              <a:lnSpc>
                <a:spcPct val="90000"/>
              </a:lnSpc>
            </a:pPr>
            <a:endParaRPr lang="en-US" sz="2000" dirty="0"/>
          </a:p>
          <a:p>
            <a:pPr>
              <a:lnSpc>
                <a:spcPct val="90000"/>
              </a:lnSpc>
            </a:pPr>
            <a:r>
              <a:rPr lang="en-US" sz="2400" dirty="0"/>
              <a:t>Overhead</a:t>
            </a:r>
          </a:p>
          <a:p>
            <a:pPr lvl="1">
              <a:lnSpc>
                <a:spcPct val="90000"/>
              </a:lnSpc>
            </a:pPr>
            <a:r>
              <a:rPr lang="en-US" sz="2000" dirty="0"/>
              <a:t>255-bit pseudo LRU tree x 8 processors = 255 B</a:t>
            </a:r>
          </a:p>
        </p:txBody>
      </p:sp>
      <p:sp>
        <p:nvSpPr>
          <p:cNvPr id="966661" name="Text Box 5"/>
          <p:cNvSpPr txBox="1">
            <a:spLocks noChangeArrowheads="1"/>
          </p:cNvSpPr>
          <p:nvPr/>
        </p:nvSpPr>
        <p:spPr bwMode="auto">
          <a:xfrm>
            <a:off x="349250" y="5929313"/>
            <a:ext cx="8339138" cy="457200"/>
          </a:xfrm>
          <a:prstGeom prst="rect">
            <a:avLst/>
          </a:prstGeom>
          <a:noFill/>
          <a:ln w="9525">
            <a:noFill/>
            <a:miter lim="800000"/>
            <a:headEnd/>
            <a:tailEnd/>
          </a:ln>
          <a:effectLst/>
        </p:spPr>
        <p:txBody>
          <a:bodyPr wrap="none">
            <a:spAutoFit/>
          </a:bodyPr>
          <a:lstStyle/>
          <a:p>
            <a:pPr>
              <a:buClr>
                <a:srgbClr val="FF0000"/>
              </a:buClr>
              <a:buFont typeface="Wingdings" pitchFamily="1" charset="2"/>
              <a:buChar char="Ø"/>
            </a:pPr>
            <a:r>
              <a:rPr lang="en-US" sz="2400" dirty="0">
                <a:solidFill>
                  <a:srgbClr val="FF0000"/>
                </a:solidFill>
              </a:rPr>
              <a:t> Overall storage overhead: 212 KB or 1.2% of total storage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Intel i7  (Nehalem)</a:t>
            </a:r>
            <a:endParaRPr lang="en-US" dirty="0"/>
          </a:p>
        </p:txBody>
      </p:sp>
      <p:sp>
        <p:nvSpPr>
          <p:cNvPr id="5" name="TextBox 4"/>
          <p:cNvSpPr txBox="1"/>
          <p:nvPr/>
        </p:nvSpPr>
        <p:spPr>
          <a:xfrm>
            <a:off x="0" y="6550223"/>
            <a:ext cx="3925818" cy="307777"/>
          </a:xfrm>
          <a:prstGeom prst="rect">
            <a:avLst/>
          </a:prstGeom>
          <a:noFill/>
        </p:spPr>
        <p:txBody>
          <a:bodyPr wrap="none" rtlCol="0">
            <a:spAutoFit/>
          </a:bodyPr>
          <a:lstStyle/>
          <a:p>
            <a:r>
              <a:rPr lang="en-US" sz="1400" dirty="0" smtClean="0"/>
              <a:t>From http://www.legitreviews.com/article/824/1/</a:t>
            </a:r>
            <a:endParaRPr lang="en-US" sz="1400" dirty="0"/>
          </a:p>
        </p:txBody>
      </p:sp>
      <p:pic>
        <p:nvPicPr>
          <p:cNvPr id="304130" name="Picture 2" descr="C:\Documents\000.Service\summercourse-saragoza\Nehalem_Die_callout.jpg"/>
          <p:cNvPicPr>
            <a:picLocks noChangeAspect="1" noChangeArrowheads="1"/>
          </p:cNvPicPr>
          <p:nvPr/>
        </p:nvPicPr>
        <p:blipFill>
          <a:blip r:embed="rId2"/>
          <a:srcRect/>
          <a:stretch>
            <a:fillRect/>
          </a:stretch>
        </p:blipFill>
        <p:spPr bwMode="auto">
          <a:xfrm>
            <a:off x="1066800" y="1295400"/>
            <a:ext cx="7123513" cy="4572000"/>
          </a:xfrm>
          <a:prstGeom prst="rect">
            <a:avLst/>
          </a:prstGeom>
          <a:noFill/>
        </p:spPr>
      </p:pic>
      <p:sp>
        <p:nvSpPr>
          <p:cNvPr id="8" name="Title 1"/>
          <p:cNvSpPr>
            <a:spLocks noGrp="1"/>
          </p:cNvSpPr>
          <p:nvPr>
            <p:ph type="title"/>
          </p:nvPr>
        </p:nvSpPr>
        <p:spPr>
          <a:xfrm>
            <a:off x="228600" y="46038"/>
            <a:ext cx="8915400" cy="258762"/>
          </a:xfrm>
        </p:spPr>
        <p:txBody>
          <a:bodyPr/>
          <a:lstStyle/>
          <a:p>
            <a:r>
              <a:rPr lang="en-US" dirty="0" smtClean="0"/>
              <a:t>Modern Processors Have Lots of Cores and Large Caches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152400" y="1981200"/>
            <a:ext cx="1371600" cy="4038600"/>
          </a:xfrm>
          <a:prstGeom prst="rect">
            <a:avLst/>
          </a:prstGeom>
          <a:solidFill>
            <a:schemeClr val="accent1"/>
          </a:solidFill>
          <a:ln w="9525" cap="flat" cmpd="sng" algn="ctr">
            <a:no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304800" y="2133600"/>
            <a:ext cx="1066800" cy="3733800"/>
          </a:xfrm>
          <a:prstGeom prst="rect">
            <a:avLst/>
          </a:prstGeom>
          <a:solidFill>
            <a:srgbClr val="FFCC99"/>
          </a:solidFill>
          <a:ln w="9525" cap="flat" cmpd="sng" algn="ctr">
            <a:no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itle 3"/>
          <p:cNvSpPr>
            <a:spLocks noGrp="1"/>
          </p:cNvSpPr>
          <p:nvPr>
            <p:ph type="title"/>
          </p:nvPr>
        </p:nvSpPr>
        <p:spPr/>
        <p:txBody>
          <a:bodyPr/>
          <a:lstStyle/>
          <a:p>
            <a:r>
              <a:rPr lang="en-US" dirty="0" smtClean="0"/>
              <a:t>What is the best Sharing Degree? Dynamic Migration?</a:t>
            </a:r>
            <a:endParaRPr lang="en-US" dirty="0"/>
          </a:p>
        </p:txBody>
      </p:sp>
      <p:sp>
        <p:nvSpPr>
          <p:cNvPr id="6" name="Content Placeholder 5"/>
          <p:cNvSpPr>
            <a:spLocks noGrp="1"/>
          </p:cNvSpPr>
          <p:nvPr>
            <p:ph sz="half" idx="2"/>
          </p:nvPr>
        </p:nvSpPr>
        <p:spPr/>
        <p:txBody>
          <a:bodyPr/>
          <a:lstStyle/>
          <a:p>
            <a:r>
              <a:rPr lang="en-US" altLang="ko-KR" sz="2000" dirty="0" smtClean="0">
                <a:ea typeface="굴림" pitchFamily="34" charset="-127"/>
              </a:rPr>
              <a:t>Determining sharing degree</a:t>
            </a:r>
          </a:p>
          <a:p>
            <a:pPr lvl="1"/>
            <a:r>
              <a:rPr lang="en-US" altLang="ko-KR" sz="1800" dirty="0" smtClean="0">
                <a:ea typeface="굴림" pitchFamily="34" charset="-127"/>
              </a:rPr>
              <a:t>Miss rates vs. hit latencies </a:t>
            </a:r>
          </a:p>
          <a:p>
            <a:r>
              <a:rPr lang="en-US" altLang="ko-KR" sz="2000" dirty="0" smtClean="0">
                <a:ea typeface="굴림" pitchFamily="34" charset="-127"/>
              </a:rPr>
              <a:t>Latency management for increasing wire delay</a:t>
            </a:r>
          </a:p>
          <a:p>
            <a:pPr lvl="1"/>
            <a:r>
              <a:rPr lang="en-US" altLang="ko-KR" sz="1800" dirty="0" smtClean="0">
                <a:ea typeface="굴림" pitchFamily="34" charset="-127"/>
              </a:rPr>
              <a:t>Static mapping (S-NUCA) and dynamic mapping (D-NUCA)</a:t>
            </a:r>
          </a:p>
          <a:p>
            <a:r>
              <a:rPr lang="en-US" altLang="ko-KR" sz="2000" dirty="0" smtClean="0">
                <a:ea typeface="굴림" pitchFamily="34" charset="-127"/>
              </a:rPr>
              <a:t>Best sharing degree is 4   </a:t>
            </a:r>
          </a:p>
          <a:p>
            <a:r>
              <a:rPr lang="en-US" altLang="ko-KR" sz="2000" dirty="0" smtClean="0">
                <a:ea typeface="굴림" pitchFamily="34" charset="-127"/>
              </a:rPr>
              <a:t>Dynamic migration </a:t>
            </a:r>
          </a:p>
          <a:p>
            <a:pPr lvl="1"/>
            <a:r>
              <a:rPr lang="en-US" altLang="ko-KR" sz="1800" dirty="0" smtClean="0">
                <a:ea typeface="굴림" pitchFamily="34" charset="-127"/>
              </a:rPr>
              <a:t>Does not seem to be worthwhile in the context of this study</a:t>
            </a:r>
          </a:p>
          <a:p>
            <a:pPr lvl="1"/>
            <a:r>
              <a:rPr lang="en-US" altLang="ko-KR" sz="1800" dirty="0" smtClean="0">
                <a:ea typeface="굴림" pitchFamily="34" charset="-127"/>
              </a:rPr>
              <a:t>Searching problem is still yet to be solved</a:t>
            </a:r>
          </a:p>
          <a:p>
            <a:r>
              <a:rPr lang="en-US" altLang="ko-KR" sz="2000" dirty="0" smtClean="0">
                <a:ea typeface="굴림" pitchFamily="34" charset="-127"/>
              </a:rPr>
              <a:t>L1 </a:t>
            </a:r>
            <a:r>
              <a:rPr lang="en-US" altLang="ko-KR" sz="2000" dirty="0" err="1" smtClean="0">
                <a:ea typeface="굴림" pitchFamily="34" charset="-127"/>
              </a:rPr>
              <a:t>prefetching</a:t>
            </a:r>
            <a:endParaRPr lang="en-US" altLang="ko-KR" sz="2000" dirty="0" smtClean="0">
              <a:ea typeface="굴림" pitchFamily="34" charset="-127"/>
            </a:endParaRPr>
          </a:p>
          <a:p>
            <a:pPr lvl="1"/>
            <a:r>
              <a:rPr lang="en-US" altLang="ko-KR" sz="1800" dirty="0" smtClean="0">
                <a:ea typeface="굴림" pitchFamily="34" charset="-127"/>
              </a:rPr>
              <a:t>7 % performance improvement (S-NUCA)</a:t>
            </a:r>
          </a:p>
          <a:p>
            <a:pPr lvl="1"/>
            <a:r>
              <a:rPr lang="en-US" altLang="ko-KR" sz="1800" dirty="0" smtClean="0">
                <a:ea typeface="굴림" pitchFamily="34" charset="-127"/>
              </a:rPr>
              <a:t>Decrease the best sharing degree slightly</a:t>
            </a:r>
          </a:p>
          <a:p>
            <a:r>
              <a:rPr lang="en-US" altLang="ko-KR" sz="2000" dirty="0" smtClean="0">
                <a:ea typeface="굴림" pitchFamily="34" charset="-127"/>
              </a:rPr>
              <a:t>Per-line sharing degrees provide the benefit of both high and low sharing degree</a:t>
            </a:r>
            <a:endParaRPr lang="en-US" dirty="0"/>
          </a:p>
        </p:txBody>
      </p:sp>
      <p:sp>
        <p:nvSpPr>
          <p:cNvPr id="7" name="Rectangle 6"/>
          <p:cNvSpPr/>
          <p:nvPr/>
        </p:nvSpPr>
        <p:spPr bwMode="auto">
          <a:xfrm>
            <a:off x="457200" y="4572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457200" y="1600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295400" y="1600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10" name="Straight Arrow Connector 9"/>
          <p:cNvCxnSpPr>
            <a:endCxn id="8" idx="0"/>
          </p:cNvCxnSpPr>
          <p:nvPr/>
        </p:nvCxnSpPr>
        <p:spPr bwMode="auto">
          <a:xfrm rot="5400000">
            <a:off x="724694" y="14859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1" name="Straight Arrow Connector 10"/>
          <p:cNvCxnSpPr/>
          <p:nvPr/>
        </p:nvCxnSpPr>
        <p:spPr bwMode="auto">
          <a:xfrm rot="5400000">
            <a:off x="1562894" y="1485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rot="5400000">
            <a:off x="724694" y="2094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3" name="Straight Arrow Connector 12"/>
          <p:cNvCxnSpPr/>
          <p:nvPr/>
        </p:nvCxnSpPr>
        <p:spPr bwMode="auto">
          <a:xfrm rot="5400000">
            <a:off x="1562894" y="2094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2286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1524000" y="2286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457200" y="3200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1524000" y="3200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8" name="Straight Connector 17"/>
          <p:cNvCxnSpPr/>
          <p:nvPr/>
        </p:nvCxnSpPr>
        <p:spPr bwMode="auto">
          <a:xfrm rot="5400000">
            <a:off x="-304006" y="3885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19" name="Straight Connector 18"/>
          <p:cNvCxnSpPr/>
          <p:nvPr/>
        </p:nvCxnSpPr>
        <p:spPr bwMode="auto">
          <a:xfrm>
            <a:off x="457200" y="3048000"/>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20" name="Rectangle 19"/>
          <p:cNvSpPr/>
          <p:nvPr/>
        </p:nvSpPr>
        <p:spPr bwMode="auto">
          <a:xfrm>
            <a:off x="2590800" y="2286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3657600" y="2286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2590800" y="3200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3657600" y="3200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457200" y="4114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1524000" y="4114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457200" y="5029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a:off x="1524000" y="5029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2590800" y="4114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29" name="Rectangle 28"/>
          <p:cNvSpPr/>
          <p:nvPr/>
        </p:nvSpPr>
        <p:spPr bwMode="auto">
          <a:xfrm>
            <a:off x="3657600" y="4114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a:off x="2590800" y="5029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3657600" y="5029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32" name="Straight Connector 31"/>
          <p:cNvCxnSpPr/>
          <p:nvPr/>
        </p:nvCxnSpPr>
        <p:spPr bwMode="auto">
          <a:xfrm>
            <a:off x="457200" y="3960812"/>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3" name="Straight Connector 32"/>
          <p:cNvCxnSpPr/>
          <p:nvPr/>
        </p:nvCxnSpPr>
        <p:spPr bwMode="auto">
          <a:xfrm>
            <a:off x="457200" y="4876800"/>
            <a:ext cx="41910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4" name="Straight Connector 33"/>
          <p:cNvCxnSpPr/>
          <p:nvPr/>
        </p:nvCxnSpPr>
        <p:spPr bwMode="auto">
          <a:xfrm rot="5400000">
            <a:off x="762794" y="3885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5" name="Straight Connector 34"/>
          <p:cNvCxnSpPr/>
          <p:nvPr/>
        </p:nvCxnSpPr>
        <p:spPr bwMode="auto">
          <a:xfrm rot="5400000">
            <a:off x="1828005" y="3885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71" name="TextBox 70"/>
          <p:cNvSpPr txBox="1"/>
          <p:nvPr/>
        </p:nvSpPr>
        <p:spPr>
          <a:xfrm>
            <a:off x="152400" y="6096000"/>
            <a:ext cx="3942105" cy="923330"/>
          </a:xfrm>
          <a:prstGeom prst="rect">
            <a:avLst/>
          </a:prstGeom>
          <a:noFill/>
        </p:spPr>
        <p:txBody>
          <a:bodyPr wrap="none" rtlCol="0">
            <a:spAutoFit/>
          </a:bodyPr>
          <a:lstStyle/>
          <a:p>
            <a:pPr marL="0" lvl="1"/>
            <a:r>
              <a:rPr lang="en-US" altLang="ko-KR" dirty="0" smtClean="0">
                <a:solidFill>
                  <a:srgbClr val="000099"/>
                </a:solidFill>
                <a:ea typeface="굴림" pitchFamily="34" charset="-127"/>
              </a:rPr>
              <a:t>Sharing Degree (SD)</a:t>
            </a:r>
            <a:r>
              <a:rPr lang="en-US" altLang="ko-KR" dirty="0" smtClean="0">
                <a:ea typeface="굴림" pitchFamily="34" charset="-127"/>
              </a:rPr>
              <a:t>: </a:t>
            </a:r>
          </a:p>
          <a:p>
            <a:pPr marL="0" lvl="1"/>
            <a:r>
              <a:rPr lang="en-US" altLang="ko-KR" dirty="0" smtClean="0">
                <a:ea typeface="굴림" pitchFamily="34" charset="-127"/>
              </a:rPr>
              <a:t>number of processors in a shared L2</a:t>
            </a:r>
          </a:p>
          <a:p>
            <a:endParaRPr lang="en-US"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LRU position	</a:t>
            </a:r>
            <a:endParaRPr lang="en-US" dirty="0"/>
          </a:p>
        </p:txBody>
      </p:sp>
      <p:sp>
        <p:nvSpPr>
          <p:cNvPr id="3" name="Content Placeholder 2"/>
          <p:cNvSpPr>
            <a:spLocks noGrp="1"/>
          </p:cNvSpPr>
          <p:nvPr>
            <p:ph idx="1"/>
          </p:nvPr>
        </p:nvSpPr>
        <p:spPr/>
        <p:txBody>
          <a:bodyPr/>
          <a:lstStyle/>
          <a:p>
            <a:r>
              <a:rPr lang="en-US" dirty="0" smtClean="0"/>
              <a:t>Counters per way and per set</a:t>
            </a:r>
          </a:p>
          <a:p>
            <a:pPr lvl="1"/>
            <a:r>
              <a:rPr lang="en-US" dirty="0" smtClean="0"/>
              <a:t>Ways x Sets x Processors </a:t>
            </a:r>
            <a:r>
              <a:rPr lang="en-US" dirty="0" smtClean="0">
                <a:sym typeface="Wingdings" pitchFamily="2" charset="2"/>
              </a:rPr>
              <a:t> too expensive</a:t>
            </a:r>
            <a:endParaRPr lang="en-US" dirty="0" smtClean="0"/>
          </a:p>
          <a:p>
            <a:r>
              <a:rPr lang="en-US" dirty="0" smtClean="0"/>
              <a:t>To reduce cost they maintain a pseudo-LRU ordering of set groups</a:t>
            </a:r>
          </a:p>
          <a:p>
            <a:pPr lvl="1"/>
            <a:r>
              <a:rPr lang="en-US" dirty="0" smtClean="0"/>
              <a:t>256 set-groups</a:t>
            </a:r>
          </a:p>
          <a:p>
            <a:pPr lvl="1"/>
            <a:r>
              <a:rPr lang="en-US" dirty="0" smtClean="0"/>
              <a:t>Maintain way counters per group</a:t>
            </a:r>
          </a:p>
          <a:p>
            <a:pPr lvl="1"/>
            <a:r>
              <a:rPr lang="en-US" dirty="0" smtClean="0"/>
              <a:t>Pseudo-LRU tree</a:t>
            </a:r>
          </a:p>
          <a:p>
            <a:r>
              <a:rPr lang="en-US" dirty="0" smtClean="0"/>
              <a:t>How are </a:t>
            </a:r>
            <a:r>
              <a:rPr lang="en-US" smtClean="0"/>
              <a:t>these updated?</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p:txBody>
          <a:bodyPr/>
          <a:lstStyle/>
          <a:p>
            <a:r>
              <a:rPr lang="en-US" dirty="0"/>
              <a:t>ASR: </a:t>
            </a:r>
            <a:r>
              <a:rPr lang="en-US" b="1" dirty="0"/>
              <a:t>Triggering a Cost-Benefit Analysis</a:t>
            </a:r>
            <a:endParaRPr lang="en-US" dirty="0"/>
          </a:p>
        </p:txBody>
      </p:sp>
      <p:sp>
        <p:nvSpPr>
          <p:cNvPr id="994307" name="Rectangle 3"/>
          <p:cNvSpPr>
            <a:spLocks noGrp="1" noChangeArrowheads="1"/>
          </p:cNvSpPr>
          <p:nvPr>
            <p:ph type="body" idx="1"/>
          </p:nvPr>
        </p:nvSpPr>
        <p:spPr/>
        <p:txBody>
          <a:bodyPr/>
          <a:lstStyle/>
          <a:p>
            <a:pPr>
              <a:lnSpc>
                <a:spcPct val="90000"/>
              </a:lnSpc>
            </a:pPr>
            <a:r>
              <a:rPr lang="en-US"/>
              <a:t>Goal</a:t>
            </a:r>
          </a:p>
          <a:p>
            <a:pPr lvl="1">
              <a:lnSpc>
                <a:spcPct val="90000"/>
              </a:lnSpc>
            </a:pPr>
            <a:r>
              <a:rPr lang="en-US"/>
              <a:t>Dynamically adapt to workload behavior</a:t>
            </a:r>
          </a:p>
          <a:p>
            <a:pPr lvl="1">
              <a:lnSpc>
                <a:spcPct val="90000"/>
              </a:lnSpc>
            </a:pPr>
            <a:r>
              <a:rPr lang="en-US"/>
              <a:t>Avoid unnecessary replication level changes</a:t>
            </a:r>
          </a:p>
          <a:p>
            <a:pPr>
              <a:lnSpc>
                <a:spcPct val="90000"/>
              </a:lnSpc>
            </a:pPr>
            <a:endParaRPr lang="en-US"/>
          </a:p>
          <a:p>
            <a:pPr>
              <a:lnSpc>
                <a:spcPct val="90000"/>
              </a:lnSpc>
            </a:pPr>
            <a:r>
              <a:rPr lang="en-US"/>
              <a:t>Mechanism</a:t>
            </a:r>
          </a:p>
          <a:p>
            <a:pPr lvl="1">
              <a:lnSpc>
                <a:spcPct val="90000"/>
              </a:lnSpc>
            </a:pPr>
            <a:r>
              <a:rPr lang="en-US"/>
              <a:t>Evaluation trigger</a:t>
            </a:r>
          </a:p>
          <a:p>
            <a:pPr lvl="2">
              <a:lnSpc>
                <a:spcPct val="90000"/>
              </a:lnSpc>
            </a:pPr>
            <a:r>
              <a:rPr lang="en-US"/>
              <a:t>Local replications or NLHB allocations exceed 1K</a:t>
            </a:r>
          </a:p>
          <a:p>
            <a:pPr lvl="1">
              <a:lnSpc>
                <a:spcPct val="90000"/>
              </a:lnSpc>
            </a:pPr>
            <a:r>
              <a:rPr lang="en-US"/>
              <a:t>Replication change</a:t>
            </a:r>
          </a:p>
          <a:p>
            <a:pPr lvl="2">
              <a:lnSpc>
                <a:spcPct val="90000"/>
              </a:lnSpc>
            </a:pPr>
            <a:r>
              <a:rPr lang="en-US"/>
              <a:t>Four consecutive evaluations in the same direction</a:t>
            </a:r>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p:txBody>
          <a:bodyPr/>
          <a:lstStyle/>
          <a:p>
            <a:r>
              <a:rPr lang="en-US" dirty="0"/>
              <a:t>ASR: </a:t>
            </a:r>
            <a:r>
              <a:rPr lang="en-US" b="1" dirty="0"/>
              <a:t>Adaptive Algorithm</a:t>
            </a:r>
            <a:endParaRPr lang="en-US" dirty="0"/>
          </a:p>
        </p:txBody>
      </p:sp>
      <p:sp>
        <p:nvSpPr>
          <p:cNvPr id="6" name="Content Placeholder 5"/>
          <p:cNvSpPr>
            <a:spLocks noGrp="1"/>
          </p:cNvSpPr>
          <p:nvPr>
            <p:ph sz="half" idx="2"/>
          </p:nvPr>
        </p:nvSpPr>
        <p:spPr>
          <a:xfrm>
            <a:off x="0" y="381000"/>
            <a:ext cx="9144000" cy="3352800"/>
          </a:xfrm>
        </p:spPr>
        <p:txBody>
          <a:bodyPr/>
          <a:lstStyle/>
          <a:p>
            <a:pPr lvl="0"/>
            <a:r>
              <a:rPr lang="en-US" dirty="0" smtClean="0">
                <a:solidFill>
                  <a:srgbClr val="C00000"/>
                </a:solidFill>
                <a:latin typeface="Arial" charset="0"/>
              </a:rPr>
              <a:t>Decrease</a:t>
            </a:r>
            <a:r>
              <a:rPr lang="en-US" dirty="0" smtClean="0">
                <a:latin typeface="Arial" charset="0"/>
              </a:rPr>
              <a:t> in Replication </a:t>
            </a:r>
            <a:r>
              <a:rPr lang="en-US" dirty="0" smtClean="0">
                <a:solidFill>
                  <a:srgbClr val="00B050"/>
                </a:solidFill>
                <a:latin typeface="Arial" charset="0"/>
              </a:rPr>
              <a:t>Benefit</a:t>
            </a:r>
            <a:r>
              <a:rPr lang="en-US" dirty="0" smtClean="0">
                <a:latin typeface="Arial" charset="0"/>
              </a:rPr>
              <a:t> </a:t>
            </a:r>
            <a:r>
              <a:rPr lang="en-US" sz="3200" b="1" dirty="0" smtClean="0">
                <a:solidFill>
                  <a:srgbClr val="3333FF"/>
                </a:solidFill>
                <a:latin typeface="Arial" charset="0"/>
              </a:rPr>
              <a:t> </a:t>
            </a:r>
            <a:r>
              <a:rPr lang="en-US" sz="2400" b="1" dirty="0" smtClean="0">
                <a:solidFill>
                  <a:srgbClr val="3333FF"/>
                </a:solidFill>
                <a:latin typeface="Arial" charset="0"/>
              </a:rPr>
              <a:t>vs.</a:t>
            </a:r>
            <a:r>
              <a:rPr lang="en-US" dirty="0" smtClean="0">
                <a:latin typeface="Arial" charset="0"/>
              </a:rPr>
              <a:t> </a:t>
            </a:r>
          </a:p>
          <a:p>
            <a:pPr lvl="0"/>
            <a:r>
              <a:rPr lang="en-US" dirty="0" smtClean="0">
                <a:solidFill>
                  <a:srgbClr val="009900"/>
                </a:solidFill>
                <a:latin typeface="Arial" charset="0"/>
              </a:rPr>
              <a:t>Increase</a:t>
            </a:r>
            <a:r>
              <a:rPr lang="en-US" dirty="0" smtClean="0">
                <a:latin typeface="Arial" charset="0"/>
              </a:rPr>
              <a:t> in Replication </a:t>
            </a:r>
            <a:r>
              <a:rPr lang="en-US" dirty="0" smtClean="0">
                <a:solidFill>
                  <a:srgbClr val="C00000"/>
                </a:solidFill>
                <a:latin typeface="Arial" charset="0"/>
              </a:rPr>
              <a:t>Cost</a:t>
            </a:r>
          </a:p>
          <a:p>
            <a:pPr lvl="1"/>
            <a:r>
              <a:rPr lang="en-US" dirty="0" smtClean="0">
                <a:solidFill>
                  <a:srgbClr val="C00000"/>
                </a:solidFill>
                <a:latin typeface="Arial" charset="0"/>
              </a:rPr>
              <a:t>Whether we should decrease replication</a:t>
            </a:r>
          </a:p>
          <a:p>
            <a:pPr lvl="0"/>
            <a:r>
              <a:rPr lang="en-US" dirty="0" smtClean="0">
                <a:solidFill>
                  <a:srgbClr val="C00000"/>
                </a:solidFill>
                <a:latin typeface="Arial" charset="0"/>
              </a:rPr>
              <a:t>Decrease</a:t>
            </a:r>
            <a:r>
              <a:rPr lang="en-US" dirty="0" smtClean="0">
                <a:latin typeface="Arial" charset="0"/>
              </a:rPr>
              <a:t> in Replication </a:t>
            </a:r>
            <a:r>
              <a:rPr lang="en-US" dirty="0" smtClean="0">
                <a:solidFill>
                  <a:srgbClr val="C00000"/>
                </a:solidFill>
                <a:latin typeface="Arial" charset="0"/>
              </a:rPr>
              <a:t>Cost</a:t>
            </a:r>
            <a:r>
              <a:rPr lang="en-US" dirty="0" smtClean="0">
                <a:latin typeface="Arial" charset="0"/>
              </a:rPr>
              <a:t> </a:t>
            </a:r>
            <a:r>
              <a:rPr lang="en-US" sz="2400" b="1" dirty="0" smtClean="0">
                <a:solidFill>
                  <a:srgbClr val="3333FF"/>
                </a:solidFill>
                <a:latin typeface="Arial" charset="0"/>
              </a:rPr>
              <a:t>vs.</a:t>
            </a:r>
            <a:r>
              <a:rPr lang="en-US" sz="3200" dirty="0" smtClean="0">
                <a:solidFill>
                  <a:srgbClr val="3333FF"/>
                </a:solidFill>
                <a:latin typeface="Arial" charset="0"/>
              </a:rPr>
              <a:t> </a:t>
            </a:r>
          </a:p>
          <a:p>
            <a:pPr lvl="0"/>
            <a:r>
              <a:rPr lang="en-US" dirty="0" smtClean="0">
                <a:solidFill>
                  <a:srgbClr val="009900"/>
                </a:solidFill>
                <a:latin typeface="Arial" charset="0"/>
              </a:rPr>
              <a:t>Increase</a:t>
            </a:r>
            <a:r>
              <a:rPr lang="en-US" dirty="0" smtClean="0">
                <a:latin typeface="Arial" charset="0"/>
              </a:rPr>
              <a:t> in Replication </a:t>
            </a:r>
            <a:r>
              <a:rPr lang="en-US" dirty="0" smtClean="0">
                <a:solidFill>
                  <a:srgbClr val="00B050"/>
                </a:solidFill>
                <a:latin typeface="Arial" charset="0"/>
              </a:rPr>
              <a:t>Benefit</a:t>
            </a:r>
          </a:p>
          <a:p>
            <a:pPr lvl="1"/>
            <a:r>
              <a:rPr lang="en-US" dirty="0" smtClean="0">
                <a:solidFill>
                  <a:srgbClr val="009900"/>
                </a:solidFill>
                <a:latin typeface="Arial" charset="0"/>
              </a:rPr>
              <a:t>Whether we should increase replication</a:t>
            </a:r>
          </a:p>
          <a:p>
            <a:endParaRPr lang="en-US" dirty="0"/>
          </a:p>
        </p:txBody>
      </p:sp>
      <p:sp>
        <p:nvSpPr>
          <p:cNvPr id="23" name="Slide Number Placeholder 5"/>
          <p:cNvSpPr>
            <a:spLocks noGrp="1"/>
          </p:cNvSpPr>
          <p:nvPr>
            <p:ph type="sldNum" sz="quarter" idx="10"/>
          </p:nvPr>
        </p:nvSpPr>
        <p:spPr/>
        <p:txBody>
          <a:bodyPr/>
          <a:lstStyle/>
          <a:p>
            <a:fld id="{DF2A0A6F-6593-431A-9E30-F8AFE5FB3301}" type="slidenum">
              <a:rPr lang="en-US"/>
              <a:pPr/>
              <a:t>302</a:t>
            </a:fld>
            <a:endParaRPr lang="en-US" sz="1400"/>
          </a:p>
        </p:txBody>
      </p:sp>
      <p:sp>
        <p:nvSpPr>
          <p:cNvPr id="5" name="TextBox 4"/>
          <p:cNvSpPr txBox="1"/>
          <p:nvPr/>
        </p:nvSpPr>
        <p:spPr>
          <a:xfrm>
            <a:off x="38622" y="5334000"/>
            <a:ext cx="9105378" cy="1200329"/>
          </a:xfrm>
          <a:prstGeom prst="rect">
            <a:avLst/>
          </a:prstGeom>
          <a:noFill/>
        </p:spPr>
        <p:txBody>
          <a:bodyPr wrap="none" rtlCol="0">
            <a:spAutoFit/>
          </a:bodyPr>
          <a:lstStyle/>
          <a:p>
            <a:r>
              <a:rPr lang="en-US" dirty="0" smtClean="0">
                <a:solidFill>
                  <a:srgbClr val="C00000"/>
                </a:solidFill>
              </a:rPr>
              <a:t>Decrease</a:t>
            </a:r>
            <a:r>
              <a:rPr lang="en-US" dirty="0" smtClean="0"/>
              <a:t> in Replication </a:t>
            </a:r>
            <a:r>
              <a:rPr lang="en-US" dirty="0" smtClean="0">
                <a:solidFill>
                  <a:srgbClr val="C00000"/>
                </a:solidFill>
              </a:rPr>
              <a:t>Cost </a:t>
            </a:r>
            <a:r>
              <a:rPr lang="en-US" dirty="0" smtClean="0">
                <a:sym typeface="Wingdings" pitchFamily="2" charset="2"/>
              </a:rPr>
              <a:t> Would be hits in lower level, evicted due to replication</a:t>
            </a:r>
            <a:endParaRPr lang="en-US" dirty="0" smtClean="0"/>
          </a:p>
          <a:p>
            <a:r>
              <a:rPr lang="en-US" dirty="0" smtClean="0">
                <a:solidFill>
                  <a:srgbClr val="00B050"/>
                </a:solidFill>
              </a:rPr>
              <a:t>Increase</a:t>
            </a:r>
            <a:r>
              <a:rPr lang="en-US" dirty="0" smtClean="0"/>
              <a:t> in Replication </a:t>
            </a:r>
            <a:r>
              <a:rPr lang="en-US" dirty="0" smtClean="0">
                <a:solidFill>
                  <a:srgbClr val="00B050"/>
                </a:solidFill>
              </a:rPr>
              <a:t>Benefit </a:t>
            </a:r>
            <a:r>
              <a:rPr lang="en-US" dirty="0" smtClean="0">
                <a:sym typeface="Wingdings" pitchFamily="2" charset="2"/>
              </a:rPr>
              <a:t> Blocks not replicated that would have been replicated</a:t>
            </a:r>
            <a:endParaRPr lang="en-US" dirty="0" smtClean="0"/>
          </a:p>
          <a:p>
            <a:r>
              <a:rPr lang="en-US" dirty="0" smtClean="0">
                <a:solidFill>
                  <a:srgbClr val="C00000"/>
                </a:solidFill>
              </a:rPr>
              <a:t>Decrease</a:t>
            </a:r>
            <a:r>
              <a:rPr lang="en-US" dirty="0" smtClean="0"/>
              <a:t> in Replication </a:t>
            </a:r>
            <a:r>
              <a:rPr lang="en-US" dirty="0" smtClean="0">
                <a:solidFill>
                  <a:srgbClr val="00B050"/>
                </a:solidFill>
              </a:rPr>
              <a:t>Benefit </a:t>
            </a:r>
            <a:r>
              <a:rPr lang="en-US" dirty="0" smtClean="0">
                <a:sym typeface="Wingdings" pitchFamily="2" charset="2"/>
              </a:rPr>
              <a:t> Local hits that would be remote hits if lower</a:t>
            </a:r>
            <a:endParaRPr lang="en-US" dirty="0" smtClean="0"/>
          </a:p>
          <a:p>
            <a:r>
              <a:rPr lang="en-US" dirty="0" smtClean="0">
                <a:solidFill>
                  <a:srgbClr val="00B050"/>
                </a:solidFill>
              </a:rPr>
              <a:t>Increase</a:t>
            </a:r>
            <a:r>
              <a:rPr lang="en-US" dirty="0" smtClean="0"/>
              <a:t> in Replication </a:t>
            </a:r>
            <a:r>
              <a:rPr lang="en-US" dirty="0" smtClean="0">
                <a:solidFill>
                  <a:srgbClr val="C00000"/>
                </a:solidFill>
              </a:rPr>
              <a:t>Cost </a:t>
            </a:r>
            <a:r>
              <a:rPr lang="en-US" dirty="0" smtClean="0">
                <a:sym typeface="Wingdings" pitchFamily="2" charset="2"/>
              </a:rPr>
              <a:t> Would be evicted due to replication at next level</a:t>
            </a:r>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DF2A0A6F-6593-431A-9E30-F8AFE5FB3301}" type="slidenum">
              <a:rPr lang="en-US"/>
              <a:pPr/>
              <a:t>303</a:t>
            </a:fld>
            <a:endParaRPr lang="en-US" sz="1400"/>
          </a:p>
        </p:txBody>
      </p:sp>
      <p:sp>
        <p:nvSpPr>
          <p:cNvPr id="995330" name="Rectangle 2"/>
          <p:cNvSpPr>
            <a:spLocks noGrp="1" noChangeArrowheads="1"/>
          </p:cNvSpPr>
          <p:nvPr>
            <p:ph type="title"/>
          </p:nvPr>
        </p:nvSpPr>
        <p:spPr>
          <a:xfrm>
            <a:off x="0" y="0"/>
            <a:ext cx="8153400" cy="381000"/>
          </a:xfrm>
        </p:spPr>
        <p:txBody>
          <a:bodyPr/>
          <a:lstStyle/>
          <a:p>
            <a:r>
              <a:rPr lang="en-US" dirty="0"/>
              <a:t>ASR: </a:t>
            </a:r>
            <a:r>
              <a:rPr lang="en-US" b="1" dirty="0"/>
              <a:t>Adaptive Algorithm</a:t>
            </a:r>
            <a:endParaRPr lang="en-US" dirty="0"/>
          </a:p>
        </p:txBody>
      </p:sp>
      <p:graphicFrame>
        <p:nvGraphicFramePr>
          <p:cNvPr id="995382" name="Group 54"/>
          <p:cNvGraphicFramePr>
            <a:graphicFrameLocks noGrp="1"/>
          </p:cNvGraphicFramePr>
          <p:nvPr>
            <p:ph type="tbl" idx="1"/>
          </p:nvPr>
        </p:nvGraphicFramePr>
        <p:xfrm>
          <a:off x="228600" y="457200"/>
          <a:ext cx="8501062" cy="4572000"/>
        </p:xfrm>
        <a:graphic>
          <a:graphicData uri="http://schemas.openxmlformats.org/drawingml/2006/table">
            <a:tbl>
              <a:tblPr/>
              <a:tblGrid>
                <a:gridCol w="2832100"/>
                <a:gridCol w="2836862"/>
                <a:gridCol w="2832100"/>
              </a:tblGrid>
              <a:tr h="1441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Arial" charset="0"/>
                        </a:rPr>
                        <a:t>Decrease</a:t>
                      </a:r>
                      <a:r>
                        <a:rPr kumimoji="0" lang="en-US" sz="2200" b="0" i="0" u="none" strike="noStrike" cap="none" normalizeH="0" baseline="0" dirty="0" smtClean="0">
                          <a:ln>
                            <a:noFill/>
                          </a:ln>
                          <a:solidFill>
                            <a:schemeClr val="tx1"/>
                          </a:solidFill>
                          <a:effectLst/>
                          <a:latin typeface="Arial" charset="0"/>
                        </a:rPr>
                        <a:t> in Replication </a:t>
                      </a:r>
                      <a:r>
                        <a:rPr kumimoji="0" lang="en-US" sz="2200" b="0" i="0" u="none" strike="noStrike" cap="none" normalizeH="0" baseline="0" dirty="0" smtClean="0">
                          <a:ln>
                            <a:noFill/>
                          </a:ln>
                          <a:solidFill>
                            <a:srgbClr val="C00000"/>
                          </a:solidFill>
                          <a:effectLst/>
                          <a:latin typeface="Arial" charset="0"/>
                        </a:rPr>
                        <a:t>Cost</a:t>
                      </a:r>
                      <a:r>
                        <a:rPr kumimoji="0" lang="en-US" sz="2200" b="0" i="0" u="none" strike="noStrike" cap="none" normalizeH="0" baseline="0" dirty="0" smtClean="0">
                          <a:ln>
                            <a:noFill/>
                          </a:ln>
                          <a:solidFill>
                            <a:schemeClr val="tx1"/>
                          </a:solidFill>
                          <a:effectLst/>
                          <a:latin typeface="Arial" charset="0"/>
                        </a:rPr>
                        <a:t> </a:t>
                      </a:r>
                      <a:r>
                        <a:rPr kumimoji="0" lang="en-US" sz="2800" b="1" i="0" u="none" strike="noStrike" cap="none" normalizeH="0" baseline="0" dirty="0" smtClean="0">
                          <a:ln>
                            <a:noFill/>
                          </a:ln>
                          <a:solidFill>
                            <a:srgbClr val="3333FF"/>
                          </a:solidFill>
                          <a:effectLst/>
                          <a:latin typeface="Arial" charset="0"/>
                        </a:rPr>
                        <a:t>&gt;</a:t>
                      </a:r>
                      <a:r>
                        <a:rPr kumimoji="0" lang="en-US" sz="2800" b="0" i="0" u="none" strike="noStrike" cap="none" normalizeH="0" baseline="0" dirty="0" smtClean="0">
                          <a:ln>
                            <a:noFill/>
                          </a:ln>
                          <a:solidFill>
                            <a:srgbClr val="3333FF"/>
                          </a:solidFill>
                          <a:effectLst/>
                          <a:latin typeface="Arial" charset="0"/>
                        </a:rPr>
                        <a:t> </a:t>
                      </a:r>
                      <a:r>
                        <a:rPr kumimoji="0" lang="en-US" sz="2200" b="0" i="0" u="none" strike="noStrike" cap="none" normalizeH="0" baseline="0" dirty="0" smtClean="0">
                          <a:ln>
                            <a:noFill/>
                          </a:ln>
                          <a:solidFill>
                            <a:srgbClr val="009900"/>
                          </a:solidFill>
                          <a:effectLst/>
                          <a:latin typeface="Arial" charset="0"/>
                        </a:rPr>
                        <a:t>Increase</a:t>
                      </a:r>
                      <a:r>
                        <a:rPr kumimoji="0" lang="en-US" sz="2200" b="0" i="0" u="none" strike="noStrike" cap="none" normalizeH="0" baseline="0" dirty="0" smtClean="0">
                          <a:ln>
                            <a:noFill/>
                          </a:ln>
                          <a:solidFill>
                            <a:schemeClr val="tx1"/>
                          </a:solidFill>
                          <a:effectLst/>
                          <a:latin typeface="Arial" charset="0"/>
                        </a:rPr>
                        <a:t> in Replication </a:t>
                      </a:r>
                      <a:r>
                        <a:rPr kumimoji="0" lang="en-US" sz="2200" b="0" i="0" u="none" strike="noStrike" cap="none" normalizeH="0" baseline="0" dirty="0" smtClean="0">
                          <a:ln>
                            <a:noFill/>
                          </a:ln>
                          <a:solidFill>
                            <a:srgbClr val="00B050"/>
                          </a:solidFill>
                          <a:effectLst/>
                          <a:latin typeface="Arial" charset="0"/>
                        </a:rPr>
                        <a:t>Benefit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00000"/>
                          </a:solidFill>
                          <a:effectLst/>
                          <a:latin typeface="Arial" charset="0"/>
                        </a:rPr>
                        <a:t>Decrease</a:t>
                      </a:r>
                      <a:r>
                        <a:rPr kumimoji="0" lang="en-US" sz="2200" b="0" i="0" u="none" strike="noStrike" cap="none" normalizeH="0" baseline="0" dirty="0" smtClean="0">
                          <a:ln>
                            <a:noFill/>
                          </a:ln>
                          <a:solidFill>
                            <a:schemeClr val="tx1"/>
                          </a:solidFill>
                          <a:effectLst/>
                          <a:latin typeface="Arial" charset="0"/>
                        </a:rPr>
                        <a:t> in Replication </a:t>
                      </a:r>
                      <a:r>
                        <a:rPr kumimoji="0" lang="en-US" sz="2200" b="0" i="0" u="none" strike="noStrike" cap="none" normalizeH="0" baseline="0" dirty="0" smtClean="0">
                          <a:ln>
                            <a:noFill/>
                          </a:ln>
                          <a:solidFill>
                            <a:srgbClr val="C00000"/>
                          </a:solidFill>
                          <a:effectLst/>
                          <a:latin typeface="Arial" charset="0"/>
                        </a:rPr>
                        <a:t>Cost</a:t>
                      </a:r>
                      <a:r>
                        <a:rPr kumimoji="0" lang="en-US" sz="2200" b="0" i="0" u="none" strike="noStrike" cap="none" normalizeH="0" baseline="0" dirty="0" smtClean="0">
                          <a:ln>
                            <a:noFill/>
                          </a:ln>
                          <a:solidFill>
                            <a:schemeClr val="tx1"/>
                          </a:solidFill>
                          <a:effectLst/>
                          <a:latin typeface="Arial" charset="0"/>
                        </a:rPr>
                        <a:t> </a:t>
                      </a:r>
                      <a:r>
                        <a:rPr kumimoji="0" lang="en-US" sz="2800" b="1" i="0" u="none" strike="noStrike" cap="none" normalizeH="0" baseline="0" dirty="0" smtClean="0">
                          <a:ln>
                            <a:noFill/>
                          </a:ln>
                          <a:solidFill>
                            <a:srgbClr val="3333FF"/>
                          </a:solidFill>
                          <a:effectLst/>
                          <a:latin typeface="Arial" charset="0"/>
                        </a:rPr>
                        <a:t>&lt;</a:t>
                      </a:r>
                      <a:r>
                        <a:rPr kumimoji="0" lang="en-US" sz="2800" b="0" i="0" u="none" strike="noStrike" cap="none" normalizeH="0" baseline="0" dirty="0" smtClean="0">
                          <a:ln>
                            <a:noFill/>
                          </a:ln>
                          <a:solidFill>
                            <a:srgbClr val="3333FF"/>
                          </a:solidFill>
                          <a:effectLst/>
                          <a:latin typeface="Arial" charset="0"/>
                        </a:rPr>
                        <a:t> </a:t>
                      </a:r>
                      <a:r>
                        <a:rPr kumimoji="0" lang="en-US" sz="2200" b="0" i="0" u="none" strike="noStrike" cap="none" normalizeH="0" baseline="0" dirty="0" smtClean="0">
                          <a:ln>
                            <a:noFill/>
                          </a:ln>
                          <a:solidFill>
                            <a:srgbClr val="009900"/>
                          </a:solidFill>
                          <a:effectLst/>
                          <a:latin typeface="Arial" charset="0"/>
                        </a:rPr>
                        <a:t>Increase</a:t>
                      </a:r>
                      <a:r>
                        <a:rPr kumimoji="0" lang="en-US" sz="2200" b="0" i="0" u="none" strike="noStrike" cap="none" normalizeH="0" baseline="0" dirty="0" smtClean="0">
                          <a:ln>
                            <a:noFill/>
                          </a:ln>
                          <a:solidFill>
                            <a:schemeClr val="tx1"/>
                          </a:solidFill>
                          <a:effectLst/>
                          <a:latin typeface="Arial" charset="0"/>
                        </a:rPr>
                        <a:t> in Replication </a:t>
                      </a:r>
                      <a:r>
                        <a:rPr kumimoji="0" lang="en-US" sz="2200" b="0" i="0" u="none" strike="noStrike" cap="none" normalizeH="0" baseline="0" dirty="0" smtClean="0">
                          <a:ln>
                            <a:noFill/>
                          </a:ln>
                          <a:solidFill>
                            <a:srgbClr val="00B050"/>
                          </a:solidFill>
                          <a:effectLst/>
                          <a:latin typeface="Arial" charset="0"/>
                        </a:rPr>
                        <a:t>Benefit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00000"/>
                          </a:solidFill>
                          <a:effectLst/>
                          <a:latin typeface="Arial" charset="0"/>
                        </a:rPr>
                        <a:t>Decrease</a:t>
                      </a:r>
                      <a:r>
                        <a:rPr kumimoji="0" lang="en-US" sz="2200" b="0" i="0" u="none" strike="noStrike" cap="none" normalizeH="0" baseline="0" dirty="0" smtClean="0">
                          <a:ln>
                            <a:noFill/>
                          </a:ln>
                          <a:solidFill>
                            <a:schemeClr val="tx1"/>
                          </a:solidFill>
                          <a:effectLst/>
                          <a:latin typeface="Arial" charset="0"/>
                        </a:rPr>
                        <a:t> in Replication </a:t>
                      </a:r>
                      <a:r>
                        <a:rPr kumimoji="0" lang="en-US" sz="2200" b="0" i="0" u="none" strike="noStrike" cap="none" normalizeH="0" baseline="0" dirty="0" smtClean="0">
                          <a:ln>
                            <a:noFill/>
                          </a:ln>
                          <a:solidFill>
                            <a:srgbClr val="00B050"/>
                          </a:solidFill>
                          <a:effectLst/>
                          <a:latin typeface="Arial" charset="0"/>
                        </a:rPr>
                        <a:t>Benefit</a:t>
                      </a:r>
                      <a:r>
                        <a:rPr kumimoji="0" lang="en-US" sz="2200" b="0" i="0" u="none" strike="noStrike" cap="none" normalizeH="0" baseline="0" dirty="0" smtClean="0">
                          <a:ln>
                            <a:noFill/>
                          </a:ln>
                          <a:solidFill>
                            <a:schemeClr val="tx1"/>
                          </a:solidFill>
                          <a:effectLst/>
                          <a:latin typeface="Arial" charset="0"/>
                        </a:rPr>
                        <a:t> </a:t>
                      </a:r>
                      <a:r>
                        <a:rPr kumimoji="0" lang="en-US" sz="2800" b="1" i="0" u="none" strike="noStrike" cap="none" normalizeH="0" baseline="0" dirty="0" smtClean="0">
                          <a:ln>
                            <a:noFill/>
                          </a:ln>
                          <a:solidFill>
                            <a:srgbClr val="3333FF"/>
                          </a:solidFill>
                          <a:effectLst/>
                          <a:latin typeface="Arial" charset="0"/>
                        </a:rPr>
                        <a:t>&gt;</a:t>
                      </a:r>
                      <a:r>
                        <a:rPr kumimoji="0" lang="en-US" sz="2200" b="0" i="0" u="none" strike="noStrike" cap="none" normalizeH="0" baseline="0" dirty="0" smtClean="0">
                          <a:ln>
                            <a:noFill/>
                          </a:ln>
                          <a:solidFill>
                            <a:schemeClr val="tx1"/>
                          </a:solidFill>
                          <a:effectLst/>
                          <a:latin typeface="Arial" charset="0"/>
                        </a:rPr>
                        <a:t> </a:t>
                      </a:r>
                      <a:r>
                        <a:rPr kumimoji="0" lang="en-US" sz="2200" b="0" i="0" u="none" strike="noStrike" cap="none" normalizeH="0" baseline="0" dirty="0" smtClean="0">
                          <a:ln>
                            <a:noFill/>
                          </a:ln>
                          <a:solidFill>
                            <a:srgbClr val="009900"/>
                          </a:solidFill>
                          <a:effectLst/>
                          <a:latin typeface="Arial" charset="0"/>
                        </a:rPr>
                        <a:t>Increase</a:t>
                      </a:r>
                      <a:r>
                        <a:rPr kumimoji="0" lang="en-US" sz="2200" b="0" i="0" u="none" strike="noStrike" cap="none" normalizeH="0" baseline="0" dirty="0" smtClean="0">
                          <a:ln>
                            <a:noFill/>
                          </a:ln>
                          <a:solidFill>
                            <a:schemeClr val="tx1"/>
                          </a:solidFill>
                          <a:effectLst/>
                          <a:latin typeface="Arial" charset="0"/>
                        </a:rPr>
                        <a:t> in Replication </a:t>
                      </a:r>
                      <a:r>
                        <a:rPr kumimoji="0" lang="en-US" sz="2200" b="0" i="0" u="none" strike="noStrike" cap="none" normalizeH="0" baseline="0" dirty="0" smtClean="0">
                          <a:ln>
                            <a:noFill/>
                          </a:ln>
                          <a:solidFill>
                            <a:srgbClr val="C00000"/>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4C1D8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C1D80"/>
                          </a:solidFill>
                          <a:effectLst/>
                          <a:latin typeface="Arial" charset="0"/>
                        </a:rPr>
                        <a:t>Go in direction with greater value</a:t>
                      </a:r>
                      <a:endParaRPr kumimoji="0" lang="en-US" sz="3200" b="0" i="0" u="none" strike="noStrike" cap="none" normalizeH="0" baseline="0" smtClean="0">
                        <a:ln>
                          <a:noFill/>
                        </a:ln>
                        <a:solidFill>
                          <a:srgbClr val="4C1D8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4C1D80"/>
                          </a:solidFill>
                          <a:effectLst/>
                          <a:latin typeface="Arial" charset="0"/>
                        </a:rPr>
                        <a:t>Increase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4C1D80"/>
                          </a:solidFill>
                          <a:effectLst/>
                          <a:latin typeface="Arial" charset="0"/>
                        </a:rPr>
                        <a:t>Replication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8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00000"/>
                          </a:solidFill>
                          <a:effectLst/>
                          <a:latin typeface="Arial" charset="0"/>
                        </a:rPr>
                        <a:t>Decrease</a:t>
                      </a:r>
                      <a:r>
                        <a:rPr kumimoji="0" lang="en-US" sz="2200" b="0" i="0" u="none" strike="noStrike" cap="none" normalizeH="0" baseline="0" dirty="0" smtClean="0">
                          <a:ln>
                            <a:noFill/>
                          </a:ln>
                          <a:solidFill>
                            <a:schemeClr val="tx1"/>
                          </a:solidFill>
                          <a:effectLst/>
                          <a:latin typeface="Arial" charset="0"/>
                        </a:rPr>
                        <a:t> in Replication </a:t>
                      </a:r>
                      <a:r>
                        <a:rPr kumimoji="0" lang="en-US" sz="2200" b="0" i="0" u="none" strike="noStrike" cap="none" normalizeH="0" baseline="0" dirty="0" smtClean="0">
                          <a:ln>
                            <a:noFill/>
                          </a:ln>
                          <a:solidFill>
                            <a:srgbClr val="00B050"/>
                          </a:solidFill>
                          <a:effectLst/>
                          <a:latin typeface="Arial" charset="0"/>
                        </a:rPr>
                        <a:t>Benefit</a:t>
                      </a:r>
                      <a:r>
                        <a:rPr kumimoji="0" lang="en-US" sz="2200" b="0" i="0" u="none" strike="noStrike" cap="none" normalizeH="0" baseline="0" dirty="0" smtClean="0">
                          <a:ln>
                            <a:noFill/>
                          </a:ln>
                          <a:solidFill>
                            <a:schemeClr val="tx1"/>
                          </a:solidFill>
                          <a:effectLst/>
                          <a:latin typeface="Arial" charset="0"/>
                        </a:rPr>
                        <a:t> </a:t>
                      </a:r>
                      <a:r>
                        <a:rPr kumimoji="0" lang="en-US" sz="2800" b="1" i="0" u="none" strike="noStrike" cap="none" normalizeH="0" baseline="0" dirty="0" smtClean="0">
                          <a:ln>
                            <a:noFill/>
                          </a:ln>
                          <a:solidFill>
                            <a:srgbClr val="3333FF"/>
                          </a:solidFill>
                          <a:effectLst/>
                          <a:latin typeface="Arial" charset="0"/>
                        </a:rPr>
                        <a:t>&lt;</a:t>
                      </a:r>
                      <a:r>
                        <a:rPr kumimoji="0" lang="en-US" sz="2200" b="0" i="0" u="none" strike="noStrike" cap="none" normalizeH="0" baseline="0" dirty="0" smtClean="0">
                          <a:ln>
                            <a:noFill/>
                          </a:ln>
                          <a:solidFill>
                            <a:schemeClr val="tx1"/>
                          </a:solidFill>
                          <a:effectLst/>
                          <a:latin typeface="Arial" charset="0"/>
                        </a:rPr>
                        <a:t> </a:t>
                      </a:r>
                      <a:r>
                        <a:rPr kumimoji="0" lang="en-US" sz="2200" b="0" i="0" u="none" strike="noStrike" cap="none" normalizeH="0" baseline="0" dirty="0" smtClean="0">
                          <a:ln>
                            <a:noFill/>
                          </a:ln>
                          <a:solidFill>
                            <a:srgbClr val="009900"/>
                          </a:solidFill>
                          <a:effectLst/>
                          <a:latin typeface="Arial" charset="0"/>
                        </a:rPr>
                        <a:t>Increase</a:t>
                      </a:r>
                      <a:r>
                        <a:rPr kumimoji="0" lang="en-US" sz="2200" b="0" i="0" u="none" strike="noStrike" cap="none" normalizeH="0" baseline="0" dirty="0" smtClean="0">
                          <a:ln>
                            <a:noFill/>
                          </a:ln>
                          <a:solidFill>
                            <a:schemeClr val="tx1"/>
                          </a:solidFill>
                          <a:effectLst/>
                          <a:latin typeface="Arial" charset="0"/>
                        </a:rPr>
                        <a:t> in Replication </a:t>
                      </a:r>
                      <a:r>
                        <a:rPr kumimoji="0" lang="en-US" sz="2200" b="0" i="0" u="none" strike="noStrike" cap="none" normalizeH="0" baseline="0" dirty="0" smtClean="0">
                          <a:ln>
                            <a:noFill/>
                          </a:ln>
                          <a:solidFill>
                            <a:srgbClr val="C00000"/>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4C1D80"/>
                          </a:solidFill>
                          <a:effectLst/>
                          <a:latin typeface="Arial" charset="0"/>
                        </a:rPr>
                        <a:t>Decrease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4C1D80"/>
                          </a:solidFill>
                          <a:effectLst/>
                          <a:latin typeface="Arial" charset="0"/>
                        </a:rPr>
                        <a:t>Replication</a:t>
                      </a:r>
                      <a:endParaRPr kumimoji="0" lang="en-US" sz="3200" b="0" i="0" u="none" strike="noStrike" cap="none" normalizeH="0" baseline="0" smtClean="0">
                        <a:ln>
                          <a:noFill/>
                        </a:ln>
                        <a:solidFill>
                          <a:srgbClr val="4C1D8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4C1D80"/>
                          </a:solidFill>
                          <a:effectLst/>
                          <a:latin typeface="Arial" charset="0"/>
                        </a:rPr>
                        <a:t>Do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4C1D80"/>
                          </a:solidFill>
                          <a:effectLst/>
                          <a:latin typeface="Arial" charset="0"/>
                        </a:rPr>
                        <a:t>Nothing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38622" y="5334000"/>
            <a:ext cx="9105378" cy="1200329"/>
          </a:xfrm>
          <a:prstGeom prst="rect">
            <a:avLst/>
          </a:prstGeom>
          <a:noFill/>
        </p:spPr>
        <p:txBody>
          <a:bodyPr wrap="none" rtlCol="0">
            <a:spAutoFit/>
          </a:bodyPr>
          <a:lstStyle/>
          <a:p>
            <a:r>
              <a:rPr lang="en-US" dirty="0" smtClean="0">
                <a:solidFill>
                  <a:srgbClr val="C00000"/>
                </a:solidFill>
              </a:rPr>
              <a:t>Decrease</a:t>
            </a:r>
            <a:r>
              <a:rPr lang="en-US" dirty="0" smtClean="0"/>
              <a:t> in Replication </a:t>
            </a:r>
            <a:r>
              <a:rPr lang="en-US" dirty="0" smtClean="0">
                <a:solidFill>
                  <a:srgbClr val="C00000"/>
                </a:solidFill>
              </a:rPr>
              <a:t>Cost </a:t>
            </a:r>
            <a:r>
              <a:rPr lang="en-US" dirty="0" smtClean="0">
                <a:sym typeface="Wingdings" pitchFamily="2" charset="2"/>
              </a:rPr>
              <a:t> Would be hits in lower level, evicted due to replication</a:t>
            </a:r>
            <a:endParaRPr lang="en-US" dirty="0" smtClean="0"/>
          </a:p>
          <a:p>
            <a:r>
              <a:rPr lang="en-US" dirty="0" smtClean="0">
                <a:solidFill>
                  <a:srgbClr val="00B050"/>
                </a:solidFill>
              </a:rPr>
              <a:t>Increase</a:t>
            </a:r>
            <a:r>
              <a:rPr lang="en-US" dirty="0" smtClean="0"/>
              <a:t> in Replication </a:t>
            </a:r>
            <a:r>
              <a:rPr lang="en-US" dirty="0" smtClean="0">
                <a:solidFill>
                  <a:srgbClr val="00B050"/>
                </a:solidFill>
              </a:rPr>
              <a:t>Benefit </a:t>
            </a:r>
            <a:r>
              <a:rPr lang="en-US" dirty="0" smtClean="0">
                <a:sym typeface="Wingdings" pitchFamily="2" charset="2"/>
              </a:rPr>
              <a:t> Blocks not replicated that would have been replicated</a:t>
            </a:r>
            <a:endParaRPr lang="en-US" dirty="0" smtClean="0"/>
          </a:p>
          <a:p>
            <a:r>
              <a:rPr lang="en-US" dirty="0" smtClean="0">
                <a:solidFill>
                  <a:srgbClr val="C00000"/>
                </a:solidFill>
              </a:rPr>
              <a:t>Decrease</a:t>
            </a:r>
            <a:r>
              <a:rPr lang="en-US" dirty="0" smtClean="0"/>
              <a:t> in Replication </a:t>
            </a:r>
            <a:r>
              <a:rPr lang="en-US" dirty="0" smtClean="0">
                <a:solidFill>
                  <a:srgbClr val="00B050"/>
                </a:solidFill>
              </a:rPr>
              <a:t>Benefit </a:t>
            </a:r>
            <a:r>
              <a:rPr lang="en-US" dirty="0" smtClean="0">
                <a:sym typeface="Wingdings" pitchFamily="2" charset="2"/>
              </a:rPr>
              <a:t> Local hits that would be remote hits if lower</a:t>
            </a:r>
            <a:endParaRPr lang="en-US" dirty="0" smtClean="0"/>
          </a:p>
          <a:p>
            <a:r>
              <a:rPr lang="en-US" dirty="0" smtClean="0">
                <a:solidFill>
                  <a:srgbClr val="00B050"/>
                </a:solidFill>
              </a:rPr>
              <a:t>Increase</a:t>
            </a:r>
            <a:r>
              <a:rPr lang="en-US" dirty="0" smtClean="0"/>
              <a:t> in Replication </a:t>
            </a:r>
            <a:r>
              <a:rPr lang="en-US" dirty="0" smtClean="0">
                <a:solidFill>
                  <a:srgbClr val="C00000"/>
                </a:solidFill>
              </a:rPr>
              <a:t>Cost </a:t>
            </a:r>
            <a:r>
              <a:rPr lang="en-US" dirty="0" smtClean="0">
                <a:sym typeface="Wingdings" pitchFamily="2" charset="2"/>
              </a:rPr>
              <a:t> Would be evicted due to replication at next level</a:t>
            </a:r>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txBox="1">
            <a:spLocks noGrp="1"/>
          </p:cNvSpPr>
          <p:nvPr/>
        </p:nvSpPr>
        <p:spPr bwMode="auto">
          <a:xfrm>
            <a:off x="279400" y="6270625"/>
            <a:ext cx="2006600" cy="476250"/>
          </a:xfrm>
          <a:prstGeom prst="rect">
            <a:avLst/>
          </a:prstGeom>
          <a:noFill/>
          <a:ln w="9525">
            <a:noFill/>
            <a:miter lim="800000"/>
            <a:headEnd/>
            <a:tailEnd/>
          </a:ln>
        </p:spPr>
        <p:txBody>
          <a:bodyPr/>
          <a:lstStyle/>
          <a:p>
            <a:r>
              <a:rPr lang="en-US" sz="1200">
                <a:solidFill>
                  <a:schemeClr val="tx1"/>
                </a:solidFill>
              </a:rPr>
              <a:t>Beckmann, Marty, &amp; Wood</a:t>
            </a:r>
          </a:p>
        </p:txBody>
      </p:sp>
      <p:sp>
        <p:nvSpPr>
          <p:cNvPr id="35843" name="Footer Placeholder 4"/>
          <p:cNvSpPr txBox="1">
            <a:spLocks noGrp="1"/>
          </p:cNvSpPr>
          <p:nvPr/>
        </p:nvSpPr>
        <p:spPr bwMode="auto">
          <a:xfrm>
            <a:off x="2209800" y="6245225"/>
            <a:ext cx="4724400" cy="476250"/>
          </a:xfrm>
          <a:prstGeom prst="rect">
            <a:avLst/>
          </a:prstGeom>
          <a:noFill/>
          <a:ln w="9525">
            <a:noFill/>
            <a:miter lim="800000"/>
            <a:headEnd/>
            <a:tailEnd/>
          </a:ln>
        </p:spPr>
        <p:txBody>
          <a:bodyPr/>
          <a:lstStyle/>
          <a:p>
            <a:pPr algn="ctr"/>
            <a:r>
              <a:rPr lang="en-US" sz="1400">
                <a:solidFill>
                  <a:schemeClr val="tx1"/>
                </a:solidFill>
              </a:rPr>
              <a:t> </a:t>
            </a:r>
            <a:r>
              <a:rPr lang="en-US" sz="1200">
                <a:solidFill>
                  <a:schemeClr val="tx1"/>
                </a:solidFill>
              </a:rPr>
              <a:t>ASR: Adaptive Selective Replication for CMP Caches</a:t>
            </a:r>
            <a:endParaRPr lang="en-US" sz="1400">
              <a:solidFill>
                <a:schemeClr val="tx1"/>
              </a:solidFill>
            </a:endParaRPr>
          </a:p>
        </p:txBody>
      </p:sp>
      <p:sp>
        <p:nvSpPr>
          <p:cNvPr id="859138" name="Rectangle 2"/>
          <p:cNvSpPr>
            <a:spLocks noGrp="1" noChangeArrowheads="1"/>
          </p:cNvSpPr>
          <p:nvPr>
            <p:ph type="title" idx="4294967295"/>
          </p:nvPr>
        </p:nvSpPr>
        <p:spPr/>
        <p:txBody>
          <a:bodyPr/>
          <a:lstStyle/>
          <a:p>
            <a:pPr eaLnBrk="1" hangingPunct="1">
              <a:defRPr/>
            </a:pPr>
            <a:r>
              <a:rPr lang="en-US" dirty="0" smtClean="0"/>
              <a:t>Outline</a:t>
            </a:r>
          </a:p>
        </p:txBody>
      </p:sp>
      <p:sp>
        <p:nvSpPr>
          <p:cNvPr id="35846" name="Rectangle 3"/>
          <p:cNvSpPr>
            <a:spLocks noGrp="1" noChangeArrowheads="1"/>
          </p:cNvSpPr>
          <p:nvPr>
            <p:ph type="body" idx="4294967295"/>
          </p:nvPr>
        </p:nvSpPr>
        <p:spPr>
          <a:xfrm>
            <a:off x="457200" y="1352550"/>
            <a:ext cx="8229600" cy="4818063"/>
          </a:xfrm>
        </p:spPr>
        <p:txBody>
          <a:bodyPr/>
          <a:lstStyle/>
          <a:p>
            <a:pPr marL="609600" indent="-609600" eaLnBrk="1" hangingPunct="1">
              <a:buClr>
                <a:schemeClr val="bg2"/>
              </a:buClr>
              <a:buFont typeface="Times" pitchFamily="18" charset="0"/>
              <a:buChar char="•"/>
            </a:pPr>
            <a:r>
              <a:rPr lang="en-US" smtClean="0">
                <a:solidFill>
                  <a:schemeClr val="bg2"/>
                </a:solidFill>
              </a:rPr>
              <a:t>Wires and CMP caches</a:t>
            </a:r>
            <a:endParaRPr lang="en-US" smtClean="0">
              <a:solidFill>
                <a:srgbClr val="FF0000"/>
              </a:solidFill>
            </a:endParaRPr>
          </a:p>
          <a:p>
            <a:pPr marL="609600" indent="-609600" eaLnBrk="1" hangingPunct="1">
              <a:buClr>
                <a:schemeClr val="bg2"/>
              </a:buClr>
              <a:buFont typeface="Times" pitchFamily="18" charset="0"/>
              <a:buChar char="•"/>
            </a:pPr>
            <a:endParaRPr lang="en-US" smtClean="0">
              <a:solidFill>
                <a:schemeClr val="bg2"/>
              </a:solidFill>
            </a:endParaRPr>
          </a:p>
          <a:p>
            <a:pPr marL="609600" indent="-609600" eaLnBrk="1" hangingPunct="1">
              <a:buClr>
                <a:schemeClr val="bg2"/>
              </a:buClr>
              <a:buFont typeface="Times" pitchFamily="18" charset="0"/>
              <a:buChar char="•"/>
            </a:pPr>
            <a:r>
              <a:rPr lang="en-US" smtClean="0">
                <a:solidFill>
                  <a:schemeClr val="bg2"/>
                </a:solidFill>
              </a:rPr>
              <a:t>Understanding L2 Replication</a:t>
            </a:r>
          </a:p>
          <a:p>
            <a:pPr marL="609600" indent="-609600" eaLnBrk="1" hangingPunct="1">
              <a:buClr>
                <a:srgbClr val="FF0000"/>
              </a:buClr>
            </a:pPr>
            <a:endParaRPr lang="en-US" smtClean="0">
              <a:solidFill>
                <a:srgbClr val="FF0000"/>
              </a:solidFill>
            </a:endParaRPr>
          </a:p>
          <a:p>
            <a:pPr marL="609600" indent="-609600" eaLnBrk="1" hangingPunct="1">
              <a:buClr>
                <a:schemeClr val="bg2"/>
              </a:buClr>
            </a:pPr>
            <a:r>
              <a:rPr lang="en-US" smtClean="0">
                <a:solidFill>
                  <a:schemeClr val="bg2"/>
                </a:solidFill>
              </a:rPr>
              <a:t>ASR: Adaptive Selective Replication</a:t>
            </a:r>
          </a:p>
          <a:p>
            <a:pPr marL="609600" indent="-609600" eaLnBrk="1" hangingPunct="1">
              <a:buClr>
                <a:srgbClr val="FF0000"/>
              </a:buClr>
            </a:pPr>
            <a:endParaRPr lang="en-US" smtClean="0">
              <a:solidFill>
                <a:srgbClr val="FF0000"/>
              </a:solidFill>
            </a:endParaRPr>
          </a:p>
          <a:p>
            <a:pPr marL="609600" indent="-609600" eaLnBrk="1" hangingPunct="1">
              <a:buClr>
                <a:srgbClr val="FF0000"/>
              </a:buClr>
            </a:pPr>
            <a:r>
              <a:rPr lang="en-US" smtClean="0">
                <a:solidFill>
                  <a:srgbClr val="FF0000"/>
                </a:solidFill>
              </a:rPr>
              <a:t>Evaluation</a:t>
            </a:r>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4"/>
          <p:cNvSpPr>
            <a:spLocks noGrp="1"/>
          </p:cNvSpPr>
          <p:nvPr>
            <p:ph type="dt" sz="quarter" idx="10"/>
          </p:nvPr>
        </p:nvSpPr>
        <p:spPr>
          <a:noFill/>
        </p:spPr>
        <p:txBody>
          <a:bodyPr/>
          <a:lstStyle/>
          <a:p>
            <a:r>
              <a:rPr lang="en-US" smtClean="0">
                <a:latin typeface="Arial" charset="0"/>
              </a:rPr>
              <a:t>Beckmann, Marty, &amp; Wood</a:t>
            </a:r>
          </a:p>
        </p:txBody>
      </p:sp>
      <p:sp>
        <p:nvSpPr>
          <p:cNvPr id="36867" name="Footer Placeholder 5"/>
          <p:cNvSpPr>
            <a:spLocks noGrp="1"/>
          </p:cNvSpPr>
          <p:nvPr>
            <p:ph type="ftr" sz="quarter" idx="4294967295"/>
          </p:nvPr>
        </p:nvSpPr>
        <p:spPr>
          <a:xfrm>
            <a:off x="2209800" y="6245225"/>
            <a:ext cx="4724400" cy="476250"/>
          </a:xfrm>
          <a:prstGeom prst="rect">
            <a:avLst/>
          </a:prstGeom>
          <a:noFill/>
        </p:spPr>
        <p:txBody>
          <a:bodyPr/>
          <a:lstStyle/>
          <a:p>
            <a:r>
              <a:rPr lang="en-US"/>
              <a:t> </a:t>
            </a:r>
            <a:r>
              <a:rPr lang="en-US" sz="1200"/>
              <a:t>ASR: Adaptive Selective Replication for CMP Caches</a:t>
            </a:r>
            <a:endParaRPr lang="en-US"/>
          </a:p>
        </p:txBody>
      </p:sp>
      <p:sp>
        <p:nvSpPr>
          <p:cNvPr id="36868" name="Slide Number Placeholder 6"/>
          <p:cNvSpPr>
            <a:spLocks noGrp="1"/>
          </p:cNvSpPr>
          <p:nvPr>
            <p:ph type="sldNum" sz="quarter" idx="4294967295"/>
          </p:nvPr>
        </p:nvSpPr>
        <p:spPr>
          <a:xfrm>
            <a:off x="7239000" y="6245225"/>
            <a:ext cx="1447800" cy="476250"/>
          </a:xfrm>
          <a:prstGeom prst="rect">
            <a:avLst/>
          </a:prstGeom>
          <a:noFill/>
        </p:spPr>
        <p:txBody>
          <a:bodyPr/>
          <a:lstStyle/>
          <a:p>
            <a:fld id="{BCCD5B5B-5E7D-45FF-AE26-B299E2B26A38}" type="slidenum">
              <a:rPr lang="en-US"/>
              <a:pPr/>
              <a:t>305</a:t>
            </a:fld>
            <a:endParaRPr lang="en-US"/>
          </a:p>
        </p:txBody>
      </p:sp>
      <p:sp>
        <p:nvSpPr>
          <p:cNvPr id="624642" name="Rectangle 2"/>
          <p:cNvSpPr>
            <a:spLocks noGrp="1" noChangeArrowheads="1"/>
          </p:cNvSpPr>
          <p:nvPr>
            <p:ph type="title"/>
          </p:nvPr>
        </p:nvSpPr>
        <p:spPr/>
        <p:txBody>
          <a:bodyPr/>
          <a:lstStyle/>
          <a:p>
            <a:pPr eaLnBrk="1" hangingPunct="1">
              <a:defRPr/>
            </a:pPr>
            <a:r>
              <a:rPr lang="en-US" dirty="0" smtClean="0"/>
              <a:t>Methodology</a:t>
            </a:r>
          </a:p>
        </p:txBody>
      </p:sp>
      <p:sp>
        <p:nvSpPr>
          <p:cNvPr id="36870" name="Rectangle 3"/>
          <p:cNvSpPr>
            <a:spLocks noGrp="1" noChangeArrowheads="1"/>
          </p:cNvSpPr>
          <p:nvPr>
            <p:ph type="body" sz="half" idx="1"/>
          </p:nvPr>
        </p:nvSpPr>
        <p:spPr>
          <a:xfrm>
            <a:off x="457200" y="1524000"/>
            <a:ext cx="7772400" cy="4597400"/>
          </a:xfrm>
        </p:spPr>
        <p:txBody>
          <a:bodyPr/>
          <a:lstStyle/>
          <a:p>
            <a:pPr eaLnBrk="1" hangingPunct="1">
              <a:lnSpc>
                <a:spcPct val="90000"/>
              </a:lnSpc>
            </a:pPr>
            <a:r>
              <a:rPr lang="en-US" sz="2800" smtClean="0"/>
              <a:t>Full system simulation</a:t>
            </a:r>
          </a:p>
          <a:p>
            <a:pPr lvl="1" eaLnBrk="1" hangingPunct="1">
              <a:lnSpc>
                <a:spcPct val="90000"/>
              </a:lnSpc>
            </a:pPr>
            <a:r>
              <a:rPr lang="en-US" sz="2400" smtClean="0"/>
              <a:t>Simics</a:t>
            </a:r>
          </a:p>
          <a:p>
            <a:pPr lvl="1" eaLnBrk="1" hangingPunct="1">
              <a:lnSpc>
                <a:spcPct val="90000"/>
              </a:lnSpc>
            </a:pPr>
            <a:r>
              <a:rPr lang="en-US" sz="2400" smtClean="0"/>
              <a:t>Wisconsin’s </a:t>
            </a:r>
            <a:r>
              <a:rPr lang="en-US" sz="2400" b="1" smtClean="0">
                <a:solidFill>
                  <a:srgbClr val="FF0000"/>
                </a:solidFill>
              </a:rPr>
              <a:t>GEMS</a:t>
            </a:r>
            <a:r>
              <a:rPr lang="en-US" sz="2400" smtClean="0"/>
              <a:t> Timing Simulator</a:t>
            </a:r>
          </a:p>
          <a:p>
            <a:pPr lvl="2" eaLnBrk="1" hangingPunct="1">
              <a:lnSpc>
                <a:spcPct val="90000"/>
              </a:lnSpc>
            </a:pPr>
            <a:r>
              <a:rPr lang="en-US" sz="2000" smtClean="0"/>
              <a:t>Out-of-order processor</a:t>
            </a:r>
          </a:p>
          <a:p>
            <a:pPr lvl="2" eaLnBrk="1" hangingPunct="1">
              <a:lnSpc>
                <a:spcPct val="90000"/>
              </a:lnSpc>
            </a:pPr>
            <a:r>
              <a:rPr lang="en-US" sz="2000" smtClean="0"/>
              <a:t>Memory system</a:t>
            </a:r>
          </a:p>
          <a:p>
            <a:pPr eaLnBrk="1" hangingPunct="1">
              <a:lnSpc>
                <a:spcPct val="90000"/>
              </a:lnSpc>
            </a:pPr>
            <a:r>
              <a:rPr lang="en-US" sz="2800" smtClean="0"/>
              <a:t>Workloads</a:t>
            </a:r>
          </a:p>
          <a:p>
            <a:pPr lvl="1" eaLnBrk="1" hangingPunct="1">
              <a:lnSpc>
                <a:spcPct val="90000"/>
              </a:lnSpc>
              <a:buClr>
                <a:schemeClr val="tx1"/>
              </a:buClr>
            </a:pPr>
            <a:r>
              <a:rPr lang="en-US" sz="2400" b="1" smtClean="0">
                <a:solidFill>
                  <a:srgbClr val="990000"/>
                </a:solidFill>
              </a:rPr>
              <a:t>Commercial</a:t>
            </a:r>
          </a:p>
          <a:p>
            <a:pPr lvl="2" eaLnBrk="1" hangingPunct="1">
              <a:lnSpc>
                <a:spcPct val="90000"/>
              </a:lnSpc>
              <a:buClr>
                <a:schemeClr val="tx1"/>
              </a:buClr>
            </a:pPr>
            <a:r>
              <a:rPr lang="en-US" sz="2000" smtClean="0"/>
              <a:t>apache, jbb, otlp, zeus</a:t>
            </a:r>
          </a:p>
          <a:p>
            <a:pPr lvl="1" eaLnBrk="1" hangingPunct="1">
              <a:lnSpc>
                <a:spcPct val="90000"/>
              </a:lnSpc>
              <a:buClr>
                <a:schemeClr val="tx1"/>
              </a:buClr>
            </a:pPr>
            <a:r>
              <a:rPr lang="en-US" sz="2400" b="1" smtClean="0">
                <a:solidFill>
                  <a:srgbClr val="990000"/>
                </a:solidFill>
              </a:rPr>
              <a:t>Scientific </a:t>
            </a:r>
            <a:r>
              <a:rPr lang="en-US" sz="2400" smtClean="0"/>
              <a:t>(see paper)</a:t>
            </a:r>
          </a:p>
          <a:p>
            <a:pPr lvl="2" eaLnBrk="1" hangingPunct="1">
              <a:lnSpc>
                <a:spcPct val="90000"/>
              </a:lnSpc>
              <a:buClr>
                <a:schemeClr val="tx1"/>
              </a:buClr>
            </a:pPr>
            <a:r>
              <a:rPr lang="en-US" sz="2000" i="1" smtClean="0"/>
              <a:t>SpecOMP</a:t>
            </a:r>
            <a:r>
              <a:rPr lang="en-US" sz="2000" smtClean="0"/>
              <a:t>: apsi &amp; art</a:t>
            </a:r>
          </a:p>
          <a:p>
            <a:pPr lvl="2" eaLnBrk="1" hangingPunct="1">
              <a:lnSpc>
                <a:spcPct val="90000"/>
              </a:lnSpc>
              <a:buClr>
                <a:schemeClr val="tx1"/>
              </a:buClr>
            </a:pPr>
            <a:r>
              <a:rPr lang="en-US" sz="2000" i="1" smtClean="0"/>
              <a:t>Splash</a:t>
            </a:r>
            <a:r>
              <a:rPr lang="en-US" sz="2000" smtClean="0"/>
              <a:t>: barnes &amp; ocean</a:t>
            </a:r>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37891"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7892" name="Slide Number Placeholder 5"/>
          <p:cNvSpPr>
            <a:spLocks noGrp="1"/>
          </p:cNvSpPr>
          <p:nvPr>
            <p:ph type="sldNum" sz="quarter" idx="12"/>
          </p:nvPr>
        </p:nvSpPr>
        <p:spPr>
          <a:noFill/>
        </p:spPr>
        <p:txBody>
          <a:bodyPr/>
          <a:lstStyle/>
          <a:p>
            <a:fld id="{FF8BBDA6-527D-47CA-8C8C-3C1BA1627EED}" type="slidenum">
              <a:rPr lang="en-US"/>
              <a:pPr/>
              <a:t>306</a:t>
            </a:fld>
            <a:endParaRPr lang="en-US"/>
          </a:p>
        </p:txBody>
      </p:sp>
      <p:sp>
        <p:nvSpPr>
          <p:cNvPr id="625666" name="Rectangle 2"/>
          <p:cNvSpPr>
            <a:spLocks noGrp="1" noChangeArrowheads="1"/>
          </p:cNvSpPr>
          <p:nvPr>
            <p:ph type="title"/>
          </p:nvPr>
        </p:nvSpPr>
        <p:spPr>
          <a:xfrm>
            <a:off x="76200" y="-76200"/>
            <a:ext cx="8229600" cy="487362"/>
          </a:xfrm>
        </p:spPr>
        <p:txBody>
          <a:bodyPr/>
          <a:lstStyle/>
          <a:p>
            <a:pPr eaLnBrk="1" hangingPunct="1">
              <a:defRPr/>
            </a:pPr>
            <a:r>
              <a:rPr lang="en-US" dirty="0" smtClean="0"/>
              <a:t>System Parameters</a:t>
            </a:r>
          </a:p>
        </p:txBody>
      </p:sp>
      <p:graphicFrame>
        <p:nvGraphicFramePr>
          <p:cNvPr id="625716" name="Group 52"/>
          <p:cNvGraphicFramePr>
            <a:graphicFrameLocks noGrp="1"/>
          </p:cNvGraphicFramePr>
          <p:nvPr>
            <p:ph idx="1"/>
          </p:nvPr>
        </p:nvGraphicFramePr>
        <p:xfrm>
          <a:off x="457200" y="2012950"/>
          <a:ext cx="8229600" cy="3770949"/>
        </p:xfrm>
        <a:graphic>
          <a:graphicData uri="http://schemas.openxmlformats.org/drawingml/2006/table">
            <a:tbl>
              <a:tblPr/>
              <a:tblGrid>
                <a:gridCol w="1836738"/>
                <a:gridCol w="2422525"/>
                <a:gridCol w="2165350"/>
                <a:gridCol w="1804987"/>
              </a:tblGrid>
              <a:tr h="4603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solidFill>
                            <a:schemeClr val="tx1"/>
                          </a:solidFill>
                          <a:effectLst/>
                          <a:latin typeface="Arial" pitchFamily="34" charset="0"/>
                        </a:rPr>
                        <a:t>Memory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solidFill>
                            <a:schemeClr val="tx1"/>
                          </a:solidFill>
                          <a:effectLst/>
                          <a:latin typeface="Arial" pitchFamily="34" charset="0"/>
                        </a:rPr>
                        <a:t>Dynamically Scheduled Processor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L1 I &amp; D caches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64 KB, 4-way, 3 cycles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solidFill>
                            <a:srgbClr val="FF0000"/>
                          </a:solidFill>
                          <a:effectLst/>
                          <a:latin typeface="Arial" pitchFamily="34" charset="0"/>
                        </a:rPr>
                        <a:t>Clock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solidFill>
                            <a:srgbClr val="FF0000"/>
                          </a:solidFill>
                          <a:effectLst/>
                          <a:latin typeface="Arial" pitchFamily="34" charset="0"/>
                        </a:rPr>
                        <a:t>5.0 GHz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solidFill>
                            <a:srgbClr val="FF0000"/>
                          </a:solidFill>
                          <a:effectLst/>
                          <a:latin typeface="Arial" pitchFamily="34" charset="0"/>
                        </a:rPr>
                        <a:t>Unified L2 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solidFill>
                            <a:srgbClr val="FF0000"/>
                          </a:solidFill>
                          <a:effectLst/>
                          <a:latin typeface="Arial" pitchFamily="34" charset="0"/>
                        </a:rPr>
                        <a:t>16 MB, 16-way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Reorder buffer / scheduler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128 / 64 entries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L1 / L2 prefetching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Unit &amp; Non-unit strided prefetcher (similar Power4)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Pipeline 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4-wide fetch &amp; issue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Memory latency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500 cycles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Pipeline stages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Memory bandwidth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solidFill>
                            <a:schemeClr val="tx1"/>
                          </a:solidFill>
                          <a:effectLst/>
                          <a:latin typeface="Arial" pitchFamily="34" charset="0"/>
                        </a:rPr>
                        <a:t>50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Direct branch predictor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3.5 KB YAGS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Memory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4 GB of 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Return address stack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64 entries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Outstanding memory request / CPU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Indirect branch predictor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solidFill>
                            <a:schemeClr val="tx1"/>
                          </a:solidFill>
                          <a:effectLst/>
                          <a:latin typeface="Arial" pitchFamily="34" charset="0"/>
                        </a:rPr>
                        <a:t>256 entries (cascaded)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39" name="Text Box 48"/>
          <p:cNvSpPr txBox="1">
            <a:spLocks noChangeArrowheads="1"/>
          </p:cNvSpPr>
          <p:nvPr/>
        </p:nvSpPr>
        <p:spPr bwMode="auto">
          <a:xfrm>
            <a:off x="2879725" y="1492250"/>
            <a:ext cx="3952875" cy="396875"/>
          </a:xfrm>
          <a:prstGeom prst="rect">
            <a:avLst/>
          </a:prstGeom>
          <a:noFill/>
          <a:ln w="9525">
            <a:noFill/>
            <a:miter lim="800000"/>
            <a:headEnd/>
            <a:tailEnd/>
          </a:ln>
        </p:spPr>
        <p:txBody>
          <a:bodyPr wrap="none">
            <a:spAutoFit/>
          </a:bodyPr>
          <a:lstStyle/>
          <a:p>
            <a:r>
              <a:rPr lang="en-US" sz="2000">
                <a:solidFill>
                  <a:schemeClr val="tx1"/>
                </a:solidFill>
              </a:rPr>
              <a:t>[ 8 core CMP, 45 nm technology ]</a:t>
            </a:r>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38915"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8916" name="Slide Number Placeholder 5"/>
          <p:cNvSpPr>
            <a:spLocks noGrp="1"/>
          </p:cNvSpPr>
          <p:nvPr>
            <p:ph type="sldNum" sz="quarter" idx="12"/>
          </p:nvPr>
        </p:nvSpPr>
        <p:spPr>
          <a:noFill/>
        </p:spPr>
        <p:txBody>
          <a:bodyPr/>
          <a:lstStyle/>
          <a:p>
            <a:fld id="{322166A8-2A1E-4F87-AA61-5BEA3C42B6D4}" type="slidenum">
              <a:rPr lang="en-US"/>
              <a:pPr/>
              <a:t>307</a:t>
            </a:fld>
            <a:endParaRPr lang="en-US"/>
          </a:p>
        </p:txBody>
      </p:sp>
      <p:sp>
        <p:nvSpPr>
          <p:cNvPr id="694274" name="Rectangle 2"/>
          <p:cNvSpPr>
            <a:spLocks noGrp="1" noChangeArrowheads="1"/>
          </p:cNvSpPr>
          <p:nvPr>
            <p:ph type="title"/>
          </p:nvPr>
        </p:nvSpPr>
        <p:spPr/>
        <p:txBody>
          <a:bodyPr/>
          <a:lstStyle/>
          <a:p>
            <a:pPr eaLnBrk="1" hangingPunct="1">
              <a:defRPr/>
            </a:pPr>
            <a:r>
              <a:rPr lang="en-US" smtClean="0"/>
              <a:t>Replication Benefit, Cost, &amp; Effectiveness Curves</a:t>
            </a:r>
          </a:p>
        </p:txBody>
      </p:sp>
      <p:pic>
        <p:nvPicPr>
          <p:cNvPr id="38918" name="Picture 4" descr="16MB_500_L2HitTime"/>
          <p:cNvPicPr>
            <a:picLocks noChangeAspect="1" noChangeArrowheads="1"/>
          </p:cNvPicPr>
          <p:nvPr/>
        </p:nvPicPr>
        <p:blipFill>
          <a:blip r:embed="rId3"/>
          <a:srcRect/>
          <a:stretch>
            <a:fillRect/>
          </a:stretch>
        </p:blipFill>
        <p:spPr bwMode="auto">
          <a:xfrm>
            <a:off x="254000" y="2566988"/>
            <a:ext cx="4343400" cy="3032125"/>
          </a:xfrm>
          <a:prstGeom prst="rect">
            <a:avLst/>
          </a:prstGeom>
          <a:noFill/>
          <a:ln w="9525">
            <a:noFill/>
            <a:miter lim="800000"/>
            <a:headEnd/>
            <a:tailEnd/>
          </a:ln>
        </p:spPr>
      </p:pic>
      <p:pic>
        <p:nvPicPr>
          <p:cNvPr id="38919" name="Picture 5" descr="16MB_500_MissTime"/>
          <p:cNvPicPr>
            <a:picLocks noChangeAspect="1" noChangeArrowheads="1"/>
          </p:cNvPicPr>
          <p:nvPr/>
        </p:nvPicPr>
        <p:blipFill>
          <a:blip r:embed="rId4"/>
          <a:srcRect/>
          <a:stretch>
            <a:fillRect/>
          </a:stretch>
        </p:blipFill>
        <p:spPr bwMode="auto">
          <a:xfrm>
            <a:off x="4611688" y="2471738"/>
            <a:ext cx="4341812" cy="3146425"/>
          </a:xfrm>
          <a:prstGeom prst="rect">
            <a:avLst/>
          </a:prstGeom>
          <a:noFill/>
          <a:ln w="9525">
            <a:noFill/>
            <a:miter lim="800000"/>
            <a:headEnd/>
            <a:tailEnd/>
          </a:ln>
        </p:spPr>
      </p:pic>
      <p:sp>
        <p:nvSpPr>
          <p:cNvPr id="38920" name="Text Box 8"/>
          <p:cNvSpPr txBox="1">
            <a:spLocks noChangeArrowheads="1"/>
          </p:cNvSpPr>
          <p:nvPr/>
        </p:nvSpPr>
        <p:spPr bwMode="auto">
          <a:xfrm>
            <a:off x="230188" y="1866900"/>
            <a:ext cx="1143000" cy="466725"/>
          </a:xfrm>
          <a:prstGeom prst="rect">
            <a:avLst/>
          </a:prstGeom>
          <a:noFill/>
          <a:ln w="9525">
            <a:solidFill>
              <a:schemeClr val="tx1"/>
            </a:solidFill>
            <a:miter lim="800000"/>
            <a:headEnd/>
            <a:tailEnd/>
          </a:ln>
        </p:spPr>
        <p:txBody>
          <a:bodyPr wrap="none">
            <a:spAutoFit/>
          </a:bodyPr>
          <a:lstStyle/>
          <a:p>
            <a:r>
              <a:rPr lang="en-US" sz="2400">
                <a:solidFill>
                  <a:srgbClr val="3333FF"/>
                </a:solidFill>
              </a:rPr>
              <a:t>Benefit</a:t>
            </a:r>
          </a:p>
        </p:txBody>
      </p:sp>
      <p:sp>
        <p:nvSpPr>
          <p:cNvPr id="38921" name="Text Box 12"/>
          <p:cNvSpPr txBox="1">
            <a:spLocks noChangeArrowheads="1"/>
          </p:cNvSpPr>
          <p:nvPr/>
        </p:nvSpPr>
        <p:spPr bwMode="auto">
          <a:xfrm>
            <a:off x="4591050" y="1889125"/>
            <a:ext cx="820738" cy="466725"/>
          </a:xfrm>
          <a:prstGeom prst="rect">
            <a:avLst/>
          </a:prstGeom>
          <a:noFill/>
          <a:ln w="9525">
            <a:solidFill>
              <a:schemeClr val="tx1"/>
            </a:solidFill>
            <a:miter lim="800000"/>
            <a:headEnd/>
            <a:tailEnd/>
          </a:ln>
        </p:spPr>
        <p:txBody>
          <a:bodyPr wrap="none">
            <a:spAutoFit/>
          </a:bodyPr>
          <a:lstStyle/>
          <a:p>
            <a:r>
              <a:rPr lang="en-US" sz="2400">
                <a:solidFill>
                  <a:srgbClr val="3333FF"/>
                </a:solidFill>
              </a:rPr>
              <a:t>Cost</a:t>
            </a:r>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39939"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9940" name="Slide Number Placeholder 5"/>
          <p:cNvSpPr>
            <a:spLocks noGrp="1"/>
          </p:cNvSpPr>
          <p:nvPr>
            <p:ph type="sldNum" sz="quarter" idx="12"/>
          </p:nvPr>
        </p:nvSpPr>
        <p:spPr>
          <a:noFill/>
        </p:spPr>
        <p:txBody>
          <a:bodyPr/>
          <a:lstStyle/>
          <a:p>
            <a:fld id="{CA66447E-EF12-45CE-AEF6-BE9CD8B341D4}" type="slidenum">
              <a:rPr lang="en-US"/>
              <a:pPr/>
              <a:t>308</a:t>
            </a:fld>
            <a:endParaRPr lang="en-US"/>
          </a:p>
        </p:txBody>
      </p:sp>
      <p:pic>
        <p:nvPicPr>
          <p:cNvPr id="39941" name="Picture 2" descr="16MB_500_TotalTime"/>
          <p:cNvPicPr>
            <a:picLocks noChangeAspect="1" noChangeArrowheads="1"/>
          </p:cNvPicPr>
          <p:nvPr/>
        </p:nvPicPr>
        <p:blipFill>
          <a:blip r:embed="rId3"/>
          <a:srcRect/>
          <a:stretch>
            <a:fillRect/>
          </a:stretch>
        </p:blipFill>
        <p:spPr bwMode="auto">
          <a:xfrm>
            <a:off x="1884363" y="2181225"/>
            <a:ext cx="5484812" cy="3976688"/>
          </a:xfrm>
          <a:prstGeom prst="rect">
            <a:avLst/>
          </a:prstGeom>
          <a:noFill/>
          <a:ln w="9525">
            <a:noFill/>
            <a:miter lim="800000"/>
            <a:headEnd/>
            <a:tailEnd/>
          </a:ln>
        </p:spPr>
      </p:pic>
      <p:sp>
        <p:nvSpPr>
          <p:cNvPr id="808963" name="Rectangle 3"/>
          <p:cNvSpPr>
            <a:spLocks noGrp="1" noChangeArrowheads="1"/>
          </p:cNvSpPr>
          <p:nvPr>
            <p:ph type="title"/>
          </p:nvPr>
        </p:nvSpPr>
        <p:spPr/>
        <p:txBody>
          <a:bodyPr/>
          <a:lstStyle/>
          <a:p>
            <a:pPr eaLnBrk="1" hangingPunct="1">
              <a:defRPr/>
            </a:pPr>
            <a:r>
              <a:rPr lang="en-US" smtClean="0"/>
              <a:t>Replication Benefit, Cost, &amp; Effectiveness Curves</a:t>
            </a:r>
          </a:p>
        </p:txBody>
      </p:sp>
      <p:sp>
        <p:nvSpPr>
          <p:cNvPr id="39943" name="Text Box 13"/>
          <p:cNvSpPr txBox="1">
            <a:spLocks noChangeArrowheads="1"/>
          </p:cNvSpPr>
          <p:nvPr/>
        </p:nvSpPr>
        <p:spPr bwMode="auto">
          <a:xfrm>
            <a:off x="1374775" y="1603375"/>
            <a:ext cx="2006600" cy="466725"/>
          </a:xfrm>
          <a:prstGeom prst="rect">
            <a:avLst/>
          </a:prstGeom>
          <a:noFill/>
          <a:ln w="9525">
            <a:solidFill>
              <a:schemeClr val="tx1"/>
            </a:solidFill>
            <a:miter lim="800000"/>
            <a:headEnd/>
            <a:tailEnd/>
          </a:ln>
        </p:spPr>
        <p:txBody>
          <a:bodyPr wrap="none">
            <a:spAutoFit/>
          </a:bodyPr>
          <a:lstStyle/>
          <a:p>
            <a:r>
              <a:rPr lang="en-US" sz="2400">
                <a:solidFill>
                  <a:srgbClr val="3333FF"/>
                </a:solidFill>
              </a:rPr>
              <a:t>Effectiveness</a:t>
            </a:r>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40963"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40964" name="Slide Number Placeholder 5"/>
          <p:cNvSpPr>
            <a:spLocks noGrp="1"/>
          </p:cNvSpPr>
          <p:nvPr>
            <p:ph type="sldNum" sz="quarter" idx="12"/>
          </p:nvPr>
        </p:nvSpPr>
        <p:spPr>
          <a:noFill/>
        </p:spPr>
        <p:txBody>
          <a:bodyPr/>
          <a:lstStyle/>
          <a:p>
            <a:fld id="{DA48D06C-8525-4AF5-8524-402592D82DAC}" type="slidenum">
              <a:rPr lang="en-US"/>
              <a:pPr/>
              <a:t>309</a:t>
            </a:fld>
            <a:endParaRPr lang="en-US"/>
          </a:p>
        </p:txBody>
      </p:sp>
      <p:sp>
        <p:nvSpPr>
          <p:cNvPr id="877570" name="Rectangle 2"/>
          <p:cNvSpPr>
            <a:spLocks noGrp="1" noChangeArrowheads="1"/>
          </p:cNvSpPr>
          <p:nvPr>
            <p:ph type="title"/>
          </p:nvPr>
        </p:nvSpPr>
        <p:spPr>
          <a:xfrm>
            <a:off x="152400" y="-11112"/>
            <a:ext cx="8229600" cy="468312"/>
          </a:xfrm>
        </p:spPr>
        <p:txBody>
          <a:bodyPr/>
          <a:lstStyle/>
          <a:p>
            <a:pPr eaLnBrk="1" hangingPunct="1">
              <a:defRPr/>
            </a:pPr>
            <a:r>
              <a:rPr lang="en-US" smtClean="0"/>
              <a:t>Comparison of Replication Policies</a:t>
            </a:r>
          </a:p>
        </p:txBody>
      </p:sp>
      <p:sp>
        <p:nvSpPr>
          <p:cNvPr id="40966" name="Rectangle 3"/>
          <p:cNvSpPr>
            <a:spLocks noGrp="1" noChangeArrowheads="1"/>
          </p:cNvSpPr>
          <p:nvPr>
            <p:ph type="body" idx="1"/>
          </p:nvPr>
        </p:nvSpPr>
        <p:spPr>
          <a:xfrm>
            <a:off x="341313" y="609601"/>
            <a:ext cx="8483600" cy="4933950"/>
          </a:xfrm>
        </p:spPr>
        <p:txBody>
          <a:bodyPr/>
          <a:lstStyle/>
          <a:p>
            <a:pPr marL="609600" indent="-609600" eaLnBrk="1" hangingPunct="1">
              <a:lnSpc>
                <a:spcPct val="90000"/>
              </a:lnSpc>
            </a:pPr>
            <a:r>
              <a:rPr lang="en-US" sz="2000" dirty="0" smtClean="0"/>
              <a:t>SPR </a:t>
            </a:r>
            <a:r>
              <a:rPr lang="en-US" sz="2000" dirty="0" smtClean="0">
                <a:sym typeface="Symbol" pitchFamily="18" charset="2"/>
              </a:rPr>
              <a:t></a:t>
            </a:r>
            <a:r>
              <a:rPr lang="en-US" sz="2000" dirty="0" smtClean="0"/>
              <a:t> multiple possible policies</a:t>
            </a:r>
          </a:p>
          <a:p>
            <a:pPr marL="609600" indent="-609600" eaLnBrk="1" hangingPunct="1">
              <a:lnSpc>
                <a:spcPct val="90000"/>
              </a:lnSpc>
            </a:pPr>
            <a:r>
              <a:rPr lang="en-US" sz="2000" dirty="0" smtClean="0"/>
              <a:t>Evaluated </a:t>
            </a:r>
            <a:r>
              <a:rPr lang="en-US" sz="2000" b="1" dirty="0" smtClean="0">
                <a:solidFill>
                  <a:srgbClr val="3333FF"/>
                </a:solidFill>
              </a:rPr>
              <a:t>4</a:t>
            </a:r>
            <a:r>
              <a:rPr lang="en-US" sz="2000" dirty="0" smtClean="0"/>
              <a:t> shared read-only replication policies</a:t>
            </a:r>
            <a:endParaRPr lang="en-US" sz="2400" dirty="0" smtClean="0"/>
          </a:p>
          <a:p>
            <a:pPr marL="990600" lvl="1" indent="-533400" eaLnBrk="1" hangingPunct="1">
              <a:lnSpc>
                <a:spcPct val="90000"/>
              </a:lnSpc>
              <a:buClr>
                <a:schemeClr val="tx1"/>
              </a:buClr>
              <a:buFontTx/>
              <a:buAutoNum type="arabicPeriod"/>
            </a:pPr>
            <a:r>
              <a:rPr lang="en-US" sz="1800" b="1" i="1" dirty="0" smtClean="0">
                <a:solidFill>
                  <a:schemeClr val="tx2"/>
                </a:solidFill>
              </a:rPr>
              <a:t>VR:</a:t>
            </a:r>
            <a:r>
              <a:rPr lang="en-US" sz="1800" b="1" dirty="0" smtClean="0">
                <a:solidFill>
                  <a:srgbClr val="3333FF"/>
                </a:solidFill>
              </a:rPr>
              <a:t> </a:t>
            </a:r>
            <a:r>
              <a:rPr lang="en-US" sz="1800" b="1" u="sng" dirty="0" smtClean="0">
                <a:solidFill>
                  <a:srgbClr val="3333FF"/>
                </a:solidFill>
              </a:rPr>
              <a:t>V</a:t>
            </a:r>
            <a:r>
              <a:rPr lang="en-US" sz="1800" b="1" dirty="0" smtClean="0">
                <a:solidFill>
                  <a:srgbClr val="3333FF"/>
                </a:solidFill>
              </a:rPr>
              <a:t>ictim </a:t>
            </a:r>
            <a:r>
              <a:rPr lang="en-US" sz="1800" b="1" u="sng" dirty="0" smtClean="0">
                <a:solidFill>
                  <a:srgbClr val="3333FF"/>
                </a:solidFill>
              </a:rPr>
              <a:t>R</a:t>
            </a:r>
            <a:r>
              <a:rPr lang="en-US" sz="1800" b="1" dirty="0" smtClean="0">
                <a:solidFill>
                  <a:srgbClr val="3333FF"/>
                </a:solidFill>
              </a:rPr>
              <a:t>eplication</a:t>
            </a:r>
            <a:endParaRPr lang="en-US" sz="2000" dirty="0" smtClean="0"/>
          </a:p>
          <a:p>
            <a:pPr marL="1371600" lvl="2" indent="-457200" eaLnBrk="1" hangingPunct="1">
              <a:lnSpc>
                <a:spcPct val="90000"/>
              </a:lnSpc>
              <a:buClr>
                <a:schemeClr val="tx1"/>
              </a:buClr>
              <a:buFont typeface="Arial" charset="0"/>
              <a:buChar char="–"/>
            </a:pPr>
            <a:r>
              <a:rPr lang="en-US" sz="1600" dirty="0" smtClean="0"/>
              <a:t>Previously proposed [Zhang ISCA 05]</a:t>
            </a:r>
          </a:p>
          <a:p>
            <a:pPr marL="1371600" lvl="2" indent="-457200" eaLnBrk="1" hangingPunct="1">
              <a:lnSpc>
                <a:spcPct val="90000"/>
              </a:lnSpc>
              <a:buFont typeface="Arial" charset="0"/>
              <a:buChar char="–"/>
            </a:pPr>
            <a:r>
              <a:rPr lang="en-US" sz="1600" dirty="0" smtClean="0"/>
              <a:t>Disallow replicas to evict shared owner blocks</a:t>
            </a:r>
            <a:r>
              <a:rPr lang="en-US" sz="1400" dirty="0" smtClean="0"/>
              <a:t> </a:t>
            </a:r>
            <a:endParaRPr lang="en-US" sz="1800" dirty="0" smtClean="0"/>
          </a:p>
          <a:p>
            <a:pPr marL="990600" lvl="1" indent="-533400" eaLnBrk="1" hangingPunct="1">
              <a:lnSpc>
                <a:spcPct val="90000"/>
              </a:lnSpc>
              <a:buClr>
                <a:schemeClr val="tx1"/>
              </a:buClr>
              <a:buFontTx/>
              <a:buAutoNum type="arabicPeriod"/>
            </a:pPr>
            <a:r>
              <a:rPr lang="en-US" sz="1800" b="1" i="1" dirty="0" smtClean="0">
                <a:solidFill>
                  <a:schemeClr val="tx2"/>
                </a:solidFill>
              </a:rPr>
              <a:t>NR:</a:t>
            </a:r>
            <a:r>
              <a:rPr lang="en-US" sz="1800" b="1" dirty="0" smtClean="0">
                <a:solidFill>
                  <a:srgbClr val="3333FF"/>
                </a:solidFill>
              </a:rPr>
              <a:t> CMP-</a:t>
            </a:r>
            <a:r>
              <a:rPr lang="en-US" sz="1800" b="1" u="sng" dirty="0" err="1" smtClean="0">
                <a:solidFill>
                  <a:srgbClr val="3333FF"/>
                </a:solidFill>
              </a:rPr>
              <a:t>N</a:t>
            </a:r>
            <a:r>
              <a:rPr lang="en-US" sz="1800" b="1" dirty="0" err="1" smtClean="0">
                <a:solidFill>
                  <a:srgbClr val="3333FF"/>
                </a:solidFill>
              </a:rPr>
              <a:t>u</a:t>
            </a:r>
            <a:r>
              <a:rPr lang="en-US" sz="1800" b="1" u="sng" dirty="0" err="1" smtClean="0">
                <a:solidFill>
                  <a:srgbClr val="3333FF"/>
                </a:solidFill>
              </a:rPr>
              <a:t>R</a:t>
            </a:r>
            <a:r>
              <a:rPr lang="en-US" sz="1800" b="1" dirty="0" err="1" smtClean="0">
                <a:solidFill>
                  <a:srgbClr val="3333FF"/>
                </a:solidFill>
              </a:rPr>
              <a:t>apid</a:t>
            </a:r>
            <a:endParaRPr lang="en-US" sz="2000" dirty="0" smtClean="0"/>
          </a:p>
          <a:p>
            <a:pPr marL="1371600" lvl="2" indent="-457200" eaLnBrk="1" hangingPunct="1">
              <a:lnSpc>
                <a:spcPct val="90000"/>
              </a:lnSpc>
              <a:buClr>
                <a:schemeClr val="tx1"/>
              </a:buClr>
              <a:buFont typeface="Arial" charset="0"/>
              <a:buChar char="–"/>
            </a:pPr>
            <a:r>
              <a:rPr lang="en-US" sz="1600" dirty="0" smtClean="0"/>
              <a:t>Previously proposed [</a:t>
            </a:r>
            <a:r>
              <a:rPr lang="en-US" sz="1600" dirty="0" err="1" smtClean="0"/>
              <a:t>Chishti</a:t>
            </a:r>
            <a:r>
              <a:rPr lang="en-US" sz="1600" dirty="0" smtClean="0"/>
              <a:t> ISCA 05]</a:t>
            </a:r>
          </a:p>
          <a:p>
            <a:pPr marL="1371600" lvl="2" indent="-457200" eaLnBrk="1" hangingPunct="1">
              <a:lnSpc>
                <a:spcPct val="90000"/>
              </a:lnSpc>
              <a:buFont typeface="Arial" charset="0"/>
              <a:buChar char="–"/>
            </a:pPr>
            <a:r>
              <a:rPr lang="en-US" sz="1600" dirty="0" smtClean="0"/>
              <a:t>Replicate upon the second request</a:t>
            </a:r>
          </a:p>
          <a:p>
            <a:pPr marL="990600" lvl="1" indent="-533400" eaLnBrk="1" hangingPunct="1">
              <a:lnSpc>
                <a:spcPct val="90000"/>
              </a:lnSpc>
              <a:buClr>
                <a:schemeClr val="tx1"/>
              </a:buClr>
              <a:buFontTx/>
              <a:buAutoNum type="arabicPeriod"/>
            </a:pPr>
            <a:r>
              <a:rPr lang="en-US" sz="2000" b="1" i="1" dirty="0" smtClean="0">
                <a:solidFill>
                  <a:schemeClr val="tx2"/>
                </a:solidFill>
              </a:rPr>
              <a:t>CC:</a:t>
            </a:r>
            <a:r>
              <a:rPr lang="en-US" sz="2000" b="1" dirty="0" smtClean="0"/>
              <a:t> </a:t>
            </a:r>
            <a:r>
              <a:rPr lang="en-US" sz="2000" b="1" u="sng" dirty="0" smtClean="0">
                <a:solidFill>
                  <a:srgbClr val="3333FF"/>
                </a:solidFill>
              </a:rPr>
              <a:t>C</a:t>
            </a:r>
            <a:r>
              <a:rPr lang="en-US" sz="2000" b="1" dirty="0" smtClean="0">
                <a:solidFill>
                  <a:srgbClr val="3333FF"/>
                </a:solidFill>
              </a:rPr>
              <a:t>ooperative </a:t>
            </a:r>
            <a:r>
              <a:rPr lang="en-US" sz="2000" b="1" u="sng" dirty="0" smtClean="0">
                <a:solidFill>
                  <a:srgbClr val="3333FF"/>
                </a:solidFill>
              </a:rPr>
              <a:t>C</a:t>
            </a:r>
            <a:r>
              <a:rPr lang="en-US" sz="2000" b="1" dirty="0" smtClean="0">
                <a:solidFill>
                  <a:srgbClr val="3333FF"/>
                </a:solidFill>
              </a:rPr>
              <a:t>aching</a:t>
            </a:r>
            <a:endParaRPr lang="en-US" sz="2000" dirty="0" smtClean="0"/>
          </a:p>
          <a:p>
            <a:pPr marL="1371600" lvl="2" indent="-457200" eaLnBrk="1" hangingPunct="1">
              <a:lnSpc>
                <a:spcPct val="90000"/>
              </a:lnSpc>
              <a:buFont typeface="Arial" charset="0"/>
              <a:buChar char="–"/>
            </a:pPr>
            <a:r>
              <a:rPr lang="en-US" sz="1600" dirty="0" smtClean="0"/>
              <a:t>Previously proposed [Chang ISCA 06]</a:t>
            </a:r>
          </a:p>
          <a:p>
            <a:pPr marL="1371600" lvl="2" indent="-457200" eaLnBrk="1" hangingPunct="1">
              <a:lnSpc>
                <a:spcPct val="90000"/>
              </a:lnSpc>
              <a:buFont typeface="Arial" charset="0"/>
              <a:buChar char="–"/>
            </a:pPr>
            <a:r>
              <a:rPr lang="en-US" sz="1600" dirty="0" smtClean="0"/>
              <a:t>Replace replicas first</a:t>
            </a:r>
          </a:p>
          <a:p>
            <a:pPr marL="1371600" lvl="2" indent="-457200" eaLnBrk="1" hangingPunct="1">
              <a:lnSpc>
                <a:spcPct val="90000"/>
              </a:lnSpc>
              <a:buFont typeface="Arial" charset="0"/>
              <a:buChar char="–"/>
            </a:pPr>
            <a:r>
              <a:rPr lang="en-US" sz="1600" dirty="0" smtClean="0"/>
              <a:t>Spill </a:t>
            </a:r>
            <a:r>
              <a:rPr lang="en-US" sz="1600" dirty="0" err="1" smtClean="0"/>
              <a:t>singlets</a:t>
            </a:r>
            <a:r>
              <a:rPr lang="en-US" sz="1600" dirty="0" smtClean="0"/>
              <a:t> to remote caches</a:t>
            </a:r>
          </a:p>
          <a:p>
            <a:pPr marL="1371600" lvl="2" indent="-457200" eaLnBrk="1" hangingPunct="1">
              <a:lnSpc>
                <a:spcPct val="90000"/>
              </a:lnSpc>
              <a:buFont typeface="Arial" charset="0"/>
              <a:buChar char="–"/>
            </a:pPr>
            <a:r>
              <a:rPr lang="en-US" sz="1600" dirty="0" smtClean="0"/>
              <a:t>Tunable parameter 100%, 70%, 30%, 0%</a:t>
            </a:r>
            <a:endParaRPr lang="en-US" sz="1800" dirty="0" smtClean="0"/>
          </a:p>
          <a:p>
            <a:pPr marL="990600" lvl="1" indent="-533400" eaLnBrk="1" hangingPunct="1">
              <a:lnSpc>
                <a:spcPct val="90000"/>
              </a:lnSpc>
              <a:buClr>
                <a:schemeClr val="tx1"/>
              </a:buClr>
              <a:buFontTx/>
              <a:buAutoNum type="arabicPeriod"/>
            </a:pPr>
            <a:r>
              <a:rPr lang="en-US" sz="1800" b="1" i="1" dirty="0" smtClean="0">
                <a:solidFill>
                  <a:schemeClr val="tx2"/>
                </a:solidFill>
              </a:rPr>
              <a:t>ASR:</a:t>
            </a:r>
            <a:r>
              <a:rPr lang="en-US" sz="1800" b="1" dirty="0" smtClean="0">
                <a:solidFill>
                  <a:srgbClr val="3333FF"/>
                </a:solidFill>
              </a:rPr>
              <a:t> </a:t>
            </a:r>
            <a:r>
              <a:rPr lang="en-US" sz="1800" b="1" u="sng" dirty="0" smtClean="0">
                <a:solidFill>
                  <a:srgbClr val="3333FF"/>
                </a:solidFill>
              </a:rPr>
              <a:t>A</a:t>
            </a:r>
            <a:r>
              <a:rPr lang="en-US" sz="1800" b="1" dirty="0" smtClean="0">
                <a:solidFill>
                  <a:srgbClr val="3333FF"/>
                </a:solidFill>
              </a:rPr>
              <a:t>daptive </a:t>
            </a:r>
            <a:r>
              <a:rPr lang="en-US" sz="1800" b="1" u="sng" dirty="0" smtClean="0">
                <a:solidFill>
                  <a:srgbClr val="3333FF"/>
                </a:solidFill>
              </a:rPr>
              <a:t>S</a:t>
            </a:r>
            <a:r>
              <a:rPr lang="en-US" sz="1800" b="1" dirty="0" smtClean="0">
                <a:solidFill>
                  <a:srgbClr val="3333FF"/>
                </a:solidFill>
              </a:rPr>
              <a:t>elective </a:t>
            </a:r>
            <a:r>
              <a:rPr lang="en-US" sz="1800" b="1" u="sng" dirty="0" smtClean="0">
                <a:solidFill>
                  <a:srgbClr val="3333FF"/>
                </a:solidFill>
              </a:rPr>
              <a:t>R</a:t>
            </a:r>
            <a:r>
              <a:rPr lang="en-US" sz="1800" b="1" dirty="0" smtClean="0">
                <a:solidFill>
                  <a:srgbClr val="3333FF"/>
                </a:solidFill>
              </a:rPr>
              <a:t>eplication</a:t>
            </a:r>
            <a:endParaRPr lang="en-US" sz="1800" dirty="0" smtClean="0"/>
          </a:p>
          <a:p>
            <a:pPr marL="1371600" lvl="2" indent="-457200" eaLnBrk="1" hangingPunct="1">
              <a:lnSpc>
                <a:spcPct val="90000"/>
              </a:lnSpc>
              <a:buFont typeface="Arial" charset="0"/>
              <a:buChar char="–"/>
            </a:pPr>
            <a:r>
              <a:rPr lang="en-US" sz="1600" dirty="0" smtClean="0"/>
              <a:t>Our proposal</a:t>
            </a:r>
          </a:p>
          <a:p>
            <a:pPr marL="1371600" lvl="2" indent="-457200" eaLnBrk="1" hangingPunct="1">
              <a:lnSpc>
                <a:spcPct val="90000"/>
              </a:lnSpc>
              <a:buFont typeface="Arial" charset="0"/>
              <a:buChar char="–"/>
            </a:pPr>
            <a:r>
              <a:rPr lang="en-US" sz="1600" dirty="0" smtClean="0"/>
              <a:t>Monitor and adjust to workload demand</a:t>
            </a:r>
            <a:endParaRPr lang="en-US" sz="1800" dirty="0" smtClean="0"/>
          </a:p>
        </p:txBody>
      </p:sp>
      <p:grpSp>
        <p:nvGrpSpPr>
          <p:cNvPr id="2" name="Group 4"/>
          <p:cNvGrpSpPr>
            <a:grpSpLocks/>
          </p:cNvGrpSpPr>
          <p:nvPr/>
        </p:nvGrpSpPr>
        <p:grpSpPr bwMode="auto">
          <a:xfrm>
            <a:off x="6045200" y="2522538"/>
            <a:ext cx="2463800" cy="2674937"/>
            <a:chOff x="3819" y="1589"/>
            <a:chExt cx="1552" cy="1685"/>
          </a:xfrm>
        </p:grpSpPr>
        <p:sp>
          <p:nvSpPr>
            <p:cNvPr id="40968" name="Text Box 5"/>
            <p:cNvSpPr txBox="1">
              <a:spLocks noChangeArrowheads="1"/>
            </p:cNvSpPr>
            <p:nvPr/>
          </p:nvSpPr>
          <p:spPr bwMode="auto">
            <a:xfrm>
              <a:off x="4031" y="1929"/>
              <a:ext cx="1340" cy="979"/>
            </a:xfrm>
            <a:prstGeom prst="rect">
              <a:avLst/>
            </a:prstGeom>
            <a:noFill/>
            <a:ln w="9525">
              <a:noFill/>
              <a:miter lim="800000"/>
              <a:headEnd/>
              <a:tailEnd/>
            </a:ln>
          </p:spPr>
          <p:txBody>
            <a:bodyPr wrap="none">
              <a:spAutoFit/>
            </a:bodyPr>
            <a:lstStyle/>
            <a:p>
              <a:pPr algn="ctr"/>
              <a:r>
                <a:rPr lang="en-US">
                  <a:solidFill>
                    <a:srgbClr val="FF0000"/>
                  </a:solidFill>
                </a:rPr>
                <a:t>Lack</a:t>
              </a:r>
            </a:p>
            <a:p>
              <a:pPr algn="ctr"/>
              <a:r>
                <a:rPr lang="en-US">
                  <a:solidFill>
                    <a:srgbClr val="FF0000"/>
                  </a:solidFill>
                </a:rPr>
                <a:t>Dynamic</a:t>
              </a:r>
            </a:p>
            <a:p>
              <a:pPr algn="ctr"/>
              <a:r>
                <a:rPr lang="en-US">
                  <a:solidFill>
                    <a:srgbClr val="FF0000"/>
                  </a:solidFill>
                </a:rPr>
                <a:t>Adaptation</a:t>
              </a:r>
              <a:endParaRPr lang="en-US"/>
            </a:p>
          </p:txBody>
        </p:sp>
        <p:sp>
          <p:nvSpPr>
            <p:cNvPr id="40969" name="AutoShape 6"/>
            <p:cNvSpPr>
              <a:spLocks/>
            </p:cNvSpPr>
            <p:nvPr/>
          </p:nvSpPr>
          <p:spPr bwMode="auto">
            <a:xfrm>
              <a:off x="3819" y="1589"/>
              <a:ext cx="213" cy="1685"/>
            </a:xfrm>
            <a:prstGeom prst="rightBrace">
              <a:avLst>
                <a:gd name="adj1" fmla="val 65923"/>
                <a:gd name="adj2" fmla="val 50000"/>
              </a:avLst>
            </a:prstGeom>
            <a:noFill/>
            <a:ln w="76200">
              <a:solidFill>
                <a:srgbClr val="FF0000"/>
              </a:solid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1650" y="1316038"/>
            <a:ext cx="7834313" cy="1711325"/>
          </a:xfrm>
        </p:spPr>
        <p:txBody>
          <a:bodyPr/>
          <a:lstStyle/>
          <a:p>
            <a:r>
              <a:rPr lang="en-US" altLang="ko-KR" sz="3600">
                <a:ea typeface="굴림" pitchFamily="34" charset="-127"/>
              </a:rPr>
              <a:t>Victim Replication: Maximizing Capacity while Hiding Wire Delay in Tiled Chip Multiprocessors</a:t>
            </a:r>
            <a:endParaRPr lang="en-US" sz="3600"/>
          </a:p>
        </p:txBody>
      </p:sp>
      <p:sp>
        <p:nvSpPr>
          <p:cNvPr id="2051" name="Rectangle 3"/>
          <p:cNvSpPr>
            <a:spLocks noGrp="1" noChangeArrowheads="1"/>
          </p:cNvSpPr>
          <p:nvPr>
            <p:ph type="subTitle" idx="1"/>
          </p:nvPr>
        </p:nvSpPr>
        <p:spPr>
          <a:xfrm>
            <a:off x="1844675" y="3683000"/>
            <a:ext cx="7197725" cy="2032000"/>
          </a:xfrm>
        </p:spPr>
        <p:txBody>
          <a:bodyPr/>
          <a:lstStyle/>
          <a:p>
            <a:pPr algn="l"/>
            <a:r>
              <a:rPr lang="en-US" altLang="ko-KR" sz="3200" dirty="0">
                <a:solidFill>
                  <a:schemeClr val="tx1"/>
                </a:solidFill>
                <a:ea typeface="굴림" pitchFamily="34" charset="-127"/>
              </a:rPr>
              <a:t>Michael Zhang &amp; </a:t>
            </a:r>
            <a:r>
              <a:rPr lang="en-US" altLang="ko-KR" sz="3200" dirty="0" err="1">
                <a:solidFill>
                  <a:schemeClr val="tx1"/>
                </a:solidFill>
                <a:ea typeface="굴림" pitchFamily="34" charset="-127"/>
              </a:rPr>
              <a:t>Krste</a:t>
            </a:r>
            <a:r>
              <a:rPr lang="en-US" altLang="ko-KR" sz="3200" dirty="0">
                <a:solidFill>
                  <a:schemeClr val="tx1"/>
                </a:solidFill>
                <a:ea typeface="굴림" pitchFamily="34" charset="-127"/>
              </a:rPr>
              <a:t> </a:t>
            </a:r>
            <a:r>
              <a:rPr lang="en-US" altLang="ko-KR" sz="3200" dirty="0" err="1">
                <a:solidFill>
                  <a:schemeClr val="tx1"/>
                </a:solidFill>
                <a:ea typeface="굴림" pitchFamily="34" charset="-127"/>
              </a:rPr>
              <a:t>Asanovic</a:t>
            </a:r>
            <a:endParaRPr lang="en-US" altLang="ko-KR" sz="3200" dirty="0">
              <a:solidFill>
                <a:schemeClr val="tx1"/>
              </a:solidFill>
              <a:ea typeface="굴림" pitchFamily="34" charset="-127"/>
            </a:endParaRPr>
          </a:p>
          <a:p>
            <a:pPr algn="l"/>
            <a:r>
              <a:rPr lang="en-US" altLang="ko-KR" i="1" dirty="0">
                <a:solidFill>
                  <a:srgbClr val="0070C0"/>
                </a:solidFill>
                <a:ea typeface="굴림" pitchFamily="34" charset="-127"/>
              </a:rPr>
              <a:t>Computer Architecture Group</a:t>
            </a:r>
          </a:p>
          <a:p>
            <a:pPr algn="l"/>
            <a:r>
              <a:rPr lang="en-US" altLang="ko-KR" i="1" dirty="0">
                <a:solidFill>
                  <a:srgbClr val="0070C0"/>
                </a:solidFill>
                <a:ea typeface="굴림" pitchFamily="34" charset="-127"/>
              </a:rPr>
              <a:t>MIT  </a:t>
            </a:r>
            <a:r>
              <a:rPr lang="en-US" altLang="ko-KR" i="1" dirty="0" smtClean="0">
                <a:solidFill>
                  <a:srgbClr val="0070C0"/>
                </a:solidFill>
                <a:ea typeface="굴림" pitchFamily="34" charset="-127"/>
              </a:rPr>
              <a:t>CSAIL</a:t>
            </a:r>
          </a:p>
          <a:p>
            <a:pPr algn="l"/>
            <a:r>
              <a:rPr lang="en-US" altLang="ko-KR" i="1" dirty="0" smtClean="0">
                <a:solidFill>
                  <a:srgbClr val="0070C0"/>
                </a:solidFill>
                <a:ea typeface="굴림" pitchFamily="34" charset="-127"/>
              </a:rPr>
              <a:t>Int’l Conference on Computer Architecture, June 2005</a:t>
            </a:r>
            <a:endParaRPr lang="en-US" altLang="ko-KR" i="1" dirty="0">
              <a:solidFill>
                <a:srgbClr val="0070C0"/>
              </a:solidFill>
              <a:ea typeface="굴림" pitchFamily="34" charset="-127"/>
            </a:endParaRPr>
          </a:p>
          <a:p>
            <a:pPr algn="l"/>
            <a:endParaRPr lang="en-US" sz="2400" dirty="0"/>
          </a:p>
        </p:txBody>
      </p:sp>
      <p:sp>
        <p:nvSpPr>
          <p:cNvPr id="4" name="TextBox 3"/>
          <p:cNvSpPr txBox="1"/>
          <p:nvPr/>
        </p:nvSpPr>
        <p:spPr>
          <a:xfrm>
            <a:off x="1905000" y="6400800"/>
            <a:ext cx="5472588" cy="369332"/>
          </a:xfrm>
          <a:prstGeom prst="rect">
            <a:avLst/>
          </a:prstGeom>
          <a:noFill/>
        </p:spPr>
        <p:txBody>
          <a:bodyPr wrap="none" rtlCol="0">
            <a:spAutoFit/>
          </a:bodyPr>
          <a:lstStyle/>
          <a:p>
            <a:r>
              <a:rPr lang="en-US" dirty="0" smtClean="0"/>
              <a:t>Slides mostly directly from the author’s presentation</a:t>
            </a:r>
            <a:endParaRPr lang="en-US" dirty="0"/>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dirty="0" smtClean="0">
                <a:latin typeface="Arial" charset="0"/>
              </a:rPr>
              <a:t>Beckmann, Marty, &amp; Wood</a:t>
            </a:r>
          </a:p>
        </p:txBody>
      </p:sp>
      <p:sp>
        <p:nvSpPr>
          <p:cNvPr id="41987"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41988" name="Slide Number Placeholder 5"/>
          <p:cNvSpPr>
            <a:spLocks noGrp="1"/>
          </p:cNvSpPr>
          <p:nvPr>
            <p:ph type="sldNum" sz="quarter" idx="12"/>
          </p:nvPr>
        </p:nvSpPr>
        <p:spPr>
          <a:noFill/>
        </p:spPr>
        <p:txBody>
          <a:bodyPr/>
          <a:lstStyle/>
          <a:p>
            <a:fld id="{33C5C2DF-74C2-4E93-8B71-762B90401D70}" type="slidenum">
              <a:rPr lang="en-US"/>
              <a:pPr/>
              <a:t>310</a:t>
            </a:fld>
            <a:endParaRPr lang="en-US"/>
          </a:p>
        </p:txBody>
      </p:sp>
      <p:sp>
        <p:nvSpPr>
          <p:cNvPr id="881666" name="Rectangle 2"/>
          <p:cNvSpPr>
            <a:spLocks noGrp="1" noChangeArrowheads="1"/>
          </p:cNvSpPr>
          <p:nvPr>
            <p:ph type="title"/>
          </p:nvPr>
        </p:nvSpPr>
        <p:spPr/>
        <p:txBody>
          <a:bodyPr/>
          <a:lstStyle/>
          <a:p>
            <a:pPr eaLnBrk="1" hangingPunct="1"/>
            <a:r>
              <a:rPr lang="en-US" dirty="0" smtClean="0"/>
              <a:t>ASR: </a:t>
            </a:r>
            <a:r>
              <a:rPr lang="en-US" b="1" dirty="0" smtClean="0"/>
              <a:t>Performance</a:t>
            </a:r>
            <a:endParaRPr lang="en-US" dirty="0" smtClean="0"/>
          </a:p>
        </p:txBody>
      </p:sp>
      <p:sp>
        <p:nvSpPr>
          <p:cNvPr id="41990" name="Rectangle 3"/>
          <p:cNvSpPr>
            <a:spLocks noGrp="1" noChangeArrowheads="1"/>
          </p:cNvSpPr>
          <p:nvPr>
            <p:ph type="body" idx="1"/>
          </p:nvPr>
        </p:nvSpPr>
        <p:spPr>
          <a:xfrm>
            <a:off x="6396038" y="4470400"/>
            <a:ext cx="1704975" cy="1663700"/>
          </a:xfrm>
          <a:noFill/>
          <a:ln>
            <a:solidFill>
              <a:schemeClr val="tx1"/>
            </a:solidFill>
          </a:ln>
        </p:spPr>
        <p:txBody>
          <a:bodyPr/>
          <a:lstStyle/>
          <a:p>
            <a:pPr marL="609600" indent="-609600" eaLnBrk="1" hangingPunct="1">
              <a:lnSpc>
                <a:spcPct val="90000"/>
              </a:lnSpc>
              <a:buFontTx/>
              <a:buNone/>
            </a:pPr>
            <a:r>
              <a:rPr lang="en-US" sz="1600" b="1" smtClean="0">
                <a:solidFill>
                  <a:srgbClr val="993620"/>
                </a:solidFill>
              </a:rPr>
              <a:t>S: CMP-Shared</a:t>
            </a:r>
          </a:p>
          <a:p>
            <a:pPr marL="609600" indent="-609600" eaLnBrk="1" hangingPunct="1">
              <a:lnSpc>
                <a:spcPct val="90000"/>
              </a:lnSpc>
              <a:buFontTx/>
              <a:buNone/>
            </a:pPr>
            <a:r>
              <a:rPr lang="en-US" sz="1600" b="1" smtClean="0">
                <a:solidFill>
                  <a:srgbClr val="953CB9"/>
                </a:solidFill>
              </a:rPr>
              <a:t>P: CMP-Private</a:t>
            </a:r>
            <a:endParaRPr lang="en-US" sz="1600" smtClean="0"/>
          </a:p>
          <a:p>
            <a:pPr marL="609600" indent="-609600" eaLnBrk="1" hangingPunct="1">
              <a:lnSpc>
                <a:spcPct val="90000"/>
              </a:lnSpc>
              <a:buFontTx/>
              <a:buNone/>
            </a:pPr>
            <a:r>
              <a:rPr lang="en-US" sz="1600" b="1" smtClean="0">
                <a:solidFill>
                  <a:srgbClr val="800080"/>
                </a:solidFill>
              </a:rPr>
              <a:t>V: SPR-VR</a:t>
            </a:r>
            <a:endParaRPr lang="en-US" sz="1600" smtClean="0"/>
          </a:p>
          <a:p>
            <a:pPr marL="609600" indent="-609600" eaLnBrk="1" hangingPunct="1">
              <a:lnSpc>
                <a:spcPct val="90000"/>
              </a:lnSpc>
              <a:buFontTx/>
              <a:buNone/>
            </a:pPr>
            <a:r>
              <a:rPr lang="en-US" sz="1600" b="1" smtClean="0">
                <a:solidFill>
                  <a:srgbClr val="000066"/>
                </a:solidFill>
              </a:rPr>
              <a:t>N: SPR-NR</a:t>
            </a:r>
            <a:endParaRPr lang="en-US" sz="1600" b="1" smtClean="0"/>
          </a:p>
          <a:p>
            <a:pPr marL="609600" indent="-609600" eaLnBrk="1" hangingPunct="1">
              <a:lnSpc>
                <a:spcPct val="90000"/>
              </a:lnSpc>
              <a:buFontTx/>
              <a:buNone/>
            </a:pPr>
            <a:r>
              <a:rPr lang="en-US" sz="1600" b="1" smtClean="0">
                <a:solidFill>
                  <a:srgbClr val="4FB5FF"/>
                </a:solidFill>
              </a:rPr>
              <a:t>C: SPR-CC</a:t>
            </a:r>
            <a:endParaRPr lang="en-US" sz="1600" smtClean="0"/>
          </a:p>
          <a:p>
            <a:pPr marL="609600" indent="-609600" eaLnBrk="1" hangingPunct="1">
              <a:lnSpc>
                <a:spcPct val="90000"/>
              </a:lnSpc>
              <a:buFontTx/>
              <a:buNone/>
            </a:pPr>
            <a:r>
              <a:rPr lang="en-US" sz="1600" b="1" smtClean="0">
                <a:solidFill>
                  <a:srgbClr val="FF0000"/>
                </a:solidFill>
              </a:rPr>
              <a:t>A: SPR-ASR</a:t>
            </a:r>
            <a:endParaRPr lang="en-US" sz="1800" b="1" smtClean="0"/>
          </a:p>
        </p:txBody>
      </p:sp>
      <p:pic>
        <p:nvPicPr>
          <p:cNvPr id="48142" name="Picture 14" descr="bar1"/>
          <p:cNvPicPr>
            <a:picLocks noChangeAspect="1" noChangeArrowheads="1"/>
          </p:cNvPicPr>
          <p:nvPr/>
        </p:nvPicPr>
        <p:blipFill>
          <a:blip r:embed="rId3"/>
          <a:srcRect/>
          <a:stretch>
            <a:fillRect/>
          </a:stretch>
        </p:blipFill>
        <p:spPr bwMode="auto">
          <a:xfrm>
            <a:off x="684213" y="1598613"/>
            <a:ext cx="7769225" cy="2352675"/>
          </a:xfrm>
          <a:prstGeom prst="rect">
            <a:avLst/>
          </a:prstGeom>
          <a:noFill/>
          <a:ln w="9525">
            <a:noFill/>
            <a:miter lim="800000"/>
            <a:headEnd/>
            <a:tailEnd/>
          </a:ln>
        </p:spPr>
      </p:pic>
      <p:pic>
        <p:nvPicPr>
          <p:cNvPr id="48143" name="Picture 15" descr="bar2"/>
          <p:cNvPicPr>
            <a:picLocks noChangeAspect="1" noChangeArrowheads="1"/>
          </p:cNvPicPr>
          <p:nvPr/>
        </p:nvPicPr>
        <p:blipFill>
          <a:blip r:embed="rId4"/>
          <a:srcRect/>
          <a:stretch>
            <a:fillRect/>
          </a:stretch>
        </p:blipFill>
        <p:spPr bwMode="auto">
          <a:xfrm>
            <a:off x="684213" y="1598613"/>
            <a:ext cx="7769225" cy="2352675"/>
          </a:xfrm>
          <a:prstGeom prst="rect">
            <a:avLst/>
          </a:prstGeom>
          <a:noFill/>
          <a:ln w="9525">
            <a:noFill/>
            <a:miter lim="800000"/>
            <a:headEnd/>
            <a:tailEnd/>
          </a:ln>
        </p:spPr>
      </p:pic>
      <p:pic>
        <p:nvPicPr>
          <p:cNvPr id="48144" name="Picture 16" descr="bar3"/>
          <p:cNvPicPr>
            <a:picLocks noChangeAspect="1" noChangeArrowheads="1"/>
          </p:cNvPicPr>
          <p:nvPr/>
        </p:nvPicPr>
        <p:blipFill>
          <a:blip r:embed="rId5"/>
          <a:srcRect/>
          <a:stretch>
            <a:fillRect/>
          </a:stretch>
        </p:blipFill>
        <p:spPr bwMode="auto">
          <a:xfrm>
            <a:off x="684213" y="1598613"/>
            <a:ext cx="7769225" cy="2352675"/>
          </a:xfrm>
          <a:prstGeom prst="rect">
            <a:avLst/>
          </a:prstGeom>
          <a:noFill/>
          <a:ln w="9525">
            <a:noFill/>
            <a:miter lim="800000"/>
            <a:headEnd/>
            <a:tailEnd/>
          </a:ln>
        </p:spPr>
      </p:pic>
      <p:pic>
        <p:nvPicPr>
          <p:cNvPr id="48145" name="Picture 17" descr="bar4"/>
          <p:cNvPicPr>
            <a:picLocks noChangeAspect="1" noChangeArrowheads="1"/>
          </p:cNvPicPr>
          <p:nvPr/>
        </p:nvPicPr>
        <p:blipFill>
          <a:blip r:embed="rId6"/>
          <a:srcRect/>
          <a:stretch>
            <a:fillRect/>
          </a:stretch>
        </p:blipFill>
        <p:spPr bwMode="auto">
          <a:xfrm>
            <a:off x="684213" y="1598613"/>
            <a:ext cx="7769225" cy="2352675"/>
          </a:xfrm>
          <a:prstGeom prst="rect">
            <a:avLst/>
          </a:prstGeom>
          <a:noFill/>
          <a:ln w="9525">
            <a:noFill/>
            <a:miter lim="800000"/>
            <a:headEnd/>
            <a:tailEnd/>
          </a:ln>
        </p:spPr>
      </p:pic>
      <p:pic>
        <p:nvPicPr>
          <p:cNvPr id="48146" name="Picture 18" descr="bar5"/>
          <p:cNvPicPr>
            <a:picLocks noChangeAspect="1" noChangeArrowheads="1"/>
          </p:cNvPicPr>
          <p:nvPr/>
        </p:nvPicPr>
        <p:blipFill>
          <a:blip r:embed="rId7"/>
          <a:srcRect/>
          <a:stretch>
            <a:fillRect/>
          </a:stretch>
        </p:blipFill>
        <p:spPr bwMode="auto">
          <a:xfrm>
            <a:off x="684213" y="1598613"/>
            <a:ext cx="7769225" cy="2352675"/>
          </a:xfrm>
          <a:prstGeom prst="rect">
            <a:avLst/>
          </a:prstGeom>
          <a:noFill/>
          <a:ln w="9525">
            <a:noFill/>
            <a:miter lim="800000"/>
            <a:headEnd/>
            <a:tailEnd/>
          </a:ln>
        </p:spPr>
      </p:pic>
      <p:pic>
        <p:nvPicPr>
          <p:cNvPr id="48147" name="Picture 19" descr="bar6"/>
          <p:cNvPicPr>
            <a:picLocks noChangeAspect="1" noChangeArrowheads="1"/>
          </p:cNvPicPr>
          <p:nvPr/>
        </p:nvPicPr>
        <p:blipFill>
          <a:blip r:embed="rId8"/>
          <a:srcRect/>
          <a:stretch>
            <a:fillRect/>
          </a:stretch>
        </p:blipFill>
        <p:spPr bwMode="auto">
          <a:xfrm>
            <a:off x="684213" y="1598613"/>
            <a:ext cx="7769225" cy="2352675"/>
          </a:xfrm>
          <a:prstGeom prst="rect">
            <a:avLst/>
          </a:prstGeom>
          <a:noFill/>
          <a:ln w="9525">
            <a:noFill/>
            <a:miter lim="800000"/>
            <a:headEnd/>
            <a:tailEnd/>
          </a:ln>
        </p:spPr>
      </p:pic>
      <p:pic>
        <p:nvPicPr>
          <p:cNvPr id="48148" name="Picture 20" descr="all_bars"/>
          <p:cNvPicPr>
            <a:picLocks noChangeAspect="1" noChangeArrowheads="1"/>
          </p:cNvPicPr>
          <p:nvPr/>
        </p:nvPicPr>
        <p:blipFill>
          <a:blip r:embed="rId9"/>
          <a:srcRect/>
          <a:stretch>
            <a:fillRect/>
          </a:stretch>
        </p:blipFill>
        <p:spPr bwMode="auto">
          <a:xfrm>
            <a:off x="684213" y="1598613"/>
            <a:ext cx="7769225" cy="2352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814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81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814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81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814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81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814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81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814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81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814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smtClean="0">
                <a:latin typeface="Arial" charset="0"/>
              </a:rPr>
              <a:t>Beckmann, Marty, &amp; Wood</a:t>
            </a:r>
          </a:p>
        </p:txBody>
      </p:sp>
      <p:sp>
        <p:nvSpPr>
          <p:cNvPr id="43011"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43012" name="Slide Number Placeholder 5"/>
          <p:cNvSpPr>
            <a:spLocks noGrp="1"/>
          </p:cNvSpPr>
          <p:nvPr>
            <p:ph type="sldNum" sz="quarter" idx="12"/>
          </p:nvPr>
        </p:nvSpPr>
        <p:spPr>
          <a:noFill/>
        </p:spPr>
        <p:txBody>
          <a:bodyPr/>
          <a:lstStyle/>
          <a:p>
            <a:fld id="{F8FE2E83-D4EB-45EA-9AA6-1C26D0A177C3}" type="slidenum">
              <a:rPr lang="en-US"/>
              <a:pPr/>
              <a:t>311</a:t>
            </a:fld>
            <a:endParaRPr lang="en-US"/>
          </a:p>
        </p:txBody>
      </p:sp>
      <p:sp>
        <p:nvSpPr>
          <p:cNvPr id="697346" name="Rectangle 2"/>
          <p:cNvSpPr>
            <a:spLocks noGrp="1" noChangeArrowheads="1"/>
          </p:cNvSpPr>
          <p:nvPr>
            <p:ph type="title"/>
          </p:nvPr>
        </p:nvSpPr>
        <p:spPr/>
        <p:txBody>
          <a:bodyPr/>
          <a:lstStyle/>
          <a:p>
            <a:pPr eaLnBrk="1" hangingPunct="1">
              <a:defRPr/>
            </a:pPr>
            <a:r>
              <a:rPr lang="en-US" smtClean="0"/>
              <a:t>Conclusions</a:t>
            </a:r>
          </a:p>
        </p:txBody>
      </p:sp>
      <p:sp>
        <p:nvSpPr>
          <p:cNvPr id="43014" name="Rectangle 4"/>
          <p:cNvSpPr>
            <a:spLocks noGrp="1" noChangeArrowheads="1"/>
          </p:cNvSpPr>
          <p:nvPr>
            <p:ph type="body" idx="1"/>
          </p:nvPr>
        </p:nvSpPr>
        <p:spPr>
          <a:noFill/>
        </p:spPr>
        <p:txBody>
          <a:bodyPr/>
          <a:lstStyle/>
          <a:p>
            <a:pPr marL="533400" indent="-533400" eaLnBrk="1" hangingPunct="1">
              <a:lnSpc>
                <a:spcPct val="80000"/>
              </a:lnSpc>
              <a:buClr>
                <a:schemeClr val="tx1"/>
              </a:buClr>
              <a:buFontTx/>
              <a:buNone/>
            </a:pPr>
            <a:endParaRPr lang="en-US" sz="2400" smtClean="0">
              <a:solidFill>
                <a:srgbClr val="3333FF"/>
              </a:solidFill>
            </a:endParaRPr>
          </a:p>
          <a:p>
            <a:pPr marL="533400" indent="-533400" eaLnBrk="1" hangingPunct="1">
              <a:lnSpc>
                <a:spcPct val="80000"/>
              </a:lnSpc>
              <a:buClr>
                <a:schemeClr val="tx1"/>
              </a:buClr>
            </a:pPr>
            <a:r>
              <a:rPr lang="en-US" sz="2400" smtClean="0"/>
              <a:t>CMP Cache Replication</a:t>
            </a:r>
          </a:p>
          <a:p>
            <a:pPr marL="914400" lvl="1" indent="-457200" eaLnBrk="1" hangingPunct="1">
              <a:lnSpc>
                <a:spcPct val="90000"/>
              </a:lnSpc>
            </a:pPr>
            <a:r>
              <a:rPr lang="en-US" sz="2000" smtClean="0">
                <a:sym typeface="Symbol" pitchFamily="18" charset="2"/>
              </a:rPr>
              <a:t>No replications  conservers capacity</a:t>
            </a:r>
          </a:p>
          <a:p>
            <a:pPr marL="914400" lvl="1" indent="-457200" eaLnBrk="1" hangingPunct="1">
              <a:lnSpc>
                <a:spcPct val="90000"/>
              </a:lnSpc>
            </a:pPr>
            <a:r>
              <a:rPr lang="en-US" sz="2000" smtClean="0">
                <a:sym typeface="Symbol" pitchFamily="18" charset="2"/>
              </a:rPr>
              <a:t>All replications  reduces on-chip latency</a:t>
            </a:r>
            <a:endParaRPr lang="en-US" sz="2000" smtClean="0"/>
          </a:p>
          <a:p>
            <a:pPr marL="914400" lvl="1" indent="-457200" eaLnBrk="1" hangingPunct="1">
              <a:lnSpc>
                <a:spcPct val="80000"/>
              </a:lnSpc>
              <a:buClr>
                <a:schemeClr val="tx1"/>
              </a:buClr>
            </a:pPr>
            <a:r>
              <a:rPr lang="en-US" sz="2000" smtClean="0"/>
              <a:t>Previous hybrid proposals</a:t>
            </a:r>
          </a:p>
          <a:p>
            <a:pPr lvl="2" eaLnBrk="1" hangingPunct="1">
              <a:lnSpc>
                <a:spcPct val="80000"/>
              </a:lnSpc>
              <a:buClr>
                <a:schemeClr val="tx1"/>
              </a:buClr>
            </a:pPr>
            <a:r>
              <a:rPr lang="en-US" sz="1800" smtClean="0"/>
              <a:t>Work well for certain criteria</a:t>
            </a:r>
          </a:p>
          <a:p>
            <a:pPr lvl="2" eaLnBrk="1" hangingPunct="1">
              <a:lnSpc>
                <a:spcPct val="80000"/>
              </a:lnSpc>
              <a:buClr>
                <a:schemeClr val="tx1"/>
              </a:buClr>
            </a:pPr>
            <a:r>
              <a:rPr lang="en-US" sz="1800" b="1" smtClean="0">
                <a:solidFill>
                  <a:srgbClr val="FF0000"/>
                </a:solidFill>
              </a:rPr>
              <a:t>Non-adaptive</a:t>
            </a:r>
          </a:p>
          <a:p>
            <a:pPr marL="914400" lvl="1" indent="-457200" eaLnBrk="1" hangingPunct="1">
              <a:lnSpc>
                <a:spcPct val="80000"/>
              </a:lnSpc>
              <a:buClr>
                <a:schemeClr val="tx1"/>
              </a:buClr>
            </a:pPr>
            <a:endParaRPr lang="en-US" sz="2000" b="1" smtClean="0">
              <a:solidFill>
                <a:srgbClr val="FF0000"/>
              </a:solidFill>
            </a:endParaRPr>
          </a:p>
          <a:p>
            <a:pPr marL="533400" indent="-533400" eaLnBrk="1" hangingPunct="1">
              <a:lnSpc>
                <a:spcPct val="80000"/>
              </a:lnSpc>
              <a:buClr>
                <a:schemeClr val="tx1"/>
              </a:buClr>
            </a:pPr>
            <a:r>
              <a:rPr lang="en-US" sz="2400" smtClean="0">
                <a:solidFill>
                  <a:srgbClr val="3333FF"/>
                </a:solidFill>
              </a:rPr>
              <a:t>Adaptive Selective Replication</a:t>
            </a:r>
            <a:endParaRPr lang="en-US" sz="2400" smtClean="0">
              <a:solidFill>
                <a:srgbClr val="990000"/>
              </a:solidFill>
            </a:endParaRPr>
          </a:p>
          <a:p>
            <a:pPr marL="914400" lvl="1" indent="-457200" eaLnBrk="1" hangingPunct="1">
              <a:lnSpc>
                <a:spcPct val="80000"/>
              </a:lnSpc>
              <a:buClr>
                <a:schemeClr val="tx1"/>
              </a:buClr>
            </a:pPr>
            <a:r>
              <a:rPr lang="en-US" sz="2000" smtClean="0"/>
              <a:t>Probabilistic policy favors frequently requested blocks</a:t>
            </a:r>
          </a:p>
          <a:p>
            <a:pPr marL="914400" lvl="1" indent="-457200" eaLnBrk="1" hangingPunct="1">
              <a:lnSpc>
                <a:spcPct val="80000"/>
              </a:lnSpc>
              <a:buClr>
                <a:schemeClr val="tx1"/>
              </a:buClr>
            </a:pPr>
            <a:r>
              <a:rPr lang="en-US" sz="2000" smtClean="0">
                <a:solidFill>
                  <a:srgbClr val="FF0000"/>
                </a:solidFill>
              </a:rPr>
              <a:t>Dynamically </a:t>
            </a:r>
            <a:r>
              <a:rPr lang="en-US" sz="2000" smtClean="0"/>
              <a:t>monitor replication benefit &amp; cost</a:t>
            </a:r>
          </a:p>
          <a:p>
            <a:pPr marL="914400" lvl="1" indent="-457200" eaLnBrk="1" hangingPunct="1">
              <a:lnSpc>
                <a:spcPct val="80000"/>
              </a:lnSpc>
              <a:buClr>
                <a:schemeClr val="tx1"/>
              </a:buClr>
            </a:pPr>
            <a:r>
              <a:rPr lang="en-US" sz="2000" smtClean="0"/>
              <a:t>Replicate benefit &gt; cost</a:t>
            </a:r>
          </a:p>
          <a:p>
            <a:pPr marL="914400" lvl="1" indent="-457200" eaLnBrk="1" hangingPunct="1">
              <a:lnSpc>
                <a:spcPct val="80000"/>
              </a:lnSpc>
              <a:buClr>
                <a:schemeClr val="tx1"/>
              </a:buClr>
            </a:pPr>
            <a:r>
              <a:rPr lang="en-US" sz="2000" smtClean="0"/>
              <a:t>Improves performance up to </a:t>
            </a:r>
            <a:r>
              <a:rPr lang="en-US" sz="2000" smtClean="0">
                <a:solidFill>
                  <a:srgbClr val="FF0000"/>
                </a:solidFill>
              </a:rPr>
              <a:t>12%</a:t>
            </a:r>
            <a:r>
              <a:rPr lang="en-US" sz="2000" smtClean="0"/>
              <a:t> vs. previous schemes</a:t>
            </a:r>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2057400"/>
            <a:ext cx="8915400" cy="2000250"/>
          </a:xfrm>
        </p:spPr>
        <p:txBody>
          <a:bodyPr/>
          <a:lstStyle/>
          <a:p>
            <a:r>
              <a:rPr lang="en-US" dirty="0" smtClean="0"/>
              <a:t>An Adaptive Shared/Private NUCA Cache Partitioning Scheme for Chip Multiprocessors</a:t>
            </a:r>
            <a:endParaRPr lang="en-US" dirty="0"/>
          </a:p>
        </p:txBody>
      </p:sp>
      <p:sp>
        <p:nvSpPr>
          <p:cNvPr id="2051" name="Rectangle 3"/>
          <p:cNvSpPr>
            <a:spLocks noGrp="1" noChangeArrowheads="1"/>
          </p:cNvSpPr>
          <p:nvPr>
            <p:ph type="subTitle" idx="1"/>
          </p:nvPr>
        </p:nvSpPr>
        <p:spPr>
          <a:xfrm>
            <a:off x="0" y="4419600"/>
            <a:ext cx="9144000" cy="2438400"/>
          </a:xfrm>
        </p:spPr>
        <p:txBody>
          <a:bodyPr/>
          <a:lstStyle/>
          <a:p>
            <a:pPr>
              <a:lnSpc>
                <a:spcPct val="80000"/>
              </a:lnSpc>
            </a:pPr>
            <a:r>
              <a:rPr lang="en-US" dirty="0" smtClean="0">
                <a:solidFill>
                  <a:schemeClr val="tx1"/>
                </a:solidFill>
              </a:rPr>
              <a:t>Haakon </a:t>
            </a:r>
            <a:r>
              <a:rPr lang="en-US" dirty="0" err="1" smtClean="0">
                <a:solidFill>
                  <a:schemeClr val="tx1"/>
                </a:solidFill>
              </a:rPr>
              <a:t>Dybdahl</a:t>
            </a:r>
            <a:r>
              <a:rPr lang="en-US" dirty="0" smtClean="0">
                <a:solidFill>
                  <a:schemeClr val="tx1"/>
                </a:solidFill>
              </a:rPr>
              <a:t> &amp; Per </a:t>
            </a:r>
            <a:r>
              <a:rPr lang="en-US" dirty="0" err="1" smtClean="0">
                <a:solidFill>
                  <a:schemeClr val="tx1"/>
                </a:solidFill>
              </a:rPr>
              <a:t>Stenstrom</a:t>
            </a:r>
            <a:endParaRPr lang="en-US" dirty="0" smtClean="0">
              <a:solidFill>
                <a:schemeClr val="tx1"/>
              </a:solidFill>
            </a:endParaRPr>
          </a:p>
          <a:p>
            <a:pPr>
              <a:lnSpc>
                <a:spcPct val="80000"/>
              </a:lnSpc>
            </a:pPr>
            <a:endParaRPr lang="en-US" sz="2000" dirty="0"/>
          </a:p>
          <a:p>
            <a:pPr>
              <a:lnSpc>
                <a:spcPct val="80000"/>
              </a:lnSpc>
            </a:pPr>
            <a:r>
              <a:rPr lang="en-US" sz="2000" dirty="0" smtClean="0">
                <a:solidFill>
                  <a:schemeClr val="tx1"/>
                </a:solidFill>
              </a:rPr>
              <a:t>Int’l Conference on High-Performance Computer Architecture, Feb 2007</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Previous Approaches</a:t>
            </a:r>
            <a:endParaRPr lang="en-US" dirty="0"/>
          </a:p>
        </p:txBody>
      </p:sp>
      <p:sp>
        <p:nvSpPr>
          <p:cNvPr id="3" name="Content Placeholder 2"/>
          <p:cNvSpPr>
            <a:spLocks noGrp="1"/>
          </p:cNvSpPr>
          <p:nvPr>
            <p:ph idx="1"/>
          </p:nvPr>
        </p:nvSpPr>
        <p:spPr/>
        <p:txBody>
          <a:bodyPr/>
          <a:lstStyle/>
          <a:p>
            <a:r>
              <a:rPr lang="en-US" dirty="0" smtClean="0"/>
              <a:t>Uncontrolled Replication</a:t>
            </a:r>
          </a:p>
          <a:p>
            <a:pPr lvl="1"/>
            <a:r>
              <a:rPr lang="en-US" dirty="0" smtClean="0"/>
              <a:t>A replicated block evicts another block at random</a:t>
            </a:r>
          </a:p>
          <a:p>
            <a:pPr lvl="1"/>
            <a:r>
              <a:rPr lang="en-US" dirty="0" smtClean="0"/>
              <a:t>This results in </a:t>
            </a:r>
            <a:r>
              <a:rPr lang="en-US" b="1" dirty="0" err="1" smtClean="0"/>
              <a:t>Polution</a:t>
            </a:r>
            <a:endParaRPr lang="en-US" b="1" dirty="0" smtClean="0"/>
          </a:p>
          <a:p>
            <a:r>
              <a:rPr lang="en-US" dirty="0" smtClean="0"/>
              <a:t>Goal of this work:</a:t>
            </a:r>
          </a:p>
          <a:p>
            <a:pPr lvl="1"/>
            <a:r>
              <a:rPr lang="en-US" dirty="0" smtClean="0"/>
              <a:t>Develop an </a:t>
            </a:r>
            <a:r>
              <a:rPr lang="en-US" b="1" dirty="0" smtClean="0"/>
              <a:t>adaptive replication</a:t>
            </a:r>
            <a:r>
              <a:rPr lang="en-US" dirty="0" smtClean="0"/>
              <a:t> method</a:t>
            </a:r>
          </a:p>
          <a:p>
            <a:r>
              <a:rPr lang="en-US" dirty="0" smtClean="0"/>
              <a:t>How will replication be controlled?</a:t>
            </a:r>
          </a:p>
          <a:p>
            <a:pPr lvl="1"/>
            <a:r>
              <a:rPr lang="en-US" dirty="0" smtClean="0"/>
              <a:t>Adjust the </a:t>
            </a:r>
            <a:r>
              <a:rPr lang="en-US" b="1" dirty="0" smtClean="0"/>
              <a:t>portion of the cache </a:t>
            </a:r>
            <a:r>
              <a:rPr lang="en-US" dirty="0" smtClean="0"/>
              <a:t>that can be used for replicas</a:t>
            </a:r>
          </a:p>
          <a:p>
            <a:r>
              <a:rPr lang="en-US" dirty="0" smtClean="0"/>
              <a:t>The paper shows that the proposed method is better than:</a:t>
            </a:r>
          </a:p>
          <a:p>
            <a:pPr lvl="1"/>
            <a:r>
              <a:rPr lang="en-US" dirty="0" smtClean="0"/>
              <a:t>Private</a:t>
            </a:r>
          </a:p>
          <a:p>
            <a:pPr lvl="1"/>
            <a:r>
              <a:rPr lang="en-US" dirty="0" smtClean="0"/>
              <a:t>Shared</a:t>
            </a:r>
          </a:p>
          <a:p>
            <a:pPr lvl="1"/>
            <a:r>
              <a:rPr lang="en-US" dirty="0" smtClean="0"/>
              <a:t>Controlled Replication</a:t>
            </a:r>
          </a:p>
          <a:p>
            <a:r>
              <a:rPr lang="en-US" dirty="0" smtClean="0"/>
              <a:t>Only Multi-Program workloads considered</a:t>
            </a:r>
          </a:p>
          <a:p>
            <a:pPr lvl="1"/>
            <a:r>
              <a:rPr lang="en-US" dirty="0" smtClean="0"/>
              <a:t>The authors argue that the technique should work for parallel workloads as well</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Architecture</a:t>
            </a:r>
            <a:endParaRPr lang="en-US" dirty="0"/>
          </a:p>
        </p:txBody>
      </p:sp>
      <p:sp>
        <p:nvSpPr>
          <p:cNvPr id="3" name="Content Placeholder 2"/>
          <p:cNvSpPr>
            <a:spLocks noGrp="1"/>
          </p:cNvSpPr>
          <p:nvPr>
            <p:ph idx="1"/>
          </p:nvPr>
        </p:nvSpPr>
        <p:spPr>
          <a:xfrm>
            <a:off x="0" y="5867400"/>
            <a:ext cx="9144000" cy="990600"/>
          </a:xfrm>
        </p:spPr>
        <p:txBody>
          <a:bodyPr/>
          <a:lstStyle/>
          <a:p>
            <a:r>
              <a:rPr lang="en-US" dirty="0" smtClean="0"/>
              <a:t>Local and remote partitions</a:t>
            </a:r>
          </a:p>
          <a:p>
            <a:r>
              <a:rPr lang="en-US" dirty="0" smtClean="0"/>
              <a:t>Sharing engine controls replication</a:t>
            </a:r>
            <a:endParaRPr lang="en-US" dirty="0"/>
          </a:p>
        </p:txBody>
      </p:sp>
      <p:pic>
        <p:nvPicPr>
          <p:cNvPr id="450562" name="Picture 2"/>
          <p:cNvPicPr>
            <a:picLocks noChangeAspect="1" noChangeArrowheads="1"/>
          </p:cNvPicPr>
          <p:nvPr/>
        </p:nvPicPr>
        <p:blipFill>
          <a:blip r:embed="rId2"/>
          <a:srcRect/>
          <a:stretch>
            <a:fillRect/>
          </a:stretch>
        </p:blipFill>
        <p:spPr bwMode="auto">
          <a:xfrm>
            <a:off x="2286000" y="381000"/>
            <a:ext cx="5562600" cy="5477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0" y="5791200"/>
            <a:ext cx="9144000" cy="1066800"/>
          </a:xfrm>
        </p:spPr>
        <p:txBody>
          <a:bodyPr/>
          <a:lstStyle/>
          <a:p>
            <a:r>
              <a:rPr lang="en-US" dirty="0" smtClean="0"/>
              <a:t>Some programs do well with few ways</a:t>
            </a:r>
          </a:p>
          <a:p>
            <a:r>
              <a:rPr lang="en-US" dirty="0" smtClean="0"/>
              <a:t>Some require more ways</a:t>
            </a:r>
          </a:p>
          <a:p>
            <a:endParaRPr lang="en-US" dirty="0"/>
          </a:p>
        </p:txBody>
      </p:sp>
      <p:pic>
        <p:nvPicPr>
          <p:cNvPr id="451586" name="Picture 2"/>
          <p:cNvPicPr>
            <a:picLocks noChangeAspect="1" noChangeArrowheads="1"/>
          </p:cNvPicPr>
          <p:nvPr/>
        </p:nvPicPr>
        <p:blipFill>
          <a:blip r:embed="rId2"/>
          <a:srcRect/>
          <a:stretch>
            <a:fillRect/>
          </a:stretch>
        </p:blipFill>
        <p:spPr bwMode="auto">
          <a:xfrm>
            <a:off x="138113" y="1014413"/>
            <a:ext cx="8867775" cy="4829175"/>
          </a:xfrm>
          <a:prstGeom prst="rect">
            <a:avLst/>
          </a:prstGeom>
          <a:noFill/>
          <a:ln w="9525">
            <a:noFill/>
            <a:miter lim="800000"/>
            <a:headEnd/>
            <a:tailEnd/>
          </a:ln>
          <a:effectLst/>
        </p:spPr>
      </p:pic>
      <p:sp>
        <p:nvSpPr>
          <p:cNvPr id="5" name="TextBox 4"/>
          <p:cNvSpPr txBox="1"/>
          <p:nvPr/>
        </p:nvSpPr>
        <p:spPr>
          <a:xfrm>
            <a:off x="4790605" y="5269468"/>
            <a:ext cx="1000595" cy="369332"/>
          </a:xfrm>
          <a:prstGeom prst="rect">
            <a:avLst/>
          </a:prstGeom>
          <a:noFill/>
        </p:spPr>
        <p:txBody>
          <a:bodyPr wrap="none" rtlCol="0">
            <a:spAutoFit/>
          </a:bodyPr>
          <a:lstStyle/>
          <a:p>
            <a:r>
              <a:rPr lang="en-US" dirty="0" smtClean="0">
                <a:solidFill>
                  <a:srgbClr val="FF0000"/>
                </a:solidFill>
                <a:sym typeface="Wingdings" pitchFamily="2" charset="2"/>
              </a:rPr>
              <a:t> </a:t>
            </a:r>
            <a:r>
              <a:rPr lang="en-US" dirty="0" smtClean="0">
                <a:solidFill>
                  <a:srgbClr val="FF0000"/>
                </a:solidFill>
              </a:rPr>
              <a:t>ways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vs. Shared Partitions</a:t>
            </a:r>
            <a:endParaRPr lang="en-US" dirty="0"/>
          </a:p>
        </p:txBody>
      </p:sp>
      <p:sp>
        <p:nvSpPr>
          <p:cNvPr id="3" name="Content Placeholder 2"/>
          <p:cNvSpPr>
            <a:spLocks noGrp="1"/>
          </p:cNvSpPr>
          <p:nvPr>
            <p:ph idx="1"/>
          </p:nvPr>
        </p:nvSpPr>
        <p:spPr>
          <a:xfrm>
            <a:off x="0" y="381000"/>
            <a:ext cx="9144000" cy="1600200"/>
          </a:xfrm>
        </p:spPr>
        <p:txBody>
          <a:bodyPr/>
          <a:lstStyle/>
          <a:p>
            <a:r>
              <a:rPr lang="en-US" dirty="0" smtClean="0"/>
              <a:t>Adjust the number of ways:</a:t>
            </a:r>
          </a:p>
          <a:p>
            <a:pPr lvl="1"/>
            <a:r>
              <a:rPr lang="en-US" dirty="0" smtClean="0"/>
              <a:t>Private ways</a:t>
            </a:r>
          </a:p>
          <a:p>
            <a:pPr lvl="1"/>
            <a:r>
              <a:rPr lang="en-US" dirty="0" smtClean="0"/>
              <a:t>Replica ways </a:t>
            </a:r>
            <a:r>
              <a:rPr lang="en-US" dirty="0" smtClean="0">
                <a:sym typeface="Wingdings" pitchFamily="2" charset="2"/>
              </a:rPr>
              <a:t> can be used by all processors</a:t>
            </a:r>
            <a:endParaRPr lang="en-US" dirty="0"/>
          </a:p>
        </p:txBody>
      </p:sp>
      <p:pic>
        <p:nvPicPr>
          <p:cNvPr id="449538" name="Picture 2"/>
          <p:cNvPicPr>
            <a:picLocks noChangeAspect="1" noChangeArrowheads="1"/>
          </p:cNvPicPr>
          <p:nvPr/>
        </p:nvPicPr>
        <p:blipFill>
          <a:blip r:embed="rId2"/>
          <a:srcRect/>
          <a:stretch>
            <a:fillRect/>
          </a:stretch>
        </p:blipFill>
        <p:spPr bwMode="auto">
          <a:xfrm>
            <a:off x="1219200" y="1752600"/>
            <a:ext cx="6115050" cy="2638425"/>
          </a:xfrm>
          <a:prstGeom prst="rect">
            <a:avLst/>
          </a:prstGeom>
          <a:noFill/>
          <a:ln w="9525">
            <a:noFill/>
            <a:miter lim="800000"/>
            <a:headEnd/>
            <a:tailEnd/>
          </a:ln>
          <a:effectLst/>
        </p:spPr>
      </p:pic>
      <p:sp>
        <p:nvSpPr>
          <p:cNvPr id="5" name="Content Placeholder 2"/>
          <p:cNvSpPr txBox="1">
            <a:spLocks/>
          </p:cNvSpPr>
          <p:nvPr/>
        </p:nvSpPr>
        <p:spPr bwMode="auto">
          <a:xfrm>
            <a:off x="0" y="4343400"/>
            <a:ext cx="9144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Private ways</a:t>
            </a:r>
            <a:r>
              <a:rPr kumimoji="0" lang="en-US" sz="2800" b="0" i="0" u="none" strike="noStrike" kern="0" cap="none" spc="0" normalizeH="0" noProof="0" dirty="0" smtClean="0">
                <a:ln>
                  <a:noFill/>
                </a:ln>
                <a:solidFill>
                  <a:schemeClr val="tx1"/>
                </a:solidFill>
                <a:effectLst/>
                <a:uLnTx/>
                <a:uFillTx/>
                <a:latin typeface="+mn-lt"/>
                <a:ea typeface="+mn-ea"/>
                <a:cs typeface="+mn-cs"/>
              </a:rPr>
              <a:t> only available to </a:t>
            </a:r>
            <a:r>
              <a:rPr kumimoji="0" lang="en-US" sz="2800" b="1" i="0" u="none" strike="noStrike" kern="0" cap="none" spc="0" normalizeH="0" noProof="0" dirty="0" smtClean="0">
                <a:ln>
                  <a:noFill/>
                </a:ln>
                <a:solidFill>
                  <a:schemeClr val="tx1"/>
                </a:solidFill>
                <a:effectLst/>
                <a:uLnTx/>
                <a:uFillTx/>
                <a:latin typeface="+mn-lt"/>
                <a:ea typeface="+mn-ea"/>
                <a:cs typeface="+mn-cs"/>
              </a:rPr>
              <a:t>local processor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b="1" kern="0" baseline="0" dirty="0" smtClean="0">
                <a:latin typeface="+mn-lt"/>
              </a:rPr>
              <a:t>Goal </a:t>
            </a:r>
            <a:r>
              <a:rPr lang="en-US" sz="2800" b="1" kern="0" dirty="0" smtClean="0">
                <a:latin typeface="+mn-lt"/>
              </a:rPr>
              <a:t>is to minimize the total number of misses</a:t>
            </a:r>
          </a:p>
          <a:p>
            <a:pPr marL="800100" lvl="1" indent="-342900">
              <a:spcBef>
                <a:spcPct val="20000"/>
              </a:spcBef>
              <a:buFontTx/>
              <a:buChar char="•"/>
            </a:pPr>
            <a:r>
              <a:rPr lang="en-US" sz="2800" kern="0" baseline="0" dirty="0" smtClean="0">
                <a:latin typeface="+mn-lt"/>
              </a:rPr>
              <a:t>Size of private partition</a:t>
            </a:r>
          </a:p>
          <a:p>
            <a:pPr marL="800100" lvl="1" indent="-342900">
              <a:spcBef>
                <a:spcPct val="20000"/>
              </a:spcBef>
              <a:buFontTx/>
              <a:buChar char="•"/>
            </a:pPr>
            <a:r>
              <a:rPr lang="en-US" sz="2800" kern="0" baseline="0" dirty="0" smtClean="0">
                <a:latin typeface="+mn-lt"/>
              </a:rPr>
              <a:t>The number of blocks in the</a:t>
            </a:r>
            <a:r>
              <a:rPr lang="en-US" sz="2800" kern="0" dirty="0" smtClean="0">
                <a:latin typeface="+mn-lt"/>
              </a:rPr>
              <a:t> shared partition</a:t>
            </a:r>
            <a:endParaRPr kumimoji="0" lang="en-US" sz="2400" i="0" u="none" strike="noStrike" kern="0" cap="none" spc="0" normalizeH="0" baseline="0" noProof="0" dirty="0">
              <a:ln>
                <a:noFill/>
              </a:ln>
              <a:solidFill>
                <a:srgbClr val="0066CC"/>
              </a:solidFill>
              <a:effectLst/>
              <a:uLnTx/>
              <a:uFillTx/>
              <a:latin typeface="+mn-lt"/>
            </a:endParaRP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Engine</a:t>
            </a:r>
            <a:endParaRPr lang="en-US" dirty="0"/>
          </a:p>
        </p:txBody>
      </p:sp>
      <p:sp>
        <p:nvSpPr>
          <p:cNvPr id="3" name="Content Placeholder 2"/>
          <p:cNvSpPr>
            <a:spLocks noGrp="1"/>
          </p:cNvSpPr>
          <p:nvPr>
            <p:ph idx="1"/>
          </p:nvPr>
        </p:nvSpPr>
        <p:spPr/>
        <p:txBody>
          <a:bodyPr/>
          <a:lstStyle/>
          <a:p>
            <a:r>
              <a:rPr lang="en-US" dirty="0" smtClean="0"/>
              <a:t>Three components</a:t>
            </a:r>
          </a:p>
          <a:p>
            <a:pPr lvl="1"/>
            <a:r>
              <a:rPr lang="en-US" dirty="0" smtClean="0"/>
              <a:t>Estimation of private/shared “sizes”</a:t>
            </a:r>
          </a:p>
          <a:p>
            <a:pPr lvl="1"/>
            <a:r>
              <a:rPr lang="en-US" dirty="0" smtClean="0"/>
              <a:t>A method for sharing the cache</a:t>
            </a:r>
          </a:p>
          <a:p>
            <a:pPr lvl="1"/>
            <a:r>
              <a:rPr lang="en-US" dirty="0" smtClean="0"/>
              <a:t>A replacement policy for the shared cache space</a:t>
            </a:r>
            <a:endParaRPr lang="en-US" dirty="0"/>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the size of Private/Shared Partitions</a:t>
            </a:r>
            <a:endParaRPr lang="en-US" dirty="0"/>
          </a:p>
        </p:txBody>
      </p:sp>
      <p:sp>
        <p:nvSpPr>
          <p:cNvPr id="3" name="Content Placeholder 2"/>
          <p:cNvSpPr>
            <a:spLocks noGrp="1"/>
          </p:cNvSpPr>
          <p:nvPr>
            <p:ph idx="1"/>
          </p:nvPr>
        </p:nvSpPr>
        <p:spPr/>
        <p:txBody>
          <a:bodyPr/>
          <a:lstStyle/>
          <a:p>
            <a:r>
              <a:rPr lang="en-US" dirty="0" smtClean="0"/>
              <a:t>Keep several counters</a:t>
            </a:r>
          </a:p>
          <a:p>
            <a:r>
              <a:rPr lang="en-US" dirty="0" smtClean="0"/>
              <a:t>Should we </a:t>
            </a:r>
            <a:r>
              <a:rPr lang="en-US" b="1" dirty="0" smtClean="0"/>
              <a:t>decrease</a:t>
            </a:r>
            <a:r>
              <a:rPr lang="en-US" dirty="0" smtClean="0"/>
              <a:t> the number of ways?</a:t>
            </a:r>
          </a:p>
          <a:p>
            <a:pPr lvl="1"/>
            <a:r>
              <a:rPr lang="en-US" dirty="0" smtClean="0"/>
              <a:t>Count the number of hits to the LRU block in each set</a:t>
            </a:r>
          </a:p>
          <a:p>
            <a:pPr lvl="1"/>
            <a:r>
              <a:rPr lang="en-US" b="1" dirty="0" smtClean="0"/>
              <a:t>How many more misses will occur?</a:t>
            </a:r>
          </a:p>
          <a:p>
            <a:r>
              <a:rPr lang="en-US" dirty="0" smtClean="0"/>
              <a:t>Should we </a:t>
            </a:r>
            <a:r>
              <a:rPr lang="en-US" b="1" dirty="0" smtClean="0"/>
              <a:t>increase</a:t>
            </a:r>
            <a:r>
              <a:rPr lang="en-US" dirty="0" smtClean="0"/>
              <a:t> the number of ways?</a:t>
            </a:r>
          </a:p>
          <a:p>
            <a:pPr lvl="1"/>
            <a:r>
              <a:rPr lang="en-US" dirty="0" smtClean="0"/>
              <a:t>Keep shadow tags </a:t>
            </a:r>
            <a:r>
              <a:rPr lang="en-US" dirty="0" smtClean="0">
                <a:sym typeface="Wingdings" pitchFamily="2" charset="2"/>
              </a:rPr>
              <a:t> remember last evicted block</a:t>
            </a:r>
          </a:p>
          <a:p>
            <a:pPr lvl="1"/>
            <a:r>
              <a:rPr lang="en-US" dirty="0" smtClean="0">
                <a:sym typeface="Wingdings" pitchFamily="2" charset="2"/>
              </a:rPr>
              <a:t>Hit in shadow tag  increment the counter</a:t>
            </a:r>
          </a:p>
          <a:p>
            <a:pPr lvl="1"/>
            <a:r>
              <a:rPr lang="en-US" b="1" dirty="0" smtClean="0">
                <a:sym typeface="Wingdings" pitchFamily="2" charset="2"/>
              </a:rPr>
              <a:t>How many more hits will occur?</a:t>
            </a:r>
          </a:p>
          <a:p>
            <a:r>
              <a:rPr lang="en-US" b="1" dirty="0" smtClean="0">
                <a:sym typeface="Wingdings" pitchFamily="2" charset="2"/>
              </a:rPr>
              <a:t>Every 2K misses:</a:t>
            </a:r>
          </a:p>
          <a:p>
            <a:pPr lvl="1"/>
            <a:r>
              <a:rPr lang="en-US" dirty="0" smtClean="0">
                <a:sym typeface="Wingdings" pitchFamily="2" charset="2"/>
              </a:rPr>
              <a:t>Look at the counters</a:t>
            </a:r>
          </a:p>
          <a:p>
            <a:pPr lvl="1"/>
            <a:r>
              <a:rPr lang="en-US" b="1" dirty="0" smtClean="0">
                <a:sym typeface="Wingdings" pitchFamily="2" charset="2"/>
              </a:rPr>
              <a:t>Gain:</a:t>
            </a:r>
            <a:r>
              <a:rPr lang="en-US" dirty="0" smtClean="0">
                <a:sym typeface="Wingdings" pitchFamily="2" charset="2"/>
              </a:rPr>
              <a:t> Core with max </a:t>
            </a:r>
            <a:r>
              <a:rPr lang="en-US" b="1" dirty="0" smtClean="0">
                <a:sym typeface="Wingdings" pitchFamily="2" charset="2"/>
              </a:rPr>
              <a:t>more ways</a:t>
            </a:r>
          </a:p>
          <a:p>
            <a:pPr lvl="1"/>
            <a:r>
              <a:rPr lang="en-US" b="1" dirty="0" smtClean="0">
                <a:sym typeface="Wingdings" pitchFamily="2" charset="2"/>
              </a:rPr>
              <a:t>Loss:</a:t>
            </a:r>
            <a:r>
              <a:rPr lang="en-US" dirty="0" smtClean="0">
                <a:sym typeface="Wingdings" pitchFamily="2" charset="2"/>
              </a:rPr>
              <a:t> Core with min </a:t>
            </a:r>
            <a:r>
              <a:rPr lang="en-US" b="1" dirty="0" smtClean="0">
                <a:sym typeface="Wingdings" pitchFamily="2" charset="2"/>
              </a:rPr>
              <a:t>less ways</a:t>
            </a:r>
          </a:p>
          <a:p>
            <a:pPr lvl="1"/>
            <a:r>
              <a:rPr lang="en-US" b="1" dirty="0" smtClean="0">
                <a:sym typeface="Wingdings" pitchFamily="2" charset="2"/>
              </a:rPr>
              <a:t>If Gain &gt; Loss  Adjust ways give more ways to first core</a:t>
            </a:r>
          </a:p>
          <a:p>
            <a:r>
              <a:rPr lang="en-US" b="1" dirty="0" smtClean="0">
                <a:sym typeface="Wingdings" pitchFamily="2" charset="2"/>
              </a:rPr>
              <a:t>Start with 75% private and 25% shared</a:t>
            </a:r>
            <a:endParaRPr lang="en-US" dirty="0" smtClean="0">
              <a:sym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Structures</a:t>
            </a:r>
            <a:endParaRPr lang="en-US" dirty="0"/>
          </a:p>
        </p:txBody>
      </p:sp>
      <p:sp>
        <p:nvSpPr>
          <p:cNvPr id="3" name="Content Placeholder 2"/>
          <p:cNvSpPr>
            <a:spLocks noGrp="1"/>
          </p:cNvSpPr>
          <p:nvPr>
            <p:ph idx="1"/>
          </p:nvPr>
        </p:nvSpPr>
        <p:spPr/>
        <p:txBody>
          <a:bodyPr/>
          <a:lstStyle/>
          <a:p>
            <a:r>
              <a:rPr lang="en-US" dirty="0" smtClean="0"/>
              <a:t>Core ID with every block</a:t>
            </a:r>
          </a:p>
          <a:p>
            <a:pPr lvl="1"/>
            <a:r>
              <a:rPr lang="en-US" dirty="0" smtClean="0"/>
              <a:t>Used eventually in Shadow Tags</a:t>
            </a:r>
          </a:p>
          <a:p>
            <a:r>
              <a:rPr lang="en-US" dirty="0" smtClean="0"/>
              <a:t>A counter per core</a:t>
            </a:r>
          </a:p>
          <a:p>
            <a:pPr lvl="1"/>
            <a:r>
              <a:rPr lang="en-US" dirty="0" smtClean="0"/>
              <a:t>Max blocks per set </a:t>
            </a:r>
            <a:r>
              <a:rPr lang="en-US" dirty="0" smtClean="0">
                <a:sym typeface="Wingdings" pitchFamily="2" charset="2"/>
              </a:rPr>
              <a:t> how many ways it can use</a:t>
            </a:r>
          </a:p>
          <a:p>
            <a:r>
              <a:rPr lang="en-US" dirty="0" smtClean="0">
                <a:sym typeface="Wingdings" pitchFamily="2" charset="2"/>
              </a:rPr>
              <a:t>Another two counters per block</a:t>
            </a:r>
          </a:p>
          <a:p>
            <a:pPr lvl="1"/>
            <a:r>
              <a:rPr lang="en-US" dirty="0" smtClean="0">
                <a:sym typeface="Wingdings" pitchFamily="2" charset="2"/>
              </a:rPr>
              <a:t>Hits in Shadow tags</a:t>
            </a:r>
          </a:p>
          <a:p>
            <a:pPr lvl="2"/>
            <a:r>
              <a:rPr lang="en-US" dirty="0" smtClean="0">
                <a:sym typeface="Wingdings" pitchFamily="2" charset="2"/>
              </a:rPr>
              <a:t>Estimate Gain of increasing ways</a:t>
            </a:r>
          </a:p>
          <a:p>
            <a:pPr lvl="1"/>
            <a:r>
              <a:rPr lang="en-US" dirty="0" smtClean="0">
                <a:sym typeface="Wingdings" pitchFamily="2" charset="2"/>
              </a:rPr>
              <a:t>Hits in LRU block</a:t>
            </a:r>
          </a:p>
          <a:p>
            <a:pPr lvl="2"/>
            <a:r>
              <a:rPr lang="en-US" dirty="0" smtClean="0">
                <a:sym typeface="Wingdings" pitchFamily="2" charset="2"/>
              </a:rPr>
              <a:t>Estimate Loss of decreasing ways</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31774" y="1"/>
            <a:ext cx="8912225" cy="381000"/>
          </a:xfrm>
        </p:spPr>
        <p:txBody>
          <a:bodyPr/>
          <a:lstStyle/>
          <a:p>
            <a:r>
              <a:rPr lang="en-US" sz="3000" dirty="0"/>
              <a:t>Victim Replication: A Variant of the Shared Design</a:t>
            </a:r>
          </a:p>
        </p:txBody>
      </p:sp>
      <p:sp>
        <p:nvSpPr>
          <p:cNvPr id="130089" name="Rectangle 41"/>
          <p:cNvSpPr>
            <a:spLocks noChangeArrowheads="1"/>
          </p:cNvSpPr>
          <p:nvPr/>
        </p:nvSpPr>
        <p:spPr bwMode="auto">
          <a:xfrm>
            <a:off x="419100"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090" name="Rectangle 42"/>
          <p:cNvSpPr>
            <a:spLocks noChangeArrowheads="1"/>
          </p:cNvSpPr>
          <p:nvPr/>
        </p:nvSpPr>
        <p:spPr bwMode="auto">
          <a:xfrm>
            <a:off x="1131888"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091" name="Rectangle 43"/>
          <p:cNvSpPr>
            <a:spLocks noChangeArrowheads="1"/>
          </p:cNvSpPr>
          <p:nvPr/>
        </p:nvSpPr>
        <p:spPr bwMode="auto">
          <a:xfrm>
            <a:off x="419100"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093" name="Line 45"/>
          <p:cNvSpPr>
            <a:spLocks noChangeShapeType="1"/>
          </p:cNvSpPr>
          <p:nvPr/>
        </p:nvSpPr>
        <p:spPr bwMode="auto">
          <a:xfrm>
            <a:off x="992188" y="1633538"/>
            <a:ext cx="152400" cy="0"/>
          </a:xfrm>
          <a:prstGeom prst="line">
            <a:avLst/>
          </a:prstGeom>
          <a:noFill/>
          <a:ln w="25400">
            <a:solidFill>
              <a:schemeClr val="tx1"/>
            </a:solidFill>
            <a:round/>
            <a:headEnd/>
            <a:tailEnd/>
          </a:ln>
          <a:effectLst/>
        </p:spPr>
        <p:txBody>
          <a:bodyPr/>
          <a:lstStyle/>
          <a:p>
            <a:endParaRPr lang="en-US"/>
          </a:p>
        </p:txBody>
      </p:sp>
      <p:sp>
        <p:nvSpPr>
          <p:cNvPr id="130094" name="Line 46"/>
          <p:cNvSpPr>
            <a:spLocks noChangeShapeType="1"/>
          </p:cNvSpPr>
          <p:nvPr/>
        </p:nvSpPr>
        <p:spPr bwMode="auto">
          <a:xfrm flipV="1">
            <a:off x="1652588" y="1624013"/>
            <a:ext cx="153987" cy="0"/>
          </a:xfrm>
          <a:prstGeom prst="line">
            <a:avLst/>
          </a:prstGeom>
          <a:noFill/>
          <a:ln w="25400">
            <a:solidFill>
              <a:schemeClr val="tx1"/>
            </a:solidFill>
            <a:round/>
            <a:headEnd/>
            <a:tailEnd/>
          </a:ln>
          <a:effectLst/>
        </p:spPr>
        <p:txBody>
          <a:bodyPr/>
          <a:lstStyle/>
          <a:p>
            <a:endParaRPr lang="en-US"/>
          </a:p>
        </p:txBody>
      </p:sp>
      <p:sp>
        <p:nvSpPr>
          <p:cNvPr id="130096" name="Line 48"/>
          <p:cNvSpPr>
            <a:spLocks noChangeShapeType="1"/>
          </p:cNvSpPr>
          <p:nvPr/>
        </p:nvSpPr>
        <p:spPr bwMode="auto">
          <a:xfrm rot="5400000" flipH="1">
            <a:off x="1725613" y="1974850"/>
            <a:ext cx="469900" cy="0"/>
          </a:xfrm>
          <a:prstGeom prst="line">
            <a:avLst/>
          </a:prstGeom>
          <a:noFill/>
          <a:ln w="25400">
            <a:solidFill>
              <a:schemeClr val="tx1"/>
            </a:solidFill>
            <a:round/>
            <a:headEnd/>
            <a:tailEnd/>
          </a:ln>
          <a:effectLst/>
        </p:spPr>
        <p:txBody>
          <a:bodyPr/>
          <a:lstStyle/>
          <a:p>
            <a:endParaRPr lang="en-US"/>
          </a:p>
        </p:txBody>
      </p:sp>
      <p:sp>
        <p:nvSpPr>
          <p:cNvPr id="130097" name="Rectangle 49"/>
          <p:cNvSpPr>
            <a:spLocks noChangeArrowheads="1"/>
          </p:cNvSpPr>
          <p:nvPr/>
        </p:nvSpPr>
        <p:spPr bwMode="auto">
          <a:xfrm>
            <a:off x="1806575" y="1163638"/>
            <a:ext cx="652463"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098" name="Rectangle 50"/>
          <p:cNvSpPr>
            <a:spLocks noChangeArrowheads="1"/>
          </p:cNvSpPr>
          <p:nvPr/>
        </p:nvSpPr>
        <p:spPr bwMode="auto">
          <a:xfrm>
            <a:off x="1654175"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099" name="Rectangle 51"/>
          <p:cNvSpPr>
            <a:spLocks noChangeArrowheads="1"/>
          </p:cNvSpPr>
          <p:nvPr/>
        </p:nvSpPr>
        <p:spPr bwMode="auto">
          <a:xfrm>
            <a:off x="1270000"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01" name="Rectangle 53"/>
          <p:cNvSpPr>
            <a:spLocks noChangeArrowheads="1"/>
          </p:cNvSpPr>
          <p:nvPr/>
        </p:nvSpPr>
        <p:spPr bwMode="auto">
          <a:xfrm>
            <a:off x="31480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102" name="Rectangle 54"/>
          <p:cNvSpPr>
            <a:spLocks noChangeArrowheads="1"/>
          </p:cNvSpPr>
          <p:nvPr/>
        </p:nvSpPr>
        <p:spPr bwMode="auto">
          <a:xfrm>
            <a:off x="38608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103" name="Rectangle 55"/>
          <p:cNvSpPr>
            <a:spLocks noChangeArrowheads="1"/>
          </p:cNvSpPr>
          <p:nvPr/>
        </p:nvSpPr>
        <p:spPr bwMode="auto">
          <a:xfrm>
            <a:off x="31480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105" name="Line 57"/>
          <p:cNvSpPr>
            <a:spLocks noChangeShapeType="1"/>
          </p:cNvSpPr>
          <p:nvPr/>
        </p:nvSpPr>
        <p:spPr bwMode="auto">
          <a:xfrm>
            <a:off x="3721100" y="1633538"/>
            <a:ext cx="152400" cy="0"/>
          </a:xfrm>
          <a:prstGeom prst="line">
            <a:avLst/>
          </a:prstGeom>
          <a:noFill/>
          <a:ln w="25400">
            <a:solidFill>
              <a:schemeClr val="tx1"/>
            </a:solidFill>
            <a:round/>
            <a:headEnd/>
            <a:tailEnd/>
          </a:ln>
          <a:effectLst/>
        </p:spPr>
        <p:txBody>
          <a:bodyPr/>
          <a:lstStyle/>
          <a:p>
            <a:endParaRPr lang="en-US"/>
          </a:p>
        </p:txBody>
      </p:sp>
      <p:sp>
        <p:nvSpPr>
          <p:cNvPr id="130106" name="Line 58"/>
          <p:cNvSpPr>
            <a:spLocks noChangeShapeType="1"/>
          </p:cNvSpPr>
          <p:nvPr/>
        </p:nvSpPr>
        <p:spPr bwMode="auto">
          <a:xfrm>
            <a:off x="4383088" y="1633538"/>
            <a:ext cx="173037" cy="0"/>
          </a:xfrm>
          <a:prstGeom prst="line">
            <a:avLst/>
          </a:prstGeom>
          <a:noFill/>
          <a:ln w="25400">
            <a:solidFill>
              <a:schemeClr val="tx1"/>
            </a:solidFill>
            <a:round/>
            <a:headEnd/>
            <a:tailEnd/>
          </a:ln>
          <a:effectLst/>
        </p:spPr>
        <p:txBody>
          <a:bodyPr/>
          <a:lstStyle/>
          <a:p>
            <a:endParaRPr lang="en-US"/>
          </a:p>
        </p:txBody>
      </p:sp>
      <p:sp>
        <p:nvSpPr>
          <p:cNvPr id="130108" name="Line 60"/>
          <p:cNvSpPr>
            <a:spLocks noChangeShapeType="1"/>
          </p:cNvSpPr>
          <p:nvPr/>
        </p:nvSpPr>
        <p:spPr bwMode="auto">
          <a:xfrm rot="5400000" flipH="1">
            <a:off x="4453732" y="1974056"/>
            <a:ext cx="469900" cy="1587"/>
          </a:xfrm>
          <a:prstGeom prst="line">
            <a:avLst/>
          </a:prstGeom>
          <a:noFill/>
          <a:ln w="25400">
            <a:solidFill>
              <a:schemeClr val="tx1"/>
            </a:solidFill>
            <a:round/>
            <a:headEnd/>
            <a:tailEnd/>
          </a:ln>
          <a:effectLst/>
        </p:spPr>
        <p:txBody>
          <a:bodyPr/>
          <a:lstStyle/>
          <a:p>
            <a:endParaRPr lang="en-US"/>
          </a:p>
        </p:txBody>
      </p:sp>
      <p:sp>
        <p:nvSpPr>
          <p:cNvPr id="130109" name="Rectangle 61"/>
          <p:cNvSpPr>
            <a:spLocks noChangeArrowheads="1"/>
          </p:cNvSpPr>
          <p:nvPr/>
        </p:nvSpPr>
        <p:spPr bwMode="auto">
          <a:xfrm>
            <a:off x="45561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110" name="Rectangle 62"/>
          <p:cNvSpPr>
            <a:spLocks noChangeArrowheads="1"/>
          </p:cNvSpPr>
          <p:nvPr/>
        </p:nvSpPr>
        <p:spPr bwMode="auto">
          <a:xfrm>
            <a:off x="4381500"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111" name="Rectangle 63"/>
          <p:cNvSpPr>
            <a:spLocks noChangeArrowheads="1"/>
          </p:cNvSpPr>
          <p:nvPr/>
        </p:nvSpPr>
        <p:spPr bwMode="auto">
          <a:xfrm>
            <a:off x="3998913"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12" name="Text Box 64"/>
          <p:cNvSpPr txBox="1">
            <a:spLocks noChangeArrowheads="1"/>
          </p:cNvSpPr>
          <p:nvPr/>
        </p:nvSpPr>
        <p:spPr bwMode="auto">
          <a:xfrm>
            <a:off x="122238" y="3246438"/>
            <a:ext cx="2227262" cy="336550"/>
          </a:xfrm>
          <a:prstGeom prst="rect">
            <a:avLst/>
          </a:prstGeom>
          <a:noFill/>
          <a:ln w="9525">
            <a:noFill/>
            <a:miter lim="800000"/>
            <a:headEnd/>
            <a:tailEnd/>
          </a:ln>
          <a:effectLst/>
        </p:spPr>
        <p:txBody>
          <a:bodyPr>
            <a:spAutoFit/>
          </a:bodyPr>
          <a:lstStyle/>
          <a:p>
            <a:pPr algn="ctr"/>
            <a:r>
              <a:rPr lang="en-US" sz="1600" i="1"/>
              <a:t>Sharer i</a:t>
            </a:r>
          </a:p>
        </p:txBody>
      </p:sp>
      <p:sp>
        <p:nvSpPr>
          <p:cNvPr id="130113" name="Text Box 65"/>
          <p:cNvSpPr txBox="1">
            <a:spLocks noChangeArrowheads="1"/>
          </p:cNvSpPr>
          <p:nvPr/>
        </p:nvSpPr>
        <p:spPr bwMode="auto">
          <a:xfrm>
            <a:off x="2884488" y="3246438"/>
            <a:ext cx="2227262" cy="336550"/>
          </a:xfrm>
          <a:prstGeom prst="rect">
            <a:avLst/>
          </a:prstGeom>
          <a:noFill/>
          <a:ln w="9525">
            <a:noFill/>
            <a:miter lim="800000"/>
            <a:headEnd/>
            <a:tailEnd/>
          </a:ln>
          <a:effectLst/>
        </p:spPr>
        <p:txBody>
          <a:bodyPr>
            <a:spAutoFit/>
          </a:bodyPr>
          <a:lstStyle/>
          <a:p>
            <a:pPr algn="ctr"/>
            <a:r>
              <a:rPr lang="en-US" sz="1600" i="1"/>
              <a:t>Sharer j</a:t>
            </a:r>
          </a:p>
        </p:txBody>
      </p:sp>
      <p:sp>
        <p:nvSpPr>
          <p:cNvPr id="130138" name="Rectangle 90"/>
          <p:cNvSpPr>
            <a:spLocks noChangeArrowheads="1"/>
          </p:cNvSpPr>
          <p:nvPr/>
        </p:nvSpPr>
        <p:spPr bwMode="auto">
          <a:xfrm>
            <a:off x="1462088" y="1479550"/>
            <a:ext cx="192087"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0139" name="Rectangle 91"/>
          <p:cNvSpPr>
            <a:spLocks noChangeArrowheads="1"/>
          </p:cNvSpPr>
          <p:nvPr/>
        </p:nvSpPr>
        <p:spPr bwMode="auto">
          <a:xfrm>
            <a:off x="4191000" y="1479550"/>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0115" name="Rectangle 67"/>
          <p:cNvSpPr>
            <a:spLocks noChangeArrowheads="1"/>
          </p:cNvSpPr>
          <p:nvPr/>
        </p:nvSpPr>
        <p:spPr bwMode="auto">
          <a:xfrm>
            <a:off x="1190625" y="4322763"/>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116" name="Rectangle 68"/>
          <p:cNvSpPr>
            <a:spLocks noChangeArrowheads="1"/>
          </p:cNvSpPr>
          <p:nvPr/>
        </p:nvSpPr>
        <p:spPr bwMode="auto">
          <a:xfrm>
            <a:off x="1903413" y="4322763"/>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117" name="Rectangle 69"/>
          <p:cNvSpPr>
            <a:spLocks noChangeArrowheads="1"/>
          </p:cNvSpPr>
          <p:nvPr/>
        </p:nvSpPr>
        <p:spPr bwMode="auto">
          <a:xfrm>
            <a:off x="1190625" y="5051425"/>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119" name="Line 71"/>
          <p:cNvSpPr>
            <a:spLocks noChangeShapeType="1"/>
          </p:cNvSpPr>
          <p:nvPr/>
        </p:nvSpPr>
        <p:spPr bwMode="auto">
          <a:xfrm>
            <a:off x="1763713" y="4475163"/>
            <a:ext cx="152400" cy="0"/>
          </a:xfrm>
          <a:prstGeom prst="line">
            <a:avLst/>
          </a:prstGeom>
          <a:noFill/>
          <a:ln w="25400">
            <a:solidFill>
              <a:schemeClr val="tx1"/>
            </a:solidFill>
            <a:round/>
            <a:headEnd/>
            <a:tailEnd/>
          </a:ln>
          <a:effectLst/>
        </p:spPr>
        <p:txBody>
          <a:bodyPr/>
          <a:lstStyle/>
          <a:p>
            <a:endParaRPr lang="en-US"/>
          </a:p>
        </p:txBody>
      </p:sp>
      <p:sp>
        <p:nvSpPr>
          <p:cNvPr id="130120" name="Line 72"/>
          <p:cNvSpPr>
            <a:spLocks noChangeShapeType="1"/>
          </p:cNvSpPr>
          <p:nvPr/>
        </p:nvSpPr>
        <p:spPr bwMode="auto">
          <a:xfrm>
            <a:off x="2425700" y="4475163"/>
            <a:ext cx="173038" cy="0"/>
          </a:xfrm>
          <a:prstGeom prst="line">
            <a:avLst/>
          </a:prstGeom>
          <a:noFill/>
          <a:ln w="25400">
            <a:solidFill>
              <a:schemeClr val="tx1"/>
            </a:solidFill>
            <a:round/>
            <a:headEnd/>
            <a:tailEnd/>
          </a:ln>
          <a:effectLst/>
        </p:spPr>
        <p:txBody>
          <a:bodyPr/>
          <a:lstStyle/>
          <a:p>
            <a:endParaRPr lang="en-US"/>
          </a:p>
        </p:txBody>
      </p:sp>
      <p:sp>
        <p:nvSpPr>
          <p:cNvPr id="130122" name="Line 74"/>
          <p:cNvSpPr>
            <a:spLocks noChangeShapeType="1"/>
          </p:cNvSpPr>
          <p:nvPr/>
        </p:nvSpPr>
        <p:spPr bwMode="auto">
          <a:xfrm rot="5400000" flipH="1">
            <a:off x="2495551" y="4814887"/>
            <a:ext cx="469900" cy="3175"/>
          </a:xfrm>
          <a:prstGeom prst="line">
            <a:avLst/>
          </a:prstGeom>
          <a:noFill/>
          <a:ln w="25400">
            <a:solidFill>
              <a:schemeClr val="tx1"/>
            </a:solidFill>
            <a:round/>
            <a:headEnd/>
            <a:tailEnd/>
          </a:ln>
          <a:effectLst/>
        </p:spPr>
        <p:txBody>
          <a:bodyPr/>
          <a:lstStyle/>
          <a:p>
            <a:endParaRPr lang="en-US"/>
          </a:p>
        </p:txBody>
      </p:sp>
      <p:sp>
        <p:nvSpPr>
          <p:cNvPr id="130123" name="Rectangle 75"/>
          <p:cNvSpPr>
            <a:spLocks noChangeArrowheads="1"/>
          </p:cNvSpPr>
          <p:nvPr/>
        </p:nvSpPr>
        <p:spPr bwMode="auto">
          <a:xfrm>
            <a:off x="2598738"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124" name="Rectangle 76"/>
          <p:cNvSpPr>
            <a:spLocks noChangeArrowheads="1"/>
          </p:cNvSpPr>
          <p:nvPr/>
        </p:nvSpPr>
        <p:spPr bwMode="auto">
          <a:xfrm>
            <a:off x="2422525" y="5051425"/>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125" name="Rectangle 77"/>
          <p:cNvSpPr>
            <a:spLocks noChangeArrowheads="1"/>
          </p:cNvSpPr>
          <p:nvPr/>
        </p:nvSpPr>
        <p:spPr bwMode="auto">
          <a:xfrm>
            <a:off x="2041525" y="5051425"/>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26" name="Text Box 78"/>
          <p:cNvSpPr txBox="1">
            <a:spLocks noChangeArrowheads="1"/>
          </p:cNvSpPr>
          <p:nvPr/>
        </p:nvSpPr>
        <p:spPr bwMode="auto">
          <a:xfrm>
            <a:off x="887413" y="6088063"/>
            <a:ext cx="2227262" cy="336550"/>
          </a:xfrm>
          <a:prstGeom prst="rect">
            <a:avLst/>
          </a:prstGeom>
          <a:noFill/>
          <a:ln w="9525">
            <a:noFill/>
            <a:miter lim="800000"/>
            <a:headEnd/>
            <a:tailEnd/>
          </a:ln>
          <a:effectLst/>
        </p:spPr>
        <p:txBody>
          <a:bodyPr>
            <a:spAutoFit/>
          </a:bodyPr>
          <a:lstStyle/>
          <a:p>
            <a:pPr algn="ctr"/>
            <a:r>
              <a:rPr lang="en-US" sz="1600" i="1"/>
              <a:t>Home Node</a:t>
            </a:r>
          </a:p>
        </p:txBody>
      </p:sp>
      <p:grpSp>
        <p:nvGrpSpPr>
          <p:cNvPr id="2" name="Group 132"/>
          <p:cNvGrpSpPr>
            <a:grpSpLocks/>
          </p:cNvGrpSpPr>
          <p:nvPr/>
        </p:nvGrpSpPr>
        <p:grpSpPr bwMode="auto">
          <a:xfrm>
            <a:off x="1195388" y="5127625"/>
            <a:ext cx="1611312" cy="77788"/>
            <a:chOff x="3099" y="3224"/>
            <a:chExt cx="1015" cy="49"/>
          </a:xfrm>
        </p:grpSpPr>
        <p:grpSp>
          <p:nvGrpSpPr>
            <p:cNvPr id="3" name="Group 79"/>
            <p:cNvGrpSpPr>
              <a:grpSpLocks/>
            </p:cNvGrpSpPr>
            <p:nvPr/>
          </p:nvGrpSpPr>
          <p:grpSpPr bwMode="auto">
            <a:xfrm>
              <a:off x="3099" y="3224"/>
              <a:ext cx="532" cy="49"/>
              <a:chOff x="1017" y="3442"/>
              <a:chExt cx="532" cy="49"/>
            </a:xfrm>
          </p:grpSpPr>
          <p:sp>
            <p:nvSpPr>
              <p:cNvPr id="130128" name="Rectangle 80"/>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29" name="Line 81"/>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30" name="Line 82"/>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31" name="Line 83"/>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37" name="Rectangle 89"/>
            <p:cNvSpPr>
              <a:spLocks noChangeArrowheads="1"/>
            </p:cNvSpPr>
            <p:nvPr/>
          </p:nvSpPr>
          <p:spPr bwMode="auto">
            <a:xfrm>
              <a:off x="3099" y="3224"/>
              <a:ext cx="121" cy="49"/>
            </a:xfrm>
            <a:prstGeom prst="rect">
              <a:avLst/>
            </a:prstGeom>
            <a:solidFill>
              <a:srgbClr val="FF0000"/>
            </a:solidFill>
            <a:ln w="12700">
              <a:solidFill>
                <a:schemeClr val="tx1"/>
              </a:solidFill>
              <a:miter lim="800000"/>
              <a:headEnd/>
              <a:tailEnd/>
            </a:ln>
            <a:effectLst/>
          </p:spPr>
          <p:txBody>
            <a:bodyPr wrap="none" anchor="ctr"/>
            <a:lstStyle/>
            <a:p>
              <a:endParaRPr lang="en-US"/>
            </a:p>
          </p:txBody>
        </p:sp>
        <p:grpSp>
          <p:nvGrpSpPr>
            <p:cNvPr id="4" name="Group 96"/>
            <p:cNvGrpSpPr>
              <a:grpSpLocks/>
            </p:cNvGrpSpPr>
            <p:nvPr/>
          </p:nvGrpSpPr>
          <p:grpSpPr bwMode="auto">
            <a:xfrm>
              <a:off x="3872" y="3224"/>
              <a:ext cx="242" cy="49"/>
              <a:chOff x="1017" y="3442"/>
              <a:chExt cx="532" cy="49"/>
            </a:xfrm>
          </p:grpSpPr>
          <p:sp>
            <p:nvSpPr>
              <p:cNvPr id="130145" name="Rectangle 97"/>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46" name="Line 98"/>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47" name="Line 99"/>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48" name="Line 100"/>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49" name="Rectangle 101"/>
            <p:cNvSpPr>
              <a:spLocks noChangeArrowheads="1"/>
            </p:cNvSpPr>
            <p:nvPr/>
          </p:nvSpPr>
          <p:spPr bwMode="auto">
            <a:xfrm>
              <a:off x="3872"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5" name="Group 123"/>
            <p:cNvGrpSpPr>
              <a:grpSpLocks/>
            </p:cNvGrpSpPr>
            <p:nvPr/>
          </p:nvGrpSpPr>
          <p:grpSpPr bwMode="auto">
            <a:xfrm>
              <a:off x="3630" y="3224"/>
              <a:ext cx="242" cy="49"/>
              <a:chOff x="1017" y="3442"/>
              <a:chExt cx="532" cy="49"/>
            </a:xfrm>
          </p:grpSpPr>
          <p:sp>
            <p:nvSpPr>
              <p:cNvPr id="130172" name="Rectangle 124"/>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73" name="Line 125"/>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74" name="Line 126"/>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75" name="Line 127"/>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76" name="Rectangle 128"/>
            <p:cNvSpPr>
              <a:spLocks noChangeArrowheads="1"/>
            </p:cNvSpPr>
            <p:nvPr/>
          </p:nvSpPr>
          <p:spPr bwMode="auto">
            <a:xfrm>
              <a:off x="3630"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130177" name="Freeform 129"/>
          <p:cNvSpPr>
            <a:spLocks/>
          </p:cNvSpPr>
          <p:nvPr/>
        </p:nvSpPr>
        <p:spPr bwMode="auto">
          <a:xfrm>
            <a:off x="1730375" y="3400425"/>
            <a:ext cx="1895475" cy="1689100"/>
          </a:xfrm>
          <a:custGeom>
            <a:avLst/>
            <a:gdLst/>
            <a:ahLst/>
            <a:cxnLst>
              <a:cxn ang="0">
                <a:pos x="460" y="1064"/>
              </a:cxn>
              <a:cxn ang="0">
                <a:pos x="1113" y="701"/>
              </a:cxn>
              <a:cxn ang="0">
                <a:pos x="944" y="242"/>
              </a:cxn>
              <a:cxn ang="0">
                <a:pos x="0" y="0"/>
              </a:cxn>
            </a:cxnLst>
            <a:rect l="0" t="0" r="r" b="b"/>
            <a:pathLst>
              <a:path w="1194" h="1064">
                <a:moveTo>
                  <a:pt x="460" y="1064"/>
                </a:moveTo>
                <a:cubicBezTo>
                  <a:pt x="746" y="951"/>
                  <a:pt x="1032" y="838"/>
                  <a:pt x="1113" y="701"/>
                </a:cubicBezTo>
                <a:cubicBezTo>
                  <a:pt x="1194" y="564"/>
                  <a:pt x="1129" y="359"/>
                  <a:pt x="944" y="242"/>
                </a:cubicBezTo>
                <a:cubicBezTo>
                  <a:pt x="759" y="125"/>
                  <a:pt x="379" y="62"/>
                  <a:pt x="0" y="0"/>
                </a:cubicBezTo>
              </a:path>
            </a:pathLst>
          </a:custGeom>
          <a:noFill/>
          <a:ln w="19050">
            <a:solidFill>
              <a:srgbClr val="FF0000"/>
            </a:solidFill>
            <a:round/>
            <a:headEnd/>
            <a:tailEnd type="triangle" w="lg" len="med"/>
          </a:ln>
          <a:effectLst/>
        </p:spPr>
        <p:txBody>
          <a:bodyPr/>
          <a:lstStyle/>
          <a:p>
            <a:endParaRPr lang="en-US"/>
          </a:p>
        </p:txBody>
      </p:sp>
      <p:sp>
        <p:nvSpPr>
          <p:cNvPr id="130178" name="Freeform 130"/>
          <p:cNvSpPr>
            <a:spLocks/>
          </p:cNvSpPr>
          <p:nvPr/>
        </p:nvSpPr>
        <p:spPr bwMode="auto">
          <a:xfrm>
            <a:off x="2536825" y="3514725"/>
            <a:ext cx="1798638" cy="1574800"/>
          </a:xfrm>
          <a:custGeom>
            <a:avLst/>
            <a:gdLst/>
            <a:ahLst/>
            <a:cxnLst>
              <a:cxn ang="0">
                <a:pos x="0" y="992"/>
              </a:cxn>
              <a:cxn ang="0">
                <a:pos x="968" y="654"/>
              </a:cxn>
              <a:cxn ang="0">
                <a:pos x="992" y="0"/>
              </a:cxn>
            </a:cxnLst>
            <a:rect l="0" t="0" r="r" b="b"/>
            <a:pathLst>
              <a:path w="1133" h="992">
                <a:moveTo>
                  <a:pt x="0" y="992"/>
                </a:moveTo>
                <a:cubicBezTo>
                  <a:pt x="401" y="905"/>
                  <a:pt x="803" y="819"/>
                  <a:pt x="968" y="654"/>
                </a:cubicBezTo>
                <a:cubicBezTo>
                  <a:pt x="1133" y="489"/>
                  <a:pt x="1062" y="244"/>
                  <a:pt x="992" y="0"/>
                </a:cubicBezTo>
              </a:path>
            </a:pathLst>
          </a:custGeom>
          <a:noFill/>
          <a:ln w="19050">
            <a:solidFill>
              <a:srgbClr val="FF0000"/>
            </a:solidFill>
            <a:round/>
            <a:headEnd/>
            <a:tailEnd type="triangle" w="lg" len="med"/>
          </a:ln>
          <a:effectLst/>
        </p:spPr>
        <p:txBody>
          <a:bodyPr/>
          <a:lstStyle/>
          <a:p>
            <a:endParaRPr lang="en-US"/>
          </a:p>
        </p:txBody>
      </p:sp>
      <p:sp>
        <p:nvSpPr>
          <p:cNvPr id="130190" name="Freeform 142"/>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1" name="Freeform 143"/>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2" name="Freeform 144"/>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5" name="Rectangle 147"/>
          <p:cNvSpPr>
            <a:spLocks noChangeArrowheads="1"/>
          </p:cNvSpPr>
          <p:nvPr/>
        </p:nvSpPr>
        <p:spPr bwMode="auto">
          <a:xfrm>
            <a:off x="5338763" y="1393825"/>
            <a:ext cx="3573462" cy="35337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i="1" dirty="0">
                <a:ea typeface="굴림" pitchFamily="34" charset="-127"/>
              </a:rPr>
              <a:t>Implementation</a:t>
            </a:r>
            <a:r>
              <a:rPr lang="en-US" altLang="ko-KR" dirty="0">
                <a:ea typeface="굴림" pitchFamily="34" charset="-127"/>
              </a:rPr>
              <a:t>:</a:t>
            </a:r>
            <a:r>
              <a:rPr lang="en-US" altLang="ko-KR" i="1" dirty="0">
                <a:ea typeface="굴림" pitchFamily="34" charset="-127"/>
              </a:rPr>
              <a:t> </a:t>
            </a:r>
            <a:r>
              <a:rPr lang="en-US" altLang="ko-KR" dirty="0">
                <a:ea typeface="굴림" pitchFamily="34" charset="-127"/>
              </a:rPr>
              <a:t>Based on the shared design</a:t>
            </a:r>
          </a:p>
          <a:p>
            <a:pPr marL="742950" lvl="1" indent="-285750">
              <a:spcBef>
                <a:spcPct val="20000"/>
              </a:spcBef>
              <a:buClr>
                <a:schemeClr val="tx1"/>
              </a:buClr>
              <a:buFont typeface="Wingdings" pitchFamily="2" charset="2"/>
              <a:buChar char="ú"/>
            </a:pPr>
            <a:endParaRPr lang="en-US" altLang="ko-KR" sz="1800" b="0" dirty="0">
              <a:ea typeface="굴림" pitchFamily="34" charset="-127"/>
            </a:endParaRPr>
          </a:p>
          <a:p>
            <a:pPr marL="342900" indent="-342900">
              <a:spcBef>
                <a:spcPct val="20000"/>
              </a:spcBef>
              <a:buClr>
                <a:schemeClr val="tx1"/>
              </a:buClr>
              <a:buFont typeface="Wingdings" pitchFamily="2" charset="2"/>
              <a:buChar char="§"/>
            </a:pPr>
            <a:r>
              <a:rPr lang="en-US" altLang="ko-KR" i="1" dirty="0" smtClean="0">
                <a:ea typeface="굴림" pitchFamily="34" charset="-127"/>
              </a:rPr>
              <a:t>Get for free:</a:t>
            </a:r>
          </a:p>
          <a:p>
            <a:pPr marL="800100" lvl="1" indent="-342900">
              <a:spcBef>
                <a:spcPct val="20000"/>
              </a:spcBef>
              <a:buClr>
                <a:schemeClr val="tx1"/>
              </a:buClr>
              <a:buFont typeface="Wingdings" pitchFamily="2" charset="2"/>
              <a:buChar char="§"/>
            </a:pPr>
            <a:r>
              <a:rPr lang="en-US" altLang="ko-KR" i="1" dirty="0" smtClean="0">
                <a:ea typeface="굴림" pitchFamily="34" charset="-127"/>
              </a:rPr>
              <a:t>L1 </a:t>
            </a:r>
            <a:r>
              <a:rPr lang="en-US" altLang="ko-KR" i="1" dirty="0">
                <a:ea typeface="굴림" pitchFamily="34" charset="-127"/>
              </a:rPr>
              <a:t>Cache</a:t>
            </a:r>
            <a:r>
              <a:rPr lang="en-US" altLang="ko-KR" dirty="0">
                <a:ea typeface="굴림" pitchFamily="34" charset="-127"/>
              </a:rPr>
              <a:t>: Replicates shared data locally for fastest access latency</a:t>
            </a:r>
          </a:p>
          <a:p>
            <a:pPr marL="742950" lvl="1" indent="-285750">
              <a:spcBef>
                <a:spcPct val="20000"/>
              </a:spcBef>
              <a:buClr>
                <a:schemeClr val="tx1"/>
              </a:buClr>
              <a:buFont typeface="Wingdings" pitchFamily="2" charset="2"/>
              <a:buChar char="ú"/>
            </a:pPr>
            <a:endParaRPr lang="en-US" altLang="ko-KR" sz="1800" b="0" dirty="0">
              <a:ea typeface="굴림" pitchFamily="34" charset="-127"/>
            </a:endParaRPr>
          </a:p>
          <a:p>
            <a:pPr marL="342900" indent="-342900">
              <a:spcBef>
                <a:spcPct val="20000"/>
              </a:spcBef>
              <a:buClr>
                <a:schemeClr val="tx1"/>
              </a:buClr>
              <a:buFont typeface="Wingdings" pitchFamily="2" charset="2"/>
              <a:buChar char="§"/>
            </a:pPr>
            <a:r>
              <a:rPr lang="en-US" altLang="ko-KR" i="1" dirty="0">
                <a:ea typeface="굴림" pitchFamily="34" charset="-127"/>
              </a:rPr>
              <a:t>L2 Cache</a:t>
            </a:r>
            <a:r>
              <a:rPr lang="en-US" altLang="ko-KR" dirty="0">
                <a:ea typeface="굴림" pitchFamily="34" charset="-127"/>
              </a:rPr>
              <a:t>: </a:t>
            </a:r>
            <a:r>
              <a:rPr lang="en-US" altLang="ko-KR" b="1" dirty="0">
                <a:ea typeface="굴림" pitchFamily="34" charset="-127"/>
              </a:rPr>
              <a:t>Replicates the L1 capacity victims</a:t>
            </a:r>
            <a:r>
              <a:rPr lang="en-US" altLang="ko-KR" dirty="0">
                <a:ea typeface="굴림" pitchFamily="34" charset="-127"/>
              </a:rPr>
              <a:t> </a:t>
            </a:r>
            <a:r>
              <a:rPr lang="en-US" altLang="ko-KR" dirty="0">
                <a:ea typeface="굴림" pitchFamily="34" charset="-127"/>
                <a:sym typeface="Wingdings" pitchFamily="2" charset="2"/>
              </a:rPr>
              <a:t> </a:t>
            </a:r>
            <a:r>
              <a:rPr lang="en-US" altLang="ko-KR" sz="2400" i="1" u="sng" dirty="0">
                <a:solidFill>
                  <a:srgbClr val="FF0000"/>
                </a:solidFill>
                <a:ea typeface="굴림" pitchFamily="34" charset="-127"/>
                <a:sym typeface="Wingdings" pitchFamily="2" charset="2"/>
              </a:rPr>
              <a:t>Victim Replication</a:t>
            </a:r>
            <a:endParaRPr lang="en-US" altLang="ko-KR" sz="2800" i="1" u="sng" dirty="0">
              <a:solidFill>
                <a:srgbClr val="FF00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30177"/>
                                        </p:tgtEl>
                                        <p:attrNameLst>
                                          <p:attrName>style.visibility</p:attrName>
                                        </p:attrNameLst>
                                      </p:cBhvr>
                                      <p:to>
                                        <p:strVal val="visible"/>
                                      </p:to>
                                    </p:set>
                                    <p:animEffect transition="in" filter="wipe(down)">
                                      <p:cBhvr>
                                        <p:cTn id="10" dur="500"/>
                                        <p:tgtEl>
                                          <p:spTgt spid="13017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0178"/>
                                        </p:tgtEl>
                                        <p:attrNameLst>
                                          <p:attrName>style.visibility</p:attrName>
                                        </p:attrNameLst>
                                      </p:cBhvr>
                                      <p:to>
                                        <p:strVal val="visible"/>
                                      </p:to>
                                    </p:set>
                                    <p:animEffect transition="in" filter="wipe(down)">
                                      <p:cBhvr>
                                        <p:cTn id="13" dur="500"/>
                                        <p:tgtEl>
                                          <p:spTgt spid="130178"/>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30138"/>
                                        </p:tgtEl>
                                        <p:attrNameLst>
                                          <p:attrName>style.visibility</p:attrName>
                                        </p:attrNameLst>
                                      </p:cBhvr>
                                      <p:to>
                                        <p:strVal val="visible"/>
                                      </p:to>
                                    </p:set>
                                    <p:animEffect transition="in" filter="dissolve">
                                      <p:cBhvr>
                                        <p:cTn id="17" dur="500"/>
                                        <p:tgtEl>
                                          <p:spTgt spid="13013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0139"/>
                                        </p:tgtEl>
                                        <p:attrNameLst>
                                          <p:attrName>style.visibility</p:attrName>
                                        </p:attrNameLst>
                                      </p:cBhvr>
                                      <p:to>
                                        <p:strVal val="visible"/>
                                      </p:to>
                                    </p:set>
                                    <p:animEffect transition="in" filter="dissolve">
                                      <p:cBhvr>
                                        <p:cTn id="20" dur="500"/>
                                        <p:tgtEl>
                                          <p:spTgt spid="130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38" grpId="0" animBg="1"/>
      <p:bldP spid="130139" grpId="0" animBg="1"/>
      <p:bldP spid="130177" grpId="0" animBg="1"/>
      <p:bldP spid="130178" grpId="0" animBg="1"/>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Partitions</a:t>
            </a:r>
            <a:endParaRPr lang="en-US" dirty="0"/>
          </a:p>
        </p:txBody>
      </p:sp>
      <p:sp>
        <p:nvSpPr>
          <p:cNvPr id="3" name="Content Placeholder 2"/>
          <p:cNvSpPr>
            <a:spLocks noGrp="1"/>
          </p:cNvSpPr>
          <p:nvPr>
            <p:ph idx="1"/>
          </p:nvPr>
        </p:nvSpPr>
        <p:spPr/>
        <p:txBody>
          <a:bodyPr/>
          <a:lstStyle/>
          <a:p>
            <a:r>
              <a:rPr lang="en-US" dirty="0" smtClean="0"/>
              <a:t>Private partition</a:t>
            </a:r>
          </a:p>
          <a:p>
            <a:pPr lvl="1"/>
            <a:r>
              <a:rPr lang="en-US" dirty="0" smtClean="0"/>
              <a:t>Only accessed by the local core</a:t>
            </a:r>
          </a:p>
          <a:p>
            <a:pPr lvl="1"/>
            <a:r>
              <a:rPr lang="en-US" dirty="0" smtClean="0"/>
              <a:t>LRU</a:t>
            </a:r>
          </a:p>
          <a:p>
            <a:r>
              <a:rPr lang="en-US" dirty="0" smtClean="0"/>
              <a:t>Shared partition</a:t>
            </a:r>
          </a:p>
          <a:p>
            <a:pPr lvl="1"/>
            <a:r>
              <a:rPr lang="en-US" dirty="0" smtClean="0"/>
              <a:t>Can contain blocks from any core</a:t>
            </a:r>
          </a:p>
          <a:p>
            <a:pPr lvl="1"/>
            <a:r>
              <a:rPr lang="en-US" dirty="0" smtClean="0"/>
              <a:t>Replacement algorithm tries to adjust size according to the current partition size</a:t>
            </a:r>
          </a:p>
          <a:p>
            <a:r>
              <a:rPr lang="en-US" dirty="0" smtClean="0"/>
              <a:t>To adjust the shared partition ways only the counter is changed</a:t>
            </a:r>
          </a:p>
          <a:p>
            <a:pPr lvl="1"/>
            <a:r>
              <a:rPr lang="en-US" dirty="0" smtClean="0"/>
              <a:t>Block evictions or introductions are done gradually</a:t>
            </a: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Hit in Private Portion</a:t>
            </a:r>
            <a:endParaRPr lang="en-US" dirty="0"/>
          </a:p>
        </p:txBody>
      </p:sp>
      <p:sp>
        <p:nvSpPr>
          <p:cNvPr id="3" name="Content Placeholder 2"/>
          <p:cNvSpPr>
            <a:spLocks noGrp="1"/>
          </p:cNvSpPr>
          <p:nvPr>
            <p:ph idx="1"/>
          </p:nvPr>
        </p:nvSpPr>
        <p:spPr/>
        <p:txBody>
          <a:bodyPr/>
          <a:lstStyle/>
          <a:p>
            <a:r>
              <a:rPr lang="en-US" dirty="0" smtClean="0"/>
              <a:t>All blocks involved are from the private partition</a:t>
            </a:r>
          </a:p>
          <a:p>
            <a:pPr lvl="1"/>
            <a:r>
              <a:rPr lang="en-US" dirty="0" smtClean="0"/>
              <a:t>Simply use LRU</a:t>
            </a:r>
          </a:p>
          <a:p>
            <a:pPr lvl="1"/>
            <a:r>
              <a:rPr lang="en-US" dirty="0" smtClean="0"/>
              <a:t>Nothing else is needed</a:t>
            </a:r>
            <a:endParaRPr lang="en-US" dirty="0"/>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hit in neighboring cache</a:t>
            </a:r>
            <a:endParaRPr lang="en-US" dirty="0"/>
          </a:p>
        </p:txBody>
      </p:sp>
      <p:sp>
        <p:nvSpPr>
          <p:cNvPr id="3" name="Content Placeholder 2"/>
          <p:cNvSpPr>
            <a:spLocks noGrp="1"/>
          </p:cNvSpPr>
          <p:nvPr>
            <p:ph idx="1"/>
          </p:nvPr>
        </p:nvSpPr>
        <p:spPr/>
        <p:txBody>
          <a:bodyPr/>
          <a:lstStyle/>
          <a:p>
            <a:r>
              <a:rPr lang="en-US" dirty="0" smtClean="0"/>
              <a:t>This means first we had a miss in the local private partition</a:t>
            </a:r>
          </a:p>
          <a:p>
            <a:r>
              <a:rPr lang="en-US" dirty="0" smtClean="0"/>
              <a:t>Then all other caches are searched in parallel</a:t>
            </a:r>
          </a:p>
          <a:p>
            <a:r>
              <a:rPr lang="en-US" dirty="0" smtClean="0"/>
              <a:t>The cache block is moved to the local cache</a:t>
            </a:r>
          </a:p>
          <a:p>
            <a:pPr lvl="1"/>
            <a:r>
              <a:rPr lang="en-US" dirty="0" smtClean="0"/>
              <a:t>The LRU block in the </a:t>
            </a:r>
            <a:r>
              <a:rPr lang="en-US" b="1" dirty="0" smtClean="0"/>
              <a:t>private </a:t>
            </a:r>
            <a:r>
              <a:rPr lang="en-US" dirty="0" smtClean="0"/>
              <a:t>portion is moved to the neighboring cache</a:t>
            </a:r>
          </a:p>
          <a:p>
            <a:pPr lvl="1"/>
            <a:r>
              <a:rPr lang="en-US" dirty="0" smtClean="0"/>
              <a:t>There it is set as the MRU block in the shared portion</a:t>
            </a:r>
            <a:endParaRPr lang="en-US" dirty="0"/>
          </a:p>
        </p:txBody>
      </p:sp>
      <p:sp>
        <p:nvSpPr>
          <p:cNvPr id="4" name="Rectangle 3"/>
          <p:cNvSpPr/>
          <p:nvPr/>
        </p:nvSpPr>
        <p:spPr bwMode="auto">
          <a:xfrm>
            <a:off x="762000" y="3962400"/>
            <a:ext cx="1600200" cy="3810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2362200" y="3962400"/>
            <a:ext cx="914400" cy="3810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1524000" y="3429000"/>
            <a:ext cx="736099" cy="369332"/>
          </a:xfrm>
          <a:prstGeom prst="rect">
            <a:avLst/>
          </a:prstGeom>
          <a:noFill/>
        </p:spPr>
        <p:txBody>
          <a:bodyPr wrap="none" rtlCol="0">
            <a:spAutoFit/>
          </a:bodyPr>
          <a:lstStyle/>
          <a:p>
            <a:r>
              <a:rPr lang="en-US" dirty="0" smtClean="0"/>
              <a:t>Local</a:t>
            </a:r>
            <a:endParaRPr lang="en-US" dirty="0"/>
          </a:p>
        </p:txBody>
      </p:sp>
      <p:sp>
        <p:nvSpPr>
          <p:cNvPr id="7" name="Rectangle 6"/>
          <p:cNvSpPr/>
          <p:nvPr/>
        </p:nvSpPr>
        <p:spPr bwMode="auto">
          <a:xfrm>
            <a:off x="1295400" y="3962400"/>
            <a:ext cx="304800" cy="381000"/>
          </a:xfrm>
          <a:prstGeom prst="rect">
            <a:avLst/>
          </a:prstGeom>
          <a:solidFill>
            <a:srgbClr val="92D05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1219200" y="4419600"/>
            <a:ext cx="646331" cy="369332"/>
          </a:xfrm>
          <a:prstGeom prst="rect">
            <a:avLst/>
          </a:prstGeom>
          <a:noFill/>
        </p:spPr>
        <p:txBody>
          <a:bodyPr wrap="none" rtlCol="0">
            <a:spAutoFit/>
          </a:bodyPr>
          <a:lstStyle/>
          <a:p>
            <a:r>
              <a:rPr lang="en-US" dirty="0" smtClean="0"/>
              <a:t>LRU</a:t>
            </a:r>
            <a:endParaRPr lang="en-US" dirty="0"/>
          </a:p>
        </p:txBody>
      </p:sp>
      <p:sp>
        <p:nvSpPr>
          <p:cNvPr id="9" name="Rectangle 8"/>
          <p:cNvSpPr/>
          <p:nvPr/>
        </p:nvSpPr>
        <p:spPr bwMode="auto">
          <a:xfrm>
            <a:off x="4495800" y="3962400"/>
            <a:ext cx="1600200" cy="3810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096000" y="3962400"/>
            <a:ext cx="914400" cy="3810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5257800" y="3429000"/>
            <a:ext cx="992579" cy="369332"/>
          </a:xfrm>
          <a:prstGeom prst="rect">
            <a:avLst/>
          </a:prstGeom>
          <a:noFill/>
        </p:spPr>
        <p:txBody>
          <a:bodyPr wrap="none" rtlCol="0">
            <a:spAutoFit/>
          </a:bodyPr>
          <a:lstStyle/>
          <a:p>
            <a:r>
              <a:rPr lang="en-US" dirty="0" smtClean="0"/>
              <a:t>Remote</a:t>
            </a:r>
            <a:endParaRPr lang="en-US" dirty="0"/>
          </a:p>
        </p:txBody>
      </p:sp>
      <p:sp>
        <p:nvSpPr>
          <p:cNvPr id="14" name="Rectangle 13"/>
          <p:cNvSpPr/>
          <p:nvPr/>
        </p:nvSpPr>
        <p:spPr bwMode="auto">
          <a:xfrm>
            <a:off x="6400800" y="3962400"/>
            <a:ext cx="304800" cy="381000"/>
          </a:xfrm>
          <a:prstGeom prst="rect">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62000" y="5486400"/>
            <a:ext cx="1600200" cy="3810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362200" y="5486400"/>
            <a:ext cx="914400" cy="3810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1524000" y="4953000"/>
            <a:ext cx="736099" cy="369332"/>
          </a:xfrm>
          <a:prstGeom prst="rect">
            <a:avLst/>
          </a:prstGeom>
          <a:noFill/>
        </p:spPr>
        <p:txBody>
          <a:bodyPr wrap="none" rtlCol="0">
            <a:spAutoFit/>
          </a:bodyPr>
          <a:lstStyle/>
          <a:p>
            <a:r>
              <a:rPr lang="en-US" dirty="0" smtClean="0"/>
              <a:t>Local</a:t>
            </a:r>
            <a:endParaRPr lang="en-US" dirty="0"/>
          </a:p>
        </p:txBody>
      </p:sp>
      <p:sp>
        <p:nvSpPr>
          <p:cNvPr id="19" name="TextBox 18"/>
          <p:cNvSpPr txBox="1"/>
          <p:nvPr/>
        </p:nvSpPr>
        <p:spPr>
          <a:xfrm>
            <a:off x="1981200" y="5943600"/>
            <a:ext cx="710451" cy="369332"/>
          </a:xfrm>
          <a:prstGeom prst="rect">
            <a:avLst/>
          </a:prstGeom>
          <a:noFill/>
        </p:spPr>
        <p:txBody>
          <a:bodyPr wrap="none" rtlCol="0">
            <a:spAutoFit/>
          </a:bodyPr>
          <a:lstStyle/>
          <a:p>
            <a:r>
              <a:rPr lang="en-US" dirty="0" smtClean="0"/>
              <a:t>MRU</a:t>
            </a:r>
            <a:endParaRPr lang="en-US" dirty="0"/>
          </a:p>
        </p:txBody>
      </p:sp>
      <p:sp>
        <p:nvSpPr>
          <p:cNvPr id="20" name="Rectangle 19"/>
          <p:cNvSpPr/>
          <p:nvPr/>
        </p:nvSpPr>
        <p:spPr bwMode="auto">
          <a:xfrm>
            <a:off x="4495800" y="5486400"/>
            <a:ext cx="1600200" cy="3810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6096000" y="5486400"/>
            <a:ext cx="914400" cy="3810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5257800" y="4953000"/>
            <a:ext cx="992579" cy="369332"/>
          </a:xfrm>
          <a:prstGeom prst="rect">
            <a:avLst/>
          </a:prstGeom>
          <a:noFill/>
        </p:spPr>
        <p:txBody>
          <a:bodyPr wrap="none" rtlCol="0">
            <a:spAutoFit/>
          </a:bodyPr>
          <a:lstStyle/>
          <a:p>
            <a:r>
              <a:rPr lang="en-US" dirty="0" smtClean="0"/>
              <a:t>Remote</a:t>
            </a:r>
            <a:endParaRPr lang="en-US" dirty="0"/>
          </a:p>
        </p:txBody>
      </p:sp>
      <p:sp>
        <p:nvSpPr>
          <p:cNvPr id="23" name="Rectangle 22"/>
          <p:cNvSpPr/>
          <p:nvPr/>
        </p:nvSpPr>
        <p:spPr bwMode="auto">
          <a:xfrm>
            <a:off x="2057400" y="5486400"/>
            <a:ext cx="304800" cy="381000"/>
          </a:xfrm>
          <a:prstGeom prst="rect">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477000" y="5486400"/>
            <a:ext cx="304800" cy="381000"/>
          </a:xfrm>
          <a:prstGeom prst="rect">
            <a:avLst/>
          </a:prstGeom>
          <a:solidFill>
            <a:srgbClr val="92D05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6477000" y="5867400"/>
            <a:ext cx="710451" cy="369332"/>
          </a:xfrm>
          <a:prstGeom prst="rect">
            <a:avLst/>
          </a:prstGeom>
          <a:noFill/>
        </p:spPr>
        <p:txBody>
          <a:bodyPr wrap="none" rtlCol="0">
            <a:spAutoFit/>
          </a:bodyPr>
          <a:lstStyle/>
          <a:p>
            <a:r>
              <a:rPr lang="en-US" dirty="0" smtClean="0"/>
              <a:t>MRU</a:t>
            </a:r>
            <a:endParaRPr lang="en-US" dirty="0"/>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miss</a:t>
            </a:r>
            <a:endParaRPr lang="en-US" dirty="0"/>
          </a:p>
        </p:txBody>
      </p:sp>
      <p:sp>
        <p:nvSpPr>
          <p:cNvPr id="3" name="Content Placeholder 2"/>
          <p:cNvSpPr>
            <a:spLocks noGrp="1"/>
          </p:cNvSpPr>
          <p:nvPr>
            <p:ph idx="1"/>
          </p:nvPr>
        </p:nvSpPr>
        <p:spPr/>
        <p:txBody>
          <a:bodyPr/>
          <a:lstStyle/>
          <a:p>
            <a:r>
              <a:rPr lang="en-US" dirty="0" smtClean="0"/>
              <a:t>Get from memory</a:t>
            </a:r>
          </a:p>
          <a:p>
            <a:r>
              <a:rPr lang="en-US" dirty="0" smtClean="0"/>
              <a:t>Place as MRU in private portion</a:t>
            </a:r>
          </a:p>
          <a:p>
            <a:pPr lvl="1"/>
            <a:r>
              <a:rPr lang="en-US" dirty="0" smtClean="0"/>
              <a:t>Move LRU  block to shared portion of the local cache</a:t>
            </a:r>
          </a:p>
          <a:p>
            <a:pPr lvl="1"/>
            <a:r>
              <a:rPr lang="en-US" dirty="0" smtClean="0"/>
              <a:t>A block from the shared portion needs to </a:t>
            </a:r>
            <a:r>
              <a:rPr lang="en-US" b="1" dirty="0" smtClean="0"/>
              <a:t>be evicted</a:t>
            </a:r>
          </a:p>
          <a:p>
            <a:r>
              <a:rPr lang="en-US" b="1" dirty="0" smtClean="0"/>
              <a:t>Eviction Algorithm</a:t>
            </a:r>
          </a:p>
          <a:p>
            <a:pPr lvl="1"/>
            <a:r>
              <a:rPr lang="en-US" b="1" dirty="0" smtClean="0"/>
              <a:t>Scan in LRU order</a:t>
            </a:r>
          </a:p>
          <a:p>
            <a:pPr lvl="2"/>
            <a:r>
              <a:rPr lang="en-US" b="1" dirty="0" smtClean="0"/>
              <a:t>If the owning Core has too many blocks in the set evict</a:t>
            </a:r>
          </a:p>
          <a:p>
            <a:pPr lvl="1"/>
            <a:r>
              <a:rPr lang="en-US" b="1" dirty="0" smtClean="0"/>
              <a:t>If no block found LRU goes</a:t>
            </a:r>
          </a:p>
          <a:p>
            <a:r>
              <a:rPr lang="en-US" b="1" dirty="0" smtClean="0"/>
              <a:t>How can a Core have too many blocks?</a:t>
            </a:r>
          </a:p>
          <a:p>
            <a:pPr lvl="1"/>
            <a:r>
              <a:rPr lang="en-US" b="1" dirty="0" smtClean="0"/>
              <a:t>Because we adjust the max number of blocks per set</a:t>
            </a:r>
          </a:p>
          <a:p>
            <a:pPr lvl="1"/>
            <a:r>
              <a:rPr lang="en-US" b="1" dirty="0" smtClean="0"/>
              <a:t>The above algorithm gradually enforces this adjustment</a:t>
            </a:r>
            <a:endParaRPr lang="en-US" b="1" dirty="0"/>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0" y="381000"/>
            <a:ext cx="4953000" cy="6477000"/>
          </a:xfrm>
        </p:spPr>
        <p:txBody>
          <a:bodyPr/>
          <a:lstStyle/>
          <a:p>
            <a:r>
              <a:rPr lang="en-US" dirty="0" smtClean="0"/>
              <a:t>Extended </a:t>
            </a:r>
            <a:r>
              <a:rPr lang="en-US" dirty="0" err="1" smtClean="0"/>
              <a:t>Simplescalar</a:t>
            </a:r>
            <a:endParaRPr lang="en-US" dirty="0" smtClean="0"/>
          </a:p>
          <a:p>
            <a:r>
              <a:rPr lang="en-US" dirty="0" smtClean="0"/>
              <a:t>SPEC CPU 2000</a:t>
            </a:r>
          </a:p>
          <a:p>
            <a:endParaRPr lang="en-US" dirty="0"/>
          </a:p>
        </p:txBody>
      </p:sp>
      <p:pic>
        <p:nvPicPr>
          <p:cNvPr id="452610" name="Picture 2"/>
          <p:cNvPicPr>
            <a:picLocks noChangeAspect="1" noChangeArrowheads="1"/>
          </p:cNvPicPr>
          <p:nvPr/>
        </p:nvPicPr>
        <p:blipFill>
          <a:blip r:embed="rId2"/>
          <a:srcRect/>
          <a:stretch>
            <a:fillRect/>
          </a:stretch>
        </p:blipFill>
        <p:spPr bwMode="auto">
          <a:xfrm>
            <a:off x="1524000" y="1466850"/>
            <a:ext cx="5943600" cy="5391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applications</a:t>
            </a:r>
            <a:endParaRPr lang="en-US" dirty="0"/>
          </a:p>
        </p:txBody>
      </p:sp>
      <p:sp>
        <p:nvSpPr>
          <p:cNvPr id="3" name="Content Placeholder 2"/>
          <p:cNvSpPr>
            <a:spLocks noGrp="1"/>
          </p:cNvSpPr>
          <p:nvPr>
            <p:ph idx="1"/>
          </p:nvPr>
        </p:nvSpPr>
        <p:spPr>
          <a:xfrm>
            <a:off x="0" y="381000"/>
            <a:ext cx="9144000" cy="762000"/>
          </a:xfrm>
        </p:spPr>
        <p:txBody>
          <a:bodyPr/>
          <a:lstStyle/>
          <a:p>
            <a:r>
              <a:rPr lang="en-US" dirty="0" smtClean="0"/>
              <a:t>Which care about L2 misses?</a:t>
            </a:r>
            <a:endParaRPr lang="en-US" dirty="0"/>
          </a:p>
        </p:txBody>
      </p:sp>
      <p:pic>
        <p:nvPicPr>
          <p:cNvPr id="453634" name="Picture 2"/>
          <p:cNvPicPr>
            <a:picLocks noChangeAspect="1" noChangeArrowheads="1"/>
          </p:cNvPicPr>
          <p:nvPr/>
        </p:nvPicPr>
        <p:blipFill>
          <a:blip r:embed="rId2"/>
          <a:srcRect/>
          <a:stretch>
            <a:fillRect/>
          </a:stretch>
        </p:blipFill>
        <p:spPr bwMode="auto">
          <a:xfrm>
            <a:off x="0" y="1295400"/>
            <a:ext cx="9038676"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Compared to Shared and Private</a:t>
            </a:r>
            <a:endParaRPr lang="en-US" dirty="0"/>
          </a:p>
        </p:txBody>
      </p:sp>
      <p:sp>
        <p:nvSpPr>
          <p:cNvPr id="3" name="Content Placeholder 2"/>
          <p:cNvSpPr>
            <a:spLocks noGrp="1"/>
          </p:cNvSpPr>
          <p:nvPr>
            <p:ph idx="1"/>
          </p:nvPr>
        </p:nvSpPr>
        <p:spPr>
          <a:xfrm>
            <a:off x="0" y="381000"/>
            <a:ext cx="9144000" cy="609600"/>
          </a:xfrm>
        </p:spPr>
        <p:txBody>
          <a:bodyPr/>
          <a:lstStyle/>
          <a:p>
            <a:r>
              <a:rPr lang="en-US" dirty="0" smtClean="0"/>
              <a:t>Running different mixes of four benchmarks</a:t>
            </a:r>
            <a:endParaRPr lang="en-US" dirty="0"/>
          </a:p>
        </p:txBody>
      </p:sp>
      <p:pic>
        <p:nvPicPr>
          <p:cNvPr id="454658" name="Picture 2"/>
          <p:cNvPicPr>
            <a:picLocks noChangeAspect="1" noChangeArrowheads="1"/>
          </p:cNvPicPr>
          <p:nvPr/>
        </p:nvPicPr>
        <p:blipFill>
          <a:blip r:embed="rId2"/>
          <a:srcRect/>
          <a:stretch>
            <a:fillRect/>
          </a:stretch>
        </p:blipFill>
        <p:spPr bwMode="auto">
          <a:xfrm>
            <a:off x="1247326" y="838200"/>
            <a:ext cx="7439473" cy="57973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Adapt the number of ways</a:t>
            </a:r>
          </a:p>
          <a:p>
            <a:r>
              <a:rPr lang="en-US" dirty="0" smtClean="0"/>
              <a:t>Estimate the Gain and Loss per core of increasing the number of ways</a:t>
            </a:r>
          </a:p>
          <a:p>
            <a:r>
              <a:rPr lang="en-US" dirty="0" smtClean="0"/>
              <a:t>Adjustment happens gradually via the shared portion </a:t>
            </a:r>
            <a:r>
              <a:rPr lang="en-US" smtClean="0"/>
              <a:t>replacement algorithm</a:t>
            </a:r>
          </a:p>
          <a:p>
            <a:endParaRPr lang="en-US" dirty="0" smtClean="0"/>
          </a:p>
          <a:p>
            <a:r>
              <a:rPr lang="en-US" dirty="0" smtClean="0"/>
              <a:t>Compared to private: 13% faster</a:t>
            </a:r>
          </a:p>
          <a:p>
            <a:r>
              <a:rPr lang="en-US" dirty="0" smtClean="0"/>
              <a:t>Compared to shared: 5%</a:t>
            </a:r>
          </a:p>
          <a:p>
            <a:endParaRPr lang="en-US" dirty="0"/>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ftr" sz="quarter" idx="4294967295"/>
          </p:nvPr>
        </p:nvSpPr>
        <p:spPr>
          <a:xfrm>
            <a:off x="539750" y="6229350"/>
            <a:ext cx="4381500" cy="311150"/>
          </a:xfrm>
          <a:prstGeom prst="rect">
            <a:avLst/>
          </a:prstGeom>
          <a:ln/>
        </p:spPr>
        <p:txBody>
          <a:bodyPr/>
          <a:lstStyle/>
          <a:p>
            <a:r>
              <a:rPr lang="en-US"/>
              <a:t>High Performance Computer Architecture (HPCA-2009)</a:t>
            </a:r>
          </a:p>
        </p:txBody>
      </p:sp>
      <p:sp>
        <p:nvSpPr>
          <p:cNvPr id="2993154" name="Text Box 2"/>
          <p:cNvSpPr txBox="1">
            <a:spLocks noChangeArrowheads="1"/>
          </p:cNvSpPr>
          <p:nvPr/>
        </p:nvSpPr>
        <p:spPr bwMode="auto">
          <a:xfrm>
            <a:off x="395288" y="1952625"/>
            <a:ext cx="8353425" cy="1190625"/>
          </a:xfrm>
          <a:prstGeom prst="rect">
            <a:avLst/>
          </a:prstGeom>
          <a:noFill/>
          <a:ln w="9525">
            <a:noFill/>
            <a:miter lim="800000"/>
            <a:headEnd/>
            <a:tailEnd/>
          </a:ln>
          <a:effectLst/>
        </p:spPr>
        <p:txBody>
          <a:bodyPr>
            <a:spAutoFit/>
          </a:bodyPr>
          <a:lstStyle/>
          <a:p>
            <a:pPr algn="ctr">
              <a:spcBef>
                <a:spcPct val="50000"/>
              </a:spcBef>
            </a:pPr>
            <a:r>
              <a:rPr lang="en-US" sz="3600" b="1">
                <a:solidFill>
                  <a:srgbClr val="210270"/>
                </a:solidFill>
              </a:rPr>
              <a:t>Dynamic Spill-Receive for Robust High-Performance Caching in CMPs</a:t>
            </a:r>
          </a:p>
        </p:txBody>
      </p:sp>
      <p:sp>
        <p:nvSpPr>
          <p:cNvPr id="2993157" name="Text Box 5"/>
          <p:cNvSpPr txBox="1">
            <a:spLocks noChangeArrowheads="1"/>
          </p:cNvSpPr>
          <p:nvPr/>
        </p:nvSpPr>
        <p:spPr bwMode="auto">
          <a:xfrm>
            <a:off x="2555875" y="3665538"/>
            <a:ext cx="3990975"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210270"/>
                </a:solidFill>
              </a:rPr>
              <a:t>Moinuddin K. Qureshi</a:t>
            </a:r>
            <a:endParaRPr lang="en-US" sz="2400">
              <a:solidFill>
                <a:srgbClr val="210270"/>
              </a:solidFill>
            </a:endParaRPr>
          </a:p>
        </p:txBody>
      </p:sp>
      <p:sp>
        <p:nvSpPr>
          <p:cNvPr id="2993166" name="Rectangle 14"/>
          <p:cNvSpPr>
            <a:spLocks noChangeArrowheads="1"/>
          </p:cNvSpPr>
          <p:nvPr/>
        </p:nvSpPr>
        <p:spPr bwMode="auto">
          <a:xfrm>
            <a:off x="1573213" y="4221163"/>
            <a:ext cx="5967412" cy="366712"/>
          </a:xfrm>
          <a:prstGeom prst="rect">
            <a:avLst/>
          </a:prstGeom>
          <a:noFill/>
          <a:ln w="9525">
            <a:noFill/>
            <a:miter lim="800000"/>
            <a:headEnd/>
            <a:tailEnd/>
          </a:ln>
          <a:effectLst/>
        </p:spPr>
        <p:txBody>
          <a:bodyPr wrap="none">
            <a:spAutoFit/>
          </a:bodyPr>
          <a:lstStyle/>
          <a:p>
            <a:pPr algn="ctr"/>
            <a:r>
              <a:rPr lang="en-US">
                <a:solidFill>
                  <a:srgbClr val="210270"/>
                </a:solidFill>
              </a:rPr>
              <a:t>T. J. Watson Research Center, Yorktown Heights, NY </a:t>
            </a:r>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0"/>
          </p:nvPr>
        </p:nvSpPr>
        <p:spPr/>
        <p:txBody>
          <a:bodyPr/>
          <a:lstStyle/>
          <a:p>
            <a:fld id="{BEC47103-1BC0-4B14-9587-EB985C76394F}" type="slidenum">
              <a:rPr lang="en-US"/>
              <a:pPr/>
              <a:t>329</a:t>
            </a:fld>
            <a:endParaRPr lang="en-US"/>
          </a:p>
        </p:txBody>
      </p:sp>
      <p:sp>
        <p:nvSpPr>
          <p:cNvPr id="3195906" name="Rectangle 2"/>
          <p:cNvSpPr>
            <a:spLocks noGrp="1" noChangeArrowheads="1"/>
          </p:cNvSpPr>
          <p:nvPr>
            <p:ph type="title"/>
          </p:nvPr>
        </p:nvSpPr>
        <p:spPr>
          <a:xfrm>
            <a:off x="0" y="0"/>
            <a:ext cx="8081962" cy="381000"/>
          </a:xfrm>
        </p:spPr>
        <p:txBody>
          <a:bodyPr/>
          <a:lstStyle/>
          <a:p>
            <a:r>
              <a:rPr lang="en-US" dirty="0"/>
              <a:t>Background:  Private Caches on CMP</a:t>
            </a:r>
          </a:p>
        </p:txBody>
      </p:sp>
      <p:sp>
        <p:nvSpPr>
          <p:cNvPr id="3195907" name="Text Box 3"/>
          <p:cNvSpPr txBox="1">
            <a:spLocks noChangeArrowheads="1"/>
          </p:cNvSpPr>
          <p:nvPr/>
        </p:nvSpPr>
        <p:spPr bwMode="auto">
          <a:xfrm>
            <a:off x="777875" y="1471613"/>
            <a:ext cx="7908925" cy="822325"/>
          </a:xfrm>
          <a:prstGeom prst="rect">
            <a:avLst/>
          </a:prstGeom>
          <a:noFill/>
          <a:ln w="9525">
            <a:noFill/>
            <a:miter lim="800000"/>
            <a:headEnd/>
            <a:tailEnd/>
          </a:ln>
          <a:effectLst/>
        </p:spPr>
        <p:txBody>
          <a:bodyPr wrap="none">
            <a:spAutoFit/>
          </a:bodyPr>
          <a:lstStyle/>
          <a:p>
            <a:r>
              <a:rPr lang="en-US" sz="2400"/>
              <a:t>Private caches avoid the need for shared interconnect</a:t>
            </a:r>
          </a:p>
          <a:p>
            <a:r>
              <a:rPr lang="en-US" sz="2400"/>
              <a:t>    ++ fast latency, tiled design, performance isolation</a:t>
            </a:r>
          </a:p>
        </p:txBody>
      </p:sp>
      <p:grpSp>
        <p:nvGrpSpPr>
          <p:cNvPr id="2" name="Group 4"/>
          <p:cNvGrpSpPr>
            <a:grpSpLocks/>
          </p:cNvGrpSpPr>
          <p:nvPr/>
        </p:nvGrpSpPr>
        <p:grpSpPr bwMode="auto">
          <a:xfrm>
            <a:off x="822325" y="2665413"/>
            <a:ext cx="5568950" cy="2227262"/>
            <a:chOff x="969" y="2063"/>
            <a:chExt cx="3508" cy="1403"/>
          </a:xfrm>
        </p:grpSpPr>
        <p:sp>
          <p:nvSpPr>
            <p:cNvPr id="3195909" name="Rectangle 5"/>
            <p:cNvSpPr>
              <a:spLocks noChangeArrowheads="1"/>
            </p:cNvSpPr>
            <p:nvPr/>
          </p:nvSpPr>
          <p:spPr bwMode="auto">
            <a:xfrm>
              <a:off x="969" y="2063"/>
              <a:ext cx="3508" cy="1403"/>
            </a:xfrm>
            <a:prstGeom prst="rect">
              <a:avLst/>
            </a:prstGeom>
            <a:solidFill>
              <a:srgbClr val="CCFFCC">
                <a:alpha val="50000"/>
              </a:srgbClr>
            </a:solidFill>
            <a:ln w="38100">
              <a:solidFill>
                <a:schemeClr val="tx1"/>
              </a:solidFill>
              <a:miter lim="800000"/>
              <a:headEnd/>
              <a:tailEnd/>
            </a:ln>
            <a:effectLst/>
          </p:spPr>
          <p:txBody>
            <a:bodyPr wrap="none" anchor="ctr"/>
            <a:lstStyle/>
            <a:p>
              <a:endParaRPr lang="en-US"/>
            </a:p>
          </p:txBody>
        </p:sp>
        <p:sp>
          <p:nvSpPr>
            <p:cNvPr id="3195910" name="AutoShape 6"/>
            <p:cNvSpPr>
              <a:spLocks noChangeArrowheads="1"/>
            </p:cNvSpPr>
            <p:nvPr/>
          </p:nvSpPr>
          <p:spPr bwMode="auto">
            <a:xfrm>
              <a:off x="3703" y="2378"/>
              <a:ext cx="701" cy="1016"/>
            </a:xfrm>
            <a:prstGeom prst="roundRect">
              <a:avLst>
                <a:gd name="adj" fmla="val 16667"/>
              </a:avLst>
            </a:prstGeom>
            <a:solidFill>
              <a:srgbClr val="CC99FF">
                <a:alpha val="50000"/>
              </a:srgbClr>
            </a:solidFill>
            <a:ln w="19050">
              <a:solidFill>
                <a:schemeClr val="tx1"/>
              </a:solidFill>
              <a:round/>
              <a:headEnd/>
              <a:tailEnd/>
            </a:ln>
            <a:effectLst/>
          </p:spPr>
          <p:txBody>
            <a:bodyPr wrap="none" anchor="ctr"/>
            <a:lstStyle/>
            <a:p>
              <a:endParaRPr lang="en-US"/>
            </a:p>
          </p:txBody>
        </p:sp>
        <p:sp>
          <p:nvSpPr>
            <p:cNvPr id="3195911" name="AutoShape 7"/>
            <p:cNvSpPr>
              <a:spLocks noChangeArrowheads="1"/>
            </p:cNvSpPr>
            <p:nvPr/>
          </p:nvSpPr>
          <p:spPr bwMode="auto">
            <a:xfrm>
              <a:off x="2813" y="2396"/>
              <a:ext cx="701" cy="1016"/>
            </a:xfrm>
            <a:prstGeom prst="roundRect">
              <a:avLst>
                <a:gd name="adj" fmla="val 16667"/>
              </a:avLst>
            </a:prstGeom>
            <a:solidFill>
              <a:srgbClr val="CC99FF">
                <a:alpha val="50000"/>
              </a:srgbClr>
            </a:solidFill>
            <a:ln w="19050">
              <a:solidFill>
                <a:schemeClr val="tx1"/>
              </a:solidFill>
              <a:round/>
              <a:headEnd/>
              <a:tailEnd/>
            </a:ln>
            <a:effectLst/>
          </p:spPr>
          <p:txBody>
            <a:bodyPr wrap="none" anchor="ctr"/>
            <a:lstStyle/>
            <a:p>
              <a:endParaRPr lang="en-US"/>
            </a:p>
          </p:txBody>
        </p:sp>
        <p:sp>
          <p:nvSpPr>
            <p:cNvPr id="3195912" name="AutoShape 8"/>
            <p:cNvSpPr>
              <a:spLocks noChangeArrowheads="1"/>
            </p:cNvSpPr>
            <p:nvPr/>
          </p:nvSpPr>
          <p:spPr bwMode="auto">
            <a:xfrm>
              <a:off x="1961" y="2378"/>
              <a:ext cx="701" cy="1016"/>
            </a:xfrm>
            <a:prstGeom prst="roundRect">
              <a:avLst>
                <a:gd name="adj" fmla="val 16667"/>
              </a:avLst>
            </a:prstGeom>
            <a:solidFill>
              <a:srgbClr val="CC99FF">
                <a:alpha val="50000"/>
              </a:srgbClr>
            </a:solidFill>
            <a:ln w="19050">
              <a:solidFill>
                <a:schemeClr val="tx1"/>
              </a:solidFill>
              <a:round/>
              <a:headEnd/>
              <a:tailEnd/>
            </a:ln>
            <a:effectLst/>
          </p:spPr>
          <p:txBody>
            <a:bodyPr wrap="none" anchor="ctr"/>
            <a:lstStyle/>
            <a:p>
              <a:endParaRPr lang="en-US"/>
            </a:p>
          </p:txBody>
        </p:sp>
        <p:sp>
          <p:nvSpPr>
            <p:cNvPr id="3195913" name="AutoShape 9"/>
            <p:cNvSpPr>
              <a:spLocks noChangeArrowheads="1"/>
            </p:cNvSpPr>
            <p:nvPr/>
          </p:nvSpPr>
          <p:spPr bwMode="auto">
            <a:xfrm>
              <a:off x="1066" y="2378"/>
              <a:ext cx="701" cy="1016"/>
            </a:xfrm>
            <a:prstGeom prst="roundRect">
              <a:avLst>
                <a:gd name="adj" fmla="val 16667"/>
              </a:avLst>
            </a:prstGeom>
            <a:solidFill>
              <a:srgbClr val="CC99FF">
                <a:alpha val="50000"/>
              </a:srgbClr>
            </a:solidFill>
            <a:ln w="19050">
              <a:solidFill>
                <a:schemeClr val="tx1"/>
              </a:solidFill>
              <a:round/>
              <a:headEnd/>
              <a:tailEnd/>
            </a:ln>
            <a:effectLst/>
          </p:spPr>
          <p:txBody>
            <a:bodyPr wrap="none" anchor="ctr"/>
            <a:lstStyle/>
            <a:p>
              <a:endParaRPr lang="en-US"/>
            </a:p>
          </p:txBody>
        </p:sp>
        <p:grpSp>
          <p:nvGrpSpPr>
            <p:cNvPr id="3" name="Group 10"/>
            <p:cNvGrpSpPr>
              <a:grpSpLocks/>
            </p:cNvGrpSpPr>
            <p:nvPr/>
          </p:nvGrpSpPr>
          <p:grpSpPr bwMode="auto">
            <a:xfrm>
              <a:off x="1138" y="2450"/>
              <a:ext cx="581" cy="865"/>
              <a:chOff x="1138" y="2450"/>
              <a:chExt cx="581" cy="865"/>
            </a:xfrm>
          </p:grpSpPr>
          <p:sp>
            <p:nvSpPr>
              <p:cNvPr id="3195915" name="Rectangle 11"/>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a:effectLst/>
            </p:spPr>
            <p:txBody>
              <a:bodyPr wrap="none" anchor="ctr"/>
              <a:lstStyle/>
              <a:p>
                <a:pPr algn="ctr"/>
                <a:endParaRPr lang="en-US"/>
              </a:p>
              <a:p>
                <a:pPr algn="ctr"/>
                <a:r>
                  <a:rPr lang="en-US"/>
                  <a:t>Core A</a:t>
                </a:r>
              </a:p>
            </p:txBody>
          </p:sp>
          <p:sp>
            <p:nvSpPr>
              <p:cNvPr id="3195916" name="Rectangle 12"/>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I$</a:t>
                </a:r>
              </a:p>
            </p:txBody>
          </p:sp>
          <p:sp>
            <p:nvSpPr>
              <p:cNvPr id="3195917" name="Rectangle 13"/>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D$</a:t>
                </a:r>
              </a:p>
            </p:txBody>
          </p:sp>
          <p:sp>
            <p:nvSpPr>
              <p:cNvPr id="3195918" name="Line 14"/>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195919" name="Rectangle 15"/>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a:effectLst/>
            </p:spPr>
            <p:txBody>
              <a:bodyPr wrap="none" anchor="ctr"/>
              <a:lstStyle/>
              <a:p>
                <a:pPr algn="ctr"/>
                <a:r>
                  <a:rPr lang="en-US" sz="1600"/>
                  <a:t>CACHE A</a:t>
                </a:r>
              </a:p>
            </p:txBody>
          </p:sp>
        </p:grpSp>
        <p:grpSp>
          <p:nvGrpSpPr>
            <p:cNvPr id="4" name="Group 16"/>
            <p:cNvGrpSpPr>
              <a:grpSpLocks/>
            </p:cNvGrpSpPr>
            <p:nvPr/>
          </p:nvGrpSpPr>
          <p:grpSpPr bwMode="auto">
            <a:xfrm>
              <a:off x="2033" y="2450"/>
              <a:ext cx="581" cy="865"/>
              <a:chOff x="1138" y="2450"/>
              <a:chExt cx="581" cy="865"/>
            </a:xfrm>
          </p:grpSpPr>
          <p:sp>
            <p:nvSpPr>
              <p:cNvPr id="3195921" name="Rectangle 17"/>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a:effectLst/>
            </p:spPr>
            <p:txBody>
              <a:bodyPr wrap="none" anchor="ctr"/>
              <a:lstStyle/>
              <a:p>
                <a:pPr algn="ctr"/>
                <a:endParaRPr lang="en-US"/>
              </a:p>
              <a:p>
                <a:pPr algn="ctr"/>
                <a:r>
                  <a:rPr lang="en-US"/>
                  <a:t>Core B</a:t>
                </a:r>
              </a:p>
            </p:txBody>
          </p:sp>
          <p:sp>
            <p:nvSpPr>
              <p:cNvPr id="3195922" name="Rectangle 18"/>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I$</a:t>
                </a:r>
              </a:p>
            </p:txBody>
          </p:sp>
          <p:sp>
            <p:nvSpPr>
              <p:cNvPr id="3195923" name="Rectangle 19"/>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D$</a:t>
                </a:r>
              </a:p>
            </p:txBody>
          </p:sp>
          <p:sp>
            <p:nvSpPr>
              <p:cNvPr id="3195924" name="Line 20"/>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195925" name="Rectangle 21"/>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a:effectLst/>
            </p:spPr>
            <p:txBody>
              <a:bodyPr wrap="none" anchor="ctr"/>
              <a:lstStyle/>
              <a:p>
                <a:pPr algn="ctr"/>
                <a:r>
                  <a:rPr lang="en-US" sz="1600"/>
                  <a:t>CACHE B</a:t>
                </a:r>
              </a:p>
            </p:txBody>
          </p:sp>
        </p:grpSp>
        <p:grpSp>
          <p:nvGrpSpPr>
            <p:cNvPr id="5" name="Group 22"/>
            <p:cNvGrpSpPr>
              <a:grpSpLocks/>
            </p:cNvGrpSpPr>
            <p:nvPr/>
          </p:nvGrpSpPr>
          <p:grpSpPr bwMode="auto">
            <a:xfrm>
              <a:off x="2880" y="2456"/>
              <a:ext cx="581" cy="865"/>
              <a:chOff x="1138" y="2450"/>
              <a:chExt cx="581" cy="865"/>
            </a:xfrm>
          </p:grpSpPr>
          <p:sp>
            <p:nvSpPr>
              <p:cNvPr id="3195927" name="Rectangle 23"/>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a:effectLst/>
            </p:spPr>
            <p:txBody>
              <a:bodyPr wrap="none" anchor="ctr"/>
              <a:lstStyle/>
              <a:p>
                <a:pPr algn="ctr"/>
                <a:endParaRPr lang="en-US"/>
              </a:p>
              <a:p>
                <a:pPr algn="ctr"/>
                <a:r>
                  <a:rPr lang="en-US"/>
                  <a:t>Core C</a:t>
                </a:r>
              </a:p>
            </p:txBody>
          </p:sp>
          <p:sp>
            <p:nvSpPr>
              <p:cNvPr id="3195928" name="Rectangle 24"/>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I$</a:t>
                </a:r>
              </a:p>
            </p:txBody>
          </p:sp>
          <p:sp>
            <p:nvSpPr>
              <p:cNvPr id="3195929" name="Rectangle 25"/>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D$</a:t>
                </a:r>
              </a:p>
            </p:txBody>
          </p:sp>
          <p:sp>
            <p:nvSpPr>
              <p:cNvPr id="3195930" name="Line 26"/>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195931" name="Rectangle 27"/>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a:effectLst/>
            </p:spPr>
            <p:txBody>
              <a:bodyPr wrap="none" anchor="ctr"/>
              <a:lstStyle/>
              <a:p>
                <a:pPr algn="ctr"/>
                <a:r>
                  <a:rPr lang="en-US" sz="1600"/>
                  <a:t>CACHE C</a:t>
                </a:r>
              </a:p>
            </p:txBody>
          </p:sp>
        </p:grpSp>
        <p:grpSp>
          <p:nvGrpSpPr>
            <p:cNvPr id="6" name="Group 28"/>
            <p:cNvGrpSpPr>
              <a:grpSpLocks/>
            </p:cNvGrpSpPr>
            <p:nvPr/>
          </p:nvGrpSpPr>
          <p:grpSpPr bwMode="auto">
            <a:xfrm>
              <a:off x="3775" y="2450"/>
              <a:ext cx="581" cy="865"/>
              <a:chOff x="1138" y="2450"/>
              <a:chExt cx="581" cy="865"/>
            </a:xfrm>
          </p:grpSpPr>
          <p:sp>
            <p:nvSpPr>
              <p:cNvPr id="3195933" name="Rectangle 29"/>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a:effectLst/>
            </p:spPr>
            <p:txBody>
              <a:bodyPr wrap="none" anchor="ctr"/>
              <a:lstStyle/>
              <a:p>
                <a:pPr algn="ctr"/>
                <a:endParaRPr lang="en-US"/>
              </a:p>
              <a:p>
                <a:pPr algn="ctr"/>
                <a:r>
                  <a:rPr lang="en-US"/>
                  <a:t>Core D</a:t>
                </a:r>
              </a:p>
            </p:txBody>
          </p:sp>
          <p:sp>
            <p:nvSpPr>
              <p:cNvPr id="3195934" name="Rectangle 30"/>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I$</a:t>
                </a:r>
              </a:p>
            </p:txBody>
          </p:sp>
          <p:sp>
            <p:nvSpPr>
              <p:cNvPr id="3195935" name="Rectangle 31"/>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D$</a:t>
                </a:r>
              </a:p>
            </p:txBody>
          </p:sp>
          <p:sp>
            <p:nvSpPr>
              <p:cNvPr id="3195936" name="Line 32"/>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195937" name="Rectangle 33"/>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a:effectLst/>
            </p:spPr>
            <p:txBody>
              <a:bodyPr wrap="none" anchor="ctr"/>
              <a:lstStyle/>
              <a:p>
                <a:pPr algn="ctr"/>
                <a:r>
                  <a:rPr lang="en-US" sz="1600"/>
                  <a:t>CACHE D</a:t>
                </a:r>
              </a:p>
            </p:txBody>
          </p:sp>
        </p:grpSp>
        <p:sp>
          <p:nvSpPr>
            <p:cNvPr id="3195938" name="Line 34"/>
            <p:cNvSpPr>
              <a:spLocks noChangeShapeType="1"/>
            </p:cNvSpPr>
            <p:nvPr/>
          </p:nvSpPr>
          <p:spPr bwMode="auto">
            <a:xfrm>
              <a:off x="1404" y="2160"/>
              <a:ext cx="0" cy="29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195939" name="Line 35"/>
            <p:cNvSpPr>
              <a:spLocks noChangeShapeType="1"/>
            </p:cNvSpPr>
            <p:nvPr/>
          </p:nvSpPr>
          <p:spPr bwMode="auto">
            <a:xfrm>
              <a:off x="1404" y="2160"/>
              <a:ext cx="2637" cy="0"/>
            </a:xfrm>
            <a:prstGeom prst="line">
              <a:avLst/>
            </a:prstGeom>
            <a:noFill/>
            <a:ln w="28575">
              <a:solidFill>
                <a:schemeClr val="tx1"/>
              </a:solidFill>
              <a:round/>
              <a:headEnd/>
              <a:tailEnd/>
            </a:ln>
            <a:effectLst/>
          </p:spPr>
          <p:txBody>
            <a:bodyPr wrap="none" anchor="ctr"/>
            <a:lstStyle/>
            <a:p>
              <a:endParaRPr lang="en-US"/>
            </a:p>
          </p:txBody>
        </p:sp>
        <p:sp>
          <p:nvSpPr>
            <p:cNvPr id="3195940" name="Line 36"/>
            <p:cNvSpPr>
              <a:spLocks noChangeShapeType="1"/>
            </p:cNvSpPr>
            <p:nvPr/>
          </p:nvSpPr>
          <p:spPr bwMode="auto">
            <a:xfrm>
              <a:off x="2299" y="2160"/>
              <a:ext cx="0" cy="29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195941" name="Line 37"/>
            <p:cNvSpPr>
              <a:spLocks noChangeShapeType="1"/>
            </p:cNvSpPr>
            <p:nvPr/>
          </p:nvSpPr>
          <p:spPr bwMode="auto">
            <a:xfrm>
              <a:off x="3146" y="2160"/>
              <a:ext cx="0" cy="29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195942" name="Line 38"/>
            <p:cNvSpPr>
              <a:spLocks noChangeShapeType="1"/>
            </p:cNvSpPr>
            <p:nvPr/>
          </p:nvSpPr>
          <p:spPr bwMode="auto">
            <a:xfrm>
              <a:off x="4041" y="2160"/>
              <a:ext cx="0" cy="290"/>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3195943" name="Line 39"/>
          <p:cNvSpPr>
            <a:spLocks noChangeShapeType="1"/>
          </p:cNvSpPr>
          <p:nvPr/>
        </p:nvSpPr>
        <p:spPr bwMode="auto">
          <a:xfrm flipV="1">
            <a:off x="5705475" y="2824163"/>
            <a:ext cx="1919288" cy="0"/>
          </a:xfrm>
          <a:prstGeom prst="line">
            <a:avLst/>
          </a:prstGeom>
          <a:noFill/>
          <a:ln w="28575">
            <a:solidFill>
              <a:schemeClr val="tx1"/>
            </a:solidFill>
            <a:round/>
            <a:headEnd/>
            <a:tailEnd/>
          </a:ln>
          <a:effectLst/>
        </p:spPr>
        <p:txBody>
          <a:bodyPr wrap="none" anchor="ctr"/>
          <a:lstStyle/>
          <a:p>
            <a:endParaRPr lang="en-US"/>
          </a:p>
        </p:txBody>
      </p:sp>
      <p:sp>
        <p:nvSpPr>
          <p:cNvPr id="3195944" name="Text Box 40"/>
          <p:cNvSpPr txBox="1">
            <a:spLocks noChangeArrowheads="1"/>
          </p:cNvSpPr>
          <p:nvPr/>
        </p:nvSpPr>
        <p:spPr bwMode="auto">
          <a:xfrm>
            <a:off x="6862763" y="3505200"/>
            <a:ext cx="1514475" cy="519113"/>
          </a:xfrm>
          <a:prstGeom prst="rect">
            <a:avLst/>
          </a:prstGeom>
          <a:noFill/>
          <a:ln w="9525">
            <a:noFill/>
            <a:miter lim="800000"/>
            <a:headEnd/>
            <a:tailEnd/>
          </a:ln>
          <a:effectLst/>
        </p:spPr>
        <p:txBody>
          <a:bodyPr wrap="none">
            <a:spAutoFit/>
          </a:bodyPr>
          <a:lstStyle/>
          <a:p>
            <a:r>
              <a:rPr lang="en-US" sz="2800"/>
              <a:t>Memory</a:t>
            </a:r>
          </a:p>
        </p:txBody>
      </p:sp>
      <p:sp>
        <p:nvSpPr>
          <p:cNvPr id="3195945" name="Text Box 41"/>
          <p:cNvSpPr txBox="1">
            <a:spLocks noChangeArrowheads="1"/>
          </p:cNvSpPr>
          <p:nvPr/>
        </p:nvSpPr>
        <p:spPr bwMode="auto">
          <a:xfrm>
            <a:off x="822325" y="5329238"/>
            <a:ext cx="7224713" cy="762000"/>
          </a:xfrm>
          <a:prstGeom prst="rect">
            <a:avLst/>
          </a:prstGeom>
          <a:noFill/>
          <a:ln w="9525">
            <a:noFill/>
            <a:miter lim="800000"/>
            <a:headEnd/>
            <a:tailEnd/>
          </a:ln>
          <a:effectLst/>
        </p:spPr>
        <p:txBody>
          <a:bodyPr>
            <a:spAutoFit/>
          </a:bodyPr>
          <a:lstStyle/>
          <a:p>
            <a:pPr algn="ctr">
              <a:spcBef>
                <a:spcPct val="20000"/>
              </a:spcBef>
              <a:buFont typeface="Wingdings" pitchFamily="2" charset="2"/>
              <a:buNone/>
            </a:pPr>
            <a:r>
              <a:rPr lang="en-US" sz="2000">
                <a:solidFill>
                  <a:srgbClr val="FF0000"/>
                </a:solidFill>
              </a:rPr>
              <a:t>Problem:</a:t>
            </a:r>
            <a:r>
              <a:rPr lang="en-US" sz="2000"/>
              <a:t> When one core needs more cache and other core </a:t>
            </a:r>
          </a:p>
          <a:p>
            <a:pPr algn="ctr">
              <a:spcBef>
                <a:spcPct val="20000"/>
              </a:spcBef>
              <a:buFont typeface="Wingdings" pitchFamily="2" charset="2"/>
              <a:buNone/>
            </a:pPr>
            <a:r>
              <a:rPr lang="en-US" sz="2000"/>
              <a:t>has spare cache, private-cache CMPs cannot share capacity </a:t>
            </a:r>
          </a:p>
        </p:txBody>
      </p:sp>
      <p:sp>
        <p:nvSpPr>
          <p:cNvPr id="3195946" name="Line 42"/>
          <p:cNvSpPr>
            <a:spLocks noChangeShapeType="1"/>
          </p:cNvSpPr>
          <p:nvPr/>
        </p:nvSpPr>
        <p:spPr bwMode="auto">
          <a:xfrm>
            <a:off x="7613650" y="2813050"/>
            <a:ext cx="0" cy="639763"/>
          </a:xfrm>
          <a:prstGeom prst="line">
            <a:avLst/>
          </a:prstGeom>
          <a:noFill/>
          <a:ln w="28575">
            <a:solidFill>
              <a:schemeClr val="tx1"/>
            </a:solidFill>
            <a:round/>
            <a:headEnd/>
            <a:tailEnd type="triangle" w="med" len="med"/>
          </a:ln>
          <a:effectLst/>
        </p:spPr>
        <p:txBody>
          <a:bodyPr wrap="none" lIns="64008" tIns="32004" rIns="64008" bIns="32004" anchor="ct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2800" dirty="0"/>
              <a:t>Optimizing Replication, Communication, and </a:t>
            </a:r>
            <a:r>
              <a:rPr lang="en-US" sz="2800" dirty="0" smtClean="0"/>
              <a:t/>
            </a:r>
            <a:br>
              <a:rPr lang="en-US" sz="2800" dirty="0" smtClean="0"/>
            </a:br>
            <a:r>
              <a:rPr lang="en-US" sz="2800" dirty="0" smtClean="0"/>
              <a:t>Capacity </a:t>
            </a:r>
            <a:r>
              <a:rPr lang="en-US" sz="2800" dirty="0"/>
              <a:t>Allocation in CMPs</a:t>
            </a:r>
            <a:r>
              <a:rPr lang="en-US" dirty="0"/>
              <a:t/>
            </a:r>
            <a:br>
              <a:rPr lang="en-US" dirty="0"/>
            </a:br>
            <a:endParaRPr lang="en-US" sz="1400" dirty="0"/>
          </a:p>
        </p:txBody>
      </p:sp>
      <p:sp>
        <p:nvSpPr>
          <p:cNvPr id="4099" name="Rectangle 3"/>
          <p:cNvSpPr>
            <a:spLocks noGrp="1" noChangeArrowheads="1"/>
          </p:cNvSpPr>
          <p:nvPr>
            <p:ph type="subTitle" idx="1"/>
          </p:nvPr>
        </p:nvSpPr>
        <p:spPr>
          <a:xfrm>
            <a:off x="1371600" y="3429000"/>
            <a:ext cx="7010400" cy="1600200"/>
          </a:xfrm>
        </p:spPr>
        <p:txBody>
          <a:bodyPr/>
          <a:lstStyle/>
          <a:p>
            <a:r>
              <a:rPr lang="en-US" sz="2400" b="1" dirty="0">
                <a:solidFill>
                  <a:srgbClr val="C00000"/>
                </a:solidFill>
              </a:rPr>
              <a:t>Z. </a:t>
            </a:r>
            <a:r>
              <a:rPr lang="en-US" sz="2400" b="1" dirty="0" err="1">
                <a:solidFill>
                  <a:srgbClr val="C00000"/>
                </a:solidFill>
              </a:rPr>
              <a:t>Chishti</a:t>
            </a:r>
            <a:r>
              <a:rPr lang="en-US" sz="2400" b="1" dirty="0">
                <a:solidFill>
                  <a:srgbClr val="C00000"/>
                </a:solidFill>
              </a:rPr>
              <a:t>, M. D. Powell, and T. N. </a:t>
            </a:r>
            <a:r>
              <a:rPr lang="en-US" sz="2400" b="1" dirty="0" err="1" smtClean="0">
                <a:solidFill>
                  <a:srgbClr val="C00000"/>
                </a:solidFill>
              </a:rPr>
              <a:t>Vijaykumar</a:t>
            </a:r>
            <a:endParaRPr lang="en-US" sz="2400" b="1" dirty="0" smtClean="0">
              <a:solidFill>
                <a:srgbClr val="C00000"/>
              </a:solidFill>
            </a:endParaRPr>
          </a:p>
          <a:p>
            <a:r>
              <a:rPr lang="en-US" sz="1800" dirty="0" smtClean="0">
                <a:solidFill>
                  <a:schemeClr val="tx1"/>
                </a:solidFill>
                <a:latin typeface="Arial" charset="0"/>
              </a:rPr>
              <a:t>Proceedings of the 32nd International Symposium on Computer Architecture, June 2005</a:t>
            </a:r>
            <a:r>
              <a:rPr lang="en-US" sz="2000" dirty="0" smtClean="0">
                <a:solidFill>
                  <a:schemeClr val="tx1"/>
                </a:solidFill>
                <a:latin typeface="Arial" charset="0"/>
              </a:rPr>
              <a:t>.</a:t>
            </a:r>
          </a:p>
          <a:p>
            <a:endParaRPr lang="en-US" sz="2000" b="1" dirty="0">
              <a:solidFill>
                <a:srgbClr val="C00000"/>
              </a:solidFill>
            </a:endParaRPr>
          </a:p>
          <a:p>
            <a:endParaRPr lang="en-US" sz="1600" dirty="0"/>
          </a:p>
          <a:p>
            <a:endParaRPr lang="en-US" sz="1600" dirty="0"/>
          </a:p>
        </p:txBody>
      </p:sp>
      <p:sp>
        <p:nvSpPr>
          <p:cNvPr id="4100" name="Text Box 4"/>
          <p:cNvSpPr txBox="1">
            <a:spLocks noChangeArrowheads="1"/>
          </p:cNvSpPr>
          <p:nvPr/>
        </p:nvSpPr>
        <p:spPr bwMode="auto">
          <a:xfrm>
            <a:off x="365125" y="6259513"/>
            <a:ext cx="7624138" cy="523220"/>
          </a:xfrm>
          <a:prstGeom prst="rect">
            <a:avLst/>
          </a:prstGeom>
          <a:noFill/>
          <a:ln w="9525">
            <a:noFill/>
            <a:miter lim="800000"/>
            <a:headEnd/>
            <a:tailEnd/>
          </a:ln>
          <a:effectLst/>
        </p:spPr>
        <p:txBody>
          <a:bodyPr wrap="none">
            <a:spAutoFit/>
          </a:bodyPr>
          <a:lstStyle/>
          <a:p>
            <a:r>
              <a:rPr lang="en-US" sz="1400" dirty="0" smtClean="0">
                <a:latin typeface="Arial" charset="0"/>
              </a:rPr>
              <a:t>Slides mostly by the paper authors and by </a:t>
            </a:r>
            <a:r>
              <a:rPr lang="en-US" sz="1400" dirty="0" err="1" smtClean="0"/>
              <a:t>Siddhesh</a:t>
            </a:r>
            <a:r>
              <a:rPr lang="en-US" sz="1400" dirty="0" smtClean="0"/>
              <a:t> </a:t>
            </a:r>
            <a:r>
              <a:rPr lang="en-US" sz="1400" dirty="0" err="1" smtClean="0"/>
              <a:t>Mhambrey’s</a:t>
            </a:r>
            <a:r>
              <a:rPr lang="en-US" sz="1400" dirty="0" smtClean="0"/>
              <a:t> course presentation CSE520</a:t>
            </a:r>
          </a:p>
          <a:p>
            <a:endParaRPr lang="en-US" sz="1400" dirty="0">
              <a:latin typeface="Arial" charset="0"/>
            </a:endParaRP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29563E61-B25E-4892-BBD3-80280336CFCB}" type="slidenum">
              <a:rPr lang="en-US"/>
              <a:pPr/>
              <a:t>330</a:t>
            </a:fld>
            <a:endParaRPr lang="en-US"/>
          </a:p>
        </p:txBody>
      </p:sp>
      <p:sp>
        <p:nvSpPr>
          <p:cNvPr id="3197954" name="Rectangle 2"/>
          <p:cNvSpPr>
            <a:spLocks noGrp="1" noChangeArrowheads="1"/>
          </p:cNvSpPr>
          <p:nvPr>
            <p:ph type="title"/>
          </p:nvPr>
        </p:nvSpPr>
        <p:spPr>
          <a:xfrm>
            <a:off x="0" y="0"/>
            <a:ext cx="7783513" cy="381000"/>
          </a:xfrm>
        </p:spPr>
        <p:txBody>
          <a:bodyPr/>
          <a:lstStyle/>
          <a:p>
            <a:r>
              <a:rPr lang="en-US" dirty="0"/>
              <a:t> Cache Line Spilling </a:t>
            </a:r>
          </a:p>
        </p:txBody>
      </p:sp>
      <p:sp>
        <p:nvSpPr>
          <p:cNvPr id="3197955" name="Rectangle 3"/>
          <p:cNvSpPr>
            <a:spLocks noGrp="1" noChangeArrowheads="1"/>
          </p:cNvSpPr>
          <p:nvPr>
            <p:ph type="body" idx="1"/>
          </p:nvPr>
        </p:nvSpPr>
        <p:spPr>
          <a:xfrm>
            <a:off x="609600" y="533400"/>
            <a:ext cx="8243888" cy="1066800"/>
          </a:xfrm>
        </p:spPr>
        <p:txBody>
          <a:bodyPr/>
          <a:lstStyle/>
          <a:p>
            <a:pPr marL="457200" indent="-457200">
              <a:buFont typeface="Wingdings" pitchFamily="2" charset="2"/>
              <a:buNone/>
            </a:pPr>
            <a:r>
              <a:rPr lang="en-US" dirty="0"/>
              <a:t>Spill evicted line from one cache to neighbor cache</a:t>
            </a:r>
          </a:p>
          <a:p>
            <a:pPr marL="457200" indent="-457200">
              <a:buFont typeface="Wingdings" pitchFamily="2" charset="2"/>
              <a:buNone/>
            </a:pPr>
            <a:r>
              <a:rPr lang="en-US" dirty="0"/>
              <a:t>	- Co-operative caching (CC)  </a:t>
            </a:r>
            <a:r>
              <a:rPr lang="en-US" sz="1800" dirty="0"/>
              <a:t>[ Chang+ ISCA’06]</a:t>
            </a:r>
          </a:p>
        </p:txBody>
      </p:sp>
      <p:sp>
        <p:nvSpPr>
          <p:cNvPr id="3197956" name="Text Box 4" descr="90%"/>
          <p:cNvSpPr txBox="1">
            <a:spLocks noChangeArrowheads="1"/>
          </p:cNvSpPr>
          <p:nvPr/>
        </p:nvSpPr>
        <p:spPr bwMode="auto">
          <a:xfrm>
            <a:off x="473075" y="3505200"/>
            <a:ext cx="8202613" cy="2163669"/>
          </a:xfrm>
          <a:prstGeom prst="rect">
            <a:avLst/>
          </a:prstGeom>
          <a:noFill/>
          <a:ln w="12700" algn="ctr">
            <a:noFill/>
            <a:miter lim="800000"/>
            <a:headEnd/>
            <a:tailEnd/>
          </a:ln>
          <a:effectLst/>
        </p:spPr>
        <p:txBody>
          <a:bodyPr wrap="square" lIns="64008" tIns="32004" rIns="64008" bIns="32004">
            <a:spAutoFit/>
          </a:bodyPr>
          <a:lstStyle/>
          <a:p>
            <a:pPr marL="457200" indent="-457200">
              <a:lnSpc>
                <a:spcPct val="90000"/>
              </a:lnSpc>
              <a:spcBef>
                <a:spcPct val="20000"/>
              </a:spcBef>
              <a:buFont typeface="Wingdings" pitchFamily="2" charset="2"/>
              <a:buNone/>
            </a:pPr>
            <a:r>
              <a:rPr lang="en-US" sz="2200" dirty="0"/>
              <a:t>Problem with CC: </a:t>
            </a:r>
          </a:p>
          <a:p>
            <a:pPr marL="457200" indent="-457200">
              <a:lnSpc>
                <a:spcPct val="90000"/>
              </a:lnSpc>
              <a:spcBef>
                <a:spcPct val="20000"/>
              </a:spcBef>
              <a:buFont typeface="Wingdings" pitchFamily="2" charset="2"/>
              <a:buAutoNum type="arabicPeriod"/>
            </a:pPr>
            <a:r>
              <a:rPr lang="en-US" sz="2200" dirty="0"/>
              <a:t>Performance depends on the parameter (spill probability)</a:t>
            </a:r>
            <a:endParaRPr lang="en-US" sz="2200" dirty="0">
              <a:solidFill>
                <a:srgbClr val="02203A"/>
              </a:solidFill>
            </a:endParaRPr>
          </a:p>
          <a:p>
            <a:pPr marL="457200" indent="-457200">
              <a:lnSpc>
                <a:spcPct val="90000"/>
              </a:lnSpc>
              <a:spcBef>
                <a:spcPct val="20000"/>
              </a:spcBef>
              <a:buFont typeface="Wingdings" pitchFamily="2" charset="2"/>
              <a:buAutoNum type="arabicPeriod"/>
            </a:pPr>
            <a:r>
              <a:rPr lang="en-US" sz="2200" dirty="0"/>
              <a:t>All caches spill as well as receive </a:t>
            </a:r>
            <a:r>
              <a:rPr lang="en-US" sz="2200" dirty="0">
                <a:sym typeface="Wingdings" pitchFamily="2" charset="2"/>
              </a:rPr>
              <a:t> Limited </a:t>
            </a:r>
            <a:r>
              <a:rPr lang="en-US" sz="2200" dirty="0" smtClean="0">
                <a:sym typeface="Wingdings" pitchFamily="2" charset="2"/>
              </a:rPr>
              <a:t>improvement</a:t>
            </a:r>
          </a:p>
          <a:p>
            <a:pPr marL="914400" lvl="1" indent="-457200">
              <a:lnSpc>
                <a:spcPct val="90000"/>
              </a:lnSpc>
              <a:spcBef>
                <a:spcPct val="20000"/>
              </a:spcBef>
              <a:buFont typeface="Wingdings" pitchFamily="2" charset="2"/>
              <a:buAutoNum type="arabicPeriod"/>
            </a:pPr>
            <a:r>
              <a:rPr lang="en-US" sz="2200" dirty="0" smtClean="0">
                <a:solidFill>
                  <a:srgbClr val="0070C0"/>
                </a:solidFill>
                <a:sym typeface="Wingdings" pitchFamily="2" charset="2"/>
              </a:rPr>
              <a:t>Spilling helps only if application demands it</a:t>
            </a:r>
          </a:p>
          <a:p>
            <a:pPr marL="914400" lvl="1" indent="-457200">
              <a:lnSpc>
                <a:spcPct val="90000"/>
              </a:lnSpc>
              <a:spcBef>
                <a:spcPct val="20000"/>
              </a:spcBef>
              <a:buFont typeface="Wingdings" pitchFamily="2" charset="2"/>
              <a:buAutoNum type="arabicPeriod"/>
            </a:pPr>
            <a:r>
              <a:rPr lang="en-US" sz="2200" dirty="0" smtClean="0">
                <a:solidFill>
                  <a:srgbClr val="0070C0"/>
                </a:solidFill>
                <a:sym typeface="Wingdings" pitchFamily="2" charset="2"/>
              </a:rPr>
              <a:t>Receiving lines hurts if cache does not have spare capacity </a:t>
            </a:r>
            <a:r>
              <a:rPr lang="en-US" sz="2200" dirty="0" smtClean="0">
                <a:solidFill>
                  <a:srgbClr val="0070C0"/>
                </a:solidFill>
              </a:rPr>
              <a:t> </a:t>
            </a:r>
            <a:endParaRPr lang="en-US" sz="2200" dirty="0">
              <a:solidFill>
                <a:srgbClr val="0070C0"/>
              </a:solidFill>
            </a:endParaRPr>
          </a:p>
        </p:txBody>
      </p:sp>
      <p:sp>
        <p:nvSpPr>
          <p:cNvPr id="3197957" name="Rectangle 5"/>
          <p:cNvSpPr>
            <a:spLocks noChangeArrowheads="1"/>
          </p:cNvSpPr>
          <p:nvPr/>
        </p:nvSpPr>
        <p:spPr bwMode="auto">
          <a:xfrm>
            <a:off x="18288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A</a:t>
            </a:r>
          </a:p>
        </p:txBody>
      </p:sp>
      <p:sp>
        <p:nvSpPr>
          <p:cNvPr id="3197958" name="Rectangle 6"/>
          <p:cNvSpPr>
            <a:spLocks noChangeArrowheads="1"/>
          </p:cNvSpPr>
          <p:nvPr/>
        </p:nvSpPr>
        <p:spPr bwMode="auto">
          <a:xfrm>
            <a:off x="32004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B</a:t>
            </a:r>
          </a:p>
        </p:txBody>
      </p:sp>
      <p:sp>
        <p:nvSpPr>
          <p:cNvPr id="3197959" name="Rectangle 7"/>
          <p:cNvSpPr>
            <a:spLocks noChangeArrowheads="1"/>
          </p:cNvSpPr>
          <p:nvPr/>
        </p:nvSpPr>
        <p:spPr bwMode="auto">
          <a:xfrm>
            <a:off x="45720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C</a:t>
            </a:r>
          </a:p>
        </p:txBody>
      </p:sp>
      <p:sp>
        <p:nvSpPr>
          <p:cNvPr id="3197960" name="Rectangle 8"/>
          <p:cNvSpPr>
            <a:spLocks noChangeArrowheads="1"/>
          </p:cNvSpPr>
          <p:nvPr/>
        </p:nvSpPr>
        <p:spPr bwMode="auto">
          <a:xfrm>
            <a:off x="5943600" y="2386012"/>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D</a:t>
            </a:r>
          </a:p>
        </p:txBody>
      </p:sp>
      <p:sp>
        <p:nvSpPr>
          <p:cNvPr id="3197961" name="Freeform 9"/>
          <p:cNvSpPr>
            <a:spLocks/>
          </p:cNvSpPr>
          <p:nvPr/>
        </p:nvSpPr>
        <p:spPr bwMode="auto">
          <a:xfrm>
            <a:off x="2286000" y="2017712"/>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2" name="Freeform 10"/>
          <p:cNvSpPr>
            <a:spLocks/>
          </p:cNvSpPr>
          <p:nvPr/>
        </p:nvSpPr>
        <p:spPr bwMode="auto">
          <a:xfrm>
            <a:off x="3681413" y="2012950"/>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3" name="Freeform 11"/>
          <p:cNvSpPr>
            <a:spLocks/>
          </p:cNvSpPr>
          <p:nvPr/>
        </p:nvSpPr>
        <p:spPr bwMode="auto">
          <a:xfrm>
            <a:off x="5057775" y="2001837"/>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4" name="Freeform 12"/>
          <p:cNvSpPr>
            <a:spLocks/>
          </p:cNvSpPr>
          <p:nvPr/>
        </p:nvSpPr>
        <p:spPr bwMode="auto">
          <a:xfrm flipV="1">
            <a:off x="2378075" y="2840037"/>
            <a:ext cx="4022725" cy="457200"/>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type="triangle" w="med" len="med"/>
            <a:tailEnd type="none" w="med" len="med"/>
          </a:ln>
          <a:effectLst/>
        </p:spPr>
        <p:txBody>
          <a:bodyPr wrap="none" lIns="64008" tIns="32004" rIns="64008" bIns="32004" anchor="ctr"/>
          <a:lstStyle/>
          <a:p>
            <a:endParaRPr lang="en-US"/>
          </a:p>
        </p:txBody>
      </p:sp>
      <p:sp>
        <p:nvSpPr>
          <p:cNvPr id="3197965" name="Text Box 13" descr="90%"/>
          <p:cNvSpPr txBox="1">
            <a:spLocks noChangeArrowheads="1"/>
          </p:cNvSpPr>
          <p:nvPr/>
        </p:nvSpPr>
        <p:spPr bwMode="auto">
          <a:xfrm>
            <a:off x="2644775" y="1676400"/>
            <a:ext cx="595313" cy="338137"/>
          </a:xfrm>
          <a:prstGeom prst="rect">
            <a:avLst/>
          </a:prstGeom>
          <a:noFill/>
          <a:ln w="12700" algn="ctr">
            <a:noFill/>
            <a:miter lim="800000"/>
            <a:headEnd/>
            <a:tailEnd/>
          </a:ln>
          <a:effectLst/>
        </p:spPr>
        <p:txBody>
          <a:bodyPr wrap="none" lIns="64008" tIns="32004" rIns="64008" bIns="32004">
            <a:spAutoFit/>
          </a:bodyPr>
          <a:lstStyle/>
          <a:p>
            <a:pPr algn="ctr"/>
            <a:r>
              <a:rPr lang="en-US">
                <a:solidFill>
                  <a:srgbClr val="02203A"/>
                </a:solidFill>
              </a:rPr>
              <a:t>Spill</a:t>
            </a:r>
          </a:p>
        </p:txBody>
      </p:sp>
      <p:sp>
        <p:nvSpPr>
          <p:cNvPr id="3197966" name="Text Box 14"/>
          <p:cNvSpPr txBox="1">
            <a:spLocks noChangeArrowheads="1"/>
          </p:cNvSpPr>
          <p:nvPr/>
        </p:nvSpPr>
        <p:spPr bwMode="auto">
          <a:xfrm>
            <a:off x="228600" y="5943600"/>
            <a:ext cx="8604343" cy="680186"/>
          </a:xfrm>
          <a:prstGeom prst="rect">
            <a:avLst/>
          </a:prstGeom>
          <a:solidFill>
            <a:srgbClr val="FF9900"/>
          </a:solidFill>
          <a:ln w="12700" algn="ctr">
            <a:noFill/>
            <a:miter lim="800000"/>
            <a:headEnd/>
            <a:tailEnd/>
          </a:ln>
          <a:effectLst/>
        </p:spPr>
        <p:txBody>
          <a:bodyPr wrap="none" lIns="64008" tIns="32004" rIns="64008" bIns="32004">
            <a:spAutoFit/>
          </a:bodyPr>
          <a:lstStyle/>
          <a:p>
            <a:pPr algn="ctr"/>
            <a:r>
              <a:rPr lang="en-US" sz="2000" b="1" dirty="0"/>
              <a:t>Goal:  </a:t>
            </a:r>
            <a:endParaRPr lang="en-US" sz="2000" b="1" dirty="0" smtClean="0"/>
          </a:p>
          <a:p>
            <a:pPr algn="ctr"/>
            <a:r>
              <a:rPr lang="en-US" sz="2000" b="1" dirty="0" smtClean="0"/>
              <a:t>Robust </a:t>
            </a:r>
            <a:r>
              <a:rPr lang="en-US" sz="2000" b="1" dirty="0"/>
              <a:t>High-Performance Capacity Sharing with Negligible Overhead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966" grpId="0" animBg="1"/>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448FCE4D-E3D4-469D-A9FE-DB7437050448}" type="slidenum">
              <a:rPr lang="en-US"/>
              <a:pPr/>
              <a:t>331</a:t>
            </a:fld>
            <a:endParaRPr lang="en-US"/>
          </a:p>
        </p:txBody>
      </p:sp>
      <p:sp>
        <p:nvSpPr>
          <p:cNvPr id="3200002" name="Rectangle 2"/>
          <p:cNvSpPr>
            <a:spLocks noGrp="1" noChangeArrowheads="1"/>
          </p:cNvSpPr>
          <p:nvPr>
            <p:ph type="title"/>
          </p:nvPr>
        </p:nvSpPr>
        <p:spPr>
          <a:xfrm>
            <a:off x="0" y="0"/>
            <a:ext cx="7666038" cy="381000"/>
          </a:xfrm>
        </p:spPr>
        <p:txBody>
          <a:bodyPr/>
          <a:lstStyle/>
          <a:p>
            <a:r>
              <a:rPr lang="en-US" dirty="0"/>
              <a:t>Spill-Receive Architecture</a:t>
            </a:r>
          </a:p>
        </p:txBody>
      </p:sp>
      <p:sp>
        <p:nvSpPr>
          <p:cNvPr id="3200003" name="Rectangle 3"/>
          <p:cNvSpPr>
            <a:spLocks noGrp="1" noChangeArrowheads="1"/>
          </p:cNvSpPr>
          <p:nvPr>
            <p:ph type="body" idx="1"/>
          </p:nvPr>
        </p:nvSpPr>
        <p:spPr>
          <a:xfrm>
            <a:off x="625475" y="1355725"/>
            <a:ext cx="8056563" cy="1250950"/>
          </a:xfrm>
        </p:spPr>
        <p:txBody>
          <a:bodyPr/>
          <a:lstStyle/>
          <a:p>
            <a:pPr marL="457200" indent="-457200">
              <a:buClr>
                <a:schemeClr val="tx1"/>
              </a:buClr>
              <a:buFont typeface="Wingdings" pitchFamily="2" charset="2"/>
              <a:buNone/>
            </a:pPr>
            <a:r>
              <a:rPr lang="en-US" sz="2200" dirty="0"/>
              <a:t>Each Cache is either a </a:t>
            </a:r>
            <a:r>
              <a:rPr lang="en-US" sz="2200" b="1" dirty="0"/>
              <a:t>Spiller </a:t>
            </a:r>
            <a:r>
              <a:rPr lang="en-US" sz="2200" dirty="0"/>
              <a:t>or </a:t>
            </a:r>
            <a:r>
              <a:rPr lang="en-US" sz="2200" b="1" dirty="0"/>
              <a:t>Receiver</a:t>
            </a:r>
            <a:r>
              <a:rPr lang="en-US" sz="2200" dirty="0"/>
              <a:t> but not both</a:t>
            </a:r>
          </a:p>
          <a:p>
            <a:pPr marL="457200" indent="-457200">
              <a:buClr>
                <a:schemeClr val="tx1"/>
              </a:buClr>
              <a:buFont typeface="Wingdings" pitchFamily="2" charset="2"/>
              <a:buNone/>
            </a:pPr>
            <a:r>
              <a:rPr lang="en-US" sz="2200" dirty="0"/>
              <a:t>	- </a:t>
            </a:r>
            <a:r>
              <a:rPr lang="en-US" sz="1800" dirty="0"/>
              <a:t>Lines from spiller cache are spilled to one of the receivers</a:t>
            </a:r>
          </a:p>
          <a:p>
            <a:pPr marL="457200" indent="-457200">
              <a:buClr>
                <a:schemeClr val="tx1"/>
              </a:buClr>
              <a:buFont typeface="Wingdings" pitchFamily="2" charset="2"/>
              <a:buNone/>
            </a:pPr>
            <a:r>
              <a:rPr lang="en-US" sz="1800" dirty="0"/>
              <a:t>	-  Evicted lines from receiver cache are discarded  </a:t>
            </a:r>
          </a:p>
        </p:txBody>
      </p:sp>
      <p:sp>
        <p:nvSpPr>
          <p:cNvPr id="3200004" name="Text Box 4" descr="90%"/>
          <p:cNvSpPr txBox="1">
            <a:spLocks noChangeArrowheads="1"/>
          </p:cNvSpPr>
          <p:nvPr/>
        </p:nvSpPr>
        <p:spPr bwMode="auto">
          <a:xfrm>
            <a:off x="258763" y="5340350"/>
            <a:ext cx="8596312" cy="1049518"/>
          </a:xfrm>
          <a:prstGeom prst="rect">
            <a:avLst/>
          </a:prstGeom>
          <a:noFill/>
          <a:ln w="12700" algn="ctr">
            <a:noFill/>
            <a:miter lim="800000"/>
            <a:headEnd/>
            <a:tailEnd/>
          </a:ln>
          <a:effectLst/>
        </p:spPr>
        <p:txBody>
          <a:bodyPr lIns="64008" tIns="32004" rIns="64008" bIns="32004">
            <a:spAutoFit/>
          </a:bodyPr>
          <a:lstStyle/>
          <a:p>
            <a:pPr algn="ctr">
              <a:spcBef>
                <a:spcPct val="20000"/>
              </a:spcBef>
              <a:buFont typeface="Wingdings" pitchFamily="2" charset="2"/>
              <a:buNone/>
            </a:pPr>
            <a:r>
              <a:rPr lang="en-US" sz="2000" dirty="0"/>
              <a:t>What is the best N-bit binary string that maximizes the performance of Spill Receive Architecture </a:t>
            </a:r>
            <a:r>
              <a:rPr lang="en-US" sz="2000" dirty="0">
                <a:sym typeface="Wingdings" pitchFamily="2" charset="2"/>
              </a:rPr>
              <a:t> </a:t>
            </a:r>
            <a:endParaRPr lang="en-US" sz="2000" dirty="0" smtClean="0">
              <a:sym typeface="Wingdings" pitchFamily="2" charset="2"/>
            </a:endParaRPr>
          </a:p>
          <a:p>
            <a:pPr algn="ctr">
              <a:spcBef>
                <a:spcPct val="20000"/>
              </a:spcBef>
              <a:buFont typeface="Wingdings" pitchFamily="2" charset="2"/>
              <a:buNone/>
            </a:pPr>
            <a:r>
              <a:rPr lang="en-US" sz="2000" b="1" dirty="0" smtClean="0">
                <a:sym typeface="Wingdings" pitchFamily="2" charset="2"/>
              </a:rPr>
              <a:t>Dynamic </a:t>
            </a:r>
            <a:r>
              <a:rPr lang="en-US" sz="2000" b="1" dirty="0">
                <a:sym typeface="Wingdings" pitchFamily="2" charset="2"/>
              </a:rPr>
              <a:t>Spill Receive (</a:t>
            </a:r>
            <a:r>
              <a:rPr lang="en-US" sz="2000" b="1" dirty="0" smtClean="0">
                <a:sym typeface="Wingdings" pitchFamily="2" charset="2"/>
              </a:rPr>
              <a:t>DSR)  Adapt to Application Demands</a:t>
            </a:r>
            <a:endParaRPr lang="en-US" sz="2000" b="1" dirty="0"/>
          </a:p>
        </p:txBody>
      </p:sp>
      <p:sp>
        <p:nvSpPr>
          <p:cNvPr id="3200005" name="Rectangle 5"/>
          <p:cNvSpPr>
            <a:spLocks noChangeArrowheads="1"/>
          </p:cNvSpPr>
          <p:nvPr/>
        </p:nvSpPr>
        <p:spPr bwMode="auto">
          <a:xfrm>
            <a:off x="1828800" y="3665538"/>
            <a:ext cx="914400" cy="457200"/>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A</a:t>
            </a:r>
          </a:p>
        </p:txBody>
      </p:sp>
      <p:sp>
        <p:nvSpPr>
          <p:cNvPr id="3200006" name="Rectangle 6"/>
          <p:cNvSpPr>
            <a:spLocks noChangeArrowheads="1"/>
          </p:cNvSpPr>
          <p:nvPr/>
        </p:nvSpPr>
        <p:spPr bwMode="auto">
          <a:xfrm>
            <a:off x="3200400" y="3665538"/>
            <a:ext cx="914400" cy="457200"/>
          </a:xfrm>
          <a:prstGeom prst="rect">
            <a:avLst/>
          </a:prstGeom>
          <a:solidFill>
            <a:srgbClr val="66FF66"/>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B</a:t>
            </a:r>
          </a:p>
        </p:txBody>
      </p:sp>
      <p:sp>
        <p:nvSpPr>
          <p:cNvPr id="3200007" name="Rectangle 7"/>
          <p:cNvSpPr>
            <a:spLocks noChangeArrowheads="1"/>
          </p:cNvSpPr>
          <p:nvPr/>
        </p:nvSpPr>
        <p:spPr bwMode="auto">
          <a:xfrm>
            <a:off x="4572000" y="3665538"/>
            <a:ext cx="914400" cy="457200"/>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C</a:t>
            </a:r>
          </a:p>
        </p:txBody>
      </p:sp>
      <p:sp>
        <p:nvSpPr>
          <p:cNvPr id="3200008" name="Rectangle 8"/>
          <p:cNvSpPr>
            <a:spLocks noChangeArrowheads="1"/>
          </p:cNvSpPr>
          <p:nvPr/>
        </p:nvSpPr>
        <p:spPr bwMode="auto">
          <a:xfrm>
            <a:off x="5943600" y="3657600"/>
            <a:ext cx="914400" cy="457200"/>
          </a:xfrm>
          <a:prstGeom prst="rect">
            <a:avLst/>
          </a:prstGeom>
          <a:solidFill>
            <a:srgbClr val="66FF66"/>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D</a:t>
            </a:r>
          </a:p>
        </p:txBody>
      </p:sp>
      <p:grpSp>
        <p:nvGrpSpPr>
          <p:cNvPr id="2" name="Group 9"/>
          <p:cNvGrpSpPr>
            <a:grpSpLocks/>
          </p:cNvGrpSpPr>
          <p:nvPr/>
        </p:nvGrpSpPr>
        <p:grpSpPr bwMode="auto">
          <a:xfrm>
            <a:off x="2286000" y="3014663"/>
            <a:ext cx="4206875" cy="639762"/>
            <a:chOff x="1440" y="1757"/>
            <a:chExt cx="2650" cy="403"/>
          </a:xfrm>
        </p:grpSpPr>
        <p:sp>
          <p:nvSpPr>
            <p:cNvPr id="3200010" name="Freeform 10"/>
            <p:cNvSpPr>
              <a:spLocks/>
            </p:cNvSpPr>
            <p:nvPr/>
          </p:nvSpPr>
          <p:spPr bwMode="auto">
            <a:xfrm>
              <a:off x="1440" y="2045"/>
              <a:ext cx="864" cy="11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200011" name="Freeform 11"/>
            <p:cNvSpPr>
              <a:spLocks/>
            </p:cNvSpPr>
            <p:nvPr/>
          </p:nvSpPr>
          <p:spPr bwMode="auto">
            <a:xfrm>
              <a:off x="1440" y="1757"/>
              <a:ext cx="2650" cy="40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grpSp>
      <p:sp>
        <p:nvSpPr>
          <p:cNvPr id="3200012" name="Text Box 12" descr="90%"/>
          <p:cNvSpPr txBox="1">
            <a:spLocks noChangeArrowheads="1"/>
          </p:cNvSpPr>
          <p:nvPr/>
        </p:nvSpPr>
        <p:spPr bwMode="auto">
          <a:xfrm>
            <a:off x="2644775" y="2947988"/>
            <a:ext cx="595313" cy="338137"/>
          </a:xfrm>
          <a:prstGeom prst="rect">
            <a:avLst/>
          </a:prstGeom>
          <a:noFill/>
          <a:ln w="12700" algn="ctr">
            <a:noFill/>
            <a:miter lim="800000"/>
            <a:headEnd/>
            <a:tailEnd/>
          </a:ln>
          <a:effectLst/>
        </p:spPr>
        <p:txBody>
          <a:bodyPr wrap="none" lIns="64008" tIns="32004" rIns="64008" bIns="32004">
            <a:spAutoFit/>
          </a:bodyPr>
          <a:lstStyle/>
          <a:p>
            <a:pPr algn="ctr"/>
            <a:r>
              <a:rPr lang="en-US">
                <a:solidFill>
                  <a:srgbClr val="02203A"/>
                </a:solidFill>
              </a:rPr>
              <a:t>Spill</a:t>
            </a:r>
          </a:p>
        </p:txBody>
      </p:sp>
      <p:sp>
        <p:nvSpPr>
          <p:cNvPr id="3200013" name="Text Box 13" descr="90%"/>
          <p:cNvSpPr txBox="1">
            <a:spLocks noChangeArrowheads="1"/>
          </p:cNvSpPr>
          <p:nvPr/>
        </p:nvSpPr>
        <p:spPr bwMode="auto">
          <a:xfrm>
            <a:off x="1570038" y="4286250"/>
            <a:ext cx="13335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=1 </a:t>
            </a:r>
          </a:p>
          <a:p>
            <a:pPr algn="ctr"/>
            <a:r>
              <a:rPr lang="en-US" sz="1400"/>
              <a:t>(Spiller cache)</a:t>
            </a:r>
          </a:p>
        </p:txBody>
      </p:sp>
      <p:sp>
        <p:nvSpPr>
          <p:cNvPr id="3200014" name="Text Box 14" descr="90%"/>
          <p:cNvSpPr txBox="1">
            <a:spLocks noChangeArrowheads="1"/>
          </p:cNvSpPr>
          <p:nvPr/>
        </p:nvSpPr>
        <p:spPr bwMode="auto">
          <a:xfrm>
            <a:off x="2903538" y="4294188"/>
            <a:ext cx="14986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=0 </a:t>
            </a:r>
          </a:p>
          <a:p>
            <a:pPr algn="ctr"/>
            <a:r>
              <a:rPr lang="en-US" sz="1400"/>
              <a:t>(Receiver cache)</a:t>
            </a:r>
          </a:p>
        </p:txBody>
      </p:sp>
      <p:sp>
        <p:nvSpPr>
          <p:cNvPr id="3200015" name="Text Box 15" descr="90%"/>
          <p:cNvSpPr txBox="1">
            <a:spLocks noChangeArrowheads="1"/>
          </p:cNvSpPr>
          <p:nvPr/>
        </p:nvSpPr>
        <p:spPr bwMode="auto">
          <a:xfrm>
            <a:off x="4330700" y="4279900"/>
            <a:ext cx="1393825" cy="520700"/>
          </a:xfrm>
          <a:prstGeom prst="rect">
            <a:avLst/>
          </a:prstGeom>
          <a:noFill/>
          <a:ln w="12700" algn="ctr">
            <a:noFill/>
            <a:miter lim="800000"/>
            <a:headEnd/>
            <a:tailEnd/>
          </a:ln>
          <a:effectLst/>
        </p:spPr>
        <p:txBody>
          <a:bodyPr wrap="none" lIns="64008" tIns="32004" rIns="64008" bIns="32004">
            <a:spAutoFit/>
          </a:bodyPr>
          <a:lstStyle/>
          <a:p>
            <a:pPr algn="ctr"/>
            <a:r>
              <a:rPr lang="en-US" sz="1400"/>
              <a:t>S/R =1</a:t>
            </a:r>
          </a:p>
          <a:p>
            <a:pPr algn="ctr"/>
            <a:r>
              <a:rPr lang="en-US" sz="1400"/>
              <a:t>(Spiller cache)</a:t>
            </a:r>
            <a:r>
              <a:rPr lang="en-US" sz="1600"/>
              <a:t> </a:t>
            </a:r>
          </a:p>
        </p:txBody>
      </p:sp>
      <p:sp>
        <p:nvSpPr>
          <p:cNvPr id="3200016" name="Text Box 16" descr="90%"/>
          <p:cNvSpPr txBox="1">
            <a:spLocks noChangeArrowheads="1"/>
          </p:cNvSpPr>
          <p:nvPr/>
        </p:nvSpPr>
        <p:spPr bwMode="auto">
          <a:xfrm>
            <a:off x="5648325" y="4303713"/>
            <a:ext cx="14986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=0 </a:t>
            </a:r>
          </a:p>
          <a:p>
            <a:pPr algn="ctr"/>
            <a:r>
              <a:rPr lang="en-US" sz="1400"/>
              <a:t>(Receiver cache)</a:t>
            </a:r>
          </a:p>
        </p:txBody>
      </p:sp>
      <p:grpSp>
        <p:nvGrpSpPr>
          <p:cNvPr id="3" name="Group 17"/>
          <p:cNvGrpSpPr>
            <a:grpSpLocks/>
          </p:cNvGrpSpPr>
          <p:nvPr/>
        </p:nvGrpSpPr>
        <p:grpSpPr bwMode="auto">
          <a:xfrm>
            <a:off x="4114800" y="3379788"/>
            <a:ext cx="1828800" cy="274637"/>
            <a:chOff x="2362" y="1987"/>
            <a:chExt cx="1688" cy="173"/>
          </a:xfrm>
        </p:grpSpPr>
        <p:sp>
          <p:nvSpPr>
            <p:cNvPr id="3200018" name="Freeform 18"/>
            <p:cNvSpPr>
              <a:spLocks/>
            </p:cNvSpPr>
            <p:nvPr/>
          </p:nvSpPr>
          <p:spPr bwMode="auto">
            <a:xfrm>
              <a:off x="3226" y="1987"/>
              <a:ext cx="824" cy="17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dash"/>
              <a:round/>
              <a:headEnd/>
              <a:tailEnd type="triangle" w="med" len="med"/>
            </a:ln>
            <a:effectLst/>
          </p:spPr>
          <p:txBody>
            <a:bodyPr wrap="none" lIns="64008" tIns="32004" rIns="64008" bIns="32004" anchor="ctr"/>
            <a:lstStyle/>
            <a:p>
              <a:endParaRPr lang="en-US"/>
            </a:p>
          </p:txBody>
        </p:sp>
        <p:sp>
          <p:nvSpPr>
            <p:cNvPr id="3200019" name="Freeform 19"/>
            <p:cNvSpPr>
              <a:spLocks/>
            </p:cNvSpPr>
            <p:nvPr/>
          </p:nvSpPr>
          <p:spPr bwMode="auto">
            <a:xfrm>
              <a:off x="2362" y="1987"/>
              <a:ext cx="864" cy="16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dash"/>
              <a:round/>
              <a:headEnd type="triangle" w="med" len="med"/>
              <a:tailEnd type="none" w="med" len="med"/>
            </a:ln>
            <a:effectLst/>
          </p:spPr>
          <p:txBody>
            <a:bodyPr wrap="none" lIns="64008" tIns="32004" rIns="64008" bIns="32004"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00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00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004" grpId="0"/>
      <p:bldP spid="3200012" grpId="0"/>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“Giver” &amp; “Taker” Applications</a:t>
            </a:r>
            <a:endParaRPr lang="en-US" dirty="0"/>
          </a:p>
        </p:txBody>
      </p:sp>
      <p:sp>
        <p:nvSpPr>
          <p:cNvPr id="3" name="Content Placeholder 2"/>
          <p:cNvSpPr>
            <a:spLocks noGrp="1"/>
          </p:cNvSpPr>
          <p:nvPr>
            <p:ph idx="1"/>
          </p:nvPr>
        </p:nvSpPr>
        <p:spPr>
          <a:xfrm>
            <a:off x="0" y="381000"/>
            <a:ext cx="9144000" cy="1524000"/>
          </a:xfrm>
        </p:spPr>
        <p:txBody>
          <a:bodyPr/>
          <a:lstStyle/>
          <a:p>
            <a:r>
              <a:rPr lang="en-US" dirty="0" smtClean="0"/>
              <a:t>Some applications </a:t>
            </a:r>
          </a:p>
          <a:p>
            <a:pPr lvl="1"/>
            <a:r>
              <a:rPr lang="en-US" dirty="0" smtClean="0"/>
              <a:t>Benefit from more cache </a:t>
            </a:r>
            <a:r>
              <a:rPr lang="en-US" dirty="0" smtClean="0">
                <a:sym typeface="Wingdings" pitchFamily="2" charset="2"/>
              </a:rPr>
              <a:t> Takers</a:t>
            </a:r>
          </a:p>
          <a:p>
            <a:pPr lvl="1"/>
            <a:r>
              <a:rPr lang="en-US" dirty="0" smtClean="0">
                <a:sym typeface="Wingdings" pitchFamily="2" charset="2"/>
              </a:rPr>
              <a:t>Do not benefit from more cache  Givers</a:t>
            </a:r>
          </a:p>
        </p:txBody>
      </p:sp>
      <p:pic>
        <p:nvPicPr>
          <p:cNvPr id="491523" name="Picture 3"/>
          <p:cNvPicPr>
            <a:picLocks noChangeAspect="1" noChangeArrowheads="1"/>
          </p:cNvPicPr>
          <p:nvPr/>
        </p:nvPicPr>
        <p:blipFill>
          <a:blip r:embed="rId2"/>
          <a:srcRect/>
          <a:stretch>
            <a:fillRect/>
          </a:stretch>
        </p:blipFill>
        <p:spPr bwMode="auto">
          <a:xfrm>
            <a:off x="0" y="1828800"/>
            <a:ext cx="9144000" cy="3466919"/>
          </a:xfrm>
          <a:prstGeom prst="rect">
            <a:avLst/>
          </a:prstGeom>
          <a:noFill/>
          <a:ln w="9525">
            <a:noFill/>
            <a:miter lim="800000"/>
            <a:headEnd/>
            <a:tailEnd/>
          </a:ln>
          <a:effectLst/>
        </p:spPr>
      </p:pic>
      <p:sp>
        <p:nvSpPr>
          <p:cNvPr id="7" name="Content Placeholder 2"/>
          <p:cNvSpPr txBox="1">
            <a:spLocks/>
          </p:cNvSpPr>
          <p:nvPr/>
        </p:nvSpPr>
        <p:spPr bwMode="auto">
          <a:xfrm>
            <a:off x="0" y="5334000"/>
            <a:ext cx="91440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If all Givers</a:t>
            </a:r>
            <a:r>
              <a:rPr kumimoji="0" lang="en-US" sz="2800" b="0" i="0" u="none" strike="noStrike" kern="0" cap="none" spc="0" normalizeH="0" noProof="0" dirty="0" smtClean="0">
                <a:ln>
                  <a:noFill/>
                </a:ln>
                <a:solidFill>
                  <a:schemeClr val="tx1"/>
                </a:solidFill>
                <a:effectLst/>
                <a:uLnTx/>
                <a:uFillTx/>
                <a:latin typeface="+mn-lt"/>
                <a:ea typeface="+mn-ea"/>
                <a:cs typeface="+mn-cs"/>
              </a:rPr>
              <a:t> </a:t>
            </a:r>
            <a:r>
              <a:rPr kumimoji="0" lang="en-US" sz="2800" b="0" i="0" u="none" strike="noStrike" kern="0" cap="none" spc="0" normalizeH="0" noProof="0" dirty="0" smtClean="0">
                <a:ln>
                  <a:noFill/>
                </a:ln>
                <a:solidFill>
                  <a:schemeClr val="tx1"/>
                </a:solidFill>
                <a:effectLst/>
                <a:uLnTx/>
                <a:uFillTx/>
                <a:latin typeface="+mn-lt"/>
                <a:ea typeface="+mn-ea"/>
                <a:cs typeface="+mn-cs"/>
                <a:sym typeface="Wingdings" pitchFamily="2" charset="2"/>
              </a:rPr>
              <a:t> Private cache works well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baseline="0" dirty="0" smtClean="0">
                <a:latin typeface="+mn-lt"/>
                <a:sym typeface="Wingdings" pitchFamily="2" charset="2"/>
              </a:rPr>
              <a:t>If</a:t>
            </a:r>
            <a:r>
              <a:rPr lang="en-US" sz="2800" kern="0" dirty="0" smtClean="0">
                <a:latin typeface="+mn-lt"/>
                <a:sym typeface="Wingdings" pitchFamily="2" charset="2"/>
              </a:rPr>
              <a:t> mix  Spilling helps</a:t>
            </a:r>
            <a:endParaRPr kumimoji="0" lang="en-US" sz="2400" b="0" i="0" u="none" strike="noStrike" kern="0" cap="none" spc="0" normalizeH="0" baseline="0" noProof="0" dirty="0" smtClean="0">
              <a:ln>
                <a:noFill/>
              </a:ln>
              <a:solidFill>
                <a:srgbClr val="0066CC"/>
              </a:solidFill>
              <a:effectLst/>
              <a:uLnTx/>
              <a:uFillTx/>
              <a:latin typeface="+mn-lt"/>
              <a:sym typeface="Wingdings" pitchFamily="2" charset="2"/>
            </a:endParaRPr>
          </a:p>
        </p:txBody>
      </p:sp>
      <p:sp>
        <p:nvSpPr>
          <p:cNvPr id="6" name="TextBox 5"/>
          <p:cNvSpPr txBox="1"/>
          <p:nvPr/>
        </p:nvSpPr>
        <p:spPr>
          <a:xfrm>
            <a:off x="8001000" y="5562600"/>
            <a:ext cx="838691" cy="369332"/>
          </a:xfrm>
          <a:prstGeom prst="rect">
            <a:avLst/>
          </a:prstGeom>
          <a:noFill/>
        </p:spPr>
        <p:txBody>
          <a:bodyPr wrap="none" rtlCol="0">
            <a:spAutoFit/>
          </a:bodyPr>
          <a:lstStyle/>
          <a:p>
            <a:r>
              <a:rPr lang="en-US" dirty="0" smtClean="0"/>
              <a:t>#ways</a:t>
            </a:r>
            <a:endParaRPr lang="en-US" dirty="0"/>
          </a:p>
        </p:txBody>
      </p:sp>
      <p:cxnSp>
        <p:nvCxnSpPr>
          <p:cNvPr id="9" name="Straight Arrow Connector 8"/>
          <p:cNvCxnSpPr>
            <a:endCxn id="6" idx="0"/>
          </p:cNvCxnSpPr>
          <p:nvPr/>
        </p:nvCxnSpPr>
        <p:spPr bwMode="auto">
          <a:xfrm rot="5400000">
            <a:off x="8324973" y="5124573"/>
            <a:ext cx="533400" cy="342654"/>
          </a:xfrm>
          <a:prstGeom prst="straightConnector1">
            <a:avLst/>
          </a:prstGeom>
          <a:solidFill>
            <a:schemeClr val="accent1"/>
          </a:solidFill>
          <a:ln w="9525" cap="flat" cmpd="sng" algn="ctr">
            <a:solidFill>
              <a:schemeClr val="tx1"/>
            </a:solidFill>
            <a:prstDash val="solid"/>
            <a:round/>
            <a:headEnd type="arrow" w="lg" len="med"/>
            <a:tailEnd type="arrow"/>
          </a:ln>
          <a:effectLst/>
        </p:spPr>
      </p:cxn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a block?</a:t>
            </a:r>
            <a:endParaRPr lang="en-US" dirty="0"/>
          </a:p>
        </p:txBody>
      </p:sp>
      <p:sp>
        <p:nvSpPr>
          <p:cNvPr id="3" name="Content Placeholder 2"/>
          <p:cNvSpPr>
            <a:spLocks noGrp="1"/>
          </p:cNvSpPr>
          <p:nvPr>
            <p:ph idx="1"/>
          </p:nvPr>
        </p:nvSpPr>
        <p:spPr/>
        <p:txBody>
          <a:bodyPr/>
          <a:lstStyle/>
          <a:p>
            <a:r>
              <a:rPr lang="en-US" dirty="0" smtClean="0"/>
              <a:t>First check the “local” bank</a:t>
            </a:r>
          </a:p>
          <a:p>
            <a:r>
              <a:rPr lang="en-US" dirty="0" smtClean="0"/>
              <a:t>Then “snoop” all other caches</a:t>
            </a:r>
          </a:p>
          <a:p>
            <a:r>
              <a:rPr lang="en-US" dirty="0" smtClean="0"/>
              <a:t>Then go to memory</a:t>
            </a:r>
            <a:endParaRPr lang="en-US" dirty="0"/>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3"/>
          <p:cNvSpPr>
            <a:spLocks noGrp="1"/>
          </p:cNvSpPr>
          <p:nvPr>
            <p:ph type="sldNum" sz="quarter" idx="10"/>
          </p:nvPr>
        </p:nvSpPr>
        <p:spPr/>
        <p:txBody>
          <a:bodyPr/>
          <a:lstStyle/>
          <a:p>
            <a:fld id="{1C629486-275A-4A2C-B892-846065460BBD}" type="slidenum">
              <a:rPr lang="en-US"/>
              <a:pPr/>
              <a:t>334</a:t>
            </a:fld>
            <a:endParaRPr lang="en-US"/>
          </a:p>
        </p:txBody>
      </p:sp>
      <p:grpSp>
        <p:nvGrpSpPr>
          <p:cNvPr id="2" name="Group 2"/>
          <p:cNvGrpSpPr>
            <a:grpSpLocks/>
          </p:cNvGrpSpPr>
          <p:nvPr/>
        </p:nvGrpSpPr>
        <p:grpSpPr bwMode="auto">
          <a:xfrm>
            <a:off x="4538663" y="2032000"/>
            <a:ext cx="2095500" cy="3175000"/>
            <a:chOff x="4848" y="1536"/>
            <a:chExt cx="2112" cy="2400"/>
          </a:xfrm>
        </p:grpSpPr>
        <p:sp>
          <p:nvSpPr>
            <p:cNvPr id="3202051" name="Rectangle 3"/>
            <p:cNvSpPr>
              <a:spLocks noChangeArrowheads="1"/>
            </p:cNvSpPr>
            <p:nvPr/>
          </p:nvSpPr>
          <p:spPr bwMode="auto">
            <a:xfrm>
              <a:off x="4848" y="163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2" name="Rectangle 4"/>
            <p:cNvSpPr>
              <a:spLocks noChangeArrowheads="1"/>
            </p:cNvSpPr>
            <p:nvPr/>
          </p:nvSpPr>
          <p:spPr bwMode="auto">
            <a:xfrm>
              <a:off x="4848" y="172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3" name="Rectangle 5"/>
            <p:cNvSpPr>
              <a:spLocks noChangeArrowheads="1"/>
            </p:cNvSpPr>
            <p:nvPr/>
          </p:nvSpPr>
          <p:spPr bwMode="auto">
            <a:xfrm>
              <a:off x="4848" y="182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4" name="Rectangle 6"/>
            <p:cNvSpPr>
              <a:spLocks noChangeArrowheads="1"/>
            </p:cNvSpPr>
            <p:nvPr/>
          </p:nvSpPr>
          <p:spPr bwMode="auto">
            <a:xfrm>
              <a:off x="4848" y="192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5" name="Rectangle 7"/>
            <p:cNvSpPr>
              <a:spLocks noChangeArrowheads="1"/>
            </p:cNvSpPr>
            <p:nvPr/>
          </p:nvSpPr>
          <p:spPr bwMode="auto">
            <a:xfrm>
              <a:off x="4848" y="201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6" name="Rectangle 8"/>
            <p:cNvSpPr>
              <a:spLocks noChangeArrowheads="1"/>
            </p:cNvSpPr>
            <p:nvPr/>
          </p:nvSpPr>
          <p:spPr bwMode="auto">
            <a:xfrm>
              <a:off x="4848" y="220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7" name="Rectangle 9"/>
            <p:cNvSpPr>
              <a:spLocks noChangeArrowheads="1"/>
            </p:cNvSpPr>
            <p:nvPr/>
          </p:nvSpPr>
          <p:spPr bwMode="auto">
            <a:xfrm>
              <a:off x="4848" y="230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8" name="Rectangle 10"/>
            <p:cNvSpPr>
              <a:spLocks noChangeArrowheads="1"/>
            </p:cNvSpPr>
            <p:nvPr/>
          </p:nvSpPr>
          <p:spPr bwMode="auto">
            <a:xfrm>
              <a:off x="4848" y="240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9" name="Rectangle 11"/>
            <p:cNvSpPr>
              <a:spLocks noChangeArrowheads="1"/>
            </p:cNvSpPr>
            <p:nvPr/>
          </p:nvSpPr>
          <p:spPr bwMode="auto">
            <a:xfrm>
              <a:off x="4848" y="249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0" name="Rectangle 12"/>
            <p:cNvSpPr>
              <a:spLocks noChangeArrowheads="1"/>
            </p:cNvSpPr>
            <p:nvPr/>
          </p:nvSpPr>
          <p:spPr bwMode="auto">
            <a:xfrm>
              <a:off x="4848" y="259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1" name="Rectangle 13"/>
            <p:cNvSpPr>
              <a:spLocks noChangeArrowheads="1"/>
            </p:cNvSpPr>
            <p:nvPr/>
          </p:nvSpPr>
          <p:spPr bwMode="auto">
            <a:xfrm>
              <a:off x="4848" y="268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2" name="Rectangle 14"/>
            <p:cNvSpPr>
              <a:spLocks noChangeArrowheads="1"/>
            </p:cNvSpPr>
            <p:nvPr/>
          </p:nvSpPr>
          <p:spPr bwMode="auto">
            <a:xfrm>
              <a:off x="4848" y="278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3" name="Rectangle 15"/>
            <p:cNvSpPr>
              <a:spLocks noChangeArrowheads="1"/>
            </p:cNvSpPr>
            <p:nvPr/>
          </p:nvSpPr>
          <p:spPr bwMode="auto">
            <a:xfrm>
              <a:off x="4848" y="288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4" name="Rectangle 16"/>
            <p:cNvSpPr>
              <a:spLocks noChangeArrowheads="1"/>
            </p:cNvSpPr>
            <p:nvPr/>
          </p:nvSpPr>
          <p:spPr bwMode="auto">
            <a:xfrm>
              <a:off x="4848" y="297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5" name="Rectangle 17"/>
            <p:cNvSpPr>
              <a:spLocks noChangeArrowheads="1"/>
            </p:cNvSpPr>
            <p:nvPr/>
          </p:nvSpPr>
          <p:spPr bwMode="auto">
            <a:xfrm>
              <a:off x="4848" y="307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6" name="Rectangle 18"/>
            <p:cNvSpPr>
              <a:spLocks noChangeArrowheads="1"/>
            </p:cNvSpPr>
            <p:nvPr/>
          </p:nvSpPr>
          <p:spPr bwMode="auto">
            <a:xfrm>
              <a:off x="4848" y="316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7" name="Rectangle 19"/>
            <p:cNvSpPr>
              <a:spLocks noChangeArrowheads="1"/>
            </p:cNvSpPr>
            <p:nvPr/>
          </p:nvSpPr>
          <p:spPr bwMode="auto">
            <a:xfrm>
              <a:off x="4848" y="326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8" name="Rectangle 20"/>
            <p:cNvSpPr>
              <a:spLocks noChangeArrowheads="1"/>
            </p:cNvSpPr>
            <p:nvPr/>
          </p:nvSpPr>
          <p:spPr bwMode="auto">
            <a:xfrm>
              <a:off x="4848" y="336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9" name="Rectangle 21"/>
            <p:cNvSpPr>
              <a:spLocks noChangeArrowheads="1"/>
            </p:cNvSpPr>
            <p:nvPr/>
          </p:nvSpPr>
          <p:spPr bwMode="auto">
            <a:xfrm>
              <a:off x="4848" y="345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0" name="Rectangle 22"/>
            <p:cNvSpPr>
              <a:spLocks noChangeArrowheads="1"/>
            </p:cNvSpPr>
            <p:nvPr/>
          </p:nvSpPr>
          <p:spPr bwMode="auto">
            <a:xfrm>
              <a:off x="4848" y="355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1" name="Rectangle 23"/>
            <p:cNvSpPr>
              <a:spLocks noChangeArrowheads="1"/>
            </p:cNvSpPr>
            <p:nvPr/>
          </p:nvSpPr>
          <p:spPr bwMode="auto">
            <a:xfrm>
              <a:off x="4848" y="364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2" name="Rectangle 24"/>
            <p:cNvSpPr>
              <a:spLocks noChangeArrowheads="1"/>
            </p:cNvSpPr>
            <p:nvPr/>
          </p:nvSpPr>
          <p:spPr bwMode="auto">
            <a:xfrm>
              <a:off x="4848" y="374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3" name="Rectangle 25"/>
            <p:cNvSpPr>
              <a:spLocks noChangeArrowheads="1"/>
            </p:cNvSpPr>
            <p:nvPr/>
          </p:nvSpPr>
          <p:spPr bwMode="auto">
            <a:xfrm>
              <a:off x="4848" y="384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4" name="Rectangle 26"/>
            <p:cNvSpPr>
              <a:spLocks noChangeArrowheads="1"/>
            </p:cNvSpPr>
            <p:nvPr/>
          </p:nvSpPr>
          <p:spPr bwMode="auto">
            <a:xfrm>
              <a:off x="4848" y="153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5" name="Rectangle 27"/>
            <p:cNvSpPr>
              <a:spLocks noChangeArrowheads="1"/>
            </p:cNvSpPr>
            <p:nvPr/>
          </p:nvSpPr>
          <p:spPr bwMode="auto">
            <a:xfrm>
              <a:off x="4848" y="211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grpSp>
        <p:nvGrpSpPr>
          <p:cNvPr id="3" name="Group 28"/>
          <p:cNvGrpSpPr>
            <a:grpSpLocks/>
          </p:cNvGrpSpPr>
          <p:nvPr/>
        </p:nvGrpSpPr>
        <p:grpSpPr bwMode="auto">
          <a:xfrm>
            <a:off x="4552950" y="2032000"/>
            <a:ext cx="2095500" cy="3175000"/>
            <a:chOff x="4848" y="1536"/>
            <a:chExt cx="2112" cy="2400"/>
          </a:xfrm>
        </p:grpSpPr>
        <p:sp>
          <p:nvSpPr>
            <p:cNvPr id="3202077" name="Rectangle 29"/>
            <p:cNvSpPr>
              <a:spLocks noChangeArrowheads="1"/>
            </p:cNvSpPr>
            <p:nvPr/>
          </p:nvSpPr>
          <p:spPr bwMode="auto">
            <a:xfrm>
              <a:off x="4848" y="1632"/>
              <a:ext cx="2112" cy="96"/>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8" name="Rectangle 30"/>
            <p:cNvSpPr>
              <a:spLocks noChangeArrowheads="1"/>
            </p:cNvSpPr>
            <p:nvPr/>
          </p:nvSpPr>
          <p:spPr bwMode="auto">
            <a:xfrm>
              <a:off x="4848" y="172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9" name="Rectangle 31"/>
            <p:cNvSpPr>
              <a:spLocks noChangeArrowheads="1"/>
            </p:cNvSpPr>
            <p:nvPr/>
          </p:nvSpPr>
          <p:spPr bwMode="auto">
            <a:xfrm>
              <a:off x="4848" y="182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0" name="Rectangle 32"/>
            <p:cNvSpPr>
              <a:spLocks noChangeArrowheads="1"/>
            </p:cNvSpPr>
            <p:nvPr/>
          </p:nvSpPr>
          <p:spPr bwMode="auto">
            <a:xfrm>
              <a:off x="4848" y="1920"/>
              <a:ext cx="2112" cy="96"/>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1" name="Rectangle 33"/>
            <p:cNvSpPr>
              <a:spLocks noChangeArrowheads="1"/>
            </p:cNvSpPr>
            <p:nvPr/>
          </p:nvSpPr>
          <p:spPr bwMode="auto">
            <a:xfrm>
              <a:off x="4848" y="201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2" name="Rectangle 34"/>
            <p:cNvSpPr>
              <a:spLocks noChangeArrowheads="1"/>
            </p:cNvSpPr>
            <p:nvPr/>
          </p:nvSpPr>
          <p:spPr bwMode="auto">
            <a:xfrm>
              <a:off x="4848" y="220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3" name="Rectangle 35"/>
            <p:cNvSpPr>
              <a:spLocks noChangeArrowheads="1"/>
            </p:cNvSpPr>
            <p:nvPr/>
          </p:nvSpPr>
          <p:spPr bwMode="auto">
            <a:xfrm>
              <a:off x="4848" y="230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4" name="Rectangle 36"/>
            <p:cNvSpPr>
              <a:spLocks noChangeArrowheads="1"/>
            </p:cNvSpPr>
            <p:nvPr/>
          </p:nvSpPr>
          <p:spPr bwMode="auto">
            <a:xfrm>
              <a:off x="4848" y="240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5" name="Rectangle 37"/>
            <p:cNvSpPr>
              <a:spLocks noChangeArrowheads="1"/>
            </p:cNvSpPr>
            <p:nvPr/>
          </p:nvSpPr>
          <p:spPr bwMode="auto">
            <a:xfrm>
              <a:off x="4848" y="2496"/>
              <a:ext cx="2112" cy="96"/>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6" name="Rectangle 38"/>
            <p:cNvSpPr>
              <a:spLocks noChangeArrowheads="1"/>
            </p:cNvSpPr>
            <p:nvPr/>
          </p:nvSpPr>
          <p:spPr bwMode="auto">
            <a:xfrm>
              <a:off x="4848" y="259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7" name="Rectangle 39"/>
            <p:cNvSpPr>
              <a:spLocks noChangeArrowheads="1"/>
            </p:cNvSpPr>
            <p:nvPr/>
          </p:nvSpPr>
          <p:spPr bwMode="auto">
            <a:xfrm>
              <a:off x="4848" y="2688"/>
              <a:ext cx="2112" cy="96"/>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8" name="Rectangle 40"/>
            <p:cNvSpPr>
              <a:spLocks noChangeArrowheads="1"/>
            </p:cNvSpPr>
            <p:nvPr/>
          </p:nvSpPr>
          <p:spPr bwMode="auto">
            <a:xfrm>
              <a:off x="4848" y="278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9" name="Rectangle 41"/>
            <p:cNvSpPr>
              <a:spLocks noChangeArrowheads="1"/>
            </p:cNvSpPr>
            <p:nvPr/>
          </p:nvSpPr>
          <p:spPr bwMode="auto">
            <a:xfrm>
              <a:off x="4848" y="288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0" name="Rectangle 42"/>
            <p:cNvSpPr>
              <a:spLocks noChangeArrowheads="1"/>
            </p:cNvSpPr>
            <p:nvPr/>
          </p:nvSpPr>
          <p:spPr bwMode="auto">
            <a:xfrm>
              <a:off x="4848" y="297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1" name="Rectangle 43"/>
            <p:cNvSpPr>
              <a:spLocks noChangeArrowheads="1"/>
            </p:cNvSpPr>
            <p:nvPr/>
          </p:nvSpPr>
          <p:spPr bwMode="auto">
            <a:xfrm>
              <a:off x="4848" y="307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2" name="Rectangle 44"/>
            <p:cNvSpPr>
              <a:spLocks noChangeArrowheads="1"/>
            </p:cNvSpPr>
            <p:nvPr/>
          </p:nvSpPr>
          <p:spPr bwMode="auto">
            <a:xfrm>
              <a:off x="4848" y="3168"/>
              <a:ext cx="2112" cy="96"/>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3" name="Rectangle 45"/>
            <p:cNvSpPr>
              <a:spLocks noChangeArrowheads="1"/>
            </p:cNvSpPr>
            <p:nvPr/>
          </p:nvSpPr>
          <p:spPr bwMode="auto">
            <a:xfrm>
              <a:off x="4848" y="326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4" name="Rectangle 46"/>
            <p:cNvSpPr>
              <a:spLocks noChangeArrowheads="1"/>
            </p:cNvSpPr>
            <p:nvPr/>
          </p:nvSpPr>
          <p:spPr bwMode="auto">
            <a:xfrm>
              <a:off x="4848" y="336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5" name="Rectangle 47"/>
            <p:cNvSpPr>
              <a:spLocks noChangeArrowheads="1"/>
            </p:cNvSpPr>
            <p:nvPr/>
          </p:nvSpPr>
          <p:spPr bwMode="auto">
            <a:xfrm>
              <a:off x="4848" y="3456"/>
              <a:ext cx="2112" cy="96"/>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6" name="Rectangle 48"/>
            <p:cNvSpPr>
              <a:spLocks noChangeArrowheads="1"/>
            </p:cNvSpPr>
            <p:nvPr/>
          </p:nvSpPr>
          <p:spPr bwMode="auto">
            <a:xfrm>
              <a:off x="4848" y="355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7" name="Rectangle 49"/>
            <p:cNvSpPr>
              <a:spLocks noChangeArrowheads="1"/>
            </p:cNvSpPr>
            <p:nvPr/>
          </p:nvSpPr>
          <p:spPr bwMode="auto">
            <a:xfrm>
              <a:off x="4848" y="364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8" name="Rectangle 50"/>
            <p:cNvSpPr>
              <a:spLocks noChangeArrowheads="1"/>
            </p:cNvSpPr>
            <p:nvPr/>
          </p:nvSpPr>
          <p:spPr bwMode="auto">
            <a:xfrm>
              <a:off x="4848" y="374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9" name="Rectangle 51"/>
            <p:cNvSpPr>
              <a:spLocks noChangeArrowheads="1"/>
            </p:cNvSpPr>
            <p:nvPr/>
          </p:nvSpPr>
          <p:spPr bwMode="auto">
            <a:xfrm>
              <a:off x="4848" y="3840"/>
              <a:ext cx="2112" cy="96"/>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100" name="Rectangle 52"/>
            <p:cNvSpPr>
              <a:spLocks noChangeArrowheads="1"/>
            </p:cNvSpPr>
            <p:nvPr/>
          </p:nvSpPr>
          <p:spPr bwMode="auto">
            <a:xfrm>
              <a:off x="4848" y="1536"/>
              <a:ext cx="2112" cy="96"/>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101" name="Rectangle 53"/>
            <p:cNvSpPr>
              <a:spLocks noChangeArrowheads="1"/>
            </p:cNvSpPr>
            <p:nvPr/>
          </p:nvSpPr>
          <p:spPr bwMode="auto">
            <a:xfrm>
              <a:off x="4848" y="211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grpSp>
        <p:nvGrpSpPr>
          <p:cNvPr id="4" name="Group 54"/>
          <p:cNvGrpSpPr>
            <a:grpSpLocks/>
          </p:cNvGrpSpPr>
          <p:nvPr/>
        </p:nvGrpSpPr>
        <p:grpSpPr bwMode="auto">
          <a:xfrm>
            <a:off x="4549775" y="2017713"/>
            <a:ext cx="2095500" cy="3238500"/>
            <a:chOff x="4848" y="1536"/>
            <a:chExt cx="2112" cy="2448"/>
          </a:xfrm>
        </p:grpSpPr>
        <p:sp>
          <p:nvSpPr>
            <p:cNvPr id="3202103" name="Rectangle 55"/>
            <p:cNvSpPr>
              <a:spLocks noChangeArrowheads="1"/>
            </p:cNvSpPr>
            <p:nvPr/>
          </p:nvSpPr>
          <p:spPr bwMode="auto">
            <a:xfrm>
              <a:off x="4848" y="1536"/>
              <a:ext cx="2112" cy="432"/>
            </a:xfrm>
            <a:prstGeom prst="rect">
              <a:avLst/>
            </a:prstGeom>
            <a:solidFill>
              <a:srgbClr val="FF9900"/>
            </a:solidFill>
            <a:ln w="50800" algn="ctr">
              <a:solidFill>
                <a:srgbClr val="003300"/>
              </a:solidFill>
              <a:miter lim="800000"/>
              <a:headEnd/>
              <a:tailEnd/>
            </a:ln>
            <a:effectLst/>
          </p:spPr>
          <p:txBody>
            <a:bodyPr wrap="none" lIns="64008" tIns="32004" rIns="64008" bIns="32004" anchor="ctr"/>
            <a:lstStyle/>
            <a:p>
              <a:pPr algn="ctr"/>
              <a:r>
                <a:rPr lang="en-US" sz="1700"/>
                <a:t>Spiller-sets</a:t>
              </a:r>
            </a:p>
          </p:txBody>
        </p:sp>
        <p:sp>
          <p:nvSpPr>
            <p:cNvPr id="3202104" name="Rectangle 56"/>
            <p:cNvSpPr>
              <a:spLocks noChangeArrowheads="1"/>
            </p:cNvSpPr>
            <p:nvPr/>
          </p:nvSpPr>
          <p:spPr bwMode="auto">
            <a:xfrm>
              <a:off x="4848" y="2400"/>
              <a:ext cx="2112" cy="1584"/>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r>
                <a:rPr lang="en-US" sz="1700">
                  <a:solidFill>
                    <a:srgbClr val="003300"/>
                  </a:solidFill>
                </a:rPr>
                <a:t>Follower Sets</a:t>
              </a:r>
            </a:p>
          </p:txBody>
        </p:sp>
        <p:sp>
          <p:nvSpPr>
            <p:cNvPr id="3202105" name="Rectangle 57"/>
            <p:cNvSpPr>
              <a:spLocks noChangeArrowheads="1"/>
            </p:cNvSpPr>
            <p:nvPr/>
          </p:nvSpPr>
          <p:spPr bwMode="auto">
            <a:xfrm>
              <a:off x="4848" y="1968"/>
              <a:ext cx="2112" cy="432"/>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r>
                <a:rPr lang="en-US" sz="1700">
                  <a:solidFill>
                    <a:srgbClr val="000000"/>
                  </a:solidFill>
                </a:rPr>
                <a:t>Receiver-sets</a:t>
              </a:r>
            </a:p>
          </p:txBody>
        </p:sp>
      </p:grpSp>
      <p:sp>
        <p:nvSpPr>
          <p:cNvPr id="3202106" name="AutoShape 58"/>
          <p:cNvSpPr>
            <a:spLocks noChangeArrowheads="1"/>
          </p:cNvSpPr>
          <p:nvPr/>
        </p:nvSpPr>
        <p:spPr bwMode="auto">
          <a:xfrm>
            <a:off x="6681788" y="1911350"/>
            <a:ext cx="2254250" cy="2436813"/>
          </a:xfrm>
          <a:prstGeom prst="roundRect">
            <a:avLst>
              <a:gd name="adj" fmla="val 16667"/>
            </a:avLst>
          </a:prstGeom>
          <a:solidFill>
            <a:srgbClr val="CC99FF">
              <a:alpha val="50999"/>
            </a:srgbClr>
          </a:solidFill>
          <a:ln w="50800" algn="ctr">
            <a:noFill/>
            <a:round/>
            <a:headEnd/>
            <a:tailEnd/>
          </a:ln>
          <a:effectLst/>
        </p:spPr>
        <p:txBody>
          <a:bodyPr wrap="none" anchor="ctr"/>
          <a:lstStyle/>
          <a:p>
            <a:endParaRPr lang="en-US"/>
          </a:p>
        </p:txBody>
      </p:sp>
      <p:sp>
        <p:nvSpPr>
          <p:cNvPr id="3202107" name="Rectangle 59"/>
          <p:cNvSpPr>
            <a:spLocks noGrp="1" noChangeArrowheads="1"/>
          </p:cNvSpPr>
          <p:nvPr>
            <p:ph type="title"/>
          </p:nvPr>
        </p:nvSpPr>
        <p:spPr>
          <a:xfrm>
            <a:off x="0" y="0"/>
            <a:ext cx="7885113" cy="381000"/>
          </a:xfrm>
        </p:spPr>
        <p:txBody>
          <a:bodyPr/>
          <a:lstStyle/>
          <a:p>
            <a:pPr defTabSz="1306513"/>
            <a:r>
              <a:rPr lang="en-US" dirty="0"/>
              <a:t>Dynamic Spill-Receive via “Set Dueling”</a:t>
            </a:r>
          </a:p>
        </p:txBody>
      </p:sp>
      <p:sp>
        <p:nvSpPr>
          <p:cNvPr id="3202108" name="Rectangle 60"/>
          <p:cNvSpPr>
            <a:spLocks noChangeArrowheads="1"/>
          </p:cNvSpPr>
          <p:nvPr/>
        </p:nvSpPr>
        <p:spPr bwMode="auto">
          <a:xfrm>
            <a:off x="127000" y="1384300"/>
            <a:ext cx="4340225" cy="4914900"/>
          </a:xfrm>
          <a:prstGeom prst="rect">
            <a:avLst/>
          </a:prstGeom>
          <a:noFill/>
          <a:ln w="9525">
            <a:noFill/>
            <a:miter lim="800000"/>
            <a:headEnd/>
            <a:tailEnd/>
          </a:ln>
          <a:effectLst/>
        </p:spPr>
        <p:txBody>
          <a:bodyPr lIns="0" tIns="0" rIns="0" bIns="0"/>
          <a:lstStyle/>
          <a:p>
            <a:pPr marL="815975" lvl="2" indent="-461963" defTabSz="1306513">
              <a:lnSpc>
                <a:spcPct val="90000"/>
              </a:lnSpc>
              <a:spcBef>
                <a:spcPct val="20000"/>
              </a:spcBef>
              <a:buClr>
                <a:schemeClr val="accent2"/>
              </a:buClr>
              <a:buFont typeface="Arial" charset="0"/>
              <a:buNone/>
            </a:pPr>
            <a:r>
              <a:rPr lang="en-US"/>
              <a:t>Divide the cache in three:</a:t>
            </a:r>
          </a:p>
          <a:p>
            <a:pPr marL="1036638" lvl="3" indent="-217488" defTabSz="1306513">
              <a:lnSpc>
                <a:spcPct val="90000"/>
              </a:lnSpc>
              <a:spcBef>
                <a:spcPct val="20000"/>
              </a:spcBef>
              <a:buClr>
                <a:schemeClr val="accent2"/>
              </a:buClr>
              <a:buFontTx/>
              <a:buChar char="–"/>
            </a:pPr>
            <a:r>
              <a:rPr lang="en-US" sz="1600">
                <a:solidFill>
                  <a:srgbClr val="F06100"/>
                </a:solidFill>
              </a:rPr>
              <a:t>Spiller sets</a:t>
            </a:r>
          </a:p>
          <a:p>
            <a:pPr marL="1036638" lvl="3" indent="-217488" defTabSz="1306513">
              <a:lnSpc>
                <a:spcPct val="90000"/>
              </a:lnSpc>
              <a:spcBef>
                <a:spcPct val="20000"/>
              </a:spcBef>
              <a:buClr>
                <a:schemeClr val="accent2"/>
              </a:buClr>
              <a:buFontTx/>
              <a:buChar char="–"/>
            </a:pPr>
            <a:r>
              <a:rPr lang="en-US" sz="1600">
                <a:solidFill>
                  <a:srgbClr val="00DC49"/>
                </a:solidFill>
              </a:rPr>
              <a:t>Receiver sets</a:t>
            </a:r>
            <a:r>
              <a:rPr lang="en-US" sz="1600"/>
              <a:t> </a:t>
            </a:r>
          </a:p>
          <a:p>
            <a:pPr marL="1036638" lvl="3" indent="-217488" defTabSz="1306513">
              <a:lnSpc>
                <a:spcPct val="90000"/>
              </a:lnSpc>
              <a:spcBef>
                <a:spcPct val="20000"/>
              </a:spcBef>
              <a:buClr>
                <a:schemeClr val="accent2"/>
              </a:buClr>
              <a:buFontTx/>
              <a:buChar char="–"/>
            </a:pPr>
            <a:r>
              <a:rPr lang="en-US" sz="1600">
                <a:solidFill>
                  <a:srgbClr val="4D4D4D"/>
                </a:solidFill>
              </a:rPr>
              <a:t>Follower sets (winner of spiller, receiver) </a:t>
            </a:r>
          </a:p>
          <a:p>
            <a:pPr marL="1036638" lvl="3" indent="-217488" defTabSz="1306513">
              <a:lnSpc>
                <a:spcPct val="90000"/>
              </a:lnSpc>
              <a:spcBef>
                <a:spcPct val="20000"/>
              </a:spcBef>
              <a:buClr>
                <a:schemeClr val="accent2"/>
              </a:buClr>
            </a:pPr>
            <a:endParaRPr lang="en-US" sz="1600">
              <a:solidFill>
                <a:srgbClr val="4D4D4D"/>
              </a:solidFill>
            </a:endParaRPr>
          </a:p>
          <a:p>
            <a:pPr marL="815975" lvl="2" indent="-461963" defTabSz="1306513">
              <a:lnSpc>
                <a:spcPct val="90000"/>
              </a:lnSpc>
              <a:spcBef>
                <a:spcPct val="20000"/>
              </a:spcBef>
              <a:buClr>
                <a:schemeClr val="accent2"/>
              </a:buClr>
              <a:buFont typeface="Arial" charset="0"/>
              <a:buNone/>
            </a:pPr>
            <a:r>
              <a:rPr lang="en-US">
                <a:solidFill>
                  <a:srgbClr val="FF0000"/>
                </a:solidFill>
              </a:rPr>
              <a:t>n-bit PSEL counter </a:t>
            </a:r>
          </a:p>
          <a:p>
            <a:pPr marL="815975" lvl="2" indent="-461963" defTabSz="1306513">
              <a:lnSpc>
                <a:spcPct val="90000"/>
              </a:lnSpc>
              <a:spcBef>
                <a:spcPct val="20000"/>
              </a:spcBef>
              <a:buClr>
                <a:schemeClr val="accent2"/>
              </a:buClr>
              <a:buFont typeface="Arial" charset="0"/>
              <a:buNone/>
            </a:pPr>
            <a:r>
              <a:rPr lang="en-US"/>
              <a:t>misses to spiller-sets:</a:t>
            </a:r>
            <a:r>
              <a:rPr lang="en-US">
                <a:sym typeface="Wingdings" pitchFamily="2" charset="2"/>
              </a:rPr>
              <a:t> </a:t>
            </a:r>
            <a:r>
              <a:rPr lang="en-US">
                <a:solidFill>
                  <a:srgbClr val="FF0000"/>
                </a:solidFill>
                <a:sym typeface="Wingdings" pitchFamily="2" charset="2"/>
              </a:rPr>
              <a:t>PSEL</a:t>
            </a:r>
            <a:r>
              <a:rPr lang="en-US">
                <a:solidFill>
                  <a:srgbClr val="FF0000"/>
                </a:solidFill>
              </a:rPr>
              <a:t>--</a:t>
            </a:r>
          </a:p>
          <a:p>
            <a:pPr marL="815975" lvl="2" indent="-461963" defTabSz="1306513">
              <a:lnSpc>
                <a:spcPct val="90000"/>
              </a:lnSpc>
              <a:spcBef>
                <a:spcPct val="20000"/>
              </a:spcBef>
              <a:buClr>
                <a:schemeClr val="accent2"/>
              </a:buClr>
              <a:buFont typeface="Arial" charset="0"/>
              <a:buNone/>
            </a:pPr>
            <a:r>
              <a:rPr lang="en-US"/>
              <a:t>misses to receiver-set: </a:t>
            </a:r>
            <a:r>
              <a:rPr lang="en-US">
                <a:solidFill>
                  <a:srgbClr val="FF0000"/>
                </a:solidFill>
              </a:rPr>
              <a:t>PSEL++</a:t>
            </a:r>
            <a:r>
              <a:rPr lang="en-US"/>
              <a:t> </a:t>
            </a:r>
          </a:p>
          <a:p>
            <a:pPr marL="815975" lvl="2" indent="-461963" defTabSz="1306513">
              <a:lnSpc>
                <a:spcPct val="90000"/>
              </a:lnSpc>
              <a:spcBef>
                <a:spcPct val="20000"/>
              </a:spcBef>
              <a:buClr>
                <a:schemeClr val="accent2"/>
              </a:buClr>
              <a:buFont typeface="Arial" charset="0"/>
              <a:buNone/>
            </a:pPr>
            <a:endParaRPr lang="en-US"/>
          </a:p>
          <a:p>
            <a:pPr marL="815975" lvl="2" indent="-461963" defTabSz="1306513">
              <a:lnSpc>
                <a:spcPct val="90000"/>
              </a:lnSpc>
              <a:spcBef>
                <a:spcPct val="20000"/>
              </a:spcBef>
              <a:buClr>
                <a:schemeClr val="accent2"/>
              </a:buClr>
              <a:buFont typeface="Arial" charset="0"/>
              <a:buNone/>
            </a:pPr>
            <a:r>
              <a:rPr lang="en-US"/>
              <a:t>MSB of PSEL decides policy for Follower sets:</a:t>
            </a:r>
          </a:p>
          <a:p>
            <a:pPr marL="1036638" lvl="3" indent="-217488" defTabSz="1306513">
              <a:lnSpc>
                <a:spcPct val="90000"/>
              </a:lnSpc>
              <a:spcBef>
                <a:spcPct val="20000"/>
              </a:spcBef>
              <a:buClr>
                <a:schemeClr val="accent2"/>
              </a:buClr>
              <a:buFontTx/>
              <a:buChar char="–"/>
            </a:pPr>
            <a:r>
              <a:rPr lang="en-US" sz="1600">
                <a:solidFill>
                  <a:srgbClr val="FF0000"/>
                </a:solidFill>
              </a:rPr>
              <a:t>MSB = 0</a:t>
            </a:r>
            <a:r>
              <a:rPr lang="en-US" sz="1600"/>
              <a:t>, Use spill</a:t>
            </a:r>
          </a:p>
          <a:p>
            <a:pPr marL="1036638" lvl="3" indent="-217488" defTabSz="1306513">
              <a:lnSpc>
                <a:spcPct val="90000"/>
              </a:lnSpc>
              <a:spcBef>
                <a:spcPct val="20000"/>
              </a:spcBef>
              <a:buClr>
                <a:schemeClr val="accent2"/>
              </a:buClr>
              <a:buFontTx/>
              <a:buChar char="–"/>
            </a:pPr>
            <a:r>
              <a:rPr lang="en-US" sz="1600">
                <a:solidFill>
                  <a:srgbClr val="FF0000"/>
                </a:solidFill>
              </a:rPr>
              <a:t>MSB = 1</a:t>
            </a:r>
            <a:r>
              <a:rPr lang="en-US" sz="1600"/>
              <a:t>, Use receive</a:t>
            </a:r>
          </a:p>
        </p:txBody>
      </p:sp>
      <p:sp>
        <p:nvSpPr>
          <p:cNvPr id="3202109" name="Rectangle 61"/>
          <p:cNvSpPr>
            <a:spLocks noChangeArrowheads="1"/>
          </p:cNvSpPr>
          <p:nvPr/>
        </p:nvSpPr>
        <p:spPr bwMode="auto">
          <a:xfrm>
            <a:off x="7772400" y="2349500"/>
            <a:ext cx="1095375" cy="381000"/>
          </a:xfrm>
          <a:prstGeom prst="rect">
            <a:avLst/>
          </a:prstGeom>
          <a:solidFill>
            <a:srgbClr val="FF0000"/>
          </a:solidFill>
          <a:ln w="50800" algn="ctr">
            <a:solidFill>
              <a:schemeClr val="tx1"/>
            </a:solidFill>
            <a:miter lim="800000"/>
            <a:headEnd/>
            <a:tailEnd/>
          </a:ln>
          <a:effectLst/>
        </p:spPr>
        <p:txBody>
          <a:bodyPr wrap="none" lIns="64008" tIns="32004" rIns="64008" bIns="32004" anchor="ctr"/>
          <a:lstStyle/>
          <a:p>
            <a:pPr algn="ctr"/>
            <a:r>
              <a:rPr lang="en-US" sz="1700"/>
              <a:t>PSEL</a:t>
            </a:r>
          </a:p>
        </p:txBody>
      </p:sp>
      <p:grpSp>
        <p:nvGrpSpPr>
          <p:cNvPr id="5" name="Group 62"/>
          <p:cNvGrpSpPr>
            <a:grpSpLocks/>
          </p:cNvGrpSpPr>
          <p:nvPr/>
        </p:nvGrpSpPr>
        <p:grpSpPr bwMode="auto">
          <a:xfrm>
            <a:off x="6648450" y="1914525"/>
            <a:ext cx="1095375" cy="1274763"/>
            <a:chOff x="6960" y="1447"/>
            <a:chExt cx="1104" cy="964"/>
          </a:xfrm>
        </p:grpSpPr>
        <p:sp>
          <p:nvSpPr>
            <p:cNvPr id="3202111" name="Line 63"/>
            <p:cNvSpPr>
              <a:spLocks noChangeShapeType="1"/>
            </p:cNvSpPr>
            <p:nvPr/>
          </p:nvSpPr>
          <p:spPr bwMode="auto">
            <a:xfrm>
              <a:off x="6960" y="1776"/>
              <a:ext cx="720" cy="0"/>
            </a:xfrm>
            <a:prstGeom prst="line">
              <a:avLst/>
            </a:prstGeom>
            <a:noFill/>
            <a:ln w="50800">
              <a:solidFill>
                <a:schemeClr val="tx1"/>
              </a:solidFill>
              <a:round/>
              <a:headEnd/>
              <a:tailEnd/>
            </a:ln>
            <a:effectLst/>
          </p:spPr>
          <p:txBody>
            <a:bodyPr wrap="none" anchor="ctr"/>
            <a:lstStyle/>
            <a:p>
              <a:endParaRPr lang="en-US"/>
            </a:p>
          </p:txBody>
        </p:sp>
        <p:sp>
          <p:nvSpPr>
            <p:cNvPr id="3202112" name="Oval 64"/>
            <p:cNvSpPr>
              <a:spLocks noChangeArrowheads="1"/>
            </p:cNvSpPr>
            <p:nvPr/>
          </p:nvSpPr>
          <p:spPr bwMode="auto">
            <a:xfrm>
              <a:off x="7536" y="1632"/>
              <a:ext cx="288" cy="240"/>
            </a:xfrm>
            <a:prstGeom prst="ellipse">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a:t>
              </a:r>
            </a:p>
          </p:txBody>
        </p:sp>
        <p:sp>
          <p:nvSpPr>
            <p:cNvPr id="3202113" name="Text Box 65"/>
            <p:cNvSpPr txBox="1">
              <a:spLocks noChangeArrowheads="1"/>
            </p:cNvSpPr>
            <p:nvPr/>
          </p:nvSpPr>
          <p:spPr bwMode="auto">
            <a:xfrm>
              <a:off x="7002" y="1447"/>
              <a:ext cx="569" cy="244"/>
            </a:xfrm>
            <a:prstGeom prst="rect">
              <a:avLst/>
            </a:prstGeom>
            <a:noFill/>
            <a:ln w="50800" algn="ctr">
              <a:noFill/>
              <a:miter lim="800000"/>
              <a:headEnd/>
              <a:tailEnd/>
            </a:ln>
            <a:effectLst/>
          </p:spPr>
          <p:txBody>
            <a:bodyPr wrap="none" lIns="64008" tIns="32004" rIns="64008" bIns="32004">
              <a:spAutoFit/>
            </a:bodyPr>
            <a:lstStyle/>
            <a:p>
              <a:pPr algn="ctr"/>
              <a:r>
                <a:rPr lang="en-US" sz="1700"/>
                <a:t>miss</a:t>
              </a:r>
            </a:p>
          </p:txBody>
        </p:sp>
        <p:sp>
          <p:nvSpPr>
            <p:cNvPr id="3202114" name="Line 66"/>
            <p:cNvSpPr>
              <a:spLocks noChangeShapeType="1"/>
            </p:cNvSpPr>
            <p:nvPr/>
          </p:nvSpPr>
          <p:spPr bwMode="auto">
            <a:xfrm>
              <a:off x="6960" y="2160"/>
              <a:ext cx="720" cy="0"/>
            </a:xfrm>
            <a:prstGeom prst="line">
              <a:avLst/>
            </a:prstGeom>
            <a:noFill/>
            <a:ln w="50800">
              <a:solidFill>
                <a:schemeClr val="tx1"/>
              </a:solidFill>
              <a:round/>
              <a:headEnd/>
              <a:tailEnd/>
            </a:ln>
            <a:effectLst/>
          </p:spPr>
          <p:txBody>
            <a:bodyPr wrap="none" anchor="ctr"/>
            <a:lstStyle/>
            <a:p>
              <a:endParaRPr lang="en-US"/>
            </a:p>
          </p:txBody>
        </p:sp>
        <p:sp>
          <p:nvSpPr>
            <p:cNvPr id="3202115" name="Oval 67"/>
            <p:cNvSpPr>
              <a:spLocks noChangeArrowheads="1"/>
            </p:cNvSpPr>
            <p:nvPr/>
          </p:nvSpPr>
          <p:spPr bwMode="auto">
            <a:xfrm>
              <a:off x="7536" y="2016"/>
              <a:ext cx="288" cy="240"/>
            </a:xfrm>
            <a:prstGeom prst="ellipse">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a:t>
              </a:r>
            </a:p>
          </p:txBody>
        </p:sp>
        <p:sp>
          <p:nvSpPr>
            <p:cNvPr id="3202116" name="Text Box 68"/>
            <p:cNvSpPr txBox="1">
              <a:spLocks noChangeArrowheads="1"/>
            </p:cNvSpPr>
            <p:nvPr/>
          </p:nvSpPr>
          <p:spPr bwMode="auto">
            <a:xfrm>
              <a:off x="7002" y="2167"/>
              <a:ext cx="569" cy="244"/>
            </a:xfrm>
            <a:prstGeom prst="rect">
              <a:avLst/>
            </a:prstGeom>
            <a:noFill/>
            <a:ln w="50800" algn="ctr">
              <a:noFill/>
              <a:miter lim="800000"/>
              <a:headEnd/>
              <a:tailEnd/>
            </a:ln>
            <a:effectLst/>
          </p:spPr>
          <p:txBody>
            <a:bodyPr wrap="none" lIns="64008" tIns="32004" rIns="64008" bIns="32004">
              <a:spAutoFit/>
            </a:bodyPr>
            <a:lstStyle/>
            <a:p>
              <a:pPr algn="ctr"/>
              <a:r>
                <a:rPr lang="en-US" sz="1700"/>
                <a:t>miss</a:t>
              </a:r>
            </a:p>
          </p:txBody>
        </p:sp>
        <p:sp>
          <p:nvSpPr>
            <p:cNvPr id="3202117" name="Line 69"/>
            <p:cNvSpPr>
              <a:spLocks noChangeShapeType="1"/>
            </p:cNvSpPr>
            <p:nvPr/>
          </p:nvSpPr>
          <p:spPr bwMode="auto">
            <a:xfrm>
              <a:off x="7824" y="1728"/>
              <a:ext cx="240" cy="144"/>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2118" name="Line 70"/>
            <p:cNvSpPr>
              <a:spLocks noChangeShapeType="1"/>
            </p:cNvSpPr>
            <p:nvPr/>
          </p:nvSpPr>
          <p:spPr bwMode="auto">
            <a:xfrm flipV="1">
              <a:off x="7824" y="1920"/>
              <a:ext cx="240" cy="192"/>
            </a:xfrm>
            <a:prstGeom prst="line">
              <a:avLst/>
            </a:prstGeom>
            <a:noFill/>
            <a:ln w="50800">
              <a:solidFill>
                <a:schemeClr val="tx1"/>
              </a:solidFill>
              <a:round/>
              <a:headEnd/>
              <a:tailEnd type="triangle" w="med" len="med"/>
            </a:ln>
            <a:effectLst/>
          </p:spPr>
          <p:txBody>
            <a:bodyPr wrap="none" anchor="ctr"/>
            <a:lstStyle/>
            <a:p>
              <a:endParaRPr lang="en-US"/>
            </a:p>
          </p:txBody>
        </p:sp>
      </p:grpSp>
      <p:grpSp>
        <p:nvGrpSpPr>
          <p:cNvPr id="6" name="Group 71"/>
          <p:cNvGrpSpPr>
            <a:grpSpLocks/>
          </p:cNvGrpSpPr>
          <p:nvPr/>
        </p:nvGrpSpPr>
        <p:grpSpPr bwMode="auto">
          <a:xfrm>
            <a:off x="6707188" y="2724150"/>
            <a:ext cx="2300287" cy="2540000"/>
            <a:chOff x="7056" y="2064"/>
            <a:chExt cx="2319" cy="1920"/>
          </a:xfrm>
        </p:grpSpPr>
        <p:sp>
          <p:nvSpPr>
            <p:cNvPr id="3202120" name="Line 72"/>
            <p:cNvSpPr>
              <a:spLocks noChangeShapeType="1"/>
            </p:cNvSpPr>
            <p:nvPr/>
          </p:nvSpPr>
          <p:spPr bwMode="auto">
            <a:xfrm>
              <a:off x="8640" y="2064"/>
              <a:ext cx="0" cy="288"/>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2121" name="AutoShape 73"/>
            <p:cNvSpPr>
              <a:spLocks noChangeArrowheads="1"/>
            </p:cNvSpPr>
            <p:nvPr/>
          </p:nvSpPr>
          <p:spPr bwMode="auto">
            <a:xfrm>
              <a:off x="8064" y="2400"/>
              <a:ext cx="1056" cy="240"/>
            </a:xfrm>
            <a:prstGeom prst="roundRect">
              <a:avLst>
                <a:gd name="adj" fmla="val 16667"/>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MSB = 0?</a:t>
              </a:r>
            </a:p>
          </p:txBody>
        </p:sp>
        <p:sp>
          <p:nvSpPr>
            <p:cNvPr id="3202122" name="Text Box 74"/>
            <p:cNvSpPr txBox="1">
              <a:spLocks noChangeArrowheads="1"/>
            </p:cNvSpPr>
            <p:nvPr/>
          </p:nvSpPr>
          <p:spPr bwMode="auto">
            <a:xfrm>
              <a:off x="7843" y="2693"/>
              <a:ext cx="453" cy="198"/>
            </a:xfrm>
            <a:prstGeom prst="rect">
              <a:avLst/>
            </a:prstGeom>
            <a:noFill/>
            <a:ln w="50800" algn="ctr">
              <a:noFill/>
              <a:miter lim="800000"/>
              <a:headEnd/>
              <a:tailEnd/>
            </a:ln>
            <a:effectLst/>
          </p:spPr>
          <p:txBody>
            <a:bodyPr wrap="none" lIns="64008" tIns="32004" rIns="64008" bIns="32004">
              <a:spAutoFit/>
            </a:bodyPr>
            <a:lstStyle/>
            <a:p>
              <a:pPr algn="ctr"/>
              <a:r>
                <a:rPr lang="en-US" sz="1300"/>
                <a:t>YES</a:t>
              </a:r>
            </a:p>
          </p:txBody>
        </p:sp>
        <p:sp>
          <p:nvSpPr>
            <p:cNvPr id="3202123" name="Line 75"/>
            <p:cNvSpPr>
              <a:spLocks noChangeShapeType="1"/>
            </p:cNvSpPr>
            <p:nvPr/>
          </p:nvSpPr>
          <p:spPr bwMode="auto">
            <a:xfrm>
              <a:off x="8640" y="2688"/>
              <a:ext cx="0" cy="528"/>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2124" name="Text Box 76"/>
            <p:cNvSpPr txBox="1">
              <a:spLocks noChangeArrowheads="1"/>
            </p:cNvSpPr>
            <p:nvPr/>
          </p:nvSpPr>
          <p:spPr bwMode="auto">
            <a:xfrm>
              <a:off x="8640" y="2688"/>
              <a:ext cx="384" cy="198"/>
            </a:xfrm>
            <a:prstGeom prst="rect">
              <a:avLst/>
            </a:prstGeom>
            <a:noFill/>
            <a:ln w="50800" algn="ctr">
              <a:noFill/>
              <a:miter lim="800000"/>
              <a:headEnd/>
              <a:tailEnd/>
            </a:ln>
            <a:effectLst/>
          </p:spPr>
          <p:txBody>
            <a:bodyPr lIns="64008" tIns="32004" rIns="64008" bIns="32004">
              <a:spAutoFit/>
            </a:bodyPr>
            <a:lstStyle/>
            <a:p>
              <a:pPr algn="ctr"/>
              <a:r>
                <a:rPr lang="en-US" sz="1300"/>
                <a:t>No</a:t>
              </a:r>
            </a:p>
          </p:txBody>
        </p:sp>
        <p:sp>
          <p:nvSpPr>
            <p:cNvPr id="3202125" name="Text Box 77"/>
            <p:cNvSpPr txBox="1">
              <a:spLocks noChangeArrowheads="1"/>
            </p:cNvSpPr>
            <p:nvPr/>
          </p:nvSpPr>
          <p:spPr bwMode="auto">
            <a:xfrm>
              <a:off x="7526" y="2885"/>
              <a:ext cx="885" cy="198"/>
            </a:xfrm>
            <a:prstGeom prst="rect">
              <a:avLst/>
            </a:prstGeom>
            <a:noFill/>
            <a:ln w="50800" algn="ctr">
              <a:noFill/>
              <a:miter lim="800000"/>
              <a:headEnd/>
              <a:tailEnd/>
            </a:ln>
            <a:effectLst/>
          </p:spPr>
          <p:txBody>
            <a:bodyPr wrap="none" lIns="64008" tIns="32004" rIns="64008" bIns="32004">
              <a:spAutoFit/>
            </a:bodyPr>
            <a:lstStyle/>
            <a:p>
              <a:pPr algn="ctr"/>
              <a:r>
                <a:rPr lang="en-US" sz="1300"/>
                <a:t>Use Recv </a:t>
              </a:r>
            </a:p>
          </p:txBody>
        </p:sp>
        <p:sp>
          <p:nvSpPr>
            <p:cNvPr id="3202126" name="Text Box 78"/>
            <p:cNvSpPr txBox="1">
              <a:spLocks noChangeArrowheads="1"/>
            </p:cNvSpPr>
            <p:nvPr/>
          </p:nvSpPr>
          <p:spPr bwMode="auto">
            <a:xfrm>
              <a:off x="8495" y="2894"/>
              <a:ext cx="880" cy="198"/>
            </a:xfrm>
            <a:prstGeom prst="rect">
              <a:avLst/>
            </a:prstGeom>
            <a:noFill/>
            <a:ln w="50800" algn="ctr">
              <a:noFill/>
              <a:miter lim="800000"/>
              <a:headEnd/>
              <a:tailEnd/>
            </a:ln>
            <a:effectLst/>
          </p:spPr>
          <p:txBody>
            <a:bodyPr wrap="none" lIns="64008" tIns="32004" rIns="64008" bIns="32004">
              <a:spAutoFit/>
            </a:bodyPr>
            <a:lstStyle/>
            <a:p>
              <a:pPr algn="ctr"/>
              <a:r>
                <a:rPr lang="en-US" sz="1300"/>
                <a:t>  Use spill</a:t>
              </a:r>
            </a:p>
          </p:txBody>
        </p:sp>
        <p:sp>
          <p:nvSpPr>
            <p:cNvPr id="3202127" name="Line 79"/>
            <p:cNvSpPr>
              <a:spLocks noChangeShapeType="1"/>
            </p:cNvSpPr>
            <p:nvPr/>
          </p:nvSpPr>
          <p:spPr bwMode="auto">
            <a:xfrm>
              <a:off x="8304" y="2688"/>
              <a:ext cx="0" cy="528"/>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2128" name="AutoShape 80"/>
            <p:cNvSpPr>
              <a:spLocks/>
            </p:cNvSpPr>
            <p:nvPr/>
          </p:nvSpPr>
          <p:spPr bwMode="auto">
            <a:xfrm>
              <a:off x="7056" y="2448"/>
              <a:ext cx="192" cy="1536"/>
            </a:xfrm>
            <a:prstGeom prst="rightBrace">
              <a:avLst>
                <a:gd name="adj1" fmla="val 66667"/>
                <a:gd name="adj2" fmla="val 83333"/>
              </a:avLst>
            </a:prstGeom>
            <a:noFill/>
            <a:ln w="50800">
              <a:solidFill>
                <a:schemeClr val="tx1"/>
              </a:solidFill>
              <a:round/>
              <a:headEnd/>
              <a:tailEnd/>
            </a:ln>
            <a:effectLst/>
          </p:spPr>
          <p:txBody>
            <a:bodyPr wrap="none" anchor="ctr"/>
            <a:lstStyle/>
            <a:p>
              <a:endParaRPr lang="en-US"/>
            </a:p>
          </p:txBody>
        </p:sp>
        <p:sp>
          <p:nvSpPr>
            <p:cNvPr id="3202129" name="AutoShape 81"/>
            <p:cNvSpPr>
              <a:spLocks/>
            </p:cNvSpPr>
            <p:nvPr/>
          </p:nvSpPr>
          <p:spPr bwMode="auto">
            <a:xfrm rot="16200000" flipH="1">
              <a:off x="8448" y="3024"/>
              <a:ext cx="96" cy="576"/>
            </a:xfrm>
            <a:prstGeom prst="rightBrace">
              <a:avLst>
                <a:gd name="adj1" fmla="val 50000"/>
                <a:gd name="adj2" fmla="val 50000"/>
              </a:avLst>
            </a:prstGeom>
            <a:noFill/>
            <a:ln w="50800">
              <a:solidFill>
                <a:schemeClr val="tx1"/>
              </a:solidFill>
              <a:round/>
              <a:headEnd/>
              <a:tailEnd/>
            </a:ln>
            <a:effectLst/>
          </p:spPr>
          <p:txBody>
            <a:bodyPr wrap="none" anchor="ctr"/>
            <a:lstStyle/>
            <a:p>
              <a:endParaRPr lang="en-US"/>
            </a:p>
          </p:txBody>
        </p:sp>
        <p:sp>
          <p:nvSpPr>
            <p:cNvPr id="3202130" name="Line 82"/>
            <p:cNvSpPr>
              <a:spLocks noChangeShapeType="1"/>
            </p:cNvSpPr>
            <p:nvPr/>
          </p:nvSpPr>
          <p:spPr bwMode="auto">
            <a:xfrm>
              <a:off x="7248" y="3744"/>
              <a:ext cx="1248" cy="0"/>
            </a:xfrm>
            <a:prstGeom prst="line">
              <a:avLst/>
            </a:prstGeom>
            <a:noFill/>
            <a:ln w="50800">
              <a:solidFill>
                <a:schemeClr val="tx1"/>
              </a:solidFill>
              <a:round/>
              <a:headEnd/>
              <a:tailEnd/>
            </a:ln>
            <a:effectLst/>
          </p:spPr>
          <p:txBody>
            <a:bodyPr wrap="none" anchor="ctr"/>
            <a:lstStyle/>
            <a:p>
              <a:endParaRPr lang="en-US"/>
            </a:p>
          </p:txBody>
        </p:sp>
        <p:sp>
          <p:nvSpPr>
            <p:cNvPr id="3202131" name="Line 83"/>
            <p:cNvSpPr>
              <a:spLocks noChangeShapeType="1"/>
            </p:cNvSpPr>
            <p:nvPr/>
          </p:nvSpPr>
          <p:spPr bwMode="auto">
            <a:xfrm>
              <a:off x="8496" y="3360"/>
              <a:ext cx="0" cy="384"/>
            </a:xfrm>
            <a:prstGeom prst="line">
              <a:avLst/>
            </a:prstGeom>
            <a:noFill/>
            <a:ln w="50800">
              <a:solidFill>
                <a:schemeClr val="tx1"/>
              </a:solidFill>
              <a:round/>
              <a:headEnd/>
              <a:tailEnd/>
            </a:ln>
            <a:effectLst/>
          </p:spPr>
          <p:txBody>
            <a:bodyPr wrap="none" anchor="ctr"/>
            <a:lstStyle/>
            <a:p>
              <a:endParaRPr lang="en-US"/>
            </a:p>
          </p:txBody>
        </p:sp>
      </p:grpSp>
      <p:sp>
        <p:nvSpPr>
          <p:cNvPr id="3202132" name="Text Box 84"/>
          <p:cNvSpPr txBox="1">
            <a:spLocks noChangeArrowheads="1"/>
          </p:cNvSpPr>
          <p:nvPr/>
        </p:nvSpPr>
        <p:spPr bwMode="auto">
          <a:xfrm>
            <a:off x="4621213" y="5368925"/>
            <a:ext cx="3983037" cy="762000"/>
          </a:xfrm>
          <a:prstGeom prst="rect">
            <a:avLst/>
          </a:prstGeom>
          <a:solidFill>
            <a:srgbClr val="CC99FF">
              <a:alpha val="50999"/>
            </a:srgbClr>
          </a:solidFill>
          <a:ln w="9525">
            <a:noFill/>
            <a:miter lim="800000"/>
            <a:headEnd/>
            <a:tailEnd/>
          </a:ln>
          <a:effectLst/>
        </p:spPr>
        <p:txBody>
          <a:bodyPr>
            <a:spAutoFit/>
          </a:bodyPr>
          <a:lstStyle/>
          <a:p>
            <a:pPr algn="ctr"/>
            <a:r>
              <a:rPr lang="en-US" sz="2400"/>
              <a:t>monitor </a:t>
            </a:r>
            <a:r>
              <a:rPr lang="en-US" sz="2400">
                <a:sym typeface="Wingdings" pitchFamily="2" charset="2"/>
              </a:rPr>
              <a:t> </a:t>
            </a:r>
            <a:r>
              <a:rPr lang="en-US" sz="2400"/>
              <a:t>choose </a:t>
            </a:r>
            <a:r>
              <a:rPr lang="en-US" sz="2400">
                <a:sym typeface="Wingdings" pitchFamily="2" charset="2"/>
              </a:rPr>
              <a:t></a:t>
            </a:r>
            <a:r>
              <a:rPr lang="en-US" sz="2400"/>
              <a:t> apply</a:t>
            </a:r>
          </a:p>
          <a:p>
            <a:pPr algn="ctr"/>
            <a:r>
              <a:rPr lang="en-US" sz="2000"/>
              <a:t> (using a single counter)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21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21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21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0210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0210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02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0210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02108">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0210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0210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0210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02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02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2106" grpId="0" animBg="1"/>
      <p:bldP spid="3202109" grpId="0" animBg="1"/>
      <p:bldP spid="3202132" grpId="0" animBg="1"/>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lide Number Placeholder 3"/>
          <p:cNvSpPr>
            <a:spLocks noGrp="1"/>
          </p:cNvSpPr>
          <p:nvPr>
            <p:ph type="sldNum" sz="quarter" idx="10"/>
          </p:nvPr>
        </p:nvSpPr>
        <p:spPr/>
        <p:txBody>
          <a:bodyPr/>
          <a:lstStyle/>
          <a:p>
            <a:fld id="{6C7C51F2-69F2-4855-8B02-5C803CB69407}" type="slidenum">
              <a:rPr lang="en-US"/>
              <a:pPr/>
              <a:t>335</a:t>
            </a:fld>
            <a:endParaRPr lang="en-US"/>
          </a:p>
        </p:txBody>
      </p:sp>
      <p:sp>
        <p:nvSpPr>
          <p:cNvPr id="3204098" name="Rectangle 2"/>
          <p:cNvSpPr>
            <a:spLocks noGrp="1" noChangeArrowheads="1"/>
          </p:cNvSpPr>
          <p:nvPr>
            <p:ph type="title"/>
          </p:nvPr>
        </p:nvSpPr>
        <p:spPr>
          <a:xfrm>
            <a:off x="0" y="1"/>
            <a:ext cx="7788275" cy="381000"/>
          </a:xfrm>
        </p:spPr>
        <p:txBody>
          <a:bodyPr/>
          <a:lstStyle/>
          <a:p>
            <a:pPr defTabSz="1306513"/>
            <a:r>
              <a:rPr lang="en-US" dirty="0"/>
              <a:t>Dynamic Spill-Receive Architecture </a:t>
            </a:r>
          </a:p>
        </p:txBody>
      </p:sp>
      <p:grpSp>
        <p:nvGrpSpPr>
          <p:cNvPr id="2" name="Group 3"/>
          <p:cNvGrpSpPr>
            <a:grpSpLocks/>
          </p:cNvGrpSpPr>
          <p:nvPr/>
        </p:nvGrpSpPr>
        <p:grpSpPr bwMode="auto">
          <a:xfrm>
            <a:off x="1809750" y="1700213"/>
            <a:ext cx="944563" cy="3330575"/>
            <a:chOff x="1138" y="999"/>
            <a:chExt cx="595" cy="2098"/>
          </a:xfrm>
        </p:grpSpPr>
        <p:sp>
          <p:nvSpPr>
            <p:cNvPr id="3204100" name="Rectangle 4"/>
            <p:cNvSpPr>
              <a:spLocks noChangeArrowheads="1"/>
            </p:cNvSpPr>
            <p:nvPr/>
          </p:nvSpPr>
          <p:spPr bwMode="auto">
            <a:xfrm>
              <a:off x="1138" y="116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1" name="Rectangle 5"/>
            <p:cNvSpPr>
              <a:spLocks noChangeArrowheads="1"/>
            </p:cNvSpPr>
            <p:nvPr/>
          </p:nvSpPr>
          <p:spPr bwMode="auto">
            <a:xfrm>
              <a:off x="1138" y="140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2" name="Rectangle 6"/>
            <p:cNvSpPr>
              <a:spLocks noChangeArrowheads="1"/>
            </p:cNvSpPr>
            <p:nvPr/>
          </p:nvSpPr>
          <p:spPr bwMode="auto">
            <a:xfrm>
              <a:off x="1138" y="1563"/>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3" name="Rectangle 7"/>
            <p:cNvSpPr>
              <a:spLocks noChangeArrowheads="1"/>
            </p:cNvSpPr>
            <p:nvPr/>
          </p:nvSpPr>
          <p:spPr bwMode="auto">
            <a:xfrm>
              <a:off x="1138" y="164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4" name="Rectangle 8"/>
            <p:cNvSpPr>
              <a:spLocks noChangeArrowheads="1"/>
            </p:cNvSpPr>
            <p:nvPr/>
          </p:nvSpPr>
          <p:spPr bwMode="auto">
            <a:xfrm>
              <a:off x="1138" y="1724"/>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5" name="Rectangle 9"/>
            <p:cNvSpPr>
              <a:spLocks noChangeArrowheads="1"/>
            </p:cNvSpPr>
            <p:nvPr/>
          </p:nvSpPr>
          <p:spPr bwMode="auto">
            <a:xfrm>
              <a:off x="1138" y="1886"/>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6" name="Rectangle 10"/>
            <p:cNvSpPr>
              <a:spLocks noChangeArrowheads="1"/>
            </p:cNvSpPr>
            <p:nvPr/>
          </p:nvSpPr>
          <p:spPr bwMode="auto">
            <a:xfrm>
              <a:off x="1138" y="204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7" name="Rectangle 11"/>
            <p:cNvSpPr>
              <a:spLocks noChangeArrowheads="1"/>
            </p:cNvSpPr>
            <p:nvPr/>
          </p:nvSpPr>
          <p:spPr bwMode="auto">
            <a:xfrm>
              <a:off x="1138" y="2127"/>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8" name="Rectangle 12"/>
            <p:cNvSpPr>
              <a:spLocks noChangeArrowheads="1"/>
            </p:cNvSpPr>
            <p:nvPr/>
          </p:nvSpPr>
          <p:spPr bwMode="auto">
            <a:xfrm>
              <a:off x="1138" y="2208"/>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9" name="Rectangle 13"/>
            <p:cNvSpPr>
              <a:spLocks noChangeArrowheads="1"/>
            </p:cNvSpPr>
            <p:nvPr/>
          </p:nvSpPr>
          <p:spPr bwMode="auto">
            <a:xfrm>
              <a:off x="1138" y="228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0" name="Rectangle 14"/>
            <p:cNvSpPr>
              <a:spLocks noChangeArrowheads="1"/>
            </p:cNvSpPr>
            <p:nvPr/>
          </p:nvSpPr>
          <p:spPr bwMode="auto">
            <a:xfrm>
              <a:off x="1138" y="2450"/>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1" name="Rectangle 15"/>
            <p:cNvSpPr>
              <a:spLocks noChangeArrowheads="1"/>
            </p:cNvSpPr>
            <p:nvPr/>
          </p:nvSpPr>
          <p:spPr bwMode="auto">
            <a:xfrm>
              <a:off x="1138" y="253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2" name="Rectangle 16"/>
            <p:cNvSpPr>
              <a:spLocks noChangeArrowheads="1"/>
            </p:cNvSpPr>
            <p:nvPr/>
          </p:nvSpPr>
          <p:spPr bwMode="auto">
            <a:xfrm>
              <a:off x="1138" y="2692"/>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3" name="Rectangle 17"/>
            <p:cNvSpPr>
              <a:spLocks noChangeArrowheads="1"/>
            </p:cNvSpPr>
            <p:nvPr/>
          </p:nvSpPr>
          <p:spPr bwMode="auto">
            <a:xfrm>
              <a:off x="1138" y="277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4" name="Rectangle 18"/>
            <p:cNvSpPr>
              <a:spLocks noChangeArrowheads="1"/>
            </p:cNvSpPr>
            <p:nvPr/>
          </p:nvSpPr>
          <p:spPr bwMode="auto">
            <a:xfrm>
              <a:off x="1138" y="285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5" name="Rectangle 19"/>
            <p:cNvSpPr>
              <a:spLocks noChangeArrowheads="1"/>
            </p:cNvSpPr>
            <p:nvPr/>
          </p:nvSpPr>
          <p:spPr bwMode="auto">
            <a:xfrm>
              <a:off x="1138" y="148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6" name="Rectangle 20"/>
            <p:cNvSpPr>
              <a:spLocks noChangeArrowheads="1"/>
            </p:cNvSpPr>
            <p:nvPr/>
          </p:nvSpPr>
          <p:spPr bwMode="auto">
            <a:xfrm>
              <a:off x="1138" y="1241"/>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7" name="Rectangle 21"/>
            <p:cNvSpPr>
              <a:spLocks noChangeArrowheads="1"/>
            </p:cNvSpPr>
            <p:nvPr/>
          </p:nvSpPr>
          <p:spPr bwMode="auto">
            <a:xfrm>
              <a:off x="1138" y="99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8" name="Rectangle 22"/>
            <p:cNvSpPr>
              <a:spLocks noChangeArrowheads="1"/>
            </p:cNvSpPr>
            <p:nvPr/>
          </p:nvSpPr>
          <p:spPr bwMode="auto">
            <a:xfrm>
              <a:off x="1139" y="1809"/>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9" name="Rectangle 23"/>
            <p:cNvSpPr>
              <a:spLocks noChangeArrowheads="1"/>
            </p:cNvSpPr>
            <p:nvPr/>
          </p:nvSpPr>
          <p:spPr bwMode="auto">
            <a:xfrm>
              <a:off x="1139" y="10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0" name="Rectangle 24"/>
            <p:cNvSpPr>
              <a:spLocks noChangeArrowheads="1"/>
            </p:cNvSpPr>
            <p:nvPr/>
          </p:nvSpPr>
          <p:spPr bwMode="auto">
            <a:xfrm>
              <a:off x="1138" y="23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1" name="Rectangle 25"/>
            <p:cNvSpPr>
              <a:spLocks noChangeArrowheads="1"/>
            </p:cNvSpPr>
            <p:nvPr/>
          </p:nvSpPr>
          <p:spPr bwMode="auto">
            <a:xfrm>
              <a:off x="1138" y="132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2" name="Rectangle 26"/>
            <p:cNvSpPr>
              <a:spLocks noChangeArrowheads="1"/>
            </p:cNvSpPr>
            <p:nvPr/>
          </p:nvSpPr>
          <p:spPr bwMode="auto">
            <a:xfrm>
              <a:off x="1139" y="196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3" name="Rectangle 27"/>
            <p:cNvSpPr>
              <a:spLocks noChangeArrowheads="1"/>
            </p:cNvSpPr>
            <p:nvPr/>
          </p:nvSpPr>
          <p:spPr bwMode="auto">
            <a:xfrm>
              <a:off x="1139" y="260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4" name="Rectangle 28"/>
            <p:cNvSpPr>
              <a:spLocks noChangeArrowheads="1"/>
            </p:cNvSpPr>
            <p:nvPr/>
          </p:nvSpPr>
          <p:spPr bwMode="auto">
            <a:xfrm>
              <a:off x="1139" y="293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5" name="Rectangle 29"/>
            <p:cNvSpPr>
              <a:spLocks noChangeArrowheads="1"/>
            </p:cNvSpPr>
            <p:nvPr/>
          </p:nvSpPr>
          <p:spPr bwMode="auto">
            <a:xfrm>
              <a:off x="1140" y="301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sp>
        <p:nvSpPr>
          <p:cNvPr id="3204126" name="Text Box 30"/>
          <p:cNvSpPr txBox="1">
            <a:spLocks noChangeArrowheads="1"/>
          </p:cNvSpPr>
          <p:nvPr/>
        </p:nvSpPr>
        <p:spPr bwMode="auto">
          <a:xfrm>
            <a:off x="1730375" y="1290638"/>
            <a:ext cx="1144588" cy="396875"/>
          </a:xfrm>
          <a:prstGeom prst="rect">
            <a:avLst/>
          </a:prstGeom>
          <a:noFill/>
          <a:ln w="9525">
            <a:noFill/>
            <a:miter lim="800000"/>
            <a:headEnd/>
            <a:tailEnd/>
          </a:ln>
          <a:effectLst/>
        </p:spPr>
        <p:txBody>
          <a:bodyPr wrap="none">
            <a:spAutoFit/>
          </a:bodyPr>
          <a:lstStyle/>
          <a:p>
            <a:r>
              <a:rPr lang="en-US" sz="2000"/>
              <a:t>Cache A</a:t>
            </a:r>
          </a:p>
        </p:txBody>
      </p:sp>
      <p:sp>
        <p:nvSpPr>
          <p:cNvPr id="3204127" name="Rectangle 31"/>
          <p:cNvSpPr>
            <a:spLocks noChangeArrowheads="1"/>
          </p:cNvSpPr>
          <p:nvPr/>
        </p:nvSpPr>
        <p:spPr bwMode="auto">
          <a:xfrm>
            <a:off x="1809750" y="1827213"/>
            <a:ext cx="941388" cy="127000"/>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8" name="Rectangle 32"/>
          <p:cNvSpPr>
            <a:spLocks noChangeArrowheads="1"/>
          </p:cNvSpPr>
          <p:nvPr/>
        </p:nvSpPr>
        <p:spPr bwMode="auto">
          <a:xfrm>
            <a:off x="1809750" y="3478213"/>
            <a:ext cx="941388" cy="128587"/>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nvGrpSpPr>
          <p:cNvPr id="3" name="Group 33"/>
          <p:cNvGrpSpPr>
            <a:grpSpLocks/>
          </p:cNvGrpSpPr>
          <p:nvPr/>
        </p:nvGrpSpPr>
        <p:grpSpPr bwMode="auto">
          <a:xfrm>
            <a:off x="3614738" y="1711325"/>
            <a:ext cx="944562" cy="3330575"/>
            <a:chOff x="1138" y="999"/>
            <a:chExt cx="595" cy="2098"/>
          </a:xfrm>
        </p:grpSpPr>
        <p:sp>
          <p:nvSpPr>
            <p:cNvPr id="3204130" name="Rectangle 34"/>
            <p:cNvSpPr>
              <a:spLocks noChangeArrowheads="1"/>
            </p:cNvSpPr>
            <p:nvPr/>
          </p:nvSpPr>
          <p:spPr bwMode="auto">
            <a:xfrm>
              <a:off x="1138" y="116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1" name="Rectangle 35"/>
            <p:cNvSpPr>
              <a:spLocks noChangeArrowheads="1"/>
            </p:cNvSpPr>
            <p:nvPr/>
          </p:nvSpPr>
          <p:spPr bwMode="auto">
            <a:xfrm>
              <a:off x="1138" y="140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2" name="Rectangle 36"/>
            <p:cNvSpPr>
              <a:spLocks noChangeArrowheads="1"/>
            </p:cNvSpPr>
            <p:nvPr/>
          </p:nvSpPr>
          <p:spPr bwMode="auto">
            <a:xfrm>
              <a:off x="1138" y="1563"/>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3" name="Rectangle 37"/>
            <p:cNvSpPr>
              <a:spLocks noChangeArrowheads="1"/>
            </p:cNvSpPr>
            <p:nvPr/>
          </p:nvSpPr>
          <p:spPr bwMode="auto">
            <a:xfrm>
              <a:off x="1138" y="164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4" name="Rectangle 38"/>
            <p:cNvSpPr>
              <a:spLocks noChangeArrowheads="1"/>
            </p:cNvSpPr>
            <p:nvPr/>
          </p:nvSpPr>
          <p:spPr bwMode="auto">
            <a:xfrm>
              <a:off x="1138" y="1724"/>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5" name="Rectangle 39"/>
            <p:cNvSpPr>
              <a:spLocks noChangeArrowheads="1"/>
            </p:cNvSpPr>
            <p:nvPr/>
          </p:nvSpPr>
          <p:spPr bwMode="auto">
            <a:xfrm>
              <a:off x="1138" y="1886"/>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6" name="Rectangle 40"/>
            <p:cNvSpPr>
              <a:spLocks noChangeArrowheads="1"/>
            </p:cNvSpPr>
            <p:nvPr/>
          </p:nvSpPr>
          <p:spPr bwMode="auto">
            <a:xfrm>
              <a:off x="1138" y="204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7" name="Rectangle 41"/>
            <p:cNvSpPr>
              <a:spLocks noChangeArrowheads="1"/>
            </p:cNvSpPr>
            <p:nvPr/>
          </p:nvSpPr>
          <p:spPr bwMode="auto">
            <a:xfrm>
              <a:off x="1138" y="2127"/>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8" name="Rectangle 42"/>
            <p:cNvSpPr>
              <a:spLocks noChangeArrowheads="1"/>
            </p:cNvSpPr>
            <p:nvPr/>
          </p:nvSpPr>
          <p:spPr bwMode="auto">
            <a:xfrm>
              <a:off x="1138" y="2208"/>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9" name="Rectangle 43"/>
            <p:cNvSpPr>
              <a:spLocks noChangeArrowheads="1"/>
            </p:cNvSpPr>
            <p:nvPr/>
          </p:nvSpPr>
          <p:spPr bwMode="auto">
            <a:xfrm>
              <a:off x="1138" y="228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0" name="Rectangle 44"/>
            <p:cNvSpPr>
              <a:spLocks noChangeArrowheads="1"/>
            </p:cNvSpPr>
            <p:nvPr/>
          </p:nvSpPr>
          <p:spPr bwMode="auto">
            <a:xfrm>
              <a:off x="1138" y="2450"/>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1" name="Rectangle 45"/>
            <p:cNvSpPr>
              <a:spLocks noChangeArrowheads="1"/>
            </p:cNvSpPr>
            <p:nvPr/>
          </p:nvSpPr>
          <p:spPr bwMode="auto">
            <a:xfrm>
              <a:off x="1138" y="253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2" name="Rectangle 46"/>
            <p:cNvSpPr>
              <a:spLocks noChangeArrowheads="1"/>
            </p:cNvSpPr>
            <p:nvPr/>
          </p:nvSpPr>
          <p:spPr bwMode="auto">
            <a:xfrm>
              <a:off x="1138" y="2692"/>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3" name="Rectangle 47"/>
            <p:cNvSpPr>
              <a:spLocks noChangeArrowheads="1"/>
            </p:cNvSpPr>
            <p:nvPr/>
          </p:nvSpPr>
          <p:spPr bwMode="auto">
            <a:xfrm>
              <a:off x="1138" y="277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4" name="Rectangle 48"/>
            <p:cNvSpPr>
              <a:spLocks noChangeArrowheads="1"/>
            </p:cNvSpPr>
            <p:nvPr/>
          </p:nvSpPr>
          <p:spPr bwMode="auto">
            <a:xfrm>
              <a:off x="1138" y="285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5" name="Rectangle 49"/>
            <p:cNvSpPr>
              <a:spLocks noChangeArrowheads="1"/>
            </p:cNvSpPr>
            <p:nvPr/>
          </p:nvSpPr>
          <p:spPr bwMode="auto">
            <a:xfrm>
              <a:off x="1138" y="148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6" name="Rectangle 50"/>
            <p:cNvSpPr>
              <a:spLocks noChangeArrowheads="1"/>
            </p:cNvSpPr>
            <p:nvPr/>
          </p:nvSpPr>
          <p:spPr bwMode="auto">
            <a:xfrm>
              <a:off x="1138" y="1241"/>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7" name="Rectangle 51"/>
            <p:cNvSpPr>
              <a:spLocks noChangeArrowheads="1"/>
            </p:cNvSpPr>
            <p:nvPr/>
          </p:nvSpPr>
          <p:spPr bwMode="auto">
            <a:xfrm>
              <a:off x="1138" y="99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8" name="Rectangle 52"/>
            <p:cNvSpPr>
              <a:spLocks noChangeArrowheads="1"/>
            </p:cNvSpPr>
            <p:nvPr/>
          </p:nvSpPr>
          <p:spPr bwMode="auto">
            <a:xfrm>
              <a:off x="1139" y="1809"/>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9" name="Rectangle 53"/>
            <p:cNvSpPr>
              <a:spLocks noChangeArrowheads="1"/>
            </p:cNvSpPr>
            <p:nvPr/>
          </p:nvSpPr>
          <p:spPr bwMode="auto">
            <a:xfrm>
              <a:off x="1139" y="10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0" name="Rectangle 54"/>
            <p:cNvSpPr>
              <a:spLocks noChangeArrowheads="1"/>
            </p:cNvSpPr>
            <p:nvPr/>
          </p:nvSpPr>
          <p:spPr bwMode="auto">
            <a:xfrm>
              <a:off x="1138" y="23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1" name="Rectangle 55"/>
            <p:cNvSpPr>
              <a:spLocks noChangeArrowheads="1"/>
            </p:cNvSpPr>
            <p:nvPr/>
          </p:nvSpPr>
          <p:spPr bwMode="auto">
            <a:xfrm>
              <a:off x="1138" y="132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2" name="Rectangle 56"/>
            <p:cNvSpPr>
              <a:spLocks noChangeArrowheads="1"/>
            </p:cNvSpPr>
            <p:nvPr/>
          </p:nvSpPr>
          <p:spPr bwMode="auto">
            <a:xfrm>
              <a:off x="1139" y="196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3" name="Rectangle 57"/>
            <p:cNvSpPr>
              <a:spLocks noChangeArrowheads="1"/>
            </p:cNvSpPr>
            <p:nvPr/>
          </p:nvSpPr>
          <p:spPr bwMode="auto">
            <a:xfrm>
              <a:off x="1139" y="260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4" name="Rectangle 58"/>
            <p:cNvSpPr>
              <a:spLocks noChangeArrowheads="1"/>
            </p:cNvSpPr>
            <p:nvPr/>
          </p:nvSpPr>
          <p:spPr bwMode="auto">
            <a:xfrm>
              <a:off x="1139" y="293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5" name="Rectangle 59"/>
            <p:cNvSpPr>
              <a:spLocks noChangeArrowheads="1"/>
            </p:cNvSpPr>
            <p:nvPr/>
          </p:nvSpPr>
          <p:spPr bwMode="auto">
            <a:xfrm>
              <a:off x="1140" y="301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sp>
        <p:nvSpPr>
          <p:cNvPr id="3204156" name="Text Box 60"/>
          <p:cNvSpPr txBox="1">
            <a:spLocks noChangeArrowheads="1"/>
          </p:cNvSpPr>
          <p:nvPr/>
        </p:nvSpPr>
        <p:spPr bwMode="auto">
          <a:xfrm>
            <a:off x="3535363" y="1301750"/>
            <a:ext cx="1119187" cy="396875"/>
          </a:xfrm>
          <a:prstGeom prst="rect">
            <a:avLst/>
          </a:prstGeom>
          <a:noFill/>
          <a:ln w="9525">
            <a:noFill/>
            <a:miter lim="800000"/>
            <a:headEnd/>
            <a:tailEnd/>
          </a:ln>
          <a:effectLst/>
        </p:spPr>
        <p:txBody>
          <a:bodyPr wrap="none">
            <a:spAutoFit/>
          </a:bodyPr>
          <a:lstStyle/>
          <a:p>
            <a:r>
              <a:rPr lang="en-US" sz="2000"/>
              <a:t>Cache B</a:t>
            </a:r>
          </a:p>
        </p:txBody>
      </p:sp>
      <p:grpSp>
        <p:nvGrpSpPr>
          <p:cNvPr id="4" name="Group 61"/>
          <p:cNvGrpSpPr>
            <a:grpSpLocks/>
          </p:cNvGrpSpPr>
          <p:nvPr/>
        </p:nvGrpSpPr>
        <p:grpSpPr bwMode="auto">
          <a:xfrm>
            <a:off x="5495925" y="1711325"/>
            <a:ext cx="944563" cy="3330575"/>
            <a:chOff x="1138" y="999"/>
            <a:chExt cx="595" cy="2098"/>
          </a:xfrm>
        </p:grpSpPr>
        <p:sp>
          <p:nvSpPr>
            <p:cNvPr id="3204158" name="Rectangle 62"/>
            <p:cNvSpPr>
              <a:spLocks noChangeArrowheads="1"/>
            </p:cNvSpPr>
            <p:nvPr/>
          </p:nvSpPr>
          <p:spPr bwMode="auto">
            <a:xfrm>
              <a:off x="1138" y="116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9" name="Rectangle 63"/>
            <p:cNvSpPr>
              <a:spLocks noChangeArrowheads="1"/>
            </p:cNvSpPr>
            <p:nvPr/>
          </p:nvSpPr>
          <p:spPr bwMode="auto">
            <a:xfrm>
              <a:off x="1138" y="140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0" name="Rectangle 64"/>
            <p:cNvSpPr>
              <a:spLocks noChangeArrowheads="1"/>
            </p:cNvSpPr>
            <p:nvPr/>
          </p:nvSpPr>
          <p:spPr bwMode="auto">
            <a:xfrm>
              <a:off x="1138" y="1563"/>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1" name="Rectangle 65"/>
            <p:cNvSpPr>
              <a:spLocks noChangeArrowheads="1"/>
            </p:cNvSpPr>
            <p:nvPr/>
          </p:nvSpPr>
          <p:spPr bwMode="auto">
            <a:xfrm>
              <a:off x="1138" y="164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2" name="Rectangle 66"/>
            <p:cNvSpPr>
              <a:spLocks noChangeArrowheads="1"/>
            </p:cNvSpPr>
            <p:nvPr/>
          </p:nvSpPr>
          <p:spPr bwMode="auto">
            <a:xfrm>
              <a:off x="1138" y="1724"/>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3" name="Rectangle 67"/>
            <p:cNvSpPr>
              <a:spLocks noChangeArrowheads="1"/>
            </p:cNvSpPr>
            <p:nvPr/>
          </p:nvSpPr>
          <p:spPr bwMode="auto">
            <a:xfrm>
              <a:off x="1138" y="1886"/>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4" name="Rectangle 68"/>
            <p:cNvSpPr>
              <a:spLocks noChangeArrowheads="1"/>
            </p:cNvSpPr>
            <p:nvPr/>
          </p:nvSpPr>
          <p:spPr bwMode="auto">
            <a:xfrm>
              <a:off x="1138" y="204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5" name="Rectangle 69"/>
            <p:cNvSpPr>
              <a:spLocks noChangeArrowheads="1"/>
            </p:cNvSpPr>
            <p:nvPr/>
          </p:nvSpPr>
          <p:spPr bwMode="auto">
            <a:xfrm>
              <a:off x="1138" y="2127"/>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6" name="Rectangle 70"/>
            <p:cNvSpPr>
              <a:spLocks noChangeArrowheads="1"/>
            </p:cNvSpPr>
            <p:nvPr/>
          </p:nvSpPr>
          <p:spPr bwMode="auto">
            <a:xfrm>
              <a:off x="1138" y="2208"/>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7" name="Rectangle 71"/>
            <p:cNvSpPr>
              <a:spLocks noChangeArrowheads="1"/>
            </p:cNvSpPr>
            <p:nvPr/>
          </p:nvSpPr>
          <p:spPr bwMode="auto">
            <a:xfrm>
              <a:off x="1138" y="228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8" name="Rectangle 72"/>
            <p:cNvSpPr>
              <a:spLocks noChangeArrowheads="1"/>
            </p:cNvSpPr>
            <p:nvPr/>
          </p:nvSpPr>
          <p:spPr bwMode="auto">
            <a:xfrm>
              <a:off x="1138" y="2450"/>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9" name="Rectangle 73"/>
            <p:cNvSpPr>
              <a:spLocks noChangeArrowheads="1"/>
            </p:cNvSpPr>
            <p:nvPr/>
          </p:nvSpPr>
          <p:spPr bwMode="auto">
            <a:xfrm>
              <a:off x="1138" y="253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0" name="Rectangle 74"/>
            <p:cNvSpPr>
              <a:spLocks noChangeArrowheads="1"/>
            </p:cNvSpPr>
            <p:nvPr/>
          </p:nvSpPr>
          <p:spPr bwMode="auto">
            <a:xfrm>
              <a:off x="1138" y="2692"/>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1" name="Rectangle 75"/>
            <p:cNvSpPr>
              <a:spLocks noChangeArrowheads="1"/>
            </p:cNvSpPr>
            <p:nvPr/>
          </p:nvSpPr>
          <p:spPr bwMode="auto">
            <a:xfrm>
              <a:off x="1138" y="277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2" name="Rectangle 76"/>
            <p:cNvSpPr>
              <a:spLocks noChangeArrowheads="1"/>
            </p:cNvSpPr>
            <p:nvPr/>
          </p:nvSpPr>
          <p:spPr bwMode="auto">
            <a:xfrm>
              <a:off x="1138" y="285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3" name="Rectangle 77"/>
            <p:cNvSpPr>
              <a:spLocks noChangeArrowheads="1"/>
            </p:cNvSpPr>
            <p:nvPr/>
          </p:nvSpPr>
          <p:spPr bwMode="auto">
            <a:xfrm>
              <a:off x="1138" y="148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4" name="Rectangle 78"/>
            <p:cNvSpPr>
              <a:spLocks noChangeArrowheads="1"/>
            </p:cNvSpPr>
            <p:nvPr/>
          </p:nvSpPr>
          <p:spPr bwMode="auto">
            <a:xfrm>
              <a:off x="1138" y="1241"/>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5" name="Rectangle 79"/>
            <p:cNvSpPr>
              <a:spLocks noChangeArrowheads="1"/>
            </p:cNvSpPr>
            <p:nvPr/>
          </p:nvSpPr>
          <p:spPr bwMode="auto">
            <a:xfrm>
              <a:off x="1138" y="99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6" name="Rectangle 80"/>
            <p:cNvSpPr>
              <a:spLocks noChangeArrowheads="1"/>
            </p:cNvSpPr>
            <p:nvPr/>
          </p:nvSpPr>
          <p:spPr bwMode="auto">
            <a:xfrm>
              <a:off x="1139" y="1809"/>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7" name="Rectangle 81"/>
            <p:cNvSpPr>
              <a:spLocks noChangeArrowheads="1"/>
            </p:cNvSpPr>
            <p:nvPr/>
          </p:nvSpPr>
          <p:spPr bwMode="auto">
            <a:xfrm>
              <a:off x="1139" y="10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8" name="Rectangle 82"/>
            <p:cNvSpPr>
              <a:spLocks noChangeArrowheads="1"/>
            </p:cNvSpPr>
            <p:nvPr/>
          </p:nvSpPr>
          <p:spPr bwMode="auto">
            <a:xfrm>
              <a:off x="1138" y="23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9" name="Rectangle 83"/>
            <p:cNvSpPr>
              <a:spLocks noChangeArrowheads="1"/>
            </p:cNvSpPr>
            <p:nvPr/>
          </p:nvSpPr>
          <p:spPr bwMode="auto">
            <a:xfrm>
              <a:off x="1138" y="132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0" name="Rectangle 84"/>
            <p:cNvSpPr>
              <a:spLocks noChangeArrowheads="1"/>
            </p:cNvSpPr>
            <p:nvPr/>
          </p:nvSpPr>
          <p:spPr bwMode="auto">
            <a:xfrm>
              <a:off x="1139" y="196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1" name="Rectangle 85"/>
            <p:cNvSpPr>
              <a:spLocks noChangeArrowheads="1"/>
            </p:cNvSpPr>
            <p:nvPr/>
          </p:nvSpPr>
          <p:spPr bwMode="auto">
            <a:xfrm>
              <a:off x="1139" y="260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2" name="Rectangle 86"/>
            <p:cNvSpPr>
              <a:spLocks noChangeArrowheads="1"/>
            </p:cNvSpPr>
            <p:nvPr/>
          </p:nvSpPr>
          <p:spPr bwMode="auto">
            <a:xfrm>
              <a:off x="1139" y="293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3" name="Rectangle 87"/>
            <p:cNvSpPr>
              <a:spLocks noChangeArrowheads="1"/>
            </p:cNvSpPr>
            <p:nvPr/>
          </p:nvSpPr>
          <p:spPr bwMode="auto">
            <a:xfrm>
              <a:off x="1140" y="301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sp>
        <p:nvSpPr>
          <p:cNvPr id="3204184" name="Text Box 88"/>
          <p:cNvSpPr txBox="1">
            <a:spLocks noChangeArrowheads="1"/>
          </p:cNvSpPr>
          <p:nvPr/>
        </p:nvSpPr>
        <p:spPr bwMode="auto">
          <a:xfrm>
            <a:off x="5416550" y="1301750"/>
            <a:ext cx="1111250" cy="396875"/>
          </a:xfrm>
          <a:prstGeom prst="rect">
            <a:avLst/>
          </a:prstGeom>
          <a:noFill/>
          <a:ln w="9525">
            <a:noFill/>
            <a:miter lim="800000"/>
            <a:headEnd/>
            <a:tailEnd/>
          </a:ln>
          <a:effectLst/>
        </p:spPr>
        <p:txBody>
          <a:bodyPr wrap="none">
            <a:spAutoFit/>
          </a:bodyPr>
          <a:lstStyle/>
          <a:p>
            <a:r>
              <a:rPr lang="en-US" sz="2000"/>
              <a:t>Cache C</a:t>
            </a:r>
          </a:p>
        </p:txBody>
      </p:sp>
      <p:grpSp>
        <p:nvGrpSpPr>
          <p:cNvPr id="5" name="Group 89"/>
          <p:cNvGrpSpPr>
            <a:grpSpLocks/>
          </p:cNvGrpSpPr>
          <p:nvPr/>
        </p:nvGrpSpPr>
        <p:grpSpPr bwMode="auto">
          <a:xfrm>
            <a:off x="7339013" y="1711325"/>
            <a:ext cx="944562" cy="3330575"/>
            <a:chOff x="1138" y="999"/>
            <a:chExt cx="595" cy="2098"/>
          </a:xfrm>
        </p:grpSpPr>
        <p:sp>
          <p:nvSpPr>
            <p:cNvPr id="3204186" name="Rectangle 90"/>
            <p:cNvSpPr>
              <a:spLocks noChangeArrowheads="1"/>
            </p:cNvSpPr>
            <p:nvPr/>
          </p:nvSpPr>
          <p:spPr bwMode="auto">
            <a:xfrm>
              <a:off x="1138" y="116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7" name="Rectangle 91"/>
            <p:cNvSpPr>
              <a:spLocks noChangeArrowheads="1"/>
            </p:cNvSpPr>
            <p:nvPr/>
          </p:nvSpPr>
          <p:spPr bwMode="auto">
            <a:xfrm>
              <a:off x="1138" y="140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8" name="Rectangle 92"/>
            <p:cNvSpPr>
              <a:spLocks noChangeArrowheads="1"/>
            </p:cNvSpPr>
            <p:nvPr/>
          </p:nvSpPr>
          <p:spPr bwMode="auto">
            <a:xfrm>
              <a:off x="1138" y="1563"/>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9" name="Rectangle 93"/>
            <p:cNvSpPr>
              <a:spLocks noChangeArrowheads="1"/>
            </p:cNvSpPr>
            <p:nvPr/>
          </p:nvSpPr>
          <p:spPr bwMode="auto">
            <a:xfrm>
              <a:off x="1138" y="164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0" name="Rectangle 94"/>
            <p:cNvSpPr>
              <a:spLocks noChangeArrowheads="1"/>
            </p:cNvSpPr>
            <p:nvPr/>
          </p:nvSpPr>
          <p:spPr bwMode="auto">
            <a:xfrm>
              <a:off x="1138" y="1724"/>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1" name="Rectangle 95"/>
            <p:cNvSpPr>
              <a:spLocks noChangeArrowheads="1"/>
            </p:cNvSpPr>
            <p:nvPr/>
          </p:nvSpPr>
          <p:spPr bwMode="auto">
            <a:xfrm>
              <a:off x="1138" y="1886"/>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2" name="Rectangle 96"/>
            <p:cNvSpPr>
              <a:spLocks noChangeArrowheads="1"/>
            </p:cNvSpPr>
            <p:nvPr/>
          </p:nvSpPr>
          <p:spPr bwMode="auto">
            <a:xfrm>
              <a:off x="1138" y="204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3" name="Rectangle 97"/>
            <p:cNvSpPr>
              <a:spLocks noChangeArrowheads="1"/>
            </p:cNvSpPr>
            <p:nvPr/>
          </p:nvSpPr>
          <p:spPr bwMode="auto">
            <a:xfrm>
              <a:off x="1138" y="2127"/>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4" name="Rectangle 98"/>
            <p:cNvSpPr>
              <a:spLocks noChangeArrowheads="1"/>
            </p:cNvSpPr>
            <p:nvPr/>
          </p:nvSpPr>
          <p:spPr bwMode="auto">
            <a:xfrm>
              <a:off x="1138" y="2208"/>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5" name="Rectangle 99"/>
            <p:cNvSpPr>
              <a:spLocks noChangeArrowheads="1"/>
            </p:cNvSpPr>
            <p:nvPr/>
          </p:nvSpPr>
          <p:spPr bwMode="auto">
            <a:xfrm>
              <a:off x="1138" y="228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6" name="Rectangle 100"/>
            <p:cNvSpPr>
              <a:spLocks noChangeArrowheads="1"/>
            </p:cNvSpPr>
            <p:nvPr/>
          </p:nvSpPr>
          <p:spPr bwMode="auto">
            <a:xfrm>
              <a:off x="1138" y="2450"/>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7" name="Rectangle 101"/>
            <p:cNvSpPr>
              <a:spLocks noChangeArrowheads="1"/>
            </p:cNvSpPr>
            <p:nvPr/>
          </p:nvSpPr>
          <p:spPr bwMode="auto">
            <a:xfrm>
              <a:off x="1138" y="253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8" name="Rectangle 102"/>
            <p:cNvSpPr>
              <a:spLocks noChangeArrowheads="1"/>
            </p:cNvSpPr>
            <p:nvPr/>
          </p:nvSpPr>
          <p:spPr bwMode="auto">
            <a:xfrm>
              <a:off x="1138" y="2692"/>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9" name="Rectangle 103"/>
            <p:cNvSpPr>
              <a:spLocks noChangeArrowheads="1"/>
            </p:cNvSpPr>
            <p:nvPr/>
          </p:nvSpPr>
          <p:spPr bwMode="auto">
            <a:xfrm>
              <a:off x="1138" y="277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0" name="Rectangle 104"/>
            <p:cNvSpPr>
              <a:spLocks noChangeArrowheads="1"/>
            </p:cNvSpPr>
            <p:nvPr/>
          </p:nvSpPr>
          <p:spPr bwMode="auto">
            <a:xfrm>
              <a:off x="1138" y="285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1" name="Rectangle 105"/>
            <p:cNvSpPr>
              <a:spLocks noChangeArrowheads="1"/>
            </p:cNvSpPr>
            <p:nvPr/>
          </p:nvSpPr>
          <p:spPr bwMode="auto">
            <a:xfrm>
              <a:off x="1138" y="148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2" name="Rectangle 106"/>
            <p:cNvSpPr>
              <a:spLocks noChangeArrowheads="1"/>
            </p:cNvSpPr>
            <p:nvPr/>
          </p:nvSpPr>
          <p:spPr bwMode="auto">
            <a:xfrm>
              <a:off x="1138" y="1241"/>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3" name="Rectangle 107"/>
            <p:cNvSpPr>
              <a:spLocks noChangeArrowheads="1"/>
            </p:cNvSpPr>
            <p:nvPr/>
          </p:nvSpPr>
          <p:spPr bwMode="auto">
            <a:xfrm>
              <a:off x="1138" y="99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4" name="Rectangle 108"/>
            <p:cNvSpPr>
              <a:spLocks noChangeArrowheads="1"/>
            </p:cNvSpPr>
            <p:nvPr/>
          </p:nvSpPr>
          <p:spPr bwMode="auto">
            <a:xfrm>
              <a:off x="1139" y="1809"/>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5" name="Rectangle 109"/>
            <p:cNvSpPr>
              <a:spLocks noChangeArrowheads="1"/>
            </p:cNvSpPr>
            <p:nvPr/>
          </p:nvSpPr>
          <p:spPr bwMode="auto">
            <a:xfrm>
              <a:off x="1139" y="10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6" name="Rectangle 110"/>
            <p:cNvSpPr>
              <a:spLocks noChangeArrowheads="1"/>
            </p:cNvSpPr>
            <p:nvPr/>
          </p:nvSpPr>
          <p:spPr bwMode="auto">
            <a:xfrm>
              <a:off x="1138" y="23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7" name="Rectangle 111"/>
            <p:cNvSpPr>
              <a:spLocks noChangeArrowheads="1"/>
            </p:cNvSpPr>
            <p:nvPr/>
          </p:nvSpPr>
          <p:spPr bwMode="auto">
            <a:xfrm>
              <a:off x="1138" y="132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8" name="Rectangle 112"/>
            <p:cNvSpPr>
              <a:spLocks noChangeArrowheads="1"/>
            </p:cNvSpPr>
            <p:nvPr/>
          </p:nvSpPr>
          <p:spPr bwMode="auto">
            <a:xfrm>
              <a:off x="1139" y="196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9" name="Rectangle 113"/>
            <p:cNvSpPr>
              <a:spLocks noChangeArrowheads="1"/>
            </p:cNvSpPr>
            <p:nvPr/>
          </p:nvSpPr>
          <p:spPr bwMode="auto">
            <a:xfrm>
              <a:off x="1139" y="260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10" name="Rectangle 114"/>
            <p:cNvSpPr>
              <a:spLocks noChangeArrowheads="1"/>
            </p:cNvSpPr>
            <p:nvPr/>
          </p:nvSpPr>
          <p:spPr bwMode="auto">
            <a:xfrm>
              <a:off x="1139" y="293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11" name="Rectangle 115"/>
            <p:cNvSpPr>
              <a:spLocks noChangeArrowheads="1"/>
            </p:cNvSpPr>
            <p:nvPr/>
          </p:nvSpPr>
          <p:spPr bwMode="auto">
            <a:xfrm>
              <a:off x="1140" y="301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sp>
        <p:nvSpPr>
          <p:cNvPr id="3204212" name="Text Box 116"/>
          <p:cNvSpPr txBox="1">
            <a:spLocks noChangeArrowheads="1"/>
          </p:cNvSpPr>
          <p:nvPr/>
        </p:nvSpPr>
        <p:spPr bwMode="auto">
          <a:xfrm>
            <a:off x="7259638" y="1301750"/>
            <a:ext cx="1141412" cy="396875"/>
          </a:xfrm>
          <a:prstGeom prst="rect">
            <a:avLst/>
          </a:prstGeom>
          <a:noFill/>
          <a:ln w="9525">
            <a:noFill/>
            <a:miter lim="800000"/>
            <a:headEnd/>
            <a:tailEnd/>
          </a:ln>
          <a:effectLst/>
        </p:spPr>
        <p:txBody>
          <a:bodyPr wrap="none">
            <a:spAutoFit/>
          </a:bodyPr>
          <a:lstStyle/>
          <a:p>
            <a:r>
              <a:rPr lang="en-US" sz="2000"/>
              <a:t>Cache D</a:t>
            </a:r>
          </a:p>
        </p:txBody>
      </p:sp>
      <p:sp>
        <p:nvSpPr>
          <p:cNvPr id="3204213" name="Line 117"/>
          <p:cNvSpPr>
            <a:spLocks noChangeShapeType="1"/>
          </p:cNvSpPr>
          <p:nvPr/>
        </p:nvSpPr>
        <p:spPr bwMode="auto">
          <a:xfrm flipV="1">
            <a:off x="2747963" y="3562350"/>
            <a:ext cx="5607050" cy="0"/>
          </a:xfrm>
          <a:prstGeom prst="line">
            <a:avLst/>
          </a:prstGeom>
          <a:noFill/>
          <a:ln w="28575">
            <a:solidFill>
              <a:schemeClr val="bg2"/>
            </a:solidFill>
            <a:prstDash val="dash"/>
            <a:round/>
            <a:headEnd/>
            <a:tailEnd/>
          </a:ln>
          <a:effectLst/>
        </p:spPr>
        <p:txBody>
          <a:bodyPr wrap="none" anchor="ctr"/>
          <a:lstStyle/>
          <a:p>
            <a:endParaRPr lang="en-US"/>
          </a:p>
        </p:txBody>
      </p:sp>
      <p:sp>
        <p:nvSpPr>
          <p:cNvPr id="3204214" name="Line 118"/>
          <p:cNvSpPr>
            <a:spLocks noChangeShapeType="1"/>
          </p:cNvSpPr>
          <p:nvPr/>
        </p:nvSpPr>
        <p:spPr bwMode="auto">
          <a:xfrm flipV="1">
            <a:off x="2730500" y="1901825"/>
            <a:ext cx="5607050" cy="0"/>
          </a:xfrm>
          <a:prstGeom prst="line">
            <a:avLst/>
          </a:prstGeom>
          <a:noFill/>
          <a:ln w="28575">
            <a:solidFill>
              <a:schemeClr val="bg2"/>
            </a:solidFill>
            <a:prstDash val="dash"/>
            <a:round/>
            <a:headEnd/>
            <a:tailEnd/>
          </a:ln>
          <a:effectLst/>
        </p:spPr>
        <p:txBody>
          <a:bodyPr wrap="none" anchor="ctr"/>
          <a:lstStyle/>
          <a:p>
            <a:endParaRPr lang="en-US"/>
          </a:p>
        </p:txBody>
      </p:sp>
      <p:sp>
        <p:nvSpPr>
          <p:cNvPr id="3204215" name="Text Box 119"/>
          <p:cNvSpPr txBox="1">
            <a:spLocks noChangeArrowheads="1"/>
          </p:cNvSpPr>
          <p:nvPr/>
        </p:nvSpPr>
        <p:spPr bwMode="auto">
          <a:xfrm>
            <a:off x="1104900" y="1700213"/>
            <a:ext cx="739775" cy="336550"/>
          </a:xfrm>
          <a:prstGeom prst="rect">
            <a:avLst/>
          </a:prstGeom>
          <a:noFill/>
          <a:ln w="9525">
            <a:noFill/>
            <a:miter lim="800000"/>
            <a:headEnd/>
            <a:tailEnd/>
          </a:ln>
          <a:effectLst/>
        </p:spPr>
        <p:txBody>
          <a:bodyPr wrap="none">
            <a:spAutoFit/>
          </a:bodyPr>
          <a:lstStyle/>
          <a:p>
            <a:r>
              <a:rPr lang="en-US" sz="1600"/>
              <a:t>Set X</a:t>
            </a:r>
          </a:p>
        </p:txBody>
      </p:sp>
      <p:sp>
        <p:nvSpPr>
          <p:cNvPr id="3204216" name="Text Box 120"/>
          <p:cNvSpPr txBox="1">
            <a:spLocks noChangeArrowheads="1"/>
          </p:cNvSpPr>
          <p:nvPr/>
        </p:nvSpPr>
        <p:spPr bwMode="auto">
          <a:xfrm>
            <a:off x="1106488" y="3400425"/>
            <a:ext cx="720725" cy="336550"/>
          </a:xfrm>
          <a:prstGeom prst="rect">
            <a:avLst/>
          </a:prstGeom>
          <a:noFill/>
          <a:ln w="9525">
            <a:noFill/>
            <a:miter lim="800000"/>
            <a:headEnd/>
            <a:tailEnd/>
          </a:ln>
          <a:effectLst/>
        </p:spPr>
        <p:txBody>
          <a:bodyPr wrap="none">
            <a:spAutoFit/>
          </a:bodyPr>
          <a:lstStyle/>
          <a:p>
            <a:r>
              <a:rPr lang="en-US" sz="1600"/>
              <a:t>Set Y</a:t>
            </a:r>
          </a:p>
        </p:txBody>
      </p:sp>
      <p:grpSp>
        <p:nvGrpSpPr>
          <p:cNvPr id="6" name="Group 121"/>
          <p:cNvGrpSpPr>
            <a:grpSpLocks/>
          </p:cNvGrpSpPr>
          <p:nvPr/>
        </p:nvGrpSpPr>
        <p:grpSpPr bwMode="auto">
          <a:xfrm>
            <a:off x="155575" y="2238375"/>
            <a:ext cx="1552575" cy="1114425"/>
            <a:chOff x="98" y="1410"/>
            <a:chExt cx="978" cy="702"/>
          </a:xfrm>
        </p:grpSpPr>
        <p:sp>
          <p:nvSpPr>
            <p:cNvPr id="3204218" name="Rectangle 122"/>
            <p:cNvSpPr>
              <a:spLocks noChangeArrowheads="1"/>
            </p:cNvSpPr>
            <p:nvPr/>
          </p:nvSpPr>
          <p:spPr bwMode="auto">
            <a:xfrm>
              <a:off x="510" y="1483"/>
              <a:ext cx="97" cy="97"/>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3204219" name="Text Box 123"/>
            <p:cNvSpPr txBox="1">
              <a:spLocks noChangeArrowheads="1"/>
            </p:cNvSpPr>
            <p:nvPr/>
          </p:nvSpPr>
          <p:spPr bwMode="auto">
            <a:xfrm>
              <a:off x="267" y="1507"/>
              <a:ext cx="116" cy="327"/>
            </a:xfrm>
            <a:prstGeom prst="rect">
              <a:avLst/>
            </a:prstGeom>
            <a:noFill/>
            <a:ln w="9525">
              <a:noFill/>
              <a:miter lim="800000"/>
              <a:headEnd/>
              <a:tailEnd/>
            </a:ln>
            <a:effectLst/>
          </p:spPr>
          <p:txBody>
            <a:bodyPr wrap="none">
              <a:spAutoFit/>
            </a:bodyPr>
            <a:lstStyle/>
            <a:p>
              <a:endParaRPr lang="en-US" sz="2800"/>
            </a:p>
          </p:txBody>
        </p:sp>
        <p:sp>
          <p:nvSpPr>
            <p:cNvPr id="3204220" name="Text Box 124"/>
            <p:cNvSpPr txBox="1">
              <a:spLocks noChangeArrowheads="1"/>
            </p:cNvSpPr>
            <p:nvPr/>
          </p:nvSpPr>
          <p:spPr bwMode="auto">
            <a:xfrm>
              <a:off x="98" y="1537"/>
              <a:ext cx="959" cy="250"/>
            </a:xfrm>
            <a:prstGeom prst="rect">
              <a:avLst/>
            </a:prstGeom>
            <a:noFill/>
            <a:ln w="9525">
              <a:noFill/>
              <a:miter lim="800000"/>
              <a:headEnd/>
              <a:tailEnd/>
            </a:ln>
            <a:effectLst/>
          </p:spPr>
          <p:txBody>
            <a:bodyPr wrap="none">
              <a:spAutoFit/>
            </a:bodyPr>
            <a:lstStyle/>
            <a:p>
              <a:r>
                <a:rPr lang="en-US" sz="2000"/>
                <a:t>AlwaysSpill</a:t>
              </a:r>
            </a:p>
          </p:txBody>
        </p:sp>
        <p:sp>
          <p:nvSpPr>
            <p:cNvPr id="3204221" name="Rectangle 125"/>
            <p:cNvSpPr>
              <a:spLocks noChangeArrowheads="1"/>
            </p:cNvSpPr>
            <p:nvPr/>
          </p:nvSpPr>
          <p:spPr bwMode="auto">
            <a:xfrm>
              <a:off x="509" y="1810"/>
              <a:ext cx="97" cy="97"/>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3204222" name="Text Box 126"/>
            <p:cNvSpPr txBox="1">
              <a:spLocks noChangeArrowheads="1"/>
            </p:cNvSpPr>
            <p:nvPr/>
          </p:nvSpPr>
          <p:spPr bwMode="auto">
            <a:xfrm>
              <a:off x="98" y="1856"/>
              <a:ext cx="978" cy="250"/>
            </a:xfrm>
            <a:prstGeom prst="rect">
              <a:avLst/>
            </a:prstGeom>
            <a:noFill/>
            <a:ln w="9525">
              <a:noFill/>
              <a:miter lim="800000"/>
              <a:headEnd/>
              <a:tailEnd/>
            </a:ln>
            <a:effectLst/>
          </p:spPr>
          <p:txBody>
            <a:bodyPr wrap="none">
              <a:spAutoFit/>
            </a:bodyPr>
            <a:lstStyle/>
            <a:p>
              <a:r>
                <a:rPr lang="en-US" sz="2000"/>
                <a:t>AlwaysRecv</a:t>
              </a:r>
            </a:p>
          </p:txBody>
        </p:sp>
        <p:sp>
          <p:nvSpPr>
            <p:cNvPr id="3204223" name="Rectangle 127"/>
            <p:cNvSpPr>
              <a:spLocks noChangeArrowheads="1"/>
            </p:cNvSpPr>
            <p:nvPr/>
          </p:nvSpPr>
          <p:spPr bwMode="auto">
            <a:xfrm>
              <a:off x="98" y="1410"/>
              <a:ext cx="968" cy="702"/>
            </a:xfrm>
            <a:prstGeom prst="rect">
              <a:avLst/>
            </a:prstGeom>
            <a:noFill/>
            <a:ln w="28575">
              <a:solidFill>
                <a:schemeClr val="bg2"/>
              </a:solidFill>
              <a:miter lim="800000"/>
              <a:headEnd/>
              <a:tailEnd/>
            </a:ln>
            <a:effectLst/>
          </p:spPr>
          <p:txBody>
            <a:bodyPr wrap="none" anchor="ctr"/>
            <a:lstStyle/>
            <a:p>
              <a:endParaRPr lang="en-US"/>
            </a:p>
          </p:txBody>
        </p:sp>
      </p:grpSp>
      <p:grpSp>
        <p:nvGrpSpPr>
          <p:cNvPr id="7" name="Group 128"/>
          <p:cNvGrpSpPr>
            <a:grpSpLocks/>
          </p:cNvGrpSpPr>
          <p:nvPr/>
        </p:nvGrpSpPr>
        <p:grpSpPr bwMode="auto">
          <a:xfrm>
            <a:off x="711200" y="4984750"/>
            <a:ext cx="1095375" cy="825500"/>
            <a:chOff x="532" y="3209"/>
            <a:chExt cx="690" cy="520"/>
          </a:xfrm>
        </p:grpSpPr>
        <p:sp>
          <p:nvSpPr>
            <p:cNvPr id="3204225" name="Line 129"/>
            <p:cNvSpPr>
              <a:spLocks noChangeShapeType="1"/>
            </p:cNvSpPr>
            <p:nvPr/>
          </p:nvSpPr>
          <p:spPr bwMode="auto">
            <a:xfrm>
              <a:off x="532" y="3329"/>
              <a:ext cx="450" cy="0"/>
            </a:xfrm>
            <a:prstGeom prst="line">
              <a:avLst/>
            </a:prstGeom>
            <a:noFill/>
            <a:ln w="50800">
              <a:solidFill>
                <a:schemeClr val="tx1"/>
              </a:solidFill>
              <a:round/>
              <a:headEnd/>
              <a:tailEnd/>
            </a:ln>
            <a:effectLst/>
          </p:spPr>
          <p:txBody>
            <a:bodyPr wrap="none" anchor="ctr"/>
            <a:lstStyle/>
            <a:p>
              <a:endParaRPr lang="en-US"/>
            </a:p>
          </p:txBody>
        </p:sp>
        <p:sp>
          <p:nvSpPr>
            <p:cNvPr id="3204226" name="Oval 130"/>
            <p:cNvSpPr>
              <a:spLocks noChangeArrowheads="1"/>
            </p:cNvSpPr>
            <p:nvPr/>
          </p:nvSpPr>
          <p:spPr bwMode="auto">
            <a:xfrm>
              <a:off x="892" y="3209"/>
              <a:ext cx="180" cy="200"/>
            </a:xfrm>
            <a:prstGeom prst="ellipse">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a:t>
              </a:r>
            </a:p>
          </p:txBody>
        </p:sp>
        <p:sp>
          <p:nvSpPr>
            <p:cNvPr id="3204227" name="Line 131"/>
            <p:cNvSpPr>
              <a:spLocks noChangeShapeType="1"/>
            </p:cNvSpPr>
            <p:nvPr/>
          </p:nvSpPr>
          <p:spPr bwMode="auto">
            <a:xfrm>
              <a:off x="532" y="3649"/>
              <a:ext cx="450" cy="0"/>
            </a:xfrm>
            <a:prstGeom prst="line">
              <a:avLst/>
            </a:prstGeom>
            <a:noFill/>
            <a:ln w="50800">
              <a:solidFill>
                <a:schemeClr val="tx1"/>
              </a:solidFill>
              <a:round/>
              <a:headEnd/>
              <a:tailEnd/>
            </a:ln>
            <a:effectLst/>
          </p:spPr>
          <p:txBody>
            <a:bodyPr wrap="none" anchor="ctr"/>
            <a:lstStyle/>
            <a:p>
              <a:endParaRPr lang="en-US"/>
            </a:p>
          </p:txBody>
        </p:sp>
        <p:sp>
          <p:nvSpPr>
            <p:cNvPr id="3204228" name="Oval 132"/>
            <p:cNvSpPr>
              <a:spLocks noChangeArrowheads="1"/>
            </p:cNvSpPr>
            <p:nvPr/>
          </p:nvSpPr>
          <p:spPr bwMode="auto">
            <a:xfrm>
              <a:off x="892" y="3529"/>
              <a:ext cx="180" cy="200"/>
            </a:xfrm>
            <a:prstGeom prst="ellipse">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a:t>
              </a:r>
            </a:p>
          </p:txBody>
        </p:sp>
        <p:sp>
          <p:nvSpPr>
            <p:cNvPr id="3204229" name="Line 133"/>
            <p:cNvSpPr>
              <a:spLocks noChangeShapeType="1"/>
            </p:cNvSpPr>
            <p:nvPr/>
          </p:nvSpPr>
          <p:spPr bwMode="auto">
            <a:xfrm>
              <a:off x="1072" y="3289"/>
              <a:ext cx="150" cy="12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4230" name="Line 134"/>
            <p:cNvSpPr>
              <a:spLocks noChangeShapeType="1"/>
            </p:cNvSpPr>
            <p:nvPr/>
          </p:nvSpPr>
          <p:spPr bwMode="auto">
            <a:xfrm flipV="1">
              <a:off x="1072" y="3449"/>
              <a:ext cx="150" cy="160"/>
            </a:xfrm>
            <a:prstGeom prst="line">
              <a:avLst/>
            </a:prstGeom>
            <a:noFill/>
            <a:ln w="50800">
              <a:solidFill>
                <a:schemeClr val="tx1"/>
              </a:solidFill>
              <a:round/>
              <a:headEnd/>
              <a:tailEnd type="triangle" w="med" len="med"/>
            </a:ln>
            <a:effectLst/>
          </p:spPr>
          <p:txBody>
            <a:bodyPr wrap="none" anchor="ctr"/>
            <a:lstStyle/>
            <a:p>
              <a:endParaRPr lang="en-US"/>
            </a:p>
          </p:txBody>
        </p:sp>
      </p:grpSp>
      <p:grpSp>
        <p:nvGrpSpPr>
          <p:cNvPr id="8" name="Group 135"/>
          <p:cNvGrpSpPr>
            <a:grpSpLocks/>
          </p:cNvGrpSpPr>
          <p:nvPr/>
        </p:nvGrpSpPr>
        <p:grpSpPr bwMode="auto">
          <a:xfrm>
            <a:off x="80963" y="4921250"/>
            <a:ext cx="1336675" cy="982663"/>
            <a:chOff x="51" y="3100"/>
            <a:chExt cx="842" cy="619"/>
          </a:xfrm>
        </p:grpSpPr>
        <p:sp>
          <p:nvSpPr>
            <p:cNvPr id="3204232" name="Text Box 136"/>
            <p:cNvSpPr txBox="1">
              <a:spLocks noChangeArrowheads="1"/>
            </p:cNvSpPr>
            <p:nvPr/>
          </p:nvSpPr>
          <p:spPr bwMode="auto">
            <a:xfrm>
              <a:off x="51" y="3100"/>
              <a:ext cx="815" cy="308"/>
            </a:xfrm>
            <a:prstGeom prst="rect">
              <a:avLst/>
            </a:prstGeom>
            <a:noFill/>
            <a:ln w="50800" algn="ctr">
              <a:noFill/>
              <a:miter lim="800000"/>
              <a:headEnd/>
              <a:tailEnd/>
            </a:ln>
            <a:effectLst/>
          </p:spPr>
          <p:txBody>
            <a:bodyPr wrap="none" lIns="64008" tIns="32004" rIns="64008" bIns="32004">
              <a:spAutoFit/>
            </a:bodyPr>
            <a:lstStyle/>
            <a:p>
              <a:pPr algn="ctr"/>
              <a:r>
                <a:rPr lang="en-US" sz="1400"/>
                <a:t>Miss in Set X </a:t>
              </a:r>
            </a:p>
            <a:p>
              <a:pPr algn="ctr"/>
              <a:r>
                <a:rPr lang="en-US" sz="1400"/>
                <a:t>in any cache</a:t>
              </a:r>
            </a:p>
          </p:txBody>
        </p:sp>
        <p:sp>
          <p:nvSpPr>
            <p:cNvPr id="3204233" name="Text Box 137"/>
            <p:cNvSpPr txBox="1">
              <a:spLocks noChangeArrowheads="1"/>
            </p:cNvSpPr>
            <p:nvPr/>
          </p:nvSpPr>
          <p:spPr bwMode="auto">
            <a:xfrm>
              <a:off x="88" y="3411"/>
              <a:ext cx="805" cy="308"/>
            </a:xfrm>
            <a:prstGeom prst="rect">
              <a:avLst/>
            </a:prstGeom>
            <a:noFill/>
            <a:ln w="50800" algn="ctr">
              <a:noFill/>
              <a:miter lim="800000"/>
              <a:headEnd/>
              <a:tailEnd/>
            </a:ln>
            <a:effectLst/>
          </p:spPr>
          <p:txBody>
            <a:bodyPr wrap="none" lIns="64008" tIns="32004" rIns="64008" bIns="32004">
              <a:spAutoFit/>
            </a:bodyPr>
            <a:lstStyle/>
            <a:p>
              <a:pPr algn="ctr"/>
              <a:r>
                <a:rPr lang="en-US" sz="1400"/>
                <a:t>Miss in Set Y </a:t>
              </a:r>
            </a:p>
            <a:p>
              <a:pPr algn="ctr"/>
              <a:r>
                <a:rPr lang="en-US" sz="1400"/>
                <a:t>in any cache</a:t>
              </a:r>
            </a:p>
          </p:txBody>
        </p:sp>
      </p:grpSp>
      <p:grpSp>
        <p:nvGrpSpPr>
          <p:cNvPr id="9" name="Group 138"/>
          <p:cNvGrpSpPr>
            <a:grpSpLocks/>
          </p:cNvGrpSpPr>
          <p:nvPr/>
        </p:nvGrpSpPr>
        <p:grpSpPr bwMode="auto">
          <a:xfrm>
            <a:off x="3611563" y="2354263"/>
            <a:ext cx="950912" cy="3214687"/>
            <a:chOff x="2275" y="1483"/>
            <a:chExt cx="599" cy="2025"/>
          </a:xfrm>
        </p:grpSpPr>
        <p:sp>
          <p:nvSpPr>
            <p:cNvPr id="3204235" name="Rectangle 139"/>
            <p:cNvSpPr>
              <a:spLocks noChangeArrowheads="1"/>
            </p:cNvSpPr>
            <p:nvPr/>
          </p:nvSpPr>
          <p:spPr bwMode="auto">
            <a:xfrm>
              <a:off x="2275" y="1483"/>
              <a:ext cx="593" cy="80"/>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36" name="Rectangle 140"/>
            <p:cNvSpPr>
              <a:spLocks noChangeArrowheads="1"/>
            </p:cNvSpPr>
            <p:nvPr/>
          </p:nvSpPr>
          <p:spPr bwMode="auto">
            <a:xfrm>
              <a:off x="2275" y="2535"/>
              <a:ext cx="593" cy="81"/>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37" name="Rectangle 141"/>
            <p:cNvSpPr>
              <a:spLocks noChangeArrowheads="1"/>
            </p:cNvSpPr>
            <p:nvPr/>
          </p:nvSpPr>
          <p:spPr bwMode="auto">
            <a:xfrm>
              <a:off x="2293" y="3218"/>
              <a:ext cx="581" cy="290"/>
            </a:xfrm>
            <a:prstGeom prst="rect">
              <a:avLst/>
            </a:prstGeom>
            <a:solidFill>
              <a:srgbClr val="FF99CC"/>
            </a:solidFill>
            <a:ln w="28575">
              <a:solidFill>
                <a:schemeClr val="tx1"/>
              </a:solidFill>
              <a:miter lim="800000"/>
              <a:headEnd/>
              <a:tailEnd/>
            </a:ln>
            <a:effectLst/>
          </p:spPr>
          <p:txBody>
            <a:bodyPr wrap="none" anchor="ctr"/>
            <a:lstStyle/>
            <a:p>
              <a:pPr algn="ctr"/>
              <a:r>
                <a:rPr lang="en-US" sz="2000"/>
                <a:t>PSEL B</a:t>
              </a:r>
            </a:p>
          </p:txBody>
        </p:sp>
      </p:grpSp>
      <p:grpSp>
        <p:nvGrpSpPr>
          <p:cNvPr id="10" name="Group 142"/>
          <p:cNvGrpSpPr>
            <a:grpSpLocks/>
          </p:cNvGrpSpPr>
          <p:nvPr/>
        </p:nvGrpSpPr>
        <p:grpSpPr bwMode="auto">
          <a:xfrm>
            <a:off x="5494338" y="2613025"/>
            <a:ext cx="942975" cy="2957513"/>
            <a:chOff x="3461" y="1646"/>
            <a:chExt cx="594" cy="1863"/>
          </a:xfrm>
        </p:grpSpPr>
        <p:sp>
          <p:nvSpPr>
            <p:cNvPr id="3204239" name="Rectangle 143"/>
            <p:cNvSpPr>
              <a:spLocks noChangeArrowheads="1"/>
            </p:cNvSpPr>
            <p:nvPr/>
          </p:nvSpPr>
          <p:spPr bwMode="auto">
            <a:xfrm>
              <a:off x="3461" y="2849"/>
              <a:ext cx="593" cy="80"/>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40" name="Rectangle 144"/>
            <p:cNvSpPr>
              <a:spLocks noChangeArrowheads="1"/>
            </p:cNvSpPr>
            <p:nvPr/>
          </p:nvSpPr>
          <p:spPr bwMode="auto">
            <a:xfrm>
              <a:off x="3462" y="1646"/>
              <a:ext cx="593" cy="81"/>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41" name="Rectangle 145"/>
            <p:cNvSpPr>
              <a:spLocks noChangeArrowheads="1"/>
            </p:cNvSpPr>
            <p:nvPr/>
          </p:nvSpPr>
          <p:spPr bwMode="auto">
            <a:xfrm>
              <a:off x="3473" y="3219"/>
              <a:ext cx="581" cy="290"/>
            </a:xfrm>
            <a:prstGeom prst="rect">
              <a:avLst/>
            </a:prstGeom>
            <a:solidFill>
              <a:srgbClr val="FF99CC"/>
            </a:solidFill>
            <a:ln w="28575">
              <a:solidFill>
                <a:schemeClr val="tx1"/>
              </a:solidFill>
              <a:miter lim="800000"/>
              <a:headEnd/>
              <a:tailEnd/>
            </a:ln>
            <a:effectLst/>
          </p:spPr>
          <p:txBody>
            <a:bodyPr wrap="none" anchor="ctr"/>
            <a:lstStyle/>
            <a:p>
              <a:pPr algn="ctr"/>
              <a:r>
                <a:rPr lang="en-US" sz="2000"/>
                <a:t>PSEL C</a:t>
              </a:r>
            </a:p>
          </p:txBody>
        </p:sp>
      </p:grpSp>
      <p:grpSp>
        <p:nvGrpSpPr>
          <p:cNvPr id="11" name="Group 146"/>
          <p:cNvGrpSpPr>
            <a:grpSpLocks/>
          </p:cNvGrpSpPr>
          <p:nvPr/>
        </p:nvGrpSpPr>
        <p:grpSpPr bwMode="auto">
          <a:xfrm>
            <a:off x="7339013" y="3117850"/>
            <a:ext cx="941387" cy="2452688"/>
            <a:chOff x="4623" y="1964"/>
            <a:chExt cx="593" cy="1545"/>
          </a:xfrm>
        </p:grpSpPr>
        <p:sp>
          <p:nvSpPr>
            <p:cNvPr id="3204243" name="Rectangle 147"/>
            <p:cNvSpPr>
              <a:spLocks noChangeArrowheads="1"/>
            </p:cNvSpPr>
            <p:nvPr/>
          </p:nvSpPr>
          <p:spPr bwMode="auto">
            <a:xfrm>
              <a:off x="4623" y="2046"/>
              <a:ext cx="593" cy="80"/>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44" name="Rectangle 148"/>
            <p:cNvSpPr>
              <a:spLocks noChangeArrowheads="1"/>
            </p:cNvSpPr>
            <p:nvPr/>
          </p:nvSpPr>
          <p:spPr bwMode="auto">
            <a:xfrm>
              <a:off x="4623" y="1964"/>
              <a:ext cx="593" cy="81"/>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45" name="Rectangle 149"/>
            <p:cNvSpPr>
              <a:spLocks noChangeArrowheads="1"/>
            </p:cNvSpPr>
            <p:nvPr/>
          </p:nvSpPr>
          <p:spPr bwMode="auto">
            <a:xfrm>
              <a:off x="4628" y="3219"/>
              <a:ext cx="581" cy="290"/>
            </a:xfrm>
            <a:prstGeom prst="rect">
              <a:avLst/>
            </a:prstGeom>
            <a:solidFill>
              <a:srgbClr val="FF99CC"/>
            </a:solidFill>
            <a:ln w="28575">
              <a:solidFill>
                <a:schemeClr val="tx1"/>
              </a:solidFill>
              <a:miter lim="800000"/>
              <a:headEnd/>
              <a:tailEnd/>
            </a:ln>
            <a:effectLst/>
          </p:spPr>
          <p:txBody>
            <a:bodyPr wrap="none" anchor="ctr"/>
            <a:lstStyle/>
            <a:p>
              <a:pPr algn="ctr"/>
              <a:r>
                <a:rPr lang="en-US" sz="2000"/>
                <a:t>PSEL D</a:t>
              </a:r>
            </a:p>
          </p:txBody>
        </p:sp>
      </p:grpSp>
      <p:grpSp>
        <p:nvGrpSpPr>
          <p:cNvPr id="12" name="Group 150"/>
          <p:cNvGrpSpPr>
            <a:grpSpLocks/>
          </p:cNvGrpSpPr>
          <p:nvPr/>
        </p:nvGrpSpPr>
        <p:grpSpPr bwMode="auto">
          <a:xfrm>
            <a:off x="1806575" y="5157788"/>
            <a:ext cx="922338" cy="728662"/>
            <a:chOff x="1138" y="3249"/>
            <a:chExt cx="581" cy="459"/>
          </a:xfrm>
        </p:grpSpPr>
        <p:sp>
          <p:nvSpPr>
            <p:cNvPr id="3204247" name="Rectangle 151"/>
            <p:cNvSpPr>
              <a:spLocks noChangeArrowheads="1"/>
            </p:cNvSpPr>
            <p:nvPr/>
          </p:nvSpPr>
          <p:spPr bwMode="auto">
            <a:xfrm>
              <a:off x="1138" y="3249"/>
              <a:ext cx="581" cy="290"/>
            </a:xfrm>
            <a:prstGeom prst="rect">
              <a:avLst/>
            </a:prstGeom>
            <a:solidFill>
              <a:srgbClr val="FF99CC"/>
            </a:solidFill>
            <a:ln w="28575">
              <a:solidFill>
                <a:schemeClr val="tx1"/>
              </a:solidFill>
              <a:miter lim="800000"/>
              <a:headEnd/>
              <a:tailEnd/>
            </a:ln>
            <a:effectLst/>
          </p:spPr>
          <p:txBody>
            <a:bodyPr wrap="none" anchor="ctr"/>
            <a:lstStyle/>
            <a:p>
              <a:pPr algn="ctr"/>
              <a:r>
                <a:rPr lang="en-US" sz="2000"/>
                <a:t>PSEL A</a:t>
              </a:r>
            </a:p>
          </p:txBody>
        </p:sp>
        <p:sp>
          <p:nvSpPr>
            <p:cNvPr id="3204248" name="Line 152"/>
            <p:cNvSpPr>
              <a:spLocks noChangeShapeType="1"/>
            </p:cNvSpPr>
            <p:nvPr/>
          </p:nvSpPr>
          <p:spPr bwMode="auto">
            <a:xfrm>
              <a:off x="1404" y="3539"/>
              <a:ext cx="0" cy="169"/>
            </a:xfrm>
            <a:prstGeom prst="line">
              <a:avLst/>
            </a:prstGeom>
            <a:noFill/>
            <a:ln w="38100">
              <a:solidFill>
                <a:schemeClr val="tx1"/>
              </a:solidFill>
              <a:round/>
              <a:headEnd/>
              <a:tailEnd type="triangle" w="med" len="med"/>
            </a:ln>
            <a:effectLst/>
          </p:spPr>
          <p:txBody>
            <a:bodyPr wrap="none" anchor="ctr"/>
            <a:lstStyle/>
            <a:p>
              <a:endParaRPr lang="en-US"/>
            </a:p>
          </p:txBody>
        </p:sp>
      </p:grpSp>
      <p:sp>
        <p:nvSpPr>
          <p:cNvPr id="3204249" name="Text Box 153"/>
          <p:cNvSpPr txBox="1">
            <a:spLocks noChangeArrowheads="1"/>
          </p:cNvSpPr>
          <p:nvPr/>
        </p:nvSpPr>
        <p:spPr bwMode="auto">
          <a:xfrm>
            <a:off x="1714500" y="5791200"/>
            <a:ext cx="6699250" cy="396875"/>
          </a:xfrm>
          <a:prstGeom prst="rect">
            <a:avLst/>
          </a:prstGeom>
          <a:noFill/>
          <a:ln w="9525">
            <a:noFill/>
            <a:miter lim="800000"/>
            <a:headEnd/>
            <a:tailEnd/>
          </a:ln>
          <a:effectLst/>
        </p:spPr>
        <p:txBody>
          <a:bodyPr wrap="none">
            <a:spAutoFit/>
          </a:bodyPr>
          <a:lstStyle/>
          <a:p>
            <a:r>
              <a:rPr lang="en-US" sz="2000"/>
              <a:t>Decides policy for all sets of Cache A (except X and 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4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42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042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04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042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04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042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4127" grpId="0" animBg="1"/>
      <p:bldP spid="3204128" grpId="0" animBg="1"/>
      <p:bldP spid="3204213" grpId="0" animBg="1"/>
      <p:bldP spid="3204214" grpId="0" animBg="1"/>
      <p:bldP spid="3204215" grpId="0"/>
      <p:bldP spid="3204216" grpId="0"/>
      <p:bldP spid="3204249" grpId="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3949AF6-C28F-4CD6-8B5F-511315157C24}" type="slidenum">
              <a:rPr lang="en-US"/>
              <a:pPr/>
              <a:t>336</a:t>
            </a:fld>
            <a:endParaRPr lang="en-US"/>
          </a:p>
        </p:txBody>
      </p:sp>
      <p:sp>
        <p:nvSpPr>
          <p:cNvPr id="3314690" name="Rectangle 2"/>
          <p:cNvSpPr>
            <a:spLocks noGrp="1" noChangeArrowheads="1"/>
          </p:cNvSpPr>
          <p:nvPr>
            <p:ph type="title"/>
          </p:nvPr>
        </p:nvSpPr>
        <p:spPr>
          <a:xfrm>
            <a:off x="0" y="1"/>
            <a:ext cx="7704138" cy="381000"/>
          </a:xfrm>
        </p:spPr>
        <p:txBody>
          <a:bodyPr/>
          <a:lstStyle/>
          <a:p>
            <a:pPr defTabSz="1306513"/>
            <a:r>
              <a:rPr lang="en-US"/>
              <a:t>Outline</a:t>
            </a:r>
          </a:p>
        </p:txBody>
      </p:sp>
      <p:sp>
        <p:nvSpPr>
          <p:cNvPr id="3314691" name="Rectangle 3"/>
          <p:cNvSpPr>
            <a:spLocks noGrp="1" noChangeArrowheads="1"/>
          </p:cNvSpPr>
          <p:nvPr>
            <p:ph type="body" idx="1"/>
          </p:nvPr>
        </p:nvSpPr>
        <p:spPr>
          <a:xfrm>
            <a:off x="827088" y="1435100"/>
            <a:ext cx="7348537" cy="3902075"/>
          </a:xfrm>
        </p:spPr>
        <p:txBody>
          <a:bodyPr/>
          <a:lstStyle/>
          <a:p>
            <a:pPr>
              <a:lnSpc>
                <a:spcPct val="150000"/>
              </a:lnSpc>
              <a:buClr>
                <a:srgbClr val="210270"/>
              </a:buClr>
              <a:buFont typeface="Wingdings" pitchFamily="2" charset="2"/>
              <a:buChar char="q"/>
            </a:pPr>
            <a:r>
              <a:rPr lang="en-US" sz="2800">
                <a:solidFill>
                  <a:srgbClr val="777777"/>
                </a:solidFill>
              </a:rPr>
              <a:t>  Background</a:t>
            </a:r>
          </a:p>
          <a:p>
            <a:pPr>
              <a:lnSpc>
                <a:spcPct val="150000"/>
              </a:lnSpc>
              <a:buClr>
                <a:srgbClr val="210270"/>
              </a:buClr>
              <a:buFont typeface="Wingdings" pitchFamily="2" charset="2"/>
              <a:buChar char="q"/>
            </a:pPr>
            <a:r>
              <a:rPr lang="en-US" sz="2800">
                <a:solidFill>
                  <a:srgbClr val="777777"/>
                </a:solidFill>
              </a:rPr>
              <a:t>  Dynamic Spill Receive Architecture</a:t>
            </a:r>
          </a:p>
          <a:p>
            <a:pPr>
              <a:lnSpc>
                <a:spcPct val="150000"/>
              </a:lnSpc>
              <a:buClr>
                <a:srgbClr val="210270"/>
              </a:buClr>
              <a:buFont typeface="Wingdings" pitchFamily="2" charset="2"/>
              <a:buChar char="q"/>
            </a:pPr>
            <a:r>
              <a:rPr lang="en-US" sz="2800">
                <a:solidFill>
                  <a:srgbClr val="777777"/>
                </a:solidFill>
              </a:rPr>
              <a:t>  </a:t>
            </a:r>
            <a:r>
              <a:rPr lang="en-US" sz="2800"/>
              <a:t>Performance Evaluation</a:t>
            </a:r>
          </a:p>
          <a:p>
            <a:pPr>
              <a:lnSpc>
                <a:spcPct val="150000"/>
              </a:lnSpc>
              <a:buClr>
                <a:srgbClr val="210270"/>
              </a:buClr>
              <a:buFont typeface="Wingdings" pitchFamily="2" charset="2"/>
              <a:buChar char="q"/>
            </a:pPr>
            <a:r>
              <a:rPr lang="en-US" sz="2800">
                <a:solidFill>
                  <a:srgbClr val="777777"/>
                </a:solidFill>
              </a:rPr>
              <a:t>  Quality-of-Service</a:t>
            </a:r>
          </a:p>
          <a:p>
            <a:pPr>
              <a:lnSpc>
                <a:spcPct val="150000"/>
              </a:lnSpc>
              <a:buClr>
                <a:srgbClr val="210270"/>
              </a:buClr>
              <a:buFont typeface="Wingdings" pitchFamily="2" charset="2"/>
              <a:buChar char="q"/>
            </a:pPr>
            <a:r>
              <a:rPr lang="en-US" sz="2800">
                <a:solidFill>
                  <a:srgbClr val="777777"/>
                </a:solidFill>
              </a:rPr>
              <a:t>  Summary</a:t>
            </a: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F4380D97-017B-409D-B09E-4275E5475B49}" type="slidenum">
              <a:rPr lang="en-US"/>
              <a:pPr/>
              <a:t>337</a:t>
            </a:fld>
            <a:endParaRPr lang="en-US"/>
          </a:p>
        </p:txBody>
      </p:sp>
      <p:sp>
        <p:nvSpPr>
          <p:cNvPr id="3206146" name="Rectangle 2"/>
          <p:cNvSpPr>
            <a:spLocks noGrp="1" noChangeArrowheads="1"/>
          </p:cNvSpPr>
          <p:nvPr>
            <p:ph type="title"/>
          </p:nvPr>
        </p:nvSpPr>
        <p:spPr>
          <a:xfrm>
            <a:off x="0" y="1"/>
            <a:ext cx="8245475" cy="381000"/>
          </a:xfrm>
        </p:spPr>
        <p:txBody>
          <a:bodyPr/>
          <a:lstStyle/>
          <a:p>
            <a:pPr defTabSz="1306513"/>
            <a:r>
              <a:rPr lang="en-US" dirty="0"/>
              <a:t>Experimental Setup</a:t>
            </a:r>
          </a:p>
        </p:txBody>
      </p:sp>
      <p:sp>
        <p:nvSpPr>
          <p:cNvPr id="3206147" name="Rectangle 3"/>
          <p:cNvSpPr>
            <a:spLocks noGrp="1" noChangeArrowheads="1"/>
          </p:cNvSpPr>
          <p:nvPr>
            <p:ph type="body" idx="1"/>
          </p:nvPr>
        </p:nvSpPr>
        <p:spPr>
          <a:xfrm>
            <a:off x="511175" y="1341438"/>
            <a:ext cx="8237538" cy="4787900"/>
          </a:xfrm>
        </p:spPr>
        <p:txBody>
          <a:bodyPr/>
          <a:lstStyle/>
          <a:p>
            <a:pPr marL="350838" lvl="1" indent="-349250" defTabSz="1306513"/>
            <a:r>
              <a:rPr lang="en-US" sz="2200" b="1"/>
              <a:t>Baseline Study:</a:t>
            </a:r>
          </a:p>
          <a:p>
            <a:pPr marL="815975" lvl="2" indent="-461963" defTabSz="1306513"/>
            <a:r>
              <a:rPr lang="en-US" sz="1800"/>
              <a:t>4-core CMP with in-order cores</a:t>
            </a:r>
          </a:p>
          <a:p>
            <a:pPr marL="815975" lvl="2" indent="-461963" defTabSz="1306513"/>
            <a:r>
              <a:rPr lang="en-US" sz="1800"/>
              <a:t>Private Cache Hierarchy: 16KB L1, 1MB L2</a:t>
            </a:r>
          </a:p>
          <a:p>
            <a:pPr marL="815975" lvl="2" indent="-461963" defTabSz="1306513"/>
            <a:r>
              <a:rPr lang="en-US" sz="1800"/>
              <a:t>10 cycle latency for local hits, 40 cycles for remote hits </a:t>
            </a:r>
          </a:p>
          <a:p>
            <a:pPr marL="815975" lvl="2" indent="-461963" defTabSz="1306513"/>
            <a:endParaRPr lang="en-US" sz="1800"/>
          </a:p>
          <a:p>
            <a:pPr marL="350838" lvl="1" indent="-349250" defTabSz="1306513"/>
            <a:r>
              <a:rPr lang="en-US" sz="2200" b="1"/>
              <a:t>Benchmarks</a:t>
            </a:r>
            <a:r>
              <a:rPr lang="en-US" sz="2200"/>
              <a:t>:</a:t>
            </a:r>
            <a:r>
              <a:rPr lang="en-US" sz="2000"/>
              <a:t>  </a:t>
            </a:r>
          </a:p>
          <a:p>
            <a:pPr marL="815975" lvl="2" indent="-461963" defTabSz="1306513"/>
            <a:r>
              <a:rPr lang="en-US" sz="1800"/>
              <a:t>6 benchmarks that have extra cache: “Givers” (G) </a:t>
            </a:r>
          </a:p>
          <a:p>
            <a:pPr marL="815975" lvl="2" indent="-461963" defTabSz="1306513"/>
            <a:r>
              <a:rPr lang="en-US" sz="1800"/>
              <a:t>6 benchmarks that benefit from more cache: “Takers” (T)</a:t>
            </a:r>
          </a:p>
          <a:p>
            <a:pPr marL="815975" lvl="2" indent="-461963" defTabSz="1306513"/>
            <a:r>
              <a:rPr lang="en-US" sz="1800"/>
              <a:t>All 4-thread combinations of 12 benchmarks: 495 total  </a:t>
            </a:r>
          </a:p>
          <a:p>
            <a:pPr marL="815975" lvl="2" indent="-461963" defTabSz="1306513">
              <a:buFont typeface="Arial" charset="0"/>
              <a:buNone/>
            </a:pPr>
            <a:endParaRPr lang="en-US" sz="1800"/>
          </a:p>
          <a:p>
            <a:pPr marL="815975" lvl="2" indent="-461963" defTabSz="1306513">
              <a:buFont typeface="Arial" charset="0"/>
              <a:buNone/>
            </a:pPr>
            <a:r>
              <a:rPr lang="en-US" sz="1800"/>
              <a:t>Five types of workloads:</a:t>
            </a:r>
          </a:p>
        </p:txBody>
      </p:sp>
      <p:sp>
        <p:nvSpPr>
          <p:cNvPr id="3206149" name="Rectangle 5"/>
          <p:cNvSpPr>
            <a:spLocks noChangeArrowheads="1"/>
          </p:cNvSpPr>
          <p:nvPr/>
        </p:nvSpPr>
        <p:spPr bwMode="auto">
          <a:xfrm>
            <a:off x="3743325" y="4856163"/>
            <a:ext cx="900113" cy="396875"/>
          </a:xfrm>
          <a:prstGeom prst="rect">
            <a:avLst/>
          </a:prstGeom>
          <a:solidFill>
            <a:srgbClr val="FF0000"/>
          </a:solidFill>
          <a:ln w="12700" algn="ctr">
            <a:solidFill>
              <a:schemeClr val="tx1"/>
            </a:solidFill>
            <a:miter lim="800000"/>
            <a:headEnd/>
            <a:tailEnd/>
          </a:ln>
          <a:effectLst/>
        </p:spPr>
        <p:txBody>
          <a:bodyPr wrap="none" lIns="64008" tIns="32004" rIns="64008" bIns="32004" anchor="ctr"/>
          <a:lstStyle/>
          <a:p>
            <a:pPr algn="ctr"/>
            <a:r>
              <a:rPr lang="en-US"/>
              <a:t>G4T0</a:t>
            </a:r>
          </a:p>
        </p:txBody>
      </p:sp>
      <p:sp>
        <p:nvSpPr>
          <p:cNvPr id="3206152" name="Rectangle 8"/>
          <p:cNvSpPr>
            <a:spLocks noChangeArrowheads="1"/>
          </p:cNvSpPr>
          <p:nvPr/>
        </p:nvSpPr>
        <p:spPr bwMode="auto">
          <a:xfrm>
            <a:off x="4643438" y="4857750"/>
            <a:ext cx="900112" cy="396875"/>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t>G3T1</a:t>
            </a:r>
          </a:p>
        </p:txBody>
      </p:sp>
      <p:sp>
        <p:nvSpPr>
          <p:cNvPr id="3206153" name="Rectangle 9"/>
          <p:cNvSpPr>
            <a:spLocks noChangeArrowheads="1"/>
          </p:cNvSpPr>
          <p:nvPr/>
        </p:nvSpPr>
        <p:spPr bwMode="auto">
          <a:xfrm>
            <a:off x="5543550" y="4857750"/>
            <a:ext cx="900113" cy="396875"/>
          </a:xfrm>
          <a:prstGeom prst="rect">
            <a:avLst/>
          </a:prstGeom>
          <a:solidFill>
            <a:srgbClr val="FF00FF"/>
          </a:solidFill>
          <a:ln w="12700" algn="ctr">
            <a:solidFill>
              <a:schemeClr val="tx1"/>
            </a:solidFill>
            <a:miter lim="800000"/>
            <a:headEnd/>
            <a:tailEnd/>
          </a:ln>
          <a:effectLst/>
        </p:spPr>
        <p:txBody>
          <a:bodyPr wrap="none" lIns="64008" tIns="32004" rIns="64008" bIns="32004" anchor="ctr"/>
          <a:lstStyle/>
          <a:p>
            <a:pPr algn="ctr"/>
            <a:r>
              <a:rPr lang="en-US"/>
              <a:t>G2T2</a:t>
            </a:r>
          </a:p>
        </p:txBody>
      </p:sp>
      <p:sp>
        <p:nvSpPr>
          <p:cNvPr id="3206154" name="Rectangle 10"/>
          <p:cNvSpPr>
            <a:spLocks noChangeArrowheads="1"/>
          </p:cNvSpPr>
          <p:nvPr/>
        </p:nvSpPr>
        <p:spPr bwMode="auto">
          <a:xfrm>
            <a:off x="6443663" y="4857750"/>
            <a:ext cx="900112" cy="396875"/>
          </a:xfrm>
          <a:prstGeom prst="rect">
            <a:avLst/>
          </a:prstGeom>
          <a:solidFill>
            <a:srgbClr val="CC99FF"/>
          </a:solidFill>
          <a:ln w="12700" algn="ctr">
            <a:solidFill>
              <a:schemeClr val="tx1"/>
            </a:solidFill>
            <a:miter lim="800000"/>
            <a:headEnd/>
            <a:tailEnd/>
          </a:ln>
          <a:effectLst/>
        </p:spPr>
        <p:txBody>
          <a:bodyPr wrap="none" lIns="64008" tIns="32004" rIns="64008" bIns="32004" anchor="ctr"/>
          <a:lstStyle/>
          <a:p>
            <a:pPr algn="ctr"/>
            <a:r>
              <a:rPr lang="en-US"/>
              <a:t>G1T3</a:t>
            </a:r>
          </a:p>
        </p:txBody>
      </p:sp>
      <p:sp>
        <p:nvSpPr>
          <p:cNvPr id="3206155" name="Rectangle 11"/>
          <p:cNvSpPr>
            <a:spLocks noChangeArrowheads="1"/>
          </p:cNvSpPr>
          <p:nvPr/>
        </p:nvSpPr>
        <p:spPr bwMode="auto">
          <a:xfrm>
            <a:off x="7343775" y="4857750"/>
            <a:ext cx="900113" cy="396875"/>
          </a:xfrm>
          <a:prstGeom prst="rect">
            <a:avLst/>
          </a:prstGeom>
          <a:solidFill>
            <a:srgbClr val="CCFFCC"/>
          </a:solidFill>
          <a:ln w="12700" algn="ctr">
            <a:solidFill>
              <a:schemeClr val="tx1"/>
            </a:solidFill>
            <a:miter lim="800000"/>
            <a:headEnd/>
            <a:tailEnd/>
          </a:ln>
          <a:effectLst/>
        </p:spPr>
        <p:txBody>
          <a:bodyPr wrap="none" lIns="64008" tIns="32004" rIns="64008" bIns="32004" anchor="ctr"/>
          <a:lstStyle/>
          <a:p>
            <a:pPr algn="ctr"/>
            <a:r>
              <a:rPr lang="en-US"/>
              <a:t>G0T4</a:t>
            </a:r>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a:t>
            </a:r>
            <a:endParaRPr lang="en-US" dirty="0"/>
          </a:p>
        </p:txBody>
      </p:sp>
      <p:sp>
        <p:nvSpPr>
          <p:cNvPr id="3" name="Content Placeholder 2"/>
          <p:cNvSpPr>
            <a:spLocks noGrp="1"/>
          </p:cNvSpPr>
          <p:nvPr>
            <p:ph idx="1"/>
          </p:nvPr>
        </p:nvSpPr>
        <p:spPr/>
        <p:txBody>
          <a:bodyPr/>
          <a:lstStyle/>
          <a:p>
            <a:pPr marL="457200" indent="-457200">
              <a:spcBef>
                <a:spcPct val="50000"/>
              </a:spcBef>
            </a:pPr>
            <a:r>
              <a:rPr lang="en-US" sz="3200" dirty="0" smtClean="0"/>
              <a:t>Three metrics for performance:</a:t>
            </a:r>
          </a:p>
          <a:p>
            <a:pPr marL="457200" indent="-457200">
              <a:spcBef>
                <a:spcPct val="50000"/>
              </a:spcBef>
              <a:buFontTx/>
              <a:buAutoNum type="arabicPeriod"/>
            </a:pPr>
            <a:r>
              <a:rPr lang="en-US" sz="3600" b="1" dirty="0" smtClean="0"/>
              <a:t>Throughput </a:t>
            </a:r>
            <a:r>
              <a:rPr lang="en-US" sz="3600" dirty="0" smtClean="0"/>
              <a:t>						</a:t>
            </a:r>
            <a:br>
              <a:rPr lang="en-US" sz="3600" dirty="0" smtClean="0"/>
            </a:br>
            <a:r>
              <a:rPr lang="en-US" sz="3600" dirty="0" smtClean="0"/>
              <a:t>	</a:t>
            </a:r>
            <a:r>
              <a:rPr lang="en-US" sz="3200" dirty="0" smtClean="0">
                <a:sym typeface="Wingdings" pitchFamily="2" charset="2"/>
              </a:rPr>
              <a:t> </a:t>
            </a:r>
            <a:r>
              <a:rPr lang="en-US" sz="3200" dirty="0" err="1" smtClean="0"/>
              <a:t>perf</a:t>
            </a:r>
            <a:r>
              <a:rPr lang="en-US" sz="3200" dirty="0" smtClean="0"/>
              <a:t> = </a:t>
            </a:r>
            <a:r>
              <a:rPr lang="en-US" sz="3200" dirty="0" smtClean="0">
                <a:solidFill>
                  <a:srgbClr val="FF0000"/>
                </a:solidFill>
              </a:rPr>
              <a:t>IPC</a:t>
            </a:r>
            <a:r>
              <a:rPr lang="en-US" sz="3600" baseline="-25000" dirty="0" smtClean="0">
                <a:solidFill>
                  <a:srgbClr val="FF0000"/>
                </a:solidFill>
              </a:rPr>
              <a:t>1 </a:t>
            </a:r>
            <a:r>
              <a:rPr lang="en-US" sz="3200" dirty="0" smtClean="0"/>
              <a:t>+</a:t>
            </a:r>
            <a:r>
              <a:rPr lang="en-US" sz="3600" baseline="-25000" dirty="0" smtClean="0"/>
              <a:t> </a:t>
            </a:r>
            <a:r>
              <a:rPr lang="en-US" sz="3200" dirty="0" smtClean="0">
                <a:solidFill>
                  <a:srgbClr val="3333FF"/>
                </a:solidFill>
              </a:rPr>
              <a:t>IPC</a:t>
            </a:r>
            <a:r>
              <a:rPr lang="en-US" sz="3600" baseline="-25000" dirty="0" smtClean="0">
                <a:solidFill>
                  <a:srgbClr val="3333FF"/>
                </a:solidFill>
              </a:rPr>
              <a:t>2</a:t>
            </a:r>
            <a:r>
              <a:rPr lang="en-US" sz="3200" dirty="0" smtClean="0"/>
              <a:t>					</a:t>
            </a:r>
            <a:br>
              <a:rPr lang="en-US" sz="3200" dirty="0" smtClean="0"/>
            </a:br>
            <a:r>
              <a:rPr lang="en-US" sz="3200" dirty="0" smtClean="0"/>
              <a:t>	</a:t>
            </a:r>
            <a:r>
              <a:rPr lang="en-US" sz="3200" dirty="0" smtClean="0">
                <a:sym typeface="Wingdings" pitchFamily="2" charset="2"/>
              </a:rPr>
              <a:t></a:t>
            </a:r>
            <a:r>
              <a:rPr lang="en-US" sz="3200" dirty="0" smtClean="0">
                <a:solidFill>
                  <a:srgbClr val="0070C0"/>
                </a:solidFill>
              </a:rPr>
              <a:t>can be unfair to low-IPC application</a:t>
            </a:r>
          </a:p>
          <a:p>
            <a:pPr marL="457200" indent="-457200">
              <a:spcBef>
                <a:spcPct val="50000"/>
              </a:spcBef>
              <a:buFontTx/>
              <a:buAutoNum type="arabicPeriod"/>
            </a:pPr>
            <a:r>
              <a:rPr lang="en-US" sz="3200" b="1" dirty="0" smtClean="0"/>
              <a:t>Weighted Speedup </a:t>
            </a:r>
            <a:r>
              <a:rPr lang="en-US" sz="3200" dirty="0" smtClean="0"/>
              <a:t/>
            </a:r>
            <a:br>
              <a:rPr lang="en-US" sz="3200" dirty="0" smtClean="0"/>
            </a:br>
            <a:r>
              <a:rPr lang="en-US" sz="3200" dirty="0" smtClean="0"/>
              <a:t>	</a:t>
            </a:r>
            <a:r>
              <a:rPr lang="en-US" dirty="0" smtClean="0">
                <a:sym typeface="Wingdings" pitchFamily="2" charset="2"/>
              </a:rPr>
              <a:t> </a:t>
            </a:r>
            <a:r>
              <a:rPr lang="en-US" dirty="0" err="1" smtClean="0"/>
              <a:t>perf</a:t>
            </a:r>
            <a:r>
              <a:rPr lang="en-US" dirty="0" smtClean="0"/>
              <a:t> =  </a:t>
            </a:r>
            <a:r>
              <a:rPr lang="en-US" dirty="0" smtClean="0">
                <a:solidFill>
                  <a:srgbClr val="FF0000"/>
                </a:solidFill>
              </a:rPr>
              <a:t>IPC</a:t>
            </a:r>
            <a:r>
              <a:rPr lang="en-US" sz="3200" baseline="-25000" dirty="0" smtClean="0">
                <a:solidFill>
                  <a:srgbClr val="FF0000"/>
                </a:solidFill>
              </a:rPr>
              <a:t>1</a:t>
            </a:r>
            <a:r>
              <a:rPr lang="en-US" dirty="0" smtClean="0">
                <a:solidFill>
                  <a:srgbClr val="FF0000"/>
                </a:solidFill>
              </a:rPr>
              <a:t>/SingleIPC</a:t>
            </a:r>
            <a:r>
              <a:rPr lang="en-US" sz="3200" baseline="-25000" dirty="0" smtClean="0">
                <a:solidFill>
                  <a:srgbClr val="FF0000"/>
                </a:solidFill>
              </a:rPr>
              <a:t>1</a:t>
            </a:r>
            <a:r>
              <a:rPr lang="en-US" dirty="0" smtClean="0">
                <a:solidFill>
                  <a:srgbClr val="FF0000"/>
                </a:solidFill>
              </a:rPr>
              <a:t> </a:t>
            </a:r>
            <a:r>
              <a:rPr lang="en-US" dirty="0" smtClean="0"/>
              <a:t>+ </a:t>
            </a:r>
            <a:r>
              <a:rPr lang="en-US" dirty="0" smtClean="0">
                <a:solidFill>
                  <a:srgbClr val="3333FF"/>
                </a:solidFill>
              </a:rPr>
              <a:t>IPC</a:t>
            </a:r>
            <a:r>
              <a:rPr lang="en-US" sz="3200" baseline="-25000" dirty="0" smtClean="0">
                <a:solidFill>
                  <a:srgbClr val="3333FF"/>
                </a:solidFill>
              </a:rPr>
              <a:t>2</a:t>
            </a:r>
            <a:r>
              <a:rPr lang="en-US" dirty="0" smtClean="0">
                <a:solidFill>
                  <a:srgbClr val="3333FF"/>
                </a:solidFill>
              </a:rPr>
              <a:t>/SingleIPC</a:t>
            </a:r>
            <a:r>
              <a:rPr lang="en-US" sz="3200" baseline="-25000" dirty="0" smtClean="0">
                <a:solidFill>
                  <a:srgbClr val="3333FF"/>
                </a:solidFill>
              </a:rPr>
              <a:t>2</a:t>
            </a:r>
            <a:r>
              <a:rPr lang="en-US" sz="3200" baseline="-25000" dirty="0" smtClean="0"/>
              <a:t/>
            </a:r>
            <a:br>
              <a:rPr lang="en-US" sz="3200" baseline="-25000" dirty="0" smtClean="0"/>
            </a:br>
            <a:r>
              <a:rPr lang="en-US" dirty="0" smtClean="0"/>
              <a:t>      </a:t>
            </a:r>
            <a:r>
              <a:rPr lang="en-US" dirty="0" smtClean="0">
                <a:sym typeface="Wingdings" pitchFamily="2" charset="2"/>
              </a:rPr>
              <a:t> </a:t>
            </a:r>
            <a:r>
              <a:rPr lang="en-US" dirty="0" smtClean="0">
                <a:solidFill>
                  <a:srgbClr val="0070C0"/>
                </a:solidFill>
                <a:sym typeface="Wingdings" pitchFamily="2" charset="2"/>
              </a:rPr>
              <a:t>correlates with </a:t>
            </a:r>
            <a:r>
              <a:rPr lang="en-US" dirty="0" smtClean="0">
                <a:solidFill>
                  <a:srgbClr val="0070C0"/>
                </a:solidFill>
              </a:rPr>
              <a:t>reduction in execution time </a:t>
            </a:r>
          </a:p>
          <a:p>
            <a:pPr marL="457200" indent="-457200">
              <a:spcBef>
                <a:spcPct val="50000"/>
              </a:spcBef>
              <a:buFontTx/>
              <a:buAutoNum type="arabicPeriod"/>
            </a:pPr>
            <a:endParaRPr lang="en-US" sz="1100" dirty="0" smtClean="0"/>
          </a:p>
          <a:p>
            <a:pPr marL="457200" indent="-457200">
              <a:spcBef>
                <a:spcPct val="50000"/>
              </a:spcBef>
              <a:buFontTx/>
              <a:buAutoNum type="arabicPeriod"/>
            </a:pPr>
            <a:endParaRPr lang="en-US" sz="1100" dirty="0" smtClean="0"/>
          </a:p>
          <a:p>
            <a:pPr marL="457200" indent="-457200">
              <a:spcBef>
                <a:spcPct val="50000"/>
              </a:spcBef>
              <a:buFontTx/>
              <a:buAutoNum type="arabicPeriod"/>
            </a:pPr>
            <a:r>
              <a:rPr lang="en-US" sz="3200" b="1" dirty="0" err="1" smtClean="0"/>
              <a:t>Hmean</a:t>
            </a:r>
            <a:r>
              <a:rPr lang="en-US" sz="3200" b="1" dirty="0" smtClean="0"/>
              <a:t>-fairness	</a:t>
            </a:r>
            <a:r>
              <a:rPr lang="en-US" sz="3200" dirty="0" smtClean="0"/>
              <a:t>						</a:t>
            </a:r>
            <a:r>
              <a:rPr lang="en-US" dirty="0" smtClean="0">
                <a:sym typeface="Wingdings" pitchFamily="2" charset="2"/>
              </a:rPr>
              <a:t> </a:t>
            </a:r>
            <a:r>
              <a:rPr lang="en-US" dirty="0" err="1" smtClean="0"/>
              <a:t>perf</a:t>
            </a:r>
            <a:r>
              <a:rPr lang="en-US" dirty="0" smtClean="0"/>
              <a:t> =  </a:t>
            </a:r>
            <a:r>
              <a:rPr lang="en-US" dirty="0" err="1" smtClean="0"/>
              <a:t>hmean</a:t>
            </a:r>
            <a:r>
              <a:rPr lang="en-US" dirty="0" smtClean="0"/>
              <a:t>(</a:t>
            </a:r>
            <a:r>
              <a:rPr lang="en-US" dirty="0" smtClean="0">
                <a:solidFill>
                  <a:srgbClr val="FF0000"/>
                </a:solidFill>
              </a:rPr>
              <a:t>IPC</a:t>
            </a:r>
            <a:r>
              <a:rPr lang="en-US" sz="3200" baseline="-25000" dirty="0" smtClean="0">
                <a:solidFill>
                  <a:srgbClr val="FF0000"/>
                </a:solidFill>
              </a:rPr>
              <a:t>1</a:t>
            </a:r>
            <a:r>
              <a:rPr lang="en-US" dirty="0" smtClean="0">
                <a:solidFill>
                  <a:srgbClr val="FF0000"/>
                </a:solidFill>
              </a:rPr>
              <a:t>/SingleIPC</a:t>
            </a:r>
            <a:r>
              <a:rPr lang="en-US" sz="3200" baseline="-25000" dirty="0" smtClean="0">
                <a:solidFill>
                  <a:srgbClr val="FF0000"/>
                </a:solidFill>
              </a:rPr>
              <a:t>1</a:t>
            </a:r>
            <a:r>
              <a:rPr lang="en-US" dirty="0" smtClean="0"/>
              <a:t>, </a:t>
            </a:r>
            <a:r>
              <a:rPr lang="en-US" dirty="0" smtClean="0">
                <a:solidFill>
                  <a:srgbClr val="3333FF"/>
                </a:solidFill>
              </a:rPr>
              <a:t>IPC</a:t>
            </a:r>
            <a:r>
              <a:rPr lang="en-US" sz="3200" baseline="-25000" dirty="0" smtClean="0">
                <a:solidFill>
                  <a:srgbClr val="3333FF"/>
                </a:solidFill>
              </a:rPr>
              <a:t>2</a:t>
            </a:r>
            <a:r>
              <a:rPr lang="en-US" dirty="0" smtClean="0">
                <a:solidFill>
                  <a:srgbClr val="3333FF"/>
                </a:solidFill>
              </a:rPr>
              <a:t>/SingleIPC</a:t>
            </a:r>
            <a:r>
              <a:rPr lang="en-US" sz="3200" baseline="-25000" dirty="0" smtClean="0">
                <a:solidFill>
                  <a:srgbClr val="3333FF"/>
                </a:solidFill>
              </a:rPr>
              <a:t>2</a:t>
            </a:r>
            <a:r>
              <a:rPr lang="en-US" dirty="0" smtClean="0"/>
              <a:t>)  	</a:t>
            </a:r>
            <a:r>
              <a:rPr lang="en-US" dirty="0" smtClean="0">
                <a:sym typeface="Wingdings" pitchFamily="2" charset="2"/>
              </a:rPr>
              <a:t></a:t>
            </a:r>
            <a:r>
              <a:rPr lang="en-US" dirty="0" smtClean="0"/>
              <a:t> </a:t>
            </a:r>
            <a:r>
              <a:rPr lang="en-US" dirty="0" smtClean="0">
                <a:solidFill>
                  <a:srgbClr val="0070C0"/>
                </a:solidFill>
              </a:rPr>
              <a:t>balances fairness and performance</a:t>
            </a:r>
          </a:p>
          <a:p>
            <a:endParaRPr lang="en-US" dirty="0"/>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E7312B79-E5C7-44C3-A366-616556031459}" type="slidenum">
              <a:rPr lang="en-US"/>
              <a:pPr/>
              <a:t>339</a:t>
            </a:fld>
            <a:endParaRPr lang="en-US"/>
          </a:p>
        </p:txBody>
      </p:sp>
      <p:graphicFrame>
        <p:nvGraphicFramePr>
          <p:cNvPr id="3207170" name="Object 2" descr="90%"/>
          <p:cNvGraphicFramePr>
            <a:graphicFrameLocks noChangeAspect="1"/>
          </p:cNvGraphicFramePr>
          <p:nvPr>
            <p:ph idx="1"/>
          </p:nvPr>
        </p:nvGraphicFramePr>
        <p:xfrm>
          <a:off x="838200" y="457200"/>
          <a:ext cx="7378700" cy="3649663"/>
        </p:xfrm>
        <a:graphic>
          <a:graphicData uri="http://schemas.openxmlformats.org/presentationml/2006/ole">
            <p:oleObj spid="_x0000_s484354" name="Chart" r:id="rId4" imgW="9667875" imgH="4781550" progId="Excel.Sheet.8">
              <p:embed/>
            </p:oleObj>
          </a:graphicData>
        </a:graphic>
      </p:graphicFrame>
      <p:sp>
        <p:nvSpPr>
          <p:cNvPr id="3207171" name="Rectangle 3"/>
          <p:cNvSpPr>
            <a:spLocks noGrp="1" noChangeArrowheads="1"/>
          </p:cNvSpPr>
          <p:nvPr>
            <p:ph type="title"/>
          </p:nvPr>
        </p:nvSpPr>
        <p:spPr>
          <a:xfrm>
            <a:off x="0" y="0"/>
            <a:ext cx="7686675" cy="381000"/>
          </a:xfrm>
        </p:spPr>
        <p:txBody>
          <a:bodyPr/>
          <a:lstStyle/>
          <a:p>
            <a:r>
              <a:rPr lang="en-US" dirty="0"/>
              <a:t>Results for Throughput </a:t>
            </a:r>
          </a:p>
        </p:txBody>
      </p:sp>
      <p:sp>
        <p:nvSpPr>
          <p:cNvPr id="3207172" name="Text Box 4"/>
          <p:cNvSpPr txBox="1">
            <a:spLocks noChangeArrowheads="1"/>
          </p:cNvSpPr>
          <p:nvPr/>
        </p:nvSpPr>
        <p:spPr bwMode="auto">
          <a:xfrm>
            <a:off x="342900" y="5257800"/>
            <a:ext cx="8110538" cy="641350"/>
          </a:xfrm>
          <a:prstGeom prst="rect">
            <a:avLst/>
          </a:prstGeom>
          <a:noFill/>
          <a:ln w="9525">
            <a:noFill/>
            <a:miter lim="800000"/>
            <a:headEnd/>
            <a:tailEnd/>
          </a:ln>
          <a:effectLst/>
        </p:spPr>
        <p:txBody>
          <a:bodyPr wrap="none">
            <a:spAutoFit/>
          </a:bodyPr>
          <a:lstStyle/>
          <a:p>
            <a:pPr algn="ctr"/>
            <a:r>
              <a:rPr lang="en-US" dirty="0">
                <a:solidFill>
                  <a:srgbClr val="C00000"/>
                </a:solidFill>
              </a:rPr>
              <a:t>On average, DSR improves throughput by 18%, co-operative caching by 7%</a:t>
            </a:r>
          </a:p>
          <a:p>
            <a:pPr algn="ctr"/>
            <a:r>
              <a:rPr lang="en-US" dirty="0">
                <a:solidFill>
                  <a:srgbClr val="C00000"/>
                </a:solidFill>
              </a:rPr>
              <a:t>DSR provides 90% of the benefit of knowing the best decisions a priori </a:t>
            </a:r>
          </a:p>
        </p:txBody>
      </p:sp>
      <p:sp>
        <p:nvSpPr>
          <p:cNvPr id="3207173" name="Line 5"/>
          <p:cNvSpPr>
            <a:spLocks noChangeShapeType="1"/>
          </p:cNvSpPr>
          <p:nvPr/>
        </p:nvSpPr>
        <p:spPr bwMode="auto">
          <a:xfrm>
            <a:off x="1517650" y="3303588"/>
            <a:ext cx="6475413" cy="17462"/>
          </a:xfrm>
          <a:prstGeom prst="line">
            <a:avLst/>
          </a:prstGeom>
          <a:noFill/>
          <a:ln w="28575">
            <a:solidFill>
              <a:schemeClr val="tx1"/>
            </a:solidFill>
            <a:round/>
            <a:headEnd/>
            <a:tailEnd/>
          </a:ln>
          <a:effectLst/>
        </p:spPr>
        <p:txBody>
          <a:bodyPr wrap="none" lIns="64008" tIns="32004" rIns="64008" bIns="32004" anchor="ctr"/>
          <a:lstStyle/>
          <a:p>
            <a:endParaRPr lang="en-US"/>
          </a:p>
        </p:txBody>
      </p:sp>
      <p:sp>
        <p:nvSpPr>
          <p:cNvPr id="3207174" name="Oval 6"/>
          <p:cNvSpPr>
            <a:spLocks noChangeArrowheads="1"/>
          </p:cNvSpPr>
          <p:nvPr/>
        </p:nvSpPr>
        <p:spPr bwMode="auto">
          <a:xfrm>
            <a:off x="6985000" y="1593850"/>
            <a:ext cx="1187450" cy="2447925"/>
          </a:xfrm>
          <a:prstGeom prst="ellipse">
            <a:avLst/>
          </a:prstGeom>
          <a:noFill/>
          <a:ln w="38100" algn="ctr">
            <a:solidFill>
              <a:srgbClr val="990000"/>
            </a:solidFill>
            <a:round/>
            <a:headEnd/>
            <a:tailEnd/>
          </a:ln>
          <a:effectLst/>
        </p:spPr>
        <p:txBody>
          <a:bodyPr wrap="none" lIns="64008" tIns="32004" rIns="64008" bIns="32004" anchor="ctr"/>
          <a:lstStyle/>
          <a:p>
            <a:pPr algn="ctr"/>
            <a:endParaRPr lang="en-US">
              <a:solidFill>
                <a:srgbClr val="02203A"/>
              </a:solidFill>
            </a:endParaRPr>
          </a:p>
        </p:txBody>
      </p:sp>
      <p:sp>
        <p:nvSpPr>
          <p:cNvPr id="3207175" name="Text Box 7" descr="90%"/>
          <p:cNvSpPr txBox="1">
            <a:spLocks noChangeArrowheads="1"/>
          </p:cNvSpPr>
          <p:nvPr/>
        </p:nvSpPr>
        <p:spPr bwMode="auto">
          <a:xfrm>
            <a:off x="1646238" y="6092825"/>
            <a:ext cx="5842000" cy="276225"/>
          </a:xfrm>
          <a:prstGeom prst="rect">
            <a:avLst/>
          </a:prstGeom>
          <a:noFill/>
          <a:ln w="12700" algn="ctr">
            <a:noFill/>
            <a:miter lim="800000"/>
            <a:headEnd/>
            <a:tailEnd/>
          </a:ln>
          <a:effectLst/>
        </p:spPr>
        <p:txBody>
          <a:bodyPr wrap="none" lIns="64008" tIns="32004" rIns="64008" bIns="32004">
            <a:spAutoFit/>
          </a:bodyPr>
          <a:lstStyle/>
          <a:p>
            <a:pPr algn="ctr"/>
            <a:r>
              <a:rPr lang="en-US" sz="1400">
                <a:solidFill>
                  <a:srgbClr val="02203A"/>
                </a:solidFill>
              </a:rPr>
              <a:t>* DSA implemented with 32 dedicated sets and 10 bit PSEL counters</a:t>
            </a:r>
          </a:p>
        </p:txBody>
      </p:sp>
      <p:sp>
        <p:nvSpPr>
          <p:cNvPr id="10" name="TextBox 9"/>
          <p:cNvSpPr txBox="1"/>
          <p:nvPr/>
        </p:nvSpPr>
        <p:spPr>
          <a:xfrm>
            <a:off x="838200" y="4038600"/>
            <a:ext cx="6571030" cy="646331"/>
          </a:xfrm>
          <a:prstGeom prst="rect">
            <a:avLst/>
          </a:prstGeom>
          <a:noFill/>
        </p:spPr>
        <p:txBody>
          <a:bodyPr wrap="none" rtlCol="0">
            <a:spAutoFit/>
          </a:bodyPr>
          <a:lstStyle/>
          <a:p>
            <a:r>
              <a:rPr lang="en-US" dirty="0" smtClean="0"/>
              <a:t>G4T0 </a:t>
            </a:r>
            <a:r>
              <a:rPr lang="en-US" dirty="0" smtClean="0">
                <a:sym typeface="Wingdings" pitchFamily="2" charset="2"/>
              </a:rPr>
              <a:t> Need more capacity for all apps  still DASR helps</a:t>
            </a:r>
          </a:p>
          <a:p>
            <a:r>
              <a:rPr lang="en-US" dirty="0" smtClean="0">
                <a:sym typeface="Wingdings" pitchFamily="2" charset="2"/>
              </a:rPr>
              <a:t>No significant degradation of performance for some workloads</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CMP-</a:t>
            </a:r>
            <a:r>
              <a:rPr lang="en-US" dirty="0" err="1" smtClean="0"/>
              <a:t>NuRAPID</a:t>
            </a:r>
            <a:r>
              <a:rPr lang="en-US" dirty="0" smtClean="0"/>
              <a:t>: Novel </a:t>
            </a:r>
            <a:r>
              <a:rPr lang="en-US" dirty="0"/>
              <a:t>Mechanisms</a:t>
            </a:r>
          </a:p>
        </p:txBody>
      </p:sp>
      <p:sp>
        <p:nvSpPr>
          <p:cNvPr id="36867" name="Rectangle 3"/>
          <p:cNvSpPr>
            <a:spLocks noGrp="1" noChangeArrowheads="1"/>
          </p:cNvSpPr>
          <p:nvPr>
            <p:ph type="body" idx="1"/>
          </p:nvPr>
        </p:nvSpPr>
        <p:spPr/>
        <p:txBody>
          <a:bodyPr/>
          <a:lstStyle/>
          <a:p>
            <a:pPr>
              <a:lnSpc>
                <a:spcPct val="80000"/>
              </a:lnSpc>
            </a:pPr>
            <a:r>
              <a:rPr lang="en-US" sz="2400" b="1" dirty="0"/>
              <a:t>Controlled Replication</a:t>
            </a:r>
          </a:p>
          <a:p>
            <a:pPr lvl="1">
              <a:lnSpc>
                <a:spcPct val="80000"/>
              </a:lnSpc>
            </a:pPr>
            <a:r>
              <a:rPr lang="en-US" dirty="0"/>
              <a:t>Avoid copies for some read-only shared data</a:t>
            </a:r>
          </a:p>
          <a:p>
            <a:pPr>
              <a:lnSpc>
                <a:spcPct val="80000"/>
              </a:lnSpc>
            </a:pPr>
            <a:r>
              <a:rPr lang="en-US" sz="2400" b="1" dirty="0"/>
              <a:t>In-Situ Communication</a:t>
            </a:r>
          </a:p>
          <a:p>
            <a:pPr lvl="1">
              <a:lnSpc>
                <a:spcPct val="80000"/>
              </a:lnSpc>
            </a:pPr>
            <a:r>
              <a:rPr lang="en-US" dirty="0"/>
              <a:t>Use fast on-chip communication to avoid coherence miss of read-write-shared data</a:t>
            </a:r>
          </a:p>
          <a:p>
            <a:pPr>
              <a:lnSpc>
                <a:spcPct val="80000"/>
              </a:lnSpc>
            </a:pPr>
            <a:r>
              <a:rPr lang="en-US" sz="2400" b="1" dirty="0"/>
              <a:t>Capacity Stealing</a:t>
            </a:r>
          </a:p>
          <a:p>
            <a:pPr lvl="1">
              <a:lnSpc>
                <a:spcPct val="80000"/>
              </a:lnSpc>
            </a:pPr>
            <a:r>
              <a:rPr lang="en-US" dirty="0"/>
              <a:t>Allow a core to steal another core’s unused capacity</a:t>
            </a:r>
          </a:p>
          <a:p>
            <a:pPr>
              <a:lnSpc>
                <a:spcPct val="80000"/>
              </a:lnSpc>
            </a:pPr>
            <a:r>
              <a:rPr lang="en-US" sz="2400" dirty="0"/>
              <a:t>Hybrid cache</a:t>
            </a:r>
          </a:p>
          <a:p>
            <a:pPr lvl="1">
              <a:lnSpc>
                <a:spcPct val="80000"/>
              </a:lnSpc>
            </a:pPr>
            <a:r>
              <a:rPr lang="en-US" dirty="0"/>
              <a:t>Private Tag Array and Shared Data Array</a:t>
            </a:r>
          </a:p>
          <a:p>
            <a:pPr lvl="1">
              <a:lnSpc>
                <a:spcPct val="80000"/>
              </a:lnSpc>
            </a:pPr>
            <a:r>
              <a:rPr lang="en-US" dirty="0"/>
              <a:t>CMP-</a:t>
            </a:r>
            <a:r>
              <a:rPr lang="en-US" dirty="0" err="1"/>
              <a:t>NuRAPID</a:t>
            </a:r>
            <a:r>
              <a:rPr lang="en-US" dirty="0"/>
              <a:t>(Non-Uniform access with Replacement and Placement using Distance associativity</a:t>
            </a:r>
            <a:r>
              <a:rPr lang="en-US" dirty="0" smtClean="0"/>
              <a:t>)</a:t>
            </a:r>
          </a:p>
          <a:p>
            <a:pPr lvl="1">
              <a:lnSpc>
                <a:spcPct val="80000"/>
              </a:lnSpc>
            </a:pPr>
            <a:r>
              <a:rPr lang="en-US" dirty="0" smtClean="0"/>
              <a:t>Local, larger tags</a:t>
            </a:r>
            <a:endParaRPr lang="en-US" dirty="0"/>
          </a:p>
          <a:p>
            <a:pPr>
              <a:lnSpc>
                <a:spcPct val="80000"/>
              </a:lnSpc>
            </a:pPr>
            <a:r>
              <a:rPr lang="en-US" sz="2400" dirty="0"/>
              <a:t>Performance</a:t>
            </a:r>
          </a:p>
          <a:p>
            <a:pPr lvl="1">
              <a:lnSpc>
                <a:spcPct val="80000"/>
              </a:lnSpc>
            </a:pPr>
            <a:r>
              <a:rPr lang="en-US" dirty="0"/>
              <a:t>	CMP-</a:t>
            </a:r>
            <a:r>
              <a:rPr lang="en-US" dirty="0" err="1"/>
              <a:t>NuRAPID</a:t>
            </a:r>
            <a:r>
              <a:rPr lang="en-US" dirty="0"/>
              <a:t> improves performance by 13% over a shared cache and 8% over a private cache for three commercial multithreaded workloads</a:t>
            </a:r>
          </a:p>
          <a:p>
            <a:pPr lvl="2">
              <a:lnSpc>
                <a:spcPct val="80000"/>
              </a:lnSpc>
              <a:buFont typeface="Wingdings" pitchFamily="2" charset="2"/>
              <a:buNone/>
            </a:pPr>
            <a:endParaRPr lang="en-US" dirty="0"/>
          </a:p>
        </p:txBody>
      </p:sp>
      <p:sp>
        <p:nvSpPr>
          <p:cNvPr id="36868" name="Rectangle 4"/>
          <p:cNvSpPr>
            <a:spLocks noChangeArrowheads="1"/>
          </p:cNvSpPr>
          <p:nvPr/>
        </p:nvSpPr>
        <p:spPr bwMode="auto">
          <a:xfrm>
            <a:off x="0" y="6324600"/>
            <a:ext cx="8763000" cy="287338"/>
          </a:xfrm>
          <a:prstGeom prst="rect">
            <a:avLst/>
          </a:prstGeom>
          <a:noFill/>
          <a:ln w="9525">
            <a:noFill/>
            <a:miter lim="800000"/>
            <a:headEnd/>
            <a:tailEnd/>
          </a:ln>
          <a:effectLst/>
        </p:spPr>
        <p:txBody>
          <a:bodyPr>
            <a:spAutoFit/>
          </a:bodyPr>
          <a:lstStyle/>
          <a:p>
            <a:pPr lvl="1">
              <a:lnSpc>
                <a:spcPct val="80000"/>
              </a:lnSpc>
              <a:spcBef>
                <a:spcPct val="20000"/>
              </a:spcBef>
              <a:buClr>
                <a:schemeClr val="accent2"/>
              </a:buClr>
              <a:buFont typeface="Wingdings" pitchFamily="2" charset="2"/>
              <a:buNone/>
            </a:pPr>
            <a:r>
              <a:rPr lang="en-US"/>
              <a:t>Three novel mechanisms to exploit the changes in Latency-Capacity tradeoff</a:t>
            </a: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S-Curve</a:t>
            </a:r>
            <a:endParaRPr lang="en-US" dirty="0"/>
          </a:p>
        </p:txBody>
      </p:sp>
      <p:sp>
        <p:nvSpPr>
          <p:cNvPr id="3" name="Content Placeholder 2"/>
          <p:cNvSpPr>
            <a:spLocks noGrp="1"/>
          </p:cNvSpPr>
          <p:nvPr>
            <p:ph idx="1"/>
          </p:nvPr>
        </p:nvSpPr>
        <p:spPr>
          <a:xfrm>
            <a:off x="0" y="381000"/>
            <a:ext cx="9144000" cy="838200"/>
          </a:xfrm>
        </p:spPr>
        <p:txBody>
          <a:bodyPr/>
          <a:lstStyle/>
          <a:p>
            <a:r>
              <a:rPr lang="en-US" dirty="0" smtClean="0"/>
              <a:t>Throughput Improvement </a:t>
            </a:r>
            <a:endParaRPr lang="en-US" dirty="0"/>
          </a:p>
        </p:txBody>
      </p:sp>
      <p:pic>
        <p:nvPicPr>
          <p:cNvPr id="494594" name="Picture 2"/>
          <p:cNvPicPr>
            <a:picLocks noChangeAspect="1" noChangeArrowheads="1"/>
          </p:cNvPicPr>
          <p:nvPr/>
        </p:nvPicPr>
        <p:blipFill>
          <a:blip r:embed="rId2"/>
          <a:srcRect/>
          <a:stretch>
            <a:fillRect/>
          </a:stretch>
        </p:blipFill>
        <p:spPr bwMode="auto">
          <a:xfrm>
            <a:off x="0" y="1219200"/>
            <a:ext cx="8967614" cy="3624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DA27387-41EB-4627-8969-19DB7AD6B8F0}" type="slidenum">
              <a:rPr lang="en-US"/>
              <a:pPr/>
              <a:t>341</a:t>
            </a:fld>
            <a:endParaRPr lang="en-US"/>
          </a:p>
        </p:txBody>
      </p:sp>
      <p:sp>
        <p:nvSpPr>
          <p:cNvPr id="3318787" name="Rectangle 3"/>
          <p:cNvSpPr>
            <a:spLocks noGrp="1" noChangeArrowheads="1"/>
          </p:cNvSpPr>
          <p:nvPr>
            <p:ph type="title"/>
          </p:nvPr>
        </p:nvSpPr>
        <p:spPr>
          <a:xfrm>
            <a:off x="0" y="1"/>
            <a:ext cx="7686675" cy="381000"/>
          </a:xfrm>
        </p:spPr>
        <p:txBody>
          <a:bodyPr/>
          <a:lstStyle/>
          <a:p>
            <a:r>
              <a:rPr lang="en-US" dirty="0"/>
              <a:t>Results for Weighted Speedup</a:t>
            </a:r>
          </a:p>
        </p:txBody>
      </p:sp>
      <p:graphicFrame>
        <p:nvGraphicFramePr>
          <p:cNvPr id="3318794" name="Object 10" descr="90%"/>
          <p:cNvGraphicFramePr>
            <a:graphicFrameLocks noChangeAspect="1"/>
          </p:cNvGraphicFramePr>
          <p:nvPr>
            <p:ph idx="1"/>
          </p:nvPr>
        </p:nvGraphicFramePr>
        <p:xfrm>
          <a:off x="395288" y="1268413"/>
          <a:ext cx="8461375" cy="4176712"/>
        </p:xfrm>
        <a:graphic>
          <a:graphicData uri="http://schemas.openxmlformats.org/presentationml/2006/ole">
            <p:oleObj spid="_x0000_s485378" name="Chart" r:id="rId4" imgW="11144250" imgH="4362450" progId="Excel.Sheet.8">
              <p:embed/>
            </p:oleObj>
          </a:graphicData>
        </a:graphic>
      </p:graphicFrame>
      <p:sp>
        <p:nvSpPr>
          <p:cNvPr id="3318795" name="Text Box 11"/>
          <p:cNvSpPr txBox="1">
            <a:spLocks noChangeArrowheads="1"/>
          </p:cNvSpPr>
          <p:nvPr/>
        </p:nvSpPr>
        <p:spPr bwMode="auto">
          <a:xfrm>
            <a:off x="1646238" y="5654675"/>
            <a:ext cx="6147837" cy="369332"/>
          </a:xfrm>
          <a:prstGeom prst="rect">
            <a:avLst/>
          </a:prstGeom>
          <a:noFill/>
          <a:ln w="9525">
            <a:noFill/>
            <a:miter lim="800000"/>
            <a:headEnd/>
            <a:tailEnd/>
          </a:ln>
          <a:effectLst/>
        </p:spPr>
        <p:txBody>
          <a:bodyPr wrap="none">
            <a:spAutoFit/>
          </a:bodyPr>
          <a:lstStyle/>
          <a:p>
            <a:pPr algn="ctr"/>
            <a:r>
              <a:rPr lang="en-US" b="1" dirty="0" smtClean="0">
                <a:solidFill>
                  <a:srgbClr val="C00000"/>
                </a:solidFill>
              </a:rPr>
              <a:t>On average, DSR improves weighted speedup by 13% </a:t>
            </a:r>
            <a:endParaRPr lang="en-US" b="1" dirty="0">
              <a:solidFill>
                <a:srgbClr val="C00000"/>
              </a:solidFill>
            </a:endParaRPr>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76A90BCF-2F73-4EEC-9747-56588359C7BF}" type="slidenum">
              <a:rPr lang="en-US"/>
              <a:pPr/>
              <a:t>342</a:t>
            </a:fld>
            <a:endParaRPr lang="en-US"/>
          </a:p>
        </p:txBody>
      </p:sp>
      <p:graphicFrame>
        <p:nvGraphicFramePr>
          <p:cNvPr id="3244041" name="Object 9"/>
          <p:cNvGraphicFramePr>
            <a:graphicFrameLocks noChangeAspect="1"/>
          </p:cNvGraphicFramePr>
          <p:nvPr>
            <p:ph idx="1"/>
          </p:nvPr>
        </p:nvGraphicFramePr>
        <p:xfrm>
          <a:off x="542925" y="1376363"/>
          <a:ext cx="7524750" cy="4175125"/>
        </p:xfrm>
        <a:graphic>
          <a:graphicData uri="http://schemas.openxmlformats.org/presentationml/2006/ole">
            <p:oleObj spid="_x0000_s486402" name="Chart" r:id="rId4" imgW="11363325" imgH="6305550" progId="Excel.Sheet.8">
              <p:embed/>
            </p:oleObj>
          </a:graphicData>
        </a:graphic>
      </p:graphicFrame>
      <p:sp>
        <p:nvSpPr>
          <p:cNvPr id="3244035" name="Rectangle 3"/>
          <p:cNvSpPr>
            <a:spLocks noGrp="1" noChangeArrowheads="1"/>
          </p:cNvSpPr>
          <p:nvPr>
            <p:ph type="title"/>
          </p:nvPr>
        </p:nvSpPr>
        <p:spPr>
          <a:xfrm>
            <a:off x="0" y="1"/>
            <a:ext cx="7613650" cy="381000"/>
          </a:xfrm>
        </p:spPr>
        <p:txBody>
          <a:bodyPr/>
          <a:lstStyle/>
          <a:p>
            <a:r>
              <a:rPr lang="en-US" dirty="0"/>
              <a:t>Results for </a:t>
            </a:r>
            <a:r>
              <a:rPr lang="en-US" dirty="0" err="1"/>
              <a:t>Hmean</a:t>
            </a:r>
            <a:r>
              <a:rPr lang="en-US" dirty="0"/>
              <a:t> Fairness </a:t>
            </a:r>
          </a:p>
        </p:txBody>
      </p:sp>
      <p:sp>
        <p:nvSpPr>
          <p:cNvPr id="3244036" name="Text Box 4"/>
          <p:cNvSpPr txBox="1">
            <a:spLocks noChangeArrowheads="1"/>
          </p:cNvSpPr>
          <p:nvPr/>
        </p:nvSpPr>
        <p:spPr bwMode="auto">
          <a:xfrm>
            <a:off x="1173163" y="5661025"/>
            <a:ext cx="6783387" cy="366713"/>
          </a:xfrm>
          <a:prstGeom prst="rect">
            <a:avLst/>
          </a:prstGeom>
          <a:noFill/>
          <a:ln w="9525">
            <a:noFill/>
            <a:miter lim="800000"/>
            <a:headEnd/>
            <a:tailEnd/>
          </a:ln>
          <a:effectLst/>
        </p:spPr>
        <p:txBody>
          <a:bodyPr wrap="none">
            <a:spAutoFit/>
          </a:bodyPr>
          <a:lstStyle/>
          <a:p>
            <a:pPr algn="ctr"/>
            <a:r>
              <a:rPr lang="en-US"/>
              <a:t>On average, DSR improves Hmean Fairness from 0.58 to 0.78 </a:t>
            </a:r>
          </a:p>
        </p:txBody>
      </p:sp>
      <p:sp>
        <p:nvSpPr>
          <p:cNvPr id="3244038" name="Oval 6"/>
          <p:cNvSpPr>
            <a:spLocks noChangeArrowheads="1"/>
          </p:cNvSpPr>
          <p:nvPr/>
        </p:nvSpPr>
        <p:spPr bwMode="auto">
          <a:xfrm>
            <a:off x="6750050" y="2163763"/>
            <a:ext cx="1187450" cy="2447925"/>
          </a:xfrm>
          <a:prstGeom prst="ellipse">
            <a:avLst/>
          </a:prstGeom>
          <a:noFill/>
          <a:ln w="38100" algn="ctr">
            <a:solidFill>
              <a:srgbClr val="990000"/>
            </a:solidFill>
            <a:round/>
            <a:headEnd/>
            <a:tailEnd/>
          </a:ln>
          <a:effectLst/>
        </p:spPr>
        <p:txBody>
          <a:bodyPr wrap="none" lIns="64008" tIns="32004" rIns="64008" bIns="32004" anchor="ctr"/>
          <a:lstStyle/>
          <a:p>
            <a:pPr algn="ctr"/>
            <a:endParaRPr lang="en-US">
              <a:solidFill>
                <a:srgbClr val="02203A"/>
              </a:solidFill>
            </a:endParaRPr>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7F05667D-B644-458C-9E1E-2D6A6E704715}" type="slidenum">
              <a:rPr lang="en-US"/>
              <a:pPr/>
              <a:t>343</a:t>
            </a:fld>
            <a:endParaRPr lang="en-US"/>
          </a:p>
        </p:txBody>
      </p:sp>
      <p:sp>
        <p:nvSpPr>
          <p:cNvPr id="3258370" name="Rectangle 2"/>
          <p:cNvSpPr>
            <a:spLocks noGrp="1" noChangeArrowheads="1"/>
          </p:cNvSpPr>
          <p:nvPr>
            <p:ph type="title"/>
          </p:nvPr>
        </p:nvSpPr>
        <p:spPr>
          <a:xfrm>
            <a:off x="0" y="0"/>
            <a:ext cx="6948487" cy="381000"/>
          </a:xfrm>
        </p:spPr>
        <p:txBody>
          <a:bodyPr/>
          <a:lstStyle/>
          <a:p>
            <a:r>
              <a:rPr lang="en-US" dirty="0"/>
              <a:t>DSR vs. Faster Shared Cache</a:t>
            </a:r>
          </a:p>
        </p:txBody>
      </p:sp>
      <p:sp>
        <p:nvSpPr>
          <p:cNvPr id="3258371" name="Text Box 3"/>
          <p:cNvSpPr txBox="1">
            <a:spLocks noChangeArrowheads="1"/>
          </p:cNvSpPr>
          <p:nvPr/>
        </p:nvSpPr>
        <p:spPr bwMode="auto">
          <a:xfrm>
            <a:off x="900113" y="5516563"/>
            <a:ext cx="7477125" cy="641350"/>
          </a:xfrm>
          <a:prstGeom prst="rect">
            <a:avLst/>
          </a:prstGeom>
          <a:solidFill>
            <a:srgbClr val="FF9900"/>
          </a:solidFill>
          <a:ln w="9525">
            <a:noFill/>
            <a:miter lim="800000"/>
            <a:headEnd/>
            <a:tailEnd/>
          </a:ln>
          <a:effectLst/>
        </p:spPr>
        <p:txBody>
          <a:bodyPr wrap="none">
            <a:spAutoFit/>
          </a:bodyPr>
          <a:lstStyle/>
          <a:p>
            <a:pPr algn="ctr"/>
            <a:r>
              <a:rPr lang="en-US"/>
              <a:t>DSR (with 40 cycle extra for remote hits) performs similar to </a:t>
            </a:r>
            <a:br>
              <a:rPr lang="en-US"/>
            </a:br>
            <a:r>
              <a:rPr lang="en-US"/>
              <a:t>shared cache with zero latency overhead and crossbar interconnect </a:t>
            </a:r>
          </a:p>
        </p:txBody>
      </p:sp>
      <p:graphicFrame>
        <p:nvGraphicFramePr>
          <p:cNvPr id="3258373" name="Object 5"/>
          <p:cNvGraphicFramePr>
            <a:graphicFrameLocks noChangeAspect="1"/>
          </p:cNvGraphicFramePr>
          <p:nvPr>
            <p:ph idx="1"/>
          </p:nvPr>
        </p:nvGraphicFramePr>
        <p:xfrm>
          <a:off x="646113" y="1344613"/>
          <a:ext cx="7494587" cy="3871912"/>
        </p:xfrm>
        <a:graphic>
          <a:graphicData uri="http://schemas.openxmlformats.org/presentationml/2006/ole">
            <p:oleObj spid="_x0000_s487426" name="Chart" r:id="rId4" imgW="10620375" imgH="5486400" progId="Excel.Sheet.8">
              <p:embed/>
            </p:oleObj>
          </a:graphicData>
        </a:graphic>
      </p:graphicFrame>
      <p:sp>
        <p:nvSpPr>
          <p:cNvPr id="3258374" name="Oval 6"/>
          <p:cNvSpPr>
            <a:spLocks noChangeArrowheads="1"/>
          </p:cNvSpPr>
          <p:nvPr/>
        </p:nvSpPr>
        <p:spPr bwMode="auto">
          <a:xfrm>
            <a:off x="7056438" y="2168525"/>
            <a:ext cx="611187" cy="936625"/>
          </a:xfrm>
          <a:prstGeom prst="ellipse">
            <a:avLst/>
          </a:prstGeom>
          <a:noFill/>
          <a:ln w="25400" algn="ctr">
            <a:solidFill>
              <a:srgbClr val="969696"/>
            </a:solidFill>
            <a:round/>
            <a:headEnd/>
            <a:tailEnd/>
          </a:ln>
          <a:effectLst/>
        </p:spPr>
        <p:txBody>
          <a:bodyPr wrap="none" lIns="64008" tIns="32004" rIns="64008" bIns="32004" anchor="ctr"/>
          <a:lstStyle/>
          <a:p>
            <a:pPr algn="ctr"/>
            <a:endParaRPr lang="en-US"/>
          </a:p>
        </p:txBody>
      </p:sp>
      <p:sp>
        <p:nvSpPr>
          <p:cNvPr id="3258375" name="Oval 7"/>
          <p:cNvSpPr>
            <a:spLocks noChangeArrowheads="1"/>
          </p:cNvSpPr>
          <p:nvPr/>
        </p:nvSpPr>
        <p:spPr bwMode="auto">
          <a:xfrm>
            <a:off x="6877050" y="2241550"/>
            <a:ext cx="1474788" cy="863600"/>
          </a:xfrm>
          <a:prstGeom prst="ellipse">
            <a:avLst/>
          </a:prstGeom>
          <a:noFill/>
          <a:ln w="25400" algn="ctr">
            <a:solidFill>
              <a:srgbClr val="C0C0C0"/>
            </a:solidFill>
            <a:round/>
            <a:headEnd/>
            <a:tailEnd/>
          </a:ln>
          <a:effectLst/>
        </p:spPr>
        <p:txBody>
          <a:bodyPr wrap="none" lIns="64008" tIns="32004" rIns="64008" bIns="32004"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83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5837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2583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8371" grpId="0" animBg="1"/>
      <p:bldP spid="3258374" grpId="0" animBg="1"/>
      <p:bldP spid="3258374" grpId="1" animBg="1"/>
      <p:bldP spid="3258375" grpId="0" animBg="1"/>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A2800E1-E825-4135-8353-7F2D53B25CF8}" type="slidenum">
              <a:rPr lang="en-US"/>
              <a:pPr/>
              <a:t>344</a:t>
            </a:fld>
            <a:endParaRPr lang="en-US"/>
          </a:p>
        </p:txBody>
      </p:sp>
      <p:sp>
        <p:nvSpPr>
          <p:cNvPr id="3209218" name="Rectangle 2"/>
          <p:cNvSpPr>
            <a:spLocks noGrp="1" noChangeArrowheads="1"/>
          </p:cNvSpPr>
          <p:nvPr>
            <p:ph type="title"/>
          </p:nvPr>
        </p:nvSpPr>
        <p:spPr>
          <a:xfrm>
            <a:off x="0" y="0"/>
            <a:ext cx="5327650" cy="381000"/>
          </a:xfrm>
        </p:spPr>
        <p:txBody>
          <a:bodyPr/>
          <a:lstStyle/>
          <a:p>
            <a:r>
              <a:rPr lang="en-US" dirty="0"/>
              <a:t>Scalability of DSR</a:t>
            </a:r>
          </a:p>
        </p:txBody>
      </p:sp>
      <p:sp>
        <p:nvSpPr>
          <p:cNvPr id="3209219" name="Text Box 3"/>
          <p:cNvSpPr txBox="1">
            <a:spLocks noChangeArrowheads="1"/>
          </p:cNvSpPr>
          <p:nvPr/>
        </p:nvSpPr>
        <p:spPr bwMode="auto">
          <a:xfrm>
            <a:off x="1279525" y="5256213"/>
            <a:ext cx="6545263" cy="641350"/>
          </a:xfrm>
          <a:prstGeom prst="rect">
            <a:avLst/>
          </a:prstGeom>
          <a:noFill/>
          <a:ln w="9525">
            <a:noFill/>
            <a:miter lim="800000"/>
            <a:headEnd/>
            <a:tailEnd/>
          </a:ln>
          <a:effectLst/>
        </p:spPr>
        <p:txBody>
          <a:bodyPr wrap="none">
            <a:spAutoFit/>
          </a:bodyPr>
          <a:lstStyle/>
          <a:p>
            <a:pPr algn="ctr"/>
            <a:r>
              <a:rPr lang="en-US"/>
              <a:t>DSR improves average throughput by 19% for both systems</a:t>
            </a:r>
          </a:p>
          <a:p>
            <a:pPr algn="ctr"/>
            <a:r>
              <a:rPr lang="en-US"/>
              <a:t> (No performance degradation for any of the workloads) </a:t>
            </a:r>
          </a:p>
        </p:txBody>
      </p:sp>
      <p:graphicFrame>
        <p:nvGraphicFramePr>
          <p:cNvPr id="3209220" name="Object 4" descr="90%"/>
          <p:cNvGraphicFramePr>
            <a:graphicFrameLocks noChangeAspect="1"/>
          </p:cNvGraphicFramePr>
          <p:nvPr>
            <p:ph idx="1"/>
          </p:nvPr>
        </p:nvGraphicFramePr>
        <p:xfrm>
          <a:off x="309563" y="1293813"/>
          <a:ext cx="8424862" cy="3871912"/>
        </p:xfrm>
        <a:graphic>
          <a:graphicData uri="http://schemas.openxmlformats.org/presentationml/2006/ole">
            <p:oleObj spid="_x0000_s488450" name="Chart" r:id="rId4" imgW="9229725" imgH="4238625" progId="Excel.Sheet.8">
              <p:embed/>
            </p:oleObj>
          </a:graphicData>
        </a:graphic>
      </p:graphicFrame>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B1EDB4E-FB3C-457A-A569-0DBCB4CD26E0}" type="slidenum">
              <a:rPr lang="en-US"/>
              <a:pPr/>
              <a:t>345</a:t>
            </a:fld>
            <a:endParaRPr lang="en-US"/>
          </a:p>
        </p:txBody>
      </p:sp>
      <p:sp>
        <p:nvSpPr>
          <p:cNvPr id="3315714" name="Rectangle 2"/>
          <p:cNvSpPr>
            <a:spLocks noGrp="1" noChangeArrowheads="1"/>
          </p:cNvSpPr>
          <p:nvPr>
            <p:ph type="title"/>
          </p:nvPr>
        </p:nvSpPr>
        <p:spPr>
          <a:xfrm>
            <a:off x="0" y="1"/>
            <a:ext cx="7667625" cy="381000"/>
          </a:xfrm>
        </p:spPr>
        <p:txBody>
          <a:bodyPr/>
          <a:lstStyle/>
          <a:p>
            <a:pPr defTabSz="1306513"/>
            <a:r>
              <a:rPr lang="en-US"/>
              <a:t>Outline</a:t>
            </a:r>
          </a:p>
        </p:txBody>
      </p:sp>
      <p:sp>
        <p:nvSpPr>
          <p:cNvPr id="3315715" name="Rectangle 3"/>
          <p:cNvSpPr>
            <a:spLocks noGrp="1" noChangeArrowheads="1"/>
          </p:cNvSpPr>
          <p:nvPr>
            <p:ph type="body" idx="1"/>
          </p:nvPr>
        </p:nvSpPr>
        <p:spPr>
          <a:xfrm>
            <a:off x="827088" y="1435100"/>
            <a:ext cx="7348537" cy="3902075"/>
          </a:xfrm>
        </p:spPr>
        <p:txBody>
          <a:bodyPr/>
          <a:lstStyle/>
          <a:p>
            <a:pPr>
              <a:lnSpc>
                <a:spcPct val="150000"/>
              </a:lnSpc>
              <a:buClr>
                <a:srgbClr val="210270"/>
              </a:buClr>
              <a:buFont typeface="Wingdings" pitchFamily="2" charset="2"/>
              <a:buChar char="q"/>
            </a:pPr>
            <a:r>
              <a:rPr lang="en-US" sz="2800">
                <a:solidFill>
                  <a:srgbClr val="777777"/>
                </a:solidFill>
              </a:rPr>
              <a:t>  Background</a:t>
            </a:r>
          </a:p>
          <a:p>
            <a:pPr>
              <a:lnSpc>
                <a:spcPct val="150000"/>
              </a:lnSpc>
              <a:buClr>
                <a:srgbClr val="210270"/>
              </a:buClr>
              <a:buFont typeface="Wingdings" pitchFamily="2" charset="2"/>
              <a:buChar char="q"/>
            </a:pPr>
            <a:r>
              <a:rPr lang="en-US" sz="2800">
                <a:solidFill>
                  <a:srgbClr val="777777"/>
                </a:solidFill>
              </a:rPr>
              <a:t>  Dynamic Spill Receive Architecture</a:t>
            </a:r>
          </a:p>
          <a:p>
            <a:pPr>
              <a:lnSpc>
                <a:spcPct val="150000"/>
              </a:lnSpc>
              <a:buClr>
                <a:srgbClr val="210270"/>
              </a:buClr>
              <a:buFont typeface="Wingdings" pitchFamily="2" charset="2"/>
              <a:buChar char="q"/>
            </a:pPr>
            <a:r>
              <a:rPr lang="en-US" sz="2800">
                <a:solidFill>
                  <a:srgbClr val="777777"/>
                </a:solidFill>
              </a:rPr>
              <a:t>  Performance Evaluation</a:t>
            </a:r>
          </a:p>
          <a:p>
            <a:pPr>
              <a:lnSpc>
                <a:spcPct val="150000"/>
              </a:lnSpc>
              <a:buClr>
                <a:srgbClr val="210270"/>
              </a:buClr>
              <a:buFont typeface="Wingdings" pitchFamily="2" charset="2"/>
              <a:buChar char="q"/>
            </a:pPr>
            <a:r>
              <a:rPr lang="en-US" sz="2800">
                <a:solidFill>
                  <a:srgbClr val="777777"/>
                </a:solidFill>
              </a:rPr>
              <a:t>  </a:t>
            </a:r>
            <a:r>
              <a:rPr lang="en-US" sz="2800"/>
              <a:t>Quality-of-Service</a:t>
            </a:r>
          </a:p>
          <a:p>
            <a:pPr>
              <a:lnSpc>
                <a:spcPct val="150000"/>
              </a:lnSpc>
              <a:buClr>
                <a:srgbClr val="210270"/>
              </a:buClr>
              <a:buFont typeface="Wingdings" pitchFamily="2" charset="2"/>
              <a:buChar char="q"/>
            </a:pPr>
            <a:r>
              <a:rPr lang="en-US" sz="2800">
                <a:solidFill>
                  <a:srgbClr val="777777"/>
                </a:solidFill>
              </a:rPr>
              <a:t>  Summary</a:t>
            </a: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425270AF-B64F-4B46-A326-1C77CCB5AD90}" type="slidenum">
              <a:rPr lang="en-US"/>
              <a:pPr/>
              <a:t>346</a:t>
            </a:fld>
            <a:endParaRPr lang="en-US"/>
          </a:p>
        </p:txBody>
      </p:sp>
      <p:sp>
        <p:nvSpPr>
          <p:cNvPr id="3248130" name="Rectangle 2"/>
          <p:cNvSpPr>
            <a:spLocks noGrp="1" noChangeArrowheads="1"/>
          </p:cNvSpPr>
          <p:nvPr>
            <p:ph type="title"/>
          </p:nvPr>
        </p:nvSpPr>
        <p:spPr>
          <a:xfrm>
            <a:off x="0" y="1"/>
            <a:ext cx="6273800" cy="381000"/>
          </a:xfrm>
        </p:spPr>
        <p:txBody>
          <a:bodyPr/>
          <a:lstStyle/>
          <a:p>
            <a:r>
              <a:rPr lang="en-US"/>
              <a:t>Quality of Service with DSR</a:t>
            </a:r>
          </a:p>
        </p:txBody>
      </p:sp>
      <p:sp>
        <p:nvSpPr>
          <p:cNvPr id="3248134" name="Text Box 6" descr="90%"/>
          <p:cNvSpPr txBox="1">
            <a:spLocks noChangeArrowheads="1"/>
          </p:cNvSpPr>
          <p:nvPr/>
        </p:nvSpPr>
        <p:spPr bwMode="auto">
          <a:xfrm>
            <a:off x="769938" y="533400"/>
            <a:ext cx="8374062" cy="5912388"/>
          </a:xfrm>
          <a:prstGeom prst="rect">
            <a:avLst/>
          </a:prstGeom>
          <a:noFill/>
          <a:ln w="12700" algn="ctr">
            <a:noFill/>
            <a:miter lim="800000"/>
            <a:headEnd/>
            <a:tailEnd/>
          </a:ln>
          <a:effectLst/>
        </p:spPr>
        <p:txBody>
          <a:bodyPr wrap="square" lIns="64008" tIns="32004" rIns="64008" bIns="32004">
            <a:spAutoFit/>
          </a:bodyPr>
          <a:lstStyle/>
          <a:p>
            <a:pPr marL="457200" indent="-457200"/>
            <a:r>
              <a:rPr lang="en-US" sz="2000" dirty="0"/>
              <a:t>For 1 % of the 495x4 =1980 apps, DSR causes IPC loss of &gt; 5%</a:t>
            </a:r>
          </a:p>
          <a:p>
            <a:pPr marL="457200" indent="-457200"/>
            <a:endParaRPr lang="en-US" sz="2000" dirty="0"/>
          </a:p>
          <a:p>
            <a:pPr marL="457200" indent="-457200"/>
            <a:r>
              <a:rPr lang="en-US" sz="2000" dirty="0"/>
              <a:t>In some cases, important to ensure that performance does not </a:t>
            </a:r>
            <a:br>
              <a:rPr lang="en-US" sz="2000" dirty="0"/>
            </a:br>
            <a:r>
              <a:rPr lang="en-US" sz="2000" dirty="0"/>
              <a:t>degrade compared to dedicated private cache </a:t>
            </a:r>
            <a:r>
              <a:rPr lang="en-US" sz="2000" dirty="0">
                <a:sym typeface="Wingdings" pitchFamily="2" charset="2"/>
              </a:rPr>
              <a:t> </a:t>
            </a:r>
            <a:r>
              <a:rPr lang="en-US" sz="2000" dirty="0" err="1" smtClean="0">
                <a:sym typeface="Wingdings" pitchFamily="2" charset="2"/>
              </a:rPr>
              <a:t>QoS</a:t>
            </a:r>
            <a:endParaRPr lang="en-US" sz="2000" dirty="0" smtClean="0">
              <a:sym typeface="Wingdings" pitchFamily="2" charset="2"/>
            </a:endParaRPr>
          </a:p>
          <a:p>
            <a:pPr marL="457200" indent="-457200"/>
            <a:endParaRPr lang="en-US" sz="2000" dirty="0" smtClean="0">
              <a:sym typeface="Wingdings" pitchFamily="2" charset="2"/>
            </a:endParaRPr>
          </a:p>
          <a:p>
            <a:pPr marL="457200" indent="-457200" algn="ctr"/>
            <a:r>
              <a:rPr lang="en-US" sz="2000" b="1" dirty="0" smtClean="0">
                <a:solidFill>
                  <a:srgbClr val="C00000"/>
                </a:solidFill>
                <a:sym typeface="Wingdings" pitchFamily="2" charset="2"/>
              </a:rPr>
              <a:t>Estimate Misses </a:t>
            </a:r>
            <a:r>
              <a:rPr lang="en-US" sz="2000" b="1" u="sng" dirty="0" smtClean="0">
                <a:solidFill>
                  <a:srgbClr val="C00000"/>
                </a:solidFill>
                <a:sym typeface="Wingdings" pitchFamily="2" charset="2"/>
              </a:rPr>
              <a:t>with vs. without </a:t>
            </a:r>
            <a:r>
              <a:rPr lang="en-US" sz="2000" b="1" dirty="0" smtClean="0">
                <a:solidFill>
                  <a:srgbClr val="C00000"/>
                </a:solidFill>
                <a:sym typeface="Wingdings" pitchFamily="2" charset="2"/>
              </a:rPr>
              <a:t>DSR</a:t>
            </a:r>
            <a:endParaRPr lang="en-US" sz="2000" b="1" dirty="0">
              <a:solidFill>
                <a:srgbClr val="C00000"/>
              </a:solidFill>
              <a:sym typeface="Wingdings" pitchFamily="2" charset="2"/>
            </a:endParaRPr>
          </a:p>
          <a:p>
            <a:pPr marL="457200" indent="-457200"/>
            <a:endParaRPr lang="en-US" sz="2000" dirty="0">
              <a:sym typeface="Wingdings" pitchFamily="2" charset="2"/>
            </a:endParaRPr>
          </a:p>
          <a:p>
            <a:pPr marL="457200" indent="-457200"/>
            <a:r>
              <a:rPr lang="en-US" sz="2000" dirty="0">
                <a:sym typeface="Wingdings" pitchFamily="2" charset="2"/>
              </a:rPr>
              <a:t>DSR can ensure </a:t>
            </a:r>
            <a:r>
              <a:rPr lang="en-US" sz="2000" dirty="0" err="1">
                <a:sym typeface="Wingdings" pitchFamily="2" charset="2"/>
              </a:rPr>
              <a:t>QoS</a:t>
            </a:r>
            <a:r>
              <a:rPr lang="en-US" sz="2000" dirty="0">
                <a:sym typeface="Wingdings" pitchFamily="2" charset="2"/>
              </a:rPr>
              <a:t>: </a:t>
            </a:r>
            <a:r>
              <a:rPr lang="en-US" sz="2000" b="1" dirty="0">
                <a:sym typeface="Wingdings" pitchFamily="2" charset="2"/>
              </a:rPr>
              <a:t>change PSEL counters by weight of miss:</a:t>
            </a:r>
          </a:p>
          <a:p>
            <a:pPr marL="457200" indent="-457200"/>
            <a:endParaRPr lang="en-US" sz="2000" dirty="0">
              <a:sym typeface="Wingdings" pitchFamily="2" charset="2"/>
            </a:endParaRPr>
          </a:p>
          <a:p>
            <a:pPr marL="457200" indent="-457200"/>
            <a:r>
              <a:rPr lang="en-US" sz="2000" dirty="0">
                <a:sym typeface="Wingdings" pitchFamily="2" charset="2"/>
              </a:rPr>
              <a:t>	      </a:t>
            </a:r>
            <a:r>
              <a:rPr lang="el-GR" sz="2000" dirty="0">
                <a:solidFill>
                  <a:srgbClr val="CC0000"/>
                </a:solidFill>
                <a:latin typeface="Times New Roman" pitchFamily="18" charset="0"/>
                <a:cs typeface="Times New Roman" pitchFamily="18" charset="0"/>
                <a:sym typeface="Wingdings" pitchFamily="2" charset="2"/>
              </a:rPr>
              <a:t>Δ</a:t>
            </a:r>
            <a:r>
              <a:rPr lang="en-US" sz="2000" dirty="0" smtClean="0">
                <a:solidFill>
                  <a:srgbClr val="CC0000"/>
                </a:solidFill>
                <a:sym typeface="Wingdings" pitchFamily="2" charset="2"/>
              </a:rPr>
              <a:t>Miss</a:t>
            </a:r>
            <a:r>
              <a:rPr lang="en-US" sz="2000" dirty="0" smtClean="0">
                <a:sym typeface="Wingdings" pitchFamily="2" charset="2"/>
              </a:rPr>
              <a:t> </a:t>
            </a:r>
            <a:r>
              <a:rPr lang="en-US" sz="2000" dirty="0">
                <a:sym typeface="Wingdings" pitchFamily="2" charset="2"/>
              </a:rPr>
              <a:t>= </a:t>
            </a:r>
            <a:r>
              <a:rPr lang="en-US" sz="2000" dirty="0" err="1">
                <a:solidFill>
                  <a:srgbClr val="008000"/>
                </a:solidFill>
                <a:sym typeface="Wingdings" pitchFamily="2" charset="2"/>
              </a:rPr>
              <a:t>MissesWithDSR</a:t>
            </a:r>
            <a:r>
              <a:rPr lang="en-US" sz="2000" dirty="0">
                <a:sym typeface="Wingdings" pitchFamily="2" charset="2"/>
              </a:rPr>
              <a:t> – </a:t>
            </a:r>
            <a:r>
              <a:rPr lang="en-US" sz="2000" dirty="0" err="1" smtClean="0">
                <a:solidFill>
                  <a:schemeClr val="hlink"/>
                </a:solidFill>
                <a:sym typeface="Wingdings" pitchFamily="2" charset="2"/>
              </a:rPr>
              <a:t>MissesWithoutDSR</a:t>
            </a:r>
            <a:endParaRPr lang="en-US" sz="2000" dirty="0">
              <a:solidFill>
                <a:schemeClr val="hlink"/>
              </a:solidFill>
              <a:sym typeface="Wingdings" pitchFamily="2" charset="2"/>
            </a:endParaRPr>
          </a:p>
          <a:p>
            <a:pPr marL="457200" indent="-457200"/>
            <a:endParaRPr lang="en-US" sz="2000" dirty="0">
              <a:solidFill>
                <a:schemeClr val="hlink"/>
              </a:solidFill>
              <a:sym typeface="Wingdings" pitchFamily="2" charset="2"/>
            </a:endParaRPr>
          </a:p>
          <a:p>
            <a:pPr marL="457200" indent="-457200"/>
            <a:r>
              <a:rPr lang="en-US" sz="2000" dirty="0" smtClean="0">
                <a:sym typeface="Wingdings" pitchFamily="2" charset="2"/>
              </a:rPr>
              <a:t>            </a:t>
            </a:r>
            <a:r>
              <a:rPr lang="el-GR" sz="2000" dirty="0" smtClean="0">
                <a:solidFill>
                  <a:srgbClr val="CC0000"/>
                </a:solidFill>
                <a:latin typeface="Times New Roman" pitchFamily="18" charset="0"/>
                <a:cs typeface="Times New Roman" pitchFamily="18" charset="0"/>
                <a:sym typeface="Wingdings" pitchFamily="2" charset="2"/>
              </a:rPr>
              <a:t>Δ</a:t>
            </a:r>
            <a:r>
              <a:rPr lang="en-US" sz="2000" dirty="0" err="1" smtClean="0">
                <a:solidFill>
                  <a:srgbClr val="C00000"/>
                </a:solidFill>
              </a:rPr>
              <a:t>CyclesWithDSR</a:t>
            </a:r>
            <a:r>
              <a:rPr lang="en-US" sz="2000" dirty="0" smtClean="0">
                <a:solidFill>
                  <a:srgbClr val="C00000"/>
                </a:solidFill>
              </a:rPr>
              <a:t> = </a:t>
            </a:r>
            <a:r>
              <a:rPr lang="en-US" sz="2000" dirty="0" err="1" smtClean="0">
                <a:solidFill>
                  <a:srgbClr val="C00000"/>
                </a:solidFill>
              </a:rPr>
              <a:t>AvgMemLatency</a:t>
            </a:r>
            <a:r>
              <a:rPr lang="en-US" sz="2000" dirty="0" smtClean="0">
                <a:solidFill>
                  <a:srgbClr val="C00000"/>
                </a:solidFill>
              </a:rPr>
              <a:t> · </a:t>
            </a:r>
            <a:r>
              <a:rPr lang="el-GR" sz="2000" dirty="0" smtClean="0">
                <a:solidFill>
                  <a:srgbClr val="CC0000"/>
                </a:solidFill>
                <a:latin typeface="Times New Roman" pitchFamily="18" charset="0"/>
                <a:cs typeface="Times New Roman" pitchFamily="18" charset="0"/>
                <a:sym typeface="Wingdings" pitchFamily="2" charset="2"/>
              </a:rPr>
              <a:t>Δ</a:t>
            </a:r>
            <a:r>
              <a:rPr lang="en-US" sz="2000" dirty="0" smtClean="0">
                <a:solidFill>
                  <a:srgbClr val="CC0000"/>
                </a:solidFill>
                <a:sym typeface="Wingdings" pitchFamily="2" charset="2"/>
              </a:rPr>
              <a:t>Miss</a:t>
            </a:r>
            <a:r>
              <a:rPr lang="en-US" sz="2000" dirty="0" smtClean="0">
                <a:sym typeface="Wingdings" pitchFamily="2" charset="2"/>
              </a:rPr>
              <a:t> </a:t>
            </a:r>
            <a:endParaRPr lang="en-US" sz="2000" dirty="0" smtClean="0">
              <a:solidFill>
                <a:srgbClr val="C00000"/>
              </a:solidFill>
            </a:endParaRPr>
          </a:p>
          <a:p>
            <a:pPr marL="457200" indent="-457200"/>
            <a:endParaRPr lang="en-US" sz="2000" dirty="0" smtClean="0">
              <a:sym typeface="Wingdings" pitchFamily="2" charset="2"/>
            </a:endParaRPr>
          </a:p>
          <a:p>
            <a:pPr marL="457200" indent="-457200"/>
            <a:endParaRPr lang="en-US" sz="2000" dirty="0" smtClean="0">
              <a:sym typeface="Wingdings" pitchFamily="2" charset="2"/>
            </a:endParaRPr>
          </a:p>
          <a:p>
            <a:pPr marL="457200" indent="-457200"/>
            <a:endParaRPr lang="en-US" sz="2000" dirty="0">
              <a:sym typeface="Wingdings" pitchFamily="2" charset="2"/>
            </a:endParaRPr>
          </a:p>
          <a:p>
            <a:pPr marL="457200" indent="-457200"/>
            <a:endParaRPr lang="en-US" sz="2000" dirty="0" smtClean="0">
              <a:sym typeface="Wingdings" pitchFamily="2" charset="2"/>
            </a:endParaRPr>
          </a:p>
          <a:p>
            <a:pPr marL="457200" indent="-457200"/>
            <a:endParaRPr lang="en-US" sz="2000" dirty="0">
              <a:sym typeface="Wingdings" pitchFamily="2" charset="2"/>
            </a:endParaRPr>
          </a:p>
          <a:p>
            <a:pPr marL="457200" indent="-457200"/>
            <a:endParaRPr lang="en-US" sz="2000" dirty="0">
              <a:sym typeface="Wingdings" pitchFamily="2" charset="2"/>
            </a:endParaRPr>
          </a:p>
          <a:p>
            <a:pPr marL="457200" indent="-457200"/>
            <a:r>
              <a:rPr lang="en-US" sz="2000" dirty="0"/>
              <a:t>Calculate weight every 4M cycles. Needs 3 counters per core</a:t>
            </a:r>
          </a:p>
        </p:txBody>
      </p:sp>
      <p:sp>
        <p:nvSpPr>
          <p:cNvPr id="3248142" name="Line 14"/>
          <p:cNvSpPr>
            <a:spLocks noChangeShapeType="1"/>
          </p:cNvSpPr>
          <p:nvPr/>
        </p:nvSpPr>
        <p:spPr bwMode="auto">
          <a:xfrm flipH="1" flipV="1">
            <a:off x="5830887" y="3644900"/>
            <a:ext cx="950912" cy="165100"/>
          </a:xfrm>
          <a:prstGeom prst="line">
            <a:avLst/>
          </a:prstGeom>
          <a:noFill/>
          <a:ln w="12700">
            <a:solidFill>
              <a:srgbClr val="0000FF"/>
            </a:solidFill>
            <a:round/>
            <a:headEnd/>
            <a:tailEnd type="triangle" w="med" len="med"/>
          </a:ln>
          <a:effectLst/>
        </p:spPr>
        <p:txBody>
          <a:bodyPr wrap="none" lIns="64008" tIns="32004" rIns="64008" bIns="32004" anchor="ctr"/>
          <a:lstStyle/>
          <a:p>
            <a:endParaRPr lang="en-US"/>
          </a:p>
        </p:txBody>
      </p:sp>
      <p:sp>
        <p:nvSpPr>
          <p:cNvPr id="3248144" name="Text Box 16" descr="90%"/>
          <p:cNvSpPr txBox="1">
            <a:spLocks noChangeArrowheads="1"/>
          </p:cNvSpPr>
          <p:nvPr/>
        </p:nvSpPr>
        <p:spPr bwMode="auto">
          <a:xfrm>
            <a:off x="6875463" y="3657600"/>
            <a:ext cx="2268537" cy="276225"/>
          </a:xfrm>
          <a:prstGeom prst="rect">
            <a:avLst/>
          </a:prstGeom>
          <a:noFill/>
          <a:ln w="12700" algn="ctr">
            <a:noFill/>
            <a:miter lim="800000"/>
            <a:headEnd/>
            <a:tailEnd/>
          </a:ln>
          <a:effectLst/>
        </p:spPr>
        <p:txBody>
          <a:bodyPr wrap="none" lIns="64008" tIns="32004" rIns="64008" bIns="32004">
            <a:spAutoFit/>
          </a:bodyPr>
          <a:lstStyle/>
          <a:p>
            <a:r>
              <a:rPr lang="en-US" sz="1400" dirty="0">
                <a:solidFill>
                  <a:schemeClr val="hlink"/>
                </a:solidFill>
              </a:rPr>
              <a:t>Estimated by Spiller Sets</a:t>
            </a:r>
          </a:p>
        </p:txBody>
      </p:sp>
      <p:pic>
        <p:nvPicPr>
          <p:cNvPr id="495618" name="Picture 2"/>
          <p:cNvPicPr>
            <a:picLocks noChangeAspect="1" noChangeArrowheads="1"/>
          </p:cNvPicPr>
          <p:nvPr/>
        </p:nvPicPr>
        <p:blipFill>
          <a:blip r:embed="rId3"/>
          <a:srcRect/>
          <a:stretch>
            <a:fillRect/>
          </a:stretch>
        </p:blipFill>
        <p:spPr bwMode="auto">
          <a:xfrm>
            <a:off x="1447800" y="4343400"/>
            <a:ext cx="5362575" cy="906810"/>
          </a:xfrm>
          <a:prstGeom prst="rect">
            <a:avLst/>
          </a:prstGeom>
          <a:noFill/>
          <a:ln w="9525">
            <a:noFill/>
            <a:miter lim="800000"/>
            <a:headEnd/>
            <a:tailEnd/>
          </a:ln>
          <a:effectLst/>
        </p:spPr>
      </p:pic>
      <p:pic>
        <p:nvPicPr>
          <p:cNvPr id="495619" name="Picture 3"/>
          <p:cNvPicPr>
            <a:picLocks noChangeAspect="1" noChangeArrowheads="1"/>
          </p:cNvPicPr>
          <p:nvPr/>
        </p:nvPicPr>
        <p:blipFill>
          <a:blip r:embed="rId4"/>
          <a:srcRect/>
          <a:stretch>
            <a:fillRect/>
          </a:stretch>
        </p:blipFill>
        <p:spPr bwMode="auto">
          <a:xfrm>
            <a:off x="1524000" y="5257800"/>
            <a:ext cx="4786312" cy="56309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813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813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481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48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813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 DSR Hardware</a:t>
            </a:r>
            <a:endParaRPr lang="en-US" dirty="0"/>
          </a:p>
        </p:txBody>
      </p:sp>
      <p:sp>
        <p:nvSpPr>
          <p:cNvPr id="3" name="Content Placeholder 2"/>
          <p:cNvSpPr>
            <a:spLocks noGrp="1"/>
          </p:cNvSpPr>
          <p:nvPr>
            <p:ph idx="1"/>
          </p:nvPr>
        </p:nvSpPr>
        <p:spPr/>
        <p:txBody>
          <a:bodyPr/>
          <a:lstStyle/>
          <a:p>
            <a:r>
              <a:rPr lang="en-US" dirty="0" smtClean="0"/>
              <a:t>4-byte cycle counter</a:t>
            </a:r>
          </a:p>
          <a:p>
            <a:pPr lvl="1"/>
            <a:r>
              <a:rPr lang="en-US" dirty="0" smtClean="0"/>
              <a:t>Shared by all cores</a:t>
            </a:r>
          </a:p>
          <a:p>
            <a:r>
              <a:rPr lang="en-US" dirty="0" smtClean="0"/>
              <a:t>Per Core/Cache:</a:t>
            </a:r>
          </a:p>
          <a:p>
            <a:pPr lvl="1"/>
            <a:r>
              <a:rPr lang="en-US" dirty="0" smtClean="0"/>
              <a:t>3 bytes for Misses in Spiller Sets</a:t>
            </a:r>
          </a:p>
          <a:p>
            <a:pPr lvl="1"/>
            <a:r>
              <a:rPr lang="en-US" dirty="0" smtClean="0"/>
              <a:t>3 bytes for Miss in DSR </a:t>
            </a:r>
          </a:p>
          <a:p>
            <a:pPr lvl="1"/>
            <a:r>
              <a:rPr lang="en-US" dirty="0" smtClean="0"/>
              <a:t>1 byte for </a:t>
            </a:r>
            <a:r>
              <a:rPr lang="en-US" dirty="0" err="1" smtClean="0"/>
              <a:t>QoSPenaltyFactor</a:t>
            </a:r>
            <a:endParaRPr lang="en-US" dirty="0" smtClean="0"/>
          </a:p>
          <a:p>
            <a:pPr lvl="2"/>
            <a:r>
              <a:rPr lang="en-US" dirty="0" smtClean="0"/>
              <a:t>6.2 fixed-point</a:t>
            </a:r>
          </a:p>
          <a:p>
            <a:pPr lvl="1"/>
            <a:r>
              <a:rPr lang="en-US" dirty="0" smtClean="0"/>
              <a:t>12 bits for PSEL</a:t>
            </a:r>
          </a:p>
          <a:p>
            <a:pPr lvl="2"/>
            <a:r>
              <a:rPr lang="en-US" dirty="0" smtClean="0"/>
              <a:t>10.2 fixed-point</a:t>
            </a:r>
          </a:p>
          <a:p>
            <a:r>
              <a:rPr lang="en-US" dirty="0" smtClean="0"/>
              <a:t>10 bytes per core</a:t>
            </a:r>
          </a:p>
          <a:p>
            <a:r>
              <a:rPr lang="en-US" dirty="0" smtClean="0"/>
              <a:t>On overflow of cycle counter</a:t>
            </a:r>
          </a:p>
          <a:p>
            <a:pPr lvl="1"/>
            <a:r>
              <a:rPr lang="en-US" dirty="0" smtClean="0"/>
              <a:t>Halve all other counters</a:t>
            </a:r>
            <a:endParaRPr lang="en-US" dirty="0"/>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2E1FB6DC-5A94-4175-A5DD-D60B65D8815A}" type="slidenum">
              <a:rPr lang="en-US"/>
              <a:pPr/>
              <a:t>348</a:t>
            </a:fld>
            <a:endParaRPr lang="en-US"/>
          </a:p>
        </p:txBody>
      </p:sp>
      <p:sp>
        <p:nvSpPr>
          <p:cNvPr id="3250178" name="Rectangle 2"/>
          <p:cNvSpPr>
            <a:spLocks noGrp="1" noChangeArrowheads="1"/>
          </p:cNvSpPr>
          <p:nvPr>
            <p:ph type="title"/>
          </p:nvPr>
        </p:nvSpPr>
        <p:spPr>
          <a:xfrm>
            <a:off x="0" y="1"/>
            <a:ext cx="5327650" cy="381000"/>
          </a:xfrm>
        </p:spPr>
        <p:txBody>
          <a:bodyPr/>
          <a:lstStyle/>
          <a:p>
            <a:r>
              <a:rPr lang="en-US"/>
              <a:t>IPC of QoS-Aware DSR</a:t>
            </a:r>
          </a:p>
        </p:txBody>
      </p:sp>
      <p:sp>
        <p:nvSpPr>
          <p:cNvPr id="3250179" name="Text Box 3"/>
          <p:cNvSpPr txBox="1">
            <a:spLocks noChangeArrowheads="1"/>
          </p:cNvSpPr>
          <p:nvPr/>
        </p:nvSpPr>
        <p:spPr bwMode="auto">
          <a:xfrm>
            <a:off x="287338" y="5481638"/>
            <a:ext cx="8556625" cy="641350"/>
          </a:xfrm>
          <a:prstGeom prst="rect">
            <a:avLst/>
          </a:prstGeom>
          <a:noFill/>
          <a:ln w="9525">
            <a:noFill/>
            <a:miter lim="800000"/>
            <a:headEnd/>
            <a:tailEnd/>
          </a:ln>
          <a:effectLst/>
        </p:spPr>
        <p:txBody>
          <a:bodyPr wrap="none">
            <a:spAutoFit/>
          </a:bodyPr>
          <a:lstStyle/>
          <a:p>
            <a:pPr algn="ctr"/>
            <a:r>
              <a:rPr lang="en-US"/>
              <a:t>IPC curves for other categories almost overlap for the two schemes.</a:t>
            </a:r>
          </a:p>
          <a:p>
            <a:pPr algn="ctr"/>
            <a:r>
              <a:rPr lang="en-US"/>
              <a:t>Avg. throughput improvement across all 495 workloads similar (17.5% vs. 18%) </a:t>
            </a:r>
          </a:p>
        </p:txBody>
      </p:sp>
      <p:graphicFrame>
        <p:nvGraphicFramePr>
          <p:cNvPr id="3250181" name="Object 5"/>
          <p:cNvGraphicFramePr>
            <a:graphicFrameLocks noChangeAspect="1"/>
          </p:cNvGraphicFramePr>
          <p:nvPr>
            <p:ph idx="1"/>
          </p:nvPr>
        </p:nvGraphicFramePr>
        <p:xfrm>
          <a:off x="541338" y="1257300"/>
          <a:ext cx="7848600" cy="4084638"/>
        </p:xfrm>
        <a:graphic>
          <a:graphicData uri="http://schemas.openxmlformats.org/presentationml/2006/ole">
            <p:oleObj spid="_x0000_s489474" name="Chart" r:id="rId4" imgW="11258550" imgH="5857875" progId="Excel.Sheet.8">
              <p:embed/>
            </p:oleObj>
          </a:graphicData>
        </a:graphic>
      </p:graphicFrame>
      <p:sp>
        <p:nvSpPr>
          <p:cNvPr id="3250182" name="Line 6"/>
          <p:cNvSpPr>
            <a:spLocks noChangeShapeType="1"/>
          </p:cNvSpPr>
          <p:nvPr/>
        </p:nvSpPr>
        <p:spPr bwMode="auto">
          <a:xfrm flipV="1">
            <a:off x="1185863" y="4267200"/>
            <a:ext cx="7058025" cy="6350"/>
          </a:xfrm>
          <a:prstGeom prst="line">
            <a:avLst/>
          </a:prstGeom>
          <a:noFill/>
          <a:ln w="38100">
            <a:solidFill>
              <a:schemeClr val="tx1"/>
            </a:solidFill>
            <a:round/>
            <a:headEnd/>
            <a:tailEnd/>
          </a:ln>
          <a:effectLst/>
        </p:spPr>
        <p:txBody>
          <a:bodyPr wrap="none" lIns="64008" tIns="32004" rIns="64008" bIns="32004" anchor="ctr"/>
          <a:lstStyle/>
          <a:p>
            <a:endParaRPr lang="en-US"/>
          </a:p>
        </p:txBody>
      </p:sp>
      <p:sp>
        <p:nvSpPr>
          <p:cNvPr id="3250183" name="Text Box 7" descr="90%"/>
          <p:cNvSpPr txBox="1">
            <a:spLocks noChangeArrowheads="1"/>
          </p:cNvSpPr>
          <p:nvPr/>
        </p:nvSpPr>
        <p:spPr bwMode="auto">
          <a:xfrm>
            <a:off x="3354388" y="1455738"/>
            <a:ext cx="2366962" cy="338137"/>
          </a:xfrm>
          <a:prstGeom prst="rect">
            <a:avLst/>
          </a:prstGeom>
          <a:noFill/>
          <a:ln w="12700" algn="ctr">
            <a:noFill/>
            <a:miter lim="800000"/>
            <a:headEnd/>
            <a:tailEnd/>
          </a:ln>
          <a:effectLst/>
        </p:spPr>
        <p:txBody>
          <a:bodyPr wrap="none" lIns="64008" tIns="32004" rIns="64008" bIns="32004">
            <a:spAutoFit/>
          </a:bodyPr>
          <a:lstStyle/>
          <a:p>
            <a:pPr algn="ctr"/>
            <a:r>
              <a:rPr lang="en-US" b="1">
                <a:solidFill>
                  <a:srgbClr val="02203A"/>
                </a:solidFill>
              </a:rPr>
              <a:t>For Category: G0T4</a:t>
            </a:r>
          </a:p>
        </p:txBody>
      </p:sp>
      <p:sp>
        <p:nvSpPr>
          <p:cNvPr id="3250184" name="Text Box 8" descr="90%"/>
          <p:cNvSpPr txBox="1">
            <a:spLocks noChangeArrowheads="1"/>
          </p:cNvSpPr>
          <p:nvPr/>
        </p:nvSpPr>
        <p:spPr bwMode="auto">
          <a:xfrm rot="16200000">
            <a:off x="-888206" y="2934494"/>
            <a:ext cx="2978150" cy="338138"/>
          </a:xfrm>
          <a:prstGeom prst="rect">
            <a:avLst/>
          </a:prstGeom>
          <a:noFill/>
          <a:ln w="12700" algn="ctr">
            <a:noFill/>
            <a:miter lim="800000"/>
            <a:headEnd/>
            <a:tailEnd/>
          </a:ln>
          <a:effectLst/>
        </p:spPr>
        <p:txBody>
          <a:bodyPr wrap="none" lIns="64008" tIns="32004" rIns="64008" bIns="32004">
            <a:spAutoFit/>
          </a:bodyPr>
          <a:lstStyle/>
          <a:p>
            <a:pPr algn="ctr"/>
            <a:r>
              <a:rPr lang="en-US"/>
              <a:t>IPC Normalized To NoSpill</a:t>
            </a:r>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7E48C0-2E1A-4CDB-A062-0EAB1082431D}" type="slidenum">
              <a:rPr lang="en-US"/>
              <a:pPr/>
              <a:t>349</a:t>
            </a:fld>
            <a:endParaRPr lang="en-US"/>
          </a:p>
        </p:txBody>
      </p:sp>
      <p:sp>
        <p:nvSpPr>
          <p:cNvPr id="3211266" name="Rectangle 2"/>
          <p:cNvSpPr>
            <a:spLocks noGrp="1" noChangeArrowheads="1"/>
          </p:cNvSpPr>
          <p:nvPr>
            <p:ph type="title"/>
          </p:nvPr>
        </p:nvSpPr>
        <p:spPr>
          <a:xfrm>
            <a:off x="0" y="1"/>
            <a:ext cx="7704138" cy="381000"/>
          </a:xfrm>
        </p:spPr>
        <p:txBody>
          <a:bodyPr/>
          <a:lstStyle/>
          <a:p>
            <a:pPr defTabSz="1306513"/>
            <a:r>
              <a:rPr lang="en-US"/>
              <a:t>Summary</a:t>
            </a:r>
          </a:p>
        </p:txBody>
      </p:sp>
      <p:sp>
        <p:nvSpPr>
          <p:cNvPr id="3211267" name="Rectangle 3"/>
          <p:cNvSpPr>
            <a:spLocks noGrp="1" noChangeArrowheads="1"/>
          </p:cNvSpPr>
          <p:nvPr>
            <p:ph type="body" idx="1"/>
          </p:nvPr>
        </p:nvSpPr>
        <p:spPr>
          <a:xfrm>
            <a:off x="331788" y="1341438"/>
            <a:ext cx="8435975" cy="4230687"/>
          </a:xfrm>
        </p:spPr>
        <p:txBody>
          <a:bodyPr/>
          <a:lstStyle/>
          <a:p>
            <a:pPr marL="350838" lvl="1" indent="-349250" defTabSz="1306513">
              <a:lnSpc>
                <a:spcPct val="90000"/>
              </a:lnSpc>
            </a:pPr>
            <a:r>
              <a:rPr lang="en-US" sz="2000" b="1" u="sng"/>
              <a:t>The Problem:</a:t>
            </a:r>
            <a:r>
              <a:rPr lang="en-US" sz="2000" b="1"/>
              <a:t>  </a:t>
            </a:r>
          </a:p>
          <a:p>
            <a:pPr marL="350838" lvl="1" indent="-349250" defTabSz="1306513">
              <a:lnSpc>
                <a:spcPct val="90000"/>
              </a:lnSpc>
              <a:buFont typeface="Arial" charset="0"/>
              <a:buNone/>
            </a:pPr>
            <a:r>
              <a:rPr lang="en-US" sz="2000"/>
              <a:t>	Need efficient capacity sharing in CMPs with private cache</a:t>
            </a:r>
          </a:p>
          <a:p>
            <a:pPr marL="350838" lvl="1" indent="-349250" defTabSz="1306513">
              <a:lnSpc>
                <a:spcPct val="90000"/>
              </a:lnSpc>
            </a:pPr>
            <a:endParaRPr lang="en-US" sz="2000"/>
          </a:p>
          <a:p>
            <a:pPr marL="350838" lvl="1" indent="-349250" defTabSz="1306513">
              <a:lnSpc>
                <a:spcPct val="90000"/>
              </a:lnSpc>
            </a:pPr>
            <a:r>
              <a:rPr lang="en-US" sz="2000" b="1" u="sng"/>
              <a:t>Solution:</a:t>
            </a:r>
            <a:r>
              <a:rPr lang="en-US" sz="2000"/>
              <a:t>  Dynamic Spill-Receive (DSR)</a:t>
            </a:r>
          </a:p>
          <a:p>
            <a:pPr marL="350838" lvl="1" indent="-349250" defTabSz="1306513">
              <a:lnSpc>
                <a:spcPct val="90000"/>
              </a:lnSpc>
              <a:buFont typeface="Arial" charset="0"/>
              <a:buNone/>
            </a:pPr>
            <a:r>
              <a:rPr lang="en-US" sz="2000"/>
              <a:t>	  1.  Provides High Performance by Capacity Sharing</a:t>
            </a:r>
          </a:p>
          <a:p>
            <a:pPr marL="350838" lvl="1" indent="-349250" defTabSz="1306513">
              <a:lnSpc>
                <a:spcPct val="90000"/>
              </a:lnSpc>
              <a:buFont typeface="Arial" charset="0"/>
              <a:buNone/>
            </a:pPr>
            <a:r>
              <a:rPr lang="en-US" sz="2000"/>
              <a:t>	     </a:t>
            </a:r>
            <a:r>
              <a:rPr lang="en-US" sz="2000">
                <a:solidFill>
                  <a:srgbClr val="FF0000"/>
                </a:solidFill>
              </a:rPr>
              <a:t>- On average 18% in throughput (36% on hmean fairness) </a:t>
            </a:r>
          </a:p>
          <a:p>
            <a:pPr marL="350838" lvl="1" indent="-349250" defTabSz="1306513">
              <a:lnSpc>
                <a:spcPct val="90000"/>
              </a:lnSpc>
              <a:buFont typeface="Arial" charset="0"/>
              <a:buNone/>
            </a:pPr>
            <a:r>
              <a:rPr lang="en-US" sz="2000"/>
              <a:t>	  2. Requires Low Design Overhead</a:t>
            </a:r>
          </a:p>
          <a:p>
            <a:pPr marL="350838" lvl="1" indent="-349250" defTabSz="1306513">
              <a:lnSpc>
                <a:spcPct val="90000"/>
              </a:lnSpc>
              <a:buFont typeface="Arial" charset="0"/>
              <a:buNone/>
            </a:pPr>
            <a:r>
              <a:rPr lang="en-US" sz="2000"/>
              <a:t>	     - </a:t>
            </a:r>
            <a:r>
              <a:rPr lang="en-US" sz="2000">
                <a:solidFill>
                  <a:srgbClr val="FF0000"/>
                </a:solidFill>
              </a:rPr>
              <a:t>&lt; 2 bytes of HW require per core in the system</a:t>
            </a:r>
          </a:p>
          <a:p>
            <a:pPr marL="350838" lvl="1" indent="-349250" defTabSz="1306513">
              <a:lnSpc>
                <a:spcPct val="90000"/>
              </a:lnSpc>
              <a:buFont typeface="Arial" charset="0"/>
              <a:buNone/>
            </a:pPr>
            <a:r>
              <a:rPr lang="en-US" sz="2000"/>
              <a:t>	  3. Scales to Large Number of Cores </a:t>
            </a:r>
          </a:p>
          <a:p>
            <a:pPr marL="350838" lvl="1" indent="-349250" defTabSz="1306513">
              <a:lnSpc>
                <a:spcPct val="90000"/>
              </a:lnSpc>
              <a:buFont typeface="Arial" charset="0"/>
              <a:buNone/>
            </a:pPr>
            <a:r>
              <a:rPr lang="en-US" sz="2000"/>
              <a:t>	     - </a:t>
            </a:r>
            <a:r>
              <a:rPr lang="en-US" sz="2000">
                <a:solidFill>
                  <a:srgbClr val="FF0000"/>
                </a:solidFill>
              </a:rPr>
              <a:t>Evaluated 16-cores in our study</a:t>
            </a:r>
          </a:p>
          <a:p>
            <a:pPr marL="350838" lvl="1" indent="-349250" defTabSz="1306513">
              <a:lnSpc>
                <a:spcPct val="90000"/>
              </a:lnSpc>
              <a:buFont typeface="Arial" charset="0"/>
              <a:buNone/>
            </a:pPr>
            <a:r>
              <a:rPr lang="en-US" sz="2000"/>
              <a:t>	  4. Maintains performance isolation of private caches</a:t>
            </a:r>
          </a:p>
          <a:p>
            <a:pPr marL="350838" lvl="1" indent="-349250" defTabSz="1306513">
              <a:lnSpc>
                <a:spcPct val="90000"/>
              </a:lnSpc>
              <a:buFont typeface="Arial" charset="0"/>
              <a:buNone/>
            </a:pPr>
            <a:r>
              <a:rPr lang="en-US" sz="2000"/>
              <a:t>	     - </a:t>
            </a:r>
            <a:r>
              <a:rPr lang="en-US" sz="2000">
                <a:solidFill>
                  <a:srgbClr val="FF0000"/>
                </a:solidFill>
              </a:rPr>
              <a:t> Easy to ensure QoS while retaining performance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subTitle" idx="1"/>
          </p:nvPr>
        </p:nvSpPr>
        <p:spPr>
          <a:xfrm>
            <a:off x="560388" y="3824288"/>
            <a:ext cx="8021637" cy="2427287"/>
          </a:xfrm>
        </p:spPr>
        <p:txBody>
          <a:bodyPr/>
          <a:lstStyle/>
          <a:p>
            <a:pPr>
              <a:lnSpc>
                <a:spcPct val="110000"/>
              </a:lnSpc>
            </a:pPr>
            <a:r>
              <a:rPr lang="en-US" sz="2400" b="1" dirty="0" err="1">
                <a:solidFill>
                  <a:srgbClr val="C00000"/>
                </a:solidFill>
              </a:rPr>
              <a:t>Jichuan</a:t>
            </a:r>
            <a:r>
              <a:rPr lang="en-US" sz="2400" b="1" dirty="0">
                <a:solidFill>
                  <a:srgbClr val="C00000"/>
                </a:solidFill>
              </a:rPr>
              <a:t> </a:t>
            </a:r>
            <a:r>
              <a:rPr lang="en-US" sz="2400" b="1" dirty="0" smtClean="0">
                <a:solidFill>
                  <a:srgbClr val="C00000"/>
                </a:solidFill>
              </a:rPr>
              <a:t>Chang and </a:t>
            </a:r>
            <a:r>
              <a:rPr lang="en-US" sz="2400" b="1" dirty="0" err="1" smtClean="0">
                <a:solidFill>
                  <a:srgbClr val="C00000"/>
                </a:solidFill>
              </a:rPr>
              <a:t>Guri</a:t>
            </a:r>
            <a:r>
              <a:rPr lang="en-US" sz="2400" b="1" dirty="0" smtClean="0">
                <a:solidFill>
                  <a:srgbClr val="C00000"/>
                </a:solidFill>
              </a:rPr>
              <a:t> </a:t>
            </a:r>
            <a:r>
              <a:rPr lang="en-US" sz="2400" b="1" dirty="0" err="1">
                <a:solidFill>
                  <a:srgbClr val="C00000"/>
                </a:solidFill>
              </a:rPr>
              <a:t>Sohi</a:t>
            </a:r>
            <a:endParaRPr lang="en-US" sz="2400" b="1" dirty="0">
              <a:solidFill>
                <a:srgbClr val="C00000"/>
              </a:solidFill>
            </a:endParaRPr>
          </a:p>
          <a:p>
            <a:pPr>
              <a:lnSpc>
                <a:spcPct val="110000"/>
              </a:lnSpc>
            </a:pPr>
            <a:endParaRPr lang="en-US" sz="800" b="1" dirty="0">
              <a:solidFill>
                <a:srgbClr val="000066"/>
              </a:solidFill>
            </a:endParaRPr>
          </a:p>
          <a:p>
            <a:pPr>
              <a:lnSpc>
                <a:spcPct val="110000"/>
              </a:lnSpc>
            </a:pPr>
            <a:r>
              <a:rPr lang="en-US" sz="2000" b="1" dirty="0" smtClean="0">
                <a:solidFill>
                  <a:srgbClr val="339933"/>
                </a:solidFill>
              </a:rPr>
              <a:t>Int’l Conference on Computer Architecture, </a:t>
            </a:r>
            <a:r>
              <a:rPr lang="en-US" sz="2000" b="1" dirty="0">
                <a:solidFill>
                  <a:srgbClr val="339933"/>
                </a:solidFill>
              </a:rPr>
              <a:t> </a:t>
            </a:r>
            <a:r>
              <a:rPr lang="en-US" sz="2000" i="1" dirty="0" smtClean="0">
                <a:solidFill>
                  <a:srgbClr val="339933"/>
                </a:solidFill>
              </a:rPr>
              <a:t>June </a:t>
            </a:r>
            <a:r>
              <a:rPr lang="en-US" sz="2000" i="1" dirty="0">
                <a:solidFill>
                  <a:srgbClr val="339933"/>
                </a:solidFill>
              </a:rPr>
              <a:t>2006</a:t>
            </a:r>
          </a:p>
        </p:txBody>
      </p:sp>
      <p:sp>
        <p:nvSpPr>
          <p:cNvPr id="6" name="Title 5"/>
          <p:cNvSpPr>
            <a:spLocks noGrp="1"/>
          </p:cNvSpPr>
          <p:nvPr>
            <p:ph type="ctrTitle"/>
          </p:nvPr>
        </p:nvSpPr>
        <p:spPr/>
        <p:txBody>
          <a:bodyPr/>
          <a:lstStyle/>
          <a:p>
            <a:r>
              <a:rPr lang="en-US" dirty="0" smtClean="0"/>
              <a:t>Cooperative Caching for</a:t>
            </a:r>
            <a:br>
              <a:rPr lang="en-US" dirty="0" smtClean="0"/>
            </a:br>
            <a:r>
              <a:rPr lang="en-US" dirty="0" smtClean="0"/>
              <a:t>Chip Multiprocessors</a:t>
            </a:r>
            <a:endParaRPr lang="en-US" dirty="0"/>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01942E0-6BEE-4341-BD44-BE7DFF7AF984}" type="slidenum">
              <a:rPr lang="en-US"/>
              <a:pPr/>
              <a:t>350</a:t>
            </a:fld>
            <a:endParaRPr lang="en-US"/>
          </a:p>
        </p:txBody>
      </p:sp>
      <p:sp>
        <p:nvSpPr>
          <p:cNvPr id="3320834" name="Rectangle 2"/>
          <p:cNvSpPr>
            <a:spLocks noGrp="1" noChangeArrowheads="1"/>
          </p:cNvSpPr>
          <p:nvPr>
            <p:ph type="title"/>
          </p:nvPr>
        </p:nvSpPr>
        <p:spPr>
          <a:xfrm>
            <a:off x="0" y="1"/>
            <a:ext cx="3960813" cy="381000"/>
          </a:xfrm>
        </p:spPr>
        <p:txBody>
          <a:bodyPr/>
          <a:lstStyle/>
          <a:p>
            <a:pPr defTabSz="1306513"/>
            <a:r>
              <a:rPr lang="en-US" sz="3600" dirty="0"/>
              <a:t>DSR vs. TADIP</a:t>
            </a:r>
          </a:p>
        </p:txBody>
      </p:sp>
      <p:graphicFrame>
        <p:nvGraphicFramePr>
          <p:cNvPr id="3320835" name="Object 3" descr="90%"/>
          <p:cNvGraphicFramePr>
            <a:graphicFrameLocks noChangeAspect="1"/>
          </p:cNvGraphicFramePr>
          <p:nvPr/>
        </p:nvGraphicFramePr>
        <p:xfrm>
          <a:off x="792163" y="1376363"/>
          <a:ext cx="7308850" cy="4410075"/>
        </p:xfrm>
        <a:graphic>
          <a:graphicData uri="http://schemas.openxmlformats.org/presentationml/2006/ole">
            <p:oleObj spid="_x0000_s490498" name="Chart" r:id="rId3" imgW="11687175" imgH="6677025" progId="Excel.Sheet.8">
              <p:embed/>
            </p:oleObj>
          </a:graphicData>
        </a:graphic>
      </p:graphicFrame>
      <p:sp>
        <p:nvSpPr>
          <p:cNvPr id="3320836" name="Line 4"/>
          <p:cNvSpPr>
            <a:spLocks noChangeShapeType="1"/>
          </p:cNvSpPr>
          <p:nvPr/>
        </p:nvSpPr>
        <p:spPr bwMode="auto">
          <a:xfrm>
            <a:off x="1584325" y="3824288"/>
            <a:ext cx="6372225" cy="0"/>
          </a:xfrm>
          <a:prstGeom prst="line">
            <a:avLst/>
          </a:prstGeom>
          <a:noFill/>
          <a:ln w="38100">
            <a:solidFill>
              <a:schemeClr val="tx1"/>
            </a:solidFill>
            <a:round/>
            <a:headEnd/>
            <a:tailEnd/>
          </a:ln>
          <a:effectLst/>
        </p:spPr>
        <p:txBody>
          <a:bodyPr wrap="none" lIns="64008" tIns="32004" rIns="64008" bIns="32004" anchor="ctr"/>
          <a:lstStyle/>
          <a:p>
            <a:endParaRPr lang="en-US"/>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PageNUCA</a:t>
            </a:r>
            <a:r>
              <a:rPr lang="en-US" dirty="0" smtClean="0"/>
              <a:t>: </a:t>
            </a:r>
            <a:br>
              <a:rPr lang="en-US" dirty="0" smtClean="0"/>
            </a:br>
            <a:r>
              <a:rPr lang="en-US" dirty="0" smtClean="0"/>
              <a:t>Selected Policies for Page-grain Locality Management in Large Shared CMP Caches</a:t>
            </a:r>
            <a:endParaRPr lang="en-US" dirty="0"/>
          </a:p>
        </p:txBody>
      </p:sp>
      <p:sp>
        <p:nvSpPr>
          <p:cNvPr id="5" name="Subtitle 4"/>
          <p:cNvSpPr>
            <a:spLocks noGrp="1"/>
          </p:cNvSpPr>
          <p:nvPr>
            <p:ph type="subTitle" idx="1"/>
          </p:nvPr>
        </p:nvSpPr>
        <p:spPr>
          <a:xfrm>
            <a:off x="1371600" y="4267200"/>
            <a:ext cx="6400800" cy="1752600"/>
          </a:xfrm>
        </p:spPr>
        <p:txBody>
          <a:bodyPr/>
          <a:lstStyle/>
          <a:p>
            <a:r>
              <a:rPr lang="en-US" dirty="0" err="1" smtClean="0">
                <a:solidFill>
                  <a:schemeClr val="tx1"/>
                </a:solidFill>
              </a:rPr>
              <a:t>Mainak</a:t>
            </a:r>
            <a:r>
              <a:rPr lang="en-US" dirty="0" smtClean="0">
                <a:solidFill>
                  <a:schemeClr val="tx1"/>
                </a:solidFill>
              </a:rPr>
              <a:t> </a:t>
            </a:r>
            <a:r>
              <a:rPr lang="en-US" dirty="0" err="1" smtClean="0">
                <a:solidFill>
                  <a:schemeClr val="tx1"/>
                </a:solidFill>
              </a:rPr>
              <a:t>Chaudhuri</a:t>
            </a:r>
            <a:r>
              <a:rPr lang="en-US" dirty="0" smtClean="0">
                <a:solidFill>
                  <a:schemeClr val="tx1"/>
                </a:solidFill>
              </a:rPr>
              <a:t>, IIT Kanpur</a:t>
            </a:r>
          </a:p>
          <a:p>
            <a:r>
              <a:rPr lang="en-US" dirty="0" smtClean="0">
                <a:solidFill>
                  <a:schemeClr val="tx1"/>
                </a:solidFill>
              </a:rPr>
              <a:t>Int’l Conference on High-Performance Computer Architecture, 2009</a:t>
            </a:r>
          </a:p>
          <a:p>
            <a:r>
              <a:rPr lang="en-US" sz="2000" dirty="0" smtClean="0">
                <a:solidFill>
                  <a:schemeClr val="tx1"/>
                </a:solidFill>
              </a:rPr>
              <a:t>Some slides from the author’s conference talk</a:t>
            </a:r>
            <a:endParaRPr lang="en-US" sz="2000" dirty="0">
              <a:solidFill>
                <a:schemeClr val="tx1"/>
              </a:solidFill>
            </a:endParaRPr>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System</a:t>
            </a:r>
            <a:endParaRPr lang="en-US" dirty="0"/>
          </a:p>
        </p:txBody>
      </p:sp>
      <p:sp>
        <p:nvSpPr>
          <p:cNvPr id="3" name="Content Placeholder 2"/>
          <p:cNvSpPr>
            <a:spLocks noGrp="1"/>
          </p:cNvSpPr>
          <p:nvPr>
            <p:ph idx="1"/>
          </p:nvPr>
        </p:nvSpPr>
        <p:spPr/>
        <p:txBody>
          <a:bodyPr/>
          <a:lstStyle/>
          <a:p>
            <a:r>
              <a:rPr lang="en-US" dirty="0" smtClean="0">
                <a:solidFill>
                  <a:srgbClr val="C00000"/>
                </a:solidFill>
              </a:rPr>
              <a:t>Manage data placement at the </a:t>
            </a:r>
            <a:r>
              <a:rPr lang="en-US" b="1" dirty="0" smtClean="0">
                <a:solidFill>
                  <a:srgbClr val="C00000"/>
                </a:solidFill>
              </a:rPr>
              <a:t>Page Level</a:t>
            </a:r>
            <a:endParaRPr lang="en-US" dirty="0">
              <a:solidFill>
                <a:srgbClr val="C00000"/>
              </a:solidFill>
            </a:endParaRPr>
          </a:p>
        </p:txBody>
      </p:sp>
      <p:sp>
        <p:nvSpPr>
          <p:cNvPr id="4" name="Rectangle 3"/>
          <p:cNvSpPr>
            <a:spLocks noChangeArrowheads="1"/>
          </p:cNvSpPr>
          <p:nvPr/>
        </p:nvSpPr>
        <p:spPr bwMode="auto">
          <a:xfrm>
            <a:off x="1806575" y="26225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C0</a:t>
            </a:r>
          </a:p>
        </p:txBody>
      </p:sp>
      <p:sp>
        <p:nvSpPr>
          <p:cNvPr id="5" name="Rectangle 7"/>
          <p:cNvSpPr>
            <a:spLocks noChangeArrowheads="1"/>
          </p:cNvSpPr>
          <p:nvPr/>
        </p:nvSpPr>
        <p:spPr bwMode="auto">
          <a:xfrm>
            <a:off x="1633538" y="1412875"/>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6" name="Rectangle 9"/>
          <p:cNvSpPr>
            <a:spLocks noChangeArrowheads="1"/>
          </p:cNvSpPr>
          <p:nvPr/>
        </p:nvSpPr>
        <p:spPr bwMode="auto">
          <a:xfrm>
            <a:off x="2959100" y="1412875"/>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7" name="Rectangle 28"/>
          <p:cNvSpPr>
            <a:spLocks noChangeArrowheads="1"/>
          </p:cNvSpPr>
          <p:nvPr/>
        </p:nvSpPr>
        <p:spPr bwMode="auto">
          <a:xfrm>
            <a:off x="1806575" y="1412875"/>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B0</a:t>
            </a:r>
          </a:p>
        </p:txBody>
      </p:sp>
      <p:sp>
        <p:nvSpPr>
          <p:cNvPr id="8" name="Rectangle 29"/>
          <p:cNvSpPr>
            <a:spLocks noChangeArrowheads="1"/>
          </p:cNvSpPr>
          <p:nvPr/>
        </p:nvSpPr>
        <p:spPr bwMode="auto">
          <a:xfrm>
            <a:off x="2382838" y="1412875"/>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a:t>
            </a:r>
          </a:p>
        </p:txBody>
      </p:sp>
      <p:sp>
        <p:nvSpPr>
          <p:cNvPr id="9" name="Text Box 55"/>
          <p:cNvSpPr txBox="1">
            <a:spLocks noChangeArrowheads="1"/>
          </p:cNvSpPr>
          <p:nvPr/>
        </p:nvSpPr>
        <p:spPr bwMode="auto">
          <a:xfrm>
            <a:off x="0" y="2674938"/>
            <a:ext cx="1395413" cy="822325"/>
          </a:xfrm>
          <a:prstGeom prst="rect">
            <a:avLst/>
          </a:prstGeom>
          <a:noFill/>
          <a:ln w="9525">
            <a:noFill/>
            <a:miter lim="800000"/>
            <a:headEnd/>
            <a:tailEnd/>
          </a:ln>
          <a:effectLst/>
        </p:spPr>
        <p:txBody>
          <a:bodyPr wrap="none">
            <a:spAutoFit/>
          </a:bodyPr>
          <a:lstStyle/>
          <a:p>
            <a:r>
              <a:rPr lang="en-US" sz="2400" b="1"/>
              <a:t>L2 bank</a:t>
            </a:r>
          </a:p>
          <a:p>
            <a:r>
              <a:rPr lang="en-US" sz="2400" b="1"/>
              <a:t>control</a:t>
            </a:r>
          </a:p>
        </p:txBody>
      </p:sp>
      <p:sp>
        <p:nvSpPr>
          <p:cNvPr id="10" name="Line 56"/>
          <p:cNvSpPr>
            <a:spLocks noChangeShapeType="1"/>
          </p:cNvSpPr>
          <p:nvPr/>
        </p:nvSpPr>
        <p:spPr bwMode="auto">
          <a:xfrm flipV="1">
            <a:off x="1230313" y="2852738"/>
            <a:ext cx="461962" cy="288925"/>
          </a:xfrm>
          <a:prstGeom prst="line">
            <a:avLst/>
          </a:prstGeom>
          <a:noFill/>
          <a:ln w="38100">
            <a:solidFill>
              <a:schemeClr val="tx1"/>
            </a:solidFill>
            <a:round/>
            <a:headEnd/>
            <a:tailEnd type="triangle" w="med" len="med"/>
          </a:ln>
          <a:effectLst/>
        </p:spPr>
        <p:txBody>
          <a:bodyPr/>
          <a:lstStyle/>
          <a:p>
            <a:endParaRPr lang="en-US"/>
          </a:p>
        </p:txBody>
      </p:sp>
      <p:sp>
        <p:nvSpPr>
          <p:cNvPr id="11" name="Rectangle 79"/>
          <p:cNvSpPr>
            <a:spLocks noChangeArrowheads="1"/>
          </p:cNvSpPr>
          <p:nvPr/>
        </p:nvSpPr>
        <p:spPr bwMode="auto">
          <a:xfrm>
            <a:off x="3132138" y="1412875"/>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2" name="Rectangle 80"/>
          <p:cNvSpPr>
            <a:spLocks noChangeArrowheads="1"/>
          </p:cNvSpPr>
          <p:nvPr/>
        </p:nvSpPr>
        <p:spPr bwMode="auto">
          <a:xfrm>
            <a:off x="3305175" y="26225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C1</a:t>
            </a:r>
          </a:p>
        </p:txBody>
      </p:sp>
      <p:sp>
        <p:nvSpPr>
          <p:cNvPr id="13" name="Rectangle 81"/>
          <p:cNvSpPr>
            <a:spLocks noChangeArrowheads="1"/>
          </p:cNvSpPr>
          <p:nvPr/>
        </p:nvSpPr>
        <p:spPr bwMode="auto">
          <a:xfrm>
            <a:off x="4456113" y="1412875"/>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4" name="Rectangle 82"/>
          <p:cNvSpPr>
            <a:spLocks noChangeArrowheads="1"/>
          </p:cNvSpPr>
          <p:nvPr/>
        </p:nvSpPr>
        <p:spPr bwMode="auto">
          <a:xfrm>
            <a:off x="3305175" y="1412875"/>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B2</a:t>
            </a:r>
          </a:p>
        </p:txBody>
      </p:sp>
      <p:sp>
        <p:nvSpPr>
          <p:cNvPr id="15" name="Rectangle 83"/>
          <p:cNvSpPr>
            <a:spLocks noChangeArrowheads="1"/>
          </p:cNvSpPr>
          <p:nvPr/>
        </p:nvSpPr>
        <p:spPr bwMode="auto">
          <a:xfrm>
            <a:off x="3881438" y="1412875"/>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B3</a:t>
            </a:r>
          </a:p>
        </p:txBody>
      </p:sp>
      <p:sp>
        <p:nvSpPr>
          <p:cNvPr id="16" name="Rectangle 84"/>
          <p:cNvSpPr>
            <a:spLocks noChangeArrowheads="1"/>
          </p:cNvSpPr>
          <p:nvPr/>
        </p:nvSpPr>
        <p:spPr bwMode="auto">
          <a:xfrm>
            <a:off x="1633538" y="1123950"/>
            <a:ext cx="2995612" cy="280988"/>
          </a:xfrm>
          <a:prstGeom prst="rect">
            <a:avLst/>
          </a:prstGeom>
          <a:solidFill>
            <a:srgbClr val="FF6600"/>
          </a:solidFill>
          <a:ln w="9525">
            <a:solidFill>
              <a:srgbClr val="000000"/>
            </a:solidFill>
            <a:miter lim="800000"/>
            <a:headEnd/>
            <a:tailEnd/>
          </a:ln>
          <a:effectLst/>
        </p:spPr>
        <p:txBody>
          <a:bodyPr wrap="none" anchor="ctr"/>
          <a:lstStyle/>
          <a:p>
            <a:endParaRPr lang="en-US"/>
          </a:p>
        </p:txBody>
      </p:sp>
      <p:sp>
        <p:nvSpPr>
          <p:cNvPr id="17" name="Rectangle 85"/>
          <p:cNvSpPr>
            <a:spLocks noChangeArrowheads="1"/>
          </p:cNvSpPr>
          <p:nvPr/>
        </p:nvSpPr>
        <p:spPr bwMode="auto">
          <a:xfrm>
            <a:off x="4629150" y="1412875"/>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8" name="Rectangle 86"/>
          <p:cNvSpPr>
            <a:spLocks noChangeArrowheads="1"/>
          </p:cNvSpPr>
          <p:nvPr/>
        </p:nvSpPr>
        <p:spPr bwMode="auto">
          <a:xfrm>
            <a:off x="4802188" y="26225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C2</a:t>
            </a:r>
          </a:p>
        </p:txBody>
      </p:sp>
      <p:sp>
        <p:nvSpPr>
          <p:cNvPr id="19" name="Rectangle 87"/>
          <p:cNvSpPr>
            <a:spLocks noChangeArrowheads="1"/>
          </p:cNvSpPr>
          <p:nvPr/>
        </p:nvSpPr>
        <p:spPr bwMode="auto">
          <a:xfrm>
            <a:off x="4802188" y="1412875"/>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B4</a:t>
            </a:r>
          </a:p>
        </p:txBody>
      </p:sp>
      <p:sp>
        <p:nvSpPr>
          <p:cNvPr id="20" name="Rectangle 88"/>
          <p:cNvSpPr>
            <a:spLocks noChangeArrowheads="1"/>
          </p:cNvSpPr>
          <p:nvPr/>
        </p:nvSpPr>
        <p:spPr bwMode="auto">
          <a:xfrm>
            <a:off x="5378450" y="1412875"/>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B5</a:t>
            </a:r>
          </a:p>
        </p:txBody>
      </p:sp>
      <p:sp>
        <p:nvSpPr>
          <p:cNvPr id="21" name="Rectangle 89"/>
          <p:cNvSpPr>
            <a:spLocks noChangeArrowheads="1"/>
          </p:cNvSpPr>
          <p:nvPr/>
        </p:nvSpPr>
        <p:spPr bwMode="auto">
          <a:xfrm>
            <a:off x="5954713" y="1412875"/>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2" name="Rectangle 90"/>
          <p:cNvSpPr>
            <a:spLocks noChangeArrowheads="1"/>
          </p:cNvSpPr>
          <p:nvPr/>
        </p:nvSpPr>
        <p:spPr bwMode="auto">
          <a:xfrm>
            <a:off x="6127750" y="1412875"/>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3" name="Rectangle 91"/>
          <p:cNvSpPr>
            <a:spLocks noChangeArrowheads="1"/>
          </p:cNvSpPr>
          <p:nvPr/>
        </p:nvSpPr>
        <p:spPr bwMode="auto">
          <a:xfrm>
            <a:off x="6300788" y="26225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C3</a:t>
            </a:r>
          </a:p>
        </p:txBody>
      </p:sp>
      <p:sp>
        <p:nvSpPr>
          <p:cNvPr id="24" name="Rectangle 92"/>
          <p:cNvSpPr>
            <a:spLocks noChangeArrowheads="1"/>
          </p:cNvSpPr>
          <p:nvPr/>
        </p:nvSpPr>
        <p:spPr bwMode="auto">
          <a:xfrm>
            <a:off x="7451725" y="1412875"/>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5" name="Rectangle 93"/>
          <p:cNvSpPr>
            <a:spLocks noChangeArrowheads="1"/>
          </p:cNvSpPr>
          <p:nvPr/>
        </p:nvSpPr>
        <p:spPr bwMode="auto">
          <a:xfrm>
            <a:off x="6300788" y="1412875"/>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B6</a:t>
            </a:r>
          </a:p>
        </p:txBody>
      </p:sp>
      <p:sp>
        <p:nvSpPr>
          <p:cNvPr id="26" name="Rectangle 94"/>
          <p:cNvSpPr>
            <a:spLocks noChangeArrowheads="1"/>
          </p:cNvSpPr>
          <p:nvPr/>
        </p:nvSpPr>
        <p:spPr bwMode="auto">
          <a:xfrm>
            <a:off x="6877050" y="1412875"/>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B7</a:t>
            </a:r>
          </a:p>
        </p:txBody>
      </p:sp>
      <p:sp>
        <p:nvSpPr>
          <p:cNvPr id="27" name="Rectangle 95"/>
          <p:cNvSpPr>
            <a:spLocks noChangeArrowheads="1"/>
          </p:cNvSpPr>
          <p:nvPr/>
        </p:nvSpPr>
        <p:spPr bwMode="auto">
          <a:xfrm>
            <a:off x="4629150" y="1123950"/>
            <a:ext cx="2995613" cy="280988"/>
          </a:xfrm>
          <a:prstGeom prst="rect">
            <a:avLst/>
          </a:prstGeom>
          <a:solidFill>
            <a:srgbClr val="FF6600"/>
          </a:solidFill>
          <a:ln w="9525">
            <a:solidFill>
              <a:srgbClr val="000000"/>
            </a:solidFill>
            <a:miter lim="800000"/>
            <a:headEnd/>
            <a:tailEnd/>
          </a:ln>
          <a:effectLst/>
        </p:spPr>
        <p:txBody>
          <a:bodyPr wrap="none" anchor="ctr"/>
          <a:lstStyle/>
          <a:p>
            <a:endParaRPr lang="en-US"/>
          </a:p>
        </p:txBody>
      </p:sp>
      <p:sp>
        <p:nvSpPr>
          <p:cNvPr id="28" name="Rectangle 96"/>
          <p:cNvSpPr>
            <a:spLocks noChangeArrowheads="1"/>
          </p:cNvSpPr>
          <p:nvPr/>
        </p:nvSpPr>
        <p:spPr bwMode="auto">
          <a:xfrm>
            <a:off x="1806575" y="3948113"/>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C4</a:t>
            </a:r>
          </a:p>
        </p:txBody>
      </p:sp>
      <p:sp>
        <p:nvSpPr>
          <p:cNvPr id="29" name="Rectangle 97"/>
          <p:cNvSpPr>
            <a:spLocks noChangeArrowheads="1"/>
          </p:cNvSpPr>
          <p:nvPr/>
        </p:nvSpPr>
        <p:spPr bwMode="auto">
          <a:xfrm>
            <a:off x="1633538" y="3948113"/>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0" name="Rectangle 98"/>
          <p:cNvSpPr>
            <a:spLocks noChangeArrowheads="1"/>
          </p:cNvSpPr>
          <p:nvPr/>
        </p:nvSpPr>
        <p:spPr bwMode="auto">
          <a:xfrm>
            <a:off x="2959100" y="3948113"/>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1" name="Rectangle 99"/>
          <p:cNvSpPr>
            <a:spLocks noChangeArrowheads="1"/>
          </p:cNvSpPr>
          <p:nvPr/>
        </p:nvSpPr>
        <p:spPr bwMode="auto">
          <a:xfrm>
            <a:off x="1806575" y="4868863"/>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B8</a:t>
            </a:r>
          </a:p>
        </p:txBody>
      </p:sp>
      <p:sp>
        <p:nvSpPr>
          <p:cNvPr id="32" name="Rectangle 100"/>
          <p:cNvSpPr>
            <a:spLocks noChangeArrowheads="1"/>
          </p:cNvSpPr>
          <p:nvPr/>
        </p:nvSpPr>
        <p:spPr bwMode="auto">
          <a:xfrm>
            <a:off x="2382838" y="4868863"/>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B9</a:t>
            </a:r>
          </a:p>
        </p:txBody>
      </p:sp>
      <p:sp>
        <p:nvSpPr>
          <p:cNvPr id="33" name="Rectangle 101"/>
          <p:cNvSpPr>
            <a:spLocks noChangeArrowheads="1"/>
          </p:cNvSpPr>
          <p:nvPr/>
        </p:nvSpPr>
        <p:spPr bwMode="auto">
          <a:xfrm>
            <a:off x="3132138" y="3948113"/>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4" name="Rectangle 102"/>
          <p:cNvSpPr>
            <a:spLocks noChangeArrowheads="1"/>
          </p:cNvSpPr>
          <p:nvPr/>
        </p:nvSpPr>
        <p:spPr bwMode="auto">
          <a:xfrm>
            <a:off x="3305175" y="3948113"/>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C5</a:t>
            </a:r>
          </a:p>
        </p:txBody>
      </p:sp>
      <p:sp>
        <p:nvSpPr>
          <p:cNvPr id="35" name="Rectangle 103"/>
          <p:cNvSpPr>
            <a:spLocks noChangeArrowheads="1"/>
          </p:cNvSpPr>
          <p:nvPr/>
        </p:nvSpPr>
        <p:spPr bwMode="auto">
          <a:xfrm>
            <a:off x="4456113" y="3948113"/>
            <a:ext cx="17303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6" name="Rectangle 104"/>
          <p:cNvSpPr>
            <a:spLocks noChangeArrowheads="1"/>
          </p:cNvSpPr>
          <p:nvPr/>
        </p:nvSpPr>
        <p:spPr bwMode="auto">
          <a:xfrm>
            <a:off x="3305175" y="4868863"/>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B10</a:t>
            </a:r>
          </a:p>
        </p:txBody>
      </p:sp>
      <p:sp>
        <p:nvSpPr>
          <p:cNvPr id="37" name="Rectangle 105"/>
          <p:cNvSpPr>
            <a:spLocks noChangeArrowheads="1"/>
          </p:cNvSpPr>
          <p:nvPr/>
        </p:nvSpPr>
        <p:spPr bwMode="auto">
          <a:xfrm>
            <a:off x="3881438" y="4868863"/>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B11</a:t>
            </a:r>
          </a:p>
        </p:txBody>
      </p:sp>
      <p:sp>
        <p:nvSpPr>
          <p:cNvPr id="38" name="Rectangle 106"/>
          <p:cNvSpPr>
            <a:spLocks noChangeArrowheads="1"/>
          </p:cNvSpPr>
          <p:nvPr/>
        </p:nvSpPr>
        <p:spPr bwMode="auto">
          <a:xfrm>
            <a:off x="1633538" y="6078538"/>
            <a:ext cx="2995612" cy="280987"/>
          </a:xfrm>
          <a:prstGeom prst="rect">
            <a:avLst/>
          </a:prstGeom>
          <a:solidFill>
            <a:srgbClr val="FF6600"/>
          </a:solidFill>
          <a:ln w="9525">
            <a:solidFill>
              <a:srgbClr val="000000"/>
            </a:solidFill>
            <a:miter lim="800000"/>
            <a:headEnd/>
            <a:tailEnd/>
          </a:ln>
          <a:effectLst/>
        </p:spPr>
        <p:txBody>
          <a:bodyPr wrap="none" anchor="ctr"/>
          <a:lstStyle/>
          <a:p>
            <a:endParaRPr lang="en-US"/>
          </a:p>
        </p:txBody>
      </p:sp>
      <p:sp>
        <p:nvSpPr>
          <p:cNvPr id="39" name="Rectangle 107"/>
          <p:cNvSpPr>
            <a:spLocks noChangeArrowheads="1"/>
          </p:cNvSpPr>
          <p:nvPr/>
        </p:nvSpPr>
        <p:spPr bwMode="auto">
          <a:xfrm>
            <a:off x="4802188" y="3948113"/>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C6</a:t>
            </a:r>
          </a:p>
        </p:txBody>
      </p:sp>
      <p:sp>
        <p:nvSpPr>
          <p:cNvPr id="40" name="Rectangle 108"/>
          <p:cNvSpPr>
            <a:spLocks noChangeArrowheads="1"/>
          </p:cNvSpPr>
          <p:nvPr/>
        </p:nvSpPr>
        <p:spPr bwMode="auto">
          <a:xfrm>
            <a:off x="4629150" y="3948113"/>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1" name="Rectangle 109"/>
          <p:cNvSpPr>
            <a:spLocks noChangeArrowheads="1"/>
          </p:cNvSpPr>
          <p:nvPr/>
        </p:nvSpPr>
        <p:spPr bwMode="auto">
          <a:xfrm>
            <a:off x="5954713" y="3948113"/>
            <a:ext cx="17303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2" name="Rectangle 110"/>
          <p:cNvSpPr>
            <a:spLocks noChangeArrowheads="1"/>
          </p:cNvSpPr>
          <p:nvPr/>
        </p:nvSpPr>
        <p:spPr bwMode="auto">
          <a:xfrm>
            <a:off x="4802188" y="4868863"/>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B12</a:t>
            </a:r>
          </a:p>
        </p:txBody>
      </p:sp>
      <p:sp>
        <p:nvSpPr>
          <p:cNvPr id="43" name="Rectangle 111"/>
          <p:cNvSpPr>
            <a:spLocks noChangeArrowheads="1"/>
          </p:cNvSpPr>
          <p:nvPr/>
        </p:nvSpPr>
        <p:spPr bwMode="auto">
          <a:xfrm>
            <a:off x="5378450" y="4868863"/>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B13</a:t>
            </a:r>
          </a:p>
        </p:txBody>
      </p:sp>
      <p:sp>
        <p:nvSpPr>
          <p:cNvPr id="44" name="Rectangle 112"/>
          <p:cNvSpPr>
            <a:spLocks noChangeArrowheads="1"/>
          </p:cNvSpPr>
          <p:nvPr/>
        </p:nvSpPr>
        <p:spPr bwMode="auto">
          <a:xfrm>
            <a:off x="6127750" y="3948113"/>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5" name="Rectangle 113"/>
          <p:cNvSpPr>
            <a:spLocks noChangeArrowheads="1"/>
          </p:cNvSpPr>
          <p:nvPr/>
        </p:nvSpPr>
        <p:spPr bwMode="auto">
          <a:xfrm>
            <a:off x="6300788" y="3948113"/>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C7</a:t>
            </a:r>
          </a:p>
        </p:txBody>
      </p:sp>
      <p:sp>
        <p:nvSpPr>
          <p:cNvPr id="46" name="Rectangle 114"/>
          <p:cNvSpPr>
            <a:spLocks noChangeArrowheads="1"/>
          </p:cNvSpPr>
          <p:nvPr/>
        </p:nvSpPr>
        <p:spPr bwMode="auto">
          <a:xfrm>
            <a:off x="7451725" y="3948113"/>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7" name="Rectangle 115"/>
          <p:cNvSpPr>
            <a:spLocks noChangeArrowheads="1"/>
          </p:cNvSpPr>
          <p:nvPr/>
        </p:nvSpPr>
        <p:spPr bwMode="auto">
          <a:xfrm>
            <a:off x="6300788" y="4868863"/>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B14</a:t>
            </a:r>
          </a:p>
        </p:txBody>
      </p:sp>
      <p:sp>
        <p:nvSpPr>
          <p:cNvPr id="48" name="Rectangle 116"/>
          <p:cNvSpPr>
            <a:spLocks noChangeArrowheads="1"/>
          </p:cNvSpPr>
          <p:nvPr/>
        </p:nvSpPr>
        <p:spPr bwMode="auto">
          <a:xfrm>
            <a:off x="6877050" y="4868863"/>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B15</a:t>
            </a:r>
          </a:p>
        </p:txBody>
      </p:sp>
      <p:sp>
        <p:nvSpPr>
          <p:cNvPr id="49" name="Rectangle 117"/>
          <p:cNvSpPr>
            <a:spLocks noChangeArrowheads="1"/>
          </p:cNvSpPr>
          <p:nvPr/>
        </p:nvSpPr>
        <p:spPr bwMode="auto">
          <a:xfrm>
            <a:off x="4629150" y="6078538"/>
            <a:ext cx="2995613" cy="280987"/>
          </a:xfrm>
          <a:prstGeom prst="rect">
            <a:avLst/>
          </a:prstGeom>
          <a:solidFill>
            <a:srgbClr val="FF6600"/>
          </a:solidFill>
          <a:ln w="9525">
            <a:solidFill>
              <a:srgbClr val="000000"/>
            </a:solidFill>
            <a:miter lim="800000"/>
            <a:headEnd/>
            <a:tailEnd/>
          </a:ln>
          <a:effectLst/>
        </p:spPr>
        <p:txBody>
          <a:bodyPr wrap="none" anchor="ctr"/>
          <a:lstStyle/>
          <a:p>
            <a:endParaRPr lang="en-US"/>
          </a:p>
        </p:txBody>
      </p:sp>
      <p:sp>
        <p:nvSpPr>
          <p:cNvPr id="50" name="Line 118"/>
          <p:cNvSpPr>
            <a:spLocks noChangeShapeType="1"/>
          </p:cNvSpPr>
          <p:nvPr/>
        </p:nvSpPr>
        <p:spPr bwMode="auto">
          <a:xfrm>
            <a:off x="1633538" y="1123950"/>
            <a:ext cx="0" cy="5243513"/>
          </a:xfrm>
          <a:prstGeom prst="line">
            <a:avLst/>
          </a:prstGeom>
          <a:noFill/>
          <a:ln w="44450">
            <a:solidFill>
              <a:schemeClr val="folHlink"/>
            </a:solidFill>
            <a:round/>
            <a:headEnd/>
            <a:tailEnd/>
          </a:ln>
          <a:effectLst/>
        </p:spPr>
        <p:txBody>
          <a:bodyPr/>
          <a:lstStyle/>
          <a:p>
            <a:endParaRPr lang="en-US"/>
          </a:p>
        </p:txBody>
      </p:sp>
      <p:sp>
        <p:nvSpPr>
          <p:cNvPr id="51" name="Line 119"/>
          <p:cNvSpPr>
            <a:spLocks noChangeShapeType="1"/>
          </p:cNvSpPr>
          <p:nvPr/>
        </p:nvSpPr>
        <p:spPr bwMode="auto">
          <a:xfrm>
            <a:off x="1633538" y="1123950"/>
            <a:ext cx="5991225" cy="0"/>
          </a:xfrm>
          <a:prstGeom prst="line">
            <a:avLst/>
          </a:prstGeom>
          <a:noFill/>
          <a:ln w="44450">
            <a:solidFill>
              <a:schemeClr val="folHlink"/>
            </a:solidFill>
            <a:round/>
            <a:headEnd/>
            <a:tailEnd/>
          </a:ln>
          <a:effectLst/>
        </p:spPr>
        <p:txBody>
          <a:bodyPr/>
          <a:lstStyle/>
          <a:p>
            <a:endParaRPr lang="en-US"/>
          </a:p>
        </p:txBody>
      </p:sp>
      <p:sp>
        <p:nvSpPr>
          <p:cNvPr id="52" name="Line 120"/>
          <p:cNvSpPr>
            <a:spLocks noChangeShapeType="1"/>
          </p:cNvSpPr>
          <p:nvPr/>
        </p:nvSpPr>
        <p:spPr bwMode="auto">
          <a:xfrm>
            <a:off x="7624763" y="1123950"/>
            <a:ext cx="0" cy="5243513"/>
          </a:xfrm>
          <a:prstGeom prst="line">
            <a:avLst/>
          </a:prstGeom>
          <a:noFill/>
          <a:ln w="44450">
            <a:solidFill>
              <a:schemeClr val="folHlink"/>
            </a:solidFill>
            <a:round/>
            <a:headEnd/>
            <a:tailEnd/>
          </a:ln>
          <a:effectLst/>
        </p:spPr>
        <p:txBody>
          <a:bodyPr/>
          <a:lstStyle/>
          <a:p>
            <a:endParaRPr lang="en-US"/>
          </a:p>
        </p:txBody>
      </p:sp>
      <p:sp>
        <p:nvSpPr>
          <p:cNvPr id="53" name="Line 121"/>
          <p:cNvSpPr>
            <a:spLocks noChangeShapeType="1"/>
          </p:cNvSpPr>
          <p:nvPr/>
        </p:nvSpPr>
        <p:spPr bwMode="auto">
          <a:xfrm>
            <a:off x="1633538" y="6367463"/>
            <a:ext cx="5991225" cy="0"/>
          </a:xfrm>
          <a:prstGeom prst="line">
            <a:avLst/>
          </a:prstGeom>
          <a:noFill/>
          <a:ln w="44450">
            <a:solidFill>
              <a:schemeClr val="folHlink"/>
            </a:solidFill>
            <a:round/>
            <a:headEnd/>
            <a:tailEnd/>
          </a:ln>
          <a:effectLst/>
        </p:spPr>
        <p:txBody>
          <a:bodyPr/>
          <a:lstStyle/>
          <a:p>
            <a:endParaRPr lang="en-US"/>
          </a:p>
        </p:txBody>
      </p:sp>
      <p:sp>
        <p:nvSpPr>
          <p:cNvPr id="54" name="Line 122"/>
          <p:cNvSpPr>
            <a:spLocks noChangeShapeType="1"/>
          </p:cNvSpPr>
          <p:nvPr/>
        </p:nvSpPr>
        <p:spPr bwMode="auto">
          <a:xfrm>
            <a:off x="1749425" y="3602038"/>
            <a:ext cx="5761038" cy="0"/>
          </a:xfrm>
          <a:prstGeom prst="line">
            <a:avLst/>
          </a:prstGeom>
          <a:noFill/>
          <a:ln w="38100">
            <a:solidFill>
              <a:srgbClr val="FF0000"/>
            </a:solidFill>
            <a:round/>
            <a:headEnd/>
            <a:tailEnd/>
          </a:ln>
          <a:effectLst/>
        </p:spPr>
        <p:txBody>
          <a:bodyPr/>
          <a:lstStyle/>
          <a:p>
            <a:endParaRPr lang="en-US"/>
          </a:p>
        </p:txBody>
      </p:sp>
      <p:sp>
        <p:nvSpPr>
          <p:cNvPr id="55" name="Line 123"/>
          <p:cNvSpPr>
            <a:spLocks noChangeShapeType="1"/>
          </p:cNvSpPr>
          <p:nvPr/>
        </p:nvSpPr>
        <p:spPr bwMode="auto">
          <a:xfrm>
            <a:off x="7510463" y="3602038"/>
            <a:ext cx="0" cy="287337"/>
          </a:xfrm>
          <a:prstGeom prst="line">
            <a:avLst/>
          </a:prstGeom>
          <a:noFill/>
          <a:ln w="38100">
            <a:solidFill>
              <a:srgbClr val="FF3300"/>
            </a:solidFill>
            <a:round/>
            <a:headEnd/>
            <a:tailEnd/>
          </a:ln>
          <a:effectLst/>
        </p:spPr>
        <p:txBody>
          <a:bodyPr/>
          <a:lstStyle/>
          <a:p>
            <a:endParaRPr lang="en-US"/>
          </a:p>
        </p:txBody>
      </p:sp>
      <p:sp>
        <p:nvSpPr>
          <p:cNvPr id="56" name="Line 124"/>
          <p:cNvSpPr>
            <a:spLocks noChangeShapeType="1"/>
          </p:cNvSpPr>
          <p:nvPr/>
        </p:nvSpPr>
        <p:spPr bwMode="auto">
          <a:xfrm flipH="1">
            <a:off x="1749425" y="3889375"/>
            <a:ext cx="5761038" cy="0"/>
          </a:xfrm>
          <a:prstGeom prst="line">
            <a:avLst/>
          </a:prstGeom>
          <a:noFill/>
          <a:ln w="38100">
            <a:solidFill>
              <a:srgbClr val="FF3300"/>
            </a:solidFill>
            <a:round/>
            <a:headEnd/>
            <a:tailEnd/>
          </a:ln>
          <a:effectLst/>
        </p:spPr>
        <p:txBody>
          <a:bodyPr/>
          <a:lstStyle/>
          <a:p>
            <a:endParaRPr lang="en-US"/>
          </a:p>
        </p:txBody>
      </p:sp>
      <p:sp>
        <p:nvSpPr>
          <p:cNvPr id="57" name="Line 125"/>
          <p:cNvSpPr>
            <a:spLocks noChangeShapeType="1"/>
          </p:cNvSpPr>
          <p:nvPr/>
        </p:nvSpPr>
        <p:spPr bwMode="auto">
          <a:xfrm>
            <a:off x="1749425" y="3602038"/>
            <a:ext cx="0" cy="287337"/>
          </a:xfrm>
          <a:prstGeom prst="line">
            <a:avLst/>
          </a:prstGeom>
          <a:noFill/>
          <a:ln w="38100">
            <a:solidFill>
              <a:srgbClr val="FF3300"/>
            </a:solidFill>
            <a:round/>
            <a:headEnd/>
            <a:tailEnd/>
          </a:ln>
          <a:effectLst/>
        </p:spPr>
        <p:txBody>
          <a:bodyPr/>
          <a:lstStyle/>
          <a:p>
            <a:endParaRPr lang="en-US"/>
          </a:p>
        </p:txBody>
      </p:sp>
      <p:sp>
        <p:nvSpPr>
          <p:cNvPr id="58" name="Oval 126"/>
          <p:cNvSpPr>
            <a:spLocks noChangeArrowheads="1"/>
          </p:cNvSpPr>
          <p:nvPr/>
        </p:nvSpPr>
        <p:spPr bwMode="auto">
          <a:xfrm>
            <a:off x="1692275"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59" name="Oval 127"/>
          <p:cNvSpPr>
            <a:spLocks noChangeArrowheads="1"/>
          </p:cNvSpPr>
          <p:nvPr/>
        </p:nvSpPr>
        <p:spPr bwMode="auto">
          <a:xfrm>
            <a:off x="1692275"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0" name="Oval 128"/>
          <p:cNvSpPr>
            <a:spLocks noChangeArrowheads="1"/>
          </p:cNvSpPr>
          <p:nvPr/>
        </p:nvSpPr>
        <p:spPr bwMode="auto">
          <a:xfrm>
            <a:off x="2382838"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1" name="Oval 129"/>
          <p:cNvSpPr>
            <a:spLocks noChangeArrowheads="1"/>
          </p:cNvSpPr>
          <p:nvPr/>
        </p:nvSpPr>
        <p:spPr bwMode="auto">
          <a:xfrm>
            <a:off x="3074988"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2" name="Oval 130"/>
          <p:cNvSpPr>
            <a:spLocks noChangeArrowheads="1"/>
          </p:cNvSpPr>
          <p:nvPr/>
        </p:nvSpPr>
        <p:spPr bwMode="auto">
          <a:xfrm>
            <a:off x="3822700"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3" name="Oval 131"/>
          <p:cNvSpPr>
            <a:spLocks noChangeArrowheads="1"/>
          </p:cNvSpPr>
          <p:nvPr/>
        </p:nvSpPr>
        <p:spPr bwMode="auto">
          <a:xfrm>
            <a:off x="4572000"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4" name="Oval 132"/>
          <p:cNvSpPr>
            <a:spLocks noChangeArrowheads="1"/>
          </p:cNvSpPr>
          <p:nvPr/>
        </p:nvSpPr>
        <p:spPr bwMode="auto">
          <a:xfrm>
            <a:off x="5321300"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5" name="Oval 133"/>
          <p:cNvSpPr>
            <a:spLocks noChangeArrowheads="1"/>
          </p:cNvSpPr>
          <p:nvPr/>
        </p:nvSpPr>
        <p:spPr bwMode="auto">
          <a:xfrm>
            <a:off x="6069013"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6" name="Oval 134"/>
          <p:cNvSpPr>
            <a:spLocks noChangeArrowheads="1"/>
          </p:cNvSpPr>
          <p:nvPr/>
        </p:nvSpPr>
        <p:spPr bwMode="auto">
          <a:xfrm>
            <a:off x="6818313"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7" name="Oval 135"/>
          <p:cNvSpPr>
            <a:spLocks noChangeArrowheads="1"/>
          </p:cNvSpPr>
          <p:nvPr/>
        </p:nvSpPr>
        <p:spPr bwMode="auto">
          <a:xfrm>
            <a:off x="7451725"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8" name="Oval 136"/>
          <p:cNvSpPr>
            <a:spLocks noChangeArrowheads="1"/>
          </p:cNvSpPr>
          <p:nvPr/>
        </p:nvSpPr>
        <p:spPr bwMode="auto">
          <a:xfrm>
            <a:off x="7451725"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9" name="Oval 137"/>
          <p:cNvSpPr>
            <a:spLocks noChangeArrowheads="1"/>
          </p:cNvSpPr>
          <p:nvPr/>
        </p:nvSpPr>
        <p:spPr bwMode="auto">
          <a:xfrm>
            <a:off x="6818313"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0" name="Oval 138"/>
          <p:cNvSpPr>
            <a:spLocks noChangeArrowheads="1"/>
          </p:cNvSpPr>
          <p:nvPr/>
        </p:nvSpPr>
        <p:spPr bwMode="auto">
          <a:xfrm>
            <a:off x="6069013"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1" name="Oval 139"/>
          <p:cNvSpPr>
            <a:spLocks noChangeArrowheads="1"/>
          </p:cNvSpPr>
          <p:nvPr/>
        </p:nvSpPr>
        <p:spPr bwMode="auto">
          <a:xfrm>
            <a:off x="5321300"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2" name="Oval 140"/>
          <p:cNvSpPr>
            <a:spLocks noChangeArrowheads="1"/>
          </p:cNvSpPr>
          <p:nvPr/>
        </p:nvSpPr>
        <p:spPr bwMode="auto">
          <a:xfrm>
            <a:off x="4572000"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3" name="Oval 141"/>
          <p:cNvSpPr>
            <a:spLocks noChangeArrowheads="1"/>
          </p:cNvSpPr>
          <p:nvPr/>
        </p:nvSpPr>
        <p:spPr bwMode="auto">
          <a:xfrm>
            <a:off x="3822700"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4" name="Oval 142"/>
          <p:cNvSpPr>
            <a:spLocks noChangeArrowheads="1"/>
          </p:cNvSpPr>
          <p:nvPr/>
        </p:nvSpPr>
        <p:spPr bwMode="auto">
          <a:xfrm>
            <a:off x="3074988"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5" name="Oval 143"/>
          <p:cNvSpPr>
            <a:spLocks noChangeArrowheads="1"/>
          </p:cNvSpPr>
          <p:nvPr/>
        </p:nvSpPr>
        <p:spPr bwMode="auto">
          <a:xfrm>
            <a:off x="2382838"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6" name="Text Box 144"/>
          <p:cNvSpPr txBox="1">
            <a:spLocks noChangeArrowheads="1"/>
          </p:cNvSpPr>
          <p:nvPr/>
        </p:nvSpPr>
        <p:spPr bwMode="auto">
          <a:xfrm>
            <a:off x="0" y="1123950"/>
            <a:ext cx="1423988" cy="822325"/>
          </a:xfrm>
          <a:prstGeom prst="rect">
            <a:avLst/>
          </a:prstGeom>
          <a:noFill/>
          <a:ln w="9525">
            <a:noFill/>
            <a:miter lim="800000"/>
            <a:headEnd/>
            <a:tailEnd/>
          </a:ln>
          <a:effectLst/>
        </p:spPr>
        <p:txBody>
          <a:bodyPr wrap="none">
            <a:spAutoFit/>
          </a:bodyPr>
          <a:lstStyle/>
          <a:p>
            <a:r>
              <a:rPr lang="en-US" sz="2400" b="1"/>
              <a:t>Memory</a:t>
            </a:r>
          </a:p>
          <a:p>
            <a:r>
              <a:rPr lang="en-US" sz="2400" b="1"/>
              <a:t>control</a:t>
            </a:r>
          </a:p>
        </p:txBody>
      </p:sp>
      <p:sp>
        <p:nvSpPr>
          <p:cNvPr id="77" name="Line 145"/>
          <p:cNvSpPr>
            <a:spLocks noChangeShapeType="1"/>
          </p:cNvSpPr>
          <p:nvPr/>
        </p:nvSpPr>
        <p:spPr bwMode="auto">
          <a:xfrm flipV="1">
            <a:off x="1346200" y="1296988"/>
            <a:ext cx="403225" cy="230187"/>
          </a:xfrm>
          <a:prstGeom prst="line">
            <a:avLst/>
          </a:prstGeom>
          <a:noFill/>
          <a:ln w="38100">
            <a:solidFill>
              <a:schemeClr val="tx1"/>
            </a:solidFill>
            <a:round/>
            <a:headEnd/>
            <a:tailEnd type="triangle" w="med" len="med"/>
          </a:ln>
          <a:effectLst/>
        </p:spPr>
        <p:txBody>
          <a:bodyPr/>
          <a:lstStyle/>
          <a:p>
            <a:endParaRPr lang="en-US"/>
          </a:p>
        </p:txBody>
      </p:sp>
      <p:sp>
        <p:nvSpPr>
          <p:cNvPr id="78" name="Text Box 146"/>
          <p:cNvSpPr txBox="1">
            <a:spLocks noChangeArrowheads="1"/>
          </p:cNvSpPr>
          <p:nvPr/>
        </p:nvSpPr>
        <p:spPr bwMode="auto">
          <a:xfrm>
            <a:off x="0" y="1989138"/>
            <a:ext cx="1395413" cy="457200"/>
          </a:xfrm>
          <a:prstGeom prst="rect">
            <a:avLst/>
          </a:prstGeom>
          <a:noFill/>
          <a:ln w="9525">
            <a:noFill/>
            <a:miter lim="800000"/>
            <a:headEnd/>
            <a:tailEnd/>
          </a:ln>
          <a:effectLst/>
        </p:spPr>
        <p:txBody>
          <a:bodyPr wrap="none">
            <a:spAutoFit/>
          </a:bodyPr>
          <a:lstStyle/>
          <a:p>
            <a:r>
              <a:rPr lang="en-US" sz="2400" b="1"/>
              <a:t>L2 bank</a:t>
            </a:r>
          </a:p>
        </p:txBody>
      </p:sp>
      <p:sp>
        <p:nvSpPr>
          <p:cNvPr id="79" name="Line 147"/>
          <p:cNvSpPr>
            <a:spLocks noChangeShapeType="1"/>
          </p:cNvSpPr>
          <p:nvPr/>
        </p:nvSpPr>
        <p:spPr bwMode="auto">
          <a:xfrm>
            <a:off x="1403350" y="2219325"/>
            <a:ext cx="633413" cy="230188"/>
          </a:xfrm>
          <a:prstGeom prst="line">
            <a:avLst/>
          </a:prstGeom>
          <a:noFill/>
          <a:ln w="38100">
            <a:solidFill>
              <a:schemeClr val="tx1"/>
            </a:solidFill>
            <a:round/>
            <a:headEnd/>
            <a:tailEnd type="triangle" w="med" len="med"/>
          </a:ln>
          <a:effectLst/>
        </p:spPr>
        <p:txBody>
          <a:bodyPr/>
          <a:lstStyle/>
          <a:p>
            <a:endParaRPr lang="en-US"/>
          </a:p>
        </p:txBody>
      </p:sp>
      <p:sp>
        <p:nvSpPr>
          <p:cNvPr id="80" name="Text Box 148"/>
          <p:cNvSpPr txBox="1">
            <a:spLocks noChangeArrowheads="1"/>
          </p:cNvSpPr>
          <p:nvPr/>
        </p:nvSpPr>
        <p:spPr bwMode="auto">
          <a:xfrm>
            <a:off x="0" y="3544888"/>
            <a:ext cx="884238" cy="457200"/>
          </a:xfrm>
          <a:prstGeom prst="rect">
            <a:avLst/>
          </a:prstGeom>
          <a:noFill/>
          <a:ln w="9525">
            <a:noFill/>
            <a:miter lim="800000"/>
            <a:headEnd/>
            <a:tailEnd/>
          </a:ln>
          <a:effectLst/>
        </p:spPr>
        <p:txBody>
          <a:bodyPr wrap="none">
            <a:spAutoFit/>
          </a:bodyPr>
          <a:lstStyle/>
          <a:p>
            <a:r>
              <a:rPr lang="en-US" sz="2400" b="1"/>
              <a:t>Ring</a:t>
            </a:r>
          </a:p>
        </p:txBody>
      </p:sp>
      <p:sp>
        <p:nvSpPr>
          <p:cNvPr id="81" name="Line 149"/>
          <p:cNvSpPr>
            <a:spLocks noChangeShapeType="1"/>
          </p:cNvSpPr>
          <p:nvPr/>
        </p:nvSpPr>
        <p:spPr bwMode="auto">
          <a:xfrm>
            <a:off x="885825" y="3775075"/>
            <a:ext cx="806450" cy="0"/>
          </a:xfrm>
          <a:prstGeom prst="line">
            <a:avLst/>
          </a:prstGeom>
          <a:noFill/>
          <a:ln w="38100">
            <a:solidFill>
              <a:schemeClr val="tx1"/>
            </a:solidFill>
            <a:round/>
            <a:headEnd/>
            <a:tailEnd type="triangle" w="med" len="med"/>
          </a:ln>
          <a:effectLst/>
        </p:spPr>
        <p:txBody>
          <a:bodyPr/>
          <a:lstStyle/>
          <a:p>
            <a:endParaRPr lang="en-US"/>
          </a:p>
        </p:txBody>
      </p:sp>
      <p:sp>
        <p:nvSpPr>
          <p:cNvPr id="82" name="Text Box 150"/>
          <p:cNvSpPr txBox="1">
            <a:spLocks noChangeArrowheads="1"/>
          </p:cNvSpPr>
          <p:nvPr/>
        </p:nvSpPr>
        <p:spPr bwMode="auto">
          <a:xfrm>
            <a:off x="0" y="4235450"/>
            <a:ext cx="1425575" cy="822325"/>
          </a:xfrm>
          <a:prstGeom prst="rect">
            <a:avLst/>
          </a:prstGeom>
          <a:noFill/>
          <a:ln w="9525">
            <a:noFill/>
            <a:miter lim="800000"/>
            <a:headEnd/>
            <a:tailEnd/>
          </a:ln>
          <a:effectLst/>
        </p:spPr>
        <p:txBody>
          <a:bodyPr wrap="none">
            <a:spAutoFit/>
          </a:bodyPr>
          <a:lstStyle/>
          <a:p>
            <a:r>
              <a:rPr lang="en-US" sz="2400" b="1"/>
              <a:t>Core w/</a:t>
            </a:r>
          </a:p>
          <a:p>
            <a:r>
              <a:rPr lang="en-US" sz="2400" b="1"/>
              <a:t>L1$</a:t>
            </a:r>
          </a:p>
        </p:txBody>
      </p:sp>
      <p:sp>
        <p:nvSpPr>
          <p:cNvPr id="83" name="Line 151"/>
          <p:cNvSpPr>
            <a:spLocks noChangeShapeType="1"/>
          </p:cNvSpPr>
          <p:nvPr/>
        </p:nvSpPr>
        <p:spPr bwMode="auto">
          <a:xfrm flipV="1">
            <a:off x="1057275" y="4408488"/>
            <a:ext cx="922338" cy="403225"/>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additive="base">
                                        <p:cTn id="39" dur="500" fill="hold"/>
                                        <p:tgtEl>
                                          <p:spTgt spid="82"/>
                                        </p:tgtEl>
                                        <p:attrNameLst>
                                          <p:attrName>ppt_x</p:attrName>
                                        </p:attrNameLst>
                                      </p:cBhvr>
                                      <p:tavLst>
                                        <p:tav tm="0">
                                          <p:val>
                                            <p:strVal val="#ppt_x"/>
                                          </p:val>
                                        </p:tav>
                                        <p:tav tm="100000">
                                          <p:val>
                                            <p:strVal val="#ppt_x"/>
                                          </p:val>
                                        </p:tav>
                                      </p:tavLst>
                                    </p:anim>
                                    <p:anim calcmode="lin" valueType="num">
                                      <p:cBhvr additive="base">
                                        <p:cTn id="40" dur="500" fill="hold"/>
                                        <p:tgtEl>
                                          <p:spTgt spid="8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ppt_x"/>
                                          </p:val>
                                        </p:tav>
                                        <p:tav tm="100000">
                                          <p:val>
                                            <p:strVal val="#ppt_x"/>
                                          </p:val>
                                        </p:tav>
                                      </p:tavLst>
                                    </p:anim>
                                    <p:anim calcmode="lin" valueType="num">
                                      <p:cBhvr additive="base">
                                        <p:cTn id="4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1+#ppt_w/2"/>
                                          </p:val>
                                        </p:tav>
                                        <p:tav tm="100000">
                                          <p:val>
                                            <p:strVal val="#ppt_x"/>
                                          </p:val>
                                        </p:tav>
                                      </p:tavLst>
                                    </p:anim>
                                    <p:anim calcmode="lin" valueType="num">
                                      <p:cBhvr additive="base">
                                        <p:cTn id="74" dur="5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1+#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0-#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0-#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500" fill="hold"/>
                                        <p:tgtEl>
                                          <p:spTgt spid="36"/>
                                        </p:tgtEl>
                                        <p:attrNameLst>
                                          <p:attrName>ppt_x</p:attrName>
                                        </p:attrNameLst>
                                      </p:cBhvr>
                                      <p:tavLst>
                                        <p:tav tm="0">
                                          <p:val>
                                            <p:strVal val="0-#ppt_w/2"/>
                                          </p:val>
                                        </p:tav>
                                        <p:tav tm="100000">
                                          <p:val>
                                            <p:strVal val="#ppt_x"/>
                                          </p:val>
                                        </p:tav>
                                      </p:tavLst>
                                    </p:anim>
                                    <p:anim calcmode="lin" valueType="num">
                                      <p:cBhvr additive="base">
                                        <p:cTn id="90" dur="500" fill="hold"/>
                                        <p:tgtEl>
                                          <p:spTgt spid="36"/>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fill="hold"/>
                                        <p:tgtEl>
                                          <p:spTgt spid="37"/>
                                        </p:tgtEl>
                                        <p:attrNameLst>
                                          <p:attrName>ppt_x</p:attrName>
                                        </p:attrNameLst>
                                      </p:cBhvr>
                                      <p:tavLst>
                                        <p:tav tm="0">
                                          <p:val>
                                            <p:strVal val="0-#ppt_w/2"/>
                                          </p:val>
                                        </p:tav>
                                        <p:tav tm="100000">
                                          <p:val>
                                            <p:strVal val="#ppt_x"/>
                                          </p:val>
                                        </p:tav>
                                      </p:tavLst>
                                    </p:anim>
                                    <p:anim calcmode="lin" valueType="num">
                                      <p:cBhvr additive="base">
                                        <p:cTn id="94" dur="500" fill="hold"/>
                                        <p:tgtEl>
                                          <p:spTgt spid="37"/>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1+#ppt_w/2"/>
                                          </p:val>
                                        </p:tav>
                                        <p:tav tm="100000">
                                          <p:val>
                                            <p:strVal val="#ppt_x"/>
                                          </p:val>
                                        </p:tav>
                                      </p:tavLst>
                                    </p:anim>
                                    <p:anim calcmode="lin" valueType="num">
                                      <p:cBhvr additive="base">
                                        <p:cTn id="98" dur="500" fill="hold"/>
                                        <p:tgtEl>
                                          <p:spTgt spid="42"/>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additive="base">
                                        <p:cTn id="101" dur="500" fill="hold"/>
                                        <p:tgtEl>
                                          <p:spTgt spid="43"/>
                                        </p:tgtEl>
                                        <p:attrNameLst>
                                          <p:attrName>ppt_x</p:attrName>
                                        </p:attrNameLst>
                                      </p:cBhvr>
                                      <p:tavLst>
                                        <p:tav tm="0">
                                          <p:val>
                                            <p:strVal val="1+#ppt_w/2"/>
                                          </p:val>
                                        </p:tav>
                                        <p:tav tm="100000">
                                          <p:val>
                                            <p:strVal val="#ppt_x"/>
                                          </p:val>
                                        </p:tav>
                                      </p:tavLst>
                                    </p:anim>
                                    <p:anim calcmode="lin" valueType="num">
                                      <p:cBhvr additive="base">
                                        <p:cTn id="102" dur="500" fill="hold"/>
                                        <p:tgtEl>
                                          <p:spTgt spid="43"/>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additive="base">
                                        <p:cTn id="105" dur="500" fill="hold"/>
                                        <p:tgtEl>
                                          <p:spTgt spid="47"/>
                                        </p:tgtEl>
                                        <p:attrNameLst>
                                          <p:attrName>ppt_x</p:attrName>
                                        </p:attrNameLst>
                                      </p:cBhvr>
                                      <p:tavLst>
                                        <p:tav tm="0">
                                          <p:val>
                                            <p:strVal val="1+#ppt_w/2"/>
                                          </p:val>
                                        </p:tav>
                                        <p:tav tm="100000">
                                          <p:val>
                                            <p:strVal val="#ppt_x"/>
                                          </p:val>
                                        </p:tav>
                                      </p:tavLst>
                                    </p:anim>
                                    <p:anim calcmode="lin" valueType="num">
                                      <p:cBhvr additive="base">
                                        <p:cTn id="106" dur="500" fill="hold"/>
                                        <p:tgtEl>
                                          <p:spTgt spid="4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additive="base">
                                        <p:cTn id="109" dur="500" fill="hold"/>
                                        <p:tgtEl>
                                          <p:spTgt spid="48"/>
                                        </p:tgtEl>
                                        <p:attrNameLst>
                                          <p:attrName>ppt_x</p:attrName>
                                        </p:attrNameLst>
                                      </p:cBhvr>
                                      <p:tavLst>
                                        <p:tav tm="0">
                                          <p:val>
                                            <p:strVal val="1+#ppt_w/2"/>
                                          </p:val>
                                        </p:tav>
                                        <p:tav tm="100000">
                                          <p:val>
                                            <p:strVal val="#ppt_x"/>
                                          </p:val>
                                        </p:tav>
                                      </p:tavLst>
                                    </p:anim>
                                    <p:anim calcmode="lin" valueType="num">
                                      <p:cBhvr additive="base">
                                        <p:cTn id="110" dur="500" fill="hold"/>
                                        <p:tgtEl>
                                          <p:spTgt spid="48"/>
                                        </p:tgtEl>
                                        <p:attrNameLst>
                                          <p:attrName>ppt_y</p:attrName>
                                        </p:attrNameLst>
                                      </p:cBhvr>
                                      <p:tavLst>
                                        <p:tav tm="0">
                                          <p:val>
                                            <p:strVal val="#ppt_y"/>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anim calcmode="lin" valueType="num">
                                      <p:cBhvr additive="base">
                                        <p:cTn id="113" dur="500" fill="hold"/>
                                        <p:tgtEl>
                                          <p:spTgt spid="78"/>
                                        </p:tgtEl>
                                        <p:attrNameLst>
                                          <p:attrName>ppt_x</p:attrName>
                                        </p:attrNameLst>
                                      </p:cBhvr>
                                      <p:tavLst>
                                        <p:tav tm="0">
                                          <p:val>
                                            <p:strVal val="#ppt_x"/>
                                          </p:val>
                                        </p:tav>
                                        <p:tav tm="100000">
                                          <p:val>
                                            <p:strVal val="#ppt_x"/>
                                          </p:val>
                                        </p:tav>
                                      </p:tavLst>
                                    </p:anim>
                                    <p:anim calcmode="lin" valueType="num">
                                      <p:cBhvr additive="base">
                                        <p:cTn id="114" dur="500" fill="hold"/>
                                        <p:tgtEl>
                                          <p:spTgt spid="7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79"/>
                                        </p:tgtEl>
                                        <p:attrNameLst>
                                          <p:attrName>style.visibility</p:attrName>
                                        </p:attrNameLst>
                                      </p:cBhvr>
                                      <p:to>
                                        <p:strVal val="visible"/>
                                      </p:to>
                                    </p:set>
                                    <p:anim calcmode="lin" valueType="num">
                                      <p:cBhvr additive="base">
                                        <p:cTn id="117" dur="500" fill="hold"/>
                                        <p:tgtEl>
                                          <p:spTgt spid="79"/>
                                        </p:tgtEl>
                                        <p:attrNameLst>
                                          <p:attrName>ppt_x</p:attrName>
                                        </p:attrNameLst>
                                      </p:cBhvr>
                                      <p:tavLst>
                                        <p:tav tm="0">
                                          <p:val>
                                            <p:strVal val="#ppt_x"/>
                                          </p:val>
                                        </p:tav>
                                        <p:tav tm="100000">
                                          <p:val>
                                            <p:strVal val="#ppt_x"/>
                                          </p:val>
                                        </p:tav>
                                      </p:tavLst>
                                    </p:anim>
                                    <p:anim calcmode="lin" valueType="num">
                                      <p:cBhvr additive="base">
                                        <p:cTn id="11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5"/>
                                        </p:tgtEl>
                                        <p:attrNameLst>
                                          <p:attrName>style.visibility</p:attrName>
                                        </p:attrNameLst>
                                      </p:cBhvr>
                                      <p:to>
                                        <p:strVal val="visible"/>
                                      </p:to>
                                    </p:set>
                                    <p:anim calcmode="lin" valueType="num">
                                      <p:cBhvr additive="base">
                                        <p:cTn id="123" dur="500" fill="hold"/>
                                        <p:tgtEl>
                                          <p:spTgt spid="5"/>
                                        </p:tgtEl>
                                        <p:attrNameLst>
                                          <p:attrName>ppt_x</p:attrName>
                                        </p:attrNameLst>
                                      </p:cBhvr>
                                      <p:tavLst>
                                        <p:tav tm="0">
                                          <p:val>
                                            <p:strVal val="0-#ppt_w/2"/>
                                          </p:val>
                                        </p:tav>
                                        <p:tav tm="100000">
                                          <p:val>
                                            <p:strVal val="#ppt_x"/>
                                          </p:val>
                                        </p:tav>
                                      </p:tavLst>
                                    </p:anim>
                                    <p:anim calcmode="lin" valueType="num">
                                      <p:cBhvr additive="base">
                                        <p:cTn id="124" dur="500" fill="hold"/>
                                        <p:tgtEl>
                                          <p:spTgt spid="5"/>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additive="base">
                                        <p:cTn id="127" dur="500" fill="hold"/>
                                        <p:tgtEl>
                                          <p:spTgt spid="6"/>
                                        </p:tgtEl>
                                        <p:attrNameLst>
                                          <p:attrName>ppt_x</p:attrName>
                                        </p:attrNameLst>
                                      </p:cBhvr>
                                      <p:tavLst>
                                        <p:tav tm="0">
                                          <p:val>
                                            <p:strVal val="0-#ppt_w/2"/>
                                          </p:val>
                                        </p:tav>
                                        <p:tav tm="100000">
                                          <p:val>
                                            <p:strVal val="#ppt_x"/>
                                          </p:val>
                                        </p:tav>
                                      </p:tavLst>
                                    </p:anim>
                                    <p:anim calcmode="lin" valueType="num">
                                      <p:cBhvr additive="base">
                                        <p:cTn id="128" dur="500" fill="hold"/>
                                        <p:tgtEl>
                                          <p:spTgt spid="6"/>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additive="base">
                                        <p:cTn id="131" dur="500" fill="hold"/>
                                        <p:tgtEl>
                                          <p:spTgt spid="11"/>
                                        </p:tgtEl>
                                        <p:attrNameLst>
                                          <p:attrName>ppt_x</p:attrName>
                                        </p:attrNameLst>
                                      </p:cBhvr>
                                      <p:tavLst>
                                        <p:tav tm="0">
                                          <p:val>
                                            <p:strVal val="0-#ppt_w/2"/>
                                          </p:val>
                                        </p:tav>
                                        <p:tav tm="100000">
                                          <p:val>
                                            <p:strVal val="#ppt_x"/>
                                          </p:val>
                                        </p:tav>
                                      </p:tavLst>
                                    </p:anim>
                                    <p:anim calcmode="lin" valueType="num">
                                      <p:cBhvr additive="base">
                                        <p:cTn id="132" dur="500" fill="hold"/>
                                        <p:tgtEl>
                                          <p:spTgt spid="11"/>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500" fill="hold"/>
                                        <p:tgtEl>
                                          <p:spTgt spid="13"/>
                                        </p:tgtEl>
                                        <p:attrNameLst>
                                          <p:attrName>ppt_x</p:attrName>
                                        </p:attrNameLst>
                                      </p:cBhvr>
                                      <p:tavLst>
                                        <p:tav tm="0">
                                          <p:val>
                                            <p:strVal val="0-#ppt_w/2"/>
                                          </p:val>
                                        </p:tav>
                                        <p:tav tm="100000">
                                          <p:val>
                                            <p:strVal val="#ppt_x"/>
                                          </p:val>
                                        </p:tav>
                                      </p:tavLst>
                                    </p:anim>
                                    <p:anim calcmode="lin" valueType="num">
                                      <p:cBhvr additive="base">
                                        <p:cTn id="136" dur="500" fill="hold"/>
                                        <p:tgtEl>
                                          <p:spTgt spid="13"/>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17"/>
                                        </p:tgtEl>
                                        <p:attrNameLst>
                                          <p:attrName>style.visibility</p:attrName>
                                        </p:attrNameLst>
                                      </p:cBhvr>
                                      <p:to>
                                        <p:strVal val="visible"/>
                                      </p:to>
                                    </p:set>
                                    <p:anim calcmode="lin" valueType="num">
                                      <p:cBhvr additive="base">
                                        <p:cTn id="139" dur="500" fill="hold"/>
                                        <p:tgtEl>
                                          <p:spTgt spid="17"/>
                                        </p:tgtEl>
                                        <p:attrNameLst>
                                          <p:attrName>ppt_x</p:attrName>
                                        </p:attrNameLst>
                                      </p:cBhvr>
                                      <p:tavLst>
                                        <p:tav tm="0">
                                          <p:val>
                                            <p:strVal val="1+#ppt_w/2"/>
                                          </p:val>
                                        </p:tav>
                                        <p:tav tm="100000">
                                          <p:val>
                                            <p:strVal val="#ppt_x"/>
                                          </p:val>
                                        </p:tav>
                                      </p:tavLst>
                                    </p:anim>
                                    <p:anim calcmode="lin" valueType="num">
                                      <p:cBhvr additive="base">
                                        <p:cTn id="140" dur="500" fill="hold"/>
                                        <p:tgtEl>
                                          <p:spTgt spid="17"/>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1"/>
                                        </p:tgtEl>
                                        <p:attrNameLst>
                                          <p:attrName>style.visibility</p:attrName>
                                        </p:attrNameLst>
                                      </p:cBhvr>
                                      <p:to>
                                        <p:strVal val="visible"/>
                                      </p:to>
                                    </p:set>
                                    <p:anim calcmode="lin" valueType="num">
                                      <p:cBhvr additive="base">
                                        <p:cTn id="143" dur="500" fill="hold"/>
                                        <p:tgtEl>
                                          <p:spTgt spid="21"/>
                                        </p:tgtEl>
                                        <p:attrNameLst>
                                          <p:attrName>ppt_x</p:attrName>
                                        </p:attrNameLst>
                                      </p:cBhvr>
                                      <p:tavLst>
                                        <p:tav tm="0">
                                          <p:val>
                                            <p:strVal val="1+#ppt_w/2"/>
                                          </p:val>
                                        </p:tav>
                                        <p:tav tm="100000">
                                          <p:val>
                                            <p:strVal val="#ppt_x"/>
                                          </p:val>
                                        </p:tav>
                                      </p:tavLst>
                                    </p:anim>
                                    <p:anim calcmode="lin" valueType="num">
                                      <p:cBhvr additive="base">
                                        <p:cTn id="144" dur="500" fill="hold"/>
                                        <p:tgtEl>
                                          <p:spTgt spid="21"/>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cBhvr additive="base">
                                        <p:cTn id="147" dur="500" fill="hold"/>
                                        <p:tgtEl>
                                          <p:spTgt spid="22"/>
                                        </p:tgtEl>
                                        <p:attrNameLst>
                                          <p:attrName>ppt_x</p:attrName>
                                        </p:attrNameLst>
                                      </p:cBhvr>
                                      <p:tavLst>
                                        <p:tav tm="0">
                                          <p:val>
                                            <p:strVal val="1+#ppt_w/2"/>
                                          </p:val>
                                        </p:tav>
                                        <p:tav tm="100000">
                                          <p:val>
                                            <p:strVal val="#ppt_x"/>
                                          </p:val>
                                        </p:tav>
                                      </p:tavLst>
                                    </p:anim>
                                    <p:anim calcmode="lin" valueType="num">
                                      <p:cBhvr additive="base">
                                        <p:cTn id="148" dur="500" fill="hold"/>
                                        <p:tgtEl>
                                          <p:spTgt spid="22"/>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1+#ppt_w/2"/>
                                          </p:val>
                                        </p:tav>
                                        <p:tav tm="100000">
                                          <p:val>
                                            <p:strVal val="#ppt_x"/>
                                          </p:val>
                                        </p:tav>
                                      </p:tavLst>
                                    </p:anim>
                                    <p:anim calcmode="lin" valueType="num">
                                      <p:cBhvr additive="base">
                                        <p:cTn id="152" dur="500" fill="hold"/>
                                        <p:tgtEl>
                                          <p:spTgt spid="24"/>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 calcmode="lin" valueType="num">
                                      <p:cBhvr additive="base">
                                        <p:cTn id="155" dur="500" fill="hold"/>
                                        <p:tgtEl>
                                          <p:spTgt spid="29"/>
                                        </p:tgtEl>
                                        <p:attrNameLst>
                                          <p:attrName>ppt_x</p:attrName>
                                        </p:attrNameLst>
                                      </p:cBhvr>
                                      <p:tavLst>
                                        <p:tav tm="0">
                                          <p:val>
                                            <p:strVal val="0-#ppt_w/2"/>
                                          </p:val>
                                        </p:tav>
                                        <p:tav tm="100000">
                                          <p:val>
                                            <p:strVal val="#ppt_x"/>
                                          </p:val>
                                        </p:tav>
                                      </p:tavLst>
                                    </p:anim>
                                    <p:anim calcmode="lin" valueType="num">
                                      <p:cBhvr additive="base">
                                        <p:cTn id="156" dur="500" fill="hold"/>
                                        <p:tgtEl>
                                          <p:spTgt spid="29"/>
                                        </p:tgtEl>
                                        <p:attrNameLst>
                                          <p:attrName>ppt_y</p:attrName>
                                        </p:attrNameLst>
                                      </p:cBhvr>
                                      <p:tavLst>
                                        <p:tav tm="0">
                                          <p:val>
                                            <p:strVal val="#ppt_y"/>
                                          </p:val>
                                        </p:tav>
                                        <p:tav tm="100000">
                                          <p:val>
                                            <p:strVal val="#ppt_y"/>
                                          </p:val>
                                        </p:tav>
                                      </p:tavLst>
                                    </p:anim>
                                  </p:childTnLst>
                                </p:cTn>
                              </p:par>
                              <p:par>
                                <p:cTn id="157" presetID="2" presetClass="entr" presetSubtype="8"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additive="base">
                                        <p:cTn id="159" dur="500" fill="hold"/>
                                        <p:tgtEl>
                                          <p:spTgt spid="30"/>
                                        </p:tgtEl>
                                        <p:attrNameLst>
                                          <p:attrName>ppt_x</p:attrName>
                                        </p:attrNameLst>
                                      </p:cBhvr>
                                      <p:tavLst>
                                        <p:tav tm="0">
                                          <p:val>
                                            <p:strVal val="0-#ppt_w/2"/>
                                          </p:val>
                                        </p:tav>
                                        <p:tav tm="100000">
                                          <p:val>
                                            <p:strVal val="#ppt_x"/>
                                          </p:val>
                                        </p:tav>
                                      </p:tavLst>
                                    </p:anim>
                                    <p:anim calcmode="lin" valueType="num">
                                      <p:cBhvr additive="base">
                                        <p:cTn id="160" dur="500" fill="hold"/>
                                        <p:tgtEl>
                                          <p:spTgt spid="30"/>
                                        </p:tgtEl>
                                        <p:attrNameLst>
                                          <p:attrName>ppt_y</p:attrName>
                                        </p:attrNameLst>
                                      </p:cBhvr>
                                      <p:tavLst>
                                        <p:tav tm="0">
                                          <p:val>
                                            <p:strVal val="#ppt_y"/>
                                          </p:val>
                                        </p:tav>
                                        <p:tav tm="100000">
                                          <p:val>
                                            <p:strVal val="#ppt_y"/>
                                          </p:val>
                                        </p:tav>
                                      </p:tavLst>
                                    </p:anim>
                                  </p:childTnLst>
                                </p:cTn>
                              </p:par>
                              <p:par>
                                <p:cTn id="161" presetID="2" presetClass="entr" presetSubtype="8" fill="hold" grpId="0" nodeType="with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0-#ppt_w/2"/>
                                          </p:val>
                                        </p:tav>
                                        <p:tav tm="100000">
                                          <p:val>
                                            <p:strVal val="#ppt_x"/>
                                          </p:val>
                                        </p:tav>
                                      </p:tavLst>
                                    </p:anim>
                                    <p:anim calcmode="lin" valueType="num">
                                      <p:cBhvr additive="base">
                                        <p:cTn id="164" dur="500" fill="hold"/>
                                        <p:tgtEl>
                                          <p:spTgt spid="33"/>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35"/>
                                        </p:tgtEl>
                                        <p:attrNameLst>
                                          <p:attrName>style.visibility</p:attrName>
                                        </p:attrNameLst>
                                      </p:cBhvr>
                                      <p:to>
                                        <p:strVal val="visible"/>
                                      </p:to>
                                    </p:set>
                                    <p:anim calcmode="lin" valueType="num">
                                      <p:cBhvr additive="base">
                                        <p:cTn id="167" dur="500" fill="hold"/>
                                        <p:tgtEl>
                                          <p:spTgt spid="35"/>
                                        </p:tgtEl>
                                        <p:attrNameLst>
                                          <p:attrName>ppt_x</p:attrName>
                                        </p:attrNameLst>
                                      </p:cBhvr>
                                      <p:tavLst>
                                        <p:tav tm="0">
                                          <p:val>
                                            <p:strVal val="0-#ppt_w/2"/>
                                          </p:val>
                                        </p:tav>
                                        <p:tav tm="100000">
                                          <p:val>
                                            <p:strVal val="#ppt_x"/>
                                          </p:val>
                                        </p:tav>
                                      </p:tavLst>
                                    </p:anim>
                                    <p:anim calcmode="lin" valueType="num">
                                      <p:cBhvr additive="base">
                                        <p:cTn id="168" dur="500" fill="hold"/>
                                        <p:tgtEl>
                                          <p:spTgt spid="35"/>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40"/>
                                        </p:tgtEl>
                                        <p:attrNameLst>
                                          <p:attrName>style.visibility</p:attrName>
                                        </p:attrNameLst>
                                      </p:cBhvr>
                                      <p:to>
                                        <p:strVal val="visible"/>
                                      </p:to>
                                    </p:set>
                                    <p:anim calcmode="lin" valueType="num">
                                      <p:cBhvr additive="base">
                                        <p:cTn id="171" dur="500" fill="hold"/>
                                        <p:tgtEl>
                                          <p:spTgt spid="40"/>
                                        </p:tgtEl>
                                        <p:attrNameLst>
                                          <p:attrName>ppt_x</p:attrName>
                                        </p:attrNameLst>
                                      </p:cBhvr>
                                      <p:tavLst>
                                        <p:tav tm="0">
                                          <p:val>
                                            <p:strVal val="1+#ppt_w/2"/>
                                          </p:val>
                                        </p:tav>
                                        <p:tav tm="100000">
                                          <p:val>
                                            <p:strVal val="#ppt_x"/>
                                          </p:val>
                                        </p:tav>
                                      </p:tavLst>
                                    </p:anim>
                                    <p:anim calcmode="lin" valueType="num">
                                      <p:cBhvr additive="base">
                                        <p:cTn id="172" dur="500" fill="hold"/>
                                        <p:tgtEl>
                                          <p:spTgt spid="40"/>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additive="base">
                                        <p:cTn id="175" dur="500" fill="hold"/>
                                        <p:tgtEl>
                                          <p:spTgt spid="41"/>
                                        </p:tgtEl>
                                        <p:attrNameLst>
                                          <p:attrName>ppt_x</p:attrName>
                                        </p:attrNameLst>
                                      </p:cBhvr>
                                      <p:tavLst>
                                        <p:tav tm="0">
                                          <p:val>
                                            <p:strVal val="1+#ppt_w/2"/>
                                          </p:val>
                                        </p:tav>
                                        <p:tav tm="100000">
                                          <p:val>
                                            <p:strVal val="#ppt_x"/>
                                          </p:val>
                                        </p:tav>
                                      </p:tavLst>
                                    </p:anim>
                                    <p:anim calcmode="lin" valueType="num">
                                      <p:cBhvr additive="base">
                                        <p:cTn id="176" dur="500" fill="hold"/>
                                        <p:tgtEl>
                                          <p:spTgt spid="41"/>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44"/>
                                        </p:tgtEl>
                                        <p:attrNameLst>
                                          <p:attrName>style.visibility</p:attrName>
                                        </p:attrNameLst>
                                      </p:cBhvr>
                                      <p:to>
                                        <p:strVal val="visible"/>
                                      </p:to>
                                    </p:set>
                                    <p:anim calcmode="lin" valueType="num">
                                      <p:cBhvr additive="base">
                                        <p:cTn id="179" dur="500" fill="hold"/>
                                        <p:tgtEl>
                                          <p:spTgt spid="44"/>
                                        </p:tgtEl>
                                        <p:attrNameLst>
                                          <p:attrName>ppt_x</p:attrName>
                                        </p:attrNameLst>
                                      </p:cBhvr>
                                      <p:tavLst>
                                        <p:tav tm="0">
                                          <p:val>
                                            <p:strVal val="1+#ppt_w/2"/>
                                          </p:val>
                                        </p:tav>
                                        <p:tav tm="100000">
                                          <p:val>
                                            <p:strVal val="#ppt_x"/>
                                          </p:val>
                                        </p:tav>
                                      </p:tavLst>
                                    </p:anim>
                                    <p:anim calcmode="lin" valueType="num">
                                      <p:cBhvr additive="base">
                                        <p:cTn id="180" dur="500" fill="hold"/>
                                        <p:tgtEl>
                                          <p:spTgt spid="44"/>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46"/>
                                        </p:tgtEl>
                                        <p:attrNameLst>
                                          <p:attrName>style.visibility</p:attrName>
                                        </p:attrNameLst>
                                      </p:cBhvr>
                                      <p:to>
                                        <p:strVal val="visible"/>
                                      </p:to>
                                    </p:set>
                                    <p:anim calcmode="lin" valueType="num">
                                      <p:cBhvr additive="base">
                                        <p:cTn id="183" dur="500" fill="hold"/>
                                        <p:tgtEl>
                                          <p:spTgt spid="46"/>
                                        </p:tgtEl>
                                        <p:attrNameLst>
                                          <p:attrName>ppt_x</p:attrName>
                                        </p:attrNameLst>
                                      </p:cBhvr>
                                      <p:tavLst>
                                        <p:tav tm="0">
                                          <p:val>
                                            <p:strVal val="1+#ppt_w/2"/>
                                          </p:val>
                                        </p:tav>
                                        <p:tav tm="100000">
                                          <p:val>
                                            <p:strVal val="#ppt_x"/>
                                          </p:val>
                                        </p:tav>
                                      </p:tavLst>
                                    </p:anim>
                                    <p:anim calcmode="lin" valueType="num">
                                      <p:cBhvr additive="base">
                                        <p:cTn id="184" dur="500" fill="hold"/>
                                        <p:tgtEl>
                                          <p:spTgt spid="46"/>
                                        </p:tgtEl>
                                        <p:attrNameLst>
                                          <p:attrName>ppt_y</p:attrName>
                                        </p:attrNameLst>
                                      </p:cBhvr>
                                      <p:tavLst>
                                        <p:tav tm="0">
                                          <p:val>
                                            <p:strVal val="#ppt_y"/>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9"/>
                                        </p:tgtEl>
                                        <p:attrNameLst>
                                          <p:attrName>style.visibility</p:attrName>
                                        </p:attrNameLst>
                                      </p:cBhvr>
                                      <p:to>
                                        <p:strVal val="visible"/>
                                      </p:to>
                                    </p:set>
                                    <p:anim calcmode="lin" valueType="num">
                                      <p:cBhvr additive="base">
                                        <p:cTn id="187" dur="500" fill="hold"/>
                                        <p:tgtEl>
                                          <p:spTgt spid="9"/>
                                        </p:tgtEl>
                                        <p:attrNameLst>
                                          <p:attrName>ppt_x</p:attrName>
                                        </p:attrNameLst>
                                      </p:cBhvr>
                                      <p:tavLst>
                                        <p:tav tm="0">
                                          <p:val>
                                            <p:strVal val="#ppt_x"/>
                                          </p:val>
                                        </p:tav>
                                        <p:tav tm="100000">
                                          <p:val>
                                            <p:strVal val="#ppt_x"/>
                                          </p:val>
                                        </p:tav>
                                      </p:tavLst>
                                    </p:anim>
                                    <p:anim calcmode="lin" valueType="num">
                                      <p:cBhvr additive="base">
                                        <p:cTn id="188" dur="500" fill="hold"/>
                                        <p:tgtEl>
                                          <p:spTgt spid="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0"/>
                                        </p:tgtEl>
                                        <p:attrNameLst>
                                          <p:attrName>style.visibility</p:attrName>
                                        </p:attrNameLst>
                                      </p:cBhvr>
                                      <p:to>
                                        <p:strVal val="visible"/>
                                      </p:to>
                                    </p:set>
                                    <p:anim calcmode="lin" valueType="num">
                                      <p:cBhvr additive="base">
                                        <p:cTn id="191" dur="500" fill="hold"/>
                                        <p:tgtEl>
                                          <p:spTgt spid="10"/>
                                        </p:tgtEl>
                                        <p:attrNameLst>
                                          <p:attrName>ppt_x</p:attrName>
                                        </p:attrNameLst>
                                      </p:cBhvr>
                                      <p:tavLst>
                                        <p:tav tm="0">
                                          <p:val>
                                            <p:strVal val="#ppt_x"/>
                                          </p:val>
                                        </p:tav>
                                        <p:tav tm="100000">
                                          <p:val>
                                            <p:strVal val="#ppt_x"/>
                                          </p:val>
                                        </p:tav>
                                      </p:tavLst>
                                    </p:anim>
                                    <p:anim calcmode="lin" valueType="num">
                                      <p:cBhvr additive="base">
                                        <p:cTn id="1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54"/>
                                        </p:tgtEl>
                                        <p:attrNameLst>
                                          <p:attrName>style.visibility</p:attrName>
                                        </p:attrNameLst>
                                      </p:cBhvr>
                                      <p:to>
                                        <p:strVal val="visible"/>
                                      </p:to>
                                    </p:set>
                                    <p:animEffect transition="in" filter="wipe(left)">
                                      <p:cBhvr>
                                        <p:cTn id="197" dur="500"/>
                                        <p:tgtEl>
                                          <p:spTgt spid="54"/>
                                        </p:tgtEl>
                                      </p:cBhvr>
                                    </p:animEffect>
                                  </p:childTnLst>
                                </p:cTn>
                              </p:par>
                            </p:childTnLst>
                          </p:cTn>
                        </p:par>
                        <p:par>
                          <p:cTn id="198" fill="hold">
                            <p:stCondLst>
                              <p:cond delay="500"/>
                            </p:stCondLst>
                            <p:childTnLst>
                              <p:par>
                                <p:cTn id="199" presetID="22" presetClass="entr" presetSubtype="1" fill="hold" grpId="0" nodeType="afterEffect">
                                  <p:stCondLst>
                                    <p:cond delay="0"/>
                                  </p:stCondLst>
                                  <p:childTnLst>
                                    <p:set>
                                      <p:cBhvr>
                                        <p:cTn id="200" dur="1" fill="hold">
                                          <p:stCondLst>
                                            <p:cond delay="0"/>
                                          </p:stCondLst>
                                        </p:cTn>
                                        <p:tgtEl>
                                          <p:spTgt spid="55"/>
                                        </p:tgtEl>
                                        <p:attrNameLst>
                                          <p:attrName>style.visibility</p:attrName>
                                        </p:attrNameLst>
                                      </p:cBhvr>
                                      <p:to>
                                        <p:strVal val="visible"/>
                                      </p:to>
                                    </p:set>
                                    <p:animEffect transition="in" filter="wipe(up)">
                                      <p:cBhvr>
                                        <p:cTn id="201" dur="500"/>
                                        <p:tgtEl>
                                          <p:spTgt spid="55"/>
                                        </p:tgtEl>
                                      </p:cBhvr>
                                    </p:animEffect>
                                  </p:childTnLst>
                                </p:cTn>
                              </p:par>
                            </p:childTnLst>
                          </p:cTn>
                        </p:par>
                        <p:par>
                          <p:cTn id="202" fill="hold">
                            <p:stCondLst>
                              <p:cond delay="1000"/>
                            </p:stCondLst>
                            <p:childTnLst>
                              <p:par>
                                <p:cTn id="203" presetID="22" presetClass="entr" presetSubtype="2" fill="hold" grpId="0" nodeType="afterEffect">
                                  <p:stCondLst>
                                    <p:cond delay="0"/>
                                  </p:stCondLst>
                                  <p:childTnLst>
                                    <p:set>
                                      <p:cBhvr>
                                        <p:cTn id="204" dur="1" fill="hold">
                                          <p:stCondLst>
                                            <p:cond delay="0"/>
                                          </p:stCondLst>
                                        </p:cTn>
                                        <p:tgtEl>
                                          <p:spTgt spid="56"/>
                                        </p:tgtEl>
                                        <p:attrNameLst>
                                          <p:attrName>style.visibility</p:attrName>
                                        </p:attrNameLst>
                                      </p:cBhvr>
                                      <p:to>
                                        <p:strVal val="visible"/>
                                      </p:to>
                                    </p:set>
                                    <p:animEffect transition="in" filter="wipe(right)">
                                      <p:cBhvr>
                                        <p:cTn id="205" dur="500"/>
                                        <p:tgtEl>
                                          <p:spTgt spid="56"/>
                                        </p:tgtEl>
                                      </p:cBhvr>
                                    </p:animEffect>
                                  </p:childTnLst>
                                </p:cTn>
                              </p:par>
                            </p:childTnLst>
                          </p:cTn>
                        </p:par>
                        <p:par>
                          <p:cTn id="206" fill="hold">
                            <p:stCondLst>
                              <p:cond delay="1500"/>
                            </p:stCondLst>
                            <p:childTnLst>
                              <p:par>
                                <p:cTn id="207" presetID="22" presetClass="entr" presetSubtype="4" fill="hold" grpId="0" nodeType="afterEffect">
                                  <p:stCondLst>
                                    <p:cond delay="0"/>
                                  </p:stCondLst>
                                  <p:childTnLst>
                                    <p:set>
                                      <p:cBhvr>
                                        <p:cTn id="208" dur="1" fill="hold">
                                          <p:stCondLst>
                                            <p:cond delay="0"/>
                                          </p:stCondLst>
                                        </p:cTn>
                                        <p:tgtEl>
                                          <p:spTgt spid="57"/>
                                        </p:tgtEl>
                                        <p:attrNameLst>
                                          <p:attrName>style.visibility</p:attrName>
                                        </p:attrNameLst>
                                      </p:cBhvr>
                                      <p:to>
                                        <p:strVal val="visible"/>
                                      </p:to>
                                    </p:set>
                                    <p:animEffect transition="in" filter="wipe(down)">
                                      <p:cBhvr>
                                        <p:cTn id="209" dur="500"/>
                                        <p:tgtEl>
                                          <p:spTgt spid="57"/>
                                        </p:tgtEl>
                                      </p:cBhvr>
                                    </p:animEffect>
                                  </p:childTnLst>
                                </p:cTn>
                              </p:par>
                            </p:childTnLst>
                          </p:cTn>
                        </p:par>
                        <p:par>
                          <p:cTn id="210" fill="hold">
                            <p:stCondLst>
                              <p:cond delay="2000"/>
                            </p:stCondLst>
                            <p:childTnLst>
                              <p:par>
                                <p:cTn id="211" presetID="1" presetClass="entr" presetSubtype="0" fill="hold" grpId="0" nodeType="afterEffect">
                                  <p:stCondLst>
                                    <p:cond delay="0"/>
                                  </p:stCondLst>
                                  <p:childTnLst>
                                    <p:set>
                                      <p:cBhvr>
                                        <p:cTn id="212" dur="1" fill="hold">
                                          <p:stCondLst>
                                            <p:cond delay="0"/>
                                          </p:stCondLst>
                                        </p:cTn>
                                        <p:tgtEl>
                                          <p:spTgt spid="58"/>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60"/>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61"/>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62"/>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63"/>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64"/>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65"/>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67"/>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68"/>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69"/>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70"/>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71"/>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72"/>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73"/>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4"/>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75"/>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59"/>
                                        </p:tgtEl>
                                        <p:attrNameLst>
                                          <p:attrName>style.visibility</p:attrName>
                                        </p:attrNameLst>
                                      </p:cBhvr>
                                      <p:to>
                                        <p:strVal val="visible"/>
                                      </p:to>
                                    </p:set>
                                  </p:childTnLst>
                                </p:cTn>
                              </p:par>
                              <p:par>
                                <p:cTn id="247" presetID="2" presetClass="entr" presetSubtype="4" fill="hold" grpId="0" nodeType="withEffect">
                                  <p:stCondLst>
                                    <p:cond delay="0"/>
                                  </p:stCondLst>
                                  <p:childTnLst>
                                    <p:set>
                                      <p:cBhvr>
                                        <p:cTn id="248" dur="1" fill="hold">
                                          <p:stCondLst>
                                            <p:cond delay="0"/>
                                          </p:stCondLst>
                                        </p:cTn>
                                        <p:tgtEl>
                                          <p:spTgt spid="80"/>
                                        </p:tgtEl>
                                        <p:attrNameLst>
                                          <p:attrName>style.visibility</p:attrName>
                                        </p:attrNameLst>
                                      </p:cBhvr>
                                      <p:to>
                                        <p:strVal val="visible"/>
                                      </p:to>
                                    </p:set>
                                    <p:anim calcmode="lin" valueType="num">
                                      <p:cBhvr additive="base">
                                        <p:cTn id="249" dur="500" fill="hold"/>
                                        <p:tgtEl>
                                          <p:spTgt spid="80"/>
                                        </p:tgtEl>
                                        <p:attrNameLst>
                                          <p:attrName>ppt_x</p:attrName>
                                        </p:attrNameLst>
                                      </p:cBhvr>
                                      <p:tavLst>
                                        <p:tav tm="0">
                                          <p:val>
                                            <p:strVal val="#ppt_x"/>
                                          </p:val>
                                        </p:tav>
                                        <p:tav tm="100000">
                                          <p:val>
                                            <p:strVal val="#ppt_x"/>
                                          </p:val>
                                        </p:tav>
                                      </p:tavLst>
                                    </p:anim>
                                    <p:anim calcmode="lin" valueType="num">
                                      <p:cBhvr additive="base">
                                        <p:cTn id="250" dur="500" fill="hold"/>
                                        <p:tgtEl>
                                          <p:spTgt spid="80"/>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81"/>
                                        </p:tgtEl>
                                        <p:attrNameLst>
                                          <p:attrName>style.visibility</p:attrName>
                                        </p:attrNameLst>
                                      </p:cBhvr>
                                      <p:to>
                                        <p:strVal val="visible"/>
                                      </p:to>
                                    </p:set>
                                    <p:anim calcmode="lin" valueType="num">
                                      <p:cBhvr additive="base">
                                        <p:cTn id="253" dur="500" fill="hold"/>
                                        <p:tgtEl>
                                          <p:spTgt spid="81"/>
                                        </p:tgtEl>
                                        <p:attrNameLst>
                                          <p:attrName>ppt_x</p:attrName>
                                        </p:attrNameLst>
                                      </p:cBhvr>
                                      <p:tavLst>
                                        <p:tav tm="0">
                                          <p:val>
                                            <p:strVal val="#ppt_x"/>
                                          </p:val>
                                        </p:tav>
                                        <p:tav tm="100000">
                                          <p:val>
                                            <p:strVal val="#ppt_x"/>
                                          </p:val>
                                        </p:tav>
                                      </p:tavLst>
                                    </p:anim>
                                    <p:anim calcmode="lin" valueType="num">
                                      <p:cBhvr additive="base">
                                        <p:cTn id="25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1" fill="hold" grpId="0" nodeType="clickEffect">
                                  <p:stCondLst>
                                    <p:cond delay="0"/>
                                  </p:stCondLst>
                                  <p:childTnLst>
                                    <p:set>
                                      <p:cBhvr>
                                        <p:cTn id="258" dur="1" fill="hold">
                                          <p:stCondLst>
                                            <p:cond delay="0"/>
                                          </p:stCondLst>
                                        </p:cTn>
                                        <p:tgtEl>
                                          <p:spTgt spid="16"/>
                                        </p:tgtEl>
                                        <p:attrNameLst>
                                          <p:attrName>style.visibility</p:attrName>
                                        </p:attrNameLst>
                                      </p:cBhvr>
                                      <p:to>
                                        <p:strVal val="visible"/>
                                      </p:to>
                                    </p:set>
                                    <p:anim calcmode="lin" valueType="num">
                                      <p:cBhvr additive="base">
                                        <p:cTn id="259" dur="500" fill="hold"/>
                                        <p:tgtEl>
                                          <p:spTgt spid="16"/>
                                        </p:tgtEl>
                                        <p:attrNameLst>
                                          <p:attrName>ppt_x</p:attrName>
                                        </p:attrNameLst>
                                      </p:cBhvr>
                                      <p:tavLst>
                                        <p:tav tm="0">
                                          <p:val>
                                            <p:strVal val="#ppt_x"/>
                                          </p:val>
                                        </p:tav>
                                        <p:tav tm="100000">
                                          <p:val>
                                            <p:strVal val="#ppt_x"/>
                                          </p:val>
                                        </p:tav>
                                      </p:tavLst>
                                    </p:anim>
                                    <p:anim calcmode="lin" valueType="num">
                                      <p:cBhvr additive="base">
                                        <p:cTn id="260" dur="500" fill="hold"/>
                                        <p:tgtEl>
                                          <p:spTgt spid="16"/>
                                        </p:tgtEl>
                                        <p:attrNameLst>
                                          <p:attrName>ppt_y</p:attrName>
                                        </p:attrNameLst>
                                      </p:cBhvr>
                                      <p:tavLst>
                                        <p:tav tm="0">
                                          <p:val>
                                            <p:strVal val="0-#ppt_h/2"/>
                                          </p:val>
                                        </p:tav>
                                        <p:tav tm="100000">
                                          <p:val>
                                            <p:strVal val="#ppt_y"/>
                                          </p:val>
                                        </p:tav>
                                      </p:tavLst>
                                    </p:anim>
                                  </p:childTnLst>
                                </p:cTn>
                              </p:par>
                              <p:par>
                                <p:cTn id="261" presetID="2" presetClass="entr" presetSubtype="1" fill="hold" grpId="0" nodeType="withEffect">
                                  <p:stCondLst>
                                    <p:cond delay="0"/>
                                  </p:stCondLst>
                                  <p:childTnLst>
                                    <p:set>
                                      <p:cBhvr>
                                        <p:cTn id="262" dur="1" fill="hold">
                                          <p:stCondLst>
                                            <p:cond delay="0"/>
                                          </p:stCondLst>
                                        </p:cTn>
                                        <p:tgtEl>
                                          <p:spTgt spid="27"/>
                                        </p:tgtEl>
                                        <p:attrNameLst>
                                          <p:attrName>style.visibility</p:attrName>
                                        </p:attrNameLst>
                                      </p:cBhvr>
                                      <p:to>
                                        <p:strVal val="visible"/>
                                      </p:to>
                                    </p:set>
                                    <p:anim calcmode="lin" valueType="num">
                                      <p:cBhvr additive="base">
                                        <p:cTn id="263" dur="500" fill="hold"/>
                                        <p:tgtEl>
                                          <p:spTgt spid="27"/>
                                        </p:tgtEl>
                                        <p:attrNameLst>
                                          <p:attrName>ppt_x</p:attrName>
                                        </p:attrNameLst>
                                      </p:cBhvr>
                                      <p:tavLst>
                                        <p:tav tm="0">
                                          <p:val>
                                            <p:strVal val="#ppt_x"/>
                                          </p:val>
                                        </p:tav>
                                        <p:tav tm="100000">
                                          <p:val>
                                            <p:strVal val="#ppt_x"/>
                                          </p:val>
                                        </p:tav>
                                      </p:tavLst>
                                    </p:anim>
                                    <p:anim calcmode="lin" valueType="num">
                                      <p:cBhvr additive="base">
                                        <p:cTn id="264" dur="500" fill="hold"/>
                                        <p:tgtEl>
                                          <p:spTgt spid="27"/>
                                        </p:tgtEl>
                                        <p:attrNameLst>
                                          <p:attrName>ppt_y</p:attrName>
                                        </p:attrNameLst>
                                      </p:cBhvr>
                                      <p:tavLst>
                                        <p:tav tm="0">
                                          <p:val>
                                            <p:strVal val="0-#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38"/>
                                        </p:tgtEl>
                                        <p:attrNameLst>
                                          <p:attrName>style.visibility</p:attrName>
                                        </p:attrNameLst>
                                      </p:cBhvr>
                                      <p:to>
                                        <p:strVal val="visible"/>
                                      </p:to>
                                    </p:set>
                                    <p:anim calcmode="lin" valueType="num">
                                      <p:cBhvr additive="base">
                                        <p:cTn id="267" dur="500" fill="hold"/>
                                        <p:tgtEl>
                                          <p:spTgt spid="38"/>
                                        </p:tgtEl>
                                        <p:attrNameLst>
                                          <p:attrName>ppt_x</p:attrName>
                                        </p:attrNameLst>
                                      </p:cBhvr>
                                      <p:tavLst>
                                        <p:tav tm="0">
                                          <p:val>
                                            <p:strVal val="#ppt_x"/>
                                          </p:val>
                                        </p:tav>
                                        <p:tav tm="100000">
                                          <p:val>
                                            <p:strVal val="#ppt_x"/>
                                          </p:val>
                                        </p:tav>
                                      </p:tavLst>
                                    </p:anim>
                                    <p:anim calcmode="lin" valueType="num">
                                      <p:cBhvr additive="base">
                                        <p:cTn id="268" dur="500" fill="hold"/>
                                        <p:tgtEl>
                                          <p:spTgt spid="38"/>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49"/>
                                        </p:tgtEl>
                                        <p:attrNameLst>
                                          <p:attrName>style.visibility</p:attrName>
                                        </p:attrNameLst>
                                      </p:cBhvr>
                                      <p:to>
                                        <p:strVal val="visible"/>
                                      </p:to>
                                    </p:set>
                                    <p:anim calcmode="lin" valueType="num">
                                      <p:cBhvr additive="base">
                                        <p:cTn id="271" dur="500" fill="hold"/>
                                        <p:tgtEl>
                                          <p:spTgt spid="49"/>
                                        </p:tgtEl>
                                        <p:attrNameLst>
                                          <p:attrName>ppt_x</p:attrName>
                                        </p:attrNameLst>
                                      </p:cBhvr>
                                      <p:tavLst>
                                        <p:tav tm="0">
                                          <p:val>
                                            <p:strVal val="#ppt_x"/>
                                          </p:val>
                                        </p:tav>
                                        <p:tav tm="100000">
                                          <p:val>
                                            <p:strVal val="#ppt_x"/>
                                          </p:val>
                                        </p:tav>
                                      </p:tavLst>
                                    </p:anim>
                                    <p:anim calcmode="lin" valueType="num">
                                      <p:cBhvr additive="base">
                                        <p:cTn id="272" dur="500" fill="hold"/>
                                        <p:tgtEl>
                                          <p:spTgt spid="49"/>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6"/>
                                        </p:tgtEl>
                                        <p:attrNameLst>
                                          <p:attrName>style.visibility</p:attrName>
                                        </p:attrNameLst>
                                      </p:cBhvr>
                                      <p:to>
                                        <p:strVal val="visible"/>
                                      </p:to>
                                    </p:set>
                                    <p:anim calcmode="lin" valueType="num">
                                      <p:cBhvr additive="base">
                                        <p:cTn id="275" dur="500" fill="hold"/>
                                        <p:tgtEl>
                                          <p:spTgt spid="76"/>
                                        </p:tgtEl>
                                        <p:attrNameLst>
                                          <p:attrName>ppt_x</p:attrName>
                                        </p:attrNameLst>
                                      </p:cBhvr>
                                      <p:tavLst>
                                        <p:tav tm="0">
                                          <p:val>
                                            <p:strVal val="#ppt_x"/>
                                          </p:val>
                                        </p:tav>
                                        <p:tav tm="100000">
                                          <p:val>
                                            <p:strVal val="#ppt_x"/>
                                          </p:val>
                                        </p:tav>
                                      </p:tavLst>
                                    </p:anim>
                                    <p:anim calcmode="lin" valueType="num">
                                      <p:cBhvr additive="base">
                                        <p:cTn id="276" dur="500" fill="hold"/>
                                        <p:tgtEl>
                                          <p:spTgt spid="76"/>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7"/>
                                        </p:tgtEl>
                                        <p:attrNameLst>
                                          <p:attrName>style.visibility</p:attrName>
                                        </p:attrNameLst>
                                      </p:cBhvr>
                                      <p:to>
                                        <p:strVal val="visible"/>
                                      </p:to>
                                    </p:set>
                                    <p:anim calcmode="lin" valueType="num">
                                      <p:cBhvr additive="base">
                                        <p:cTn id="279" dur="500" fill="hold"/>
                                        <p:tgtEl>
                                          <p:spTgt spid="77"/>
                                        </p:tgtEl>
                                        <p:attrNameLst>
                                          <p:attrName>ppt_x</p:attrName>
                                        </p:attrNameLst>
                                      </p:cBhvr>
                                      <p:tavLst>
                                        <p:tav tm="0">
                                          <p:val>
                                            <p:strVal val="#ppt_x"/>
                                          </p:val>
                                        </p:tav>
                                        <p:tav tm="100000">
                                          <p:val>
                                            <p:strVal val="#ppt_x"/>
                                          </p:val>
                                        </p:tav>
                                      </p:tavLst>
                                    </p:anim>
                                    <p:anim calcmode="lin" valueType="num">
                                      <p:cBhvr additive="base">
                                        <p:cTn id="28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7" grpId="0" animBg="1"/>
      <p:bldP spid="78" grpId="0"/>
      <p:bldP spid="79" grpId="0" animBg="1"/>
      <p:bldP spid="80" grpId="0"/>
      <p:bldP spid="81" grpId="0" animBg="1"/>
      <p:bldP spid="82" grpId="0"/>
      <p:bldP spid="83" grpId="0" animBg="1"/>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Page-Interleaved Cache</a:t>
            </a:r>
            <a:endParaRPr lang="en-US" dirty="0"/>
          </a:p>
        </p:txBody>
      </p:sp>
      <p:sp>
        <p:nvSpPr>
          <p:cNvPr id="3" name="Content Placeholder 2"/>
          <p:cNvSpPr>
            <a:spLocks noGrp="1"/>
          </p:cNvSpPr>
          <p:nvPr>
            <p:ph idx="1"/>
          </p:nvPr>
        </p:nvSpPr>
        <p:spPr/>
        <p:txBody>
          <a:bodyPr/>
          <a:lstStyle/>
          <a:p>
            <a:r>
              <a:rPr lang="en-US" dirty="0" smtClean="0">
                <a:solidFill>
                  <a:srgbClr val="C00000"/>
                </a:solidFill>
              </a:rPr>
              <a:t>Data is interleaved at the page level</a:t>
            </a:r>
          </a:p>
          <a:p>
            <a:r>
              <a:rPr lang="en-US" dirty="0" smtClean="0">
                <a:solidFill>
                  <a:srgbClr val="C00000"/>
                </a:solidFill>
              </a:rPr>
              <a:t>Page allocation determines where data goes on-chip</a:t>
            </a:r>
            <a:endParaRPr lang="en-US" dirty="0">
              <a:solidFill>
                <a:srgbClr val="C00000"/>
              </a:solidFill>
            </a:endParaRPr>
          </a:p>
        </p:txBody>
      </p:sp>
      <p:sp>
        <p:nvSpPr>
          <p:cNvPr id="4" name="Rectangle 3"/>
          <p:cNvSpPr>
            <a:spLocks noChangeArrowheads="1"/>
          </p:cNvSpPr>
          <p:nvPr/>
        </p:nvSpPr>
        <p:spPr bwMode="auto">
          <a:xfrm>
            <a:off x="1806575" y="3113087"/>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C0</a:t>
            </a:r>
          </a:p>
        </p:txBody>
      </p:sp>
      <p:sp>
        <p:nvSpPr>
          <p:cNvPr id="5" name="Rectangle 7"/>
          <p:cNvSpPr>
            <a:spLocks noChangeArrowheads="1"/>
          </p:cNvSpPr>
          <p:nvPr/>
        </p:nvSpPr>
        <p:spPr bwMode="auto">
          <a:xfrm>
            <a:off x="1633538" y="1903412"/>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6" name="Rectangle 9"/>
          <p:cNvSpPr>
            <a:spLocks noChangeArrowheads="1"/>
          </p:cNvSpPr>
          <p:nvPr/>
        </p:nvSpPr>
        <p:spPr bwMode="auto">
          <a:xfrm>
            <a:off x="2959100" y="1903412"/>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7" name="Rectangle 28"/>
          <p:cNvSpPr>
            <a:spLocks noChangeArrowheads="1"/>
          </p:cNvSpPr>
          <p:nvPr/>
        </p:nvSpPr>
        <p:spPr bwMode="auto">
          <a:xfrm>
            <a:off x="1806575" y="1903412"/>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B0</a:t>
            </a:r>
          </a:p>
        </p:txBody>
      </p:sp>
      <p:sp>
        <p:nvSpPr>
          <p:cNvPr id="8" name="Rectangle 29"/>
          <p:cNvSpPr>
            <a:spLocks noChangeArrowheads="1"/>
          </p:cNvSpPr>
          <p:nvPr/>
        </p:nvSpPr>
        <p:spPr bwMode="auto">
          <a:xfrm>
            <a:off x="2382838" y="1903412"/>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a:t>
            </a:r>
          </a:p>
        </p:txBody>
      </p:sp>
      <p:sp>
        <p:nvSpPr>
          <p:cNvPr id="11" name="Rectangle 79"/>
          <p:cNvSpPr>
            <a:spLocks noChangeArrowheads="1"/>
          </p:cNvSpPr>
          <p:nvPr/>
        </p:nvSpPr>
        <p:spPr bwMode="auto">
          <a:xfrm>
            <a:off x="3132138" y="1903412"/>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2" name="Rectangle 80"/>
          <p:cNvSpPr>
            <a:spLocks noChangeArrowheads="1"/>
          </p:cNvSpPr>
          <p:nvPr/>
        </p:nvSpPr>
        <p:spPr bwMode="auto">
          <a:xfrm>
            <a:off x="3305175" y="3113087"/>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C1</a:t>
            </a:r>
          </a:p>
        </p:txBody>
      </p:sp>
      <p:sp>
        <p:nvSpPr>
          <p:cNvPr id="13" name="Rectangle 81"/>
          <p:cNvSpPr>
            <a:spLocks noChangeArrowheads="1"/>
          </p:cNvSpPr>
          <p:nvPr/>
        </p:nvSpPr>
        <p:spPr bwMode="auto">
          <a:xfrm>
            <a:off x="4456113" y="1903412"/>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4" name="Rectangle 82"/>
          <p:cNvSpPr>
            <a:spLocks noChangeArrowheads="1"/>
          </p:cNvSpPr>
          <p:nvPr/>
        </p:nvSpPr>
        <p:spPr bwMode="auto">
          <a:xfrm>
            <a:off x="3305175" y="1903412"/>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B2</a:t>
            </a:r>
          </a:p>
        </p:txBody>
      </p:sp>
      <p:sp>
        <p:nvSpPr>
          <p:cNvPr id="15" name="Rectangle 83"/>
          <p:cNvSpPr>
            <a:spLocks noChangeArrowheads="1"/>
          </p:cNvSpPr>
          <p:nvPr/>
        </p:nvSpPr>
        <p:spPr bwMode="auto">
          <a:xfrm>
            <a:off x="3881438" y="1903412"/>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B3</a:t>
            </a:r>
          </a:p>
        </p:txBody>
      </p:sp>
      <p:sp>
        <p:nvSpPr>
          <p:cNvPr id="16" name="Rectangle 84"/>
          <p:cNvSpPr>
            <a:spLocks noChangeArrowheads="1"/>
          </p:cNvSpPr>
          <p:nvPr/>
        </p:nvSpPr>
        <p:spPr bwMode="auto">
          <a:xfrm>
            <a:off x="1633538" y="1614487"/>
            <a:ext cx="2995612" cy="280988"/>
          </a:xfrm>
          <a:prstGeom prst="rect">
            <a:avLst/>
          </a:prstGeom>
          <a:solidFill>
            <a:srgbClr val="FF6600"/>
          </a:solidFill>
          <a:ln w="9525">
            <a:solidFill>
              <a:srgbClr val="000000"/>
            </a:solidFill>
            <a:miter lim="800000"/>
            <a:headEnd/>
            <a:tailEnd/>
          </a:ln>
          <a:effectLst/>
        </p:spPr>
        <p:txBody>
          <a:bodyPr wrap="none" anchor="ctr"/>
          <a:lstStyle/>
          <a:p>
            <a:endParaRPr lang="en-US" sz="1600"/>
          </a:p>
        </p:txBody>
      </p:sp>
      <p:sp>
        <p:nvSpPr>
          <p:cNvPr id="17" name="Rectangle 85"/>
          <p:cNvSpPr>
            <a:spLocks noChangeArrowheads="1"/>
          </p:cNvSpPr>
          <p:nvPr/>
        </p:nvSpPr>
        <p:spPr bwMode="auto">
          <a:xfrm>
            <a:off x="4629150" y="1903412"/>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8" name="Rectangle 86"/>
          <p:cNvSpPr>
            <a:spLocks noChangeArrowheads="1"/>
          </p:cNvSpPr>
          <p:nvPr/>
        </p:nvSpPr>
        <p:spPr bwMode="auto">
          <a:xfrm>
            <a:off x="4802188" y="3113087"/>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C2</a:t>
            </a:r>
          </a:p>
        </p:txBody>
      </p:sp>
      <p:sp>
        <p:nvSpPr>
          <p:cNvPr id="19" name="Rectangle 87"/>
          <p:cNvSpPr>
            <a:spLocks noChangeArrowheads="1"/>
          </p:cNvSpPr>
          <p:nvPr/>
        </p:nvSpPr>
        <p:spPr bwMode="auto">
          <a:xfrm>
            <a:off x="4802188" y="1903412"/>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B4</a:t>
            </a:r>
          </a:p>
        </p:txBody>
      </p:sp>
      <p:sp>
        <p:nvSpPr>
          <p:cNvPr id="20" name="Rectangle 88"/>
          <p:cNvSpPr>
            <a:spLocks noChangeArrowheads="1"/>
          </p:cNvSpPr>
          <p:nvPr/>
        </p:nvSpPr>
        <p:spPr bwMode="auto">
          <a:xfrm>
            <a:off x="5378450" y="1903412"/>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B5</a:t>
            </a:r>
          </a:p>
        </p:txBody>
      </p:sp>
      <p:sp>
        <p:nvSpPr>
          <p:cNvPr id="21" name="Rectangle 89"/>
          <p:cNvSpPr>
            <a:spLocks noChangeArrowheads="1"/>
          </p:cNvSpPr>
          <p:nvPr/>
        </p:nvSpPr>
        <p:spPr bwMode="auto">
          <a:xfrm>
            <a:off x="5954713" y="1903412"/>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2" name="Rectangle 90"/>
          <p:cNvSpPr>
            <a:spLocks noChangeArrowheads="1"/>
          </p:cNvSpPr>
          <p:nvPr/>
        </p:nvSpPr>
        <p:spPr bwMode="auto">
          <a:xfrm>
            <a:off x="6127750" y="1903412"/>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3" name="Rectangle 91"/>
          <p:cNvSpPr>
            <a:spLocks noChangeArrowheads="1"/>
          </p:cNvSpPr>
          <p:nvPr/>
        </p:nvSpPr>
        <p:spPr bwMode="auto">
          <a:xfrm>
            <a:off x="6300788" y="3113087"/>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C3</a:t>
            </a:r>
          </a:p>
        </p:txBody>
      </p:sp>
      <p:sp>
        <p:nvSpPr>
          <p:cNvPr id="24" name="Rectangle 92"/>
          <p:cNvSpPr>
            <a:spLocks noChangeArrowheads="1"/>
          </p:cNvSpPr>
          <p:nvPr/>
        </p:nvSpPr>
        <p:spPr bwMode="auto">
          <a:xfrm>
            <a:off x="7451725" y="1903412"/>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5" name="Rectangle 93"/>
          <p:cNvSpPr>
            <a:spLocks noChangeArrowheads="1"/>
          </p:cNvSpPr>
          <p:nvPr/>
        </p:nvSpPr>
        <p:spPr bwMode="auto">
          <a:xfrm>
            <a:off x="6300788" y="1903412"/>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B6</a:t>
            </a:r>
          </a:p>
        </p:txBody>
      </p:sp>
      <p:sp>
        <p:nvSpPr>
          <p:cNvPr id="26" name="Rectangle 94"/>
          <p:cNvSpPr>
            <a:spLocks noChangeArrowheads="1"/>
          </p:cNvSpPr>
          <p:nvPr/>
        </p:nvSpPr>
        <p:spPr bwMode="auto">
          <a:xfrm>
            <a:off x="6877050" y="1903412"/>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B7</a:t>
            </a:r>
          </a:p>
        </p:txBody>
      </p:sp>
      <p:sp>
        <p:nvSpPr>
          <p:cNvPr id="27" name="Rectangle 95"/>
          <p:cNvSpPr>
            <a:spLocks noChangeArrowheads="1"/>
          </p:cNvSpPr>
          <p:nvPr/>
        </p:nvSpPr>
        <p:spPr bwMode="auto">
          <a:xfrm>
            <a:off x="4629150" y="1614487"/>
            <a:ext cx="2995613" cy="280988"/>
          </a:xfrm>
          <a:prstGeom prst="rect">
            <a:avLst/>
          </a:prstGeom>
          <a:solidFill>
            <a:srgbClr val="FF6600"/>
          </a:solidFill>
          <a:ln w="9525">
            <a:solidFill>
              <a:srgbClr val="000000"/>
            </a:solidFill>
            <a:miter lim="800000"/>
            <a:headEnd/>
            <a:tailEnd/>
          </a:ln>
          <a:effectLst/>
        </p:spPr>
        <p:txBody>
          <a:bodyPr wrap="none" anchor="ctr"/>
          <a:lstStyle/>
          <a:p>
            <a:endParaRPr lang="en-US" sz="1600"/>
          </a:p>
        </p:txBody>
      </p:sp>
      <p:sp>
        <p:nvSpPr>
          <p:cNvPr id="28" name="Rectangle 96"/>
          <p:cNvSpPr>
            <a:spLocks noChangeArrowheads="1"/>
          </p:cNvSpPr>
          <p:nvPr/>
        </p:nvSpPr>
        <p:spPr bwMode="auto">
          <a:xfrm>
            <a:off x="1806575" y="44386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C4</a:t>
            </a:r>
          </a:p>
        </p:txBody>
      </p:sp>
      <p:sp>
        <p:nvSpPr>
          <p:cNvPr id="29" name="Rectangle 97"/>
          <p:cNvSpPr>
            <a:spLocks noChangeArrowheads="1"/>
          </p:cNvSpPr>
          <p:nvPr/>
        </p:nvSpPr>
        <p:spPr bwMode="auto">
          <a:xfrm>
            <a:off x="1633538" y="4438650"/>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0" name="Rectangle 98"/>
          <p:cNvSpPr>
            <a:spLocks noChangeArrowheads="1"/>
          </p:cNvSpPr>
          <p:nvPr/>
        </p:nvSpPr>
        <p:spPr bwMode="auto">
          <a:xfrm>
            <a:off x="2959100" y="4438650"/>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1" name="Rectangle 99"/>
          <p:cNvSpPr>
            <a:spLocks noChangeArrowheads="1"/>
          </p:cNvSpPr>
          <p:nvPr/>
        </p:nvSpPr>
        <p:spPr bwMode="auto">
          <a:xfrm>
            <a:off x="1806575" y="5359400"/>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B8</a:t>
            </a:r>
          </a:p>
        </p:txBody>
      </p:sp>
      <p:sp>
        <p:nvSpPr>
          <p:cNvPr id="32" name="Rectangle 100"/>
          <p:cNvSpPr>
            <a:spLocks noChangeArrowheads="1"/>
          </p:cNvSpPr>
          <p:nvPr/>
        </p:nvSpPr>
        <p:spPr bwMode="auto">
          <a:xfrm>
            <a:off x="2382838" y="5359400"/>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B9</a:t>
            </a:r>
          </a:p>
        </p:txBody>
      </p:sp>
      <p:sp>
        <p:nvSpPr>
          <p:cNvPr id="33" name="Rectangle 101"/>
          <p:cNvSpPr>
            <a:spLocks noChangeArrowheads="1"/>
          </p:cNvSpPr>
          <p:nvPr/>
        </p:nvSpPr>
        <p:spPr bwMode="auto">
          <a:xfrm>
            <a:off x="3132138" y="4438650"/>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4" name="Rectangle 102"/>
          <p:cNvSpPr>
            <a:spLocks noChangeArrowheads="1"/>
          </p:cNvSpPr>
          <p:nvPr/>
        </p:nvSpPr>
        <p:spPr bwMode="auto">
          <a:xfrm>
            <a:off x="3305175" y="44386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C5</a:t>
            </a:r>
          </a:p>
        </p:txBody>
      </p:sp>
      <p:sp>
        <p:nvSpPr>
          <p:cNvPr id="35" name="Rectangle 103"/>
          <p:cNvSpPr>
            <a:spLocks noChangeArrowheads="1"/>
          </p:cNvSpPr>
          <p:nvPr/>
        </p:nvSpPr>
        <p:spPr bwMode="auto">
          <a:xfrm>
            <a:off x="4456113" y="4438650"/>
            <a:ext cx="17303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6" name="Rectangle 104"/>
          <p:cNvSpPr>
            <a:spLocks noChangeArrowheads="1"/>
          </p:cNvSpPr>
          <p:nvPr/>
        </p:nvSpPr>
        <p:spPr bwMode="auto">
          <a:xfrm>
            <a:off x="3305175" y="5359400"/>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B10</a:t>
            </a:r>
          </a:p>
        </p:txBody>
      </p:sp>
      <p:sp>
        <p:nvSpPr>
          <p:cNvPr id="37" name="Rectangle 105"/>
          <p:cNvSpPr>
            <a:spLocks noChangeArrowheads="1"/>
          </p:cNvSpPr>
          <p:nvPr/>
        </p:nvSpPr>
        <p:spPr bwMode="auto">
          <a:xfrm>
            <a:off x="3881438" y="5359400"/>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B11</a:t>
            </a:r>
          </a:p>
        </p:txBody>
      </p:sp>
      <p:sp>
        <p:nvSpPr>
          <p:cNvPr id="38" name="Rectangle 106"/>
          <p:cNvSpPr>
            <a:spLocks noChangeArrowheads="1"/>
          </p:cNvSpPr>
          <p:nvPr/>
        </p:nvSpPr>
        <p:spPr bwMode="auto">
          <a:xfrm>
            <a:off x="1633538" y="6569075"/>
            <a:ext cx="2995612" cy="280987"/>
          </a:xfrm>
          <a:prstGeom prst="rect">
            <a:avLst/>
          </a:prstGeom>
          <a:solidFill>
            <a:srgbClr val="FF6600"/>
          </a:solidFill>
          <a:ln w="9525">
            <a:solidFill>
              <a:srgbClr val="000000"/>
            </a:solidFill>
            <a:miter lim="800000"/>
            <a:headEnd/>
            <a:tailEnd/>
          </a:ln>
          <a:effectLst/>
        </p:spPr>
        <p:txBody>
          <a:bodyPr wrap="none" anchor="ctr"/>
          <a:lstStyle/>
          <a:p>
            <a:endParaRPr lang="en-US" sz="1600"/>
          </a:p>
        </p:txBody>
      </p:sp>
      <p:sp>
        <p:nvSpPr>
          <p:cNvPr id="39" name="Rectangle 107"/>
          <p:cNvSpPr>
            <a:spLocks noChangeArrowheads="1"/>
          </p:cNvSpPr>
          <p:nvPr/>
        </p:nvSpPr>
        <p:spPr bwMode="auto">
          <a:xfrm>
            <a:off x="4802188" y="44386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C6</a:t>
            </a:r>
          </a:p>
        </p:txBody>
      </p:sp>
      <p:sp>
        <p:nvSpPr>
          <p:cNvPr id="40" name="Rectangle 108"/>
          <p:cNvSpPr>
            <a:spLocks noChangeArrowheads="1"/>
          </p:cNvSpPr>
          <p:nvPr/>
        </p:nvSpPr>
        <p:spPr bwMode="auto">
          <a:xfrm>
            <a:off x="4629150" y="4438650"/>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1" name="Rectangle 109"/>
          <p:cNvSpPr>
            <a:spLocks noChangeArrowheads="1"/>
          </p:cNvSpPr>
          <p:nvPr/>
        </p:nvSpPr>
        <p:spPr bwMode="auto">
          <a:xfrm>
            <a:off x="5954713" y="4438650"/>
            <a:ext cx="17303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2" name="Rectangle 110"/>
          <p:cNvSpPr>
            <a:spLocks noChangeArrowheads="1"/>
          </p:cNvSpPr>
          <p:nvPr/>
        </p:nvSpPr>
        <p:spPr bwMode="auto">
          <a:xfrm>
            <a:off x="4802188" y="5359400"/>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B12</a:t>
            </a:r>
          </a:p>
        </p:txBody>
      </p:sp>
      <p:sp>
        <p:nvSpPr>
          <p:cNvPr id="43" name="Rectangle 111"/>
          <p:cNvSpPr>
            <a:spLocks noChangeArrowheads="1"/>
          </p:cNvSpPr>
          <p:nvPr/>
        </p:nvSpPr>
        <p:spPr bwMode="auto">
          <a:xfrm>
            <a:off x="5378450" y="5359400"/>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B13</a:t>
            </a:r>
          </a:p>
        </p:txBody>
      </p:sp>
      <p:sp>
        <p:nvSpPr>
          <p:cNvPr id="44" name="Rectangle 112"/>
          <p:cNvSpPr>
            <a:spLocks noChangeArrowheads="1"/>
          </p:cNvSpPr>
          <p:nvPr/>
        </p:nvSpPr>
        <p:spPr bwMode="auto">
          <a:xfrm>
            <a:off x="6127750" y="4438650"/>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5" name="Rectangle 113"/>
          <p:cNvSpPr>
            <a:spLocks noChangeArrowheads="1"/>
          </p:cNvSpPr>
          <p:nvPr/>
        </p:nvSpPr>
        <p:spPr bwMode="auto">
          <a:xfrm>
            <a:off x="6300788" y="44386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C7</a:t>
            </a:r>
          </a:p>
        </p:txBody>
      </p:sp>
      <p:sp>
        <p:nvSpPr>
          <p:cNvPr id="46" name="Rectangle 114"/>
          <p:cNvSpPr>
            <a:spLocks noChangeArrowheads="1"/>
          </p:cNvSpPr>
          <p:nvPr/>
        </p:nvSpPr>
        <p:spPr bwMode="auto">
          <a:xfrm>
            <a:off x="7451725" y="4438650"/>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7" name="Rectangle 115"/>
          <p:cNvSpPr>
            <a:spLocks noChangeArrowheads="1"/>
          </p:cNvSpPr>
          <p:nvPr/>
        </p:nvSpPr>
        <p:spPr bwMode="auto">
          <a:xfrm>
            <a:off x="6300788" y="5359400"/>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B14</a:t>
            </a:r>
          </a:p>
        </p:txBody>
      </p:sp>
      <p:sp>
        <p:nvSpPr>
          <p:cNvPr id="48" name="Rectangle 116"/>
          <p:cNvSpPr>
            <a:spLocks noChangeArrowheads="1"/>
          </p:cNvSpPr>
          <p:nvPr/>
        </p:nvSpPr>
        <p:spPr bwMode="auto">
          <a:xfrm>
            <a:off x="6877050" y="5359400"/>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B15</a:t>
            </a:r>
          </a:p>
        </p:txBody>
      </p:sp>
      <p:sp>
        <p:nvSpPr>
          <p:cNvPr id="49" name="Rectangle 117"/>
          <p:cNvSpPr>
            <a:spLocks noChangeArrowheads="1"/>
          </p:cNvSpPr>
          <p:nvPr/>
        </p:nvSpPr>
        <p:spPr bwMode="auto">
          <a:xfrm>
            <a:off x="4629150" y="6569075"/>
            <a:ext cx="2995613" cy="280987"/>
          </a:xfrm>
          <a:prstGeom prst="rect">
            <a:avLst/>
          </a:prstGeom>
          <a:solidFill>
            <a:srgbClr val="FF6600"/>
          </a:solidFill>
          <a:ln w="9525">
            <a:solidFill>
              <a:srgbClr val="000000"/>
            </a:solidFill>
            <a:miter lim="800000"/>
            <a:headEnd/>
            <a:tailEnd/>
          </a:ln>
          <a:effectLst/>
        </p:spPr>
        <p:txBody>
          <a:bodyPr wrap="none" anchor="ctr"/>
          <a:lstStyle/>
          <a:p>
            <a:endParaRPr lang="en-US" sz="1600"/>
          </a:p>
        </p:txBody>
      </p:sp>
      <p:sp>
        <p:nvSpPr>
          <p:cNvPr id="50" name="Line 118"/>
          <p:cNvSpPr>
            <a:spLocks noChangeShapeType="1"/>
          </p:cNvSpPr>
          <p:nvPr/>
        </p:nvSpPr>
        <p:spPr bwMode="auto">
          <a:xfrm>
            <a:off x="1633538" y="1614487"/>
            <a:ext cx="0" cy="5243513"/>
          </a:xfrm>
          <a:prstGeom prst="line">
            <a:avLst/>
          </a:prstGeom>
          <a:noFill/>
          <a:ln w="44450">
            <a:solidFill>
              <a:schemeClr val="folHlink"/>
            </a:solidFill>
            <a:round/>
            <a:headEnd/>
            <a:tailEnd/>
          </a:ln>
          <a:effectLst/>
        </p:spPr>
        <p:txBody>
          <a:bodyPr/>
          <a:lstStyle/>
          <a:p>
            <a:endParaRPr lang="en-US"/>
          </a:p>
        </p:txBody>
      </p:sp>
      <p:sp>
        <p:nvSpPr>
          <p:cNvPr id="51" name="Line 119"/>
          <p:cNvSpPr>
            <a:spLocks noChangeShapeType="1"/>
          </p:cNvSpPr>
          <p:nvPr/>
        </p:nvSpPr>
        <p:spPr bwMode="auto">
          <a:xfrm>
            <a:off x="1633538" y="1614487"/>
            <a:ext cx="5991225" cy="0"/>
          </a:xfrm>
          <a:prstGeom prst="line">
            <a:avLst/>
          </a:prstGeom>
          <a:noFill/>
          <a:ln w="44450">
            <a:solidFill>
              <a:schemeClr val="folHlink"/>
            </a:solidFill>
            <a:round/>
            <a:headEnd/>
            <a:tailEnd/>
          </a:ln>
          <a:effectLst/>
        </p:spPr>
        <p:txBody>
          <a:bodyPr/>
          <a:lstStyle/>
          <a:p>
            <a:endParaRPr lang="en-US" sz="1600"/>
          </a:p>
        </p:txBody>
      </p:sp>
      <p:sp>
        <p:nvSpPr>
          <p:cNvPr id="52" name="Line 120"/>
          <p:cNvSpPr>
            <a:spLocks noChangeShapeType="1"/>
          </p:cNvSpPr>
          <p:nvPr/>
        </p:nvSpPr>
        <p:spPr bwMode="auto">
          <a:xfrm>
            <a:off x="7624763" y="1614487"/>
            <a:ext cx="0" cy="5243513"/>
          </a:xfrm>
          <a:prstGeom prst="line">
            <a:avLst/>
          </a:prstGeom>
          <a:noFill/>
          <a:ln w="44450">
            <a:solidFill>
              <a:schemeClr val="folHlink"/>
            </a:solidFill>
            <a:round/>
            <a:headEnd/>
            <a:tailEnd/>
          </a:ln>
          <a:effectLst/>
        </p:spPr>
        <p:txBody>
          <a:bodyPr/>
          <a:lstStyle/>
          <a:p>
            <a:endParaRPr lang="en-US"/>
          </a:p>
        </p:txBody>
      </p:sp>
      <p:sp>
        <p:nvSpPr>
          <p:cNvPr id="53" name="Line 121"/>
          <p:cNvSpPr>
            <a:spLocks noChangeShapeType="1"/>
          </p:cNvSpPr>
          <p:nvPr/>
        </p:nvSpPr>
        <p:spPr bwMode="auto">
          <a:xfrm>
            <a:off x="1633538" y="6858000"/>
            <a:ext cx="5991225" cy="0"/>
          </a:xfrm>
          <a:prstGeom prst="line">
            <a:avLst/>
          </a:prstGeom>
          <a:noFill/>
          <a:ln w="44450">
            <a:solidFill>
              <a:schemeClr val="folHlink"/>
            </a:solidFill>
            <a:round/>
            <a:headEnd/>
            <a:tailEnd/>
          </a:ln>
          <a:effectLst/>
        </p:spPr>
        <p:txBody>
          <a:bodyPr/>
          <a:lstStyle/>
          <a:p>
            <a:endParaRPr lang="en-US" sz="1600"/>
          </a:p>
        </p:txBody>
      </p:sp>
      <p:sp>
        <p:nvSpPr>
          <p:cNvPr id="54" name="Line 122"/>
          <p:cNvSpPr>
            <a:spLocks noChangeShapeType="1"/>
          </p:cNvSpPr>
          <p:nvPr/>
        </p:nvSpPr>
        <p:spPr bwMode="auto">
          <a:xfrm>
            <a:off x="1749425" y="4092575"/>
            <a:ext cx="5761038" cy="0"/>
          </a:xfrm>
          <a:prstGeom prst="line">
            <a:avLst/>
          </a:prstGeom>
          <a:noFill/>
          <a:ln w="38100">
            <a:solidFill>
              <a:srgbClr val="FF0000"/>
            </a:solidFill>
            <a:round/>
            <a:headEnd/>
            <a:tailEnd/>
          </a:ln>
          <a:effectLst/>
        </p:spPr>
        <p:txBody>
          <a:bodyPr/>
          <a:lstStyle/>
          <a:p>
            <a:endParaRPr lang="en-US"/>
          </a:p>
        </p:txBody>
      </p:sp>
      <p:sp>
        <p:nvSpPr>
          <p:cNvPr id="55" name="Line 123"/>
          <p:cNvSpPr>
            <a:spLocks noChangeShapeType="1"/>
          </p:cNvSpPr>
          <p:nvPr/>
        </p:nvSpPr>
        <p:spPr bwMode="auto">
          <a:xfrm>
            <a:off x="7510463" y="4092575"/>
            <a:ext cx="0" cy="287337"/>
          </a:xfrm>
          <a:prstGeom prst="line">
            <a:avLst/>
          </a:prstGeom>
          <a:noFill/>
          <a:ln w="38100">
            <a:solidFill>
              <a:srgbClr val="FF3300"/>
            </a:solidFill>
            <a:round/>
            <a:headEnd/>
            <a:tailEnd/>
          </a:ln>
          <a:effectLst/>
        </p:spPr>
        <p:txBody>
          <a:bodyPr/>
          <a:lstStyle/>
          <a:p>
            <a:endParaRPr lang="en-US"/>
          </a:p>
        </p:txBody>
      </p:sp>
      <p:sp>
        <p:nvSpPr>
          <p:cNvPr id="56" name="Line 124"/>
          <p:cNvSpPr>
            <a:spLocks noChangeShapeType="1"/>
          </p:cNvSpPr>
          <p:nvPr/>
        </p:nvSpPr>
        <p:spPr bwMode="auto">
          <a:xfrm flipH="1">
            <a:off x="1749425" y="4379912"/>
            <a:ext cx="5761038" cy="0"/>
          </a:xfrm>
          <a:prstGeom prst="line">
            <a:avLst/>
          </a:prstGeom>
          <a:noFill/>
          <a:ln w="38100">
            <a:solidFill>
              <a:srgbClr val="FF3300"/>
            </a:solidFill>
            <a:round/>
            <a:headEnd/>
            <a:tailEnd/>
          </a:ln>
          <a:effectLst/>
        </p:spPr>
        <p:txBody>
          <a:bodyPr/>
          <a:lstStyle/>
          <a:p>
            <a:endParaRPr lang="en-US"/>
          </a:p>
        </p:txBody>
      </p:sp>
      <p:sp>
        <p:nvSpPr>
          <p:cNvPr id="57" name="Line 125"/>
          <p:cNvSpPr>
            <a:spLocks noChangeShapeType="1"/>
          </p:cNvSpPr>
          <p:nvPr/>
        </p:nvSpPr>
        <p:spPr bwMode="auto">
          <a:xfrm>
            <a:off x="1749425" y="4092575"/>
            <a:ext cx="0" cy="287337"/>
          </a:xfrm>
          <a:prstGeom prst="line">
            <a:avLst/>
          </a:prstGeom>
          <a:noFill/>
          <a:ln w="38100">
            <a:solidFill>
              <a:srgbClr val="FF3300"/>
            </a:solidFill>
            <a:round/>
            <a:headEnd/>
            <a:tailEnd/>
          </a:ln>
          <a:effectLst/>
        </p:spPr>
        <p:txBody>
          <a:bodyPr/>
          <a:lstStyle/>
          <a:p>
            <a:endParaRPr lang="en-US"/>
          </a:p>
        </p:txBody>
      </p:sp>
      <p:sp>
        <p:nvSpPr>
          <p:cNvPr id="58" name="Oval 126"/>
          <p:cNvSpPr>
            <a:spLocks noChangeArrowheads="1"/>
          </p:cNvSpPr>
          <p:nvPr/>
        </p:nvSpPr>
        <p:spPr bwMode="auto">
          <a:xfrm>
            <a:off x="1692275"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59" name="Oval 127"/>
          <p:cNvSpPr>
            <a:spLocks noChangeArrowheads="1"/>
          </p:cNvSpPr>
          <p:nvPr/>
        </p:nvSpPr>
        <p:spPr bwMode="auto">
          <a:xfrm>
            <a:off x="1692275"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0" name="Oval 128"/>
          <p:cNvSpPr>
            <a:spLocks noChangeArrowheads="1"/>
          </p:cNvSpPr>
          <p:nvPr/>
        </p:nvSpPr>
        <p:spPr bwMode="auto">
          <a:xfrm>
            <a:off x="2382838"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1" name="Oval 129"/>
          <p:cNvSpPr>
            <a:spLocks noChangeArrowheads="1"/>
          </p:cNvSpPr>
          <p:nvPr/>
        </p:nvSpPr>
        <p:spPr bwMode="auto">
          <a:xfrm>
            <a:off x="3074988"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2" name="Oval 130"/>
          <p:cNvSpPr>
            <a:spLocks noChangeArrowheads="1"/>
          </p:cNvSpPr>
          <p:nvPr/>
        </p:nvSpPr>
        <p:spPr bwMode="auto">
          <a:xfrm>
            <a:off x="3822700"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3" name="Oval 131"/>
          <p:cNvSpPr>
            <a:spLocks noChangeArrowheads="1"/>
          </p:cNvSpPr>
          <p:nvPr/>
        </p:nvSpPr>
        <p:spPr bwMode="auto">
          <a:xfrm>
            <a:off x="4572000"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4" name="Oval 132"/>
          <p:cNvSpPr>
            <a:spLocks noChangeArrowheads="1"/>
          </p:cNvSpPr>
          <p:nvPr/>
        </p:nvSpPr>
        <p:spPr bwMode="auto">
          <a:xfrm>
            <a:off x="5321300"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5" name="Oval 133"/>
          <p:cNvSpPr>
            <a:spLocks noChangeArrowheads="1"/>
          </p:cNvSpPr>
          <p:nvPr/>
        </p:nvSpPr>
        <p:spPr bwMode="auto">
          <a:xfrm>
            <a:off x="6069013"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6" name="Oval 134"/>
          <p:cNvSpPr>
            <a:spLocks noChangeArrowheads="1"/>
          </p:cNvSpPr>
          <p:nvPr/>
        </p:nvSpPr>
        <p:spPr bwMode="auto">
          <a:xfrm>
            <a:off x="6818313"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7" name="Oval 135"/>
          <p:cNvSpPr>
            <a:spLocks noChangeArrowheads="1"/>
          </p:cNvSpPr>
          <p:nvPr/>
        </p:nvSpPr>
        <p:spPr bwMode="auto">
          <a:xfrm>
            <a:off x="7451725"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8" name="Oval 136"/>
          <p:cNvSpPr>
            <a:spLocks noChangeArrowheads="1"/>
          </p:cNvSpPr>
          <p:nvPr/>
        </p:nvSpPr>
        <p:spPr bwMode="auto">
          <a:xfrm>
            <a:off x="7451725"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9" name="Oval 137"/>
          <p:cNvSpPr>
            <a:spLocks noChangeArrowheads="1"/>
          </p:cNvSpPr>
          <p:nvPr/>
        </p:nvSpPr>
        <p:spPr bwMode="auto">
          <a:xfrm>
            <a:off x="6818313"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0" name="Oval 138"/>
          <p:cNvSpPr>
            <a:spLocks noChangeArrowheads="1"/>
          </p:cNvSpPr>
          <p:nvPr/>
        </p:nvSpPr>
        <p:spPr bwMode="auto">
          <a:xfrm>
            <a:off x="6069013"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1" name="Oval 139"/>
          <p:cNvSpPr>
            <a:spLocks noChangeArrowheads="1"/>
          </p:cNvSpPr>
          <p:nvPr/>
        </p:nvSpPr>
        <p:spPr bwMode="auto">
          <a:xfrm>
            <a:off x="5321300"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2" name="Oval 140"/>
          <p:cNvSpPr>
            <a:spLocks noChangeArrowheads="1"/>
          </p:cNvSpPr>
          <p:nvPr/>
        </p:nvSpPr>
        <p:spPr bwMode="auto">
          <a:xfrm>
            <a:off x="4572000"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3" name="Oval 141"/>
          <p:cNvSpPr>
            <a:spLocks noChangeArrowheads="1"/>
          </p:cNvSpPr>
          <p:nvPr/>
        </p:nvSpPr>
        <p:spPr bwMode="auto">
          <a:xfrm>
            <a:off x="3822700"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4" name="Oval 142"/>
          <p:cNvSpPr>
            <a:spLocks noChangeArrowheads="1"/>
          </p:cNvSpPr>
          <p:nvPr/>
        </p:nvSpPr>
        <p:spPr bwMode="auto">
          <a:xfrm>
            <a:off x="3074988"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5" name="Oval 143"/>
          <p:cNvSpPr>
            <a:spLocks noChangeArrowheads="1"/>
          </p:cNvSpPr>
          <p:nvPr/>
        </p:nvSpPr>
        <p:spPr bwMode="auto">
          <a:xfrm>
            <a:off x="2382838"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84" name="Rectangle 83"/>
          <p:cNvSpPr/>
          <p:nvPr/>
        </p:nvSpPr>
        <p:spPr bwMode="auto">
          <a:xfrm>
            <a:off x="228600" y="1785937"/>
            <a:ext cx="533400" cy="685800"/>
          </a:xfrm>
          <a:prstGeom prst="rect">
            <a:avLst/>
          </a:prstGeom>
          <a:solidFill>
            <a:srgbClr val="92D05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p:txBody>
      </p:sp>
      <p:sp>
        <p:nvSpPr>
          <p:cNvPr id="85" name="Rectangle 84"/>
          <p:cNvSpPr/>
          <p:nvPr/>
        </p:nvSpPr>
        <p:spPr bwMode="auto">
          <a:xfrm>
            <a:off x="228600" y="2471737"/>
            <a:ext cx="533400" cy="685800"/>
          </a:xfrm>
          <a:prstGeom prst="rect">
            <a:avLst/>
          </a:prstGeom>
          <a:solidFill>
            <a:srgbClr val="FFCC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p:txBody>
      </p:sp>
      <p:sp>
        <p:nvSpPr>
          <p:cNvPr id="86" name="Rectangle 85"/>
          <p:cNvSpPr/>
          <p:nvPr/>
        </p:nvSpPr>
        <p:spPr bwMode="auto">
          <a:xfrm>
            <a:off x="228600" y="3157537"/>
            <a:ext cx="533400" cy="685800"/>
          </a:xfrm>
          <a:prstGeom prst="rect">
            <a:avLst/>
          </a:prstGeom>
          <a:solidFill>
            <a:srgbClr val="FF7C8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p:txBody>
      </p:sp>
      <p:sp>
        <p:nvSpPr>
          <p:cNvPr id="87" name="Rectangle 86"/>
          <p:cNvSpPr/>
          <p:nvPr/>
        </p:nvSpPr>
        <p:spPr bwMode="auto">
          <a:xfrm>
            <a:off x="228600" y="4071937"/>
            <a:ext cx="533400" cy="685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a:t>
            </a:r>
          </a:p>
        </p:txBody>
      </p:sp>
      <p:sp>
        <p:nvSpPr>
          <p:cNvPr id="88" name="Rectangle 87"/>
          <p:cNvSpPr/>
          <p:nvPr/>
        </p:nvSpPr>
        <p:spPr bwMode="auto">
          <a:xfrm>
            <a:off x="228600" y="4757737"/>
            <a:ext cx="533400" cy="685800"/>
          </a:xfrm>
          <a:prstGeom prst="rect">
            <a:avLst/>
          </a:prstGeom>
          <a:solidFill>
            <a:srgbClr val="6666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a:t>
            </a:r>
          </a:p>
        </p:txBody>
      </p:sp>
      <p:sp>
        <p:nvSpPr>
          <p:cNvPr id="89" name="TextBox 88"/>
          <p:cNvSpPr txBox="1"/>
          <p:nvPr/>
        </p:nvSpPr>
        <p:spPr>
          <a:xfrm>
            <a:off x="228600" y="1404937"/>
            <a:ext cx="851515" cy="369332"/>
          </a:xfrm>
          <a:prstGeom prst="rect">
            <a:avLst/>
          </a:prstGeom>
          <a:noFill/>
        </p:spPr>
        <p:txBody>
          <a:bodyPr wrap="none" rtlCol="0">
            <a:spAutoFit/>
          </a:bodyPr>
          <a:lstStyle/>
          <a:p>
            <a:r>
              <a:rPr lang="en-US" b="1" dirty="0" smtClean="0"/>
              <a:t>pages</a:t>
            </a:r>
            <a:endParaRPr lang="en-US" b="1" dirty="0"/>
          </a:p>
        </p:txBody>
      </p:sp>
      <p:sp>
        <p:nvSpPr>
          <p:cNvPr id="90" name="Rectangle 89"/>
          <p:cNvSpPr/>
          <p:nvPr/>
        </p:nvSpPr>
        <p:spPr bwMode="auto">
          <a:xfrm>
            <a:off x="1828800" y="1938337"/>
            <a:ext cx="533400" cy="685800"/>
          </a:xfrm>
          <a:prstGeom prst="rect">
            <a:avLst/>
          </a:prstGeom>
          <a:solidFill>
            <a:srgbClr val="92D05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p:txBody>
      </p:sp>
      <p:sp>
        <p:nvSpPr>
          <p:cNvPr id="91" name="Rectangle 90"/>
          <p:cNvSpPr/>
          <p:nvPr/>
        </p:nvSpPr>
        <p:spPr bwMode="auto">
          <a:xfrm>
            <a:off x="2438400" y="1938337"/>
            <a:ext cx="533400" cy="685800"/>
          </a:xfrm>
          <a:prstGeom prst="rect">
            <a:avLst/>
          </a:prstGeom>
          <a:solidFill>
            <a:srgbClr val="FFCC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p:txBody>
      </p:sp>
      <p:sp>
        <p:nvSpPr>
          <p:cNvPr id="92" name="Rectangle 91"/>
          <p:cNvSpPr/>
          <p:nvPr/>
        </p:nvSpPr>
        <p:spPr bwMode="auto">
          <a:xfrm>
            <a:off x="3352800" y="1938337"/>
            <a:ext cx="533400" cy="685800"/>
          </a:xfrm>
          <a:prstGeom prst="rect">
            <a:avLst/>
          </a:prstGeom>
          <a:solidFill>
            <a:srgbClr val="FF7C8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p:txBody>
      </p:sp>
      <p:sp>
        <p:nvSpPr>
          <p:cNvPr id="93" name="Rectangle 92"/>
          <p:cNvSpPr/>
          <p:nvPr/>
        </p:nvSpPr>
        <p:spPr bwMode="auto">
          <a:xfrm>
            <a:off x="6934200" y="5367337"/>
            <a:ext cx="533400" cy="685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a:t>
            </a:r>
          </a:p>
        </p:txBody>
      </p:sp>
      <p:sp>
        <p:nvSpPr>
          <p:cNvPr id="94" name="Rectangle 93"/>
          <p:cNvSpPr/>
          <p:nvPr/>
        </p:nvSpPr>
        <p:spPr bwMode="auto">
          <a:xfrm>
            <a:off x="1828800" y="2624137"/>
            <a:ext cx="533400" cy="685800"/>
          </a:xfrm>
          <a:prstGeom prst="rect">
            <a:avLst/>
          </a:prstGeom>
          <a:solidFill>
            <a:srgbClr val="6666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a:t>
            </a:r>
          </a:p>
        </p:txBody>
      </p:sp>
      <p:cxnSp>
        <p:nvCxnSpPr>
          <p:cNvPr id="96" name="Straight Connector 95"/>
          <p:cNvCxnSpPr>
            <a:stCxn id="86" idx="2"/>
            <a:endCxn id="87" idx="0"/>
          </p:cNvCxnSpPr>
          <p:nvPr/>
        </p:nvCxnSpPr>
        <p:spPr bwMode="auto">
          <a:xfrm rot="5400000">
            <a:off x="381000" y="3957637"/>
            <a:ext cx="228600" cy="1588"/>
          </a:xfrm>
          <a:prstGeom prst="line">
            <a:avLst/>
          </a:prstGeom>
          <a:solidFill>
            <a:schemeClr val="accent1"/>
          </a:solidFill>
          <a:ln w="57150" cap="flat" cmpd="sng" algn="ctr">
            <a:solidFill>
              <a:schemeClr val="tx1"/>
            </a:solidFill>
            <a:prstDash val="sysDot"/>
            <a:round/>
            <a:headEnd type="none" w="med" len="med"/>
            <a:tailEnd type="none" w="med" len="med"/>
          </a:ln>
          <a:effectLst/>
        </p:spPr>
      </p:cxnSp>
      <p:cxnSp>
        <p:nvCxnSpPr>
          <p:cNvPr id="97" name="Straight Connector 96"/>
          <p:cNvCxnSpPr/>
          <p:nvPr/>
        </p:nvCxnSpPr>
        <p:spPr bwMode="auto">
          <a:xfrm rot="5400000">
            <a:off x="305594" y="5671343"/>
            <a:ext cx="457200" cy="1588"/>
          </a:xfrm>
          <a:prstGeom prst="line">
            <a:avLst/>
          </a:prstGeom>
          <a:solidFill>
            <a:schemeClr val="accent1"/>
          </a:solidFill>
          <a:ln w="57150" cap="flat" cmpd="sng" algn="ctr">
            <a:solidFill>
              <a:schemeClr val="tx1"/>
            </a:solidFill>
            <a:prstDash val="sysDot"/>
            <a:round/>
            <a:headEnd type="none" w="med" len="med"/>
            <a:tailEnd type="none" w="med" len="med"/>
          </a:ln>
          <a:effectLst/>
        </p:spPr>
      </p:cxnSp>
      <p:cxnSp>
        <p:nvCxnSpPr>
          <p:cNvPr id="99" name="Straight Connector 98"/>
          <p:cNvCxnSpPr/>
          <p:nvPr/>
        </p:nvCxnSpPr>
        <p:spPr bwMode="auto">
          <a:xfrm rot="5400000">
            <a:off x="533400" y="4110037"/>
            <a:ext cx="228600" cy="1588"/>
          </a:xfrm>
          <a:prstGeom prst="line">
            <a:avLst/>
          </a:prstGeom>
          <a:solidFill>
            <a:schemeClr val="accent1"/>
          </a:solidFill>
          <a:ln w="57150" cap="flat" cmpd="sng" algn="ctr">
            <a:solidFill>
              <a:schemeClr val="tx1"/>
            </a:solidFill>
            <a:prstDash val="sysDot"/>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1+#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1+#ppt_w/2"/>
                                          </p:val>
                                        </p:tav>
                                        <p:tav tm="100000">
                                          <p:val>
                                            <p:strVal val="#ppt_x"/>
                                          </p:val>
                                        </p:tav>
                                      </p:tavLst>
                                    </p:anim>
                                    <p:anim calcmode="lin" valueType="num">
                                      <p:cBhvr additive="base">
                                        <p:cTn id="70" dur="500" fill="hold"/>
                                        <p:tgtEl>
                                          <p:spTgt spid="2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0-#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0-#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0-#ppt_w/2"/>
                                          </p:val>
                                        </p:tav>
                                        <p:tav tm="100000">
                                          <p:val>
                                            <p:strVal val="#ppt_x"/>
                                          </p:val>
                                        </p:tav>
                                      </p:tavLst>
                                    </p:anim>
                                    <p:anim calcmode="lin" valueType="num">
                                      <p:cBhvr additive="base">
                                        <p:cTn id="82" dur="5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0-#ppt_w/2"/>
                                          </p:val>
                                        </p:tav>
                                        <p:tav tm="100000">
                                          <p:val>
                                            <p:strVal val="#ppt_x"/>
                                          </p:val>
                                        </p:tav>
                                      </p:tavLst>
                                    </p:anim>
                                    <p:anim calcmode="lin" valueType="num">
                                      <p:cBhvr additive="base">
                                        <p:cTn id="86" dur="5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1+#ppt_w/2"/>
                                          </p:val>
                                        </p:tav>
                                        <p:tav tm="100000">
                                          <p:val>
                                            <p:strVal val="#ppt_x"/>
                                          </p:val>
                                        </p:tav>
                                      </p:tavLst>
                                    </p:anim>
                                    <p:anim calcmode="lin" valueType="num">
                                      <p:cBhvr additive="base">
                                        <p:cTn id="90" dur="500" fill="hold"/>
                                        <p:tgtEl>
                                          <p:spTgt spid="42"/>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1+#ppt_w/2"/>
                                          </p:val>
                                        </p:tav>
                                        <p:tav tm="100000">
                                          <p:val>
                                            <p:strVal val="#ppt_x"/>
                                          </p:val>
                                        </p:tav>
                                      </p:tavLst>
                                    </p:anim>
                                    <p:anim calcmode="lin" valueType="num">
                                      <p:cBhvr additive="base">
                                        <p:cTn id="94" dur="500" fill="hold"/>
                                        <p:tgtEl>
                                          <p:spTgt spid="43"/>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fill="hold"/>
                                        <p:tgtEl>
                                          <p:spTgt spid="47"/>
                                        </p:tgtEl>
                                        <p:attrNameLst>
                                          <p:attrName>ppt_x</p:attrName>
                                        </p:attrNameLst>
                                      </p:cBhvr>
                                      <p:tavLst>
                                        <p:tav tm="0">
                                          <p:val>
                                            <p:strVal val="1+#ppt_w/2"/>
                                          </p:val>
                                        </p:tav>
                                        <p:tav tm="100000">
                                          <p:val>
                                            <p:strVal val="#ppt_x"/>
                                          </p:val>
                                        </p:tav>
                                      </p:tavLst>
                                    </p:anim>
                                    <p:anim calcmode="lin" valueType="num">
                                      <p:cBhvr additive="base">
                                        <p:cTn id="98" dur="500" fill="hold"/>
                                        <p:tgtEl>
                                          <p:spTgt spid="47"/>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additive="base">
                                        <p:cTn id="101" dur="500" fill="hold"/>
                                        <p:tgtEl>
                                          <p:spTgt spid="48"/>
                                        </p:tgtEl>
                                        <p:attrNameLst>
                                          <p:attrName>ppt_x</p:attrName>
                                        </p:attrNameLst>
                                      </p:cBhvr>
                                      <p:tavLst>
                                        <p:tav tm="0">
                                          <p:val>
                                            <p:strVal val="1+#ppt_w/2"/>
                                          </p:val>
                                        </p:tav>
                                        <p:tav tm="100000">
                                          <p:val>
                                            <p:strVal val="#ppt_x"/>
                                          </p:val>
                                        </p:tav>
                                      </p:tavLst>
                                    </p:anim>
                                    <p:anim calcmode="lin" valueType="num">
                                      <p:cBhvr additive="base">
                                        <p:cTn id="10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0-#ppt_w/2"/>
                                          </p:val>
                                        </p:tav>
                                        <p:tav tm="100000">
                                          <p:val>
                                            <p:strVal val="#ppt_x"/>
                                          </p:val>
                                        </p:tav>
                                      </p:tavLst>
                                    </p:anim>
                                    <p:anim calcmode="lin" valueType="num">
                                      <p:cBhvr additive="base">
                                        <p:cTn id="108" dur="500" fill="hold"/>
                                        <p:tgtEl>
                                          <p:spTgt spid="5"/>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additive="base">
                                        <p:cTn id="111" dur="500" fill="hold"/>
                                        <p:tgtEl>
                                          <p:spTgt spid="6"/>
                                        </p:tgtEl>
                                        <p:attrNameLst>
                                          <p:attrName>ppt_x</p:attrName>
                                        </p:attrNameLst>
                                      </p:cBhvr>
                                      <p:tavLst>
                                        <p:tav tm="0">
                                          <p:val>
                                            <p:strVal val="0-#ppt_w/2"/>
                                          </p:val>
                                        </p:tav>
                                        <p:tav tm="100000">
                                          <p:val>
                                            <p:strVal val="#ppt_x"/>
                                          </p:val>
                                        </p:tav>
                                      </p:tavLst>
                                    </p:anim>
                                    <p:anim calcmode="lin" valueType="num">
                                      <p:cBhvr additive="base">
                                        <p:cTn id="112" dur="500" fill="hold"/>
                                        <p:tgtEl>
                                          <p:spTgt spid="6"/>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additive="base">
                                        <p:cTn id="115" dur="500" fill="hold"/>
                                        <p:tgtEl>
                                          <p:spTgt spid="11"/>
                                        </p:tgtEl>
                                        <p:attrNameLst>
                                          <p:attrName>ppt_x</p:attrName>
                                        </p:attrNameLst>
                                      </p:cBhvr>
                                      <p:tavLst>
                                        <p:tav tm="0">
                                          <p:val>
                                            <p:strVal val="0-#ppt_w/2"/>
                                          </p:val>
                                        </p:tav>
                                        <p:tav tm="100000">
                                          <p:val>
                                            <p:strVal val="#ppt_x"/>
                                          </p:val>
                                        </p:tav>
                                      </p:tavLst>
                                    </p:anim>
                                    <p:anim calcmode="lin" valueType="num">
                                      <p:cBhvr additive="base">
                                        <p:cTn id="116" dur="500" fill="hold"/>
                                        <p:tgtEl>
                                          <p:spTgt spid="11"/>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additive="base">
                                        <p:cTn id="119" dur="500" fill="hold"/>
                                        <p:tgtEl>
                                          <p:spTgt spid="13"/>
                                        </p:tgtEl>
                                        <p:attrNameLst>
                                          <p:attrName>ppt_x</p:attrName>
                                        </p:attrNameLst>
                                      </p:cBhvr>
                                      <p:tavLst>
                                        <p:tav tm="0">
                                          <p:val>
                                            <p:strVal val="0-#ppt_w/2"/>
                                          </p:val>
                                        </p:tav>
                                        <p:tav tm="100000">
                                          <p:val>
                                            <p:strVal val="#ppt_x"/>
                                          </p:val>
                                        </p:tav>
                                      </p:tavLst>
                                    </p:anim>
                                    <p:anim calcmode="lin" valueType="num">
                                      <p:cBhvr additive="base">
                                        <p:cTn id="120" dur="500" fill="hold"/>
                                        <p:tgtEl>
                                          <p:spTgt spid="13"/>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additive="base">
                                        <p:cTn id="123" dur="500" fill="hold"/>
                                        <p:tgtEl>
                                          <p:spTgt spid="17"/>
                                        </p:tgtEl>
                                        <p:attrNameLst>
                                          <p:attrName>ppt_x</p:attrName>
                                        </p:attrNameLst>
                                      </p:cBhvr>
                                      <p:tavLst>
                                        <p:tav tm="0">
                                          <p:val>
                                            <p:strVal val="1+#ppt_w/2"/>
                                          </p:val>
                                        </p:tav>
                                        <p:tav tm="100000">
                                          <p:val>
                                            <p:strVal val="#ppt_x"/>
                                          </p:val>
                                        </p:tav>
                                      </p:tavLst>
                                    </p:anim>
                                    <p:anim calcmode="lin" valueType="num">
                                      <p:cBhvr additive="base">
                                        <p:cTn id="124" dur="500" fill="hold"/>
                                        <p:tgtEl>
                                          <p:spTgt spid="17"/>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fill="hold"/>
                                        <p:tgtEl>
                                          <p:spTgt spid="21"/>
                                        </p:tgtEl>
                                        <p:attrNameLst>
                                          <p:attrName>ppt_x</p:attrName>
                                        </p:attrNameLst>
                                      </p:cBhvr>
                                      <p:tavLst>
                                        <p:tav tm="0">
                                          <p:val>
                                            <p:strVal val="1+#ppt_w/2"/>
                                          </p:val>
                                        </p:tav>
                                        <p:tav tm="100000">
                                          <p:val>
                                            <p:strVal val="#ppt_x"/>
                                          </p:val>
                                        </p:tav>
                                      </p:tavLst>
                                    </p:anim>
                                    <p:anim calcmode="lin" valueType="num">
                                      <p:cBhvr additive="base">
                                        <p:cTn id="128" dur="500" fill="hold"/>
                                        <p:tgtEl>
                                          <p:spTgt spid="21"/>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additive="base">
                                        <p:cTn id="131" dur="500" fill="hold"/>
                                        <p:tgtEl>
                                          <p:spTgt spid="22"/>
                                        </p:tgtEl>
                                        <p:attrNameLst>
                                          <p:attrName>ppt_x</p:attrName>
                                        </p:attrNameLst>
                                      </p:cBhvr>
                                      <p:tavLst>
                                        <p:tav tm="0">
                                          <p:val>
                                            <p:strVal val="1+#ppt_w/2"/>
                                          </p:val>
                                        </p:tav>
                                        <p:tav tm="100000">
                                          <p:val>
                                            <p:strVal val="#ppt_x"/>
                                          </p:val>
                                        </p:tav>
                                      </p:tavLst>
                                    </p:anim>
                                    <p:anim calcmode="lin" valueType="num">
                                      <p:cBhvr additive="base">
                                        <p:cTn id="132" dur="500" fill="hold"/>
                                        <p:tgtEl>
                                          <p:spTgt spid="22"/>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4"/>
                                        </p:tgtEl>
                                        <p:attrNameLst>
                                          <p:attrName>style.visibility</p:attrName>
                                        </p:attrNameLst>
                                      </p:cBhvr>
                                      <p:to>
                                        <p:strVal val="visible"/>
                                      </p:to>
                                    </p:set>
                                    <p:anim calcmode="lin" valueType="num">
                                      <p:cBhvr additive="base">
                                        <p:cTn id="135" dur="500" fill="hold"/>
                                        <p:tgtEl>
                                          <p:spTgt spid="24"/>
                                        </p:tgtEl>
                                        <p:attrNameLst>
                                          <p:attrName>ppt_x</p:attrName>
                                        </p:attrNameLst>
                                      </p:cBhvr>
                                      <p:tavLst>
                                        <p:tav tm="0">
                                          <p:val>
                                            <p:strVal val="1+#ppt_w/2"/>
                                          </p:val>
                                        </p:tav>
                                        <p:tav tm="100000">
                                          <p:val>
                                            <p:strVal val="#ppt_x"/>
                                          </p:val>
                                        </p:tav>
                                      </p:tavLst>
                                    </p:anim>
                                    <p:anim calcmode="lin" valueType="num">
                                      <p:cBhvr additive="base">
                                        <p:cTn id="136" dur="500" fill="hold"/>
                                        <p:tgtEl>
                                          <p:spTgt spid="24"/>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fill="hold"/>
                                        <p:tgtEl>
                                          <p:spTgt spid="29"/>
                                        </p:tgtEl>
                                        <p:attrNameLst>
                                          <p:attrName>ppt_x</p:attrName>
                                        </p:attrNameLst>
                                      </p:cBhvr>
                                      <p:tavLst>
                                        <p:tav tm="0">
                                          <p:val>
                                            <p:strVal val="0-#ppt_w/2"/>
                                          </p:val>
                                        </p:tav>
                                        <p:tav tm="100000">
                                          <p:val>
                                            <p:strVal val="#ppt_x"/>
                                          </p:val>
                                        </p:tav>
                                      </p:tavLst>
                                    </p:anim>
                                    <p:anim calcmode="lin" valueType="num">
                                      <p:cBhvr additive="base">
                                        <p:cTn id="140" dur="500" fill="hold"/>
                                        <p:tgtEl>
                                          <p:spTgt spid="29"/>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 calcmode="lin" valueType="num">
                                      <p:cBhvr additive="base">
                                        <p:cTn id="143" dur="500" fill="hold"/>
                                        <p:tgtEl>
                                          <p:spTgt spid="30"/>
                                        </p:tgtEl>
                                        <p:attrNameLst>
                                          <p:attrName>ppt_x</p:attrName>
                                        </p:attrNameLst>
                                      </p:cBhvr>
                                      <p:tavLst>
                                        <p:tav tm="0">
                                          <p:val>
                                            <p:strVal val="0-#ppt_w/2"/>
                                          </p:val>
                                        </p:tav>
                                        <p:tav tm="100000">
                                          <p:val>
                                            <p:strVal val="#ppt_x"/>
                                          </p:val>
                                        </p:tav>
                                      </p:tavLst>
                                    </p:anim>
                                    <p:anim calcmode="lin" valueType="num">
                                      <p:cBhvr additive="base">
                                        <p:cTn id="144" dur="500" fill="hold"/>
                                        <p:tgtEl>
                                          <p:spTgt spid="30"/>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0-#ppt_w/2"/>
                                          </p:val>
                                        </p:tav>
                                        <p:tav tm="100000">
                                          <p:val>
                                            <p:strVal val="#ppt_x"/>
                                          </p:val>
                                        </p:tav>
                                      </p:tavLst>
                                    </p:anim>
                                    <p:anim calcmode="lin" valueType="num">
                                      <p:cBhvr additive="base">
                                        <p:cTn id="148" dur="500" fill="hold"/>
                                        <p:tgtEl>
                                          <p:spTgt spid="33"/>
                                        </p:tgtEl>
                                        <p:attrNameLst>
                                          <p:attrName>ppt_y</p:attrName>
                                        </p:attrNameLst>
                                      </p:cBhvr>
                                      <p:tavLst>
                                        <p:tav tm="0">
                                          <p:val>
                                            <p:strVal val="#ppt_y"/>
                                          </p:val>
                                        </p:tav>
                                        <p:tav tm="100000">
                                          <p:val>
                                            <p:strVal val="#ppt_y"/>
                                          </p:val>
                                        </p:tav>
                                      </p:tavLst>
                                    </p:anim>
                                  </p:childTnLst>
                                </p:cTn>
                              </p:par>
                              <p:par>
                                <p:cTn id="149" presetID="2" presetClass="entr" presetSubtype="8"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fill="hold"/>
                                        <p:tgtEl>
                                          <p:spTgt spid="35"/>
                                        </p:tgtEl>
                                        <p:attrNameLst>
                                          <p:attrName>ppt_x</p:attrName>
                                        </p:attrNameLst>
                                      </p:cBhvr>
                                      <p:tavLst>
                                        <p:tav tm="0">
                                          <p:val>
                                            <p:strVal val="0-#ppt_w/2"/>
                                          </p:val>
                                        </p:tav>
                                        <p:tav tm="100000">
                                          <p:val>
                                            <p:strVal val="#ppt_x"/>
                                          </p:val>
                                        </p:tav>
                                      </p:tavLst>
                                    </p:anim>
                                    <p:anim calcmode="lin" valueType="num">
                                      <p:cBhvr additive="base">
                                        <p:cTn id="152" dur="500" fill="hold"/>
                                        <p:tgtEl>
                                          <p:spTgt spid="35"/>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40"/>
                                        </p:tgtEl>
                                        <p:attrNameLst>
                                          <p:attrName>style.visibility</p:attrName>
                                        </p:attrNameLst>
                                      </p:cBhvr>
                                      <p:to>
                                        <p:strVal val="visible"/>
                                      </p:to>
                                    </p:set>
                                    <p:anim calcmode="lin" valueType="num">
                                      <p:cBhvr additive="base">
                                        <p:cTn id="155" dur="500" fill="hold"/>
                                        <p:tgtEl>
                                          <p:spTgt spid="40"/>
                                        </p:tgtEl>
                                        <p:attrNameLst>
                                          <p:attrName>ppt_x</p:attrName>
                                        </p:attrNameLst>
                                      </p:cBhvr>
                                      <p:tavLst>
                                        <p:tav tm="0">
                                          <p:val>
                                            <p:strVal val="1+#ppt_w/2"/>
                                          </p:val>
                                        </p:tav>
                                        <p:tav tm="100000">
                                          <p:val>
                                            <p:strVal val="#ppt_x"/>
                                          </p:val>
                                        </p:tav>
                                      </p:tavLst>
                                    </p:anim>
                                    <p:anim calcmode="lin" valueType="num">
                                      <p:cBhvr additive="base">
                                        <p:cTn id="156" dur="500" fill="hold"/>
                                        <p:tgtEl>
                                          <p:spTgt spid="40"/>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41"/>
                                        </p:tgtEl>
                                        <p:attrNameLst>
                                          <p:attrName>style.visibility</p:attrName>
                                        </p:attrNameLst>
                                      </p:cBhvr>
                                      <p:to>
                                        <p:strVal val="visible"/>
                                      </p:to>
                                    </p:set>
                                    <p:anim calcmode="lin" valueType="num">
                                      <p:cBhvr additive="base">
                                        <p:cTn id="159" dur="500" fill="hold"/>
                                        <p:tgtEl>
                                          <p:spTgt spid="41"/>
                                        </p:tgtEl>
                                        <p:attrNameLst>
                                          <p:attrName>ppt_x</p:attrName>
                                        </p:attrNameLst>
                                      </p:cBhvr>
                                      <p:tavLst>
                                        <p:tav tm="0">
                                          <p:val>
                                            <p:strVal val="1+#ppt_w/2"/>
                                          </p:val>
                                        </p:tav>
                                        <p:tav tm="100000">
                                          <p:val>
                                            <p:strVal val="#ppt_x"/>
                                          </p:val>
                                        </p:tav>
                                      </p:tavLst>
                                    </p:anim>
                                    <p:anim calcmode="lin" valueType="num">
                                      <p:cBhvr additive="base">
                                        <p:cTn id="160" dur="500" fill="hold"/>
                                        <p:tgtEl>
                                          <p:spTgt spid="41"/>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44"/>
                                        </p:tgtEl>
                                        <p:attrNameLst>
                                          <p:attrName>style.visibility</p:attrName>
                                        </p:attrNameLst>
                                      </p:cBhvr>
                                      <p:to>
                                        <p:strVal val="visible"/>
                                      </p:to>
                                    </p:set>
                                    <p:anim calcmode="lin" valueType="num">
                                      <p:cBhvr additive="base">
                                        <p:cTn id="163" dur="500" fill="hold"/>
                                        <p:tgtEl>
                                          <p:spTgt spid="44"/>
                                        </p:tgtEl>
                                        <p:attrNameLst>
                                          <p:attrName>ppt_x</p:attrName>
                                        </p:attrNameLst>
                                      </p:cBhvr>
                                      <p:tavLst>
                                        <p:tav tm="0">
                                          <p:val>
                                            <p:strVal val="1+#ppt_w/2"/>
                                          </p:val>
                                        </p:tav>
                                        <p:tav tm="100000">
                                          <p:val>
                                            <p:strVal val="#ppt_x"/>
                                          </p:val>
                                        </p:tav>
                                      </p:tavLst>
                                    </p:anim>
                                    <p:anim calcmode="lin" valueType="num">
                                      <p:cBhvr additive="base">
                                        <p:cTn id="164" dur="500" fill="hold"/>
                                        <p:tgtEl>
                                          <p:spTgt spid="44"/>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46"/>
                                        </p:tgtEl>
                                        <p:attrNameLst>
                                          <p:attrName>style.visibility</p:attrName>
                                        </p:attrNameLst>
                                      </p:cBhvr>
                                      <p:to>
                                        <p:strVal val="visible"/>
                                      </p:to>
                                    </p:set>
                                    <p:anim calcmode="lin" valueType="num">
                                      <p:cBhvr additive="base">
                                        <p:cTn id="167" dur="500" fill="hold"/>
                                        <p:tgtEl>
                                          <p:spTgt spid="46"/>
                                        </p:tgtEl>
                                        <p:attrNameLst>
                                          <p:attrName>ppt_x</p:attrName>
                                        </p:attrNameLst>
                                      </p:cBhvr>
                                      <p:tavLst>
                                        <p:tav tm="0">
                                          <p:val>
                                            <p:strVal val="1+#ppt_w/2"/>
                                          </p:val>
                                        </p:tav>
                                        <p:tav tm="100000">
                                          <p:val>
                                            <p:strVal val="#ppt_x"/>
                                          </p:val>
                                        </p:tav>
                                      </p:tavLst>
                                    </p:anim>
                                    <p:anim calcmode="lin" valueType="num">
                                      <p:cBhvr additive="base">
                                        <p:cTn id="16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54"/>
                                        </p:tgtEl>
                                        <p:attrNameLst>
                                          <p:attrName>style.visibility</p:attrName>
                                        </p:attrNameLst>
                                      </p:cBhvr>
                                      <p:to>
                                        <p:strVal val="visible"/>
                                      </p:to>
                                    </p:set>
                                    <p:animEffect transition="in" filter="wipe(left)">
                                      <p:cBhvr>
                                        <p:cTn id="173" dur="500"/>
                                        <p:tgtEl>
                                          <p:spTgt spid="54"/>
                                        </p:tgtEl>
                                      </p:cBhvr>
                                    </p:animEffect>
                                  </p:childTnLst>
                                </p:cTn>
                              </p:par>
                            </p:childTnLst>
                          </p:cTn>
                        </p:par>
                        <p:par>
                          <p:cTn id="174" fill="hold">
                            <p:stCondLst>
                              <p:cond delay="500"/>
                            </p:stCondLst>
                            <p:childTnLst>
                              <p:par>
                                <p:cTn id="175" presetID="22" presetClass="entr" presetSubtype="1" fill="hold" grpId="0" nodeType="afterEffect">
                                  <p:stCondLst>
                                    <p:cond delay="0"/>
                                  </p:stCondLst>
                                  <p:childTnLst>
                                    <p:set>
                                      <p:cBhvr>
                                        <p:cTn id="176" dur="1" fill="hold">
                                          <p:stCondLst>
                                            <p:cond delay="0"/>
                                          </p:stCondLst>
                                        </p:cTn>
                                        <p:tgtEl>
                                          <p:spTgt spid="55"/>
                                        </p:tgtEl>
                                        <p:attrNameLst>
                                          <p:attrName>style.visibility</p:attrName>
                                        </p:attrNameLst>
                                      </p:cBhvr>
                                      <p:to>
                                        <p:strVal val="visible"/>
                                      </p:to>
                                    </p:set>
                                    <p:animEffect transition="in" filter="wipe(up)">
                                      <p:cBhvr>
                                        <p:cTn id="177" dur="500"/>
                                        <p:tgtEl>
                                          <p:spTgt spid="55"/>
                                        </p:tgtEl>
                                      </p:cBhvr>
                                    </p:animEffect>
                                  </p:childTnLst>
                                </p:cTn>
                              </p:par>
                            </p:childTnLst>
                          </p:cTn>
                        </p:par>
                        <p:par>
                          <p:cTn id="178" fill="hold">
                            <p:stCondLst>
                              <p:cond delay="1000"/>
                            </p:stCondLst>
                            <p:childTnLst>
                              <p:par>
                                <p:cTn id="179" presetID="22" presetClass="entr" presetSubtype="2"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Effect transition="in" filter="wipe(right)">
                                      <p:cBhvr>
                                        <p:cTn id="181" dur="500"/>
                                        <p:tgtEl>
                                          <p:spTgt spid="56"/>
                                        </p:tgtEl>
                                      </p:cBhvr>
                                    </p:animEffect>
                                  </p:childTnLst>
                                </p:cTn>
                              </p:par>
                            </p:childTnLst>
                          </p:cTn>
                        </p:par>
                        <p:par>
                          <p:cTn id="182" fill="hold">
                            <p:stCondLst>
                              <p:cond delay="1500"/>
                            </p:stCondLst>
                            <p:childTnLst>
                              <p:par>
                                <p:cTn id="183" presetID="22" presetClass="entr" presetSubtype="4" fill="hold" grpId="0" nodeType="afterEffect">
                                  <p:stCondLst>
                                    <p:cond delay="0"/>
                                  </p:stCondLst>
                                  <p:childTnLst>
                                    <p:set>
                                      <p:cBhvr>
                                        <p:cTn id="184" dur="1" fill="hold">
                                          <p:stCondLst>
                                            <p:cond delay="0"/>
                                          </p:stCondLst>
                                        </p:cTn>
                                        <p:tgtEl>
                                          <p:spTgt spid="57"/>
                                        </p:tgtEl>
                                        <p:attrNameLst>
                                          <p:attrName>style.visibility</p:attrName>
                                        </p:attrNameLst>
                                      </p:cBhvr>
                                      <p:to>
                                        <p:strVal val="visible"/>
                                      </p:to>
                                    </p:set>
                                    <p:animEffect transition="in" filter="wipe(down)">
                                      <p:cBhvr>
                                        <p:cTn id="185" dur="500"/>
                                        <p:tgtEl>
                                          <p:spTgt spid="57"/>
                                        </p:tgtEl>
                                      </p:cBhvr>
                                    </p:animEffect>
                                  </p:childTnLst>
                                </p:cTn>
                              </p:par>
                            </p:childTnLst>
                          </p:cTn>
                        </p:par>
                        <p:par>
                          <p:cTn id="186" fill="hold">
                            <p:stCondLst>
                              <p:cond delay="2000"/>
                            </p:stCondLst>
                            <p:childTnLst>
                              <p:par>
                                <p:cTn id="187" presetID="1" presetClass="entr" presetSubtype="0" fill="hold" grpId="0" nodeType="afterEffect">
                                  <p:stCondLst>
                                    <p:cond delay="0"/>
                                  </p:stCondLst>
                                  <p:childTnLst>
                                    <p:set>
                                      <p:cBhvr>
                                        <p:cTn id="188" dur="1" fill="hold">
                                          <p:stCondLst>
                                            <p:cond delay="0"/>
                                          </p:stCondLst>
                                        </p:cTn>
                                        <p:tgtEl>
                                          <p:spTgt spid="5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61"/>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62"/>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6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6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6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66"/>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67"/>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68"/>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69"/>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0"/>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71"/>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73"/>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4"/>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75"/>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59"/>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2" presetClass="entr" presetSubtype="1" fill="hold" grpId="0" nodeType="clickEffect">
                                  <p:stCondLst>
                                    <p:cond delay="0"/>
                                  </p:stCondLst>
                                  <p:childTnLst>
                                    <p:set>
                                      <p:cBhvr>
                                        <p:cTn id="226" dur="1" fill="hold">
                                          <p:stCondLst>
                                            <p:cond delay="0"/>
                                          </p:stCondLst>
                                        </p:cTn>
                                        <p:tgtEl>
                                          <p:spTgt spid="16"/>
                                        </p:tgtEl>
                                        <p:attrNameLst>
                                          <p:attrName>style.visibility</p:attrName>
                                        </p:attrNameLst>
                                      </p:cBhvr>
                                      <p:to>
                                        <p:strVal val="visible"/>
                                      </p:to>
                                    </p:set>
                                    <p:anim calcmode="lin" valueType="num">
                                      <p:cBhvr additive="base">
                                        <p:cTn id="227" dur="500" fill="hold"/>
                                        <p:tgtEl>
                                          <p:spTgt spid="16"/>
                                        </p:tgtEl>
                                        <p:attrNameLst>
                                          <p:attrName>ppt_x</p:attrName>
                                        </p:attrNameLst>
                                      </p:cBhvr>
                                      <p:tavLst>
                                        <p:tav tm="0">
                                          <p:val>
                                            <p:strVal val="#ppt_x"/>
                                          </p:val>
                                        </p:tav>
                                        <p:tav tm="100000">
                                          <p:val>
                                            <p:strVal val="#ppt_x"/>
                                          </p:val>
                                        </p:tav>
                                      </p:tavLst>
                                    </p:anim>
                                    <p:anim calcmode="lin" valueType="num">
                                      <p:cBhvr additive="base">
                                        <p:cTn id="228" dur="500" fill="hold"/>
                                        <p:tgtEl>
                                          <p:spTgt spid="16"/>
                                        </p:tgtEl>
                                        <p:attrNameLst>
                                          <p:attrName>ppt_y</p:attrName>
                                        </p:attrNameLst>
                                      </p:cBhvr>
                                      <p:tavLst>
                                        <p:tav tm="0">
                                          <p:val>
                                            <p:strVal val="0-#ppt_h/2"/>
                                          </p:val>
                                        </p:tav>
                                        <p:tav tm="100000">
                                          <p:val>
                                            <p:strVal val="#ppt_y"/>
                                          </p:val>
                                        </p:tav>
                                      </p:tavLst>
                                    </p:anim>
                                  </p:childTnLst>
                                </p:cTn>
                              </p:par>
                              <p:par>
                                <p:cTn id="229" presetID="2" presetClass="entr" presetSubtype="1" fill="hold" grpId="0" nodeType="withEffect">
                                  <p:stCondLst>
                                    <p:cond delay="0"/>
                                  </p:stCondLst>
                                  <p:childTnLst>
                                    <p:set>
                                      <p:cBhvr>
                                        <p:cTn id="230" dur="1" fill="hold">
                                          <p:stCondLst>
                                            <p:cond delay="0"/>
                                          </p:stCondLst>
                                        </p:cTn>
                                        <p:tgtEl>
                                          <p:spTgt spid="27"/>
                                        </p:tgtEl>
                                        <p:attrNameLst>
                                          <p:attrName>style.visibility</p:attrName>
                                        </p:attrNameLst>
                                      </p:cBhvr>
                                      <p:to>
                                        <p:strVal val="visible"/>
                                      </p:to>
                                    </p:set>
                                    <p:anim calcmode="lin" valueType="num">
                                      <p:cBhvr additive="base">
                                        <p:cTn id="231" dur="500" fill="hold"/>
                                        <p:tgtEl>
                                          <p:spTgt spid="27"/>
                                        </p:tgtEl>
                                        <p:attrNameLst>
                                          <p:attrName>ppt_x</p:attrName>
                                        </p:attrNameLst>
                                      </p:cBhvr>
                                      <p:tavLst>
                                        <p:tav tm="0">
                                          <p:val>
                                            <p:strVal val="#ppt_x"/>
                                          </p:val>
                                        </p:tav>
                                        <p:tav tm="100000">
                                          <p:val>
                                            <p:strVal val="#ppt_x"/>
                                          </p:val>
                                        </p:tav>
                                      </p:tavLst>
                                    </p:anim>
                                    <p:anim calcmode="lin" valueType="num">
                                      <p:cBhvr additive="base">
                                        <p:cTn id="232" dur="500" fill="hold"/>
                                        <p:tgtEl>
                                          <p:spTgt spid="27"/>
                                        </p:tgtEl>
                                        <p:attrNameLst>
                                          <p:attrName>ppt_y</p:attrName>
                                        </p:attrNameLst>
                                      </p:cBhvr>
                                      <p:tavLst>
                                        <p:tav tm="0">
                                          <p:val>
                                            <p:strVal val="0-#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38"/>
                                        </p:tgtEl>
                                        <p:attrNameLst>
                                          <p:attrName>style.visibility</p:attrName>
                                        </p:attrNameLst>
                                      </p:cBhvr>
                                      <p:to>
                                        <p:strVal val="visible"/>
                                      </p:to>
                                    </p:set>
                                    <p:anim calcmode="lin" valueType="num">
                                      <p:cBhvr additive="base">
                                        <p:cTn id="235" dur="500" fill="hold"/>
                                        <p:tgtEl>
                                          <p:spTgt spid="38"/>
                                        </p:tgtEl>
                                        <p:attrNameLst>
                                          <p:attrName>ppt_x</p:attrName>
                                        </p:attrNameLst>
                                      </p:cBhvr>
                                      <p:tavLst>
                                        <p:tav tm="0">
                                          <p:val>
                                            <p:strVal val="#ppt_x"/>
                                          </p:val>
                                        </p:tav>
                                        <p:tav tm="100000">
                                          <p:val>
                                            <p:strVal val="#ppt_x"/>
                                          </p:val>
                                        </p:tav>
                                      </p:tavLst>
                                    </p:anim>
                                    <p:anim calcmode="lin" valueType="num">
                                      <p:cBhvr additive="base">
                                        <p:cTn id="236" dur="500" fill="hold"/>
                                        <p:tgtEl>
                                          <p:spTgt spid="3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49"/>
                                        </p:tgtEl>
                                        <p:attrNameLst>
                                          <p:attrName>style.visibility</p:attrName>
                                        </p:attrNameLst>
                                      </p:cBhvr>
                                      <p:to>
                                        <p:strVal val="visible"/>
                                      </p:to>
                                    </p:set>
                                    <p:anim calcmode="lin" valueType="num">
                                      <p:cBhvr additive="base">
                                        <p:cTn id="239" dur="500" fill="hold"/>
                                        <p:tgtEl>
                                          <p:spTgt spid="49"/>
                                        </p:tgtEl>
                                        <p:attrNameLst>
                                          <p:attrName>ppt_x</p:attrName>
                                        </p:attrNameLst>
                                      </p:cBhvr>
                                      <p:tavLst>
                                        <p:tav tm="0">
                                          <p:val>
                                            <p:strVal val="#ppt_x"/>
                                          </p:val>
                                        </p:tav>
                                        <p:tav tm="100000">
                                          <p:val>
                                            <p:strVal val="#ppt_x"/>
                                          </p:val>
                                        </p:tav>
                                      </p:tavLst>
                                    </p:anim>
                                    <p:anim calcmode="lin" valueType="num">
                                      <p:cBhvr additive="base">
                                        <p:cTn id="2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0"/>
            <a:ext cx="9144000" cy="381000"/>
          </a:xfrm>
        </p:spPr>
        <p:txBody>
          <a:bodyPr/>
          <a:lstStyle/>
          <a:p>
            <a:r>
              <a:rPr lang="en-US" dirty="0"/>
              <a:t>Preliminaries: Baseline mapping</a:t>
            </a:r>
          </a:p>
        </p:txBody>
      </p:sp>
      <p:sp>
        <p:nvSpPr>
          <p:cNvPr id="288771" name="Rectangle 3"/>
          <p:cNvSpPr>
            <a:spLocks noGrp="1" noChangeArrowheads="1"/>
          </p:cNvSpPr>
          <p:nvPr>
            <p:ph type="body" idx="1"/>
          </p:nvPr>
        </p:nvSpPr>
        <p:spPr>
          <a:xfrm>
            <a:off x="1066800" y="836613"/>
            <a:ext cx="8077200" cy="6021387"/>
          </a:xfrm>
        </p:spPr>
        <p:txBody>
          <a:bodyPr/>
          <a:lstStyle/>
          <a:p>
            <a:r>
              <a:rPr lang="en-US"/>
              <a:t>Virtual address to physical address mapping is demand-based L2 cache-aware bin-hopping</a:t>
            </a:r>
          </a:p>
          <a:p>
            <a:pPr lvl="1"/>
            <a:r>
              <a:rPr lang="en-US"/>
              <a:t>Good for reducing L2 cache conflicts</a:t>
            </a:r>
          </a:p>
          <a:p>
            <a:r>
              <a:rPr lang="en-US"/>
              <a:t>An L2 cache block is found in a unique bank at any point in time</a:t>
            </a:r>
          </a:p>
          <a:p>
            <a:pPr lvl="1"/>
            <a:r>
              <a:rPr lang="en-US"/>
              <a:t>Home bank maintains the directory entry of each block in the bank as an extended state</a:t>
            </a:r>
          </a:p>
          <a:p>
            <a:pPr lvl="1"/>
            <a:r>
              <a:rPr lang="en-US"/>
              <a:t>Home bank may change as a block migrates</a:t>
            </a:r>
          </a:p>
          <a:p>
            <a:pPr lvl="1"/>
            <a:r>
              <a:rPr lang="en-US"/>
              <a:t>Replication not explored in this work</a:t>
            </a: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0"/>
            <a:ext cx="9144000" cy="381000"/>
          </a:xfrm>
        </p:spPr>
        <p:txBody>
          <a:bodyPr/>
          <a:lstStyle/>
          <a:p>
            <a:r>
              <a:rPr lang="en-US" dirty="0"/>
              <a:t>Preliminaries: Baseline mapping</a:t>
            </a:r>
          </a:p>
        </p:txBody>
      </p:sp>
      <p:sp>
        <p:nvSpPr>
          <p:cNvPr id="290819" name="Rectangle 3"/>
          <p:cNvSpPr>
            <a:spLocks noGrp="1" noChangeArrowheads="1"/>
          </p:cNvSpPr>
          <p:nvPr>
            <p:ph type="body" idx="1"/>
          </p:nvPr>
        </p:nvSpPr>
        <p:spPr>
          <a:xfrm>
            <a:off x="1066800" y="836613"/>
            <a:ext cx="8077200" cy="6021387"/>
          </a:xfrm>
        </p:spPr>
        <p:txBody>
          <a:bodyPr/>
          <a:lstStyle/>
          <a:p>
            <a:r>
              <a:rPr lang="en-US"/>
              <a:t>Physical address to home bank mapping is page-interleaved</a:t>
            </a:r>
          </a:p>
          <a:p>
            <a:pPr lvl="1"/>
            <a:r>
              <a:rPr lang="en-US"/>
              <a:t>Home bank number bits are located right next to the page offset bits</a:t>
            </a:r>
          </a:p>
          <a:p>
            <a:r>
              <a:rPr lang="en-US"/>
              <a:t>Private L1 caches are kept coherent via a home-based MESI directory protocol</a:t>
            </a:r>
          </a:p>
          <a:p>
            <a:pPr lvl="1"/>
            <a:r>
              <a:rPr lang="en-US"/>
              <a:t>Every L1 cache request is forwarded to the home bank first for consulting the directory entry</a:t>
            </a:r>
          </a:p>
          <a:p>
            <a:pPr lvl="1"/>
            <a:r>
              <a:rPr lang="en-US"/>
              <a:t>The cache hierarchy maintains inclusion</a:t>
            </a: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dirty="0"/>
              <a:t>Preliminaries: Observations</a:t>
            </a:r>
          </a:p>
        </p:txBody>
      </p:sp>
      <p:sp>
        <p:nvSpPr>
          <p:cNvPr id="70" name="Text Placeholder 69"/>
          <p:cNvSpPr>
            <a:spLocks noGrp="1"/>
          </p:cNvSpPr>
          <p:nvPr>
            <p:ph type="body" idx="1"/>
          </p:nvPr>
        </p:nvSpPr>
        <p:spPr>
          <a:xfrm>
            <a:off x="0" y="5410200"/>
            <a:ext cx="9144000" cy="1447800"/>
          </a:xfrm>
        </p:spPr>
        <p:txBody>
          <a:bodyPr/>
          <a:lstStyle/>
          <a:p>
            <a:r>
              <a:rPr lang="en-US" sz="1800" dirty="0" smtClean="0"/>
              <a:t>Every 100K references</a:t>
            </a:r>
          </a:p>
          <a:p>
            <a:r>
              <a:rPr lang="en-US" dirty="0" smtClean="0"/>
              <a:t>Given a time window:</a:t>
            </a:r>
          </a:p>
          <a:p>
            <a:r>
              <a:rPr lang="en-US" b="1" dirty="0" smtClean="0">
                <a:solidFill>
                  <a:srgbClr val="C00000"/>
                </a:solidFill>
              </a:rPr>
              <a:t>Most pages are accessed by </a:t>
            </a:r>
            <a:r>
              <a:rPr lang="en-US" b="1" u="sng" dirty="0" smtClean="0">
                <a:solidFill>
                  <a:srgbClr val="C00000"/>
                </a:solidFill>
              </a:rPr>
              <a:t>one core </a:t>
            </a:r>
            <a:r>
              <a:rPr lang="en-US" b="1" dirty="0" smtClean="0">
                <a:solidFill>
                  <a:srgbClr val="C00000"/>
                </a:solidFill>
              </a:rPr>
              <a:t>and </a:t>
            </a:r>
            <a:r>
              <a:rPr lang="en-US" b="1" u="sng" dirty="0" smtClean="0">
                <a:solidFill>
                  <a:srgbClr val="C00000"/>
                </a:solidFill>
              </a:rPr>
              <a:t>multiple times</a:t>
            </a:r>
            <a:endParaRPr lang="en-US" b="1" u="sng" dirty="0">
              <a:solidFill>
                <a:srgbClr val="C00000"/>
              </a:solidFill>
            </a:endParaRPr>
          </a:p>
        </p:txBody>
      </p:sp>
      <p:sp>
        <p:nvSpPr>
          <p:cNvPr id="178260" name="Text Box 84"/>
          <p:cNvSpPr txBox="1">
            <a:spLocks noChangeArrowheads="1"/>
          </p:cNvSpPr>
          <p:nvPr/>
        </p:nvSpPr>
        <p:spPr bwMode="auto">
          <a:xfrm>
            <a:off x="885825" y="4973637"/>
            <a:ext cx="1363870" cy="369332"/>
          </a:xfrm>
          <a:prstGeom prst="rect">
            <a:avLst/>
          </a:prstGeom>
          <a:noFill/>
          <a:ln w="9525">
            <a:noFill/>
            <a:miter lim="800000"/>
            <a:headEnd/>
            <a:tailEnd/>
          </a:ln>
          <a:effectLst/>
        </p:spPr>
        <p:txBody>
          <a:bodyPr wrap="square">
            <a:spAutoFit/>
          </a:bodyPr>
          <a:lstStyle/>
          <a:p>
            <a:r>
              <a:rPr lang="en-US"/>
              <a:t>Barnes</a:t>
            </a:r>
          </a:p>
        </p:txBody>
      </p:sp>
      <p:sp>
        <p:nvSpPr>
          <p:cNvPr id="178263" name="Text Box 87"/>
          <p:cNvSpPr txBox="1">
            <a:spLocks noChangeArrowheads="1"/>
          </p:cNvSpPr>
          <p:nvPr/>
        </p:nvSpPr>
        <p:spPr bwMode="auto">
          <a:xfrm>
            <a:off x="1979613" y="4973637"/>
            <a:ext cx="1253657" cy="369332"/>
          </a:xfrm>
          <a:prstGeom prst="rect">
            <a:avLst/>
          </a:prstGeom>
          <a:noFill/>
          <a:ln w="9525">
            <a:noFill/>
            <a:miter lim="800000"/>
            <a:headEnd/>
            <a:tailEnd/>
          </a:ln>
          <a:effectLst/>
        </p:spPr>
        <p:txBody>
          <a:bodyPr wrap="square">
            <a:spAutoFit/>
          </a:bodyPr>
          <a:lstStyle/>
          <a:p>
            <a:r>
              <a:rPr lang="en-US"/>
              <a:t>Matrix</a:t>
            </a:r>
          </a:p>
        </p:txBody>
      </p:sp>
      <p:sp>
        <p:nvSpPr>
          <p:cNvPr id="178266" name="Text Box 90"/>
          <p:cNvSpPr txBox="1">
            <a:spLocks noChangeArrowheads="1"/>
          </p:cNvSpPr>
          <p:nvPr/>
        </p:nvSpPr>
        <p:spPr bwMode="auto">
          <a:xfrm>
            <a:off x="2959100" y="4973637"/>
            <a:ext cx="1446528" cy="369332"/>
          </a:xfrm>
          <a:prstGeom prst="rect">
            <a:avLst/>
          </a:prstGeom>
          <a:noFill/>
          <a:ln w="9525">
            <a:noFill/>
            <a:miter lim="800000"/>
            <a:headEnd/>
            <a:tailEnd/>
          </a:ln>
          <a:effectLst/>
        </p:spPr>
        <p:txBody>
          <a:bodyPr wrap="square">
            <a:spAutoFit/>
          </a:bodyPr>
          <a:lstStyle/>
          <a:p>
            <a:r>
              <a:rPr lang="en-US" dirty="0" err="1"/>
              <a:t>Equake</a:t>
            </a:r>
            <a:endParaRPr lang="en-US" dirty="0"/>
          </a:p>
        </p:txBody>
      </p:sp>
      <p:sp>
        <p:nvSpPr>
          <p:cNvPr id="178269" name="Text Box 93"/>
          <p:cNvSpPr txBox="1">
            <a:spLocks noChangeArrowheads="1"/>
          </p:cNvSpPr>
          <p:nvPr/>
        </p:nvSpPr>
        <p:spPr bwMode="auto">
          <a:xfrm>
            <a:off x="4052888" y="4973637"/>
            <a:ext cx="1182806" cy="369332"/>
          </a:xfrm>
          <a:prstGeom prst="rect">
            <a:avLst/>
          </a:prstGeom>
          <a:noFill/>
          <a:ln w="9525">
            <a:noFill/>
            <a:miter lim="800000"/>
            <a:headEnd/>
            <a:tailEnd/>
          </a:ln>
          <a:effectLst/>
        </p:spPr>
        <p:txBody>
          <a:bodyPr wrap="square">
            <a:spAutoFit/>
          </a:bodyPr>
          <a:lstStyle/>
          <a:p>
            <a:r>
              <a:rPr lang="en-US"/>
              <a:t>FFTW</a:t>
            </a:r>
          </a:p>
        </p:txBody>
      </p:sp>
      <p:sp>
        <p:nvSpPr>
          <p:cNvPr id="178272" name="Text Box 96"/>
          <p:cNvSpPr txBox="1">
            <a:spLocks noChangeArrowheads="1"/>
          </p:cNvSpPr>
          <p:nvPr/>
        </p:nvSpPr>
        <p:spPr bwMode="auto">
          <a:xfrm>
            <a:off x="5032375" y="4973637"/>
            <a:ext cx="1279242" cy="369332"/>
          </a:xfrm>
          <a:prstGeom prst="rect">
            <a:avLst/>
          </a:prstGeom>
          <a:noFill/>
          <a:ln w="9525">
            <a:noFill/>
            <a:miter lim="800000"/>
            <a:headEnd/>
            <a:tailEnd/>
          </a:ln>
          <a:effectLst/>
        </p:spPr>
        <p:txBody>
          <a:bodyPr wrap="square">
            <a:spAutoFit/>
          </a:bodyPr>
          <a:lstStyle/>
          <a:p>
            <a:r>
              <a:rPr lang="en-US" dirty="0"/>
              <a:t>Ocean</a:t>
            </a:r>
          </a:p>
        </p:txBody>
      </p:sp>
      <p:sp>
        <p:nvSpPr>
          <p:cNvPr id="178273" name="Text Box 97"/>
          <p:cNvSpPr txBox="1">
            <a:spLocks noChangeArrowheads="1"/>
          </p:cNvSpPr>
          <p:nvPr/>
        </p:nvSpPr>
        <p:spPr bwMode="auto">
          <a:xfrm>
            <a:off x="6242050" y="4973637"/>
            <a:ext cx="1149350" cy="369332"/>
          </a:xfrm>
          <a:prstGeom prst="rect">
            <a:avLst/>
          </a:prstGeom>
          <a:noFill/>
          <a:ln w="9525">
            <a:noFill/>
            <a:miter lim="800000"/>
            <a:headEnd/>
            <a:tailEnd/>
          </a:ln>
          <a:effectLst/>
        </p:spPr>
        <p:txBody>
          <a:bodyPr wrap="square">
            <a:spAutoFit/>
          </a:bodyPr>
          <a:lstStyle/>
          <a:p>
            <a:r>
              <a:rPr lang="en-US"/>
              <a:t>Radix</a:t>
            </a:r>
          </a:p>
        </p:txBody>
      </p:sp>
      <p:grpSp>
        <p:nvGrpSpPr>
          <p:cNvPr id="67" name="Group 66"/>
          <p:cNvGrpSpPr/>
          <p:nvPr/>
        </p:nvGrpSpPr>
        <p:grpSpPr>
          <a:xfrm>
            <a:off x="0" y="304800"/>
            <a:ext cx="8382000" cy="4772830"/>
            <a:chOff x="0" y="893763"/>
            <a:chExt cx="9144000" cy="5421885"/>
          </a:xfrm>
        </p:grpSpPr>
        <p:sp>
          <p:nvSpPr>
            <p:cNvPr id="178181" name="Line 5"/>
            <p:cNvSpPr>
              <a:spLocks noChangeShapeType="1"/>
            </p:cNvSpPr>
            <p:nvPr/>
          </p:nvSpPr>
          <p:spPr bwMode="auto">
            <a:xfrm>
              <a:off x="885825" y="1585913"/>
              <a:ext cx="0" cy="4608512"/>
            </a:xfrm>
            <a:prstGeom prst="line">
              <a:avLst/>
            </a:prstGeom>
            <a:noFill/>
            <a:ln w="38100">
              <a:solidFill>
                <a:srgbClr val="00FF00"/>
              </a:solidFill>
              <a:round/>
              <a:headEnd/>
              <a:tailEnd/>
            </a:ln>
            <a:effectLst/>
          </p:spPr>
          <p:txBody>
            <a:bodyPr/>
            <a:lstStyle/>
            <a:p>
              <a:endParaRPr lang="en-US" sz="1400"/>
            </a:p>
          </p:txBody>
        </p:sp>
        <p:sp>
          <p:nvSpPr>
            <p:cNvPr id="178182" name="Line 6"/>
            <p:cNvSpPr>
              <a:spLocks noChangeShapeType="1"/>
            </p:cNvSpPr>
            <p:nvPr/>
          </p:nvSpPr>
          <p:spPr bwMode="auto">
            <a:xfrm>
              <a:off x="885825" y="6194425"/>
              <a:ext cx="8258175" cy="0"/>
            </a:xfrm>
            <a:prstGeom prst="line">
              <a:avLst/>
            </a:prstGeom>
            <a:noFill/>
            <a:ln w="38100">
              <a:solidFill>
                <a:srgbClr val="00FF00"/>
              </a:solidFill>
              <a:round/>
              <a:headEnd/>
              <a:tailEnd/>
            </a:ln>
            <a:effectLst/>
          </p:spPr>
          <p:txBody>
            <a:bodyPr/>
            <a:lstStyle/>
            <a:p>
              <a:endParaRPr lang="en-US" sz="1400"/>
            </a:p>
          </p:txBody>
        </p:sp>
        <p:sp>
          <p:nvSpPr>
            <p:cNvPr id="178183" name="Line 7"/>
            <p:cNvSpPr>
              <a:spLocks noChangeShapeType="1"/>
            </p:cNvSpPr>
            <p:nvPr/>
          </p:nvSpPr>
          <p:spPr bwMode="auto">
            <a:xfrm>
              <a:off x="885825" y="5272088"/>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184" name="Line 8"/>
            <p:cNvSpPr>
              <a:spLocks noChangeShapeType="1"/>
            </p:cNvSpPr>
            <p:nvPr/>
          </p:nvSpPr>
          <p:spPr bwMode="auto">
            <a:xfrm>
              <a:off x="885825" y="4351338"/>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185" name="Line 9"/>
            <p:cNvSpPr>
              <a:spLocks noChangeShapeType="1"/>
            </p:cNvSpPr>
            <p:nvPr/>
          </p:nvSpPr>
          <p:spPr bwMode="auto">
            <a:xfrm>
              <a:off x="885825" y="3429000"/>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186" name="Line 10"/>
            <p:cNvSpPr>
              <a:spLocks noChangeShapeType="1"/>
            </p:cNvSpPr>
            <p:nvPr/>
          </p:nvSpPr>
          <p:spPr bwMode="auto">
            <a:xfrm>
              <a:off x="885825" y="2506663"/>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187" name="Line 11"/>
            <p:cNvSpPr>
              <a:spLocks noChangeShapeType="1"/>
            </p:cNvSpPr>
            <p:nvPr/>
          </p:nvSpPr>
          <p:spPr bwMode="auto">
            <a:xfrm>
              <a:off x="885825" y="1585913"/>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211" name="Rectangle 35"/>
            <p:cNvSpPr>
              <a:spLocks noChangeArrowheads="1"/>
            </p:cNvSpPr>
            <p:nvPr/>
          </p:nvSpPr>
          <p:spPr bwMode="auto">
            <a:xfrm>
              <a:off x="1116013" y="3141663"/>
              <a:ext cx="288925" cy="3052762"/>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41" name="Rectangle 65"/>
            <p:cNvSpPr>
              <a:spLocks noChangeArrowheads="1"/>
            </p:cNvSpPr>
            <p:nvPr/>
          </p:nvSpPr>
          <p:spPr bwMode="auto">
            <a:xfrm>
              <a:off x="7221538" y="1355725"/>
              <a:ext cx="914400" cy="171450"/>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242" name="Rectangle 66"/>
            <p:cNvSpPr>
              <a:spLocks noChangeArrowheads="1"/>
            </p:cNvSpPr>
            <p:nvPr/>
          </p:nvSpPr>
          <p:spPr bwMode="auto">
            <a:xfrm>
              <a:off x="7221538" y="1700213"/>
              <a:ext cx="914400" cy="173037"/>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243" name="Rectangle 67"/>
            <p:cNvSpPr>
              <a:spLocks noChangeArrowheads="1"/>
            </p:cNvSpPr>
            <p:nvPr/>
          </p:nvSpPr>
          <p:spPr bwMode="auto">
            <a:xfrm>
              <a:off x="7221538" y="1989138"/>
              <a:ext cx="914400" cy="171450"/>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44" name="Rectangle 68"/>
            <p:cNvSpPr>
              <a:spLocks noChangeArrowheads="1"/>
            </p:cNvSpPr>
            <p:nvPr/>
          </p:nvSpPr>
          <p:spPr bwMode="auto">
            <a:xfrm>
              <a:off x="7221538" y="2276475"/>
              <a:ext cx="914400" cy="173038"/>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46" name="Text Box 70"/>
            <p:cNvSpPr txBox="1">
              <a:spLocks noChangeArrowheads="1"/>
            </p:cNvSpPr>
            <p:nvPr/>
          </p:nvSpPr>
          <p:spPr bwMode="auto">
            <a:xfrm>
              <a:off x="7683500" y="1239838"/>
              <a:ext cx="1460500" cy="384594"/>
            </a:xfrm>
            <a:prstGeom prst="rect">
              <a:avLst/>
            </a:prstGeom>
            <a:noFill/>
            <a:ln w="9525">
              <a:noFill/>
              <a:miter lim="800000"/>
              <a:headEnd/>
              <a:tailEnd/>
            </a:ln>
            <a:effectLst/>
          </p:spPr>
          <p:txBody>
            <a:bodyPr>
              <a:spAutoFit/>
            </a:bodyPr>
            <a:lstStyle/>
            <a:p>
              <a:pPr algn="r"/>
              <a:r>
                <a:rPr lang="en-US" sz="1600"/>
                <a:t>&gt;= 32</a:t>
              </a:r>
            </a:p>
          </p:txBody>
        </p:sp>
        <p:sp>
          <p:nvSpPr>
            <p:cNvPr id="178247" name="Text Box 71"/>
            <p:cNvSpPr txBox="1">
              <a:spLocks noChangeArrowheads="1"/>
            </p:cNvSpPr>
            <p:nvPr/>
          </p:nvSpPr>
          <p:spPr bwMode="auto">
            <a:xfrm>
              <a:off x="7820025" y="1527175"/>
              <a:ext cx="1323975" cy="384594"/>
            </a:xfrm>
            <a:prstGeom prst="rect">
              <a:avLst/>
            </a:prstGeom>
            <a:noFill/>
            <a:ln w="9525">
              <a:noFill/>
              <a:miter lim="800000"/>
              <a:headEnd/>
              <a:tailEnd/>
            </a:ln>
            <a:effectLst/>
          </p:spPr>
          <p:txBody>
            <a:bodyPr>
              <a:spAutoFit/>
            </a:bodyPr>
            <a:lstStyle/>
            <a:p>
              <a:pPr algn="r"/>
              <a:r>
                <a:rPr lang="en-US" sz="1600"/>
                <a:t>[16, 31]</a:t>
              </a:r>
            </a:p>
          </p:txBody>
        </p:sp>
        <p:sp>
          <p:nvSpPr>
            <p:cNvPr id="178248" name="Text Box 72"/>
            <p:cNvSpPr txBox="1">
              <a:spLocks noChangeArrowheads="1"/>
            </p:cNvSpPr>
            <p:nvPr/>
          </p:nvSpPr>
          <p:spPr bwMode="auto">
            <a:xfrm>
              <a:off x="8027988" y="1816100"/>
              <a:ext cx="1116012" cy="384594"/>
            </a:xfrm>
            <a:prstGeom prst="rect">
              <a:avLst/>
            </a:prstGeom>
            <a:noFill/>
            <a:ln w="9525">
              <a:noFill/>
              <a:miter lim="800000"/>
              <a:headEnd/>
              <a:tailEnd/>
            </a:ln>
            <a:effectLst/>
          </p:spPr>
          <p:txBody>
            <a:bodyPr>
              <a:spAutoFit/>
            </a:bodyPr>
            <a:lstStyle/>
            <a:p>
              <a:pPr algn="r"/>
              <a:r>
                <a:rPr lang="en-US" sz="1600"/>
                <a:t>[8, 15]</a:t>
              </a:r>
            </a:p>
          </p:txBody>
        </p:sp>
        <p:sp>
          <p:nvSpPr>
            <p:cNvPr id="178249" name="Text Box 73"/>
            <p:cNvSpPr txBox="1">
              <a:spLocks noChangeArrowheads="1"/>
            </p:cNvSpPr>
            <p:nvPr/>
          </p:nvSpPr>
          <p:spPr bwMode="auto">
            <a:xfrm>
              <a:off x="7877175" y="2103439"/>
              <a:ext cx="1266825" cy="384594"/>
            </a:xfrm>
            <a:prstGeom prst="rect">
              <a:avLst/>
            </a:prstGeom>
            <a:noFill/>
            <a:ln w="9525">
              <a:noFill/>
              <a:miter lim="800000"/>
              <a:headEnd/>
              <a:tailEnd/>
            </a:ln>
            <a:effectLst/>
          </p:spPr>
          <p:txBody>
            <a:bodyPr>
              <a:spAutoFit/>
            </a:bodyPr>
            <a:lstStyle/>
            <a:p>
              <a:pPr algn="r"/>
              <a:r>
                <a:rPr lang="en-US" sz="1600"/>
                <a:t>[1, 7]</a:t>
              </a:r>
            </a:p>
          </p:txBody>
        </p:sp>
        <p:sp>
          <p:nvSpPr>
            <p:cNvPr id="178251" name="Text Box 75"/>
            <p:cNvSpPr txBox="1">
              <a:spLocks noChangeArrowheads="1"/>
            </p:cNvSpPr>
            <p:nvPr/>
          </p:nvSpPr>
          <p:spPr bwMode="auto">
            <a:xfrm>
              <a:off x="0" y="893763"/>
              <a:ext cx="5765914" cy="524447"/>
            </a:xfrm>
            <a:prstGeom prst="rect">
              <a:avLst/>
            </a:prstGeom>
            <a:noFill/>
            <a:ln w="9525">
              <a:noFill/>
              <a:miter lim="800000"/>
              <a:headEnd/>
              <a:tailEnd/>
            </a:ln>
            <a:effectLst/>
          </p:spPr>
          <p:txBody>
            <a:bodyPr wrap="none">
              <a:spAutoFit/>
            </a:bodyPr>
            <a:lstStyle/>
            <a:p>
              <a:r>
                <a:rPr lang="en-US" sz="2400" dirty="0"/>
                <a:t>Fraction of all pages or L2$ accesses</a:t>
              </a:r>
            </a:p>
          </p:txBody>
        </p:sp>
        <p:sp>
          <p:nvSpPr>
            <p:cNvPr id="178252" name="Text Box 76"/>
            <p:cNvSpPr txBox="1">
              <a:spLocks noChangeArrowheads="1"/>
            </p:cNvSpPr>
            <p:nvPr/>
          </p:nvSpPr>
          <p:spPr bwMode="auto">
            <a:xfrm>
              <a:off x="482600" y="5791201"/>
              <a:ext cx="388569" cy="524447"/>
            </a:xfrm>
            <a:prstGeom prst="rect">
              <a:avLst/>
            </a:prstGeom>
            <a:noFill/>
            <a:ln w="9525">
              <a:noFill/>
              <a:miter lim="800000"/>
              <a:headEnd/>
              <a:tailEnd/>
            </a:ln>
            <a:effectLst/>
          </p:spPr>
          <p:txBody>
            <a:bodyPr wrap="none">
              <a:spAutoFit/>
            </a:bodyPr>
            <a:lstStyle/>
            <a:p>
              <a:r>
                <a:rPr lang="en-US" sz="2400"/>
                <a:t>0</a:t>
              </a:r>
            </a:p>
          </p:txBody>
        </p:sp>
        <p:sp>
          <p:nvSpPr>
            <p:cNvPr id="178253" name="Text Box 77"/>
            <p:cNvSpPr txBox="1">
              <a:spLocks noChangeArrowheads="1"/>
            </p:cNvSpPr>
            <p:nvPr/>
          </p:nvSpPr>
          <p:spPr bwMode="auto">
            <a:xfrm>
              <a:off x="193675" y="4984750"/>
              <a:ext cx="668365" cy="524447"/>
            </a:xfrm>
            <a:prstGeom prst="rect">
              <a:avLst/>
            </a:prstGeom>
            <a:noFill/>
            <a:ln w="9525">
              <a:noFill/>
              <a:miter lim="800000"/>
              <a:headEnd/>
              <a:tailEnd/>
            </a:ln>
            <a:effectLst/>
          </p:spPr>
          <p:txBody>
            <a:bodyPr wrap="none">
              <a:spAutoFit/>
            </a:bodyPr>
            <a:lstStyle/>
            <a:p>
              <a:r>
                <a:rPr lang="en-US" sz="2400"/>
                <a:t>0.2</a:t>
              </a:r>
            </a:p>
          </p:txBody>
        </p:sp>
        <p:sp>
          <p:nvSpPr>
            <p:cNvPr id="178254" name="Text Box 78"/>
            <p:cNvSpPr txBox="1">
              <a:spLocks noChangeArrowheads="1"/>
            </p:cNvSpPr>
            <p:nvPr/>
          </p:nvSpPr>
          <p:spPr bwMode="auto">
            <a:xfrm>
              <a:off x="193675" y="4062413"/>
              <a:ext cx="668365" cy="524447"/>
            </a:xfrm>
            <a:prstGeom prst="rect">
              <a:avLst/>
            </a:prstGeom>
            <a:noFill/>
            <a:ln w="9525">
              <a:noFill/>
              <a:miter lim="800000"/>
              <a:headEnd/>
              <a:tailEnd/>
            </a:ln>
            <a:effectLst/>
          </p:spPr>
          <p:txBody>
            <a:bodyPr wrap="none">
              <a:spAutoFit/>
            </a:bodyPr>
            <a:lstStyle/>
            <a:p>
              <a:r>
                <a:rPr lang="en-US" sz="2400"/>
                <a:t>0.4</a:t>
              </a:r>
            </a:p>
          </p:txBody>
        </p:sp>
        <p:sp>
          <p:nvSpPr>
            <p:cNvPr id="178255" name="Text Box 79"/>
            <p:cNvSpPr txBox="1">
              <a:spLocks noChangeArrowheads="1"/>
            </p:cNvSpPr>
            <p:nvPr/>
          </p:nvSpPr>
          <p:spPr bwMode="auto">
            <a:xfrm>
              <a:off x="193675" y="3141663"/>
              <a:ext cx="668365" cy="524447"/>
            </a:xfrm>
            <a:prstGeom prst="rect">
              <a:avLst/>
            </a:prstGeom>
            <a:noFill/>
            <a:ln w="9525">
              <a:noFill/>
              <a:miter lim="800000"/>
              <a:headEnd/>
              <a:tailEnd/>
            </a:ln>
            <a:effectLst/>
          </p:spPr>
          <p:txBody>
            <a:bodyPr wrap="none">
              <a:spAutoFit/>
            </a:bodyPr>
            <a:lstStyle/>
            <a:p>
              <a:r>
                <a:rPr lang="en-US" sz="2400"/>
                <a:t>0.6</a:t>
              </a:r>
            </a:p>
          </p:txBody>
        </p:sp>
        <p:sp>
          <p:nvSpPr>
            <p:cNvPr id="178256" name="Text Box 80"/>
            <p:cNvSpPr txBox="1">
              <a:spLocks noChangeArrowheads="1"/>
            </p:cNvSpPr>
            <p:nvPr/>
          </p:nvSpPr>
          <p:spPr bwMode="auto">
            <a:xfrm>
              <a:off x="193675" y="2219325"/>
              <a:ext cx="668365" cy="524447"/>
            </a:xfrm>
            <a:prstGeom prst="rect">
              <a:avLst/>
            </a:prstGeom>
            <a:noFill/>
            <a:ln w="9525">
              <a:noFill/>
              <a:miter lim="800000"/>
              <a:headEnd/>
              <a:tailEnd/>
            </a:ln>
            <a:effectLst/>
          </p:spPr>
          <p:txBody>
            <a:bodyPr wrap="none">
              <a:spAutoFit/>
            </a:bodyPr>
            <a:lstStyle/>
            <a:p>
              <a:r>
                <a:rPr lang="en-US" sz="2400"/>
                <a:t>0.8</a:t>
              </a:r>
            </a:p>
          </p:txBody>
        </p:sp>
        <p:sp>
          <p:nvSpPr>
            <p:cNvPr id="178257" name="Text Box 81"/>
            <p:cNvSpPr txBox="1">
              <a:spLocks noChangeArrowheads="1"/>
            </p:cNvSpPr>
            <p:nvPr/>
          </p:nvSpPr>
          <p:spPr bwMode="auto">
            <a:xfrm>
              <a:off x="136525" y="1355725"/>
              <a:ext cx="668365" cy="524447"/>
            </a:xfrm>
            <a:prstGeom prst="rect">
              <a:avLst/>
            </a:prstGeom>
            <a:noFill/>
            <a:ln w="9525">
              <a:noFill/>
              <a:miter lim="800000"/>
              <a:headEnd/>
              <a:tailEnd/>
            </a:ln>
            <a:effectLst/>
          </p:spPr>
          <p:txBody>
            <a:bodyPr wrap="none">
              <a:spAutoFit/>
            </a:bodyPr>
            <a:lstStyle/>
            <a:p>
              <a:r>
                <a:rPr lang="en-US" sz="2400"/>
                <a:t>1.0</a:t>
              </a:r>
            </a:p>
          </p:txBody>
        </p:sp>
        <p:sp>
          <p:nvSpPr>
            <p:cNvPr id="178281" name="Rectangle 105"/>
            <p:cNvSpPr>
              <a:spLocks noChangeArrowheads="1"/>
            </p:cNvSpPr>
            <p:nvPr/>
          </p:nvSpPr>
          <p:spPr bwMode="auto">
            <a:xfrm>
              <a:off x="2152650" y="2738438"/>
              <a:ext cx="287338" cy="3455987"/>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3" name="Rectangle 107"/>
            <p:cNvSpPr>
              <a:spLocks noChangeArrowheads="1"/>
            </p:cNvSpPr>
            <p:nvPr/>
          </p:nvSpPr>
          <p:spPr bwMode="auto">
            <a:xfrm>
              <a:off x="3189288" y="2103438"/>
              <a:ext cx="287337" cy="4090987"/>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4" name="Rectangle 108"/>
            <p:cNvSpPr>
              <a:spLocks noChangeArrowheads="1"/>
            </p:cNvSpPr>
            <p:nvPr/>
          </p:nvSpPr>
          <p:spPr bwMode="auto">
            <a:xfrm>
              <a:off x="4225925" y="2046288"/>
              <a:ext cx="287338" cy="4148137"/>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5" name="Rectangle 109"/>
            <p:cNvSpPr>
              <a:spLocks noChangeArrowheads="1"/>
            </p:cNvSpPr>
            <p:nvPr/>
          </p:nvSpPr>
          <p:spPr bwMode="auto">
            <a:xfrm>
              <a:off x="5262563" y="1931988"/>
              <a:ext cx="287337" cy="4262437"/>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6" name="Rectangle 110"/>
            <p:cNvSpPr>
              <a:spLocks noChangeArrowheads="1"/>
            </p:cNvSpPr>
            <p:nvPr/>
          </p:nvSpPr>
          <p:spPr bwMode="auto">
            <a:xfrm>
              <a:off x="6357938" y="1758950"/>
              <a:ext cx="288925" cy="4435475"/>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7" name="Rectangle 111"/>
            <p:cNvSpPr>
              <a:spLocks noChangeArrowheads="1"/>
            </p:cNvSpPr>
            <p:nvPr/>
          </p:nvSpPr>
          <p:spPr bwMode="auto">
            <a:xfrm>
              <a:off x="1460500" y="5791200"/>
              <a:ext cx="288925" cy="403225"/>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88" name="Rectangle 112"/>
            <p:cNvSpPr>
              <a:spLocks noChangeArrowheads="1"/>
            </p:cNvSpPr>
            <p:nvPr/>
          </p:nvSpPr>
          <p:spPr bwMode="auto">
            <a:xfrm>
              <a:off x="2498725" y="6137275"/>
              <a:ext cx="287338" cy="57150"/>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89" name="Rectangle 113"/>
            <p:cNvSpPr>
              <a:spLocks noChangeArrowheads="1"/>
            </p:cNvSpPr>
            <p:nvPr/>
          </p:nvSpPr>
          <p:spPr bwMode="auto">
            <a:xfrm>
              <a:off x="3535363" y="6078538"/>
              <a:ext cx="288925" cy="115887"/>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90" name="Rectangle 114"/>
            <p:cNvSpPr>
              <a:spLocks noChangeArrowheads="1"/>
            </p:cNvSpPr>
            <p:nvPr/>
          </p:nvSpPr>
          <p:spPr bwMode="auto">
            <a:xfrm>
              <a:off x="4572000" y="6078538"/>
              <a:ext cx="287338" cy="115887"/>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92" name="Rectangle 116"/>
            <p:cNvSpPr>
              <a:spLocks noChangeArrowheads="1"/>
            </p:cNvSpPr>
            <p:nvPr/>
          </p:nvSpPr>
          <p:spPr bwMode="auto">
            <a:xfrm>
              <a:off x="5608638" y="6078538"/>
              <a:ext cx="287337" cy="115887"/>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93" name="Rectangle 117"/>
            <p:cNvSpPr>
              <a:spLocks noChangeArrowheads="1"/>
            </p:cNvSpPr>
            <p:nvPr/>
          </p:nvSpPr>
          <p:spPr bwMode="auto">
            <a:xfrm>
              <a:off x="6704013" y="6078538"/>
              <a:ext cx="287337" cy="115887"/>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94" name="Rectangle 118"/>
            <p:cNvSpPr>
              <a:spLocks noChangeArrowheads="1"/>
            </p:cNvSpPr>
            <p:nvPr/>
          </p:nvSpPr>
          <p:spPr bwMode="auto">
            <a:xfrm>
              <a:off x="1460500" y="5502275"/>
              <a:ext cx="288925" cy="288925"/>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96" name="Rectangle 120"/>
            <p:cNvSpPr>
              <a:spLocks noChangeArrowheads="1"/>
            </p:cNvSpPr>
            <p:nvPr/>
          </p:nvSpPr>
          <p:spPr bwMode="auto">
            <a:xfrm>
              <a:off x="2498725" y="6078538"/>
              <a:ext cx="287338" cy="58737"/>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97" name="Rectangle 121"/>
            <p:cNvSpPr>
              <a:spLocks noChangeArrowheads="1"/>
            </p:cNvSpPr>
            <p:nvPr/>
          </p:nvSpPr>
          <p:spPr bwMode="auto">
            <a:xfrm>
              <a:off x="3535363" y="5964238"/>
              <a:ext cx="288925" cy="115887"/>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98" name="Rectangle 122"/>
            <p:cNvSpPr>
              <a:spLocks noChangeArrowheads="1"/>
            </p:cNvSpPr>
            <p:nvPr/>
          </p:nvSpPr>
          <p:spPr bwMode="auto">
            <a:xfrm>
              <a:off x="4572000" y="5848350"/>
              <a:ext cx="287338" cy="231775"/>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99" name="Rectangle 123"/>
            <p:cNvSpPr>
              <a:spLocks noChangeArrowheads="1"/>
            </p:cNvSpPr>
            <p:nvPr/>
          </p:nvSpPr>
          <p:spPr bwMode="auto">
            <a:xfrm>
              <a:off x="6704013" y="5041900"/>
              <a:ext cx="288925" cy="1038225"/>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300" name="Rectangle 124"/>
            <p:cNvSpPr>
              <a:spLocks noChangeArrowheads="1"/>
            </p:cNvSpPr>
            <p:nvPr/>
          </p:nvSpPr>
          <p:spPr bwMode="auto">
            <a:xfrm>
              <a:off x="1460500" y="5157788"/>
              <a:ext cx="288925" cy="346075"/>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1" name="Rectangle 125"/>
            <p:cNvSpPr>
              <a:spLocks noChangeArrowheads="1"/>
            </p:cNvSpPr>
            <p:nvPr/>
          </p:nvSpPr>
          <p:spPr bwMode="auto">
            <a:xfrm>
              <a:off x="2498725" y="5848350"/>
              <a:ext cx="288925" cy="231775"/>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2" name="Rectangle 126"/>
            <p:cNvSpPr>
              <a:spLocks noChangeArrowheads="1"/>
            </p:cNvSpPr>
            <p:nvPr/>
          </p:nvSpPr>
          <p:spPr bwMode="auto">
            <a:xfrm>
              <a:off x="3535363" y="5387975"/>
              <a:ext cx="288925" cy="576263"/>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3" name="Rectangle 127"/>
            <p:cNvSpPr>
              <a:spLocks noChangeArrowheads="1"/>
            </p:cNvSpPr>
            <p:nvPr/>
          </p:nvSpPr>
          <p:spPr bwMode="auto">
            <a:xfrm>
              <a:off x="4572000" y="5387975"/>
              <a:ext cx="287338" cy="460375"/>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4" name="Rectangle 128"/>
            <p:cNvSpPr>
              <a:spLocks noChangeArrowheads="1"/>
            </p:cNvSpPr>
            <p:nvPr/>
          </p:nvSpPr>
          <p:spPr bwMode="auto">
            <a:xfrm>
              <a:off x="5608638" y="6021388"/>
              <a:ext cx="287337" cy="58737"/>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5" name="Rectangle 129"/>
            <p:cNvSpPr>
              <a:spLocks noChangeArrowheads="1"/>
            </p:cNvSpPr>
            <p:nvPr/>
          </p:nvSpPr>
          <p:spPr bwMode="auto">
            <a:xfrm>
              <a:off x="6704013" y="4926013"/>
              <a:ext cx="288925" cy="115887"/>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6" name="Rectangle 130"/>
            <p:cNvSpPr>
              <a:spLocks noChangeArrowheads="1"/>
            </p:cNvSpPr>
            <p:nvPr/>
          </p:nvSpPr>
          <p:spPr bwMode="auto">
            <a:xfrm>
              <a:off x="1460500" y="4811713"/>
              <a:ext cx="288925" cy="346075"/>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07" name="Rectangle 131"/>
            <p:cNvSpPr>
              <a:spLocks noChangeArrowheads="1"/>
            </p:cNvSpPr>
            <p:nvPr/>
          </p:nvSpPr>
          <p:spPr bwMode="auto">
            <a:xfrm>
              <a:off x="2498725" y="3659188"/>
              <a:ext cx="287338" cy="2189162"/>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08" name="Rectangle 132"/>
            <p:cNvSpPr>
              <a:spLocks noChangeArrowheads="1"/>
            </p:cNvSpPr>
            <p:nvPr/>
          </p:nvSpPr>
          <p:spPr bwMode="auto">
            <a:xfrm>
              <a:off x="3535363" y="2219325"/>
              <a:ext cx="288925" cy="3168650"/>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09" name="Rectangle 133"/>
            <p:cNvSpPr>
              <a:spLocks noChangeArrowheads="1"/>
            </p:cNvSpPr>
            <p:nvPr/>
          </p:nvSpPr>
          <p:spPr bwMode="auto">
            <a:xfrm>
              <a:off x="4572000" y="2622550"/>
              <a:ext cx="287338" cy="2765425"/>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10" name="Rectangle 134"/>
            <p:cNvSpPr>
              <a:spLocks noChangeArrowheads="1"/>
            </p:cNvSpPr>
            <p:nvPr/>
          </p:nvSpPr>
          <p:spPr bwMode="auto">
            <a:xfrm>
              <a:off x="5608638" y="1873250"/>
              <a:ext cx="287337" cy="4148138"/>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11" name="Rectangle 135"/>
            <p:cNvSpPr>
              <a:spLocks noChangeArrowheads="1"/>
            </p:cNvSpPr>
            <p:nvPr/>
          </p:nvSpPr>
          <p:spPr bwMode="auto">
            <a:xfrm>
              <a:off x="6704013" y="1643063"/>
              <a:ext cx="288925" cy="3284537"/>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12" name="Text Box 136"/>
            <p:cNvSpPr txBox="1">
              <a:spLocks noChangeArrowheads="1"/>
            </p:cNvSpPr>
            <p:nvPr/>
          </p:nvSpPr>
          <p:spPr bwMode="auto">
            <a:xfrm>
              <a:off x="7129463" y="2741612"/>
              <a:ext cx="1602188" cy="454521"/>
            </a:xfrm>
            <a:prstGeom prst="rect">
              <a:avLst/>
            </a:prstGeom>
            <a:noFill/>
            <a:ln w="9525">
              <a:noFill/>
              <a:miter lim="800000"/>
              <a:headEnd/>
              <a:tailEnd/>
            </a:ln>
            <a:effectLst/>
          </p:spPr>
          <p:txBody>
            <a:bodyPr wrap="none">
              <a:spAutoFit/>
            </a:bodyPr>
            <a:lstStyle/>
            <a:p>
              <a:r>
                <a:rPr lang="en-US" sz="2000"/>
                <a:t>Solo pages</a:t>
              </a:r>
            </a:p>
          </p:txBody>
        </p:sp>
        <p:sp>
          <p:nvSpPr>
            <p:cNvPr id="178313" name="Line 137"/>
            <p:cNvSpPr>
              <a:spLocks noChangeShapeType="1"/>
            </p:cNvSpPr>
            <p:nvPr/>
          </p:nvSpPr>
          <p:spPr bwMode="auto">
            <a:xfrm flipH="1">
              <a:off x="6473825" y="3025775"/>
              <a:ext cx="690563" cy="0"/>
            </a:xfrm>
            <a:prstGeom prst="line">
              <a:avLst/>
            </a:prstGeom>
            <a:noFill/>
            <a:ln w="38100">
              <a:solidFill>
                <a:srgbClr val="00FF00"/>
              </a:solidFill>
              <a:round/>
              <a:headEnd/>
              <a:tailEnd type="triangle" w="med" len="med"/>
            </a:ln>
            <a:effectLst/>
          </p:spPr>
          <p:txBody>
            <a:bodyPr/>
            <a:lstStyle/>
            <a:p>
              <a:endParaRPr lang="en-US" sz="1400"/>
            </a:p>
          </p:txBody>
        </p:sp>
        <p:sp>
          <p:nvSpPr>
            <p:cNvPr id="178314" name="Text Box 138"/>
            <p:cNvSpPr txBox="1">
              <a:spLocks noChangeArrowheads="1"/>
            </p:cNvSpPr>
            <p:nvPr/>
          </p:nvSpPr>
          <p:spPr bwMode="auto">
            <a:xfrm>
              <a:off x="7337425" y="3486150"/>
              <a:ext cx="1352119" cy="804151"/>
            </a:xfrm>
            <a:prstGeom prst="rect">
              <a:avLst/>
            </a:prstGeom>
            <a:noFill/>
            <a:ln w="9525">
              <a:noFill/>
              <a:miter lim="800000"/>
              <a:headEnd/>
              <a:tailEnd/>
            </a:ln>
            <a:effectLst/>
          </p:spPr>
          <p:txBody>
            <a:bodyPr wrap="none">
              <a:spAutoFit/>
            </a:bodyPr>
            <a:lstStyle/>
            <a:p>
              <a:r>
                <a:rPr lang="en-US" sz="2000"/>
                <a:t>Access</a:t>
              </a:r>
            </a:p>
            <a:p>
              <a:r>
                <a:rPr lang="en-US" sz="2000"/>
                <a:t>coverage</a:t>
              </a:r>
            </a:p>
          </p:txBody>
        </p:sp>
        <p:sp>
          <p:nvSpPr>
            <p:cNvPr id="178315" name="Line 139"/>
            <p:cNvSpPr>
              <a:spLocks noChangeShapeType="1"/>
            </p:cNvSpPr>
            <p:nvPr/>
          </p:nvSpPr>
          <p:spPr bwMode="auto">
            <a:xfrm flipH="1">
              <a:off x="6818313" y="4005263"/>
              <a:ext cx="576262" cy="0"/>
            </a:xfrm>
            <a:prstGeom prst="line">
              <a:avLst/>
            </a:prstGeom>
            <a:noFill/>
            <a:ln w="38100">
              <a:solidFill>
                <a:srgbClr val="00FF00"/>
              </a:solidFill>
              <a:round/>
              <a:headEnd/>
              <a:tailEnd type="triangle" w="med" len="med"/>
            </a:ln>
            <a:effectLst/>
          </p:spPr>
          <p:txBody>
            <a:bodyPr/>
            <a:lstStyle/>
            <a:p>
              <a:endParaRPr lang="en-US" sz="1400"/>
            </a:p>
          </p:txBody>
        </p:sp>
      </p:gr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Page Migration</a:t>
            </a:r>
            <a:endParaRPr lang="en-US" dirty="0"/>
          </a:p>
        </p:txBody>
      </p:sp>
      <p:sp>
        <p:nvSpPr>
          <p:cNvPr id="3" name="Text Placeholder 2"/>
          <p:cNvSpPr>
            <a:spLocks noGrp="1"/>
          </p:cNvSpPr>
          <p:nvPr>
            <p:ph type="body" idx="1"/>
          </p:nvPr>
        </p:nvSpPr>
        <p:spPr/>
        <p:txBody>
          <a:bodyPr/>
          <a:lstStyle/>
          <a:p>
            <a:r>
              <a:rPr lang="en-US" dirty="0" smtClean="0"/>
              <a:t>Fully hardwired solution composed of four central algorithms</a:t>
            </a:r>
          </a:p>
          <a:p>
            <a:pPr lvl="1"/>
            <a:r>
              <a:rPr lang="en-US" b="1" dirty="0" smtClean="0"/>
              <a:t>When</a:t>
            </a:r>
            <a:r>
              <a:rPr lang="en-US" dirty="0" smtClean="0"/>
              <a:t> to migrate a page</a:t>
            </a:r>
          </a:p>
          <a:p>
            <a:pPr lvl="1"/>
            <a:r>
              <a:rPr lang="en-US" b="1" dirty="0" smtClean="0"/>
              <a:t>Where</a:t>
            </a:r>
            <a:r>
              <a:rPr lang="en-US" dirty="0" smtClean="0"/>
              <a:t> to migrate a candidate page</a:t>
            </a:r>
          </a:p>
          <a:p>
            <a:pPr lvl="1"/>
            <a:r>
              <a:rPr lang="en-US" b="1" dirty="0" smtClean="0"/>
              <a:t>How to locate a cache block </a:t>
            </a:r>
            <a:r>
              <a:rPr lang="en-US" dirty="0" smtClean="0"/>
              <a:t>belonging to a migrated page</a:t>
            </a:r>
          </a:p>
          <a:p>
            <a:pPr lvl="1"/>
            <a:r>
              <a:rPr lang="en-US" b="1" dirty="0" smtClean="0"/>
              <a:t>How</a:t>
            </a:r>
            <a:r>
              <a:rPr lang="en-US" dirty="0" smtClean="0"/>
              <a:t> the physical data </a:t>
            </a:r>
            <a:r>
              <a:rPr lang="en-US" b="1" dirty="0" smtClean="0"/>
              <a:t>transfer</a:t>
            </a:r>
            <a:r>
              <a:rPr lang="en-US" dirty="0" smtClean="0"/>
              <a:t> takes place</a:t>
            </a:r>
          </a:p>
          <a:p>
            <a:endParaRPr lang="en-US" dirty="0"/>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When to Migrate</a:t>
            </a:r>
            <a:endParaRPr lang="en-US" dirty="0"/>
          </a:p>
        </p:txBody>
      </p:sp>
      <p:sp>
        <p:nvSpPr>
          <p:cNvPr id="3" name="Text Placeholder 2"/>
          <p:cNvSpPr>
            <a:spLocks noGrp="1"/>
          </p:cNvSpPr>
          <p:nvPr>
            <p:ph type="body" idx="1"/>
          </p:nvPr>
        </p:nvSpPr>
        <p:spPr/>
        <p:txBody>
          <a:bodyPr/>
          <a:lstStyle/>
          <a:p>
            <a:r>
              <a:rPr lang="en-US" dirty="0" smtClean="0"/>
              <a:t>Keep the following </a:t>
            </a:r>
            <a:r>
              <a:rPr lang="en-US" b="1" dirty="0" smtClean="0"/>
              <a:t>access counts</a:t>
            </a:r>
            <a:r>
              <a:rPr lang="en-US" dirty="0" smtClean="0"/>
              <a:t> per page:</a:t>
            </a:r>
          </a:p>
          <a:p>
            <a:pPr lvl="1"/>
            <a:r>
              <a:rPr lang="en-US" b="1" dirty="0" smtClean="0">
                <a:solidFill>
                  <a:srgbClr val="C00000"/>
                </a:solidFill>
              </a:rPr>
              <a:t>Max</a:t>
            </a:r>
            <a:r>
              <a:rPr lang="en-US" dirty="0" smtClean="0"/>
              <a:t> &amp; core ID</a:t>
            </a:r>
          </a:p>
          <a:p>
            <a:pPr lvl="1"/>
            <a:r>
              <a:rPr lang="en-US" b="1" dirty="0" smtClean="0">
                <a:solidFill>
                  <a:srgbClr val="000099"/>
                </a:solidFill>
              </a:rPr>
              <a:t>Second Max </a:t>
            </a:r>
            <a:r>
              <a:rPr lang="en-US" dirty="0" smtClean="0"/>
              <a:t>&amp; core ID</a:t>
            </a:r>
          </a:p>
          <a:p>
            <a:pPr lvl="1"/>
            <a:r>
              <a:rPr lang="en-US" dirty="0" smtClean="0"/>
              <a:t>Access count since last, new sharer introduced</a:t>
            </a:r>
          </a:p>
          <a:p>
            <a:r>
              <a:rPr lang="en-US" dirty="0" smtClean="0"/>
              <a:t>Maintain two empirically derived </a:t>
            </a:r>
            <a:r>
              <a:rPr lang="en-US" dirty="0" err="1" smtClean="0"/>
              <a:t>threadholds</a:t>
            </a:r>
            <a:endParaRPr lang="en-US" dirty="0" smtClean="0"/>
          </a:p>
          <a:p>
            <a:pPr lvl="1"/>
            <a:r>
              <a:rPr lang="en-US" dirty="0" smtClean="0"/>
              <a:t>T1 = 9 </a:t>
            </a:r>
            <a:r>
              <a:rPr lang="en-US" dirty="0" smtClean="0">
                <a:sym typeface="Wingdings" pitchFamily="2" charset="2"/>
              </a:rPr>
              <a:t> for max and second max</a:t>
            </a:r>
            <a:endParaRPr lang="en-US" dirty="0" smtClean="0"/>
          </a:p>
          <a:p>
            <a:pPr lvl="1"/>
            <a:r>
              <a:rPr lang="en-US" dirty="0" smtClean="0"/>
              <a:t>T2 = 29 </a:t>
            </a:r>
            <a:r>
              <a:rPr lang="en-US" dirty="0" smtClean="0">
                <a:sym typeface="Wingdings" pitchFamily="2" charset="2"/>
              </a:rPr>
              <a:t> for new sharer</a:t>
            </a:r>
          </a:p>
          <a:p>
            <a:r>
              <a:rPr lang="en-US" dirty="0" smtClean="0">
                <a:sym typeface="Wingdings" pitchFamily="2" charset="2"/>
              </a:rPr>
              <a:t>Two modes based on DIFF = </a:t>
            </a:r>
            <a:r>
              <a:rPr lang="en-US" b="1" dirty="0" smtClean="0">
                <a:solidFill>
                  <a:srgbClr val="C00000"/>
                </a:solidFill>
                <a:sym typeface="Wingdings" pitchFamily="2" charset="2"/>
              </a:rPr>
              <a:t>MAX</a:t>
            </a:r>
            <a:r>
              <a:rPr lang="en-US" b="1" dirty="0" smtClean="0">
                <a:sym typeface="Wingdings" pitchFamily="2" charset="2"/>
              </a:rPr>
              <a:t> - </a:t>
            </a:r>
            <a:r>
              <a:rPr lang="en-US" b="1" dirty="0" err="1" smtClean="0">
                <a:solidFill>
                  <a:srgbClr val="000099"/>
                </a:solidFill>
                <a:sym typeface="Wingdings" pitchFamily="2" charset="2"/>
              </a:rPr>
              <a:t>SecondMAX</a:t>
            </a:r>
            <a:endParaRPr lang="en-US" b="1" dirty="0" smtClean="0">
              <a:solidFill>
                <a:srgbClr val="000099"/>
              </a:solidFill>
              <a:sym typeface="Wingdings" pitchFamily="2" charset="2"/>
            </a:endParaRPr>
          </a:p>
          <a:p>
            <a:pPr lvl="1"/>
            <a:r>
              <a:rPr lang="en-US" dirty="0" smtClean="0"/>
              <a:t>DIFF &lt; T1 </a:t>
            </a:r>
            <a:r>
              <a:rPr lang="en-US" dirty="0" smtClean="0">
                <a:sym typeface="Wingdings" pitchFamily="2" charset="2"/>
              </a:rPr>
              <a:t> No, single dominant accessing core</a:t>
            </a:r>
            <a:endParaRPr lang="en-US" dirty="0" smtClean="0"/>
          </a:p>
          <a:p>
            <a:pPr lvl="2"/>
            <a:r>
              <a:rPr lang="en-US" dirty="0" smtClean="0">
                <a:sym typeface="Wingdings" pitchFamily="2" charset="2"/>
              </a:rPr>
              <a:t>Shared mode:</a:t>
            </a:r>
          </a:p>
          <a:p>
            <a:pPr lvl="3"/>
            <a:r>
              <a:rPr lang="en-US" dirty="0" smtClean="0"/>
              <a:t>Migrate when AC of last sharer &gt; T2</a:t>
            </a:r>
          </a:p>
          <a:p>
            <a:pPr lvl="3"/>
            <a:r>
              <a:rPr lang="en-US" dirty="0" smtClean="0"/>
              <a:t>New sharer dominate</a:t>
            </a:r>
          </a:p>
          <a:p>
            <a:pPr lvl="1"/>
            <a:r>
              <a:rPr lang="en-US" dirty="0" smtClean="0"/>
              <a:t>DIFF &gt;= T1 </a:t>
            </a:r>
            <a:r>
              <a:rPr lang="en-US" dirty="0" smtClean="0">
                <a:sym typeface="Wingdings" pitchFamily="2" charset="2"/>
              </a:rPr>
              <a:t> One core dominates the access count</a:t>
            </a:r>
            <a:endParaRPr lang="en-US" dirty="0" smtClean="0"/>
          </a:p>
          <a:p>
            <a:pPr lvl="2"/>
            <a:r>
              <a:rPr lang="en-US" dirty="0" smtClean="0"/>
              <a:t>Solo Mode:</a:t>
            </a:r>
          </a:p>
          <a:p>
            <a:pPr lvl="3"/>
            <a:r>
              <a:rPr lang="en-US" dirty="0" smtClean="0"/>
              <a:t>Migrate when the dominant core is distant</a:t>
            </a:r>
          </a:p>
          <a:p>
            <a:pPr lvl="2"/>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Where to Migrate to</a:t>
            </a:r>
            <a:endParaRPr lang="en-US" dirty="0"/>
          </a:p>
        </p:txBody>
      </p:sp>
      <p:sp>
        <p:nvSpPr>
          <p:cNvPr id="3" name="Text Placeholder 2"/>
          <p:cNvSpPr>
            <a:spLocks noGrp="1"/>
          </p:cNvSpPr>
          <p:nvPr>
            <p:ph type="body" idx="1"/>
          </p:nvPr>
        </p:nvSpPr>
        <p:spPr/>
        <p:txBody>
          <a:bodyPr/>
          <a:lstStyle/>
          <a:p>
            <a:pPr>
              <a:lnSpc>
                <a:spcPct val="90000"/>
              </a:lnSpc>
            </a:pPr>
            <a:r>
              <a:rPr lang="en-US" dirty="0" smtClean="0"/>
              <a:t>Find a destination bank of migration</a:t>
            </a:r>
          </a:p>
          <a:p>
            <a:pPr>
              <a:lnSpc>
                <a:spcPct val="90000"/>
              </a:lnSpc>
            </a:pPr>
            <a:endParaRPr lang="en-US" dirty="0" smtClean="0"/>
          </a:p>
          <a:p>
            <a:pPr>
              <a:lnSpc>
                <a:spcPct val="90000"/>
              </a:lnSpc>
            </a:pPr>
            <a:r>
              <a:rPr lang="en-US" dirty="0" smtClean="0"/>
              <a:t>Find an appropriate “region” in the destination bank for holding the migrated page</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r>
              <a:rPr lang="en-US" dirty="0" smtClean="0"/>
              <a:t>Many different pages map to the same bank</a:t>
            </a:r>
          </a:p>
          <a:p>
            <a:pPr>
              <a:lnSpc>
                <a:spcPct val="90000"/>
              </a:lnSpc>
            </a:pPr>
            <a:r>
              <a:rPr lang="en-US" dirty="0" smtClean="0"/>
              <a:t>Pick one</a:t>
            </a:r>
          </a:p>
          <a:p>
            <a:endParaRPr lang="en-US" dirty="0"/>
          </a:p>
        </p:txBody>
      </p:sp>
      <p:pic>
        <p:nvPicPr>
          <p:cNvPr id="449538" name="Picture 2"/>
          <p:cNvPicPr>
            <a:picLocks noChangeAspect="1" noChangeArrowheads="1"/>
          </p:cNvPicPr>
          <p:nvPr/>
        </p:nvPicPr>
        <p:blipFill>
          <a:blip r:embed="rId2"/>
          <a:srcRect/>
          <a:stretch>
            <a:fillRect/>
          </a:stretch>
        </p:blipFill>
        <p:spPr bwMode="auto">
          <a:xfrm>
            <a:off x="3276600" y="2286000"/>
            <a:ext cx="2800350" cy="33623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 Three Techniques</a:t>
            </a:r>
            <a:endParaRPr lang="en-US" dirty="0"/>
          </a:p>
        </p:txBody>
      </p:sp>
      <p:sp>
        <p:nvSpPr>
          <p:cNvPr id="3" name="Content Placeholder 2"/>
          <p:cNvSpPr>
            <a:spLocks noGrp="1"/>
          </p:cNvSpPr>
          <p:nvPr>
            <p:ph idx="1"/>
          </p:nvPr>
        </p:nvSpPr>
        <p:spPr/>
        <p:txBody>
          <a:bodyPr/>
          <a:lstStyle/>
          <a:p>
            <a:r>
              <a:rPr lang="en-US" sz="2400" dirty="0" smtClean="0"/>
              <a:t>Don’t go off-chip if on-chip </a:t>
            </a:r>
            <a:r>
              <a:rPr lang="en-US" sz="2400" dirty="0" smtClean="0">
                <a:solidFill>
                  <a:srgbClr val="000099"/>
                </a:solidFill>
              </a:rPr>
              <a:t>(clean)</a:t>
            </a:r>
            <a:r>
              <a:rPr lang="en-US" sz="2400" dirty="0" smtClean="0"/>
              <a:t> data exist</a:t>
            </a:r>
          </a:p>
          <a:p>
            <a:pPr lvl="1">
              <a:lnSpc>
                <a:spcPct val="110000"/>
              </a:lnSpc>
            </a:pPr>
            <a:r>
              <a:rPr lang="en-US" dirty="0" smtClean="0"/>
              <a:t>Existing protocols do that for dirty data only</a:t>
            </a:r>
          </a:p>
          <a:p>
            <a:pPr lvl="2">
              <a:lnSpc>
                <a:spcPct val="110000"/>
              </a:lnSpc>
            </a:pPr>
            <a:r>
              <a:rPr lang="en-US" dirty="0" smtClean="0"/>
              <a:t>Why? When clean-shared have to decide who responds</a:t>
            </a:r>
          </a:p>
          <a:p>
            <a:pPr lvl="2">
              <a:lnSpc>
                <a:spcPct val="110000"/>
              </a:lnSpc>
            </a:pPr>
            <a:r>
              <a:rPr lang="en-US" sz="2000" dirty="0" smtClean="0"/>
              <a:t>No significant benefit in SMPs </a:t>
            </a:r>
            <a:r>
              <a:rPr lang="en-US" sz="2000" dirty="0" smtClean="0">
                <a:sym typeface="Wingdings" pitchFamily="2" charset="2"/>
              </a:rPr>
              <a:t> CMPs protocols are build on SMP protocols</a:t>
            </a:r>
            <a:endParaRPr lang="en-US" sz="2000" dirty="0" smtClean="0"/>
          </a:p>
          <a:p>
            <a:r>
              <a:rPr lang="en-US" sz="2400" dirty="0" smtClean="0"/>
              <a:t>Control Replication</a:t>
            </a:r>
          </a:p>
          <a:p>
            <a:pPr lvl="1"/>
            <a:r>
              <a:rPr lang="en-US" sz="2000" dirty="0" smtClean="0"/>
              <a:t>Evict </a:t>
            </a:r>
            <a:r>
              <a:rPr lang="en-US" sz="2000" dirty="0" err="1" smtClean="0">
                <a:solidFill>
                  <a:srgbClr val="C00000"/>
                </a:solidFill>
              </a:rPr>
              <a:t>singlets</a:t>
            </a:r>
            <a:r>
              <a:rPr lang="en-US" sz="2000" dirty="0" smtClean="0"/>
              <a:t> only when no </a:t>
            </a:r>
            <a:r>
              <a:rPr lang="en-US" sz="2000" b="1" dirty="0" smtClean="0">
                <a:solidFill>
                  <a:srgbClr val="002060"/>
                </a:solidFill>
              </a:rPr>
              <a:t>invalid</a:t>
            </a:r>
            <a:r>
              <a:rPr lang="en-US" sz="2000" dirty="0" smtClean="0"/>
              <a:t> or </a:t>
            </a:r>
            <a:r>
              <a:rPr lang="en-US" sz="2000" b="1" dirty="0" smtClean="0">
                <a:solidFill>
                  <a:srgbClr val="002060"/>
                </a:solidFill>
              </a:rPr>
              <a:t>replicates</a:t>
            </a:r>
            <a:r>
              <a:rPr lang="en-US" sz="2000" dirty="0" smtClean="0"/>
              <a:t> exist</a:t>
            </a:r>
          </a:p>
          <a:p>
            <a:pPr lvl="1"/>
            <a:r>
              <a:rPr lang="en-US" sz="2000" dirty="0" smtClean="0"/>
              <a:t>“Spill” an evicted singlet into a peer cache</a:t>
            </a:r>
          </a:p>
          <a:p>
            <a:r>
              <a:rPr lang="en-US" sz="2400" dirty="0" smtClean="0"/>
              <a:t>Approximate global-LRU replacement</a:t>
            </a:r>
          </a:p>
          <a:p>
            <a:pPr lvl="1"/>
            <a:r>
              <a:rPr lang="en-US" sz="2000" dirty="0" smtClean="0"/>
              <a:t>First become the LRU entry in the local cache</a:t>
            </a:r>
          </a:p>
          <a:p>
            <a:pPr lvl="1"/>
            <a:r>
              <a:rPr lang="en-US" sz="2000" dirty="0" smtClean="0"/>
              <a:t>Set as MRU if spilled into a peer cache</a:t>
            </a:r>
          </a:p>
          <a:p>
            <a:pPr lvl="1"/>
            <a:r>
              <a:rPr lang="en-US" sz="2000" dirty="0" smtClean="0"/>
              <a:t>Later become LRU entry again: evict globally</a:t>
            </a:r>
          </a:p>
          <a:p>
            <a:pPr lvl="1">
              <a:lnSpc>
                <a:spcPct val="110000"/>
              </a:lnSpc>
            </a:pPr>
            <a:r>
              <a:rPr lang="en-US" sz="2000" dirty="0" smtClean="0"/>
              <a:t>1-chance forwarding (1-Fwd)</a:t>
            </a:r>
          </a:p>
          <a:p>
            <a:pPr lvl="2"/>
            <a:r>
              <a:rPr lang="en-US" sz="1800" dirty="0" smtClean="0"/>
              <a:t>Blocks can only be spilled once if not reused</a:t>
            </a:r>
          </a:p>
          <a:p>
            <a:endParaRPr lang="en-US" sz="2400" dirty="0" smtClean="0"/>
          </a:p>
          <a:p>
            <a:pPr lvl="1"/>
            <a:endParaRPr lang="en-US" sz="2000"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Migration – Destination Bank</a:t>
            </a:r>
            <a:endParaRPr lang="en-US" dirty="0"/>
          </a:p>
        </p:txBody>
      </p:sp>
      <p:sp>
        <p:nvSpPr>
          <p:cNvPr id="3" name="Text Placeholder 2"/>
          <p:cNvSpPr>
            <a:spLocks noGrp="1"/>
          </p:cNvSpPr>
          <p:nvPr>
            <p:ph type="body" idx="1"/>
          </p:nvPr>
        </p:nvSpPr>
        <p:spPr/>
        <p:txBody>
          <a:bodyPr/>
          <a:lstStyle/>
          <a:p>
            <a:r>
              <a:rPr lang="en-US" dirty="0" smtClean="0"/>
              <a:t>Sharer Mode:</a:t>
            </a:r>
          </a:p>
          <a:p>
            <a:pPr lvl="1"/>
            <a:r>
              <a:rPr lang="en-US" dirty="0" smtClean="0"/>
              <a:t>Minimize the average access latency</a:t>
            </a:r>
          </a:p>
          <a:p>
            <a:pPr lvl="1"/>
            <a:r>
              <a:rPr lang="en-US" dirty="0" smtClean="0"/>
              <a:t>Assuming all accessing cores equally important</a:t>
            </a:r>
          </a:p>
          <a:p>
            <a:pPr lvl="1"/>
            <a:r>
              <a:rPr lang="en-US" dirty="0" smtClean="0"/>
              <a:t>Proximity ROM:</a:t>
            </a:r>
          </a:p>
          <a:p>
            <a:pPr lvl="2"/>
            <a:r>
              <a:rPr lang="en-US" dirty="0" smtClean="0"/>
              <a:t>Sharing vector </a:t>
            </a:r>
            <a:r>
              <a:rPr lang="en-US" dirty="0" smtClean="0">
                <a:sym typeface="Wingdings" pitchFamily="2" charset="2"/>
              </a:rPr>
              <a:t> </a:t>
            </a:r>
            <a:r>
              <a:rPr lang="en-US" b="1" u="sng" dirty="0" smtClean="0">
                <a:sym typeface="Wingdings" pitchFamily="2" charset="2"/>
              </a:rPr>
              <a:t>four banks </a:t>
            </a:r>
            <a:r>
              <a:rPr lang="en-US" dirty="0" smtClean="0">
                <a:sym typeface="Wingdings" pitchFamily="2" charset="2"/>
              </a:rPr>
              <a:t>that have lower average latency</a:t>
            </a:r>
          </a:p>
          <a:p>
            <a:pPr lvl="3"/>
            <a:r>
              <a:rPr lang="en-US" dirty="0" smtClean="0">
                <a:sym typeface="Wingdings" pitchFamily="2" charset="2"/>
              </a:rPr>
              <a:t>Scalability? Coarse-grain vectors using clusters of nodes</a:t>
            </a:r>
          </a:p>
          <a:p>
            <a:pPr lvl="3"/>
            <a:r>
              <a:rPr lang="en-US" dirty="0" smtClean="0">
                <a:solidFill>
                  <a:srgbClr val="C00000"/>
                </a:solidFill>
                <a:sym typeface="Wingdings" pitchFamily="2" charset="2"/>
              </a:rPr>
              <a:t>Pick the bank with the least </a:t>
            </a:r>
            <a:r>
              <a:rPr lang="en-US" b="1" u="sng" dirty="0" smtClean="0">
                <a:solidFill>
                  <a:srgbClr val="C00000"/>
                </a:solidFill>
                <a:sym typeface="Wingdings" pitchFamily="2" charset="2"/>
              </a:rPr>
              <a:t>load</a:t>
            </a:r>
          </a:p>
          <a:p>
            <a:pPr lvl="3"/>
            <a:r>
              <a:rPr lang="en-US" b="1" u="sng" dirty="0" smtClean="0">
                <a:solidFill>
                  <a:srgbClr val="002060"/>
                </a:solidFill>
                <a:sym typeface="Wingdings" pitchFamily="2" charset="2"/>
              </a:rPr>
              <a:t>Load</a:t>
            </a:r>
            <a:r>
              <a:rPr lang="en-US" b="1" dirty="0" smtClean="0">
                <a:solidFill>
                  <a:srgbClr val="002060"/>
                </a:solidFill>
                <a:sym typeface="Wingdings" pitchFamily="2" charset="2"/>
              </a:rPr>
              <a:t> = # pages mapped to the bank</a:t>
            </a:r>
          </a:p>
          <a:p>
            <a:r>
              <a:rPr lang="en-US" dirty="0" smtClean="0">
                <a:sym typeface="Wingdings" pitchFamily="2" charset="2"/>
              </a:rPr>
              <a:t>Solo Mode:</a:t>
            </a:r>
          </a:p>
          <a:p>
            <a:pPr lvl="1"/>
            <a:r>
              <a:rPr lang="en-US" dirty="0" smtClean="0">
                <a:sym typeface="Wingdings" pitchFamily="2" charset="2"/>
              </a:rPr>
              <a:t>Four local banks</a:t>
            </a:r>
          </a:p>
          <a:p>
            <a:pPr lvl="1"/>
            <a:r>
              <a:rPr lang="en-US" dirty="0" smtClean="0">
                <a:solidFill>
                  <a:srgbClr val="C00000"/>
                </a:solidFill>
                <a:sym typeface="Wingdings" pitchFamily="2" charset="2"/>
              </a:rPr>
              <a:t>Pick the bank with the least </a:t>
            </a:r>
            <a:r>
              <a:rPr lang="en-US" b="1" u="sng" dirty="0" smtClean="0">
                <a:solidFill>
                  <a:srgbClr val="C00000"/>
                </a:solidFill>
                <a:sym typeface="Wingdings" pitchFamily="2" charset="2"/>
              </a:rPr>
              <a:t>load</a:t>
            </a:r>
            <a:endParaRPr lang="en-US" b="1" u="sng" dirty="0">
              <a:solidFill>
                <a:srgbClr val="C00000"/>
              </a:solidFill>
            </a:endParaRPr>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Migration – Which Physical Page to Map to?</a:t>
            </a:r>
            <a:endParaRPr lang="en-US" dirty="0"/>
          </a:p>
        </p:txBody>
      </p:sp>
      <p:sp>
        <p:nvSpPr>
          <p:cNvPr id="3" name="Text Placeholder 2"/>
          <p:cNvSpPr>
            <a:spLocks noGrp="1"/>
          </p:cNvSpPr>
          <p:nvPr>
            <p:ph type="body" idx="1"/>
          </p:nvPr>
        </p:nvSpPr>
        <p:spPr/>
        <p:txBody>
          <a:bodyPr/>
          <a:lstStyle/>
          <a:p>
            <a:r>
              <a:rPr lang="en-US" dirty="0" smtClean="0"/>
              <a:t>PACT: Page Access Counter Table</a:t>
            </a:r>
          </a:p>
          <a:p>
            <a:r>
              <a:rPr lang="en-US" dirty="0" smtClean="0"/>
              <a:t>One entry per page</a:t>
            </a:r>
          </a:p>
          <a:p>
            <a:pPr lvl="1"/>
            <a:r>
              <a:rPr lang="en-US" dirty="0" smtClean="0"/>
              <a:t>Maintains the information needed by </a:t>
            </a:r>
            <a:r>
              <a:rPr lang="en-US" dirty="0" err="1" smtClean="0"/>
              <a:t>PageNUCA</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Ideally all pages have PACT entries</a:t>
            </a:r>
          </a:p>
          <a:p>
            <a:pPr lvl="1"/>
            <a:r>
              <a:rPr lang="en-US" dirty="0" smtClean="0"/>
              <a:t>In practice some may not due to conflict misses</a:t>
            </a:r>
          </a:p>
          <a:p>
            <a:endParaRPr lang="en-US" dirty="0"/>
          </a:p>
        </p:txBody>
      </p:sp>
      <p:pic>
        <p:nvPicPr>
          <p:cNvPr id="450562" name="Picture 2"/>
          <p:cNvPicPr>
            <a:picLocks noChangeAspect="1" noChangeArrowheads="1"/>
          </p:cNvPicPr>
          <p:nvPr/>
        </p:nvPicPr>
        <p:blipFill>
          <a:blip r:embed="rId2"/>
          <a:srcRect/>
          <a:stretch>
            <a:fillRect/>
          </a:stretch>
        </p:blipFill>
        <p:spPr bwMode="auto">
          <a:xfrm>
            <a:off x="2057400" y="2209800"/>
            <a:ext cx="4991100" cy="34766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Migration – Which Physical Page to Map to?</a:t>
            </a:r>
            <a:endParaRPr lang="en-US" dirty="0"/>
          </a:p>
        </p:txBody>
      </p:sp>
      <p:sp>
        <p:nvSpPr>
          <p:cNvPr id="3" name="Text Placeholder 2"/>
          <p:cNvSpPr>
            <a:spLocks noGrp="1"/>
          </p:cNvSpPr>
          <p:nvPr>
            <p:ph type="body" idx="1"/>
          </p:nvPr>
        </p:nvSpPr>
        <p:spPr/>
        <p:txBody>
          <a:bodyPr/>
          <a:lstStyle/>
          <a:p>
            <a:r>
              <a:rPr lang="en-US" dirty="0" smtClean="0"/>
              <a:t>First find an appropriate set of pages</a:t>
            </a:r>
          </a:p>
          <a:p>
            <a:pPr lvl="1"/>
            <a:r>
              <a:rPr lang="en-US" dirty="0" smtClean="0"/>
              <a:t>Look for an invalid PACT entry</a:t>
            </a:r>
          </a:p>
          <a:p>
            <a:pPr lvl="2"/>
            <a:r>
              <a:rPr lang="en-US" dirty="0" smtClean="0"/>
              <a:t>Maintain a bit vector for the sets</a:t>
            </a:r>
          </a:p>
          <a:p>
            <a:endParaRPr lang="en-US" dirty="0" smtClean="0"/>
          </a:p>
          <a:p>
            <a:r>
              <a:rPr lang="en-US" dirty="0" smtClean="0"/>
              <a:t>If no invalid entry exists</a:t>
            </a:r>
          </a:p>
          <a:p>
            <a:pPr lvl="1"/>
            <a:r>
              <a:rPr lang="en-US" dirty="0" smtClean="0"/>
              <a:t>Select a Non-MRU Set</a:t>
            </a:r>
          </a:p>
          <a:p>
            <a:pPr lvl="1"/>
            <a:r>
              <a:rPr lang="en-US" dirty="0" smtClean="0"/>
              <a:t>Pick the LRU entry </a:t>
            </a:r>
          </a:p>
          <a:p>
            <a:pPr lvl="1"/>
            <a:endParaRPr lang="en-US" dirty="0" smtClean="0"/>
          </a:p>
          <a:p>
            <a:r>
              <a:rPr lang="en-US" dirty="0" smtClean="0"/>
              <a:t>Generate a Physical Address </a:t>
            </a:r>
            <a:r>
              <a:rPr lang="en-US" b="1" dirty="0" smtClean="0"/>
              <a:t>outside </a:t>
            </a:r>
            <a:r>
              <a:rPr lang="en-US" dirty="0" smtClean="0"/>
              <a:t>the range of installed physical memory</a:t>
            </a:r>
          </a:p>
          <a:p>
            <a:pPr lvl="1"/>
            <a:r>
              <a:rPr lang="en-US" dirty="0" smtClean="0"/>
              <a:t>To avoid potential conflicts with other pages</a:t>
            </a:r>
          </a:p>
          <a:p>
            <a:r>
              <a:rPr lang="en-US" dirty="0" smtClean="0"/>
              <a:t>When a PACT entry is evicted</a:t>
            </a:r>
          </a:p>
          <a:p>
            <a:pPr lvl="1"/>
            <a:r>
              <a:rPr lang="en-US" dirty="0" smtClean="0"/>
              <a:t>The corresponding page is swapped with the new page</a:t>
            </a:r>
          </a:p>
          <a:p>
            <a:r>
              <a:rPr lang="en-US" dirty="0" smtClean="0"/>
              <a:t>One more thing … before describing the actual migration</a:t>
            </a:r>
          </a:p>
        </p:txBody>
      </p:sp>
      <p:pic>
        <p:nvPicPr>
          <p:cNvPr id="450562" name="Picture 2"/>
          <p:cNvPicPr>
            <a:picLocks noChangeAspect="1" noChangeArrowheads="1"/>
          </p:cNvPicPr>
          <p:nvPr/>
        </p:nvPicPr>
        <p:blipFill>
          <a:blip r:embed="rId2"/>
          <a:srcRect/>
          <a:stretch>
            <a:fillRect/>
          </a:stretch>
        </p:blipFill>
        <p:spPr bwMode="auto">
          <a:xfrm>
            <a:off x="5533999" y="838200"/>
            <a:ext cx="3610001" cy="2514600"/>
          </a:xfrm>
          <a:prstGeom prst="rect">
            <a:avLst/>
          </a:prstGeom>
          <a:noFill/>
          <a:ln w="9525">
            <a:noFill/>
            <a:miter lim="800000"/>
            <a:headEnd/>
            <a:tailEnd/>
          </a:ln>
          <a:effectLst/>
        </p:spPr>
      </p:pic>
      <p:sp>
        <p:nvSpPr>
          <p:cNvPr id="5" name="Rectangle 4"/>
          <p:cNvSpPr/>
          <p:nvPr/>
        </p:nvSpPr>
        <p:spPr bwMode="auto">
          <a:xfrm>
            <a:off x="5715000" y="1066800"/>
            <a:ext cx="152400" cy="9144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a:off x="5715000" y="12192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5715000" y="13716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715000" y="15240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5715000" y="18288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p:cNvSpPr/>
          <p:nvPr/>
        </p:nvSpPr>
        <p:spPr bwMode="auto">
          <a:xfrm>
            <a:off x="5791200" y="2286000"/>
            <a:ext cx="609600" cy="228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MRU</a:t>
            </a:r>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Addresses: </a:t>
            </a:r>
            <a:r>
              <a:rPr lang="en-US" dirty="0" err="1" smtClean="0"/>
              <a:t>PageNUCA</a:t>
            </a:r>
            <a:r>
              <a:rPr lang="en-US" dirty="0" smtClean="0"/>
              <a:t> vs. OS</a:t>
            </a:r>
            <a:endParaRPr lang="en-US" dirty="0"/>
          </a:p>
        </p:txBody>
      </p:sp>
      <p:sp>
        <p:nvSpPr>
          <p:cNvPr id="3" name="Content Placeholder 2"/>
          <p:cNvSpPr>
            <a:spLocks noGrp="1"/>
          </p:cNvSpPr>
          <p:nvPr>
            <p:ph idx="1"/>
          </p:nvPr>
        </p:nvSpPr>
        <p:spPr>
          <a:xfrm>
            <a:off x="0" y="4038600"/>
            <a:ext cx="9144000" cy="2819400"/>
          </a:xfrm>
        </p:spPr>
        <p:txBody>
          <a:bodyPr/>
          <a:lstStyle/>
          <a:p>
            <a:r>
              <a:rPr lang="en-US" sz="2400" dirty="0" smtClean="0"/>
              <a:t>Dl1Map: OS PA </a:t>
            </a:r>
            <a:r>
              <a:rPr lang="en-US" sz="2400" dirty="0" smtClean="0">
                <a:sym typeface="Wingdings" pitchFamily="2" charset="2"/>
              </a:rPr>
              <a:t> </a:t>
            </a:r>
            <a:r>
              <a:rPr lang="en-US" sz="2400" dirty="0" err="1" smtClean="0">
                <a:sym typeface="Wingdings" pitchFamily="2" charset="2"/>
              </a:rPr>
              <a:t>PageNUCA</a:t>
            </a:r>
            <a:r>
              <a:rPr lang="en-US" sz="2400" dirty="0" smtClean="0">
                <a:sym typeface="Wingdings" pitchFamily="2" charset="2"/>
              </a:rPr>
              <a:t> PA</a:t>
            </a:r>
          </a:p>
          <a:p>
            <a:r>
              <a:rPr lang="en-US" sz="2400" dirty="0" smtClean="0">
                <a:sym typeface="Wingdings" pitchFamily="2" charset="2"/>
              </a:rPr>
              <a:t>FL2Map: OS PA  </a:t>
            </a:r>
            <a:r>
              <a:rPr lang="en-US" sz="2400" dirty="0" err="1" smtClean="0">
                <a:sym typeface="Wingdings" pitchFamily="2" charset="2"/>
              </a:rPr>
              <a:t>PageNUCA</a:t>
            </a:r>
            <a:r>
              <a:rPr lang="en-US" sz="2400" dirty="0" smtClean="0">
                <a:sym typeface="Wingdings" pitchFamily="2" charset="2"/>
              </a:rPr>
              <a:t> PA</a:t>
            </a:r>
          </a:p>
          <a:p>
            <a:r>
              <a:rPr lang="en-US" sz="2400" dirty="0" smtClean="0">
                <a:sym typeface="Wingdings" pitchFamily="2" charset="2"/>
              </a:rPr>
              <a:t>IL2MAP: </a:t>
            </a:r>
            <a:r>
              <a:rPr lang="en-US" sz="2400" dirty="0" err="1" smtClean="0">
                <a:sym typeface="Wingdings" pitchFamily="2" charset="2"/>
              </a:rPr>
              <a:t>PageNUCA</a:t>
            </a:r>
            <a:r>
              <a:rPr lang="en-US" sz="2400" dirty="0" smtClean="0">
                <a:sym typeface="Wingdings" pitchFamily="2" charset="2"/>
              </a:rPr>
              <a:t> PA  OS PA</a:t>
            </a:r>
          </a:p>
          <a:p>
            <a:r>
              <a:rPr lang="en-US" sz="2400" b="1" dirty="0" smtClean="0">
                <a:sym typeface="Wingdings" pitchFamily="2" charset="2"/>
              </a:rPr>
              <a:t>The rest of the system is oblivious to Page NUCA</a:t>
            </a:r>
          </a:p>
          <a:p>
            <a:pPr lvl="1"/>
            <a:r>
              <a:rPr lang="en-US" sz="2000" b="1" dirty="0" smtClean="0">
                <a:sym typeface="Wingdings" pitchFamily="2" charset="2"/>
              </a:rPr>
              <a:t>It still uses the PAs assigned by the OS</a:t>
            </a:r>
          </a:p>
          <a:p>
            <a:pPr lvl="1"/>
            <a:r>
              <a:rPr lang="en-US" sz="2000" b="1" dirty="0" smtClean="0">
                <a:sym typeface="Wingdings" pitchFamily="2" charset="2"/>
              </a:rPr>
              <a:t>Only the L2 sees the </a:t>
            </a:r>
            <a:r>
              <a:rPr lang="en-US" sz="2000" b="1" dirty="0" err="1" smtClean="0">
                <a:sym typeface="Wingdings" pitchFamily="2" charset="2"/>
              </a:rPr>
              <a:t>PageNUCA</a:t>
            </a:r>
            <a:r>
              <a:rPr lang="en-US" sz="2000" b="1" dirty="0" smtClean="0">
                <a:sym typeface="Wingdings" pitchFamily="2" charset="2"/>
              </a:rPr>
              <a:t> PAs</a:t>
            </a:r>
            <a:endParaRPr lang="en-US" sz="2000" b="1" dirty="0"/>
          </a:p>
        </p:txBody>
      </p:sp>
      <p:pic>
        <p:nvPicPr>
          <p:cNvPr id="451586" name="Picture 2"/>
          <p:cNvPicPr>
            <a:picLocks noChangeAspect="1" noChangeArrowheads="1"/>
          </p:cNvPicPr>
          <p:nvPr/>
        </p:nvPicPr>
        <p:blipFill>
          <a:blip r:embed="rId2"/>
          <a:srcRect/>
          <a:stretch>
            <a:fillRect/>
          </a:stretch>
        </p:blipFill>
        <p:spPr bwMode="auto">
          <a:xfrm>
            <a:off x="2057400" y="609600"/>
            <a:ext cx="7086600" cy="3586599"/>
          </a:xfrm>
          <a:prstGeom prst="rect">
            <a:avLst/>
          </a:prstGeom>
          <a:noFill/>
          <a:ln w="9525">
            <a:noFill/>
            <a:miter lim="800000"/>
            <a:headEnd/>
            <a:tailEnd/>
          </a:ln>
          <a:effectLst/>
        </p:spPr>
      </p:pic>
      <p:sp>
        <p:nvSpPr>
          <p:cNvPr id="5" name="TextBox 4"/>
          <p:cNvSpPr txBox="1"/>
          <p:nvPr/>
        </p:nvSpPr>
        <p:spPr>
          <a:xfrm>
            <a:off x="152400" y="1905000"/>
            <a:ext cx="2895600" cy="1323439"/>
          </a:xfrm>
          <a:prstGeom prst="rect">
            <a:avLst/>
          </a:prstGeom>
          <a:noFill/>
        </p:spPr>
        <p:txBody>
          <a:bodyPr wrap="square" rtlCol="0">
            <a:spAutoFit/>
          </a:bodyPr>
          <a:lstStyle/>
          <a:p>
            <a:r>
              <a:rPr lang="en-US" sz="2000" b="1" dirty="0" err="1" smtClean="0">
                <a:solidFill>
                  <a:srgbClr val="C00000"/>
                </a:solidFill>
              </a:rPr>
              <a:t>PageNUCA</a:t>
            </a:r>
            <a:endParaRPr lang="en-US" sz="2000" b="1" dirty="0" smtClean="0">
              <a:solidFill>
                <a:srgbClr val="C00000"/>
              </a:solidFill>
            </a:endParaRPr>
          </a:p>
          <a:p>
            <a:r>
              <a:rPr lang="en-US" sz="2000" b="1" dirty="0" smtClean="0">
                <a:solidFill>
                  <a:srgbClr val="C00000"/>
                </a:solidFill>
              </a:rPr>
              <a:t>Uses PAs to change</a:t>
            </a:r>
          </a:p>
          <a:p>
            <a:r>
              <a:rPr lang="en-US" sz="2000" b="1" dirty="0" smtClean="0">
                <a:solidFill>
                  <a:srgbClr val="C00000"/>
                </a:solidFill>
              </a:rPr>
              <a:t>the mapping of pages</a:t>
            </a:r>
          </a:p>
          <a:p>
            <a:r>
              <a:rPr lang="en-US" sz="2000" b="1" dirty="0" smtClean="0">
                <a:solidFill>
                  <a:srgbClr val="C00000"/>
                </a:solidFill>
              </a:rPr>
              <a:t>to banks</a:t>
            </a:r>
            <a:endParaRPr lang="en-US" sz="2000" b="1" dirty="0">
              <a:solidFill>
                <a:srgbClr val="C00000"/>
              </a:solidFill>
            </a:endParaRPr>
          </a:p>
        </p:txBody>
      </p:sp>
      <p:sp>
        <p:nvSpPr>
          <p:cNvPr id="6" name="TextBox 5"/>
          <p:cNvSpPr txBox="1"/>
          <p:nvPr/>
        </p:nvSpPr>
        <p:spPr>
          <a:xfrm>
            <a:off x="3962400" y="533400"/>
            <a:ext cx="1095172" cy="369332"/>
          </a:xfrm>
          <a:prstGeom prst="rect">
            <a:avLst/>
          </a:prstGeom>
          <a:noFill/>
        </p:spPr>
        <p:txBody>
          <a:bodyPr wrap="none" rtlCol="0">
            <a:spAutoFit/>
          </a:bodyPr>
          <a:lstStyle/>
          <a:p>
            <a:r>
              <a:rPr lang="en-US" b="1" dirty="0" smtClean="0">
                <a:solidFill>
                  <a:srgbClr val="C00000"/>
                </a:solidFill>
              </a:rPr>
              <a:t>OS Only</a:t>
            </a:r>
            <a:endParaRPr lang="en-US" b="1" dirty="0">
              <a:solidFill>
                <a:srgbClr val="C00000"/>
              </a:solidFill>
            </a:endParaRPr>
          </a:p>
        </p:txBody>
      </p:sp>
      <p:cxnSp>
        <p:nvCxnSpPr>
          <p:cNvPr id="8" name="Straight Arrow Connector 7"/>
          <p:cNvCxnSpPr>
            <a:stCxn id="6" idx="2"/>
          </p:cNvCxnSpPr>
          <p:nvPr/>
        </p:nvCxnSpPr>
        <p:spPr bwMode="auto">
          <a:xfrm rot="5400000">
            <a:off x="4077959" y="939573"/>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400800" y="1143000"/>
            <a:ext cx="2031325" cy="369332"/>
          </a:xfrm>
          <a:prstGeom prst="rect">
            <a:avLst/>
          </a:prstGeom>
          <a:noFill/>
        </p:spPr>
        <p:txBody>
          <a:bodyPr wrap="none" rtlCol="0">
            <a:spAutoFit/>
          </a:bodyPr>
          <a:lstStyle/>
          <a:p>
            <a:r>
              <a:rPr lang="en-US" b="1" dirty="0" smtClean="0">
                <a:solidFill>
                  <a:srgbClr val="C00000"/>
                </a:solidFill>
              </a:rPr>
              <a:t>OS &amp; </a:t>
            </a:r>
            <a:r>
              <a:rPr lang="en-US" b="1" dirty="0" err="1" smtClean="0">
                <a:solidFill>
                  <a:srgbClr val="C00000"/>
                </a:solidFill>
              </a:rPr>
              <a:t>PageNUCA</a:t>
            </a:r>
            <a:endParaRPr lang="en-US" b="1" dirty="0">
              <a:solidFill>
                <a:srgbClr val="C00000"/>
              </a:solidFill>
            </a:endParaRPr>
          </a:p>
        </p:txBody>
      </p:sp>
      <p:cxnSp>
        <p:nvCxnSpPr>
          <p:cNvPr id="10" name="Straight Arrow Connector 9"/>
          <p:cNvCxnSpPr/>
          <p:nvPr/>
        </p:nvCxnSpPr>
        <p:spPr bwMode="auto">
          <a:xfrm rot="5400000">
            <a:off x="6440159" y="1484641"/>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1" name="TextBox 10"/>
          <p:cNvSpPr txBox="1"/>
          <p:nvPr/>
        </p:nvSpPr>
        <p:spPr>
          <a:xfrm>
            <a:off x="7772400" y="3352800"/>
            <a:ext cx="1095172" cy="369332"/>
          </a:xfrm>
          <a:prstGeom prst="rect">
            <a:avLst/>
          </a:prstGeom>
          <a:noFill/>
        </p:spPr>
        <p:txBody>
          <a:bodyPr wrap="none" rtlCol="0">
            <a:spAutoFit/>
          </a:bodyPr>
          <a:lstStyle/>
          <a:p>
            <a:r>
              <a:rPr lang="en-US" b="1" dirty="0" smtClean="0">
                <a:solidFill>
                  <a:srgbClr val="C00000"/>
                </a:solidFill>
              </a:rPr>
              <a:t>OS Only</a:t>
            </a:r>
            <a:endParaRPr lang="en-US" b="1" dirty="0">
              <a:solidFill>
                <a:srgbClr val="C00000"/>
              </a:solidFill>
            </a:endParaRPr>
          </a:p>
        </p:txBody>
      </p:sp>
      <p:sp>
        <p:nvSpPr>
          <p:cNvPr id="12" name="TextBox 11"/>
          <p:cNvSpPr txBox="1"/>
          <p:nvPr/>
        </p:nvSpPr>
        <p:spPr>
          <a:xfrm>
            <a:off x="8048828" y="2286000"/>
            <a:ext cx="1095172" cy="369332"/>
          </a:xfrm>
          <a:prstGeom prst="rect">
            <a:avLst/>
          </a:prstGeom>
          <a:noFill/>
        </p:spPr>
        <p:txBody>
          <a:bodyPr wrap="none" rtlCol="0">
            <a:spAutoFit/>
          </a:bodyPr>
          <a:lstStyle/>
          <a:p>
            <a:r>
              <a:rPr lang="en-US" b="1" dirty="0" smtClean="0">
                <a:solidFill>
                  <a:srgbClr val="C00000"/>
                </a:solidFill>
              </a:rPr>
              <a:t>OS Only</a:t>
            </a:r>
            <a:endParaRPr lang="en-US" b="1" dirty="0">
              <a:solidFill>
                <a:srgbClr val="C00000"/>
              </a:solidFill>
            </a:endParaRPr>
          </a:p>
        </p:txBody>
      </p:sp>
      <p:sp>
        <p:nvSpPr>
          <p:cNvPr id="13" name="Rectangle 12"/>
          <p:cNvSpPr/>
          <p:nvPr/>
        </p:nvSpPr>
        <p:spPr bwMode="auto">
          <a:xfrm>
            <a:off x="5486400" y="762000"/>
            <a:ext cx="1828800" cy="3200400"/>
          </a:xfrm>
          <a:prstGeom prst="rect">
            <a:avLst/>
          </a:prstGeom>
          <a:noFill/>
          <a:ln w="28575" cap="flat" cmpd="sng" algn="ctr">
            <a:solidFill>
              <a:srgbClr val="9999FF"/>
            </a:solidFill>
            <a:prstDash val="sysDot"/>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Addresses: </a:t>
            </a:r>
            <a:r>
              <a:rPr lang="en-US" dirty="0" err="1" smtClean="0"/>
              <a:t>PageNUCA</a:t>
            </a:r>
            <a:r>
              <a:rPr lang="en-US" dirty="0" smtClean="0"/>
              <a:t> vs. OS</a:t>
            </a:r>
            <a:endParaRPr lang="en-US" dirty="0"/>
          </a:p>
        </p:txBody>
      </p:sp>
      <p:sp>
        <p:nvSpPr>
          <p:cNvPr id="3" name="Content Placeholder 2"/>
          <p:cNvSpPr>
            <a:spLocks noGrp="1"/>
          </p:cNvSpPr>
          <p:nvPr>
            <p:ph idx="1"/>
          </p:nvPr>
        </p:nvSpPr>
        <p:spPr>
          <a:xfrm>
            <a:off x="0" y="4038600"/>
            <a:ext cx="9144000" cy="2819400"/>
          </a:xfrm>
        </p:spPr>
        <p:txBody>
          <a:bodyPr/>
          <a:lstStyle/>
          <a:p>
            <a:r>
              <a:rPr lang="en-US" sz="2400" b="1" dirty="0" smtClean="0"/>
              <a:t>Invariant:</a:t>
            </a:r>
            <a:endParaRPr lang="en-US" sz="1600" b="1" dirty="0" smtClean="0"/>
          </a:p>
          <a:p>
            <a:pPr lvl="1"/>
            <a:r>
              <a:rPr lang="en-US" b="1" dirty="0" smtClean="0"/>
              <a:t>Given page </a:t>
            </a:r>
            <a:r>
              <a:rPr lang="en-US" b="1" dirty="0" smtClean="0">
                <a:solidFill>
                  <a:srgbClr val="C00000"/>
                </a:solidFill>
              </a:rPr>
              <a:t>p </a:t>
            </a:r>
            <a:r>
              <a:rPr lang="en-US" b="1" dirty="0" smtClean="0"/>
              <a:t>is mapped to page </a:t>
            </a:r>
            <a:r>
              <a:rPr lang="en-US" b="1" u="sng" dirty="0" smtClean="0">
                <a:solidFill>
                  <a:srgbClr val="002060"/>
                </a:solidFill>
              </a:rPr>
              <a:t>q</a:t>
            </a:r>
          </a:p>
          <a:p>
            <a:pPr lvl="1"/>
            <a:r>
              <a:rPr lang="en-US" b="1" dirty="0" smtClean="0"/>
              <a:t>FL2Map(</a:t>
            </a:r>
            <a:r>
              <a:rPr lang="en-US" b="1" dirty="0" smtClean="0">
                <a:solidFill>
                  <a:srgbClr val="C00000"/>
                </a:solidFill>
              </a:rPr>
              <a:t>p</a:t>
            </a:r>
            <a:r>
              <a:rPr lang="en-US" b="1" dirty="0" smtClean="0"/>
              <a:t>) </a:t>
            </a:r>
            <a:r>
              <a:rPr lang="en-US" b="1" dirty="0" smtClean="0">
                <a:sym typeface="Wingdings" pitchFamily="2" charset="2"/>
              </a:rPr>
              <a:t> </a:t>
            </a:r>
            <a:r>
              <a:rPr lang="en-US" b="1" u="sng" dirty="0" smtClean="0">
                <a:solidFill>
                  <a:srgbClr val="002060"/>
                </a:solidFill>
                <a:sym typeface="Wingdings" pitchFamily="2" charset="2"/>
              </a:rPr>
              <a:t>q</a:t>
            </a:r>
            <a:r>
              <a:rPr lang="en-US" b="1" dirty="0" smtClean="0">
                <a:solidFill>
                  <a:srgbClr val="002060"/>
                </a:solidFill>
                <a:sym typeface="Wingdings" pitchFamily="2" charset="2"/>
              </a:rPr>
              <a:t> </a:t>
            </a:r>
          </a:p>
          <a:p>
            <a:pPr lvl="2"/>
            <a:r>
              <a:rPr lang="en-US" b="1" dirty="0" smtClean="0">
                <a:sym typeface="Wingdings" pitchFamily="2" charset="2"/>
              </a:rPr>
              <a:t>This is at the home node of p</a:t>
            </a:r>
          </a:p>
          <a:p>
            <a:pPr lvl="1"/>
            <a:r>
              <a:rPr lang="en-US" b="1" dirty="0" smtClean="0">
                <a:sym typeface="Wingdings" pitchFamily="2" charset="2"/>
              </a:rPr>
              <a:t>IL2Map(</a:t>
            </a:r>
            <a:r>
              <a:rPr lang="en-US" b="1" u="sng" dirty="0" smtClean="0">
                <a:solidFill>
                  <a:srgbClr val="002060"/>
                </a:solidFill>
                <a:sym typeface="Wingdings" pitchFamily="2" charset="2"/>
              </a:rPr>
              <a:t>q</a:t>
            </a:r>
            <a:r>
              <a:rPr lang="en-US" b="1" dirty="0" smtClean="0">
                <a:sym typeface="Wingdings" pitchFamily="2" charset="2"/>
              </a:rPr>
              <a:t>)  p</a:t>
            </a:r>
          </a:p>
          <a:p>
            <a:pPr lvl="2"/>
            <a:r>
              <a:rPr lang="en-US" b="1" dirty="0" smtClean="0">
                <a:sym typeface="Wingdings" pitchFamily="2" charset="2"/>
              </a:rPr>
              <a:t>This is at the home node of q</a:t>
            </a:r>
            <a:endParaRPr lang="en-US" b="1" dirty="0" smtClean="0"/>
          </a:p>
        </p:txBody>
      </p:sp>
      <p:pic>
        <p:nvPicPr>
          <p:cNvPr id="451586" name="Picture 2"/>
          <p:cNvPicPr>
            <a:picLocks noChangeAspect="1" noChangeArrowheads="1"/>
          </p:cNvPicPr>
          <p:nvPr/>
        </p:nvPicPr>
        <p:blipFill>
          <a:blip r:embed="rId2"/>
          <a:srcRect/>
          <a:stretch>
            <a:fillRect/>
          </a:stretch>
        </p:blipFill>
        <p:spPr bwMode="auto">
          <a:xfrm>
            <a:off x="2057400" y="609600"/>
            <a:ext cx="7086600" cy="3586599"/>
          </a:xfrm>
          <a:prstGeom prst="rect">
            <a:avLst/>
          </a:prstGeom>
          <a:noFill/>
          <a:ln w="9525">
            <a:noFill/>
            <a:miter lim="800000"/>
            <a:headEnd/>
            <a:tailEnd/>
          </a:ln>
          <a:effectLst/>
        </p:spPr>
      </p:pic>
      <p:sp>
        <p:nvSpPr>
          <p:cNvPr id="5" name="TextBox 4"/>
          <p:cNvSpPr txBox="1"/>
          <p:nvPr/>
        </p:nvSpPr>
        <p:spPr>
          <a:xfrm>
            <a:off x="152400" y="1905000"/>
            <a:ext cx="2895600" cy="1323439"/>
          </a:xfrm>
          <a:prstGeom prst="rect">
            <a:avLst/>
          </a:prstGeom>
          <a:noFill/>
        </p:spPr>
        <p:txBody>
          <a:bodyPr wrap="square" rtlCol="0">
            <a:spAutoFit/>
          </a:bodyPr>
          <a:lstStyle/>
          <a:p>
            <a:r>
              <a:rPr lang="en-US" sz="2000" b="1" dirty="0" err="1" smtClean="0">
                <a:solidFill>
                  <a:srgbClr val="C00000"/>
                </a:solidFill>
              </a:rPr>
              <a:t>PageNUCA</a:t>
            </a:r>
            <a:endParaRPr lang="en-US" sz="2000" b="1" dirty="0" smtClean="0">
              <a:solidFill>
                <a:srgbClr val="C00000"/>
              </a:solidFill>
            </a:endParaRPr>
          </a:p>
          <a:p>
            <a:r>
              <a:rPr lang="en-US" sz="2000" b="1" dirty="0" smtClean="0">
                <a:solidFill>
                  <a:srgbClr val="C00000"/>
                </a:solidFill>
              </a:rPr>
              <a:t>Uses PAs to change</a:t>
            </a:r>
          </a:p>
          <a:p>
            <a:r>
              <a:rPr lang="en-US" sz="2000" b="1" dirty="0" smtClean="0">
                <a:solidFill>
                  <a:srgbClr val="C00000"/>
                </a:solidFill>
              </a:rPr>
              <a:t>the mapping of pages</a:t>
            </a:r>
          </a:p>
          <a:p>
            <a:r>
              <a:rPr lang="en-US" sz="2000" b="1" dirty="0" smtClean="0">
                <a:solidFill>
                  <a:srgbClr val="C00000"/>
                </a:solidFill>
              </a:rPr>
              <a:t>to banks</a:t>
            </a:r>
            <a:endParaRPr lang="en-US" sz="2000" b="1" dirty="0">
              <a:solidFill>
                <a:srgbClr val="C00000"/>
              </a:solidFill>
            </a:endParaRPr>
          </a:p>
        </p:txBody>
      </p:sp>
      <p:sp>
        <p:nvSpPr>
          <p:cNvPr id="6" name="TextBox 5"/>
          <p:cNvSpPr txBox="1"/>
          <p:nvPr/>
        </p:nvSpPr>
        <p:spPr>
          <a:xfrm>
            <a:off x="3962400" y="533400"/>
            <a:ext cx="1095172" cy="369332"/>
          </a:xfrm>
          <a:prstGeom prst="rect">
            <a:avLst/>
          </a:prstGeom>
          <a:noFill/>
        </p:spPr>
        <p:txBody>
          <a:bodyPr wrap="none" rtlCol="0">
            <a:spAutoFit/>
          </a:bodyPr>
          <a:lstStyle/>
          <a:p>
            <a:r>
              <a:rPr lang="en-US" b="1" dirty="0" smtClean="0">
                <a:solidFill>
                  <a:srgbClr val="C00000"/>
                </a:solidFill>
              </a:rPr>
              <a:t>OS Only</a:t>
            </a:r>
            <a:endParaRPr lang="en-US" b="1" dirty="0">
              <a:solidFill>
                <a:srgbClr val="C00000"/>
              </a:solidFill>
            </a:endParaRPr>
          </a:p>
        </p:txBody>
      </p:sp>
      <p:cxnSp>
        <p:nvCxnSpPr>
          <p:cNvPr id="8" name="Straight Arrow Connector 7"/>
          <p:cNvCxnSpPr>
            <a:stCxn id="6" idx="2"/>
          </p:cNvCxnSpPr>
          <p:nvPr/>
        </p:nvCxnSpPr>
        <p:spPr bwMode="auto">
          <a:xfrm rot="5400000">
            <a:off x="4077959" y="939573"/>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400800" y="1143000"/>
            <a:ext cx="2031325" cy="369332"/>
          </a:xfrm>
          <a:prstGeom prst="rect">
            <a:avLst/>
          </a:prstGeom>
          <a:noFill/>
        </p:spPr>
        <p:txBody>
          <a:bodyPr wrap="none" rtlCol="0">
            <a:spAutoFit/>
          </a:bodyPr>
          <a:lstStyle/>
          <a:p>
            <a:r>
              <a:rPr lang="en-US" b="1" dirty="0" smtClean="0">
                <a:solidFill>
                  <a:srgbClr val="C00000"/>
                </a:solidFill>
              </a:rPr>
              <a:t>OS &amp; </a:t>
            </a:r>
            <a:r>
              <a:rPr lang="en-US" b="1" dirty="0" err="1" smtClean="0">
                <a:solidFill>
                  <a:srgbClr val="C00000"/>
                </a:solidFill>
              </a:rPr>
              <a:t>PageNUCA</a:t>
            </a:r>
            <a:endParaRPr lang="en-US" b="1" dirty="0">
              <a:solidFill>
                <a:srgbClr val="C00000"/>
              </a:solidFill>
            </a:endParaRPr>
          </a:p>
        </p:txBody>
      </p:sp>
      <p:cxnSp>
        <p:nvCxnSpPr>
          <p:cNvPr id="10" name="Straight Arrow Connector 9"/>
          <p:cNvCxnSpPr/>
          <p:nvPr/>
        </p:nvCxnSpPr>
        <p:spPr bwMode="auto">
          <a:xfrm rot="5400000">
            <a:off x="6440159" y="1484641"/>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1" name="TextBox 10"/>
          <p:cNvSpPr txBox="1"/>
          <p:nvPr/>
        </p:nvSpPr>
        <p:spPr>
          <a:xfrm>
            <a:off x="7772400" y="3352800"/>
            <a:ext cx="1095172" cy="369332"/>
          </a:xfrm>
          <a:prstGeom prst="rect">
            <a:avLst/>
          </a:prstGeom>
          <a:noFill/>
        </p:spPr>
        <p:txBody>
          <a:bodyPr wrap="none" rtlCol="0">
            <a:spAutoFit/>
          </a:bodyPr>
          <a:lstStyle/>
          <a:p>
            <a:r>
              <a:rPr lang="en-US" b="1" dirty="0" smtClean="0">
                <a:solidFill>
                  <a:srgbClr val="C00000"/>
                </a:solidFill>
              </a:rPr>
              <a:t>OS Only</a:t>
            </a:r>
            <a:endParaRPr lang="en-US" b="1" dirty="0">
              <a:solidFill>
                <a:srgbClr val="C00000"/>
              </a:solidFill>
            </a:endParaRPr>
          </a:p>
        </p:txBody>
      </p:sp>
      <p:sp>
        <p:nvSpPr>
          <p:cNvPr id="12" name="TextBox 11"/>
          <p:cNvSpPr txBox="1"/>
          <p:nvPr/>
        </p:nvSpPr>
        <p:spPr>
          <a:xfrm>
            <a:off x="8048828" y="2286000"/>
            <a:ext cx="1095172" cy="369332"/>
          </a:xfrm>
          <a:prstGeom prst="rect">
            <a:avLst/>
          </a:prstGeom>
          <a:noFill/>
        </p:spPr>
        <p:txBody>
          <a:bodyPr wrap="none" rtlCol="0">
            <a:spAutoFit/>
          </a:bodyPr>
          <a:lstStyle/>
          <a:p>
            <a:r>
              <a:rPr lang="en-US" b="1" dirty="0" smtClean="0">
                <a:solidFill>
                  <a:srgbClr val="C00000"/>
                </a:solidFill>
              </a:rPr>
              <a:t>OS Only</a:t>
            </a:r>
            <a:endParaRPr lang="en-US" b="1" dirty="0">
              <a:solidFill>
                <a:srgbClr val="C00000"/>
              </a:solidFill>
            </a:endParaRPr>
          </a:p>
        </p:txBody>
      </p:sp>
      <p:sp>
        <p:nvSpPr>
          <p:cNvPr id="13" name="Rectangle 12"/>
          <p:cNvSpPr/>
          <p:nvPr/>
        </p:nvSpPr>
        <p:spPr bwMode="auto">
          <a:xfrm>
            <a:off x="5486400" y="762000"/>
            <a:ext cx="1828800" cy="3200400"/>
          </a:xfrm>
          <a:prstGeom prst="rect">
            <a:avLst/>
          </a:prstGeom>
          <a:noFill/>
          <a:ln w="28575" cap="flat" cmpd="sng" algn="ctr">
            <a:solidFill>
              <a:srgbClr val="9999FF"/>
            </a:solidFill>
            <a:prstDash val="sysDot"/>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Addresses: </a:t>
            </a:r>
            <a:r>
              <a:rPr lang="en-US" dirty="0" err="1" smtClean="0"/>
              <a:t>PageNUCA</a:t>
            </a:r>
            <a:r>
              <a:rPr lang="en-US" dirty="0" smtClean="0"/>
              <a:t> vs. OS</a:t>
            </a:r>
            <a:endParaRPr lang="en-US" dirty="0"/>
          </a:p>
        </p:txBody>
      </p:sp>
      <p:sp>
        <p:nvSpPr>
          <p:cNvPr id="3" name="Content Placeholder 2"/>
          <p:cNvSpPr>
            <a:spLocks noGrp="1"/>
          </p:cNvSpPr>
          <p:nvPr>
            <p:ph idx="1"/>
          </p:nvPr>
        </p:nvSpPr>
        <p:spPr>
          <a:xfrm>
            <a:off x="0" y="4038600"/>
            <a:ext cx="9144000" cy="2819400"/>
          </a:xfrm>
        </p:spPr>
        <p:txBody>
          <a:bodyPr/>
          <a:lstStyle/>
          <a:p>
            <a:r>
              <a:rPr lang="en-US" sz="2400" b="1" dirty="0" smtClean="0"/>
              <a:t>L1Map:</a:t>
            </a:r>
          </a:p>
          <a:p>
            <a:pPr lvl="1"/>
            <a:r>
              <a:rPr lang="en-US" b="1" dirty="0" smtClean="0"/>
              <a:t>Fill on TLB Miss</a:t>
            </a:r>
          </a:p>
          <a:p>
            <a:pPr lvl="1"/>
            <a:r>
              <a:rPr lang="en-US" b="1" dirty="0" smtClean="0"/>
              <a:t>On migration notify all relevant L1Maps</a:t>
            </a:r>
          </a:p>
          <a:p>
            <a:pPr lvl="2"/>
            <a:r>
              <a:rPr lang="en-US" b="1" dirty="0" smtClean="0"/>
              <a:t>Nodes that had entries for the page being migrated</a:t>
            </a:r>
          </a:p>
          <a:p>
            <a:pPr lvl="1"/>
            <a:r>
              <a:rPr lang="en-US" b="1" dirty="0" smtClean="0"/>
              <a:t>On miss:</a:t>
            </a:r>
          </a:p>
          <a:p>
            <a:pPr lvl="2"/>
            <a:r>
              <a:rPr lang="en-US" b="1" dirty="0" smtClean="0"/>
              <a:t>Go to FL2Map in the home node </a:t>
            </a:r>
          </a:p>
        </p:txBody>
      </p:sp>
      <p:pic>
        <p:nvPicPr>
          <p:cNvPr id="451586" name="Picture 2"/>
          <p:cNvPicPr>
            <a:picLocks noChangeAspect="1" noChangeArrowheads="1"/>
          </p:cNvPicPr>
          <p:nvPr/>
        </p:nvPicPr>
        <p:blipFill>
          <a:blip r:embed="rId2"/>
          <a:srcRect/>
          <a:stretch>
            <a:fillRect/>
          </a:stretch>
        </p:blipFill>
        <p:spPr bwMode="auto">
          <a:xfrm>
            <a:off x="2057400" y="609600"/>
            <a:ext cx="7086600" cy="3586599"/>
          </a:xfrm>
          <a:prstGeom prst="rect">
            <a:avLst/>
          </a:prstGeom>
          <a:noFill/>
          <a:ln w="9525">
            <a:noFill/>
            <a:miter lim="800000"/>
            <a:headEnd/>
            <a:tailEnd/>
          </a:ln>
          <a:effectLst/>
        </p:spPr>
      </p:pic>
      <p:sp>
        <p:nvSpPr>
          <p:cNvPr id="5" name="TextBox 4"/>
          <p:cNvSpPr txBox="1"/>
          <p:nvPr/>
        </p:nvSpPr>
        <p:spPr>
          <a:xfrm>
            <a:off x="152400" y="1905000"/>
            <a:ext cx="2895600" cy="1323439"/>
          </a:xfrm>
          <a:prstGeom prst="rect">
            <a:avLst/>
          </a:prstGeom>
          <a:noFill/>
        </p:spPr>
        <p:txBody>
          <a:bodyPr wrap="square" rtlCol="0">
            <a:spAutoFit/>
          </a:bodyPr>
          <a:lstStyle/>
          <a:p>
            <a:r>
              <a:rPr lang="en-US" sz="2000" b="1" dirty="0" err="1" smtClean="0">
                <a:solidFill>
                  <a:srgbClr val="C00000"/>
                </a:solidFill>
              </a:rPr>
              <a:t>PageNUCA</a:t>
            </a:r>
            <a:endParaRPr lang="en-US" sz="2000" b="1" dirty="0" smtClean="0">
              <a:solidFill>
                <a:srgbClr val="C00000"/>
              </a:solidFill>
            </a:endParaRPr>
          </a:p>
          <a:p>
            <a:r>
              <a:rPr lang="en-US" sz="2000" b="1" dirty="0" smtClean="0">
                <a:solidFill>
                  <a:srgbClr val="C00000"/>
                </a:solidFill>
              </a:rPr>
              <a:t>Uses PAs to change</a:t>
            </a:r>
          </a:p>
          <a:p>
            <a:r>
              <a:rPr lang="en-US" sz="2000" b="1" dirty="0" smtClean="0">
                <a:solidFill>
                  <a:srgbClr val="C00000"/>
                </a:solidFill>
              </a:rPr>
              <a:t>the mapping of pages</a:t>
            </a:r>
          </a:p>
          <a:p>
            <a:r>
              <a:rPr lang="en-US" sz="2000" b="1" dirty="0" smtClean="0">
                <a:solidFill>
                  <a:srgbClr val="C00000"/>
                </a:solidFill>
              </a:rPr>
              <a:t>to banks</a:t>
            </a:r>
            <a:endParaRPr lang="en-US" sz="2000" b="1" dirty="0">
              <a:solidFill>
                <a:srgbClr val="C00000"/>
              </a:solidFill>
            </a:endParaRPr>
          </a:p>
        </p:txBody>
      </p:sp>
      <p:sp>
        <p:nvSpPr>
          <p:cNvPr id="6" name="TextBox 5"/>
          <p:cNvSpPr txBox="1"/>
          <p:nvPr/>
        </p:nvSpPr>
        <p:spPr>
          <a:xfrm>
            <a:off x="3962400" y="533400"/>
            <a:ext cx="1095172" cy="369332"/>
          </a:xfrm>
          <a:prstGeom prst="rect">
            <a:avLst/>
          </a:prstGeom>
          <a:noFill/>
        </p:spPr>
        <p:txBody>
          <a:bodyPr wrap="none" rtlCol="0">
            <a:spAutoFit/>
          </a:bodyPr>
          <a:lstStyle/>
          <a:p>
            <a:r>
              <a:rPr lang="en-US" b="1" dirty="0" smtClean="0">
                <a:solidFill>
                  <a:srgbClr val="C00000"/>
                </a:solidFill>
              </a:rPr>
              <a:t>OS Only</a:t>
            </a:r>
            <a:endParaRPr lang="en-US" b="1" dirty="0">
              <a:solidFill>
                <a:srgbClr val="C00000"/>
              </a:solidFill>
            </a:endParaRPr>
          </a:p>
        </p:txBody>
      </p:sp>
      <p:cxnSp>
        <p:nvCxnSpPr>
          <p:cNvPr id="8" name="Straight Arrow Connector 7"/>
          <p:cNvCxnSpPr>
            <a:stCxn id="6" idx="2"/>
          </p:cNvCxnSpPr>
          <p:nvPr/>
        </p:nvCxnSpPr>
        <p:spPr bwMode="auto">
          <a:xfrm rot="5400000">
            <a:off x="4077959" y="939573"/>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400800" y="1143000"/>
            <a:ext cx="2031325" cy="369332"/>
          </a:xfrm>
          <a:prstGeom prst="rect">
            <a:avLst/>
          </a:prstGeom>
          <a:noFill/>
        </p:spPr>
        <p:txBody>
          <a:bodyPr wrap="none" rtlCol="0">
            <a:spAutoFit/>
          </a:bodyPr>
          <a:lstStyle/>
          <a:p>
            <a:r>
              <a:rPr lang="en-US" b="1" dirty="0" smtClean="0">
                <a:solidFill>
                  <a:srgbClr val="C00000"/>
                </a:solidFill>
              </a:rPr>
              <a:t>OS &amp; </a:t>
            </a:r>
            <a:r>
              <a:rPr lang="en-US" b="1" dirty="0" err="1" smtClean="0">
                <a:solidFill>
                  <a:srgbClr val="C00000"/>
                </a:solidFill>
              </a:rPr>
              <a:t>PageNUCA</a:t>
            </a:r>
            <a:endParaRPr lang="en-US" b="1" dirty="0">
              <a:solidFill>
                <a:srgbClr val="C00000"/>
              </a:solidFill>
            </a:endParaRPr>
          </a:p>
        </p:txBody>
      </p:sp>
      <p:cxnSp>
        <p:nvCxnSpPr>
          <p:cNvPr id="10" name="Straight Arrow Connector 9"/>
          <p:cNvCxnSpPr/>
          <p:nvPr/>
        </p:nvCxnSpPr>
        <p:spPr bwMode="auto">
          <a:xfrm rot="5400000">
            <a:off x="6440159" y="1484641"/>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1" name="TextBox 10"/>
          <p:cNvSpPr txBox="1"/>
          <p:nvPr/>
        </p:nvSpPr>
        <p:spPr>
          <a:xfrm>
            <a:off x="7772400" y="3352800"/>
            <a:ext cx="1095172" cy="369332"/>
          </a:xfrm>
          <a:prstGeom prst="rect">
            <a:avLst/>
          </a:prstGeom>
          <a:noFill/>
        </p:spPr>
        <p:txBody>
          <a:bodyPr wrap="none" rtlCol="0">
            <a:spAutoFit/>
          </a:bodyPr>
          <a:lstStyle/>
          <a:p>
            <a:r>
              <a:rPr lang="en-US" b="1" dirty="0" smtClean="0">
                <a:solidFill>
                  <a:srgbClr val="C00000"/>
                </a:solidFill>
              </a:rPr>
              <a:t>OS Only</a:t>
            </a:r>
            <a:endParaRPr lang="en-US" b="1" dirty="0">
              <a:solidFill>
                <a:srgbClr val="C00000"/>
              </a:solidFill>
            </a:endParaRPr>
          </a:p>
        </p:txBody>
      </p:sp>
      <p:sp>
        <p:nvSpPr>
          <p:cNvPr id="12" name="TextBox 11"/>
          <p:cNvSpPr txBox="1"/>
          <p:nvPr/>
        </p:nvSpPr>
        <p:spPr>
          <a:xfrm>
            <a:off x="8048828" y="2286000"/>
            <a:ext cx="1095172" cy="369332"/>
          </a:xfrm>
          <a:prstGeom prst="rect">
            <a:avLst/>
          </a:prstGeom>
          <a:noFill/>
        </p:spPr>
        <p:txBody>
          <a:bodyPr wrap="none" rtlCol="0">
            <a:spAutoFit/>
          </a:bodyPr>
          <a:lstStyle/>
          <a:p>
            <a:r>
              <a:rPr lang="en-US" b="1" dirty="0" smtClean="0">
                <a:solidFill>
                  <a:srgbClr val="C00000"/>
                </a:solidFill>
              </a:rPr>
              <a:t>OS Only</a:t>
            </a:r>
            <a:endParaRPr lang="en-US" b="1" dirty="0">
              <a:solidFill>
                <a:srgbClr val="C00000"/>
              </a:solidFill>
            </a:endParaRPr>
          </a:p>
        </p:txBody>
      </p:sp>
      <p:sp>
        <p:nvSpPr>
          <p:cNvPr id="13" name="Rectangle 12"/>
          <p:cNvSpPr/>
          <p:nvPr/>
        </p:nvSpPr>
        <p:spPr bwMode="auto">
          <a:xfrm>
            <a:off x="5486400" y="762000"/>
            <a:ext cx="1828800" cy="3200400"/>
          </a:xfrm>
          <a:prstGeom prst="rect">
            <a:avLst/>
          </a:prstGeom>
          <a:noFill/>
          <a:ln w="28575" cap="flat" cmpd="sng" algn="ctr">
            <a:solidFill>
              <a:srgbClr val="9999FF"/>
            </a:solidFill>
            <a:prstDash val="sysDot"/>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Migration Protocol</a:t>
            </a:r>
            <a:endParaRPr lang="en-US" dirty="0"/>
          </a:p>
        </p:txBody>
      </p:sp>
      <p:sp>
        <p:nvSpPr>
          <p:cNvPr id="3" name="Content Placeholder 2"/>
          <p:cNvSpPr>
            <a:spLocks noGrp="1"/>
          </p:cNvSpPr>
          <p:nvPr>
            <p:ph idx="1"/>
          </p:nvPr>
        </p:nvSpPr>
        <p:spPr>
          <a:xfrm>
            <a:off x="0" y="4953000"/>
            <a:ext cx="9144000" cy="1905000"/>
          </a:xfrm>
        </p:spPr>
        <p:txBody>
          <a:bodyPr/>
          <a:lstStyle/>
          <a:p>
            <a:r>
              <a:rPr lang="en-US" dirty="0" smtClean="0"/>
              <a:t>First convert the </a:t>
            </a:r>
            <a:r>
              <a:rPr lang="en-US" dirty="0" err="1" smtClean="0"/>
              <a:t>PageNUCA</a:t>
            </a:r>
            <a:r>
              <a:rPr lang="en-US" dirty="0" smtClean="0"/>
              <a:t> PAs into OS Pas</a:t>
            </a:r>
          </a:p>
          <a:p>
            <a:r>
              <a:rPr lang="en-US" dirty="0" smtClean="0"/>
              <a:t>Eventually we want</a:t>
            </a:r>
          </a:p>
          <a:p>
            <a:pPr lvl="1"/>
            <a:r>
              <a:rPr lang="en-US" dirty="0" smtClean="0"/>
              <a:t>s </a:t>
            </a:r>
            <a:r>
              <a:rPr lang="en-US" dirty="0" smtClean="0">
                <a:sym typeface="Wingdings" pitchFamily="2" charset="2"/>
              </a:rPr>
              <a:t> D &amp; d  S</a:t>
            </a:r>
            <a:endParaRPr lang="en-US" dirty="0"/>
          </a:p>
        </p:txBody>
      </p:sp>
      <p:sp>
        <p:nvSpPr>
          <p:cNvPr id="4" name="Rectangle 3"/>
          <p:cNvSpPr/>
          <p:nvPr/>
        </p:nvSpPr>
        <p:spPr bwMode="auto">
          <a:xfrm>
            <a:off x="2209800" y="1154668"/>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Source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5334000" y="1154668"/>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Dest</a:t>
            </a: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2362200" y="2221468"/>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iL2</a:t>
            </a:r>
          </a:p>
        </p:txBody>
      </p:sp>
      <p:sp>
        <p:nvSpPr>
          <p:cNvPr id="7" name="Rectangle 6"/>
          <p:cNvSpPr/>
          <p:nvPr/>
        </p:nvSpPr>
        <p:spPr bwMode="auto">
          <a:xfrm>
            <a:off x="5562600" y="2221468"/>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iL2</a:t>
            </a:r>
          </a:p>
        </p:txBody>
      </p:sp>
      <p:sp>
        <p:nvSpPr>
          <p:cNvPr id="8" name="TextBox 7"/>
          <p:cNvSpPr txBox="1"/>
          <p:nvPr/>
        </p:nvSpPr>
        <p:spPr>
          <a:xfrm>
            <a:off x="1600200" y="2297668"/>
            <a:ext cx="338554" cy="369332"/>
          </a:xfrm>
          <a:prstGeom prst="rect">
            <a:avLst/>
          </a:prstGeom>
          <a:noFill/>
        </p:spPr>
        <p:txBody>
          <a:bodyPr wrap="none" rtlCol="0">
            <a:spAutoFit/>
          </a:bodyPr>
          <a:lstStyle/>
          <a:p>
            <a:r>
              <a:rPr lang="en-US" b="1" dirty="0" smtClean="0">
                <a:solidFill>
                  <a:srgbClr val="C00000"/>
                </a:solidFill>
              </a:rPr>
              <a:t>S</a:t>
            </a:r>
            <a:endParaRPr lang="en-US" b="1" dirty="0">
              <a:solidFill>
                <a:srgbClr val="C00000"/>
              </a:solidFill>
            </a:endParaRPr>
          </a:p>
        </p:txBody>
      </p:sp>
      <p:cxnSp>
        <p:nvCxnSpPr>
          <p:cNvPr id="10" name="Straight Arrow Connector 9"/>
          <p:cNvCxnSpPr>
            <a:stCxn id="8" idx="3"/>
            <a:endCxn id="6" idx="1"/>
          </p:cNvCxnSpPr>
          <p:nvPr/>
        </p:nvCxnSpPr>
        <p:spPr bwMode="auto">
          <a:xfrm>
            <a:off x="1938754" y="2482334"/>
            <a:ext cx="423446"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3" name="TextBox 12"/>
          <p:cNvSpPr txBox="1"/>
          <p:nvPr/>
        </p:nvSpPr>
        <p:spPr>
          <a:xfrm>
            <a:off x="4843046" y="2341602"/>
            <a:ext cx="351378" cy="369332"/>
          </a:xfrm>
          <a:prstGeom prst="rect">
            <a:avLst/>
          </a:prstGeom>
          <a:noFill/>
        </p:spPr>
        <p:txBody>
          <a:bodyPr wrap="none" rtlCol="0">
            <a:spAutoFit/>
          </a:bodyPr>
          <a:lstStyle/>
          <a:p>
            <a:r>
              <a:rPr lang="en-US" b="1" dirty="0" smtClean="0">
                <a:solidFill>
                  <a:srgbClr val="C00000"/>
                </a:solidFill>
              </a:rPr>
              <a:t>D</a:t>
            </a:r>
            <a:endParaRPr lang="en-US" b="1" dirty="0">
              <a:solidFill>
                <a:srgbClr val="C00000"/>
              </a:solidFill>
            </a:endParaRPr>
          </a:p>
        </p:txBody>
      </p:sp>
      <p:cxnSp>
        <p:nvCxnSpPr>
          <p:cNvPr id="14" name="Straight Arrow Connector 13"/>
          <p:cNvCxnSpPr>
            <a:stCxn id="13" idx="3"/>
          </p:cNvCxnSpPr>
          <p:nvPr/>
        </p:nvCxnSpPr>
        <p:spPr bwMode="auto">
          <a:xfrm>
            <a:off x="5194424" y="2526268"/>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5" name="TextBox 14"/>
          <p:cNvSpPr txBox="1"/>
          <p:nvPr/>
        </p:nvSpPr>
        <p:spPr>
          <a:xfrm>
            <a:off x="381000" y="457200"/>
            <a:ext cx="5241563" cy="369332"/>
          </a:xfrm>
          <a:prstGeom prst="rect">
            <a:avLst/>
          </a:prstGeom>
          <a:noFill/>
        </p:spPr>
        <p:txBody>
          <a:bodyPr wrap="none" rtlCol="0">
            <a:spAutoFit/>
          </a:bodyPr>
          <a:lstStyle/>
          <a:p>
            <a:r>
              <a:rPr lang="en-US" b="1" dirty="0" smtClean="0">
                <a:solidFill>
                  <a:srgbClr val="C00000"/>
                </a:solidFill>
              </a:rPr>
              <a:t>Want to migrate S in place of D: </a:t>
            </a:r>
            <a:r>
              <a:rPr lang="en-US" b="1" dirty="0" smtClean="0"/>
              <a:t>Swap S and D</a:t>
            </a:r>
            <a:endParaRPr lang="en-US" b="1" dirty="0">
              <a:solidFill>
                <a:srgbClr val="C00000"/>
              </a:solidFill>
            </a:endParaRPr>
          </a:p>
        </p:txBody>
      </p:sp>
      <p:cxnSp>
        <p:nvCxnSpPr>
          <p:cNvPr id="17" name="Straight Arrow Connector 16"/>
          <p:cNvCxnSpPr>
            <a:stCxn id="6" idx="3"/>
            <a:endCxn id="18" idx="1"/>
          </p:cNvCxnSpPr>
          <p:nvPr/>
        </p:nvCxnSpPr>
        <p:spPr bwMode="auto">
          <a:xfrm flipV="1">
            <a:off x="3200400" y="2482334"/>
            <a:ext cx="457200"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8" name="TextBox 17"/>
          <p:cNvSpPr txBox="1"/>
          <p:nvPr/>
        </p:nvSpPr>
        <p:spPr>
          <a:xfrm>
            <a:off x="3657600" y="2297668"/>
            <a:ext cx="312906" cy="369332"/>
          </a:xfrm>
          <a:prstGeom prst="rect">
            <a:avLst/>
          </a:prstGeom>
          <a:noFill/>
        </p:spPr>
        <p:txBody>
          <a:bodyPr wrap="none" rtlCol="0">
            <a:spAutoFit/>
          </a:bodyPr>
          <a:lstStyle/>
          <a:p>
            <a:r>
              <a:rPr lang="en-US" b="1" dirty="0" smtClean="0">
                <a:solidFill>
                  <a:srgbClr val="000099"/>
                </a:solidFill>
              </a:rPr>
              <a:t>s</a:t>
            </a:r>
            <a:endParaRPr lang="en-US" b="1" dirty="0">
              <a:solidFill>
                <a:srgbClr val="000099"/>
              </a:solidFill>
            </a:endParaRPr>
          </a:p>
        </p:txBody>
      </p:sp>
      <p:cxnSp>
        <p:nvCxnSpPr>
          <p:cNvPr id="20" name="Straight Arrow Connector 19"/>
          <p:cNvCxnSpPr>
            <a:endCxn id="21" idx="1"/>
          </p:cNvCxnSpPr>
          <p:nvPr/>
        </p:nvCxnSpPr>
        <p:spPr bwMode="auto">
          <a:xfrm flipV="1">
            <a:off x="6400800" y="2482334"/>
            <a:ext cx="457200"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21" name="TextBox 20"/>
          <p:cNvSpPr txBox="1"/>
          <p:nvPr/>
        </p:nvSpPr>
        <p:spPr>
          <a:xfrm>
            <a:off x="6858000" y="2297668"/>
            <a:ext cx="325730" cy="369332"/>
          </a:xfrm>
          <a:prstGeom prst="rect">
            <a:avLst/>
          </a:prstGeom>
          <a:noFill/>
        </p:spPr>
        <p:txBody>
          <a:bodyPr wrap="none" rtlCol="0">
            <a:spAutoFit/>
          </a:bodyPr>
          <a:lstStyle/>
          <a:p>
            <a:r>
              <a:rPr lang="en-US" b="1" dirty="0" smtClean="0">
                <a:solidFill>
                  <a:srgbClr val="000099"/>
                </a:solidFill>
              </a:rPr>
              <a:t>d</a:t>
            </a:r>
            <a:endParaRPr lang="en-US" b="1" dirty="0">
              <a:solidFill>
                <a:srgbClr val="000099"/>
              </a:solidFill>
            </a:endParaRPr>
          </a:p>
        </p:txBody>
      </p:sp>
      <p:sp>
        <p:nvSpPr>
          <p:cNvPr id="22" name="TextBox 21"/>
          <p:cNvSpPr txBox="1"/>
          <p:nvPr/>
        </p:nvSpPr>
        <p:spPr>
          <a:xfrm>
            <a:off x="1371600" y="2907268"/>
            <a:ext cx="1719317" cy="369332"/>
          </a:xfrm>
          <a:prstGeom prst="rect">
            <a:avLst/>
          </a:prstGeom>
          <a:noFill/>
        </p:spPr>
        <p:txBody>
          <a:bodyPr wrap="none" rtlCol="0">
            <a:spAutoFit/>
          </a:bodyPr>
          <a:lstStyle/>
          <a:p>
            <a:r>
              <a:rPr lang="en-US" dirty="0" err="1" smtClean="0"/>
              <a:t>PageNUCA</a:t>
            </a:r>
            <a:r>
              <a:rPr lang="en-US" dirty="0" smtClean="0"/>
              <a:t> PA</a:t>
            </a:r>
            <a:endParaRPr lang="en-US" dirty="0"/>
          </a:p>
        </p:txBody>
      </p:sp>
      <p:sp>
        <p:nvSpPr>
          <p:cNvPr id="23" name="TextBox 22"/>
          <p:cNvSpPr txBox="1"/>
          <p:nvPr/>
        </p:nvSpPr>
        <p:spPr>
          <a:xfrm>
            <a:off x="3352800" y="2907268"/>
            <a:ext cx="872868" cy="369332"/>
          </a:xfrm>
          <a:prstGeom prst="rect">
            <a:avLst/>
          </a:prstGeom>
          <a:noFill/>
        </p:spPr>
        <p:txBody>
          <a:bodyPr wrap="none" rtlCol="0">
            <a:spAutoFit/>
          </a:bodyPr>
          <a:lstStyle/>
          <a:p>
            <a:r>
              <a:rPr lang="en-US" dirty="0" smtClean="0"/>
              <a:t>OS PA</a:t>
            </a:r>
            <a:endParaRPr lang="en-US" dirty="0"/>
          </a:p>
        </p:txBody>
      </p:sp>
      <p:sp>
        <p:nvSpPr>
          <p:cNvPr id="24" name="Rectangle 23"/>
          <p:cNvSpPr/>
          <p:nvPr/>
        </p:nvSpPr>
        <p:spPr bwMode="auto">
          <a:xfrm>
            <a:off x="22098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S</a:t>
            </a:r>
          </a:p>
        </p:txBody>
      </p:sp>
      <p:sp>
        <p:nvSpPr>
          <p:cNvPr id="26" name="Rectangle 25"/>
          <p:cNvSpPr/>
          <p:nvPr/>
        </p:nvSpPr>
        <p:spPr bwMode="auto">
          <a:xfrm>
            <a:off x="53340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D</a:t>
            </a:r>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Migration Protocol</a:t>
            </a:r>
            <a:endParaRPr lang="en-US" dirty="0"/>
          </a:p>
        </p:txBody>
      </p:sp>
      <p:sp>
        <p:nvSpPr>
          <p:cNvPr id="3" name="Content Placeholder 2"/>
          <p:cNvSpPr>
            <a:spLocks noGrp="1"/>
          </p:cNvSpPr>
          <p:nvPr>
            <p:ph idx="1"/>
          </p:nvPr>
        </p:nvSpPr>
        <p:spPr>
          <a:xfrm>
            <a:off x="0" y="4953000"/>
            <a:ext cx="9144000" cy="1905000"/>
          </a:xfrm>
        </p:spPr>
        <p:txBody>
          <a:bodyPr/>
          <a:lstStyle/>
          <a:p>
            <a:r>
              <a:rPr lang="en-US" dirty="0" smtClean="0"/>
              <a:t>Update home Forward L2 maps </a:t>
            </a:r>
          </a:p>
          <a:p>
            <a:pPr lvl="1"/>
            <a:r>
              <a:rPr lang="en-US" dirty="0" smtClean="0"/>
              <a:t>s maps now to D and d maps to S</a:t>
            </a:r>
          </a:p>
          <a:p>
            <a:r>
              <a:rPr lang="en-US" dirty="0" smtClean="0"/>
              <a:t>Swap Inverse Maps at the current banks</a:t>
            </a:r>
            <a:endParaRPr lang="en-US" dirty="0"/>
          </a:p>
        </p:txBody>
      </p:sp>
      <p:sp>
        <p:nvSpPr>
          <p:cNvPr id="4" name="Rectangle 3"/>
          <p:cNvSpPr/>
          <p:nvPr/>
        </p:nvSpPr>
        <p:spPr bwMode="auto">
          <a:xfrm>
            <a:off x="2209800" y="1154668"/>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Source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5334000" y="1154668"/>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Dest</a:t>
            </a: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2362200" y="2221468"/>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iL2</a:t>
            </a:r>
          </a:p>
        </p:txBody>
      </p:sp>
      <p:sp>
        <p:nvSpPr>
          <p:cNvPr id="7" name="Rectangle 6"/>
          <p:cNvSpPr/>
          <p:nvPr/>
        </p:nvSpPr>
        <p:spPr bwMode="auto">
          <a:xfrm>
            <a:off x="5562600" y="2221468"/>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iL2</a:t>
            </a:r>
          </a:p>
        </p:txBody>
      </p:sp>
      <p:sp>
        <p:nvSpPr>
          <p:cNvPr id="8" name="TextBox 7"/>
          <p:cNvSpPr txBox="1"/>
          <p:nvPr/>
        </p:nvSpPr>
        <p:spPr>
          <a:xfrm>
            <a:off x="1600200" y="2297668"/>
            <a:ext cx="351378" cy="369332"/>
          </a:xfrm>
          <a:prstGeom prst="rect">
            <a:avLst/>
          </a:prstGeom>
          <a:noFill/>
        </p:spPr>
        <p:txBody>
          <a:bodyPr wrap="none" rtlCol="0">
            <a:spAutoFit/>
          </a:bodyPr>
          <a:lstStyle/>
          <a:p>
            <a:r>
              <a:rPr lang="en-US" b="1" dirty="0" smtClean="0">
                <a:solidFill>
                  <a:srgbClr val="C00000"/>
                </a:solidFill>
              </a:rPr>
              <a:t>S</a:t>
            </a:r>
            <a:endParaRPr lang="en-US" b="1" dirty="0">
              <a:solidFill>
                <a:srgbClr val="C00000"/>
              </a:solidFill>
            </a:endParaRPr>
          </a:p>
        </p:txBody>
      </p:sp>
      <p:cxnSp>
        <p:nvCxnSpPr>
          <p:cNvPr id="10" name="Straight Arrow Connector 9"/>
          <p:cNvCxnSpPr>
            <a:stCxn id="8" idx="3"/>
            <a:endCxn id="6" idx="1"/>
          </p:cNvCxnSpPr>
          <p:nvPr/>
        </p:nvCxnSpPr>
        <p:spPr bwMode="auto">
          <a:xfrm>
            <a:off x="1951578" y="2482334"/>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3" name="TextBox 12"/>
          <p:cNvSpPr txBox="1"/>
          <p:nvPr/>
        </p:nvSpPr>
        <p:spPr>
          <a:xfrm>
            <a:off x="4843046" y="2341602"/>
            <a:ext cx="351378" cy="369332"/>
          </a:xfrm>
          <a:prstGeom prst="rect">
            <a:avLst/>
          </a:prstGeom>
          <a:noFill/>
        </p:spPr>
        <p:txBody>
          <a:bodyPr wrap="none" rtlCol="0">
            <a:spAutoFit/>
          </a:bodyPr>
          <a:lstStyle/>
          <a:p>
            <a:r>
              <a:rPr lang="en-US" b="1" dirty="0" smtClean="0">
                <a:solidFill>
                  <a:srgbClr val="C00000"/>
                </a:solidFill>
              </a:rPr>
              <a:t>D</a:t>
            </a:r>
            <a:endParaRPr lang="en-US" b="1" dirty="0">
              <a:solidFill>
                <a:srgbClr val="C00000"/>
              </a:solidFill>
            </a:endParaRPr>
          </a:p>
        </p:txBody>
      </p:sp>
      <p:cxnSp>
        <p:nvCxnSpPr>
          <p:cNvPr id="14" name="Straight Arrow Connector 13"/>
          <p:cNvCxnSpPr>
            <a:stCxn id="13" idx="3"/>
          </p:cNvCxnSpPr>
          <p:nvPr/>
        </p:nvCxnSpPr>
        <p:spPr bwMode="auto">
          <a:xfrm>
            <a:off x="5194424" y="2526268"/>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5" name="TextBox 14"/>
          <p:cNvSpPr txBox="1"/>
          <p:nvPr/>
        </p:nvSpPr>
        <p:spPr>
          <a:xfrm>
            <a:off x="381000" y="457200"/>
            <a:ext cx="5241563" cy="369332"/>
          </a:xfrm>
          <a:prstGeom prst="rect">
            <a:avLst/>
          </a:prstGeom>
          <a:noFill/>
        </p:spPr>
        <p:txBody>
          <a:bodyPr wrap="none" rtlCol="0">
            <a:spAutoFit/>
          </a:bodyPr>
          <a:lstStyle/>
          <a:p>
            <a:r>
              <a:rPr lang="en-US" b="1" dirty="0" smtClean="0">
                <a:solidFill>
                  <a:srgbClr val="C00000"/>
                </a:solidFill>
              </a:rPr>
              <a:t>Want to migrate S in place of D: </a:t>
            </a:r>
            <a:r>
              <a:rPr lang="en-US" b="1" dirty="0" smtClean="0"/>
              <a:t>Swap S and D</a:t>
            </a:r>
            <a:endParaRPr lang="en-US" b="1" dirty="0">
              <a:solidFill>
                <a:srgbClr val="C00000"/>
              </a:solidFill>
            </a:endParaRPr>
          </a:p>
        </p:txBody>
      </p:sp>
      <p:sp>
        <p:nvSpPr>
          <p:cNvPr id="19" name="Rectangle 18"/>
          <p:cNvSpPr/>
          <p:nvPr/>
        </p:nvSpPr>
        <p:spPr bwMode="auto">
          <a:xfrm>
            <a:off x="2209800" y="3048000"/>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Home(s)</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5334000" y="3048000"/>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Home(d)</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1143000" y="4114800"/>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fL2</a:t>
            </a:r>
          </a:p>
        </p:txBody>
      </p:sp>
      <p:sp>
        <p:nvSpPr>
          <p:cNvPr id="26" name="Rectangle 25"/>
          <p:cNvSpPr/>
          <p:nvPr/>
        </p:nvSpPr>
        <p:spPr bwMode="auto">
          <a:xfrm>
            <a:off x="4191000" y="4114800"/>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fL2</a:t>
            </a:r>
          </a:p>
        </p:txBody>
      </p:sp>
      <p:cxnSp>
        <p:nvCxnSpPr>
          <p:cNvPr id="28" name="Straight Arrow Connector 27"/>
          <p:cNvCxnSpPr/>
          <p:nvPr/>
        </p:nvCxnSpPr>
        <p:spPr bwMode="auto">
          <a:xfrm flipV="1">
            <a:off x="762000" y="4697968"/>
            <a:ext cx="381000" cy="38100"/>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29" name="TextBox 28"/>
          <p:cNvSpPr txBox="1"/>
          <p:nvPr/>
        </p:nvSpPr>
        <p:spPr>
          <a:xfrm>
            <a:off x="3471446" y="4507468"/>
            <a:ext cx="325730" cy="369332"/>
          </a:xfrm>
          <a:prstGeom prst="rect">
            <a:avLst/>
          </a:prstGeom>
          <a:noFill/>
        </p:spPr>
        <p:txBody>
          <a:bodyPr wrap="none" rtlCol="0">
            <a:spAutoFit/>
          </a:bodyPr>
          <a:lstStyle/>
          <a:p>
            <a:r>
              <a:rPr lang="en-US" b="1" dirty="0" smtClean="0">
                <a:solidFill>
                  <a:srgbClr val="002060"/>
                </a:solidFill>
              </a:rPr>
              <a:t>d</a:t>
            </a:r>
            <a:endParaRPr lang="en-US" b="1" dirty="0">
              <a:solidFill>
                <a:srgbClr val="002060"/>
              </a:solidFill>
            </a:endParaRPr>
          </a:p>
        </p:txBody>
      </p:sp>
      <p:cxnSp>
        <p:nvCxnSpPr>
          <p:cNvPr id="30" name="Straight Arrow Connector 29"/>
          <p:cNvCxnSpPr>
            <a:stCxn id="29" idx="3"/>
          </p:cNvCxnSpPr>
          <p:nvPr/>
        </p:nvCxnSpPr>
        <p:spPr bwMode="auto">
          <a:xfrm>
            <a:off x="3797176" y="4692134"/>
            <a:ext cx="436270"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32" name="TextBox 31"/>
          <p:cNvSpPr txBox="1"/>
          <p:nvPr/>
        </p:nvSpPr>
        <p:spPr>
          <a:xfrm>
            <a:off x="457200" y="4507468"/>
            <a:ext cx="312906" cy="369332"/>
          </a:xfrm>
          <a:prstGeom prst="rect">
            <a:avLst/>
          </a:prstGeom>
          <a:noFill/>
        </p:spPr>
        <p:txBody>
          <a:bodyPr wrap="none" rtlCol="0">
            <a:spAutoFit/>
          </a:bodyPr>
          <a:lstStyle/>
          <a:p>
            <a:r>
              <a:rPr lang="en-US" b="1" dirty="0" smtClean="0">
                <a:solidFill>
                  <a:srgbClr val="000099"/>
                </a:solidFill>
              </a:rPr>
              <a:t>s</a:t>
            </a:r>
            <a:endParaRPr lang="en-US" b="1" dirty="0">
              <a:solidFill>
                <a:srgbClr val="000099"/>
              </a:solidFill>
            </a:endParaRPr>
          </a:p>
        </p:txBody>
      </p:sp>
      <p:sp>
        <p:nvSpPr>
          <p:cNvPr id="35" name="Rectangle 34"/>
          <p:cNvSpPr/>
          <p:nvPr/>
        </p:nvSpPr>
        <p:spPr bwMode="auto">
          <a:xfrm>
            <a:off x="2362200" y="2514600"/>
            <a:ext cx="8382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5562600" y="2514600"/>
            <a:ext cx="8382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5867400" y="2438400"/>
            <a:ext cx="312906" cy="369332"/>
          </a:xfrm>
          <a:prstGeom prst="rect">
            <a:avLst/>
          </a:prstGeom>
          <a:noFill/>
        </p:spPr>
        <p:txBody>
          <a:bodyPr wrap="none" rtlCol="0">
            <a:spAutoFit/>
          </a:bodyPr>
          <a:lstStyle/>
          <a:p>
            <a:r>
              <a:rPr lang="en-US" b="1" dirty="0" smtClean="0">
                <a:solidFill>
                  <a:srgbClr val="000099"/>
                </a:solidFill>
              </a:rPr>
              <a:t>s</a:t>
            </a:r>
            <a:endParaRPr lang="en-US" b="1" dirty="0">
              <a:solidFill>
                <a:srgbClr val="000099"/>
              </a:solidFill>
            </a:endParaRPr>
          </a:p>
        </p:txBody>
      </p:sp>
      <p:sp>
        <p:nvSpPr>
          <p:cNvPr id="18" name="TextBox 17"/>
          <p:cNvSpPr txBox="1"/>
          <p:nvPr/>
        </p:nvSpPr>
        <p:spPr>
          <a:xfrm>
            <a:off x="2590800" y="2438400"/>
            <a:ext cx="325730" cy="369332"/>
          </a:xfrm>
          <a:prstGeom prst="rect">
            <a:avLst/>
          </a:prstGeom>
          <a:noFill/>
        </p:spPr>
        <p:txBody>
          <a:bodyPr wrap="none" rtlCol="0">
            <a:spAutoFit/>
          </a:bodyPr>
          <a:lstStyle/>
          <a:p>
            <a:r>
              <a:rPr lang="en-US" b="1" dirty="0" smtClean="0">
                <a:solidFill>
                  <a:srgbClr val="000099"/>
                </a:solidFill>
              </a:rPr>
              <a:t>d</a:t>
            </a:r>
            <a:endParaRPr lang="en-US" b="1" dirty="0">
              <a:solidFill>
                <a:srgbClr val="000099"/>
              </a:solidFill>
            </a:endParaRPr>
          </a:p>
        </p:txBody>
      </p:sp>
      <p:sp>
        <p:nvSpPr>
          <p:cNvPr id="42" name="Rectangle 41"/>
          <p:cNvSpPr/>
          <p:nvPr/>
        </p:nvSpPr>
        <p:spPr bwMode="auto">
          <a:xfrm>
            <a:off x="22098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S</a:t>
            </a:r>
          </a:p>
        </p:txBody>
      </p:sp>
      <p:sp>
        <p:nvSpPr>
          <p:cNvPr id="43" name="Rectangle 42"/>
          <p:cNvSpPr/>
          <p:nvPr/>
        </p:nvSpPr>
        <p:spPr bwMode="auto">
          <a:xfrm>
            <a:off x="53340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D</a:t>
            </a:r>
          </a:p>
        </p:txBody>
      </p:sp>
      <p:sp>
        <p:nvSpPr>
          <p:cNvPr id="44" name="Rectangle 43"/>
          <p:cNvSpPr/>
          <p:nvPr/>
        </p:nvSpPr>
        <p:spPr bwMode="auto">
          <a:xfrm>
            <a:off x="1143000" y="4572000"/>
            <a:ext cx="8382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D</a:t>
            </a:r>
          </a:p>
        </p:txBody>
      </p:sp>
      <p:sp>
        <p:nvSpPr>
          <p:cNvPr id="46" name="Rectangle 45"/>
          <p:cNvSpPr/>
          <p:nvPr/>
        </p:nvSpPr>
        <p:spPr bwMode="auto">
          <a:xfrm>
            <a:off x="4191000" y="4572000"/>
            <a:ext cx="8382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S</a:t>
            </a:r>
          </a:p>
        </p:txBody>
      </p:sp>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Migration Protocol</a:t>
            </a:r>
            <a:endParaRPr lang="en-US" dirty="0"/>
          </a:p>
        </p:txBody>
      </p:sp>
      <p:sp>
        <p:nvSpPr>
          <p:cNvPr id="3" name="Content Placeholder 2"/>
          <p:cNvSpPr>
            <a:spLocks noGrp="1"/>
          </p:cNvSpPr>
          <p:nvPr>
            <p:ph idx="1"/>
          </p:nvPr>
        </p:nvSpPr>
        <p:spPr>
          <a:xfrm>
            <a:off x="0" y="4953000"/>
            <a:ext cx="9144000" cy="1905000"/>
          </a:xfrm>
        </p:spPr>
        <p:txBody>
          <a:bodyPr/>
          <a:lstStyle/>
          <a:p>
            <a:r>
              <a:rPr lang="en-US" dirty="0" smtClean="0"/>
              <a:t>Lock the two banks</a:t>
            </a:r>
          </a:p>
          <a:p>
            <a:pPr lvl="1"/>
            <a:r>
              <a:rPr lang="en-US" dirty="0" smtClean="0"/>
              <a:t>Swap the data pages</a:t>
            </a:r>
          </a:p>
          <a:p>
            <a:r>
              <a:rPr lang="en-US" dirty="0" smtClean="0"/>
              <a:t>Finally, notify all L1 maps of the change and unlock the banks</a:t>
            </a:r>
            <a:endParaRPr lang="en-US" dirty="0"/>
          </a:p>
        </p:txBody>
      </p:sp>
      <p:sp>
        <p:nvSpPr>
          <p:cNvPr id="4" name="Rectangle 3"/>
          <p:cNvSpPr/>
          <p:nvPr/>
        </p:nvSpPr>
        <p:spPr bwMode="auto">
          <a:xfrm>
            <a:off x="2209800" y="1154668"/>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Source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5334000" y="1154668"/>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Dest</a:t>
            </a: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2362200" y="2221468"/>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iL2</a:t>
            </a:r>
          </a:p>
        </p:txBody>
      </p:sp>
      <p:sp>
        <p:nvSpPr>
          <p:cNvPr id="7" name="Rectangle 6"/>
          <p:cNvSpPr/>
          <p:nvPr/>
        </p:nvSpPr>
        <p:spPr bwMode="auto">
          <a:xfrm>
            <a:off x="5562600" y="2221468"/>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iL2</a:t>
            </a:r>
          </a:p>
        </p:txBody>
      </p:sp>
      <p:sp>
        <p:nvSpPr>
          <p:cNvPr id="8" name="TextBox 7"/>
          <p:cNvSpPr txBox="1"/>
          <p:nvPr/>
        </p:nvSpPr>
        <p:spPr>
          <a:xfrm>
            <a:off x="1600200" y="2297668"/>
            <a:ext cx="351378" cy="369332"/>
          </a:xfrm>
          <a:prstGeom prst="rect">
            <a:avLst/>
          </a:prstGeom>
          <a:noFill/>
        </p:spPr>
        <p:txBody>
          <a:bodyPr wrap="none" rtlCol="0">
            <a:spAutoFit/>
          </a:bodyPr>
          <a:lstStyle/>
          <a:p>
            <a:r>
              <a:rPr lang="en-US" b="1" dirty="0" smtClean="0">
                <a:solidFill>
                  <a:srgbClr val="C00000"/>
                </a:solidFill>
              </a:rPr>
              <a:t>S</a:t>
            </a:r>
            <a:endParaRPr lang="en-US" b="1" dirty="0">
              <a:solidFill>
                <a:srgbClr val="C00000"/>
              </a:solidFill>
            </a:endParaRPr>
          </a:p>
        </p:txBody>
      </p:sp>
      <p:cxnSp>
        <p:nvCxnSpPr>
          <p:cNvPr id="10" name="Straight Arrow Connector 9"/>
          <p:cNvCxnSpPr>
            <a:stCxn id="8" idx="3"/>
            <a:endCxn id="6" idx="1"/>
          </p:cNvCxnSpPr>
          <p:nvPr/>
        </p:nvCxnSpPr>
        <p:spPr bwMode="auto">
          <a:xfrm>
            <a:off x="1951578" y="2482334"/>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3" name="TextBox 12"/>
          <p:cNvSpPr txBox="1"/>
          <p:nvPr/>
        </p:nvSpPr>
        <p:spPr>
          <a:xfrm>
            <a:off x="4843046" y="2341602"/>
            <a:ext cx="351378" cy="369332"/>
          </a:xfrm>
          <a:prstGeom prst="rect">
            <a:avLst/>
          </a:prstGeom>
          <a:noFill/>
        </p:spPr>
        <p:txBody>
          <a:bodyPr wrap="none" rtlCol="0">
            <a:spAutoFit/>
          </a:bodyPr>
          <a:lstStyle/>
          <a:p>
            <a:r>
              <a:rPr lang="en-US" b="1" dirty="0" smtClean="0">
                <a:solidFill>
                  <a:srgbClr val="C00000"/>
                </a:solidFill>
              </a:rPr>
              <a:t>D</a:t>
            </a:r>
            <a:endParaRPr lang="en-US" b="1" dirty="0">
              <a:solidFill>
                <a:srgbClr val="C00000"/>
              </a:solidFill>
            </a:endParaRPr>
          </a:p>
        </p:txBody>
      </p:sp>
      <p:cxnSp>
        <p:nvCxnSpPr>
          <p:cNvPr id="14" name="Straight Arrow Connector 13"/>
          <p:cNvCxnSpPr>
            <a:stCxn id="13" idx="3"/>
          </p:cNvCxnSpPr>
          <p:nvPr/>
        </p:nvCxnSpPr>
        <p:spPr bwMode="auto">
          <a:xfrm>
            <a:off x="5194424" y="2526268"/>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5" name="TextBox 14"/>
          <p:cNvSpPr txBox="1"/>
          <p:nvPr/>
        </p:nvSpPr>
        <p:spPr>
          <a:xfrm>
            <a:off x="381000" y="457200"/>
            <a:ext cx="5241563" cy="369332"/>
          </a:xfrm>
          <a:prstGeom prst="rect">
            <a:avLst/>
          </a:prstGeom>
          <a:noFill/>
        </p:spPr>
        <p:txBody>
          <a:bodyPr wrap="none" rtlCol="0">
            <a:spAutoFit/>
          </a:bodyPr>
          <a:lstStyle/>
          <a:p>
            <a:r>
              <a:rPr lang="en-US" b="1" dirty="0" smtClean="0">
                <a:solidFill>
                  <a:srgbClr val="C00000"/>
                </a:solidFill>
              </a:rPr>
              <a:t>Want to migrate S in place of D: </a:t>
            </a:r>
            <a:r>
              <a:rPr lang="en-US" b="1" dirty="0" smtClean="0"/>
              <a:t>Swap S and D</a:t>
            </a:r>
            <a:endParaRPr lang="en-US" b="1" dirty="0">
              <a:solidFill>
                <a:srgbClr val="C00000"/>
              </a:solidFill>
            </a:endParaRPr>
          </a:p>
        </p:txBody>
      </p:sp>
      <p:sp>
        <p:nvSpPr>
          <p:cNvPr id="19" name="Rectangle 18"/>
          <p:cNvSpPr/>
          <p:nvPr/>
        </p:nvSpPr>
        <p:spPr bwMode="auto">
          <a:xfrm>
            <a:off x="2209800" y="3048000"/>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Home(s)</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5334000" y="3048000"/>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Home(d)</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Bank</a:t>
            </a: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1143000" y="4114800"/>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fL2</a:t>
            </a:r>
          </a:p>
        </p:txBody>
      </p:sp>
      <p:sp>
        <p:nvSpPr>
          <p:cNvPr id="26" name="Rectangle 25"/>
          <p:cNvSpPr/>
          <p:nvPr/>
        </p:nvSpPr>
        <p:spPr bwMode="auto">
          <a:xfrm>
            <a:off x="4191000" y="4114800"/>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fL2</a:t>
            </a:r>
          </a:p>
        </p:txBody>
      </p:sp>
      <p:cxnSp>
        <p:nvCxnSpPr>
          <p:cNvPr id="28" name="Straight Arrow Connector 27"/>
          <p:cNvCxnSpPr/>
          <p:nvPr/>
        </p:nvCxnSpPr>
        <p:spPr bwMode="auto">
          <a:xfrm flipV="1">
            <a:off x="762000" y="4697968"/>
            <a:ext cx="381000" cy="38100"/>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29" name="TextBox 28"/>
          <p:cNvSpPr txBox="1"/>
          <p:nvPr/>
        </p:nvSpPr>
        <p:spPr>
          <a:xfrm>
            <a:off x="3471446" y="4507468"/>
            <a:ext cx="325730" cy="369332"/>
          </a:xfrm>
          <a:prstGeom prst="rect">
            <a:avLst/>
          </a:prstGeom>
          <a:noFill/>
        </p:spPr>
        <p:txBody>
          <a:bodyPr wrap="none" rtlCol="0">
            <a:spAutoFit/>
          </a:bodyPr>
          <a:lstStyle/>
          <a:p>
            <a:r>
              <a:rPr lang="en-US" b="1" dirty="0" smtClean="0">
                <a:solidFill>
                  <a:srgbClr val="002060"/>
                </a:solidFill>
              </a:rPr>
              <a:t>d</a:t>
            </a:r>
            <a:endParaRPr lang="en-US" b="1" dirty="0">
              <a:solidFill>
                <a:srgbClr val="002060"/>
              </a:solidFill>
            </a:endParaRPr>
          </a:p>
        </p:txBody>
      </p:sp>
      <p:cxnSp>
        <p:nvCxnSpPr>
          <p:cNvPr id="30" name="Straight Arrow Connector 29"/>
          <p:cNvCxnSpPr>
            <a:stCxn id="29" idx="3"/>
          </p:cNvCxnSpPr>
          <p:nvPr/>
        </p:nvCxnSpPr>
        <p:spPr bwMode="auto">
          <a:xfrm>
            <a:off x="3797176" y="4692134"/>
            <a:ext cx="436270"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32" name="TextBox 31"/>
          <p:cNvSpPr txBox="1"/>
          <p:nvPr/>
        </p:nvSpPr>
        <p:spPr>
          <a:xfrm>
            <a:off x="457200" y="4507468"/>
            <a:ext cx="312906" cy="369332"/>
          </a:xfrm>
          <a:prstGeom prst="rect">
            <a:avLst/>
          </a:prstGeom>
          <a:noFill/>
        </p:spPr>
        <p:txBody>
          <a:bodyPr wrap="none" rtlCol="0">
            <a:spAutoFit/>
          </a:bodyPr>
          <a:lstStyle/>
          <a:p>
            <a:r>
              <a:rPr lang="en-US" b="1" dirty="0" smtClean="0">
                <a:solidFill>
                  <a:srgbClr val="000099"/>
                </a:solidFill>
              </a:rPr>
              <a:t>s</a:t>
            </a:r>
            <a:endParaRPr lang="en-US" b="1" dirty="0">
              <a:solidFill>
                <a:srgbClr val="000099"/>
              </a:solidFill>
            </a:endParaRPr>
          </a:p>
        </p:txBody>
      </p:sp>
      <p:sp>
        <p:nvSpPr>
          <p:cNvPr id="35" name="Rectangle 34"/>
          <p:cNvSpPr/>
          <p:nvPr/>
        </p:nvSpPr>
        <p:spPr bwMode="auto">
          <a:xfrm>
            <a:off x="2362200" y="2514600"/>
            <a:ext cx="8382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5562600" y="2514600"/>
            <a:ext cx="8382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5867400" y="2438400"/>
            <a:ext cx="312906" cy="369332"/>
          </a:xfrm>
          <a:prstGeom prst="rect">
            <a:avLst/>
          </a:prstGeom>
          <a:noFill/>
        </p:spPr>
        <p:txBody>
          <a:bodyPr wrap="none" rtlCol="0">
            <a:spAutoFit/>
          </a:bodyPr>
          <a:lstStyle/>
          <a:p>
            <a:r>
              <a:rPr lang="en-US" b="1" dirty="0" smtClean="0">
                <a:solidFill>
                  <a:srgbClr val="000099"/>
                </a:solidFill>
              </a:rPr>
              <a:t>s</a:t>
            </a:r>
            <a:endParaRPr lang="en-US" b="1" dirty="0">
              <a:solidFill>
                <a:srgbClr val="000099"/>
              </a:solidFill>
            </a:endParaRPr>
          </a:p>
        </p:txBody>
      </p:sp>
      <p:sp>
        <p:nvSpPr>
          <p:cNvPr id="18" name="TextBox 17"/>
          <p:cNvSpPr txBox="1"/>
          <p:nvPr/>
        </p:nvSpPr>
        <p:spPr>
          <a:xfrm>
            <a:off x="2590800" y="2438400"/>
            <a:ext cx="325730" cy="369332"/>
          </a:xfrm>
          <a:prstGeom prst="rect">
            <a:avLst/>
          </a:prstGeom>
          <a:noFill/>
        </p:spPr>
        <p:txBody>
          <a:bodyPr wrap="none" rtlCol="0">
            <a:spAutoFit/>
          </a:bodyPr>
          <a:lstStyle/>
          <a:p>
            <a:r>
              <a:rPr lang="en-US" b="1" dirty="0" smtClean="0">
                <a:solidFill>
                  <a:srgbClr val="000099"/>
                </a:solidFill>
              </a:rPr>
              <a:t>d</a:t>
            </a:r>
            <a:endParaRPr lang="en-US" b="1" dirty="0">
              <a:solidFill>
                <a:srgbClr val="000099"/>
              </a:solidFill>
            </a:endParaRPr>
          </a:p>
        </p:txBody>
      </p:sp>
      <p:sp>
        <p:nvSpPr>
          <p:cNvPr id="42" name="Rectangle 41"/>
          <p:cNvSpPr/>
          <p:nvPr/>
        </p:nvSpPr>
        <p:spPr bwMode="auto">
          <a:xfrm>
            <a:off x="22098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D</a:t>
            </a:r>
          </a:p>
        </p:txBody>
      </p:sp>
      <p:sp>
        <p:nvSpPr>
          <p:cNvPr id="43" name="Rectangle 42"/>
          <p:cNvSpPr/>
          <p:nvPr/>
        </p:nvSpPr>
        <p:spPr bwMode="auto">
          <a:xfrm>
            <a:off x="53340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S</a:t>
            </a:r>
          </a:p>
        </p:txBody>
      </p:sp>
      <p:sp>
        <p:nvSpPr>
          <p:cNvPr id="44" name="Rectangle 43"/>
          <p:cNvSpPr/>
          <p:nvPr/>
        </p:nvSpPr>
        <p:spPr bwMode="auto">
          <a:xfrm>
            <a:off x="1143000" y="4572000"/>
            <a:ext cx="8382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D</a:t>
            </a:r>
          </a:p>
        </p:txBody>
      </p:sp>
      <p:sp>
        <p:nvSpPr>
          <p:cNvPr id="46" name="Rectangle 45"/>
          <p:cNvSpPr/>
          <p:nvPr/>
        </p:nvSpPr>
        <p:spPr bwMode="auto">
          <a:xfrm>
            <a:off x="4191000" y="4572000"/>
            <a:ext cx="8382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S</a:t>
            </a:r>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0" y="0"/>
            <a:ext cx="9144000" cy="381000"/>
          </a:xfrm>
        </p:spPr>
        <p:txBody>
          <a:bodyPr/>
          <a:lstStyle/>
          <a:p>
            <a:r>
              <a:rPr lang="en-US" dirty="0"/>
              <a:t>How to locate a cache block in L2$</a:t>
            </a:r>
          </a:p>
        </p:txBody>
      </p:sp>
      <p:sp>
        <p:nvSpPr>
          <p:cNvPr id="318467" name="Rectangle 3"/>
          <p:cNvSpPr>
            <a:spLocks noGrp="1" noChangeArrowheads="1"/>
          </p:cNvSpPr>
          <p:nvPr>
            <p:ph type="body" idx="1"/>
          </p:nvPr>
        </p:nvSpPr>
        <p:spPr>
          <a:xfrm>
            <a:off x="152400" y="457200"/>
            <a:ext cx="8077200" cy="5964237"/>
          </a:xfrm>
        </p:spPr>
        <p:txBody>
          <a:bodyPr/>
          <a:lstStyle/>
          <a:p>
            <a:r>
              <a:rPr lang="en-US" dirty="0"/>
              <a:t>On-core translation of OS PA to L2 CA (showing the L1 data cache misses only)</a:t>
            </a:r>
          </a:p>
        </p:txBody>
      </p:sp>
      <p:sp>
        <p:nvSpPr>
          <p:cNvPr id="318469" name="Line 5"/>
          <p:cNvSpPr>
            <a:spLocks noChangeShapeType="1"/>
          </p:cNvSpPr>
          <p:nvPr/>
        </p:nvSpPr>
        <p:spPr bwMode="auto">
          <a:xfrm>
            <a:off x="885825" y="2506663"/>
            <a:ext cx="1497013" cy="0"/>
          </a:xfrm>
          <a:prstGeom prst="line">
            <a:avLst/>
          </a:prstGeom>
          <a:noFill/>
          <a:ln w="38100">
            <a:solidFill>
              <a:schemeClr val="tx1"/>
            </a:solidFill>
            <a:round/>
            <a:headEnd/>
            <a:tailEnd/>
          </a:ln>
          <a:effectLst/>
        </p:spPr>
        <p:txBody>
          <a:bodyPr/>
          <a:lstStyle/>
          <a:p>
            <a:endParaRPr lang="en-US" sz="1600"/>
          </a:p>
        </p:txBody>
      </p:sp>
      <p:sp>
        <p:nvSpPr>
          <p:cNvPr id="318470" name="Line 6"/>
          <p:cNvSpPr>
            <a:spLocks noChangeShapeType="1"/>
          </p:cNvSpPr>
          <p:nvPr/>
        </p:nvSpPr>
        <p:spPr bwMode="auto">
          <a:xfrm>
            <a:off x="885825" y="3198813"/>
            <a:ext cx="1497013" cy="0"/>
          </a:xfrm>
          <a:prstGeom prst="line">
            <a:avLst/>
          </a:prstGeom>
          <a:noFill/>
          <a:ln w="38100">
            <a:solidFill>
              <a:schemeClr val="tx1"/>
            </a:solidFill>
            <a:round/>
            <a:headEnd/>
            <a:tailEnd/>
          </a:ln>
          <a:effectLst/>
        </p:spPr>
        <p:txBody>
          <a:bodyPr/>
          <a:lstStyle/>
          <a:p>
            <a:endParaRPr lang="en-US" sz="1600"/>
          </a:p>
        </p:txBody>
      </p:sp>
      <p:sp>
        <p:nvSpPr>
          <p:cNvPr id="318471" name="Line 7"/>
          <p:cNvSpPr>
            <a:spLocks noChangeShapeType="1"/>
          </p:cNvSpPr>
          <p:nvPr/>
        </p:nvSpPr>
        <p:spPr bwMode="auto">
          <a:xfrm>
            <a:off x="2382838" y="2506663"/>
            <a:ext cx="0" cy="692150"/>
          </a:xfrm>
          <a:prstGeom prst="line">
            <a:avLst/>
          </a:prstGeom>
          <a:noFill/>
          <a:ln w="38100">
            <a:solidFill>
              <a:schemeClr val="tx1"/>
            </a:solidFill>
            <a:round/>
            <a:headEnd/>
            <a:tailEnd/>
          </a:ln>
          <a:effectLst/>
        </p:spPr>
        <p:txBody>
          <a:bodyPr/>
          <a:lstStyle/>
          <a:p>
            <a:endParaRPr lang="en-US" sz="1600"/>
          </a:p>
        </p:txBody>
      </p:sp>
      <p:sp>
        <p:nvSpPr>
          <p:cNvPr id="318472" name="Line 8"/>
          <p:cNvSpPr>
            <a:spLocks noChangeShapeType="1"/>
          </p:cNvSpPr>
          <p:nvPr/>
        </p:nvSpPr>
        <p:spPr bwMode="auto">
          <a:xfrm>
            <a:off x="2152650" y="2506663"/>
            <a:ext cx="0" cy="692150"/>
          </a:xfrm>
          <a:prstGeom prst="line">
            <a:avLst/>
          </a:prstGeom>
          <a:noFill/>
          <a:ln w="38100">
            <a:solidFill>
              <a:schemeClr val="tx1"/>
            </a:solidFill>
            <a:round/>
            <a:headEnd/>
            <a:tailEnd/>
          </a:ln>
          <a:effectLst/>
        </p:spPr>
        <p:txBody>
          <a:bodyPr/>
          <a:lstStyle/>
          <a:p>
            <a:endParaRPr lang="en-US" sz="1600"/>
          </a:p>
        </p:txBody>
      </p:sp>
      <p:sp>
        <p:nvSpPr>
          <p:cNvPr id="318473" name="Line 9"/>
          <p:cNvSpPr>
            <a:spLocks noChangeShapeType="1"/>
          </p:cNvSpPr>
          <p:nvPr/>
        </p:nvSpPr>
        <p:spPr bwMode="auto">
          <a:xfrm>
            <a:off x="1922463" y="2506663"/>
            <a:ext cx="0" cy="692150"/>
          </a:xfrm>
          <a:prstGeom prst="line">
            <a:avLst/>
          </a:prstGeom>
          <a:noFill/>
          <a:ln w="38100">
            <a:solidFill>
              <a:schemeClr val="tx1"/>
            </a:solidFill>
            <a:round/>
            <a:headEnd/>
            <a:tailEnd/>
          </a:ln>
          <a:effectLst/>
        </p:spPr>
        <p:txBody>
          <a:bodyPr/>
          <a:lstStyle/>
          <a:p>
            <a:endParaRPr lang="en-US" sz="1600"/>
          </a:p>
        </p:txBody>
      </p:sp>
      <p:sp>
        <p:nvSpPr>
          <p:cNvPr id="318474" name="Line 10"/>
          <p:cNvSpPr>
            <a:spLocks noChangeShapeType="1"/>
          </p:cNvSpPr>
          <p:nvPr/>
        </p:nvSpPr>
        <p:spPr bwMode="auto">
          <a:xfrm>
            <a:off x="1692275" y="2506663"/>
            <a:ext cx="0" cy="692150"/>
          </a:xfrm>
          <a:prstGeom prst="line">
            <a:avLst/>
          </a:prstGeom>
          <a:noFill/>
          <a:ln w="38100">
            <a:solidFill>
              <a:schemeClr val="tx1"/>
            </a:solidFill>
            <a:round/>
            <a:headEnd/>
            <a:tailEnd/>
          </a:ln>
          <a:effectLst/>
        </p:spPr>
        <p:txBody>
          <a:bodyPr/>
          <a:lstStyle/>
          <a:p>
            <a:endParaRPr lang="en-US" sz="1600"/>
          </a:p>
        </p:txBody>
      </p:sp>
      <p:sp>
        <p:nvSpPr>
          <p:cNvPr id="318475" name="Line 11"/>
          <p:cNvSpPr>
            <a:spLocks noChangeShapeType="1"/>
          </p:cNvSpPr>
          <p:nvPr/>
        </p:nvSpPr>
        <p:spPr bwMode="auto">
          <a:xfrm>
            <a:off x="1460500" y="2506663"/>
            <a:ext cx="0" cy="692150"/>
          </a:xfrm>
          <a:prstGeom prst="line">
            <a:avLst/>
          </a:prstGeom>
          <a:noFill/>
          <a:ln w="38100">
            <a:solidFill>
              <a:schemeClr val="tx1"/>
            </a:solidFill>
            <a:round/>
            <a:headEnd/>
            <a:tailEnd/>
          </a:ln>
          <a:effectLst/>
        </p:spPr>
        <p:txBody>
          <a:bodyPr/>
          <a:lstStyle/>
          <a:p>
            <a:endParaRPr lang="en-US" sz="1600"/>
          </a:p>
        </p:txBody>
      </p:sp>
      <p:sp>
        <p:nvSpPr>
          <p:cNvPr id="318476" name="Line 12"/>
          <p:cNvSpPr>
            <a:spLocks noChangeShapeType="1"/>
          </p:cNvSpPr>
          <p:nvPr/>
        </p:nvSpPr>
        <p:spPr bwMode="auto">
          <a:xfrm>
            <a:off x="1230313" y="2506663"/>
            <a:ext cx="0" cy="692150"/>
          </a:xfrm>
          <a:prstGeom prst="line">
            <a:avLst/>
          </a:prstGeom>
          <a:noFill/>
          <a:ln w="38100">
            <a:solidFill>
              <a:schemeClr val="tx1"/>
            </a:solidFill>
            <a:round/>
            <a:headEnd/>
            <a:tailEnd/>
          </a:ln>
          <a:effectLst/>
        </p:spPr>
        <p:txBody>
          <a:bodyPr/>
          <a:lstStyle/>
          <a:p>
            <a:endParaRPr lang="en-US" sz="1600"/>
          </a:p>
        </p:txBody>
      </p:sp>
      <p:sp>
        <p:nvSpPr>
          <p:cNvPr id="318477" name="Line 13"/>
          <p:cNvSpPr>
            <a:spLocks noChangeShapeType="1"/>
          </p:cNvSpPr>
          <p:nvPr/>
        </p:nvSpPr>
        <p:spPr bwMode="auto">
          <a:xfrm>
            <a:off x="1000125" y="2506663"/>
            <a:ext cx="0" cy="692150"/>
          </a:xfrm>
          <a:prstGeom prst="line">
            <a:avLst/>
          </a:prstGeom>
          <a:noFill/>
          <a:ln w="38100">
            <a:solidFill>
              <a:schemeClr val="tx1"/>
            </a:solidFill>
            <a:round/>
            <a:headEnd/>
            <a:tailEnd/>
          </a:ln>
          <a:effectLst/>
        </p:spPr>
        <p:txBody>
          <a:bodyPr/>
          <a:lstStyle/>
          <a:p>
            <a:endParaRPr lang="en-US" sz="1600"/>
          </a:p>
        </p:txBody>
      </p:sp>
      <p:sp>
        <p:nvSpPr>
          <p:cNvPr id="318478" name="Rectangle 14"/>
          <p:cNvSpPr>
            <a:spLocks noChangeArrowheads="1"/>
          </p:cNvSpPr>
          <p:nvPr/>
        </p:nvSpPr>
        <p:spPr bwMode="auto">
          <a:xfrm>
            <a:off x="3132138" y="2276475"/>
            <a:ext cx="914400" cy="1152525"/>
          </a:xfrm>
          <a:prstGeom prst="rect">
            <a:avLst/>
          </a:prstGeom>
          <a:solidFill>
            <a:srgbClr val="00FF00"/>
          </a:solidFill>
          <a:ln w="9525">
            <a:solidFill>
              <a:srgbClr val="00FF00"/>
            </a:solidFill>
            <a:miter lim="800000"/>
            <a:headEnd/>
            <a:tailEnd/>
          </a:ln>
          <a:effectLst/>
        </p:spPr>
        <p:txBody>
          <a:bodyPr wrap="none" anchor="ctr"/>
          <a:lstStyle/>
          <a:p>
            <a:pPr algn="ctr"/>
            <a:r>
              <a:rPr lang="en-US" sz="2800">
                <a:solidFill>
                  <a:srgbClr val="000000"/>
                </a:solidFill>
              </a:rPr>
              <a:t>dTLB</a:t>
            </a:r>
          </a:p>
        </p:txBody>
      </p:sp>
      <p:sp>
        <p:nvSpPr>
          <p:cNvPr id="318479" name="Rectangle 15"/>
          <p:cNvSpPr>
            <a:spLocks noChangeArrowheads="1"/>
          </p:cNvSpPr>
          <p:nvPr/>
        </p:nvSpPr>
        <p:spPr bwMode="auto">
          <a:xfrm>
            <a:off x="6415088" y="2103438"/>
            <a:ext cx="1843087" cy="2016125"/>
          </a:xfrm>
          <a:prstGeom prst="rect">
            <a:avLst/>
          </a:prstGeom>
          <a:solidFill>
            <a:srgbClr val="FF9900"/>
          </a:solidFill>
          <a:ln w="9525">
            <a:solidFill>
              <a:srgbClr val="FF9900"/>
            </a:solidFill>
            <a:miter lim="800000"/>
            <a:headEnd/>
            <a:tailEnd/>
          </a:ln>
          <a:effectLst/>
        </p:spPr>
        <p:txBody>
          <a:bodyPr wrap="none" anchor="ctr"/>
          <a:lstStyle/>
          <a:p>
            <a:pPr algn="ctr"/>
            <a:r>
              <a:rPr lang="en-US" sz="2800">
                <a:solidFill>
                  <a:srgbClr val="000000"/>
                </a:solidFill>
              </a:rPr>
              <a:t>L1 Data</a:t>
            </a:r>
          </a:p>
          <a:p>
            <a:pPr algn="ctr"/>
            <a:r>
              <a:rPr lang="en-US" sz="2800">
                <a:solidFill>
                  <a:srgbClr val="000000"/>
                </a:solidFill>
              </a:rPr>
              <a:t>Cache</a:t>
            </a:r>
          </a:p>
        </p:txBody>
      </p:sp>
      <p:sp>
        <p:nvSpPr>
          <p:cNvPr id="318480" name="Rectangle 16"/>
          <p:cNvSpPr>
            <a:spLocks noChangeArrowheads="1"/>
          </p:cNvSpPr>
          <p:nvPr/>
        </p:nvSpPr>
        <p:spPr bwMode="auto">
          <a:xfrm>
            <a:off x="3765550" y="5272088"/>
            <a:ext cx="914400" cy="1152525"/>
          </a:xfrm>
          <a:prstGeom prst="rect">
            <a:avLst/>
          </a:prstGeom>
          <a:solidFill>
            <a:srgbClr val="FF66FF"/>
          </a:solidFill>
          <a:ln w="9525">
            <a:solidFill>
              <a:srgbClr val="FF66FF"/>
            </a:solidFill>
            <a:miter lim="800000"/>
            <a:headEnd/>
            <a:tailEnd/>
          </a:ln>
          <a:effectLst/>
        </p:spPr>
        <p:txBody>
          <a:bodyPr wrap="none" anchor="ctr"/>
          <a:lstStyle/>
          <a:p>
            <a:pPr algn="ctr"/>
            <a:r>
              <a:rPr lang="en-US" sz="2800">
                <a:solidFill>
                  <a:srgbClr val="000000"/>
                </a:solidFill>
              </a:rPr>
              <a:t>dL1</a:t>
            </a:r>
          </a:p>
          <a:p>
            <a:pPr algn="ctr"/>
            <a:r>
              <a:rPr lang="en-US" sz="2800">
                <a:solidFill>
                  <a:srgbClr val="000000"/>
                </a:solidFill>
              </a:rPr>
              <a:t>Map</a:t>
            </a:r>
          </a:p>
        </p:txBody>
      </p:sp>
      <p:sp>
        <p:nvSpPr>
          <p:cNvPr id="318481" name="Line 17"/>
          <p:cNvSpPr>
            <a:spLocks noChangeShapeType="1"/>
          </p:cNvSpPr>
          <p:nvPr/>
        </p:nvSpPr>
        <p:spPr bwMode="auto">
          <a:xfrm>
            <a:off x="2382838" y="2852738"/>
            <a:ext cx="749300" cy="0"/>
          </a:xfrm>
          <a:prstGeom prst="line">
            <a:avLst/>
          </a:prstGeom>
          <a:noFill/>
          <a:ln w="38100">
            <a:solidFill>
              <a:srgbClr val="FF3300"/>
            </a:solidFill>
            <a:round/>
            <a:headEnd/>
            <a:tailEnd type="triangle" w="med" len="med"/>
          </a:ln>
          <a:effectLst/>
        </p:spPr>
        <p:txBody>
          <a:bodyPr/>
          <a:lstStyle/>
          <a:p>
            <a:endParaRPr lang="en-US" sz="1600"/>
          </a:p>
        </p:txBody>
      </p:sp>
      <p:sp>
        <p:nvSpPr>
          <p:cNvPr id="318482" name="Line 18"/>
          <p:cNvSpPr>
            <a:spLocks noChangeShapeType="1"/>
          </p:cNvSpPr>
          <p:nvPr/>
        </p:nvSpPr>
        <p:spPr bwMode="auto">
          <a:xfrm>
            <a:off x="4052888" y="2852738"/>
            <a:ext cx="2362200" cy="0"/>
          </a:xfrm>
          <a:prstGeom prst="line">
            <a:avLst/>
          </a:prstGeom>
          <a:noFill/>
          <a:ln w="38100">
            <a:solidFill>
              <a:srgbClr val="FF3300"/>
            </a:solidFill>
            <a:round/>
            <a:headEnd/>
            <a:tailEnd type="triangle" w="med" len="med"/>
          </a:ln>
          <a:effectLst/>
        </p:spPr>
        <p:txBody>
          <a:bodyPr/>
          <a:lstStyle/>
          <a:p>
            <a:endParaRPr lang="en-US" sz="1600"/>
          </a:p>
        </p:txBody>
      </p:sp>
      <p:sp>
        <p:nvSpPr>
          <p:cNvPr id="318484" name="Line 20"/>
          <p:cNvSpPr>
            <a:spLocks noChangeShapeType="1"/>
          </p:cNvSpPr>
          <p:nvPr/>
        </p:nvSpPr>
        <p:spPr bwMode="auto">
          <a:xfrm flipV="1">
            <a:off x="2266950" y="2046288"/>
            <a:ext cx="0" cy="460375"/>
          </a:xfrm>
          <a:prstGeom prst="line">
            <a:avLst/>
          </a:prstGeom>
          <a:noFill/>
          <a:ln w="38100">
            <a:solidFill>
              <a:srgbClr val="FF3300"/>
            </a:solidFill>
            <a:round/>
            <a:headEnd/>
            <a:tailEnd/>
          </a:ln>
          <a:effectLst/>
        </p:spPr>
        <p:txBody>
          <a:bodyPr/>
          <a:lstStyle/>
          <a:p>
            <a:endParaRPr lang="en-US" sz="1600"/>
          </a:p>
        </p:txBody>
      </p:sp>
      <p:sp>
        <p:nvSpPr>
          <p:cNvPr id="318485" name="Line 21"/>
          <p:cNvSpPr>
            <a:spLocks noChangeShapeType="1"/>
          </p:cNvSpPr>
          <p:nvPr/>
        </p:nvSpPr>
        <p:spPr bwMode="auto">
          <a:xfrm>
            <a:off x="2266950" y="2046288"/>
            <a:ext cx="2305050" cy="0"/>
          </a:xfrm>
          <a:prstGeom prst="line">
            <a:avLst/>
          </a:prstGeom>
          <a:noFill/>
          <a:ln w="38100">
            <a:solidFill>
              <a:srgbClr val="FF3300"/>
            </a:solidFill>
            <a:round/>
            <a:headEnd/>
            <a:tailEnd/>
          </a:ln>
          <a:effectLst/>
        </p:spPr>
        <p:txBody>
          <a:bodyPr/>
          <a:lstStyle/>
          <a:p>
            <a:endParaRPr lang="en-US" sz="1600"/>
          </a:p>
        </p:txBody>
      </p:sp>
      <p:sp>
        <p:nvSpPr>
          <p:cNvPr id="318486" name="Line 22"/>
          <p:cNvSpPr>
            <a:spLocks noChangeShapeType="1"/>
          </p:cNvSpPr>
          <p:nvPr/>
        </p:nvSpPr>
        <p:spPr bwMode="auto">
          <a:xfrm>
            <a:off x="4572000" y="2046288"/>
            <a:ext cx="0" cy="806450"/>
          </a:xfrm>
          <a:prstGeom prst="line">
            <a:avLst/>
          </a:prstGeom>
          <a:noFill/>
          <a:ln w="38100">
            <a:solidFill>
              <a:srgbClr val="FF3300"/>
            </a:solidFill>
            <a:round/>
            <a:headEnd/>
            <a:tailEnd type="triangle" w="med" len="med"/>
          </a:ln>
          <a:effectLst/>
        </p:spPr>
        <p:txBody>
          <a:bodyPr/>
          <a:lstStyle/>
          <a:p>
            <a:endParaRPr lang="en-US" sz="1600"/>
          </a:p>
        </p:txBody>
      </p:sp>
      <p:sp>
        <p:nvSpPr>
          <p:cNvPr id="318488" name="Line 24"/>
          <p:cNvSpPr>
            <a:spLocks noChangeShapeType="1"/>
          </p:cNvSpPr>
          <p:nvPr/>
        </p:nvSpPr>
        <p:spPr bwMode="auto">
          <a:xfrm>
            <a:off x="4225925" y="2852738"/>
            <a:ext cx="0" cy="1498600"/>
          </a:xfrm>
          <a:prstGeom prst="line">
            <a:avLst/>
          </a:prstGeom>
          <a:noFill/>
          <a:ln w="38100">
            <a:solidFill>
              <a:srgbClr val="FF3300"/>
            </a:solidFill>
            <a:round/>
            <a:headEnd/>
            <a:tailEnd type="triangle" w="med" len="med"/>
          </a:ln>
          <a:effectLst/>
        </p:spPr>
        <p:txBody>
          <a:bodyPr/>
          <a:lstStyle/>
          <a:p>
            <a:endParaRPr lang="en-US" sz="1600"/>
          </a:p>
        </p:txBody>
      </p:sp>
      <p:sp>
        <p:nvSpPr>
          <p:cNvPr id="318489" name="Line 25"/>
          <p:cNvSpPr>
            <a:spLocks noChangeShapeType="1"/>
          </p:cNvSpPr>
          <p:nvPr/>
        </p:nvSpPr>
        <p:spPr bwMode="auto">
          <a:xfrm>
            <a:off x="3995738" y="4351338"/>
            <a:ext cx="460375" cy="0"/>
          </a:xfrm>
          <a:prstGeom prst="line">
            <a:avLst/>
          </a:prstGeom>
          <a:noFill/>
          <a:ln w="38100">
            <a:solidFill>
              <a:srgbClr val="FF3300"/>
            </a:solidFill>
            <a:round/>
            <a:headEnd/>
            <a:tailEnd/>
          </a:ln>
          <a:effectLst/>
        </p:spPr>
        <p:txBody>
          <a:bodyPr/>
          <a:lstStyle/>
          <a:p>
            <a:endParaRPr lang="en-US" sz="1600"/>
          </a:p>
        </p:txBody>
      </p:sp>
      <p:sp>
        <p:nvSpPr>
          <p:cNvPr id="318490" name="Line 26"/>
          <p:cNvSpPr>
            <a:spLocks noChangeShapeType="1"/>
          </p:cNvSpPr>
          <p:nvPr/>
        </p:nvSpPr>
        <p:spPr bwMode="auto">
          <a:xfrm>
            <a:off x="3995738" y="4351338"/>
            <a:ext cx="230187" cy="287337"/>
          </a:xfrm>
          <a:prstGeom prst="line">
            <a:avLst/>
          </a:prstGeom>
          <a:noFill/>
          <a:ln w="38100">
            <a:solidFill>
              <a:srgbClr val="FF3300"/>
            </a:solidFill>
            <a:round/>
            <a:headEnd/>
            <a:tailEnd/>
          </a:ln>
          <a:effectLst/>
        </p:spPr>
        <p:txBody>
          <a:bodyPr/>
          <a:lstStyle/>
          <a:p>
            <a:endParaRPr lang="en-US" sz="1600"/>
          </a:p>
        </p:txBody>
      </p:sp>
      <p:sp>
        <p:nvSpPr>
          <p:cNvPr id="318491" name="Line 27"/>
          <p:cNvSpPr>
            <a:spLocks noChangeShapeType="1"/>
          </p:cNvSpPr>
          <p:nvPr/>
        </p:nvSpPr>
        <p:spPr bwMode="auto">
          <a:xfrm flipV="1">
            <a:off x="4225925" y="4351338"/>
            <a:ext cx="231775" cy="287337"/>
          </a:xfrm>
          <a:prstGeom prst="line">
            <a:avLst/>
          </a:prstGeom>
          <a:noFill/>
          <a:ln w="38100">
            <a:solidFill>
              <a:srgbClr val="FF3300"/>
            </a:solidFill>
            <a:round/>
            <a:headEnd/>
            <a:tailEnd/>
          </a:ln>
          <a:effectLst/>
        </p:spPr>
        <p:txBody>
          <a:bodyPr/>
          <a:lstStyle/>
          <a:p>
            <a:endParaRPr lang="en-US" sz="1600"/>
          </a:p>
        </p:txBody>
      </p:sp>
      <p:sp>
        <p:nvSpPr>
          <p:cNvPr id="318492" name="Line 28"/>
          <p:cNvSpPr>
            <a:spLocks noChangeShapeType="1"/>
          </p:cNvSpPr>
          <p:nvPr/>
        </p:nvSpPr>
        <p:spPr bwMode="auto">
          <a:xfrm>
            <a:off x="4225925" y="4638675"/>
            <a:ext cx="0" cy="633413"/>
          </a:xfrm>
          <a:prstGeom prst="line">
            <a:avLst/>
          </a:prstGeom>
          <a:noFill/>
          <a:ln w="38100">
            <a:solidFill>
              <a:srgbClr val="FF3300"/>
            </a:solidFill>
            <a:round/>
            <a:headEnd/>
            <a:tailEnd type="triangle" w="med" len="med"/>
          </a:ln>
          <a:effectLst/>
        </p:spPr>
        <p:txBody>
          <a:bodyPr/>
          <a:lstStyle/>
          <a:p>
            <a:endParaRPr lang="en-US" sz="1600"/>
          </a:p>
        </p:txBody>
      </p:sp>
      <p:sp>
        <p:nvSpPr>
          <p:cNvPr id="318493" name="Line 29"/>
          <p:cNvSpPr>
            <a:spLocks noChangeShapeType="1"/>
          </p:cNvSpPr>
          <p:nvPr/>
        </p:nvSpPr>
        <p:spPr bwMode="auto">
          <a:xfrm>
            <a:off x="7394575" y="4119563"/>
            <a:ext cx="0" cy="346075"/>
          </a:xfrm>
          <a:prstGeom prst="line">
            <a:avLst/>
          </a:prstGeom>
          <a:noFill/>
          <a:ln w="38100">
            <a:solidFill>
              <a:srgbClr val="FF3300"/>
            </a:solidFill>
            <a:round/>
            <a:headEnd/>
            <a:tailEnd/>
          </a:ln>
          <a:effectLst/>
        </p:spPr>
        <p:txBody>
          <a:bodyPr/>
          <a:lstStyle/>
          <a:p>
            <a:endParaRPr lang="en-US" sz="1600"/>
          </a:p>
        </p:txBody>
      </p:sp>
      <p:sp>
        <p:nvSpPr>
          <p:cNvPr id="318494" name="Line 30"/>
          <p:cNvSpPr>
            <a:spLocks noChangeShapeType="1"/>
          </p:cNvSpPr>
          <p:nvPr/>
        </p:nvSpPr>
        <p:spPr bwMode="auto">
          <a:xfrm flipH="1">
            <a:off x="4341813" y="4465638"/>
            <a:ext cx="3052762" cy="0"/>
          </a:xfrm>
          <a:prstGeom prst="line">
            <a:avLst/>
          </a:prstGeom>
          <a:noFill/>
          <a:ln w="38100">
            <a:solidFill>
              <a:srgbClr val="FF3300"/>
            </a:solidFill>
            <a:round/>
            <a:headEnd/>
            <a:tailEnd type="triangle" w="med" len="med"/>
          </a:ln>
          <a:effectLst/>
        </p:spPr>
        <p:txBody>
          <a:bodyPr/>
          <a:lstStyle/>
          <a:p>
            <a:endParaRPr lang="en-US" sz="1600"/>
          </a:p>
        </p:txBody>
      </p:sp>
      <p:sp>
        <p:nvSpPr>
          <p:cNvPr id="318495" name="Line 31"/>
          <p:cNvSpPr>
            <a:spLocks noChangeShapeType="1"/>
          </p:cNvSpPr>
          <p:nvPr/>
        </p:nvSpPr>
        <p:spPr bwMode="auto">
          <a:xfrm>
            <a:off x="5838825" y="6194425"/>
            <a:ext cx="1152525" cy="0"/>
          </a:xfrm>
          <a:prstGeom prst="line">
            <a:avLst/>
          </a:prstGeom>
          <a:noFill/>
          <a:ln w="38100">
            <a:solidFill>
              <a:schemeClr val="tx1"/>
            </a:solidFill>
            <a:round/>
            <a:headEnd/>
            <a:tailEnd/>
          </a:ln>
          <a:effectLst/>
        </p:spPr>
        <p:txBody>
          <a:bodyPr/>
          <a:lstStyle/>
          <a:p>
            <a:endParaRPr lang="en-US" sz="1600"/>
          </a:p>
        </p:txBody>
      </p:sp>
      <p:sp>
        <p:nvSpPr>
          <p:cNvPr id="318496" name="Line 32"/>
          <p:cNvSpPr>
            <a:spLocks noChangeShapeType="1"/>
          </p:cNvSpPr>
          <p:nvPr/>
        </p:nvSpPr>
        <p:spPr bwMode="auto">
          <a:xfrm flipV="1">
            <a:off x="6991350" y="5502275"/>
            <a:ext cx="0" cy="692150"/>
          </a:xfrm>
          <a:prstGeom prst="line">
            <a:avLst/>
          </a:prstGeom>
          <a:noFill/>
          <a:ln w="38100">
            <a:solidFill>
              <a:schemeClr val="tx1"/>
            </a:solidFill>
            <a:round/>
            <a:headEnd/>
            <a:tailEnd/>
          </a:ln>
          <a:effectLst/>
        </p:spPr>
        <p:txBody>
          <a:bodyPr/>
          <a:lstStyle/>
          <a:p>
            <a:endParaRPr lang="en-US" sz="1600"/>
          </a:p>
        </p:txBody>
      </p:sp>
      <p:sp>
        <p:nvSpPr>
          <p:cNvPr id="318497" name="Line 33"/>
          <p:cNvSpPr>
            <a:spLocks noChangeShapeType="1"/>
          </p:cNvSpPr>
          <p:nvPr/>
        </p:nvSpPr>
        <p:spPr bwMode="auto">
          <a:xfrm flipH="1">
            <a:off x="5838825" y="5502275"/>
            <a:ext cx="1152525" cy="0"/>
          </a:xfrm>
          <a:prstGeom prst="line">
            <a:avLst/>
          </a:prstGeom>
          <a:noFill/>
          <a:ln w="38100">
            <a:solidFill>
              <a:schemeClr val="tx1"/>
            </a:solidFill>
            <a:round/>
            <a:headEnd/>
            <a:tailEnd/>
          </a:ln>
          <a:effectLst/>
        </p:spPr>
        <p:txBody>
          <a:bodyPr/>
          <a:lstStyle/>
          <a:p>
            <a:endParaRPr lang="en-US" sz="1600"/>
          </a:p>
        </p:txBody>
      </p:sp>
      <p:sp>
        <p:nvSpPr>
          <p:cNvPr id="318498" name="Line 34"/>
          <p:cNvSpPr>
            <a:spLocks noChangeShapeType="1"/>
          </p:cNvSpPr>
          <p:nvPr/>
        </p:nvSpPr>
        <p:spPr bwMode="auto">
          <a:xfrm flipV="1">
            <a:off x="6761163" y="5502275"/>
            <a:ext cx="0" cy="692150"/>
          </a:xfrm>
          <a:prstGeom prst="line">
            <a:avLst/>
          </a:prstGeom>
          <a:noFill/>
          <a:ln w="38100">
            <a:solidFill>
              <a:schemeClr val="tx1"/>
            </a:solidFill>
            <a:round/>
            <a:headEnd/>
            <a:tailEnd/>
          </a:ln>
          <a:effectLst/>
        </p:spPr>
        <p:txBody>
          <a:bodyPr/>
          <a:lstStyle/>
          <a:p>
            <a:endParaRPr lang="en-US" sz="1600"/>
          </a:p>
        </p:txBody>
      </p:sp>
      <p:sp>
        <p:nvSpPr>
          <p:cNvPr id="318499" name="Line 35"/>
          <p:cNvSpPr>
            <a:spLocks noChangeShapeType="1"/>
          </p:cNvSpPr>
          <p:nvPr/>
        </p:nvSpPr>
        <p:spPr bwMode="auto">
          <a:xfrm flipV="1">
            <a:off x="6530975" y="5502275"/>
            <a:ext cx="0" cy="692150"/>
          </a:xfrm>
          <a:prstGeom prst="line">
            <a:avLst/>
          </a:prstGeom>
          <a:noFill/>
          <a:ln w="38100">
            <a:solidFill>
              <a:schemeClr val="tx1"/>
            </a:solidFill>
            <a:round/>
            <a:headEnd/>
            <a:tailEnd/>
          </a:ln>
          <a:effectLst/>
        </p:spPr>
        <p:txBody>
          <a:bodyPr/>
          <a:lstStyle/>
          <a:p>
            <a:endParaRPr lang="en-US" sz="1600"/>
          </a:p>
        </p:txBody>
      </p:sp>
      <p:sp>
        <p:nvSpPr>
          <p:cNvPr id="318500" name="Line 36"/>
          <p:cNvSpPr>
            <a:spLocks noChangeShapeType="1"/>
          </p:cNvSpPr>
          <p:nvPr/>
        </p:nvSpPr>
        <p:spPr bwMode="auto">
          <a:xfrm flipV="1">
            <a:off x="6300788" y="5502275"/>
            <a:ext cx="0" cy="692150"/>
          </a:xfrm>
          <a:prstGeom prst="line">
            <a:avLst/>
          </a:prstGeom>
          <a:noFill/>
          <a:ln w="38100">
            <a:solidFill>
              <a:schemeClr val="tx1"/>
            </a:solidFill>
            <a:round/>
            <a:headEnd/>
            <a:tailEnd/>
          </a:ln>
          <a:effectLst/>
        </p:spPr>
        <p:txBody>
          <a:bodyPr/>
          <a:lstStyle/>
          <a:p>
            <a:endParaRPr lang="en-US" sz="1600"/>
          </a:p>
        </p:txBody>
      </p:sp>
      <p:sp>
        <p:nvSpPr>
          <p:cNvPr id="318501" name="Line 37"/>
          <p:cNvSpPr>
            <a:spLocks noChangeShapeType="1"/>
          </p:cNvSpPr>
          <p:nvPr/>
        </p:nvSpPr>
        <p:spPr bwMode="auto">
          <a:xfrm flipV="1">
            <a:off x="6069013" y="5502275"/>
            <a:ext cx="0" cy="692150"/>
          </a:xfrm>
          <a:prstGeom prst="line">
            <a:avLst/>
          </a:prstGeom>
          <a:noFill/>
          <a:ln w="38100">
            <a:solidFill>
              <a:schemeClr val="tx1"/>
            </a:solidFill>
            <a:round/>
            <a:headEnd/>
            <a:tailEnd/>
          </a:ln>
          <a:effectLst/>
        </p:spPr>
        <p:txBody>
          <a:bodyPr/>
          <a:lstStyle/>
          <a:p>
            <a:endParaRPr lang="en-US" sz="1600"/>
          </a:p>
        </p:txBody>
      </p:sp>
      <p:sp>
        <p:nvSpPr>
          <p:cNvPr id="318504" name="Line 40"/>
          <p:cNvSpPr>
            <a:spLocks noChangeShapeType="1"/>
          </p:cNvSpPr>
          <p:nvPr/>
        </p:nvSpPr>
        <p:spPr bwMode="auto">
          <a:xfrm>
            <a:off x="4687888" y="5848350"/>
            <a:ext cx="1381125" cy="0"/>
          </a:xfrm>
          <a:prstGeom prst="line">
            <a:avLst/>
          </a:prstGeom>
          <a:noFill/>
          <a:ln w="38100">
            <a:solidFill>
              <a:srgbClr val="FF3300"/>
            </a:solidFill>
            <a:round/>
            <a:headEnd/>
            <a:tailEnd type="triangle" w="med" len="med"/>
          </a:ln>
          <a:effectLst/>
        </p:spPr>
        <p:txBody>
          <a:bodyPr/>
          <a:lstStyle/>
          <a:p>
            <a:endParaRPr lang="en-US" sz="1600"/>
          </a:p>
        </p:txBody>
      </p:sp>
      <p:sp>
        <p:nvSpPr>
          <p:cNvPr id="318505" name="Line 41"/>
          <p:cNvSpPr>
            <a:spLocks noChangeShapeType="1"/>
          </p:cNvSpPr>
          <p:nvPr/>
        </p:nvSpPr>
        <p:spPr bwMode="auto">
          <a:xfrm>
            <a:off x="6991350" y="5848350"/>
            <a:ext cx="806450" cy="0"/>
          </a:xfrm>
          <a:prstGeom prst="line">
            <a:avLst/>
          </a:prstGeom>
          <a:noFill/>
          <a:ln w="38100">
            <a:solidFill>
              <a:srgbClr val="FF3300"/>
            </a:solidFill>
            <a:round/>
            <a:headEnd/>
            <a:tailEnd type="triangle" w="med" len="med"/>
          </a:ln>
          <a:effectLst/>
        </p:spPr>
        <p:txBody>
          <a:bodyPr/>
          <a:lstStyle/>
          <a:p>
            <a:endParaRPr lang="en-US" sz="1600"/>
          </a:p>
        </p:txBody>
      </p:sp>
      <p:sp>
        <p:nvSpPr>
          <p:cNvPr id="318506" name="Line 42"/>
          <p:cNvSpPr>
            <a:spLocks noChangeShapeType="1"/>
          </p:cNvSpPr>
          <p:nvPr/>
        </p:nvSpPr>
        <p:spPr bwMode="auto">
          <a:xfrm>
            <a:off x="539750" y="2852738"/>
            <a:ext cx="460375" cy="0"/>
          </a:xfrm>
          <a:prstGeom prst="line">
            <a:avLst/>
          </a:prstGeom>
          <a:noFill/>
          <a:ln w="38100">
            <a:solidFill>
              <a:srgbClr val="FF3300"/>
            </a:solidFill>
            <a:round/>
            <a:headEnd/>
            <a:tailEnd type="triangle" w="med" len="med"/>
          </a:ln>
          <a:effectLst/>
        </p:spPr>
        <p:txBody>
          <a:bodyPr/>
          <a:lstStyle/>
          <a:p>
            <a:endParaRPr lang="en-US" sz="1600"/>
          </a:p>
        </p:txBody>
      </p:sp>
      <p:sp>
        <p:nvSpPr>
          <p:cNvPr id="318507" name="Text Box 43"/>
          <p:cNvSpPr txBox="1">
            <a:spLocks noChangeArrowheads="1"/>
          </p:cNvSpPr>
          <p:nvPr/>
        </p:nvSpPr>
        <p:spPr bwMode="auto">
          <a:xfrm>
            <a:off x="1116013" y="3141663"/>
            <a:ext cx="902811" cy="523220"/>
          </a:xfrm>
          <a:prstGeom prst="rect">
            <a:avLst/>
          </a:prstGeom>
          <a:noFill/>
          <a:ln w="9525">
            <a:noFill/>
            <a:miter lim="800000"/>
            <a:headEnd/>
            <a:tailEnd/>
          </a:ln>
          <a:effectLst/>
        </p:spPr>
        <p:txBody>
          <a:bodyPr wrap="none">
            <a:spAutoFit/>
          </a:bodyPr>
          <a:lstStyle/>
          <a:p>
            <a:r>
              <a:rPr lang="en-US" sz="2800"/>
              <a:t>LSQ</a:t>
            </a:r>
          </a:p>
        </p:txBody>
      </p:sp>
      <p:sp>
        <p:nvSpPr>
          <p:cNvPr id="318508" name="Text Box 44"/>
          <p:cNvSpPr txBox="1">
            <a:spLocks noChangeArrowheads="1"/>
          </p:cNvSpPr>
          <p:nvPr/>
        </p:nvSpPr>
        <p:spPr bwMode="auto">
          <a:xfrm>
            <a:off x="2266950" y="3141663"/>
            <a:ext cx="922047" cy="523220"/>
          </a:xfrm>
          <a:prstGeom prst="rect">
            <a:avLst/>
          </a:prstGeom>
          <a:noFill/>
          <a:ln w="9525">
            <a:noFill/>
            <a:miter lim="800000"/>
            <a:headEnd/>
            <a:tailEnd/>
          </a:ln>
          <a:effectLst/>
        </p:spPr>
        <p:txBody>
          <a:bodyPr wrap="none">
            <a:spAutoFit/>
          </a:bodyPr>
          <a:lstStyle/>
          <a:p>
            <a:r>
              <a:rPr lang="en-US" sz="2800"/>
              <a:t>VPN</a:t>
            </a:r>
          </a:p>
        </p:txBody>
      </p:sp>
      <p:sp>
        <p:nvSpPr>
          <p:cNvPr id="318509" name="Text Box 45"/>
          <p:cNvSpPr txBox="1">
            <a:spLocks noChangeArrowheads="1"/>
          </p:cNvSpPr>
          <p:nvPr/>
        </p:nvSpPr>
        <p:spPr bwMode="auto">
          <a:xfrm>
            <a:off x="4514850" y="2046288"/>
            <a:ext cx="1135183" cy="523220"/>
          </a:xfrm>
          <a:prstGeom prst="rect">
            <a:avLst/>
          </a:prstGeom>
          <a:noFill/>
          <a:ln w="9525">
            <a:noFill/>
            <a:miter lim="800000"/>
            <a:headEnd/>
            <a:tailEnd/>
          </a:ln>
          <a:effectLst/>
        </p:spPr>
        <p:txBody>
          <a:bodyPr wrap="none">
            <a:spAutoFit/>
          </a:bodyPr>
          <a:lstStyle/>
          <a:p>
            <a:r>
              <a:rPr lang="en-US" sz="2800"/>
              <a:t>Offset</a:t>
            </a:r>
          </a:p>
        </p:txBody>
      </p:sp>
      <p:sp>
        <p:nvSpPr>
          <p:cNvPr id="318510" name="Text Box 46"/>
          <p:cNvSpPr txBox="1">
            <a:spLocks noChangeArrowheads="1"/>
          </p:cNvSpPr>
          <p:nvPr/>
        </p:nvSpPr>
        <p:spPr bwMode="auto">
          <a:xfrm>
            <a:off x="5091113" y="2795588"/>
            <a:ext cx="1252843" cy="523220"/>
          </a:xfrm>
          <a:prstGeom prst="rect">
            <a:avLst/>
          </a:prstGeom>
          <a:noFill/>
          <a:ln w="9525">
            <a:noFill/>
            <a:miter lim="800000"/>
            <a:headEnd/>
            <a:tailEnd/>
          </a:ln>
          <a:effectLst/>
        </p:spPr>
        <p:txBody>
          <a:bodyPr wrap="none">
            <a:spAutoFit/>
          </a:bodyPr>
          <a:lstStyle/>
          <a:p>
            <a:r>
              <a:rPr lang="en-US" sz="2800"/>
              <a:t>OS PA</a:t>
            </a:r>
          </a:p>
        </p:txBody>
      </p:sp>
      <p:sp>
        <p:nvSpPr>
          <p:cNvPr id="318511" name="Text Box 47"/>
          <p:cNvSpPr txBox="1">
            <a:spLocks noChangeArrowheads="1"/>
          </p:cNvSpPr>
          <p:nvPr/>
        </p:nvSpPr>
        <p:spPr bwMode="auto">
          <a:xfrm>
            <a:off x="4225925" y="3486150"/>
            <a:ext cx="922047" cy="523220"/>
          </a:xfrm>
          <a:prstGeom prst="rect">
            <a:avLst/>
          </a:prstGeom>
          <a:noFill/>
          <a:ln w="9525">
            <a:noFill/>
            <a:miter lim="800000"/>
            <a:headEnd/>
            <a:tailEnd/>
          </a:ln>
          <a:effectLst/>
        </p:spPr>
        <p:txBody>
          <a:bodyPr wrap="none">
            <a:spAutoFit/>
          </a:bodyPr>
          <a:lstStyle/>
          <a:p>
            <a:r>
              <a:rPr lang="en-US" sz="2800"/>
              <a:t>PPN</a:t>
            </a:r>
          </a:p>
        </p:txBody>
      </p:sp>
      <p:sp>
        <p:nvSpPr>
          <p:cNvPr id="318512" name="Text Box 48"/>
          <p:cNvSpPr txBox="1">
            <a:spLocks noChangeArrowheads="1"/>
          </p:cNvSpPr>
          <p:nvPr/>
        </p:nvSpPr>
        <p:spPr bwMode="auto">
          <a:xfrm>
            <a:off x="5608638" y="4408488"/>
            <a:ext cx="923651" cy="523220"/>
          </a:xfrm>
          <a:prstGeom prst="rect">
            <a:avLst/>
          </a:prstGeom>
          <a:noFill/>
          <a:ln w="9525">
            <a:noFill/>
            <a:miter lim="800000"/>
            <a:headEnd/>
            <a:tailEnd/>
          </a:ln>
          <a:effectLst/>
        </p:spPr>
        <p:txBody>
          <a:bodyPr wrap="none">
            <a:spAutoFit/>
          </a:bodyPr>
          <a:lstStyle/>
          <a:p>
            <a:r>
              <a:rPr lang="en-US" sz="2800"/>
              <a:t>Miss</a:t>
            </a:r>
          </a:p>
        </p:txBody>
      </p:sp>
      <p:sp>
        <p:nvSpPr>
          <p:cNvPr id="318513" name="Text Box 49"/>
          <p:cNvSpPr txBox="1">
            <a:spLocks noChangeArrowheads="1"/>
          </p:cNvSpPr>
          <p:nvPr/>
        </p:nvSpPr>
        <p:spPr bwMode="auto">
          <a:xfrm>
            <a:off x="4629150" y="5272088"/>
            <a:ext cx="1183337" cy="523220"/>
          </a:xfrm>
          <a:prstGeom prst="rect">
            <a:avLst/>
          </a:prstGeom>
          <a:noFill/>
          <a:ln w="9525">
            <a:noFill/>
            <a:miter lim="800000"/>
            <a:headEnd/>
            <a:tailEnd/>
          </a:ln>
          <a:effectLst/>
        </p:spPr>
        <p:txBody>
          <a:bodyPr wrap="none">
            <a:spAutoFit/>
          </a:bodyPr>
          <a:lstStyle/>
          <a:p>
            <a:r>
              <a:rPr lang="en-US" sz="2800"/>
              <a:t>L2 CA</a:t>
            </a:r>
          </a:p>
        </p:txBody>
      </p:sp>
      <p:sp>
        <p:nvSpPr>
          <p:cNvPr id="318514" name="Text Box 50"/>
          <p:cNvSpPr txBox="1">
            <a:spLocks noChangeArrowheads="1"/>
          </p:cNvSpPr>
          <p:nvPr/>
        </p:nvSpPr>
        <p:spPr bwMode="auto">
          <a:xfrm>
            <a:off x="7740650" y="5502275"/>
            <a:ext cx="925253" cy="523220"/>
          </a:xfrm>
          <a:prstGeom prst="rect">
            <a:avLst/>
          </a:prstGeom>
          <a:noFill/>
          <a:ln w="9525">
            <a:noFill/>
            <a:miter lim="800000"/>
            <a:headEnd/>
            <a:tailEnd/>
          </a:ln>
          <a:effectLst/>
        </p:spPr>
        <p:txBody>
          <a:bodyPr wrap="none">
            <a:spAutoFit/>
          </a:bodyPr>
          <a:lstStyle/>
          <a:p>
            <a:r>
              <a:rPr lang="en-US" sz="2800"/>
              <a:t>Ring</a:t>
            </a:r>
          </a:p>
        </p:txBody>
      </p:sp>
      <p:sp>
        <p:nvSpPr>
          <p:cNvPr id="318515" name="Text Box 51"/>
          <p:cNvSpPr txBox="1">
            <a:spLocks noChangeArrowheads="1"/>
          </p:cNvSpPr>
          <p:nvPr/>
        </p:nvSpPr>
        <p:spPr bwMode="auto">
          <a:xfrm>
            <a:off x="4975225" y="6078538"/>
            <a:ext cx="2566728" cy="523220"/>
          </a:xfrm>
          <a:prstGeom prst="rect">
            <a:avLst/>
          </a:prstGeom>
          <a:noFill/>
          <a:ln w="9525">
            <a:noFill/>
            <a:miter lim="800000"/>
            <a:headEnd/>
            <a:tailEnd/>
          </a:ln>
          <a:effectLst/>
        </p:spPr>
        <p:txBody>
          <a:bodyPr wrap="none">
            <a:spAutoFit/>
          </a:bodyPr>
          <a:lstStyle/>
          <a:p>
            <a:r>
              <a:rPr lang="en-US" sz="2800"/>
              <a:t>Core outbound</a:t>
            </a:r>
          </a:p>
        </p:txBody>
      </p:sp>
      <p:sp>
        <p:nvSpPr>
          <p:cNvPr id="318516" name="Text Box 52"/>
          <p:cNvSpPr txBox="1">
            <a:spLocks noChangeArrowheads="1"/>
          </p:cNvSpPr>
          <p:nvPr/>
        </p:nvSpPr>
        <p:spPr bwMode="auto">
          <a:xfrm>
            <a:off x="1000125" y="5791200"/>
            <a:ext cx="3111500" cy="954107"/>
          </a:xfrm>
          <a:prstGeom prst="rect">
            <a:avLst/>
          </a:prstGeom>
          <a:noFill/>
          <a:ln w="9525">
            <a:noFill/>
            <a:miter lim="800000"/>
            <a:headEnd/>
            <a:tailEnd/>
          </a:ln>
          <a:effectLst/>
        </p:spPr>
        <p:txBody>
          <a:bodyPr>
            <a:spAutoFit/>
          </a:bodyPr>
          <a:lstStyle/>
          <a:p>
            <a:r>
              <a:rPr lang="en-US" sz="2800"/>
              <a:t>OS PPN to L2 PPN</a:t>
            </a:r>
          </a:p>
        </p:txBody>
      </p:sp>
      <p:sp>
        <p:nvSpPr>
          <p:cNvPr id="318517" name="Text Box 53"/>
          <p:cNvSpPr txBox="1">
            <a:spLocks noChangeArrowheads="1"/>
          </p:cNvSpPr>
          <p:nvPr/>
        </p:nvSpPr>
        <p:spPr bwMode="auto">
          <a:xfrm>
            <a:off x="0" y="4695825"/>
            <a:ext cx="3523722" cy="954107"/>
          </a:xfrm>
          <a:prstGeom prst="rect">
            <a:avLst/>
          </a:prstGeom>
          <a:noFill/>
          <a:ln w="9525">
            <a:noFill/>
            <a:miter lim="800000"/>
            <a:headEnd/>
            <a:tailEnd/>
          </a:ln>
          <a:effectLst/>
        </p:spPr>
        <p:txBody>
          <a:bodyPr wrap="none">
            <a:spAutoFit/>
          </a:bodyPr>
          <a:lstStyle/>
          <a:p>
            <a:r>
              <a:rPr lang="en-US" sz="2800" dirty="0">
                <a:solidFill>
                  <a:srgbClr val="FF0000"/>
                </a:solidFill>
              </a:rPr>
              <a:t>Exercised by all</a:t>
            </a:r>
          </a:p>
          <a:p>
            <a:r>
              <a:rPr lang="en-US" sz="2800" dirty="0">
                <a:solidFill>
                  <a:srgbClr val="FF0000"/>
                </a:solidFill>
              </a:rPr>
              <a:t>L1 to L2 transactions</a:t>
            </a:r>
          </a:p>
        </p:txBody>
      </p:sp>
      <p:sp>
        <p:nvSpPr>
          <p:cNvPr id="318519" name="AutoShape 55"/>
          <p:cNvSpPr>
            <a:spLocks noChangeArrowheads="1"/>
          </p:cNvSpPr>
          <p:nvPr/>
        </p:nvSpPr>
        <p:spPr bwMode="auto">
          <a:xfrm rot="4500000">
            <a:off x="2728120" y="4104481"/>
            <a:ext cx="2303462" cy="485775"/>
          </a:xfrm>
          <a:prstGeom prst="leftRightArrow">
            <a:avLst>
              <a:gd name="adj1" fmla="val 50000"/>
              <a:gd name="adj2" fmla="val 94837"/>
            </a:avLst>
          </a:prstGeom>
          <a:solidFill>
            <a:srgbClr val="FFCC00"/>
          </a:solidFill>
          <a:ln w="9525">
            <a:solidFill>
              <a:srgbClr val="FFCC00"/>
            </a:solidFill>
            <a:miter lim="800000"/>
            <a:headEnd/>
            <a:tailEnd/>
          </a:ln>
          <a:effectLst/>
        </p:spPr>
        <p:txBody>
          <a:bodyPr wrap="none" anchor="ctr"/>
          <a:lstStyle/>
          <a:p>
            <a:endParaRPr lang="en-US" sz="1600"/>
          </a:p>
        </p:txBody>
      </p:sp>
      <p:sp>
        <p:nvSpPr>
          <p:cNvPr id="318520" name="Text Box 56"/>
          <p:cNvSpPr txBox="1">
            <a:spLocks noChangeArrowheads="1"/>
          </p:cNvSpPr>
          <p:nvPr/>
        </p:nvSpPr>
        <p:spPr bwMode="auto">
          <a:xfrm>
            <a:off x="305494" y="3659188"/>
            <a:ext cx="3342582" cy="954107"/>
          </a:xfrm>
          <a:prstGeom prst="rect">
            <a:avLst/>
          </a:prstGeom>
          <a:noFill/>
          <a:ln w="9525">
            <a:noFill/>
            <a:miter lim="800000"/>
            <a:headEnd/>
            <a:tailEnd/>
          </a:ln>
          <a:effectLst/>
        </p:spPr>
        <p:txBody>
          <a:bodyPr wrap="none">
            <a:spAutoFit/>
          </a:bodyPr>
          <a:lstStyle/>
          <a:p>
            <a:pPr algn="r"/>
            <a:r>
              <a:rPr lang="en-US" sz="2800"/>
              <a:t>      One-to-one</a:t>
            </a:r>
          </a:p>
          <a:p>
            <a:pPr algn="r"/>
            <a:r>
              <a:rPr lang="en-US" sz="2800"/>
              <a:t>Filled on dTLB miss</a:t>
            </a:r>
          </a:p>
        </p:txBody>
      </p:sp>
      <p:sp>
        <p:nvSpPr>
          <p:cNvPr id="318521" name="Line 57"/>
          <p:cNvSpPr>
            <a:spLocks noChangeShapeType="1"/>
          </p:cNvSpPr>
          <p:nvPr/>
        </p:nvSpPr>
        <p:spPr bwMode="auto">
          <a:xfrm>
            <a:off x="4572000" y="2046288"/>
            <a:ext cx="3917950" cy="0"/>
          </a:xfrm>
          <a:prstGeom prst="line">
            <a:avLst/>
          </a:prstGeom>
          <a:noFill/>
          <a:ln w="38100">
            <a:solidFill>
              <a:srgbClr val="FF3300"/>
            </a:solidFill>
            <a:round/>
            <a:headEnd/>
            <a:tailEnd/>
          </a:ln>
          <a:effectLst/>
        </p:spPr>
        <p:txBody>
          <a:bodyPr/>
          <a:lstStyle/>
          <a:p>
            <a:endParaRPr lang="en-US" sz="1600"/>
          </a:p>
        </p:txBody>
      </p:sp>
      <p:sp>
        <p:nvSpPr>
          <p:cNvPr id="318522" name="Line 58"/>
          <p:cNvSpPr>
            <a:spLocks noChangeShapeType="1"/>
          </p:cNvSpPr>
          <p:nvPr/>
        </p:nvSpPr>
        <p:spPr bwMode="auto">
          <a:xfrm>
            <a:off x="8489950" y="2046288"/>
            <a:ext cx="0" cy="3225800"/>
          </a:xfrm>
          <a:prstGeom prst="line">
            <a:avLst/>
          </a:prstGeom>
          <a:noFill/>
          <a:ln w="38100">
            <a:solidFill>
              <a:srgbClr val="FF3300"/>
            </a:solidFill>
            <a:round/>
            <a:headEnd/>
            <a:tailEnd/>
          </a:ln>
          <a:effectLst/>
        </p:spPr>
        <p:txBody>
          <a:bodyPr/>
          <a:lstStyle/>
          <a:p>
            <a:endParaRPr lang="en-US" sz="1600"/>
          </a:p>
        </p:txBody>
      </p:sp>
      <p:sp>
        <p:nvSpPr>
          <p:cNvPr id="318523" name="Line 59"/>
          <p:cNvSpPr>
            <a:spLocks noChangeShapeType="1"/>
          </p:cNvSpPr>
          <p:nvPr/>
        </p:nvSpPr>
        <p:spPr bwMode="auto">
          <a:xfrm flipH="1">
            <a:off x="5148263" y="5272088"/>
            <a:ext cx="3341687" cy="0"/>
          </a:xfrm>
          <a:prstGeom prst="line">
            <a:avLst/>
          </a:prstGeom>
          <a:noFill/>
          <a:ln w="38100">
            <a:solidFill>
              <a:srgbClr val="FF3300"/>
            </a:solidFill>
            <a:round/>
            <a:headEnd/>
            <a:tailEnd/>
          </a:ln>
          <a:effectLst/>
        </p:spPr>
        <p:txBody>
          <a:bodyPr/>
          <a:lstStyle/>
          <a:p>
            <a:endParaRPr lang="en-US" sz="1600"/>
          </a:p>
        </p:txBody>
      </p:sp>
      <p:sp>
        <p:nvSpPr>
          <p:cNvPr id="318524" name="Line 60"/>
          <p:cNvSpPr>
            <a:spLocks noChangeShapeType="1"/>
          </p:cNvSpPr>
          <p:nvPr/>
        </p:nvSpPr>
        <p:spPr bwMode="auto">
          <a:xfrm>
            <a:off x="5148263" y="5272088"/>
            <a:ext cx="0" cy="576262"/>
          </a:xfrm>
          <a:prstGeom prst="line">
            <a:avLst/>
          </a:prstGeom>
          <a:noFill/>
          <a:ln w="38100">
            <a:solidFill>
              <a:srgbClr val="FF3300"/>
            </a:solidFill>
            <a:round/>
            <a:headEnd/>
            <a:tailEnd type="triangle" w="med" len="med"/>
          </a:ln>
          <a:effectLst/>
        </p:spPr>
        <p:txBody>
          <a:bodyPr/>
          <a:lstStyle/>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81"/>
                                        </p:tgtEl>
                                        <p:attrNameLst>
                                          <p:attrName>style.visibility</p:attrName>
                                        </p:attrNameLst>
                                      </p:cBhvr>
                                      <p:to>
                                        <p:strVal val="visible"/>
                                      </p:to>
                                    </p:set>
                                    <p:animEffect transition="in" filter="wipe(left)">
                                      <p:cBhvr>
                                        <p:cTn id="7" dur="500"/>
                                        <p:tgtEl>
                                          <p:spTgt spid="31848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8484"/>
                                        </p:tgtEl>
                                        <p:attrNameLst>
                                          <p:attrName>style.visibility</p:attrName>
                                        </p:attrNameLst>
                                      </p:cBhvr>
                                      <p:to>
                                        <p:strVal val="visible"/>
                                      </p:to>
                                    </p:set>
                                    <p:animEffect transition="in" filter="wipe(down)">
                                      <p:cBhvr>
                                        <p:cTn id="10" dur="500"/>
                                        <p:tgtEl>
                                          <p:spTgt spid="31848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8485"/>
                                        </p:tgtEl>
                                        <p:attrNameLst>
                                          <p:attrName>style.visibility</p:attrName>
                                        </p:attrNameLst>
                                      </p:cBhvr>
                                      <p:to>
                                        <p:strVal val="visible"/>
                                      </p:to>
                                    </p:set>
                                    <p:animEffect transition="in" filter="wipe(left)">
                                      <p:cBhvr>
                                        <p:cTn id="13" dur="500"/>
                                        <p:tgtEl>
                                          <p:spTgt spid="31848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18486"/>
                                        </p:tgtEl>
                                        <p:attrNameLst>
                                          <p:attrName>style.visibility</p:attrName>
                                        </p:attrNameLst>
                                      </p:cBhvr>
                                      <p:to>
                                        <p:strVal val="visible"/>
                                      </p:to>
                                    </p:set>
                                    <p:animEffect transition="in" filter="wipe(up)">
                                      <p:cBhvr>
                                        <p:cTn id="16" dur="500"/>
                                        <p:tgtEl>
                                          <p:spTgt spid="31848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8482"/>
                                        </p:tgtEl>
                                        <p:attrNameLst>
                                          <p:attrName>style.visibility</p:attrName>
                                        </p:attrNameLst>
                                      </p:cBhvr>
                                      <p:to>
                                        <p:strVal val="visible"/>
                                      </p:to>
                                    </p:set>
                                    <p:animEffect transition="in" filter="wipe(left)">
                                      <p:cBhvr>
                                        <p:cTn id="19" dur="500"/>
                                        <p:tgtEl>
                                          <p:spTgt spid="31848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18488"/>
                                        </p:tgtEl>
                                        <p:attrNameLst>
                                          <p:attrName>style.visibility</p:attrName>
                                        </p:attrNameLst>
                                      </p:cBhvr>
                                      <p:to>
                                        <p:strVal val="visible"/>
                                      </p:to>
                                    </p:set>
                                    <p:animEffect transition="in" filter="wipe(up)">
                                      <p:cBhvr>
                                        <p:cTn id="22" dur="500"/>
                                        <p:tgtEl>
                                          <p:spTgt spid="31848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8508"/>
                                        </p:tgtEl>
                                        <p:attrNameLst>
                                          <p:attrName>style.visibility</p:attrName>
                                        </p:attrNameLst>
                                      </p:cBhvr>
                                      <p:to>
                                        <p:strVal val="visible"/>
                                      </p:to>
                                    </p:set>
                                    <p:animEffect transition="in" filter="wipe(left)">
                                      <p:cBhvr>
                                        <p:cTn id="25" dur="500"/>
                                        <p:tgtEl>
                                          <p:spTgt spid="31850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18509"/>
                                        </p:tgtEl>
                                        <p:attrNameLst>
                                          <p:attrName>style.visibility</p:attrName>
                                        </p:attrNameLst>
                                      </p:cBhvr>
                                      <p:to>
                                        <p:strVal val="visible"/>
                                      </p:to>
                                    </p:set>
                                    <p:animEffect transition="in" filter="wipe(left)">
                                      <p:cBhvr>
                                        <p:cTn id="28" dur="500"/>
                                        <p:tgtEl>
                                          <p:spTgt spid="31850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8510"/>
                                        </p:tgtEl>
                                        <p:attrNameLst>
                                          <p:attrName>style.visibility</p:attrName>
                                        </p:attrNameLst>
                                      </p:cBhvr>
                                      <p:to>
                                        <p:strVal val="visible"/>
                                      </p:to>
                                    </p:set>
                                    <p:animEffect transition="in" filter="wipe(left)">
                                      <p:cBhvr>
                                        <p:cTn id="31" dur="500"/>
                                        <p:tgtEl>
                                          <p:spTgt spid="3185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18511"/>
                                        </p:tgtEl>
                                        <p:attrNameLst>
                                          <p:attrName>style.visibility</p:attrName>
                                        </p:attrNameLst>
                                      </p:cBhvr>
                                      <p:to>
                                        <p:strVal val="visible"/>
                                      </p:to>
                                    </p:set>
                                    <p:animEffect transition="in" filter="wipe(left)">
                                      <p:cBhvr>
                                        <p:cTn id="34" dur="500"/>
                                        <p:tgtEl>
                                          <p:spTgt spid="3185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18493"/>
                                        </p:tgtEl>
                                        <p:attrNameLst>
                                          <p:attrName>style.visibility</p:attrName>
                                        </p:attrNameLst>
                                      </p:cBhvr>
                                      <p:to>
                                        <p:strVal val="visible"/>
                                      </p:to>
                                    </p:set>
                                    <p:animEffect transition="in" filter="wipe(up)">
                                      <p:cBhvr>
                                        <p:cTn id="39" dur="500"/>
                                        <p:tgtEl>
                                          <p:spTgt spid="31849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8489"/>
                                        </p:tgtEl>
                                        <p:attrNameLst>
                                          <p:attrName>style.visibility</p:attrName>
                                        </p:attrNameLst>
                                      </p:cBhvr>
                                      <p:to>
                                        <p:strVal val="visible"/>
                                      </p:to>
                                    </p:set>
                                    <p:animEffect transition="in" filter="wipe(left)">
                                      <p:cBhvr>
                                        <p:cTn id="42" dur="500"/>
                                        <p:tgtEl>
                                          <p:spTgt spid="31848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18491"/>
                                        </p:tgtEl>
                                        <p:attrNameLst>
                                          <p:attrName>style.visibility</p:attrName>
                                        </p:attrNameLst>
                                      </p:cBhvr>
                                      <p:to>
                                        <p:strVal val="visible"/>
                                      </p:to>
                                    </p:set>
                                    <p:animEffect transition="in" filter="wipe(up)">
                                      <p:cBhvr>
                                        <p:cTn id="45" dur="500"/>
                                        <p:tgtEl>
                                          <p:spTgt spid="31849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18490"/>
                                        </p:tgtEl>
                                        <p:attrNameLst>
                                          <p:attrName>style.visibility</p:attrName>
                                        </p:attrNameLst>
                                      </p:cBhvr>
                                      <p:to>
                                        <p:strVal val="visible"/>
                                      </p:to>
                                    </p:set>
                                    <p:animEffect transition="in" filter="wipe(up)">
                                      <p:cBhvr>
                                        <p:cTn id="48" dur="500"/>
                                        <p:tgtEl>
                                          <p:spTgt spid="31849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18494"/>
                                        </p:tgtEl>
                                        <p:attrNameLst>
                                          <p:attrName>style.visibility</p:attrName>
                                        </p:attrNameLst>
                                      </p:cBhvr>
                                      <p:to>
                                        <p:strVal val="visible"/>
                                      </p:to>
                                    </p:set>
                                    <p:animEffect transition="in" filter="wipe(right)">
                                      <p:cBhvr>
                                        <p:cTn id="51" dur="500"/>
                                        <p:tgtEl>
                                          <p:spTgt spid="31849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18492"/>
                                        </p:tgtEl>
                                        <p:attrNameLst>
                                          <p:attrName>style.visibility</p:attrName>
                                        </p:attrNameLst>
                                      </p:cBhvr>
                                      <p:to>
                                        <p:strVal val="visible"/>
                                      </p:to>
                                    </p:set>
                                    <p:animEffect transition="in" filter="wipe(up)">
                                      <p:cBhvr>
                                        <p:cTn id="54" dur="500"/>
                                        <p:tgtEl>
                                          <p:spTgt spid="31849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8512"/>
                                        </p:tgtEl>
                                        <p:attrNameLst>
                                          <p:attrName>style.visibility</p:attrName>
                                        </p:attrNameLst>
                                      </p:cBhvr>
                                      <p:to>
                                        <p:strVal val="visible"/>
                                      </p:to>
                                    </p:set>
                                    <p:animEffect transition="in" filter="wipe(left)">
                                      <p:cBhvr>
                                        <p:cTn id="57" dur="500"/>
                                        <p:tgtEl>
                                          <p:spTgt spid="3185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18516"/>
                                        </p:tgtEl>
                                        <p:attrNameLst>
                                          <p:attrName>style.visibility</p:attrName>
                                        </p:attrNameLst>
                                      </p:cBhvr>
                                      <p:to>
                                        <p:strVal val="visible"/>
                                      </p:to>
                                    </p:set>
                                    <p:animEffect transition="in" filter="wipe(left)">
                                      <p:cBhvr>
                                        <p:cTn id="60" dur="500"/>
                                        <p:tgtEl>
                                          <p:spTgt spid="3185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18504"/>
                                        </p:tgtEl>
                                        <p:attrNameLst>
                                          <p:attrName>style.visibility</p:attrName>
                                        </p:attrNameLst>
                                      </p:cBhvr>
                                      <p:to>
                                        <p:strVal val="visible"/>
                                      </p:to>
                                    </p:set>
                                    <p:animEffect transition="in" filter="wipe(left)">
                                      <p:cBhvr>
                                        <p:cTn id="65" dur="500"/>
                                        <p:tgtEl>
                                          <p:spTgt spid="31850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8521"/>
                                        </p:tgtEl>
                                        <p:attrNameLst>
                                          <p:attrName>style.visibility</p:attrName>
                                        </p:attrNameLst>
                                      </p:cBhvr>
                                      <p:to>
                                        <p:strVal val="visible"/>
                                      </p:to>
                                    </p:set>
                                    <p:animEffect transition="in" filter="wipe(left)">
                                      <p:cBhvr>
                                        <p:cTn id="68" dur="500"/>
                                        <p:tgtEl>
                                          <p:spTgt spid="31852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18505"/>
                                        </p:tgtEl>
                                        <p:attrNameLst>
                                          <p:attrName>style.visibility</p:attrName>
                                        </p:attrNameLst>
                                      </p:cBhvr>
                                      <p:to>
                                        <p:strVal val="visible"/>
                                      </p:to>
                                    </p:set>
                                    <p:animEffect transition="in" filter="wipe(left)">
                                      <p:cBhvr>
                                        <p:cTn id="71" dur="500"/>
                                        <p:tgtEl>
                                          <p:spTgt spid="31850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18514"/>
                                        </p:tgtEl>
                                        <p:attrNameLst>
                                          <p:attrName>style.visibility</p:attrName>
                                        </p:attrNameLst>
                                      </p:cBhvr>
                                      <p:to>
                                        <p:strVal val="visible"/>
                                      </p:to>
                                    </p:set>
                                    <p:animEffect transition="in" filter="wipe(left)">
                                      <p:cBhvr>
                                        <p:cTn id="74" dur="500"/>
                                        <p:tgtEl>
                                          <p:spTgt spid="31851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8513"/>
                                        </p:tgtEl>
                                        <p:attrNameLst>
                                          <p:attrName>style.visibility</p:attrName>
                                        </p:attrNameLst>
                                      </p:cBhvr>
                                      <p:to>
                                        <p:strVal val="visible"/>
                                      </p:to>
                                    </p:set>
                                    <p:animEffect transition="in" filter="wipe(left)">
                                      <p:cBhvr>
                                        <p:cTn id="77" dur="500"/>
                                        <p:tgtEl>
                                          <p:spTgt spid="31851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18522"/>
                                        </p:tgtEl>
                                        <p:attrNameLst>
                                          <p:attrName>style.visibility</p:attrName>
                                        </p:attrNameLst>
                                      </p:cBhvr>
                                      <p:to>
                                        <p:strVal val="visible"/>
                                      </p:to>
                                    </p:set>
                                    <p:animEffect transition="in" filter="wipe(up)">
                                      <p:cBhvr>
                                        <p:cTn id="80" dur="500"/>
                                        <p:tgtEl>
                                          <p:spTgt spid="318522"/>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18523"/>
                                        </p:tgtEl>
                                        <p:attrNameLst>
                                          <p:attrName>style.visibility</p:attrName>
                                        </p:attrNameLst>
                                      </p:cBhvr>
                                      <p:to>
                                        <p:strVal val="visible"/>
                                      </p:to>
                                    </p:set>
                                    <p:animEffect transition="in" filter="wipe(right)">
                                      <p:cBhvr>
                                        <p:cTn id="83" dur="500"/>
                                        <p:tgtEl>
                                          <p:spTgt spid="31852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18524"/>
                                        </p:tgtEl>
                                        <p:attrNameLst>
                                          <p:attrName>style.visibility</p:attrName>
                                        </p:attrNameLst>
                                      </p:cBhvr>
                                      <p:to>
                                        <p:strVal val="visible"/>
                                      </p:to>
                                    </p:set>
                                    <p:animEffect transition="in" filter="wipe(up)">
                                      <p:cBhvr>
                                        <p:cTn id="86" dur="500"/>
                                        <p:tgtEl>
                                          <p:spTgt spid="318524"/>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318519"/>
                                        </p:tgtEl>
                                        <p:attrNameLst>
                                          <p:attrName>style.visibility</p:attrName>
                                        </p:attrNameLst>
                                      </p:cBhvr>
                                      <p:to>
                                        <p:strVal val="visible"/>
                                      </p:to>
                                    </p:set>
                                    <p:animEffect transition="in" filter="checkerboard(across)">
                                      <p:cBhvr>
                                        <p:cTn id="91" dur="500"/>
                                        <p:tgtEl>
                                          <p:spTgt spid="318519"/>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18520"/>
                                        </p:tgtEl>
                                        <p:attrNameLst>
                                          <p:attrName>style.visibility</p:attrName>
                                        </p:attrNameLst>
                                      </p:cBhvr>
                                      <p:to>
                                        <p:strVal val="visible"/>
                                      </p:to>
                                    </p:set>
                                    <p:animEffect transition="in" filter="wipe(left)">
                                      <p:cBhvr>
                                        <p:cTn id="94" dur="500"/>
                                        <p:tgtEl>
                                          <p:spTgt spid="318520"/>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1" fill="hold" grpId="0" nodeType="clickEffect">
                                  <p:stCondLst>
                                    <p:cond delay="0"/>
                                  </p:stCondLst>
                                  <p:childTnLst>
                                    <p:set>
                                      <p:cBhvr>
                                        <p:cTn id="98" dur="1" fill="hold">
                                          <p:stCondLst>
                                            <p:cond delay="0"/>
                                          </p:stCondLst>
                                        </p:cTn>
                                        <p:tgtEl>
                                          <p:spTgt spid="318517"/>
                                        </p:tgtEl>
                                        <p:attrNameLst>
                                          <p:attrName>style.visibility</p:attrName>
                                        </p:attrNameLst>
                                      </p:cBhvr>
                                      <p:to>
                                        <p:strVal val="visible"/>
                                      </p:to>
                                    </p:set>
                                    <p:anim calcmode="lin" valueType="num">
                                      <p:cBhvr additive="base">
                                        <p:cTn id="99" dur="500" fill="hold"/>
                                        <p:tgtEl>
                                          <p:spTgt spid="318517"/>
                                        </p:tgtEl>
                                        <p:attrNameLst>
                                          <p:attrName>ppt_x</p:attrName>
                                        </p:attrNameLst>
                                      </p:cBhvr>
                                      <p:tavLst>
                                        <p:tav tm="0">
                                          <p:val>
                                            <p:strVal val="#ppt_x"/>
                                          </p:val>
                                        </p:tav>
                                        <p:tav tm="100000">
                                          <p:val>
                                            <p:strVal val="#ppt_x"/>
                                          </p:val>
                                        </p:tav>
                                      </p:tavLst>
                                    </p:anim>
                                    <p:anim calcmode="lin" valueType="num">
                                      <p:cBhvr additive="base">
                                        <p:cTn id="100" dur="500" fill="hold"/>
                                        <p:tgtEl>
                                          <p:spTgt spid="3185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1" grpId="0" animBg="1"/>
      <p:bldP spid="318482" grpId="0" animBg="1"/>
      <p:bldP spid="318484" grpId="0" animBg="1"/>
      <p:bldP spid="318485" grpId="0" animBg="1"/>
      <p:bldP spid="318486" grpId="0" animBg="1"/>
      <p:bldP spid="318488" grpId="0" animBg="1"/>
      <p:bldP spid="318489" grpId="0" animBg="1"/>
      <p:bldP spid="318490" grpId="0" animBg="1"/>
      <p:bldP spid="318491" grpId="0" animBg="1"/>
      <p:bldP spid="318492" grpId="0" animBg="1"/>
      <p:bldP spid="318493" grpId="0" animBg="1"/>
      <p:bldP spid="318494" grpId="0" animBg="1"/>
      <p:bldP spid="318504" grpId="0" animBg="1"/>
      <p:bldP spid="318505" grpId="0" animBg="1"/>
      <p:bldP spid="318508" grpId="0"/>
      <p:bldP spid="318509" grpId="0"/>
      <p:bldP spid="318510" grpId="0"/>
      <p:bldP spid="318511" grpId="0"/>
      <p:bldP spid="318512" grpId="0"/>
      <p:bldP spid="318513" grpId="0"/>
      <p:bldP spid="318514" grpId="0"/>
      <p:bldP spid="318516" grpId="0"/>
      <p:bldP spid="318517" grpId="0"/>
      <p:bldP spid="318519" grpId="0" animBg="1"/>
      <p:bldP spid="318520" grpId="0"/>
      <p:bldP spid="318521" grpId="0" animBg="1"/>
      <p:bldP spid="318522" grpId="0" animBg="1"/>
      <p:bldP spid="318523" grpId="0" animBg="1"/>
      <p:bldP spid="3185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Caching</a:t>
            </a:r>
            <a:endParaRPr lang="en-US" dirty="0"/>
          </a:p>
        </p:txBody>
      </p:sp>
      <p:sp>
        <p:nvSpPr>
          <p:cNvPr id="3" name="Content Placeholder 2"/>
          <p:cNvSpPr>
            <a:spLocks noGrp="1"/>
          </p:cNvSpPr>
          <p:nvPr>
            <p:ph idx="1"/>
          </p:nvPr>
        </p:nvSpPr>
        <p:spPr/>
        <p:txBody>
          <a:bodyPr/>
          <a:lstStyle/>
          <a:p>
            <a:r>
              <a:rPr lang="en-US" dirty="0" smtClean="0"/>
              <a:t>Two probabilities to help make decisions</a:t>
            </a:r>
          </a:p>
          <a:p>
            <a:pPr lvl="1"/>
            <a:r>
              <a:rPr lang="en-US" dirty="0" smtClean="0">
                <a:solidFill>
                  <a:srgbClr val="C00000"/>
                </a:solidFill>
              </a:rPr>
              <a:t>Cooperation probability: </a:t>
            </a:r>
            <a:r>
              <a:rPr lang="en-US" b="1" dirty="0" smtClean="0"/>
              <a:t>Prefer </a:t>
            </a:r>
            <a:r>
              <a:rPr lang="en-US" b="1" dirty="0" err="1" smtClean="0"/>
              <a:t>singlets</a:t>
            </a:r>
            <a:r>
              <a:rPr lang="en-US" b="1" dirty="0" smtClean="0"/>
              <a:t> over replicates?</a:t>
            </a:r>
            <a:r>
              <a:rPr lang="en-US" dirty="0" smtClean="0"/>
              <a:t> </a:t>
            </a:r>
          </a:p>
          <a:p>
            <a:pPr lvl="2"/>
            <a:r>
              <a:rPr lang="en-US" dirty="0" smtClean="0"/>
              <a:t>When replacing within a set</a:t>
            </a:r>
          </a:p>
          <a:p>
            <a:pPr lvl="3"/>
            <a:r>
              <a:rPr lang="en-US" dirty="0" smtClean="0"/>
              <a:t>Use probability to select whether a singlet can be evicted or not</a:t>
            </a:r>
          </a:p>
          <a:p>
            <a:pPr lvl="2"/>
            <a:r>
              <a:rPr lang="en-US" dirty="0" smtClean="0"/>
              <a:t>control replication</a:t>
            </a:r>
          </a:p>
          <a:p>
            <a:pPr lvl="1"/>
            <a:r>
              <a:rPr lang="en-US" dirty="0" smtClean="0">
                <a:solidFill>
                  <a:srgbClr val="C00000"/>
                </a:solidFill>
              </a:rPr>
              <a:t>Spill probability: </a:t>
            </a:r>
            <a:r>
              <a:rPr lang="en-US" b="1" dirty="0" smtClean="0"/>
              <a:t>Spill a singlet victim?</a:t>
            </a:r>
          </a:p>
          <a:p>
            <a:pPr lvl="2"/>
            <a:r>
              <a:rPr lang="en-US" b="1" dirty="0" smtClean="0"/>
              <a:t>If a singlet was evicted should it be replicated?</a:t>
            </a:r>
          </a:p>
          <a:p>
            <a:pPr lvl="2"/>
            <a:r>
              <a:rPr lang="en-US" dirty="0" smtClean="0"/>
              <a:t>throttle spilling</a:t>
            </a:r>
          </a:p>
          <a:p>
            <a:endParaRPr lang="en-US" sz="3200" dirty="0" smtClean="0"/>
          </a:p>
          <a:p>
            <a:r>
              <a:rPr lang="en-US" sz="3200" dirty="0" smtClean="0"/>
              <a:t>No method for selecting this probability is proposed</a:t>
            </a:r>
            <a:endParaRPr lang="en-US" sz="3200" dirty="0"/>
          </a:p>
        </p:txBody>
      </p:sp>
    </p:spTree>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0" y="0"/>
            <a:ext cx="9144000" cy="381000"/>
          </a:xfrm>
        </p:spPr>
        <p:txBody>
          <a:bodyPr/>
          <a:lstStyle/>
          <a:p>
            <a:r>
              <a:rPr lang="en-US" dirty="0"/>
              <a:t>How to locate a cache block in L2$</a:t>
            </a:r>
          </a:p>
        </p:txBody>
      </p:sp>
      <p:sp>
        <p:nvSpPr>
          <p:cNvPr id="320515" name="Rectangle 3"/>
          <p:cNvSpPr>
            <a:spLocks noGrp="1" noChangeArrowheads="1"/>
          </p:cNvSpPr>
          <p:nvPr>
            <p:ph type="body" idx="1"/>
          </p:nvPr>
        </p:nvSpPr>
        <p:spPr>
          <a:xfrm>
            <a:off x="0" y="457200"/>
            <a:ext cx="8077200" cy="5964237"/>
          </a:xfrm>
        </p:spPr>
        <p:txBody>
          <a:bodyPr/>
          <a:lstStyle/>
          <a:p>
            <a:r>
              <a:rPr lang="en-US" dirty="0" err="1"/>
              <a:t>Uncore</a:t>
            </a:r>
            <a:r>
              <a:rPr lang="en-US" dirty="0"/>
              <a:t> translation between OS PA and L2 CA</a:t>
            </a:r>
          </a:p>
        </p:txBody>
      </p:sp>
      <p:sp>
        <p:nvSpPr>
          <p:cNvPr id="320517" name="Rectangle 5"/>
          <p:cNvSpPr>
            <a:spLocks noChangeArrowheads="1"/>
          </p:cNvSpPr>
          <p:nvPr/>
        </p:nvSpPr>
        <p:spPr bwMode="auto">
          <a:xfrm>
            <a:off x="2305050" y="1524000"/>
            <a:ext cx="1843087" cy="2419350"/>
          </a:xfrm>
          <a:prstGeom prst="rect">
            <a:avLst/>
          </a:prstGeom>
          <a:solidFill>
            <a:srgbClr val="FF9900"/>
          </a:solidFill>
          <a:ln w="9525">
            <a:solidFill>
              <a:srgbClr val="FF9900"/>
            </a:solidFill>
            <a:miter lim="800000"/>
            <a:headEnd/>
            <a:tailEnd/>
          </a:ln>
          <a:effectLst/>
        </p:spPr>
        <p:txBody>
          <a:bodyPr wrap="none" anchor="ctr"/>
          <a:lstStyle/>
          <a:p>
            <a:pPr algn="ctr"/>
            <a:r>
              <a:rPr lang="en-US" sz="2400">
                <a:solidFill>
                  <a:srgbClr val="000000"/>
                </a:solidFill>
              </a:rPr>
              <a:t>L2 Cache</a:t>
            </a:r>
          </a:p>
          <a:p>
            <a:pPr algn="ctr"/>
            <a:r>
              <a:rPr lang="en-US" sz="2400">
                <a:solidFill>
                  <a:srgbClr val="000000"/>
                </a:solidFill>
              </a:rPr>
              <a:t>Bank</a:t>
            </a:r>
          </a:p>
        </p:txBody>
      </p:sp>
      <p:sp>
        <p:nvSpPr>
          <p:cNvPr id="320518" name="Rectangle 6"/>
          <p:cNvSpPr>
            <a:spLocks noChangeArrowheads="1"/>
          </p:cNvSpPr>
          <p:nvPr/>
        </p:nvSpPr>
        <p:spPr bwMode="auto">
          <a:xfrm>
            <a:off x="5818187" y="1524000"/>
            <a:ext cx="1441450" cy="1555750"/>
          </a:xfrm>
          <a:prstGeom prst="rect">
            <a:avLst/>
          </a:prstGeom>
          <a:solidFill>
            <a:srgbClr val="00FF00"/>
          </a:solidFill>
          <a:ln w="9525">
            <a:solidFill>
              <a:srgbClr val="00FF00"/>
            </a:solidFill>
            <a:miter lim="800000"/>
            <a:headEnd/>
            <a:tailEnd/>
          </a:ln>
          <a:effectLst/>
        </p:spPr>
        <p:txBody>
          <a:bodyPr wrap="none" anchor="ctr"/>
          <a:lstStyle/>
          <a:p>
            <a:pPr algn="ctr"/>
            <a:r>
              <a:rPr lang="en-US" sz="2400">
                <a:solidFill>
                  <a:srgbClr val="000000"/>
                </a:solidFill>
              </a:rPr>
              <a:t>Forward</a:t>
            </a:r>
          </a:p>
          <a:p>
            <a:pPr algn="ctr"/>
            <a:r>
              <a:rPr lang="en-US" sz="2400">
                <a:solidFill>
                  <a:srgbClr val="000000"/>
                </a:solidFill>
              </a:rPr>
              <a:t>L2Map</a:t>
            </a:r>
          </a:p>
        </p:txBody>
      </p:sp>
      <p:sp>
        <p:nvSpPr>
          <p:cNvPr id="320520" name="Rectangle 8"/>
          <p:cNvSpPr>
            <a:spLocks noChangeArrowheads="1"/>
          </p:cNvSpPr>
          <p:nvPr/>
        </p:nvSpPr>
        <p:spPr bwMode="auto">
          <a:xfrm>
            <a:off x="5645150" y="4230687"/>
            <a:ext cx="1441450" cy="1555750"/>
          </a:xfrm>
          <a:prstGeom prst="rect">
            <a:avLst/>
          </a:prstGeom>
          <a:solidFill>
            <a:srgbClr val="CC99FF"/>
          </a:solidFill>
          <a:ln w="9525">
            <a:solidFill>
              <a:srgbClr val="CC99FF"/>
            </a:solidFill>
            <a:miter lim="800000"/>
            <a:headEnd/>
            <a:tailEnd/>
          </a:ln>
          <a:effectLst/>
        </p:spPr>
        <p:txBody>
          <a:bodyPr wrap="none" anchor="ctr"/>
          <a:lstStyle/>
          <a:p>
            <a:pPr algn="ctr"/>
            <a:r>
              <a:rPr lang="en-US" sz="2400">
                <a:solidFill>
                  <a:srgbClr val="000000"/>
                </a:solidFill>
              </a:rPr>
              <a:t>Inverse</a:t>
            </a:r>
          </a:p>
          <a:p>
            <a:pPr algn="ctr"/>
            <a:r>
              <a:rPr lang="en-US" sz="2400">
                <a:solidFill>
                  <a:srgbClr val="000000"/>
                </a:solidFill>
              </a:rPr>
              <a:t>L2Map</a:t>
            </a:r>
          </a:p>
        </p:txBody>
      </p:sp>
      <p:sp>
        <p:nvSpPr>
          <p:cNvPr id="320521" name="Line 9"/>
          <p:cNvSpPr>
            <a:spLocks noChangeShapeType="1"/>
          </p:cNvSpPr>
          <p:nvPr/>
        </p:nvSpPr>
        <p:spPr bwMode="auto">
          <a:xfrm>
            <a:off x="922337" y="2444750"/>
            <a:ext cx="1382713" cy="0"/>
          </a:xfrm>
          <a:prstGeom prst="line">
            <a:avLst/>
          </a:prstGeom>
          <a:noFill/>
          <a:ln w="38100">
            <a:solidFill>
              <a:srgbClr val="FF3300"/>
            </a:solidFill>
            <a:round/>
            <a:headEnd/>
            <a:tailEnd type="triangle" w="med" len="med"/>
          </a:ln>
          <a:effectLst/>
        </p:spPr>
        <p:txBody>
          <a:bodyPr/>
          <a:lstStyle/>
          <a:p>
            <a:endParaRPr lang="en-US" sz="1400"/>
          </a:p>
        </p:txBody>
      </p:sp>
      <p:sp>
        <p:nvSpPr>
          <p:cNvPr id="320522" name="Line 10"/>
          <p:cNvSpPr>
            <a:spLocks noChangeShapeType="1"/>
          </p:cNvSpPr>
          <p:nvPr/>
        </p:nvSpPr>
        <p:spPr bwMode="auto">
          <a:xfrm>
            <a:off x="2016125" y="2444750"/>
            <a:ext cx="0" cy="2132012"/>
          </a:xfrm>
          <a:prstGeom prst="line">
            <a:avLst/>
          </a:prstGeom>
          <a:noFill/>
          <a:ln w="38100">
            <a:solidFill>
              <a:srgbClr val="FF3300"/>
            </a:solidFill>
            <a:round/>
            <a:headEnd/>
            <a:tailEnd/>
          </a:ln>
          <a:effectLst/>
        </p:spPr>
        <p:txBody>
          <a:bodyPr/>
          <a:lstStyle/>
          <a:p>
            <a:endParaRPr lang="en-US" sz="1400"/>
          </a:p>
        </p:txBody>
      </p:sp>
      <p:sp>
        <p:nvSpPr>
          <p:cNvPr id="320523" name="Line 11"/>
          <p:cNvSpPr>
            <a:spLocks noChangeShapeType="1"/>
          </p:cNvSpPr>
          <p:nvPr/>
        </p:nvSpPr>
        <p:spPr bwMode="auto">
          <a:xfrm>
            <a:off x="2016125" y="4576762"/>
            <a:ext cx="3629025" cy="0"/>
          </a:xfrm>
          <a:prstGeom prst="line">
            <a:avLst/>
          </a:prstGeom>
          <a:noFill/>
          <a:ln w="38100">
            <a:solidFill>
              <a:srgbClr val="FF3300"/>
            </a:solidFill>
            <a:round/>
            <a:headEnd/>
            <a:tailEnd type="triangle" w="med" len="med"/>
          </a:ln>
          <a:effectLst/>
        </p:spPr>
        <p:txBody>
          <a:bodyPr/>
          <a:lstStyle/>
          <a:p>
            <a:endParaRPr lang="en-US" sz="1400"/>
          </a:p>
        </p:txBody>
      </p:sp>
      <p:sp>
        <p:nvSpPr>
          <p:cNvPr id="320524" name="Line 12"/>
          <p:cNvSpPr>
            <a:spLocks noChangeShapeType="1"/>
          </p:cNvSpPr>
          <p:nvPr/>
        </p:nvSpPr>
        <p:spPr bwMode="auto">
          <a:xfrm flipH="1">
            <a:off x="4148137" y="2444750"/>
            <a:ext cx="1670050" cy="0"/>
          </a:xfrm>
          <a:prstGeom prst="line">
            <a:avLst/>
          </a:prstGeom>
          <a:noFill/>
          <a:ln w="38100">
            <a:solidFill>
              <a:srgbClr val="FF3300"/>
            </a:solidFill>
            <a:round/>
            <a:headEnd/>
            <a:tailEnd type="triangle" w="med" len="med"/>
          </a:ln>
          <a:effectLst/>
        </p:spPr>
        <p:txBody>
          <a:bodyPr/>
          <a:lstStyle/>
          <a:p>
            <a:endParaRPr lang="en-US" sz="1400"/>
          </a:p>
        </p:txBody>
      </p:sp>
      <p:sp>
        <p:nvSpPr>
          <p:cNvPr id="320525" name="Line 13"/>
          <p:cNvSpPr>
            <a:spLocks noChangeShapeType="1"/>
          </p:cNvSpPr>
          <p:nvPr/>
        </p:nvSpPr>
        <p:spPr bwMode="auto">
          <a:xfrm flipH="1">
            <a:off x="7259637" y="2444750"/>
            <a:ext cx="806450" cy="0"/>
          </a:xfrm>
          <a:prstGeom prst="line">
            <a:avLst/>
          </a:prstGeom>
          <a:noFill/>
          <a:ln w="38100">
            <a:solidFill>
              <a:srgbClr val="FF3300"/>
            </a:solidFill>
            <a:round/>
            <a:headEnd/>
            <a:tailEnd type="triangle" w="med" len="med"/>
          </a:ln>
          <a:effectLst/>
        </p:spPr>
        <p:txBody>
          <a:bodyPr/>
          <a:lstStyle/>
          <a:p>
            <a:endParaRPr lang="en-US" sz="1400"/>
          </a:p>
        </p:txBody>
      </p:sp>
      <p:sp>
        <p:nvSpPr>
          <p:cNvPr id="320526" name="Line 14"/>
          <p:cNvSpPr>
            <a:spLocks noChangeShapeType="1"/>
          </p:cNvSpPr>
          <p:nvPr/>
        </p:nvSpPr>
        <p:spPr bwMode="auto">
          <a:xfrm>
            <a:off x="4494212" y="2444750"/>
            <a:ext cx="0" cy="2132012"/>
          </a:xfrm>
          <a:prstGeom prst="line">
            <a:avLst/>
          </a:prstGeom>
          <a:noFill/>
          <a:ln w="38100">
            <a:solidFill>
              <a:srgbClr val="FF3300"/>
            </a:solidFill>
            <a:round/>
            <a:headEnd/>
            <a:tailEnd type="triangle" w="med" len="med"/>
          </a:ln>
          <a:effectLst/>
        </p:spPr>
        <p:txBody>
          <a:bodyPr/>
          <a:lstStyle/>
          <a:p>
            <a:endParaRPr lang="en-US" sz="1400"/>
          </a:p>
        </p:txBody>
      </p:sp>
      <p:sp>
        <p:nvSpPr>
          <p:cNvPr id="320527" name="Line 15"/>
          <p:cNvSpPr>
            <a:spLocks noChangeShapeType="1"/>
          </p:cNvSpPr>
          <p:nvPr/>
        </p:nvSpPr>
        <p:spPr bwMode="auto">
          <a:xfrm>
            <a:off x="7086600" y="5037137"/>
            <a:ext cx="403225" cy="0"/>
          </a:xfrm>
          <a:prstGeom prst="line">
            <a:avLst/>
          </a:prstGeom>
          <a:noFill/>
          <a:ln w="38100">
            <a:solidFill>
              <a:srgbClr val="FF3300"/>
            </a:solidFill>
            <a:round/>
            <a:headEnd/>
            <a:tailEnd type="triangle" w="med" len="med"/>
          </a:ln>
          <a:effectLst/>
        </p:spPr>
        <p:txBody>
          <a:bodyPr/>
          <a:lstStyle/>
          <a:p>
            <a:endParaRPr lang="en-US" sz="1400"/>
          </a:p>
        </p:txBody>
      </p:sp>
      <p:sp>
        <p:nvSpPr>
          <p:cNvPr id="320528" name="Line 16"/>
          <p:cNvSpPr>
            <a:spLocks noChangeShapeType="1"/>
          </p:cNvSpPr>
          <p:nvPr/>
        </p:nvSpPr>
        <p:spPr bwMode="auto">
          <a:xfrm>
            <a:off x="7489825" y="4864100"/>
            <a:ext cx="0" cy="346075"/>
          </a:xfrm>
          <a:prstGeom prst="line">
            <a:avLst/>
          </a:prstGeom>
          <a:noFill/>
          <a:ln w="38100">
            <a:solidFill>
              <a:srgbClr val="FF3300"/>
            </a:solidFill>
            <a:round/>
            <a:headEnd/>
            <a:tailEnd/>
          </a:ln>
          <a:effectLst/>
        </p:spPr>
        <p:txBody>
          <a:bodyPr/>
          <a:lstStyle/>
          <a:p>
            <a:endParaRPr lang="en-US" sz="1400"/>
          </a:p>
        </p:txBody>
      </p:sp>
      <p:sp>
        <p:nvSpPr>
          <p:cNvPr id="320529" name="Line 17"/>
          <p:cNvSpPr>
            <a:spLocks noChangeShapeType="1"/>
          </p:cNvSpPr>
          <p:nvPr/>
        </p:nvSpPr>
        <p:spPr bwMode="auto">
          <a:xfrm flipV="1">
            <a:off x="7489825" y="5037137"/>
            <a:ext cx="287337" cy="173038"/>
          </a:xfrm>
          <a:prstGeom prst="line">
            <a:avLst/>
          </a:prstGeom>
          <a:noFill/>
          <a:ln w="38100">
            <a:solidFill>
              <a:srgbClr val="FF3300"/>
            </a:solidFill>
            <a:round/>
            <a:headEnd/>
            <a:tailEnd/>
          </a:ln>
          <a:effectLst/>
        </p:spPr>
        <p:txBody>
          <a:bodyPr/>
          <a:lstStyle/>
          <a:p>
            <a:endParaRPr lang="en-US" sz="1400"/>
          </a:p>
        </p:txBody>
      </p:sp>
      <p:sp>
        <p:nvSpPr>
          <p:cNvPr id="320530" name="Line 18"/>
          <p:cNvSpPr>
            <a:spLocks noChangeShapeType="1"/>
          </p:cNvSpPr>
          <p:nvPr/>
        </p:nvSpPr>
        <p:spPr bwMode="auto">
          <a:xfrm>
            <a:off x="7489825" y="4864100"/>
            <a:ext cx="287337" cy="173037"/>
          </a:xfrm>
          <a:prstGeom prst="line">
            <a:avLst/>
          </a:prstGeom>
          <a:noFill/>
          <a:ln w="38100">
            <a:solidFill>
              <a:srgbClr val="FF3300"/>
            </a:solidFill>
            <a:round/>
            <a:headEnd/>
            <a:tailEnd/>
          </a:ln>
          <a:effectLst/>
        </p:spPr>
        <p:txBody>
          <a:bodyPr/>
          <a:lstStyle/>
          <a:p>
            <a:endParaRPr lang="en-US" sz="1400"/>
          </a:p>
        </p:txBody>
      </p:sp>
      <p:sp>
        <p:nvSpPr>
          <p:cNvPr id="320531" name="Line 19"/>
          <p:cNvSpPr>
            <a:spLocks noChangeShapeType="1"/>
          </p:cNvSpPr>
          <p:nvPr/>
        </p:nvSpPr>
        <p:spPr bwMode="auto">
          <a:xfrm>
            <a:off x="7777162" y="5037137"/>
            <a:ext cx="288925" cy="0"/>
          </a:xfrm>
          <a:prstGeom prst="line">
            <a:avLst/>
          </a:prstGeom>
          <a:noFill/>
          <a:ln w="38100">
            <a:solidFill>
              <a:srgbClr val="FF3300"/>
            </a:solidFill>
            <a:round/>
            <a:headEnd/>
            <a:tailEnd type="triangle" w="med" len="med"/>
          </a:ln>
          <a:effectLst/>
        </p:spPr>
        <p:txBody>
          <a:bodyPr/>
          <a:lstStyle/>
          <a:p>
            <a:endParaRPr lang="en-US" sz="1400"/>
          </a:p>
        </p:txBody>
      </p:sp>
      <p:sp>
        <p:nvSpPr>
          <p:cNvPr id="320532" name="Line 20"/>
          <p:cNvSpPr>
            <a:spLocks noChangeShapeType="1"/>
          </p:cNvSpPr>
          <p:nvPr/>
        </p:nvSpPr>
        <p:spPr bwMode="auto">
          <a:xfrm>
            <a:off x="7259637" y="5037137"/>
            <a:ext cx="0" cy="922338"/>
          </a:xfrm>
          <a:prstGeom prst="line">
            <a:avLst/>
          </a:prstGeom>
          <a:noFill/>
          <a:ln w="38100">
            <a:solidFill>
              <a:srgbClr val="FF3300"/>
            </a:solidFill>
            <a:round/>
            <a:headEnd/>
            <a:tailEnd/>
          </a:ln>
          <a:effectLst/>
        </p:spPr>
        <p:txBody>
          <a:bodyPr/>
          <a:lstStyle/>
          <a:p>
            <a:endParaRPr lang="en-US" sz="1400"/>
          </a:p>
        </p:txBody>
      </p:sp>
      <p:sp>
        <p:nvSpPr>
          <p:cNvPr id="320534" name="Line 22"/>
          <p:cNvSpPr>
            <a:spLocks noChangeShapeType="1"/>
          </p:cNvSpPr>
          <p:nvPr/>
        </p:nvSpPr>
        <p:spPr bwMode="auto">
          <a:xfrm>
            <a:off x="5300662" y="5786437"/>
            <a:ext cx="0" cy="287338"/>
          </a:xfrm>
          <a:prstGeom prst="line">
            <a:avLst/>
          </a:prstGeom>
          <a:noFill/>
          <a:ln w="38100">
            <a:solidFill>
              <a:srgbClr val="FF3300"/>
            </a:solidFill>
            <a:round/>
            <a:headEnd/>
            <a:tailEnd/>
          </a:ln>
          <a:effectLst/>
        </p:spPr>
        <p:txBody>
          <a:bodyPr/>
          <a:lstStyle/>
          <a:p>
            <a:endParaRPr lang="en-US" sz="1400"/>
          </a:p>
        </p:txBody>
      </p:sp>
      <p:sp>
        <p:nvSpPr>
          <p:cNvPr id="320535" name="Line 23"/>
          <p:cNvSpPr>
            <a:spLocks noChangeShapeType="1"/>
          </p:cNvSpPr>
          <p:nvPr/>
        </p:nvSpPr>
        <p:spPr bwMode="auto">
          <a:xfrm flipH="1">
            <a:off x="5011737" y="5786437"/>
            <a:ext cx="288925" cy="173038"/>
          </a:xfrm>
          <a:prstGeom prst="line">
            <a:avLst/>
          </a:prstGeom>
          <a:noFill/>
          <a:ln w="38100">
            <a:solidFill>
              <a:srgbClr val="FF3300"/>
            </a:solidFill>
            <a:round/>
            <a:headEnd/>
            <a:tailEnd/>
          </a:ln>
          <a:effectLst/>
        </p:spPr>
        <p:txBody>
          <a:bodyPr/>
          <a:lstStyle/>
          <a:p>
            <a:endParaRPr lang="en-US" sz="1400"/>
          </a:p>
        </p:txBody>
      </p:sp>
      <p:sp>
        <p:nvSpPr>
          <p:cNvPr id="320536" name="Line 24"/>
          <p:cNvSpPr>
            <a:spLocks noChangeShapeType="1"/>
          </p:cNvSpPr>
          <p:nvPr/>
        </p:nvSpPr>
        <p:spPr bwMode="auto">
          <a:xfrm flipH="1" flipV="1">
            <a:off x="5011737" y="5959475"/>
            <a:ext cx="288925" cy="114300"/>
          </a:xfrm>
          <a:prstGeom prst="line">
            <a:avLst/>
          </a:prstGeom>
          <a:noFill/>
          <a:ln w="38100">
            <a:solidFill>
              <a:srgbClr val="FF3300"/>
            </a:solidFill>
            <a:round/>
            <a:headEnd/>
            <a:tailEnd/>
          </a:ln>
          <a:effectLst/>
        </p:spPr>
        <p:txBody>
          <a:bodyPr/>
          <a:lstStyle/>
          <a:p>
            <a:endParaRPr lang="en-US" sz="1400"/>
          </a:p>
        </p:txBody>
      </p:sp>
      <p:sp>
        <p:nvSpPr>
          <p:cNvPr id="320538" name="Line 26"/>
          <p:cNvSpPr>
            <a:spLocks noChangeShapeType="1"/>
          </p:cNvSpPr>
          <p:nvPr/>
        </p:nvSpPr>
        <p:spPr bwMode="auto">
          <a:xfrm flipH="1">
            <a:off x="1439862" y="5959475"/>
            <a:ext cx="3571875" cy="0"/>
          </a:xfrm>
          <a:prstGeom prst="line">
            <a:avLst/>
          </a:prstGeom>
          <a:noFill/>
          <a:ln w="38100">
            <a:solidFill>
              <a:srgbClr val="FF3300"/>
            </a:solidFill>
            <a:round/>
            <a:headEnd/>
            <a:tailEnd type="triangle" w="med" len="med"/>
          </a:ln>
          <a:effectLst/>
        </p:spPr>
        <p:txBody>
          <a:bodyPr/>
          <a:lstStyle/>
          <a:p>
            <a:endParaRPr lang="en-US" sz="1400"/>
          </a:p>
        </p:txBody>
      </p:sp>
      <p:sp>
        <p:nvSpPr>
          <p:cNvPr id="320539" name="Rectangle 27"/>
          <p:cNvSpPr>
            <a:spLocks noChangeArrowheads="1"/>
          </p:cNvSpPr>
          <p:nvPr/>
        </p:nvSpPr>
        <p:spPr bwMode="auto">
          <a:xfrm>
            <a:off x="2651125" y="4749800"/>
            <a:ext cx="914400" cy="1087437"/>
          </a:xfrm>
          <a:prstGeom prst="rect">
            <a:avLst/>
          </a:prstGeom>
          <a:solidFill>
            <a:srgbClr val="FFFF99"/>
          </a:solidFill>
          <a:ln w="9525">
            <a:solidFill>
              <a:srgbClr val="FFFF99"/>
            </a:solidFill>
            <a:miter lim="800000"/>
            <a:headEnd/>
            <a:tailEnd/>
          </a:ln>
          <a:effectLst/>
        </p:spPr>
        <p:txBody>
          <a:bodyPr wrap="none" anchor="ctr"/>
          <a:lstStyle/>
          <a:p>
            <a:pPr algn="ctr"/>
            <a:r>
              <a:rPr lang="en-US" sz="2400">
                <a:solidFill>
                  <a:srgbClr val="000000"/>
                </a:solidFill>
              </a:rPr>
              <a:t>PACT</a:t>
            </a:r>
          </a:p>
        </p:txBody>
      </p:sp>
      <p:sp>
        <p:nvSpPr>
          <p:cNvPr id="320540" name="Line 28"/>
          <p:cNvSpPr>
            <a:spLocks noChangeShapeType="1"/>
          </p:cNvSpPr>
          <p:nvPr/>
        </p:nvSpPr>
        <p:spPr bwMode="auto">
          <a:xfrm>
            <a:off x="2016125" y="4576762"/>
            <a:ext cx="0" cy="749300"/>
          </a:xfrm>
          <a:prstGeom prst="line">
            <a:avLst/>
          </a:prstGeom>
          <a:noFill/>
          <a:ln w="38100">
            <a:solidFill>
              <a:srgbClr val="FF3300"/>
            </a:solidFill>
            <a:round/>
            <a:headEnd/>
            <a:tailEnd/>
          </a:ln>
          <a:effectLst/>
        </p:spPr>
        <p:txBody>
          <a:bodyPr/>
          <a:lstStyle/>
          <a:p>
            <a:endParaRPr lang="en-US" sz="1400"/>
          </a:p>
        </p:txBody>
      </p:sp>
      <p:sp>
        <p:nvSpPr>
          <p:cNvPr id="320541" name="Line 29"/>
          <p:cNvSpPr>
            <a:spLocks noChangeShapeType="1"/>
          </p:cNvSpPr>
          <p:nvPr/>
        </p:nvSpPr>
        <p:spPr bwMode="auto">
          <a:xfrm>
            <a:off x="2016125" y="5326062"/>
            <a:ext cx="635000" cy="0"/>
          </a:xfrm>
          <a:prstGeom prst="line">
            <a:avLst/>
          </a:prstGeom>
          <a:noFill/>
          <a:ln w="38100">
            <a:solidFill>
              <a:srgbClr val="FF3300"/>
            </a:solidFill>
            <a:round/>
            <a:headEnd/>
            <a:tailEnd type="triangle" w="med" len="med"/>
          </a:ln>
          <a:effectLst/>
        </p:spPr>
        <p:txBody>
          <a:bodyPr/>
          <a:lstStyle/>
          <a:p>
            <a:endParaRPr lang="en-US" sz="1400"/>
          </a:p>
        </p:txBody>
      </p:sp>
      <p:sp>
        <p:nvSpPr>
          <p:cNvPr id="320542" name="Line 30"/>
          <p:cNvSpPr>
            <a:spLocks noChangeShapeType="1"/>
          </p:cNvSpPr>
          <p:nvPr/>
        </p:nvSpPr>
        <p:spPr bwMode="auto">
          <a:xfrm>
            <a:off x="3571875" y="5326062"/>
            <a:ext cx="288925" cy="0"/>
          </a:xfrm>
          <a:prstGeom prst="line">
            <a:avLst/>
          </a:prstGeom>
          <a:noFill/>
          <a:ln w="38100">
            <a:solidFill>
              <a:srgbClr val="FF3300"/>
            </a:solidFill>
            <a:round/>
            <a:headEnd/>
            <a:tailEnd type="triangle" w="med" len="med"/>
          </a:ln>
          <a:effectLst/>
        </p:spPr>
        <p:txBody>
          <a:bodyPr/>
          <a:lstStyle/>
          <a:p>
            <a:endParaRPr lang="en-US" sz="1400"/>
          </a:p>
        </p:txBody>
      </p:sp>
      <p:sp>
        <p:nvSpPr>
          <p:cNvPr id="320543" name="Line 31"/>
          <p:cNvSpPr>
            <a:spLocks noChangeShapeType="1"/>
          </p:cNvSpPr>
          <p:nvPr/>
        </p:nvSpPr>
        <p:spPr bwMode="auto">
          <a:xfrm>
            <a:off x="4148137" y="3540125"/>
            <a:ext cx="173038" cy="0"/>
          </a:xfrm>
          <a:prstGeom prst="line">
            <a:avLst/>
          </a:prstGeom>
          <a:noFill/>
          <a:ln w="38100">
            <a:solidFill>
              <a:srgbClr val="FF3300"/>
            </a:solidFill>
            <a:round/>
            <a:headEnd/>
            <a:tailEnd/>
          </a:ln>
          <a:effectLst/>
        </p:spPr>
        <p:txBody>
          <a:bodyPr/>
          <a:lstStyle/>
          <a:p>
            <a:endParaRPr lang="en-US" sz="1400"/>
          </a:p>
        </p:txBody>
      </p:sp>
      <p:sp>
        <p:nvSpPr>
          <p:cNvPr id="320545" name="Freeform 33"/>
          <p:cNvSpPr>
            <a:spLocks/>
          </p:cNvSpPr>
          <p:nvPr/>
        </p:nvSpPr>
        <p:spPr bwMode="auto">
          <a:xfrm>
            <a:off x="4321175" y="3367087"/>
            <a:ext cx="346075" cy="173038"/>
          </a:xfrm>
          <a:custGeom>
            <a:avLst/>
            <a:gdLst/>
            <a:ahLst/>
            <a:cxnLst>
              <a:cxn ang="0">
                <a:pos x="0" y="109"/>
              </a:cxn>
              <a:cxn ang="0">
                <a:pos x="109" y="0"/>
              </a:cxn>
              <a:cxn ang="0">
                <a:pos x="218" y="109"/>
              </a:cxn>
            </a:cxnLst>
            <a:rect l="0" t="0" r="r" b="b"/>
            <a:pathLst>
              <a:path w="218" h="109">
                <a:moveTo>
                  <a:pt x="0" y="109"/>
                </a:moveTo>
                <a:cubicBezTo>
                  <a:pt x="36" y="54"/>
                  <a:pt x="73" y="0"/>
                  <a:pt x="109" y="0"/>
                </a:cubicBezTo>
                <a:cubicBezTo>
                  <a:pt x="145" y="0"/>
                  <a:pt x="181" y="54"/>
                  <a:pt x="218" y="109"/>
                </a:cubicBezTo>
              </a:path>
            </a:pathLst>
          </a:custGeom>
          <a:noFill/>
          <a:ln w="38100">
            <a:solidFill>
              <a:srgbClr val="FF3300"/>
            </a:solidFill>
            <a:round/>
            <a:headEnd/>
            <a:tailEnd/>
          </a:ln>
          <a:effectLst/>
        </p:spPr>
        <p:txBody>
          <a:bodyPr/>
          <a:lstStyle/>
          <a:p>
            <a:endParaRPr lang="en-US" sz="1400"/>
          </a:p>
        </p:txBody>
      </p:sp>
      <p:sp>
        <p:nvSpPr>
          <p:cNvPr id="320546" name="Line 34"/>
          <p:cNvSpPr>
            <a:spLocks noChangeShapeType="1"/>
          </p:cNvSpPr>
          <p:nvPr/>
        </p:nvSpPr>
        <p:spPr bwMode="auto">
          <a:xfrm>
            <a:off x="4667250" y="3540125"/>
            <a:ext cx="2995612" cy="0"/>
          </a:xfrm>
          <a:prstGeom prst="line">
            <a:avLst/>
          </a:prstGeom>
          <a:noFill/>
          <a:ln w="38100">
            <a:solidFill>
              <a:srgbClr val="FF3300"/>
            </a:solidFill>
            <a:round/>
            <a:headEnd/>
            <a:tailEnd/>
          </a:ln>
          <a:effectLst/>
        </p:spPr>
        <p:txBody>
          <a:bodyPr/>
          <a:lstStyle/>
          <a:p>
            <a:endParaRPr lang="en-US" sz="1400"/>
          </a:p>
        </p:txBody>
      </p:sp>
      <p:sp>
        <p:nvSpPr>
          <p:cNvPr id="320548" name="Line 36"/>
          <p:cNvSpPr>
            <a:spLocks noChangeShapeType="1"/>
          </p:cNvSpPr>
          <p:nvPr/>
        </p:nvSpPr>
        <p:spPr bwMode="auto">
          <a:xfrm>
            <a:off x="7662862" y="3540125"/>
            <a:ext cx="0" cy="1439862"/>
          </a:xfrm>
          <a:prstGeom prst="line">
            <a:avLst/>
          </a:prstGeom>
          <a:noFill/>
          <a:ln w="38100">
            <a:solidFill>
              <a:srgbClr val="FF3300"/>
            </a:solidFill>
            <a:round/>
            <a:headEnd/>
            <a:tailEnd type="triangle" w="med" len="med"/>
          </a:ln>
          <a:effectLst/>
        </p:spPr>
        <p:txBody>
          <a:bodyPr/>
          <a:lstStyle/>
          <a:p>
            <a:endParaRPr lang="en-US" sz="1400"/>
          </a:p>
        </p:txBody>
      </p:sp>
      <p:sp>
        <p:nvSpPr>
          <p:cNvPr id="320550" name="Line 38"/>
          <p:cNvSpPr>
            <a:spLocks noChangeShapeType="1"/>
          </p:cNvSpPr>
          <p:nvPr/>
        </p:nvSpPr>
        <p:spPr bwMode="auto">
          <a:xfrm>
            <a:off x="4954587" y="4000500"/>
            <a:ext cx="346075" cy="0"/>
          </a:xfrm>
          <a:prstGeom prst="line">
            <a:avLst/>
          </a:prstGeom>
          <a:noFill/>
          <a:ln w="38100">
            <a:solidFill>
              <a:srgbClr val="FF3300"/>
            </a:solidFill>
            <a:round/>
            <a:headEnd/>
            <a:tailEnd/>
          </a:ln>
          <a:effectLst/>
        </p:spPr>
        <p:txBody>
          <a:bodyPr/>
          <a:lstStyle/>
          <a:p>
            <a:endParaRPr lang="en-US" sz="1400"/>
          </a:p>
        </p:txBody>
      </p:sp>
      <p:sp>
        <p:nvSpPr>
          <p:cNvPr id="320551" name="Line 39"/>
          <p:cNvSpPr>
            <a:spLocks noChangeShapeType="1"/>
          </p:cNvSpPr>
          <p:nvPr/>
        </p:nvSpPr>
        <p:spPr bwMode="auto">
          <a:xfrm>
            <a:off x="4954587" y="4000500"/>
            <a:ext cx="173038" cy="173037"/>
          </a:xfrm>
          <a:prstGeom prst="line">
            <a:avLst/>
          </a:prstGeom>
          <a:noFill/>
          <a:ln w="38100">
            <a:solidFill>
              <a:srgbClr val="FF3300"/>
            </a:solidFill>
            <a:round/>
            <a:headEnd/>
            <a:tailEnd/>
          </a:ln>
          <a:effectLst/>
        </p:spPr>
        <p:txBody>
          <a:bodyPr/>
          <a:lstStyle/>
          <a:p>
            <a:endParaRPr lang="en-US" sz="1400"/>
          </a:p>
        </p:txBody>
      </p:sp>
      <p:sp>
        <p:nvSpPr>
          <p:cNvPr id="320552" name="Line 40"/>
          <p:cNvSpPr>
            <a:spLocks noChangeShapeType="1"/>
          </p:cNvSpPr>
          <p:nvPr/>
        </p:nvSpPr>
        <p:spPr bwMode="auto">
          <a:xfrm flipH="1">
            <a:off x="5127625" y="4000500"/>
            <a:ext cx="173037" cy="173037"/>
          </a:xfrm>
          <a:prstGeom prst="line">
            <a:avLst/>
          </a:prstGeom>
          <a:noFill/>
          <a:ln w="38100">
            <a:solidFill>
              <a:srgbClr val="FF3300"/>
            </a:solidFill>
            <a:round/>
            <a:headEnd/>
            <a:tailEnd/>
          </a:ln>
          <a:effectLst/>
        </p:spPr>
        <p:txBody>
          <a:bodyPr/>
          <a:lstStyle/>
          <a:p>
            <a:endParaRPr lang="en-US" sz="1400"/>
          </a:p>
        </p:txBody>
      </p:sp>
      <p:sp>
        <p:nvSpPr>
          <p:cNvPr id="320553" name="Oval 41"/>
          <p:cNvSpPr>
            <a:spLocks noChangeArrowheads="1"/>
          </p:cNvSpPr>
          <p:nvPr/>
        </p:nvSpPr>
        <p:spPr bwMode="auto">
          <a:xfrm>
            <a:off x="5011737" y="4173537"/>
            <a:ext cx="230188" cy="114300"/>
          </a:xfrm>
          <a:prstGeom prst="ellipse">
            <a:avLst/>
          </a:prstGeom>
          <a:solidFill>
            <a:schemeClr val="accent1">
              <a:alpha val="0"/>
            </a:schemeClr>
          </a:solidFill>
          <a:ln w="38100">
            <a:solidFill>
              <a:srgbClr val="FF3300"/>
            </a:solidFill>
            <a:round/>
            <a:headEnd/>
            <a:tailEnd/>
          </a:ln>
          <a:effectLst/>
        </p:spPr>
        <p:txBody>
          <a:bodyPr wrap="none" anchor="ctr"/>
          <a:lstStyle/>
          <a:p>
            <a:endParaRPr lang="en-US" sz="1400"/>
          </a:p>
        </p:txBody>
      </p:sp>
      <p:sp>
        <p:nvSpPr>
          <p:cNvPr id="320555" name="Line 43"/>
          <p:cNvSpPr>
            <a:spLocks noChangeShapeType="1"/>
          </p:cNvSpPr>
          <p:nvPr/>
        </p:nvSpPr>
        <p:spPr bwMode="auto">
          <a:xfrm>
            <a:off x="5127625" y="4287837"/>
            <a:ext cx="0" cy="115888"/>
          </a:xfrm>
          <a:prstGeom prst="line">
            <a:avLst/>
          </a:prstGeom>
          <a:noFill/>
          <a:ln w="38100">
            <a:solidFill>
              <a:srgbClr val="FF3300"/>
            </a:solidFill>
            <a:round/>
            <a:headEnd/>
            <a:tailEnd/>
          </a:ln>
          <a:effectLst/>
        </p:spPr>
        <p:txBody>
          <a:bodyPr/>
          <a:lstStyle/>
          <a:p>
            <a:endParaRPr lang="en-US" sz="1400"/>
          </a:p>
        </p:txBody>
      </p:sp>
      <p:sp>
        <p:nvSpPr>
          <p:cNvPr id="320556" name="Freeform 44"/>
          <p:cNvSpPr>
            <a:spLocks/>
          </p:cNvSpPr>
          <p:nvPr/>
        </p:nvSpPr>
        <p:spPr bwMode="auto">
          <a:xfrm>
            <a:off x="5127625" y="4403725"/>
            <a:ext cx="173037" cy="287337"/>
          </a:xfrm>
          <a:custGeom>
            <a:avLst/>
            <a:gdLst/>
            <a:ahLst/>
            <a:cxnLst>
              <a:cxn ang="0">
                <a:pos x="0" y="0"/>
              </a:cxn>
              <a:cxn ang="0">
                <a:pos x="109" y="109"/>
              </a:cxn>
              <a:cxn ang="0">
                <a:pos x="0" y="181"/>
              </a:cxn>
            </a:cxnLst>
            <a:rect l="0" t="0" r="r" b="b"/>
            <a:pathLst>
              <a:path w="109" h="181">
                <a:moveTo>
                  <a:pt x="0" y="0"/>
                </a:moveTo>
                <a:cubicBezTo>
                  <a:pt x="54" y="39"/>
                  <a:pt x="109" y="79"/>
                  <a:pt x="109" y="109"/>
                </a:cubicBezTo>
                <a:cubicBezTo>
                  <a:pt x="109" y="139"/>
                  <a:pt x="54" y="160"/>
                  <a:pt x="0" y="181"/>
                </a:cubicBezTo>
              </a:path>
            </a:pathLst>
          </a:custGeom>
          <a:noFill/>
          <a:ln w="38100">
            <a:solidFill>
              <a:srgbClr val="FF3300"/>
            </a:solidFill>
            <a:round/>
            <a:headEnd/>
            <a:tailEnd/>
          </a:ln>
          <a:effectLst/>
        </p:spPr>
        <p:txBody>
          <a:bodyPr/>
          <a:lstStyle/>
          <a:p>
            <a:endParaRPr lang="en-US" sz="1400"/>
          </a:p>
        </p:txBody>
      </p:sp>
      <p:sp>
        <p:nvSpPr>
          <p:cNvPr id="320557" name="Line 45"/>
          <p:cNvSpPr>
            <a:spLocks noChangeShapeType="1"/>
          </p:cNvSpPr>
          <p:nvPr/>
        </p:nvSpPr>
        <p:spPr bwMode="auto">
          <a:xfrm>
            <a:off x="5127625" y="4691062"/>
            <a:ext cx="0" cy="1209675"/>
          </a:xfrm>
          <a:prstGeom prst="line">
            <a:avLst/>
          </a:prstGeom>
          <a:noFill/>
          <a:ln w="38100">
            <a:solidFill>
              <a:srgbClr val="FF3300"/>
            </a:solidFill>
            <a:round/>
            <a:headEnd/>
            <a:tailEnd type="triangle" w="med" len="med"/>
          </a:ln>
          <a:effectLst/>
        </p:spPr>
        <p:txBody>
          <a:bodyPr/>
          <a:lstStyle/>
          <a:p>
            <a:endParaRPr lang="en-US" sz="1400"/>
          </a:p>
        </p:txBody>
      </p:sp>
      <p:sp>
        <p:nvSpPr>
          <p:cNvPr id="320558" name="Text Box 46"/>
          <p:cNvSpPr txBox="1">
            <a:spLocks noChangeArrowheads="1"/>
          </p:cNvSpPr>
          <p:nvPr/>
        </p:nvSpPr>
        <p:spPr bwMode="auto">
          <a:xfrm>
            <a:off x="0" y="2098675"/>
            <a:ext cx="819455" cy="461665"/>
          </a:xfrm>
          <a:prstGeom prst="rect">
            <a:avLst/>
          </a:prstGeom>
          <a:noFill/>
          <a:ln w="9525">
            <a:noFill/>
            <a:miter lim="800000"/>
            <a:headEnd/>
            <a:tailEnd/>
          </a:ln>
          <a:effectLst/>
        </p:spPr>
        <p:txBody>
          <a:bodyPr wrap="none">
            <a:spAutoFit/>
          </a:bodyPr>
          <a:lstStyle/>
          <a:p>
            <a:r>
              <a:rPr lang="en-US" sz="2400"/>
              <a:t>Ring</a:t>
            </a:r>
          </a:p>
        </p:txBody>
      </p:sp>
      <p:sp>
        <p:nvSpPr>
          <p:cNvPr id="320559" name="Text Box 47"/>
          <p:cNvSpPr txBox="1">
            <a:spLocks noChangeArrowheads="1"/>
          </p:cNvSpPr>
          <p:nvPr/>
        </p:nvSpPr>
        <p:spPr bwMode="auto">
          <a:xfrm>
            <a:off x="519112" y="5613400"/>
            <a:ext cx="819455" cy="461665"/>
          </a:xfrm>
          <a:prstGeom prst="rect">
            <a:avLst/>
          </a:prstGeom>
          <a:noFill/>
          <a:ln w="9525">
            <a:noFill/>
            <a:miter lim="800000"/>
            <a:headEnd/>
            <a:tailEnd/>
          </a:ln>
          <a:effectLst/>
        </p:spPr>
        <p:txBody>
          <a:bodyPr wrap="none">
            <a:spAutoFit/>
          </a:bodyPr>
          <a:lstStyle/>
          <a:p>
            <a:r>
              <a:rPr lang="en-US" sz="2400"/>
              <a:t>Ring</a:t>
            </a:r>
          </a:p>
        </p:txBody>
      </p:sp>
      <p:sp>
        <p:nvSpPr>
          <p:cNvPr id="320560" name="Text Box 48"/>
          <p:cNvSpPr txBox="1">
            <a:spLocks noChangeArrowheads="1"/>
          </p:cNvSpPr>
          <p:nvPr/>
        </p:nvSpPr>
        <p:spPr bwMode="auto">
          <a:xfrm>
            <a:off x="1036637" y="1868487"/>
            <a:ext cx="1040670" cy="461665"/>
          </a:xfrm>
          <a:prstGeom prst="rect">
            <a:avLst/>
          </a:prstGeom>
          <a:noFill/>
          <a:ln w="9525">
            <a:noFill/>
            <a:miter lim="800000"/>
            <a:headEnd/>
            <a:tailEnd/>
          </a:ln>
          <a:effectLst/>
        </p:spPr>
        <p:txBody>
          <a:bodyPr wrap="none">
            <a:spAutoFit/>
          </a:bodyPr>
          <a:lstStyle/>
          <a:p>
            <a:r>
              <a:rPr lang="en-US" sz="2400"/>
              <a:t>L2 CA</a:t>
            </a:r>
          </a:p>
        </p:txBody>
      </p:sp>
      <p:sp>
        <p:nvSpPr>
          <p:cNvPr id="320561" name="Text Box 49"/>
          <p:cNvSpPr txBox="1">
            <a:spLocks noChangeArrowheads="1"/>
          </p:cNvSpPr>
          <p:nvPr/>
        </p:nvSpPr>
        <p:spPr bwMode="auto">
          <a:xfrm>
            <a:off x="576262" y="3654425"/>
            <a:ext cx="1245854" cy="461665"/>
          </a:xfrm>
          <a:prstGeom prst="rect">
            <a:avLst/>
          </a:prstGeom>
          <a:noFill/>
          <a:ln w="9525">
            <a:noFill/>
            <a:miter lim="800000"/>
            <a:headEnd/>
            <a:tailEnd/>
          </a:ln>
          <a:effectLst/>
        </p:spPr>
        <p:txBody>
          <a:bodyPr wrap="none">
            <a:spAutoFit/>
          </a:bodyPr>
          <a:lstStyle/>
          <a:p>
            <a:r>
              <a:rPr lang="en-US" sz="2400"/>
              <a:t>L2 PPN</a:t>
            </a:r>
          </a:p>
        </p:txBody>
      </p:sp>
      <p:sp>
        <p:nvSpPr>
          <p:cNvPr id="320562" name="Text Box 50"/>
          <p:cNvSpPr txBox="1">
            <a:spLocks noChangeArrowheads="1"/>
          </p:cNvSpPr>
          <p:nvPr/>
        </p:nvSpPr>
        <p:spPr bwMode="auto">
          <a:xfrm>
            <a:off x="3744912" y="4979987"/>
            <a:ext cx="938077" cy="461665"/>
          </a:xfrm>
          <a:prstGeom prst="rect">
            <a:avLst/>
          </a:prstGeom>
          <a:noFill/>
          <a:ln w="9525">
            <a:noFill/>
            <a:miter lim="800000"/>
            <a:headEnd/>
            <a:tailEnd/>
          </a:ln>
          <a:effectLst/>
        </p:spPr>
        <p:txBody>
          <a:bodyPr wrap="none">
            <a:spAutoFit/>
          </a:bodyPr>
          <a:lstStyle/>
          <a:p>
            <a:r>
              <a:rPr lang="en-US" sz="2400"/>
              <a:t>Mig.?</a:t>
            </a:r>
          </a:p>
        </p:txBody>
      </p:sp>
      <p:sp>
        <p:nvSpPr>
          <p:cNvPr id="320563" name="Text Box 51"/>
          <p:cNvSpPr txBox="1">
            <a:spLocks noChangeArrowheads="1"/>
          </p:cNvSpPr>
          <p:nvPr/>
        </p:nvSpPr>
        <p:spPr bwMode="auto">
          <a:xfrm>
            <a:off x="7978775" y="2098675"/>
            <a:ext cx="663964" cy="461665"/>
          </a:xfrm>
          <a:prstGeom prst="rect">
            <a:avLst/>
          </a:prstGeom>
          <a:noFill/>
          <a:ln w="9525">
            <a:noFill/>
            <a:miter lim="800000"/>
            <a:headEnd/>
            <a:tailEnd/>
          </a:ln>
          <a:effectLst/>
        </p:spPr>
        <p:txBody>
          <a:bodyPr wrap="none">
            <a:spAutoFit/>
          </a:bodyPr>
          <a:lstStyle/>
          <a:p>
            <a:r>
              <a:rPr lang="en-US" sz="2400"/>
              <a:t>MC</a:t>
            </a:r>
          </a:p>
        </p:txBody>
      </p:sp>
      <p:sp>
        <p:nvSpPr>
          <p:cNvPr id="320564" name="Text Box 52"/>
          <p:cNvSpPr txBox="1">
            <a:spLocks noChangeArrowheads="1"/>
          </p:cNvSpPr>
          <p:nvPr/>
        </p:nvSpPr>
        <p:spPr bwMode="auto">
          <a:xfrm>
            <a:off x="7978775" y="4691062"/>
            <a:ext cx="663964" cy="461665"/>
          </a:xfrm>
          <a:prstGeom prst="rect">
            <a:avLst/>
          </a:prstGeom>
          <a:noFill/>
          <a:ln w="9525">
            <a:noFill/>
            <a:miter lim="800000"/>
            <a:headEnd/>
            <a:tailEnd/>
          </a:ln>
          <a:effectLst/>
        </p:spPr>
        <p:txBody>
          <a:bodyPr wrap="none">
            <a:spAutoFit/>
          </a:bodyPr>
          <a:lstStyle/>
          <a:p>
            <a:r>
              <a:rPr lang="en-US" sz="2400"/>
              <a:t>MC</a:t>
            </a:r>
          </a:p>
        </p:txBody>
      </p:sp>
      <p:sp>
        <p:nvSpPr>
          <p:cNvPr id="320565" name="Text Box 53"/>
          <p:cNvSpPr txBox="1">
            <a:spLocks noChangeArrowheads="1"/>
          </p:cNvSpPr>
          <p:nvPr/>
        </p:nvSpPr>
        <p:spPr bwMode="auto">
          <a:xfrm>
            <a:off x="7175500" y="2560637"/>
            <a:ext cx="1346844" cy="461665"/>
          </a:xfrm>
          <a:prstGeom prst="rect">
            <a:avLst/>
          </a:prstGeom>
          <a:noFill/>
          <a:ln w="9525">
            <a:noFill/>
            <a:miter lim="800000"/>
            <a:headEnd/>
            <a:tailEnd/>
          </a:ln>
          <a:effectLst/>
        </p:spPr>
        <p:txBody>
          <a:bodyPr wrap="none">
            <a:spAutoFit/>
          </a:bodyPr>
          <a:lstStyle/>
          <a:p>
            <a:r>
              <a:rPr lang="en-US" sz="2400"/>
              <a:t>OS PPN</a:t>
            </a:r>
          </a:p>
        </p:txBody>
      </p:sp>
      <p:sp>
        <p:nvSpPr>
          <p:cNvPr id="320566" name="Text Box 54"/>
          <p:cNvSpPr txBox="1">
            <a:spLocks noChangeArrowheads="1"/>
          </p:cNvSpPr>
          <p:nvPr/>
        </p:nvSpPr>
        <p:spPr bwMode="auto">
          <a:xfrm>
            <a:off x="4435475" y="1868487"/>
            <a:ext cx="1159292" cy="830997"/>
          </a:xfrm>
          <a:prstGeom prst="rect">
            <a:avLst/>
          </a:prstGeom>
          <a:noFill/>
          <a:ln w="9525">
            <a:noFill/>
            <a:miter lim="800000"/>
            <a:headEnd/>
            <a:tailEnd/>
          </a:ln>
          <a:effectLst/>
        </p:spPr>
        <p:txBody>
          <a:bodyPr wrap="none">
            <a:spAutoFit/>
          </a:bodyPr>
          <a:lstStyle/>
          <a:p>
            <a:r>
              <a:rPr lang="en-US" sz="2400"/>
              <a:t>L2 CA</a:t>
            </a:r>
          </a:p>
          <a:p>
            <a:r>
              <a:rPr lang="en-US" sz="2400"/>
              <a:t>(RING)</a:t>
            </a:r>
          </a:p>
        </p:txBody>
      </p:sp>
      <p:sp>
        <p:nvSpPr>
          <p:cNvPr id="320567" name="Text Box 55"/>
          <p:cNvSpPr txBox="1">
            <a:spLocks noChangeArrowheads="1"/>
          </p:cNvSpPr>
          <p:nvPr/>
        </p:nvSpPr>
        <p:spPr bwMode="auto">
          <a:xfrm>
            <a:off x="4435475" y="2905125"/>
            <a:ext cx="1245854" cy="461665"/>
          </a:xfrm>
          <a:prstGeom prst="rect">
            <a:avLst/>
          </a:prstGeom>
          <a:noFill/>
          <a:ln w="9525">
            <a:noFill/>
            <a:miter lim="800000"/>
            <a:headEnd/>
            <a:tailEnd/>
          </a:ln>
          <a:effectLst/>
        </p:spPr>
        <p:txBody>
          <a:bodyPr wrap="none">
            <a:spAutoFit/>
          </a:bodyPr>
          <a:lstStyle/>
          <a:p>
            <a:r>
              <a:rPr lang="en-US" sz="2400"/>
              <a:t>L2 PPN</a:t>
            </a:r>
          </a:p>
        </p:txBody>
      </p:sp>
      <p:sp>
        <p:nvSpPr>
          <p:cNvPr id="320568" name="Text Box 56"/>
          <p:cNvSpPr txBox="1">
            <a:spLocks noChangeArrowheads="1"/>
          </p:cNvSpPr>
          <p:nvPr/>
        </p:nvSpPr>
        <p:spPr bwMode="auto">
          <a:xfrm>
            <a:off x="7604125" y="3884612"/>
            <a:ext cx="817853" cy="461665"/>
          </a:xfrm>
          <a:prstGeom prst="rect">
            <a:avLst/>
          </a:prstGeom>
          <a:noFill/>
          <a:ln w="9525">
            <a:noFill/>
            <a:miter lim="800000"/>
            <a:headEnd/>
            <a:tailEnd/>
          </a:ln>
          <a:effectLst/>
        </p:spPr>
        <p:txBody>
          <a:bodyPr wrap="none">
            <a:spAutoFit/>
          </a:bodyPr>
          <a:lstStyle/>
          <a:p>
            <a:r>
              <a:rPr lang="en-US" sz="2400"/>
              <a:t>Miss</a:t>
            </a:r>
          </a:p>
        </p:txBody>
      </p:sp>
      <p:sp>
        <p:nvSpPr>
          <p:cNvPr id="320569" name="Line 57"/>
          <p:cNvSpPr>
            <a:spLocks noChangeShapeType="1"/>
          </p:cNvSpPr>
          <p:nvPr/>
        </p:nvSpPr>
        <p:spPr bwMode="auto">
          <a:xfrm flipH="1" flipV="1">
            <a:off x="7834312" y="1235075"/>
            <a:ext cx="0" cy="1209675"/>
          </a:xfrm>
          <a:prstGeom prst="line">
            <a:avLst/>
          </a:prstGeom>
          <a:noFill/>
          <a:ln w="38100">
            <a:solidFill>
              <a:srgbClr val="FF3300"/>
            </a:solidFill>
            <a:round/>
            <a:headEnd/>
            <a:tailEnd/>
          </a:ln>
          <a:effectLst/>
        </p:spPr>
        <p:txBody>
          <a:bodyPr/>
          <a:lstStyle/>
          <a:p>
            <a:endParaRPr lang="en-US" sz="1400"/>
          </a:p>
        </p:txBody>
      </p:sp>
      <p:sp>
        <p:nvSpPr>
          <p:cNvPr id="320570" name="Line 58"/>
          <p:cNvSpPr>
            <a:spLocks noChangeShapeType="1"/>
          </p:cNvSpPr>
          <p:nvPr/>
        </p:nvSpPr>
        <p:spPr bwMode="auto">
          <a:xfrm flipH="1">
            <a:off x="5588000" y="1235075"/>
            <a:ext cx="2246312" cy="0"/>
          </a:xfrm>
          <a:prstGeom prst="line">
            <a:avLst/>
          </a:prstGeom>
          <a:noFill/>
          <a:ln w="38100">
            <a:solidFill>
              <a:srgbClr val="FF3300"/>
            </a:solidFill>
            <a:round/>
            <a:headEnd/>
            <a:tailEnd/>
          </a:ln>
          <a:effectLst/>
        </p:spPr>
        <p:txBody>
          <a:bodyPr/>
          <a:lstStyle/>
          <a:p>
            <a:endParaRPr lang="en-US" sz="1400"/>
          </a:p>
        </p:txBody>
      </p:sp>
      <p:sp>
        <p:nvSpPr>
          <p:cNvPr id="320571" name="Line 59"/>
          <p:cNvSpPr>
            <a:spLocks noChangeShapeType="1"/>
          </p:cNvSpPr>
          <p:nvPr/>
        </p:nvSpPr>
        <p:spPr bwMode="auto">
          <a:xfrm>
            <a:off x="5588000" y="1235075"/>
            <a:ext cx="0" cy="1209675"/>
          </a:xfrm>
          <a:prstGeom prst="line">
            <a:avLst/>
          </a:prstGeom>
          <a:noFill/>
          <a:ln w="38100">
            <a:solidFill>
              <a:srgbClr val="FF3300"/>
            </a:solidFill>
            <a:round/>
            <a:headEnd/>
            <a:tailEnd type="triangle" w="med" len="med"/>
          </a:ln>
          <a:effectLst/>
        </p:spPr>
        <p:txBody>
          <a:bodyPr/>
          <a:lstStyle/>
          <a:p>
            <a:endParaRPr lang="en-US" sz="1400"/>
          </a:p>
        </p:txBody>
      </p:sp>
      <p:sp>
        <p:nvSpPr>
          <p:cNvPr id="320572" name="Text Box 60"/>
          <p:cNvSpPr txBox="1">
            <a:spLocks noChangeArrowheads="1"/>
          </p:cNvSpPr>
          <p:nvPr/>
        </p:nvSpPr>
        <p:spPr bwMode="auto">
          <a:xfrm>
            <a:off x="4321175" y="1004887"/>
            <a:ext cx="998222" cy="461665"/>
          </a:xfrm>
          <a:prstGeom prst="rect">
            <a:avLst/>
          </a:prstGeom>
          <a:noFill/>
          <a:ln w="9525">
            <a:noFill/>
            <a:miter lim="800000"/>
            <a:headEnd/>
            <a:tailEnd/>
          </a:ln>
          <a:effectLst/>
        </p:spPr>
        <p:txBody>
          <a:bodyPr wrap="none">
            <a:spAutoFit/>
          </a:bodyPr>
          <a:lstStyle/>
          <a:p>
            <a:r>
              <a:rPr lang="en-US" sz="2400"/>
              <a:t>Offset</a:t>
            </a:r>
          </a:p>
        </p:txBody>
      </p:sp>
      <p:sp>
        <p:nvSpPr>
          <p:cNvPr id="320573" name="Text Box 61"/>
          <p:cNvSpPr txBox="1">
            <a:spLocks noChangeArrowheads="1"/>
          </p:cNvSpPr>
          <p:nvPr/>
        </p:nvSpPr>
        <p:spPr bwMode="auto">
          <a:xfrm>
            <a:off x="7175500" y="5267325"/>
            <a:ext cx="1346844" cy="461665"/>
          </a:xfrm>
          <a:prstGeom prst="rect">
            <a:avLst/>
          </a:prstGeom>
          <a:noFill/>
          <a:ln w="9525">
            <a:noFill/>
            <a:miter lim="800000"/>
            <a:headEnd/>
            <a:tailEnd/>
          </a:ln>
          <a:effectLst/>
        </p:spPr>
        <p:txBody>
          <a:bodyPr wrap="none">
            <a:spAutoFit/>
          </a:bodyPr>
          <a:lstStyle/>
          <a:p>
            <a:r>
              <a:rPr lang="en-US" sz="2400"/>
              <a:t>OS PPN</a:t>
            </a:r>
          </a:p>
        </p:txBody>
      </p:sp>
      <p:sp>
        <p:nvSpPr>
          <p:cNvPr id="320574" name="Text Box 62"/>
          <p:cNvSpPr txBox="1">
            <a:spLocks noChangeArrowheads="1"/>
          </p:cNvSpPr>
          <p:nvPr/>
        </p:nvSpPr>
        <p:spPr bwMode="auto">
          <a:xfrm>
            <a:off x="8021637" y="1062037"/>
            <a:ext cx="628698" cy="830997"/>
          </a:xfrm>
          <a:prstGeom prst="rect">
            <a:avLst/>
          </a:prstGeom>
          <a:noFill/>
          <a:ln w="9525">
            <a:noFill/>
            <a:miter lim="800000"/>
            <a:headEnd/>
            <a:tailEnd/>
          </a:ln>
          <a:effectLst/>
        </p:spPr>
        <p:txBody>
          <a:bodyPr wrap="none">
            <a:spAutoFit/>
          </a:bodyPr>
          <a:lstStyle/>
          <a:p>
            <a:r>
              <a:rPr lang="en-US" sz="2400"/>
              <a:t>OS</a:t>
            </a:r>
          </a:p>
          <a:p>
            <a:r>
              <a:rPr lang="en-US" sz="2400"/>
              <a:t>PA</a:t>
            </a:r>
          </a:p>
        </p:txBody>
      </p:sp>
      <p:sp>
        <p:nvSpPr>
          <p:cNvPr id="320575" name="Line 63"/>
          <p:cNvSpPr>
            <a:spLocks noChangeShapeType="1"/>
          </p:cNvSpPr>
          <p:nvPr/>
        </p:nvSpPr>
        <p:spPr bwMode="auto">
          <a:xfrm flipH="1">
            <a:off x="5300662" y="5959475"/>
            <a:ext cx="1958975" cy="0"/>
          </a:xfrm>
          <a:prstGeom prst="line">
            <a:avLst/>
          </a:prstGeom>
          <a:noFill/>
          <a:ln w="38100">
            <a:solidFill>
              <a:srgbClr val="FF3300"/>
            </a:solidFill>
            <a:round/>
            <a:headEnd/>
            <a:tailEnd type="triangle" w="med" len="med"/>
          </a:ln>
          <a:effectLst/>
        </p:spPr>
        <p:txBody>
          <a:bodyPr/>
          <a:lstStyle/>
          <a:p>
            <a:endParaRPr lang="en-US" sz="1400"/>
          </a:p>
        </p:txBody>
      </p:sp>
      <p:sp>
        <p:nvSpPr>
          <p:cNvPr id="320576" name="Line 64"/>
          <p:cNvSpPr>
            <a:spLocks noChangeShapeType="1"/>
          </p:cNvSpPr>
          <p:nvPr/>
        </p:nvSpPr>
        <p:spPr bwMode="auto">
          <a:xfrm>
            <a:off x="5127625" y="3540125"/>
            <a:ext cx="0" cy="460375"/>
          </a:xfrm>
          <a:prstGeom prst="line">
            <a:avLst/>
          </a:prstGeom>
          <a:noFill/>
          <a:ln w="38100">
            <a:solidFill>
              <a:srgbClr val="FF3300"/>
            </a:solidFill>
            <a:round/>
            <a:headEnd/>
            <a:tailEnd type="triangle" w="med" len="med"/>
          </a:ln>
          <a:effectLst/>
        </p:spPr>
        <p:txBody>
          <a:bodyPr/>
          <a:lstStyle/>
          <a:p>
            <a:endParaRPr lang="en-US" sz="1400"/>
          </a:p>
        </p:txBody>
      </p:sp>
      <p:sp>
        <p:nvSpPr>
          <p:cNvPr id="320577" name="Text Box 65"/>
          <p:cNvSpPr txBox="1">
            <a:spLocks noChangeArrowheads="1"/>
          </p:cNvSpPr>
          <p:nvPr/>
        </p:nvSpPr>
        <p:spPr bwMode="auto">
          <a:xfrm>
            <a:off x="1498600" y="5870575"/>
            <a:ext cx="1484702" cy="461665"/>
          </a:xfrm>
          <a:prstGeom prst="rect">
            <a:avLst/>
          </a:prstGeom>
          <a:noFill/>
          <a:ln w="9525">
            <a:noFill/>
            <a:miter lim="800000"/>
            <a:headEnd/>
            <a:tailEnd/>
          </a:ln>
          <a:effectLst/>
        </p:spPr>
        <p:txBody>
          <a:bodyPr wrap="none">
            <a:spAutoFit/>
          </a:bodyPr>
          <a:lstStyle/>
          <a:p>
            <a:r>
              <a:rPr lang="en-US" sz="2400"/>
              <a:t>Refill/Ext.</a:t>
            </a:r>
          </a:p>
        </p:txBody>
      </p:sp>
      <p:sp>
        <p:nvSpPr>
          <p:cNvPr id="320578" name="Text Box 66"/>
          <p:cNvSpPr txBox="1">
            <a:spLocks noChangeArrowheads="1"/>
          </p:cNvSpPr>
          <p:nvPr/>
        </p:nvSpPr>
        <p:spPr bwMode="auto">
          <a:xfrm>
            <a:off x="4724400" y="5210175"/>
            <a:ext cx="561372" cy="461665"/>
          </a:xfrm>
          <a:prstGeom prst="rect">
            <a:avLst/>
          </a:prstGeom>
          <a:noFill/>
          <a:ln w="9525">
            <a:noFill/>
            <a:miter lim="800000"/>
            <a:headEnd/>
            <a:tailEnd/>
          </a:ln>
          <a:effectLst/>
        </p:spPr>
        <p:txBody>
          <a:bodyPr wrap="none">
            <a:spAutoFit/>
          </a:bodyPr>
          <a:lstStyle/>
          <a:p>
            <a:r>
              <a:rPr lang="en-US" sz="2400"/>
              <a:t>Hit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0522"/>
                                        </p:tgtEl>
                                        <p:attrNameLst>
                                          <p:attrName>style.visibility</p:attrName>
                                        </p:attrNameLst>
                                      </p:cBhvr>
                                      <p:to>
                                        <p:strVal val="visible"/>
                                      </p:to>
                                    </p:set>
                                    <p:animEffect transition="in" filter="wipe(up)">
                                      <p:cBhvr>
                                        <p:cTn id="7" dur="500"/>
                                        <p:tgtEl>
                                          <p:spTgt spid="3205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0523"/>
                                        </p:tgtEl>
                                        <p:attrNameLst>
                                          <p:attrName>style.visibility</p:attrName>
                                        </p:attrNameLst>
                                      </p:cBhvr>
                                      <p:to>
                                        <p:strVal val="visible"/>
                                      </p:to>
                                    </p:set>
                                    <p:animEffect transition="in" filter="wipe(left)">
                                      <p:cBhvr>
                                        <p:cTn id="10" dur="500"/>
                                        <p:tgtEl>
                                          <p:spTgt spid="3205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0561"/>
                                        </p:tgtEl>
                                        <p:attrNameLst>
                                          <p:attrName>style.visibility</p:attrName>
                                        </p:attrNameLst>
                                      </p:cBhvr>
                                      <p:to>
                                        <p:strVal val="visible"/>
                                      </p:to>
                                    </p:set>
                                    <p:animEffect transition="in" filter="wipe(left)">
                                      <p:cBhvr>
                                        <p:cTn id="13" dur="500"/>
                                        <p:tgtEl>
                                          <p:spTgt spid="32056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0540"/>
                                        </p:tgtEl>
                                        <p:attrNameLst>
                                          <p:attrName>style.visibility</p:attrName>
                                        </p:attrNameLst>
                                      </p:cBhvr>
                                      <p:to>
                                        <p:strVal val="visible"/>
                                      </p:to>
                                    </p:set>
                                    <p:animEffect transition="in" filter="wipe(up)">
                                      <p:cBhvr>
                                        <p:cTn id="16" dur="500"/>
                                        <p:tgtEl>
                                          <p:spTgt spid="32054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20541"/>
                                        </p:tgtEl>
                                        <p:attrNameLst>
                                          <p:attrName>style.visibility</p:attrName>
                                        </p:attrNameLst>
                                      </p:cBhvr>
                                      <p:to>
                                        <p:strVal val="visible"/>
                                      </p:to>
                                    </p:set>
                                    <p:animEffect transition="in" filter="wipe(left)">
                                      <p:cBhvr>
                                        <p:cTn id="19" dur="500"/>
                                        <p:tgtEl>
                                          <p:spTgt spid="32054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20542"/>
                                        </p:tgtEl>
                                        <p:attrNameLst>
                                          <p:attrName>style.visibility</p:attrName>
                                        </p:attrNameLst>
                                      </p:cBhvr>
                                      <p:to>
                                        <p:strVal val="visible"/>
                                      </p:to>
                                    </p:set>
                                    <p:animEffect transition="in" filter="wipe(left)">
                                      <p:cBhvr>
                                        <p:cTn id="22" dur="500"/>
                                        <p:tgtEl>
                                          <p:spTgt spid="32054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0562"/>
                                        </p:tgtEl>
                                        <p:attrNameLst>
                                          <p:attrName>style.visibility</p:attrName>
                                        </p:attrNameLst>
                                      </p:cBhvr>
                                      <p:to>
                                        <p:strVal val="visible"/>
                                      </p:to>
                                    </p:set>
                                    <p:animEffect transition="in" filter="wipe(left)">
                                      <p:cBhvr>
                                        <p:cTn id="25" dur="500"/>
                                        <p:tgtEl>
                                          <p:spTgt spid="3205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0569"/>
                                        </p:tgtEl>
                                        <p:attrNameLst>
                                          <p:attrName>style.visibility</p:attrName>
                                        </p:attrNameLst>
                                      </p:cBhvr>
                                      <p:to>
                                        <p:strVal val="visible"/>
                                      </p:to>
                                    </p:set>
                                    <p:animEffect transition="in" filter="wipe(down)">
                                      <p:cBhvr>
                                        <p:cTn id="30" dur="500"/>
                                        <p:tgtEl>
                                          <p:spTgt spid="320569"/>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20570"/>
                                        </p:tgtEl>
                                        <p:attrNameLst>
                                          <p:attrName>style.visibility</p:attrName>
                                        </p:attrNameLst>
                                      </p:cBhvr>
                                      <p:to>
                                        <p:strVal val="visible"/>
                                      </p:to>
                                    </p:set>
                                    <p:animEffect transition="in" filter="wipe(right)">
                                      <p:cBhvr>
                                        <p:cTn id="33" dur="500"/>
                                        <p:tgtEl>
                                          <p:spTgt spid="32057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20571"/>
                                        </p:tgtEl>
                                        <p:attrNameLst>
                                          <p:attrName>style.visibility</p:attrName>
                                        </p:attrNameLst>
                                      </p:cBhvr>
                                      <p:to>
                                        <p:strVal val="visible"/>
                                      </p:to>
                                    </p:set>
                                    <p:animEffect transition="in" filter="wipe(up)">
                                      <p:cBhvr>
                                        <p:cTn id="36" dur="500"/>
                                        <p:tgtEl>
                                          <p:spTgt spid="32057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0572"/>
                                        </p:tgtEl>
                                        <p:attrNameLst>
                                          <p:attrName>style.visibility</p:attrName>
                                        </p:attrNameLst>
                                      </p:cBhvr>
                                      <p:to>
                                        <p:strVal val="visible"/>
                                      </p:to>
                                    </p:set>
                                    <p:animEffect transition="in" filter="wipe(left)">
                                      <p:cBhvr>
                                        <p:cTn id="39" dur="500"/>
                                        <p:tgtEl>
                                          <p:spTgt spid="32057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20565"/>
                                        </p:tgtEl>
                                        <p:attrNameLst>
                                          <p:attrName>style.visibility</p:attrName>
                                        </p:attrNameLst>
                                      </p:cBhvr>
                                      <p:to>
                                        <p:strVal val="visible"/>
                                      </p:to>
                                    </p:set>
                                    <p:animEffect transition="in" filter="wipe(left)">
                                      <p:cBhvr>
                                        <p:cTn id="42" dur="500"/>
                                        <p:tgtEl>
                                          <p:spTgt spid="320565"/>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20524"/>
                                        </p:tgtEl>
                                        <p:attrNameLst>
                                          <p:attrName>style.visibility</p:attrName>
                                        </p:attrNameLst>
                                      </p:cBhvr>
                                      <p:to>
                                        <p:strVal val="visible"/>
                                      </p:to>
                                    </p:set>
                                    <p:animEffect transition="in" filter="wipe(right)">
                                      <p:cBhvr>
                                        <p:cTn id="45" dur="500"/>
                                        <p:tgtEl>
                                          <p:spTgt spid="3205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0566"/>
                                        </p:tgtEl>
                                        <p:attrNameLst>
                                          <p:attrName>style.visibility</p:attrName>
                                        </p:attrNameLst>
                                      </p:cBhvr>
                                      <p:to>
                                        <p:strVal val="visible"/>
                                      </p:to>
                                    </p:set>
                                    <p:animEffect transition="in" filter="wipe(left)">
                                      <p:cBhvr>
                                        <p:cTn id="48" dur="500"/>
                                        <p:tgtEl>
                                          <p:spTgt spid="32056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20526"/>
                                        </p:tgtEl>
                                        <p:attrNameLst>
                                          <p:attrName>style.visibility</p:attrName>
                                        </p:attrNameLst>
                                      </p:cBhvr>
                                      <p:to>
                                        <p:strVal val="visible"/>
                                      </p:to>
                                    </p:set>
                                    <p:animEffect transition="in" filter="wipe(up)">
                                      <p:cBhvr>
                                        <p:cTn id="51" dur="500"/>
                                        <p:tgtEl>
                                          <p:spTgt spid="32052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20567"/>
                                        </p:tgtEl>
                                        <p:attrNameLst>
                                          <p:attrName>style.visibility</p:attrName>
                                        </p:attrNameLst>
                                      </p:cBhvr>
                                      <p:to>
                                        <p:strVal val="visible"/>
                                      </p:to>
                                    </p:set>
                                    <p:animEffect transition="in" filter="wipe(left)">
                                      <p:cBhvr>
                                        <p:cTn id="54" dur="500"/>
                                        <p:tgtEl>
                                          <p:spTgt spid="3205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20543"/>
                                        </p:tgtEl>
                                        <p:attrNameLst>
                                          <p:attrName>style.visibility</p:attrName>
                                        </p:attrNameLst>
                                      </p:cBhvr>
                                      <p:to>
                                        <p:strVal val="visible"/>
                                      </p:to>
                                    </p:set>
                                    <p:animEffect transition="in" filter="wipe(left)">
                                      <p:cBhvr>
                                        <p:cTn id="59" dur="500"/>
                                        <p:tgtEl>
                                          <p:spTgt spid="32054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20545"/>
                                        </p:tgtEl>
                                        <p:attrNameLst>
                                          <p:attrName>style.visibility</p:attrName>
                                        </p:attrNameLst>
                                      </p:cBhvr>
                                      <p:to>
                                        <p:strVal val="visible"/>
                                      </p:to>
                                    </p:set>
                                    <p:animEffect transition="in" filter="wipe(left)">
                                      <p:cBhvr>
                                        <p:cTn id="62" dur="500"/>
                                        <p:tgtEl>
                                          <p:spTgt spid="32054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20546"/>
                                        </p:tgtEl>
                                        <p:attrNameLst>
                                          <p:attrName>style.visibility</p:attrName>
                                        </p:attrNameLst>
                                      </p:cBhvr>
                                      <p:to>
                                        <p:strVal val="visible"/>
                                      </p:to>
                                    </p:set>
                                    <p:animEffect transition="in" filter="wipe(left)">
                                      <p:cBhvr>
                                        <p:cTn id="65" dur="500"/>
                                        <p:tgtEl>
                                          <p:spTgt spid="320546"/>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20548"/>
                                        </p:tgtEl>
                                        <p:attrNameLst>
                                          <p:attrName>style.visibility</p:attrName>
                                        </p:attrNameLst>
                                      </p:cBhvr>
                                      <p:to>
                                        <p:strVal val="visible"/>
                                      </p:to>
                                    </p:set>
                                    <p:animEffect transition="in" filter="wipe(up)">
                                      <p:cBhvr>
                                        <p:cTn id="68" dur="500"/>
                                        <p:tgtEl>
                                          <p:spTgt spid="32054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20568"/>
                                        </p:tgtEl>
                                        <p:attrNameLst>
                                          <p:attrName>style.visibility</p:attrName>
                                        </p:attrNameLst>
                                      </p:cBhvr>
                                      <p:to>
                                        <p:strVal val="visible"/>
                                      </p:to>
                                    </p:set>
                                    <p:animEffect transition="in" filter="wipe(left)">
                                      <p:cBhvr>
                                        <p:cTn id="71" dur="500"/>
                                        <p:tgtEl>
                                          <p:spTgt spid="32056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20527"/>
                                        </p:tgtEl>
                                        <p:attrNameLst>
                                          <p:attrName>style.visibility</p:attrName>
                                        </p:attrNameLst>
                                      </p:cBhvr>
                                      <p:to>
                                        <p:strVal val="visible"/>
                                      </p:to>
                                    </p:set>
                                    <p:animEffect transition="in" filter="wipe(left)">
                                      <p:cBhvr>
                                        <p:cTn id="74" dur="500"/>
                                        <p:tgtEl>
                                          <p:spTgt spid="32052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20529"/>
                                        </p:tgtEl>
                                        <p:attrNameLst>
                                          <p:attrName>style.visibility</p:attrName>
                                        </p:attrNameLst>
                                      </p:cBhvr>
                                      <p:to>
                                        <p:strVal val="visible"/>
                                      </p:to>
                                    </p:set>
                                    <p:animEffect transition="in" filter="wipe(left)">
                                      <p:cBhvr>
                                        <p:cTn id="77" dur="500"/>
                                        <p:tgtEl>
                                          <p:spTgt spid="32052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20530"/>
                                        </p:tgtEl>
                                        <p:attrNameLst>
                                          <p:attrName>style.visibility</p:attrName>
                                        </p:attrNameLst>
                                      </p:cBhvr>
                                      <p:to>
                                        <p:strVal val="visible"/>
                                      </p:to>
                                    </p:set>
                                    <p:animEffect transition="in" filter="wipe(left)">
                                      <p:cBhvr>
                                        <p:cTn id="80" dur="500"/>
                                        <p:tgtEl>
                                          <p:spTgt spid="32053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20528"/>
                                        </p:tgtEl>
                                        <p:attrNameLst>
                                          <p:attrName>style.visibility</p:attrName>
                                        </p:attrNameLst>
                                      </p:cBhvr>
                                      <p:to>
                                        <p:strVal val="visible"/>
                                      </p:to>
                                    </p:set>
                                    <p:animEffect transition="in" filter="wipe(down)">
                                      <p:cBhvr>
                                        <p:cTn id="83" dur="500"/>
                                        <p:tgtEl>
                                          <p:spTgt spid="32052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0531"/>
                                        </p:tgtEl>
                                        <p:attrNameLst>
                                          <p:attrName>style.visibility</p:attrName>
                                        </p:attrNameLst>
                                      </p:cBhvr>
                                      <p:to>
                                        <p:strVal val="visible"/>
                                      </p:to>
                                    </p:set>
                                    <p:animEffect transition="in" filter="wipe(left)">
                                      <p:cBhvr>
                                        <p:cTn id="86" dur="500"/>
                                        <p:tgtEl>
                                          <p:spTgt spid="32053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20564"/>
                                        </p:tgtEl>
                                        <p:attrNameLst>
                                          <p:attrName>style.visibility</p:attrName>
                                        </p:attrNameLst>
                                      </p:cBhvr>
                                      <p:to>
                                        <p:strVal val="visible"/>
                                      </p:to>
                                    </p:set>
                                    <p:animEffect transition="in" filter="wipe(left)">
                                      <p:cBhvr>
                                        <p:cTn id="89" dur="500"/>
                                        <p:tgtEl>
                                          <p:spTgt spid="32056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20573"/>
                                        </p:tgtEl>
                                        <p:attrNameLst>
                                          <p:attrName>style.visibility</p:attrName>
                                        </p:attrNameLst>
                                      </p:cBhvr>
                                      <p:to>
                                        <p:strVal val="visible"/>
                                      </p:to>
                                    </p:set>
                                    <p:animEffect transition="in" filter="wipe(left)">
                                      <p:cBhvr>
                                        <p:cTn id="92" dur="500"/>
                                        <p:tgtEl>
                                          <p:spTgt spid="32057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320576"/>
                                        </p:tgtEl>
                                        <p:attrNameLst>
                                          <p:attrName>style.visibility</p:attrName>
                                        </p:attrNameLst>
                                      </p:cBhvr>
                                      <p:to>
                                        <p:strVal val="visible"/>
                                      </p:to>
                                    </p:set>
                                    <p:animEffect transition="in" filter="wipe(up)">
                                      <p:cBhvr>
                                        <p:cTn id="97" dur="500"/>
                                        <p:tgtEl>
                                          <p:spTgt spid="32057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20550"/>
                                        </p:tgtEl>
                                        <p:attrNameLst>
                                          <p:attrName>style.visibility</p:attrName>
                                        </p:attrNameLst>
                                      </p:cBhvr>
                                      <p:to>
                                        <p:strVal val="visible"/>
                                      </p:to>
                                    </p:set>
                                    <p:animEffect transition="in" filter="wipe(left)">
                                      <p:cBhvr>
                                        <p:cTn id="100" dur="500"/>
                                        <p:tgtEl>
                                          <p:spTgt spid="320550"/>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320552"/>
                                        </p:tgtEl>
                                        <p:attrNameLst>
                                          <p:attrName>style.visibility</p:attrName>
                                        </p:attrNameLst>
                                      </p:cBhvr>
                                      <p:to>
                                        <p:strVal val="visible"/>
                                      </p:to>
                                    </p:set>
                                    <p:animEffect transition="in" filter="wipe(up)">
                                      <p:cBhvr>
                                        <p:cTn id="103" dur="500"/>
                                        <p:tgtEl>
                                          <p:spTgt spid="320552"/>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320551"/>
                                        </p:tgtEl>
                                        <p:attrNameLst>
                                          <p:attrName>style.visibility</p:attrName>
                                        </p:attrNameLst>
                                      </p:cBhvr>
                                      <p:to>
                                        <p:strVal val="visible"/>
                                      </p:to>
                                    </p:set>
                                    <p:animEffect transition="in" filter="wipe(up)">
                                      <p:cBhvr>
                                        <p:cTn id="106" dur="500"/>
                                        <p:tgtEl>
                                          <p:spTgt spid="320551"/>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320553"/>
                                        </p:tgtEl>
                                        <p:attrNameLst>
                                          <p:attrName>style.visibility</p:attrName>
                                        </p:attrNameLst>
                                      </p:cBhvr>
                                      <p:to>
                                        <p:strVal val="visible"/>
                                      </p:to>
                                    </p:set>
                                    <p:animEffect transition="in" filter="wipe(up)">
                                      <p:cBhvr>
                                        <p:cTn id="109" dur="500"/>
                                        <p:tgtEl>
                                          <p:spTgt spid="320553"/>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320555"/>
                                        </p:tgtEl>
                                        <p:attrNameLst>
                                          <p:attrName>style.visibility</p:attrName>
                                        </p:attrNameLst>
                                      </p:cBhvr>
                                      <p:to>
                                        <p:strVal val="visible"/>
                                      </p:to>
                                    </p:set>
                                    <p:animEffect transition="in" filter="wipe(up)">
                                      <p:cBhvr>
                                        <p:cTn id="112" dur="500"/>
                                        <p:tgtEl>
                                          <p:spTgt spid="320555"/>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320556"/>
                                        </p:tgtEl>
                                        <p:attrNameLst>
                                          <p:attrName>style.visibility</p:attrName>
                                        </p:attrNameLst>
                                      </p:cBhvr>
                                      <p:to>
                                        <p:strVal val="visible"/>
                                      </p:to>
                                    </p:set>
                                    <p:animEffect transition="in" filter="wipe(up)">
                                      <p:cBhvr>
                                        <p:cTn id="115" dur="500"/>
                                        <p:tgtEl>
                                          <p:spTgt spid="320556"/>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320557"/>
                                        </p:tgtEl>
                                        <p:attrNameLst>
                                          <p:attrName>style.visibility</p:attrName>
                                        </p:attrNameLst>
                                      </p:cBhvr>
                                      <p:to>
                                        <p:strVal val="visible"/>
                                      </p:to>
                                    </p:set>
                                    <p:animEffect transition="in" filter="wipe(up)">
                                      <p:cBhvr>
                                        <p:cTn id="118" dur="500"/>
                                        <p:tgtEl>
                                          <p:spTgt spid="32055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20532"/>
                                        </p:tgtEl>
                                        <p:attrNameLst>
                                          <p:attrName>style.visibility</p:attrName>
                                        </p:attrNameLst>
                                      </p:cBhvr>
                                      <p:to>
                                        <p:strVal val="visible"/>
                                      </p:to>
                                    </p:set>
                                    <p:animEffect transition="in" filter="wipe(up)">
                                      <p:cBhvr>
                                        <p:cTn id="121" dur="500"/>
                                        <p:tgtEl>
                                          <p:spTgt spid="320532"/>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320575"/>
                                        </p:tgtEl>
                                        <p:attrNameLst>
                                          <p:attrName>style.visibility</p:attrName>
                                        </p:attrNameLst>
                                      </p:cBhvr>
                                      <p:to>
                                        <p:strVal val="visible"/>
                                      </p:to>
                                    </p:set>
                                    <p:animEffect transition="in" filter="wipe(right)">
                                      <p:cBhvr>
                                        <p:cTn id="124" dur="500"/>
                                        <p:tgtEl>
                                          <p:spTgt spid="320575"/>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320534"/>
                                        </p:tgtEl>
                                        <p:attrNameLst>
                                          <p:attrName>style.visibility</p:attrName>
                                        </p:attrNameLst>
                                      </p:cBhvr>
                                      <p:to>
                                        <p:strVal val="visible"/>
                                      </p:to>
                                    </p:set>
                                    <p:animEffect transition="in" filter="wipe(down)">
                                      <p:cBhvr>
                                        <p:cTn id="127" dur="500"/>
                                        <p:tgtEl>
                                          <p:spTgt spid="320534"/>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320536"/>
                                        </p:tgtEl>
                                        <p:attrNameLst>
                                          <p:attrName>style.visibility</p:attrName>
                                        </p:attrNameLst>
                                      </p:cBhvr>
                                      <p:to>
                                        <p:strVal val="visible"/>
                                      </p:to>
                                    </p:set>
                                    <p:animEffect transition="in" filter="wipe(right)">
                                      <p:cBhvr>
                                        <p:cTn id="130" dur="500"/>
                                        <p:tgtEl>
                                          <p:spTgt spid="320536"/>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320535"/>
                                        </p:tgtEl>
                                        <p:attrNameLst>
                                          <p:attrName>style.visibility</p:attrName>
                                        </p:attrNameLst>
                                      </p:cBhvr>
                                      <p:to>
                                        <p:strVal val="visible"/>
                                      </p:to>
                                    </p:set>
                                    <p:animEffect transition="in" filter="wipe(right)">
                                      <p:cBhvr>
                                        <p:cTn id="133" dur="500"/>
                                        <p:tgtEl>
                                          <p:spTgt spid="320535"/>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320538"/>
                                        </p:tgtEl>
                                        <p:attrNameLst>
                                          <p:attrName>style.visibility</p:attrName>
                                        </p:attrNameLst>
                                      </p:cBhvr>
                                      <p:to>
                                        <p:strVal val="visible"/>
                                      </p:to>
                                    </p:set>
                                    <p:animEffect transition="in" filter="wipe(right)">
                                      <p:cBhvr>
                                        <p:cTn id="136" dur="500"/>
                                        <p:tgtEl>
                                          <p:spTgt spid="320538"/>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320559"/>
                                        </p:tgtEl>
                                        <p:attrNameLst>
                                          <p:attrName>style.visibility</p:attrName>
                                        </p:attrNameLst>
                                      </p:cBhvr>
                                      <p:to>
                                        <p:strVal val="visible"/>
                                      </p:to>
                                    </p:set>
                                    <p:animEffect transition="in" filter="wipe(left)">
                                      <p:cBhvr>
                                        <p:cTn id="139" dur="500"/>
                                        <p:tgtEl>
                                          <p:spTgt spid="320559"/>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20577"/>
                                        </p:tgtEl>
                                        <p:attrNameLst>
                                          <p:attrName>style.visibility</p:attrName>
                                        </p:attrNameLst>
                                      </p:cBhvr>
                                      <p:to>
                                        <p:strVal val="visible"/>
                                      </p:to>
                                    </p:set>
                                    <p:animEffect transition="in" filter="wipe(left)">
                                      <p:cBhvr>
                                        <p:cTn id="142" dur="500"/>
                                        <p:tgtEl>
                                          <p:spTgt spid="320577"/>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320578"/>
                                        </p:tgtEl>
                                        <p:attrNameLst>
                                          <p:attrName>style.visibility</p:attrName>
                                        </p:attrNameLst>
                                      </p:cBhvr>
                                      <p:to>
                                        <p:strVal val="visible"/>
                                      </p:to>
                                    </p:set>
                                    <p:animEffect transition="in" filter="wipe(left)">
                                      <p:cBhvr>
                                        <p:cTn id="145" dur="500"/>
                                        <p:tgtEl>
                                          <p:spTgt spid="320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2" grpId="0" animBg="1"/>
      <p:bldP spid="320523" grpId="0" animBg="1"/>
      <p:bldP spid="320524" grpId="0" animBg="1"/>
      <p:bldP spid="320526" grpId="0" animBg="1"/>
      <p:bldP spid="320527" grpId="0" animBg="1"/>
      <p:bldP spid="320528" grpId="0" animBg="1"/>
      <p:bldP spid="320529" grpId="0" animBg="1"/>
      <p:bldP spid="320530" grpId="0" animBg="1"/>
      <p:bldP spid="320531" grpId="0" animBg="1"/>
      <p:bldP spid="320532" grpId="0" animBg="1"/>
      <p:bldP spid="320534" grpId="0" animBg="1"/>
      <p:bldP spid="320535" grpId="0" animBg="1"/>
      <p:bldP spid="320536" grpId="0" animBg="1"/>
      <p:bldP spid="320538" grpId="0" animBg="1"/>
      <p:bldP spid="320540" grpId="0" animBg="1"/>
      <p:bldP spid="320541" grpId="0" animBg="1"/>
      <p:bldP spid="320542" grpId="0" animBg="1"/>
      <p:bldP spid="320543" grpId="0" animBg="1"/>
      <p:bldP spid="320545" grpId="0" animBg="1"/>
      <p:bldP spid="320546" grpId="0" animBg="1"/>
      <p:bldP spid="320548" grpId="0" animBg="1"/>
      <p:bldP spid="320550" grpId="0" animBg="1"/>
      <p:bldP spid="320551" grpId="0" animBg="1"/>
      <p:bldP spid="320552" grpId="0" animBg="1"/>
      <p:bldP spid="320553" grpId="0" animBg="1"/>
      <p:bldP spid="320555" grpId="0" animBg="1"/>
      <p:bldP spid="320556" grpId="0" animBg="1"/>
      <p:bldP spid="320557" grpId="0" animBg="1"/>
      <p:bldP spid="320559" grpId="0"/>
      <p:bldP spid="320561" grpId="0"/>
      <p:bldP spid="320562" grpId="0"/>
      <p:bldP spid="320564" grpId="0"/>
      <p:bldP spid="320565" grpId="0"/>
      <p:bldP spid="320566" grpId="0"/>
      <p:bldP spid="320567" grpId="0"/>
      <p:bldP spid="320568" grpId="0"/>
      <p:bldP spid="320569" grpId="0" animBg="1"/>
      <p:bldP spid="320570" grpId="0" animBg="1"/>
      <p:bldP spid="320571" grpId="0" animBg="1"/>
      <p:bldP spid="320572" grpId="0"/>
      <p:bldP spid="320573" grpId="0"/>
      <p:bldP spid="320575" grpId="0" animBg="1"/>
      <p:bldP spid="320576" grpId="0" animBg="1"/>
      <p:bldP spid="320577" grpId="0"/>
      <p:bldP spid="320578" grpId="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0" y="0"/>
            <a:ext cx="9144000" cy="381000"/>
          </a:xfrm>
        </p:spPr>
        <p:txBody>
          <a:bodyPr/>
          <a:lstStyle/>
          <a:p>
            <a:r>
              <a:rPr lang="en-US" sz="3200" dirty="0"/>
              <a:t>Other techniques</a:t>
            </a:r>
          </a:p>
        </p:txBody>
      </p:sp>
      <p:sp>
        <p:nvSpPr>
          <p:cNvPr id="331779" name="Rectangle 3"/>
          <p:cNvSpPr>
            <a:spLocks noGrp="1" noChangeArrowheads="1"/>
          </p:cNvSpPr>
          <p:nvPr>
            <p:ph type="body" idx="1"/>
          </p:nvPr>
        </p:nvSpPr>
        <p:spPr>
          <a:xfrm>
            <a:off x="152400" y="457200"/>
            <a:ext cx="8077200" cy="6137275"/>
          </a:xfrm>
        </p:spPr>
        <p:txBody>
          <a:bodyPr/>
          <a:lstStyle/>
          <a:p>
            <a:pPr>
              <a:lnSpc>
                <a:spcPct val="90000"/>
              </a:lnSpc>
            </a:pPr>
            <a:r>
              <a:rPr lang="en-US" b="1" dirty="0"/>
              <a:t>Block-grain migration </a:t>
            </a:r>
            <a:r>
              <a:rPr lang="en-US" dirty="0"/>
              <a:t>is modeled as a special case of page-grain migration where the grain is a single L2 cache block</a:t>
            </a:r>
          </a:p>
          <a:p>
            <a:pPr lvl="1">
              <a:lnSpc>
                <a:spcPct val="90000"/>
              </a:lnSpc>
            </a:pPr>
            <a:r>
              <a:rPr lang="en-US" dirty="0"/>
              <a:t>The per-core L1Map is now a replica of the forward L2Map so that an L1 cache miss request can be routed to the correct bank</a:t>
            </a:r>
          </a:p>
          <a:p>
            <a:pPr lvl="1">
              <a:lnSpc>
                <a:spcPct val="90000"/>
              </a:lnSpc>
            </a:pPr>
            <a:r>
              <a:rPr lang="en-US" dirty="0"/>
              <a:t>The forward and inverse L2Maps get bigger (same organization as the L2 cache)</a:t>
            </a:r>
          </a:p>
          <a:p>
            <a:pPr>
              <a:lnSpc>
                <a:spcPct val="90000"/>
              </a:lnSpc>
            </a:pPr>
            <a:r>
              <a:rPr lang="en-US" dirty="0"/>
              <a:t>OS-assisted static techniques</a:t>
            </a:r>
          </a:p>
          <a:p>
            <a:pPr lvl="1">
              <a:lnSpc>
                <a:spcPct val="90000"/>
              </a:lnSpc>
            </a:pPr>
            <a:r>
              <a:rPr lang="en-US" b="1" dirty="0"/>
              <a:t>First touch: </a:t>
            </a:r>
            <a:r>
              <a:rPr lang="en-US" dirty="0"/>
              <a:t>assign VA to PA mapping such that the PA is local to the first touch core</a:t>
            </a:r>
          </a:p>
          <a:p>
            <a:pPr lvl="1">
              <a:lnSpc>
                <a:spcPct val="90000"/>
              </a:lnSpc>
            </a:pPr>
            <a:r>
              <a:rPr lang="en-US" b="1" dirty="0"/>
              <a:t>Application-directed: </a:t>
            </a:r>
            <a:r>
              <a:rPr lang="en-US" dirty="0"/>
              <a:t>one-time best possible page-to-core affinity hint before the parallel section starts</a:t>
            </a:r>
          </a:p>
        </p:txBody>
      </p:sp>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0" y="0"/>
            <a:ext cx="9144000" cy="381000"/>
          </a:xfrm>
        </p:spPr>
        <p:txBody>
          <a:bodyPr/>
          <a:lstStyle/>
          <a:p>
            <a:r>
              <a:rPr lang="en-US" dirty="0"/>
              <a:t>Simulation environment</a:t>
            </a:r>
          </a:p>
        </p:txBody>
      </p:sp>
      <p:sp>
        <p:nvSpPr>
          <p:cNvPr id="342019" name="Rectangle 3"/>
          <p:cNvSpPr>
            <a:spLocks noGrp="1" noChangeArrowheads="1"/>
          </p:cNvSpPr>
          <p:nvPr>
            <p:ph type="body" idx="1"/>
          </p:nvPr>
        </p:nvSpPr>
        <p:spPr>
          <a:xfrm>
            <a:off x="1066800" y="865188"/>
            <a:ext cx="8077200" cy="6078537"/>
          </a:xfrm>
        </p:spPr>
        <p:txBody>
          <a:bodyPr/>
          <a:lstStyle/>
          <a:p>
            <a:r>
              <a:rPr lang="en-US" dirty="0"/>
              <a:t>Single-node CMP with eight OOO cores</a:t>
            </a:r>
          </a:p>
          <a:p>
            <a:pPr lvl="1"/>
            <a:r>
              <a:rPr lang="en-US" dirty="0"/>
              <a:t>Private L1 caches: 32KB 4-way LRU</a:t>
            </a:r>
          </a:p>
          <a:p>
            <a:pPr lvl="1"/>
            <a:r>
              <a:rPr lang="en-US" dirty="0"/>
              <a:t>Shared L2 cache: </a:t>
            </a:r>
            <a:r>
              <a:rPr lang="en-US" b="1" u="sng" dirty="0">
                <a:solidFill>
                  <a:srgbClr val="C00000"/>
                </a:solidFill>
              </a:rPr>
              <a:t>1MB 16-way LRU banks, 16 banks </a:t>
            </a:r>
            <a:r>
              <a:rPr lang="en-US" dirty="0"/>
              <a:t>distributed over a bidirectional ring</a:t>
            </a:r>
          </a:p>
          <a:p>
            <a:pPr lvl="1"/>
            <a:r>
              <a:rPr lang="en-US" dirty="0"/>
              <a:t>Round-trip L2 cache hit latency from L1 cache: maximum  20 ns, minimum 7.5 ns (local access), mean 13.75 ns (assumes uniform access distribution) [65 nm process, M5 for ring with optimally placed repeaters]</a:t>
            </a:r>
          </a:p>
          <a:p>
            <a:pPr lvl="1"/>
            <a:r>
              <a:rPr lang="en-US" dirty="0"/>
              <a:t>Off-die DRAM latency: 70 ns row miss, 30 ns row hit</a:t>
            </a:r>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0" y="0"/>
            <a:ext cx="9144000" cy="381000"/>
          </a:xfrm>
        </p:spPr>
        <p:txBody>
          <a:bodyPr/>
          <a:lstStyle/>
          <a:p>
            <a:r>
              <a:rPr lang="en-US" sz="2400" dirty="0"/>
              <a:t>Storage overhead</a:t>
            </a:r>
          </a:p>
        </p:txBody>
      </p:sp>
      <p:sp>
        <p:nvSpPr>
          <p:cNvPr id="349187" name="Rectangle 3"/>
          <p:cNvSpPr>
            <a:spLocks noGrp="1" noChangeArrowheads="1"/>
          </p:cNvSpPr>
          <p:nvPr>
            <p:ph type="body" idx="1"/>
          </p:nvPr>
        </p:nvSpPr>
        <p:spPr>
          <a:xfrm>
            <a:off x="1066800" y="952500"/>
            <a:ext cx="8077200" cy="5991225"/>
          </a:xfrm>
        </p:spPr>
        <p:txBody>
          <a:bodyPr/>
          <a:lstStyle/>
          <a:p>
            <a:r>
              <a:rPr lang="en-US" dirty="0"/>
              <a:t>Page-grain: 848.1 KB (4.8% of total L2 cache storage)</a:t>
            </a:r>
          </a:p>
          <a:p>
            <a:r>
              <a:rPr lang="en-US" dirty="0"/>
              <a:t>Block-grain: 6776 KB (28.5%)</a:t>
            </a:r>
          </a:p>
          <a:p>
            <a:pPr lvl="1"/>
            <a:r>
              <a:rPr lang="en-US" dirty="0"/>
              <a:t>Per-core L1Maps are the largest contributors</a:t>
            </a:r>
          </a:p>
          <a:p>
            <a:r>
              <a:rPr lang="en-US" dirty="0"/>
              <a:t>Idealized block-grain with only one shared L1Map: 2520 KB (12.9%)</a:t>
            </a:r>
            <a:r>
              <a:rPr lang="en-US" dirty="0">
                <a:solidFill>
                  <a:srgbClr val="FFCC00"/>
                </a:solidFill>
              </a:rPr>
              <a:t> </a:t>
            </a:r>
            <a:endParaRPr lang="en-US" dirty="0"/>
          </a:p>
          <a:p>
            <a:pPr lvl="1"/>
            <a:r>
              <a:rPr lang="en-US" dirty="0" smtClean="0"/>
              <a:t>Difficult to develop a </a:t>
            </a:r>
            <a:r>
              <a:rPr lang="en-US" dirty="0" err="1" smtClean="0"/>
              <a:t>floorplan</a:t>
            </a:r>
            <a:endParaRPr lang="en-US" dirty="0"/>
          </a:p>
        </p:txBody>
      </p:sp>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0" y="0"/>
            <a:ext cx="9144000" cy="381000"/>
          </a:xfrm>
        </p:spPr>
        <p:txBody>
          <a:bodyPr/>
          <a:lstStyle/>
          <a:p>
            <a:r>
              <a:rPr lang="en-US" sz="3200" dirty="0"/>
              <a:t>Performance </a:t>
            </a:r>
            <a:r>
              <a:rPr lang="en-US" sz="3200" dirty="0" smtClean="0"/>
              <a:t>comparison: Multi-Threaded</a:t>
            </a:r>
            <a:endParaRPr lang="en-US" sz="3200" dirty="0"/>
          </a:p>
        </p:txBody>
      </p:sp>
      <p:sp>
        <p:nvSpPr>
          <p:cNvPr id="353283" name="Line 3"/>
          <p:cNvSpPr>
            <a:spLocks noChangeShapeType="1"/>
          </p:cNvSpPr>
          <p:nvPr/>
        </p:nvSpPr>
        <p:spPr bwMode="auto">
          <a:xfrm>
            <a:off x="885825" y="1585913"/>
            <a:ext cx="0" cy="4608512"/>
          </a:xfrm>
          <a:prstGeom prst="line">
            <a:avLst/>
          </a:prstGeom>
          <a:noFill/>
          <a:ln w="38100">
            <a:solidFill>
              <a:srgbClr val="00FF00"/>
            </a:solidFill>
            <a:round/>
            <a:headEnd/>
            <a:tailEnd/>
          </a:ln>
          <a:effectLst/>
        </p:spPr>
        <p:txBody>
          <a:bodyPr/>
          <a:lstStyle/>
          <a:p>
            <a:endParaRPr lang="en-US"/>
          </a:p>
        </p:txBody>
      </p:sp>
      <p:sp>
        <p:nvSpPr>
          <p:cNvPr id="353284" name="Line 4"/>
          <p:cNvSpPr>
            <a:spLocks noChangeShapeType="1"/>
          </p:cNvSpPr>
          <p:nvPr/>
        </p:nvSpPr>
        <p:spPr bwMode="auto">
          <a:xfrm>
            <a:off x="885825" y="6194425"/>
            <a:ext cx="8258175" cy="0"/>
          </a:xfrm>
          <a:prstGeom prst="line">
            <a:avLst/>
          </a:prstGeom>
          <a:noFill/>
          <a:ln w="38100">
            <a:solidFill>
              <a:srgbClr val="00FF00"/>
            </a:solidFill>
            <a:round/>
            <a:headEnd/>
            <a:tailEnd/>
          </a:ln>
          <a:effectLst/>
        </p:spPr>
        <p:txBody>
          <a:bodyPr/>
          <a:lstStyle/>
          <a:p>
            <a:endParaRPr lang="en-US" sz="1600"/>
          </a:p>
        </p:txBody>
      </p:sp>
      <p:sp>
        <p:nvSpPr>
          <p:cNvPr id="353285" name="Line 5"/>
          <p:cNvSpPr>
            <a:spLocks noChangeShapeType="1"/>
          </p:cNvSpPr>
          <p:nvPr/>
        </p:nvSpPr>
        <p:spPr bwMode="auto">
          <a:xfrm>
            <a:off x="885825" y="5272088"/>
            <a:ext cx="8258175" cy="0"/>
          </a:xfrm>
          <a:prstGeom prst="line">
            <a:avLst/>
          </a:prstGeom>
          <a:noFill/>
          <a:ln w="38100">
            <a:solidFill>
              <a:srgbClr val="00FF00"/>
            </a:solidFill>
            <a:prstDash val="dash"/>
            <a:round/>
            <a:headEnd/>
            <a:tailEnd/>
          </a:ln>
          <a:effectLst/>
        </p:spPr>
        <p:txBody>
          <a:bodyPr/>
          <a:lstStyle/>
          <a:p>
            <a:endParaRPr lang="en-US"/>
          </a:p>
        </p:txBody>
      </p:sp>
      <p:sp>
        <p:nvSpPr>
          <p:cNvPr id="353286" name="Line 6"/>
          <p:cNvSpPr>
            <a:spLocks noChangeShapeType="1"/>
          </p:cNvSpPr>
          <p:nvPr/>
        </p:nvSpPr>
        <p:spPr bwMode="auto">
          <a:xfrm>
            <a:off x="885825" y="4351338"/>
            <a:ext cx="8258175" cy="0"/>
          </a:xfrm>
          <a:prstGeom prst="line">
            <a:avLst/>
          </a:prstGeom>
          <a:noFill/>
          <a:ln w="38100">
            <a:solidFill>
              <a:srgbClr val="00FF00"/>
            </a:solidFill>
            <a:prstDash val="dash"/>
            <a:round/>
            <a:headEnd/>
            <a:tailEnd/>
          </a:ln>
          <a:effectLst/>
        </p:spPr>
        <p:txBody>
          <a:bodyPr/>
          <a:lstStyle/>
          <a:p>
            <a:endParaRPr lang="en-US"/>
          </a:p>
        </p:txBody>
      </p:sp>
      <p:sp>
        <p:nvSpPr>
          <p:cNvPr id="353287" name="Line 7"/>
          <p:cNvSpPr>
            <a:spLocks noChangeShapeType="1"/>
          </p:cNvSpPr>
          <p:nvPr/>
        </p:nvSpPr>
        <p:spPr bwMode="auto">
          <a:xfrm>
            <a:off x="885825" y="3429000"/>
            <a:ext cx="8258175" cy="0"/>
          </a:xfrm>
          <a:prstGeom prst="line">
            <a:avLst/>
          </a:prstGeom>
          <a:noFill/>
          <a:ln w="38100">
            <a:solidFill>
              <a:srgbClr val="00FF00"/>
            </a:solidFill>
            <a:prstDash val="dash"/>
            <a:round/>
            <a:headEnd/>
            <a:tailEnd/>
          </a:ln>
          <a:effectLst/>
        </p:spPr>
        <p:txBody>
          <a:bodyPr/>
          <a:lstStyle/>
          <a:p>
            <a:endParaRPr lang="en-US"/>
          </a:p>
        </p:txBody>
      </p:sp>
      <p:sp>
        <p:nvSpPr>
          <p:cNvPr id="353288" name="Line 8"/>
          <p:cNvSpPr>
            <a:spLocks noChangeShapeType="1"/>
          </p:cNvSpPr>
          <p:nvPr/>
        </p:nvSpPr>
        <p:spPr bwMode="auto">
          <a:xfrm>
            <a:off x="885825" y="2506663"/>
            <a:ext cx="8258175" cy="0"/>
          </a:xfrm>
          <a:prstGeom prst="line">
            <a:avLst/>
          </a:prstGeom>
          <a:noFill/>
          <a:ln w="38100">
            <a:solidFill>
              <a:srgbClr val="00FF00"/>
            </a:solidFill>
            <a:prstDash val="dash"/>
            <a:round/>
            <a:headEnd/>
            <a:tailEnd/>
          </a:ln>
          <a:effectLst/>
        </p:spPr>
        <p:txBody>
          <a:bodyPr/>
          <a:lstStyle/>
          <a:p>
            <a:endParaRPr lang="en-US"/>
          </a:p>
        </p:txBody>
      </p:sp>
      <p:sp>
        <p:nvSpPr>
          <p:cNvPr id="353289" name="Line 9"/>
          <p:cNvSpPr>
            <a:spLocks noChangeShapeType="1"/>
          </p:cNvSpPr>
          <p:nvPr/>
        </p:nvSpPr>
        <p:spPr bwMode="auto">
          <a:xfrm>
            <a:off x="885825" y="1585913"/>
            <a:ext cx="8258175" cy="0"/>
          </a:xfrm>
          <a:prstGeom prst="line">
            <a:avLst/>
          </a:prstGeom>
          <a:noFill/>
          <a:ln w="38100">
            <a:solidFill>
              <a:srgbClr val="00FF00"/>
            </a:solidFill>
            <a:prstDash val="dash"/>
            <a:round/>
            <a:headEnd/>
            <a:tailEnd/>
          </a:ln>
          <a:effectLst/>
        </p:spPr>
        <p:txBody>
          <a:bodyPr/>
          <a:lstStyle/>
          <a:p>
            <a:endParaRPr lang="en-US"/>
          </a:p>
        </p:txBody>
      </p:sp>
      <p:sp>
        <p:nvSpPr>
          <p:cNvPr id="353290" name="Rectangle 10"/>
          <p:cNvSpPr>
            <a:spLocks noChangeArrowheads="1"/>
          </p:cNvSpPr>
          <p:nvPr/>
        </p:nvSpPr>
        <p:spPr bwMode="auto">
          <a:xfrm>
            <a:off x="1057275" y="3255963"/>
            <a:ext cx="173038" cy="293846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291" name="Rectangle 11"/>
          <p:cNvSpPr>
            <a:spLocks noChangeArrowheads="1"/>
          </p:cNvSpPr>
          <p:nvPr/>
        </p:nvSpPr>
        <p:spPr bwMode="auto">
          <a:xfrm>
            <a:off x="5665788" y="1873250"/>
            <a:ext cx="460375" cy="173038"/>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292" name="Rectangle 12"/>
          <p:cNvSpPr>
            <a:spLocks noChangeArrowheads="1"/>
          </p:cNvSpPr>
          <p:nvPr/>
        </p:nvSpPr>
        <p:spPr bwMode="auto">
          <a:xfrm>
            <a:off x="5665788" y="1527175"/>
            <a:ext cx="460375" cy="173038"/>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293" name="Rectangle 13"/>
          <p:cNvSpPr>
            <a:spLocks noChangeArrowheads="1"/>
          </p:cNvSpPr>
          <p:nvPr/>
        </p:nvSpPr>
        <p:spPr bwMode="auto">
          <a:xfrm>
            <a:off x="5665788" y="2219325"/>
            <a:ext cx="460375" cy="173038"/>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294" name="Rectangle 14"/>
          <p:cNvSpPr>
            <a:spLocks noChangeArrowheads="1"/>
          </p:cNvSpPr>
          <p:nvPr/>
        </p:nvSpPr>
        <p:spPr bwMode="auto">
          <a:xfrm>
            <a:off x="5665788" y="2565400"/>
            <a:ext cx="460375" cy="173038"/>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298" name="Text Box 18"/>
          <p:cNvSpPr txBox="1">
            <a:spLocks noChangeArrowheads="1"/>
          </p:cNvSpPr>
          <p:nvPr/>
        </p:nvSpPr>
        <p:spPr bwMode="auto">
          <a:xfrm>
            <a:off x="6069013" y="2679700"/>
            <a:ext cx="1266825" cy="519113"/>
          </a:xfrm>
          <a:prstGeom prst="rect">
            <a:avLst/>
          </a:prstGeom>
          <a:noFill/>
          <a:ln w="9525">
            <a:noFill/>
            <a:miter lim="800000"/>
            <a:headEnd/>
            <a:tailEnd/>
          </a:ln>
          <a:effectLst/>
        </p:spPr>
        <p:txBody>
          <a:bodyPr>
            <a:spAutoFit/>
          </a:bodyPr>
          <a:lstStyle/>
          <a:p>
            <a:r>
              <a:rPr lang="en-US" sz="2800"/>
              <a:t>Page</a:t>
            </a:r>
          </a:p>
        </p:txBody>
      </p:sp>
      <p:sp>
        <p:nvSpPr>
          <p:cNvPr id="353299" name="Text Box 19"/>
          <p:cNvSpPr txBox="1">
            <a:spLocks noChangeArrowheads="1"/>
          </p:cNvSpPr>
          <p:nvPr/>
        </p:nvSpPr>
        <p:spPr bwMode="auto">
          <a:xfrm>
            <a:off x="0" y="893763"/>
            <a:ext cx="6394450" cy="579437"/>
          </a:xfrm>
          <a:prstGeom prst="rect">
            <a:avLst/>
          </a:prstGeom>
          <a:noFill/>
          <a:ln w="9525">
            <a:noFill/>
            <a:miter lim="800000"/>
            <a:headEnd/>
            <a:tailEnd/>
          </a:ln>
          <a:effectLst/>
        </p:spPr>
        <p:txBody>
          <a:bodyPr wrap="none">
            <a:spAutoFit/>
          </a:bodyPr>
          <a:lstStyle/>
          <a:p>
            <a:r>
              <a:rPr lang="en-US" sz="3200"/>
              <a:t>Normalized cycles (lower is better)</a:t>
            </a:r>
          </a:p>
        </p:txBody>
      </p:sp>
      <p:sp>
        <p:nvSpPr>
          <p:cNvPr id="353300" name="Text Box 20"/>
          <p:cNvSpPr txBox="1">
            <a:spLocks noChangeArrowheads="1"/>
          </p:cNvSpPr>
          <p:nvPr/>
        </p:nvSpPr>
        <p:spPr bwMode="auto">
          <a:xfrm>
            <a:off x="193675" y="5791200"/>
            <a:ext cx="752475" cy="579438"/>
          </a:xfrm>
          <a:prstGeom prst="rect">
            <a:avLst/>
          </a:prstGeom>
          <a:noFill/>
          <a:ln w="9525">
            <a:noFill/>
            <a:miter lim="800000"/>
            <a:headEnd/>
            <a:tailEnd/>
          </a:ln>
          <a:effectLst/>
        </p:spPr>
        <p:txBody>
          <a:bodyPr wrap="none">
            <a:spAutoFit/>
          </a:bodyPr>
          <a:lstStyle/>
          <a:p>
            <a:r>
              <a:rPr lang="en-US" sz="3200"/>
              <a:t>0.6</a:t>
            </a:r>
          </a:p>
        </p:txBody>
      </p:sp>
      <p:sp>
        <p:nvSpPr>
          <p:cNvPr id="353301" name="Text Box 21"/>
          <p:cNvSpPr txBox="1">
            <a:spLocks noChangeArrowheads="1"/>
          </p:cNvSpPr>
          <p:nvPr/>
        </p:nvSpPr>
        <p:spPr bwMode="auto">
          <a:xfrm>
            <a:off x="193675" y="4984750"/>
            <a:ext cx="752475" cy="579438"/>
          </a:xfrm>
          <a:prstGeom prst="rect">
            <a:avLst/>
          </a:prstGeom>
          <a:noFill/>
          <a:ln w="9525">
            <a:noFill/>
            <a:miter lim="800000"/>
            <a:headEnd/>
            <a:tailEnd/>
          </a:ln>
          <a:effectLst/>
        </p:spPr>
        <p:txBody>
          <a:bodyPr wrap="none">
            <a:spAutoFit/>
          </a:bodyPr>
          <a:lstStyle/>
          <a:p>
            <a:r>
              <a:rPr lang="en-US" sz="3200"/>
              <a:t>0.7</a:t>
            </a:r>
          </a:p>
        </p:txBody>
      </p:sp>
      <p:sp>
        <p:nvSpPr>
          <p:cNvPr id="353302" name="Text Box 22"/>
          <p:cNvSpPr txBox="1">
            <a:spLocks noChangeArrowheads="1"/>
          </p:cNvSpPr>
          <p:nvPr/>
        </p:nvSpPr>
        <p:spPr bwMode="auto">
          <a:xfrm>
            <a:off x="193675" y="4062413"/>
            <a:ext cx="752475" cy="579437"/>
          </a:xfrm>
          <a:prstGeom prst="rect">
            <a:avLst/>
          </a:prstGeom>
          <a:noFill/>
          <a:ln w="9525">
            <a:noFill/>
            <a:miter lim="800000"/>
            <a:headEnd/>
            <a:tailEnd/>
          </a:ln>
          <a:effectLst/>
        </p:spPr>
        <p:txBody>
          <a:bodyPr wrap="none">
            <a:spAutoFit/>
          </a:bodyPr>
          <a:lstStyle/>
          <a:p>
            <a:r>
              <a:rPr lang="en-US" sz="3200"/>
              <a:t>0.8</a:t>
            </a:r>
          </a:p>
        </p:txBody>
      </p:sp>
      <p:sp>
        <p:nvSpPr>
          <p:cNvPr id="353303" name="Text Box 23"/>
          <p:cNvSpPr txBox="1">
            <a:spLocks noChangeArrowheads="1"/>
          </p:cNvSpPr>
          <p:nvPr/>
        </p:nvSpPr>
        <p:spPr bwMode="auto">
          <a:xfrm>
            <a:off x="193675" y="3141663"/>
            <a:ext cx="752475" cy="579437"/>
          </a:xfrm>
          <a:prstGeom prst="rect">
            <a:avLst/>
          </a:prstGeom>
          <a:noFill/>
          <a:ln w="9525">
            <a:noFill/>
            <a:miter lim="800000"/>
            <a:headEnd/>
            <a:tailEnd/>
          </a:ln>
          <a:effectLst/>
        </p:spPr>
        <p:txBody>
          <a:bodyPr wrap="none">
            <a:spAutoFit/>
          </a:bodyPr>
          <a:lstStyle/>
          <a:p>
            <a:r>
              <a:rPr lang="en-US" sz="3200"/>
              <a:t>0.9</a:t>
            </a:r>
          </a:p>
        </p:txBody>
      </p:sp>
      <p:sp>
        <p:nvSpPr>
          <p:cNvPr id="353304" name="Text Box 24"/>
          <p:cNvSpPr txBox="1">
            <a:spLocks noChangeArrowheads="1"/>
          </p:cNvSpPr>
          <p:nvPr/>
        </p:nvSpPr>
        <p:spPr bwMode="auto">
          <a:xfrm>
            <a:off x="193675" y="2219325"/>
            <a:ext cx="752475" cy="579438"/>
          </a:xfrm>
          <a:prstGeom prst="rect">
            <a:avLst/>
          </a:prstGeom>
          <a:noFill/>
          <a:ln w="9525">
            <a:noFill/>
            <a:miter lim="800000"/>
            <a:headEnd/>
            <a:tailEnd/>
          </a:ln>
          <a:effectLst/>
        </p:spPr>
        <p:txBody>
          <a:bodyPr wrap="none">
            <a:spAutoFit/>
          </a:bodyPr>
          <a:lstStyle/>
          <a:p>
            <a:r>
              <a:rPr lang="en-US" sz="3200"/>
              <a:t>1.0</a:t>
            </a:r>
          </a:p>
        </p:txBody>
      </p:sp>
      <p:sp>
        <p:nvSpPr>
          <p:cNvPr id="353305" name="Text Box 25"/>
          <p:cNvSpPr txBox="1">
            <a:spLocks noChangeArrowheads="1"/>
          </p:cNvSpPr>
          <p:nvPr/>
        </p:nvSpPr>
        <p:spPr bwMode="auto">
          <a:xfrm>
            <a:off x="136525" y="1355725"/>
            <a:ext cx="752475" cy="579438"/>
          </a:xfrm>
          <a:prstGeom prst="rect">
            <a:avLst/>
          </a:prstGeom>
          <a:noFill/>
          <a:ln w="9525">
            <a:noFill/>
            <a:miter lim="800000"/>
            <a:headEnd/>
            <a:tailEnd/>
          </a:ln>
          <a:effectLst/>
        </p:spPr>
        <p:txBody>
          <a:bodyPr wrap="none">
            <a:spAutoFit/>
          </a:bodyPr>
          <a:lstStyle/>
          <a:p>
            <a:r>
              <a:rPr lang="en-US" sz="3200"/>
              <a:t>1.1</a:t>
            </a:r>
          </a:p>
        </p:txBody>
      </p:sp>
      <p:sp>
        <p:nvSpPr>
          <p:cNvPr id="353306" name="Text Box 26"/>
          <p:cNvSpPr txBox="1">
            <a:spLocks noChangeArrowheads="1"/>
          </p:cNvSpPr>
          <p:nvPr/>
        </p:nvSpPr>
        <p:spPr bwMode="auto">
          <a:xfrm>
            <a:off x="885825" y="6194425"/>
            <a:ext cx="997389" cy="400110"/>
          </a:xfrm>
          <a:prstGeom prst="rect">
            <a:avLst/>
          </a:prstGeom>
          <a:noFill/>
          <a:ln w="9525">
            <a:noFill/>
            <a:miter lim="800000"/>
            <a:headEnd/>
            <a:tailEnd/>
          </a:ln>
          <a:effectLst/>
        </p:spPr>
        <p:txBody>
          <a:bodyPr wrap="none">
            <a:spAutoFit/>
          </a:bodyPr>
          <a:lstStyle/>
          <a:p>
            <a:r>
              <a:rPr lang="en-US" sz="2000"/>
              <a:t>Barnes</a:t>
            </a:r>
          </a:p>
        </p:txBody>
      </p:sp>
      <p:sp>
        <p:nvSpPr>
          <p:cNvPr id="353307" name="Text Box 27"/>
          <p:cNvSpPr txBox="1">
            <a:spLocks noChangeArrowheads="1"/>
          </p:cNvSpPr>
          <p:nvPr/>
        </p:nvSpPr>
        <p:spPr bwMode="auto">
          <a:xfrm>
            <a:off x="1979613" y="6194425"/>
            <a:ext cx="881973" cy="400110"/>
          </a:xfrm>
          <a:prstGeom prst="rect">
            <a:avLst/>
          </a:prstGeom>
          <a:noFill/>
          <a:ln w="9525">
            <a:noFill/>
            <a:miter lim="800000"/>
            <a:headEnd/>
            <a:tailEnd/>
          </a:ln>
          <a:effectLst/>
        </p:spPr>
        <p:txBody>
          <a:bodyPr wrap="none">
            <a:spAutoFit/>
          </a:bodyPr>
          <a:lstStyle/>
          <a:p>
            <a:r>
              <a:rPr lang="en-US" sz="2000"/>
              <a:t>Matrix</a:t>
            </a:r>
          </a:p>
        </p:txBody>
      </p:sp>
      <p:sp>
        <p:nvSpPr>
          <p:cNvPr id="353308" name="Text Box 28"/>
          <p:cNvSpPr txBox="1">
            <a:spLocks noChangeArrowheads="1"/>
          </p:cNvSpPr>
          <p:nvPr/>
        </p:nvSpPr>
        <p:spPr bwMode="auto">
          <a:xfrm>
            <a:off x="2959100" y="6194425"/>
            <a:ext cx="1055097" cy="400110"/>
          </a:xfrm>
          <a:prstGeom prst="rect">
            <a:avLst/>
          </a:prstGeom>
          <a:noFill/>
          <a:ln w="9525">
            <a:noFill/>
            <a:miter lim="800000"/>
            <a:headEnd/>
            <a:tailEnd/>
          </a:ln>
          <a:effectLst/>
        </p:spPr>
        <p:txBody>
          <a:bodyPr wrap="none">
            <a:spAutoFit/>
          </a:bodyPr>
          <a:lstStyle/>
          <a:p>
            <a:r>
              <a:rPr lang="en-US" sz="2000"/>
              <a:t>Equake</a:t>
            </a:r>
          </a:p>
        </p:txBody>
      </p:sp>
      <p:sp>
        <p:nvSpPr>
          <p:cNvPr id="353309" name="Text Box 29"/>
          <p:cNvSpPr txBox="1">
            <a:spLocks noChangeArrowheads="1"/>
          </p:cNvSpPr>
          <p:nvPr/>
        </p:nvSpPr>
        <p:spPr bwMode="auto">
          <a:xfrm>
            <a:off x="4168775" y="6194425"/>
            <a:ext cx="898003" cy="400110"/>
          </a:xfrm>
          <a:prstGeom prst="rect">
            <a:avLst/>
          </a:prstGeom>
          <a:noFill/>
          <a:ln w="9525">
            <a:noFill/>
            <a:miter lim="800000"/>
            <a:headEnd/>
            <a:tailEnd/>
          </a:ln>
          <a:effectLst/>
        </p:spPr>
        <p:txBody>
          <a:bodyPr wrap="none">
            <a:spAutoFit/>
          </a:bodyPr>
          <a:lstStyle/>
          <a:p>
            <a:r>
              <a:rPr lang="en-US" sz="2000"/>
              <a:t>FFTW</a:t>
            </a:r>
          </a:p>
        </p:txBody>
      </p:sp>
      <p:sp>
        <p:nvSpPr>
          <p:cNvPr id="353310" name="Text Box 30"/>
          <p:cNvSpPr txBox="1">
            <a:spLocks noChangeArrowheads="1"/>
          </p:cNvSpPr>
          <p:nvPr/>
        </p:nvSpPr>
        <p:spPr bwMode="auto">
          <a:xfrm>
            <a:off x="5262563" y="6194425"/>
            <a:ext cx="939681" cy="400110"/>
          </a:xfrm>
          <a:prstGeom prst="rect">
            <a:avLst/>
          </a:prstGeom>
          <a:noFill/>
          <a:ln w="9525">
            <a:noFill/>
            <a:miter lim="800000"/>
            <a:headEnd/>
            <a:tailEnd/>
          </a:ln>
          <a:effectLst/>
        </p:spPr>
        <p:txBody>
          <a:bodyPr wrap="none">
            <a:spAutoFit/>
          </a:bodyPr>
          <a:lstStyle/>
          <a:p>
            <a:r>
              <a:rPr lang="en-US" sz="2000"/>
              <a:t>Ocean</a:t>
            </a:r>
          </a:p>
        </p:txBody>
      </p:sp>
      <p:sp>
        <p:nvSpPr>
          <p:cNvPr id="353311" name="Text Box 31"/>
          <p:cNvSpPr txBox="1">
            <a:spLocks noChangeArrowheads="1"/>
          </p:cNvSpPr>
          <p:nvPr/>
        </p:nvSpPr>
        <p:spPr bwMode="auto">
          <a:xfrm>
            <a:off x="6415088" y="6194425"/>
            <a:ext cx="927100" cy="400110"/>
          </a:xfrm>
          <a:prstGeom prst="rect">
            <a:avLst/>
          </a:prstGeom>
          <a:noFill/>
          <a:ln w="9525">
            <a:noFill/>
            <a:miter lim="800000"/>
            <a:headEnd/>
            <a:tailEnd/>
          </a:ln>
          <a:effectLst/>
        </p:spPr>
        <p:txBody>
          <a:bodyPr>
            <a:spAutoFit/>
          </a:bodyPr>
          <a:lstStyle/>
          <a:p>
            <a:r>
              <a:rPr lang="en-US" sz="2000"/>
              <a:t>Radix</a:t>
            </a:r>
          </a:p>
        </p:txBody>
      </p:sp>
      <p:sp>
        <p:nvSpPr>
          <p:cNvPr id="353317" name="Rectangle 37"/>
          <p:cNvSpPr>
            <a:spLocks noChangeArrowheads="1"/>
          </p:cNvSpPr>
          <p:nvPr/>
        </p:nvSpPr>
        <p:spPr bwMode="auto">
          <a:xfrm>
            <a:off x="1230313" y="3255963"/>
            <a:ext cx="173037" cy="293846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23" name="Rectangle 43"/>
          <p:cNvSpPr>
            <a:spLocks noChangeArrowheads="1"/>
          </p:cNvSpPr>
          <p:nvPr/>
        </p:nvSpPr>
        <p:spPr bwMode="auto">
          <a:xfrm>
            <a:off x="1403350" y="2795588"/>
            <a:ext cx="173038" cy="339883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28" name="Rectangle 48"/>
          <p:cNvSpPr>
            <a:spLocks noChangeArrowheads="1"/>
          </p:cNvSpPr>
          <p:nvPr/>
        </p:nvSpPr>
        <p:spPr bwMode="auto">
          <a:xfrm>
            <a:off x="1749425" y="3948113"/>
            <a:ext cx="173038"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34" name="Rectangle 54"/>
          <p:cNvSpPr>
            <a:spLocks noChangeArrowheads="1"/>
          </p:cNvSpPr>
          <p:nvPr/>
        </p:nvSpPr>
        <p:spPr bwMode="auto">
          <a:xfrm>
            <a:off x="1576388" y="2679700"/>
            <a:ext cx="173037" cy="3514725"/>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45" name="Line 65"/>
          <p:cNvSpPr>
            <a:spLocks noChangeShapeType="1"/>
          </p:cNvSpPr>
          <p:nvPr/>
        </p:nvSpPr>
        <p:spPr bwMode="auto">
          <a:xfrm>
            <a:off x="885825" y="2506663"/>
            <a:ext cx="8258175" cy="0"/>
          </a:xfrm>
          <a:prstGeom prst="line">
            <a:avLst/>
          </a:prstGeom>
          <a:noFill/>
          <a:ln w="38100">
            <a:solidFill>
              <a:srgbClr val="FF3300"/>
            </a:solidFill>
            <a:round/>
            <a:headEnd/>
            <a:tailEnd/>
          </a:ln>
          <a:effectLst/>
        </p:spPr>
        <p:txBody>
          <a:bodyPr/>
          <a:lstStyle/>
          <a:p>
            <a:endParaRPr lang="en-US"/>
          </a:p>
        </p:txBody>
      </p:sp>
      <p:sp>
        <p:nvSpPr>
          <p:cNvPr id="353346" name="Rectangle 66"/>
          <p:cNvSpPr>
            <a:spLocks noChangeArrowheads="1"/>
          </p:cNvSpPr>
          <p:nvPr/>
        </p:nvSpPr>
        <p:spPr bwMode="auto">
          <a:xfrm>
            <a:off x="2095500" y="4695825"/>
            <a:ext cx="171450" cy="1498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47" name="Rectangle 67"/>
          <p:cNvSpPr>
            <a:spLocks noChangeArrowheads="1"/>
          </p:cNvSpPr>
          <p:nvPr/>
        </p:nvSpPr>
        <p:spPr bwMode="auto">
          <a:xfrm>
            <a:off x="2266950" y="4695825"/>
            <a:ext cx="173038" cy="149860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48" name="Rectangle 68"/>
          <p:cNvSpPr>
            <a:spLocks noChangeArrowheads="1"/>
          </p:cNvSpPr>
          <p:nvPr/>
        </p:nvSpPr>
        <p:spPr bwMode="auto">
          <a:xfrm>
            <a:off x="2439988" y="4695825"/>
            <a:ext cx="173037" cy="14986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49" name="Rectangle 69"/>
          <p:cNvSpPr>
            <a:spLocks noChangeArrowheads="1"/>
          </p:cNvSpPr>
          <p:nvPr/>
        </p:nvSpPr>
        <p:spPr bwMode="auto">
          <a:xfrm>
            <a:off x="2613025" y="4005263"/>
            <a:ext cx="173038" cy="2189162"/>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50" name="Rectangle 70"/>
          <p:cNvSpPr>
            <a:spLocks noChangeArrowheads="1"/>
          </p:cNvSpPr>
          <p:nvPr/>
        </p:nvSpPr>
        <p:spPr bwMode="auto">
          <a:xfrm>
            <a:off x="2786063" y="5272088"/>
            <a:ext cx="173037" cy="92233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51" name="Rectangle 71"/>
          <p:cNvSpPr>
            <a:spLocks noChangeArrowheads="1"/>
          </p:cNvSpPr>
          <p:nvPr/>
        </p:nvSpPr>
        <p:spPr bwMode="auto">
          <a:xfrm>
            <a:off x="3132138" y="4351338"/>
            <a:ext cx="173037" cy="184308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52" name="Rectangle 72"/>
          <p:cNvSpPr>
            <a:spLocks noChangeArrowheads="1"/>
          </p:cNvSpPr>
          <p:nvPr/>
        </p:nvSpPr>
        <p:spPr bwMode="auto">
          <a:xfrm>
            <a:off x="3305175" y="4351338"/>
            <a:ext cx="173038" cy="184308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53" name="Rectangle 73"/>
          <p:cNvSpPr>
            <a:spLocks noChangeArrowheads="1"/>
          </p:cNvSpPr>
          <p:nvPr/>
        </p:nvSpPr>
        <p:spPr bwMode="auto">
          <a:xfrm>
            <a:off x="3478213" y="1470025"/>
            <a:ext cx="171450" cy="47244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54" name="Rectangle 74"/>
          <p:cNvSpPr>
            <a:spLocks noChangeArrowheads="1"/>
          </p:cNvSpPr>
          <p:nvPr/>
        </p:nvSpPr>
        <p:spPr bwMode="auto">
          <a:xfrm>
            <a:off x="3649663" y="3659188"/>
            <a:ext cx="173037" cy="2535237"/>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55" name="Rectangle 75"/>
          <p:cNvSpPr>
            <a:spLocks noChangeArrowheads="1"/>
          </p:cNvSpPr>
          <p:nvPr/>
        </p:nvSpPr>
        <p:spPr bwMode="auto">
          <a:xfrm>
            <a:off x="3822700" y="4695825"/>
            <a:ext cx="173038" cy="1498600"/>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56" name="Rectangle 76"/>
          <p:cNvSpPr>
            <a:spLocks noChangeArrowheads="1"/>
          </p:cNvSpPr>
          <p:nvPr/>
        </p:nvSpPr>
        <p:spPr bwMode="auto">
          <a:xfrm>
            <a:off x="4225925" y="4119563"/>
            <a:ext cx="173038" cy="207486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57" name="Rectangle 77"/>
          <p:cNvSpPr>
            <a:spLocks noChangeArrowheads="1"/>
          </p:cNvSpPr>
          <p:nvPr/>
        </p:nvSpPr>
        <p:spPr bwMode="auto">
          <a:xfrm>
            <a:off x="4398963" y="3313113"/>
            <a:ext cx="173037" cy="288131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58" name="Rectangle 78"/>
          <p:cNvSpPr>
            <a:spLocks noChangeArrowheads="1"/>
          </p:cNvSpPr>
          <p:nvPr/>
        </p:nvSpPr>
        <p:spPr bwMode="auto">
          <a:xfrm>
            <a:off x="4572000" y="1470025"/>
            <a:ext cx="171450" cy="47244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59" name="Rectangle 79"/>
          <p:cNvSpPr>
            <a:spLocks noChangeArrowheads="1"/>
          </p:cNvSpPr>
          <p:nvPr/>
        </p:nvSpPr>
        <p:spPr bwMode="auto">
          <a:xfrm>
            <a:off x="4745038" y="3429000"/>
            <a:ext cx="173037" cy="2765425"/>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60" name="Rectangle 80"/>
          <p:cNvSpPr>
            <a:spLocks noChangeArrowheads="1"/>
          </p:cNvSpPr>
          <p:nvPr/>
        </p:nvSpPr>
        <p:spPr bwMode="auto">
          <a:xfrm>
            <a:off x="4918075" y="4351338"/>
            <a:ext cx="173038" cy="184308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61" name="Rectangle 81"/>
          <p:cNvSpPr>
            <a:spLocks noChangeArrowheads="1"/>
          </p:cNvSpPr>
          <p:nvPr/>
        </p:nvSpPr>
        <p:spPr bwMode="auto">
          <a:xfrm>
            <a:off x="5321300" y="5099050"/>
            <a:ext cx="173038" cy="109537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62" name="Rectangle 82"/>
          <p:cNvSpPr>
            <a:spLocks noChangeArrowheads="1"/>
          </p:cNvSpPr>
          <p:nvPr/>
        </p:nvSpPr>
        <p:spPr bwMode="auto">
          <a:xfrm>
            <a:off x="5494338" y="5099050"/>
            <a:ext cx="171450" cy="1095375"/>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63" name="Rectangle 83"/>
          <p:cNvSpPr>
            <a:spLocks noChangeArrowheads="1"/>
          </p:cNvSpPr>
          <p:nvPr/>
        </p:nvSpPr>
        <p:spPr bwMode="auto">
          <a:xfrm>
            <a:off x="5665788" y="3716338"/>
            <a:ext cx="173037" cy="247808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64" name="Rectangle 84"/>
          <p:cNvSpPr>
            <a:spLocks noChangeArrowheads="1"/>
          </p:cNvSpPr>
          <p:nvPr/>
        </p:nvSpPr>
        <p:spPr bwMode="auto">
          <a:xfrm>
            <a:off x="5838825" y="4695825"/>
            <a:ext cx="173038" cy="1498600"/>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65" name="Rectangle 85"/>
          <p:cNvSpPr>
            <a:spLocks noChangeArrowheads="1"/>
          </p:cNvSpPr>
          <p:nvPr/>
        </p:nvSpPr>
        <p:spPr bwMode="auto">
          <a:xfrm>
            <a:off x="6011863" y="5099050"/>
            <a:ext cx="173037" cy="1095375"/>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66" name="Rectangle 86"/>
          <p:cNvSpPr>
            <a:spLocks noChangeArrowheads="1"/>
          </p:cNvSpPr>
          <p:nvPr/>
        </p:nvSpPr>
        <p:spPr bwMode="auto">
          <a:xfrm>
            <a:off x="6415088" y="4062413"/>
            <a:ext cx="173037" cy="213201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67" name="Rectangle 87"/>
          <p:cNvSpPr>
            <a:spLocks noChangeArrowheads="1"/>
          </p:cNvSpPr>
          <p:nvPr/>
        </p:nvSpPr>
        <p:spPr bwMode="auto">
          <a:xfrm>
            <a:off x="6588125" y="3313113"/>
            <a:ext cx="173038" cy="288131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68" name="Rectangle 88"/>
          <p:cNvSpPr>
            <a:spLocks noChangeArrowheads="1"/>
          </p:cNvSpPr>
          <p:nvPr/>
        </p:nvSpPr>
        <p:spPr bwMode="auto">
          <a:xfrm>
            <a:off x="6761163" y="3429000"/>
            <a:ext cx="173037" cy="2765425"/>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69" name="Rectangle 89"/>
          <p:cNvSpPr>
            <a:spLocks noChangeArrowheads="1"/>
          </p:cNvSpPr>
          <p:nvPr/>
        </p:nvSpPr>
        <p:spPr bwMode="auto">
          <a:xfrm>
            <a:off x="6934200" y="3544888"/>
            <a:ext cx="173038" cy="2649537"/>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70" name="Rectangle 90"/>
          <p:cNvSpPr>
            <a:spLocks noChangeArrowheads="1"/>
          </p:cNvSpPr>
          <p:nvPr/>
        </p:nvSpPr>
        <p:spPr bwMode="auto">
          <a:xfrm>
            <a:off x="7107238" y="4178300"/>
            <a:ext cx="173037" cy="2016125"/>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71" name="Rectangle 91"/>
          <p:cNvSpPr>
            <a:spLocks noChangeArrowheads="1"/>
          </p:cNvSpPr>
          <p:nvPr/>
        </p:nvSpPr>
        <p:spPr bwMode="auto">
          <a:xfrm>
            <a:off x="7567613" y="4062413"/>
            <a:ext cx="173037" cy="213201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72" name="Rectangle 92"/>
          <p:cNvSpPr>
            <a:spLocks noChangeArrowheads="1"/>
          </p:cNvSpPr>
          <p:nvPr/>
        </p:nvSpPr>
        <p:spPr bwMode="auto">
          <a:xfrm>
            <a:off x="7740650" y="3832225"/>
            <a:ext cx="173038" cy="236220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73" name="Rectangle 93"/>
          <p:cNvSpPr>
            <a:spLocks noChangeArrowheads="1"/>
          </p:cNvSpPr>
          <p:nvPr/>
        </p:nvSpPr>
        <p:spPr bwMode="auto">
          <a:xfrm>
            <a:off x="7913688" y="1873250"/>
            <a:ext cx="173037" cy="4321175"/>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74" name="Rectangle 94"/>
          <p:cNvSpPr>
            <a:spLocks noChangeArrowheads="1"/>
          </p:cNvSpPr>
          <p:nvPr/>
        </p:nvSpPr>
        <p:spPr bwMode="auto">
          <a:xfrm>
            <a:off x="8086725" y="3602038"/>
            <a:ext cx="171450" cy="2592387"/>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75" name="Rectangle 95"/>
          <p:cNvSpPr>
            <a:spLocks noChangeArrowheads="1"/>
          </p:cNvSpPr>
          <p:nvPr/>
        </p:nvSpPr>
        <p:spPr bwMode="auto">
          <a:xfrm>
            <a:off x="8258175" y="4581525"/>
            <a:ext cx="173038" cy="1612900"/>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76" name="Text Box 96"/>
          <p:cNvSpPr txBox="1">
            <a:spLocks noChangeArrowheads="1"/>
          </p:cNvSpPr>
          <p:nvPr/>
        </p:nvSpPr>
        <p:spPr bwMode="auto">
          <a:xfrm>
            <a:off x="7451725" y="6197600"/>
            <a:ext cx="968535" cy="400110"/>
          </a:xfrm>
          <a:prstGeom prst="rect">
            <a:avLst/>
          </a:prstGeom>
          <a:noFill/>
          <a:ln w="9525">
            <a:noFill/>
            <a:miter lim="800000"/>
            <a:headEnd/>
            <a:tailEnd/>
          </a:ln>
          <a:effectLst/>
        </p:spPr>
        <p:txBody>
          <a:bodyPr wrap="none">
            <a:spAutoFit/>
          </a:bodyPr>
          <a:lstStyle/>
          <a:p>
            <a:r>
              <a:rPr lang="en-US" sz="2000"/>
              <a:t>gmean</a:t>
            </a:r>
          </a:p>
        </p:txBody>
      </p:sp>
      <p:sp>
        <p:nvSpPr>
          <p:cNvPr id="353377" name="Text Box 97"/>
          <p:cNvSpPr txBox="1">
            <a:spLocks noChangeArrowheads="1"/>
          </p:cNvSpPr>
          <p:nvPr/>
        </p:nvSpPr>
        <p:spPr bwMode="auto">
          <a:xfrm>
            <a:off x="2613025" y="1470025"/>
            <a:ext cx="974725" cy="579438"/>
          </a:xfrm>
          <a:prstGeom prst="rect">
            <a:avLst/>
          </a:prstGeom>
          <a:noFill/>
          <a:ln w="9525">
            <a:noFill/>
            <a:miter lim="800000"/>
            <a:headEnd/>
            <a:tailEnd/>
          </a:ln>
          <a:effectLst/>
        </p:spPr>
        <p:txBody>
          <a:bodyPr wrap="none">
            <a:spAutoFit/>
          </a:bodyPr>
          <a:lstStyle/>
          <a:p>
            <a:r>
              <a:rPr lang="en-US" sz="3200"/>
              <a:t>1.46</a:t>
            </a:r>
          </a:p>
        </p:txBody>
      </p:sp>
      <p:sp>
        <p:nvSpPr>
          <p:cNvPr id="353378" name="Text Box 98"/>
          <p:cNvSpPr txBox="1">
            <a:spLocks noChangeArrowheads="1"/>
          </p:cNvSpPr>
          <p:nvPr/>
        </p:nvSpPr>
        <p:spPr bwMode="auto">
          <a:xfrm>
            <a:off x="4687888" y="1470025"/>
            <a:ext cx="974725" cy="579438"/>
          </a:xfrm>
          <a:prstGeom prst="rect">
            <a:avLst/>
          </a:prstGeom>
          <a:noFill/>
          <a:ln w="9525">
            <a:noFill/>
            <a:miter lim="800000"/>
            <a:headEnd/>
            <a:tailEnd/>
          </a:ln>
          <a:effectLst/>
        </p:spPr>
        <p:txBody>
          <a:bodyPr wrap="none">
            <a:spAutoFit/>
          </a:bodyPr>
          <a:lstStyle/>
          <a:p>
            <a:r>
              <a:rPr lang="en-US" sz="3200"/>
              <a:t>1.69</a:t>
            </a:r>
          </a:p>
        </p:txBody>
      </p:sp>
      <p:sp>
        <p:nvSpPr>
          <p:cNvPr id="353379" name="Rectangle 99"/>
          <p:cNvSpPr>
            <a:spLocks noChangeArrowheads="1"/>
          </p:cNvSpPr>
          <p:nvPr/>
        </p:nvSpPr>
        <p:spPr bwMode="auto">
          <a:xfrm>
            <a:off x="5665788" y="2909888"/>
            <a:ext cx="460375" cy="173037"/>
          </a:xfrm>
          <a:prstGeom prst="rect">
            <a:avLst/>
          </a:prstGeom>
          <a:solidFill>
            <a:srgbClr val="FF3300"/>
          </a:solidFill>
          <a:ln w="9525">
            <a:solidFill>
              <a:srgbClr val="FF3300"/>
            </a:solidFill>
            <a:miter lim="800000"/>
            <a:headEnd/>
            <a:tailEnd/>
          </a:ln>
          <a:effectLst/>
        </p:spPr>
        <p:txBody>
          <a:bodyPr wrap="none" anchor="ctr"/>
          <a:lstStyle/>
          <a:p>
            <a:endParaRPr lang="en-US"/>
          </a:p>
        </p:txBody>
      </p:sp>
      <p:sp>
        <p:nvSpPr>
          <p:cNvPr id="353380" name="Text Box 100"/>
          <p:cNvSpPr txBox="1">
            <a:spLocks noChangeArrowheads="1"/>
          </p:cNvSpPr>
          <p:nvPr/>
        </p:nvSpPr>
        <p:spPr bwMode="auto">
          <a:xfrm>
            <a:off x="6069013" y="2335213"/>
            <a:ext cx="1266825" cy="519112"/>
          </a:xfrm>
          <a:prstGeom prst="rect">
            <a:avLst/>
          </a:prstGeom>
          <a:noFill/>
          <a:ln w="9525">
            <a:noFill/>
            <a:miter lim="800000"/>
            <a:headEnd/>
            <a:tailEnd/>
          </a:ln>
          <a:effectLst/>
        </p:spPr>
        <p:txBody>
          <a:bodyPr>
            <a:spAutoFit/>
          </a:bodyPr>
          <a:lstStyle/>
          <a:p>
            <a:r>
              <a:rPr lang="en-US" sz="2800"/>
              <a:t>Block</a:t>
            </a:r>
          </a:p>
        </p:txBody>
      </p:sp>
      <p:sp>
        <p:nvSpPr>
          <p:cNvPr id="353381" name="Text Box 101"/>
          <p:cNvSpPr txBox="1">
            <a:spLocks noChangeArrowheads="1"/>
          </p:cNvSpPr>
          <p:nvPr/>
        </p:nvSpPr>
        <p:spPr bwMode="auto">
          <a:xfrm>
            <a:off x="6069013" y="1989138"/>
            <a:ext cx="1901825" cy="519112"/>
          </a:xfrm>
          <a:prstGeom prst="rect">
            <a:avLst/>
          </a:prstGeom>
          <a:noFill/>
          <a:ln w="9525">
            <a:noFill/>
            <a:miter lim="800000"/>
            <a:headEnd/>
            <a:tailEnd/>
          </a:ln>
          <a:effectLst/>
        </p:spPr>
        <p:txBody>
          <a:bodyPr>
            <a:spAutoFit/>
          </a:bodyPr>
          <a:lstStyle/>
          <a:p>
            <a:r>
              <a:rPr lang="en-US" sz="2800"/>
              <a:t>First touch</a:t>
            </a:r>
          </a:p>
        </p:txBody>
      </p:sp>
      <p:sp>
        <p:nvSpPr>
          <p:cNvPr id="353382" name="Text Box 102"/>
          <p:cNvSpPr txBox="1">
            <a:spLocks noChangeArrowheads="1"/>
          </p:cNvSpPr>
          <p:nvPr/>
        </p:nvSpPr>
        <p:spPr bwMode="auto">
          <a:xfrm>
            <a:off x="6069013" y="1643063"/>
            <a:ext cx="1901825" cy="519112"/>
          </a:xfrm>
          <a:prstGeom prst="rect">
            <a:avLst/>
          </a:prstGeom>
          <a:noFill/>
          <a:ln w="9525">
            <a:noFill/>
            <a:miter lim="800000"/>
            <a:headEnd/>
            <a:tailEnd/>
          </a:ln>
          <a:effectLst/>
        </p:spPr>
        <p:txBody>
          <a:bodyPr>
            <a:spAutoFit/>
          </a:bodyPr>
          <a:lstStyle/>
          <a:p>
            <a:r>
              <a:rPr lang="en-US" sz="2800"/>
              <a:t>App.-dir.</a:t>
            </a:r>
          </a:p>
        </p:txBody>
      </p:sp>
      <p:sp>
        <p:nvSpPr>
          <p:cNvPr id="353383" name="Text Box 103"/>
          <p:cNvSpPr txBox="1">
            <a:spLocks noChangeArrowheads="1"/>
          </p:cNvSpPr>
          <p:nvPr/>
        </p:nvSpPr>
        <p:spPr bwMode="auto">
          <a:xfrm>
            <a:off x="6069013" y="1296988"/>
            <a:ext cx="1901825" cy="519112"/>
          </a:xfrm>
          <a:prstGeom prst="rect">
            <a:avLst/>
          </a:prstGeom>
          <a:noFill/>
          <a:ln w="9525">
            <a:noFill/>
            <a:miter lim="800000"/>
            <a:headEnd/>
            <a:tailEnd/>
          </a:ln>
          <a:effectLst/>
        </p:spPr>
        <p:txBody>
          <a:bodyPr>
            <a:spAutoFit/>
          </a:bodyPr>
          <a:lstStyle/>
          <a:p>
            <a:r>
              <a:rPr lang="en-US" sz="2800"/>
              <a:t>Perfect</a:t>
            </a:r>
          </a:p>
        </p:txBody>
      </p:sp>
      <p:sp>
        <p:nvSpPr>
          <p:cNvPr id="353384" name="Text Box 104"/>
          <p:cNvSpPr txBox="1">
            <a:spLocks noChangeArrowheads="1"/>
          </p:cNvSpPr>
          <p:nvPr/>
        </p:nvSpPr>
        <p:spPr bwMode="auto">
          <a:xfrm>
            <a:off x="6530975" y="893763"/>
            <a:ext cx="1220788" cy="519112"/>
          </a:xfrm>
          <a:prstGeom prst="rect">
            <a:avLst/>
          </a:prstGeom>
          <a:noFill/>
          <a:ln w="9525">
            <a:noFill/>
            <a:miter lim="800000"/>
            <a:headEnd/>
            <a:tailEnd/>
          </a:ln>
          <a:effectLst/>
        </p:spPr>
        <p:txBody>
          <a:bodyPr wrap="none">
            <a:spAutoFit/>
          </a:bodyPr>
          <a:lstStyle/>
          <a:p>
            <a:r>
              <a:rPr lang="en-US" sz="2800">
                <a:solidFill>
                  <a:srgbClr val="FF6600"/>
                </a:solidFill>
              </a:rPr>
              <a:t>18.7%</a:t>
            </a:r>
          </a:p>
        </p:txBody>
      </p:sp>
      <p:sp>
        <p:nvSpPr>
          <p:cNvPr id="353385" name="Line 105"/>
          <p:cNvSpPr>
            <a:spLocks noChangeShapeType="1"/>
          </p:cNvSpPr>
          <p:nvPr/>
        </p:nvSpPr>
        <p:spPr bwMode="auto">
          <a:xfrm>
            <a:off x="7280275" y="1355725"/>
            <a:ext cx="344488" cy="2706688"/>
          </a:xfrm>
          <a:prstGeom prst="line">
            <a:avLst/>
          </a:prstGeom>
          <a:noFill/>
          <a:ln w="38100">
            <a:solidFill>
              <a:srgbClr val="FF6600"/>
            </a:solidFill>
            <a:round/>
            <a:headEnd/>
            <a:tailEnd type="triangle" w="med" len="med"/>
          </a:ln>
          <a:effectLst/>
        </p:spPr>
        <p:txBody>
          <a:bodyPr/>
          <a:lstStyle/>
          <a:p>
            <a:endParaRPr lang="en-US"/>
          </a:p>
        </p:txBody>
      </p:sp>
      <p:sp>
        <p:nvSpPr>
          <p:cNvPr id="353386" name="Text Box 106"/>
          <p:cNvSpPr txBox="1">
            <a:spLocks noChangeArrowheads="1"/>
          </p:cNvSpPr>
          <p:nvPr/>
        </p:nvSpPr>
        <p:spPr bwMode="auto">
          <a:xfrm>
            <a:off x="7923213" y="893763"/>
            <a:ext cx="1220787" cy="519112"/>
          </a:xfrm>
          <a:prstGeom prst="rect">
            <a:avLst/>
          </a:prstGeom>
          <a:noFill/>
          <a:ln w="9525">
            <a:noFill/>
            <a:miter lim="800000"/>
            <a:headEnd/>
            <a:tailEnd/>
          </a:ln>
          <a:effectLst/>
        </p:spPr>
        <p:txBody>
          <a:bodyPr wrap="none">
            <a:spAutoFit/>
          </a:bodyPr>
          <a:lstStyle/>
          <a:p>
            <a:r>
              <a:rPr lang="en-US" sz="2800">
                <a:solidFill>
                  <a:srgbClr val="FF6600"/>
                </a:solidFill>
              </a:rPr>
              <a:t>22.5%</a:t>
            </a:r>
          </a:p>
        </p:txBody>
      </p:sp>
      <p:sp>
        <p:nvSpPr>
          <p:cNvPr id="353387" name="Line 107"/>
          <p:cNvSpPr>
            <a:spLocks noChangeShapeType="1"/>
          </p:cNvSpPr>
          <p:nvPr/>
        </p:nvSpPr>
        <p:spPr bwMode="auto">
          <a:xfrm flipH="1">
            <a:off x="8374063" y="1355725"/>
            <a:ext cx="173037" cy="3225800"/>
          </a:xfrm>
          <a:prstGeom prst="line">
            <a:avLst/>
          </a:prstGeom>
          <a:noFill/>
          <a:ln w="38100">
            <a:solidFill>
              <a:srgbClr val="FF6600"/>
            </a:solidFill>
            <a:round/>
            <a:headEnd/>
            <a:tailEnd type="triangle" w="med" len="med"/>
          </a:ln>
          <a:effectLst/>
        </p:spPr>
        <p:txBody>
          <a:bodyPr/>
          <a:lstStyle/>
          <a:p>
            <a:endParaRPr lang="en-US"/>
          </a:p>
        </p:txBody>
      </p:sp>
      <p:sp>
        <p:nvSpPr>
          <p:cNvPr id="353388" name="Text Box 108"/>
          <p:cNvSpPr txBox="1">
            <a:spLocks noChangeArrowheads="1"/>
          </p:cNvSpPr>
          <p:nvPr/>
        </p:nvSpPr>
        <p:spPr bwMode="auto">
          <a:xfrm>
            <a:off x="885825" y="1931988"/>
            <a:ext cx="2625725" cy="519112"/>
          </a:xfrm>
          <a:prstGeom prst="rect">
            <a:avLst/>
          </a:prstGeom>
          <a:noFill/>
          <a:ln w="9525">
            <a:noFill/>
            <a:miter lim="800000"/>
            <a:headEnd/>
            <a:tailEnd/>
          </a:ln>
          <a:effectLst/>
        </p:spPr>
        <p:txBody>
          <a:bodyPr wrap="none">
            <a:spAutoFit/>
          </a:bodyPr>
          <a:lstStyle/>
          <a:p>
            <a:r>
              <a:rPr lang="en-US" sz="2800"/>
              <a:t>Lock placement</a:t>
            </a:r>
          </a:p>
        </p:txBody>
      </p:sp>
      <p:sp>
        <p:nvSpPr>
          <p:cNvPr id="353389" name="Line 109"/>
          <p:cNvSpPr>
            <a:spLocks noChangeShapeType="1"/>
          </p:cNvSpPr>
          <p:nvPr/>
        </p:nvSpPr>
        <p:spPr bwMode="auto">
          <a:xfrm>
            <a:off x="2382838" y="2392363"/>
            <a:ext cx="287337" cy="161290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3345"/>
                                        </p:tgtEl>
                                        <p:attrNameLst>
                                          <p:attrName>style.visibility</p:attrName>
                                        </p:attrNameLst>
                                      </p:cBhvr>
                                      <p:to>
                                        <p:strVal val="visible"/>
                                      </p:to>
                                    </p:set>
                                    <p:animEffect transition="in" filter="wipe(left)">
                                      <p:cBhvr>
                                        <p:cTn id="7" dur="500"/>
                                        <p:tgtEl>
                                          <p:spTgt spid="3533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3290"/>
                                        </p:tgtEl>
                                        <p:attrNameLst>
                                          <p:attrName>style.visibility</p:attrName>
                                        </p:attrNameLst>
                                      </p:cBhvr>
                                      <p:to>
                                        <p:strVal val="visible"/>
                                      </p:to>
                                    </p:set>
                                    <p:animEffect transition="in" filter="wipe(down)">
                                      <p:cBhvr>
                                        <p:cTn id="12" dur="500"/>
                                        <p:tgtEl>
                                          <p:spTgt spid="35329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3346"/>
                                        </p:tgtEl>
                                        <p:attrNameLst>
                                          <p:attrName>style.visibility</p:attrName>
                                        </p:attrNameLst>
                                      </p:cBhvr>
                                      <p:to>
                                        <p:strVal val="visible"/>
                                      </p:to>
                                    </p:set>
                                    <p:animEffect transition="in" filter="wipe(down)">
                                      <p:cBhvr>
                                        <p:cTn id="15" dur="500"/>
                                        <p:tgtEl>
                                          <p:spTgt spid="3533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53351"/>
                                        </p:tgtEl>
                                        <p:attrNameLst>
                                          <p:attrName>style.visibility</p:attrName>
                                        </p:attrNameLst>
                                      </p:cBhvr>
                                      <p:to>
                                        <p:strVal val="visible"/>
                                      </p:to>
                                    </p:set>
                                    <p:animEffect transition="in" filter="wipe(down)">
                                      <p:cBhvr>
                                        <p:cTn id="18" dur="500"/>
                                        <p:tgtEl>
                                          <p:spTgt spid="35335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53356"/>
                                        </p:tgtEl>
                                        <p:attrNameLst>
                                          <p:attrName>style.visibility</p:attrName>
                                        </p:attrNameLst>
                                      </p:cBhvr>
                                      <p:to>
                                        <p:strVal val="visible"/>
                                      </p:to>
                                    </p:set>
                                    <p:animEffect transition="in" filter="wipe(down)">
                                      <p:cBhvr>
                                        <p:cTn id="21" dur="500"/>
                                        <p:tgtEl>
                                          <p:spTgt spid="35335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53361"/>
                                        </p:tgtEl>
                                        <p:attrNameLst>
                                          <p:attrName>style.visibility</p:attrName>
                                        </p:attrNameLst>
                                      </p:cBhvr>
                                      <p:to>
                                        <p:strVal val="visible"/>
                                      </p:to>
                                    </p:set>
                                    <p:animEffect transition="in" filter="wipe(down)">
                                      <p:cBhvr>
                                        <p:cTn id="24" dur="500"/>
                                        <p:tgtEl>
                                          <p:spTgt spid="35336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3366"/>
                                        </p:tgtEl>
                                        <p:attrNameLst>
                                          <p:attrName>style.visibility</p:attrName>
                                        </p:attrNameLst>
                                      </p:cBhvr>
                                      <p:to>
                                        <p:strVal val="visible"/>
                                      </p:to>
                                    </p:set>
                                    <p:animEffect transition="in" filter="wipe(down)">
                                      <p:cBhvr>
                                        <p:cTn id="27" dur="500"/>
                                        <p:tgtEl>
                                          <p:spTgt spid="35336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53371"/>
                                        </p:tgtEl>
                                        <p:attrNameLst>
                                          <p:attrName>style.visibility</p:attrName>
                                        </p:attrNameLst>
                                      </p:cBhvr>
                                      <p:to>
                                        <p:strVal val="visible"/>
                                      </p:to>
                                    </p:set>
                                    <p:animEffect transition="in" filter="wipe(down)">
                                      <p:cBhvr>
                                        <p:cTn id="30" dur="500"/>
                                        <p:tgtEl>
                                          <p:spTgt spid="353371"/>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353384"/>
                                        </p:tgtEl>
                                        <p:attrNameLst>
                                          <p:attrName>style.visibility</p:attrName>
                                        </p:attrNameLst>
                                      </p:cBhvr>
                                      <p:to>
                                        <p:strVal val="visible"/>
                                      </p:to>
                                    </p:set>
                                    <p:anim calcmode="lin" valueType="num">
                                      <p:cBhvr additive="base">
                                        <p:cTn id="33" dur="500" fill="hold"/>
                                        <p:tgtEl>
                                          <p:spTgt spid="353384"/>
                                        </p:tgtEl>
                                        <p:attrNameLst>
                                          <p:attrName>ppt_x</p:attrName>
                                        </p:attrNameLst>
                                      </p:cBhvr>
                                      <p:tavLst>
                                        <p:tav tm="0">
                                          <p:val>
                                            <p:strVal val="#ppt_x"/>
                                          </p:val>
                                        </p:tav>
                                        <p:tav tm="100000">
                                          <p:val>
                                            <p:strVal val="#ppt_x"/>
                                          </p:val>
                                        </p:tav>
                                      </p:tavLst>
                                    </p:anim>
                                    <p:anim calcmode="lin" valueType="num">
                                      <p:cBhvr additive="base">
                                        <p:cTn id="34" dur="500" fill="hold"/>
                                        <p:tgtEl>
                                          <p:spTgt spid="353384"/>
                                        </p:tgtEl>
                                        <p:attrNameLst>
                                          <p:attrName>ppt_y</p:attrName>
                                        </p:attrNameLst>
                                      </p:cBhvr>
                                      <p:tavLst>
                                        <p:tav tm="0">
                                          <p:val>
                                            <p:strVal val="1+#ppt_h/2"/>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353385"/>
                                        </p:tgtEl>
                                        <p:attrNameLst>
                                          <p:attrName>style.visibility</p:attrName>
                                        </p:attrNameLst>
                                      </p:cBhvr>
                                      <p:to>
                                        <p:strVal val="visible"/>
                                      </p:to>
                                    </p:set>
                                    <p:animEffect transition="in" filter="wipe(up)">
                                      <p:cBhvr>
                                        <p:cTn id="37" dur="500"/>
                                        <p:tgtEl>
                                          <p:spTgt spid="35338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53379"/>
                                        </p:tgtEl>
                                        <p:attrNameLst>
                                          <p:attrName>style.visibility</p:attrName>
                                        </p:attrNameLst>
                                      </p:cBhvr>
                                      <p:to>
                                        <p:strVal val="visible"/>
                                      </p:to>
                                    </p:set>
                                    <p:animEffect transition="in" filter="wipe(left)">
                                      <p:cBhvr>
                                        <p:cTn id="40" dur="500"/>
                                        <p:tgtEl>
                                          <p:spTgt spid="35337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53298"/>
                                        </p:tgtEl>
                                        <p:attrNameLst>
                                          <p:attrName>style.visibility</p:attrName>
                                        </p:attrNameLst>
                                      </p:cBhvr>
                                      <p:to>
                                        <p:strVal val="visible"/>
                                      </p:to>
                                    </p:set>
                                    <p:animEffect transition="in" filter="wipe(left)">
                                      <p:cBhvr>
                                        <p:cTn id="43" dur="500"/>
                                        <p:tgtEl>
                                          <p:spTgt spid="35329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3317"/>
                                        </p:tgtEl>
                                        <p:attrNameLst>
                                          <p:attrName>style.visibility</p:attrName>
                                        </p:attrNameLst>
                                      </p:cBhvr>
                                      <p:to>
                                        <p:strVal val="visible"/>
                                      </p:to>
                                    </p:set>
                                    <p:animEffect transition="in" filter="wipe(down)">
                                      <p:cBhvr>
                                        <p:cTn id="48" dur="500"/>
                                        <p:tgtEl>
                                          <p:spTgt spid="3533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53347"/>
                                        </p:tgtEl>
                                        <p:attrNameLst>
                                          <p:attrName>style.visibility</p:attrName>
                                        </p:attrNameLst>
                                      </p:cBhvr>
                                      <p:to>
                                        <p:strVal val="visible"/>
                                      </p:to>
                                    </p:set>
                                    <p:animEffect transition="in" filter="wipe(down)">
                                      <p:cBhvr>
                                        <p:cTn id="51" dur="500"/>
                                        <p:tgtEl>
                                          <p:spTgt spid="35334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53352"/>
                                        </p:tgtEl>
                                        <p:attrNameLst>
                                          <p:attrName>style.visibility</p:attrName>
                                        </p:attrNameLst>
                                      </p:cBhvr>
                                      <p:to>
                                        <p:strVal val="visible"/>
                                      </p:to>
                                    </p:set>
                                    <p:animEffect transition="in" filter="wipe(down)">
                                      <p:cBhvr>
                                        <p:cTn id="54" dur="500"/>
                                        <p:tgtEl>
                                          <p:spTgt spid="35335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3357"/>
                                        </p:tgtEl>
                                        <p:attrNameLst>
                                          <p:attrName>style.visibility</p:attrName>
                                        </p:attrNameLst>
                                      </p:cBhvr>
                                      <p:to>
                                        <p:strVal val="visible"/>
                                      </p:to>
                                    </p:set>
                                    <p:animEffect transition="in" filter="wipe(down)">
                                      <p:cBhvr>
                                        <p:cTn id="57" dur="500"/>
                                        <p:tgtEl>
                                          <p:spTgt spid="35335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53362"/>
                                        </p:tgtEl>
                                        <p:attrNameLst>
                                          <p:attrName>style.visibility</p:attrName>
                                        </p:attrNameLst>
                                      </p:cBhvr>
                                      <p:to>
                                        <p:strVal val="visible"/>
                                      </p:to>
                                    </p:set>
                                    <p:animEffect transition="in" filter="wipe(down)">
                                      <p:cBhvr>
                                        <p:cTn id="60" dur="500"/>
                                        <p:tgtEl>
                                          <p:spTgt spid="35336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3367"/>
                                        </p:tgtEl>
                                        <p:attrNameLst>
                                          <p:attrName>style.visibility</p:attrName>
                                        </p:attrNameLst>
                                      </p:cBhvr>
                                      <p:to>
                                        <p:strVal val="visible"/>
                                      </p:to>
                                    </p:set>
                                    <p:animEffect transition="in" filter="wipe(down)">
                                      <p:cBhvr>
                                        <p:cTn id="63" dur="500"/>
                                        <p:tgtEl>
                                          <p:spTgt spid="35336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53372"/>
                                        </p:tgtEl>
                                        <p:attrNameLst>
                                          <p:attrName>style.visibility</p:attrName>
                                        </p:attrNameLst>
                                      </p:cBhvr>
                                      <p:to>
                                        <p:strVal val="visible"/>
                                      </p:to>
                                    </p:set>
                                    <p:animEffect transition="in" filter="wipe(down)">
                                      <p:cBhvr>
                                        <p:cTn id="66" dur="500"/>
                                        <p:tgtEl>
                                          <p:spTgt spid="35337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53294"/>
                                        </p:tgtEl>
                                        <p:attrNameLst>
                                          <p:attrName>style.visibility</p:attrName>
                                        </p:attrNameLst>
                                      </p:cBhvr>
                                      <p:to>
                                        <p:strVal val="visible"/>
                                      </p:to>
                                    </p:set>
                                    <p:animEffect transition="in" filter="wipe(left)">
                                      <p:cBhvr>
                                        <p:cTn id="69" dur="500"/>
                                        <p:tgtEl>
                                          <p:spTgt spid="35329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53380"/>
                                        </p:tgtEl>
                                        <p:attrNameLst>
                                          <p:attrName>style.visibility</p:attrName>
                                        </p:attrNameLst>
                                      </p:cBhvr>
                                      <p:to>
                                        <p:strVal val="visible"/>
                                      </p:to>
                                    </p:set>
                                    <p:animEffect transition="in" filter="wipe(left)">
                                      <p:cBhvr>
                                        <p:cTn id="72" dur="500"/>
                                        <p:tgtEl>
                                          <p:spTgt spid="35338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53323"/>
                                        </p:tgtEl>
                                        <p:attrNameLst>
                                          <p:attrName>style.visibility</p:attrName>
                                        </p:attrNameLst>
                                      </p:cBhvr>
                                      <p:to>
                                        <p:strVal val="visible"/>
                                      </p:to>
                                    </p:set>
                                    <p:animEffect transition="in" filter="wipe(down)">
                                      <p:cBhvr>
                                        <p:cTn id="77" dur="500"/>
                                        <p:tgtEl>
                                          <p:spTgt spid="35332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53348"/>
                                        </p:tgtEl>
                                        <p:attrNameLst>
                                          <p:attrName>style.visibility</p:attrName>
                                        </p:attrNameLst>
                                      </p:cBhvr>
                                      <p:to>
                                        <p:strVal val="visible"/>
                                      </p:to>
                                    </p:set>
                                    <p:animEffect transition="in" filter="wipe(down)">
                                      <p:cBhvr>
                                        <p:cTn id="80" dur="500"/>
                                        <p:tgtEl>
                                          <p:spTgt spid="35334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53353"/>
                                        </p:tgtEl>
                                        <p:attrNameLst>
                                          <p:attrName>style.visibility</p:attrName>
                                        </p:attrNameLst>
                                      </p:cBhvr>
                                      <p:to>
                                        <p:strVal val="visible"/>
                                      </p:to>
                                    </p:set>
                                    <p:animEffect transition="in" filter="wipe(down)">
                                      <p:cBhvr>
                                        <p:cTn id="83" dur="500"/>
                                        <p:tgtEl>
                                          <p:spTgt spid="35335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53377"/>
                                        </p:tgtEl>
                                        <p:attrNameLst>
                                          <p:attrName>style.visibility</p:attrName>
                                        </p:attrNameLst>
                                      </p:cBhvr>
                                      <p:to>
                                        <p:strVal val="visible"/>
                                      </p:to>
                                    </p:set>
                                    <p:animEffect transition="in" filter="wipe(left)">
                                      <p:cBhvr>
                                        <p:cTn id="86" dur="500"/>
                                        <p:tgtEl>
                                          <p:spTgt spid="353377"/>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53358"/>
                                        </p:tgtEl>
                                        <p:attrNameLst>
                                          <p:attrName>style.visibility</p:attrName>
                                        </p:attrNameLst>
                                      </p:cBhvr>
                                      <p:to>
                                        <p:strVal val="visible"/>
                                      </p:to>
                                    </p:set>
                                    <p:animEffect transition="in" filter="wipe(down)">
                                      <p:cBhvr>
                                        <p:cTn id="89" dur="500"/>
                                        <p:tgtEl>
                                          <p:spTgt spid="353358"/>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53378"/>
                                        </p:tgtEl>
                                        <p:attrNameLst>
                                          <p:attrName>style.visibility</p:attrName>
                                        </p:attrNameLst>
                                      </p:cBhvr>
                                      <p:to>
                                        <p:strVal val="visible"/>
                                      </p:to>
                                    </p:set>
                                    <p:animEffect transition="in" filter="wipe(left)">
                                      <p:cBhvr>
                                        <p:cTn id="92" dur="500"/>
                                        <p:tgtEl>
                                          <p:spTgt spid="35337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53363"/>
                                        </p:tgtEl>
                                        <p:attrNameLst>
                                          <p:attrName>style.visibility</p:attrName>
                                        </p:attrNameLst>
                                      </p:cBhvr>
                                      <p:to>
                                        <p:strVal val="visible"/>
                                      </p:to>
                                    </p:set>
                                    <p:animEffect transition="in" filter="wipe(down)">
                                      <p:cBhvr>
                                        <p:cTn id="95" dur="500"/>
                                        <p:tgtEl>
                                          <p:spTgt spid="353363"/>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53368"/>
                                        </p:tgtEl>
                                        <p:attrNameLst>
                                          <p:attrName>style.visibility</p:attrName>
                                        </p:attrNameLst>
                                      </p:cBhvr>
                                      <p:to>
                                        <p:strVal val="visible"/>
                                      </p:to>
                                    </p:set>
                                    <p:animEffect transition="in" filter="wipe(down)">
                                      <p:cBhvr>
                                        <p:cTn id="98" dur="500"/>
                                        <p:tgtEl>
                                          <p:spTgt spid="3533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53373"/>
                                        </p:tgtEl>
                                        <p:attrNameLst>
                                          <p:attrName>style.visibility</p:attrName>
                                        </p:attrNameLst>
                                      </p:cBhvr>
                                      <p:to>
                                        <p:strVal val="visible"/>
                                      </p:to>
                                    </p:set>
                                    <p:animEffect transition="in" filter="wipe(down)">
                                      <p:cBhvr>
                                        <p:cTn id="101" dur="500"/>
                                        <p:tgtEl>
                                          <p:spTgt spid="353373"/>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53293"/>
                                        </p:tgtEl>
                                        <p:attrNameLst>
                                          <p:attrName>style.visibility</p:attrName>
                                        </p:attrNameLst>
                                      </p:cBhvr>
                                      <p:to>
                                        <p:strVal val="visible"/>
                                      </p:to>
                                    </p:set>
                                    <p:animEffect transition="in" filter="wipe(left)">
                                      <p:cBhvr>
                                        <p:cTn id="104" dur="500"/>
                                        <p:tgtEl>
                                          <p:spTgt spid="35329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53381"/>
                                        </p:tgtEl>
                                        <p:attrNameLst>
                                          <p:attrName>style.visibility</p:attrName>
                                        </p:attrNameLst>
                                      </p:cBhvr>
                                      <p:to>
                                        <p:strVal val="visible"/>
                                      </p:to>
                                    </p:set>
                                    <p:animEffect transition="in" filter="wipe(left)">
                                      <p:cBhvr>
                                        <p:cTn id="107" dur="500"/>
                                        <p:tgtEl>
                                          <p:spTgt spid="35338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353334"/>
                                        </p:tgtEl>
                                        <p:attrNameLst>
                                          <p:attrName>style.visibility</p:attrName>
                                        </p:attrNameLst>
                                      </p:cBhvr>
                                      <p:to>
                                        <p:strVal val="visible"/>
                                      </p:to>
                                    </p:set>
                                    <p:animEffect transition="in" filter="wipe(down)">
                                      <p:cBhvr>
                                        <p:cTn id="112" dur="500"/>
                                        <p:tgtEl>
                                          <p:spTgt spid="353334"/>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353349"/>
                                        </p:tgtEl>
                                        <p:attrNameLst>
                                          <p:attrName>style.visibility</p:attrName>
                                        </p:attrNameLst>
                                      </p:cBhvr>
                                      <p:to>
                                        <p:strVal val="visible"/>
                                      </p:to>
                                    </p:set>
                                    <p:animEffect transition="in" filter="wipe(down)">
                                      <p:cBhvr>
                                        <p:cTn id="115" dur="500"/>
                                        <p:tgtEl>
                                          <p:spTgt spid="353349"/>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353388"/>
                                        </p:tgtEl>
                                        <p:attrNameLst>
                                          <p:attrName>style.visibility</p:attrName>
                                        </p:attrNameLst>
                                      </p:cBhvr>
                                      <p:to>
                                        <p:strVal val="visible"/>
                                      </p:to>
                                    </p:set>
                                    <p:animEffect transition="in" filter="wipe(left)">
                                      <p:cBhvr>
                                        <p:cTn id="118" dur="500"/>
                                        <p:tgtEl>
                                          <p:spTgt spid="35338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53389"/>
                                        </p:tgtEl>
                                        <p:attrNameLst>
                                          <p:attrName>style.visibility</p:attrName>
                                        </p:attrNameLst>
                                      </p:cBhvr>
                                      <p:to>
                                        <p:strVal val="visible"/>
                                      </p:to>
                                    </p:set>
                                    <p:animEffect transition="in" filter="wipe(up)">
                                      <p:cBhvr>
                                        <p:cTn id="121" dur="500"/>
                                        <p:tgtEl>
                                          <p:spTgt spid="353389"/>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353354"/>
                                        </p:tgtEl>
                                        <p:attrNameLst>
                                          <p:attrName>style.visibility</p:attrName>
                                        </p:attrNameLst>
                                      </p:cBhvr>
                                      <p:to>
                                        <p:strVal val="visible"/>
                                      </p:to>
                                    </p:set>
                                    <p:animEffect transition="in" filter="wipe(down)">
                                      <p:cBhvr>
                                        <p:cTn id="124" dur="500"/>
                                        <p:tgtEl>
                                          <p:spTgt spid="353354"/>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353359"/>
                                        </p:tgtEl>
                                        <p:attrNameLst>
                                          <p:attrName>style.visibility</p:attrName>
                                        </p:attrNameLst>
                                      </p:cBhvr>
                                      <p:to>
                                        <p:strVal val="visible"/>
                                      </p:to>
                                    </p:set>
                                    <p:animEffect transition="in" filter="wipe(down)">
                                      <p:cBhvr>
                                        <p:cTn id="127" dur="500"/>
                                        <p:tgtEl>
                                          <p:spTgt spid="353359"/>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353364"/>
                                        </p:tgtEl>
                                        <p:attrNameLst>
                                          <p:attrName>style.visibility</p:attrName>
                                        </p:attrNameLst>
                                      </p:cBhvr>
                                      <p:to>
                                        <p:strVal val="visible"/>
                                      </p:to>
                                    </p:set>
                                    <p:animEffect transition="in" filter="wipe(down)">
                                      <p:cBhvr>
                                        <p:cTn id="130" dur="500"/>
                                        <p:tgtEl>
                                          <p:spTgt spid="353364"/>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353369"/>
                                        </p:tgtEl>
                                        <p:attrNameLst>
                                          <p:attrName>style.visibility</p:attrName>
                                        </p:attrNameLst>
                                      </p:cBhvr>
                                      <p:to>
                                        <p:strVal val="visible"/>
                                      </p:to>
                                    </p:set>
                                    <p:animEffect transition="in" filter="wipe(down)">
                                      <p:cBhvr>
                                        <p:cTn id="133" dur="500"/>
                                        <p:tgtEl>
                                          <p:spTgt spid="353369"/>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353374"/>
                                        </p:tgtEl>
                                        <p:attrNameLst>
                                          <p:attrName>style.visibility</p:attrName>
                                        </p:attrNameLst>
                                      </p:cBhvr>
                                      <p:to>
                                        <p:strVal val="visible"/>
                                      </p:to>
                                    </p:set>
                                    <p:animEffect transition="in" filter="wipe(down)">
                                      <p:cBhvr>
                                        <p:cTn id="136" dur="500"/>
                                        <p:tgtEl>
                                          <p:spTgt spid="353374"/>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353291"/>
                                        </p:tgtEl>
                                        <p:attrNameLst>
                                          <p:attrName>style.visibility</p:attrName>
                                        </p:attrNameLst>
                                      </p:cBhvr>
                                      <p:to>
                                        <p:strVal val="visible"/>
                                      </p:to>
                                    </p:set>
                                    <p:animEffect transition="in" filter="wipe(left)">
                                      <p:cBhvr>
                                        <p:cTn id="139" dur="500"/>
                                        <p:tgtEl>
                                          <p:spTgt spid="353291"/>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53382"/>
                                        </p:tgtEl>
                                        <p:attrNameLst>
                                          <p:attrName>style.visibility</p:attrName>
                                        </p:attrNameLst>
                                      </p:cBhvr>
                                      <p:to>
                                        <p:strVal val="visible"/>
                                      </p:to>
                                    </p:set>
                                    <p:animEffect transition="in" filter="wipe(left)">
                                      <p:cBhvr>
                                        <p:cTn id="142" dur="500"/>
                                        <p:tgtEl>
                                          <p:spTgt spid="353382"/>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353328"/>
                                        </p:tgtEl>
                                        <p:attrNameLst>
                                          <p:attrName>style.visibility</p:attrName>
                                        </p:attrNameLst>
                                      </p:cBhvr>
                                      <p:to>
                                        <p:strVal val="visible"/>
                                      </p:to>
                                    </p:set>
                                    <p:animEffect transition="in" filter="wipe(down)">
                                      <p:cBhvr>
                                        <p:cTn id="147" dur="500"/>
                                        <p:tgtEl>
                                          <p:spTgt spid="353328"/>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353350"/>
                                        </p:tgtEl>
                                        <p:attrNameLst>
                                          <p:attrName>style.visibility</p:attrName>
                                        </p:attrNameLst>
                                      </p:cBhvr>
                                      <p:to>
                                        <p:strVal val="visible"/>
                                      </p:to>
                                    </p:set>
                                    <p:animEffect transition="in" filter="wipe(down)">
                                      <p:cBhvr>
                                        <p:cTn id="150" dur="500"/>
                                        <p:tgtEl>
                                          <p:spTgt spid="353350"/>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353355"/>
                                        </p:tgtEl>
                                        <p:attrNameLst>
                                          <p:attrName>style.visibility</p:attrName>
                                        </p:attrNameLst>
                                      </p:cBhvr>
                                      <p:to>
                                        <p:strVal val="visible"/>
                                      </p:to>
                                    </p:set>
                                    <p:animEffect transition="in" filter="wipe(down)">
                                      <p:cBhvr>
                                        <p:cTn id="153" dur="500"/>
                                        <p:tgtEl>
                                          <p:spTgt spid="353355"/>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353360"/>
                                        </p:tgtEl>
                                        <p:attrNameLst>
                                          <p:attrName>style.visibility</p:attrName>
                                        </p:attrNameLst>
                                      </p:cBhvr>
                                      <p:to>
                                        <p:strVal val="visible"/>
                                      </p:to>
                                    </p:set>
                                    <p:animEffect transition="in" filter="wipe(down)">
                                      <p:cBhvr>
                                        <p:cTn id="156" dur="500"/>
                                        <p:tgtEl>
                                          <p:spTgt spid="353360"/>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353365"/>
                                        </p:tgtEl>
                                        <p:attrNameLst>
                                          <p:attrName>style.visibility</p:attrName>
                                        </p:attrNameLst>
                                      </p:cBhvr>
                                      <p:to>
                                        <p:strVal val="visible"/>
                                      </p:to>
                                    </p:set>
                                    <p:animEffect transition="in" filter="wipe(down)">
                                      <p:cBhvr>
                                        <p:cTn id="159" dur="500"/>
                                        <p:tgtEl>
                                          <p:spTgt spid="35336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53370"/>
                                        </p:tgtEl>
                                        <p:attrNameLst>
                                          <p:attrName>style.visibility</p:attrName>
                                        </p:attrNameLst>
                                      </p:cBhvr>
                                      <p:to>
                                        <p:strVal val="visible"/>
                                      </p:to>
                                    </p:set>
                                    <p:animEffect transition="in" filter="wipe(down)">
                                      <p:cBhvr>
                                        <p:cTn id="162" dur="500"/>
                                        <p:tgtEl>
                                          <p:spTgt spid="353370"/>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53375"/>
                                        </p:tgtEl>
                                        <p:attrNameLst>
                                          <p:attrName>style.visibility</p:attrName>
                                        </p:attrNameLst>
                                      </p:cBhvr>
                                      <p:to>
                                        <p:strVal val="visible"/>
                                      </p:to>
                                    </p:set>
                                    <p:animEffect transition="in" filter="wipe(down)">
                                      <p:cBhvr>
                                        <p:cTn id="165" dur="500"/>
                                        <p:tgtEl>
                                          <p:spTgt spid="353375"/>
                                        </p:tgtEl>
                                      </p:cBhvr>
                                    </p:animEffect>
                                  </p:childTnLst>
                                </p:cTn>
                              </p:par>
                              <p:par>
                                <p:cTn id="166" presetID="2" presetClass="entr" presetSubtype="4" fill="hold" grpId="0" nodeType="withEffect">
                                  <p:stCondLst>
                                    <p:cond delay="0"/>
                                  </p:stCondLst>
                                  <p:childTnLst>
                                    <p:set>
                                      <p:cBhvr>
                                        <p:cTn id="167" dur="1" fill="hold">
                                          <p:stCondLst>
                                            <p:cond delay="0"/>
                                          </p:stCondLst>
                                        </p:cTn>
                                        <p:tgtEl>
                                          <p:spTgt spid="353386"/>
                                        </p:tgtEl>
                                        <p:attrNameLst>
                                          <p:attrName>style.visibility</p:attrName>
                                        </p:attrNameLst>
                                      </p:cBhvr>
                                      <p:to>
                                        <p:strVal val="visible"/>
                                      </p:to>
                                    </p:set>
                                    <p:anim calcmode="lin" valueType="num">
                                      <p:cBhvr additive="base">
                                        <p:cTn id="168" dur="500" fill="hold"/>
                                        <p:tgtEl>
                                          <p:spTgt spid="353386"/>
                                        </p:tgtEl>
                                        <p:attrNameLst>
                                          <p:attrName>ppt_x</p:attrName>
                                        </p:attrNameLst>
                                      </p:cBhvr>
                                      <p:tavLst>
                                        <p:tav tm="0">
                                          <p:val>
                                            <p:strVal val="#ppt_x"/>
                                          </p:val>
                                        </p:tav>
                                        <p:tav tm="100000">
                                          <p:val>
                                            <p:strVal val="#ppt_x"/>
                                          </p:val>
                                        </p:tav>
                                      </p:tavLst>
                                    </p:anim>
                                    <p:anim calcmode="lin" valueType="num">
                                      <p:cBhvr additive="base">
                                        <p:cTn id="169" dur="500" fill="hold"/>
                                        <p:tgtEl>
                                          <p:spTgt spid="353386"/>
                                        </p:tgtEl>
                                        <p:attrNameLst>
                                          <p:attrName>ppt_y</p:attrName>
                                        </p:attrNameLst>
                                      </p:cBhvr>
                                      <p:tavLst>
                                        <p:tav tm="0">
                                          <p:val>
                                            <p:strVal val="1+#ppt_h/2"/>
                                          </p:val>
                                        </p:tav>
                                        <p:tav tm="100000">
                                          <p:val>
                                            <p:strVal val="#ppt_y"/>
                                          </p:val>
                                        </p:tav>
                                      </p:tavLst>
                                    </p:anim>
                                  </p:childTnLst>
                                </p:cTn>
                              </p:par>
                              <p:par>
                                <p:cTn id="170" presetID="22" presetClass="entr" presetSubtype="1" fill="hold" grpId="0" nodeType="withEffect">
                                  <p:stCondLst>
                                    <p:cond delay="0"/>
                                  </p:stCondLst>
                                  <p:childTnLst>
                                    <p:set>
                                      <p:cBhvr>
                                        <p:cTn id="171" dur="1" fill="hold">
                                          <p:stCondLst>
                                            <p:cond delay="0"/>
                                          </p:stCondLst>
                                        </p:cTn>
                                        <p:tgtEl>
                                          <p:spTgt spid="353387"/>
                                        </p:tgtEl>
                                        <p:attrNameLst>
                                          <p:attrName>style.visibility</p:attrName>
                                        </p:attrNameLst>
                                      </p:cBhvr>
                                      <p:to>
                                        <p:strVal val="visible"/>
                                      </p:to>
                                    </p:set>
                                    <p:animEffect transition="in" filter="wipe(up)">
                                      <p:cBhvr>
                                        <p:cTn id="172" dur="500"/>
                                        <p:tgtEl>
                                          <p:spTgt spid="353387"/>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353292"/>
                                        </p:tgtEl>
                                        <p:attrNameLst>
                                          <p:attrName>style.visibility</p:attrName>
                                        </p:attrNameLst>
                                      </p:cBhvr>
                                      <p:to>
                                        <p:strVal val="visible"/>
                                      </p:to>
                                    </p:set>
                                    <p:animEffect transition="in" filter="wipe(left)">
                                      <p:cBhvr>
                                        <p:cTn id="175" dur="500"/>
                                        <p:tgtEl>
                                          <p:spTgt spid="353292"/>
                                        </p:tgtEl>
                                      </p:cBhvr>
                                    </p:animEffect>
                                  </p:childTnLst>
                                </p:cTn>
                              </p:par>
                              <p:par>
                                <p:cTn id="176" presetID="22" presetClass="entr" presetSubtype="8" fill="hold" grpId="0" nodeType="withEffect">
                                  <p:stCondLst>
                                    <p:cond delay="0"/>
                                  </p:stCondLst>
                                  <p:childTnLst>
                                    <p:set>
                                      <p:cBhvr>
                                        <p:cTn id="177" dur="1" fill="hold">
                                          <p:stCondLst>
                                            <p:cond delay="0"/>
                                          </p:stCondLst>
                                        </p:cTn>
                                        <p:tgtEl>
                                          <p:spTgt spid="353383"/>
                                        </p:tgtEl>
                                        <p:attrNameLst>
                                          <p:attrName>style.visibility</p:attrName>
                                        </p:attrNameLst>
                                      </p:cBhvr>
                                      <p:to>
                                        <p:strVal val="visible"/>
                                      </p:to>
                                    </p:set>
                                    <p:animEffect transition="in" filter="wipe(left)">
                                      <p:cBhvr>
                                        <p:cTn id="178" dur="500"/>
                                        <p:tgtEl>
                                          <p:spTgt spid="353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0" grpId="0" animBg="1"/>
      <p:bldP spid="353291" grpId="0" animBg="1"/>
      <p:bldP spid="353292" grpId="0" animBg="1"/>
      <p:bldP spid="353293" grpId="0" animBg="1"/>
      <p:bldP spid="353294" grpId="0" animBg="1"/>
      <p:bldP spid="353298" grpId="0"/>
      <p:bldP spid="353317" grpId="0" animBg="1"/>
      <p:bldP spid="353323" grpId="0" animBg="1"/>
      <p:bldP spid="353328" grpId="0" animBg="1"/>
      <p:bldP spid="353334" grpId="0" animBg="1"/>
      <p:bldP spid="353345" grpId="0" animBg="1"/>
      <p:bldP spid="353346" grpId="0" animBg="1"/>
      <p:bldP spid="353347" grpId="0" animBg="1"/>
      <p:bldP spid="353348" grpId="0" animBg="1"/>
      <p:bldP spid="353349" grpId="0" animBg="1"/>
      <p:bldP spid="353350" grpId="0" animBg="1"/>
      <p:bldP spid="353351" grpId="0" animBg="1"/>
      <p:bldP spid="353352" grpId="0" animBg="1"/>
      <p:bldP spid="353353" grpId="0" animBg="1"/>
      <p:bldP spid="353354" grpId="0" animBg="1"/>
      <p:bldP spid="353355" grpId="0" animBg="1"/>
      <p:bldP spid="353356" grpId="0" animBg="1"/>
      <p:bldP spid="353357" grpId="0" animBg="1"/>
      <p:bldP spid="353358" grpId="0" animBg="1"/>
      <p:bldP spid="353359" grpId="0" animBg="1"/>
      <p:bldP spid="353360" grpId="0" animBg="1"/>
      <p:bldP spid="353361" grpId="0" animBg="1"/>
      <p:bldP spid="353362" grpId="0" animBg="1"/>
      <p:bldP spid="353363" grpId="0" animBg="1"/>
      <p:bldP spid="353364" grpId="0" animBg="1"/>
      <p:bldP spid="353365" grpId="0" animBg="1"/>
      <p:bldP spid="353366" grpId="0" animBg="1"/>
      <p:bldP spid="353367" grpId="0" animBg="1"/>
      <p:bldP spid="353368" grpId="0" animBg="1"/>
      <p:bldP spid="353369" grpId="0" animBg="1"/>
      <p:bldP spid="353370" grpId="0" animBg="1"/>
      <p:bldP spid="353371" grpId="0" animBg="1"/>
      <p:bldP spid="353372" grpId="0" animBg="1"/>
      <p:bldP spid="353373" grpId="0" animBg="1"/>
      <p:bldP spid="353374" grpId="0" animBg="1"/>
      <p:bldP spid="353375" grpId="0" animBg="1"/>
      <p:bldP spid="353377" grpId="0"/>
      <p:bldP spid="353378" grpId="0"/>
      <p:bldP spid="353379" grpId="0" animBg="1"/>
      <p:bldP spid="353380" grpId="0"/>
      <p:bldP spid="353381" grpId="0"/>
      <p:bldP spid="353382" grpId="0"/>
      <p:bldP spid="353383" grpId="0"/>
      <p:bldP spid="353384" grpId="0"/>
      <p:bldP spid="353385" grpId="0" animBg="1"/>
      <p:bldP spid="353386" grpId="0"/>
      <p:bldP spid="353387" grpId="0" animBg="1"/>
      <p:bldP spid="353388" grpId="0"/>
      <p:bldP spid="353389" grpId="0" animBg="1"/>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0" y="0"/>
            <a:ext cx="9144000" cy="381000"/>
          </a:xfrm>
        </p:spPr>
        <p:txBody>
          <a:bodyPr/>
          <a:lstStyle/>
          <a:p>
            <a:r>
              <a:rPr lang="en-US" sz="3200" dirty="0"/>
              <a:t>Performance </a:t>
            </a:r>
            <a:r>
              <a:rPr lang="en-US" sz="3200" dirty="0" smtClean="0"/>
              <a:t>comparison: Multi-Program </a:t>
            </a:r>
            <a:endParaRPr lang="en-US" sz="3200" dirty="0"/>
          </a:p>
        </p:txBody>
      </p:sp>
      <p:sp>
        <p:nvSpPr>
          <p:cNvPr id="354307" name="Line 3"/>
          <p:cNvSpPr>
            <a:spLocks noChangeShapeType="1"/>
          </p:cNvSpPr>
          <p:nvPr/>
        </p:nvSpPr>
        <p:spPr bwMode="auto">
          <a:xfrm>
            <a:off x="885825" y="1585913"/>
            <a:ext cx="0" cy="4608512"/>
          </a:xfrm>
          <a:prstGeom prst="line">
            <a:avLst/>
          </a:prstGeom>
          <a:noFill/>
          <a:ln w="38100">
            <a:solidFill>
              <a:srgbClr val="00FF00"/>
            </a:solidFill>
            <a:round/>
            <a:headEnd/>
            <a:tailEnd/>
          </a:ln>
          <a:effectLst/>
        </p:spPr>
        <p:txBody>
          <a:bodyPr/>
          <a:lstStyle/>
          <a:p>
            <a:endParaRPr lang="en-US"/>
          </a:p>
        </p:txBody>
      </p:sp>
      <p:sp>
        <p:nvSpPr>
          <p:cNvPr id="354308" name="Line 4"/>
          <p:cNvSpPr>
            <a:spLocks noChangeShapeType="1"/>
          </p:cNvSpPr>
          <p:nvPr/>
        </p:nvSpPr>
        <p:spPr bwMode="auto">
          <a:xfrm>
            <a:off x="885825" y="6194425"/>
            <a:ext cx="8258175" cy="0"/>
          </a:xfrm>
          <a:prstGeom prst="line">
            <a:avLst/>
          </a:prstGeom>
          <a:noFill/>
          <a:ln w="38100">
            <a:solidFill>
              <a:srgbClr val="00FF00"/>
            </a:solidFill>
            <a:round/>
            <a:headEnd/>
            <a:tailEnd/>
          </a:ln>
          <a:effectLst/>
        </p:spPr>
        <p:txBody>
          <a:bodyPr/>
          <a:lstStyle/>
          <a:p>
            <a:endParaRPr lang="en-US"/>
          </a:p>
        </p:txBody>
      </p:sp>
      <p:sp>
        <p:nvSpPr>
          <p:cNvPr id="354309" name="Line 5"/>
          <p:cNvSpPr>
            <a:spLocks noChangeShapeType="1"/>
          </p:cNvSpPr>
          <p:nvPr/>
        </p:nvSpPr>
        <p:spPr bwMode="auto">
          <a:xfrm>
            <a:off x="885825" y="5272088"/>
            <a:ext cx="8258175" cy="0"/>
          </a:xfrm>
          <a:prstGeom prst="line">
            <a:avLst/>
          </a:prstGeom>
          <a:noFill/>
          <a:ln w="38100">
            <a:solidFill>
              <a:srgbClr val="00FF00"/>
            </a:solidFill>
            <a:prstDash val="dash"/>
            <a:round/>
            <a:headEnd/>
            <a:tailEnd/>
          </a:ln>
          <a:effectLst/>
        </p:spPr>
        <p:txBody>
          <a:bodyPr/>
          <a:lstStyle/>
          <a:p>
            <a:endParaRPr lang="en-US"/>
          </a:p>
        </p:txBody>
      </p:sp>
      <p:sp>
        <p:nvSpPr>
          <p:cNvPr id="354310" name="Line 6"/>
          <p:cNvSpPr>
            <a:spLocks noChangeShapeType="1"/>
          </p:cNvSpPr>
          <p:nvPr/>
        </p:nvSpPr>
        <p:spPr bwMode="auto">
          <a:xfrm>
            <a:off x="885825" y="4351338"/>
            <a:ext cx="8258175" cy="0"/>
          </a:xfrm>
          <a:prstGeom prst="line">
            <a:avLst/>
          </a:prstGeom>
          <a:noFill/>
          <a:ln w="38100">
            <a:solidFill>
              <a:srgbClr val="00FF00"/>
            </a:solidFill>
            <a:prstDash val="dash"/>
            <a:round/>
            <a:headEnd/>
            <a:tailEnd/>
          </a:ln>
          <a:effectLst/>
        </p:spPr>
        <p:txBody>
          <a:bodyPr/>
          <a:lstStyle/>
          <a:p>
            <a:endParaRPr lang="en-US"/>
          </a:p>
        </p:txBody>
      </p:sp>
      <p:sp>
        <p:nvSpPr>
          <p:cNvPr id="354311" name="Line 7"/>
          <p:cNvSpPr>
            <a:spLocks noChangeShapeType="1"/>
          </p:cNvSpPr>
          <p:nvPr/>
        </p:nvSpPr>
        <p:spPr bwMode="auto">
          <a:xfrm>
            <a:off x="885825" y="3429000"/>
            <a:ext cx="8258175" cy="0"/>
          </a:xfrm>
          <a:prstGeom prst="line">
            <a:avLst/>
          </a:prstGeom>
          <a:noFill/>
          <a:ln w="38100">
            <a:solidFill>
              <a:srgbClr val="00FF00"/>
            </a:solidFill>
            <a:prstDash val="dash"/>
            <a:round/>
            <a:headEnd/>
            <a:tailEnd/>
          </a:ln>
          <a:effectLst/>
        </p:spPr>
        <p:txBody>
          <a:bodyPr/>
          <a:lstStyle/>
          <a:p>
            <a:endParaRPr lang="en-US"/>
          </a:p>
        </p:txBody>
      </p:sp>
      <p:sp>
        <p:nvSpPr>
          <p:cNvPr id="354312" name="Line 8"/>
          <p:cNvSpPr>
            <a:spLocks noChangeShapeType="1"/>
          </p:cNvSpPr>
          <p:nvPr/>
        </p:nvSpPr>
        <p:spPr bwMode="auto">
          <a:xfrm>
            <a:off x="885825" y="2506663"/>
            <a:ext cx="8258175" cy="0"/>
          </a:xfrm>
          <a:prstGeom prst="line">
            <a:avLst/>
          </a:prstGeom>
          <a:noFill/>
          <a:ln w="38100">
            <a:solidFill>
              <a:srgbClr val="00FF00"/>
            </a:solidFill>
            <a:prstDash val="dash"/>
            <a:round/>
            <a:headEnd/>
            <a:tailEnd/>
          </a:ln>
          <a:effectLst/>
        </p:spPr>
        <p:txBody>
          <a:bodyPr/>
          <a:lstStyle/>
          <a:p>
            <a:endParaRPr lang="en-US"/>
          </a:p>
        </p:txBody>
      </p:sp>
      <p:sp>
        <p:nvSpPr>
          <p:cNvPr id="354313" name="Line 9"/>
          <p:cNvSpPr>
            <a:spLocks noChangeShapeType="1"/>
          </p:cNvSpPr>
          <p:nvPr/>
        </p:nvSpPr>
        <p:spPr bwMode="auto">
          <a:xfrm>
            <a:off x="885825" y="1585913"/>
            <a:ext cx="8258175" cy="0"/>
          </a:xfrm>
          <a:prstGeom prst="line">
            <a:avLst/>
          </a:prstGeom>
          <a:noFill/>
          <a:ln w="38100">
            <a:solidFill>
              <a:srgbClr val="00FF00"/>
            </a:solidFill>
            <a:prstDash val="dash"/>
            <a:round/>
            <a:headEnd/>
            <a:tailEnd/>
          </a:ln>
          <a:effectLst/>
        </p:spPr>
        <p:txBody>
          <a:bodyPr/>
          <a:lstStyle/>
          <a:p>
            <a:endParaRPr lang="en-US"/>
          </a:p>
        </p:txBody>
      </p:sp>
      <p:sp>
        <p:nvSpPr>
          <p:cNvPr id="354314" name="Rectangle 10"/>
          <p:cNvSpPr>
            <a:spLocks noChangeArrowheads="1"/>
          </p:cNvSpPr>
          <p:nvPr/>
        </p:nvSpPr>
        <p:spPr bwMode="auto">
          <a:xfrm>
            <a:off x="1057275" y="3948113"/>
            <a:ext cx="173038" cy="224631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16" name="Rectangle 12"/>
          <p:cNvSpPr>
            <a:spLocks noChangeArrowheads="1"/>
          </p:cNvSpPr>
          <p:nvPr/>
        </p:nvSpPr>
        <p:spPr bwMode="auto">
          <a:xfrm>
            <a:off x="1057275" y="1700213"/>
            <a:ext cx="460375" cy="17303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17" name="Rectangle 13"/>
          <p:cNvSpPr>
            <a:spLocks noChangeArrowheads="1"/>
          </p:cNvSpPr>
          <p:nvPr/>
        </p:nvSpPr>
        <p:spPr bwMode="auto">
          <a:xfrm>
            <a:off x="1057275" y="2046288"/>
            <a:ext cx="460375" cy="17303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18" name="Rectangle 14"/>
          <p:cNvSpPr>
            <a:spLocks noChangeArrowheads="1"/>
          </p:cNvSpPr>
          <p:nvPr/>
        </p:nvSpPr>
        <p:spPr bwMode="auto">
          <a:xfrm>
            <a:off x="1057275" y="2392363"/>
            <a:ext cx="460375" cy="17303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19" name="Text Box 15"/>
          <p:cNvSpPr txBox="1">
            <a:spLocks noChangeArrowheads="1"/>
          </p:cNvSpPr>
          <p:nvPr/>
        </p:nvSpPr>
        <p:spPr bwMode="auto">
          <a:xfrm>
            <a:off x="1519238" y="2506663"/>
            <a:ext cx="1266825" cy="519112"/>
          </a:xfrm>
          <a:prstGeom prst="rect">
            <a:avLst/>
          </a:prstGeom>
          <a:noFill/>
          <a:ln w="9525">
            <a:noFill/>
            <a:miter lim="800000"/>
            <a:headEnd/>
            <a:tailEnd/>
          </a:ln>
          <a:effectLst/>
        </p:spPr>
        <p:txBody>
          <a:bodyPr>
            <a:spAutoFit/>
          </a:bodyPr>
          <a:lstStyle/>
          <a:p>
            <a:r>
              <a:rPr lang="en-US" sz="2800"/>
              <a:t>Page</a:t>
            </a:r>
          </a:p>
        </p:txBody>
      </p:sp>
      <p:sp>
        <p:nvSpPr>
          <p:cNvPr id="354320" name="Text Box 16"/>
          <p:cNvSpPr txBox="1">
            <a:spLocks noChangeArrowheads="1"/>
          </p:cNvSpPr>
          <p:nvPr/>
        </p:nvSpPr>
        <p:spPr bwMode="auto">
          <a:xfrm>
            <a:off x="0" y="893763"/>
            <a:ext cx="7286625" cy="579437"/>
          </a:xfrm>
          <a:prstGeom prst="rect">
            <a:avLst/>
          </a:prstGeom>
          <a:noFill/>
          <a:ln w="9525">
            <a:noFill/>
            <a:miter lim="800000"/>
            <a:headEnd/>
            <a:tailEnd/>
          </a:ln>
          <a:effectLst/>
        </p:spPr>
        <p:txBody>
          <a:bodyPr wrap="none">
            <a:spAutoFit/>
          </a:bodyPr>
          <a:lstStyle/>
          <a:p>
            <a:r>
              <a:rPr lang="en-US" sz="3200"/>
              <a:t>Normalized avg. cycles (lower is better)</a:t>
            </a:r>
          </a:p>
        </p:txBody>
      </p:sp>
      <p:sp>
        <p:nvSpPr>
          <p:cNvPr id="354321" name="Text Box 17"/>
          <p:cNvSpPr txBox="1">
            <a:spLocks noChangeArrowheads="1"/>
          </p:cNvSpPr>
          <p:nvPr/>
        </p:nvSpPr>
        <p:spPr bwMode="auto">
          <a:xfrm>
            <a:off x="193675" y="5791200"/>
            <a:ext cx="752475" cy="579438"/>
          </a:xfrm>
          <a:prstGeom prst="rect">
            <a:avLst/>
          </a:prstGeom>
          <a:noFill/>
          <a:ln w="9525">
            <a:noFill/>
            <a:miter lim="800000"/>
            <a:headEnd/>
            <a:tailEnd/>
          </a:ln>
          <a:effectLst/>
        </p:spPr>
        <p:txBody>
          <a:bodyPr wrap="none">
            <a:spAutoFit/>
          </a:bodyPr>
          <a:lstStyle/>
          <a:p>
            <a:r>
              <a:rPr lang="en-US" sz="3200"/>
              <a:t>0.6</a:t>
            </a:r>
          </a:p>
        </p:txBody>
      </p:sp>
      <p:sp>
        <p:nvSpPr>
          <p:cNvPr id="354322" name="Text Box 18"/>
          <p:cNvSpPr txBox="1">
            <a:spLocks noChangeArrowheads="1"/>
          </p:cNvSpPr>
          <p:nvPr/>
        </p:nvSpPr>
        <p:spPr bwMode="auto">
          <a:xfrm>
            <a:off x="193675" y="4984750"/>
            <a:ext cx="752475" cy="579438"/>
          </a:xfrm>
          <a:prstGeom prst="rect">
            <a:avLst/>
          </a:prstGeom>
          <a:noFill/>
          <a:ln w="9525">
            <a:noFill/>
            <a:miter lim="800000"/>
            <a:headEnd/>
            <a:tailEnd/>
          </a:ln>
          <a:effectLst/>
        </p:spPr>
        <p:txBody>
          <a:bodyPr wrap="none">
            <a:spAutoFit/>
          </a:bodyPr>
          <a:lstStyle/>
          <a:p>
            <a:r>
              <a:rPr lang="en-US" sz="3200"/>
              <a:t>0.7</a:t>
            </a:r>
          </a:p>
        </p:txBody>
      </p:sp>
      <p:sp>
        <p:nvSpPr>
          <p:cNvPr id="354323" name="Text Box 19"/>
          <p:cNvSpPr txBox="1">
            <a:spLocks noChangeArrowheads="1"/>
          </p:cNvSpPr>
          <p:nvPr/>
        </p:nvSpPr>
        <p:spPr bwMode="auto">
          <a:xfrm>
            <a:off x="193675" y="4062413"/>
            <a:ext cx="752475" cy="579437"/>
          </a:xfrm>
          <a:prstGeom prst="rect">
            <a:avLst/>
          </a:prstGeom>
          <a:noFill/>
          <a:ln w="9525">
            <a:noFill/>
            <a:miter lim="800000"/>
            <a:headEnd/>
            <a:tailEnd/>
          </a:ln>
          <a:effectLst/>
        </p:spPr>
        <p:txBody>
          <a:bodyPr wrap="none">
            <a:spAutoFit/>
          </a:bodyPr>
          <a:lstStyle/>
          <a:p>
            <a:r>
              <a:rPr lang="en-US" sz="3200"/>
              <a:t>0.8</a:t>
            </a:r>
          </a:p>
        </p:txBody>
      </p:sp>
      <p:sp>
        <p:nvSpPr>
          <p:cNvPr id="354324" name="Text Box 20"/>
          <p:cNvSpPr txBox="1">
            <a:spLocks noChangeArrowheads="1"/>
          </p:cNvSpPr>
          <p:nvPr/>
        </p:nvSpPr>
        <p:spPr bwMode="auto">
          <a:xfrm>
            <a:off x="193675" y="3141663"/>
            <a:ext cx="752475" cy="579437"/>
          </a:xfrm>
          <a:prstGeom prst="rect">
            <a:avLst/>
          </a:prstGeom>
          <a:noFill/>
          <a:ln w="9525">
            <a:noFill/>
            <a:miter lim="800000"/>
            <a:headEnd/>
            <a:tailEnd/>
          </a:ln>
          <a:effectLst/>
        </p:spPr>
        <p:txBody>
          <a:bodyPr wrap="none">
            <a:spAutoFit/>
          </a:bodyPr>
          <a:lstStyle/>
          <a:p>
            <a:r>
              <a:rPr lang="en-US" sz="3200"/>
              <a:t>0.9</a:t>
            </a:r>
          </a:p>
        </p:txBody>
      </p:sp>
      <p:sp>
        <p:nvSpPr>
          <p:cNvPr id="354325" name="Text Box 21"/>
          <p:cNvSpPr txBox="1">
            <a:spLocks noChangeArrowheads="1"/>
          </p:cNvSpPr>
          <p:nvPr/>
        </p:nvSpPr>
        <p:spPr bwMode="auto">
          <a:xfrm>
            <a:off x="193675" y="2219325"/>
            <a:ext cx="752475" cy="579438"/>
          </a:xfrm>
          <a:prstGeom prst="rect">
            <a:avLst/>
          </a:prstGeom>
          <a:noFill/>
          <a:ln w="9525">
            <a:noFill/>
            <a:miter lim="800000"/>
            <a:headEnd/>
            <a:tailEnd/>
          </a:ln>
          <a:effectLst/>
        </p:spPr>
        <p:txBody>
          <a:bodyPr wrap="none">
            <a:spAutoFit/>
          </a:bodyPr>
          <a:lstStyle/>
          <a:p>
            <a:r>
              <a:rPr lang="en-US" sz="3200"/>
              <a:t>1.0</a:t>
            </a:r>
          </a:p>
        </p:txBody>
      </p:sp>
      <p:sp>
        <p:nvSpPr>
          <p:cNvPr id="354326" name="Text Box 22"/>
          <p:cNvSpPr txBox="1">
            <a:spLocks noChangeArrowheads="1"/>
          </p:cNvSpPr>
          <p:nvPr/>
        </p:nvSpPr>
        <p:spPr bwMode="auto">
          <a:xfrm>
            <a:off x="136525" y="1355725"/>
            <a:ext cx="752475" cy="579438"/>
          </a:xfrm>
          <a:prstGeom prst="rect">
            <a:avLst/>
          </a:prstGeom>
          <a:noFill/>
          <a:ln w="9525">
            <a:noFill/>
            <a:miter lim="800000"/>
            <a:headEnd/>
            <a:tailEnd/>
          </a:ln>
          <a:effectLst/>
        </p:spPr>
        <p:txBody>
          <a:bodyPr wrap="none">
            <a:spAutoFit/>
          </a:bodyPr>
          <a:lstStyle/>
          <a:p>
            <a:r>
              <a:rPr lang="en-US" sz="3200"/>
              <a:t>1.1</a:t>
            </a:r>
          </a:p>
        </p:txBody>
      </p:sp>
      <p:sp>
        <p:nvSpPr>
          <p:cNvPr id="354327" name="Text Box 23"/>
          <p:cNvSpPr txBox="1">
            <a:spLocks noChangeArrowheads="1"/>
          </p:cNvSpPr>
          <p:nvPr/>
        </p:nvSpPr>
        <p:spPr bwMode="auto">
          <a:xfrm>
            <a:off x="987425" y="6194425"/>
            <a:ext cx="876300" cy="457200"/>
          </a:xfrm>
          <a:prstGeom prst="rect">
            <a:avLst/>
          </a:prstGeom>
          <a:noFill/>
          <a:ln w="9525">
            <a:noFill/>
            <a:miter lim="800000"/>
            <a:headEnd/>
            <a:tailEnd/>
          </a:ln>
          <a:effectLst/>
        </p:spPr>
        <p:txBody>
          <a:bodyPr wrap="none">
            <a:spAutoFit/>
          </a:bodyPr>
          <a:lstStyle/>
          <a:p>
            <a:r>
              <a:rPr lang="en-US" sz="2400"/>
              <a:t>MIX1</a:t>
            </a:r>
          </a:p>
        </p:txBody>
      </p:sp>
      <p:sp>
        <p:nvSpPr>
          <p:cNvPr id="354328" name="Text Box 24"/>
          <p:cNvSpPr txBox="1">
            <a:spLocks noChangeArrowheads="1"/>
          </p:cNvSpPr>
          <p:nvPr/>
        </p:nvSpPr>
        <p:spPr bwMode="auto">
          <a:xfrm>
            <a:off x="1922463" y="6194425"/>
            <a:ext cx="876300" cy="457200"/>
          </a:xfrm>
          <a:prstGeom prst="rect">
            <a:avLst/>
          </a:prstGeom>
          <a:noFill/>
          <a:ln w="9525">
            <a:noFill/>
            <a:miter lim="800000"/>
            <a:headEnd/>
            <a:tailEnd/>
          </a:ln>
          <a:effectLst/>
        </p:spPr>
        <p:txBody>
          <a:bodyPr wrap="none">
            <a:spAutoFit/>
          </a:bodyPr>
          <a:lstStyle/>
          <a:p>
            <a:r>
              <a:rPr lang="en-US" sz="2400"/>
              <a:t>MIX2</a:t>
            </a:r>
          </a:p>
        </p:txBody>
      </p:sp>
      <p:sp>
        <p:nvSpPr>
          <p:cNvPr id="354329" name="Text Box 25"/>
          <p:cNvSpPr txBox="1">
            <a:spLocks noChangeArrowheads="1"/>
          </p:cNvSpPr>
          <p:nvPr/>
        </p:nvSpPr>
        <p:spPr bwMode="auto">
          <a:xfrm>
            <a:off x="2843213" y="6194425"/>
            <a:ext cx="876300" cy="457200"/>
          </a:xfrm>
          <a:prstGeom prst="rect">
            <a:avLst/>
          </a:prstGeom>
          <a:noFill/>
          <a:ln w="9525">
            <a:noFill/>
            <a:miter lim="800000"/>
            <a:headEnd/>
            <a:tailEnd/>
          </a:ln>
          <a:effectLst/>
        </p:spPr>
        <p:txBody>
          <a:bodyPr wrap="none">
            <a:spAutoFit/>
          </a:bodyPr>
          <a:lstStyle/>
          <a:p>
            <a:r>
              <a:rPr lang="en-US" sz="2400"/>
              <a:t>MIX3</a:t>
            </a:r>
          </a:p>
        </p:txBody>
      </p:sp>
      <p:sp>
        <p:nvSpPr>
          <p:cNvPr id="354330" name="Text Box 26"/>
          <p:cNvSpPr txBox="1">
            <a:spLocks noChangeArrowheads="1"/>
          </p:cNvSpPr>
          <p:nvPr/>
        </p:nvSpPr>
        <p:spPr bwMode="auto">
          <a:xfrm>
            <a:off x="3752850" y="6194425"/>
            <a:ext cx="876300" cy="457200"/>
          </a:xfrm>
          <a:prstGeom prst="rect">
            <a:avLst/>
          </a:prstGeom>
          <a:noFill/>
          <a:ln w="9525">
            <a:noFill/>
            <a:miter lim="800000"/>
            <a:headEnd/>
            <a:tailEnd/>
          </a:ln>
          <a:effectLst/>
        </p:spPr>
        <p:txBody>
          <a:bodyPr wrap="none">
            <a:spAutoFit/>
          </a:bodyPr>
          <a:lstStyle/>
          <a:p>
            <a:r>
              <a:rPr lang="en-US" sz="2400"/>
              <a:t>MIX4</a:t>
            </a:r>
          </a:p>
        </p:txBody>
      </p:sp>
      <p:sp>
        <p:nvSpPr>
          <p:cNvPr id="354331" name="Text Box 27"/>
          <p:cNvSpPr txBox="1">
            <a:spLocks noChangeArrowheads="1"/>
          </p:cNvSpPr>
          <p:nvPr/>
        </p:nvSpPr>
        <p:spPr bwMode="auto">
          <a:xfrm>
            <a:off x="4687888" y="6194425"/>
            <a:ext cx="876300" cy="457200"/>
          </a:xfrm>
          <a:prstGeom prst="rect">
            <a:avLst/>
          </a:prstGeom>
          <a:noFill/>
          <a:ln w="9525">
            <a:noFill/>
            <a:miter lim="800000"/>
            <a:headEnd/>
            <a:tailEnd/>
          </a:ln>
          <a:effectLst/>
        </p:spPr>
        <p:txBody>
          <a:bodyPr wrap="none">
            <a:spAutoFit/>
          </a:bodyPr>
          <a:lstStyle/>
          <a:p>
            <a:r>
              <a:rPr lang="en-US" sz="2400"/>
              <a:t>MIX5</a:t>
            </a:r>
          </a:p>
        </p:txBody>
      </p:sp>
      <p:sp>
        <p:nvSpPr>
          <p:cNvPr id="354332" name="Text Box 28"/>
          <p:cNvSpPr txBox="1">
            <a:spLocks noChangeArrowheads="1"/>
          </p:cNvSpPr>
          <p:nvPr/>
        </p:nvSpPr>
        <p:spPr bwMode="auto">
          <a:xfrm>
            <a:off x="5608638" y="6194425"/>
            <a:ext cx="927100" cy="457200"/>
          </a:xfrm>
          <a:prstGeom prst="rect">
            <a:avLst/>
          </a:prstGeom>
          <a:noFill/>
          <a:ln w="9525">
            <a:noFill/>
            <a:miter lim="800000"/>
            <a:headEnd/>
            <a:tailEnd/>
          </a:ln>
          <a:effectLst/>
        </p:spPr>
        <p:txBody>
          <a:bodyPr>
            <a:spAutoFit/>
          </a:bodyPr>
          <a:lstStyle/>
          <a:p>
            <a:r>
              <a:rPr lang="en-US" sz="2400"/>
              <a:t>MIX6</a:t>
            </a:r>
          </a:p>
        </p:txBody>
      </p:sp>
      <p:sp>
        <p:nvSpPr>
          <p:cNvPr id="354333" name="Rectangle 29"/>
          <p:cNvSpPr>
            <a:spLocks noChangeArrowheads="1"/>
          </p:cNvSpPr>
          <p:nvPr/>
        </p:nvSpPr>
        <p:spPr bwMode="auto">
          <a:xfrm>
            <a:off x="1230313" y="3948113"/>
            <a:ext cx="173037" cy="224631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34" name="Rectangle 30"/>
          <p:cNvSpPr>
            <a:spLocks noChangeArrowheads="1"/>
          </p:cNvSpPr>
          <p:nvPr/>
        </p:nvSpPr>
        <p:spPr bwMode="auto">
          <a:xfrm>
            <a:off x="1403350" y="3948113"/>
            <a:ext cx="173038" cy="2246312"/>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35" name="Rectangle 31"/>
          <p:cNvSpPr>
            <a:spLocks noChangeArrowheads="1"/>
          </p:cNvSpPr>
          <p:nvPr/>
        </p:nvSpPr>
        <p:spPr bwMode="auto">
          <a:xfrm>
            <a:off x="1576388" y="4351338"/>
            <a:ext cx="173037" cy="184308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37" name="Line 33"/>
          <p:cNvSpPr>
            <a:spLocks noChangeShapeType="1"/>
          </p:cNvSpPr>
          <p:nvPr/>
        </p:nvSpPr>
        <p:spPr bwMode="auto">
          <a:xfrm>
            <a:off x="885825" y="2506663"/>
            <a:ext cx="8258175" cy="0"/>
          </a:xfrm>
          <a:prstGeom prst="line">
            <a:avLst/>
          </a:prstGeom>
          <a:noFill/>
          <a:ln w="38100">
            <a:solidFill>
              <a:srgbClr val="FF3300"/>
            </a:solidFill>
            <a:round/>
            <a:headEnd/>
            <a:tailEnd/>
          </a:ln>
          <a:effectLst/>
        </p:spPr>
        <p:txBody>
          <a:bodyPr/>
          <a:lstStyle/>
          <a:p>
            <a:endParaRPr lang="en-US"/>
          </a:p>
        </p:txBody>
      </p:sp>
      <p:sp>
        <p:nvSpPr>
          <p:cNvPr id="354338" name="Rectangle 34"/>
          <p:cNvSpPr>
            <a:spLocks noChangeArrowheads="1"/>
          </p:cNvSpPr>
          <p:nvPr/>
        </p:nvSpPr>
        <p:spPr bwMode="auto">
          <a:xfrm>
            <a:off x="1979613" y="3602038"/>
            <a:ext cx="173037" cy="259238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39" name="Rectangle 35"/>
          <p:cNvSpPr>
            <a:spLocks noChangeArrowheads="1"/>
          </p:cNvSpPr>
          <p:nvPr/>
        </p:nvSpPr>
        <p:spPr bwMode="auto">
          <a:xfrm>
            <a:off x="2152650" y="3141663"/>
            <a:ext cx="173038" cy="305276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40" name="Rectangle 36"/>
          <p:cNvSpPr>
            <a:spLocks noChangeArrowheads="1"/>
          </p:cNvSpPr>
          <p:nvPr/>
        </p:nvSpPr>
        <p:spPr bwMode="auto">
          <a:xfrm>
            <a:off x="2325688" y="3429000"/>
            <a:ext cx="173037" cy="2765425"/>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42" name="Rectangle 38"/>
          <p:cNvSpPr>
            <a:spLocks noChangeArrowheads="1"/>
          </p:cNvSpPr>
          <p:nvPr/>
        </p:nvSpPr>
        <p:spPr bwMode="auto">
          <a:xfrm>
            <a:off x="2498725" y="3948113"/>
            <a:ext cx="171450"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43" name="Rectangle 39"/>
          <p:cNvSpPr>
            <a:spLocks noChangeArrowheads="1"/>
          </p:cNvSpPr>
          <p:nvPr/>
        </p:nvSpPr>
        <p:spPr bwMode="auto">
          <a:xfrm>
            <a:off x="2901950" y="3889375"/>
            <a:ext cx="173038" cy="230505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44" name="Rectangle 40"/>
          <p:cNvSpPr>
            <a:spLocks noChangeArrowheads="1"/>
          </p:cNvSpPr>
          <p:nvPr/>
        </p:nvSpPr>
        <p:spPr bwMode="auto">
          <a:xfrm>
            <a:off x="3074988" y="3889375"/>
            <a:ext cx="171450" cy="230505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45" name="Rectangle 41"/>
          <p:cNvSpPr>
            <a:spLocks noChangeArrowheads="1"/>
          </p:cNvSpPr>
          <p:nvPr/>
        </p:nvSpPr>
        <p:spPr bwMode="auto">
          <a:xfrm>
            <a:off x="3246438" y="3716338"/>
            <a:ext cx="173037" cy="247808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47" name="Rectangle 43"/>
          <p:cNvSpPr>
            <a:spLocks noChangeArrowheads="1"/>
          </p:cNvSpPr>
          <p:nvPr/>
        </p:nvSpPr>
        <p:spPr bwMode="auto">
          <a:xfrm>
            <a:off x="3419475" y="3948113"/>
            <a:ext cx="173038"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48" name="Rectangle 44"/>
          <p:cNvSpPr>
            <a:spLocks noChangeArrowheads="1"/>
          </p:cNvSpPr>
          <p:nvPr/>
        </p:nvSpPr>
        <p:spPr bwMode="auto">
          <a:xfrm>
            <a:off x="3822700" y="3429000"/>
            <a:ext cx="173038" cy="276542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49" name="Rectangle 45"/>
          <p:cNvSpPr>
            <a:spLocks noChangeArrowheads="1"/>
          </p:cNvSpPr>
          <p:nvPr/>
        </p:nvSpPr>
        <p:spPr bwMode="auto">
          <a:xfrm>
            <a:off x="3995738" y="3025775"/>
            <a:ext cx="173037" cy="316865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50" name="Rectangle 46"/>
          <p:cNvSpPr>
            <a:spLocks noChangeArrowheads="1"/>
          </p:cNvSpPr>
          <p:nvPr/>
        </p:nvSpPr>
        <p:spPr bwMode="auto">
          <a:xfrm>
            <a:off x="4168775" y="3198813"/>
            <a:ext cx="173038" cy="2995612"/>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52" name="Rectangle 48"/>
          <p:cNvSpPr>
            <a:spLocks noChangeArrowheads="1"/>
          </p:cNvSpPr>
          <p:nvPr/>
        </p:nvSpPr>
        <p:spPr bwMode="auto">
          <a:xfrm>
            <a:off x="4341813" y="3716338"/>
            <a:ext cx="173037" cy="247808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53" name="Rectangle 49"/>
          <p:cNvSpPr>
            <a:spLocks noChangeArrowheads="1"/>
          </p:cNvSpPr>
          <p:nvPr/>
        </p:nvSpPr>
        <p:spPr bwMode="auto">
          <a:xfrm>
            <a:off x="4745038" y="3544888"/>
            <a:ext cx="173037" cy="264953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54" name="Rectangle 50"/>
          <p:cNvSpPr>
            <a:spLocks noChangeArrowheads="1"/>
          </p:cNvSpPr>
          <p:nvPr/>
        </p:nvSpPr>
        <p:spPr bwMode="auto">
          <a:xfrm>
            <a:off x="4918075" y="3659188"/>
            <a:ext cx="173038" cy="253523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55" name="Rectangle 51"/>
          <p:cNvSpPr>
            <a:spLocks noChangeArrowheads="1"/>
          </p:cNvSpPr>
          <p:nvPr/>
        </p:nvSpPr>
        <p:spPr bwMode="auto">
          <a:xfrm>
            <a:off x="5091113" y="2738438"/>
            <a:ext cx="171450" cy="345598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57" name="Rectangle 53"/>
          <p:cNvSpPr>
            <a:spLocks noChangeArrowheads="1"/>
          </p:cNvSpPr>
          <p:nvPr/>
        </p:nvSpPr>
        <p:spPr bwMode="auto">
          <a:xfrm>
            <a:off x="5262563" y="3948113"/>
            <a:ext cx="173037"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58" name="Rectangle 54"/>
          <p:cNvSpPr>
            <a:spLocks noChangeArrowheads="1"/>
          </p:cNvSpPr>
          <p:nvPr/>
        </p:nvSpPr>
        <p:spPr bwMode="auto">
          <a:xfrm>
            <a:off x="5665788" y="3889375"/>
            <a:ext cx="173037" cy="230505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59" name="Rectangle 55"/>
          <p:cNvSpPr>
            <a:spLocks noChangeArrowheads="1"/>
          </p:cNvSpPr>
          <p:nvPr/>
        </p:nvSpPr>
        <p:spPr bwMode="auto">
          <a:xfrm>
            <a:off x="5838825" y="3775075"/>
            <a:ext cx="173038" cy="241935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60" name="Rectangle 56"/>
          <p:cNvSpPr>
            <a:spLocks noChangeArrowheads="1"/>
          </p:cNvSpPr>
          <p:nvPr/>
        </p:nvSpPr>
        <p:spPr bwMode="auto">
          <a:xfrm>
            <a:off x="6011863" y="2968625"/>
            <a:ext cx="173037" cy="32258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62" name="Rectangle 58"/>
          <p:cNvSpPr>
            <a:spLocks noChangeArrowheads="1"/>
          </p:cNvSpPr>
          <p:nvPr/>
        </p:nvSpPr>
        <p:spPr bwMode="auto">
          <a:xfrm>
            <a:off x="6184900" y="4005263"/>
            <a:ext cx="173038" cy="218916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63" name="Rectangle 59"/>
          <p:cNvSpPr>
            <a:spLocks noChangeArrowheads="1"/>
          </p:cNvSpPr>
          <p:nvPr/>
        </p:nvSpPr>
        <p:spPr bwMode="auto">
          <a:xfrm>
            <a:off x="6588125" y="3602038"/>
            <a:ext cx="173038" cy="259238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64" name="Rectangle 60"/>
          <p:cNvSpPr>
            <a:spLocks noChangeArrowheads="1"/>
          </p:cNvSpPr>
          <p:nvPr/>
        </p:nvSpPr>
        <p:spPr bwMode="auto">
          <a:xfrm>
            <a:off x="6761163" y="3716338"/>
            <a:ext cx="173037" cy="247808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65" name="Rectangle 61"/>
          <p:cNvSpPr>
            <a:spLocks noChangeArrowheads="1"/>
          </p:cNvSpPr>
          <p:nvPr/>
        </p:nvSpPr>
        <p:spPr bwMode="auto">
          <a:xfrm>
            <a:off x="6934200" y="2909888"/>
            <a:ext cx="173038" cy="328453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67" name="Rectangle 63"/>
          <p:cNvSpPr>
            <a:spLocks noChangeArrowheads="1"/>
          </p:cNvSpPr>
          <p:nvPr/>
        </p:nvSpPr>
        <p:spPr bwMode="auto">
          <a:xfrm>
            <a:off x="7107238" y="3889375"/>
            <a:ext cx="173037" cy="2305050"/>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68" name="Text Box 64"/>
          <p:cNvSpPr txBox="1">
            <a:spLocks noChangeArrowheads="1"/>
          </p:cNvSpPr>
          <p:nvPr/>
        </p:nvSpPr>
        <p:spPr bwMode="auto">
          <a:xfrm>
            <a:off x="8024813" y="6197600"/>
            <a:ext cx="1098550" cy="457200"/>
          </a:xfrm>
          <a:prstGeom prst="rect">
            <a:avLst/>
          </a:prstGeom>
          <a:noFill/>
          <a:ln w="9525">
            <a:noFill/>
            <a:miter lim="800000"/>
            <a:headEnd/>
            <a:tailEnd/>
          </a:ln>
          <a:effectLst/>
        </p:spPr>
        <p:txBody>
          <a:bodyPr wrap="none">
            <a:spAutoFit/>
          </a:bodyPr>
          <a:lstStyle/>
          <a:p>
            <a:r>
              <a:rPr lang="en-US" sz="2400"/>
              <a:t>gmean</a:t>
            </a:r>
          </a:p>
        </p:txBody>
      </p:sp>
      <p:sp>
        <p:nvSpPr>
          <p:cNvPr id="354371" name="Rectangle 67"/>
          <p:cNvSpPr>
            <a:spLocks noChangeArrowheads="1"/>
          </p:cNvSpPr>
          <p:nvPr/>
        </p:nvSpPr>
        <p:spPr bwMode="auto">
          <a:xfrm>
            <a:off x="1058863" y="2738438"/>
            <a:ext cx="460375" cy="173037"/>
          </a:xfrm>
          <a:prstGeom prst="rect">
            <a:avLst/>
          </a:prstGeom>
          <a:solidFill>
            <a:srgbClr val="FF3300"/>
          </a:solidFill>
          <a:ln w="9525">
            <a:solidFill>
              <a:srgbClr val="FF3300"/>
            </a:solidFill>
            <a:miter lim="800000"/>
            <a:headEnd/>
            <a:tailEnd/>
          </a:ln>
          <a:effectLst/>
        </p:spPr>
        <p:txBody>
          <a:bodyPr wrap="none" anchor="ctr"/>
          <a:lstStyle/>
          <a:p>
            <a:endParaRPr lang="en-US"/>
          </a:p>
        </p:txBody>
      </p:sp>
      <p:sp>
        <p:nvSpPr>
          <p:cNvPr id="354372" name="Text Box 68"/>
          <p:cNvSpPr txBox="1">
            <a:spLocks noChangeArrowheads="1"/>
          </p:cNvSpPr>
          <p:nvPr/>
        </p:nvSpPr>
        <p:spPr bwMode="auto">
          <a:xfrm>
            <a:off x="1519238" y="2162175"/>
            <a:ext cx="1266825" cy="519113"/>
          </a:xfrm>
          <a:prstGeom prst="rect">
            <a:avLst/>
          </a:prstGeom>
          <a:noFill/>
          <a:ln w="9525">
            <a:noFill/>
            <a:miter lim="800000"/>
            <a:headEnd/>
            <a:tailEnd/>
          </a:ln>
          <a:effectLst/>
        </p:spPr>
        <p:txBody>
          <a:bodyPr>
            <a:spAutoFit/>
          </a:bodyPr>
          <a:lstStyle/>
          <a:p>
            <a:r>
              <a:rPr lang="en-US" sz="2800"/>
              <a:t>Block</a:t>
            </a:r>
          </a:p>
        </p:txBody>
      </p:sp>
      <p:sp>
        <p:nvSpPr>
          <p:cNvPr id="354373" name="Text Box 69"/>
          <p:cNvSpPr txBox="1">
            <a:spLocks noChangeArrowheads="1"/>
          </p:cNvSpPr>
          <p:nvPr/>
        </p:nvSpPr>
        <p:spPr bwMode="auto">
          <a:xfrm>
            <a:off x="1519238" y="1816100"/>
            <a:ext cx="1901825" cy="519113"/>
          </a:xfrm>
          <a:prstGeom prst="rect">
            <a:avLst/>
          </a:prstGeom>
          <a:noFill/>
          <a:ln w="9525">
            <a:noFill/>
            <a:miter lim="800000"/>
            <a:headEnd/>
            <a:tailEnd/>
          </a:ln>
          <a:effectLst/>
        </p:spPr>
        <p:txBody>
          <a:bodyPr>
            <a:spAutoFit/>
          </a:bodyPr>
          <a:lstStyle/>
          <a:p>
            <a:r>
              <a:rPr lang="en-US" sz="2800"/>
              <a:t>First touch</a:t>
            </a:r>
          </a:p>
        </p:txBody>
      </p:sp>
      <p:sp>
        <p:nvSpPr>
          <p:cNvPr id="354375" name="Text Box 71"/>
          <p:cNvSpPr txBox="1">
            <a:spLocks noChangeArrowheads="1"/>
          </p:cNvSpPr>
          <p:nvPr/>
        </p:nvSpPr>
        <p:spPr bwMode="auto">
          <a:xfrm>
            <a:off x="1517650" y="1470025"/>
            <a:ext cx="1901825" cy="519113"/>
          </a:xfrm>
          <a:prstGeom prst="rect">
            <a:avLst/>
          </a:prstGeom>
          <a:noFill/>
          <a:ln w="9525">
            <a:noFill/>
            <a:miter lim="800000"/>
            <a:headEnd/>
            <a:tailEnd/>
          </a:ln>
          <a:effectLst/>
        </p:spPr>
        <p:txBody>
          <a:bodyPr>
            <a:spAutoFit/>
          </a:bodyPr>
          <a:lstStyle/>
          <a:p>
            <a:r>
              <a:rPr lang="en-US" sz="2800"/>
              <a:t>Perfect</a:t>
            </a:r>
          </a:p>
        </p:txBody>
      </p:sp>
      <p:sp>
        <p:nvSpPr>
          <p:cNvPr id="354376" name="Text Box 72"/>
          <p:cNvSpPr txBox="1">
            <a:spLocks noChangeArrowheads="1"/>
          </p:cNvSpPr>
          <p:nvPr/>
        </p:nvSpPr>
        <p:spPr bwMode="auto">
          <a:xfrm>
            <a:off x="6704013" y="1700213"/>
            <a:ext cx="1220787" cy="519112"/>
          </a:xfrm>
          <a:prstGeom prst="rect">
            <a:avLst/>
          </a:prstGeom>
          <a:noFill/>
          <a:ln w="9525">
            <a:noFill/>
            <a:miter lim="800000"/>
            <a:headEnd/>
            <a:tailEnd/>
          </a:ln>
          <a:effectLst/>
        </p:spPr>
        <p:txBody>
          <a:bodyPr wrap="none">
            <a:spAutoFit/>
          </a:bodyPr>
          <a:lstStyle/>
          <a:p>
            <a:r>
              <a:rPr lang="en-US" sz="2800">
                <a:solidFill>
                  <a:srgbClr val="FF6600"/>
                </a:solidFill>
              </a:rPr>
              <a:t>12.6%</a:t>
            </a:r>
          </a:p>
        </p:txBody>
      </p:sp>
      <p:sp>
        <p:nvSpPr>
          <p:cNvPr id="354378" name="Text Box 74"/>
          <p:cNvSpPr txBox="1">
            <a:spLocks noChangeArrowheads="1"/>
          </p:cNvSpPr>
          <p:nvPr/>
        </p:nvSpPr>
        <p:spPr bwMode="auto">
          <a:xfrm>
            <a:off x="7923213" y="1700213"/>
            <a:ext cx="1220787" cy="519112"/>
          </a:xfrm>
          <a:prstGeom prst="rect">
            <a:avLst/>
          </a:prstGeom>
          <a:noFill/>
          <a:ln w="9525">
            <a:noFill/>
            <a:miter lim="800000"/>
            <a:headEnd/>
            <a:tailEnd/>
          </a:ln>
          <a:effectLst/>
        </p:spPr>
        <p:txBody>
          <a:bodyPr wrap="none">
            <a:spAutoFit/>
          </a:bodyPr>
          <a:lstStyle/>
          <a:p>
            <a:r>
              <a:rPr lang="en-US" sz="2800">
                <a:solidFill>
                  <a:srgbClr val="FF6600"/>
                </a:solidFill>
              </a:rPr>
              <a:t>15.2%</a:t>
            </a:r>
          </a:p>
        </p:txBody>
      </p:sp>
      <p:sp>
        <p:nvSpPr>
          <p:cNvPr id="354382" name="Rectangle 78"/>
          <p:cNvSpPr>
            <a:spLocks noChangeArrowheads="1"/>
          </p:cNvSpPr>
          <p:nvPr/>
        </p:nvSpPr>
        <p:spPr bwMode="auto">
          <a:xfrm>
            <a:off x="7510463" y="3544888"/>
            <a:ext cx="173037" cy="264953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83" name="Rectangle 79"/>
          <p:cNvSpPr>
            <a:spLocks noChangeArrowheads="1"/>
          </p:cNvSpPr>
          <p:nvPr/>
        </p:nvSpPr>
        <p:spPr bwMode="auto">
          <a:xfrm>
            <a:off x="7683500" y="3602038"/>
            <a:ext cx="171450" cy="259238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84" name="Rectangle 80"/>
          <p:cNvSpPr>
            <a:spLocks noChangeArrowheads="1"/>
          </p:cNvSpPr>
          <p:nvPr/>
        </p:nvSpPr>
        <p:spPr bwMode="auto">
          <a:xfrm>
            <a:off x="7854950" y="2795588"/>
            <a:ext cx="173038" cy="339883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85" name="Rectangle 81"/>
          <p:cNvSpPr>
            <a:spLocks noChangeArrowheads="1"/>
          </p:cNvSpPr>
          <p:nvPr/>
        </p:nvSpPr>
        <p:spPr bwMode="auto">
          <a:xfrm>
            <a:off x="8027988" y="3716338"/>
            <a:ext cx="173037" cy="247808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86" name="Rectangle 82"/>
          <p:cNvSpPr>
            <a:spLocks noChangeArrowheads="1"/>
          </p:cNvSpPr>
          <p:nvPr/>
        </p:nvSpPr>
        <p:spPr bwMode="auto">
          <a:xfrm>
            <a:off x="8374063" y="3659188"/>
            <a:ext cx="173037" cy="253523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87" name="Rectangle 83"/>
          <p:cNvSpPr>
            <a:spLocks noChangeArrowheads="1"/>
          </p:cNvSpPr>
          <p:nvPr/>
        </p:nvSpPr>
        <p:spPr bwMode="auto">
          <a:xfrm>
            <a:off x="8547100" y="3659188"/>
            <a:ext cx="173038" cy="253523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88" name="Rectangle 84"/>
          <p:cNvSpPr>
            <a:spLocks noChangeArrowheads="1"/>
          </p:cNvSpPr>
          <p:nvPr/>
        </p:nvSpPr>
        <p:spPr bwMode="auto">
          <a:xfrm>
            <a:off x="8720138" y="3255963"/>
            <a:ext cx="173037" cy="2938462"/>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89" name="Rectangle 85"/>
          <p:cNvSpPr>
            <a:spLocks noChangeArrowheads="1"/>
          </p:cNvSpPr>
          <p:nvPr/>
        </p:nvSpPr>
        <p:spPr bwMode="auto">
          <a:xfrm>
            <a:off x="8893175" y="3948113"/>
            <a:ext cx="173038"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90" name="Line 86"/>
          <p:cNvSpPr>
            <a:spLocks noChangeShapeType="1"/>
          </p:cNvSpPr>
          <p:nvPr/>
        </p:nvSpPr>
        <p:spPr bwMode="auto">
          <a:xfrm>
            <a:off x="8489950" y="2162175"/>
            <a:ext cx="460375" cy="1785938"/>
          </a:xfrm>
          <a:prstGeom prst="line">
            <a:avLst/>
          </a:prstGeom>
          <a:noFill/>
          <a:ln w="38100">
            <a:solidFill>
              <a:srgbClr val="FF6600"/>
            </a:solidFill>
            <a:round/>
            <a:headEnd/>
            <a:tailEnd type="triangle" w="med" len="med"/>
          </a:ln>
          <a:effectLst/>
        </p:spPr>
        <p:txBody>
          <a:bodyPr/>
          <a:lstStyle/>
          <a:p>
            <a:endParaRPr lang="en-US"/>
          </a:p>
        </p:txBody>
      </p:sp>
      <p:sp>
        <p:nvSpPr>
          <p:cNvPr id="354391" name="Line 87"/>
          <p:cNvSpPr>
            <a:spLocks noChangeShapeType="1"/>
          </p:cNvSpPr>
          <p:nvPr/>
        </p:nvSpPr>
        <p:spPr bwMode="auto">
          <a:xfrm>
            <a:off x="7280275" y="2219325"/>
            <a:ext cx="1150938" cy="1439863"/>
          </a:xfrm>
          <a:prstGeom prst="line">
            <a:avLst/>
          </a:prstGeom>
          <a:noFill/>
          <a:ln w="38100">
            <a:solidFill>
              <a:srgbClr val="FF6600"/>
            </a:solidFill>
            <a:round/>
            <a:headEnd/>
            <a:tailEnd type="triangle" w="med" len="med"/>
          </a:ln>
          <a:effectLst/>
        </p:spPr>
        <p:txBody>
          <a:bodyPr/>
          <a:lstStyle/>
          <a:p>
            <a:endParaRPr lang="en-US"/>
          </a:p>
        </p:txBody>
      </p:sp>
      <p:sp>
        <p:nvSpPr>
          <p:cNvPr id="354392" name="Text Box 88"/>
          <p:cNvSpPr txBox="1">
            <a:spLocks noChangeArrowheads="1"/>
          </p:cNvSpPr>
          <p:nvPr/>
        </p:nvSpPr>
        <p:spPr bwMode="auto">
          <a:xfrm>
            <a:off x="4052888" y="1585913"/>
            <a:ext cx="2057400" cy="579437"/>
          </a:xfrm>
          <a:prstGeom prst="rect">
            <a:avLst/>
          </a:prstGeom>
          <a:noFill/>
          <a:ln w="9525">
            <a:noFill/>
            <a:miter lim="800000"/>
            <a:headEnd/>
            <a:tailEnd/>
          </a:ln>
          <a:effectLst/>
        </p:spPr>
        <p:txBody>
          <a:bodyPr wrap="none">
            <a:spAutoFit/>
          </a:bodyPr>
          <a:lstStyle/>
          <a:p>
            <a:r>
              <a:rPr lang="en-US" sz="3200"/>
              <a:t>Spill effect</a:t>
            </a:r>
          </a:p>
        </p:txBody>
      </p:sp>
      <p:sp>
        <p:nvSpPr>
          <p:cNvPr id="354393" name="Line 89"/>
          <p:cNvSpPr>
            <a:spLocks noChangeShapeType="1"/>
          </p:cNvSpPr>
          <p:nvPr/>
        </p:nvSpPr>
        <p:spPr bwMode="auto">
          <a:xfrm>
            <a:off x="4975225" y="2103438"/>
            <a:ext cx="173038" cy="635000"/>
          </a:xfrm>
          <a:prstGeom prst="line">
            <a:avLst/>
          </a:prstGeom>
          <a:noFill/>
          <a:ln w="38100">
            <a:solidFill>
              <a:schemeClr val="tx1"/>
            </a:solidFill>
            <a:round/>
            <a:headEnd/>
            <a:tailEnd type="triangle" w="med" len="med"/>
          </a:ln>
          <a:effectLst/>
        </p:spPr>
        <p:txBody>
          <a:bodyPr/>
          <a:lstStyle/>
          <a:p>
            <a:endParaRPr lang="en-US"/>
          </a:p>
        </p:txBody>
      </p:sp>
      <p:sp>
        <p:nvSpPr>
          <p:cNvPr id="354394" name="Line 90"/>
          <p:cNvSpPr>
            <a:spLocks noChangeShapeType="1"/>
          </p:cNvSpPr>
          <p:nvPr/>
        </p:nvSpPr>
        <p:spPr bwMode="auto">
          <a:xfrm>
            <a:off x="4975225" y="2103438"/>
            <a:ext cx="1152525" cy="865187"/>
          </a:xfrm>
          <a:prstGeom prst="line">
            <a:avLst/>
          </a:prstGeom>
          <a:noFill/>
          <a:ln w="38100">
            <a:solidFill>
              <a:schemeClr val="tx1"/>
            </a:solidFill>
            <a:round/>
            <a:headEnd/>
            <a:tailEnd type="triangle" w="med" len="med"/>
          </a:ln>
          <a:effectLst/>
        </p:spPr>
        <p:txBody>
          <a:bodyPr/>
          <a:lstStyle/>
          <a:p>
            <a:endParaRPr lang="en-US"/>
          </a:p>
        </p:txBody>
      </p:sp>
      <p:sp>
        <p:nvSpPr>
          <p:cNvPr id="354395" name="Line 91"/>
          <p:cNvSpPr>
            <a:spLocks noChangeShapeType="1"/>
          </p:cNvSpPr>
          <p:nvPr/>
        </p:nvSpPr>
        <p:spPr bwMode="auto">
          <a:xfrm>
            <a:off x="4975225" y="2103438"/>
            <a:ext cx="2016125" cy="806450"/>
          </a:xfrm>
          <a:prstGeom prst="line">
            <a:avLst/>
          </a:prstGeom>
          <a:noFill/>
          <a:ln w="38100">
            <a:solidFill>
              <a:schemeClr val="tx1"/>
            </a:solidFill>
            <a:round/>
            <a:headEnd/>
            <a:tailEnd type="triangle" w="med" len="med"/>
          </a:ln>
          <a:effectLst/>
        </p:spPr>
        <p:txBody>
          <a:bodyPr/>
          <a:lstStyle/>
          <a:p>
            <a:endParaRPr lang="en-US"/>
          </a:p>
        </p:txBody>
      </p:sp>
      <p:sp>
        <p:nvSpPr>
          <p:cNvPr id="354396" name="Line 92"/>
          <p:cNvSpPr>
            <a:spLocks noChangeShapeType="1"/>
          </p:cNvSpPr>
          <p:nvPr/>
        </p:nvSpPr>
        <p:spPr bwMode="auto">
          <a:xfrm>
            <a:off x="4975225" y="2103438"/>
            <a:ext cx="2879725" cy="922337"/>
          </a:xfrm>
          <a:prstGeom prst="line">
            <a:avLst/>
          </a:prstGeom>
          <a:noFill/>
          <a:ln w="38100">
            <a:solidFill>
              <a:schemeClr val="tx1"/>
            </a:solidFill>
            <a:round/>
            <a:headEnd/>
            <a:tailEnd type="triangle" w="med" len="med"/>
          </a:ln>
          <a:effectLst/>
        </p:spPr>
        <p:txBody>
          <a:bodyPr/>
          <a:lstStyle/>
          <a:p>
            <a:endParaRPr lang="en-US"/>
          </a:p>
        </p:txBody>
      </p:sp>
      <p:sp>
        <p:nvSpPr>
          <p:cNvPr id="354397" name="Text Box 93"/>
          <p:cNvSpPr txBox="1">
            <a:spLocks noChangeArrowheads="1"/>
          </p:cNvSpPr>
          <p:nvPr/>
        </p:nvSpPr>
        <p:spPr bwMode="auto">
          <a:xfrm>
            <a:off x="6524625" y="6194425"/>
            <a:ext cx="927100" cy="457200"/>
          </a:xfrm>
          <a:prstGeom prst="rect">
            <a:avLst/>
          </a:prstGeom>
          <a:noFill/>
          <a:ln w="9525">
            <a:noFill/>
            <a:miter lim="800000"/>
            <a:headEnd/>
            <a:tailEnd/>
          </a:ln>
          <a:effectLst/>
        </p:spPr>
        <p:txBody>
          <a:bodyPr>
            <a:spAutoFit/>
          </a:bodyPr>
          <a:lstStyle/>
          <a:p>
            <a:r>
              <a:rPr lang="en-US" sz="2400"/>
              <a:t>MIX7</a:t>
            </a:r>
          </a:p>
        </p:txBody>
      </p:sp>
      <p:sp>
        <p:nvSpPr>
          <p:cNvPr id="354398" name="Text Box 94"/>
          <p:cNvSpPr txBox="1">
            <a:spLocks noChangeArrowheads="1"/>
          </p:cNvSpPr>
          <p:nvPr/>
        </p:nvSpPr>
        <p:spPr bwMode="auto">
          <a:xfrm>
            <a:off x="7280275" y="6194425"/>
            <a:ext cx="876300" cy="457200"/>
          </a:xfrm>
          <a:prstGeom prst="rect">
            <a:avLst/>
          </a:prstGeom>
          <a:noFill/>
          <a:ln w="9525">
            <a:noFill/>
            <a:miter lim="800000"/>
            <a:headEnd/>
            <a:tailEnd/>
          </a:ln>
          <a:effectLst/>
        </p:spPr>
        <p:txBody>
          <a:bodyPr wrap="none">
            <a:spAutoFit/>
          </a:bodyPr>
          <a:lstStyle/>
          <a:p>
            <a:r>
              <a:rPr lang="en-US" sz="2400"/>
              <a:t>MIX8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4337"/>
                                        </p:tgtEl>
                                        <p:attrNameLst>
                                          <p:attrName>style.visibility</p:attrName>
                                        </p:attrNameLst>
                                      </p:cBhvr>
                                      <p:to>
                                        <p:strVal val="visible"/>
                                      </p:to>
                                    </p:set>
                                    <p:animEffect transition="in" filter="wipe(left)">
                                      <p:cBhvr>
                                        <p:cTn id="7" dur="500"/>
                                        <p:tgtEl>
                                          <p:spTgt spid="3543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4314"/>
                                        </p:tgtEl>
                                        <p:attrNameLst>
                                          <p:attrName>style.visibility</p:attrName>
                                        </p:attrNameLst>
                                      </p:cBhvr>
                                      <p:to>
                                        <p:strVal val="visible"/>
                                      </p:to>
                                    </p:set>
                                    <p:animEffect transition="in" filter="wipe(down)">
                                      <p:cBhvr>
                                        <p:cTn id="12" dur="500"/>
                                        <p:tgtEl>
                                          <p:spTgt spid="3543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4338"/>
                                        </p:tgtEl>
                                        <p:attrNameLst>
                                          <p:attrName>style.visibility</p:attrName>
                                        </p:attrNameLst>
                                      </p:cBhvr>
                                      <p:to>
                                        <p:strVal val="visible"/>
                                      </p:to>
                                    </p:set>
                                    <p:animEffect transition="in" filter="wipe(down)">
                                      <p:cBhvr>
                                        <p:cTn id="15" dur="500"/>
                                        <p:tgtEl>
                                          <p:spTgt spid="35433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54343"/>
                                        </p:tgtEl>
                                        <p:attrNameLst>
                                          <p:attrName>style.visibility</p:attrName>
                                        </p:attrNameLst>
                                      </p:cBhvr>
                                      <p:to>
                                        <p:strVal val="visible"/>
                                      </p:to>
                                    </p:set>
                                    <p:animEffect transition="in" filter="wipe(down)">
                                      <p:cBhvr>
                                        <p:cTn id="18" dur="500"/>
                                        <p:tgtEl>
                                          <p:spTgt spid="35434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54348"/>
                                        </p:tgtEl>
                                        <p:attrNameLst>
                                          <p:attrName>style.visibility</p:attrName>
                                        </p:attrNameLst>
                                      </p:cBhvr>
                                      <p:to>
                                        <p:strVal val="visible"/>
                                      </p:to>
                                    </p:set>
                                    <p:animEffect transition="in" filter="wipe(down)">
                                      <p:cBhvr>
                                        <p:cTn id="21" dur="500"/>
                                        <p:tgtEl>
                                          <p:spTgt spid="35434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54353"/>
                                        </p:tgtEl>
                                        <p:attrNameLst>
                                          <p:attrName>style.visibility</p:attrName>
                                        </p:attrNameLst>
                                      </p:cBhvr>
                                      <p:to>
                                        <p:strVal val="visible"/>
                                      </p:to>
                                    </p:set>
                                    <p:animEffect transition="in" filter="wipe(down)">
                                      <p:cBhvr>
                                        <p:cTn id="24" dur="500"/>
                                        <p:tgtEl>
                                          <p:spTgt spid="35435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4358"/>
                                        </p:tgtEl>
                                        <p:attrNameLst>
                                          <p:attrName>style.visibility</p:attrName>
                                        </p:attrNameLst>
                                      </p:cBhvr>
                                      <p:to>
                                        <p:strVal val="visible"/>
                                      </p:to>
                                    </p:set>
                                    <p:animEffect transition="in" filter="wipe(down)">
                                      <p:cBhvr>
                                        <p:cTn id="27" dur="500"/>
                                        <p:tgtEl>
                                          <p:spTgt spid="35435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54363"/>
                                        </p:tgtEl>
                                        <p:attrNameLst>
                                          <p:attrName>style.visibility</p:attrName>
                                        </p:attrNameLst>
                                      </p:cBhvr>
                                      <p:to>
                                        <p:strVal val="visible"/>
                                      </p:to>
                                    </p:set>
                                    <p:animEffect transition="in" filter="wipe(down)">
                                      <p:cBhvr>
                                        <p:cTn id="30" dur="500"/>
                                        <p:tgtEl>
                                          <p:spTgt spid="35436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54382"/>
                                        </p:tgtEl>
                                        <p:attrNameLst>
                                          <p:attrName>style.visibility</p:attrName>
                                        </p:attrNameLst>
                                      </p:cBhvr>
                                      <p:to>
                                        <p:strVal val="visible"/>
                                      </p:to>
                                    </p:set>
                                    <p:animEffect transition="in" filter="wipe(down)">
                                      <p:cBhvr>
                                        <p:cTn id="33" dur="500"/>
                                        <p:tgtEl>
                                          <p:spTgt spid="35438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54386"/>
                                        </p:tgtEl>
                                        <p:attrNameLst>
                                          <p:attrName>style.visibility</p:attrName>
                                        </p:attrNameLst>
                                      </p:cBhvr>
                                      <p:to>
                                        <p:strVal val="visible"/>
                                      </p:to>
                                    </p:set>
                                    <p:animEffect transition="in" filter="wipe(down)">
                                      <p:cBhvr>
                                        <p:cTn id="36" dur="500"/>
                                        <p:tgtEl>
                                          <p:spTgt spid="354386"/>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354376"/>
                                        </p:tgtEl>
                                        <p:attrNameLst>
                                          <p:attrName>style.visibility</p:attrName>
                                        </p:attrNameLst>
                                      </p:cBhvr>
                                      <p:to>
                                        <p:strVal val="visible"/>
                                      </p:to>
                                    </p:set>
                                    <p:anim calcmode="lin" valueType="num">
                                      <p:cBhvr additive="base">
                                        <p:cTn id="39" dur="500" fill="hold"/>
                                        <p:tgtEl>
                                          <p:spTgt spid="354376"/>
                                        </p:tgtEl>
                                        <p:attrNameLst>
                                          <p:attrName>ppt_x</p:attrName>
                                        </p:attrNameLst>
                                      </p:cBhvr>
                                      <p:tavLst>
                                        <p:tav tm="0">
                                          <p:val>
                                            <p:strVal val="#ppt_x"/>
                                          </p:val>
                                        </p:tav>
                                        <p:tav tm="100000">
                                          <p:val>
                                            <p:strVal val="#ppt_x"/>
                                          </p:val>
                                        </p:tav>
                                      </p:tavLst>
                                    </p:anim>
                                    <p:anim calcmode="lin" valueType="num">
                                      <p:cBhvr additive="base">
                                        <p:cTn id="40" dur="500" fill="hold"/>
                                        <p:tgtEl>
                                          <p:spTgt spid="354376"/>
                                        </p:tgtEl>
                                        <p:attrNameLst>
                                          <p:attrName>ppt_y</p:attrName>
                                        </p:attrNameLst>
                                      </p:cBhvr>
                                      <p:tavLst>
                                        <p:tav tm="0">
                                          <p:val>
                                            <p:strVal val="1+#ppt_h/2"/>
                                          </p:val>
                                        </p:tav>
                                        <p:tav tm="100000">
                                          <p:val>
                                            <p:strVal val="#ppt_y"/>
                                          </p:val>
                                        </p:tav>
                                      </p:tavLst>
                                    </p:anim>
                                  </p:childTnLst>
                                </p:cTn>
                              </p:par>
                              <p:par>
                                <p:cTn id="41" presetID="22" presetClass="entr" presetSubtype="1" fill="hold" grpId="0" nodeType="withEffect">
                                  <p:stCondLst>
                                    <p:cond delay="0"/>
                                  </p:stCondLst>
                                  <p:childTnLst>
                                    <p:set>
                                      <p:cBhvr>
                                        <p:cTn id="42" dur="1" fill="hold">
                                          <p:stCondLst>
                                            <p:cond delay="0"/>
                                          </p:stCondLst>
                                        </p:cTn>
                                        <p:tgtEl>
                                          <p:spTgt spid="354391"/>
                                        </p:tgtEl>
                                        <p:attrNameLst>
                                          <p:attrName>style.visibility</p:attrName>
                                        </p:attrNameLst>
                                      </p:cBhvr>
                                      <p:to>
                                        <p:strVal val="visible"/>
                                      </p:to>
                                    </p:set>
                                    <p:animEffect transition="in" filter="wipe(up)">
                                      <p:cBhvr>
                                        <p:cTn id="43" dur="500"/>
                                        <p:tgtEl>
                                          <p:spTgt spid="35439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54371"/>
                                        </p:tgtEl>
                                        <p:attrNameLst>
                                          <p:attrName>style.visibility</p:attrName>
                                        </p:attrNameLst>
                                      </p:cBhvr>
                                      <p:to>
                                        <p:strVal val="visible"/>
                                      </p:to>
                                    </p:set>
                                    <p:animEffect transition="in" filter="wipe(left)">
                                      <p:cBhvr>
                                        <p:cTn id="46" dur="500"/>
                                        <p:tgtEl>
                                          <p:spTgt spid="35437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54319"/>
                                        </p:tgtEl>
                                        <p:attrNameLst>
                                          <p:attrName>style.visibility</p:attrName>
                                        </p:attrNameLst>
                                      </p:cBhvr>
                                      <p:to>
                                        <p:strVal val="visible"/>
                                      </p:to>
                                    </p:set>
                                    <p:animEffect transition="in" filter="wipe(left)">
                                      <p:cBhvr>
                                        <p:cTn id="49" dur="500"/>
                                        <p:tgtEl>
                                          <p:spTgt spid="3543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54333"/>
                                        </p:tgtEl>
                                        <p:attrNameLst>
                                          <p:attrName>style.visibility</p:attrName>
                                        </p:attrNameLst>
                                      </p:cBhvr>
                                      <p:to>
                                        <p:strVal val="visible"/>
                                      </p:to>
                                    </p:set>
                                    <p:animEffect transition="in" filter="wipe(down)">
                                      <p:cBhvr>
                                        <p:cTn id="54" dur="500"/>
                                        <p:tgtEl>
                                          <p:spTgt spid="3543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4339"/>
                                        </p:tgtEl>
                                        <p:attrNameLst>
                                          <p:attrName>style.visibility</p:attrName>
                                        </p:attrNameLst>
                                      </p:cBhvr>
                                      <p:to>
                                        <p:strVal val="visible"/>
                                      </p:to>
                                    </p:set>
                                    <p:animEffect transition="in" filter="wipe(down)">
                                      <p:cBhvr>
                                        <p:cTn id="57" dur="500"/>
                                        <p:tgtEl>
                                          <p:spTgt spid="3543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54344"/>
                                        </p:tgtEl>
                                        <p:attrNameLst>
                                          <p:attrName>style.visibility</p:attrName>
                                        </p:attrNameLst>
                                      </p:cBhvr>
                                      <p:to>
                                        <p:strVal val="visible"/>
                                      </p:to>
                                    </p:set>
                                    <p:animEffect transition="in" filter="wipe(down)">
                                      <p:cBhvr>
                                        <p:cTn id="60" dur="500"/>
                                        <p:tgtEl>
                                          <p:spTgt spid="35434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4349"/>
                                        </p:tgtEl>
                                        <p:attrNameLst>
                                          <p:attrName>style.visibility</p:attrName>
                                        </p:attrNameLst>
                                      </p:cBhvr>
                                      <p:to>
                                        <p:strVal val="visible"/>
                                      </p:to>
                                    </p:set>
                                    <p:animEffect transition="in" filter="wipe(down)">
                                      <p:cBhvr>
                                        <p:cTn id="63" dur="500"/>
                                        <p:tgtEl>
                                          <p:spTgt spid="35434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54354"/>
                                        </p:tgtEl>
                                        <p:attrNameLst>
                                          <p:attrName>style.visibility</p:attrName>
                                        </p:attrNameLst>
                                      </p:cBhvr>
                                      <p:to>
                                        <p:strVal val="visible"/>
                                      </p:to>
                                    </p:set>
                                    <p:animEffect transition="in" filter="wipe(down)">
                                      <p:cBhvr>
                                        <p:cTn id="66" dur="500"/>
                                        <p:tgtEl>
                                          <p:spTgt spid="35435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54359"/>
                                        </p:tgtEl>
                                        <p:attrNameLst>
                                          <p:attrName>style.visibility</p:attrName>
                                        </p:attrNameLst>
                                      </p:cBhvr>
                                      <p:to>
                                        <p:strVal val="visible"/>
                                      </p:to>
                                    </p:set>
                                    <p:animEffect transition="in" filter="wipe(down)">
                                      <p:cBhvr>
                                        <p:cTn id="69" dur="500"/>
                                        <p:tgtEl>
                                          <p:spTgt spid="35435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54364"/>
                                        </p:tgtEl>
                                        <p:attrNameLst>
                                          <p:attrName>style.visibility</p:attrName>
                                        </p:attrNameLst>
                                      </p:cBhvr>
                                      <p:to>
                                        <p:strVal val="visible"/>
                                      </p:to>
                                    </p:set>
                                    <p:animEffect transition="in" filter="wipe(down)">
                                      <p:cBhvr>
                                        <p:cTn id="72" dur="500"/>
                                        <p:tgtEl>
                                          <p:spTgt spid="35436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54383"/>
                                        </p:tgtEl>
                                        <p:attrNameLst>
                                          <p:attrName>style.visibility</p:attrName>
                                        </p:attrNameLst>
                                      </p:cBhvr>
                                      <p:to>
                                        <p:strVal val="visible"/>
                                      </p:to>
                                    </p:set>
                                    <p:animEffect transition="in" filter="wipe(down)">
                                      <p:cBhvr>
                                        <p:cTn id="75" dur="500"/>
                                        <p:tgtEl>
                                          <p:spTgt spid="35438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354387"/>
                                        </p:tgtEl>
                                        <p:attrNameLst>
                                          <p:attrName>style.visibility</p:attrName>
                                        </p:attrNameLst>
                                      </p:cBhvr>
                                      <p:to>
                                        <p:strVal val="visible"/>
                                      </p:to>
                                    </p:set>
                                    <p:animEffect transition="in" filter="wipe(down)">
                                      <p:cBhvr>
                                        <p:cTn id="78" dur="500"/>
                                        <p:tgtEl>
                                          <p:spTgt spid="35438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54318"/>
                                        </p:tgtEl>
                                        <p:attrNameLst>
                                          <p:attrName>style.visibility</p:attrName>
                                        </p:attrNameLst>
                                      </p:cBhvr>
                                      <p:to>
                                        <p:strVal val="visible"/>
                                      </p:to>
                                    </p:set>
                                    <p:animEffect transition="in" filter="wipe(left)">
                                      <p:cBhvr>
                                        <p:cTn id="81" dur="500"/>
                                        <p:tgtEl>
                                          <p:spTgt spid="35431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54372"/>
                                        </p:tgtEl>
                                        <p:attrNameLst>
                                          <p:attrName>style.visibility</p:attrName>
                                        </p:attrNameLst>
                                      </p:cBhvr>
                                      <p:to>
                                        <p:strVal val="visible"/>
                                      </p:to>
                                    </p:set>
                                    <p:animEffect transition="in" filter="wipe(left)">
                                      <p:cBhvr>
                                        <p:cTn id="84" dur="500"/>
                                        <p:tgtEl>
                                          <p:spTgt spid="35437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54334"/>
                                        </p:tgtEl>
                                        <p:attrNameLst>
                                          <p:attrName>style.visibility</p:attrName>
                                        </p:attrNameLst>
                                      </p:cBhvr>
                                      <p:to>
                                        <p:strVal val="visible"/>
                                      </p:to>
                                    </p:set>
                                    <p:animEffect transition="in" filter="wipe(down)">
                                      <p:cBhvr>
                                        <p:cTn id="89" dur="500"/>
                                        <p:tgtEl>
                                          <p:spTgt spid="354334"/>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54340"/>
                                        </p:tgtEl>
                                        <p:attrNameLst>
                                          <p:attrName>style.visibility</p:attrName>
                                        </p:attrNameLst>
                                      </p:cBhvr>
                                      <p:to>
                                        <p:strVal val="visible"/>
                                      </p:to>
                                    </p:set>
                                    <p:animEffect transition="in" filter="wipe(down)">
                                      <p:cBhvr>
                                        <p:cTn id="92" dur="500"/>
                                        <p:tgtEl>
                                          <p:spTgt spid="3543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54345"/>
                                        </p:tgtEl>
                                        <p:attrNameLst>
                                          <p:attrName>style.visibility</p:attrName>
                                        </p:attrNameLst>
                                      </p:cBhvr>
                                      <p:to>
                                        <p:strVal val="visible"/>
                                      </p:to>
                                    </p:set>
                                    <p:animEffect transition="in" filter="wipe(down)">
                                      <p:cBhvr>
                                        <p:cTn id="95" dur="500"/>
                                        <p:tgtEl>
                                          <p:spTgt spid="354345"/>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54350"/>
                                        </p:tgtEl>
                                        <p:attrNameLst>
                                          <p:attrName>style.visibility</p:attrName>
                                        </p:attrNameLst>
                                      </p:cBhvr>
                                      <p:to>
                                        <p:strVal val="visible"/>
                                      </p:to>
                                    </p:set>
                                    <p:animEffect transition="in" filter="wipe(down)">
                                      <p:cBhvr>
                                        <p:cTn id="98" dur="500"/>
                                        <p:tgtEl>
                                          <p:spTgt spid="354350"/>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54355"/>
                                        </p:tgtEl>
                                        <p:attrNameLst>
                                          <p:attrName>style.visibility</p:attrName>
                                        </p:attrNameLst>
                                      </p:cBhvr>
                                      <p:to>
                                        <p:strVal val="visible"/>
                                      </p:to>
                                    </p:set>
                                    <p:animEffect transition="in" filter="wipe(down)">
                                      <p:cBhvr>
                                        <p:cTn id="101" dur="500"/>
                                        <p:tgtEl>
                                          <p:spTgt spid="35435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54360"/>
                                        </p:tgtEl>
                                        <p:attrNameLst>
                                          <p:attrName>style.visibility</p:attrName>
                                        </p:attrNameLst>
                                      </p:cBhvr>
                                      <p:to>
                                        <p:strVal val="visible"/>
                                      </p:to>
                                    </p:set>
                                    <p:animEffect transition="in" filter="wipe(down)">
                                      <p:cBhvr>
                                        <p:cTn id="104" dur="500"/>
                                        <p:tgtEl>
                                          <p:spTgt spid="35436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54365"/>
                                        </p:tgtEl>
                                        <p:attrNameLst>
                                          <p:attrName>style.visibility</p:attrName>
                                        </p:attrNameLst>
                                      </p:cBhvr>
                                      <p:to>
                                        <p:strVal val="visible"/>
                                      </p:to>
                                    </p:set>
                                    <p:animEffect transition="in" filter="wipe(down)">
                                      <p:cBhvr>
                                        <p:cTn id="107" dur="500"/>
                                        <p:tgtEl>
                                          <p:spTgt spid="354365"/>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54384"/>
                                        </p:tgtEl>
                                        <p:attrNameLst>
                                          <p:attrName>style.visibility</p:attrName>
                                        </p:attrNameLst>
                                      </p:cBhvr>
                                      <p:to>
                                        <p:strVal val="visible"/>
                                      </p:to>
                                    </p:set>
                                    <p:animEffect transition="in" filter="wipe(down)">
                                      <p:cBhvr>
                                        <p:cTn id="110" dur="500"/>
                                        <p:tgtEl>
                                          <p:spTgt spid="354384"/>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54388"/>
                                        </p:tgtEl>
                                        <p:attrNameLst>
                                          <p:attrName>style.visibility</p:attrName>
                                        </p:attrNameLst>
                                      </p:cBhvr>
                                      <p:to>
                                        <p:strVal val="visible"/>
                                      </p:to>
                                    </p:set>
                                    <p:animEffect transition="in" filter="wipe(down)">
                                      <p:cBhvr>
                                        <p:cTn id="113" dur="500"/>
                                        <p:tgtEl>
                                          <p:spTgt spid="354388"/>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54392"/>
                                        </p:tgtEl>
                                        <p:attrNameLst>
                                          <p:attrName>style.visibility</p:attrName>
                                        </p:attrNameLst>
                                      </p:cBhvr>
                                      <p:to>
                                        <p:strVal val="visible"/>
                                      </p:to>
                                    </p:set>
                                    <p:animEffect transition="in" filter="wipe(left)">
                                      <p:cBhvr>
                                        <p:cTn id="116" dur="500"/>
                                        <p:tgtEl>
                                          <p:spTgt spid="354392"/>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354393"/>
                                        </p:tgtEl>
                                        <p:attrNameLst>
                                          <p:attrName>style.visibility</p:attrName>
                                        </p:attrNameLst>
                                      </p:cBhvr>
                                      <p:to>
                                        <p:strVal val="visible"/>
                                      </p:to>
                                    </p:set>
                                    <p:animEffect transition="in" filter="wipe(up)">
                                      <p:cBhvr>
                                        <p:cTn id="119" dur="500"/>
                                        <p:tgtEl>
                                          <p:spTgt spid="354393"/>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354394"/>
                                        </p:tgtEl>
                                        <p:attrNameLst>
                                          <p:attrName>style.visibility</p:attrName>
                                        </p:attrNameLst>
                                      </p:cBhvr>
                                      <p:to>
                                        <p:strVal val="visible"/>
                                      </p:to>
                                    </p:set>
                                    <p:animEffect transition="in" filter="wipe(up)">
                                      <p:cBhvr>
                                        <p:cTn id="122" dur="500"/>
                                        <p:tgtEl>
                                          <p:spTgt spid="354394"/>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354395"/>
                                        </p:tgtEl>
                                        <p:attrNameLst>
                                          <p:attrName>style.visibility</p:attrName>
                                        </p:attrNameLst>
                                      </p:cBhvr>
                                      <p:to>
                                        <p:strVal val="visible"/>
                                      </p:to>
                                    </p:set>
                                    <p:animEffect transition="in" filter="wipe(up)">
                                      <p:cBhvr>
                                        <p:cTn id="125" dur="500"/>
                                        <p:tgtEl>
                                          <p:spTgt spid="354395"/>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354396"/>
                                        </p:tgtEl>
                                        <p:attrNameLst>
                                          <p:attrName>style.visibility</p:attrName>
                                        </p:attrNameLst>
                                      </p:cBhvr>
                                      <p:to>
                                        <p:strVal val="visible"/>
                                      </p:to>
                                    </p:set>
                                    <p:animEffect transition="in" filter="wipe(up)">
                                      <p:cBhvr>
                                        <p:cTn id="128" dur="500"/>
                                        <p:tgtEl>
                                          <p:spTgt spid="354396"/>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354317"/>
                                        </p:tgtEl>
                                        <p:attrNameLst>
                                          <p:attrName>style.visibility</p:attrName>
                                        </p:attrNameLst>
                                      </p:cBhvr>
                                      <p:to>
                                        <p:strVal val="visible"/>
                                      </p:to>
                                    </p:set>
                                    <p:animEffect transition="in" filter="wipe(left)">
                                      <p:cBhvr>
                                        <p:cTn id="131" dur="500"/>
                                        <p:tgtEl>
                                          <p:spTgt spid="354317"/>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354373"/>
                                        </p:tgtEl>
                                        <p:attrNameLst>
                                          <p:attrName>style.visibility</p:attrName>
                                        </p:attrNameLst>
                                      </p:cBhvr>
                                      <p:to>
                                        <p:strVal val="visible"/>
                                      </p:to>
                                    </p:set>
                                    <p:animEffect transition="in" filter="wipe(left)">
                                      <p:cBhvr>
                                        <p:cTn id="134" dur="500"/>
                                        <p:tgtEl>
                                          <p:spTgt spid="35437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354335"/>
                                        </p:tgtEl>
                                        <p:attrNameLst>
                                          <p:attrName>style.visibility</p:attrName>
                                        </p:attrNameLst>
                                      </p:cBhvr>
                                      <p:to>
                                        <p:strVal val="visible"/>
                                      </p:to>
                                    </p:set>
                                    <p:animEffect transition="in" filter="wipe(down)">
                                      <p:cBhvr>
                                        <p:cTn id="139" dur="500"/>
                                        <p:tgtEl>
                                          <p:spTgt spid="354335"/>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354342"/>
                                        </p:tgtEl>
                                        <p:attrNameLst>
                                          <p:attrName>style.visibility</p:attrName>
                                        </p:attrNameLst>
                                      </p:cBhvr>
                                      <p:to>
                                        <p:strVal val="visible"/>
                                      </p:to>
                                    </p:set>
                                    <p:animEffect transition="in" filter="wipe(down)">
                                      <p:cBhvr>
                                        <p:cTn id="142" dur="500"/>
                                        <p:tgtEl>
                                          <p:spTgt spid="354342"/>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54347"/>
                                        </p:tgtEl>
                                        <p:attrNameLst>
                                          <p:attrName>style.visibility</p:attrName>
                                        </p:attrNameLst>
                                      </p:cBhvr>
                                      <p:to>
                                        <p:strVal val="visible"/>
                                      </p:to>
                                    </p:set>
                                    <p:animEffect transition="in" filter="wipe(down)">
                                      <p:cBhvr>
                                        <p:cTn id="145" dur="500"/>
                                        <p:tgtEl>
                                          <p:spTgt spid="354347"/>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54352"/>
                                        </p:tgtEl>
                                        <p:attrNameLst>
                                          <p:attrName>style.visibility</p:attrName>
                                        </p:attrNameLst>
                                      </p:cBhvr>
                                      <p:to>
                                        <p:strVal val="visible"/>
                                      </p:to>
                                    </p:set>
                                    <p:animEffect transition="in" filter="wipe(down)">
                                      <p:cBhvr>
                                        <p:cTn id="148" dur="500"/>
                                        <p:tgtEl>
                                          <p:spTgt spid="35435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54357"/>
                                        </p:tgtEl>
                                        <p:attrNameLst>
                                          <p:attrName>style.visibility</p:attrName>
                                        </p:attrNameLst>
                                      </p:cBhvr>
                                      <p:to>
                                        <p:strVal val="visible"/>
                                      </p:to>
                                    </p:set>
                                    <p:animEffect transition="in" filter="wipe(down)">
                                      <p:cBhvr>
                                        <p:cTn id="151" dur="500"/>
                                        <p:tgtEl>
                                          <p:spTgt spid="354357"/>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54362"/>
                                        </p:tgtEl>
                                        <p:attrNameLst>
                                          <p:attrName>style.visibility</p:attrName>
                                        </p:attrNameLst>
                                      </p:cBhvr>
                                      <p:to>
                                        <p:strVal val="visible"/>
                                      </p:to>
                                    </p:set>
                                    <p:animEffect transition="in" filter="wipe(down)">
                                      <p:cBhvr>
                                        <p:cTn id="154" dur="500"/>
                                        <p:tgtEl>
                                          <p:spTgt spid="354362"/>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54367"/>
                                        </p:tgtEl>
                                        <p:attrNameLst>
                                          <p:attrName>style.visibility</p:attrName>
                                        </p:attrNameLst>
                                      </p:cBhvr>
                                      <p:to>
                                        <p:strVal val="visible"/>
                                      </p:to>
                                    </p:set>
                                    <p:animEffect transition="in" filter="wipe(down)">
                                      <p:cBhvr>
                                        <p:cTn id="157" dur="500"/>
                                        <p:tgtEl>
                                          <p:spTgt spid="354367"/>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354385"/>
                                        </p:tgtEl>
                                        <p:attrNameLst>
                                          <p:attrName>style.visibility</p:attrName>
                                        </p:attrNameLst>
                                      </p:cBhvr>
                                      <p:to>
                                        <p:strVal val="visible"/>
                                      </p:to>
                                    </p:set>
                                    <p:animEffect transition="in" filter="wipe(down)">
                                      <p:cBhvr>
                                        <p:cTn id="160" dur="500"/>
                                        <p:tgtEl>
                                          <p:spTgt spid="354385"/>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354389"/>
                                        </p:tgtEl>
                                        <p:attrNameLst>
                                          <p:attrName>style.visibility</p:attrName>
                                        </p:attrNameLst>
                                      </p:cBhvr>
                                      <p:to>
                                        <p:strVal val="visible"/>
                                      </p:to>
                                    </p:set>
                                    <p:animEffect transition="in" filter="wipe(down)">
                                      <p:cBhvr>
                                        <p:cTn id="163" dur="500"/>
                                        <p:tgtEl>
                                          <p:spTgt spid="354389"/>
                                        </p:tgtEl>
                                      </p:cBhvr>
                                    </p:animEffect>
                                  </p:childTnLst>
                                </p:cTn>
                              </p:par>
                              <p:par>
                                <p:cTn id="164" presetID="2" presetClass="entr" presetSubtype="4" fill="hold" grpId="0" nodeType="withEffect">
                                  <p:stCondLst>
                                    <p:cond delay="0"/>
                                  </p:stCondLst>
                                  <p:childTnLst>
                                    <p:set>
                                      <p:cBhvr>
                                        <p:cTn id="165" dur="1" fill="hold">
                                          <p:stCondLst>
                                            <p:cond delay="0"/>
                                          </p:stCondLst>
                                        </p:cTn>
                                        <p:tgtEl>
                                          <p:spTgt spid="354378"/>
                                        </p:tgtEl>
                                        <p:attrNameLst>
                                          <p:attrName>style.visibility</p:attrName>
                                        </p:attrNameLst>
                                      </p:cBhvr>
                                      <p:to>
                                        <p:strVal val="visible"/>
                                      </p:to>
                                    </p:set>
                                    <p:anim calcmode="lin" valueType="num">
                                      <p:cBhvr additive="base">
                                        <p:cTn id="166" dur="500" fill="hold"/>
                                        <p:tgtEl>
                                          <p:spTgt spid="354378"/>
                                        </p:tgtEl>
                                        <p:attrNameLst>
                                          <p:attrName>ppt_x</p:attrName>
                                        </p:attrNameLst>
                                      </p:cBhvr>
                                      <p:tavLst>
                                        <p:tav tm="0">
                                          <p:val>
                                            <p:strVal val="#ppt_x"/>
                                          </p:val>
                                        </p:tav>
                                        <p:tav tm="100000">
                                          <p:val>
                                            <p:strVal val="#ppt_x"/>
                                          </p:val>
                                        </p:tav>
                                      </p:tavLst>
                                    </p:anim>
                                    <p:anim calcmode="lin" valueType="num">
                                      <p:cBhvr additive="base">
                                        <p:cTn id="167" dur="500" fill="hold"/>
                                        <p:tgtEl>
                                          <p:spTgt spid="354378"/>
                                        </p:tgtEl>
                                        <p:attrNameLst>
                                          <p:attrName>ppt_y</p:attrName>
                                        </p:attrNameLst>
                                      </p:cBhvr>
                                      <p:tavLst>
                                        <p:tav tm="0">
                                          <p:val>
                                            <p:strVal val="1+#ppt_h/2"/>
                                          </p:val>
                                        </p:tav>
                                        <p:tav tm="100000">
                                          <p:val>
                                            <p:strVal val="#ppt_y"/>
                                          </p:val>
                                        </p:tav>
                                      </p:tavLst>
                                    </p:anim>
                                  </p:childTnLst>
                                </p:cTn>
                              </p:par>
                              <p:par>
                                <p:cTn id="168" presetID="22" presetClass="entr" presetSubtype="1" fill="hold" grpId="0" nodeType="withEffect">
                                  <p:stCondLst>
                                    <p:cond delay="0"/>
                                  </p:stCondLst>
                                  <p:childTnLst>
                                    <p:set>
                                      <p:cBhvr>
                                        <p:cTn id="169" dur="1" fill="hold">
                                          <p:stCondLst>
                                            <p:cond delay="0"/>
                                          </p:stCondLst>
                                        </p:cTn>
                                        <p:tgtEl>
                                          <p:spTgt spid="354390"/>
                                        </p:tgtEl>
                                        <p:attrNameLst>
                                          <p:attrName>style.visibility</p:attrName>
                                        </p:attrNameLst>
                                      </p:cBhvr>
                                      <p:to>
                                        <p:strVal val="visible"/>
                                      </p:to>
                                    </p:set>
                                    <p:animEffect transition="in" filter="wipe(up)">
                                      <p:cBhvr>
                                        <p:cTn id="170" dur="500"/>
                                        <p:tgtEl>
                                          <p:spTgt spid="354390"/>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354316"/>
                                        </p:tgtEl>
                                        <p:attrNameLst>
                                          <p:attrName>style.visibility</p:attrName>
                                        </p:attrNameLst>
                                      </p:cBhvr>
                                      <p:to>
                                        <p:strVal val="visible"/>
                                      </p:to>
                                    </p:set>
                                    <p:animEffect transition="in" filter="wipe(left)">
                                      <p:cBhvr>
                                        <p:cTn id="173" dur="500"/>
                                        <p:tgtEl>
                                          <p:spTgt spid="354316"/>
                                        </p:tgtEl>
                                      </p:cBhvr>
                                    </p:animEffect>
                                  </p:childTnLst>
                                </p:cTn>
                              </p:par>
                              <p:par>
                                <p:cTn id="174" presetID="22" presetClass="entr" presetSubtype="8" fill="hold" grpId="0" nodeType="withEffect">
                                  <p:stCondLst>
                                    <p:cond delay="0"/>
                                  </p:stCondLst>
                                  <p:childTnLst>
                                    <p:set>
                                      <p:cBhvr>
                                        <p:cTn id="175" dur="1" fill="hold">
                                          <p:stCondLst>
                                            <p:cond delay="0"/>
                                          </p:stCondLst>
                                        </p:cTn>
                                        <p:tgtEl>
                                          <p:spTgt spid="354375"/>
                                        </p:tgtEl>
                                        <p:attrNameLst>
                                          <p:attrName>style.visibility</p:attrName>
                                        </p:attrNameLst>
                                      </p:cBhvr>
                                      <p:to>
                                        <p:strVal val="visible"/>
                                      </p:to>
                                    </p:set>
                                    <p:animEffect transition="in" filter="wipe(left)">
                                      <p:cBhvr>
                                        <p:cTn id="176" dur="500"/>
                                        <p:tgtEl>
                                          <p:spTgt spid="354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4" grpId="0" animBg="1"/>
      <p:bldP spid="354316" grpId="0" animBg="1"/>
      <p:bldP spid="354317" grpId="0" animBg="1"/>
      <p:bldP spid="354318" grpId="0" animBg="1"/>
      <p:bldP spid="354319" grpId="0"/>
      <p:bldP spid="354333" grpId="0" animBg="1"/>
      <p:bldP spid="354334" grpId="0" animBg="1"/>
      <p:bldP spid="354335" grpId="0" animBg="1"/>
      <p:bldP spid="354337" grpId="0" animBg="1"/>
      <p:bldP spid="354338" grpId="0" animBg="1"/>
      <p:bldP spid="354339" grpId="0" animBg="1"/>
      <p:bldP spid="354340" grpId="0" animBg="1"/>
      <p:bldP spid="354342" grpId="0" animBg="1"/>
      <p:bldP spid="354343" grpId="0" animBg="1"/>
      <p:bldP spid="354344" grpId="0" animBg="1"/>
      <p:bldP spid="354345" grpId="0" animBg="1"/>
      <p:bldP spid="354347" grpId="0" animBg="1"/>
      <p:bldP spid="354348" grpId="0" animBg="1"/>
      <p:bldP spid="354349" grpId="0" animBg="1"/>
      <p:bldP spid="354350" grpId="0" animBg="1"/>
      <p:bldP spid="354352" grpId="0" animBg="1"/>
      <p:bldP spid="354353" grpId="0" animBg="1"/>
      <p:bldP spid="354354" grpId="0" animBg="1"/>
      <p:bldP spid="354355" grpId="0" animBg="1"/>
      <p:bldP spid="354357" grpId="0" animBg="1"/>
      <p:bldP spid="354358" grpId="0" animBg="1"/>
      <p:bldP spid="354359" grpId="0" animBg="1"/>
      <p:bldP spid="354360" grpId="0" animBg="1"/>
      <p:bldP spid="354362" grpId="0" animBg="1"/>
      <p:bldP spid="354363" grpId="0" animBg="1"/>
      <p:bldP spid="354364" grpId="0" animBg="1"/>
      <p:bldP spid="354365" grpId="0" animBg="1"/>
      <p:bldP spid="354367" grpId="0" animBg="1"/>
      <p:bldP spid="354371" grpId="0" animBg="1"/>
      <p:bldP spid="354372" grpId="0"/>
      <p:bldP spid="354373" grpId="0"/>
      <p:bldP spid="354375" grpId="0"/>
      <p:bldP spid="354376" grpId="0"/>
      <p:bldP spid="354378" grpId="0"/>
      <p:bldP spid="354382" grpId="0" animBg="1"/>
      <p:bldP spid="354383" grpId="0" animBg="1"/>
      <p:bldP spid="354384" grpId="0" animBg="1"/>
      <p:bldP spid="354385" grpId="0" animBg="1"/>
      <p:bldP spid="354386" grpId="0" animBg="1"/>
      <p:bldP spid="354387" grpId="0" animBg="1"/>
      <p:bldP spid="354388" grpId="0" animBg="1"/>
      <p:bldP spid="354389" grpId="0" animBg="1"/>
      <p:bldP spid="354390" grpId="0" animBg="1"/>
      <p:bldP spid="354391" grpId="0" animBg="1"/>
      <p:bldP spid="354392" grpId="0"/>
      <p:bldP spid="354393" grpId="0" animBg="1"/>
      <p:bldP spid="354394" grpId="0" animBg="1"/>
      <p:bldP spid="354395" grpId="0" animBg="1"/>
      <p:bldP spid="354396" grpId="0" animBg="1"/>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0" y="0"/>
            <a:ext cx="9144000" cy="381000"/>
          </a:xfrm>
        </p:spPr>
        <p:txBody>
          <a:bodyPr/>
          <a:lstStyle/>
          <a:p>
            <a:r>
              <a:rPr lang="en-US" dirty="0"/>
              <a:t>L1 cache </a:t>
            </a:r>
            <a:r>
              <a:rPr lang="en-US" dirty="0" err="1"/>
              <a:t>prefetching</a:t>
            </a:r>
            <a:endParaRPr lang="en-US" dirty="0"/>
          </a:p>
        </p:txBody>
      </p:sp>
      <p:sp>
        <p:nvSpPr>
          <p:cNvPr id="359427" name="Rectangle 3"/>
          <p:cNvSpPr>
            <a:spLocks noGrp="1" noChangeArrowheads="1"/>
          </p:cNvSpPr>
          <p:nvPr>
            <p:ph type="body" idx="1"/>
          </p:nvPr>
        </p:nvSpPr>
        <p:spPr>
          <a:xfrm>
            <a:off x="1066800" y="952500"/>
            <a:ext cx="8077200" cy="5991225"/>
          </a:xfrm>
        </p:spPr>
        <p:txBody>
          <a:bodyPr/>
          <a:lstStyle/>
          <a:p>
            <a:r>
              <a:rPr lang="en-US" dirty="0"/>
              <a:t>Impact of a 16 read/write stream stride </a:t>
            </a:r>
            <a:r>
              <a:rPr lang="en-US" dirty="0" err="1"/>
              <a:t>prefetcher</a:t>
            </a:r>
            <a:r>
              <a:rPr lang="en-US" dirty="0"/>
              <a:t> per core</a:t>
            </a:r>
          </a:p>
          <a:p>
            <a:pPr>
              <a:buFont typeface="Wingdings" pitchFamily="2" charset="2"/>
              <a:buNone/>
            </a:pPr>
            <a:endParaRPr lang="en-US" dirty="0">
              <a:solidFill>
                <a:srgbClr val="C00000"/>
              </a:solidFill>
            </a:endParaRPr>
          </a:p>
          <a:p>
            <a:pPr lvl="1">
              <a:buFontTx/>
              <a:buNone/>
            </a:pPr>
            <a:r>
              <a:rPr lang="en-US" dirty="0">
                <a:solidFill>
                  <a:srgbClr val="C00000"/>
                </a:solidFill>
              </a:rPr>
              <a:t>            </a:t>
            </a:r>
            <a:r>
              <a:rPr lang="en-US" b="1" dirty="0">
                <a:solidFill>
                  <a:srgbClr val="C00000"/>
                </a:solidFill>
              </a:rPr>
              <a:t>L1 Pref.         Page </a:t>
            </a:r>
            <a:r>
              <a:rPr lang="en-US" b="1" dirty="0" err="1">
                <a:solidFill>
                  <a:srgbClr val="C00000"/>
                </a:solidFill>
              </a:rPr>
              <a:t>Mig</a:t>
            </a:r>
            <a:r>
              <a:rPr lang="en-US" b="1" dirty="0">
                <a:solidFill>
                  <a:srgbClr val="C00000"/>
                </a:solidFill>
              </a:rPr>
              <a:t>.       Both</a:t>
            </a:r>
          </a:p>
          <a:p>
            <a:pPr lvl="1">
              <a:buFontTx/>
              <a:buNone/>
            </a:pPr>
            <a:r>
              <a:rPr lang="en-US" b="1" dirty="0" err="1">
                <a:solidFill>
                  <a:srgbClr val="C00000"/>
                </a:solidFill>
              </a:rPr>
              <a:t>ShMem</a:t>
            </a:r>
            <a:r>
              <a:rPr lang="en-US" b="1" dirty="0">
                <a:solidFill>
                  <a:srgbClr val="C00000"/>
                </a:solidFill>
              </a:rPr>
              <a:t>   14.5%          18.7%        25.1%</a:t>
            </a:r>
          </a:p>
          <a:p>
            <a:pPr lvl="1">
              <a:buFontTx/>
              <a:buNone/>
            </a:pPr>
            <a:r>
              <a:rPr lang="en-US" b="1" dirty="0" err="1">
                <a:solidFill>
                  <a:srgbClr val="C00000"/>
                </a:solidFill>
              </a:rPr>
              <a:t>MProg</a:t>
            </a:r>
            <a:r>
              <a:rPr lang="en-US" b="1" dirty="0">
                <a:solidFill>
                  <a:srgbClr val="C00000"/>
                </a:solidFill>
              </a:rPr>
              <a:t>       4.8%          12.6%        13.0% </a:t>
            </a:r>
          </a:p>
        </p:txBody>
      </p:sp>
      <p:sp>
        <p:nvSpPr>
          <p:cNvPr id="7" name="TextBox 6"/>
          <p:cNvSpPr txBox="1"/>
          <p:nvPr/>
        </p:nvSpPr>
        <p:spPr>
          <a:xfrm>
            <a:off x="685800" y="5029200"/>
            <a:ext cx="7459093" cy="707886"/>
          </a:xfrm>
          <a:prstGeom prst="rect">
            <a:avLst/>
          </a:prstGeom>
          <a:noFill/>
        </p:spPr>
        <p:txBody>
          <a:bodyPr wrap="none" rtlCol="0">
            <a:spAutoFit/>
          </a:bodyPr>
          <a:lstStyle/>
          <a:p>
            <a:r>
              <a:rPr lang="en-US" sz="2000" b="1" dirty="0" smtClean="0"/>
              <a:t>Complementary for the most part for multi-threaded apps</a:t>
            </a:r>
          </a:p>
          <a:p>
            <a:r>
              <a:rPr lang="en-US" sz="2000" b="1" dirty="0" smtClean="0"/>
              <a:t>Page Migration dominates for multi-programmed workloads</a:t>
            </a:r>
            <a:endParaRPr lang="en-US" sz="2000" b="1" dirty="0"/>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24000"/>
            <a:ext cx="7772400" cy="1470025"/>
          </a:xfrm>
        </p:spPr>
        <p:txBody>
          <a:bodyPr/>
          <a:lstStyle/>
          <a:p>
            <a:r>
              <a:rPr lang="en-US" sz="4000"/>
              <a:t>Dynamic Hardware-Assisted Software-Controlled Page Placement to Manage Capacity Allocation and Sharing within Caches</a:t>
            </a:r>
          </a:p>
        </p:txBody>
      </p:sp>
      <p:sp>
        <p:nvSpPr>
          <p:cNvPr id="7171" name="Rectangle 3"/>
          <p:cNvSpPr>
            <a:spLocks noGrp="1" noChangeArrowheads="1"/>
          </p:cNvSpPr>
          <p:nvPr>
            <p:ph type="subTitle" idx="1"/>
          </p:nvPr>
        </p:nvSpPr>
        <p:spPr>
          <a:xfrm>
            <a:off x="1371600" y="4419600"/>
            <a:ext cx="6400800" cy="1371600"/>
          </a:xfrm>
        </p:spPr>
        <p:txBody>
          <a:bodyPr/>
          <a:lstStyle/>
          <a:p>
            <a:r>
              <a:rPr lang="en-US" dirty="0">
                <a:solidFill>
                  <a:schemeClr val="accent2"/>
                </a:solidFill>
              </a:rPr>
              <a:t>Manu </a:t>
            </a:r>
            <a:r>
              <a:rPr lang="en-US" dirty="0" err="1">
                <a:solidFill>
                  <a:schemeClr val="accent2"/>
                </a:solidFill>
              </a:rPr>
              <a:t>Awasthi</a:t>
            </a:r>
            <a:r>
              <a:rPr lang="en-US" dirty="0"/>
              <a:t>, </a:t>
            </a:r>
            <a:r>
              <a:rPr lang="en-US" dirty="0" err="1">
                <a:solidFill>
                  <a:schemeClr val="tx1"/>
                </a:solidFill>
              </a:rPr>
              <a:t>Kshitij</a:t>
            </a:r>
            <a:r>
              <a:rPr lang="en-US" dirty="0">
                <a:solidFill>
                  <a:schemeClr val="tx1"/>
                </a:solidFill>
              </a:rPr>
              <a:t> Sudan, Rajeev </a:t>
            </a:r>
            <a:r>
              <a:rPr lang="en-US" dirty="0" err="1">
                <a:solidFill>
                  <a:schemeClr val="tx1"/>
                </a:solidFill>
              </a:rPr>
              <a:t>Balasubramonian</a:t>
            </a:r>
            <a:r>
              <a:rPr lang="en-US" dirty="0">
                <a:solidFill>
                  <a:schemeClr val="tx1"/>
                </a:solidFill>
              </a:rPr>
              <a:t>, John Carter</a:t>
            </a:r>
          </a:p>
          <a:p>
            <a:r>
              <a:rPr lang="en-US" dirty="0">
                <a:solidFill>
                  <a:srgbClr val="FF0000"/>
                </a:solidFill>
              </a:rPr>
              <a:t>University of Utah</a:t>
            </a:r>
          </a:p>
        </p:txBody>
      </p:sp>
      <p:sp>
        <p:nvSpPr>
          <p:cNvPr id="6" name="TextBox 5"/>
          <p:cNvSpPr txBox="1"/>
          <p:nvPr/>
        </p:nvSpPr>
        <p:spPr>
          <a:xfrm>
            <a:off x="990600" y="6096000"/>
            <a:ext cx="7058407" cy="369332"/>
          </a:xfrm>
          <a:prstGeom prst="rect">
            <a:avLst/>
          </a:prstGeom>
          <a:noFill/>
        </p:spPr>
        <p:txBody>
          <a:bodyPr wrap="none" rtlCol="0">
            <a:spAutoFit/>
          </a:bodyPr>
          <a:lstStyle/>
          <a:p>
            <a:r>
              <a:rPr lang="en-US" dirty="0" smtClean="0"/>
              <a:t>Int’l Conference on High-Performance Computer Architecture, 2009</a:t>
            </a:r>
            <a:endParaRPr lang="en-US" dirty="0"/>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9EF85638-BDEF-46DF-89E5-6AD461CF09F4}" type="slidenum">
              <a:rPr lang="en-US"/>
              <a:pPr/>
              <a:t>378</a:t>
            </a:fld>
            <a:endParaRPr lang="en-US"/>
          </a:p>
        </p:txBody>
      </p:sp>
      <p:sp>
        <p:nvSpPr>
          <p:cNvPr id="27650" name="Rectangle 2"/>
          <p:cNvSpPr>
            <a:spLocks noGrp="1" noChangeArrowheads="1"/>
          </p:cNvSpPr>
          <p:nvPr>
            <p:ph type="title"/>
          </p:nvPr>
        </p:nvSpPr>
        <p:spPr/>
        <p:txBody>
          <a:bodyPr/>
          <a:lstStyle/>
          <a:p>
            <a:r>
              <a:rPr lang="en-US"/>
              <a:t>Executive Summary</a:t>
            </a:r>
          </a:p>
        </p:txBody>
      </p:sp>
      <p:sp>
        <p:nvSpPr>
          <p:cNvPr id="27651" name="Rectangle 3"/>
          <p:cNvSpPr>
            <a:spLocks noGrp="1" noChangeArrowheads="1"/>
          </p:cNvSpPr>
          <p:nvPr>
            <p:ph type="body" idx="1"/>
          </p:nvPr>
        </p:nvSpPr>
        <p:spPr>
          <a:xfrm>
            <a:off x="457200" y="1600200"/>
            <a:ext cx="8229600" cy="4876800"/>
          </a:xfrm>
        </p:spPr>
        <p:txBody>
          <a:bodyPr/>
          <a:lstStyle/>
          <a:p>
            <a:pPr>
              <a:lnSpc>
                <a:spcPct val="90000"/>
              </a:lnSpc>
            </a:pPr>
            <a:r>
              <a:rPr lang="en-US"/>
              <a:t>Last Level cache management at page granularity </a:t>
            </a:r>
          </a:p>
          <a:p>
            <a:pPr>
              <a:lnSpc>
                <a:spcPct val="90000"/>
              </a:lnSpc>
            </a:pPr>
            <a:r>
              <a:rPr lang="en-US"/>
              <a:t>Salient features</a:t>
            </a:r>
          </a:p>
          <a:p>
            <a:pPr lvl="1">
              <a:lnSpc>
                <a:spcPct val="90000"/>
              </a:lnSpc>
            </a:pPr>
            <a:r>
              <a:rPr lang="en-US"/>
              <a:t>A combined hardware-software approach with low overheads </a:t>
            </a:r>
          </a:p>
          <a:p>
            <a:pPr lvl="1">
              <a:lnSpc>
                <a:spcPct val="90000"/>
              </a:lnSpc>
            </a:pPr>
            <a:r>
              <a:rPr lang="en-US"/>
              <a:t>Use of page colors and shadow addresses for</a:t>
            </a:r>
          </a:p>
          <a:p>
            <a:pPr lvl="2">
              <a:lnSpc>
                <a:spcPct val="90000"/>
              </a:lnSpc>
            </a:pPr>
            <a:r>
              <a:rPr lang="en-US"/>
              <a:t>Cache capacity management</a:t>
            </a:r>
          </a:p>
          <a:p>
            <a:pPr lvl="2">
              <a:lnSpc>
                <a:spcPct val="90000"/>
              </a:lnSpc>
            </a:pPr>
            <a:r>
              <a:rPr lang="en-US"/>
              <a:t>Reducing wire delays</a:t>
            </a:r>
          </a:p>
          <a:p>
            <a:pPr lvl="2">
              <a:lnSpc>
                <a:spcPct val="90000"/>
              </a:lnSpc>
            </a:pPr>
            <a:r>
              <a:rPr lang="en-US"/>
              <a:t>Optimal placement of cache lines</a:t>
            </a:r>
          </a:p>
          <a:p>
            <a:pPr lvl="1">
              <a:lnSpc>
                <a:spcPct val="90000"/>
              </a:lnSpc>
            </a:pPr>
            <a:r>
              <a:rPr lang="en-US"/>
              <a:t>Allows for fine-grained partition of caches.</a:t>
            </a:r>
          </a:p>
        </p:txBody>
      </p:sp>
    </p:spTree>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5"/>
          <p:cNvSpPr>
            <a:spLocks noGrp="1"/>
          </p:cNvSpPr>
          <p:nvPr>
            <p:ph type="sldNum" sz="quarter" idx="4294967295"/>
          </p:nvPr>
        </p:nvSpPr>
        <p:spPr>
          <a:xfrm>
            <a:off x="6553200" y="6248400"/>
            <a:ext cx="2133600" cy="476250"/>
          </a:xfrm>
          <a:prstGeom prst="rect">
            <a:avLst/>
          </a:prstGeom>
        </p:spPr>
        <p:txBody>
          <a:bodyPr/>
          <a:lstStyle/>
          <a:p>
            <a:fld id="{E8D8B616-4A14-44E2-AEF3-1D65F9CC86AD}" type="slidenum">
              <a:rPr lang="en-US"/>
              <a:pPr/>
              <a:t>379</a:t>
            </a:fld>
            <a:endParaRPr lang="en-US"/>
          </a:p>
        </p:txBody>
      </p:sp>
      <p:sp>
        <p:nvSpPr>
          <p:cNvPr id="60418" name="Rectangle 2"/>
          <p:cNvSpPr>
            <a:spLocks noGrp="1" noChangeArrowheads="1"/>
          </p:cNvSpPr>
          <p:nvPr>
            <p:ph type="title"/>
          </p:nvPr>
        </p:nvSpPr>
        <p:spPr/>
        <p:txBody>
          <a:bodyPr/>
          <a:lstStyle/>
          <a:p>
            <a:r>
              <a:rPr lang="en-US"/>
              <a:t>Baseline System</a:t>
            </a:r>
          </a:p>
        </p:txBody>
      </p:sp>
      <p:sp>
        <p:nvSpPr>
          <p:cNvPr id="60419" name="Rectangle 3"/>
          <p:cNvSpPr>
            <a:spLocks noChangeArrowheads="1"/>
          </p:cNvSpPr>
          <p:nvPr/>
        </p:nvSpPr>
        <p:spPr bwMode="auto">
          <a:xfrm>
            <a:off x="2743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20" name="Rectangle 4"/>
          <p:cNvSpPr>
            <a:spLocks noChangeArrowheads="1"/>
          </p:cNvSpPr>
          <p:nvPr/>
        </p:nvSpPr>
        <p:spPr bwMode="auto">
          <a:xfrm>
            <a:off x="2971800" y="25908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21" name="Rectangle 5"/>
          <p:cNvSpPr>
            <a:spLocks noChangeArrowheads="1"/>
          </p:cNvSpPr>
          <p:nvPr/>
        </p:nvSpPr>
        <p:spPr bwMode="auto">
          <a:xfrm>
            <a:off x="27432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0422" name="Rectangle 6"/>
          <p:cNvSpPr>
            <a:spLocks noChangeArrowheads="1"/>
          </p:cNvSpPr>
          <p:nvPr/>
        </p:nvSpPr>
        <p:spPr bwMode="auto">
          <a:xfrm>
            <a:off x="44958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0423" name="Rectangle 7"/>
          <p:cNvSpPr>
            <a:spLocks noChangeArrowheads="1"/>
          </p:cNvSpPr>
          <p:nvPr/>
        </p:nvSpPr>
        <p:spPr bwMode="auto">
          <a:xfrm>
            <a:off x="3657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24" name="Rectangle 8"/>
          <p:cNvSpPr>
            <a:spLocks noChangeArrowheads="1"/>
          </p:cNvSpPr>
          <p:nvPr/>
        </p:nvSpPr>
        <p:spPr bwMode="auto">
          <a:xfrm>
            <a:off x="3886200" y="25908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25" name="Rectangle 9"/>
          <p:cNvSpPr>
            <a:spLocks noChangeArrowheads="1"/>
          </p:cNvSpPr>
          <p:nvPr/>
        </p:nvSpPr>
        <p:spPr bwMode="auto">
          <a:xfrm>
            <a:off x="45720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26" name="Rectangle 10"/>
          <p:cNvSpPr>
            <a:spLocks noChangeArrowheads="1"/>
          </p:cNvSpPr>
          <p:nvPr/>
        </p:nvSpPr>
        <p:spPr bwMode="auto">
          <a:xfrm>
            <a:off x="4800600" y="25908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27" name="Rectangle 11"/>
          <p:cNvSpPr>
            <a:spLocks noChangeArrowheads="1"/>
          </p:cNvSpPr>
          <p:nvPr/>
        </p:nvSpPr>
        <p:spPr bwMode="auto">
          <a:xfrm>
            <a:off x="5486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28" name="Rectangle 12"/>
          <p:cNvSpPr>
            <a:spLocks noChangeArrowheads="1"/>
          </p:cNvSpPr>
          <p:nvPr/>
        </p:nvSpPr>
        <p:spPr bwMode="auto">
          <a:xfrm>
            <a:off x="5715000" y="25908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29" name="Rectangle 13"/>
          <p:cNvSpPr>
            <a:spLocks noChangeArrowheads="1"/>
          </p:cNvSpPr>
          <p:nvPr/>
        </p:nvSpPr>
        <p:spPr bwMode="auto">
          <a:xfrm>
            <a:off x="2743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0" name="Rectangle 14"/>
          <p:cNvSpPr>
            <a:spLocks noChangeArrowheads="1"/>
          </p:cNvSpPr>
          <p:nvPr/>
        </p:nvSpPr>
        <p:spPr bwMode="auto">
          <a:xfrm>
            <a:off x="2971800" y="34290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1" name="Rectangle 15"/>
          <p:cNvSpPr>
            <a:spLocks noChangeArrowheads="1"/>
          </p:cNvSpPr>
          <p:nvPr/>
        </p:nvSpPr>
        <p:spPr bwMode="auto">
          <a:xfrm>
            <a:off x="3657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2" name="Rectangle 16"/>
          <p:cNvSpPr>
            <a:spLocks noChangeArrowheads="1"/>
          </p:cNvSpPr>
          <p:nvPr/>
        </p:nvSpPr>
        <p:spPr bwMode="auto">
          <a:xfrm>
            <a:off x="3886200" y="34290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3" name="Rectangle 17"/>
          <p:cNvSpPr>
            <a:spLocks noChangeArrowheads="1"/>
          </p:cNvSpPr>
          <p:nvPr/>
        </p:nvSpPr>
        <p:spPr bwMode="auto">
          <a:xfrm>
            <a:off x="45720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4" name="Rectangle 18"/>
          <p:cNvSpPr>
            <a:spLocks noChangeArrowheads="1"/>
          </p:cNvSpPr>
          <p:nvPr/>
        </p:nvSpPr>
        <p:spPr bwMode="auto">
          <a:xfrm>
            <a:off x="4800600" y="34290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5" name="Rectangle 19"/>
          <p:cNvSpPr>
            <a:spLocks noChangeArrowheads="1"/>
          </p:cNvSpPr>
          <p:nvPr/>
        </p:nvSpPr>
        <p:spPr bwMode="auto">
          <a:xfrm>
            <a:off x="5486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6" name="Rectangle 20"/>
          <p:cNvSpPr>
            <a:spLocks noChangeArrowheads="1"/>
          </p:cNvSpPr>
          <p:nvPr/>
        </p:nvSpPr>
        <p:spPr bwMode="auto">
          <a:xfrm>
            <a:off x="5715000" y="34290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7" name="Rectangle 21"/>
          <p:cNvSpPr>
            <a:spLocks noChangeArrowheads="1"/>
          </p:cNvSpPr>
          <p:nvPr/>
        </p:nvSpPr>
        <p:spPr bwMode="auto">
          <a:xfrm>
            <a:off x="2743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8" name="Rectangle 22"/>
          <p:cNvSpPr>
            <a:spLocks noChangeArrowheads="1"/>
          </p:cNvSpPr>
          <p:nvPr/>
        </p:nvSpPr>
        <p:spPr bwMode="auto">
          <a:xfrm>
            <a:off x="2971800" y="42672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9" name="Rectangle 23"/>
          <p:cNvSpPr>
            <a:spLocks noChangeArrowheads="1"/>
          </p:cNvSpPr>
          <p:nvPr/>
        </p:nvSpPr>
        <p:spPr bwMode="auto">
          <a:xfrm>
            <a:off x="3657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0" name="Rectangle 24"/>
          <p:cNvSpPr>
            <a:spLocks noChangeArrowheads="1"/>
          </p:cNvSpPr>
          <p:nvPr/>
        </p:nvSpPr>
        <p:spPr bwMode="auto">
          <a:xfrm>
            <a:off x="3886200" y="42672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1" name="Rectangle 25"/>
          <p:cNvSpPr>
            <a:spLocks noChangeArrowheads="1"/>
          </p:cNvSpPr>
          <p:nvPr/>
        </p:nvSpPr>
        <p:spPr bwMode="auto">
          <a:xfrm>
            <a:off x="45720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2" name="Rectangle 26"/>
          <p:cNvSpPr>
            <a:spLocks noChangeArrowheads="1"/>
          </p:cNvSpPr>
          <p:nvPr/>
        </p:nvSpPr>
        <p:spPr bwMode="auto">
          <a:xfrm>
            <a:off x="4800600" y="42672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3" name="Rectangle 27"/>
          <p:cNvSpPr>
            <a:spLocks noChangeArrowheads="1"/>
          </p:cNvSpPr>
          <p:nvPr/>
        </p:nvSpPr>
        <p:spPr bwMode="auto">
          <a:xfrm>
            <a:off x="5486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4" name="Rectangle 28"/>
          <p:cNvSpPr>
            <a:spLocks noChangeArrowheads="1"/>
          </p:cNvSpPr>
          <p:nvPr/>
        </p:nvSpPr>
        <p:spPr bwMode="auto">
          <a:xfrm>
            <a:off x="5715000" y="42672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5" name="Rectangle 29"/>
          <p:cNvSpPr>
            <a:spLocks noChangeArrowheads="1"/>
          </p:cNvSpPr>
          <p:nvPr/>
        </p:nvSpPr>
        <p:spPr bwMode="auto">
          <a:xfrm>
            <a:off x="2743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6" name="Rectangle 30"/>
          <p:cNvSpPr>
            <a:spLocks noChangeArrowheads="1"/>
          </p:cNvSpPr>
          <p:nvPr/>
        </p:nvSpPr>
        <p:spPr bwMode="auto">
          <a:xfrm>
            <a:off x="2971800" y="51054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7" name="Rectangle 31"/>
          <p:cNvSpPr>
            <a:spLocks noChangeArrowheads="1"/>
          </p:cNvSpPr>
          <p:nvPr/>
        </p:nvSpPr>
        <p:spPr bwMode="auto">
          <a:xfrm>
            <a:off x="3657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8" name="Rectangle 32"/>
          <p:cNvSpPr>
            <a:spLocks noChangeArrowheads="1"/>
          </p:cNvSpPr>
          <p:nvPr/>
        </p:nvSpPr>
        <p:spPr bwMode="auto">
          <a:xfrm>
            <a:off x="3886200" y="51054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9" name="Rectangle 33"/>
          <p:cNvSpPr>
            <a:spLocks noChangeArrowheads="1"/>
          </p:cNvSpPr>
          <p:nvPr/>
        </p:nvSpPr>
        <p:spPr bwMode="auto">
          <a:xfrm>
            <a:off x="45720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50" name="Rectangle 34"/>
          <p:cNvSpPr>
            <a:spLocks noChangeArrowheads="1"/>
          </p:cNvSpPr>
          <p:nvPr/>
        </p:nvSpPr>
        <p:spPr bwMode="auto">
          <a:xfrm>
            <a:off x="4800600" y="51054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51" name="Rectangle 35"/>
          <p:cNvSpPr>
            <a:spLocks noChangeArrowheads="1"/>
          </p:cNvSpPr>
          <p:nvPr/>
        </p:nvSpPr>
        <p:spPr bwMode="auto">
          <a:xfrm>
            <a:off x="5486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52" name="Rectangle 36"/>
          <p:cNvSpPr>
            <a:spLocks noChangeArrowheads="1"/>
          </p:cNvSpPr>
          <p:nvPr/>
        </p:nvSpPr>
        <p:spPr bwMode="auto">
          <a:xfrm>
            <a:off x="5715000" y="51054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53" name="Rectangle 37"/>
          <p:cNvSpPr>
            <a:spLocks noChangeArrowheads="1"/>
          </p:cNvSpPr>
          <p:nvPr/>
        </p:nvSpPr>
        <p:spPr bwMode="auto">
          <a:xfrm>
            <a:off x="27432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0454" name="Rectangle 38"/>
          <p:cNvSpPr>
            <a:spLocks noChangeArrowheads="1"/>
          </p:cNvSpPr>
          <p:nvPr/>
        </p:nvSpPr>
        <p:spPr bwMode="auto">
          <a:xfrm>
            <a:off x="44958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0455" name="Line 39"/>
          <p:cNvSpPr>
            <a:spLocks noChangeShapeType="1"/>
          </p:cNvSpPr>
          <p:nvPr/>
        </p:nvSpPr>
        <p:spPr bwMode="auto">
          <a:xfrm>
            <a:off x="3124200" y="2667000"/>
            <a:ext cx="2743200" cy="0"/>
          </a:xfrm>
          <a:prstGeom prst="line">
            <a:avLst/>
          </a:prstGeom>
          <a:noFill/>
          <a:ln w="38100">
            <a:solidFill>
              <a:srgbClr val="0000FF"/>
            </a:solidFill>
            <a:round/>
            <a:headEnd/>
            <a:tailEnd/>
          </a:ln>
          <a:effectLst/>
        </p:spPr>
        <p:txBody>
          <a:bodyPr>
            <a:spAutoFit/>
          </a:bodyPr>
          <a:lstStyle/>
          <a:p>
            <a:endParaRPr lang="en-US"/>
          </a:p>
        </p:txBody>
      </p:sp>
      <p:sp>
        <p:nvSpPr>
          <p:cNvPr id="60456" name="Line 40"/>
          <p:cNvSpPr>
            <a:spLocks noChangeShapeType="1"/>
          </p:cNvSpPr>
          <p:nvPr/>
        </p:nvSpPr>
        <p:spPr bwMode="auto">
          <a:xfrm>
            <a:off x="3124200" y="3505200"/>
            <a:ext cx="2743200" cy="0"/>
          </a:xfrm>
          <a:prstGeom prst="line">
            <a:avLst/>
          </a:prstGeom>
          <a:noFill/>
          <a:ln w="38100">
            <a:solidFill>
              <a:srgbClr val="0000FF"/>
            </a:solidFill>
            <a:round/>
            <a:headEnd/>
            <a:tailEnd/>
          </a:ln>
          <a:effectLst/>
        </p:spPr>
        <p:txBody>
          <a:bodyPr>
            <a:spAutoFit/>
          </a:bodyPr>
          <a:lstStyle/>
          <a:p>
            <a:endParaRPr lang="en-US"/>
          </a:p>
        </p:txBody>
      </p:sp>
      <p:sp>
        <p:nvSpPr>
          <p:cNvPr id="60457" name="Line 41"/>
          <p:cNvSpPr>
            <a:spLocks noChangeShapeType="1"/>
          </p:cNvSpPr>
          <p:nvPr/>
        </p:nvSpPr>
        <p:spPr bwMode="auto">
          <a:xfrm>
            <a:off x="3124200" y="4343400"/>
            <a:ext cx="2743200" cy="0"/>
          </a:xfrm>
          <a:prstGeom prst="line">
            <a:avLst/>
          </a:prstGeom>
          <a:noFill/>
          <a:ln w="38100">
            <a:solidFill>
              <a:srgbClr val="0000FF"/>
            </a:solidFill>
            <a:round/>
            <a:headEnd/>
            <a:tailEnd/>
          </a:ln>
          <a:effectLst/>
        </p:spPr>
        <p:txBody>
          <a:bodyPr>
            <a:spAutoFit/>
          </a:bodyPr>
          <a:lstStyle/>
          <a:p>
            <a:endParaRPr lang="en-US"/>
          </a:p>
        </p:txBody>
      </p:sp>
      <p:sp>
        <p:nvSpPr>
          <p:cNvPr id="60458" name="Line 42"/>
          <p:cNvSpPr>
            <a:spLocks noChangeShapeType="1"/>
          </p:cNvSpPr>
          <p:nvPr/>
        </p:nvSpPr>
        <p:spPr bwMode="auto">
          <a:xfrm>
            <a:off x="3124200" y="5181600"/>
            <a:ext cx="2743200" cy="0"/>
          </a:xfrm>
          <a:prstGeom prst="line">
            <a:avLst/>
          </a:prstGeom>
          <a:noFill/>
          <a:ln w="38100">
            <a:solidFill>
              <a:srgbClr val="0000FF"/>
            </a:solidFill>
            <a:round/>
            <a:headEnd/>
            <a:tailEnd/>
          </a:ln>
          <a:effectLst/>
        </p:spPr>
        <p:txBody>
          <a:bodyPr>
            <a:spAutoFit/>
          </a:bodyPr>
          <a:lstStyle/>
          <a:p>
            <a:endParaRPr lang="en-US"/>
          </a:p>
        </p:txBody>
      </p:sp>
      <p:sp>
        <p:nvSpPr>
          <p:cNvPr id="60459" name="Line 43"/>
          <p:cNvSpPr>
            <a:spLocks noChangeShapeType="1"/>
          </p:cNvSpPr>
          <p:nvPr/>
        </p:nvSpPr>
        <p:spPr bwMode="auto">
          <a:xfrm>
            <a:off x="3124200" y="2667000"/>
            <a:ext cx="0" cy="2514600"/>
          </a:xfrm>
          <a:prstGeom prst="line">
            <a:avLst/>
          </a:prstGeom>
          <a:noFill/>
          <a:ln w="38100">
            <a:solidFill>
              <a:srgbClr val="0000FF"/>
            </a:solidFill>
            <a:round/>
            <a:headEnd/>
            <a:tailEnd/>
          </a:ln>
          <a:effectLst/>
        </p:spPr>
        <p:txBody>
          <a:bodyPr>
            <a:spAutoFit/>
          </a:bodyPr>
          <a:lstStyle/>
          <a:p>
            <a:endParaRPr lang="en-US"/>
          </a:p>
        </p:txBody>
      </p:sp>
      <p:sp>
        <p:nvSpPr>
          <p:cNvPr id="60460" name="Line 44"/>
          <p:cNvSpPr>
            <a:spLocks noChangeShapeType="1"/>
          </p:cNvSpPr>
          <p:nvPr/>
        </p:nvSpPr>
        <p:spPr bwMode="auto">
          <a:xfrm>
            <a:off x="4038600" y="2667000"/>
            <a:ext cx="0" cy="2514600"/>
          </a:xfrm>
          <a:prstGeom prst="line">
            <a:avLst/>
          </a:prstGeom>
          <a:noFill/>
          <a:ln w="38100">
            <a:solidFill>
              <a:srgbClr val="0000FF"/>
            </a:solidFill>
            <a:round/>
            <a:headEnd/>
            <a:tailEnd/>
          </a:ln>
          <a:effectLst/>
        </p:spPr>
        <p:txBody>
          <a:bodyPr>
            <a:spAutoFit/>
          </a:bodyPr>
          <a:lstStyle/>
          <a:p>
            <a:endParaRPr lang="en-US"/>
          </a:p>
        </p:txBody>
      </p:sp>
      <p:sp>
        <p:nvSpPr>
          <p:cNvPr id="60461" name="Line 45"/>
          <p:cNvSpPr>
            <a:spLocks noChangeShapeType="1"/>
          </p:cNvSpPr>
          <p:nvPr/>
        </p:nvSpPr>
        <p:spPr bwMode="auto">
          <a:xfrm>
            <a:off x="4953000" y="2667000"/>
            <a:ext cx="0" cy="2514600"/>
          </a:xfrm>
          <a:prstGeom prst="line">
            <a:avLst/>
          </a:prstGeom>
          <a:noFill/>
          <a:ln w="38100">
            <a:solidFill>
              <a:srgbClr val="0000FF"/>
            </a:solidFill>
            <a:round/>
            <a:headEnd/>
            <a:tailEnd/>
          </a:ln>
          <a:effectLst/>
        </p:spPr>
        <p:txBody>
          <a:bodyPr>
            <a:spAutoFit/>
          </a:bodyPr>
          <a:lstStyle/>
          <a:p>
            <a:endParaRPr lang="en-US"/>
          </a:p>
        </p:txBody>
      </p:sp>
      <p:sp>
        <p:nvSpPr>
          <p:cNvPr id="60462" name="Line 46"/>
          <p:cNvSpPr>
            <a:spLocks noChangeShapeType="1"/>
          </p:cNvSpPr>
          <p:nvPr/>
        </p:nvSpPr>
        <p:spPr bwMode="auto">
          <a:xfrm>
            <a:off x="5867400" y="2667000"/>
            <a:ext cx="0" cy="2514600"/>
          </a:xfrm>
          <a:prstGeom prst="line">
            <a:avLst/>
          </a:prstGeom>
          <a:noFill/>
          <a:ln w="38100">
            <a:solidFill>
              <a:srgbClr val="0000FF"/>
            </a:solidFill>
            <a:round/>
            <a:headEnd/>
            <a:tailEnd/>
          </a:ln>
          <a:effectLst/>
        </p:spPr>
        <p:txBody>
          <a:bodyPr>
            <a:spAutoFit/>
          </a:bodyPr>
          <a:lstStyle/>
          <a:p>
            <a:endParaRPr lang="en-US"/>
          </a:p>
        </p:txBody>
      </p:sp>
      <p:sp>
        <p:nvSpPr>
          <p:cNvPr id="60463" name="Text Box 47"/>
          <p:cNvSpPr txBox="1">
            <a:spLocks noChangeArrowheads="1"/>
          </p:cNvSpPr>
          <p:nvPr/>
        </p:nvSpPr>
        <p:spPr bwMode="auto">
          <a:xfrm>
            <a:off x="28194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60464" name="Text Box 48"/>
          <p:cNvSpPr txBox="1">
            <a:spLocks noChangeArrowheads="1"/>
          </p:cNvSpPr>
          <p:nvPr/>
        </p:nvSpPr>
        <p:spPr bwMode="auto">
          <a:xfrm>
            <a:off x="45720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60465" name="Text Box 49"/>
          <p:cNvSpPr txBox="1">
            <a:spLocks noChangeArrowheads="1"/>
          </p:cNvSpPr>
          <p:nvPr/>
        </p:nvSpPr>
        <p:spPr bwMode="auto">
          <a:xfrm>
            <a:off x="28194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60466" name="Text Box 50"/>
          <p:cNvSpPr txBox="1">
            <a:spLocks noChangeArrowheads="1"/>
          </p:cNvSpPr>
          <p:nvPr/>
        </p:nvSpPr>
        <p:spPr bwMode="auto">
          <a:xfrm>
            <a:off x="45720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60467" name="Line 51"/>
          <p:cNvSpPr>
            <a:spLocks noChangeShapeType="1"/>
          </p:cNvSpPr>
          <p:nvPr/>
        </p:nvSpPr>
        <p:spPr bwMode="auto">
          <a:xfrm flipV="1">
            <a:off x="3124200" y="2209800"/>
            <a:ext cx="0" cy="457200"/>
          </a:xfrm>
          <a:prstGeom prst="line">
            <a:avLst/>
          </a:prstGeom>
          <a:noFill/>
          <a:ln w="38100">
            <a:solidFill>
              <a:srgbClr val="0000FF"/>
            </a:solidFill>
            <a:round/>
            <a:headEnd/>
            <a:tailEnd/>
          </a:ln>
          <a:effectLst/>
        </p:spPr>
        <p:txBody>
          <a:bodyPr>
            <a:spAutoFit/>
          </a:bodyPr>
          <a:lstStyle/>
          <a:p>
            <a:endParaRPr lang="en-US"/>
          </a:p>
        </p:txBody>
      </p:sp>
      <p:sp>
        <p:nvSpPr>
          <p:cNvPr id="60468" name="Line 52"/>
          <p:cNvSpPr>
            <a:spLocks noChangeShapeType="1"/>
          </p:cNvSpPr>
          <p:nvPr/>
        </p:nvSpPr>
        <p:spPr bwMode="auto">
          <a:xfrm flipV="1">
            <a:off x="6934200" y="4191000"/>
            <a:ext cx="0" cy="457200"/>
          </a:xfrm>
          <a:prstGeom prst="line">
            <a:avLst/>
          </a:prstGeom>
          <a:noFill/>
          <a:ln w="38100">
            <a:solidFill>
              <a:srgbClr val="0000FF"/>
            </a:solidFill>
            <a:round/>
            <a:headEnd/>
            <a:tailEnd/>
          </a:ln>
          <a:effectLst/>
        </p:spPr>
        <p:txBody>
          <a:bodyPr>
            <a:spAutoFit/>
          </a:bodyPr>
          <a:lstStyle/>
          <a:p>
            <a:endParaRPr lang="en-US"/>
          </a:p>
        </p:txBody>
      </p:sp>
      <p:sp>
        <p:nvSpPr>
          <p:cNvPr id="60469" name="Line 53"/>
          <p:cNvSpPr>
            <a:spLocks noChangeShapeType="1"/>
          </p:cNvSpPr>
          <p:nvPr/>
        </p:nvSpPr>
        <p:spPr bwMode="auto">
          <a:xfrm flipV="1">
            <a:off x="5867400" y="5181600"/>
            <a:ext cx="0" cy="533400"/>
          </a:xfrm>
          <a:prstGeom prst="line">
            <a:avLst/>
          </a:prstGeom>
          <a:noFill/>
          <a:ln w="38100">
            <a:solidFill>
              <a:srgbClr val="0000FF"/>
            </a:solidFill>
            <a:round/>
            <a:headEnd/>
            <a:tailEnd/>
          </a:ln>
          <a:effectLst/>
        </p:spPr>
        <p:txBody>
          <a:bodyPr>
            <a:spAutoFit/>
          </a:bodyPr>
          <a:lstStyle/>
          <a:p>
            <a:endParaRPr lang="en-US"/>
          </a:p>
        </p:txBody>
      </p:sp>
      <p:sp>
        <p:nvSpPr>
          <p:cNvPr id="60470" name="Line 54"/>
          <p:cNvSpPr>
            <a:spLocks noChangeShapeType="1"/>
          </p:cNvSpPr>
          <p:nvPr/>
        </p:nvSpPr>
        <p:spPr bwMode="auto">
          <a:xfrm flipV="1">
            <a:off x="3124200" y="5181600"/>
            <a:ext cx="0" cy="533400"/>
          </a:xfrm>
          <a:prstGeom prst="line">
            <a:avLst/>
          </a:prstGeom>
          <a:noFill/>
          <a:ln w="38100">
            <a:solidFill>
              <a:srgbClr val="0000FF"/>
            </a:solidFill>
            <a:round/>
            <a:headEnd/>
            <a:tailEnd/>
          </a:ln>
          <a:effectLst/>
        </p:spPr>
        <p:txBody>
          <a:bodyPr>
            <a:spAutoFit/>
          </a:bodyPr>
          <a:lstStyle/>
          <a:p>
            <a:endParaRPr lang="en-US"/>
          </a:p>
        </p:txBody>
      </p:sp>
      <p:sp>
        <p:nvSpPr>
          <p:cNvPr id="60471" name="Rectangle 55"/>
          <p:cNvSpPr>
            <a:spLocks noChangeArrowheads="1"/>
          </p:cNvSpPr>
          <p:nvPr/>
        </p:nvSpPr>
        <p:spPr bwMode="auto">
          <a:xfrm>
            <a:off x="6781800" y="4800600"/>
            <a:ext cx="381000" cy="381000"/>
          </a:xfrm>
          <a:prstGeom prst="rect">
            <a:avLst/>
          </a:prstGeom>
          <a:solidFill>
            <a:srgbClr val="FFFF00"/>
          </a:solidFill>
          <a:ln w="25400" algn="ctr">
            <a:solidFill>
              <a:schemeClr val="tx1"/>
            </a:solidFill>
            <a:miter lim="800000"/>
            <a:headEnd/>
            <a:tailEnd/>
          </a:ln>
          <a:effectLst/>
        </p:spPr>
        <p:txBody>
          <a:bodyPr wrap="none" anchor="ctr">
            <a:spAutoFit/>
          </a:bodyPr>
          <a:lstStyle/>
          <a:p>
            <a:endParaRPr lang="en-US"/>
          </a:p>
        </p:txBody>
      </p:sp>
      <p:sp>
        <p:nvSpPr>
          <p:cNvPr id="60472" name="Text Box 56"/>
          <p:cNvSpPr txBox="1">
            <a:spLocks noChangeArrowheads="1"/>
          </p:cNvSpPr>
          <p:nvPr/>
        </p:nvSpPr>
        <p:spPr bwMode="auto">
          <a:xfrm>
            <a:off x="7239000" y="4738688"/>
            <a:ext cx="1600200" cy="519112"/>
          </a:xfrm>
          <a:prstGeom prst="rect">
            <a:avLst/>
          </a:prstGeom>
          <a:noFill/>
          <a:ln w="25400" algn="ctr">
            <a:noFill/>
            <a:miter lim="800000"/>
            <a:headEnd/>
            <a:tailEnd/>
          </a:ln>
          <a:effectLst/>
        </p:spPr>
        <p:txBody>
          <a:bodyPr>
            <a:spAutoFit/>
          </a:bodyPr>
          <a:lstStyle/>
          <a:p>
            <a:r>
              <a:rPr lang="en-US" sz="2800">
                <a:latin typeface="Calibri" pitchFamily="34" charset="0"/>
              </a:rPr>
              <a:t>Core/L1 $</a:t>
            </a:r>
          </a:p>
        </p:txBody>
      </p:sp>
      <p:sp>
        <p:nvSpPr>
          <p:cNvPr id="60473" name="Rectangle 57"/>
          <p:cNvSpPr>
            <a:spLocks noChangeArrowheads="1"/>
          </p:cNvSpPr>
          <p:nvPr/>
        </p:nvSpPr>
        <p:spPr bwMode="auto">
          <a:xfrm>
            <a:off x="6781800" y="5334000"/>
            <a:ext cx="381000" cy="381000"/>
          </a:xfrm>
          <a:prstGeom prst="rect">
            <a:avLst/>
          </a:prstGeom>
          <a:noFill/>
          <a:ln w="25400" algn="ctr">
            <a:solidFill>
              <a:schemeClr val="tx1"/>
            </a:solidFill>
            <a:miter lim="800000"/>
            <a:headEnd/>
            <a:tailEnd/>
          </a:ln>
          <a:effectLst/>
        </p:spPr>
        <p:txBody>
          <a:bodyPr wrap="none" anchor="ctr">
            <a:spAutoFit/>
          </a:bodyPr>
          <a:lstStyle/>
          <a:p>
            <a:endParaRPr lang="en-US"/>
          </a:p>
        </p:txBody>
      </p:sp>
      <p:sp>
        <p:nvSpPr>
          <p:cNvPr id="60474" name="Text Box 58"/>
          <p:cNvSpPr txBox="1">
            <a:spLocks noChangeArrowheads="1"/>
          </p:cNvSpPr>
          <p:nvPr/>
        </p:nvSpPr>
        <p:spPr bwMode="auto">
          <a:xfrm>
            <a:off x="7239000" y="5272088"/>
            <a:ext cx="2057400" cy="519112"/>
          </a:xfrm>
          <a:prstGeom prst="rect">
            <a:avLst/>
          </a:prstGeom>
          <a:noFill/>
          <a:ln w="25400" algn="ctr">
            <a:noFill/>
            <a:miter lim="800000"/>
            <a:headEnd/>
            <a:tailEnd/>
          </a:ln>
          <a:effectLst/>
        </p:spPr>
        <p:txBody>
          <a:bodyPr>
            <a:spAutoFit/>
          </a:bodyPr>
          <a:lstStyle/>
          <a:p>
            <a:r>
              <a:rPr lang="en-US" sz="2800">
                <a:latin typeface="Calibri" pitchFamily="34" charset="0"/>
              </a:rPr>
              <a:t>Cache Bank</a:t>
            </a:r>
          </a:p>
        </p:txBody>
      </p:sp>
      <p:sp>
        <p:nvSpPr>
          <p:cNvPr id="60475" name="Rectangle 59"/>
          <p:cNvSpPr>
            <a:spLocks noChangeArrowheads="1"/>
          </p:cNvSpPr>
          <p:nvPr/>
        </p:nvSpPr>
        <p:spPr bwMode="auto">
          <a:xfrm>
            <a:off x="6781800" y="5867400"/>
            <a:ext cx="381000" cy="381000"/>
          </a:xfrm>
          <a:prstGeom prst="rect">
            <a:avLst/>
          </a:prstGeom>
          <a:solidFill>
            <a:srgbClr val="FF0000"/>
          </a:solidFill>
          <a:ln w="25400" algn="ctr">
            <a:solidFill>
              <a:schemeClr val="tx1"/>
            </a:solidFill>
            <a:miter lim="800000"/>
            <a:headEnd/>
            <a:tailEnd/>
          </a:ln>
          <a:effectLst/>
        </p:spPr>
        <p:txBody>
          <a:bodyPr wrap="none" anchor="ctr">
            <a:spAutoFit/>
          </a:bodyPr>
          <a:lstStyle/>
          <a:p>
            <a:endParaRPr lang="en-US"/>
          </a:p>
        </p:txBody>
      </p:sp>
      <p:sp>
        <p:nvSpPr>
          <p:cNvPr id="60476" name="Text Box 60"/>
          <p:cNvSpPr txBox="1">
            <a:spLocks noChangeArrowheads="1"/>
          </p:cNvSpPr>
          <p:nvPr/>
        </p:nvSpPr>
        <p:spPr bwMode="auto">
          <a:xfrm>
            <a:off x="7239000" y="5805488"/>
            <a:ext cx="1600200" cy="519112"/>
          </a:xfrm>
          <a:prstGeom prst="rect">
            <a:avLst/>
          </a:prstGeom>
          <a:noFill/>
          <a:ln w="25400" algn="ctr">
            <a:noFill/>
            <a:miter lim="800000"/>
            <a:headEnd/>
            <a:tailEnd/>
          </a:ln>
          <a:effectLst/>
        </p:spPr>
        <p:txBody>
          <a:bodyPr>
            <a:spAutoFit/>
          </a:bodyPr>
          <a:lstStyle/>
          <a:p>
            <a:r>
              <a:rPr lang="en-US" sz="2800">
                <a:latin typeface="Calibri" pitchFamily="34" charset="0"/>
              </a:rPr>
              <a:t>Router</a:t>
            </a:r>
          </a:p>
        </p:txBody>
      </p:sp>
      <p:sp>
        <p:nvSpPr>
          <p:cNvPr id="60477" name="Text Box 61"/>
          <p:cNvSpPr txBox="1">
            <a:spLocks noChangeArrowheads="1"/>
          </p:cNvSpPr>
          <p:nvPr/>
        </p:nvSpPr>
        <p:spPr bwMode="auto">
          <a:xfrm>
            <a:off x="7239000" y="4205288"/>
            <a:ext cx="1600200" cy="519112"/>
          </a:xfrm>
          <a:prstGeom prst="rect">
            <a:avLst/>
          </a:prstGeom>
          <a:noFill/>
          <a:ln w="25400" algn="ctr">
            <a:noFill/>
            <a:miter lim="800000"/>
            <a:headEnd/>
            <a:tailEnd/>
          </a:ln>
          <a:effectLst/>
        </p:spPr>
        <p:txBody>
          <a:bodyPr>
            <a:spAutoFit/>
          </a:bodyPr>
          <a:lstStyle/>
          <a:p>
            <a:r>
              <a:rPr lang="en-US" sz="2800">
                <a:latin typeface="Calibri" pitchFamily="34" charset="0"/>
              </a:rPr>
              <a:t>Intercon</a:t>
            </a:r>
          </a:p>
        </p:txBody>
      </p:sp>
      <p:sp>
        <p:nvSpPr>
          <p:cNvPr id="60478" name="Line 62"/>
          <p:cNvSpPr>
            <a:spLocks noChangeShapeType="1"/>
          </p:cNvSpPr>
          <p:nvPr/>
        </p:nvSpPr>
        <p:spPr bwMode="auto">
          <a:xfrm flipV="1">
            <a:off x="5867400" y="2209800"/>
            <a:ext cx="0" cy="457200"/>
          </a:xfrm>
          <a:prstGeom prst="line">
            <a:avLst/>
          </a:prstGeom>
          <a:noFill/>
          <a:ln w="38100">
            <a:solidFill>
              <a:srgbClr val="0000FF"/>
            </a:solidFill>
            <a:round/>
            <a:headEnd/>
            <a:tailEnd/>
          </a:ln>
          <a:effectLst/>
        </p:spPr>
        <p:txBody>
          <a:bodyPr>
            <a:spAutoFit/>
          </a:bodyPr>
          <a:lstStyle/>
          <a:p>
            <a:endParaRPr lang="en-US"/>
          </a:p>
        </p:txBody>
      </p:sp>
      <p:sp>
        <p:nvSpPr>
          <p:cNvPr id="60479" name="Text Box 63"/>
          <p:cNvSpPr txBox="1">
            <a:spLocks noChangeArrowheads="1"/>
          </p:cNvSpPr>
          <p:nvPr/>
        </p:nvSpPr>
        <p:spPr bwMode="auto">
          <a:xfrm>
            <a:off x="6324600" y="1751013"/>
            <a:ext cx="2667000" cy="1373187"/>
          </a:xfrm>
          <a:prstGeom prst="rect">
            <a:avLst/>
          </a:prstGeom>
          <a:noFill/>
          <a:ln w="25400" algn="ctr">
            <a:noFill/>
            <a:miter lim="800000"/>
            <a:headEnd/>
            <a:tailEnd/>
          </a:ln>
          <a:effectLst/>
        </p:spPr>
        <p:txBody>
          <a:bodyPr>
            <a:spAutoFit/>
          </a:bodyPr>
          <a:lstStyle/>
          <a:p>
            <a:pPr algn="ctr"/>
            <a:r>
              <a:rPr lang="en-US" sz="2800">
                <a:latin typeface="Calibri" pitchFamily="34" charset="0"/>
              </a:rPr>
              <a:t>Also applicable to other NUCA layouts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79"/>
                                        </p:tgtEl>
                                        <p:attrNameLst>
                                          <p:attrName>style.visibility</p:attrName>
                                        </p:attrNameLst>
                                      </p:cBhvr>
                                      <p:to>
                                        <p:strVal val="visible"/>
                                      </p:to>
                                    </p:set>
                                    <p:animEffect transition="in" filter="fade">
                                      <p:cBhvr>
                                        <p:cTn id="7" dur="2000"/>
                                        <p:tgtEl>
                                          <p:spTgt spid="60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7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2060575"/>
            <a:ext cx="8208962" cy="1684338"/>
          </a:xfrm>
        </p:spPr>
        <p:txBody>
          <a:bodyPr/>
          <a:lstStyle/>
          <a:p>
            <a:pPr algn="ctr"/>
            <a:r>
              <a:rPr lang="en-US" altLang="ko-KR" sz="3200" dirty="0">
                <a:solidFill>
                  <a:schemeClr val="accent2"/>
                </a:solidFill>
              </a:rPr>
              <a:t>Managing Distributed, Shared L2 Caches</a:t>
            </a:r>
            <a:br>
              <a:rPr lang="en-US" altLang="ko-KR" sz="3200" dirty="0">
                <a:solidFill>
                  <a:schemeClr val="accent2"/>
                </a:solidFill>
              </a:rPr>
            </a:br>
            <a:r>
              <a:rPr lang="en-US" altLang="ko-KR" sz="3200" dirty="0">
                <a:solidFill>
                  <a:schemeClr val="accent2"/>
                </a:solidFill>
              </a:rPr>
              <a:t>through</a:t>
            </a:r>
            <a:br>
              <a:rPr lang="en-US" altLang="ko-KR" sz="3200" dirty="0">
                <a:solidFill>
                  <a:schemeClr val="accent2"/>
                </a:solidFill>
              </a:rPr>
            </a:br>
            <a:r>
              <a:rPr lang="en-US" altLang="ko-KR" sz="3200" dirty="0">
                <a:solidFill>
                  <a:schemeClr val="accent2"/>
                </a:solidFill>
              </a:rPr>
              <a:t>OS-Level Page Allocation</a:t>
            </a:r>
            <a:endParaRPr lang="en-US" altLang="ko-KR" sz="3200" dirty="0">
              <a:solidFill>
                <a:srgbClr val="000066"/>
              </a:solidFill>
            </a:endParaRPr>
          </a:p>
        </p:txBody>
      </p:sp>
      <p:sp>
        <p:nvSpPr>
          <p:cNvPr id="2051" name="Rectangle 3"/>
          <p:cNvSpPr>
            <a:spLocks noGrp="1" noChangeArrowheads="1"/>
          </p:cNvSpPr>
          <p:nvPr>
            <p:ph type="subTitle" idx="1"/>
          </p:nvPr>
        </p:nvSpPr>
        <p:spPr>
          <a:xfrm>
            <a:off x="1371600" y="4292600"/>
            <a:ext cx="6400800" cy="2336800"/>
          </a:xfrm>
        </p:spPr>
        <p:txBody>
          <a:bodyPr/>
          <a:lstStyle/>
          <a:p>
            <a:r>
              <a:rPr lang="en-US" altLang="ko-KR" b="1" dirty="0" err="1">
                <a:solidFill>
                  <a:schemeClr val="tx1"/>
                </a:solidFill>
              </a:rPr>
              <a:t>Sangyeun</a:t>
            </a:r>
            <a:r>
              <a:rPr lang="en-US" altLang="ko-KR" b="1" dirty="0">
                <a:solidFill>
                  <a:schemeClr val="tx1"/>
                </a:solidFill>
              </a:rPr>
              <a:t> Cho </a:t>
            </a:r>
            <a:r>
              <a:rPr lang="en-US" altLang="ko-KR" sz="2400" dirty="0">
                <a:solidFill>
                  <a:schemeClr val="tx1"/>
                </a:solidFill>
              </a:rPr>
              <a:t>and</a:t>
            </a:r>
            <a:r>
              <a:rPr lang="en-US" altLang="ko-KR" b="1" dirty="0">
                <a:solidFill>
                  <a:schemeClr val="tx1"/>
                </a:solidFill>
              </a:rPr>
              <a:t> Lei </a:t>
            </a:r>
            <a:r>
              <a:rPr lang="en-US" altLang="ko-KR" b="1" dirty="0" smtClean="0">
                <a:solidFill>
                  <a:schemeClr val="tx1"/>
                </a:solidFill>
              </a:rPr>
              <a:t>Jin</a:t>
            </a:r>
          </a:p>
          <a:p>
            <a:pPr>
              <a:lnSpc>
                <a:spcPct val="80000"/>
              </a:lnSpc>
              <a:buClr>
                <a:srgbClr val="000099"/>
              </a:buClr>
              <a:buSzPct val="80000"/>
            </a:pPr>
            <a:r>
              <a:rPr lang="en-US" altLang="ko-KR" sz="2400" dirty="0" smtClean="0">
                <a:solidFill>
                  <a:schemeClr val="tx1"/>
                </a:solidFill>
              </a:rPr>
              <a:t>Dept. of Computer Science</a:t>
            </a:r>
          </a:p>
          <a:p>
            <a:pPr>
              <a:lnSpc>
                <a:spcPct val="80000"/>
              </a:lnSpc>
              <a:buClr>
                <a:srgbClr val="000099"/>
              </a:buClr>
              <a:buSzPct val="80000"/>
            </a:pPr>
            <a:r>
              <a:rPr lang="en-US" altLang="ko-KR" sz="2400" dirty="0" smtClean="0">
                <a:solidFill>
                  <a:schemeClr val="tx1"/>
                </a:solidFill>
              </a:rPr>
              <a:t>University of Pittsburgh</a:t>
            </a:r>
          </a:p>
          <a:p>
            <a:pPr>
              <a:lnSpc>
                <a:spcPct val="80000"/>
              </a:lnSpc>
              <a:buClr>
                <a:srgbClr val="000099"/>
              </a:buClr>
              <a:buSzPct val="80000"/>
            </a:pPr>
            <a:endParaRPr lang="en-US" altLang="ko-KR" sz="2400" dirty="0" smtClean="0">
              <a:solidFill>
                <a:schemeClr val="tx1"/>
              </a:solidFill>
            </a:endParaRPr>
          </a:p>
          <a:p>
            <a:pPr>
              <a:lnSpc>
                <a:spcPct val="80000"/>
              </a:lnSpc>
              <a:buClr>
                <a:srgbClr val="000099"/>
              </a:buClr>
              <a:buSzPct val="80000"/>
            </a:pPr>
            <a:r>
              <a:rPr lang="en-US" altLang="ko-KR" sz="2400" dirty="0" smtClean="0">
                <a:solidFill>
                  <a:schemeClr val="tx1"/>
                </a:solidFill>
              </a:rPr>
              <a:t>Int’l Symposium on </a:t>
            </a:r>
            <a:r>
              <a:rPr lang="en-US" altLang="ko-KR" sz="2400" dirty="0" err="1" smtClean="0">
                <a:solidFill>
                  <a:schemeClr val="tx1"/>
                </a:solidFill>
              </a:rPr>
              <a:t>Microarchitecture</a:t>
            </a:r>
            <a:r>
              <a:rPr lang="en-US" altLang="ko-KR" sz="2400" dirty="0" smtClean="0">
                <a:solidFill>
                  <a:schemeClr val="tx1"/>
                </a:solidFill>
              </a:rPr>
              <a:t>, 2006</a:t>
            </a:r>
          </a:p>
          <a:p>
            <a:pPr>
              <a:lnSpc>
                <a:spcPct val="80000"/>
              </a:lnSpc>
              <a:buClr>
                <a:srgbClr val="000099"/>
              </a:buClr>
              <a:buSzPct val="80000"/>
            </a:pPr>
            <a:endParaRPr lang="en-US" altLang="ko-KR" sz="2400" dirty="0" smtClean="0">
              <a:solidFill>
                <a:schemeClr val="tx1"/>
              </a:solidFill>
            </a:endParaRPr>
          </a:p>
          <a:p>
            <a:endParaRPr lang="en-US" altLang="ko-KR" sz="2400" b="1" dirty="0">
              <a:solidFill>
                <a:schemeClr val="tx1"/>
              </a:solidFill>
            </a:endParaRPr>
          </a:p>
        </p:txBody>
      </p:sp>
      <p:sp>
        <p:nvSpPr>
          <p:cNvPr id="2052" name="Rectangle 4"/>
          <p:cNvSpPr>
            <a:spLocks noChangeArrowheads="1"/>
          </p:cNvSpPr>
          <p:nvPr/>
        </p:nvSpPr>
        <p:spPr bwMode="auto">
          <a:xfrm>
            <a:off x="1692275" y="5300663"/>
            <a:ext cx="3448050" cy="576262"/>
          </a:xfrm>
          <a:prstGeom prst="rect">
            <a:avLst/>
          </a:prstGeom>
          <a:noFill/>
          <a:ln w="9525">
            <a:noFill/>
            <a:miter lim="800000"/>
            <a:headEnd/>
            <a:tailEnd/>
          </a:ln>
          <a:effectLst/>
        </p:spPr>
        <p:txBody>
          <a:bodyPr/>
          <a:lstStyle/>
          <a:p>
            <a:pPr algn="r" latinLnBrk="0">
              <a:lnSpc>
                <a:spcPct val="80000"/>
              </a:lnSpc>
              <a:spcBef>
                <a:spcPct val="20000"/>
              </a:spcBef>
              <a:buClr>
                <a:srgbClr val="000099"/>
              </a:buClr>
              <a:buSzPct val="80000"/>
              <a:buFont typeface="Wingdings" pitchFamily="2" charset="2"/>
              <a:buNone/>
            </a:pPr>
            <a:endParaRPr lang="en-US" altLang="ko-KR" sz="1300" dirty="0"/>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E4C427D7-6605-45C3-8C7A-D28518401AE8}" type="slidenum">
              <a:rPr lang="en-US"/>
              <a:pPr/>
              <a:t>380</a:t>
            </a:fld>
            <a:endParaRPr lang="en-US"/>
          </a:p>
        </p:txBody>
      </p:sp>
      <p:sp>
        <p:nvSpPr>
          <p:cNvPr id="58370" name="Rectangle 2"/>
          <p:cNvSpPr>
            <a:spLocks noGrp="1" noChangeArrowheads="1"/>
          </p:cNvSpPr>
          <p:nvPr>
            <p:ph type="title"/>
          </p:nvPr>
        </p:nvSpPr>
        <p:spPr/>
        <p:txBody>
          <a:bodyPr/>
          <a:lstStyle/>
          <a:p>
            <a:r>
              <a:rPr lang="en-US"/>
              <a:t>Existing techniques</a:t>
            </a:r>
          </a:p>
        </p:txBody>
      </p:sp>
      <p:sp>
        <p:nvSpPr>
          <p:cNvPr id="58371" name="Rectangle 3"/>
          <p:cNvSpPr>
            <a:spLocks noGrp="1" noChangeArrowheads="1"/>
          </p:cNvSpPr>
          <p:nvPr>
            <p:ph type="body" idx="1"/>
          </p:nvPr>
        </p:nvSpPr>
        <p:spPr>
          <a:xfrm>
            <a:off x="457200" y="1371600"/>
            <a:ext cx="8229600" cy="4754563"/>
          </a:xfrm>
        </p:spPr>
        <p:txBody>
          <a:bodyPr/>
          <a:lstStyle/>
          <a:p>
            <a:r>
              <a:rPr lang="en-US"/>
              <a:t>S-NUCA :Static mapping of address/cache lines to banks (distribute sets among banks)</a:t>
            </a:r>
          </a:p>
          <a:p>
            <a:pPr lvl="1">
              <a:buFont typeface="Arial" charset="0"/>
              <a:buChar char="+"/>
            </a:pPr>
            <a:r>
              <a:rPr lang="en-US"/>
              <a:t>Simple, no overheads. Always know where your data is!</a:t>
            </a:r>
          </a:p>
          <a:p>
            <a:pPr lvl="1">
              <a:buClr>
                <a:srgbClr val="FF0000"/>
              </a:buClr>
              <a:buFont typeface="Arial" charset="0"/>
              <a:buChar char="―"/>
            </a:pPr>
            <a:r>
              <a:rPr lang="en-US"/>
              <a:t> Data could be mapped far off!</a:t>
            </a:r>
          </a:p>
        </p:txBody>
      </p:sp>
    </p:spTree>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4294967295"/>
          </p:nvPr>
        </p:nvSpPr>
        <p:spPr>
          <a:xfrm>
            <a:off x="6553200" y="6248400"/>
            <a:ext cx="2133600" cy="476250"/>
          </a:xfrm>
          <a:prstGeom prst="rect">
            <a:avLst/>
          </a:prstGeom>
        </p:spPr>
        <p:txBody>
          <a:bodyPr/>
          <a:lstStyle/>
          <a:p>
            <a:fld id="{3DBBFBD7-AD42-4A8B-B881-DAF288782DB5}" type="slidenum">
              <a:rPr lang="en-US"/>
              <a:pPr/>
              <a:t>381</a:t>
            </a:fld>
            <a:endParaRPr lang="en-US"/>
          </a:p>
        </p:txBody>
      </p:sp>
      <p:sp>
        <p:nvSpPr>
          <p:cNvPr id="63490" name="Rectangle 2"/>
          <p:cNvSpPr>
            <a:spLocks noGrp="1" noChangeArrowheads="1"/>
          </p:cNvSpPr>
          <p:nvPr>
            <p:ph type="title"/>
          </p:nvPr>
        </p:nvSpPr>
        <p:spPr/>
        <p:txBody>
          <a:bodyPr/>
          <a:lstStyle/>
          <a:p>
            <a:r>
              <a:rPr lang="en-US"/>
              <a:t>S-NUCA Drawback</a:t>
            </a:r>
          </a:p>
        </p:txBody>
      </p:sp>
      <p:sp>
        <p:nvSpPr>
          <p:cNvPr id="63491" name="Rectangle 3"/>
          <p:cNvSpPr>
            <a:spLocks noChangeArrowheads="1"/>
          </p:cNvSpPr>
          <p:nvPr/>
        </p:nvSpPr>
        <p:spPr bwMode="auto">
          <a:xfrm>
            <a:off x="2743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493" name="Rectangle 5"/>
          <p:cNvSpPr>
            <a:spLocks noChangeArrowheads="1"/>
          </p:cNvSpPr>
          <p:nvPr/>
        </p:nvSpPr>
        <p:spPr bwMode="auto">
          <a:xfrm>
            <a:off x="27432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3494" name="Rectangle 6"/>
          <p:cNvSpPr>
            <a:spLocks noChangeArrowheads="1"/>
          </p:cNvSpPr>
          <p:nvPr/>
        </p:nvSpPr>
        <p:spPr bwMode="auto">
          <a:xfrm>
            <a:off x="44958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3495" name="Rectangle 7"/>
          <p:cNvSpPr>
            <a:spLocks noChangeArrowheads="1"/>
          </p:cNvSpPr>
          <p:nvPr/>
        </p:nvSpPr>
        <p:spPr bwMode="auto">
          <a:xfrm>
            <a:off x="3657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497" name="Rectangle 9"/>
          <p:cNvSpPr>
            <a:spLocks noChangeArrowheads="1"/>
          </p:cNvSpPr>
          <p:nvPr/>
        </p:nvSpPr>
        <p:spPr bwMode="auto">
          <a:xfrm>
            <a:off x="45720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499" name="Rectangle 11"/>
          <p:cNvSpPr>
            <a:spLocks noChangeArrowheads="1"/>
          </p:cNvSpPr>
          <p:nvPr/>
        </p:nvSpPr>
        <p:spPr bwMode="auto">
          <a:xfrm>
            <a:off x="5486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1" name="Rectangle 13"/>
          <p:cNvSpPr>
            <a:spLocks noChangeArrowheads="1"/>
          </p:cNvSpPr>
          <p:nvPr/>
        </p:nvSpPr>
        <p:spPr bwMode="auto">
          <a:xfrm>
            <a:off x="2743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3" name="Rectangle 15"/>
          <p:cNvSpPr>
            <a:spLocks noChangeArrowheads="1"/>
          </p:cNvSpPr>
          <p:nvPr/>
        </p:nvSpPr>
        <p:spPr bwMode="auto">
          <a:xfrm>
            <a:off x="3657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5" name="Rectangle 17"/>
          <p:cNvSpPr>
            <a:spLocks noChangeArrowheads="1"/>
          </p:cNvSpPr>
          <p:nvPr/>
        </p:nvSpPr>
        <p:spPr bwMode="auto">
          <a:xfrm>
            <a:off x="45720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7" name="Rectangle 19"/>
          <p:cNvSpPr>
            <a:spLocks noChangeArrowheads="1"/>
          </p:cNvSpPr>
          <p:nvPr/>
        </p:nvSpPr>
        <p:spPr bwMode="auto">
          <a:xfrm>
            <a:off x="5486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9" name="Rectangle 21"/>
          <p:cNvSpPr>
            <a:spLocks noChangeArrowheads="1"/>
          </p:cNvSpPr>
          <p:nvPr/>
        </p:nvSpPr>
        <p:spPr bwMode="auto">
          <a:xfrm>
            <a:off x="2743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1" name="Rectangle 23"/>
          <p:cNvSpPr>
            <a:spLocks noChangeArrowheads="1"/>
          </p:cNvSpPr>
          <p:nvPr/>
        </p:nvSpPr>
        <p:spPr bwMode="auto">
          <a:xfrm>
            <a:off x="3657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3" name="Rectangle 25"/>
          <p:cNvSpPr>
            <a:spLocks noChangeArrowheads="1"/>
          </p:cNvSpPr>
          <p:nvPr/>
        </p:nvSpPr>
        <p:spPr bwMode="auto">
          <a:xfrm>
            <a:off x="45720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5" name="Rectangle 27"/>
          <p:cNvSpPr>
            <a:spLocks noChangeArrowheads="1"/>
          </p:cNvSpPr>
          <p:nvPr/>
        </p:nvSpPr>
        <p:spPr bwMode="auto">
          <a:xfrm>
            <a:off x="5486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7" name="Rectangle 29"/>
          <p:cNvSpPr>
            <a:spLocks noChangeArrowheads="1"/>
          </p:cNvSpPr>
          <p:nvPr/>
        </p:nvSpPr>
        <p:spPr bwMode="auto">
          <a:xfrm>
            <a:off x="2743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9" name="Rectangle 31"/>
          <p:cNvSpPr>
            <a:spLocks noChangeArrowheads="1"/>
          </p:cNvSpPr>
          <p:nvPr/>
        </p:nvSpPr>
        <p:spPr bwMode="auto">
          <a:xfrm>
            <a:off x="3657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21" name="Rectangle 33"/>
          <p:cNvSpPr>
            <a:spLocks noChangeArrowheads="1"/>
          </p:cNvSpPr>
          <p:nvPr/>
        </p:nvSpPr>
        <p:spPr bwMode="auto">
          <a:xfrm>
            <a:off x="45720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23" name="Rectangle 35"/>
          <p:cNvSpPr>
            <a:spLocks noChangeArrowheads="1"/>
          </p:cNvSpPr>
          <p:nvPr/>
        </p:nvSpPr>
        <p:spPr bwMode="auto">
          <a:xfrm>
            <a:off x="5486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25" name="Rectangle 37"/>
          <p:cNvSpPr>
            <a:spLocks noChangeArrowheads="1"/>
          </p:cNvSpPr>
          <p:nvPr/>
        </p:nvSpPr>
        <p:spPr bwMode="auto">
          <a:xfrm>
            <a:off x="27432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3526" name="Rectangle 38"/>
          <p:cNvSpPr>
            <a:spLocks noChangeArrowheads="1"/>
          </p:cNvSpPr>
          <p:nvPr/>
        </p:nvSpPr>
        <p:spPr bwMode="auto">
          <a:xfrm>
            <a:off x="44958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3535" name="Text Box 47"/>
          <p:cNvSpPr txBox="1">
            <a:spLocks noChangeArrowheads="1"/>
          </p:cNvSpPr>
          <p:nvPr/>
        </p:nvSpPr>
        <p:spPr bwMode="auto">
          <a:xfrm>
            <a:off x="28194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63536" name="Text Box 48"/>
          <p:cNvSpPr txBox="1">
            <a:spLocks noChangeArrowheads="1"/>
          </p:cNvSpPr>
          <p:nvPr/>
        </p:nvSpPr>
        <p:spPr bwMode="auto">
          <a:xfrm>
            <a:off x="45720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63537" name="Text Box 49"/>
          <p:cNvSpPr txBox="1">
            <a:spLocks noChangeArrowheads="1"/>
          </p:cNvSpPr>
          <p:nvPr/>
        </p:nvSpPr>
        <p:spPr bwMode="auto">
          <a:xfrm>
            <a:off x="28194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63538" name="Text Box 50"/>
          <p:cNvSpPr txBox="1">
            <a:spLocks noChangeArrowheads="1"/>
          </p:cNvSpPr>
          <p:nvPr/>
        </p:nvSpPr>
        <p:spPr bwMode="auto">
          <a:xfrm>
            <a:off x="45720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63547" name="Rectangle 59"/>
          <p:cNvSpPr>
            <a:spLocks noChangeArrowheads="1"/>
          </p:cNvSpPr>
          <p:nvPr/>
        </p:nvSpPr>
        <p:spPr bwMode="auto">
          <a:xfrm>
            <a:off x="5486400" y="5029200"/>
            <a:ext cx="762000" cy="228600"/>
          </a:xfrm>
          <a:prstGeom prst="rect">
            <a:avLst/>
          </a:prstGeom>
          <a:solidFill>
            <a:srgbClr val="008000"/>
          </a:solidFill>
          <a:ln w="25400" algn="ctr">
            <a:solidFill>
              <a:schemeClr val="tx1"/>
            </a:solidFill>
            <a:miter lim="800000"/>
            <a:headEnd/>
            <a:tailEnd/>
          </a:ln>
          <a:effectLst/>
        </p:spPr>
        <p:txBody>
          <a:bodyPr anchor="ctr">
            <a:spAutoFit/>
          </a:bodyPr>
          <a:lstStyle/>
          <a:p>
            <a:endParaRPr lang="en-US"/>
          </a:p>
        </p:txBody>
      </p:sp>
      <p:sp>
        <p:nvSpPr>
          <p:cNvPr id="63553" name="Line 65"/>
          <p:cNvSpPr>
            <a:spLocks noChangeShapeType="1"/>
          </p:cNvSpPr>
          <p:nvPr/>
        </p:nvSpPr>
        <p:spPr bwMode="auto">
          <a:xfrm>
            <a:off x="3124200" y="5181600"/>
            <a:ext cx="2743200" cy="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3554" name="Line 66"/>
          <p:cNvSpPr>
            <a:spLocks noChangeShapeType="1"/>
          </p:cNvSpPr>
          <p:nvPr/>
        </p:nvSpPr>
        <p:spPr bwMode="auto">
          <a:xfrm>
            <a:off x="3124200" y="2209800"/>
            <a:ext cx="0" cy="30480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3555" name="Text Box 67"/>
          <p:cNvSpPr txBox="1">
            <a:spLocks noChangeArrowheads="1"/>
          </p:cNvSpPr>
          <p:nvPr/>
        </p:nvSpPr>
        <p:spPr bwMode="auto">
          <a:xfrm>
            <a:off x="6324600" y="2971800"/>
            <a:ext cx="2590800" cy="946150"/>
          </a:xfrm>
          <a:prstGeom prst="rect">
            <a:avLst/>
          </a:prstGeom>
          <a:noFill/>
          <a:ln w="25400" algn="ctr">
            <a:noFill/>
            <a:miter lim="800000"/>
            <a:headEnd/>
            <a:tailEnd/>
          </a:ln>
          <a:effectLst/>
        </p:spPr>
        <p:txBody>
          <a:bodyPr>
            <a:spAutoFit/>
          </a:bodyPr>
          <a:lstStyle/>
          <a:p>
            <a:pPr algn="ctr"/>
            <a:r>
              <a:rPr lang="en-US" sz="2800">
                <a:latin typeface="Calibri" pitchFamily="34" charset="0"/>
              </a:rPr>
              <a:t>Increased Wire Delays!!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3554"/>
                                        </p:tgtEl>
                                        <p:attrNameLst>
                                          <p:attrName>style.visibility</p:attrName>
                                        </p:attrNameLst>
                                      </p:cBhvr>
                                      <p:to>
                                        <p:strVal val="visible"/>
                                      </p:to>
                                    </p:set>
                                    <p:anim calcmode="lin" valueType="num">
                                      <p:cBhvr>
                                        <p:cTn id="7" dur="1000" fill="hold"/>
                                        <p:tgtEl>
                                          <p:spTgt spid="63554"/>
                                        </p:tgtEl>
                                        <p:attrNameLst>
                                          <p:attrName>ppt_w</p:attrName>
                                        </p:attrNameLst>
                                      </p:cBhvr>
                                      <p:tavLst>
                                        <p:tav tm="0">
                                          <p:val>
                                            <p:strVal val="#ppt_w*0.70"/>
                                          </p:val>
                                        </p:tav>
                                        <p:tav tm="100000">
                                          <p:val>
                                            <p:strVal val="#ppt_w"/>
                                          </p:val>
                                        </p:tav>
                                      </p:tavLst>
                                    </p:anim>
                                    <p:anim calcmode="lin" valueType="num">
                                      <p:cBhvr>
                                        <p:cTn id="8" dur="1000" fill="hold"/>
                                        <p:tgtEl>
                                          <p:spTgt spid="63554"/>
                                        </p:tgtEl>
                                        <p:attrNameLst>
                                          <p:attrName>ppt_h</p:attrName>
                                        </p:attrNameLst>
                                      </p:cBhvr>
                                      <p:tavLst>
                                        <p:tav tm="0">
                                          <p:val>
                                            <p:strVal val="#ppt_h"/>
                                          </p:val>
                                        </p:tav>
                                        <p:tav tm="100000">
                                          <p:val>
                                            <p:strVal val="#ppt_h"/>
                                          </p:val>
                                        </p:tav>
                                      </p:tavLst>
                                    </p:anim>
                                    <p:animEffect transition="in" filter="fade">
                                      <p:cBhvr>
                                        <p:cTn id="9" dur="1000"/>
                                        <p:tgtEl>
                                          <p:spTgt spid="6355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3553"/>
                                        </p:tgtEl>
                                        <p:attrNameLst>
                                          <p:attrName>style.visibility</p:attrName>
                                        </p:attrNameLst>
                                      </p:cBhvr>
                                      <p:to>
                                        <p:strVal val="visible"/>
                                      </p:to>
                                    </p:set>
                                    <p:anim calcmode="lin" valueType="num">
                                      <p:cBhvr>
                                        <p:cTn id="13" dur="1000" fill="hold"/>
                                        <p:tgtEl>
                                          <p:spTgt spid="63553"/>
                                        </p:tgtEl>
                                        <p:attrNameLst>
                                          <p:attrName>ppt_w</p:attrName>
                                        </p:attrNameLst>
                                      </p:cBhvr>
                                      <p:tavLst>
                                        <p:tav tm="0">
                                          <p:val>
                                            <p:strVal val="#ppt_w*0.70"/>
                                          </p:val>
                                        </p:tav>
                                        <p:tav tm="100000">
                                          <p:val>
                                            <p:strVal val="#ppt_w"/>
                                          </p:val>
                                        </p:tav>
                                      </p:tavLst>
                                    </p:anim>
                                    <p:anim calcmode="lin" valueType="num">
                                      <p:cBhvr>
                                        <p:cTn id="14" dur="1000" fill="hold"/>
                                        <p:tgtEl>
                                          <p:spTgt spid="63553"/>
                                        </p:tgtEl>
                                        <p:attrNameLst>
                                          <p:attrName>ppt_h</p:attrName>
                                        </p:attrNameLst>
                                      </p:cBhvr>
                                      <p:tavLst>
                                        <p:tav tm="0">
                                          <p:val>
                                            <p:strVal val="#ppt_h"/>
                                          </p:val>
                                        </p:tav>
                                        <p:tav tm="100000">
                                          <p:val>
                                            <p:strVal val="#ppt_h"/>
                                          </p:val>
                                        </p:tav>
                                      </p:tavLst>
                                    </p:anim>
                                    <p:animEffect transition="in" filter="fade">
                                      <p:cBhvr>
                                        <p:cTn id="15" dur="1000"/>
                                        <p:tgtEl>
                                          <p:spTgt spid="6355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3547"/>
                                        </p:tgtEl>
                                        <p:attrNameLst>
                                          <p:attrName>style.visibility</p:attrName>
                                        </p:attrNameLst>
                                      </p:cBhvr>
                                      <p:to>
                                        <p:strVal val="visible"/>
                                      </p:to>
                                    </p:set>
                                    <p:animEffect transition="in" filter="fade">
                                      <p:cBhvr>
                                        <p:cTn id="19" dur="2000"/>
                                        <p:tgtEl>
                                          <p:spTgt spid="635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555"/>
                                        </p:tgtEl>
                                        <p:attrNameLst>
                                          <p:attrName>style.visibility</p:attrName>
                                        </p:attrNameLst>
                                      </p:cBhvr>
                                      <p:to>
                                        <p:strVal val="visible"/>
                                      </p:to>
                                    </p:set>
                                    <p:animEffect transition="in" filter="fade">
                                      <p:cBhvr>
                                        <p:cTn id="22" dur="2000"/>
                                        <p:tgtEl>
                                          <p:spTgt spid="6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47" grpId="0" animBg="1"/>
      <p:bldP spid="63553" grpId="0" animBg="1"/>
      <p:bldP spid="63554" grpId="0" animBg="1"/>
      <p:bldP spid="63555" grpId="0"/>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70EC8247-D464-4FAE-9F8B-8721AF7858D3}" type="slidenum">
              <a:rPr lang="en-US"/>
              <a:pPr/>
              <a:t>382</a:t>
            </a:fld>
            <a:endParaRPr lang="en-US"/>
          </a:p>
        </p:txBody>
      </p:sp>
      <p:sp>
        <p:nvSpPr>
          <p:cNvPr id="64514" name="Rectangle 2"/>
          <p:cNvSpPr>
            <a:spLocks noGrp="1" noChangeArrowheads="1"/>
          </p:cNvSpPr>
          <p:nvPr>
            <p:ph type="title"/>
          </p:nvPr>
        </p:nvSpPr>
        <p:spPr/>
        <p:txBody>
          <a:bodyPr/>
          <a:lstStyle/>
          <a:p>
            <a:r>
              <a:rPr lang="en-US"/>
              <a:t>Existing techniques</a:t>
            </a:r>
          </a:p>
        </p:txBody>
      </p:sp>
      <p:sp>
        <p:nvSpPr>
          <p:cNvPr id="64515" name="Rectangle 3"/>
          <p:cNvSpPr>
            <a:spLocks noGrp="1" noChangeArrowheads="1"/>
          </p:cNvSpPr>
          <p:nvPr>
            <p:ph type="body" idx="1"/>
          </p:nvPr>
        </p:nvSpPr>
        <p:spPr>
          <a:xfrm>
            <a:off x="457200" y="1371600"/>
            <a:ext cx="8229600" cy="4754563"/>
          </a:xfrm>
        </p:spPr>
        <p:txBody>
          <a:bodyPr/>
          <a:lstStyle/>
          <a:p>
            <a:r>
              <a:rPr lang="en-US"/>
              <a:t>S-NUCA :Static mapping of address/cache lines to banks (distribute sets among banks)</a:t>
            </a:r>
          </a:p>
          <a:p>
            <a:pPr lvl="1">
              <a:buFont typeface="Arial" charset="0"/>
              <a:buChar char="+"/>
            </a:pPr>
            <a:r>
              <a:rPr lang="en-US"/>
              <a:t>Simple, no overheads. Always know where your data is!</a:t>
            </a:r>
          </a:p>
          <a:p>
            <a:pPr lvl="1">
              <a:buClr>
                <a:srgbClr val="FF0000"/>
              </a:buClr>
              <a:buFont typeface="Arial" charset="0"/>
              <a:buChar char="―"/>
            </a:pPr>
            <a:r>
              <a:rPr lang="en-US"/>
              <a:t> Data could be mapped far off!</a:t>
            </a:r>
          </a:p>
          <a:p>
            <a:r>
              <a:rPr lang="en-US"/>
              <a:t>D-NUCA (distribute ways across banks)</a:t>
            </a:r>
          </a:p>
          <a:p>
            <a:pPr lvl="1">
              <a:buFont typeface="Arial" charset="0"/>
              <a:buChar char="+"/>
            </a:pPr>
            <a:r>
              <a:rPr lang="en-US"/>
              <a:t>Data can be close by</a:t>
            </a:r>
          </a:p>
          <a:p>
            <a:pPr lvl="1">
              <a:buClr>
                <a:srgbClr val="FF0000"/>
              </a:buClr>
              <a:buFont typeface="Arial" charset="0"/>
              <a:buChar char="―"/>
            </a:pPr>
            <a:r>
              <a:rPr lang="en-US"/>
              <a:t>But, you don’t know where. High overheads of search mechanisms!!</a:t>
            </a:r>
          </a:p>
        </p:txBody>
      </p:sp>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4294967295"/>
          </p:nvPr>
        </p:nvSpPr>
        <p:spPr>
          <a:xfrm>
            <a:off x="6553200" y="6248400"/>
            <a:ext cx="2133600" cy="476250"/>
          </a:xfrm>
          <a:prstGeom prst="rect">
            <a:avLst/>
          </a:prstGeom>
        </p:spPr>
        <p:txBody>
          <a:bodyPr/>
          <a:lstStyle/>
          <a:p>
            <a:fld id="{0BB0E79F-2472-4BBF-BBD2-C2C2C4E37F59}" type="slidenum">
              <a:rPr lang="en-US"/>
              <a:pPr/>
              <a:t>383</a:t>
            </a:fld>
            <a:endParaRPr lang="en-US"/>
          </a:p>
        </p:txBody>
      </p:sp>
      <p:sp>
        <p:nvSpPr>
          <p:cNvPr id="65538" name="Rectangle 2"/>
          <p:cNvSpPr>
            <a:spLocks noGrp="1" noChangeArrowheads="1"/>
          </p:cNvSpPr>
          <p:nvPr>
            <p:ph type="title"/>
          </p:nvPr>
        </p:nvSpPr>
        <p:spPr/>
        <p:txBody>
          <a:bodyPr/>
          <a:lstStyle/>
          <a:p>
            <a:r>
              <a:rPr lang="en-US"/>
              <a:t>D-NUCA Drawback</a:t>
            </a:r>
          </a:p>
        </p:txBody>
      </p:sp>
      <p:sp>
        <p:nvSpPr>
          <p:cNvPr id="65539" name="Rectangle 3"/>
          <p:cNvSpPr>
            <a:spLocks noChangeArrowheads="1"/>
          </p:cNvSpPr>
          <p:nvPr/>
        </p:nvSpPr>
        <p:spPr bwMode="auto">
          <a:xfrm>
            <a:off x="2743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0" name="Rectangle 4"/>
          <p:cNvSpPr>
            <a:spLocks noChangeArrowheads="1"/>
          </p:cNvSpPr>
          <p:nvPr/>
        </p:nvSpPr>
        <p:spPr bwMode="auto">
          <a:xfrm>
            <a:off x="27432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5541" name="Rectangle 5"/>
          <p:cNvSpPr>
            <a:spLocks noChangeArrowheads="1"/>
          </p:cNvSpPr>
          <p:nvPr/>
        </p:nvSpPr>
        <p:spPr bwMode="auto">
          <a:xfrm>
            <a:off x="44958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5542" name="Rectangle 6"/>
          <p:cNvSpPr>
            <a:spLocks noChangeArrowheads="1"/>
          </p:cNvSpPr>
          <p:nvPr/>
        </p:nvSpPr>
        <p:spPr bwMode="auto">
          <a:xfrm>
            <a:off x="3657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3" name="Rectangle 7"/>
          <p:cNvSpPr>
            <a:spLocks noChangeArrowheads="1"/>
          </p:cNvSpPr>
          <p:nvPr/>
        </p:nvSpPr>
        <p:spPr bwMode="auto">
          <a:xfrm>
            <a:off x="45720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4" name="Rectangle 8"/>
          <p:cNvSpPr>
            <a:spLocks noChangeArrowheads="1"/>
          </p:cNvSpPr>
          <p:nvPr/>
        </p:nvSpPr>
        <p:spPr bwMode="auto">
          <a:xfrm>
            <a:off x="5486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5" name="Rectangle 9"/>
          <p:cNvSpPr>
            <a:spLocks noChangeArrowheads="1"/>
          </p:cNvSpPr>
          <p:nvPr/>
        </p:nvSpPr>
        <p:spPr bwMode="auto">
          <a:xfrm>
            <a:off x="2743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6" name="Rectangle 10"/>
          <p:cNvSpPr>
            <a:spLocks noChangeArrowheads="1"/>
          </p:cNvSpPr>
          <p:nvPr/>
        </p:nvSpPr>
        <p:spPr bwMode="auto">
          <a:xfrm>
            <a:off x="3657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7" name="Rectangle 11"/>
          <p:cNvSpPr>
            <a:spLocks noChangeArrowheads="1"/>
          </p:cNvSpPr>
          <p:nvPr/>
        </p:nvSpPr>
        <p:spPr bwMode="auto">
          <a:xfrm>
            <a:off x="45720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8" name="Rectangle 12"/>
          <p:cNvSpPr>
            <a:spLocks noChangeArrowheads="1"/>
          </p:cNvSpPr>
          <p:nvPr/>
        </p:nvSpPr>
        <p:spPr bwMode="auto">
          <a:xfrm>
            <a:off x="5486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9" name="Rectangle 13"/>
          <p:cNvSpPr>
            <a:spLocks noChangeArrowheads="1"/>
          </p:cNvSpPr>
          <p:nvPr/>
        </p:nvSpPr>
        <p:spPr bwMode="auto">
          <a:xfrm>
            <a:off x="2743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0" name="Rectangle 14"/>
          <p:cNvSpPr>
            <a:spLocks noChangeArrowheads="1"/>
          </p:cNvSpPr>
          <p:nvPr/>
        </p:nvSpPr>
        <p:spPr bwMode="auto">
          <a:xfrm>
            <a:off x="3657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1" name="Rectangle 15"/>
          <p:cNvSpPr>
            <a:spLocks noChangeArrowheads="1"/>
          </p:cNvSpPr>
          <p:nvPr/>
        </p:nvSpPr>
        <p:spPr bwMode="auto">
          <a:xfrm>
            <a:off x="45720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2" name="Rectangle 16"/>
          <p:cNvSpPr>
            <a:spLocks noChangeArrowheads="1"/>
          </p:cNvSpPr>
          <p:nvPr/>
        </p:nvSpPr>
        <p:spPr bwMode="auto">
          <a:xfrm>
            <a:off x="5486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3" name="Rectangle 17"/>
          <p:cNvSpPr>
            <a:spLocks noChangeArrowheads="1"/>
          </p:cNvSpPr>
          <p:nvPr/>
        </p:nvSpPr>
        <p:spPr bwMode="auto">
          <a:xfrm>
            <a:off x="2743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4" name="Rectangle 18"/>
          <p:cNvSpPr>
            <a:spLocks noChangeArrowheads="1"/>
          </p:cNvSpPr>
          <p:nvPr/>
        </p:nvSpPr>
        <p:spPr bwMode="auto">
          <a:xfrm>
            <a:off x="3657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5" name="Rectangle 19"/>
          <p:cNvSpPr>
            <a:spLocks noChangeArrowheads="1"/>
          </p:cNvSpPr>
          <p:nvPr/>
        </p:nvSpPr>
        <p:spPr bwMode="auto">
          <a:xfrm>
            <a:off x="45720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6" name="Rectangle 20"/>
          <p:cNvSpPr>
            <a:spLocks noChangeArrowheads="1"/>
          </p:cNvSpPr>
          <p:nvPr/>
        </p:nvSpPr>
        <p:spPr bwMode="auto">
          <a:xfrm>
            <a:off x="5486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7" name="Rectangle 21"/>
          <p:cNvSpPr>
            <a:spLocks noChangeArrowheads="1"/>
          </p:cNvSpPr>
          <p:nvPr/>
        </p:nvSpPr>
        <p:spPr bwMode="auto">
          <a:xfrm>
            <a:off x="27432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5558" name="Rectangle 22"/>
          <p:cNvSpPr>
            <a:spLocks noChangeArrowheads="1"/>
          </p:cNvSpPr>
          <p:nvPr/>
        </p:nvSpPr>
        <p:spPr bwMode="auto">
          <a:xfrm>
            <a:off x="44958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5559" name="Text Box 23"/>
          <p:cNvSpPr txBox="1">
            <a:spLocks noChangeArrowheads="1"/>
          </p:cNvSpPr>
          <p:nvPr/>
        </p:nvSpPr>
        <p:spPr bwMode="auto">
          <a:xfrm>
            <a:off x="28194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65560" name="Text Box 24"/>
          <p:cNvSpPr txBox="1">
            <a:spLocks noChangeArrowheads="1"/>
          </p:cNvSpPr>
          <p:nvPr/>
        </p:nvSpPr>
        <p:spPr bwMode="auto">
          <a:xfrm>
            <a:off x="45720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65561" name="Text Box 25"/>
          <p:cNvSpPr txBox="1">
            <a:spLocks noChangeArrowheads="1"/>
          </p:cNvSpPr>
          <p:nvPr/>
        </p:nvSpPr>
        <p:spPr bwMode="auto">
          <a:xfrm>
            <a:off x="28194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65562" name="Text Box 26"/>
          <p:cNvSpPr txBox="1">
            <a:spLocks noChangeArrowheads="1"/>
          </p:cNvSpPr>
          <p:nvPr/>
        </p:nvSpPr>
        <p:spPr bwMode="auto">
          <a:xfrm>
            <a:off x="45720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65564" name="Line 28"/>
          <p:cNvSpPr>
            <a:spLocks noChangeShapeType="1"/>
          </p:cNvSpPr>
          <p:nvPr/>
        </p:nvSpPr>
        <p:spPr bwMode="auto">
          <a:xfrm>
            <a:off x="3124200" y="2209800"/>
            <a:ext cx="0" cy="5334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67" name="Line 31"/>
          <p:cNvSpPr>
            <a:spLocks noChangeShapeType="1"/>
          </p:cNvSpPr>
          <p:nvPr/>
        </p:nvSpPr>
        <p:spPr bwMode="auto">
          <a:xfrm>
            <a:off x="3124200" y="2743200"/>
            <a:ext cx="914400" cy="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68" name="Line 32"/>
          <p:cNvSpPr>
            <a:spLocks noChangeShapeType="1"/>
          </p:cNvSpPr>
          <p:nvPr/>
        </p:nvSpPr>
        <p:spPr bwMode="auto">
          <a:xfrm>
            <a:off x="3124200" y="2743200"/>
            <a:ext cx="0" cy="8382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69" name="Line 33"/>
          <p:cNvSpPr>
            <a:spLocks noChangeShapeType="1"/>
          </p:cNvSpPr>
          <p:nvPr/>
        </p:nvSpPr>
        <p:spPr bwMode="auto">
          <a:xfrm>
            <a:off x="4038600" y="2743200"/>
            <a:ext cx="914400" cy="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70" name="Line 34"/>
          <p:cNvSpPr>
            <a:spLocks noChangeShapeType="1"/>
          </p:cNvSpPr>
          <p:nvPr/>
        </p:nvSpPr>
        <p:spPr bwMode="auto">
          <a:xfrm>
            <a:off x="3124200" y="3581400"/>
            <a:ext cx="0" cy="8382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71" name="Line 35"/>
          <p:cNvSpPr>
            <a:spLocks noChangeShapeType="1"/>
          </p:cNvSpPr>
          <p:nvPr/>
        </p:nvSpPr>
        <p:spPr bwMode="auto">
          <a:xfrm>
            <a:off x="4038600" y="2743200"/>
            <a:ext cx="0" cy="8382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72" name="Text Box 36"/>
          <p:cNvSpPr txBox="1">
            <a:spLocks noChangeArrowheads="1"/>
          </p:cNvSpPr>
          <p:nvPr/>
        </p:nvSpPr>
        <p:spPr bwMode="auto">
          <a:xfrm>
            <a:off x="6324600" y="2986088"/>
            <a:ext cx="2590800" cy="946150"/>
          </a:xfrm>
          <a:prstGeom prst="rect">
            <a:avLst/>
          </a:prstGeom>
          <a:noFill/>
          <a:ln w="25400" algn="ctr">
            <a:noFill/>
            <a:miter lim="800000"/>
            <a:headEnd/>
            <a:tailEnd/>
          </a:ln>
          <a:effectLst/>
        </p:spPr>
        <p:txBody>
          <a:bodyPr>
            <a:spAutoFit/>
          </a:bodyPr>
          <a:lstStyle/>
          <a:p>
            <a:pPr algn="ctr"/>
            <a:r>
              <a:rPr lang="en-US" sz="2800">
                <a:latin typeface="Calibri" pitchFamily="34" charset="0"/>
              </a:rPr>
              <a:t>Costly search Mechanisms!</a:t>
            </a:r>
          </a:p>
        </p:txBody>
      </p:sp>
      <p:sp>
        <p:nvSpPr>
          <p:cNvPr id="65573" name="Rectangle 37"/>
          <p:cNvSpPr>
            <a:spLocks noChangeArrowheads="1"/>
          </p:cNvSpPr>
          <p:nvPr/>
        </p:nvSpPr>
        <p:spPr bwMode="auto">
          <a:xfrm>
            <a:off x="3657600" y="3581400"/>
            <a:ext cx="762000" cy="228600"/>
          </a:xfrm>
          <a:prstGeom prst="rect">
            <a:avLst/>
          </a:prstGeom>
          <a:solidFill>
            <a:srgbClr val="008000"/>
          </a:solidFill>
          <a:ln w="25400" algn="ctr">
            <a:solidFill>
              <a:schemeClr val="tx1"/>
            </a:solid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5564"/>
                                        </p:tgtEl>
                                        <p:attrNameLst>
                                          <p:attrName>style.visibility</p:attrName>
                                        </p:attrNameLst>
                                      </p:cBhvr>
                                      <p:to>
                                        <p:strVal val="visible"/>
                                      </p:to>
                                    </p:set>
                                    <p:animEffect transition="in" filter="fade">
                                      <p:cBhvr>
                                        <p:cTn id="7" dur="1000"/>
                                        <p:tgtEl>
                                          <p:spTgt spid="65564"/>
                                        </p:tgtEl>
                                      </p:cBhvr>
                                    </p:animEffect>
                                    <p:anim calcmode="lin" valueType="num">
                                      <p:cBhvr>
                                        <p:cTn id="8" dur="1000" fill="hold"/>
                                        <p:tgtEl>
                                          <p:spTgt spid="65564"/>
                                        </p:tgtEl>
                                        <p:attrNameLst>
                                          <p:attrName>ppt_x</p:attrName>
                                        </p:attrNameLst>
                                      </p:cBhvr>
                                      <p:tavLst>
                                        <p:tav tm="0">
                                          <p:val>
                                            <p:strVal val="#ppt_x"/>
                                          </p:val>
                                        </p:tav>
                                        <p:tav tm="100000">
                                          <p:val>
                                            <p:strVal val="#ppt_x"/>
                                          </p:val>
                                        </p:tav>
                                      </p:tavLst>
                                    </p:anim>
                                    <p:anim calcmode="lin" valueType="num">
                                      <p:cBhvr>
                                        <p:cTn id="9" dur="1000" fill="hold"/>
                                        <p:tgtEl>
                                          <p:spTgt spid="655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5567"/>
                                        </p:tgtEl>
                                        <p:attrNameLst>
                                          <p:attrName>style.visibility</p:attrName>
                                        </p:attrNameLst>
                                      </p:cBhvr>
                                      <p:to>
                                        <p:strVal val="visible"/>
                                      </p:to>
                                    </p:set>
                                    <p:anim calcmode="lin" valueType="num">
                                      <p:cBhvr>
                                        <p:cTn id="13" dur="1000" fill="hold"/>
                                        <p:tgtEl>
                                          <p:spTgt spid="65567"/>
                                        </p:tgtEl>
                                        <p:attrNameLst>
                                          <p:attrName>ppt_w</p:attrName>
                                        </p:attrNameLst>
                                      </p:cBhvr>
                                      <p:tavLst>
                                        <p:tav tm="0">
                                          <p:val>
                                            <p:strVal val="#ppt_w*0.70"/>
                                          </p:val>
                                        </p:tav>
                                        <p:tav tm="100000">
                                          <p:val>
                                            <p:strVal val="#ppt_w"/>
                                          </p:val>
                                        </p:tav>
                                      </p:tavLst>
                                    </p:anim>
                                    <p:anim calcmode="lin" valueType="num">
                                      <p:cBhvr>
                                        <p:cTn id="14" dur="1000" fill="hold"/>
                                        <p:tgtEl>
                                          <p:spTgt spid="65567"/>
                                        </p:tgtEl>
                                        <p:attrNameLst>
                                          <p:attrName>ppt_h</p:attrName>
                                        </p:attrNameLst>
                                      </p:cBhvr>
                                      <p:tavLst>
                                        <p:tav tm="0">
                                          <p:val>
                                            <p:strVal val="#ppt_h"/>
                                          </p:val>
                                        </p:tav>
                                        <p:tav tm="100000">
                                          <p:val>
                                            <p:strVal val="#ppt_h"/>
                                          </p:val>
                                        </p:tav>
                                      </p:tavLst>
                                    </p:anim>
                                    <p:animEffect transition="in" filter="fade">
                                      <p:cBhvr>
                                        <p:cTn id="15" dur="1000"/>
                                        <p:tgtEl>
                                          <p:spTgt spid="65567"/>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65568"/>
                                        </p:tgtEl>
                                        <p:attrNameLst>
                                          <p:attrName>style.visibility</p:attrName>
                                        </p:attrNameLst>
                                      </p:cBhvr>
                                      <p:to>
                                        <p:strVal val="visible"/>
                                      </p:to>
                                    </p:set>
                                    <p:anim calcmode="lin" valueType="num">
                                      <p:cBhvr>
                                        <p:cTn id="18" dur="1000" fill="hold"/>
                                        <p:tgtEl>
                                          <p:spTgt spid="65568"/>
                                        </p:tgtEl>
                                        <p:attrNameLst>
                                          <p:attrName>ppt_w</p:attrName>
                                        </p:attrNameLst>
                                      </p:cBhvr>
                                      <p:tavLst>
                                        <p:tav tm="0">
                                          <p:val>
                                            <p:strVal val="#ppt_w*0.70"/>
                                          </p:val>
                                        </p:tav>
                                        <p:tav tm="100000">
                                          <p:val>
                                            <p:strVal val="#ppt_w"/>
                                          </p:val>
                                        </p:tav>
                                      </p:tavLst>
                                    </p:anim>
                                    <p:anim calcmode="lin" valueType="num">
                                      <p:cBhvr>
                                        <p:cTn id="19" dur="1000" fill="hold"/>
                                        <p:tgtEl>
                                          <p:spTgt spid="65568"/>
                                        </p:tgtEl>
                                        <p:attrNameLst>
                                          <p:attrName>ppt_h</p:attrName>
                                        </p:attrNameLst>
                                      </p:cBhvr>
                                      <p:tavLst>
                                        <p:tav tm="0">
                                          <p:val>
                                            <p:strVal val="#ppt_h"/>
                                          </p:val>
                                        </p:tav>
                                        <p:tav tm="100000">
                                          <p:val>
                                            <p:strVal val="#ppt_h"/>
                                          </p:val>
                                        </p:tav>
                                      </p:tavLst>
                                    </p:anim>
                                    <p:animEffect transition="in" filter="fade">
                                      <p:cBhvr>
                                        <p:cTn id="20" dur="1000"/>
                                        <p:tgtEl>
                                          <p:spTgt spid="65568"/>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65570"/>
                                        </p:tgtEl>
                                        <p:attrNameLst>
                                          <p:attrName>style.visibility</p:attrName>
                                        </p:attrNameLst>
                                      </p:cBhvr>
                                      <p:to>
                                        <p:strVal val="visible"/>
                                      </p:to>
                                    </p:set>
                                    <p:anim calcmode="lin" valueType="num">
                                      <p:cBhvr>
                                        <p:cTn id="24" dur="1000" fill="hold"/>
                                        <p:tgtEl>
                                          <p:spTgt spid="65570"/>
                                        </p:tgtEl>
                                        <p:attrNameLst>
                                          <p:attrName>ppt_w</p:attrName>
                                        </p:attrNameLst>
                                      </p:cBhvr>
                                      <p:tavLst>
                                        <p:tav tm="0">
                                          <p:val>
                                            <p:strVal val="#ppt_w*0.70"/>
                                          </p:val>
                                        </p:tav>
                                        <p:tav tm="100000">
                                          <p:val>
                                            <p:strVal val="#ppt_w"/>
                                          </p:val>
                                        </p:tav>
                                      </p:tavLst>
                                    </p:anim>
                                    <p:anim calcmode="lin" valueType="num">
                                      <p:cBhvr>
                                        <p:cTn id="25" dur="1000" fill="hold"/>
                                        <p:tgtEl>
                                          <p:spTgt spid="65570"/>
                                        </p:tgtEl>
                                        <p:attrNameLst>
                                          <p:attrName>ppt_h</p:attrName>
                                        </p:attrNameLst>
                                      </p:cBhvr>
                                      <p:tavLst>
                                        <p:tav tm="0">
                                          <p:val>
                                            <p:strVal val="#ppt_h"/>
                                          </p:val>
                                        </p:tav>
                                        <p:tav tm="100000">
                                          <p:val>
                                            <p:strVal val="#ppt_h"/>
                                          </p:val>
                                        </p:tav>
                                      </p:tavLst>
                                    </p:anim>
                                    <p:animEffect transition="in" filter="fade">
                                      <p:cBhvr>
                                        <p:cTn id="26" dur="1000"/>
                                        <p:tgtEl>
                                          <p:spTgt spid="65570"/>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65571"/>
                                        </p:tgtEl>
                                        <p:attrNameLst>
                                          <p:attrName>style.visibility</p:attrName>
                                        </p:attrNameLst>
                                      </p:cBhvr>
                                      <p:to>
                                        <p:strVal val="visible"/>
                                      </p:to>
                                    </p:set>
                                    <p:anim calcmode="lin" valueType="num">
                                      <p:cBhvr>
                                        <p:cTn id="29" dur="1000" fill="hold"/>
                                        <p:tgtEl>
                                          <p:spTgt spid="65571"/>
                                        </p:tgtEl>
                                        <p:attrNameLst>
                                          <p:attrName>ppt_w</p:attrName>
                                        </p:attrNameLst>
                                      </p:cBhvr>
                                      <p:tavLst>
                                        <p:tav tm="0">
                                          <p:val>
                                            <p:strVal val="#ppt_w*0.70"/>
                                          </p:val>
                                        </p:tav>
                                        <p:tav tm="100000">
                                          <p:val>
                                            <p:strVal val="#ppt_w"/>
                                          </p:val>
                                        </p:tav>
                                      </p:tavLst>
                                    </p:anim>
                                    <p:anim calcmode="lin" valueType="num">
                                      <p:cBhvr>
                                        <p:cTn id="30" dur="1000" fill="hold"/>
                                        <p:tgtEl>
                                          <p:spTgt spid="65571"/>
                                        </p:tgtEl>
                                        <p:attrNameLst>
                                          <p:attrName>ppt_h</p:attrName>
                                        </p:attrNameLst>
                                      </p:cBhvr>
                                      <p:tavLst>
                                        <p:tav tm="0">
                                          <p:val>
                                            <p:strVal val="#ppt_h"/>
                                          </p:val>
                                        </p:tav>
                                        <p:tav tm="100000">
                                          <p:val>
                                            <p:strVal val="#ppt_h"/>
                                          </p:val>
                                        </p:tav>
                                      </p:tavLst>
                                    </p:anim>
                                    <p:animEffect transition="in" filter="fade">
                                      <p:cBhvr>
                                        <p:cTn id="31" dur="1000"/>
                                        <p:tgtEl>
                                          <p:spTgt spid="6557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65569"/>
                                        </p:tgtEl>
                                        <p:attrNameLst>
                                          <p:attrName>style.visibility</p:attrName>
                                        </p:attrNameLst>
                                      </p:cBhvr>
                                      <p:to>
                                        <p:strVal val="visible"/>
                                      </p:to>
                                    </p:set>
                                    <p:anim calcmode="lin" valueType="num">
                                      <p:cBhvr>
                                        <p:cTn id="34" dur="1000" fill="hold"/>
                                        <p:tgtEl>
                                          <p:spTgt spid="65569"/>
                                        </p:tgtEl>
                                        <p:attrNameLst>
                                          <p:attrName>ppt_w</p:attrName>
                                        </p:attrNameLst>
                                      </p:cBhvr>
                                      <p:tavLst>
                                        <p:tav tm="0">
                                          <p:val>
                                            <p:strVal val="#ppt_w*0.70"/>
                                          </p:val>
                                        </p:tav>
                                        <p:tav tm="100000">
                                          <p:val>
                                            <p:strVal val="#ppt_w"/>
                                          </p:val>
                                        </p:tav>
                                      </p:tavLst>
                                    </p:anim>
                                    <p:anim calcmode="lin" valueType="num">
                                      <p:cBhvr>
                                        <p:cTn id="35" dur="1000" fill="hold"/>
                                        <p:tgtEl>
                                          <p:spTgt spid="65569"/>
                                        </p:tgtEl>
                                        <p:attrNameLst>
                                          <p:attrName>ppt_h</p:attrName>
                                        </p:attrNameLst>
                                      </p:cBhvr>
                                      <p:tavLst>
                                        <p:tav tm="0">
                                          <p:val>
                                            <p:strVal val="#ppt_h"/>
                                          </p:val>
                                        </p:tav>
                                        <p:tav tm="100000">
                                          <p:val>
                                            <p:strVal val="#ppt_h"/>
                                          </p:val>
                                        </p:tav>
                                      </p:tavLst>
                                    </p:anim>
                                    <p:animEffect transition="in" filter="fade">
                                      <p:cBhvr>
                                        <p:cTn id="36" dur="1000"/>
                                        <p:tgtEl>
                                          <p:spTgt spid="655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572"/>
                                        </p:tgtEl>
                                        <p:attrNameLst>
                                          <p:attrName>style.visibility</p:attrName>
                                        </p:attrNameLst>
                                      </p:cBhvr>
                                      <p:to>
                                        <p:strVal val="visible"/>
                                      </p:to>
                                    </p:set>
                                    <p:animEffect transition="in" filter="fade">
                                      <p:cBhvr>
                                        <p:cTn id="39" dur="2000"/>
                                        <p:tgtEl>
                                          <p:spTgt spid="6557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5573"/>
                                        </p:tgtEl>
                                        <p:attrNameLst>
                                          <p:attrName>style.visibility</p:attrName>
                                        </p:attrNameLst>
                                      </p:cBhvr>
                                      <p:to>
                                        <p:strVal val="visible"/>
                                      </p:to>
                                    </p:set>
                                    <p:animEffect transition="in" filter="fade">
                                      <p:cBhvr>
                                        <p:cTn id="42" dur="2000"/>
                                        <p:tgtEl>
                                          <p:spTgt spid="65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4" grpId="0" animBg="1"/>
      <p:bldP spid="65567" grpId="0" animBg="1"/>
      <p:bldP spid="65568" grpId="0" animBg="1"/>
      <p:bldP spid="65569" grpId="0" animBg="1"/>
      <p:bldP spid="65570" grpId="0" animBg="1"/>
      <p:bldP spid="65571" grpId="0" animBg="1"/>
      <p:bldP spid="65572" grpId="0"/>
      <p:bldP spid="65573" grpId="0" animBg="1"/>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68EA990D-777E-421A-B408-99BFF021F9CA}" type="slidenum">
              <a:rPr lang="en-US"/>
              <a:pPr/>
              <a:t>384</a:t>
            </a:fld>
            <a:endParaRPr lang="en-US"/>
          </a:p>
        </p:txBody>
      </p:sp>
      <p:sp>
        <p:nvSpPr>
          <p:cNvPr id="59394" name="Rectangle 2"/>
          <p:cNvSpPr>
            <a:spLocks noGrp="1" noChangeArrowheads="1"/>
          </p:cNvSpPr>
          <p:nvPr>
            <p:ph type="title"/>
          </p:nvPr>
        </p:nvSpPr>
        <p:spPr/>
        <p:txBody>
          <a:bodyPr/>
          <a:lstStyle/>
          <a:p>
            <a:r>
              <a:rPr lang="en-US"/>
              <a:t>A New Approach</a:t>
            </a:r>
          </a:p>
        </p:txBody>
      </p:sp>
      <p:sp>
        <p:nvSpPr>
          <p:cNvPr id="59395" name="Rectangle 3"/>
          <p:cNvSpPr>
            <a:spLocks noGrp="1" noChangeArrowheads="1"/>
          </p:cNvSpPr>
          <p:nvPr>
            <p:ph type="body" idx="1"/>
          </p:nvPr>
        </p:nvSpPr>
        <p:spPr/>
        <p:txBody>
          <a:bodyPr/>
          <a:lstStyle/>
          <a:p>
            <a:pPr>
              <a:lnSpc>
                <a:spcPct val="90000"/>
              </a:lnSpc>
            </a:pPr>
            <a:r>
              <a:rPr lang="en-US"/>
              <a:t>Page Based Mapping</a:t>
            </a:r>
          </a:p>
          <a:p>
            <a:pPr lvl="1">
              <a:lnSpc>
                <a:spcPct val="90000"/>
              </a:lnSpc>
            </a:pPr>
            <a:r>
              <a:rPr lang="en-US"/>
              <a:t>Cho et. al (MICRO ‘06)</a:t>
            </a:r>
          </a:p>
          <a:p>
            <a:pPr lvl="1">
              <a:lnSpc>
                <a:spcPct val="90000"/>
              </a:lnSpc>
            </a:pPr>
            <a:r>
              <a:rPr lang="en-US"/>
              <a:t>S-NUCA/D-NUCA benefits </a:t>
            </a:r>
          </a:p>
          <a:p>
            <a:pPr>
              <a:lnSpc>
                <a:spcPct val="90000"/>
              </a:lnSpc>
            </a:pPr>
            <a:r>
              <a:rPr lang="en-US"/>
              <a:t>Basic Idea –</a:t>
            </a:r>
          </a:p>
          <a:p>
            <a:pPr lvl="1">
              <a:lnSpc>
                <a:spcPct val="90000"/>
              </a:lnSpc>
            </a:pPr>
            <a:r>
              <a:rPr lang="en-US"/>
              <a:t>Page granularity for data movement/mapping</a:t>
            </a:r>
          </a:p>
          <a:p>
            <a:pPr lvl="1">
              <a:lnSpc>
                <a:spcPct val="90000"/>
              </a:lnSpc>
            </a:pPr>
            <a:r>
              <a:rPr lang="en-US"/>
              <a:t>System software (OS) responsible for mapping data closer to computation</a:t>
            </a:r>
          </a:p>
          <a:p>
            <a:pPr lvl="1">
              <a:lnSpc>
                <a:spcPct val="90000"/>
              </a:lnSpc>
            </a:pPr>
            <a:r>
              <a:rPr lang="en-US"/>
              <a:t>Also handles extra capacity requests</a:t>
            </a:r>
          </a:p>
          <a:p>
            <a:pPr>
              <a:lnSpc>
                <a:spcPct val="90000"/>
              </a:lnSpc>
            </a:pPr>
            <a:r>
              <a:rPr lang="en-US"/>
              <a:t>Exploit </a:t>
            </a:r>
            <a:r>
              <a:rPr lang="en-US">
                <a:solidFill>
                  <a:srgbClr val="FF0000"/>
                </a:solidFill>
              </a:rPr>
              <a:t>page colors</a:t>
            </a:r>
            <a:r>
              <a:rPr lang="en-US"/>
              <a:t>!</a:t>
            </a:r>
          </a:p>
        </p:txBody>
      </p:sp>
    </p:spTree>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4294967295"/>
          </p:nvPr>
        </p:nvSpPr>
        <p:spPr>
          <a:xfrm>
            <a:off x="6553200" y="6248400"/>
            <a:ext cx="2133600" cy="476250"/>
          </a:xfrm>
          <a:prstGeom prst="rect">
            <a:avLst/>
          </a:prstGeom>
        </p:spPr>
        <p:txBody>
          <a:bodyPr/>
          <a:lstStyle/>
          <a:p>
            <a:fld id="{2E9B9902-8ADE-4820-A95D-E0A29B694768}" type="slidenum">
              <a:rPr lang="en-US"/>
              <a:pPr/>
              <a:t>385</a:t>
            </a:fld>
            <a:endParaRPr lang="en-US"/>
          </a:p>
        </p:txBody>
      </p:sp>
      <p:sp>
        <p:nvSpPr>
          <p:cNvPr id="28674" name="Rectangle 2"/>
          <p:cNvSpPr>
            <a:spLocks noGrp="1" noChangeArrowheads="1"/>
          </p:cNvSpPr>
          <p:nvPr>
            <p:ph type="title"/>
          </p:nvPr>
        </p:nvSpPr>
        <p:spPr>
          <a:xfrm>
            <a:off x="457200" y="304800"/>
            <a:ext cx="8229600" cy="1143000"/>
          </a:xfrm>
        </p:spPr>
        <p:txBody>
          <a:bodyPr/>
          <a:lstStyle/>
          <a:p>
            <a:r>
              <a:rPr lang="en-US"/>
              <a:t>Page Colors</a:t>
            </a:r>
          </a:p>
        </p:txBody>
      </p:sp>
      <p:sp>
        <p:nvSpPr>
          <p:cNvPr id="28683" name="Rectangle 11"/>
          <p:cNvSpPr>
            <a:spLocks noChangeArrowheads="1"/>
          </p:cNvSpPr>
          <p:nvPr/>
        </p:nvSpPr>
        <p:spPr bwMode="auto">
          <a:xfrm>
            <a:off x="1752600" y="26670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28684" name="Line 12"/>
          <p:cNvSpPr>
            <a:spLocks noChangeShapeType="1"/>
          </p:cNvSpPr>
          <p:nvPr/>
        </p:nvSpPr>
        <p:spPr bwMode="auto">
          <a:xfrm>
            <a:off x="5867400" y="2667000"/>
            <a:ext cx="0" cy="609600"/>
          </a:xfrm>
          <a:prstGeom prst="line">
            <a:avLst/>
          </a:prstGeom>
          <a:noFill/>
          <a:ln w="25400">
            <a:solidFill>
              <a:schemeClr val="tx1"/>
            </a:solidFill>
            <a:round/>
            <a:headEnd/>
            <a:tailEnd/>
          </a:ln>
          <a:effectLst/>
        </p:spPr>
        <p:txBody>
          <a:bodyPr>
            <a:spAutoFit/>
          </a:bodyPr>
          <a:lstStyle/>
          <a:p>
            <a:endParaRPr lang="en-US"/>
          </a:p>
        </p:txBody>
      </p:sp>
      <p:sp>
        <p:nvSpPr>
          <p:cNvPr id="28685" name="Line 13"/>
          <p:cNvSpPr>
            <a:spLocks noChangeShapeType="1"/>
          </p:cNvSpPr>
          <p:nvPr/>
        </p:nvSpPr>
        <p:spPr bwMode="auto">
          <a:xfrm>
            <a:off x="3886200" y="2667000"/>
            <a:ext cx="0" cy="609600"/>
          </a:xfrm>
          <a:prstGeom prst="line">
            <a:avLst/>
          </a:prstGeom>
          <a:noFill/>
          <a:ln w="25400">
            <a:solidFill>
              <a:schemeClr val="tx1"/>
            </a:solidFill>
            <a:round/>
            <a:headEnd/>
            <a:tailEnd/>
          </a:ln>
          <a:effectLst/>
        </p:spPr>
        <p:txBody>
          <a:bodyPr>
            <a:spAutoFit/>
          </a:bodyPr>
          <a:lstStyle/>
          <a:p>
            <a:endParaRPr lang="en-US"/>
          </a:p>
        </p:txBody>
      </p:sp>
      <p:sp>
        <p:nvSpPr>
          <p:cNvPr id="28687" name="Rectangle 15"/>
          <p:cNvSpPr>
            <a:spLocks noChangeArrowheads="1"/>
          </p:cNvSpPr>
          <p:nvPr/>
        </p:nvSpPr>
        <p:spPr bwMode="auto">
          <a:xfrm>
            <a:off x="1752600" y="55626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28689" name="Line 17"/>
          <p:cNvSpPr>
            <a:spLocks noChangeShapeType="1"/>
          </p:cNvSpPr>
          <p:nvPr/>
        </p:nvSpPr>
        <p:spPr bwMode="auto">
          <a:xfrm>
            <a:off x="4953000" y="5562600"/>
            <a:ext cx="0" cy="609600"/>
          </a:xfrm>
          <a:prstGeom prst="line">
            <a:avLst/>
          </a:prstGeom>
          <a:noFill/>
          <a:ln w="25400">
            <a:solidFill>
              <a:schemeClr val="tx1"/>
            </a:solidFill>
            <a:round/>
            <a:headEnd/>
            <a:tailEnd/>
          </a:ln>
          <a:effectLst/>
        </p:spPr>
        <p:txBody>
          <a:bodyPr>
            <a:spAutoFit/>
          </a:bodyPr>
          <a:lstStyle/>
          <a:p>
            <a:endParaRPr lang="en-US"/>
          </a:p>
        </p:txBody>
      </p:sp>
      <p:sp>
        <p:nvSpPr>
          <p:cNvPr id="28690" name="Rectangle 18"/>
          <p:cNvSpPr>
            <a:spLocks noChangeArrowheads="1"/>
          </p:cNvSpPr>
          <p:nvPr/>
        </p:nvSpPr>
        <p:spPr bwMode="auto">
          <a:xfrm>
            <a:off x="1752600" y="2667000"/>
            <a:ext cx="2286000" cy="609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28691" name="Rectangle 19"/>
          <p:cNvSpPr>
            <a:spLocks noChangeArrowheads="1"/>
          </p:cNvSpPr>
          <p:nvPr/>
        </p:nvSpPr>
        <p:spPr bwMode="auto">
          <a:xfrm>
            <a:off x="4038600" y="2667000"/>
            <a:ext cx="18288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28692" name="Rectangle 20"/>
          <p:cNvSpPr>
            <a:spLocks noChangeArrowheads="1"/>
          </p:cNvSpPr>
          <p:nvPr/>
        </p:nvSpPr>
        <p:spPr bwMode="auto">
          <a:xfrm>
            <a:off x="5867400" y="2667000"/>
            <a:ext cx="1447800" cy="609600"/>
          </a:xfrm>
          <a:prstGeom prst="rect">
            <a:avLst/>
          </a:prstGeom>
          <a:solidFill>
            <a:srgbClr val="99CCFF"/>
          </a:solidFill>
          <a:ln w="25400" algn="ctr">
            <a:solidFill>
              <a:schemeClr val="tx1"/>
            </a:solidFill>
            <a:miter lim="800000"/>
            <a:headEnd/>
            <a:tailEnd/>
          </a:ln>
          <a:effectLst/>
        </p:spPr>
        <p:txBody>
          <a:bodyPr anchor="ctr">
            <a:spAutoFit/>
          </a:bodyPr>
          <a:lstStyle/>
          <a:p>
            <a:endParaRPr lang="en-US"/>
          </a:p>
        </p:txBody>
      </p:sp>
      <p:sp>
        <p:nvSpPr>
          <p:cNvPr id="28693" name="Text Box 21"/>
          <p:cNvSpPr txBox="1">
            <a:spLocks noChangeArrowheads="1"/>
          </p:cNvSpPr>
          <p:nvPr/>
        </p:nvSpPr>
        <p:spPr bwMode="auto">
          <a:xfrm>
            <a:off x="1981200" y="2743200"/>
            <a:ext cx="1600200" cy="457200"/>
          </a:xfrm>
          <a:prstGeom prst="rect">
            <a:avLst/>
          </a:prstGeom>
          <a:noFill/>
          <a:ln w="25400" algn="ctr">
            <a:noFill/>
            <a:miter lim="800000"/>
            <a:headEnd/>
            <a:tailEnd/>
          </a:ln>
          <a:effectLst/>
        </p:spPr>
        <p:txBody>
          <a:bodyPr>
            <a:spAutoFit/>
          </a:bodyPr>
          <a:lstStyle/>
          <a:p>
            <a:r>
              <a:rPr lang="en-US" sz="2400">
                <a:latin typeface="Calibri" pitchFamily="34" charset="0"/>
              </a:rPr>
              <a:t>Cache Tag</a:t>
            </a:r>
          </a:p>
        </p:txBody>
      </p:sp>
      <p:sp>
        <p:nvSpPr>
          <p:cNvPr id="28694" name="Text Box 22"/>
          <p:cNvSpPr txBox="1">
            <a:spLocks noChangeArrowheads="1"/>
          </p:cNvSpPr>
          <p:nvPr/>
        </p:nvSpPr>
        <p:spPr bwMode="auto">
          <a:xfrm>
            <a:off x="4114800" y="2743200"/>
            <a:ext cx="1752600" cy="457200"/>
          </a:xfrm>
          <a:prstGeom prst="rect">
            <a:avLst/>
          </a:prstGeom>
          <a:noFill/>
          <a:ln w="25400" algn="ctr">
            <a:noFill/>
            <a:miter lim="800000"/>
            <a:headEnd/>
            <a:tailEnd/>
          </a:ln>
          <a:effectLst/>
        </p:spPr>
        <p:txBody>
          <a:bodyPr>
            <a:spAutoFit/>
          </a:bodyPr>
          <a:lstStyle/>
          <a:p>
            <a:r>
              <a:rPr lang="en-US" sz="2400">
                <a:latin typeface="Calibri" pitchFamily="34" charset="0"/>
              </a:rPr>
              <a:t>Cache Index</a:t>
            </a:r>
          </a:p>
        </p:txBody>
      </p:sp>
      <p:sp>
        <p:nvSpPr>
          <p:cNvPr id="28695" name="Text Box 23"/>
          <p:cNvSpPr txBox="1">
            <a:spLocks noChangeArrowheads="1"/>
          </p:cNvSpPr>
          <p:nvPr/>
        </p:nvSpPr>
        <p:spPr bwMode="auto">
          <a:xfrm>
            <a:off x="6019800" y="2743200"/>
            <a:ext cx="1371600" cy="457200"/>
          </a:xfrm>
          <a:prstGeom prst="rect">
            <a:avLst/>
          </a:prstGeom>
          <a:noFill/>
          <a:ln w="25400" algn="ctr">
            <a:noFill/>
            <a:miter lim="800000"/>
            <a:headEnd/>
            <a:tailEnd/>
          </a:ln>
          <a:effectLst/>
        </p:spPr>
        <p:txBody>
          <a:bodyPr>
            <a:spAutoFit/>
          </a:bodyPr>
          <a:lstStyle/>
          <a:p>
            <a:r>
              <a:rPr lang="en-US" sz="2400">
                <a:latin typeface="Calibri" pitchFamily="34" charset="0"/>
              </a:rPr>
              <a:t>Offset</a:t>
            </a:r>
          </a:p>
        </p:txBody>
      </p:sp>
      <p:sp>
        <p:nvSpPr>
          <p:cNvPr id="28698" name="Rectangle 26"/>
          <p:cNvSpPr>
            <a:spLocks noChangeArrowheads="1"/>
          </p:cNvSpPr>
          <p:nvPr/>
        </p:nvSpPr>
        <p:spPr bwMode="auto">
          <a:xfrm>
            <a:off x="1752600" y="5562600"/>
            <a:ext cx="3200400" cy="609600"/>
          </a:xfrm>
          <a:prstGeom prst="rect">
            <a:avLst/>
          </a:prstGeom>
          <a:solidFill>
            <a:srgbClr val="FF6600"/>
          </a:solidFill>
          <a:ln w="25400" algn="ctr">
            <a:solidFill>
              <a:schemeClr val="tx1"/>
            </a:solidFill>
            <a:miter lim="800000"/>
            <a:headEnd/>
            <a:tailEnd/>
          </a:ln>
          <a:effectLst/>
        </p:spPr>
        <p:txBody>
          <a:bodyPr wrap="none" anchor="ctr">
            <a:spAutoFit/>
          </a:bodyPr>
          <a:lstStyle/>
          <a:p>
            <a:endParaRPr lang="en-US"/>
          </a:p>
        </p:txBody>
      </p:sp>
      <p:sp>
        <p:nvSpPr>
          <p:cNvPr id="28699" name="Text Box 27"/>
          <p:cNvSpPr txBox="1">
            <a:spLocks noChangeArrowheads="1"/>
          </p:cNvSpPr>
          <p:nvPr/>
        </p:nvSpPr>
        <p:spPr bwMode="auto">
          <a:xfrm>
            <a:off x="1828800" y="5638800"/>
            <a:ext cx="3124200" cy="457200"/>
          </a:xfrm>
          <a:prstGeom prst="rect">
            <a:avLst/>
          </a:prstGeom>
          <a:noFill/>
          <a:ln w="25400" algn="ctr">
            <a:noFill/>
            <a:miter lim="800000"/>
            <a:headEnd/>
            <a:tailEnd/>
          </a:ln>
          <a:effectLst/>
        </p:spPr>
        <p:txBody>
          <a:bodyPr>
            <a:spAutoFit/>
          </a:bodyPr>
          <a:lstStyle/>
          <a:p>
            <a:r>
              <a:rPr lang="en-US" sz="2400">
                <a:latin typeface="Calibri" pitchFamily="34" charset="0"/>
              </a:rPr>
              <a:t>Physical Page #</a:t>
            </a:r>
          </a:p>
        </p:txBody>
      </p:sp>
      <p:sp>
        <p:nvSpPr>
          <p:cNvPr id="28700" name="Rectangle 28"/>
          <p:cNvSpPr>
            <a:spLocks noChangeArrowheads="1"/>
          </p:cNvSpPr>
          <p:nvPr/>
        </p:nvSpPr>
        <p:spPr bwMode="auto">
          <a:xfrm>
            <a:off x="4953000" y="55626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28701" name="Text Box 29"/>
          <p:cNvSpPr txBox="1">
            <a:spLocks noChangeArrowheads="1"/>
          </p:cNvSpPr>
          <p:nvPr/>
        </p:nvSpPr>
        <p:spPr bwMode="auto">
          <a:xfrm>
            <a:off x="5410200" y="56388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28702" name="Text Box 30"/>
          <p:cNvSpPr txBox="1">
            <a:spLocks noChangeArrowheads="1"/>
          </p:cNvSpPr>
          <p:nvPr/>
        </p:nvSpPr>
        <p:spPr bwMode="auto">
          <a:xfrm>
            <a:off x="1752600" y="2133600"/>
            <a:ext cx="2590800" cy="457200"/>
          </a:xfrm>
          <a:prstGeom prst="rect">
            <a:avLst/>
          </a:prstGeom>
          <a:noFill/>
          <a:ln w="25400" algn="ctr">
            <a:noFill/>
            <a:miter lim="800000"/>
            <a:headEnd/>
            <a:tailEnd/>
          </a:ln>
          <a:effectLst/>
        </p:spPr>
        <p:txBody>
          <a:bodyPr>
            <a:spAutoFit/>
          </a:bodyPr>
          <a:lstStyle/>
          <a:p>
            <a:r>
              <a:rPr lang="en-US" sz="2400">
                <a:latin typeface="Calibri" pitchFamily="34" charset="0"/>
              </a:rPr>
              <a:t>The Cache View</a:t>
            </a:r>
          </a:p>
        </p:txBody>
      </p:sp>
      <p:sp>
        <p:nvSpPr>
          <p:cNvPr id="28703" name="Text Box 31"/>
          <p:cNvSpPr txBox="1">
            <a:spLocks noChangeArrowheads="1"/>
          </p:cNvSpPr>
          <p:nvPr/>
        </p:nvSpPr>
        <p:spPr bwMode="auto">
          <a:xfrm>
            <a:off x="1752600" y="4953000"/>
            <a:ext cx="2590800" cy="457200"/>
          </a:xfrm>
          <a:prstGeom prst="rect">
            <a:avLst/>
          </a:prstGeom>
          <a:noFill/>
          <a:ln w="25400" algn="ctr">
            <a:noFill/>
            <a:miter lim="800000"/>
            <a:headEnd/>
            <a:tailEnd/>
          </a:ln>
          <a:effectLst/>
        </p:spPr>
        <p:txBody>
          <a:bodyPr>
            <a:spAutoFit/>
          </a:bodyPr>
          <a:lstStyle/>
          <a:p>
            <a:r>
              <a:rPr lang="en-US" sz="2400">
                <a:latin typeface="Calibri" pitchFamily="34" charset="0"/>
              </a:rPr>
              <a:t>The OS View</a:t>
            </a:r>
          </a:p>
        </p:txBody>
      </p:sp>
      <p:sp>
        <p:nvSpPr>
          <p:cNvPr id="28704" name="Text Box 32"/>
          <p:cNvSpPr txBox="1">
            <a:spLocks noChangeArrowheads="1"/>
          </p:cNvSpPr>
          <p:nvPr/>
        </p:nvSpPr>
        <p:spPr bwMode="auto">
          <a:xfrm>
            <a:off x="2286000" y="1219200"/>
            <a:ext cx="4572000" cy="519113"/>
          </a:xfrm>
          <a:prstGeom prst="rect">
            <a:avLst/>
          </a:prstGeom>
          <a:noFill/>
          <a:ln w="25400" algn="ctr">
            <a:noFill/>
            <a:miter lim="800000"/>
            <a:headEnd/>
            <a:tailEnd/>
          </a:ln>
          <a:effectLst/>
        </p:spPr>
        <p:txBody>
          <a:bodyPr>
            <a:spAutoFit/>
          </a:bodyPr>
          <a:lstStyle/>
          <a:p>
            <a:r>
              <a:rPr lang="en-US" sz="2800">
                <a:latin typeface="Calibri" pitchFamily="34" charset="0"/>
              </a:rPr>
              <a:t>Physical Address – Two Views</a:t>
            </a:r>
          </a:p>
        </p:txBody>
      </p:sp>
    </p:spTree>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4294967295"/>
          </p:nvPr>
        </p:nvSpPr>
        <p:spPr>
          <a:xfrm>
            <a:off x="6553200" y="6248400"/>
            <a:ext cx="2133600" cy="476250"/>
          </a:xfrm>
          <a:prstGeom prst="rect">
            <a:avLst/>
          </a:prstGeom>
        </p:spPr>
        <p:txBody>
          <a:bodyPr/>
          <a:lstStyle/>
          <a:p>
            <a:fld id="{A9D4D842-82D0-4752-868D-5E526E1F8FE7}" type="slidenum">
              <a:rPr lang="en-US"/>
              <a:pPr/>
              <a:t>386</a:t>
            </a:fld>
            <a:endParaRPr lang="en-US"/>
          </a:p>
        </p:txBody>
      </p:sp>
      <p:sp>
        <p:nvSpPr>
          <p:cNvPr id="29698" name="Rectangle 2"/>
          <p:cNvSpPr>
            <a:spLocks noGrp="1" noChangeArrowheads="1"/>
          </p:cNvSpPr>
          <p:nvPr>
            <p:ph type="title"/>
          </p:nvPr>
        </p:nvSpPr>
        <p:spPr>
          <a:xfrm>
            <a:off x="0" y="0"/>
            <a:ext cx="8229600" cy="381000"/>
          </a:xfrm>
        </p:spPr>
        <p:txBody>
          <a:bodyPr/>
          <a:lstStyle/>
          <a:p>
            <a:r>
              <a:rPr lang="en-US"/>
              <a:t>Page Colors</a:t>
            </a:r>
          </a:p>
        </p:txBody>
      </p:sp>
      <p:sp>
        <p:nvSpPr>
          <p:cNvPr id="29701" name="Rectangle 5"/>
          <p:cNvSpPr>
            <a:spLocks noChangeArrowheads="1"/>
          </p:cNvSpPr>
          <p:nvPr/>
        </p:nvSpPr>
        <p:spPr bwMode="auto">
          <a:xfrm>
            <a:off x="1752600" y="16764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29702" name="Line 6"/>
          <p:cNvSpPr>
            <a:spLocks noChangeShapeType="1"/>
          </p:cNvSpPr>
          <p:nvPr/>
        </p:nvSpPr>
        <p:spPr bwMode="auto">
          <a:xfrm>
            <a:off x="5867400" y="1676400"/>
            <a:ext cx="0" cy="609600"/>
          </a:xfrm>
          <a:prstGeom prst="line">
            <a:avLst/>
          </a:prstGeom>
          <a:noFill/>
          <a:ln w="25400">
            <a:solidFill>
              <a:schemeClr val="tx1"/>
            </a:solidFill>
            <a:round/>
            <a:headEnd/>
            <a:tailEnd/>
          </a:ln>
          <a:effectLst/>
        </p:spPr>
        <p:txBody>
          <a:bodyPr>
            <a:spAutoFit/>
          </a:bodyPr>
          <a:lstStyle/>
          <a:p>
            <a:endParaRPr lang="en-US"/>
          </a:p>
        </p:txBody>
      </p:sp>
      <p:sp>
        <p:nvSpPr>
          <p:cNvPr id="29703" name="Line 7"/>
          <p:cNvSpPr>
            <a:spLocks noChangeShapeType="1"/>
          </p:cNvSpPr>
          <p:nvPr/>
        </p:nvSpPr>
        <p:spPr bwMode="auto">
          <a:xfrm>
            <a:off x="3886200" y="1676400"/>
            <a:ext cx="0" cy="609600"/>
          </a:xfrm>
          <a:prstGeom prst="line">
            <a:avLst/>
          </a:prstGeom>
          <a:noFill/>
          <a:ln w="25400">
            <a:solidFill>
              <a:schemeClr val="tx1"/>
            </a:solidFill>
            <a:round/>
            <a:headEnd/>
            <a:tailEnd/>
          </a:ln>
          <a:effectLst/>
        </p:spPr>
        <p:txBody>
          <a:bodyPr>
            <a:spAutoFit/>
          </a:bodyPr>
          <a:lstStyle/>
          <a:p>
            <a:endParaRPr lang="en-US"/>
          </a:p>
        </p:txBody>
      </p:sp>
      <p:sp>
        <p:nvSpPr>
          <p:cNvPr id="29704" name="Rectangle 8"/>
          <p:cNvSpPr>
            <a:spLocks noChangeArrowheads="1"/>
          </p:cNvSpPr>
          <p:nvPr/>
        </p:nvSpPr>
        <p:spPr bwMode="auto">
          <a:xfrm>
            <a:off x="1752600" y="52578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29705" name="Line 9"/>
          <p:cNvSpPr>
            <a:spLocks noChangeShapeType="1"/>
          </p:cNvSpPr>
          <p:nvPr/>
        </p:nvSpPr>
        <p:spPr bwMode="auto">
          <a:xfrm>
            <a:off x="4953000" y="5257800"/>
            <a:ext cx="0" cy="609600"/>
          </a:xfrm>
          <a:prstGeom prst="line">
            <a:avLst/>
          </a:prstGeom>
          <a:noFill/>
          <a:ln w="25400">
            <a:solidFill>
              <a:schemeClr val="tx1"/>
            </a:solidFill>
            <a:round/>
            <a:headEnd/>
            <a:tailEnd/>
          </a:ln>
          <a:effectLst/>
        </p:spPr>
        <p:txBody>
          <a:bodyPr>
            <a:spAutoFit/>
          </a:bodyPr>
          <a:lstStyle/>
          <a:p>
            <a:endParaRPr lang="en-US"/>
          </a:p>
        </p:txBody>
      </p:sp>
      <p:sp>
        <p:nvSpPr>
          <p:cNvPr id="29706" name="Rectangle 10"/>
          <p:cNvSpPr>
            <a:spLocks noChangeArrowheads="1"/>
          </p:cNvSpPr>
          <p:nvPr/>
        </p:nvSpPr>
        <p:spPr bwMode="auto">
          <a:xfrm>
            <a:off x="1752600" y="1676400"/>
            <a:ext cx="2286000" cy="609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29707" name="Rectangle 11"/>
          <p:cNvSpPr>
            <a:spLocks noChangeArrowheads="1"/>
          </p:cNvSpPr>
          <p:nvPr/>
        </p:nvSpPr>
        <p:spPr bwMode="auto">
          <a:xfrm>
            <a:off x="4038600" y="1676400"/>
            <a:ext cx="18288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29708" name="Rectangle 12"/>
          <p:cNvSpPr>
            <a:spLocks noChangeArrowheads="1"/>
          </p:cNvSpPr>
          <p:nvPr/>
        </p:nvSpPr>
        <p:spPr bwMode="auto">
          <a:xfrm>
            <a:off x="5867400" y="1676400"/>
            <a:ext cx="1447800" cy="609600"/>
          </a:xfrm>
          <a:prstGeom prst="rect">
            <a:avLst/>
          </a:prstGeom>
          <a:solidFill>
            <a:srgbClr val="99CCFF"/>
          </a:solidFill>
          <a:ln w="25400" algn="ctr">
            <a:solidFill>
              <a:schemeClr val="tx1"/>
            </a:solidFill>
            <a:miter lim="800000"/>
            <a:headEnd/>
            <a:tailEnd/>
          </a:ln>
          <a:effectLst/>
        </p:spPr>
        <p:txBody>
          <a:bodyPr anchor="ctr">
            <a:spAutoFit/>
          </a:bodyPr>
          <a:lstStyle/>
          <a:p>
            <a:endParaRPr lang="en-US"/>
          </a:p>
        </p:txBody>
      </p:sp>
      <p:sp>
        <p:nvSpPr>
          <p:cNvPr id="29709" name="Text Box 13"/>
          <p:cNvSpPr txBox="1">
            <a:spLocks noChangeArrowheads="1"/>
          </p:cNvSpPr>
          <p:nvPr/>
        </p:nvSpPr>
        <p:spPr bwMode="auto">
          <a:xfrm>
            <a:off x="1981200" y="1752600"/>
            <a:ext cx="1600200" cy="457200"/>
          </a:xfrm>
          <a:prstGeom prst="rect">
            <a:avLst/>
          </a:prstGeom>
          <a:noFill/>
          <a:ln w="25400" algn="ctr">
            <a:noFill/>
            <a:miter lim="800000"/>
            <a:headEnd/>
            <a:tailEnd/>
          </a:ln>
          <a:effectLst/>
        </p:spPr>
        <p:txBody>
          <a:bodyPr>
            <a:spAutoFit/>
          </a:bodyPr>
          <a:lstStyle/>
          <a:p>
            <a:r>
              <a:rPr lang="en-US" sz="2400">
                <a:latin typeface="Calibri" pitchFamily="34" charset="0"/>
              </a:rPr>
              <a:t>Cache Tag</a:t>
            </a:r>
          </a:p>
        </p:txBody>
      </p:sp>
      <p:sp>
        <p:nvSpPr>
          <p:cNvPr id="29710" name="Text Box 14"/>
          <p:cNvSpPr txBox="1">
            <a:spLocks noChangeArrowheads="1"/>
          </p:cNvSpPr>
          <p:nvPr/>
        </p:nvSpPr>
        <p:spPr bwMode="auto">
          <a:xfrm>
            <a:off x="4114800" y="1752600"/>
            <a:ext cx="1752600" cy="457200"/>
          </a:xfrm>
          <a:prstGeom prst="rect">
            <a:avLst/>
          </a:prstGeom>
          <a:noFill/>
          <a:ln w="25400" algn="ctr">
            <a:noFill/>
            <a:miter lim="800000"/>
            <a:headEnd/>
            <a:tailEnd/>
          </a:ln>
          <a:effectLst/>
        </p:spPr>
        <p:txBody>
          <a:bodyPr>
            <a:spAutoFit/>
          </a:bodyPr>
          <a:lstStyle/>
          <a:p>
            <a:r>
              <a:rPr lang="en-US" sz="2400">
                <a:latin typeface="Calibri" pitchFamily="34" charset="0"/>
              </a:rPr>
              <a:t>Cache Index</a:t>
            </a:r>
          </a:p>
        </p:txBody>
      </p:sp>
      <p:sp>
        <p:nvSpPr>
          <p:cNvPr id="29711" name="Text Box 15"/>
          <p:cNvSpPr txBox="1">
            <a:spLocks noChangeArrowheads="1"/>
          </p:cNvSpPr>
          <p:nvPr/>
        </p:nvSpPr>
        <p:spPr bwMode="auto">
          <a:xfrm>
            <a:off x="6019800" y="1752600"/>
            <a:ext cx="1371600" cy="457200"/>
          </a:xfrm>
          <a:prstGeom prst="rect">
            <a:avLst/>
          </a:prstGeom>
          <a:noFill/>
          <a:ln w="25400" algn="ctr">
            <a:noFill/>
            <a:miter lim="800000"/>
            <a:headEnd/>
            <a:tailEnd/>
          </a:ln>
          <a:effectLst/>
        </p:spPr>
        <p:txBody>
          <a:bodyPr>
            <a:spAutoFit/>
          </a:bodyPr>
          <a:lstStyle/>
          <a:p>
            <a:r>
              <a:rPr lang="en-US" sz="2400">
                <a:latin typeface="Calibri" pitchFamily="34" charset="0"/>
              </a:rPr>
              <a:t>Offset</a:t>
            </a:r>
          </a:p>
        </p:txBody>
      </p:sp>
      <p:sp>
        <p:nvSpPr>
          <p:cNvPr id="29712" name="Rectangle 16"/>
          <p:cNvSpPr>
            <a:spLocks noChangeArrowheads="1"/>
          </p:cNvSpPr>
          <p:nvPr/>
        </p:nvSpPr>
        <p:spPr bwMode="auto">
          <a:xfrm>
            <a:off x="1752600" y="5257800"/>
            <a:ext cx="3200400" cy="609600"/>
          </a:xfrm>
          <a:prstGeom prst="rect">
            <a:avLst/>
          </a:prstGeom>
          <a:solidFill>
            <a:srgbClr val="FF6600"/>
          </a:solidFill>
          <a:ln w="25400" algn="ctr">
            <a:solidFill>
              <a:schemeClr val="tx1"/>
            </a:solidFill>
            <a:miter lim="800000"/>
            <a:headEnd/>
            <a:tailEnd/>
          </a:ln>
          <a:effectLst/>
        </p:spPr>
        <p:txBody>
          <a:bodyPr wrap="none" anchor="ctr">
            <a:spAutoFit/>
          </a:bodyPr>
          <a:lstStyle/>
          <a:p>
            <a:endParaRPr lang="en-US"/>
          </a:p>
        </p:txBody>
      </p:sp>
      <p:sp>
        <p:nvSpPr>
          <p:cNvPr id="29713" name="Text Box 17"/>
          <p:cNvSpPr txBox="1">
            <a:spLocks noChangeArrowheads="1"/>
          </p:cNvSpPr>
          <p:nvPr/>
        </p:nvSpPr>
        <p:spPr bwMode="auto">
          <a:xfrm>
            <a:off x="1828800" y="5334000"/>
            <a:ext cx="3124200" cy="457200"/>
          </a:xfrm>
          <a:prstGeom prst="rect">
            <a:avLst/>
          </a:prstGeom>
          <a:noFill/>
          <a:ln w="25400" algn="ctr">
            <a:noFill/>
            <a:miter lim="800000"/>
            <a:headEnd/>
            <a:tailEnd/>
          </a:ln>
          <a:effectLst/>
        </p:spPr>
        <p:txBody>
          <a:bodyPr>
            <a:spAutoFit/>
          </a:bodyPr>
          <a:lstStyle/>
          <a:p>
            <a:r>
              <a:rPr lang="en-US" sz="2400">
                <a:latin typeface="Calibri" pitchFamily="34" charset="0"/>
              </a:rPr>
              <a:t>Physical Page #</a:t>
            </a:r>
          </a:p>
        </p:txBody>
      </p:sp>
      <p:sp>
        <p:nvSpPr>
          <p:cNvPr id="29714" name="Rectangle 18"/>
          <p:cNvSpPr>
            <a:spLocks noChangeArrowheads="1"/>
          </p:cNvSpPr>
          <p:nvPr/>
        </p:nvSpPr>
        <p:spPr bwMode="auto">
          <a:xfrm>
            <a:off x="4953000" y="52578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29715" name="Text Box 19"/>
          <p:cNvSpPr txBox="1">
            <a:spLocks noChangeArrowheads="1"/>
          </p:cNvSpPr>
          <p:nvPr/>
        </p:nvSpPr>
        <p:spPr bwMode="auto">
          <a:xfrm>
            <a:off x="5410200" y="53340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29720" name="Rectangle 24"/>
          <p:cNvSpPr>
            <a:spLocks noChangeArrowheads="1"/>
          </p:cNvSpPr>
          <p:nvPr/>
        </p:nvSpPr>
        <p:spPr bwMode="auto">
          <a:xfrm>
            <a:off x="4038600" y="1676400"/>
            <a:ext cx="914400" cy="1219200"/>
          </a:xfrm>
          <a:prstGeom prst="rect">
            <a:avLst/>
          </a:prstGeom>
          <a:solidFill>
            <a:srgbClr val="FF00FF"/>
          </a:solidFill>
          <a:ln w="25400" algn="ctr">
            <a:solidFill>
              <a:schemeClr val="tx1"/>
            </a:solidFill>
            <a:miter lim="800000"/>
            <a:headEnd/>
            <a:tailEnd/>
          </a:ln>
          <a:effectLst/>
        </p:spPr>
        <p:txBody>
          <a:bodyPr anchor="ctr">
            <a:spAutoFit/>
          </a:bodyPr>
          <a:lstStyle/>
          <a:p>
            <a:endParaRPr lang="en-US"/>
          </a:p>
        </p:txBody>
      </p:sp>
      <p:sp>
        <p:nvSpPr>
          <p:cNvPr id="29722" name="Line 26"/>
          <p:cNvSpPr>
            <a:spLocks noChangeShapeType="1"/>
          </p:cNvSpPr>
          <p:nvPr/>
        </p:nvSpPr>
        <p:spPr bwMode="auto">
          <a:xfrm>
            <a:off x="4419600" y="1219200"/>
            <a:ext cx="0" cy="7620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9731" name="Text Box 35"/>
          <p:cNvSpPr txBox="1">
            <a:spLocks noChangeArrowheads="1"/>
          </p:cNvSpPr>
          <p:nvPr/>
        </p:nvSpPr>
        <p:spPr bwMode="auto">
          <a:xfrm>
            <a:off x="3733800" y="609600"/>
            <a:ext cx="2209800" cy="579438"/>
          </a:xfrm>
          <a:prstGeom prst="rect">
            <a:avLst/>
          </a:prstGeom>
          <a:noFill/>
          <a:ln w="25400" algn="ctr">
            <a:noFill/>
            <a:miter lim="800000"/>
            <a:headEnd/>
            <a:tailEnd/>
          </a:ln>
          <a:effectLst/>
        </p:spPr>
        <p:txBody>
          <a:bodyPr>
            <a:spAutoFit/>
          </a:bodyPr>
          <a:lstStyle/>
          <a:p>
            <a:r>
              <a:rPr lang="en-US" sz="3200">
                <a:latin typeface="Calibri" pitchFamily="34" charset="0"/>
              </a:rPr>
              <a:t>Page Color</a:t>
            </a:r>
          </a:p>
        </p:txBody>
      </p:sp>
      <p:sp>
        <p:nvSpPr>
          <p:cNvPr id="29733" name="Text Box 37"/>
          <p:cNvSpPr txBox="1">
            <a:spLocks noChangeArrowheads="1"/>
          </p:cNvSpPr>
          <p:nvPr/>
        </p:nvSpPr>
        <p:spPr bwMode="auto">
          <a:xfrm>
            <a:off x="2209800" y="2895600"/>
            <a:ext cx="4876800" cy="822325"/>
          </a:xfrm>
          <a:prstGeom prst="rect">
            <a:avLst/>
          </a:prstGeom>
          <a:noFill/>
          <a:ln w="25400" algn="ctr">
            <a:noFill/>
            <a:miter lim="800000"/>
            <a:headEnd/>
            <a:tailEnd/>
          </a:ln>
          <a:effectLst/>
        </p:spPr>
        <p:txBody>
          <a:bodyPr>
            <a:spAutoFit/>
          </a:bodyPr>
          <a:lstStyle/>
          <a:p>
            <a:pPr algn="ctr"/>
            <a:r>
              <a:rPr lang="en-US" sz="2400" dirty="0">
                <a:latin typeface="Calibri" pitchFamily="34" charset="0"/>
              </a:rPr>
              <a:t>Intersecting bits of Cache Index and Physical Page Number</a:t>
            </a:r>
          </a:p>
        </p:txBody>
      </p:sp>
      <p:sp>
        <p:nvSpPr>
          <p:cNvPr id="29734" name="Text Box 38"/>
          <p:cNvSpPr txBox="1">
            <a:spLocks noChangeArrowheads="1"/>
          </p:cNvSpPr>
          <p:nvPr/>
        </p:nvSpPr>
        <p:spPr bwMode="auto">
          <a:xfrm>
            <a:off x="2971800" y="4419600"/>
            <a:ext cx="3657600" cy="822325"/>
          </a:xfrm>
          <a:prstGeom prst="rect">
            <a:avLst/>
          </a:prstGeom>
          <a:noFill/>
          <a:ln w="25400" algn="ctr">
            <a:noFill/>
            <a:miter lim="800000"/>
            <a:headEnd/>
            <a:tailEnd/>
          </a:ln>
          <a:effectLst/>
        </p:spPr>
        <p:txBody>
          <a:bodyPr>
            <a:spAutoFit/>
          </a:bodyPr>
          <a:lstStyle/>
          <a:p>
            <a:pPr algn="ctr"/>
            <a:r>
              <a:rPr lang="en-US" sz="2400" dirty="0">
                <a:latin typeface="Calibri" pitchFamily="34" charset="0"/>
              </a:rPr>
              <a:t>Can Decide which set a cache line goes to</a:t>
            </a:r>
          </a:p>
        </p:txBody>
      </p:sp>
      <p:sp>
        <p:nvSpPr>
          <p:cNvPr id="29735" name="AutoShape 39"/>
          <p:cNvSpPr>
            <a:spLocks noChangeArrowheads="1"/>
          </p:cNvSpPr>
          <p:nvPr/>
        </p:nvSpPr>
        <p:spPr bwMode="auto">
          <a:xfrm>
            <a:off x="4419600" y="3733800"/>
            <a:ext cx="381000" cy="533400"/>
          </a:xfrm>
          <a:prstGeom prst="downArrow">
            <a:avLst>
              <a:gd name="adj1" fmla="val 50000"/>
              <a:gd name="adj2" fmla="val 35000"/>
            </a:avLst>
          </a:prstGeom>
          <a:noFill/>
          <a:ln w="25400" algn="ctr">
            <a:solidFill>
              <a:schemeClr val="tx1"/>
            </a:solidFill>
            <a:miter lim="800000"/>
            <a:headEnd/>
            <a:tailEnd/>
          </a:ln>
          <a:effectLst/>
        </p:spPr>
        <p:txBody>
          <a:bodyPr wrap="none" anchor="ctr">
            <a:spAutoFit/>
          </a:bodyPr>
          <a:lstStyle/>
          <a:p>
            <a:endParaRPr lang="en-US"/>
          </a:p>
        </p:txBody>
      </p:sp>
      <p:sp>
        <p:nvSpPr>
          <p:cNvPr id="29741" name="Text Box 45"/>
          <p:cNvSpPr txBox="1">
            <a:spLocks noChangeArrowheads="1"/>
          </p:cNvSpPr>
          <p:nvPr/>
        </p:nvSpPr>
        <p:spPr bwMode="auto">
          <a:xfrm>
            <a:off x="1828800" y="5943600"/>
            <a:ext cx="6705600" cy="822325"/>
          </a:xfrm>
          <a:prstGeom prst="rect">
            <a:avLst/>
          </a:prstGeom>
          <a:noFill/>
          <a:ln w="25400" algn="ctr">
            <a:noFill/>
            <a:miter lim="800000"/>
            <a:headEnd/>
            <a:tailEnd/>
          </a:ln>
          <a:effectLst/>
        </p:spPr>
        <p:txBody>
          <a:bodyPr>
            <a:spAutoFit/>
          </a:bodyPr>
          <a:lstStyle/>
          <a:p>
            <a:pPr algn="ctr"/>
            <a:r>
              <a:rPr lang="en-US" sz="2400">
                <a:latin typeface="Calibri" pitchFamily="34" charset="0"/>
              </a:rPr>
              <a:t>Bottomline : </a:t>
            </a:r>
            <a:r>
              <a:rPr lang="en-US" sz="2400">
                <a:solidFill>
                  <a:schemeClr val="accent2"/>
                </a:solidFill>
                <a:latin typeface="Calibri" pitchFamily="34" charset="0"/>
              </a:rPr>
              <a:t>VPN to PPN assignments can be manipulated to redirect cache line placements!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0  L 0 -0.33302  E" pathEditMode="relative" ptsTypes="">
                                      <p:cBhvr>
                                        <p:cTn id="6" dur="2000" fill="hold"/>
                                        <p:tgtEl>
                                          <p:spTgt spid="29704"/>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302  E" pathEditMode="relative" ptsTypes="">
                                      <p:cBhvr>
                                        <p:cTn id="8" dur="2000" fill="hold"/>
                                        <p:tgtEl>
                                          <p:spTgt spid="29705"/>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302  E" pathEditMode="relative" ptsTypes="">
                                      <p:cBhvr>
                                        <p:cTn id="10" dur="2000" fill="hold"/>
                                        <p:tgtEl>
                                          <p:spTgt spid="29712"/>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302  E" pathEditMode="relative" ptsTypes="">
                                      <p:cBhvr>
                                        <p:cTn id="12" dur="2000" fill="hold"/>
                                        <p:tgtEl>
                                          <p:spTgt spid="29713"/>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302  E" pathEditMode="relative" ptsTypes="">
                                      <p:cBhvr>
                                        <p:cTn id="14" dur="2000" fill="hold"/>
                                        <p:tgtEl>
                                          <p:spTgt spid="29714"/>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302  E" pathEditMode="relative" ptsTypes="">
                                      <p:cBhvr>
                                        <p:cTn id="16" dur="2000" fill="hold"/>
                                        <p:tgtEl>
                                          <p:spTgt spid="29715"/>
                                        </p:tgtEl>
                                        <p:attrNameLst>
                                          <p:attrName>ppt_x</p:attrName>
                                          <p:attrName>ppt_y</p:attrName>
                                        </p:attrNameLst>
                                      </p:cBhvr>
                                    </p:animMotion>
                                  </p:childTnLst>
                                </p:cTn>
                              </p:par>
                              <p:par>
                                <p:cTn id="17" presetID="55" presetClass="entr" presetSubtype="0" fill="hold" grpId="0" nodeType="withEffect">
                                  <p:stCondLst>
                                    <p:cond delay="0"/>
                                  </p:stCondLst>
                                  <p:childTnLst>
                                    <p:set>
                                      <p:cBhvr>
                                        <p:cTn id="18" dur="1" fill="hold">
                                          <p:stCondLst>
                                            <p:cond delay="0"/>
                                          </p:stCondLst>
                                        </p:cTn>
                                        <p:tgtEl>
                                          <p:spTgt spid="29720"/>
                                        </p:tgtEl>
                                        <p:attrNameLst>
                                          <p:attrName>style.visibility</p:attrName>
                                        </p:attrNameLst>
                                      </p:cBhvr>
                                      <p:to>
                                        <p:strVal val="visible"/>
                                      </p:to>
                                    </p:set>
                                    <p:anim calcmode="lin" valueType="num">
                                      <p:cBhvr>
                                        <p:cTn id="19" dur="1000" fill="hold"/>
                                        <p:tgtEl>
                                          <p:spTgt spid="29720"/>
                                        </p:tgtEl>
                                        <p:attrNameLst>
                                          <p:attrName>ppt_w</p:attrName>
                                        </p:attrNameLst>
                                      </p:cBhvr>
                                      <p:tavLst>
                                        <p:tav tm="0">
                                          <p:val>
                                            <p:strVal val="#ppt_w*0.70"/>
                                          </p:val>
                                        </p:tav>
                                        <p:tav tm="100000">
                                          <p:val>
                                            <p:strVal val="#ppt_w"/>
                                          </p:val>
                                        </p:tav>
                                      </p:tavLst>
                                    </p:anim>
                                    <p:anim calcmode="lin" valueType="num">
                                      <p:cBhvr>
                                        <p:cTn id="20" dur="1000" fill="hold"/>
                                        <p:tgtEl>
                                          <p:spTgt spid="29720"/>
                                        </p:tgtEl>
                                        <p:attrNameLst>
                                          <p:attrName>ppt_h</p:attrName>
                                        </p:attrNameLst>
                                      </p:cBhvr>
                                      <p:tavLst>
                                        <p:tav tm="0">
                                          <p:val>
                                            <p:strVal val="#ppt_h"/>
                                          </p:val>
                                        </p:tav>
                                        <p:tav tm="100000">
                                          <p:val>
                                            <p:strVal val="#ppt_h"/>
                                          </p:val>
                                        </p:tav>
                                      </p:tavLst>
                                    </p:anim>
                                    <p:animEffect transition="in" filter="fade">
                                      <p:cBhvr>
                                        <p:cTn id="21" dur="1000"/>
                                        <p:tgtEl>
                                          <p:spTgt spid="2972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9731"/>
                                        </p:tgtEl>
                                        <p:attrNameLst>
                                          <p:attrName>style.visibility</p:attrName>
                                        </p:attrNameLst>
                                      </p:cBhvr>
                                      <p:to>
                                        <p:strVal val="visible"/>
                                      </p:to>
                                    </p:set>
                                    <p:animEffect transition="in" filter="fade">
                                      <p:cBhvr>
                                        <p:cTn id="25" dur="2000"/>
                                        <p:tgtEl>
                                          <p:spTgt spid="297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722"/>
                                        </p:tgtEl>
                                        <p:attrNameLst>
                                          <p:attrName>style.visibility</p:attrName>
                                        </p:attrNameLst>
                                      </p:cBhvr>
                                      <p:to>
                                        <p:strVal val="visible"/>
                                      </p:to>
                                    </p:set>
                                    <p:animEffect transition="in" filter="fade">
                                      <p:cBhvr>
                                        <p:cTn id="28" dur="2000"/>
                                        <p:tgtEl>
                                          <p:spTgt spid="297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733"/>
                                        </p:tgtEl>
                                        <p:attrNameLst>
                                          <p:attrName>style.visibility</p:attrName>
                                        </p:attrNameLst>
                                      </p:cBhvr>
                                      <p:to>
                                        <p:strVal val="visible"/>
                                      </p:to>
                                    </p:set>
                                    <p:animEffect transition="in" filter="fade">
                                      <p:cBhvr>
                                        <p:cTn id="31" dur="2000"/>
                                        <p:tgtEl>
                                          <p:spTgt spid="297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735"/>
                                        </p:tgtEl>
                                        <p:attrNameLst>
                                          <p:attrName>style.visibility</p:attrName>
                                        </p:attrNameLst>
                                      </p:cBhvr>
                                      <p:to>
                                        <p:strVal val="visible"/>
                                      </p:to>
                                    </p:set>
                                    <p:animEffect transition="in" filter="fade">
                                      <p:cBhvr>
                                        <p:cTn id="34" dur="2000"/>
                                        <p:tgtEl>
                                          <p:spTgt spid="297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734"/>
                                        </p:tgtEl>
                                        <p:attrNameLst>
                                          <p:attrName>style.visibility</p:attrName>
                                        </p:attrNameLst>
                                      </p:cBhvr>
                                      <p:to>
                                        <p:strVal val="visible"/>
                                      </p:to>
                                    </p:set>
                                    <p:animEffect transition="in" filter="fade">
                                      <p:cBhvr>
                                        <p:cTn id="37" dur="2000"/>
                                        <p:tgtEl>
                                          <p:spTgt spid="2973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9741"/>
                                        </p:tgtEl>
                                        <p:attrNameLst>
                                          <p:attrName>style.visibility</p:attrName>
                                        </p:attrNameLst>
                                      </p:cBhvr>
                                      <p:to>
                                        <p:strVal val="visible"/>
                                      </p:to>
                                    </p:set>
                                    <p:animEffect transition="in" filter="fade">
                                      <p:cBhvr>
                                        <p:cTn id="41" dur="2000"/>
                                        <p:tgtEl>
                                          <p:spTgt spid="29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29705" grpId="0" animBg="1"/>
      <p:bldP spid="29712" grpId="0" animBg="1"/>
      <p:bldP spid="29713" grpId="0"/>
      <p:bldP spid="29714" grpId="0" animBg="1"/>
      <p:bldP spid="29715" grpId="0"/>
      <p:bldP spid="29720" grpId="0" animBg="1"/>
      <p:bldP spid="29722" grpId="0" animBg="1"/>
      <p:bldP spid="29731" grpId="0"/>
      <p:bldP spid="29733" grpId="0"/>
      <p:bldP spid="29734" grpId="0"/>
      <p:bldP spid="29735" grpId="0" animBg="1"/>
      <p:bldP spid="29741" grpId="0"/>
    </p:bld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B5192CDB-CFB8-4E5E-B8CC-FCE46E303B07}" type="slidenum">
              <a:rPr lang="en-US"/>
              <a:pPr/>
              <a:t>387</a:t>
            </a:fld>
            <a:endParaRPr lang="en-US"/>
          </a:p>
        </p:txBody>
      </p:sp>
      <p:sp>
        <p:nvSpPr>
          <p:cNvPr id="40962" name="Rectangle 2"/>
          <p:cNvSpPr>
            <a:spLocks noGrp="1" noChangeArrowheads="1"/>
          </p:cNvSpPr>
          <p:nvPr>
            <p:ph type="title"/>
          </p:nvPr>
        </p:nvSpPr>
        <p:spPr/>
        <p:txBody>
          <a:bodyPr/>
          <a:lstStyle/>
          <a:p>
            <a:r>
              <a:rPr lang="en-US"/>
              <a:t>The Page Coloring Approach</a:t>
            </a:r>
          </a:p>
        </p:txBody>
      </p:sp>
      <p:sp>
        <p:nvSpPr>
          <p:cNvPr id="40963" name="Rectangle 3"/>
          <p:cNvSpPr>
            <a:spLocks noGrp="1" noChangeArrowheads="1"/>
          </p:cNvSpPr>
          <p:nvPr>
            <p:ph type="body" idx="1"/>
          </p:nvPr>
        </p:nvSpPr>
        <p:spPr/>
        <p:txBody>
          <a:bodyPr/>
          <a:lstStyle/>
          <a:p>
            <a:r>
              <a:rPr lang="en-US"/>
              <a:t>Page Colors can decide the set (bank) assigned to a cache line</a:t>
            </a:r>
          </a:p>
          <a:p>
            <a:r>
              <a:rPr lang="en-US"/>
              <a:t>Can solve a 3-pronged multi-core data problem</a:t>
            </a:r>
          </a:p>
          <a:p>
            <a:pPr lvl="1"/>
            <a:r>
              <a:rPr lang="en-US"/>
              <a:t>Localize private data</a:t>
            </a:r>
          </a:p>
          <a:p>
            <a:pPr lvl="1"/>
            <a:r>
              <a:rPr lang="en-US"/>
              <a:t>Capacity management in Last Level Caches</a:t>
            </a:r>
          </a:p>
          <a:p>
            <a:pPr lvl="1"/>
            <a:r>
              <a:rPr lang="en-US"/>
              <a:t>Optimally place shared data (Centre of Gravity)</a:t>
            </a:r>
          </a:p>
          <a:p>
            <a:r>
              <a:rPr lang="en-US"/>
              <a:t>All with minimal overhead! (unlike D-NUCA)</a:t>
            </a:r>
          </a:p>
          <a:p>
            <a:pPr lvl="1"/>
            <a:endParaRPr lang="en-US"/>
          </a:p>
        </p:txBody>
      </p:sp>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FBE7F4B5-57BD-47EC-8065-A96A9F40D40D}" type="slidenum">
              <a:rPr lang="en-US"/>
              <a:pPr/>
              <a:t>388</a:t>
            </a:fld>
            <a:endParaRPr lang="en-US"/>
          </a:p>
        </p:txBody>
      </p:sp>
      <p:sp>
        <p:nvSpPr>
          <p:cNvPr id="62466" name="Rectangle 2"/>
          <p:cNvSpPr>
            <a:spLocks noGrp="1" noChangeArrowheads="1"/>
          </p:cNvSpPr>
          <p:nvPr>
            <p:ph type="title"/>
          </p:nvPr>
        </p:nvSpPr>
        <p:spPr/>
        <p:txBody>
          <a:bodyPr/>
          <a:lstStyle/>
          <a:p>
            <a:r>
              <a:rPr lang="en-US"/>
              <a:t>Prior Work : Drawbacks</a:t>
            </a:r>
          </a:p>
        </p:txBody>
      </p:sp>
      <p:sp>
        <p:nvSpPr>
          <p:cNvPr id="62467" name="Rectangle 3"/>
          <p:cNvSpPr>
            <a:spLocks noGrp="1" noChangeArrowheads="1"/>
          </p:cNvSpPr>
          <p:nvPr>
            <p:ph type="body" idx="1"/>
          </p:nvPr>
        </p:nvSpPr>
        <p:spPr/>
        <p:txBody>
          <a:bodyPr/>
          <a:lstStyle/>
          <a:p>
            <a:r>
              <a:rPr lang="en-US"/>
              <a:t>Implement a </a:t>
            </a:r>
            <a:r>
              <a:rPr lang="en-US">
                <a:solidFill>
                  <a:srgbClr val="FF0000"/>
                </a:solidFill>
              </a:rPr>
              <a:t>first-touch mapping</a:t>
            </a:r>
            <a:r>
              <a:rPr lang="en-US"/>
              <a:t> only</a:t>
            </a:r>
          </a:p>
          <a:p>
            <a:pPr lvl="1"/>
            <a:r>
              <a:rPr lang="en-US"/>
              <a:t>Is that decision always correct?</a:t>
            </a:r>
          </a:p>
          <a:p>
            <a:pPr lvl="1"/>
            <a:r>
              <a:rPr lang="en-US"/>
              <a:t>High cost of DRAM copying for moving pages</a:t>
            </a:r>
          </a:p>
          <a:p>
            <a:r>
              <a:rPr lang="en-US"/>
              <a:t>No attempt for intelligent placement of shared pages (multi-threaded apps)</a:t>
            </a:r>
          </a:p>
          <a:p>
            <a:r>
              <a:rPr lang="en-US"/>
              <a:t>Completely dependent on OS for mapping</a:t>
            </a:r>
          </a:p>
          <a:p>
            <a:endParaRPr lang="en-US"/>
          </a:p>
        </p:txBody>
      </p:sp>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EE344D98-347F-4018-A134-8C81B88C9293}" type="slidenum">
              <a:rPr lang="en-US"/>
              <a:pPr/>
              <a:t>389</a:t>
            </a:fld>
            <a:endParaRPr lang="en-US"/>
          </a:p>
        </p:txBody>
      </p:sp>
      <p:sp>
        <p:nvSpPr>
          <p:cNvPr id="66562" name="Rectangle 2"/>
          <p:cNvSpPr>
            <a:spLocks noGrp="1" noChangeArrowheads="1"/>
          </p:cNvSpPr>
          <p:nvPr>
            <p:ph type="title"/>
          </p:nvPr>
        </p:nvSpPr>
        <p:spPr/>
        <p:txBody>
          <a:bodyPr/>
          <a:lstStyle/>
          <a:p>
            <a:r>
              <a:rPr lang="en-US"/>
              <a:t>Would like to..</a:t>
            </a:r>
          </a:p>
        </p:txBody>
      </p:sp>
      <p:sp>
        <p:nvSpPr>
          <p:cNvPr id="66563" name="Rectangle 3"/>
          <p:cNvSpPr>
            <a:spLocks noGrp="1" noChangeArrowheads="1"/>
          </p:cNvSpPr>
          <p:nvPr>
            <p:ph type="body" idx="1"/>
          </p:nvPr>
        </p:nvSpPr>
        <p:spPr/>
        <p:txBody>
          <a:bodyPr/>
          <a:lstStyle/>
          <a:p>
            <a:r>
              <a:rPr lang="en-US"/>
              <a:t>Find a sweet spot</a:t>
            </a:r>
          </a:p>
          <a:p>
            <a:r>
              <a:rPr lang="en-US"/>
              <a:t>Retain </a:t>
            </a:r>
          </a:p>
          <a:p>
            <a:pPr lvl="1"/>
            <a:r>
              <a:rPr lang="en-US"/>
              <a:t>No-search benefit of S-NUCA</a:t>
            </a:r>
          </a:p>
          <a:p>
            <a:pPr lvl="1"/>
            <a:r>
              <a:rPr lang="en-US"/>
              <a:t>Data proximity of D-NUCA</a:t>
            </a:r>
          </a:p>
          <a:p>
            <a:pPr lvl="1"/>
            <a:r>
              <a:rPr lang="en-US"/>
              <a:t>Allow for capacity management</a:t>
            </a:r>
          </a:p>
          <a:p>
            <a:pPr lvl="1"/>
            <a:r>
              <a:rPr lang="en-US"/>
              <a:t>Centre-of-Gravity placement of shared data</a:t>
            </a:r>
          </a:p>
          <a:p>
            <a:r>
              <a:rPr lang="en-US"/>
              <a:t>Allow for runtime remapping of pages (cache lines) without DRAM copying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Page-Level Mapping</a:t>
            </a:r>
            <a:endParaRPr lang="en-US" dirty="0"/>
          </a:p>
        </p:txBody>
      </p:sp>
      <p:sp>
        <p:nvSpPr>
          <p:cNvPr id="3" name="Content Placeholder 2"/>
          <p:cNvSpPr>
            <a:spLocks noGrp="1"/>
          </p:cNvSpPr>
          <p:nvPr>
            <p:ph idx="1"/>
          </p:nvPr>
        </p:nvSpPr>
        <p:spPr>
          <a:xfrm>
            <a:off x="0" y="381000"/>
            <a:ext cx="9144000" cy="609600"/>
          </a:xfrm>
        </p:spPr>
        <p:txBody>
          <a:bodyPr/>
          <a:lstStyle/>
          <a:p>
            <a:r>
              <a:rPr lang="en-US" dirty="0" smtClean="0"/>
              <a:t>The OS has control of where a page maps to</a:t>
            </a:r>
            <a:endParaRPr lang="en-US" dirty="0"/>
          </a:p>
        </p:txBody>
      </p:sp>
      <p:pic>
        <p:nvPicPr>
          <p:cNvPr id="11266" name="Picture 2"/>
          <p:cNvPicPr>
            <a:picLocks noChangeAspect="1" noChangeArrowheads="1"/>
          </p:cNvPicPr>
          <p:nvPr/>
        </p:nvPicPr>
        <p:blipFill>
          <a:blip r:embed="rId2"/>
          <a:srcRect/>
          <a:stretch>
            <a:fillRect/>
          </a:stretch>
        </p:blipFill>
        <p:spPr bwMode="auto">
          <a:xfrm>
            <a:off x="355133" y="1219200"/>
            <a:ext cx="8433730" cy="441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4294967295"/>
          </p:nvPr>
        </p:nvSpPr>
        <p:spPr>
          <a:xfrm>
            <a:off x="6553200" y="6248400"/>
            <a:ext cx="2133600" cy="476250"/>
          </a:xfrm>
          <a:prstGeom prst="rect">
            <a:avLst/>
          </a:prstGeom>
        </p:spPr>
        <p:txBody>
          <a:bodyPr/>
          <a:lstStyle/>
          <a:p>
            <a:fld id="{EB13ABA4-F16B-4FC0-B596-1821BA65D4B4}" type="slidenum">
              <a:rPr lang="en-US"/>
              <a:pPr/>
              <a:t>390</a:t>
            </a:fld>
            <a:endParaRPr lang="en-US"/>
          </a:p>
        </p:txBody>
      </p:sp>
      <p:sp>
        <p:nvSpPr>
          <p:cNvPr id="72706" name="Rectangle 2"/>
          <p:cNvSpPr>
            <a:spLocks noGrp="1" noChangeArrowheads="1"/>
          </p:cNvSpPr>
          <p:nvPr>
            <p:ph type="title"/>
          </p:nvPr>
        </p:nvSpPr>
        <p:spPr/>
        <p:txBody>
          <a:bodyPr/>
          <a:lstStyle/>
          <a:p>
            <a:r>
              <a:rPr lang="en-US"/>
              <a:t>Lookups – Normal Operation</a:t>
            </a:r>
          </a:p>
        </p:txBody>
      </p:sp>
      <p:sp>
        <p:nvSpPr>
          <p:cNvPr id="72707" name="Rectangle 3"/>
          <p:cNvSpPr>
            <a:spLocks noChangeArrowheads="1"/>
          </p:cNvSpPr>
          <p:nvPr/>
        </p:nvSpPr>
        <p:spPr bwMode="auto">
          <a:xfrm>
            <a:off x="2590800" y="1371600"/>
            <a:ext cx="1447800" cy="9144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72708" name="Text Box 4"/>
          <p:cNvSpPr txBox="1">
            <a:spLocks noChangeArrowheads="1"/>
          </p:cNvSpPr>
          <p:nvPr/>
        </p:nvSpPr>
        <p:spPr bwMode="auto">
          <a:xfrm>
            <a:off x="2971800" y="1600200"/>
            <a:ext cx="914400" cy="457200"/>
          </a:xfrm>
          <a:prstGeom prst="rect">
            <a:avLst/>
          </a:prstGeom>
          <a:noFill/>
          <a:ln w="25400" algn="ctr">
            <a:noFill/>
            <a:miter lim="800000"/>
            <a:headEnd/>
            <a:tailEnd/>
          </a:ln>
          <a:effectLst/>
        </p:spPr>
        <p:txBody>
          <a:bodyPr>
            <a:spAutoFit/>
          </a:bodyPr>
          <a:lstStyle/>
          <a:p>
            <a:r>
              <a:rPr lang="en-US" sz="2400">
                <a:latin typeface="Calibri" pitchFamily="34" charset="0"/>
              </a:rPr>
              <a:t>CPU</a:t>
            </a:r>
          </a:p>
        </p:txBody>
      </p:sp>
      <p:sp>
        <p:nvSpPr>
          <p:cNvPr id="72709" name="Line 5"/>
          <p:cNvSpPr>
            <a:spLocks noChangeShapeType="1"/>
          </p:cNvSpPr>
          <p:nvPr/>
        </p:nvSpPr>
        <p:spPr bwMode="auto">
          <a:xfrm>
            <a:off x="3352800" y="23622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2710" name="Text Box 6"/>
          <p:cNvSpPr txBox="1">
            <a:spLocks noChangeArrowheads="1"/>
          </p:cNvSpPr>
          <p:nvPr/>
        </p:nvSpPr>
        <p:spPr bwMode="auto">
          <a:xfrm>
            <a:off x="3429000" y="2286000"/>
            <a:ext cx="2514600" cy="457200"/>
          </a:xfrm>
          <a:prstGeom prst="rect">
            <a:avLst/>
          </a:prstGeom>
          <a:noFill/>
          <a:ln w="25400" algn="ctr">
            <a:noFill/>
            <a:miter lim="800000"/>
            <a:headEnd/>
            <a:tailEnd/>
          </a:ln>
          <a:effectLst/>
        </p:spPr>
        <p:txBody>
          <a:bodyPr>
            <a:spAutoFit/>
          </a:bodyPr>
          <a:lstStyle/>
          <a:p>
            <a:r>
              <a:rPr lang="en-US" sz="2400">
                <a:latin typeface="Calibri" pitchFamily="34" charset="0"/>
              </a:rPr>
              <a:t>Virtual Addr : </a:t>
            </a:r>
            <a:r>
              <a:rPr lang="en-US" sz="2400" b="1">
                <a:solidFill>
                  <a:schemeClr val="accent2"/>
                </a:solidFill>
                <a:latin typeface="Calibri" pitchFamily="34" charset="0"/>
              </a:rPr>
              <a:t>A</a:t>
            </a:r>
          </a:p>
        </p:txBody>
      </p:sp>
      <p:sp>
        <p:nvSpPr>
          <p:cNvPr id="72711" name="Rectangle 7"/>
          <p:cNvSpPr>
            <a:spLocks noChangeArrowheads="1"/>
          </p:cNvSpPr>
          <p:nvPr/>
        </p:nvSpPr>
        <p:spPr bwMode="auto">
          <a:xfrm>
            <a:off x="2819400" y="2819400"/>
            <a:ext cx="990600" cy="609600"/>
          </a:xfrm>
          <a:prstGeom prst="rect">
            <a:avLst/>
          </a:prstGeom>
          <a:solidFill>
            <a:srgbClr val="CCFFFF"/>
          </a:solidFill>
          <a:ln w="25400" algn="ctr">
            <a:solidFill>
              <a:schemeClr val="tx1"/>
            </a:solidFill>
            <a:miter lim="800000"/>
            <a:headEnd/>
            <a:tailEnd/>
          </a:ln>
          <a:effectLst/>
        </p:spPr>
        <p:txBody>
          <a:bodyPr wrap="none" anchor="ctr">
            <a:spAutoFit/>
          </a:bodyPr>
          <a:lstStyle/>
          <a:p>
            <a:endParaRPr lang="en-US"/>
          </a:p>
        </p:txBody>
      </p:sp>
      <p:sp>
        <p:nvSpPr>
          <p:cNvPr id="72712" name="Text Box 8"/>
          <p:cNvSpPr txBox="1">
            <a:spLocks noChangeArrowheads="1"/>
          </p:cNvSpPr>
          <p:nvPr/>
        </p:nvSpPr>
        <p:spPr bwMode="auto">
          <a:xfrm>
            <a:off x="2895600" y="2895600"/>
            <a:ext cx="8382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TLB</a:t>
            </a:r>
          </a:p>
        </p:txBody>
      </p:sp>
      <p:sp>
        <p:nvSpPr>
          <p:cNvPr id="72713" name="Text Box 9"/>
          <p:cNvSpPr txBox="1">
            <a:spLocks noChangeArrowheads="1"/>
          </p:cNvSpPr>
          <p:nvPr/>
        </p:nvSpPr>
        <p:spPr bwMode="auto">
          <a:xfrm>
            <a:off x="3505200" y="3505200"/>
            <a:ext cx="2971800" cy="457200"/>
          </a:xfrm>
          <a:prstGeom prst="rect">
            <a:avLst/>
          </a:prstGeom>
          <a:noFill/>
          <a:ln w="25400" algn="ctr">
            <a:noFill/>
            <a:miter lim="800000"/>
            <a:headEnd/>
            <a:tailEnd/>
          </a:ln>
          <a:effectLst/>
        </p:spPr>
        <p:txBody>
          <a:bodyPr>
            <a:spAutoFit/>
          </a:bodyPr>
          <a:lstStyle/>
          <a:p>
            <a:r>
              <a:rPr lang="en-US" sz="2400" b="1">
                <a:solidFill>
                  <a:schemeClr val="accent2"/>
                </a:solidFill>
                <a:latin typeface="Calibri" pitchFamily="34" charset="0"/>
              </a:rPr>
              <a:t>A</a:t>
            </a:r>
            <a:r>
              <a:rPr lang="en-US" sz="2400">
                <a:latin typeface="Calibri" pitchFamily="34" charset="0"/>
              </a:rPr>
              <a:t> → Physical Addr : </a:t>
            </a:r>
            <a:r>
              <a:rPr lang="en-US" sz="2400" b="1">
                <a:solidFill>
                  <a:srgbClr val="FF0000"/>
                </a:solidFill>
                <a:latin typeface="Calibri" pitchFamily="34" charset="0"/>
              </a:rPr>
              <a:t>B</a:t>
            </a:r>
          </a:p>
        </p:txBody>
      </p:sp>
      <p:sp>
        <p:nvSpPr>
          <p:cNvPr id="72714" name="Line 10"/>
          <p:cNvSpPr>
            <a:spLocks noChangeShapeType="1"/>
          </p:cNvSpPr>
          <p:nvPr/>
        </p:nvSpPr>
        <p:spPr bwMode="auto">
          <a:xfrm>
            <a:off x="3352800" y="35052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2715" name="Rectangle 11"/>
          <p:cNvSpPr>
            <a:spLocks noChangeArrowheads="1"/>
          </p:cNvSpPr>
          <p:nvPr/>
        </p:nvSpPr>
        <p:spPr bwMode="auto">
          <a:xfrm>
            <a:off x="2743200" y="3962400"/>
            <a:ext cx="1143000" cy="685800"/>
          </a:xfrm>
          <a:prstGeom prst="rect">
            <a:avLst/>
          </a:prstGeom>
          <a:solidFill>
            <a:srgbClr val="CC99FF"/>
          </a:solidFill>
          <a:ln w="25400" algn="ctr">
            <a:solidFill>
              <a:schemeClr val="tx1"/>
            </a:solidFill>
            <a:miter lim="800000"/>
            <a:headEnd/>
            <a:tailEnd/>
          </a:ln>
          <a:effectLst/>
        </p:spPr>
        <p:txBody>
          <a:bodyPr wrap="none" anchor="ctr">
            <a:spAutoFit/>
          </a:bodyPr>
          <a:lstStyle/>
          <a:p>
            <a:endParaRPr lang="en-US"/>
          </a:p>
        </p:txBody>
      </p:sp>
      <p:sp>
        <p:nvSpPr>
          <p:cNvPr id="72716" name="Text Box 12"/>
          <p:cNvSpPr txBox="1">
            <a:spLocks noChangeArrowheads="1"/>
          </p:cNvSpPr>
          <p:nvPr/>
        </p:nvSpPr>
        <p:spPr bwMode="auto">
          <a:xfrm>
            <a:off x="2895600" y="4038600"/>
            <a:ext cx="8382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L1 $</a:t>
            </a:r>
          </a:p>
        </p:txBody>
      </p:sp>
      <p:sp>
        <p:nvSpPr>
          <p:cNvPr id="72717" name="Line 13"/>
          <p:cNvSpPr>
            <a:spLocks noChangeShapeType="1"/>
          </p:cNvSpPr>
          <p:nvPr/>
        </p:nvSpPr>
        <p:spPr bwMode="auto">
          <a:xfrm>
            <a:off x="3352800" y="47244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2718" name="Text Box 14"/>
          <p:cNvSpPr txBox="1">
            <a:spLocks noChangeArrowheads="1"/>
          </p:cNvSpPr>
          <p:nvPr/>
        </p:nvSpPr>
        <p:spPr bwMode="auto">
          <a:xfrm>
            <a:off x="3429000" y="46482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Miss!</a:t>
            </a:r>
          </a:p>
        </p:txBody>
      </p:sp>
      <p:sp>
        <p:nvSpPr>
          <p:cNvPr id="72719" name="Rectangle 15"/>
          <p:cNvSpPr>
            <a:spLocks noChangeArrowheads="1"/>
          </p:cNvSpPr>
          <p:nvPr/>
        </p:nvSpPr>
        <p:spPr bwMode="auto">
          <a:xfrm>
            <a:off x="2209800" y="5181600"/>
            <a:ext cx="2286000" cy="15240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2720" name="Text Box 16"/>
          <p:cNvSpPr txBox="1">
            <a:spLocks noChangeArrowheads="1"/>
          </p:cNvSpPr>
          <p:nvPr/>
        </p:nvSpPr>
        <p:spPr bwMode="auto">
          <a:xfrm>
            <a:off x="4267200" y="4648200"/>
            <a:ext cx="381000" cy="457200"/>
          </a:xfrm>
          <a:prstGeom prst="rect">
            <a:avLst/>
          </a:prstGeom>
          <a:noFill/>
          <a:ln w="25400" algn="ctr">
            <a:noFill/>
            <a:miter lim="800000"/>
            <a:headEnd/>
            <a:tailEnd/>
          </a:ln>
          <a:effectLst/>
        </p:spPr>
        <p:txBody>
          <a:bodyPr>
            <a:spAutoFit/>
          </a:bodyPr>
          <a:lstStyle/>
          <a:p>
            <a:r>
              <a:rPr lang="en-US" sz="2400" b="1">
                <a:solidFill>
                  <a:srgbClr val="FF0000"/>
                </a:solidFill>
                <a:latin typeface="Calibri" pitchFamily="34" charset="0"/>
              </a:rPr>
              <a:t>B</a:t>
            </a:r>
          </a:p>
        </p:txBody>
      </p:sp>
      <p:sp>
        <p:nvSpPr>
          <p:cNvPr id="72721" name="Line 17"/>
          <p:cNvSpPr>
            <a:spLocks noChangeShapeType="1"/>
          </p:cNvSpPr>
          <p:nvPr/>
        </p:nvSpPr>
        <p:spPr bwMode="auto">
          <a:xfrm>
            <a:off x="27432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2722" name="Line 18"/>
          <p:cNvSpPr>
            <a:spLocks noChangeShapeType="1"/>
          </p:cNvSpPr>
          <p:nvPr/>
        </p:nvSpPr>
        <p:spPr bwMode="auto">
          <a:xfrm>
            <a:off x="32766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2723" name="Line 19"/>
          <p:cNvSpPr>
            <a:spLocks noChangeShapeType="1"/>
          </p:cNvSpPr>
          <p:nvPr/>
        </p:nvSpPr>
        <p:spPr bwMode="auto">
          <a:xfrm>
            <a:off x="38862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2724" name="Line 20"/>
          <p:cNvSpPr>
            <a:spLocks noChangeShapeType="1"/>
          </p:cNvSpPr>
          <p:nvPr/>
        </p:nvSpPr>
        <p:spPr bwMode="auto">
          <a:xfrm>
            <a:off x="2209800" y="5562600"/>
            <a:ext cx="2286000" cy="0"/>
          </a:xfrm>
          <a:prstGeom prst="line">
            <a:avLst/>
          </a:prstGeom>
          <a:noFill/>
          <a:ln w="25400">
            <a:solidFill>
              <a:schemeClr val="tx1"/>
            </a:solidFill>
            <a:round/>
            <a:headEnd/>
            <a:tailEnd/>
          </a:ln>
          <a:effectLst/>
        </p:spPr>
        <p:txBody>
          <a:bodyPr>
            <a:spAutoFit/>
          </a:bodyPr>
          <a:lstStyle/>
          <a:p>
            <a:endParaRPr lang="en-US"/>
          </a:p>
        </p:txBody>
      </p:sp>
      <p:sp>
        <p:nvSpPr>
          <p:cNvPr id="72725" name="Line 21"/>
          <p:cNvSpPr>
            <a:spLocks noChangeShapeType="1"/>
          </p:cNvSpPr>
          <p:nvPr/>
        </p:nvSpPr>
        <p:spPr bwMode="auto">
          <a:xfrm>
            <a:off x="2209800" y="5943600"/>
            <a:ext cx="2286000" cy="0"/>
          </a:xfrm>
          <a:prstGeom prst="line">
            <a:avLst/>
          </a:prstGeom>
          <a:noFill/>
          <a:ln w="25400">
            <a:solidFill>
              <a:schemeClr val="tx1"/>
            </a:solidFill>
            <a:round/>
            <a:headEnd/>
            <a:tailEnd/>
          </a:ln>
          <a:effectLst/>
        </p:spPr>
        <p:txBody>
          <a:bodyPr>
            <a:spAutoFit/>
          </a:bodyPr>
          <a:lstStyle/>
          <a:p>
            <a:endParaRPr lang="en-US"/>
          </a:p>
        </p:txBody>
      </p:sp>
      <p:sp>
        <p:nvSpPr>
          <p:cNvPr id="72726" name="Line 22"/>
          <p:cNvSpPr>
            <a:spLocks noChangeShapeType="1"/>
          </p:cNvSpPr>
          <p:nvPr/>
        </p:nvSpPr>
        <p:spPr bwMode="auto">
          <a:xfrm>
            <a:off x="2209800" y="6324600"/>
            <a:ext cx="2286000" cy="0"/>
          </a:xfrm>
          <a:prstGeom prst="line">
            <a:avLst/>
          </a:prstGeom>
          <a:noFill/>
          <a:ln w="25400">
            <a:solidFill>
              <a:schemeClr val="tx1"/>
            </a:solidFill>
            <a:round/>
            <a:headEnd/>
            <a:tailEnd/>
          </a:ln>
          <a:effectLst/>
        </p:spPr>
        <p:txBody>
          <a:bodyPr>
            <a:spAutoFit/>
          </a:bodyPr>
          <a:lstStyle/>
          <a:p>
            <a:endParaRPr lang="en-US"/>
          </a:p>
        </p:txBody>
      </p:sp>
      <p:sp>
        <p:nvSpPr>
          <p:cNvPr id="72727" name="Line 23"/>
          <p:cNvSpPr>
            <a:spLocks noChangeShapeType="1"/>
          </p:cNvSpPr>
          <p:nvPr/>
        </p:nvSpPr>
        <p:spPr bwMode="auto">
          <a:xfrm>
            <a:off x="4648200" y="5943600"/>
            <a:ext cx="609600" cy="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2728" name="Text Box 24"/>
          <p:cNvSpPr txBox="1">
            <a:spLocks noChangeArrowheads="1"/>
          </p:cNvSpPr>
          <p:nvPr/>
        </p:nvSpPr>
        <p:spPr bwMode="auto">
          <a:xfrm>
            <a:off x="4572000" y="54102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Miss!</a:t>
            </a:r>
          </a:p>
        </p:txBody>
      </p:sp>
      <p:sp>
        <p:nvSpPr>
          <p:cNvPr id="72729" name="Rectangle 25"/>
          <p:cNvSpPr>
            <a:spLocks noChangeArrowheads="1"/>
          </p:cNvSpPr>
          <p:nvPr/>
        </p:nvSpPr>
        <p:spPr bwMode="auto">
          <a:xfrm>
            <a:off x="5791200" y="5562600"/>
            <a:ext cx="2743200" cy="762000"/>
          </a:xfrm>
          <a:prstGeom prst="rect">
            <a:avLst/>
          </a:prstGeom>
          <a:solidFill>
            <a:srgbClr val="00FF00"/>
          </a:solidFill>
          <a:ln w="25400" algn="ctr">
            <a:solidFill>
              <a:schemeClr val="tx1"/>
            </a:solidFill>
            <a:miter lim="800000"/>
            <a:headEnd/>
            <a:tailEnd/>
          </a:ln>
          <a:effectLst/>
        </p:spPr>
        <p:txBody>
          <a:bodyPr wrap="none" anchor="ctr">
            <a:spAutoFit/>
          </a:bodyPr>
          <a:lstStyle/>
          <a:p>
            <a:endParaRPr lang="en-US"/>
          </a:p>
        </p:txBody>
      </p:sp>
      <p:sp>
        <p:nvSpPr>
          <p:cNvPr id="72730" name="Text Box 26"/>
          <p:cNvSpPr txBox="1">
            <a:spLocks noChangeArrowheads="1"/>
          </p:cNvSpPr>
          <p:nvPr/>
        </p:nvSpPr>
        <p:spPr bwMode="auto">
          <a:xfrm>
            <a:off x="6705600" y="57150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DRAM</a:t>
            </a:r>
          </a:p>
        </p:txBody>
      </p:sp>
      <p:sp>
        <p:nvSpPr>
          <p:cNvPr id="72731" name="Text Box 27"/>
          <p:cNvSpPr txBox="1">
            <a:spLocks noChangeArrowheads="1"/>
          </p:cNvSpPr>
          <p:nvPr/>
        </p:nvSpPr>
        <p:spPr bwMode="auto">
          <a:xfrm>
            <a:off x="4724400" y="5943600"/>
            <a:ext cx="381000" cy="457200"/>
          </a:xfrm>
          <a:prstGeom prst="rect">
            <a:avLst/>
          </a:prstGeom>
          <a:noFill/>
          <a:ln w="25400" algn="ctr">
            <a:noFill/>
            <a:miter lim="800000"/>
            <a:headEnd/>
            <a:tailEnd/>
          </a:ln>
          <a:effectLst/>
        </p:spPr>
        <p:txBody>
          <a:bodyPr>
            <a:spAutoFit/>
          </a:bodyPr>
          <a:lstStyle/>
          <a:p>
            <a:r>
              <a:rPr lang="en-US" sz="2400" b="1">
                <a:solidFill>
                  <a:srgbClr val="FF0000"/>
                </a:solidFill>
                <a:latin typeface="Calibri" pitchFamily="34" charset="0"/>
              </a:rPr>
              <a:t>B</a:t>
            </a:r>
          </a:p>
        </p:txBody>
      </p:sp>
      <p:sp>
        <p:nvSpPr>
          <p:cNvPr id="72733" name="Text Box 29"/>
          <p:cNvSpPr txBox="1">
            <a:spLocks noChangeArrowheads="1"/>
          </p:cNvSpPr>
          <p:nvPr/>
        </p:nvSpPr>
        <p:spPr bwMode="auto">
          <a:xfrm>
            <a:off x="3276600" y="62484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L2 $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2000"/>
                                        <p:tgtEl>
                                          <p:spTgt spid="727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10"/>
                                        </p:tgtEl>
                                        <p:attrNameLst>
                                          <p:attrName>style.visibility</p:attrName>
                                        </p:attrNameLst>
                                      </p:cBhvr>
                                      <p:to>
                                        <p:strVal val="visible"/>
                                      </p:to>
                                    </p:set>
                                    <p:animEffect transition="in" filter="fade">
                                      <p:cBhvr>
                                        <p:cTn id="10" dur="2000"/>
                                        <p:tgtEl>
                                          <p:spTgt spid="727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2711"/>
                                        </p:tgtEl>
                                        <p:attrNameLst>
                                          <p:attrName>style.visibility</p:attrName>
                                        </p:attrNameLst>
                                      </p:cBhvr>
                                      <p:to>
                                        <p:strVal val="visible"/>
                                      </p:to>
                                    </p:set>
                                    <p:animEffect transition="in" filter="fade">
                                      <p:cBhvr>
                                        <p:cTn id="15" dur="2000"/>
                                        <p:tgtEl>
                                          <p:spTgt spid="727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712"/>
                                        </p:tgtEl>
                                        <p:attrNameLst>
                                          <p:attrName>style.visibility</p:attrName>
                                        </p:attrNameLst>
                                      </p:cBhvr>
                                      <p:to>
                                        <p:strVal val="visible"/>
                                      </p:to>
                                    </p:set>
                                    <p:animEffect transition="in" filter="fade">
                                      <p:cBhvr>
                                        <p:cTn id="18" dur="2000"/>
                                        <p:tgtEl>
                                          <p:spTgt spid="727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2713"/>
                                        </p:tgtEl>
                                        <p:attrNameLst>
                                          <p:attrName>style.visibility</p:attrName>
                                        </p:attrNameLst>
                                      </p:cBhvr>
                                      <p:to>
                                        <p:strVal val="visible"/>
                                      </p:to>
                                    </p:set>
                                    <p:animEffect transition="in" filter="fade">
                                      <p:cBhvr>
                                        <p:cTn id="21" dur="2000"/>
                                        <p:tgtEl>
                                          <p:spTgt spid="727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2714"/>
                                        </p:tgtEl>
                                        <p:attrNameLst>
                                          <p:attrName>style.visibility</p:attrName>
                                        </p:attrNameLst>
                                      </p:cBhvr>
                                      <p:to>
                                        <p:strVal val="visible"/>
                                      </p:to>
                                    </p:set>
                                    <p:animEffect transition="in" filter="fade">
                                      <p:cBhvr>
                                        <p:cTn id="24" dur="2000"/>
                                        <p:tgtEl>
                                          <p:spTgt spid="727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2715"/>
                                        </p:tgtEl>
                                        <p:attrNameLst>
                                          <p:attrName>style.visibility</p:attrName>
                                        </p:attrNameLst>
                                      </p:cBhvr>
                                      <p:to>
                                        <p:strVal val="visible"/>
                                      </p:to>
                                    </p:set>
                                    <p:animEffect transition="in" filter="fade">
                                      <p:cBhvr>
                                        <p:cTn id="29" dur="2000"/>
                                        <p:tgtEl>
                                          <p:spTgt spid="727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2716"/>
                                        </p:tgtEl>
                                        <p:attrNameLst>
                                          <p:attrName>style.visibility</p:attrName>
                                        </p:attrNameLst>
                                      </p:cBhvr>
                                      <p:to>
                                        <p:strVal val="visible"/>
                                      </p:to>
                                    </p:set>
                                    <p:animEffect transition="in" filter="fade">
                                      <p:cBhvr>
                                        <p:cTn id="32" dur="2000"/>
                                        <p:tgtEl>
                                          <p:spTgt spid="727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2717"/>
                                        </p:tgtEl>
                                        <p:attrNameLst>
                                          <p:attrName>style.visibility</p:attrName>
                                        </p:attrNameLst>
                                      </p:cBhvr>
                                      <p:to>
                                        <p:strVal val="visible"/>
                                      </p:to>
                                    </p:set>
                                    <p:animEffect transition="in" filter="fade">
                                      <p:cBhvr>
                                        <p:cTn id="35" dur="2000"/>
                                        <p:tgtEl>
                                          <p:spTgt spid="727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718"/>
                                        </p:tgtEl>
                                        <p:attrNameLst>
                                          <p:attrName>style.visibility</p:attrName>
                                        </p:attrNameLst>
                                      </p:cBhvr>
                                      <p:to>
                                        <p:strVal val="visible"/>
                                      </p:to>
                                    </p:set>
                                    <p:animEffect transition="in" filter="fade">
                                      <p:cBhvr>
                                        <p:cTn id="38" dur="2000"/>
                                        <p:tgtEl>
                                          <p:spTgt spid="72718"/>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72720"/>
                                        </p:tgtEl>
                                        <p:attrNameLst>
                                          <p:attrName>style.visibility</p:attrName>
                                        </p:attrNameLst>
                                      </p:cBhvr>
                                      <p:to>
                                        <p:strVal val="visible"/>
                                      </p:to>
                                    </p:set>
                                    <p:animEffect transition="in" filter="fade">
                                      <p:cBhvr>
                                        <p:cTn id="41" dur="2000"/>
                                        <p:tgtEl>
                                          <p:spTgt spid="727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2719"/>
                                        </p:tgtEl>
                                        <p:attrNameLst>
                                          <p:attrName>style.visibility</p:attrName>
                                        </p:attrNameLst>
                                      </p:cBhvr>
                                      <p:to>
                                        <p:strVal val="visible"/>
                                      </p:to>
                                    </p:set>
                                    <p:animEffect transition="in" filter="fade">
                                      <p:cBhvr>
                                        <p:cTn id="46" dur="2000"/>
                                        <p:tgtEl>
                                          <p:spTgt spid="727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2721"/>
                                        </p:tgtEl>
                                        <p:attrNameLst>
                                          <p:attrName>style.visibility</p:attrName>
                                        </p:attrNameLst>
                                      </p:cBhvr>
                                      <p:to>
                                        <p:strVal val="visible"/>
                                      </p:to>
                                    </p:set>
                                    <p:animEffect transition="in" filter="fade">
                                      <p:cBhvr>
                                        <p:cTn id="49" dur="2000"/>
                                        <p:tgtEl>
                                          <p:spTgt spid="727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2722"/>
                                        </p:tgtEl>
                                        <p:attrNameLst>
                                          <p:attrName>style.visibility</p:attrName>
                                        </p:attrNameLst>
                                      </p:cBhvr>
                                      <p:to>
                                        <p:strVal val="visible"/>
                                      </p:to>
                                    </p:set>
                                    <p:animEffect transition="in" filter="fade">
                                      <p:cBhvr>
                                        <p:cTn id="52" dur="2000"/>
                                        <p:tgtEl>
                                          <p:spTgt spid="727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723"/>
                                        </p:tgtEl>
                                        <p:attrNameLst>
                                          <p:attrName>style.visibility</p:attrName>
                                        </p:attrNameLst>
                                      </p:cBhvr>
                                      <p:to>
                                        <p:strVal val="visible"/>
                                      </p:to>
                                    </p:set>
                                    <p:animEffect transition="in" filter="fade">
                                      <p:cBhvr>
                                        <p:cTn id="55" dur="2000"/>
                                        <p:tgtEl>
                                          <p:spTgt spid="727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724"/>
                                        </p:tgtEl>
                                        <p:attrNameLst>
                                          <p:attrName>style.visibility</p:attrName>
                                        </p:attrNameLst>
                                      </p:cBhvr>
                                      <p:to>
                                        <p:strVal val="visible"/>
                                      </p:to>
                                    </p:set>
                                    <p:animEffect transition="in" filter="fade">
                                      <p:cBhvr>
                                        <p:cTn id="58" dur="2000"/>
                                        <p:tgtEl>
                                          <p:spTgt spid="727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2725"/>
                                        </p:tgtEl>
                                        <p:attrNameLst>
                                          <p:attrName>style.visibility</p:attrName>
                                        </p:attrNameLst>
                                      </p:cBhvr>
                                      <p:to>
                                        <p:strVal val="visible"/>
                                      </p:to>
                                    </p:set>
                                    <p:animEffect transition="in" filter="fade">
                                      <p:cBhvr>
                                        <p:cTn id="61" dur="2000"/>
                                        <p:tgtEl>
                                          <p:spTgt spid="727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2726"/>
                                        </p:tgtEl>
                                        <p:attrNameLst>
                                          <p:attrName>style.visibility</p:attrName>
                                        </p:attrNameLst>
                                      </p:cBhvr>
                                      <p:to>
                                        <p:strVal val="visible"/>
                                      </p:to>
                                    </p:set>
                                    <p:animEffect transition="in" filter="fade">
                                      <p:cBhvr>
                                        <p:cTn id="64" dur="2000"/>
                                        <p:tgtEl>
                                          <p:spTgt spid="727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2733"/>
                                        </p:tgtEl>
                                        <p:attrNameLst>
                                          <p:attrName>style.visibility</p:attrName>
                                        </p:attrNameLst>
                                      </p:cBhvr>
                                      <p:to>
                                        <p:strVal val="visible"/>
                                      </p:to>
                                    </p:set>
                                    <p:animEffect transition="in" filter="fade">
                                      <p:cBhvr>
                                        <p:cTn id="67" dur="2000"/>
                                        <p:tgtEl>
                                          <p:spTgt spid="72733"/>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4.72222E-6 6.33673E-6 C -0.00625 -0.00138 -0.01232 -0.00254 -0.01562 6.33673E-6 C -0.01892 0.00255 -0.01892 0.01065 -0.01961 0.0155 C -0.02031 0.02036 -0.01961 -0.0067 -0.01961 0.02938 C -0.01961 0.06546 -0.01631 0.19566 -0.01961 0.23174 C -0.02291 0.26781 -0.00677 0.24307 -0.03906 0.24561 C -0.07135 0.24816 -0.14218 0.24769 -0.21302 0.24746 " pathEditMode="relative" ptsTypes="aaaaaaA">
                                      <p:cBhvr>
                                        <p:cTn id="71" dur="2000" fill="hold"/>
                                        <p:tgtEl>
                                          <p:spTgt spid="72720"/>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2727"/>
                                        </p:tgtEl>
                                        <p:attrNameLst>
                                          <p:attrName>style.visibility</p:attrName>
                                        </p:attrNameLst>
                                      </p:cBhvr>
                                      <p:to>
                                        <p:strVal val="visible"/>
                                      </p:to>
                                    </p:set>
                                    <p:animEffect transition="in" filter="fade">
                                      <p:cBhvr>
                                        <p:cTn id="76" dur="2000"/>
                                        <p:tgtEl>
                                          <p:spTgt spid="727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2728"/>
                                        </p:tgtEl>
                                        <p:attrNameLst>
                                          <p:attrName>style.visibility</p:attrName>
                                        </p:attrNameLst>
                                      </p:cBhvr>
                                      <p:to>
                                        <p:strVal val="visible"/>
                                      </p:to>
                                    </p:set>
                                    <p:animEffect transition="in" filter="fade">
                                      <p:cBhvr>
                                        <p:cTn id="79" dur="2000"/>
                                        <p:tgtEl>
                                          <p:spTgt spid="727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2731"/>
                                        </p:tgtEl>
                                        <p:attrNameLst>
                                          <p:attrName>style.visibility</p:attrName>
                                        </p:attrNameLst>
                                      </p:cBhvr>
                                      <p:to>
                                        <p:strVal val="visible"/>
                                      </p:to>
                                    </p:set>
                                    <p:animEffect transition="in" filter="fade">
                                      <p:cBhvr>
                                        <p:cTn id="82" dur="2000"/>
                                        <p:tgtEl>
                                          <p:spTgt spid="727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729"/>
                                        </p:tgtEl>
                                        <p:attrNameLst>
                                          <p:attrName>style.visibility</p:attrName>
                                        </p:attrNameLst>
                                      </p:cBhvr>
                                      <p:to>
                                        <p:strVal val="visible"/>
                                      </p:to>
                                    </p:set>
                                    <p:animEffect transition="in" filter="fade">
                                      <p:cBhvr>
                                        <p:cTn id="87" dur="2000"/>
                                        <p:tgtEl>
                                          <p:spTgt spid="727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2730"/>
                                        </p:tgtEl>
                                        <p:attrNameLst>
                                          <p:attrName>style.visibility</p:attrName>
                                        </p:attrNameLst>
                                      </p:cBhvr>
                                      <p:to>
                                        <p:strVal val="visible"/>
                                      </p:to>
                                    </p:set>
                                    <p:animEffect transition="in" filter="fade">
                                      <p:cBhvr>
                                        <p:cTn id="90" dur="2000"/>
                                        <p:tgtEl>
                                          <p:spTgt spid="72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P spid="72710" grpId="0"/>
      <p:bldP spid="72711" grpId="0" animBg="1"/>
      <p:bldP spid="72712" grpId="0"/>
      <p:bldP spid="72713" grpId="0"/>
      <p:bldP spid="72714" grpId="0" animBg="1"/>
      <p:bldP spid="72715" grpId="0" animBg="1"/>
      <p:bldP spid="72716" grpId="0"/>
      <p:bldP spid="72717" grpId="0" animBg="1"/>
      <p:bldP spid="72718" grpId="0"/>
      <p:bldP spid="72719" grpId="0" animBg="1"/>
      <p:bldP spid="72720" grpId="0"/>
      <p:bldP spid="72720" grpId="1"/>
      <p:bldP spid="72721" grpId="0" animBg="1"/>
      <p:bldP spid="72722" grpId="0" animBg="1"/>
      <p:bldP spid="72723" grpId="0" animBg="1"/>
      <p:bldP spid="72724" grpId="0" animBg="1"/>
      <p:bldP spid="72725" grpId="0" animBg="1"/>
      <p:bldP spid="72726" grpId="0" animBg="1"/>
      <p:bldP spid="72727" grpId="0" animBg="1"/>
      <p:bldP spid="72728" grpId="0"/>
      <p:bldP spid="72729" grpId="0" animBg="1"/>
      <p:bldP spid="72730" grpId="0"/>
      <p:bldP spid="72731" grpId="0"/>
      <p:bldP spid="72733" grpId="0"/>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4294967295"/>
          </p:nvPr>
        </p:nvSpPr>
        <p:spPr>
          <a:xfrm>
            <a:off x="6553200" y="6248400"/>
            <a:ext cx="2133600" cy="476250"/>
          </a:xfrm>
          <a:prstGeom prst="rect">
            <a:avLst/>
          </a:prstGeom>
        </p:spPr>
        <p:txBody>
          <a:bodyPr/>
          <a:lstStyle/>
          <a:p>
            <a:fld id="{EFD640F7-C6E9-460F-BB88-5D0BAD46488C}" type="slidenum">
              <a:rPr lang="en-US"/>
              <a:pPr/>
              <a:t>391</a:t>
            </a:fld>
            <a:endParaRPr lang="en-US"/>
          </a:p>
        </p:txBody>
      </p:sp>
      <p:sp>
        <p:nvSpPr>
          <p:cNvPr id="73730" name="Rectangle 2"/>
          <p:cNvSpPr>
            <a:spLocks noGrp="1" noChangeArrowheads="1"/>
          </p:cNvSpPr>
          <p:nvPr>
            <p:ph type="title"/>
          </p:nvPr>
        </p:nvSpPr>
        <p:spPr/>
        <p:txBody>
          <a:bodyPr/>
          <a:lstStyle/>
          <a:p>
            <a:r>
              <a:rPr lang="en-US"/>
              <a:t>Lookups – New Addressing</a:t>
            </a:r>
          </a:p>
        </p:txBody>
      </p:sp>
      <p:sp>
        <p:nvSpPr>
          <p:cNvPr id="73731" name="Rectangle 3"/>
          <p:cNvSpPr>
            <a:spLocks noChangeArrowheads="1"/>
          </p:cNvSpPr>
          <p:nvPr/>
        </p:nvSpPr>
        <p:spPr bwMode="auto">
          <a:xfrm>
            <a:off x="2590800" y="1371600"/>
            <a:ext cx="1447800" cy="9144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73732" name="Text Box 4"/>
          <p:cNvSpPr txBox="1">
            <a:spLocks noChangeArrowheads="1"/>
          </p:cNvSpPr>
          <p:nvPr/>
        </p:nvSpPr>
        <p:spPr bwMode="auto">
          <a:xfrm>
            <a:off x="2971800" y="1600200"/>
            <a:ext cx="914400" cy="457200"/>
          </a:xfrm>
          <a:prstGeom prst="rect">
            <a:avLst/>
          </a:prstGeom>
          <a:noFill/>
          <a:ln w="25400" algn="ctr">
            <a:noFill/>
            <a:miter lim="800000"/>
            <a:headEnd/>
            <a:tailEnd/>
          </a:ln>
          <a:effectLst/>
        </p:spPr>
        <p:txBody>
          <a:bodyPr>
            <a:spAutoFit/>
          </a:bodyPr>
          <a:lstStyle/>
          <a:p>
            <a:r>
              <a:rPr lang="en-US" sz="2400">
                <a:latin typeface="Calibri" pitchFamily="34" charset="0"/>
              </a:rPr>
              <a:t>CPU</a:t>
            </a:r>
          </a:p>
        </p:txBody>
      </p:sp>
      <p:sp>
        <p:nvSpPr>
          <p:cNvPr id="73733" name="Line 5"/>
          <p:cNvSpPr>
            <a:spLocks noChangeShapeType="1"/>
          </p:cNvSpPr>
          <p:nvPr/>
        </p:nvSpPr>
        <p:spPr bwMode="auto">
          <a:xfrm>
            <a:off x="3352800" y="23622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3734" name="Text Box 6"/>
          <p:cNvSpPr txBox="1">
            <a:spLocks noChangeArrowheads="1"/>
          </p:cNvSpPr>
          <p:nvPr/>
        </p:nvSpPr>
        <p:spPr bwMode="auto">
          <a:xfrm>
            <a:off x="3429000" y="2286000"/>
            <a:ext cx="2514600" cy="457200"/>
          </a:xfrm>
          <a:prstGeom prst="rect">
            <a:avLst/>
          </a:prstGeom>
          <a:noFill/>
          <a:ln w="25400" algn="ctr">
            <a:noFill/>
            <a:miter lim="800000"/>
            <a:headEnd/>
            <a:tailEnd/>
          </a:ln>
          <a:effectLst/>
        </p:spPr>
        <p:txBody>
          <a:bodyPr>
            <a:spAutoFit/>
          </a:bodyPr>
          <a:lstStyle/>
          <a:p>
            <a:r>
              <a:rPr lang="en-US" sz="2400">
                <a:latin typeface="Calibri" pitchFamily="34" charset="0"/>
              </a:rPr>
              <a:t>Virtual Addr : </a:t>
            </a:r>
            <a:r>
              <a:rPr lang="en-US" sz="2400" b="1">
                <a:solidFill>
                  <a:schemeClr val="accent2"/>
                </a:solidFill>
                <a:latin typeface="Calibri" pitchFamily="34" charset="0"/>
              </a:rPr>
              <a:t>A</a:t>
            </a:r>
          </a:p>
        </p:txBody>
      </p:sp>
      <p:sp>
        <p:nvSpPr>
          <p:cNvPr id="73735" name="Rectangle 7"/>
          <p:cNvSpPr>
            <a:spLocks noChangeArrowheads="1"/>
          </p:cNvSpPr>
          <p:nvPr/>
        </p:nvSpPr>
        <p:spPr bwMode="auto">
          <a:xfrm>
            <a:off x="2819400" y="2819400"/>
            <a:ext cx="990600" cy="609600"/>
          </a:xfrm>
          <a:prstGeom prst="rect">
            <a:avLst/>
          </a:prstGeom>
          <a:solidFill>
            <a:srgbClr val="CCFFFF"/>
          </a:solidFill>
          <a:ln w="25400" algn="ctr">
            <a:solidFill>
              <a:schemeClr val="tx1"/>
            </a:solidFill>
            <a:miter lim="800000"/>
            <a:headEnd/>
            <a:tailEnd/>
          </a:ln>
          <a:effectLst/>
        </p:spPr>
        <p:txBody>
          <a:bodyPr wrap="none" anchor="ctr">
            <a:spAutoFit/>
          </a:bodyPr>
          <a:lstStyle/>
          <a:p>
            <a:endParaRPr lang="en-US"/>
          </a:p>
        </p:txBody>
      </p:sp>
      <p:sp>
        <p:nvSpPr>
          <p:cNvPr id="73736" name="Text Box 8"/>
          <p:cNvSpPr txBox="1">
            <a:spLocks noChangeArrowheads="1"/>
          </p:cNvSpPr>
          <p:nvPr/>
        </p:nvSpPr>
        <p:spPr bwMode="auto">
          <a:xfrm>
            <a:off x="2895600" y="2895600"/>
            <a:ext cx="8382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TLB</a:t>
            </a:r>
          </a:p>
        </p:txBody>
      </p:sp>
      <p:sp>
        <p:nvSpPr>
          <p:cNvPr id="73737" name="Text Box 9"/>
          <p:cNvSpPr txBox="1">
            <a:spLocks noChangeArrowheads="1"/>
          </p:cNvSpPr>
          <p:nvPr/>
        </p:nvSpPr>
        <p:spPr bwMode="auto">
          <a:xfrm>
            <a:off x="3505200" y="3505200"/>
            <a:ext cx="5562600" cy="457200"/>
          </a:xfrm>
          <a:prstGeom prst="rect">
            <a:avLst/>
          </a:prstGeom>
          <a:noFill/>
          <a:ln w="25400" algn="ctr">
            <a:noFill/>
            <a:miter lim="800000"/>
            <a:headEnd/>
            <a:tailEnd/>
          </a:ln>
          <a:effectLst/>
        </p:spPr>
        <p:txBody>
          <a:bodyPr>
            <a:spAutoFit/>
          </a:bodyPr>
          <a:lstStyle/>
          <a:p>
            <a:r>
              <a:rPr lang="en-US" sz="2400" b="1">
                <a:solidFill>
                  <a:schemeClr val="accent2"/>
                </a:solidFill>
                <a:latin typeface="Calibri" pitchFamily="34" charset="0"/>
              </a:rPr>
              <a:t>A</a:t>
            </a:r>
            <a:r>
              <a:rPr lang="en-US" sz="2400">
                <a:latin typeface="Calibri" pitchFamily="34" charset="0"/>
              </a:rPr>
              <a:t> → Physical Addr : </a:t>
            </a:r>
            <a:r>
              <a:rPr lang="en-US" sz="2400" b="1">
                <a:solidFill>
                  <a:srgbClr val="FF0000"/>
                </a:solidFill>
                <a:latin typeface="Calibri" pitchFamily="34" charset="0"/>
              </a:rPr>
              <a:t>B </a:t>
            </a:r>
            <a:r>
              <a:rPr lang="en-US" sz="2400" b="1">
                <a:latin typeface="Calibri" pitchFamily="34" charset="0"/>
              </a:rPr>
              <a:t>→ </a:t>
            </a:r>
            <a:r>
              <a:rPr lang="en-US" sz="2400">
                <a:latin typeface="Calibri" pitchFamily="34" charset="0"/>
              </a:rPr>
              <a:t>New Addr : </a:t>
            </a:r>
            <a:r>
              <a:rPr lang="en-US" b="1">
                <a:solidFill>
                  <a:srgbClr val="FF0000"/>
                </a:solidFill>
              </a:rPr>
              <a:t>B1</a:t>
            </a:r>
            <a:r>
              <a:rPr lang="en-US" sz="2400">
                <a:latin typeface="Calibri" pitchFamily="34" charset="0"/>
              </a:rPr>
              <a:t> </a:t>
            </a:r>
          </a:p>
        </p:txBody>
      </p:sp>
      <p:sp>
        <p:nvSpPr>
          <p:cNvPr id="73738" name="Line 10"/>
          <p:cNvSpPr>
            <a:spLocks noChangeShapeType="1"/>
          </p:cNvSpPr>
          <p:nvPr/>
        </p:nvSpPr>
        <p:spPr bwMode="auto">
          <a:xfrm>
            <a:off x="3352800" y="35052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3739" name="Rectangle 11"/>
          <p:cNvSpPr>
            <a:spLocks noChangeArrowheads="1"/>
          </p:cNvSpPr>
          <p:nvPr/>
        </p:nvSpPr>
        <p:spPr bwMode="auto">
          <a:xfrm>
            <a:off x="2743200" y="3962400"/>
            <a:ext cx="1143000" cy="685800"/>
          </a:xfrm>
          <a:prstGeom prst="rect">
            <a:avLst/>
          </a:prstGeom>
          <a:solidFill>
            <a:srgbClr val="CC99FF"/>
          </a:solidFill>
          <a:ln w="25400" algn="ctr">
            <a:solidFill>
              <a:schemeClr val="tx1"/>
            </a:solidFill>
            <a:miter lim="800000"/>
            <a:headEnd/>
            <a:tailEnd/>
          </a:ln>
          <a:effectLst/>
        </p:spPr>
        <p:txBody>
          <a:bodyPr wrap="none" anchor="ctr">
            <a:spAutoFit/>
          </a:bodyPr>
          <a:lstStyle/>
          <a:p>
            <a:endParaRPr lang="en-US"/>
          </a:p>
        </p:txBody>
      </p:sp>
      <p:sp>
        <p:nvSpPr>
          <p:cNvPr id="73740" name="Text Box 12"/>
          <p:cNvSpPr txBox="1">
            <a:spLocks noChangeArrowheads="1"/>
          </p:cNvSpPr>
          <p:nvPr/>
        </p:nvSpPr>
        <p:spPr bwMode="auto">
          <a:xfrm>
            <a:off x="2895600" y="4038600"/>
            <a:ext cx="8382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L1 $</a:t>
            </a:r>
          </a:p>
        </p:txBody>
      </p:sp>
      <p:sp>
        <p:nvSpPr>
          <p:cNvPr id="73741" name="Line 13"/>
          <p:cNvSpPr>
            <a:spLocks noChangeShapeType="1"/>
          </p:cNvSpPr>
          <p:nvPr/>
        </p:nvSpPr>
        <p:spPr bwMode="auto">
          <a:xfrm>
            <a:off x="3352800" y="47244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3742" name="Text Box 14"/>
          <p:cNvSpPr txBox="1">
            <a:spLocks noChangeArrowheads="1"/>
          </p:cNvSpPr>
          <p:nvPr/>
        </p:nvSpPr>
        <p:spPr bwMode="auto">
          <a:xfrm>
            <a:off x="3429000" y="46482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Miss!</a:t>
            </a:r>
          </a:p>
        </p:txBody>
      </p:sp>
      <p:sp>
        <p:nvSpPr>
          <p:cNvPr id="73743" name="Rectangle 15"/>
          <p:cNvSpPr>
            <a:spLocks noChangeArrowheads="1"/>
          </p:cNvSpPr>
          <p:nvPr/>
        </p:nvSpPr>
        <p:spPr bwMode="auto">
          <a:xfrm>
            <a:off x="2209800" y="5181600"/>
            <a:ext cx="2286000" cy="15240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3744" name="Text Box 16"/>
          <p:cNvSpPr txBox="1">
            <a:spLocks noChangeArrowheads="1"/>
          </p:cNvSpPr>
          <p:nvPr/>
        </p:nvSpPr>
        <p:spPr bwMode="auto">
          <a:xfrm>
            <a:off x="4267200" y="4648200"/>
            <a:ext cx="609600" cy="457200"/>
          </a:xfrm>
          <a:prstGeom prst="rect">
            <a:avLst/>
          </a:prstGeom>
          <a:noFill/>
          <a:ln w="25400" algn="ctr">
            <a:noFill/>
            <a:miter lim="800000"/>
            <a:headEnd/>
            <a:tailEnd/>
          </a:ln>
          <a:effectLst/>
        </p:spPr>
        <p:txBody>
          <a:bodyPr>
            <a:spAutoFit/>
          </a:bodyPr>
          <a:lstStyle/>
          <a:p>
            <a:r>
              <a:rPr lang="en-US" sz="2400" b="1">
                <a:solidFill>
                  <a:srgbClr val="FF0000"/>
                </a:solidFill>
                <a:latin typeface="Calibri" pitchFamily="34" charset="0"/>
              </a:rPr>
              <a:t>B1</a:t>
            </a:r>
          </a:p>
        </p:txBody>
      </p:sp>
      <p:sp>
        <p:nvSpPr>
          <p:cNvPr id="73745" name="Line 17"/>
          <p:cNvSpPr>
            <a:spLocks noChangeShapeType="1"/>
          </p:cNvSpPr>
          <p:nvPr/>
        </p:nvSpPr>
        <p:spPr bwMode="auto">
          <a:xfrm>
            <a:off x="27432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3746" name="Line 18"/>
          <p:cNvSpPr>
            <a:spLocks noChangeShapeType="1"/>
          </p:cNvSpPr>
          <p:nvPr/>
        </p:nvSpPr>
        <p:spPr bwMode="auto">
          <a:xfrm>
            <a:off x="32766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3747" name="Line 19"/>
          <p:cNvSpPr>
            <a:spLocks noChangeShapeType="1"/>
          </p:cNvSpPr>
          <p:nvPr/>
        </p:nvSpPr>
        <p:spPr bwMode="auto">
          <a:xfrm>
            <a:off x="38862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3748" name="Line 20"/>
          <p:cNvSpPr>
            <a:spLocks noChangeShapeType="1"/>
          </p:cNvSpPr>
          <p:nvPr/>
        </p:nvSpPr>
        <p:spPr bwMode="auto">
          <a:xfrm>
            <a:off x="2209800" y="5562600"/>
            <a:ext cx="2286000" cy="0"/>
          </a:xfrm>
          <a:prstGeom prst="line">
            <a:avLst/>
          </a:prstGeom>
          <a:noFill/>
          <a:ln w="25400">
            <a:solidFill>
              <a:schemeClr val="tx1"/>
            </a:solidFill>
            <a:round/>
            <a:headEnd/>
            <a:tailEnd/>
          </a:ln>
          <a:effectLst/>
        </p:spPr>
        <p:txBody>
          <a:bodyPr>
            <a:spAutoFit/>
          </a:bodyPr>
          <a:lstStyle/>
          <a:p>
            <a:endParaRPr lang="en-US"/>
          </a:p>
        </p:txBody>
      </p:sp>
      <p:sp>
        <p:nvSpPr>
          <p:cNvPr id="73749" name="Line 21"/>
          <p:cNvSpPr>
            <a:spLocks noChangeShapeType="1"/>
          </p:cNvSpPr>
          <p:nvPr/>
        </p:nvSpPr>
        <p:spPr bwMode="auto">
          <a:xfrm>
            <a:off x="2209800" y="5943600"/>
            <a:ext cx="2286000" cy="0"/>
          </a:xfrm>
          <a:prstGeom prst="line">
            <a:avLst/>
          </a:prstGeom>
          <a:noFill/>
          <a:ln w="25400">
            <a:solidFill>
              <a:schemeClr val="tx1"/>
            </a:solidFill>
            <a:round/>
            <a:headEnd/>
            <a:tailEnd/>
          </a:ln>
          <a:effectLst/>
        </p:spPr>
        <p:txBody>
          <a:bodyPr>
            <a:spAutoFit/>
          </a:bodyPr>
          <a:lstStyle/>
          <a:p>
            <a:endParaRPr lang="en-US"/>
          </a:p>
        </p:txBody>
      </p:sp>
      <p:sp>
        <p:nvSpPr>
          <p:cNvPr id="73750" name="Line 22"/>
          <p:cNvSpPr>
            <a:spLocks noChangeShapeType="1"/>
          </p:cNvSpPr>
          <p:nvPr/>
        </p:nvSpPr>
        <p:spPr bwMode="auto">
          <a:xfrm>
            <a:off x="2209800" y="6324600"/>
            <a:ext cx="2286000" cy="0"/>
          </a:xfrm>
          <a:prstGeom prst="line">
            <a:avLst/>
          </a:prstGeom>
          <a:noFill/>
          <a:ln w="25400">
            <a:solidFill>
              <a:schemeClr val="tx1"/>
            </a:solidFill>
            <a:round/>
            <a:headEnd/>
            <a:tailEnd/>
          </a:ln>
          <a:effectLst/>
        </p:spPr>
        <p:txBody>
          <a:bodyPr>
            <a:spAutoFit/>
          </a:bodyPr>
          <a:lstStyle/>
          <a:p>
            <a:endParaRPr lang="en-US"/>
          </a:p>
        </p:txBody>
      </p:sp>
      <p:sp>
        <p:nvSpPr>
          <p:cNvPr id="73751" name="Line 23"/>
          <p:cNvSpPr>
            <a:spLocks noChangeShapeType="1"/>
          </p:cNvSpPr>
          <p:nvPr/>
        </p:nvSpPr>
        <p:spPr bwMode="auto">
          <a:xfrm>
            <a:off x="4648200" y="5943600"/>
            <a:ext cx="609600" cy="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3752" name="Text Box 24"/>
          <p:cNvSpPr txBox="1">
            <a:spLocks noChangeArrowheads="1"/>
          </p:cNvSpPr>
          <p:nvPr/>
        </p:nvSpPr>
        <p:spPr bwMode="auto">
          <a:xfrm>
            <a:off x="4572000" y="54102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Miss!</a:t>
            </a:r>
          </a:p>
        </p:txBody>
      </p:sp>
      <p:sp>
        <p:nvSpPr>
          <p:cNvPr id="73753" name="Rectangle 25"/>
          <p:cNvSpPr>
            <a:spLocks noChangeArrowheads="1"/>
          </p:cNvSpPr>
          <p:nvPr/>
        </p:nvSpPr>
        <p:spPr bwMode="auto">
          <a:xfrm>
            <a:off x="5791200" y="5562600"/>
            <a:ext cx="2743200" cy="762000"/>
          </a:xfrm>
          <a:prstGeom prst="rect">
            <a:avLst/>
          </a:prstGeom>
          <a:solidFill>
            <a:srgbClr val="00FF00"/>
          </a:solidFill>
          <a:ln w="25400" algn="ctr">
            <a:solidFill>
              <a:schemeClr val="tx1"/>
            </a:solidFill>
            <a:miter lim="800000"/>
            <a:headEnd/>
            <a:tailEnd/>
          </a:ln>
          <a:effectLst/>
        </p:spPr>
        <p:txBody>
          <a:bodyPr wrap="none" anchor="ctr">
            <a:spAutoFit/>
          </a:bodyPr>
          <a:lstStyle/>
          <a:p>
            <a:endParaRPr lang="en-US"/>
          </a:p>
        </p:txBody>
      </p:sp>
      <p:sp>
        <p:nvSpPr>
          <p:cNvPr id="73754" name="Text Box 26"/>
          <p:cNvSpPr txBox="1">
            <a:spLocks noChangeArrowheads="1"/>
          </p:cNvSpPr>
          <p:nvPr/>
        </p:nvSpPr>
        <p:spPr bwMode="auto">
          <a:xfrm>
            <a:off x="6705600" y="57150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DRAM</a:t>
            </a:r>
          </a:p>
        </p:txBody>
      </p:sp>
      <p:sp>
        <p:nvSpPr>
          <p:cNvPr id="73755" name="Text Box 27"/>
          <p:cNvSpPr txBox="1">
            <a:spLocks noChangeArrowheads="1"/>
          </p:cNvSpPr>
          <p:nvPr/>
        </p:nvSpPr>
        <p:spPr bwMode="auto">
          <a:xfrm>
            <a:off x="4648200" y="5943600"/>
            <a:ext cx="1143000" cy="457200"/>
          </a:xfrm>
          <a:prstGeom prst="rect">
            <a:avLst/>
          </a:prstGeom>
          <a:noFill/>
          <a:ln w="25400" algn="ctr">
            <a:noFill/>
            <a:miter lim="800000"/>
            <a:headEnd/>
            <a:tailEnd/>
          </a:ln>
          <a:effectLst/>
        </p:spPr>
        <p:txBody>
          <a:bodyPr>
            <a:spAutoFit/>
          </a:bodyPr>
          <a:lstStyle/>
          <a:p>
            <a:r>
              <a:rPr lang="en-US" sz="2400" b="1">
                <a:solidFill>
                  <a:srgbClr val="FF0000"/>
                </a:solidFill>
                <a:latin typeface="Calibri" pitchFamily="34" charset="0"/>
              </a:rPr>
              <a:t>B1</a:t>
            </a:r>
            <a:r>
              <a:rPr lang="en-US" sz="2400" b="1">
                <a:latin typeface="Calibri" pitchFamily="34" charset="0"/>
              </a:rPr>
              <a:t>→ </a:t>
            </a:r>
            <a:r>
              <a:rPr lang="en-US" sz="2400" b="1">
                <a:solidFill>
                  <a:srgbClr val="FF0000"/>
                </a:solidFill>
                <a:latin typeface="Calibri" pitchFamily="34" charset="0"/>
              </a:rPr>
              <a:t>B</a:t>
            </a:r>
          </a:p>
        </p:txBody>
      </p:sp>
      <p:sp>
        <p:nvSpPr>
          <p:cNvPr id="73756" name="Text Box 28"/>
          <p:cNvSpPr txBox="1">
            <a:spLocks noChangeArrowheads="1"/>
          </p:cNvSpPr>
          <p:nvPr/>
        </p:nvSpPr>
        <p:spPr bwMode="auto">
          <a:xfrm>
            <a:off x="3276600" y="62484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L2 $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fade">
                                      <p:cBhvr>
                                        <p:cTn id="7" dur="2000"/>
                                        <p:tgtEl>
                                          <p:spTgt spid="73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734"/>
                                        </p:tgtEl>
                                        <p:attrNameLst>
                                          <p:attrName>style.visibility</p:attrName>
                                        </p:attrNameLst>
                                      </p:cBhvr>
                                      <p:to>
                                        <p:strVal val="visible"/>
                                      </p:to>
                                    </p:set>
                                    <p:animEffect transition="in" filter="fade">
                                      <p:cBhvr>
                                        <p:cTn id="10" dur="2000"/>
                                        <p:tgtEl>
                                          <p:spTgt spid="737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3735"/>
                                        </p:tgtEl>
                                        <p:attrNameLst>
                                          <p:attrName>style.visibility</p:attrName>
                                        </p:attrNameLst>
                                      </p:cBhvr>
                                      <p:to>
                                        <p:strVal val="visible"/>
                                      </p:to>
                                    </p:set>
                                    <p:animEffect transition="in" filter="fade">
                                      <p:cBhvr>
                                        <p:cTn id="15" dur="2000"/>
                                        <p:tgtEl>
                                          <p:spTgt spid="737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736"/>
                                        </p:tgtEl>
                                        <p:attrNameLst>
                                          <p:attrName>style.visibility</p:attrName>
                                        </p:attrNameLst>
                                      </p:cBhvr>
                                      <p:to>
                                        <p:strVal val="visible"/>
                                      </p:to>
                                    </p:set>
                                    <p:animEffect transition="in" filter="fade">
                                      <p:cBhvr>
                                        <p:cTn id="18" dur="2000"/>
                                        <p:tgtEl>
                                          <p:spTgt spid="737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3737"/>
                                        </p:tgtEl>
                                        <p:attrNameLst>
                                          <p:attrName>style.visibility</p:attrName>
                                        </p:attrNameLst>
                                      </p:cBhvr>
                                      <p:to>
                                        <p:strVal val="visible"/>
                                      </p:to>
                                    </p:set>
                                    <p:animEffect transition="in" filter="fade">
                                      <p:cBhvr>
                                        <p:cTn id="21" dur="2000"/>
                                        <p:tgtEl>
                                          <p:spTgt spid="737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738"/>
                                        </p:tgtEl>
                                        <p:attrNameLst>
                                          <p:attrName>style.visibility</p:attrName>
                                        </p:attrNameLst>
                                      </p:cBhvr>
                                      <p:to>
                                        <p:strVal val="visible"/>
                                      </p:to>
                                    </p:set>
                                    <p:animEffect transition="in" filter="fade">
                                      <p:cBhvr>
                                        <p:cTn id="24" dur="2000"/>
                                        <p:tgtEl>
                                          <p:spTgt spid="737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3739"/>
                                        </p:tgtEl>
                                        <p:attrNameLst>
                                          <p:attrName>style.visibility</p:attrName>
                                        </p:attrNameLst>
                                      </p:cBhvr>
                                      <p:to>
                                        <p:strVal val="visible"/>
                                      </p:to>
                                    </p:set>
                                    <p:animEffect transition="in" filter="fade">
                                      <p:cBhvr>
                                        <p:cTn id="29" dur="2000"/>
                                        <p:tgtEl>
                                          <p:spTgt spid="737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3740"/>
                                        </p:tgtEl>
                                        <p:attrNameLst>
                                          <p:attrName>style.visibility</p:attrName>
                                        </p:attrNameLst>
                                      </p:cBhvr>
                                      <p:to>
                                        <p:strVal val="visible"/>
                                      </p:to>
                                    </p:set>
                                    <p:animEffect transition="in" filter="fade">
                                      <p:cBhvr>
                                        <p:cTn id="32" dur="2000"/>
                                        <p:tgtEl>
                                          <p:spTgt spid="737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3741"/>
                                        </p:tgtEl>
                                        <p:attrNameLst>
                                          <p:attrName>style.visibility</p:attrName>
                                        </p:attrNameLst>
                                      </p:cBhvr>
                                      <p:to>
                                        <p:strVal val="visible"/>
                                      </p:to>
                                    </p:set>
                                    <p:animEffect transition="in" filter="fade">
                                      <p:cBhvr>
                                        <p:cTn id="35" dur="2000"/>
                                        <p:tgtEl>
                                          <p:spTgt spid="737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3742"/>
                                        </p:tgtEl>
                                        <p:attrNameLst>
                                          <p:attrName>style.visibility</p:attrName>
                                        </p:attrNameLst>
                                      </p:cBhvr>
                                      <p:to>
                                        <p:strVal val="visible"/>
                                      </p:to>
                                    </p:set>
                                    <p:animEffect transition="in" filter="fade">
                                      <p:cBhvr>
                                        <p:cTn id="38" dur="2000"/>
                                        <p:tgtEl>
                                          <p:spTgt spid="73742"/>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73744"/>
                                        </p:tgtEl>
                                        <p:attrNameLst>
                                          <p:attrName>style.visibility</p:attrName>
                                        </p:attrNameLst>
                                      </p:cBhvr>
                                      <p:to>
                                        <p:strVal val="visible"/>
                                      </p:to>
                                    </p:set>
                                    <p:animEffect transition="in" filter="fade">
                                      <p:cBhvr>
                                        <p:cTn id="41" dur="2000"/>
                                        <p:tgtEl>
                                          <p:spTgt spid="737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3743"/>
                                        </p:tgtEl>
                                        <p:attrNameLst>
                                          <p:attrName>style.visibility</p:attrName>
                                        </p:attrNameLst>
                                      </p:cBhvr>
                                      <p:to>
                                        <p:strVal val="visible"/>
                                      </p:to>
                                    </p:set>
                                    <p:animEffect transition="in" filter="fade">
                                      <p:cBhvr>
                                        <p:cTn id="46" dur="2000"/>
                                        <p:tgtEl>
                                          <p:spTgt spid="737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3745"/>
                                        </p:tgtEl>
                                        <p:attrNameLst>
                                          <p:attrName>style.visibility</p:attrName>
                                        </p:attrNameLst>
                                      </p:cBhvr>
                                      <p:to>
                                        <p:strVal val="visible"/>
                                      </p:to>
                                    </p:set>
                                    <p:animEffect transition="in" filter="fade">
                                      <p:cBhvr>
                                        <p:cTn id="49" dur="2000"/>
                                        <p:tgtEl>
                                          <p:spTgt spid="737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756"/>
                                        </p:tgtEl>
                                        <p:attrNameLst>
                                          <p:attrName>style.visibility</p:attrName>
                                        </p:attrNameLst>
                                      </p:cBhvr>
                                      <p:to>
                                        <p:strVal val="visible"/>
                                      </p:to>
                                    </p:set>
                                    <p:animEffect transition="in" filter="fade">
                                      <p:cBhvr>
                                        <p:cTn id="52" dur="2000"/>
                                        <p:tgtEl>
                                          <p:spTgt spid="7375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746"/>
                                        </p:tgtEl>
                                        <p:attrNameLst>
                                          <p:attrName>style.visibility</p:attrName>
                                        </p:attrNameLst>
                                      </p:cBhvr>
                                      <p:to>
                                        <p:strVal val="visible"/>
                                      </p:to>
                                    </p:set>
                                    <p:animEffect transition="in" filter="fade">
                                      <p:cBhvr>
                                        <p:cTn id="55" dur="2000"/>
                                        <p:tgtEl>
                                          <p:spTgt spid="737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3747"/>
                                        </p:tgtEl>
                                        <p:attrNameLst>
                                          <p:attrName>style.visibility</p:attrName>
                                        </p:attrNameLst>
                                      </p:cBhvr>
                                      <p:to>
                                        <p:strVal val="visible"/>
                                      </p:to>
                                    </p:set>
                                    <p:animEffect transition="in" filter="fade">
                                      <p:cBhvr>
                                        <p:cTn id="58" dur="2000"/>
                                        <p:tgtEl>
                                          <p:spTgt spid="737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3748"/>
                                        </p:tgtEl>
                                        <p:attrNameLst>
                                          <p:attrName>style.visibility</p:attrName>
                                        </p:attrNameLst>
                                      </p:cBhvr>
                                      <p:to>
                                        <p:strVal val="visible"/>
                                      </p:to>
                                    </p:set>
                                    <p:animEffect transition="in" filter="fade">
                                      <p:cBhvr>
                                        <p:cTn id="61" dur="2000"/>
                                        <p:tgtEl>
                                          <p:spTgt spid="737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3749"/>
                                        </p:tgtEl>
                                        <p:attrNameLst>
                                          <p:attrName>style.visibility</p:attrName>
                                        </p:attrNameLst>
                                      </p:cBhvr>
                                      <p:to>
                                        <p:strVal val="visible"/>
                                      </p:to>
                                    </p:set>
                                    <p:animEffect transition="in" filter="fade">
                                      <p:cBhvr>
                                        <p:cTn id="64" dur="2000"/>
                                        <p:tgtEl>
                                          <p:spTgt spid="737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3750"/>
                                        </p:tgtEl>
                                        <p:attrNameLst>
                                          <p:attrName>style.visibility</p:attrName>
                                        </p:attrNameLst>
                                      </p:cBhvr>
                                      <p:to>
                                        <p:strVal val="visible"/>
                                      </p:to>
                                    </p:set>
                                    <p:animEffect transition="in" filter="fade">
                                      <p:cBhvr>
                                        <p:cTn id="67" dur="2000"/>
                                        <p:tgtEl>
                                          <p:spTgt spid="73750"/>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0 -0.00439 C -0.00625 -0.00485 -0.01233 -0.00532 -0.01562 -0.00439 C -0.01892 -0.0037 -0.01892 -0.00069 -0.01962 0.00093 C -0.02031 0.00255 -0.01962 -0.0067 -0.01962 0.00578 C -0.01962 0.01827 -0.01632 0.0636 -0.01962 0.07609 C -0.02292 0.08881 -0.00677 0.08002 -0.03906 0.08095 C -0.07135 0.08187 -0.14219 0.08164 -0.21302 0.08164 " pathEditMode="relative" rAng="0" ptsTypes="aaaaaaA">
                                      <p:cBhvr>
                                        <p:cTn id="71" dur="2000" fill="hold"/>
                                        <p:tgtEl>
                                          <p:spTgt spid="73744"/>
                                        </p:tgtEl>
                                        <p:attrNameLst>
                                          <p:attrName>ppt_x</p:attrName>
                                          <p:attrName>ppt_y</p:attrName>
                                        </p:attrNameLst>
                                      </p:cBhvr>
                                      <p:rCtr x="-107" y="45"/>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3751"/>
                                        </p:tgtEl>
                                        <p:attrNameLst>
                                          <p:attrName>style.visibility</p:attrName>
                                        </p:attrNameLst>
                                      </p:cBhvr>
                                      <p:to>
                                        <p:strVal val="visible"/>
                                      </p:to>
                                    </p:set>
                                    <p:animEffect transition="in" filter="fade">
                                      <p:cBhvr>
                                        <p:cTn id="76" dur="2000"/>
                                        <p:tgtEl>
                                          <p:spTgt spid="737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752"/>
                                        </p:tgtEl>
                                        <p:attrNameLst>
                                          <p:attrName>style.visibility</p:attrName>
                                        </p:attrNameLst>
                                      </p:cBhvr>
                                      <p:to>
                                        <p:strVal val="visible"/>
                                      </p:to>
                                    </p:set>
                                    <p:animEffect transition="in" filter="fade">
                                      <p:cBhvr>
                                        <p:cTn id="79" dur="2000"/>
                                        <p:tgtEl>
                                          <p:spTgt spid="737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755"/>
                                        </p:tgtEl>
                                        <p:attrNameLst>
                                          <p:attrName>style.visibility</p:attrName>
                                        </p:attrNameLst>
                                      </p:cBhvr>
                                      <p:to>
                                        <p:strVal val="visible"/>
                                      </p:to>
                                    </p:set>
                                    <p:animEffect transition="in" filter="fade">
                                      <p:cBhvr>
                                        <p:cTn id="82" dur="2000"/>
                                        <p:tgtEl>
                                          <p:spTgt spid="7375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3753"/>
                                        </p:tgtEl>
                                        <p:attrNameLst>
                                          <p:attrName>style.visibility</p:attrName>
                                        </p:attrNameLst>
                                      </p:cBhvr>
                                      <p:to>
                                        <p:strVal val="visible"/>
                                      </p:to>
                                    </p:set>
                                    <p:animEffect transition="in" filter="fade">
                                      <p:cBhvr>
                                        <p:cTn id="87" dur="2000"/>
                                        <p:tgtEl>
                                          <p:spTgt spid="7375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3754"/>
                                        </p:tgtEl>
                                        <p:attrNameLst>
                                          <p:attrName>style.visibility</p:attrName>
                                        </p:attrNameLst>
                                      </p:cBhvr>
                                      <p:to>
                                        <p:strVal val="visible"/>
                                      </p:to>
                                    </p:set>
                                    <p:animEffect transition="in" filter="fade">
                                      <p:cBhvr>
                                        <p:cTn id="90" dur="2000"/>
                                        <p:tgtEl>
                                          <p:spTgt spid="73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73734" grpId="0"/>
      <p:bldP spid="73735" grpId="0" animBg="1"/>
      <p:bldP spid="73736" grpId="0"/>
      <p:bldP spid="73737" grpId="0"/>
      <p:bldP spid="73738" grpId="0" animBg="1"/>
      <p:bldP spid="73739" grpId="0" animBg="1"/>
      <p:bldP spid="73740" grpId="0"/>
      <p:bldP spid="73741" grpId="0" animBg="1"/>
      <p:bldP spid="73742" grpId="0"/>
      <p:bldP spid="73743" grpId="0" animBg="1"/>
      <p:bldP spid="73744" grpId="0"/>
      <p:bldP spid="73744" grpId="1"/>
      <p:bldP spid="73745" grpId="0" animBg="1"/>
      <p:bldP spid="73746" grpId="0" animBg="1"/>
      <p:bldP spid="73747" grpId="0" animBg="1"/>
      <p:bldP spid="73748" grpId="0" animBg="1"/>
      <p:bldP spid="73749" grpId="0" animBg="1"/>
      <p:bldP spid="73750" grpId="0" animBg="1"/>
      <p:bldP spid="73751" grpId="0" animBg="1"/>
      <p:bldP spid="73752" grpId="0"/>
      <p:bldP spid="73753" grpId="0" animBg="1"/>
      <p:bldP spid="73754" grpId="0"/>
      <p:bldP spid="73755" grpId="0"/>
      <p:bldP spid="73756" grpId="0"/>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4294967295"/>
          </p:nvPr>
        </p:nvSpPr>
        <p:spPr>
          <a:xfrm>
            <a:off x="6553200" y="6248400"/>
            <a:ext cx="2133600" cy="476250"/>
          </a:xfrm>
          <a:prstGeom prst="rect">
            <a:avLst/>
          </a:prstGeom>
        </p:spPr>
        <p:txBody>
          <a:bodyPr/>
          <a:lstStyle/>
          <a:p>
            <a:fld id="{0E08FE46-7BDD-4371-BBE8-3A865D274069}" type="slidenum">
              <a:rPr lang="en-US"/>
              <a:pPr/>
              <a:t>392</a:t>
            </a:fld>
            <a:endParaRPr lang="en-US"/>
          </a:p>
        </p:txBody>
      </p:sp>
      <p:sp>
        <p:nvSpPr>
          <p:cNvPr id="44034" name="Rectangle 2"/>
          <p:cNvSpPr>
            <a:spLocks noGrp="1" noChangeArrowheads="1"/>
          </p:cNvSpPr>
          <p:nvPr>
            <p:ph type="title"/>
          </p:nvPr>
        </p:nvSpPr>
        <p:spPr>
          <a:xfrm>
            <a:off x="0" y="0"/>
            <a:ext cx="8229600" cy="381000"/>
          </a:xfrm>
        </p:spPr>
        <p:txBody>
          <a:bodyPr/>
          <a:lstStyle/>
          <a:p>
            <a:r>
              <a:rPr lang="en-US" dirty="0"/>
              <a:t>Shadow Addresses</a:t>
            </a:r>
          </a:p>
        </p:txBody>
      </p:sp>
      <p:sp>
        <p:nvSpPr>
          <p:cNvPr id="44035" name="Rectangle 3"/>
          <p:cNvSpPr>
            <a:spLocks noChangeArrowheads="1"/>
          </p:cNvSpPr>
          <p:nvPr/>
        </p:nvSpPr>
        <p:spPr bwMode="auto">
          <a:xfrm>
            <a:off x="2514600" y="11430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4036" name="Line 4"/>
          <p:cNvSpPr>
            <a:spLocks noChangeShapeType="1"/>
          </p:cNvSpPr>
          <p:nvPr/>
        </p:nvSpPr>
        <p:spPr bwMode="auto">
          <a:xfrm>
            <a:off x="5715000" y="1143000"/>
            <a:ext cx="0" cy="609600"/>
          </a:xfrm>
          <a:prstGeom prst="line">
            <a:avLst/>
          </a:prstGeom>
          <a:noFill/>
          <a:ln w="25400">
            <a:solidFill>
              <a:schemeClr val="tx1"/>
            </a:solidFill>
            <a:round/>
            <a:headEnd/>
            <a:tailEnd/>
          </a:ln>
          <a:effectLst/>
        </p:spPr>
        <p:txBody>
          <a:bodyPr>
            <a:spAutoFit/>
          </a:bodyPr>
          <a:lstStyle/>
          <a:p>
            <a:endParaRPr lang="en-US"/>
          </a:p>
        </p:txBody>
      </p:sp>
      <p:sp>
        <p:nvSpPr>
          <p:cNvPr id="44037" name="Text Box 5"/>
          <p:cNvSpPr txBox="1">
            <a:spLocks noChangeArrowheads="1"/>
          </p:cNvSpPr>
          <p:nvPr/>
        </p:nvSpPr>
        <p:spPr bwMode="auto">
          <a:xfrm>
            <a:off x="2514600" y="1219200"/>
            <a:ext cx="32004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Physical Page Number</a:t>
            </a:r>
          </a:p>
        </p:txBody>
      </p:sp>
      <p:sp>
        <p:nvSpPr>
          <p:cNvPr id="44038" name="Rectangle 6"/>
          <p:cNvSpPr>
            <a:spLocks noChangeArrowheads="1"/>
          </p:cNvSpPr>
          <p:nvPr/>
        </p:nvSpPr>
        <p:spPr bwMode="auto">
          <a:xfrm>
            <a:off x="5715000" y="11430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4039" name="Text Box 7"/>
          <p:cNvSpPr txBox="1">
            <a:spLocks noChangeArrowheads="1"/>
          </p:cNvSpPr>
          <p:nvPr/>
        </p:nvSpPr>
        <p:spPr bwMode="auto">
          <a:xfrm>
            <a:off x="6172200" y="12192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4040" name="Rectangle 8"/>
          <p:cNvSpPr>
            <a:spLocks noChangeArrowheads="1"/>
          </p:cNvSpPr>
          <p:nvPr/>
        </p:nvSpPr>
        <p:spPr bwMode="auto">
          <a:xfrm>
            <a:off x="4800600" y="1143000"/>
            <a:ext cx="914400" cy="6096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4041" name="Text Box 9"/>
          <p:cNvSpPr txBox="1">
            <a:spLocks noChangeArrowheads="1"/>
          </p:cNvSpPr>
          <p:nvPr/>
        </p:nvSpPr>
        <p:spPr bwMode="auto">
          <a:xfrm>
            <a:off x="4876800" y="12192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OPC</a:t>
            </a:r>
          </a:p>
        </p:txBody>
      </p:sp>
      <p:sp>
        <p:nvSpPr>
          <p:cNvPr id="44042" name="Rectangle 10"/>
          <p:cNvSpPr>
            <a:spLocks noChangeArrowheads="1"/>
          </p:cNvSpPr>
          <p:nvPr/>
        </p:nvSpPr>
        <p:spPr bwMode="auto">
          <a:xfrm>
            <a:off x="990600" y="11430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4043" name="Rectangle 11"/>
          <p:cNvSpPr>
            <a:spLocks noChangeArrowheads="1"/>
          </p:cNvSpPr>
          <p:nvPr/>
        </p:nvSpPr>
        <p:spPr bwMode="auto">
          <a:xfrm>
            <a:off x="2209800" y="2819400"/>
            <a:ext cx="457200" cy="381000"/>
          </a:xfrm>
          <a:prstGeom prst="rect">
            <a:avLst/>
          </a:prstGeom>
          <a:solidFill>
            <a:srgbClr val="FFFF00"/>
          </a:solidFill>
          <a:ln w="25400" algn="ctr">
            <a:solidFill>
              <a:schemeClr val="tx1"/>
            </a:solidFill>
            <a:miter lim="800000"/>
            <a:headEnd/>
            <a:tailEnd/>
          </a:ln>
          <a:effectLst/>
        </p:spPr>
        <p:txBody>
          <a:bodyPr wrap="none" anchor="ctr">
            <a:spAutoFit/>
          </a:bodyPr>
          <a:lstStyle/>
          <a:p>
            <a:endParaRPr lang="en-US"/>
          </a:p>
        </p:txBody>
      </p:sp>
      <p:sp>
        <p:nvSpPr>
          <p:cNvPr id="44044" name="Text Box 12"/>
          <p:cNvSpPr txBox="1">
            <a:spLocks noChangeArrowheads="1"/>
          </p:cNvSpPr>
          <p:nvPr/>
        </p:nvSpPr>
        <p:spPr bwMode="auto">
          <a:xfrm>
            <a:off x="2895600" y="2743200"/>
            <a:ext cx="4876800" cy="457200"/>
          </a:xfrm>
          <a:prstGeom prst="rect">
            <a:avLst/>
          </a:prstGeom>
          <a:noFill/>
          <a:ln w="25400" algn="ctr">
            <a:noFill/>
            <a:miter lim="800000"/>
            <a:headEnd/>
            <a:tailEnd/>
          </a:ln>
          <a:effectLst/>
        </p:spPr>
        <p:txBody>
          <a:bodyPr>
            <a:spAutoFit/>
          </a:bodyPr>
          <a:lstStyle/>
          <a:p>
            <a:r>
              <a:rPr lang="en-US" sz="2400">
                <a:latin typeface="Calibri" pitchFamily="34" charset="0"/>
              </a:rPr>
              <a:t>Unused Address Space (Shadow) Bits</a:t>
            </a:r>
          </a:p>
        </p:txBody>
      </p:sp>
      <p:sp>
        <p:nvSpPr>
          <p:cNvPr id="44045" name="Rectangle 13"/>
          <p:cNvSpPr>
            <a:spLocks noChangeArrowheads="1"/>
          </p:cNvSpPr>
          <p:nvPr/>
        </p:nvSpPr>
        <p:spPr bwMode="auto">
          <a:xfrm>
            <a:off x="2209800" y="3352800"/>
            <a:ext cx="457200" cy="3810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4046" name="Text Box 14"/>
          <p:cNvSpPr txBox="1">
            <a:spLocks noChangeArrowheads="1"/>
          </p:cNvSpPr>
          <p:nvPr/>
        </p:nvSpPr>
        <p:spPr bwMode="auto">
          <a:xfrm>
            <a:off x="2971800" y="3352800"/>
            <a:ext cx="4876800" cy="457200"/>
          </a:xfrm>
          <a:prstGeom prst="rect">
            <a:avLst/>
          </a:prstGeom>
          <a:noFill/>
          <a:ln w="25400" algn="ctr">
            <a:noFill/>
            <a:miter lim="800000"/>
            <a:headEnd/>
            <a:tailEnd/>
          </a:ln>
          <a:effectLst/>
        </p:spPr>
        <p:txBody>
          <a:bodyPr>
            <a:spAutoFit/>
          </a:bodyPr>
          <a:lstStyle/>
          <a:p>
            <a:r>
              <a:rPr lang="en-US" sz="2400">
                <a:latin typeface="Calibri" pitchFamily="34" charset="0"/>
              </a:rPr>
              <a:t>Original Page Color (OPC)</a:t>
            </a:r>
          </a:p>
        </p:txBody>
      </p:sp>
      <p:sp>
        <p:nvSpPr>
          <p:cNvPr id="44047" name="Text Box 15"/>
          <p:cNvSpPr txBox="1">
            <a:spLocks noChangeArrowheads="1"/>
          </p:cNvSpPr>
          <p:nvPr/>
        </p:nvSpPr>
        <p:spPr bwMode="auto">
          <a:xfrm>
            <a:off x="1447800" y="12192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4048" name="Rectangle 16"/>
          <p:cNvSpPr>
            <a:spLocks noChangeArrowheads="1"/>
          </p:cNvSpPr>
          <p:nvPr/>
        </p:nvSpPr>
        <p:spPr bwMode="auto">
          <a:xfrm>
            <a:off x="2209800" y="3886200"/>
            <a:ext cx="457200" cy="381000"/>
          </a:xfrm>
          <a:prstGeom prst="rect">
            <a:avLst/>
          </a:prstGeom>
          <a:noFill/>
          <a:ln w="25400" algn="ctr">
            <a:solidFill>
              <a:schemeClr val="tx1"/>
            </a:solidFill>
            <a:miter lim="800000"/>
            <a:headEnd/>
            <a:tailEnd/>
          </a:ln>
          <a:effectLst/>
        </p:spPr>
        <p:txBody>
          <a:bodyPr wrap="none" anchor="ctr">
            <a:spAutoFit/>
          </a:bodyPr>
          <a:lstStyle/>
          <a:p>
            <a:endParaRPr lang="en-US"/>
          </a:p>
        </p:txBody>
      </p:sp>
      <p:sp>
        <p:nvSpPr>
          <p:cNvPr id="44049" name="Text Box 17"/>
          <p:cNvSpPr txBox="1">
            <a:spLocks noChangeArrowheads="1"/>
          </p:cNvSpPr>
          <p:nvPr/>
        </p:nvSpPr>
        <p:spPr bwMode="auto">
          <a:xfrm>
            <a:off x="2971800" y="3810000"/>
            <a:ext cx="2438400" cy="457200"/>
          </a:xfrm>
          <a:prstGeom prst="rect">
            <a:avLst/>
          </a:prstGeom>
          <a:noFill/>
          <a:ln w="25400" algn="ctr">
            <a:noFill/>
            <a:miter lim="800000"/>
            <a:headEnd/>
            <a:tailEnd/>
          </a:ln>
          <a:effectLst/>
        </p:spPr>
        <p:txBody>
          <a:bodyPr>
            <a:spAutoFit/>
          </a:bodyPr>
          <a:lstStyle/>
          <a:p>
            <a:r>
              <a:rPr lang="en-US" sz="2400">
                <a:latin typeface="Calibri" pitchFamily="34" charset="0"/>
              </a:rPr>
              <a:t>Physical Tag (PT)</a:t>
            </a:r>
          </a:p>
        </p:txBody>
      </p:sp>
      <p:sp>
        <p:nvSpPr>
          <p:cNvPr id="44050" name="Text Box 18"/>
          <p:cNvSpPr txBox="1">
            <a:spLocks noChangeArrowheads="1"/>
          </p:cNvSpPr>
          <p:nvPr/>
        </p:nvSpPr>
        <p:spPr bwMode="auto">
          <a:xfrm>
            <a:off x="3429000" y="12192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fade">
                                      <p:cBhvr>
                                        <p:cTn id="7" dur="2000"/>
                                        <p:tgtEl>
                                          <p:spTgt spid="44040"/>
                                        </p:tgtEl>
                                      </p:cBhvr>
                                    </p:animEffect>
                                  </p:childTnLst>
                                </p:cTn>
                              </p:par>
                              <p:par>
                                <p:cTn id="8" presetID="10" presetClass="exit" presetSubtype="0" fill="hold" grpId="0" nodeType="withEffect">
                                  <p:stCondLst>
                                    <p:cond delay="0"/>
                                  </p:stCondLst>
                                  <p:childTnLst>
                                    <p:animEffect transition="out" filter="fade">
                                      <p:cBhvr>
                                        <p:cTn id="9" dur="2000"/>
                                        <p:tgtEl>
                                          <p:spTgt spid="44037"/>
                                        </p:tgtEl>
                                      </p:cBhvr>
                                    </p:animEffect>
                                    <p:set>
                                      <p:cBhvr>
                                        <p:cTn id="10" dur="1" fill="hold">
                                          <p:stCondLst>
                                            <p:cond delay="1999"/>
                                          </p:stCondLst>
                                        </p:cTn>
                                        <p:tgtEl>
                                          <p:spTgt spid="4403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44044"/>
                                        </p:tgtEl>
                                      </p:cBhvr>
                                    </p:animEffect>
                                    <p:set>
                                      <p:cBhvr>
                                        <p:cTn id="13" dur="1" fill="hold">
                                          <p:stCondLst>
                                            <p:cond delay="1999"/>
                                          </p:stCondLst>
                                        </p:cTn>
                                        <p:tgtEl>
                                          <p:spTgt spid="4404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44043"/>
                                        </p:tgtEl>
                                      </p:cBhvr>
                                    </p:animEffect>
                                    <p:set>
                                      <p:cBhvr>
                                        <p:cTn id="16" dur="1" fill="hold">
                                          <p:stCondLst>
                                            <p:cond delay="1999"/>
                                          </p:stCondLst>
                                        </p:cTn>
                                        <p:tgtEl>
                                          <p:spTgt spid="4404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4041"/>
                                        </p:tgtEl>
                                        <p:attrNameLst>
                                          <p:attrName>style.visibility</p:attrName>
                                        </p:attrNameLst>
                                      </p:cBhvr>
                                      <p:to>
                                        <p:strVal val="visible"/>
                                      </p:to>
                                    </p:set>
                                    <p:animEffect transition="in" filter="fade">
                                      <p:cBhvr>
                                        <p:cTn id="19" dur="2000"/>
                                        <p:tgtEl>
                                          <p:spTgt spid="440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045"/>
                                        </p:tgtEl>
                                        <p:attrNameLst>
                                          <p:attrName>style.visibility</p:attrName>
                                        </p:attrNameLst>
                                      </p:cBhvr>
                                      <p:to>
                                        <p:strVal val="visible"/>
                                      </p:to>
                                    </p:set>
                                    <p:animEffect transition="in" filter="fade">
                                      <p:cBhvr>
                                        <p:cTn id="22" dur="2000"/>
                                        <p:tgtEl>
                                          <p:spTgt spid="440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046"/>
                                        </p:tgtEl>
                                        <p:attrNameLst>
                                          <p:attrName>style.visibility</p:attrName>
                                        </p:attrNameLst>
                                      </p:cBhvr>
                                      <p:to>
                                        <p:strVal val="visible"/>
                                      </p:to>
                                    </p:set>
                                    <p:animEffect transition="in" filter="fade">
                                      <p:cBhvr>
                                        <p:cTn id="25" dur="2000"/>
                                        <p:tgtEl>
                                          <p:spTgt spid="440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048"/>
                                        </p:tgtEl>
                                        <p:attrNameLst>
                                          <p:attrName>style.visibility</p:attrName>
                                        </p:attrNameLst>
                                      </p:cBhvr>
                                      <p:to>
                                        <p:strVal val="visible"/>
                                      </p:to>
                                    </p:set>
                                    <p:animEffect transition="in" filter="fade">
                                      <p:cBhvr>
                                        <p:cTn id="28" dur="2000"/>
                                        <p:tgtEl>
                                          <p:spTgt spid="440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049"/>
                                        </p:tgtEl>
                                        <p:attrNameLst>
                                          <p:attrName>style.visibility</p:attrName>
                                        </p:attrNameLst>
                                      </p:cBhvr>
                                      <p:to>
                                        <p:strVal val="visible"/>
                                      </p:to>
                                    </p:set>
                                    <p:animEffect transition="in" filter="fade">
                                      <p:cBhvr>
                                        <p:cTn id="31" dur="2000"/>
                                        <p:tgtEl>
                                          <p:spTgt spid="440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050"/>
                                        </p:tgtEl>
                                        <p:attrNameLst>
                                          <p:attrName>style.visibility</p:attrName>
                                        </p:attrNameLst>
                                      </p:cBhvr>
                                      <p:to>
                                        <p:strVal val="visible"/>
                                      </p:to>
                                    </p:set>
                                    <p:animEffect transition="in" filter="fade">
                                      <p:cBhvr>
                                        <p:cTn id="34" dur="2000"/>
                                        <p:tgtEl>
                                          <p:spTgt spid="440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2000"/>
                                        <p:tgtEl>
                                          <p:spTgt spid="44045"/>
                                        </p:tgtEl>
                                      </p:cBhvr>
                                    </p:animEffect>
                                    <p:set>
                                      <p:cBhvr>
                                        <p:cTn id="39" dur="1" fill="hold">
                                          <p:stCondLst>
                                            <p:cond delay="1999"/>
                                          </p:stCondLst>
                                        </p:cTn>
                                        <p:tgtEl>
                                          <p:spTgt spid="4404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44046"/>
                                        </p:tgtEl>
                                      </p:cBhvr>
                                    </p:animEffect>
                                    <p:set>
                                      <p:cBhvr>
                                        <p:cTn id="42" dur="1" fill="hold">
                                          <p:stCondLst>
                                            <p:cond delay="1999"/>
                                          </p:stCondLst>
                                        </p:cTn>
                                        <p:tgtEl>
                                          <p:spTgt spid="4404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44048"/>
                                        </p:tgtEl>
                                      </p:cBhvr>
                                    </p:animEffect>
                                    <p:set>
                                      <p:cBhvr>
                                        <p:cTn id="45" dur="1" fill="hold">
                                          <p:stCondLst>
                                            <p:cond delay="1999"/>
                                          </p:stCondLst>
                                        </p:cTn>
                                        <p:tgtEl>
                                          <p:spTgt spid="4404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44049"/>
                                        </p:tgtEl>
                                      </p:cBhvr>
                                    </p:animEffect>
                                    <p:set>
                                      <p:cBhvr>
                                        <p:cTn id="48" dur="1" fill="hold">
                                          <p:stCondLst>
                                            <p:cond delay="1999"/>
                                          </p:stCondLst>
                                        </p:cTn>
                                        <p:tgtEl>
                                          <p:spTgt spid="440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40" grpId="0" animBg="1"/>
      <p:bldP spid="44041" grpId="0"/>
      <p:bldP spid="44043" grpId="0" animBg="1"/>
      <p:bldP spid="44044" grpId="0"/>
      <p:bldP spid="44045" grpId="0" animBg="1"/>
      <p:bldP spid="44045" grpId="1" animBg="1"/>
      <p:bldP spid="44046" grpId="0"/>
      <p:bldP spid="44046" grpId="1"/>
      <p:bldP spid="44048" grpId="0" animBg="1"/>
      <p:bldP spid="44048" grpId="1" animBg="1"/>
      <p:bldP spid="44049" grpId="0"/>
      <p:bldP spid="44049" grpId="1"/>
      <p:bldP spid="44050" grpId="0"/>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4294967295"/>
          </p:nvPr>
        </p:nvSpPr>
        <p:spPr>
          <a:xfrm>
            <a:off x="6553200" y="6248400"/>
            <a:ext cx="2133600" cy="476250"/>
          </a:xfrm>
          <a:prstGeom prst="rect">
            <a:avLst/>
          </a:prstGeom>
        </p:spPr>
        <p:txBody>
          <a:bodyPr/>
          <a:lstStyle/>
          <a:p>
            <a:fld id="{014AA662-E9CF-4962-A17F-B48497855847}" type="slidenum">
              <a:rPr lang="en-US"/>
              <a:pPr/>
              <a:t>393</a:t>
            </a:fld>
            <a:endParaRPr lang="en-US"/>
          </a:p>
        </p:txBody>
      </p:sp>
      <p:sp>
        <p:nvSpPr>
          <p:cNvPr id="43011" name="Rectangle 3"/>
          <p:cNvSpPr>
            <a:spLocks noChangeArrowheads="1"/>
          </p:cNvSpPr>
          <p:nvPr/>
        </p:nvSpPr>
        <p:spPr bwMode="auto">
          <a:xfrm>
            <a:off x="2514600" y="11430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3012" name="Line 4"/>
          <p:cNvSpPr>
            <a:spLocks noChangeShapeType="1"/>
          </p:cNvSpPr>
          <p:nvPr/>
        </p:nvSpPr>
        <p:spPr bwMode="auto">
          <a:xfrm>
            <a:off x="5715000" y="1143000"/>
            <a:ext cx="0" cy="609600"/>
          </a:xfrm>
          <a:prstGeom prst="line">
            <a:avLst/>
          </a:prstGeom>
          <a:noFill/>
          <a:ln w="25400">
            <a:solidFill>
              <a:schemeClr val="tx1"/>
            </a:solidFill>
            <a:round/>
            <a:headEnd/>
            <a:tailEnd/>
          </a:ln>
          <a:effectLst/>
        </p:spPr>
        <p:txBody>
          <a:bodyPr>
            <a:spAutoFit/>
          </a:bodyPr>
          <a:lstStyle/>
          <a:p>
            <a:endParaRPr lang="en-US"/>
          </a:p>
        </p:txBody>
      </p:sp>
      <p:sp>
        <p:nvSpPr>
          <p:cNvPr id="43014" name="Rectangle 6"/>
          <p:cNvSpPr>
            <a:spLocks noChangeArrowheads="1"/>
          </p:cNvSpPr>
          <p:nvPr/>
        </p:nvSpPr>
        <p:spPr bwMode="auto">
          <a:xfrm>
            <a:off x="5715000" y="11430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3015" name="Text Box 7"/>
          <p:cNvSpPr txBox="1">
            <a:spLocks noChangeArrowheads="1"/>
          </p:cNvSpPr>
          <p:nvPr/>
        </p:nvSpPr>
        <p:spPr bwMode="auto">
          <a:xfrm>
            <a:off x="6172200" y="12192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3016" name="Rectangle 8"/>
          <p:cNvSpPr>
            <a:spLocks noChangeArrowheads="1"/>
          </p:cNvSpPr>
          <p:nvPr/>
        </p:nvSpPr>
        <p:spPr bwMode="auto">
          <a:xfrm>
            <a:off x="4800600" y="1143000"/>
            <a:ext cx="914400" cy="6096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3017" name="Text Box 9"/>
          <p:cNvSpPr txBox="1">
            <a:spLocks noChangeArrowheads="1"/>
          </p:cNvSpPr>
          <p:nvPr/>
        </p:nvSpPr>
        <p:spPr bwMode="auto">
          <a:xfrm>
            <a:off x="4876800" y="12192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OPC</a:t>
            </a:r>
          </a:p>
        </p:txBody>
      </p:sp>
      <p:sp>
        <p:nvSpPr>
          <p:cNvPr id="43018" name="Rectangle 10"/>
          <p:cNvSpPr>
            <a:spLocks noChangeArrowheads="1"/>
          </p:cNvSpPr>
          <p:nvPr/>
        </p:nvSpPr>
        <p:spPr bwMode="auto">
          <a:xfrm>
            <a:off x="990600" y="11430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3023" name="Text Box 15"/>
          <p:cNvSpPr txBox="1">
            <a:spLocks noChangeArrowheads="1"/>
          </p:cNvSpPr>
          <p:nvPr/>
        </p:nvSpPr>
        <p:spPr bwMode="auto">
          <a:xfrm>
            <a:off x="1447800" y="12192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3026" name="Text Box 18"/>
          <p:cNvSpPr txBox="1">
            <a:spLocks noChangeArrowheads="1"/>
          </p:cNvSpPr>
          <p:nvPr/>
        </p:nvSpPr>
        <p:spPr bwMode="auto">
          <a:xfrm>
            <a:off x="3429000" y="12192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
        <p:nvSpPr>
          <p:cNvPr id="43027" name="Line 19"/>
          <p:cNvSpPr>
            <a:spLocks noChangeShapeType="1"/>
          </p:cNvSpPr>
          <p:nvPr/>
        </p:nvSpPr>
        <p:spPr bwMode="auto">
          <a:xfrm>
            <a:off x="4038600" y="1828800"/>
            <a:ext cx="0" cy="12192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43028" name="Text Box 20"/>
          <p:cNvSpPr txBox="1">
            <a:spLocks noChangeArrowheads="1"/>
          </p:cNvSpPr>
          <p:nvPr/>
        </p:nvSpPr>
        <p:spPr bwMode="auto">
          <a:xfrm>
            <a:off x="4191000" y="1905000"/>
            <a:ext cx="40386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Find a New Page Color (NPC)</a:t>
            </a:r>
          </a:p>
        </p:txBody>
      </p:sp>
      <p:sp>
        <p:nvSpPr>
          <p:cNvPr id="43029" name="Rectangle 21"/>
          <p:cNvSpPr>
            <a:spLocks noChangeArrowheads="1"/>
          </p:cNvSpPr>
          <p:nvPr/>
        </p:nvSpPr>
        <p:spPr bwMode="auto">
          <a:xfrm>
            <a:off x="2438400" y="31242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3030" name="Line 22"/>
          <p:cNvSpPr>
            <a:spLocks noChangeShapeType="1"/>
          </p:cNvSpPr>
          <p:nvPr/>
        </p:nvSpPr>
        <p:spPr bwMode="auto">
          <a:xfrm>
            <a:off x="5638800" y="3124200"/>
            <a:ext cx="0" cy="609600"/>
          </a:xfrm>
          <a:prstGeom prst="line">
            <a:avLst/>
          </a:prstGeom>
          <a:noFill/>
          <a:ln w="25400">
            <a:solidFill>
              <a:schemeClr val="tx1"/>
            </a:solidFill>
            <a:round/>
            <a:headEnd/>
            <a:tailEnd/>
          </a:ln>
          <a:effectLst/>
        </p:spPr>
        <p:txBody>
          <a:bodyPr>
            <a:spAutoFit/>
          </a:bodyPr>
          <a:lstStyle/>
          <a:p>
            <a:endParaRPr lang="en-US"/>
          </a:p>
        </p:txBody>
      </p:sp>
      <p:sp>
        <p:nvSpPr>
          <p:cNvPr id="43031" name="Rectangle 23"/>
          <p:cNvSpPr>
            <a:spLocks noChangeArrowheads="1"/>
          </p:cNvSpPr>
          <p:nvPr/>
        </p:nvSpPr>
        <p:spPr bwMode="auto">
          <a:xfrm>
            <a:off x="5638800" y="31242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3032" name="Text Box 24"/>
          <p:cNvSpPr txBox="1">
            <a:spLocks noChangeArrowheads="1"/>
          </p:cNvSpPr>
          <p:nvPr/>
        </p:nvSpPr>
        <p:spPr bwMode="auto">
          <a:xfrm>
            <a:off x="6096000" y="32004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3035" name="Rectangle 27"/>
          <p:cNvSpPr>
            <a:spLocks noChangeArrowheads="1"/>
          </p:cNvSpPr>
          <p:nvPr/>
        </p:nvSpPr>
        <p:spPr bwMode="auto">
          <a:xfrm>
            <a:off x="914400" y="31242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3036" name="Text Box 28"/>
          <p:cNvSpPr txBox="1">
            <a:spLocks noChangeArrowheads="1"/>
          </p:cNvSpPr>
          <p:nvPr/>
        </p:nvSpPr>
        <p:spPr bwMode="auto">
          <a:xfrm>
            <a:off x="1371600" y="32004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3037" name="Text Box 29"/>
          <p:cNvSpPr txBox="1">
            <a:spLocks noChangeArrowheads="1"/>
          </p:cNvSpPr>
          <p:nvPr/>
        </p:nvSpPr>
        <p:spPr bwMode="auto">
          <a:xfrm>
            <a:off x="3352800" y="32004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
        <p:nvSpPr>
          <p:cNvPr id="43043" name="Text Box 35"/>
          <p:cNvSpPr txBox="1">
            <a:spLocks noChangeArrowheads="1"/>
          </p:cNvSpPr>
          <p:nvPr/>
        </p:nvSpPr>
        <p:spPr bwMode="auto">
          <a:xfrm>
            <a:off x="3886200" y="2362200"/>
            <a:ext cx="40386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Replace OPC with NPC</a:t>
            </a:r>
          </a:p>
        </p:txBody>
      </p:sp>
      <p:sp>
        <p:nvSpPr>
          <p:cNvPr id="43044" name="Rectangle 36"/>
          <p:cNvSpPr>
            <a:spLocks noChangeArrowheads="1"/>
          </p:cNvSpPr>
          <p:nvPr/>
        </p:nvSpPr>
        <p:spPr bwMode="auto">
          <a:xfrm>
            <a:off x="4724400" y="3124200"/>
            <a:ext cx="914400" cy="609600"/>
          </a:xfrm>
          <a:prstGeom prst="rect">
            <a:avLst/>
          </a:prstGeom>
          <a:solidFill>
            <a:srgbClr val="0000FF"/>
          </a:solidFill>
          <a:ln w="25400" algn="ctr">
            <a:solidFill>
              <a:schemeClr val="tx1"/>
            </a:solidFill>
            <a:miter lim="800000"/>
            <a:headEnd/>
            <a:tailEnd/>
          </a:ln>
          <a:effectLst/>
        </p:spPr>
        <p:txBody>
          <a:bodyPr wrap="none" anchor="ctr">
            <a:spAutoFit/>
          </a:bodyPr>
          <a:lstStyle/>
          <a:p>
            <a:endParaRPr lang="en-US"/>
          </a:p>
        </p:txBody>
      </p:sp>
      <p:sp>
        <p:nvSpPr>
          <p:cNvPr id="43045" name="Text Box 37"/>
          <p:cNvSpPr txBox="1">
            <a:spLocks noChangeArrowheads="1"/>
          </p:cNvSpPr>
          <p:nvPr/>
        </p:nvSpPr>
        <p:spPr bwMode="auto">
          <a:xfrm>
            <a:off x="4800600" y="32004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NPC</a:t>
            </a:r>
          </a:p>
        </p:txBody>
      </p:sp>
      <p:sp>
        <p:nvSpPr>
          <p:cNvPr id="43046" name="Rectangle 38"/>
          <p:cNvSpPr>
            <a:spLocks noChangeArrowheads="1"/>
          </p:cNvSpPr>
          <p:nvPr/>
        </p:nvSpPr>
        <p:spPr bwMode="auto">
          <a:xfrm>
            <a:off x="2438400" y="44958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3047" name="Line 39"/>
          <p:cNvSpPr>
            <a:spLocks noChangeShapeType="1"/>
          </p:cNvSpPr>
          <p:nvPr/>
        </p:nvSpPr>
        <p:spPr bwMode="auto">
          <a:xfrm>
            <a:off x="5638800" y="4495800"/>
            <a:ext cx="0" cy="609600"/>
          </a:xfrm>
          <a:prstGeom prst="line">
            <a:avLst/>
          </a:prstGeom>
          <a:noFill/>
          <a:ln w="25400">
            <a:solidFill>
              <a:schemeClr val="tx1"/>
            </a:solidFill>
            <a:round/>
            <a:headEnd/>
            <a:tailEnd/>
          </a:ln>
          <a:effectLst/>
        </p:spPr>
        <p:txBody>
          <a:bodyPr>
            <a:spAutoFit/>
          </a:bodyPr>
          <a:lstStyle/>
          <a:p>
            <a:endParaRPr lang="en-US"/>
          </a:p>
        </p:txBody>
      </p:sp>
      <p:sp>
        <p:nvSpPr>
          <p:cNvPr id="43048" name="Rectangle 40"/>
          <p:cNvSpPr>
            <a:spLocks noChangeArrowheads="1"/>
          </p:cNvSpPr>
          <p:nvPr/>
        </p:nvSpPr>
        <p:spPr bwMode="auto">
          <a:xfrm>
            <a:off x="5638800" y="44958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3049" name="Text Box 41"/>
          <p:cNvSpPr txBox="1">
            <a:spLocks noChangeArrowheads="1"/>
          </p:cNvSpPr>
          <p:nvPr/>
        </p:nvSpPr>
        <p:spPr bwMode="auto">
          <a:xfrm>
            <a:off x="6096000" y="45720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3050" name="Rectangle 42"/>
          <p:cNvSpPr>
            <a:spLocks noChangeArrowheads="1"/>
          </p:cNvSpPr>
          <p:nvPr/>
        </p:nvSpPr>
        <p:spPr bwMode="auto">
          <a:xfrm>
            <a:off x="914400" y="44958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3051" name="Text Box 43"/>
          <p:cNvSpPr txBox="1">
            <a:spLocks noChangeArrowheads="1"/>
          </p:cNvSpPr>
          <p:nvPr/>
        </p:nvSpPr>
        <p:spPr bwMode="auto">
          <a:xfrm>
            <a:off x="990600" y="45720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3052" name="Text Box 44"/>
          <p:cNvSpPr txBox="1">
            <a:spLocks noChangeArrowheads="1"/>
          </p:cNvSpPr>
          <p:nvPr/>
        </p:nvSpPr>
        <p:spPr bwMode="auto">
          <a:xfrm>
            <a:off x="3352800" y="45720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
        <p:nvSpPr>
          <p:cNvPr id="43053" name="Rectangle 45"/>
          <p:cNvSpPr>
            <a:spLocks noChangeArrowheads="1"/>
          </p:cNvSpPr>
          <p:nvPr/>
        </p:nvSpPr>
        <p:spPr bwMode="auto">
          <a:xfrm>
            <a:off x="4724400" y="4495800"/>
            <a:ext cx="914400" cy="609600"/>
          </a:xfrm>
          <a:prstGeom prst="rect">
            <a:avLst/>
          </a:prstGeom>
          <a:solidFill>
            <a:srgbClr val="0000FF"/>
          </a:solidFill>
          <a:ln w="25400" algn="ctr">
            <a:solidFill>
              <a:schemeClr val="tx1"/>
            </a:solidFill>
            <a:miter lim="800000"/>
            <a:headEnd/>
            <a:tailEnd/>
          </a:ln>
          <a:effectLst/>
        </p:spPr>
        <p:txBody>
          <a:bodyPr wrap="none" anchor="ctr">
            <a:spAutoFit/>
          </a:bodyPr>
          <a:lstStyle/>
          <a:p>
            <a:endParaRPr lang="en-US"/>
          </a:p>
        </p:txBody>
      </p:sp>
      <p:sp>
        <p:nvSpPr>
          <p:cNvPr id="43054" name="Text Box 46"/>
          <p:cNvSpPr txBox="1">
            <a:spLocks noChangeArrowheads="1"/>
          </p:cNvSpPr>
          <p:nvPr/>
        </p:nvSpPr>
        <p:spPr bwMode="auto">
          <a:xfrm>
            <a:off x="4800600" y="45720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NPC</a:t>
            </a:r>
          </a:p>
        </p:txBody>
      </p:sp>
      <p:sp>
        <p:nvSpPr>
          <p:cNvPr id="43055" name="Line 47"/>
          <p:cNvSpPr>
            <a:spLocks noChangeShapeType="1"/>
          </p:cNvSpPr>
          <p:nvPr/>
        </p:nvSpPr>
        <p:spPr bwMode="auto">
          <a:xfrm>
            <a:off x="4038600" y="3886200"/>
            <a:ext cx="0" cy="5334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43056" name="Text Box 48"/>
          <p:cNvSpPr txBox="1">
            <a:spLocks noChangeArrowheads="1"/>
          </p:cNvSpPr>
          <p:nvPr/>
        </p:nvSpPr>
        <p:spPr bwMode="auto">
          <a:xfrm>
            <a:off x="4343400" y="3886200"/>
            <a:ext cx="3429000" cy="457200"/>
          </a:xfrm>
          <a:prstGeom prst="rect">
            <a:avLst/>
          </a:prstGeom>
          <a:noFill/>
          <a:ln w="25400" algn="ctr">
            <a:noFill/>
            <a:miter lim="800000"/>
            <a:headEnd/>
            <a:tailEnd/>
          </a:ln>
          <a:effectLst/>
        </p:spPr>
        <p:txBody>
          <a:bodyPr>
            <a:spAutoFit/>
          </a:bodyPr>
          <a:lstStyle/>
          <a:p>
            <a:r>
              <a:rPr lang="en-US" sz="2400">
                <a:latin typeface="Calibri" pitchFamily="34" charset="0"/>
              </a:rPr>
              <a:t>Store OPC in Shadow Bits</a:t>
            </a:r>
          </a:p>
        </p:txBody>
      </p:sp>
      <p:sp>
        <p:nvSpPr>
          <p:cNvPr id="43057" name="Rectangle 49"/>
          <p:cNvSpPr>
            <a:spLocks noChangeArrowheads="1"/>
          </p:cNvSpPr>
          <p:nvPr/>
        </p:nvSpPr>
        <p:spPr bwMode="auto">
          <a:xfrm>
            <a:off x="1524000" y="4495800"/>
            <a:ext cx="914400" cy="6096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3058" name="Text Box 50"/>
          <p:cNvSpPr txBox="1">
            <a:spLocks noChangeArrowheads="1"/>
          </p:cNvSpPr>
          <p:nvPr/>
        </p:nvSpPr>
        <p:spPr bwMode="auto">
          <a:xfrm>
            <a:off x="1600200" y="45720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OPC</a:t>
            </a:r>
          </a:p>
        </p:txBody>
      </p:sp>
      <p:sp>
        <p:nvSpPr>
          <p:cNvPr id="43062" name="Rectangle 54"/>
          <p:cNvSpPr>
            <a:spLocks noGrp="1" noChangeArrowheads="1"/>
          </p:cNvSpPr>
          <p:nvPr>
            <p:ph type="title"/>
          </p:nvPr>
        </p:nvSpPr>
        <p:spPr>
          <a:xfrm>
            <a:off x="0" y="0"/>
            <a:ext cx="9144000" cy="381000"/>
          </a:xfrm>
          <a:noFill/>
          <a:ln/>
        </p:spPr>
        <p:txBody>
          <a:bodyPr/>
          <a:lstStyle/>
          <a:p>
            <a:r>
              <a:rPr lang="en-US" dirty="0"/>
              <a:t>Shadow Addresses</a:t>
            </a:r>
          </a:p>
        </p:txBody>
      </p:sp>
      <p:sp>
        <p:nvSpPr>
          <p:cNvPr id="43063" name="Text Box 55"/>
          <p:cNvSpPr txBox="1">
            <a:spLocks noChangeArrowheads="1"/>
          </p:cNvSpPr>
          <p:nvPr/>
        </p:nvSpPr>
        <p:spPr bwMode="auto">
          <a:xfrm>
            <a:off x="7543800" y="4359275"/>
            <a:ext cx="2057400" cy="930275"/>
          </a:xfrm>
          <a:prstGeom prst="rect">
            <a:avLst/>
          </a:prstGeom>
          <a:noFill/>
          <a:ln w="25400" algn="ctr">
            <a:noFill/>
            <a:miter lim="800000"/>
            <a:headEnd/>
            <a:tailEnd/>
          </a:ln>
          <a:effectLst/>
        </p:spPr>
        <p:txBody>
          <a:bodyPr>
            <a:spAutoFit/>
          </a:bodyPr>
          <a:lstStyle/>
          <a:p>
            <a:pPr algn="ctr"/>
            <a:r>
              <a:rPr lang="en-US" sz="2200" b="1">
                <a:solidFill>
                  <a:srgbClr val="FF0000"/>
                </a:solidFill>
                <a:latin typeface="Calibri" pitchFamily="34" charset="0"/>
              </a:rPr>
              <a:t>Cache </a:t>
            </a:r>
          </a:p>
          <a:p>
            <a:pPr algn="ctr"/>
            <a:r>
              <a:rPr lang="en-US" sz="2200" b="1">
                <a:solidFill>
                  <a:srgbClr val="FF0000"/>
                </a:solidFill>
                <a:latin typeface="Calibri" pitchFamily="34" charset="0"/>
              </a:rPr>
              <a:t>Lookups</a:t>
            </a:r>
          </a:p>
        </p:txBody>
      </p:sp>
      <p:sp>
        <p:nvSpPr>
          <p:cNvPr id="43065" name="Rectangle 57"/>
          <p:cNvSpPr>
            <a:spLocks noChangeArrowheads="1"/>
          </p:cNvSpPr>
          <p:nvPr/>
        </p:nvSpPr>
        <p:spPr bwMode="auto">
          <a:xfrm>
            <a:off x="2438400" y="57912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3066" name="Line 58"/>
          <p:cNvSpPr>
            <a:spLocks noChangeShapeType="1"/>
          </p:cNvSpPr>
          <p:nvPr/>
        </p:nvSpPr>
        <p:spPr bwMode="auto">
          <a:xfrm>
            <a:off x="5638800" y="5791200"/>
            <a:ext cx="0" cy="609600"/>
          </a:xfrm>
          <a:prstGeom prst="line">
            <a:avLst/>
          </a:prstGeom>
          <a:noFill/>
          <a:ln w="25400">
            <a:solidFill>
              <a:schemeClr val="tx1"/>
            </a:solidFill>
            <a:round/>
            <a:headEnd/>
            <a:tailEnd/>
          </a:ln>
          <a:effectLst/>
        </p:spPr>
        <p:txBody>
          <a:bodyPr>
            <a:spAutoFit/>
          </a:bodyPr>
          <a:lstStyle/>
          <a:p>
            <a:endParaRPr lang="en-US"/>
          </a:p>
        </p:txBody>
      </p:sp>
      <p:sp>
        <p:nvSpPr>
          <p:cNvPr id="43067" name="Rectangle 59"/>
          <p:cNvSpPr>
            <a:spLocks noChangeArrowheads="1"/>
          </p:cNvSpPr>
          <p:nvPr/>
        </p:nvSpPr>
        <p:spPr bwMode="auto">
          <a:xfrm>
            <a:off x="5638800" y="57912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3068" name="Text Box 60"/>
          <p:cNvSpPr txBox="1">
            <a:spLocks noChangeArrowheads="1"/>
          </p:cNvSpPr>
          <p:nvPr/>
        </p:nvSpPr>
        <p:spPr bwMode="auto">
          <a:xfrm>
            <a:off x="6096000" y="58674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3069" name="Rectangle 61"/>
          <p:cNvSpPr>
            <a:spLocks noChangeArrowheads="1"/>
          </p:cNvSpPr>
          <p:nvPr/>
        </p:nvSpPr>
        <p:spPr bwMode="auto">
          <a:xfrm>
            <a:off x="4724400" y="5791200"/>
            <a:ext cx="914400" cy="6096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3070" name="Text Box 62"/>
          <p:cNvSpPr txBox="1">
            <a:spLocks noChangeArrowheads="1"/>
          </p:cNvSpPr>
          <p:nvPr/>
        </p:nvSpPr>
        <p:spPr bwMode="auto">
          <a:xfrm>
            <a:off x="4800600" y="58674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OPC</a:t>
            </a:r>
          </a:p>
        </p:txBody>
      </p:sp>
      <p:sp>
        <p:nvSpPr>
          <p:cNvPr id="43071" name="Rectangle 63"/>
          <p:cNvSpPr>
            <a:spLocks noChangeArrowheads="1"/>
          </p:cNvSpPr>
          <p:nvPr/>
        </p:nvSpPr>
        <p:spPr bwMode="auto">
          <a:xfrm>
            <a:off x="914400" y="57912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3072" name="Text Box 64"/>
          <p:cNvSpPr txBox="1">
            <a:spLocks noChangeArrowheads="1"/>
          </p:cNvSpPr>
          <p:nvPr/>
        </p:nvSpPr>
        <p:spPr bwMode="auto">
          <a:xfrm>
            <a:off x="1371600" y="58674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3073" name="Text Box 65"/>
          <p:cNvSpPr txBox="1">
            <a:spLocks noChangeArrowheads="1"/>
          </p:cNvSpPr>
          <p:nvPr/>
        </p:nvSpPr>
        <p:spPr bwMode="auto">
          <a:xfrm>
            <a:off x="3352800" y="58674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
        <p:nvSpPr>
          <p:cNvPr id="43074" name="Line 66"/>
          <p:cNvSpPr>
            <a:spLocks noChangeShapeType="1"/>
          </p:cNvSpPr>
          <p:nvPr/>
        </p:nvSpPr>
        <p:spPr bwMode="auto">
          <a:xfrm>
            <a:off x="4038600" y="5181600"/>
            <a:ext cx="0" cy="5334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43075" name="Text Box 67"/>
          <p:cNvSpPr txBox="1">
            <a:spLocks noChangeArrowheads="1"/>
          </p:cNvSpPr>
          <p:nvPr/>
        </p:nvSpPr>
        <p:spPr bwMode="auto">
          <a:xfrm>
            <a:off x="4495800" y="5257800"/>
            <a:ext cx="4267200" cy="457200"/>
          </a:xfrm>
          <a:prstGeom prst="rect">
            <a:avLst/>
          </a:prstGeom>
          <a:noFill/>
          <a:ln w="25400" algn="ctr">
            <a:noFill/>
            <a:miter lim="800000"/>
            <a:headEnd/>
            <a:tailEnd/>
          </a:ln>
          <a:effectLst/>
        </p:spPr>
        <p:txBody>
          <a:bodyPr>
            <a:spAutoFit/>
          </a:bodyPr>
          <a:lstStyle/>
          <a:p>
            <a:r>
              <a:rPr lang="en-US" sz="2400">
                <a:latin typeface="Calibri" pitchFamily="34" charset="0"/>
              </a:rPr>
              <a:t>Off-Chip, Regular Addressing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fade">
                                      <p:cBhvr>
                                        <p:cTn id="7" dur="2000"/>
                                        <p:tgtEl>
                                          <p:spTgt spid="430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30"/>
                                        </p:tgtEl>
                                        <p:attrNameLst>
                                          <p:attrName>style.visibility</p:attrName>
                                        </p:attrNameLst>
                                      </p:cBhvr>
                                      <p:to>
                                        <p:strVal val="visible"/>
                                      </p:to>
                                    </p:set>
                                    <p:animEffect transition="in" filter="fade">
                                      <p:cBhvr>
                                        <p:cTn id="10" dur="2000"/>
                                        <p:tgtEl>
                                          <p:spTgt spid="430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031"/>
                                        </p:tgtEl>
                                        <p:attrNameLst>
                                          <p:attrName>style.visibility</p:attrName>
                                        </p:attrNameLst>
                                      </p:cBhvr>
                                      <p:to>
                                        <p:strVal val="visible"/>
                                      </p:to>
                                    </p:set>
                                    <p:animEffect transition="in" filter="fade">
                                      <p:cBhvr>
                                        <p:cTn id="13" dur="2000"/>
                                        <p:tgtEl>
                                          <p:spTgt spid="430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032"/>
                                        </p:tgtEl>
                                        <p:attrNameLst>
                                          <p:attrName>style.visibility</p:attrName>
                                        </p:attrNameLst>
                                      </p:cBhvr>
                                      <p:to>
                                        <p:strVal val="visible"/>
                                      </p:to>
                                    </p:set>
                                    <p:animEffect transition="in" filter="fade">
                                      <p:cBhvr>
                                        <p:cTn id="16" dur="2000"/>
                                        <p:tgtEl>
                                          <p:spTgt spid="430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035"/>
                                        </p:tgtEl>
                                        <p:attrNameLst>
                                          <p:attrName>style.visibility</p:attrName>
                                        </p:attrNameLst>
                                      </p:cBhvr>
                                      <p:to>
                                        <p:strVal val="visible"/>
                                      </p:to>
                                    </p:set>
                                    <p:animEffect transition="in" filter="fade">
                                      <p:cBhvr>
                                        <p:cTn id="19" dur="2000"/>
                                        <p:tgtEl>
                                          <p:spTgt spid="430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036"/>
                                        </p:tgtEl>
                                        <p:attrNameLst>
                                          <p:attrName>style.visibility</p:attrName>
                                        </p:attrNameLst>
                                      </p:cBhvr>
                                      <p:to>
                                        <p:strVal val="visible"/>
                                      </p:to>
                                    </p:set>
                                    <p:animEffect transition="in" filter="fade">
                                      <p:cBhvr>
                                        <p:cTn id="22" dur="2000"/>
                                        <p:tgtEl>
                                          <p:spTgt spid="430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037"/>
                                        </p:tgtEl>
                                        <p:attrNameLst>
                                          <p:attrName>style.visibility</p:attrName>
                                        </p:attrNameLst>
                                      </p:cBhvr>
                                      <p:to>
                                        <p:strVal val="visible"/>
                                      </p:to>
                                    </p:set>
                                    <p:animEffect transition="in" filter="fade">
                                      <p:cBhvr>
                                        <p:cTn id="25" dur="2000"/>
                                        <p:tgtEl>
                                          <p:spTgt spid="430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043"/>
                                        </p:tgtEl>
                                        <p:attrNameLst>
                                          <p:attrName>style.visibility</p:attrName>
                                        </p:attrNameLst>
                                      </p:cBhvr>
                                      <p:to>
                                        <p:strVal val="visible"/>
                                      </p:to>
                                    </p:set>
                                    <p:animEffect transition="in" filter="fade">
                                      <p:cBhvr>
                                        <p:cTn id="28" dur="2000"/>
                                        <p:tgtEl>
                                          <p:spTgt spid="430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044"/>
                                        </p:tgtEl>
                                        <p:attrNameLst>
                                          <p:attrName>style.visibility</p:attrName>
                                        </p:attrNameLst>
                                      </p:cBhvr>
                                      <p:to>
                                        <p:strVal val="visible"/>
                                      </p:to>
                                    </p:set>
                                    <p:animEffect transition="in" filter="fade">
                                      <p:cBhvr>
                                        <p:cTn id="31" dur="2000"/>
                                        <p:tgtEl>
                                          <p:spTgt spid="430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045"/>
                                        </p:tgtEl>
                                        <p:attrNameLst>
                                          <p:attrName>style.visibility</p:attrName>
                                        </p:attrNameLst>
                                      </p:cBhvr>
                                      <p:to>
                                        <p:strVal val="visible"/>
                                      </p:to>
                                    </p:set>
                                    <p:animEffect transition="in" filter="fade">
                                      <p:cBhvr>
                                        <p:cTn id="34" dur="2000"/>
                                        <p:tgtEl>
                                          <p:spTgt spid="430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046"/>
                                        </p:tgtEl>
                                        <p:attrNameLst>
                                          <p:attrName>style.visibility</p:attrName>
                                        </p:attrNameLst>
                                      </p:cBhvr>
                                      <p:to>
                                        <p:strVal val="visible"/>
                                      </p:to>
                                    </p:set>
                                    <p:animEffect transition="in" filter="fade">
                                      <p:cBhvr>
                                        <p:cTn id="39" dur="2000"/>
                                        <p:tgtEl>
                                          <p:spTgt spid="430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047"/>
                                        </p:tgtEl>
                                        <p:attrNameLst>
                                          <p:attrName>style.visibility</p:attrName>
                                        </p:attrNameLst>
                                      </p:cBhvr>
                                      <p:to>
                                        <p:strVal val="visible"/>
                                      </p:to>
                                    </p:set>
                                    <p:animEffect transition="in" filter="fade">
                                      <p:cBhvr>
                                        <p:cTn id="42" dur="2000"/>
                                        <p:tgtEl>
                                          <p:spTgt spid="430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048"/>
                                        </p:tgtEl>
                                        <p:attrNameLst>
                                          <p:attrName>style.visibility</p:attrName>
                                        </p:attrNameLst>
                                      </p:cBhvr>
                                      <p:to>
                                        <p:strVal val="visible"/>
                                      </p:to>
                                    </p:set>
                                    <p:animEffect transition="in" filter="fade">
                                      <p:cBhvr>
                                        <p:cTn id="45" dur="2000"/>
                                        <p:tgtEl>
                                          <p:spTgt spid="430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049"/>
                                        </p:tgtEl>
                                        <p:attrNameLst>
                                          <p:attrName>style.visibility</p:attrName>
                                        </p:attrNameLst>
                                      </p:cBhvr>
                                      <p:to>
                                        <p:strVal val="visible"/>
                                      </p:to>
                                    </p:set>
                                    <p:animEffect transition="in" filter="fade">
                                      <p:cBhvr>
                                        <p:cTn id="48" dur="2000"/>
                                        <p:tgtEl>
                                          <p:spTgt spid="430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050"/>
                                        </p:tgtEl>
                                        <p:attrNameLst>
                                          <p:attrName>style.visibility</p:attrName>
                                        </p:attrNameLst>
                                      </p:cBhvr>
                                      <p:to>
                                        <p:strVal val="visible"/>
                                      </p:to>
                                    </p:set>
                                    <p:animEffect transition="in" filter="fade">
                                      <p:cBhvr>
                                        <p:cTn id="51" dur="2000"/>
                                        <p:tgtEl>
                                          <p:spTgt spid="430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3051"/>
                                        </p:tgtEl>
                                        <p:attrNameLst>
                                          <p:attrName>style.visibility</p:attrName>
                                        </p:attrNameLst>
                                      </p:cBhvr>
                                      <p:to>
                                        <p:strVal val="visible"/>
                                      </p:to>
                                    </p:set>
                                    <p:animEffect transition="in" filter="fade">
                                      <p:cBhvr>
                                        <p:cTn id="54" dur="2000"/>
                                        <p:tgtEl>
                                          <p:spTgt spid="430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052"/>
                                        </p:tgtEl>
                                        <p:attrNameLst>
                                          <p:attrName>style.visibility</p:attrName>
                                        </p:attrNameLst>
                                      </p:cBhvr>
                                      <p:to>
                                        <p:strVal val="visible"/>
                                      </p:to>
                                    </p:set>
                                    <p:animEffect transition="in" filter="fade">
                                      <p:cBhvr>
                                        <p:cTn id="57" dur="2000"/>
                                        <p:tgtEl>
                                          <p:spTgt spid="430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053"/>
                                        </p:tgtEl>
                                        <p:attrNameLst>
                                          <p:attrName>style.visibility</p:attrName>
                                        </p:attrNameLst>
                                      </p:cBhvr>
                                      <p:to>
                                        <p:strVal val="visible"/>
                                      </p:to>
                                    </p:set>
                                    <p:animEffect transition="in" filter="fade">
                                      <p:cBhvr>
                                        <p:cTn id="60" dur="2000"/>
                                        <p:tgtEl>
                                          <p:spTgt spid="430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054"/>
                                        </p:tgtEl>
                                        <p:attrNameLst>
                                          <p:attrName>style.visibility</p:attrName>
                                        </p:attrNameLst>
                                      </p:cBhvr>
                                      <p:to>
                                        <p:strVal val="visible"/>
                                      </p:to>
                                    </p:set>
                                    <p:animEffect transition="in" filter="fade">
                                      <p:cBhvr>
                                        <p:cTn id="63" dur="2000"/>
                                        <p:tgtEl>
                                          <p:spTgt spid="430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055"/>
                                        </p:tgtEl>
                                        <p:attrNameLst>
                                          <p:attrName>style.visibility</p:attrName>
                                        </p:attrNameLst>
                                      </p:cBhvr>
                                      <p:to>
                                        <p:strVal val="visible"/>
                                      </p:to>
                                    </p:set>
                                    <p:animEffect transition="in" filter="fade">
                                      <p:cBhvr>
                                        <p:cTn id="66" dur="2000"/>
                                        <p:tgtEl>
                                          <p:spTgt spid="430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056"/>
                                        </p:tgtEl>
                                        <p:attrNameLst>
                                          <p:attrName>style.visibility</p:attrName>
                                        </p:attrNameLst>
                                      </p:cBhvr>
                                      <p:to>
                                        <p:strVal val="visible"/>
                                      </p:to>
                                    </p:set>
                                    <p:animEffect transition="in" filter="fade">
                                      <p:cBhvr>
                                        <p:cTn id="69" dur="2000"/>
                                        <p:tgtEl>
                                          <p:spTgt spid="430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063"/>
                                        </p:tgtEl>
                                        <p:attrNameLst>
                                          <p:attrName>style.visibility</p:attrName>
                                        </p:attrNameLst>
                                      </p:cBhvr>
                                      <p:to>
                                        <p:strVal val="visible"/>
                                      </p:to>
                                    </p:set>
                                    <p:animEffect transition="in" filter="fade">
                                      <p:cBhvr>
                                        <p:cTn id="72" dur="2000"/>
                                        <p:tgtEl>
                                          <p:spTgt spid="4306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3057"/>
                                        </p:tgtEl>
                                        <p:attrNameLst>
                                          <p:attrName>style.visibility</p:attrName>
                                        </p:attrNameLst>
                                      </p:cBhvr>
                                      <p:to>
                                        <p:strVal val="visible"/>
                                      </p:to>
                                    </p:set>
                                    <p:animEffect transition="in" filter="fade">
                                      <p:cBhvr>
                                        <p:cTn id="75" dur="2000"/>
                                        <p:tgtEl>
                                          <p:spTgt spid="430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3058"/>
                                        </p:tgtEl>
                                        <p:attrNameLst>
                                          <p:attrName>style.visibility</p:attrName>
                                        </p:attrNameLst>
                                      </p:cBhvr>
                                      <p:to>
                                        <p:strVal val="visible"/>
                                      </p:to>
                                    </p:set>
                                    <p:animEffect transition="in" filter="fade">
                                      <p:cBhvr>
                                        <p:cTn id="78" dur="2000"/>
                                        <p:tgtEl>
                                          <p:spTgt spid="4305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3065"/>
                                        </p:tgtEl>
                                        <p:attrNameLst>
                                          <p:attrName>style.visibility</p:attrName>
                                        </p:attrNameLst>
                                      </p:cBhvr>
                                      <p:to>
                                        <p:strVal val="visible"/>
                                      </p:to>
                                    </p:set>
                                    <p:animEffect transition="in" filter="fade">
                                      <p:cBhvr>
                                        <p:cTn id="83" dur="2000"/>
                                        <p:tgtEl>
                                          <p:spTgt spid="4306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066"/>
                                        </p:tgtEl>
                                        <p:attrNameLst>
                                          <p:attrName>style.visibility</p:attrName>
                                        </p:attrNameLst>
                                      </p:cBhvr>
                                      <p:to>
                                        <p:strVal val="visible"/>
                                      </p:to>
                                    </p:set>
                                    <p:animEffect transition="in" filter="fade">
                                      <p:cBhvr>
                                        <p:cTn id="86" dur="2000"/>
                                        <p:tgtEl>
                                          <p:spTgt spid="4306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067"/>
                                        </p:tgtEl>
                                        <p:attrNameLst>
                                          <p:attrName>style.visibility</p:attrName>
                                        </p:attrNameLst>
                                      </p:cBhvr>
                                      <p:to>
                                        <p:strVal val="visible"/>
                                      </p:to>
                                    </p:set>
                                    <p:animEffect transition="in" filter="fade">
                                      <p:cBhvr>
                                        <p:cTn id="89" dur="2000"/>
                                        <p:tgtEl>
                                          <p:spTgt spid="4306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068"/>
                                        </p:tgtEl>
                                        <p:attrNameLst>
                                          <p:attrName>style.visibility</p:attrName>
                                        </p:attrNameLst>
                                      </p:cBhvr>
                                      <p:to>
                                        <p:strVal val="visible"/>
                                      </p:to>
                                    </p:set>
                                    <p:animEffect transition="in" filter="fade">
                                      <p:cBhvr>
                                        <p:cTn id="92" dur="2000"/>
                                        <p:tgtEl>
                                          <p:spTgt spid="4306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069"/>
                                        </p:tgtEl>
                                        <p:attrNameLst>
                                          <p:attrName>style.visibility</p:attrName>
                                        </p:attrNameLst>
                                      </p:cBhvr>
                                      <p:to>
                                        <p:strVal val="visible"/>
                                      </p:to>
                                    </p:set>
                                    <p:animEffect transition="in" filter="fade">
                                      <p:cBhvr>
                                        <p:cTn id="95" dur="2000"/>
                                        <p:tgtEl>
                                          <p:spTgt spid="4306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3070"/>
                                        </p:tgtEl>
                                        <p:attrNameLst>
                                          <p:attrName>style.visibility</p:attrName>
                                        </p:attrNameLst>
                                      </p:cBhvr>
                                      <p:to>
                                        <p:strVal val="visible"/>
                                      </p:to>
                                    </p:set>
                                    <p:animEffect transition="in" filter="fade">
                                      <p:cBhvr>
                                        <p:cTn id="98" dur="2000"/>
                                        <p:tgtEl>
                                          <p:spTgt spid="4307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3071"/>
                                        </p:tgtEl>
                                        <p:attrNameLst>
                                          <p:attrName>style.visibility</p:attrName>
                                        </p:attrNameLst>
                                      </p:cBhvr>
                                      <p:to>
                                        <p:strVal val="visible"/>
                                      </p:to>
                                    </p:set>
                                    <p:animEffect transition="in" filter="fade">
                                      <p:cBhvr>
                                        <p:cTn id="101" dur="2000"/>
                                        <p:tgtEl>
                                          <p:spTgt spid="4307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072"/>
                                        </p:tgtEl>
                                        <p:attrNameLst>
                                          <p:attrName>style.visibility</p:attrName>
                                        </p:attrNameLst>
                                      </p:cBhvr>
                                      <p:to>
                                        <p:strVal val="visible"/>
                                      </p:to>
                                    </p:set>
                                    <p:animEffect transition="in" filter="fade">
                                      <p:cBhvr>
                                        <p:cTn id="104" dur="2000"/>
                                        <p:tgtEl>
                                          <p:spTgt spid="4307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3073"/>
                                        </p:tgtEl>
                                        <p:attrNameLst>
                                          <p:attrName>style.visibility</p:attrName>
                                        </p:attrNameLst>
                                      </p:cBhvr>
                                      <p:to>
                                        <p:strVal val="visible"/>
                                      </p:to>
                                    </p:set>
                                    <p:animEffect transition="in" filter="fade">
                                      <p:cBhvr>
                                        <p:cTn id="107" dur="2000"/>
                                        <p:tgtEl>
                                          <p:spTgt spid="4307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3074"/>
                                        </p:tgtEl>
                                        <p:attrNameLst>
                                          <p:attrName>style.visibility</p:attrName>
                                        </p:attrNameLst>
                                      </p:cBhvr>
                                      <p:to>
                                        <p:strVal val="visible"/>
                                      </p:to>
                                    </p:set>
                                    <p:animEffect transition="in" filter="fade">
                                      <p:cBhvr>
                                        <p:cTn id="110" dur="2000"/>
                                        <p:tgtEl>
                                          <p:spTgt spid="430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3075"/>
                                        </p:tgtEl>
                                        <p:attrNameLst>
                                          <p:attrName>style.visibility</p:attrName>
                                        </p:attrNameLst>
                                      </p:cBhvr>
                                      <p:to>
                                        <p:strVal val="visible"/>
                                      </p:to>
                                    </p:set>
                                    <p:animEffect transition="in" filter="fade">
                                      <p:cBhvr>
                                        <p:cTn id="113" dur="2000"/>
                                        <p:tgtEl>
                                          <p:spTgt spid="4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P spid="43030" grpId="0" animBg="1"/>
      <p:bldP spid="43031" grpId="0" animBg="1"/>
      <p:bldP spid="43032" grpId="0"/>
      <p:bldP spid="43035" grpId="0" animBg="1"/>
      <p:bldP spid="43036" grpId="0"/>
      <p:bldP spid="43037" grpId="0"/>
      <p:bldP spid="43043" grpId="0"/>
      <p:bldP spid="43044" grpId="0" animBg="1"/>
      <p:bldP spid="43045" grpId="0"/>
      <p:bldP spid="43046" grpId="0" animBg="1"/>
      <p:bldP spid="43047" grpId="0" animBg="1"/>
      <p:bldP spid="43048" grpId="0" animBg="1"/>
      <p:bldP spid="43049" grpId="0"/>
      <p:bldP spid="43050" grpId="0" animBg="1"/>
      <p:bldP spid="43051" grpId="0"/>
      <p:bldP spid="43052" grpId="0"/>
      <p:bldP spid="43053" grpId="0" animBg="1"/>
      <p:bldP spid="43054" grpId="0"/>
      <p:bldP spid="43055" grpId="0" animBg="1"/>
      <p:bldP spid="43056" grpId="0"/>
      <p:bldP spid="43057" grpId="0" animBg="1"/>
      <p:bldP spid="43058" grpId="0"/>
      <p:bldP spid="43063" grpId="0"/>
      <p:bldP spid="43065" grpId="0" animBg="1"/>
      <p:bldP spid="43066" grpId="0" animBg="1"/>
      <p:bldP spid="43067" grpId="0" animBg="1"/>
      <p:bldP spid="43068" grpId="0"/>
      <p:bldP spid="43069" grpId="0" animBg="1"/>
      <p:bldP spid="43070" grpId="0"/>
      <p:bldP spid="43071" grpId="0" animBg="1"/>
      <p:bldP spid="43072" grpId="0"/>
      <p:bldP spid="43073" grpId="0"/>
      <p:bldP spid="43074" grpId="0" animBg="1"/>
      <p:bldP spid="43075" grpId="0"/>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2BECC969-42C2-4BFD-A5D2-4C29969ADE00}" type="slidenum">
              <a:rPr lang="en-US"/>
              <a:pPr/>
              <a:t>394</a:t>
            </a:fld>
            <a:endParaRPr lang="en-US"/>
          </a:p>
        </p:txBody>
      </p:sp>
      <p:sp>
        <p:nvSpPr>
          <p:cNvPr id="88066" name="Rectangle 2"/>
          <p:cNvSpPr>
            <a:spLocks noGrp="1" noChangeArrowheads="1"/>
          </p:cNvSpPr>
          <p:nvPr>
            <p:ph type="title"/>
          </p:nvPr>
        </p:nvSpPr>
        <p:spPr/>
        <p:txBody>
          <a:bodyPr/>
          <a:lstStyle/>
          <a:p>
            <a:r>
              <a:rPr lang="en-US"/>
              <a:t>More Implementation Details</a:t>
            </a:r>
          </a:p>
        </p:txBody>
      </p:sp>
      <p:sp>
        <p:nvSpPr>
          <p:cNvPr id="88067" name="Rectangle 3"/>
          <p:cNvSpPr>
            <a:spLocks noGrp="1" noChangeArrowheads="1"/>
          </p:cNvSpPr>
          <p:nvPr>
            <p:ph type="body" idx="1"/>
          </p:nvPr>
        </p:nvSpPr>
        <p:spPr/>
        <p:txBody>
          <a:bodyPr/>
          <a:lstStyle/>
          <a:p>
            <a:r>
              <a:rPr lang="en-US"/>
              <a:t>New Page Color (NPC) bits stored in TLB</a:t>
            </a:r>
          </a:p>
          <a:p>
            <a:r>
              <a:rPr lang="en-US"/>
              <a:t>Re-coloring</a:t>
            </a:r>
          </a:p>
          <a:p>
            <a:pPr lvl="1"/>
            <a:r>
              <a:rPr lang="en-US"/>
              <a:t>Just have to change NPC and make that visible</a:t>
            </a:r>
          </a:p>
          <a:p>
            <a:pPr lvl="2"/>
            <a:r>
              <a:rPr lang="en-US"/>
              <a:t>Just like OPC→NPC conversion!</a:t>
            </a:r>
          </a:p>
          <a:p>
            <a:r>
              <a:rPr lang="en-US"/>
              <a:t>Re-coloring page =&gt; TLB shootdown!</a:t>
            </a:r>
          </a:p>
          <a:p>
            <a:r>
              <a:rPr lang="en-US"/>
              <a:t>Moving pages : </a:t>
            </a:r>
          </a:p>
          <a:p>
            <a:pPr lvl="1"/>
            <a:r>
              <a:rPr lang="en-US"/>
              <a:t>Dirty lines : have to write back – overhead!</a:t>
            </a:r>
          </a:p>
          <a:p>
            <a:pPr lvl="1"/>
            <a:r>
              <a:rPr lang="en-US"/>
              <a:t>Warming up new locations in caches!</a:t>
            </a:r>
          </a:p>
        </p:txBody>
      </p:sp>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4294967295"/>
          </p:nvPr>
        </p:nvSpPr>
        <p:spPr>
          <a:xfrm>
            <a:off x="6553200" y="6248400"/>
            <a:ext cx="2133600" cy="476250"/>
          </a:xfrm>
          <a:prstGeom prst="rect">
            <a:avLst/>
          </a:prstGeom>
        </p:spPr>
        <p:txBody>
          <a:bodyPr/>
          <a:lstStyle/>
          <a:p>
            <a:fld id="{6C79890F-2FE1-4EDC-80B1-05F00A040342}" type="slidenum">
              <a:rPr lang="en-US"/>
              <a:pPr/>
              <a:t>395</a:t>
            </a:fld>
            <a:endParaRPr lang="en-US"/>
          </a:p>
        </p:txBody>
      </p:sp>
      <p:sp>
        <p:nvSpPr>
          <p:cNvPr id="71682" name="Rectangle 2"/>
          <p:cNvSpPr>
            <a:spLocks noGrp="1" noChangeArrowheads="1"/>
          </p:cNvSpPr>
          <p:nvPr>
            <p:ph type="title"/>
          </p:nvPr>
        </p:nvSpPr>
        <p:spPr/>
        <p:txBody>
          <a:bodyPr/>
          <a:lstStyle/>
          <a:p>
            <a:r>
              <a:rPr lang="en-US"/>
              <a:t>The Catch!</a:t>
            </a:r>
          </a:p>
        </p:txBody>
      </p:sp>
      <p:sp>
        <p:nvSpPr>
          <p:cNvPr id="71684" name="Text Box 4"/>
          <p:cNvSpPr txBox="1">
            <a:spLocks noChangeArrowheads="1"/>
          </p:cNvSpPr>
          <p:nvPr/>
        </p:nvSpPr>
        <p:spPr bwMode="auto">
          <a:xfrm>
            <a:off x="990600" y="1371600"/>
            <a:ext cx="1828800" cy="457200"/>
          </a:xfrm>
          <a:prstGeom prst="rect">
            <a:avLst/>
          </a:prstGeom>
          <a:noFill/>
          <a:ln w="25400" algn="ctr">
            <a:noFill/>
            <a:miter lim="800000"/>
            <a:headEnd/>
            <a:tailEnd/>
          </a:ln>
          <a:effectLst/>
        </p:spPr>
        <p:txBody>
          <a:bodyPr>
            <a:spAutoFit/>
          </a:bodyPr>
          <a:lstStyle/>
          <a:p>
            <a:r>
              <a:rPr lang="en-US" sz="2400">
                <a:latin typeface="Calibri" pitchFamily="34" charset="0"/>
              </a:rPr>
              <a:t>Virt Addr VA</a:t>
            </a:r>
          </a:p>
        </p:txBody>
      </p:sp>
      <p:sp>
        <p:nvSpPr>
          <p:cNvPr id="71685" name="Line 5"/>
          <p:cNvSpPr>
            <a:spLocks noChangeShapeType="1"/>
          </p:cNvSpPr>
          <p:nvPr/>
        </p:nvSpPr>
        <p:spPr bwMode="auto">
          <a:xfrm>
            <a:off x="1676400" y="1828800"/>
            <a:ext cx="0" cy="6096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686" name="Rectangle 6"/>
          <p:cNvSpPr>
            <a:spLocks noChangeArrowheads="1"/>
          </p:cNvSpPr>
          <p:nvPr/>
        </p:nvSpPr>
        <p:spPr bwMode="auto">
          <a:xfrm>
            <a:off x="838200" y="2590800"/>
            <a:ext cx="1752600" cy="1066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1687" name="Line 7"/>
          <p:cNvSpPr>
            <a:spLocks noChangeShapeType="1"/>
          </p:cNvSpPr>
          <p:nvPr/>
        </p:nvSpPr>
        <p:spPr bwMode="auto">
          <a:xfrm>
            <a:off x="1371600" y="2590800"/>
            <a:ext cx="0" cy="1066800"/>
          </a:xfrm>
          <a:prstGeom prst="line">
            <a:avLst/>
          </a:prstGeom>
          <a:noFill/>
          <a:ln w="25400">
            <a:solidFill>
              <a:schemeClr val="tx1"/>
            </a:solidFill>
            <a:round/>
            <a:headEnd/>
            <a:tailEnd/>
          </a:ln>
          <a:effectLst/>
        </p:spPr>
        <p:txBody>
          <a:bodyPr>
            <a:spAutoFit/>
          </a:bodyPr>
          <a:lstStyle/>
          <a:p>
            <a:endParaRPr lang="en-US"/>
          </a:p>
        </p:txBody>
      </p:sp>
      <p:sp>
        <p:nvSpPr>
          <p:cNvPr id="71688" name="Line 8"/>
          <p:cNvSpPr>
            <a:spLocks noChangeShapeType="1"/>
          </p:cNvSpPr>
          <p:nvPr/>
        </p:nvSpPr>
        <p:spPr bwMode="auto">
          <a:xfrm>
            <a:off x="1981200" y="2590800"/>
            <a:ext cx="0" cy="1066800"/>
          </a:xfrm>
          <a:prstGeom prst="line">
            <a:avLst/>
          </a:prstGeom>
          <a:noFill/>
          <a:ln w="25400">
            <a:solidFill>
              <a:schemeClr val="tx1"/>
            </a:solidFill>
            <a:round/>
            <a:headEnd/>
            <a:tailEnd/>
          </a:ln>
          <a:effectLst/>
        </p:spPr>
        <p:txBody>
          <a:bodyPr>
            <a:spAutoFit/>
          </a:bodyPr>
          <a:lstStyle/>
          <a:p>
            <a:endParaRPr lang="en-US"/>
          </a:p>
        </p:txBody>
      </p:sp>
      <p:sp>
        <p:nvSpPr>
          <p:cNvPr id="71689" name="Line 9"/>
          <p:cNvSpPr>
            <a:spLocks noChangeShapeType="1"/>
          </p:cNvSpPr>
          <p:nvPr/>
        </p:nvSpPr>
        <p:spPr bwMode="auto">
          <a:xfrm>
            <a:off x="838200" y="2971800"/>
            <a:ext cx="1752600" cy="0"/>
          </a:xfrm>
          <a:prstGeom prst="line">
            <a:avLst/>
          </a:prstGeom>
          <a:noFill/>
          <a:ln w="25400">
            <a:solidFill>
              <a:schemeClr val="tx1"/>
            </a:solidFill>
            <a:round/>
            <a:headEnd/>
            <a:tailEnd/>
          </a:ln>
          <a:effectLst/>
        </p:spPr>
        <p:txBody>
          <a:bodyPr>
            <a:spAutoFit/>
          </a:bodyPr>
          <a:lstStyle/>
          <a:p>
            <a:endParaRPr lang="en-US"/>
          </a:p>
        </p:txBody>
      </p:sp>
      <p:sp>
        <p:nvSpPr>
          <p:cNvPr id="71690" name="Text Box 10"/>
          <p:cNvSpPr txBox="1">
            <a:spLocks noChangeArrowheads="1"/>
          </p:cNvSpPr>
          <p:nvPr/>
        </p:nvSpPr>
        <p:spPr bwMode="auto">
          <a:xfrm>
            <a:off x="762000" y="2590800"/>
            <a:ext cx="762000" cy="366713"/>
          </a:xfrm>
          <a:prstGeom prst="rect">
            <a:avLst/>
          </a:prstGeom>
          <a:noFill/>
          <a:ln w="25400" algn="ctr">
            <a:noFill/>
            <a:miter lim="800000"/>
            <a:headEnd/>
            <a:tailEnd/>
          </a:ln>
          <a:effectLst/>
        </p:spPr>
        <p:txBody>
          <a:bodyPr>
            <a:spAutoFit/>
          </a:bodyPr>
          <a:lstStyle/>
          <a:p>
            <a:r>
              <a:rPr lang="en-US"/>
              <a:t>VPN</a:t>
            </a:r>
          </a:p>
        </p:txBody>
      </p:sp>
      <p:sp>
        <p:nvSpPr>
          <p:cNvPr id="71691" name="Text Box 11"/>
          <p:cNvSpPr txBox="1">
            <a:spLocks noChangeArrowheads="1"/>
          </p:cNvSpPr>
          <p:nvPr/>
        </p:nvSpPr>
        <p:spPr bwMode="auto">
          <a:xfrm>
            <a:off x="1371600" y="2590800"/>
            <a:ext cx="762000" cy="366713"/>
          </a:xfrm>
          <a:prstGeom prst="rect">
            <a:avLst/>
          </a:prstGeom>
          <a:noFill/>
          <a:ln w="25400" algn="ctr">
            <a:noFill/>
            <a:miter lim="800000"/>
            <a:headEnd/>
            <a:tailEnd/>
          </a:ln>
          <a:effectLst/>
        </p:spPr>
        <p:txBody>
          <a:bodyPr>
            <a:spAutoFit/>
          </a:bodyPr>
          <a:lstStyle/>
          <a:p>
            <a:r>
              <a:rPr lang="en-US"/>
              <a:t>PPN</a:t>
            </a:r>
          </a:p>
        </p:txBody>
      </p:sp>
      <p:sp>
        <p:nvSpPr>
          <p:cNvPr id="71693" name="Text Box 13"/>
          <p:cNvSpPr txBox="1">
            <a:spLocks noChangeArrowheads="1"/>
          </p:cNvSpPr>
          <p:nvPr/>
        </p:nvSpPr>
        <p:spPr bwMode="auto">
          <a:xfrm>
            <a:off x="1981200" y="2590800"/>
            <a:ext cx="762000" cy="366713"/>
          </a:xfrm>
          <a:prstGeom prst="rect">
            <a:avLst/>
          </a:prstGeom>
          <a:noFill/>
          <a:ln w="25400" algn="ctr">
            <a:noFill/>
            <a:miter lim="800000"/>
            <a:headEnd/>
            <a:tailEnd/>
          </a:ln>
          <a:effectLst/>
        </p:spPr>
        <p:txBody>
          <a:bodyPr>
            <a:spAutoFit/>
          </a:bodyPr>
          <a:lstStyle/>
          <a:p>
            <a:r>
              <a:rPr lang="en-US"/>
              <a:t>NPC</a:t>
            </a:r>
          </a:p>
        </p:txBody>
      </p:sp>
      <p:sp>
        <p:nvSpPr>
          <p:cNvPr id="71694" name="Line 14"/>
          <p:cNvSpPr>
            <a:spLocks noChangeShapeType="1"/>
          </p:cNvSpPr>
          <p:nvPr/>
        </p:nvSpPr>
        <p:spPr bwMode="auto">
          <a:xfrm>
            <a:off x="1676400" y="3810000"/>
            <a:ext cx="0" cy="5334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696" name="Rectangle 16"/>
          <p:cNvSpPr>
            <a:spLocks noChangeArrowheads="1"/>
          </p:cNvSpPr>
          <p:nvPr/>
        </p:nvSpPr>
        <p:spPr bwMode="auto">
          <a:xfrm>
            <a:off x="838200" y="3200400"/>
            <a:ext cx="1752600" cy="152400"/>
          </a:xfrm>
          <a:prstGeom prst="rect">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71697" name="Rectangle 17"/>
          <p:cNvSpPr>
            <a:spLocks noChangeArrowheads="1"/>
          </p:cNvSpPr>
          <p:nvPr/>
        </p:nvSpPr>
        <p:spPr bwMode="auto">
          <a:xfrm>
            <a:off x="1047750" y="4495800"/>
            <a:ext cx="215265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1699" name="Rectangle 19"/>
          <p:cNvSpPr>
            <a:spLocks noChangeArrowheads="1"/>
          </p:cNvSpPr>
          <p:nvPr/>
        </p:nvSpPr>
        <p:spPr bwMode="auto">
          <a:xfrm>
            <a:off x="3429000" y="4495800"/>
            <a:ext cx="914400" cy="609600"/>
          </a:xfrm>
          <a:prstGeom prst="rect">
            <a:avLst/>
          </a:prstGeom>
          <a:solidFill>
            <a:srgbClr val="00FFFF"/>
          </a:solidFill>
          <a:ln w="25400" algn="ctr">
            <a:solidFill>
              <a:schemeClr val="tx1"/>
            </a:solidFill>
            <a:miter lim="800000"/>
            <a:headEnd/>
            <a:tailEnd/>
          </a:ln>
          <a:effectLst/>
        </p:spPr>
        <p:txBody>
          <a:bodyPr anchor="ctr">
            <a:spAutoFit/>
          </a:bodyPr>
          <a:lstStyle/>
          <a:p>
            <a:endParaRPr lang="en-US"/>
          </a:p>
        </p:txBody>
      </p:sp>
      <p:sp>
        <p:nvSpPr>
          <p:cNvPr id="71701" name="Rectangle 21"/>
          <p:cNvSpPr>
            <a:spLocks noChangeArrowheads="1"/>
          </p:cNvSpPr>
          <p:nvPr/>
        </p:nvSpPr>
        <p:spPr bwMode="auto">
          <a:xfrm>
            <a:off x="152400" y="4495800"/>
            <a:ext cx="59055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71704" name="Rectangle 24"/>
          <p:cNvSpPr>
            <a:spLocks noChangeArrowheads="1"/>
          </p:cNvSpPr>
          <p:nvPr/>
        </p:nvSpPr>
        <p:spPr bwMode="auto">
          <a:xfrm>
            <a:off x="3124200" y="4495800"/>
            <a:ext cx="354013" cy="609600"/>
          </a:xfrm>
          <a:prstGeom prst="rect">
            <a:avLst/>
          </a:prstGeom>
          <a:solidFill>
            <a:srgbClr val="0000FF"/>
          </a:solidFill>
          <a:ln w="25400" algn="ctr">
            <a:solidFill>
              <a:schemeClr val="tx1"/>
            </a:solidFill>
            <a:miter lim="800000"/>
            <a:headEnd/>
            <a:tailEnd/>
          </a:ln>
          <a:effectLst/>
        </p:spPr>
        <p:txBody>
          <a:bodyPr anchor="ctr">
            <a:spAutoFit/>
          </a:bodyPr>
          <a:lstStyle/>
          <a:p>
            <a:endParaRPr lang="en-US"/>
          </a:p>
        </p:txBody>
      </p:sp>
      <p:sp>
        <p:nvSpPr>
          <p:cNvPr id="71706" name="Rectangle 26"/>
          <p:cNvSpPr>
            <a:spLocks noChangeArrowheads="1"/>
          </p:cNvSpPr>
          <p:nvPr/>
        </p:nvSpPr>
        <p:spPr bwMode="auto">
          <a:xfrm>
            <a:off x="685800" y="4495800"/>
            <a:ext cx="354013" cy="609600"/>
          </a:xfrm>
          <a:prstGeom prst="rect">
            <a:avLst/>
          </a:prstGeom>
          <a:solidFill>
            <a:srgbClr val="FF00FF"/>
          </a:solidFill>
          <a:ln w="25400" algn="ctr">
            <a:solidFill>
              <a:schemeClr val="tx1"/>
            </a:solidFill>
            <a:miter lim="800000"/>
            <a:headEnd/>
            <a:tailEnd/>
          </a:ln>
          <a:effectLst/>
        </p:spPr>
        <p:txBody>
          <a:bodyPr anchor="ctr">
            <a:spAutoFit/>
          </a:bodyPr>
          <a:lstStyle/>
          <a:p>
            <a:endParaRPr lang="en-US"/>
          </a:p>
        </p:txBody>
      </p:sp>
      <p:sp>
        <p:nvSpPr>
          <p:cNvPr id="71708" name="Text Box 28"/>
          <p:cNvSpPr txBox="1">
            <a:spLocks noChangeArrowheads="1"/>
          </p:cNvSpPr>
          <p:nvPr/>
        </p:nvSpPr>
        <p:spPr bwMode="auto">
          <a:xfrm>
            <a:off x="1600200" y="4572000"/>
            <a:ext cx="762000" cy="457200"/>
          </a:xfrm>
          <a:prstGeom prst="rect">
            <a:avLst/>
          </a:prstGeom>
          <a:noFill/>
          <a:ln w="25400" algn="ctr">
            <a:noFill/>
            <a:miter lim="800000"/>
            <a:headEnd/>
            <a:tailEnd/>
          </a:ln>
          <a:effectLst/>
        </p:spPr>
        <p:txBody>
          <a:bodyPr>
            <a:spAutoFit/>
          </a:bodyPr>
          <a:lstStyle/>
          <a:p>
            <a:r>
              <a:rPr lang="en-US" sz="2400">
                <a:latin typeface="Calibri" pitchFamily="34" charset="0"/>
              </a:rPr>
              <a:t>PA1</a:t>
            </a:r>
          </a:p>
        </p:txBody>
      </p:sp>
      <p:sp>
        <p:nvSpPr>
          <p:cNvPr id="71710" name="Line 30"/>
          <p:cNvSpPr>
            <a:spLocks noChangeShapeType="1"/>
          </p:cNvSpPr>
          <p:nvPr/>
        </p:nvSpPr>
        <p:spPr bwMode="auto">
          <a:xfrm flipH="1">
            <a:off x="2514600" y="2590800"/>
            <a:ext cx="1066800" cy="6858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711" name="AutoShape 31"/>
          <p:cNvSpPr>
            <a:spLocks noChangeArrowheads="1"/>
          </p:cNvSpPr>
          <p:nvPr/>
        </p:nvSpPr>
        <p:spPr bwMode="auto">
          <a:xfrm>
            <a:off x="3200400" y="1524000"/>
            <a:ext cx="1981200" cy="1600200"/>
          </a:xfrm>
          <a:prstGeom prst="irregularSeal1">
            <a:avLst/>
          </a:prstGeom>
          <a:solidFill>
            <a:srgbClr val="FFFF00"/>
          </a:solidFill>
          <a:ln w="25400" algn="ctr">
            <a:solidFill>
              <a:schemeClr val="tx1"/>
            </a:solidFill>
            <a:miter lim="800000"/>
            <a:headEnd/>
            <a:tailEnd/>
          </a:ln>
          <a:effectLst/>
        </p:spPr>
        <p:txBody>
          <a:bodyPr wrap="none" anchor="ctr">
            <a:spAutoFit/>
          </a:bodyPr>
          <a:lstStyle/>
          <a:p>
            <a:endParaRPr lang="en-US"/>
          </a:p>
        </p:txBody>
      </p:sp>
      <p:sp>
        <p:nvSpPr>
          <p:cNvPr id="71712" name="Text Box 32"/>
          <p:cNvSpPr txBox="1">
            <a:spLocks noChangeArrowheads="1"/>
          </p:cNvSpPr>
          <p:nvPr/>
        </p:nvSpPr>
        <p:spPr bwMode="auto">
          <a:xfrm>
            <a:off x="3657600" y="2133600"/>
            <a:ext cx="1066800" cy="366713"/>
          </a:xfrm>
          <a:prstGeom prst="rect">
            <a:avLst/>
          </a:prstGeom>
          <a:noFill/>
          <a:ln w="25400" algn="ctr">
            <a:noFill/>
            <a:miter lim="800000"/>
            <a:headEnd/>
            <a:tailEnd/>
          </a:ln>
          <a:effectLst/>
        </p:spPr>
        <p:txBody>
          <a:bodyPr>
            <a:spAutoFit/>
          </a:bodyPr>
          <a:lstStyle/>
          <a:p>
            <a:r>
              <a:rPr lang="en-US"/>
              <a:t>Eviction</a:t>
            </a:r>
          </a:p>
        </p:txBody>
      </p:sp>
      <p:sp>
        <p:nvSpPr>
          <p:cNvPr id="71713" name="Text Box 33"/>
          <p:cNvSpPr txBox="1">
            <a:spLocks noChangeArrowheads="1"/>
          </p:cNvSpPr>
          <p:nvPr/>
        </p:nvSpPr>
        <p:spPr bwMode="auto">
          <a:xfrm>
            <a:off x="6019800" y="1371600"/>
            <a:ext cx="1828800" cy="457200"/>
          </a:xfrm>
          <a:prstGeom prst="rect">
            <a:avLst/>
          </a:prstGeom>
          <a:noFill/>
          <a:ln w="25400" algn="ctr">
            <a:noFill/>
            <a:miter lim="800000"/>
            <a:headEnd/>
            <a:tailEnd/>
          </a:ln>
          <a:effectLst/>
        </p:spPr>
        <p:txBody>
          <a:bodyPr>
            <a:spAutoFit/>
          </a:bodyPr>
          <a:lstStyle/>
          <a:p>
            <a:r>
              <a:rPr lang="en-US" sz="2400">
                <a:latin typeface="Calibri" pitchFamily="34" charset="0"/>
              </a:rPr>
              <a:t>Virt Addr VA</a:t>
            </a:r>
          </a:p>
        </p:txBody>
      </p:sp>
      <p:sp>
        <p:nvSpPr>
          <p:cNvPr id="71714" name="Rectangle 34"/>
          <p:cNvSpPr>
            <a:spLocks noChangeArrowheads="1"/>
          </p:cNvSpPr>
          <p:nvPr/>
        </p:nvSpPr>
        <p:spPr bwMode="auto">
          <a:xfrm>
            <a:off x="6172200" y="2590800"/>
            <a:ext cx="1752600" cy="1066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1715" name="Line 35"/>
          <p:cNvSpPr>
            <a:spLocks noChangeShapeType="1"/>
          </p:cNvSpPr>
          <p:nvPr/>
        </p:nvSpPr>
        <p:spPr bwMode="auto">
          <a:xfrm>
            <a:off x="6705600" y="2590800"/>
            <a:ext cx="0" cy="1066800"/>
          </a:xfrm>
          <a:prstGeom prst="line">
            <a:avLst/>
          </a:prstGeom>
          <a:noFill/>
          <a:ln w="25400">
            <a:solidFill>
              <a:schemeClr val="tx1"/>
            </a:solidFill>
            <a:round/>
            <a:headEnd/>
            <a:tailEnd/>
          </a:ln>
          <a:effectLst/>
        </p:spPr>
        <p:txBody>
          <a:bodyPr>
            <a:spAutoFit/>
          </a:bodyPr>
          <a:lstStyle/>
          <a:p>
            <a:endParaRPr lang="en-US"/>
          </a:p>
        </p:txBody>
      </p:sp>
      <p:sp>
        <p:nvSpPr>
          <p:cNvPr id="71716" name="Line 36"/>
          <p:cNvSpPr>
            <a:spLocks noChangeShapeType="1"/>
          </p:cNvSpPr>
          <p:nvPr/>
        </p:nvSpPr>
        <p:spPr bwMode="auto">
          <a:xfrm>
            <a:off x="7315200" y="2590800"/>
            <a:ext cx="0" cy="1066800"/>
          </a:xfrm>
          <a:prstGeom prst="line">
            <a:avLst/>
          </a:prstGeom>
          <a:noFill/>
          <a:ln w="25400">
            <a:solidFill>
              <a:schemeClr val="tx1"/>
            </a:solidFill>
            <a:round/>
            <a:headEnd/>
            <a:tailEnd/>
          </a:ln>
          <a:effectLst/>
        </p:spPr>
        <p:txBody>
          <a:bodyPr>
            <a:spAutoFit/>
          </a:bodyPr>
          <a:lstStyle/>
          <a:p>
            <a:endParaRPr lang="en-US"/>
          </a:p>
        </p:txBody>
      </p:sp>
      <p:sp>
        <p:nvSpPr>
          <p:cNvPr id="71717" name="Line 37"/>
          <p:cNvSpPr>
            <a:spLocks noChangeShapeType="1"/>
          </p:cNvSpPr>
          <p:nvPr/>
        </p:nvSpPr>
        <p:spPr bwMode="auto">
          <a:xfrm>
            <a:off x="6172200" y="2971800"/>
            <a:ext cx="1752600" cy="0"/>
          </a:xfrm>
          <a:prstGeom prst="line">
            <a:avLst/>
          </a:prstGeom>
          <a:noFill/>
          <a:ln w="25400">
            <a:solidFill>
              <a:schemeClr val="tx1"/>
            </a:solidFill>
            <a:round/>
            <a:headEnd/>
            <a:tailEnd/>
          </a:ln>
          <a:effectLst/>
        </p:spPr>
        <p:txBody>
          <a:bodyPr>
            <a:spAutoFit/>
          </a:bodyPr>
          <a:lstStyle/>
          <a:p>
            <a:endParaRPr lang="en-US"/>
          </a:p>
        </p:txBody>
      </p:sp>
      <p:sp>
        <p:nvSpPr>
          <p:cNvPr id="71718" name="Text Box 38"/>
          <p:cNvSpPr txBox="1">
            <a:spLocks noChangeArrowheads="1"/>
          </p:cNvSpPr>
          <p:nvPr/>
        </p:nvSpPr>
        <p:spPr bwMode="auto">
          <a:xfrm>
            <a:off x="6096000" y="2590800"/>
            <a:ext cx="762000" cy="366713"/>
          </a:xfrm>
          <a:prstGeom prst="rect">
            <a:avLst/>
          </a:prstGeom>
          <a:noFill/>
          <a:ln w="25400" algn="ctr">
            <a:noFill/>
            <a:miter lim="800000"/>
            <a:headEnd/>
            <a:tailEnd/>
          </a:ln>
          <a:effectLst/>
        </p:spPr>
        <p:txBody>
          <a:bodyPr>
            <a:spAutoFit/>
          </a:bodyPr>
          <a:lstStyle/>
          <a:p>
            <a:r>
              <a:rPr lang="en-US"/>
              <a:t>VPN</a:t>
            </a:r>
          </a:p>
        </p:txBody>
      </p:sp>
      <p:sp>
        <p:nvSpPr>
          <p:cNvPr id="71719" name="Text Box 39"/>
          <p:cNvSpPr txBox="1">
            <a:spLocks noChangeArrowheads="1"/>
          </p:cNvSpPr>
          <p:nvPr/>
        </p:nvSpPr>
        <p:spPr bwMode="auto">
          <a:xfrm>
            <a:off x="6705600" y="2590800"/>
            <a:ext cx="762000" cy="366713"/>
          </a:xfrm>
          <a:prstGeom prst="rect">
            <a:avLst/>
          </a:prstGeom>
          <a:noFill/>
          <a:ln w="25400" algn="ctr">
            <a:noFill/>
            <a:miter lim="800000"/>
            <a:headEnd/>
            <a:tailEnd/>
          </a:ln>
          <a:effectLst/>
        </p:spPr>
        <p:txBody>
          <a:bodyPr>
            <a:spAutoFit/>
          </a:bodyPr>
          <a:lstStyle/>
          <a:p>
            <a:r>
              <a:rPr lang="en-US"/>
              <a:t>PPN</a:t>
            </a:r>
          </a:p>
        </p:txBody>
      </p:sp>
      <p:sp>
        <p:nvSpPr>
          <p:cNvPr id="71720" name="Text Box 40"/>
          <p:cNvSpPr txBox="1">
            <a:spLocks noChangeArrowheads="1"/>
          </p:cNvSpPr>
          <p:nvPr/>
        </p:nvSpPr>
        <p:spPr bwMode="auto">
          <a:xfrm>
            <a:off x="7315200" y="2590800"/>
            <a:ext cx="762000" cy="366713"/>
          </a:xfrm>
          <a:prstGeom prst="rect">
            <a:avLst/>
          </a:prstGeom>
          <a:noFill/>
          <a:ln w="25400" algn="ctr">
            <a:noFill/>
            <a:miter lim="800000"/>
            <a:headEnd/>
            <a:tailEnd/>
          </a:ln>
          <a:effectLst/>
        </p:spPr>
        <p:txBody>
          <a:bodyPr>
            <a:spAutoFit/>
          </a:bodyPr>
          <a:lstStyle/>
          <a:p>
            <a:r>
              <a:rPr lang="en-US"/>
              <a:t>NPC</a:t>
            </a:r>
          </a:p>
        </p:txBody>
      </p:sp>
      <p:sp>
        <p:nvSpPr>
          <p:cNvPr id="71722" name="Line 42"/>
          <p:cNvSpPr>
            <a:spLocks noChangeShapeType="1"/>
          </p:cNvSpPr>
          <p:nvPr/>
        </p:nvSpPr>
        <p:spPr bwMode="auto">
          <a:xfrm>
            <a:off x="6781800" y="1828800"/>
            <a:ext cx="0" cy="6096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723" name="AutoShape 43"/>
          <p:cNvSpPr>
            <a:spLocks noChangeArrowheads="1"/>
          </p:cNvSpPr>
          <p:nvPr/>
        </p:nvSpPr>
        <p:spPr bwMode="auto">
          <a:xfrm>
            <a:off x="5791200" y="2209800"/>
            <a:ext cx="2590800" cy="1828800"/>
          </a:xfrm>
          <a:prstGeom prst="irregularSeal1">
            <a:avLst/>
          </a:prstGeom>
          <a:solidFill>
            <a:srgbClr val="FF0000"/>
          </a:solidFill>
          <a:ln w="25400" algn="ctr">
            <a:solidFill>
              <a:schemeClr val="tx1"/>
            </a:solidFill>
            <a:miter lim="800000"/>
            <a:headEnd/>
            <a:tailEnd/>
          </a:ln>
          <a:effectLst/>
        </p:spPr>
        <p:txBody>
          <a:bodyPr wrap="none" anchor="ctr">
            <a:spAutoFit/>
          </a:bodyPr>
          <a:lstStyle/>
          <a:p>
            <a:endParaRPr lang="en-US"/>
          </a:p>
        </p:txBody>
      </p:sp>
      <p:sp>
        <p:nvSpPr>
          <p:cNvPr id="71724" name="Text Box 44"/>
          <p:cNvSpPr txBox="1">
            <a:spLocks noChangeArrowheads="1"/>
          </p:cNvSpPr>
          <p:nvPr/>
        </p:nvSpPr>
        <p:spPr bwMode="auto">
          <a:xfrm>
            <a:off x="6172200" y="2841625"/>
            <a:ext cx="1752600" cy="457200"/>
          </a:xfrm>
          <a:prstGeom prst="rect">
            <a:avLst/>
          </a:prstGeom>
          <a:noFill/>
          <a:ln w="25400" algn="ctr">
            <a:noFill/>
            <a:miter lim="800000"/>
            <a:headEnd/>
            <a:tailEnd/>
          </a:ln>
          <a:effectLst/>
        </p:spPr>
        <p:txBody>
          <a:bodyPr>
            <a:spAutoFit/>
          </a:bodyPr>
          <a:lstStyle/>
          <a:p>
            <a:r>
              <a:rPr lang="en-US" sz="2400">
                <a:latin typeface="Calibri" pitchFamily="34" charset="0"/>
              </a:rPr>
              <a:t>TLB Miss!!</a:t>
            </a:r>
          </a:p>
        </p:txBody>
      </p:sp>
      <p:sp>
        <p:nvSpPr>
          <p:cNvPr id="71725" name="Line 45"/>
          <p:cNvSpPr>
            <a:spLocks noChangeShapeType="1"/>
          </p:cNvSpPr>
          <p:nvPr/>
        </p:nvSpPr>
        <p:spPr bwMode="auto">
          <a:xfrm>
            <a:off x="6934200" y="3962400"/>
            <a:ext cx="0" cy="762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726" name="Text Box 46"/>
          <p:cNvSpPr txBox="1">
            <a:spLocks noChangeArrowheads="1"/>
          </p:cNvSpPr>
          <p:nvPr/>
        </p:nvSpPr>
        <p:spPr bwMode="auto">
          <a:xfrm>
            <a:off x="6858000" y="3886200"/>
            <a:ext cx="1981200" cy="822325"/>
          </a:xfrm>
          <a:prstGeom prst="rect">
            <a:avLst/>
          </a:prstGeom>
          <a:noFill/>
          <a:ln w="25400" algn="ctr">
            <a:noFill/>
            <a:miter lim="800000"/>
            <a:headEnd/>
            <a:tailEnd/>
          </a:ln>
          <a:effectLst/>
        </p:spPr>
        <p:txBody>
          <a:bodyPr>
            <a:spAutoFit/>
          </a:bodyPr>
          <a:lstStyle/>
          <a:p>
            <a:pPr algn="ctr"/>
            <a:r>
              <a:rPr lang="en-US" sz="2400">
                <a:solidFill>
                  <a:srgbClr val="FF0000"/>
                </a:solidFill>
                <a:latin typeface="Calibri" pitchFamily="34" charset="0"/>
              </a:rPr>
              <a:t>Translation Table (TT)</a:t>
            </a:r>
          </a:p>
        </p:txBody>
      </p:sp>
      <p:sp>
        <p:nvSpPr>
          <p:cNvPr id="71727" name="Rectangle 47"/>
          <p:cNvSpPr>
            <a:spLocks noChangeArrowheads="1"/>
          </p:cNvSpPr>
          <p:nvPr/>
        </p:nvSpPr>
        <p:spPr bwMode="auto">
          <a:xfrm>
            <a:off x="5638800" y="4800600"/>
            <a:ext cx="3048000" cy="1828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1728" name="Line 48"/>
          <p:cNvSpPr>
            <a:spLocks noChangeShapeType="1"/>
          </p:cNvSpPr>
          <p:nvPr/>
        </p:nvSpPr>
        <p:spPr bwMode="auto">
          <a:xfrm>
            <a:off x="6400800" y="4800600"/>
            <a:ext cx="0" cy="1828800"/>
          </a:xfrm>
          <a:prstGeom prst="line">
            <a:avLst/>
          </a:prstGeom>
          <a:noFill/>
          <a:ln w="25400">
            <a:solidFill>
              <a:schemeClr val="tx1"/>
            </a:solidFill>
            <a:round/>
            <a:headEnd/>
            <a:tailEnd/>
          </a:ln>
          <a:effectLst/>
        </p:spPr>
        <p:txBody>
          <a:bodyPr>
            <a:spAutoFit/>
          </a:bodyPr>
          <a:lstStyle/>
          <a:p>
            <a:endParaRPr lang="en-US"/>
          </a:p>
        </p:txBody>
      </p:sp>
      <p:sp>
        <p:nvSpPr>
          <p:cNvPr id="71729" name="Line 49"/>
          <p:cNvSpPr>
            <a:spLocks noChangeShapeType="1"/>
          </p:cNvSpPr>
          <p:nvPr/>
        </p:nvSpPr>
        <p:spPr bwMode="auto">
          <a:xfrm>
            <a:off x="7086600" y="4800600"/>
            <a:ext cx="0" cy="1828800"/>
          </a:xfrm>
          <a:prstGeom prst="line">
            <a:avLst/>
          </a:prstGeom>
          <a:noFill/>
          <a:ln w="25400">
            <a:solidFill>
              <a:schemeClr val="tx1"/>
            </a:solidFill>
            <a:round/>
            <a:headEnd/>
            <a:tailEnd/>
          </a:ln>
          <a:effectLst/>
        </p:spPr>
        <p:txBody>
          <a:bodyPr>
            <a:spAutoFit/>
          </a:bodyPr>
          <a:lstStyle/>
          <a:p>
            <a:endParaRPr lang="en-US"/>
          </a:p>
        </p:txBody>
      </p:sp>
      <p:sp>
        <p:nvSpPr>
          <p:cNvPr id="71730" name="Line 50"/>
          <p:cNvSpPr>
            <a:spLocks noChangeShapeType="1"/>
          </p:cNvSpPr>
          <p:nvPr/>
        </p:nvSpPr>
        <p:spPr bwMode="auto">
          <a:xfrm>
            <a:off x="7924800" y="4800600"/>
            <a:ext cx="0" cy="1828800"/>
          </a:xfrm>
          <a:prstGeom prst="line">
            <a:avLst/>
          </a:prstGeom>
          <a:noFill/>
          <a:ln w="25400">
            <a:solidFill>
              <a:schemeClr val="tx1"/>
            </a:solidFill>
            <a:round/>
            <a:headEnd/>
            <a:tailEnd/>
          </a:ln>
          <a:effectLst/>
        </p:spPr>
        <p:txBody>
          <a:bodyPr>
            <a:spAutoFit/>
          </a:bodyPr>
          <a:lstStyle/>
          <a:p>
            <a:endParaRPr lang="en-US"/>
          </a:p>
        </p:txBody>
      </p:sp>
      <p:sp>
        <p:nvSpPr>
          <p:cNvPr id="71731" name="Text Box 51"/>
          <p:cNvSpPr txBox="1">
            <a:spLocks noChangeArrowheads="1"/>
          </p:cNvSpPr>
          <p:nvPr/>
        </p:nvSpPr>
        <p:spPr bwMode="auto">
          <a:xfrm>
            <a:off x="5638800" y="4876800"/>
            <a:ext cx="685800" cy="366713"/>
          </a:xfrm>
          <a:prstGeom prst="rect">
            <a:avLst/>
          </a:prstGeom>
          <a:noFill/>
          <a:ln w="25400" algn="ctr">
            <a:noFill/>
            <a:miter lim="800000"/>
            <a:headEnd/>
            <a:tailEnd/>
          </a:ln>
          <a:effectLst/>
        </p:spPr>
        <p:txBody>
          <a:bodyPr>
            <a:spAutoFit/>
          </a:bodyPr>
          <a:lstStyle/>
          <a:p>
            <a:r>
              <a:rPr lang="en-US"/>
              <a:t>VPN</a:t>
            </a:r>
          </a:p>
        </p:txBody>
      </p:sp>
      <p:sp>
        <p:nvSpPr>
          <p:cNvPr id="71732" name="Text Box 52"/>
          <p:cNvSpPr txBox="1">
            <a:spLocks noChangeArrowheads="1"/>
          </p:cNvSpPr>
          <p:nvPr/>
        </p:nvSpPr>
        <p:spPr bwMode="auto">
          <a:xfrm>
            <a:off x="6400800" y="4876800"/>
            <a:ext cx="685800" cy="366713"/>
          </a:xfrm>
          <a:prstGeom prst="rect">
            <a:avLst/>
          </a:prstGeom>
          <a:noFill/>
          <a:ln w="25400" algn="ctr">
            <a:noFill/>
            <a:miter lim="800000"/>
            <a:headEnd/>
            <a:tailEnd/>
          </a:ln>
          <a:effectLst/>
        </p:spPr>
        <p:txBody>
          <a:bodyPr>
            <a:spAutoFit/>
          </a:bodyPr>
          <a:lstStyle/>
          <a:p>
            <a:r>
              <a:rPr lang="en-US"/>
              <a:t>PPN</a:t>
            </a:r>
          </a:p>
        </p:txBody>
      </p:sp>
      <p:sp>
        <p:nvSpPr>
          <p:cNvPr id="71733" name="Text Box 53"/>
          <p:cNvSpPr txBox="1">
            <a:spLocks noChangeArrowheads="1"/>
          </p:cNvSpPr>
          <p:nvPr/>
        </p:nvSpPr>
        <p:spPr bwMode="auto">
          <a:xfrm>
            <a:off x="7162800" y="4876800"/>
            <a:ext cx="685800" cy="366713"/>
          </a:xfrm>
          <a:prstGeom prst="rect">
            <a:avLst/>
          </a:prstGeom>
          <a:noFill/>
          <a:ln w="25400" algn="ctr">
            <a:noFill/>
            <a:miter lim="800000"/>
            <a:headEnd/>
            <a:tailEnd/>
          </a:ln>
          <a:effectLst/>
        </p:spPr>
        <p:txBody>
          <a:bodyPr>
            <a:spAutoFit/>
          </a:bodyPr>
          <a:lstStyle/>
          <a:p>
            <a:r>
              <a:rPr lang="en-US"/>
              <a:t>NPC</a:t>
            </a:r>
          </a:p>
        </p:txBody>
      </p:sp>
      <p:sp>
        <p:nvSpPr>
          <p:cNvPr id="71734" name="Text Box 54"/>
          <p:cNvSpPr txBox="1">
            <a:spLocks noChangeArrowheads="1"/>
          </p:cNvSpPr>
          <p:nvPr/>
        </p:nvSpPr>
        <p:spPr bwMode="auto">
          <a:xfrm>
            <a:off x="7848600" y="4800600"/>
            <a:ext cx="914400" cy="641350"/>
          </a:xfrm>
          <a:prstGeom prst="rect">
            <a:avLst/>
          </a:prstGeom>
          <a:noFill/>
          <a:ln w="25400" algn="ctr">
            <a:noFill/>
            <a:miter lim="800000"/>
            <a:headEnd/>
            <a:tailEnd/>
          </a:ln>
          <a:effectLst/>
        </p:spPr>
        <p:txBody>
          <a:bodyPr>
            <a:spAutoFit/>
          </a:bodyPr>
          <a:lstStyle/>
          <a:p>
            <a:pPr algn="ctr"/>
            <a:r>
              <a:rPr lang="en-US"/>
              <a:t>PROC ID</a:t>
            </a:r>
          </a:p>
        </p:txBody>
      </p:sp>
      <p:sp>
        <p:nvSpPr>
          <p:cNvPr id="71736" name="Line 56"/>
          <p:cNvSpPr>
            <a:spLocks noChangeShapeType="1"/>
          </p:cNvSpPr>
          <p:nvPr/>
        </p:nvSpPr>
        <p:spPr bwMode="auto">
          <a:xfrm>
            <a:off x="5638800" y="5486400"/>
            <a:ext cx="3048000" cy="0"/>
          </a:xfrm>
          <a:prstGeom prst="line">
            <a:avLst/>
          </a:prstGeom>
          <a:noFill/>
          <a:ln w="25400">
            <a:solidFill>
              <a:schemeClr val="tx1"/>
            </a:solidFill>
            <a:round/>
            <a:headEnd/>
            <a:tailEnd/>
          </a:ln>
          <a:effectLst/>
        </p:spPr>
        <p:txBody>
          <a:bodyPr>
            <a:spAutoFit/>
          </a:bodyPr>
          <a:lstStyle/>
          <a:p>
            <a:endParaRPr lang="en-US"/>
          </a:p>
        </p:txBody>
      </p:sp>
      <p:sp>
        <p:nvSpPr>
          <p:cNvPr id="71737" name="Rectangle 57"/>
          <p:cNvSpPr>
            <a:spLocks noChangeArrowheads="1"/>
          </p:cNvSpPr>
          <p:nvPr/>
        </p:nvSpPr>
        <p:spPr bwMode="auto">
          <a:xfrm>
            <a:off x="5638800" y="6019800"/>
            <a:ext cx="3048000" cy="152400"/>
          </a:xfrm>
          <a:prstGeom prst="rect">
            <a:avLst/>
          </a:prstGeom>
          <a:solidFill>
            <a:srgbClr val="008000"/>
          </a:solidFill>
          <a:ln w="25400" algn="ctr">
            <a:solidFill>
              <a:schemeClr val="tx1"/>
            </a:solidFill>
            <a:miter lim="800000"/>
            <a:headEnd/>
            <a:tailEnd/>
          </a:ln>
          <a:effectLst/>
        </p:spPr>
        <p:txBody>
          <a:bodyPr anchor="ctr">
            <a:spAutoFit/>
          </a:bodyPr>
          <a:lstStyle/>
          <a:p>
            <a:endParaRPr lang="en-US"/>
          </a:p>
        </p:txBody>
      </p:sp>
      <p:sp>
        <p:nvSpPr>
          <p:cNvPr id="71738" name="Freeform 58"/>
          <p:cNvSpPr>
            <a:spLocks/>
          </p:cNvSpPr>
          <p:nvPr/>
        </p:nvSpPr>
        <p:spPr bwMode="auto">
          <a:xfrm>
            <a:off x="2209800" y="5181600"/>
            <a:ext cx="3429000" cy="1155700"/>
          </a:xfrm>
          <a:custGeom>
            <a:avLst/>
            <a:gdLst/>
            <a:ahLst/>
            <a:cxnLst>
              <a:cxn ang="0">
                <a:pos x="2160" y="576"/>
              </a:cxn>
              <a:cxn ang="0">
                <a:pos x="1296" y="720"/>
              </a:cxn>
              <a:cxn ang="0">
                <a:pos x="480" y="528"/>
              </a:cxn>
              <a:cxn ang="0">
                <a:pos x="0" y="0"/>
              </a:cxn>
            </a:cxnLst>
            <a:rect l="0" t="0" r="r" b="b"/>
            <a:pathLst>
              <a:path w="2160" h="728">
                <a:moveTo>
                  <a:pt x="2160" y="576"/>
                </a:moveTo>
                <a:cubicBezTo>
                  <a:pt x="1868" y="652"/>
                  <a:pt x="1576" y="728"/>
                  <a:pt x="1296" y="720"/>
                </a:cubicBezTo>
                <a:cubicBezTo>
                  <a:pt x="1016" y="712"/>
                  <a:pt x="696" y="648"/>
                  <a:pt x="480" y="528"/>
                </a:cubicBezTo>
                <a:cubicBezTo>
                  <a:pt x="264" y="408"/>
                  <a:pt x="132" y="204"/>
                  <a:pt x="0" y="0"/>
                </a:cubicBezTo>
              </a:path>
            </a:pathLst>
          </a:custGeom>
          <a:noFill/>
          <a:ln w="25400" cap="flat" cmpd="sng">
            <a:solidFill>
              <a:schemeClr val="tx1"/>
            </a:solidFill>
            <a:prstDash val="solid"/>
            <a:round/>
            <a:headEnd type="none" w="med" len="med"/>
            <a:tailEnd type="stealth" w="med" len="med"/>
          </a:ln>
          <a:effectLst/>
        </p:spPr>
        <p:txBody>
          <a:bodyPr>
            <a:spAutoFit/>
          </a:bodyPr>
          <a:lstStyle/>
          <a:p>
            <a:endParaRPr lang="en-US"/>
          </a:p>
        </p:txBody>
      </p:sp>
      <p:sp>
        <p:nvSpPr>
          <p:cNvPr id="71739" name="Text Box 59"/>
          <p:cNvSpPr txBox="1">
            <a:spLocks noChangeArrowheads="1"/>
          </p:cNvSpPr>
          <p:nvPr/>
        </p:nvSpPr>
        <p:spPr bwMode="auto">
          <a:xfrm>
            <a:off x="1752600" y="1905000"/>
            <a:ext cx="762000" cy="457200"/>
          </a:xfrm>
          <a:prstGeom prst="rect">
            <a:avLst/>
          </a:prstGeom>
          <a:noFill/>
          <a:ln w="25400" algn="ctr">
            <a:noFill/>
            <a:miter lim="800000"/>
            <a:headEnd/>
            <a:tailEnd/>
          </a:ln>
          <a:effectLst/>
        </p:spPr>
        <p:txBody>
          <a:bodyPr>
            <a:spAutoFit/>
          </a:bodyPr>
          <a:lstStyle/>
          <a:p>
            <a:r>
              <a:rPr lang="en-US" sz="2400">
                <a:latin typeface="Calibri" pitchFamily="34" charset="0"/>
              </a:rPr>
              <a:t>TLB</a:t>
            </a:r>
          </a:p>
        </p:txBody>
      </p:sp>
      <p:sp>
        <p:nvSpPr>
          <p:cNvPr id="71740" name="AutoShape 60"/>
          <p:cNvSpPr>
            <a:spLocks noChangeArrowheads="1"/>
          </p:cNvSpPr>
          <p:nvPr/>
        </p:nvSpPr>
        <p:spPr bwMode="auto">
          <a:xfrm>
            <a:off x="5715000" y="4953000"/>
            <a:ext cx="3048000" cy="1752600"/>
          </a:xfrm>
          <a:prstGeom prst="irregularSeal1">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71741" name="Text Box 61"/>
          <p:cNvSpPr txBox="1">
            <a:spLocks noChangeArrowheads="1"/>
          </p:cNvSpPr>
          <p:nvPr/>
        </p:nvSpPr>
        <p:spPr bwMode="auto">
          <a:xfrm>
            <a:off x="6629400" y="5562600"/>
            <a:ext cx="1143000" cy="457200"/>
          </a:xfrm>
          <a:prstGeom prst="rect">
            <a:avLst/>
          </a:prstGeom>
          <a:noFill/>
          <a:ln w="25400" algn="ctr">
            <a:noFill/>
            <a:miter lim="800000"/>
            <a:headEnd/>
            <a:tailEnd/>
          </a:ln>
          <a:effectLst/>
        </p:spPr>
        <p:txBody>
          <a:bodyPr>
            <a:spAutoFit/>
          </a:bodyPr>
          <a:lstStyle/>
          <a:p>
            <a:r>
              <a:rPr lang="en-US" sz="2400">
                <a:latin typeface="Calibri" pitchFamily="34" charset="0"/>
              </a:rPr>
              <a:t>TT Hit!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fade">
                                      <p:cBhvr>
                                        <p:cTn id="7" dur="2000"/>
                                        <p:tgtEl>
                                          <p:spTgt spid="716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39"/>
                                        </p:tgtEl>
                                        <p:attrNameLst>
                                          <p:attrName>style.visibility</p:attrName>
                                        </p:attrNameLst>
                                      </p:cBhvr>
                                      <p:to>
                                        <p:strVal val="visible"/>
                                      </p:to>
                                    </p:set>
                                    <p:animEffect transition="in" filter="fade">
                                      <p:cBhvr>
                                        <p:cTn id="10" dur="2000"/>
                                        <p:tgtEl>
                                          <p:spTgt spid="717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686"/>
                                        </p:tgtEl>
                                        <p:attrNameLst>
                                          <p:attrName>style.visibility</p:attrName>
                                        </p:attrNameLst>
                                      </p:cBhvr>
                                      <p:to>
                                        <p:strVal val="visible"/>
                                      </p:to>
                                    </p:set>
                                    <p:animEffect transition="in" filter="fade">
                                      <p:cBhvr>
                                        <p:cTn id="13" dur="2000"/>
                                        <p:tgtEl>
                                          <p:spTgt spid="716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687"/>
                                        </p:tgtEl>
                                        <p:attrNameLst>
                                          <p:attrName>style.visibility</p:attrName>
                                        </p:attrNameLst>
                                      </p:cBhvr>
                                      <p:to>
                                        <p:strVal val="visible"/>
                                      </p:to>
                                    </p:set>
                                    <p:animEffect transition="in" filter="fade">
                                      <p:cBhvr>
                                        <p:cTn id="16" dur="2000"/>
                                        <p:tgtEl>
                                          <p:spTgt spid="716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688"/>
                                        </p:tgtEl>
                                        <p:attrNameLst>
                                          <p:attrName>style.visibility</p:attrName>
                                        </p:attrNameLst>
                                      </p:cBhvr>
                                      <p:to>
                                        <p:strVal val="visible"/>
                                      </p:to>
                                    </p:set>
                                    <p:animEffect transition="in" filter="fade">
                                      <p:cBhvr>
                                        <p:cTn id="19" dur="2000"/>
                                        <p:tgtEl>
                                          <p:spTgt spid="716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689"/>
                                        </p:tgtEl>
                                        <p:attrNameLst>
                                          <p:attrName>style.visibility</p:attrName>
                                        </p:attrNameLst>
                                      </p:cBhvr>
                                      <p:to>
                                        <p:strVal val="visible"/>
                                      </p:to>
                                    </p:set>
                                    <p:animEffect transition="in" filter="fade">
                                      <p:cBhvr>
                                        <p:cTn id="22" dur="2000"/>
                                        <p:tgtEl>
                                          <p:spTgt spid="7168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690"/>
                                        </p:tgtEl>
                                        <p:attrNameLst>
                                          <p:attrName>style.visibility</p:attrName>
                                        </p:attrNameLst>
                                      </p:cBhvr>
                                      <p:to>
                                        <p:strVal val="visible"/>
                                      </p:to>
                                    </p:set>
                                    <p:animEffect transition="in" filter="fade">
                                      <p:cBhvr>
                                        <p:cTn id="25" dur="2000"/>
                                        <p:tgtEl>
                                          <p:spTgt spid="716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691"/>
                                        </p:tgtEl>
                                        <p:attrNameLst>
                                          <p:attrName>style.visibility</p:attrName>
                                        </p:attrNameLst>
                                      </p:cBhvr>
                                      <p:to>
                                        <p:strVal val="visible"/>
                                      </p:to>
                                    </p:set>
                                    <p:animEffect transition="in" filter="fade">
                                      <p:cBhvr>
                                        <p:cTn id="28" dur="2000"/>
                                        <p:tgtEl>
                                          <p:spTgt spid="716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693"/>
                                        </p:tgtEl>
                                        <p:attrNameLst>
                                          <p:attrName>style.visibility</p:attrName>
                                        </p:attrNameLst>
                                      </p:cBhvr>
                                      <p:to>
                                        <p:strVal val="visible"/>
                                      </p:to>
                                    </p:set>
                                    <p:animEffect transition="in" filter="fade">
                                      <p:cBhvr>
                                        <p:cTn id="31" dur="2000"/>
                                        <p:tgtEl>
                                          <p:spTgt spid="7169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1696"/>
                                        </p:tgtEl>
                                        <p:attrNameLst>
                                          <p:attrName>style.visibility</p:attrName>
                                        </p:attrNameLst>
                                      </p:cBhvr>
                                      <p:to>
                                        <p:strVal val="visible"/>
                                      </p:to>
                                    </p:set>
                                    <p:animEffect transition="in" filter="fade">
                                      <p:cBhvr>
                                        <p:cTn id="34" dur="2000"/>
                                        <p:tgtEl>
                                          <p:spTgt spid="716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694"/>
                                        </p:tgtEl>
                                        <p:attrNameLst>
                                          <p:attrName>style.visibility</p:attrName>
                                        </p:attrNameLst>
                                      </p:cBhvr>
                                      <p:to>
                                        <p:strVal val="visible"/>
                                      </p:to>
                                    </p:set>
                                    <p:animEffect transition="in" filter="fade">
                                      <p:cBhvr>
                                        <p:cTn id="39" dur="2000"/>
                                        <p:tgtEl>
                                          <p:spTgt spid="7169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1697"/>
                                        </p:tgtEl>
                                        <p:attrNameLst>
                                          <p:attrName>style.visibility</p:attrName>
                                        </p:attrNameLst>
                                      </p:cBhvr>
                                      <p:to>
                                        <p:strVal val="visible"/>
                                      </p:to>
                                    </p:set>
                                    <p:animEffect transition="in" filter="fade">
                                      <p:cBhvr>
                                        <p:cTn id="42" dur="2000"/>
                                        <p:tgtEl>
                                          <p:spTgt spid="7169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1699"/>
                                        </p:tgtEl>
                                        <p:attrNameLst>
                                          <p:attrName>style.visibility</p:attrName>
                                        </p:attrNameLst>
                                      </p:cBhvr>
                                      <p:to>
                                        <p:strVal val="visible"/>
                                      </p:to>
                                    </p:set>
                                    <p:animEffect transition="in" filter="fade">
                                      <p:cBhvr>
                                        <p:cTn id="45" dur="2000"/>
                                        <p:tgtEl>
                                          <p:spTgt spid="716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1701"/>
                                        </p:tgtEl>
                                        <p:attrNameLst>
                                          <p:attrName>style.visibility</p:attrName>
                                        </p:attrNameLst>
                                      </p:cBhvr>
                                      <p:to>
                                        <p:strVal val="visible"/>
                                      </p:to>
                                    </p:set>
                                    <p:animEffect transition="in" filter="fade">
                                      <p:cBhvr>
                                        <p:cTn id="48" dur="2000"/>
                                        <p:tgtEl>
                                          <p:spTgt spid="7170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704"/>
                                        </p:tgtEl>
                                        <p:attrNameLst>
                                          <p:attrName>style.visibility</p:attrName>
                                        </p:attrNameLst>
                                      </p:cBhvr>
                                      <p:to>
                                        <p:strVal val="visible"/>
                                      </p:to>
                                    </p:set>
                                    <p:animEffect transition="in" filter="fade">
                                      <p:cBhvr>
                                        <p:cTn id="51" dur="2000"/>
                                        <p:tgtEl>
                                          <p:spTgt spid="717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1706"/>
                                        </p:tgtEl>
                                        <p:attrNameLst>
                                          <p:attrName>style.visibility</p:attrName>
                                        </p:attrNameLst>
                                      </p:cBhvr>
                                      <p:to>
                                        <p:strVal val="visible"/>
                                      </p:to>
                                    </p:set>
                                    <p:animEffect transition="in" filter="fade">
                                      <p:cBhvr>
                                        <p:cTn id="54" dur="2000"/>
                                        <p:tgtEl>
                                          <p:spTgt spid="7170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708"/>
                                        </p:tgtEl>
                                        <p:attrNameLst>
                                          <p:attrName>style.visibility</p:attrName>
                                        </p:attrNameLst>
                                      </p:cBhvr>
                                      <p:to>
                                        <p:strVal val="visible"/>
                                      </p:to>
                                    </p:set>
                                    <p:animEffect transition="in" filter="fade">
                                      <p:cBhvr>
                                        <p:cTn id="57" dur="2000"/>
                                        <p:tgtEl>
                                          <p:spTgt spid="7170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1710"/>
                                        </p:tgtEl>
                                        <p:attrNameLst>
                                          <p:attrName>style.visibility</p:attrName>
                                        </p:attrNameLst>
                                      </p:cBhvr>
                                      <p:to>
                                        <p:strVal val="visible"/>
                                      </p:to>
                                    </p:set>
                                    <p:animEffect transition="in" filter="fade">
                                      <p:cBhvr>
                                        <p:cTn id="62" dur="2000"/>
                                        <p:tgtEl>
                                          <p:spTgt spid="717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1711"/>
                                        </p:tgtEl>
                                        <p:attrNameLst>
                                          <p:attrName>style.visibility</p:attrName>
                                        </p:attrNameLst>
                                      </p:cBhvr>
                                      <p:to>
                                        <p:strVal val="visible"/>
                                      </p:to>
                                    </p:set>
                                    <p:animEffect transition="in" filter="fade">
                                      <p:cBhvr>
                                        <p:cTn id="65" dur="2000"/>
                                        <p:tgtEl>
                                          <p:spTgt spid="717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1712"/>
                                        </p:tgtEl>
                                        <p:attrNameLst>
                                          <p:attrName>style.visibility</p:attrName>
                                        </p:attrNameLst>
                                      </p:cBhvr>
                                      <p:to>
                                        <p:strVal val="visible"/>
                                      </p:to>
                                    </p:set>
                                    <p:animEffect transition="in" filter="fade">
                                      <p:cBhvr>
                                        <p:cTn id="68" dur="2000"/>
                                        <p:tgtEl>
                                          <p:spTgt spid="71712"/>
                                        </p:tgtEl>
                                      </p:cBhvr>
                                    </p:animEffect>
                                  </p:childTnLst>
                                </p:cTn>
                              </p:par>
                            </p:childTnLst>
                          </p:cTn>
                        </p:par>
                        <p:par>
                          <p:cTn id="69" fill="hold">
                            <p:stCondLst>
                              <p:cond delay="2000"/>
                            </p:stCondLst>
                            <p:childTnLst>
                              <p:par>
                                <p:cTn id="70" presetID="10" presetClass="exit" presetSubtype="0" fill="hold" grpId="1" nodeType="afterEffect">
                                  <p:stCondLst>
                                    <p:cond delay="0"/>
                                  </p:stCondLst>
                                  <p:childTnLst>
                                    <p:animEffect transition="out" filter="fade">
                                      <p:cBhvr>
                                        <p:cTn id="71" dur="2000"/>
                                        <p:tgtEl>
                                          <p:spTgt spid="71696"/>
                                        </p:tgtEl>
                                      </p:cBhvr>
                                    </p:animEffect>
                                    <p:set>
                                      <p:cBhvr>
                                        <p:cTn id="72" dur="1" fill="hold">
                                          <p:stCondLst>
                                            <p:cond delay="1999"/>
                                          </p:stCondLst>
                                        </p:cTn>
                                        <p:tgtEl>
                                          <p:spTgt spid="7169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71711"/>
                                        </p:tgtEl>
                                      </p:cBhvr>
                                    </p:animEffect>
                                    <p:set>
                                      <p:cBhvr>
                                        <p:cTn id="75" dur="1" fill="hold">
                                          <p:stCondLst>
                                            <p:cond delay="1999"/>
                                          </p:stCondLst>
                                        </p:cTn>
                                        <p:tgtEl>
                                          <p:spTgt spid="7171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71710"/>
                                        </p:tgtEl>
                                      </p:cBhvr>
                                    </p:animEffect>
                                    <p:set>
                                      <p:cBhvr>
                                        <p:cTn id="78" dur="1" fill="hold">
                                          <p:stCondLst>
                                            <p:cond delay="1999"/>
                                          </p:stCondLst>
                                        </p:cTn>
                                        <p:tgtEl>
                                          <p:spTgt spid="7171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71712"/>
                                        </p:tgtEl>
                                      </p:cBhvr>
                                    </p:animEffect>
                                    <p:set>
                                      <p:cBhvr>
                                        <p:cTn id="81" dur="1" fill="hold">
                                          <p:stCondLst>
                                            <p:cond delay="1999"/>
                                          </p:stCondLst>
                                        </p:cTn>
                                        <p:tgtEl>
                                          <p:spTgt spid="7171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1714"/>
                                        </p:tgtEl>
                                        <p:attrNameLst>
                                          <p:attrName>style.visibility</p:attrName>
                                        </p:attrNameLst>
                                      </p:cBhvr>
                                      <p:to>
                                        <p:strVal val="visible"/>
                                      </p:to>
                                    </p:set>
                                    <p:animEffect transition="in" filter="fade">
                                      <p:cBhvr>
                                        <p:cTn id="86" dur="2000"/>
                                        <p:tgtEl>
                                          <p:spTgt spid="717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1715"/>
                                        </p:tgtEl>
                                        <p:attrNameLst>
                                          <p:attrName>style.visibility</p:attrName>
                                        </p:attrNameLst>
                                      </p:cBhvr>
                                      <p:to>
                                        <p:strVal val="visible"/>
                                      </p:to>
                                    </p:set>
                                    <p:animEffect transition="in" filter="fade">
                                      <p:cBhvr>
                                        <p:cTn id="89" dur="2000"/>
                                        <p:tgtEl>
                                          <p:spTgt spid="717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1716"/>
                                        </p:tgtEl>
                                        <p:attrNameLst>
                                          <p:attrName>style.visibility</p:attrName>
                                        </p:attrNameLst>
                                      </p:cBhvr>
                                      <p:to>
                                        <p:strVal val="visible"/>
                                      </p:to>
                                    </p:set>
                                    <p:animEffect transition="in" filter="fade">
                                      <p:cBhvr>
                                        <p:cTn id="92" dur="2000"/>
                                        <p:tgtEl>
                                          <p:spTgt spid="717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1717"/>
                                        </p:tgtEl>
                                        <p:attrNameLst>
                                          <p:attrName>style.visibility</p:attrName>
                                        </p:attrNameLst>
                                      </p:cBhvr>
                                      <p:to>
                                        <p:strVal val="visible"/>
                                      </p:to>
                                    </p:set>
                                    <p:animEffect transition="in" filter="fade">
                                      <p:cBhvr>
                                        <p:cTn id="95" dur="2000"/>
                                        <p:tgtEl>
                                          <p:spTgt spid="717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1718"/>
                                        </p:tgtEl>
                                        <p:attrNameLst>
                                          <p:attrName>style.visibility</p:attrName>
                                        </p:attrNameLst>
                                      </p:cBhvr>
                                      <p:to>
                                        <p:strVal val="visible"/>
                                      </p:to>
                                    </p:set>
                                    <p:animEffect transition="in" filter="fade">
                                      <p:cBhvr>
                                        <p:cTn id="98" dur="2000"/>
                                        <p:tgtEl>
                                          <p:spTgt spid="717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1719"/>
                                        </p:tgtEl>
                                        <p:attrNameLst>
                                          <p:attrName>style.visibility</p:attrName>
                                        </p:attrNameLst>
                                      </p:cBhvr>
                                      <p:to>
                                        <p:strVal val="visible"/>
                                      </p:to>
                                    </p:set>
                                    <p:animEffect transition="in" filter="fade">
                                      <p:cBhvr>
                                        <p:cTn id="101" dur="2000"/>
                                        <p:tgtEl>
                                          <p:spTgt spid="717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1720"/>
                                        </p:tgtEl>
                                        <p:attrNameLst>
                                          <p:attrName>style.visibility</p:attrName>
                                        </p:attrNameLst>
                                      </p:cBhvr>
                                      <p:to>
                                        <p:strVal val="visible"/>
                                      </p:to>
                                    </p:set>
                                    <p:animEffect transition="in" filter="fade">
                                      <p:cBhvr>
                                        <p:cTn id="104" dur="2000"/>
                                        <p:tgtEl>
                                          <p:spTgt spid="717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1722"/>
                                        </p:tgtEl>
                                        <p:attrNameLst>
                                          <p:attrName>style.visibility</p:attrName>
                                        </p:attrNameLst>
                                      </p:cBhvr>
                                      <p:to>
                                        <p:strVal val="visible"/>
                                      </p:to>
                                    </p:set>
                                    <p:animEffect transition="in" filter="fade">
                                      <p:cBhvr>
                                        <p:cTn id="107" dur="2000"/>
                                        <p:tgtEl>
                                          <p:spTgt spid="71722"/>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71723"/>
                                        </p:tgtEl>
                                        <p:attrNameLst>
                                          <p:attrName>style.visibility</p:attrName>
                                        </p:attrNameLst>
                                      </p:cBhvr>
                                      <p:to>
                                        <p:strVal val="visible"/>
                                      </p:to>
                                    </p:set>
                                    <p:anim calcmode="lin" valueType="num">
                                      <p:cBhvr>
                                        <p:cTn id="112" dur="1000" fill="hold"/>
                                        <p:tgtEl>
                                          <p:spTgt spid="71723"/>
                                        </p:tgtEl>
                                        <p:attrNameLst>
                                          <p:attrName>ppt_w</p:attrName>
                                        </p:attrNameLst>
                                      </p:cBhvr>
                                      <p:tavLst>
                                        <p:tav tm="0">
                                          <p:val>
                                            <p:strVal val="#ppt_w*0.70"/>
                                          </p:val>
                                        </p:tav>
                                        <p:tav tm="100000">
                                          <p:val>
                                            <p:strVal val="#ppt_w"/>
                                          </p:val>
                                        </p:tav>
                                      </p:tavLst>
                                    </p:anim>
                                    <p:anim calcmode="lin" valueType="num">
                                      <p:cBhvr>
                                        <p:cTn id="113" dur="1000" fill="hold"/>
                                        <p:tgtEl>
                                          <p:spTgt spid="71723"/>
                                        </p:tgtEl>
                                        <p:attrNameLst>
                                          <p:attrName>ppt_h</p:attrName>
                                        </p:attrNameLst>
                                      </p:cBhvr>
                                      <p:tavLst>
                                        <p:tav tm="0">
                                          <p:val>
                                            <p:strVal val="#ppt_h"/>
                                          </p:val>
                                        </p:tav>
                                        <p:tav tm="100000">
                                          <p:val>
                                            <p:strVal val="#ppt_h"/>
                                          </p:val>
                                        </p:tav>
                                      </p:tavLst>
                                    </p:anim>
                                    <p:animEffect transition="in" filter="fade">
                                      <p:cBhvr>
                                        <p:cTn id="114" dur="1000"/>
                                        <p:tgtEl>
                                          <p:spTgt spid="71723"/>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71724"/>
                                        </p:tgtEl>
                                        <p:attrNameLst>
                                          <p:attrName>style.visibility</p:attrName>
                                        </p:attrNameLst>
                                      </p:cBhvr>
                                      <p:to>
                                        <p:strVal val="visible"/>
                                      </p:to>
                                    </p:set>
                                    <p:anim calcmode="lin" valueType="num">
                                      <p:cBhvr>
                                        <p:cTn id="117" dur="1000" fill="hold"/>
                                        <p:tgtEl>
                                          <p:spTgt spid="71724"/>
                                        </p:tgtEl>
                                        <p:attrNameLst>
                                          <p:attrName>ppt_w</p:attrName>
                                        </p:attrNameLst>
                                      </p:cBhvr>
                                      <p:tavLst>
                                        <p:tav tm="0">
                                          <p:val>
                                            <p:strVal val="#ppt_w*0.70"/>
                                          </p:val>
                                        </p:tav>
                                        <p:tav tm="100000">
                                          <p:val>
                                            <p:strVal val="#ppt_w"/>
                                          </p:val>
                                        </p:tav>
                                      </p:tavLst>
                                    </p:anim>
                                    <p:anim calcmode="lin" valueType="num">
                                      <p:cBhvr>
                                        <p:cTn id="118" dur="1000" fill="hold"/>
                                        <p:tgtEl>
                                          <p:spTgt spid="71724"/>
                                        </p:tgtEl>
                                        <p:attrNameLst>
                                          <p:attrName>ppt_h</p:attrName>
                                        </p:attrNameLst>
                                      </p:cBhvr>
                                      <p:tavLst>
                                        <p:tav tm="0">
                                          <p:val>
                                            <p:strVal val="#ppt_h"/>
                                          </p:val>
                                        </p:tav>
                                        <p:tav tm="100000">
                                          <p:val>
                                            <p:strVal val="#ppt_h"/>
                                          </p:val>
                                        </p:tav>
                                      </p:tavLst>
                                    </p:anim>
                                    <p:animEffect transition="in" filter="fade">
                                      <p:cBhvr>
                                        <p:cTn id="119" dur="1000"/>
                                        <p:tgtEl>
                                          <p:spTgt spid="7172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1725"/>
                                        </p:tgtEl>
                                        <p:attrNameLst>
                                          <p:attrName>style.visibility</p:attrName>
                                        </p:attrNameLst>
                                      </p:cBhvr>
                                      <p:to>
                                        <p:strVal val="visible"/>
                                      </p:to>
                                    </p:set>
                                    <p:animEffect transition="in" filter="fade">
                                      <p:cBhvr>
                                        <p:cTn id="124" dur="2000"/>
                                        <p:tgtEl>
                                          <p:spTgt spid="7172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1726"/>
                                        </p:tgtEl>
                                        <p:attrNameLst>
                                          <p:attrName>style.visibility</p:attrName>
                                        </p:attrNameLst>
                                      </p:cBhvr>
                                      <p:to>
                                        <p:strVal val="visible"/>
                                      </p:to>
                                    </p:set>
                                    <p:animEffect transition="in" filter="fade">
                                      <p:cBhvr>
                                        <p:cTn id="127" dur="2000"/>
                                        <p:tgtEl>
                                          <p:spTgt spid="7172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1727"/>
                                        </p:tgtEl>
                                        <p:attrNameLst>
                                          <p:attrName>style.visibility</p:attrName>
                                        </p:attrNameLst>
                                      </p:cBhvr>
                                      <p:to>
                                        <p:strVal val="visible"/>
                                      </p:to>
                                    </p:set>
                                    <p:animEffect transition="in" filter="fade">
                                      <p:cBhvr>
                                        <p:cTn id="132" dur="2000"/>
                                        <p:tgtEl>
                                          <p:spTgt spid="7172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1728"/>
                                        </p:tgtEl>
                                        <p:attrNameLst>
                                          <p:attrName>style.visibility</p:attrName>
                                        </p:attrNameLst>
                                      </p:cBhvr>
                                      <p:to>
                                        <p:strVal val="visible"/>
                                      </p:to>
                                    </p:set>
                                    <p:animEffect transition="in" filter="fade">
                                      <p:cBhvr>
                                        <p:cTn id="135" dur="2000"/>
                                        <p:tgtEl>
                                          <p:spTgt spid="7172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1729"/>
                                        </p:tgtEl>
                                        <p:attrNameLst>
                                          <p:attrName>style.visibility</p:attrName>
                                        </p:attrNameLst>
                                      </p:cBhvr>
                                      <p:to>
                                        <p:strVal val="visible"/>
                                      </p:to>
                                    </p:set>
                                    <p:animEffect transition="in" filter="fade">
                                      <p:cBhvr>
                                        <p:cTn id="138" dur="2000"/>
                                        <p:tgtEl>
                                          <p:spTgt spid="7172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1730"/>
                                        </p:tgtEl>
                                        <p:attrNameLst>
                                          <p:attrName>style.visibility</p:attrName>
                                        </p:attrNameLst>
                                      </p:cBhvr>
                                      <p:to>
                                        <p:strVal val="visible"/>
                                      </p:to>
                                    </p:set>
                                    <p:animEffect transition="in" filter="fade">
                                      <p:cBhvr>
                                        <p:cTn id="141" dur="2000"/>
                                        <p:tgtEl>
                                          <p:spTgt spid="7173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1731"/>
                                        </p:tgtEl>
                                        <p:attrNameLst>
                                          <p:attrName>style.visibility</p:attrName>
                                        </p:attrNameLst>
                                      </p:cBhvr>
                                      <p:to>
                                        <p:strVal val="visible"/>
                                      </p:to>
                                    </p:set>
                                    <p:animEffect transition="in" filter="fade">
                                      <p:cBhvr>
                                        <p:cTn id="144" dur="2000"/>
                                        <p:tgtEl>
                                          <p:spTgt spid="7173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1732"/>
                                        </p:tgtEl>
                                        <p:attrNameLst>
                                          <p:attrName>style.visibility</p:attrName>
                                        </p:attrNameLst>
                                      </p:cBhvr>
                                      <p:to>
                                        <p:strVal val="visible"/>
                                      </p:to>
                                    </p:set>
                                    <p:animEffect transition="in" filter="fade">
                                      <p:cBhvr>
                                        <p:cTn id="147" dur="2000"/>
                                        <p:tgtEl>
                                          <p:spTgt spid="7173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1733"/>
                                        </p:tgtEl>
                                        <p:attrNameLst>
                                          <p:attrName>style.visibility</p:attrName>
                                        </p:attrNameLst>
                                      </p:cBhvr>
                                      <p:to>
                                        <p:strVal val="visible"/>
                                      </p:to>
                                    </p:set>
                                    <p:animEffect transition="in" filter="fade">
                                      <p:cBhvr>
                                        <p:cTn id="150" dur="2000"/>
                                        <p:tgtEl>
                                          <p:spTgt spid="7173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1734"/>
                                        </p:tgtEl>
                                        <p:attrNameLst>
                                          <p:attrName>style.visibility</p:attrName>
                                        </p:attrNameLst>
                                      </p:cBhvr>
                                      <p:to>
                                        <p:strVal val="visible"/>
                                      </p:to>
                                    </p:set>
                                    <p:animEffect transition="in" filter="fade">
                                      <p:cBhvr>
                                        <p:cTn id="153" dur="2000"/>
                                        <p:tgtEl>
                                          <p:spTgt spid="7173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1736"/>
                                        </p:tgtEl>
                                        <p:attrNameLst>
                                          <p:attrName>style.visibility</p:attrName>
                                        </p:attrNameLst>
                                      </p:cBhvr>
                                      <p:to>
                                        <p:strVal val="visible"/>
                                      </p:to>
                                    </p:set>
                                    <p:animEffect transition="in" filter="fade">
                                      <p:cBhvr>
                                        <p:cTn id="156" dur="2000"/>
                                        <p:tgtEl>
                                          <p:spTgt spid="7173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737"/>
                                        </p:tgtEl>
                                        <p:attrNameLst>
                                          <p:attrName>style.visibility</p:attrName>
                                        </p:attrNameLst>
                                      </p:cBhvr>
                                      <p:to>
                                        <p:strVal val="visible"/>
                                      </p:to>
                                    </p:set>
                                    <p:animEffect transition="in" filter="fade">
                                      <p:cBhvr>
                                        <p:cTn id="159" dur="2000"/>
                                        <p:tgtEl>
                                          <p:spTgt spid="71737"/>
                                        </p:tgtEl>
                                      </p:cBhvr>
                                    </p:animEffect>
                                  </p:childTnLst>
                                </p:cTn>
                              </p:par>
                            </p:childTnLst>
                          </p:cTn>
                        </p:par>
                        <p:par>
                          <p:cTn id="160" fill="hold">
                            <p:stCondLst>
                              <p:cond delay="2000"/>
                            </p:stCondLst>
                            <p:childTnLst>
                              <p:par>
                                <p:cTn id="161" presetID="55" presetClass="entr" presetSubtype="0" fill="hold" grpId="0" nodeType="afterEffect">
                                  <p:stCondLst>
                                    <p:cond delay="0"/>
                                  </p:stCondLst>
                                  <p:childTnLst>
                                    <p:set>
                                      <p:cBhvr>
                                        <p:cTn id="162" dur="1" fill="hold">
                                          <p:stCondLst>
                                            <p:cond delay="0"/>
                                          </p:stCondLst>
                                        </p:cTn>
                                        <p:tgtEl>
                                          <p:spTgt spid="71741"/>
                                        </p:tgtEl>
                                        <p:attrNameLst>
                                          <p:attrName>style.visibility</p:attrName>
                                        </p:attrNameLst>
                                      </p:cBhvr>
                                      <p:to>
                                        <p:strVal val="visible"/>
                                      </p:to>
                                    </p:set>
                                    <p:anim calcmode="lin" valueType="num">
                                      <p:cBhvr>
                                        <p:cTn id="163" dur="1000" fill="hold"/>
                                        <p:tgtEl>
                                          <p:spTgt spid="71741"/>
                                        </p:tgtEl>
                                        <p:attrNameLst>
                                          <p:attrName>ppt_w</p:attrName>
                                        </p:attrNameLst>
                                      </p:cBhvr>
                                      <p:tavLst>
                                        <p:tav tm="0">
                                          <p:val>
                                            <p:strVal val="#ppt_w*0.70"/>
                                          </p:val>
                                        </p:tav>
                                        <p:tav tm="100000">
                                          <p:val>
                                            <p:strVal val="#ppt_w"/>
                                          </p:val>
                                        </p:tav>
                                      </p:tavLst>
                                    </p:anim>
                                    <p:anim calcmode="lin" valueType="num">
                                      <p:cBhvr>
                                        <p:cTn id="164" dur="1000" fill="hold"/>
                                        <p:tgtEl>
                                          <p:spTgt spid="71741"/>
                                        </p:tgtEl>
                                        <p:attrNameLst>
                                          <p:attrName>ppt_h</p:attrName>
                                        </p:attrNameLst>
                                      </p:cBhvr>
                                      <p:tavLst>
                                        <p:tav tm="0">
                                          <p:val>
                                            <p:strVal val="#ppt_h"/>
                                          </p:val>
                                        </p:tav>
                                        <p:tav tm="100000">
                                          <p:val>
                                            <p:strVal val="#ppt_h"/>
                                          </p:val>
                                        </p:tav>
                                      </p:tavLst>
                                    </p:anim>
                                    <p:animEffect transition="in" filter="fade">
                                      <p:cBhvr>
                                        <p:cTn id="165" dur="1000"/>
                                        <p:tgtEl>
                                          <p:spTgt spid="71741"/>
                                        </p:tgtEl>
                                      </p:cBhvr>
                                    </p:animEffect>
                                  </p:childTnLst>
                                </p:cTn>
                              </p:par>
                              <p:par>
                                <p:cTn id="166" presetID="55" presetClass="entr" presetSubtype="0" fill="hold" grpId="0" nodeType="withEffect">
                                  <p:stCondLst>
                                    <p:cond delay="0"/>
                                  </p:stCondLst>
                                  <p:childTnLst>
                                    <p:set>
                                      <p:cBhvr>
                                        <p:cTn id="167" dur="1" fill="hold">
                                          <p:stCondLst>
                                            <p:cond delay="0"/>
                                          </p:stCondLst>
                                        </p:cTn>
                                        <p:tgtEl>
                                          <p:spTgt spid="71740"/>
                                        </p:tgtEl>
                                        <p:attrNameLst>
                                          <p:attrName>style.visibility</p:attrName>
                                        </p:attrNameLst>
                                      </p:cBhvr>
                                      <p:to>
                                        <p:strVal val="visible"/>
                                      </p:to>
                                    </p:set>
                                    <p:anim calcmode="lin" valueType="num">
                                      <p:cBhvr>
                                        <p:cTn id="168" dur="1000" fill="hold"/>
                                        <p:tgtEl>
                                          <p:spTgt spid="71740"/>
                                        </p:tgtEl>
                                        <p:attrNameLst>
                                          <p:attrName>ppt_w</p:attrName>
                                        </p:attrNameLst>
                                      </p:cBhvr>
                                      <p:tavLst>
                                        <p:tav tm="0">
                                          <p:val>
                                            <p:strVal val="#ppt_w*0.70"/>
                                          </p:val>
                                        </p:tav>
                                        <p:tav tm="100000">
                                          <p:val>
                                            <p:strVal val="#ppt_w"/>
                                          </p:val>
                                        </p:tav>
                                      </p:tavLst>
                                    </p:anim>
                                    <p:anim calcmode="lin" valueType="num">
                                      <p:cBhvr>
                                        <p:cTn id="169" dur="1000" fill="hold"/>
                                        <p:tgtEl>
                                          <p:spTgt spid="71740"/>
                                        </p:tgtEl>
                                        <p:attrNameLst>
                                          <p:attrName>ppt_h</p:attrName>
                                        </p:attrNameLst>
                                      </p:cBhvr>
                                      <p:tavLst>
                                        <p:tav tm="0">
                                          <p:val>
                                            <p:strVal val="#ppt_h"/>
                                          </p:val>
                                        </p:tav>
                                        <p:tav tm="100000">
                                          <p:val>
                                            <p:strVal val="#ppt_h"/>
                                          </p:val>
                                        </p:tav>
                                      </p:tavLst>
                                    </p:anim>
                                    <p:animEffect transition="in" filter="fade">
                                      <p:cBhvr>
                                        <p:cTn id="170" dur="1000"/>
                                        <p:tgtEl>
                                          <p:spTgt spid="71740"/>
                                        </p:tgtEl>
                                      </p:cBhvr>
                                    </p:animEffect>
                                  </p:childTnLst>
                                </p:cTn>
                              </p:par>
                            </p:childTnLst>
                          </p:cTn>
                        </p:par>
                        <p:par>
                          <p:cTn id="171" fill="hold">
                            <p:stCondLst>
                              <p:cond delay="3000"/>
                            </p:stCondLst>
                            <p:childTnLst>
                              <p:par>
                                <p:cTn id="172" presetID="10" presetClass="entr" presetSubtype="0" fill="hold" grpId="0" nodeType="afterEffect">
                                  <p:stCondLst>
                                    <p:cond delay="0"/>
                                  </p:stCondLst>
                                  <p:childTnLst>
                                    <p:set>
                                      <p:cBhvr>
                                        <p:cTn id="173" dur="1" fill="hold">
                                          <p:stCondLst>
                                            <p:cond delay="0"/>
                                          </p:stCondLst>
                                        </p:cTn>
                                        <p:tgtEl>
                                          <p:spTgt spid="71738"/>
                                        </p:tgtEl>
                                        <p:attrNameLst>
                                          <p:attrName>style.visibility</p:attrName>
                                        </p:attrNameLst>
                                      </p:cBhvr>
                                      <p:to>
                                        <p:strVal val="visible"/>
                                      </p:to>
                                    </p:set>
                                    <p:animEffect transition="in" filter="fade">
                                      <p:cBhvr>
                                        <p:cTn id="174" dur="2000"/>
                                        <p:tgtEl>
                                          <p:spTgt spid="71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6" grpId="0" animBg="1"/>
      <p:bldP spid="71687" grpId="0" animBg="1"/>
      <p:bldP spid="71688" grpId="0" animBg="1"/>
      <p:bldP spid="71689" grpId="0" animBg="1"/>
      <p:bldP spid="71690" grpId="0"/>
      <p:bldP spid="71691" grpId="0"/>
      <p:bldP spid="71693" grpId="0"/>
      <p:bldP spid="71694" grpId="0" animBg="1"/>
      <p:bldP spid="71696" grpId="0" animBg="1"/>
      <p:bldP spid="71696" grpId="1" animBg="1"/>
      <p:bldP spid="71697" grpId="0" animBg="1"/>
      <p:bldP spid="71699" grpId="0" animBg="1"/>
      <p:bldP spid="71701" grpId="0" animBg="1"/>
      <p:bldP spid="71704" grpId="0" animBg="1"/>
      <p:bldP spid="71706" grpId="0" animBg="1"/>
      <p:bldP spid="71708" grpId="0"/>
      <p:bldP spid="71710" grpId="0" animBg="1"/>
      <p:bldP spid="71710" grpId="1" animBg="1"/>
      <p:bldP spid="71711" grpId="0" animBg="1"/>
      <p:bldP spid="71711" grpId="1" animBg="1"/>
      <p:bldP spid="71712" grpId="0"/>
      <p:bldP spid="71712" grpId="1"/>
      <p:bldP spid="71714" grpId="0" animBg="1"/>
      <p:bldP spid="71715" grpId="0" animBg="1"/>
      <p:bldP spid="71716" grpId="0" animBg="1"/>
      <p:bldP spid="71717" grpId="0" animBg="1"/>
      <p:bldP spid="71718" grpId="0"/>
      <p:bldP spid="71719" grpId="0"/>
      <p:bldP spid="71720" grpId="0"/>
      <p:bldP spid="71722" grpId="0" animBg="1"/>
      <p:bldP spid="71723" grpId="0" animBg="1"/>
      <p:bldP spid="71724" grpId="0"/>
      <p:bldP spid="71725" grpId="0" animBg="1"/>
      <p:bldP spid="71726" grpId="0"/>
      <p:bldP spid="71727" grpId="0" animBg="1"/>
      <p:bldP spid="71728" grpId="0" animBg="1"/>
      <p:bldP spid="71729" grpId="0" animBg="1"/>
      <p:bldP spid="71730" grpId="0" animBg="1"/>
      <p:bldP spid="71731" grpId="0"/>
      <p:bldP spid="71732" grpId="0"/>
      <p:bldP spid="71733" grpId="0"/>
      <p:bldP spid="71734" grpId="0"/>
      <p:bldP spid="71736" grpId="0" animBg="1"/>
      <p:bldP spid="71737" grpId="0" animBg="1"/>
      <p:bldP spid="71738" grpId="0" animBg="1"/>
      <p:bldP spid="71739" grpId="0"/>
      <p:bldP spid="71740" grpId="0" animBg="1"/>
      <p:bldP spid="71741" grpId="0"/>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3BFA19DB-9179-47E5-9DA3-BF7C667D0215}" type="slidenum">
              <a:rPr lang="en-US"/>
              <a:pPr/>
              <a:t>396</a:t>
            </a:fld>
            <a:endParaRPr lang="en-US"/>
          </a:p>
        </p:txBody>
      </p:sp>
      <p:sp>
        <p:nvSpPr>
          <p:cNvPr id="74754" name="Rectangle 2"/>
          <p:cNvSpPr>
            <a:spLocks noGrp="1" noChangeArrowheads="1"/>
          </p:cNvSpPr>
          <p:nvPr>
            <p:ph type="title"/>
          </p:nvPr>
        </p:nvSpPr>
        <p:spPr/>
        <p:txBody>
          <a:bodyPr/>
          <a:lstStyle/>
          <a:p>
            <a:r>
              <a:rPr lang="en-US"/>
              <a:t>Advantages</a:t>
            </a:r>
          </a:p>
        </p:txBody>
      </p:sp>
      <p:sp>
        <p:nvSpPr>
          <p:cNvPr id="74755" name="Rectangle 3"/>
          <p:cNvSpPr>
            <a:spLocks noGrp="1" noChangeArrowheads="1"/>
          </p:cNvSpPr>
          <p:nvPr>
            <p:ph type="body" idx="1"/>
          </p:nvPr>
        </p:nvSpPr>
        <p:spPr/>
        <p:txBody>
          <a:bodyPr/>
          <a:lstStyle/>
          <a:p>
            <a:r>
              <a:rPr lang="en-US"/>
              <a:t>Low overhead : Area, power, access times!</a:t>
            </a:r>
          </a:p>
          <a:p>
            <a:pPr lvl="1"/>
            <a:r>
              <a:rPr lang="en-US"/>
              <a:t>Except TT</a:t>
            </a:r>
          </a:p>
          <a:p>
            <a:r>
              <a:rPr lang="en-US"/>
              <a:t>Lesser OS involvement</a:t>
            </a:r>
          </a:p>
          <a:p>
            <a:pPr lvl="1"/>
            <a:r>
              <a:rPr lang="en-US"/>
              <a:t>No need to mess with OS’s page mapping strategy</a:t>
            </a:r>
          </a:p>
          <a:p>
            <a:r>
              <a:rPr lang="en-US"/>
              <a:t>Mapping (and re-mapping) possible</a:t>
            </a:r>
          </a:p>
          <a:p>
            <a:r>
              <a:rPr lang="en-US"/>
              <a:t>Retains S-NUCA and D-NUCA benefits, without D-NUCA overheads</a:t>
            </a:r>
          </a:p>
          <a:p>
            <a:endParaRPr lang="en-US"/>
          </a:p>
        </p:txBody>
      </p:sp>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4294967295"/>
          </p:nvPr>
        </p:nvSpPr>
        <p:spPr>
          <a:xfrm>
            <a:off x="6553200" y="6248400"/>
            <a:ext cx="2133600" cy="476250"/>
          </a:xfrm>
          <a:prstGeom prst="rect">
            <a:avLst/>
          </a:prstGeom>
        </p:spPr>
        <p:txBody>
          <a:bodyPr/>
          <a:lstStyle/>
          <a:p>
            <a:fld id="{C03C5466-523E-4E1D-AF36-5C07A8C2A67D}" type="slidenum">
              <a:rPr lang="en-US"/>
              <a:pPr/>
              <a:t>397</a:t>
            </a:fld>
            <a:endParaRPr lang="en-US"/>
          </a:p>
        </p:txBody>
      </p:sp>
      <p:sp>
        <p:nvSpPr>
          <p:cNvPr id="48130" name="Rectangle 2"/>
          <p:cNvSpPr>
            <a:spLocks noGrp="1" noChangeArrowheads="1"/>
          </p:cNvSpPr>
          <p:nvPr>
            <p:ph type="title"/>
          </p:nvPr>
        </p:nvSpPr>
        <p:spPr/>
        <p:txBody>
          <a:bodyPr/>
          <a:lstStyle/>
          <a:p>
            <a:r>
              <a:rPr lang="en-US"/>
              <a:t>Application 1 – Wire Delays</a:t>
            </a:r>
          </a:p>
        </p:txBody>
      </p:sp>
      <p:sp>
        <p:nvSpPr>
          <p:cNvPr id="48132" name="Rectangle 4"/>
          <p:cNvSpPr>
            <a:spLocks noChangeArrowheads="1"/>
          </p:cNvSpPr>
          <p:nvPr/>
        </p:nvSpPr>
        <p:spPr bwMode="auto">
          <a:xfrm>
            <a:off x="2057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34" name="Rectangle 6"/>
          <p:cNvSpPr>
            <a:spLocks noChangeArrowheads="1"/>
          </p:cNvSpPr>
          <p:nvPr/>
        </p:nvSpPr>
        <p:spPr bwMode="auto">
          <a:xfrm>
            <a:off x="2057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8135" name="Rectangle 7"/>
          <p:cNvSpPr>
            <a:spLocks noChangeArrowheads="1"/>
          </p:cNvSpPr>
          <p:nvPr/>
        </p:nvSpPr>
        <p:spPr bwMode="auto">
          <a:xfrm>
            <a:off x="38100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8136" name="Rectangle 8"/>
          <p:cNvSpPr>
            <a:spLocks noChangeArrowheads="1"/>
          </p:cNvSpPr>
          <p:nvPr/>
        </p:nvSpPr>
        <p:spPr bwMode="auto">
          <a:xfrm>
            <a:off x="29718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38" name="Rectangle 10"/>
          <p:cNvSpPr>
            <a:spLocks noChangeArrowheads="1"/>
          </p:cNvSpPr>
          <p:nvPr/>
        </p:nvSpPr>
        <p:spPr bwMode="auto">
          <a:xfrm>
            <a:off x="3886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0" name="Rectangle 12"/>
          <p:cNvSpPr>
            <a:spLocks noChangeArrowheads="1"/>
          </p:cNvSpPr>
          <p:nvPr/>
        </p:nvSpPr>
        <p:spPr bwMode="auto">
          <a:xfrm>
            <a:off x="4800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2" name="Rectangle 14"/>
          <p:cNvSpPr>
            <a:spLocks noChangeArrowheads="1"/>
          </p:cNvSpPr>
          <p:nvPr/>
        </p:nvSpPr>
        <p:spPr bwMode="auto">
          <a:xfrm>
            <a:off x="2057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4" name="Rectangle 16"/>
          <p:cNvSpPr>
            <a:spLocks noChangeArrowheads="1"/>
          </p:cNvSpPr>
          <p:nvPr/>
        </p:nvSpPr>
        <p:spPr bwMode="auto">
          <a:xfrm>
            <a:off x="29718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6" name="Rectangle 18"/>
          <p:cNvSpPr>
            <a:spLocks noChangeArrowheads="1"/>
          </p:cNvSpPr>
          <p:nvPr/>
        </p:nvSpPr>
        <p:spPr bwMode="auto">
          <a:xfrm>
            <a:off x="3886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8" name="Rectangle 20"/>
          <p:cNvSpPr>
            <a:spLocks noChangeArrowheads="1"/>
          </p:cNvSpPr>
          <p:nvPr/>
        </p:nvSpPr>
        <p:spPr bwMode="auto">
          <a:xfrm>
            <a:off x="4800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0" name="Rectangle 22"/>
          <p:cNvSpPr>
            <a:spLocks noChangeArrowheads="1"/>
          </p:cNvSpPr>
          <p:nvPr/>
        </p:nvSpPr>
        <p:spPr bwMode="auto">
          <a:xfrm>
            <a:off x="2057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2" name="Rectangle 24"/>
          <p:cNvSpPr>
            <a:spLocks noChangeArrowheads="1"/>
          </p:cNvSpPr>
          <p:nvPr/>
        </p:nvSpPr>
        <p:spPr bwMode="auto">
          <a:xfrm>
            <a:off x="29718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4" name="Rectangle 26"/>
          <p:cNvSpPr>
            <a:spLocks noChangeArrowheads="1"/>
          </p:cNvSpPr>
          <p:nvPr/>
        </p:nvSpPr>
        <p:spPr bwMode="auto">
          <a:xfrm>
            <a:off x="3886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6" name="Rectangle 28"/>
          <p:cNvSpPr>
            <a:spLocks noChangeArrowheads="1"/>
          </p:cNvSpPr>
          <p:nvPr/>
        </p:nvSpPr>
        <p:spPr bwMode="auto">
          <a:xfrm>
            <a:off x="4800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8" name="Rectangle 30"/>
          <p:cNvSpPr>
            <a:spLocks noChangeArrowheads="1"/>
          </p:cNvSpPr>
          <p:nvPr/>
        </p:nvSpPr>
        <p:spPr bwMode="auto">
          <a:xfrm>
            <a:off x="2057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60" name="Rectangle 32"/>
          <p:cNvSpPr>
            <a:spLocks noChangeArrowheads="1"/>
          </p:cNvSpPr>
          <p:nvPr/>
        </p:nvSpPr>
        <p:spPr bwMode="auto">
          <a:xfrm>
            <a:off x="29718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62" name="Rectangle 34"/>
          <p:cNvSpPr>
            <a:spLocks noChangeArrowheads="1"/>
          </p:cNvSpPr>
          <p:nvPr/>
        </p:nvSpPr>
        <p:spPr bwMode="auto">
          <a:xfrm>
            <a:off x="3886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64" name="Rectangle 36"/>
          <p:cNvSpPr>
            <a:spLocks noChangeArrowheads="1"/>
          </p:cNvSpPr>
          <p:nvPr/>
        </p:nvSpPr>
        <p:spPr bwMode="auto">
          <a:xfrm>
            <a:off x="4800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66" name="Rectangle 38"/>
          <p:cNvSpPr>
            <a:spLocks noChangeArrowheads="1"/>
          </p:cNvSpPr>
          <p:nvPr/>
        </p:nvSpPr>
        <p:spPr bwMode="auto">
          <a:xfrm>
            <a:off x="20574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8167" name="Rectangle 39"/>
          <p:cNvSpPr>
            <a:spLocks noChangeArrowheads="1"/>
          </p:cNvSpPr>
          <p:nvPr/>
        </p:nvSpPr>
        <p:spPr bwMode="auto">
          <a:xfrm>
            <a:off x="38100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8176" name="Text Box 48"/>
          <p:cNvSpPr txBox="1">
            <a:spLocks noChangeArrowheads="1"/>
          </p:cNvSpPr>
          <p:nvPr/>
        </p:nvSpPr>
        <p:spPr bwMode="auto">
          <a:xfrm>
            <a:off x="2133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48177" name="Text Box 49"/>
          <p:cNvSpPr txBox="1">
            <a:spLocks noChangeArrowheads="1"/>
          </p:cNvSpPr>
          <p:nvPr/>
        </p:nvSpPr>
        <p:spPr bwMode="auto">
          <a:xfrm>
            <a:off x="3886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48178" name="Text Box 50"/>
          <p:cNvSpPr txBox="1">
            <a:spLocks noChangeArrowheads="1"/>
          </p:cNvSpPr>
          <p:nvPr/>
        </p:nvSpPr>
        <p:spPr bwMode="auto">
          <a:xfrm>
            <a:off x="2133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48179" name="Text Box 51"/>
          <p:cNvSpPr txBox="1">
            <a:spLocks noChangeArrowheads="1"/>
          </p:cNvSpPr>
          <p:nvPr/>
        </p:nvSpPr>
        <p:spPr bwMode="auto">
          <a:xfrm>
            <a:off x="3886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48184" name="Rectangle 56"/>
          <p:cNvSpPr>
            <a:spLocks noChangeArrowheads="1"/>
          </p:cNvSpPr>
          <p:nvPr/>
        </p:nvSpPr>
        <p:spPr bwMode="auto">
          <a:xfrm>
            <a:off x="6324600" y="2514600"/>
            <a:ext cx="762000" cy="228600"/>
          </a:xfrm>
          <a:prstGeom prst="rect">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48185" name="Text Box 57"/>
          <p:cNvSpPr txBox="1">
            <a:spLocks noChangeArrowheads="1"/>
          </p:cNvSpPr>
          <p:nvPr/>
        </p:nvSpPr>
        <p:spPr bwMode="auto">
          <a:xfrm>
            <a:off x="7162800" y="2362200"/>
            <a:ext cx="1905000" cy="457200"/>
          </a:xfrm>
          <a:prstGeom prst="rect">
            <a:avLst/>
          </a:prstGeom>
          <a:noFill/>
          <a:ln w="25400" algn="ctr">
            <a:noFill/>
            <a:miter lim="800000"/>
            <a:headEnd/>
            <a:tailEnd/>
          </a:ln>
          <a:effectLst/>
        </p:spPr>
        <p:txBody>
          <a:bodyPr>
            <a:spAutoFit/>
          </a:bodyPr>
          <a:lstStyle/>
          <a:p>
            <a:r>
              <a:rPr lang="en-US" sz="2400">
                <a:latin typeface="Calibri" pitchFamily="34" charset="0"/>
              </a:rPr>
              <a:t>Address PA</a:t>
            </a:r>
          </a:p>
        </p:txBody>
      </p:sp>
      <p:sp>
        <p:nvSpPr>
          <p:cNvPr id="48186" name="Line 58"/>
          <p:cNvSpPr>
            <a:spLocks noChangeShapeType="1"/>
          </p:cNvSpPr>
          <p:nvPr/>
        </p:nvSpPr>
        <p:spPr bwMode="auto">
          <a:xfrm>
            <a:off x="2438400" y="2209800"/>
            <a:ext cx="0" cy="2971800"/>
          </a:xfrm>
          <a:prstGeom prst="line">
            <a:avLst/>
          </a:prstGeom>
          <a:noFill/>
          <a:ln w="38100">
            <a:solidFill>
              <a:srgbClr val="003366"/>
            </a:solidFill>
            <a:round/>
            <a:headEnd/>
            <a:tailEnd type="triangle" w="med" len="med"/>
          </a:ln>
          <a:effectLst/>
        </p:spPr>
        <p:txBody>
          <a:bodyPr>
            <a:spAutoFit/>
          </a:bodyPr>
          <a:lstStyle/>
          <a:p>
            <a:endParaRPr lang="en-US"/>
          </a:p>
        </p:txBody>
      </p:sp>
      <p:sp>
        <p:nvSpPr>
          <p:cNvPr id="48187" name="Line 59"/>
          <p:cNvSpPr>
            <a:spLocks noChangeShapeType="1"/>
          </p:cNvSpPr>
          <p:nvPr/>
        </p:nvSpPr>
        <p:spPr bwMode="auto">
          <a:xfrm>
            <a:off x="2438400" y="5181600"/>
            <a:ext cx="2743200" cy="0"/>
          </a:xfrm>
          <a:prstGeom prst="line">
            <a:avLst/>
          </a:prstGeom>
          <a:noFill/>
          <a:ln w="38100">
            <a:solidFill>
              <a:srgbClr val="003366"/>
            </a:solidFill>
            <a:round/>
            <a:headEnd/>
            <a:tailEnd type="triangle" w="med" len="med"/>
          </a:ln>
          <a:effectLst/>
        </p:spPr>
        <p:txBody>
          <a:bodyPr>
            <a:spAutoFit/>
          </a:bodyPr>
          <a:lstStyle/>
          <a:p>
            <a:endParaRPr lang="en-US"/>
          </a:p>
        </p:txBody>
      </p:sp>
      <p:sp>
        <p:nvSpPr>
          <p:cNvPr id="48189" name="Text Box 61"/>
          <p:cNvSpPr txBox="1">
            <a:spLocks noChangeArrowheads="1"/>
          </p:cNvSpPr>
          <p:nvPr/>
        </p:nvSpPr>
        <p:spPr bwMode="auto">
          <a:xfrm>
            <a:off x="5715000" y="5105400"/>
            <a:ext cx="3276600" cy="822325"/>
          </a:xfrm>
          <a:prstGeom prst="rect">
            <a:avLst/>
          </a:prstGeom>
          <a:noFill/>
          <a:ln w="25400" algn="ctr">
            <a:noFill/>
            <a:miter lim="800000"/>
            <a:headEnd/>
            <a:tailEnd/>
          </a:ln>
          <a:effectLst/>
        </p:spPr>
        <p:txBody>
          <a:bodyPr>
            <a:spAutoFit/>
          </a:bodyPr>
          <a:lstStyle/>
          <a:p>
            <a:pPr algn="ctr"/>
            <a:r>
              <a:rPr lang="en-US" sz="2400">
                <a:latin typeface="Calibri" pitchFamily="34" charset="0"/>
              </a:rPr>
              <a:t>Longer Physical Distance =&gt; Increased Delay!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8185"/>
                                        </p:tgtEl>
                                      </p:cBhvr>
                                    </p:animEffect>
                                    <p:set>
                                      <p:cBhvr>
                                        <p:cTn id="7" dur="1" fill="hold">
                                          <p:stCondLst>
                                            <p:cond delay="1999"/>
                                          </p:stCondLst>
                                        </p:cTn>
                                        <p:tgtEl>
                                          <p:spTgt spid="481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0052 1.2766E-6 C 0.01389 0.11008 0.02848 0.22086 0.0007 0.28469 C -0.02708 0.34852 -0.13889 0.36633 -0.16666 0.38298 " pathEditMode="relative" rAng="0" ptsTypes="aaA">
                                      <p:cBhvr>
                                        <p:cTn id="11" dur="2000" fill="hold"/>
                                        <p:tgtEl>
                                          <p:spTgt spid="48184"/>
                                        </p:tgtEl>
                                        <p:attrNameLst>
                                          <p:attrName>ppt_x</p:attrName>
                                          <p:attrName>ppt_y</p:attrName>
                                        </p:attrNameLst>
                                      </p:cBhvr>
                                      <p:rCtr x="-69" y="191"/>
                                    </p:animMotion>
                                  </p:childTnLst>
                                </p:cTn>
                              </p:par>
                            </p:childTnLst>
                          </p:cTn>
                        </p:par>
                        <p:par>
                          <p:cTn id="12" fill="hold">
                            <p:stCondLst>
                              <p:cond delay="2000"/>
                            </p:stCondLst>
                            <p:childTnLst>
                              <p:par>
                                <p:cTn id="13" presetID="55" presetClass="entr" presetSubtype="0" fill="hold" grpId="0" nodeType="afterEffect">
                                  <p:stCondLst>
                                    <p:cond delay="0"/>
                                  </p:stCondLst>
                                  <p:childTnLst>
                                    <p:set>
                                      <p:cBhvr>
                                        <p:cTn id="14" dur="1" fill="hold">
                                          <p:stCondLst>
                                            <p:cond delay="0"/>
                                          </p:stCondLst>
                                        </p:cTn>
                                        <p:tgtEl>
                                          <p:spTgt spid="48186"/>
                                        </p:tgtEl>
                                        <p:attrNameLst>
                                          <p:attrName>style.visibility</p:attrName>
                                        </p:attrNameLst>
                                      </p:cBhvr>
                                      <p:to>
                                        <p:strVal val="visible"/>
                                      </p:to>
                                    </p:set>
                                    <p:anim calcmode="lin" valueType="num">
                                      <p:cBhvr>
                                        <p:cTn id="15" dur="1000" fill="hold"/>
                                        <p:tgtEl>
                                          <p:spTgt spid="48186"/>
                                        </p:tgtEl>
                                        <p:attrNameLst>
                                          <p:attrName>ppt_w</p:attrName>
                                        </p:attrNameLst>
                                      </p:cBhvr>
                                      <p:tavLst>
                                        <p:tav tm="0">
                                          <p:val>
                                            <p:strVal val="#ppt_w*0.70"/>
                                          </p:val>
                                        </p:tav>
                                        <p:tav tm="100000">
                                          <p:val>
                                            <p:strVal val="#ppt_w"/>
                                          </p:val>
                                        </p:tav>
                                      </p:tavLst>
                                    </p:anim>
                                    <p:anim calcmode="lin" valueType="num">
                                      <p:cBhvr>
                                        <p:cTn id="16" dur="1000" fill="hold"/>
                                        <p:tgtEl>
                                          <p:spTgt spid="48186"/>
                                        </p:tgtEl>
                                        <p:attrNameLst>
                                          <p:attrName>ppt_h</p:attrName>
                                        </p:attrNameLst>
                                      </p:cBhvr>
                                      <p:tavLst>
                                        <p:tav tm="0">
                                          <p:val>
                                            <p:strVal val="#ppt_h"/>
                                          </p:val>
                                        </p:tav>
                                        <p:tav tm="100000">
                                          <p:val>
                                            <p:strVal val="#ppt_h"/>
                                          </p:val>
                                        </p:tav>
                                      </p:tavLst>
                                    </p:anim>
                                    <p:animEffect transition="in" filter="fade">
                                      <p:cBhvr>
                                        <p:cTn id="17" dur="1000"/>
                                        <p:tgtEl>
                                          <p:spTgt spid="48186"/>
                                        </p:tgtEl>
                                      </p:cBhvr>
                                    </p:animEffect>
                                  </p:childTnLst>
                                </p:cTn>
                              </p:par>
                            </p:childTnLst>
                          </p:cTn>
                        </p:par>
                        <p:par>
                          <p:cTn id="18" fill="hold">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48187"/>
                                        </p:tgtEl>
                                        <p:attrNameLst>
                                          <p:attrName>style.visibility</p:attrName>
                                        </p:attrNameLst>
                                      </p:cBhvr>
                                      <p:to>
                                        <p:strVal val="visible"/>
                                      </p:to>
                                    </p:set>
                                    <p:anim calcmode="lin" valueType="num">
                                      <p:cBhvr>
                                        <p:cTn id="21" dur="1000" fill="hold"/>
                                        <p:tgtEl>
                                          <p:spTgt spid="48187"/>
                                        </p:tgtEl>
                                        <p:attrNameLst>
                                          <p:attrName>ppt_w</p:attrName>
                                        </p:attrNameLst>
                                      </p:cBhvr>
                                      <p:tavLst>
                                        <p:tav tm="0">
                                          <p:val>
                                            <p:strVal val="#ppt_w*0.70"/>
                                          </p:val>
                                        </p:tav>
                                        <p:tav tm="100000">
                                          <p:val>
                                            <p:strVal val="#ppt_w"/>
                                          </p:val>
                                        </p:tav>
                                      </p:tavLst>
                                    </p:anim>
                                    <p:anim calcmode="lin" valueType="num">
                                      <p:cBhvr>
                                        <p:cTn id="22" dur="1000" fill="hold"/>
                                        <p:tgtEl>
                                          <p:spTgt spid="48187"/>
                                        </p:tgtEl>
                                        <p:attrNameLst>
                                          <p:attrName>ppt_h</p:attrName>
                                        </p:attrNameLst>
                                      </p:cBhvr>
                                      <p:tavLst>
                                        <p:tav tm="0">
                                          <p:val>
                                            <p:strVal val="#ppt_h"/>
                                          </p:val>
                                        </p:tav>
                                        <p:tav tm="100000">
                                          <p:val>
                                            <p:strVal val="#ppt_h"/>
                                          </p:val>
                                        </p:tav>
                                      </p:tavLst>
                                    </p:anim>
                                    <p:animEffect transition="in" filter="fade">
                                      <p:cBhvr>
                                        <p:cTn id="23" dur="1000"/>
                                        <p:tgtEl>
                                          <p:spTgt spid="4818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8189"/>
                                        </p:tgtEl>
                                        <p:attrNameLst>
                                          <p:attrName>style.visibility</p:attrName>
                                        </p:attrNameLst>
                                      </p:cBhvr>
                                      <p:to>
                                        <p:strVal val="visible"/>
                                      </p:to>
                                    </p:set>
                                    <p:anim calcmode="lin" valueType="num">
                                      <p:cBhvr>
                                        <p:cTn id="28" dur="1000" fill="hold"/>
                                        <p:tgtEl>
                                          <p:spTgt spid="48189"/>
                                        </p:tgtEl>
                                        <p:attrNameLst>
                                          <p:attrName>ppt_w</p:attrName>
                                        </p:attrNameLst>
                                      </p:cBhvr>
                                      <p:tavLst>
                                        <p:tav tm="0">
                                          <p:val>
                                            <p:strVal val="#ppt_w*0.70"/>
                                          </p:val>
                                        </p:tav>
                                        <p:tav tm="100000">
                                          <p:val>
                                            <p:strVal val="#ppt_w"/>
                                          </p:val>
                                        </p:tav>
                                      </p:tavLst>
                                    </p:anim>
                                    <p:anim calcmode="lin" valueType="num">
                                      <p:cBhvr>
                                        <p:cTn id="29" dur="1000" fill="hold"/>
                                        <p:tgtEl>
                                          <p:spTgt spid="48189"/>
                                        </p:tgtEl>
                                        <p:attrNameLst>
                                          <p:attrName>ppt_h</p:attrName>
                                        </p:attrNameLst>
                                      </p:cBhvr>
                                      <p:tavLst>
                                        <p:tav tm="0">
                                          <p:val>
                                            <p:strVal val="#ppt_h"/>
                                          </p:val>
                                        </p:tav>
                                        <p:tav tm="100000">
                                          <p:val>
                                            <p:strVal val="#ppt_h"/>
                                          </p:val>
                                        </p:tav>
                                      </p:tavLst>
                                    </p:anim>
                                    <p:animEffect transition="in" filter="fade">
                                      <p:cBhvr>
                                        <p:cTn id="30" dur="1000"/>
                                        <p:tgtEl>
                                          <p:spTgt spid="48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84" grpId="0" animBg="1"/>
      <p:bldP spid="48185" grpId="0"/>
      <p:bldP spid="48186" grpId="0" animBg="1"/>
      <p:bldP spid="48187" grpId="0" animBg="1"/>
      <p:bldP spid="48189" grpId="0"/>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4294967295"/>
          </p:nvPr>
        </p:nvSpPr>
        <p:spPr>
          <a:xfrm>
            <a:off x="6553200" y="6248400"/>
            <a:ext cx="2133600" cy="476250"/>
          </a:xfrm>
          <a:prstGeom prst="rect">
            <a:avLst/>
          </a:prstGeom>
        </p:spPr>
        <p:txBody>
          <a:bodyPr/>
          <a:lstStyle/>
          <a:p>
            <a:fld id="{04D99A13-8E50-43FE-85A5-78A4B342B2AD}" type="slidenum">
              <a:rPr lang="en-US"/>
              <a:pPr/>
              <a:t>398</a:t>
            </a:fld>
            <a:endParaRPr lang="en-US"/>
          </a:p>
        </p:txBody>
      </p:sp>
      <p:sp>
        <p:nvSpPr>
          <p:cNvPr id="49154" name="Rectangle 2"/>
          <p:cNvSpPr>
            <a:spLocks noGrp="1" noChangeArrowheads="1"/>
          </p:cNvSpPr>
          <p:nvPr>
            <p:ph type="title"/>
          </p:nvPr>
        </p:nvSpPr>
        <p:spPr/>
        <p:txBody>
          <a:bodyPr/>
          <a:lstStyle/>
          <a:p>
            <a:r>
              <a:rPr lang="en-US"/>
              <a:t>Application 1 – Wire Delays</a:t>
            </a:r>
          </a:p>
        </p:txBody>
      </p:sp>
      <p:sp>
        <p:nvSpPr>
          <p:cNvPr id="49155" name="Rectangle 3"/>
          <p:cNvSpPr>
            <a:spLocks noChangeArrowheads="1"/>
          </p:cNvSpPr>
          <p:nvPr/>
        </p:nvSpPr>
        <p:spPr bwMode="auto">
          <a:xfrm>
            <a:off x="2057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56" name="Rectangle 4"/>
          <p:cNvSpPr>
            <a:spLocks noChangeArrowheads="1"/>
          </p:cNvSpPr>
          <p:nvPr/>
        </p:nvSpPr>
        <p:spPr bwMode="auto">
          <a:xfrm>
            <a:off x="2057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9157" name="Rectangle 5"/>
          <p:cNvSpPr>
            <a:spLocks noChangeArrowheads="1"/>
          </p:cNvSpPr>
          <p:nvPr/>
        </p:nvSpPr>
        <p:spPr bwMode="auto">
          <a:xfrm>
            <a:off x="38100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9158" name="Rectangle 6"/>
          <p:cNvSpPr>
            <a:spLocks noChangeArrowheads="1"/>
          </p:cNvSpPr>
          <p:nvPr/>
        </p:nvSpPr>
        <p:spPr bwMode="auto">
          <a:xfrm>
            <a:off x="29718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59" name="Rectangle 7"/>
          <p:cNvSpPr>
            <a:spLocks noChangeArrowheads="1"/>
          </p:cNvSpPr>
          <p:nvPr/>
        </p:nvSpPr>
        <p:spPr bwMode="auto">
          <a:xfrm>
            <a:off x="3886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0" name="Rectangle 8"/>
          <p:cNvSpPr>
            <a:spLocks noChangeArrowheads="1"/>
          </p:cNvSpPr>
          <p:nvPr/>
        </p:nvSpPr>
        <p:spPr bwMode="auto">
          <a:xfrm>
            <a:off x="4800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1" name="Rectangle 9"/>
          <p:cNvSpPr>
            <a:spLocks noChangeArrowheads="1"/>
          </p:cNvSpPr>
          <p:nvPr/>
        </p:nvSpPr>
        <p:spPr bwMode="auto">
          <a:xfrm>
            <a:off x="2057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2" name="Rectangle 10"/>
          <p:cNvSpPr>
            <a:spLocks noChangeArrowheads="1"/>
          </p:cNvSpPr>
          <p:nvPr/>
        </p:nvSpPr>
        <p:spPr bwMode="auto">
          <a:xfrm>
            <a:off x="29718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3" name="Rectangle 11"/>
          <p:cNvSpPr>
            <a:spLocks noChangeArrowheads="1"/>
          </p:cNvSpPr>
          <p:nvPr/>
        </p:nvSpPr>
        <p:spPr bwMode="auto">
          <a:xfrm>
            <a:off x="3886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4" name="Rectangle 12"/>
          <p:cNvSpPr>
            <a:spLocks noChangeArrowheads="1"/>
          </p:cNvSpPr>
          <p:nvPr/>
        </p:nvSpPr>
        <p:spPr bwMode="auto">
          <a:xfrm>
            <a:off x="4800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5" name="Rectangle 13"/>
          <p:cNvSpPr>
            <a:spLocks noChangeArrowheads="1"/>
          </p:cNvSpPr>
          <p:nvPr/>
        </p:nvSpPr>
        <p:spPr bwMode="auto">
          <a:xfrm>
            <a:off x="2057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6" name="Rectangle 14"/>
          <p:cNvSpPr>
            <a:spLocks noChangeArrowheads="1"/>
          </p:cNvSpPr>
          <p:nvPr/>
        </p:nvSpPr>
        <p:spPr bwMode="auto">
          <a:xfrm>
            <a:off x="29718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7" name="Rectangle 15"/>
          <p:cNvSpPr>
            <a:spLocks noChangeArrowheads="1"/>
          </p:cNvSpPr>
          <p:nvPr/>
        </p:nvSpPr>
        <p:spPr bwMode="auto">
          <a:xfrm>
            <a:off x="3886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8" name="Rectangle 16"/>
          <p:cNvSpPr>
            <a:spLocks noChangeArrowheads="1"/>
          </p:cNvSpPr>
          <p:nvPr/>
        </p:nvSpPr>
        <p:spPr bwMode="auto">
          <a:xfrm>
            <a:off x="4800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9" name="Rectangle 17"/>
          <p:cNvSpPr>
            <a:spLocks noChangeArrowheads="1"/>
          </p:cNvSpPr>
          <p:nvPr/>
        </p:nvSpPr>
        <p:spPr bwMode="auto">
          <a:xfrm>
            <a:off x="2057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70" name="Rectangle 18"/>
          <p:cNvSpPr>
            <a:spLocks noChangeArrowheads="1"/>
          </p:cNvSpPr>
          <p:nvPr/>
        </p:nvSpPr>
        <p:spPr bwMode="auto">
          <a:xfrm>
            <a:off x="29718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71" name="Rectangle 19"/>
          <p:cNvSpPr>
            <a:spLocks noChangeArrowheads="1"/>
          </p:cNvSpPr>
          <p:nvPr/>
        </p:nvSpPr>
        <p:spPr bwMode="auto">
          <a:xfrm>
            <a:off x="3886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72" name="Rectangle 20"/>
          <p:cNvSpPr>
            <a:spLocks noChangeArrowheads="1"/>
          </p:cNvSpPr>
          <p:nvPr/>
        </p:nvSpPr>
        <p:spPr bwMode="auto">
          <a:xfrm>
            <a:off x="4800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73" name="Rectangle 21"/>
          <p:cNvSpPr>
            <a:spLocks noChangeArrowheads="1"/>
          </p:cNvSpPr>
          <p:nvPr/>
        </p:nvSpPr>
        <p:spPr bwMode="auto">
          <a:xfrm>
            <a:off x="20574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9174" name="Rectangle 22"/>
          <p:cNvSpPr>
            <a:spLocks noChangeArrowheads="1"/>
          </p:cNvSpPr>
          <p:nvPr/>
        </p:nvSpPr>
        <p:spPr bwMode="auto">
          <a:xfrm>
            <a:off x="38100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9175" name="Text Box 23"/>
          <p:cNvSpPr txBox="1">
            <a:spLocks noChangeArrowheads="1"/>
          </p:cNvSpPr>
          <p:nvPr/>
        </p:nvSpPr>
        <p:spPr bwMode="auto">
          <a:xfrm>
            <a:off x="2133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49176" name="Text Box 24"/>
          <p:cNvSpPr txBox="1">
            <a:spLocks noChangeArrowheads="1"/>
          </p:cNvSpPr>
          <p:nvPr/>
        </p:nvSpPr>
        <p:spPr bwMode="auto">
          <a:xfrm>
            <a:off x="3886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49177" name="Text Box 25"/>
          <p:cNvSpPr txBox="1">
            <a:spLocks noChangeArrowheads="1"/>
          </p:cNvSpPr>
          <p:nvPr/>
        </p:nvSpPr>
        <p:spPr bwMode="auto">
          <a:xfrm>
            <a:off x="2133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49178" name="Text Box 26"/>
          <p:cNvSpPr txBox="1">
            <a:spLocks noChangeArrowheads="1"/>
          </p:cNvSpPr>
          <p:nvPr/>
        </p:nvSpPr>
        <p:spPr bwMode="auto">
          <a:xfrm>
            <a:off x="3886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49179" name="Rectangle 27"/>
          <p:cNvSpPr>
            <a:spLocks noChangeArrowheads="1"/>
          </p:cNvSpPr>
          <p:nvPr/>
        </p:nvSpPr>
        <p:spPr bwMode="auto">
          <a:xfrm>
            <a:off x="6324600" y="2514600"/>
            <a:ext cx="762000" cy="228600"/>
          </a:xfrm>
          <a:prstGeom prst="rect">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49180" name="Text Box 28"/>
          <p:cNvSpPr txBox="1">
            <a:spLocks noChangeArrowheads="1"/>
          </p:cNvSpPr>
          <p:nvPr/>
        </p:nvSpPr>
        <p:spPr bwMode="auto">
          <a:xfrm>
            <a:off x="7162800" y="2362200"/>
            <a:ext cx="1905000" cy="457200"/>
          </a:xfrm>
          <a:prstGeom prst="rect">
            <a:avLst/>
          </a:prstGeom>
          <a:noFill/>
          <a:ln w="25400" algn="ctr">
            <a:noFill/>
            <a:miter lim="800000"/>
            <a:headEnd/>
            <a:tailEnd/>
          </a:ln>
          <a:effectLst/>
        </p:spPr>
        <p:txBody>
          <a:bodyPr>
            <a:spAutoFit/>
          </a:bodyPr>
          <a:lstStyle/>
          <a:p>
            <a:r>
              <a:rPr lang="en-US" sz="2400">
                <a:latin typeface="Calibri" pitchFamily="34" charset="0"/>
              </a:rPr>
              <a:t>Address PA</a:t>
            </a:r>
          </a:p>
        </p:txBody>
      </p:sp>
      <p:sp>
        <p:nvSpPr>
          <p:cNvPr id="49181" name="Line 29"/>
          <p:cNvSpPr>
            <a:spLocks noChangeShapeType="1"/>
          </p:cNvSpPr>
          <p:nvPr/>
        </p:nvSpPr>
        <p:spPr bwMode="auto">
          <a:xfrm>
            <a:off x="7239000" y="2819400"/>
            <a:ext cx="0" cy="8382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49182" name="Rectangle 30"/>
          <p:cNvSpPr>
            <a:spLocks noChangeArrowheads="1"/>
          </p:cNvSpPr>
          <p:nvPr/>
        </p:nvSpPr>
        <p:spPr bwMode="auto">
          <a:xfrm>
            <a:off x="6400800" y="3810000"/>
            <a:ext cx="762000" cy="228600"/>
          </a:xfrm>
          <a:prstGeom prst="rect">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49183" name="Text Box 31"/>
          <p:cNvSpPr txBox="1">
            <a:spLocks noChangeArrowheads="1"/>
          </p:cNvSpPr>
          <p:nvPr/>
        </p:nvSpPr>
        <p:spPr bwMode="auto">
          <a:xfrm>
            <a:off x="7239000" y="3657600"/>
            <a:ext cx="1905000" cy="457200"/>
          </a:xfrm>
          <a:prstGeom prst="rect">
            <a:avLst/>
          </a:prstGeom>
          <a:noFill/>
          <a:ln w="25400" algn="ctr">
            <a:noFill/>
            <a:miter lim="800000"/>
            <a:headEnd/>
            <a:tailEnd/>
          </a:ln>
          <a:effectLst/>
        </p:spPr>
        <p:txBody>
          <a:bodyPr>
            <a:spAutoFit/>
          </a:bodyPr>
          <a:lstStyle/>
          <a:p>
            <a:r>
              <a:rPr lang="en-US" sz="2400">
                <a:latin typeface="Calibri" pitchFamily="34" charset="0"/>
              </a:rPr>
              <a:t>Address PA1</a:t>
            </a:r>
          </a:p>
        </p:txBody>
      </p:sp>
      <p:sp>
        <p:nvSpPr>
          <p:cNvPr id="49184" name="Rectangle 32"/>
          <p:cNvSpPr>
            <a:spLocks noChangeArrowheads="1"/>
          </p:cNvSpPr>
          <p:nvPr/>
        </p:nvSpPr>
        <p:spPr bwMode="auto">
          <a:xfrm>
            <a:off x="6705600" y="3810000"/>
            <a:ext cx="228600" cy="228600"/>
          </a:xfrm>
          <a:prstGeom prst="rect">
            <a:avLst/>
          </a:prstGeom>
          <a:solidFill>
            <a:srgbClr val="FF0000"/>
          </a:solidFill>
          <a:ln w="25400" algn="ctr">
            <a:solidFill>
              <a:schemeClr val="tx1"/>
            </a:solidFill>
            <a:miter lim="800000"/>
            <a:headEnd/>
            <a:tailEnd/>
          </a:ln>
          <a:effectLst/>
        </p:spPr>
        <p:txBody>
          <a:bodyPr wrap="none" anchor="ctr">
            <a:spAutoFit/>
          </a:bodyPr>
          <a:lstStyle/>
          <a:p>
            <a:endParaRPr lang="en-US"/>
          </a:p>
        </p:txBody>
      </p:sp>
      <p:sp>
        <p:nvSpPr>
          <p:cNvPr id="49185" name="Text Box 33"/>
          <p:cNvSpPr txBox="1">
            <a:spLocks noChangeArrowheads="1"/>
          </p:cNvSpPr>
          <p:nvPr/>
        </p:nvSpPr>
        <p:spPr bwMode="auto">
          <a:xfrm>
            <a:off x="7467600" y="29718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Remap</a:t>
            </a:r>
          </a:p>
        </p:txBody>
      </p:sp>
      <p:sp>
        <p:nvSpPr>
          <p:cNvPr id="49186" name="Text Box 34"/>
          <p:cNvSpPr txBox="1">
            <a:spLocks noChangeArrowheads="1"/>
          </p:cNvSpPr>
          <p:nvPr/>
        </p:nvSpPr>
        <p:spPr bwMode="auto">
          <a:xfrm>
            <a:off x="5715000" y="5105400"/>
            <a:ext cx="34290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Decreased Wire Delays!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anim calcmode="lin" valueType="num">
                                      <p:cBhvr>
                                        <p:cTn id="7" dur="1000" fill="hold"/>
                                        <p:tgtEl>
                                          <p:spTgt spid="49181"/>
                                        </p:tgtEl>
                                        <p:attrNameLst>
                                          <p:attrName>ppt_w</p:attrName>
                                        </p:attrNameLst>
                                      </p:cBhvr>
                                      <p:tavLst>
                                        <p:tav tm="0">
                                          <p:val>
                                            <p:strVal val="#ppt_w*0.70"/>
                                          </p:val>
                                        </p:tav>
                                        <p:tav tm="100000">
                                          <p:val>
                                            <p:strVal val="#ppt_w"/>
                                          </p:val>
                                        </p:tav>
                                      </p:tavLst>
                                    </p:anim>
                                    <p:anim calcmode="lin" valueType="num">
                                      <p:cBhvr>
                                        <p:cTn id="8" dur="1000" fill="hold"/>
                                        <p:tgtEl>
                                          <p:spTgt spid="49181"/>
                                        </p:tgtEl>
                                        <p:attrNameLst>
                                          <p:attrName>ppt_h</p:attrName>
                                        </p:attrNameLst>
                                      </p:cBhvr>
                                      <p:tavLst>
                                        <p:tav tm="0">
                                          <p:val>
                                            <p:strVal val="#ppt_h"/>
                                          </p:val>
                                        </p:tav>
                                        <p:tav tm="100000">
                                          <p:val>
                                            <p:strVal val="#ppt_h"/>
                                          </p:val>
                                        </p:tav>
                                      </p:tavLst>
                                    </p:anim>
                                    <p:animEffect transition="in" filter="fade">
                                      <p:cBhvr>
                                        <p:cTn id="9" dur="1000"/>
                                        <p:tgtEl>
                                          <p:spTgt spid="4918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9182"/>
                                        </p:tgtEl>
                                        <p:attrNameLst>
                                          <p:attrName>style.visibility</p:attrName>
                                        </p:attrNameLst>
                                      </p:cBhvr>
                                      <p:to>
                                        <p:strVal val="visible"/>
                                      </p:to>
                                    </p:set>
                                    <p:anim calcmode="lin" valueType="num">
                                      <p:cBhvr>
                                        <p:cTn id="12" dur="1000" fill="hold"/>
                                        <p:tgtEl>
                                          <p:spTgt spid="49182"/>
                                        </p:tgtEl>
                                        <p:attrNameLst>
                                          <p:attrName>ppt_w</p:attrName>
                                        </p:attrNameLst>
                                      </p:cBhvr>
                                      <p:tavLst>
                                        <p:tav tm="0">
                                          <p:val>
                                            <p:strVal val="#ppt_w*0.70"/>
                                          </p:val>
                                        </p:tav>
                                        <p:tav tm="100000">
                                          <p:val>
                                            <p:strVal val="#ppt_w"/>
                                          </p:val>
                                        </p:tav>
                                      </p:tavLst>
                                    </p:anim>
                                    <p:anim calcmode="lin" valueType="num">
                                      <p:cBhvr>
                                        <p:cTn id="13" dur="1000" fill="hold"/>
                                        <p:tgtEl>
                                          <p:spTgt spid="49182"/>
                                        </p:tgtEl>
                                        <p:attrNameLst>
                                          <p:attrName>ppt_h</p:attrName>
                                        </p:attrNameLst>
                                      </p:cBhvr>
                                      <p:tavLst>
                                        <p:tav tm="0">
                                          <p:val>
                                            <p:strVal val="#ppt_h"/>
                                          </p:val>
                                        </p:tav>
                                        <p:tav tm="100000">
                                          <p:val>
                                            <p:strVal val="#ppt_h"/>
                                          </p:val>
                                        </p:tav>
                                      </p:tavLst>
                                    </p:anim>
                                    <p:animEffect transition="in" filter="fade">
                                      <p:cBhvr>
                                        <p:cTn id="14" dur="1000"/>
                                        <p:tgtEl>
                                          <p:spTgt spid="4918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9183"/>
                                        </p:tgtEl>
                                        <p:attrNameLst>
                                          <p:attrName>style.visibility</p:attrName>
                                        </p:attrNameLst>
                                      </p:cBhvr>
                                      <p:to>
                                        <p:strVal val="visible"/>
                                      </p:to>
                                    </p:set>
                                    <p:anim calcmode="lin" valueType="num">
                                      <p:cBhvr>
                                        <p:cTn id="17" dur="1000" fill="hold"/>
                                        <p:tgtEl>
                                          <p:spTgt spid="49183"/>
                                        </p:tgtEl>
                                        <p:attrNameLst>
                                          <p:attrName>ppt_w</p:attrName>
                                        </p:attrNameLst>
                                      </p:cBhvr>
                                      <p:tavLst>
                                        <p:tav tm="0">
                                          <p:val>
                                            <p:strVal val="#ppt_w*0.70"/>
                                          </p:val>
                                        </p:tav>
                                        <p:tav tm="100000">
                                          <p:val>
                                            <p:strVal val="#ppt_w"/>
                                          </p:val>
                                        </p:tav>
                                      </p:tavLst>
                                    </p:anim>
                                    <p:anim calcmode="lin" valueType="num">
                                      <p:cBhvr>
                                        <p:cTn id="18" dur="1000" fill="hold"/>
                                        <p:tgtEl>
                                          <p:spTgt spid="49183"/>
                                        </p:tgtEl>
                                        <p:attrNameLst>
                                          <p:attrName>ppt_h</p:attrName>
                                        </p:attrNameLst>
                                      </p:cBhvr>
                                      <p:tavLst>
                                        <p:tav tm="0">
                                          <p:val>
                                            <p:strVal val="#ppt_h"/>
                                          </p:val>
                                        </p:tav>
                                        <p:tav tm="100000">
                                          <p:val>
                                            <p:strVal val="#ppt_h"/>
                                          </p:val>
                                        </p:tav>
                                      </p:tavLst>
                                    </p:anim>
                                    <p:animEffect transition="in" filter="fade">
                                      <p:cBhvr>
                                        <p:cTn id="19" dur="1000"/>
                                        <p:tgtEl>
                                          <p:spTgt spid="4918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9184"/>
                                        </p:tgtEl>
                                        <p:attrNameLst>
                                          <p:attrName>style.visibility</p:attrName>
                                        </p:attrNameLst>
                                      </p:cBhvr>
                                      <p:to>
                                        <p:strVal val="visible"/>
                                      </p:to>
                                    </p:set>
                                    <p:anim calcmode="lin" valueType="num">
                                      <p:cBhvr>
                                        <p:cTn id="22" dur="1000" fill="hold"/>
                                        <p:tgtEl>
                                          <p:spTgt spid="49184"/>
                                        </p:tgtEl>
                                        <p:attrNameLst>
                                          <p:attrName>ppt_w</p:attrName>
                                        </p:attrNameLst>
                                      </p:cBhvr>
                                      <p:tavLst>
                                        <p:tav tm="0">
                                          <p:val>
                                            <p:strVal val="#ppt_w*0.70"/>
                                          </p:val>
                                        </p:tav>
                                        <p:tav tm="100000">
                                          <p:val>
                                            <p:strVal val="#ppt_w"/>
                                          </p:val>
                                        </p:tav>
                                      </p:tavLst>
                                    </p:anim>
                                    <p:anim calcmode="lin" valueType="num">
                                      <p:cBhvr>
                                        <p:cTn id="23" dur="1000" fill="hold"/>
                                        <p:tgtEl>
                                          <p:spTgt spid="49184"/>
                                        </p:tgtEl>
                                        <p:attrNameLst>
                                          <p:attrName>ppt_h</p:attrName>
                                        </p:attrNameLst>
                                      </p:cBhvr>
                                      <p:tavLst>
                                        <p:tav tm="0">
                                          <p:val>
                                            <p:strVal val="#ppt_h"/>
                                          </p:val>
                                        </p:tav>
                                        <p:tav tm="100000">
                                          <p:val>
                                            <p:strVal val="#ppt_h"/>
                                          </p:val>
                                        </p:tav>
                                      </p:tavLst>
                                    </p:anim>
                                    <p:animEffect transition="in" filter="fade">
                                      <p:cBhvr>
                                        <p:cTn id="24" dur="1000"/>
                                        <p:tgtEl>
                                          <p:spTgt spid="4918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9185"/>
                                        </p:tgtEl>
                                        <p:attrNameLst>
                                          <p:attrName>style.visibility</p:attrName>
                                        </p:attrNameLst>
                                      </p:cBhvr>
                                      <p:to>
                                        <p:strVal val="visible"/>
                                      </p:to>
                                    </p:set>
                                    <p:anim calcmode="lin" valueType="num">
                                      <p:cBhvr>
                                        <p:cTn id="27" dur="1000" fill="hold"/>
                                        <p:tgtEl>
                                          <p:spTgt spid="49185"/>
                                        </p:tgtEl>
                                        <p:attrNameLst>
                                          <p:attrName>ppt_w</p:attrName>
                                        </p:attrNameLst>
                                      </p:cBhvr>
                                      <p:tavLst>
                                        <p:tav tm="0">
                                          <p:val>
                                            <p:strVal val="#ppt_w*0.70"/>
                                          </p:val>
                                        </p:tav>
                                        <p:tav tm="100000">
                                          <p:val>
                                            <p:strVal val="#ppt_w"/>
                                          </p:val>
                                        </p:tav>
                                      </p:tavLst>
                                    </p:anim>
                                    <p:anim calcmode="lin" valueType="num">
                                      <p:cBhvr>
                                        <p:cTn id="28" dur="1000" fill="hold"/>
                                        <p:tgtEl>
                                          <p:spTgt spid="49185"/>
                                        </p:tgtEl>
                                        <p:attrNameLst>
                                          <p:attrName>ppt_h</p:attrName>
                                        </p:attrNameLst>
                                      </p:cBhvr>
                                      <p:tavLst>
                                        <p:tav tm="0">
                                          <p:val>
                                            <p:strVal val="#ppt_h"/>
                                          </p:val>
                                        </p:tav>
                                        <p:tav tm="100000">
                                          <p:val>
                                            <p:strVal val="#ppt_h"/>
                                          </p:val>
                                        </p:tav>
                                      </p:tavLst>
                                    </p:anim>
                                    <p:animEffect transition="in" filter="fade">
                                      <p:cBhvr>
                                        <p:cTn id="29" dur="1000"/>
                                        <p:tgtEl>
                                          <p:spTgt spid="4918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49183"/>
                                        </p:tgtEl>
                                      </p:cBhvr>
                                    </p:animEffect>
                                    <p:set>
                                      <p:cBhvr>
                                        <p:cTn id="34" dur="1" fill="hold">
                                          <p:stCondLst>
                                            <p:cond delay="1999"/>
                                          </p:stCondLst>
                                        </p:cTn>
                                        <p:tgtEl>
                                          <p:spTgt spid="4918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49185"/>
                                        </p:tgtEl>
                                      </p:cBhvr>
                                    </p:animEffect>
                                    <p:set>
                                      <p:cBhvr>
                                        <p:cTn id="37" dur="1" fill="hold">
                                          <p:stCondLst>
                                            <p:cond delay="1999"/>
                                          </p:stCondLst>
                                        </p:cTn>
                                        <p:tgtEl>
                                          <p:spTgt spid="4918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49181"/>
                                        </p:tgtEl>
                                      </p:cBhvr>
                                    </p:animEffect>
                                    <p:set>
                                      <p:cBhvr>
                                        <p:cTn id="40" dur="1" fill="hold">
                                          <p:stCondLst>
                                            <p:cond delay="1999"/>
                                          </p:stCondLst>
                                        </p:cTn>
                                        <p:tgtEl>
                                          <p:spTgt spid="4918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49180"/>
                                        </p:tgtEl>
                                      </p:cBhvr>
                                    </p:animEffect>
                                    <p:set>
                                      <p:cBhvr>
                                        <p:cTn id="43" dur="1" fill="hold">
                                          <p:stCondLst>
                                            <p:cond delay="1999"/>
                                          </p:stCondLst>
                                        </p:cTn>
                                        <p:tgtEl>
                                          <p:spTgt spid="49180"/>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49179"/>
                                        </p:tgtEl>
                                      </p:cBhvr>
                                    </p:animEffect>
                                    <p:set>
                                      <p:cBhvr>
                                        <p:cTn id="46" dur="1" fill="hold">
                                          <p:stCondLst>
                                            <p:cond delay="1999"/>
                                          </p:stCondLst>
                                        </p:cTn>
                                        <p:tgtEl>
                                          <p:spTgt spid="4917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3.33333E-6 0.00139 C -0.00782 0.03007 -0.01528 0.05851 -0.04914 0.07493 C -0.08299 0.09089 -0.1474 0.09459 -0.20365 0.09806 C -0.26007 0.10153 -0.34184 0.09667 -0.38646 0.09644 C -0.43125 0.09621 -0.45782 0.14154 -0.47275 0.09644 C -0.4875 0.05158 -0.48229 -0.06059 -0.47657 -0.17206 " pathEditMode="relative" rAng="0" ptsTypes="aaaaaA">
                                      <p:cBhvr>
                                        <p:cTn id="50" dur="2000" fill="hold"/>
                                        <p:tgtEl>
                                          <p:spTgt spid="49182"/>
                                        </p:tgtEl>
                                        <p:attrNameLst>
                                          <p:attrName>ppt_x</p:attrName>
                                          <p:attrName>ppt_y</p:attrName>
                                        </p:attrNameLst>
                                      </p:cBhvr>
                                      <p:rCtr x="-244" y="-17"/>
                                    </p:animMotion>
                                  </p:childTnLst>
                                </p:cTn>
                              </p:par>
                              <p:par>
                                <p:cTn id="51" presetID="0" presetClass="path" presetSubtype="0" accel="50000" decel="50000" fill="hold" grpId="1" nodeType="withEffect">
                                  <p:stCondLst>
                                    <p:cond delay="0"/>
                                  </p:stCondLst>
                                  <p:childTnLst>
                                    <p:animMotion origin="layout" path="M -3.33333E-6 0.00139 C -0.00781 0.03007 -0.01527 0.05851 -0.04913 0.07493 C -0.08298 0.09089 -0.14739 0.09459 -0.20364 0.09806 C -0.26007 0.10153 -0.34184 0.09667 -0.38645 0.09644 C -0.43125 0.09621 -0.45781 0.14154 -0.47274 0.09644 C -0.4875 0.05158 -0.48229 -0.06059 -0.47656 -0.17206 " pathEditMode="relative" rAng="0" ptsTypes="aaaaaA">
                                      <p:cBhvr>
                                        <p:cTn id="52" dur="2000" fill="hold"/>
                                        <p:tgtEl>
                                          <p:spTgt spid="49184"/>
                                        </p:tgtEl>
                                        <p:attrNameLst>
                                          <p:attrName>ppt_x</p:attrName>
                                          <p:attrName>ppt_y</p:attrName>
                                        </p:attrNameLst>
                                      </p:cBhvr>
                                      <p:rCtr x="-244" y="-17"/>
                                    </p:animMotion>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49186"/>
                                        </p:tgtEl>
                                        <p:attrNameLst>
                                          <p:attrName>style.visibility</p:attrName>
                                        </p:attrNameLst>
                                      </p:cBhvr>
                                      <p:to>
                                        <p:strVal val="visible"/>
                                      </p:to>
                                    </p:set>
                                    <p:anim calcmode="lin" valueType="num">
                                      <p:cBhvr>
                                        <p:cTn id="57" dur="1000" fill="hold"/>
                                        <p:tgtEl>
                                          <p:spTgt spid="49186"/>
                                        </p:tgtEl>
                                        <p:attrNameLst>
                                          <p:attrName>ppt_w</p:attrName>
                                        </p:attrNameLst>
                                      </p:cBhvr>
                                      <p:tavLst>
                                        <p:tav tm="0">
                                          <p:val>
                                            <p:strVal val="#ppt_w*0.70"/>
                                          </p:val>
                                        </p:tav>
                                        <p:tav tm="100000">
                                          <p:val>
                                            <p:strVal val="#ppt_w"/>
                                          </p:val>
                                        </p:tav>
                                      </p:tavLst>
                                    </p:anim>
                                    <p:anim calcmode="lin" valueType="num">
                                      <p:cBhvr>
                                        <p:cTn id="58" dur="1000" fill="hold"/>
                                        <p:tgtEl>
                                          <p:spTgt spid="49186"/>
                                        </p:tgtEl>
                                        <p:attrNameLst>
                                          <p:attrName>ppt_h</p:attrName>
                                        </p:attrNameLst>
                                      </p:cBhvr>
                                      <p:tavLst>
                                        <p:tav tm="0">
                                          <p:val>
                                            <p:strVal val="#ppt_h"/>
                                          </p:val>
                                        </p:tav>
                                        <p:tav tm="100000">
                                          <p:val>
                                            <p:strVal val="#ppt_h"/>
                                          </p:val>
                                        </p:tav>
                                      </p:tavLst>
                                    </p:anim>
                                    <p:animEffect transition="in" filter="fade">
                                      <p:cBhvr>
                                        <p:cTn id="59" dur="1000"/>
                                        <p:tgtEl>
                                          <p:spTgt spid="4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animBg="1"/>
      <p:bldP spid="49180" grpId="0"/>
      <p:bldP spid="49181" grpId="0" animBg="1"/>
      <p:bldP spid="49181" grpId="1" animBg="1"/>
      <p:bldP spid="49182" grpId="0" animBg="1"/>
      <p:bldP spid="49182" grpId="1" animBg="1"/>
      <p:bldP spid="49183" grpId="0"/>
      <p:bldP spid="49183" grpId="1"/>
      <p:bldP spid="49184" grpId="0" animBg="1"/>
      <p:bldP spid="49184" grpId="1" animBg="1"/>
      <p:bldP spid="49185" grpId="0"/>
      <p:bldP spid="49185" grpId="1"/>
      <p:bldP spid="49186" grpId="0"/>
    </p:bld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355A4012-E46A-4B4B-8AFE-F2E81D0E302F}" type="slidenum">
              <a:rPr lang="en-US"/>
              <a:pPr/>
              <a:t>399</a:t>
            </a:fld>
            <a:endParaRPr lang="en-US"/>
          </a:p>
        </p:txBody>
      </p:sp>
      <p:sp>
        <p:nvSpPr>
          <p:cNvPr id="46082" name="Rectangle 2"/>
          <p:cNvSpPr>
            <a:spLocks noGrp="1" noChangeArrowheads="1"/>
          </p:cNvSpPr>
          <p:nvPr>
            <p:ph type="title"/>
          </p:nvPr>
        </p:nvSpPr>
        <p:spPr/>
        <p:txBody>
          <a:bodyPr/>
          <a:lstStyle/>
          <a:p>
            <a:r>
              <a:rPr lang="en-US" dirty="0"/>
              <a:t>Application 2 – Capacity Partitioning</a:t>
            </a:r>
          </a:p>
        </p:txBody>
      </p:sp>
      <p:sp>
        <p:nvSpPr>
          <p:cNvPr id="46083" name="Rectangle 3"/>
          <p:cNvSpPr>
            <a:spLocks noGrp="1" noChangeArrowheads="1"/>
          </p:cNvSpPr>
          <p:nvPr>
            <p:ph type="body" idx="1"/>
          </p:nvPr>
        </p:nvSpPr>
        <p:spPr>
          <a:xfrm>
            <a:off x="457200" y="1295400"/>
            <a:ext cx="8229600" cy="4830763"/>
          </a:xfrm>
        </p:spPr>
        <p:txBody>
          <a:bodyPr/>
          <a:lstStyle/>
          <a:p>
            <a:r>
              <a:rPr lang="en-US"/>
              <a:t>Shared vs. Private Last Level Caches</a:t>
            </a:r>
          </a:p>
          <a:p>
            <a:pPr lvl="1"/>
            <a:r>
              <a:rPr lang="en-US"/>
              <a:t>Both have pros and cons</a:t>
            </a:r>
          </a:p>
          <a:p>
            <a:pPr lvl="1"/>
            <a:r>
              <a:rPr lang="en-US"/>
              <a:t>Best solution : partition caches at runtime</a:t>
            </a:r>
          </a:p>
          <a:p>
            <a:r>
              <a:rPr lang="en-US"/>
              <a:t>Proposal</a:t>
            </a:r>
          </a:p>
          <a:p>
            <a:pPr lvl="1"/>
            <a:r>
              <a:rPr lang="en-US"/>
              <a:t>Start off with </a:t>
            </a:r>
            <a:r>
              <a:rPr lang="en-US">
                <a:solidFill>
                  <a:schemeClr val="accent2"/>
                </a:solidFill>
              </a:rPr>
              <a:t>equal capacity</a:t>
            </a:r>
            <a:r>
              <a:rPr lang="en-US"/>
              <a:t> for each core</a:t>
            </a:r>
          </a:p>
          <a:p>
            <a:pPr lvl="2"/>
            <a:r>
              <a:rPr lang="en-US"/>
              <a:t>Divide available colors equally among all</a:t>
            </a:r>
          </a:p>
          <a:p>
            <a:pPr lvl="2"/>
            <a:r>
              <a:rPr lang="en-US"/>
              <a:t>Color distribution by </a:t>
            </a:r>
            <a:r>
              <a:rPr lang="en-US">
                <a:solidFill>
                  <a:schemeClr val="accent2"/>
                </a:solidFill>
              </a:rPr>
              <a:t>physical proximity</a:t>
            </a:r>
          </a:p>
          <a:p>
            <a:pPr lvl="1"/>
            <a:r>
              <a:rPr lang="en-US"/>
              <a:t>As and when required, </a:t>
            </a:r>
            <a:r>
              <a:rPr lang="en-US">
                <a:solidFill>
                  <a:srgbClr val="FF0000"/>
                </a:solidFill>
              </a:rPr>
              <a:t>steal colors</a:t>
            </a:r>
            <a:r>
              <a:rPr lang="en-US"/>
              <a:t> from someone else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50223"/>
            <a:ext cx="2920736" cy="307777"/>
          </a:xfrm>
          <a:prstGeom prst="rect">
            <a:avLst/>
          </a:prstGeom>
          <a:noFill/>
        </p:spPr>
        <p:txBody>
          <a:bodyPr wrap="none" rtlCol="0">
            <a:spAutoFit/>
          </a:bodyPr>
          <a:lstStyle/>
          <a:p>
            <a:r>
              <a:rPr lang="en-US" sz="1400" dirty="0" smtClean="0"/>
              <a:t>From http://www.chiparchitect.com</a:t>
            </a:r>
            <a:endParaRPr lang="en-US" sz="1400" dirty="0"/>
          </a:p>
        </p:txBody>
      </p:sp>
      <p:sp>
        <p:nvSpPr>
          <p:cNvPr id="8" name="Title 1"/>
          <p:cNvSpPr>
            <a:spLocks noGrp="1"/>
          </p:cNvSpPr>
          <p:nvPr>
            <p:ph type="title"/>
          </p:nvPr>
        </p:nvSpPr>
        <p:spPr>
          <a:xfrm>
            <a:off x="228600" y="46038"/>
            <a:ext cx="8915400" cy="258762"/>
          </a:xfrm>
        </p:spPr>
        <p:txBody>
          <a:bodyPr/>
          <a:lstStyle/>
          <a:p>
            <a:r>
              <a:rPr lang="en-US" dirty="0" smtClean="0"/>
              <a:t>Modern Processors Have Lots of Cores and Large Caches</a:t>
            </a:r>
            <a:endParaRPr lang="en-US" dirty="0"/>
          </a:p>
        </p:txBody>
      </p:sp>
      <p:pic>
        <p:nvPicPr>
          <p:cNvPr id="305154" name="Picture 2"/>
          <p:cNvPicPr>
            <a:picLocks noGrp="1" noChangeAspect="1" noChangeArrowheads="1"/>
          </p:cNvPicPr>
          <p:nvPr>
            <p:ph idx="1"/>
          </p:nvPr>
        </p:nvPicPr>
        <p:blipFill>
          <a:blip r:embed="rId2"/>
          <a:srcRect/>
          <a:stretch>
            <a:fillRect/>
          </a:stretch>
        </p:blipFill>
        <p:spPr bwMode="auto">
          <a:xfrm>
            <a:off x="1371600" y="1295400"/>
            <a:ext cx="6474129" cy="4876800"/>
          </a:xfrm>
          <a:prstGeom prst="rect">
            <a:avLst/>
          </a:prstGeom>
          <a:noFill/>
          <a:ln w="9525" cap="flat" cmpd="sng">
            <a:noFill/>
            <a:prstDash val="solid"/>
            <a:miter lim="800000"/>
            <a:headEnd type="none" w="lg" len="med"/>
            <a:tailEnd type="none" w="lg" len="med"/>
          </a:ln>
          <a:effectLst/>
        </p:spPr>
      </p:pic>
      <p:sp>
        <p:nvSpPr>
          <p:cNvPr id="7" name="Content Placeholder 2"/>
          <p:cNvSpPr txBox="1">
            <a:spLocks/>
          </p:cNvSpPr>
          <p:nvPr/>
        </p:nvSpPr>
        <p:spPr bwMode="auto">
          <a:xfrm>
            <a:off x="0" y="381000"/>
            <a:ext cx="9144000" cy="617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AMD Shanghai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Controlled Placement – Potential Benefits</a:t>
            </a:r>
            <a:endParaRPr lang="en-US" dirty="0"/>
          </a:p>
        </p:txBody>
      </p:sp>
      <p:sp>
        <p:nvSpPr>
          <p:cNvPr id="3" name="Content Placeholder 2"/>
          <p:cNvSpPr>
            <a:spLocks noGrp="1"/>
          </p:cNvSpPr>
          <p:nvPr>
            <p:ph idx="1"/>
          </p:nvPr>
        </p:nvSpPr>
        <p:spPr/>
        <p:txBody>
          <a:bodyPr/>
          <a:lstStyle/>
          <a:p>
            <a:r>
              <a:rPr lang="en-US" dirty="0" smtClean="0"/>
              <a:t>Performance management:</a:t>
            </a:r>
          </a:p>
          <a:p>
            <a:pPr lvl="1"/>
            <a:r>
              <a:rPr lang="en-US" dirty="0" smtClean="0"/>
              <a:t>Proximity-aware data mapping</a:t>
            </a:r>
          </a:p>
          <a:p>
            <a:r>
              <a:rPr lang="en-US" dirty="0" smtClean="0"/>
              <a:t>Power management:</a:t>
            </a:r>
          </a:p>
          <a:p>
            <a:pPr lvl="1"/>
            <a:r>
              <a:rPr lang="en-US" dirty="0" smtClean="0"/>
              <a:t>Usage-aware slice shut-off</a:t>
            </a:r>
          </a:p>
          <a:p>
            <a:r>
              <a:rPr lang="en-US" dirty="0" smtClean="0"/>
              <a:t>Reliability management</a:t>
            </a:r>
          </a:p>
          <a:p>
            <a:pPr lvl="1"/>
            <a:r>
              <a:rPr lang="en-US" dirty="0" smtClean="0"/>
              <a:t>On-demand isolation</a:t>
            </a:r>
          </a:p>
          <a:p>
            <a:pPr>
              <a:lnSpc>
                <a:spcPct val="90000"/>
              </a:lnSpc>
            </a:pPr>
            <a:r>
              <a:rPr lang="en-US" dirty="0" smtClean="0"/>
              <a:t>On each page allocation, consider</a:t>
            </a:r>
          </a:p>
          <a:p>
            <a:pPr lvl="1">
              <a:lnSpc>
                <a:spcPct val="90000"/>
              </a:lnSpc>
            </a:pPr>
            <a:r>
              <a:rPr lang="en-US" sz="1800" dirty="0" smtClean="0"/>
              <a:t>Data proximity</a:t>
            </a:r>
          </a:p>
          <a:p>
            <a:pPr lvl="1">
              <a:lnSpc>
                <a:spcPct val="90000"/>
              </a:lnSpc>
            </a:pPr>
            <a:r>
              <a:rPr lang="en-US" sz="1800" b="1" dirty="0" smtClean="0"/>
              <a:t>Cache pressure</a:t>
            </a:r>
          </a:p>
          <a:p>
            <a:pPr lvl="1">
              <a:lnSpc>
                <a:spcPct val="90000"/>
              </a:lnSpc>
            </a:pPr>
            <a:r>
              <a:rPr lang="en-US" sz="1800" dirty="0" smtClean="0"/>
              <a:t>e.g., Profitability function </a:t>
            </a:r>
            <a:r>
              <a:rPr lang="en-US" sz="1800" i="1" dirty="0" smtClean="0"/>
              <a:t>P</a:t>
            </a:r>
            <a:r>
              <a:rPr lang="en-US" sz="1800" dirty="0" smtClean="0"/>
              <a:t> = </a:t>
            </a:r>
            <a:r>
              <a:rPr lang="en-US" sz="1800" i="1" dirty="0" smtClean="0"/>
              <a:t>f</a:t>
            </a:r>
            <a:r>
              <a:rPr lang="en-US" sz="1800" dirty="0" smtClean="0"/>
              <a:t>(</a:t>
            </a:r>
            <a:r>
              <a:rPr lang="en-US" sz="1800" i="1" dirty="0" smtClean="0"/>
              <a:t>M</a:t>
            </a:r>
            <a:r>
              <a:rPr lang="en-US" sz="1800" dirty="0" smtClean="0"/>
              <a:t>, </a:t>
            </a:r>
            <a:r>
              <a:rPr lang="en-US" sz="1800" i="1" dirty="0" smtClean="0"/>
              <a:t>L</a:t>
            </a:r>
            <a:r>
              <a:rPr lang="en-US" sz="1800" dirty="0" smtClean="0"/>
              <a:t>, </a:t>
            </a:r>
            <a:r>
              <a:rPr lang="en-US" sz="1800" i="1" dirty="0" smtClean="0"/>
              <a:t>P</a:t>
            </a:r>
            <a:r>
              <a:rPr lang="en-US" sz="1800" dirty="0" smtClean="0"/>
              <a:t>, </a:t>
            </a:r>
            <a:r>
              <a:rPr lang="en-US" sz="1800" i="1" dirty="0" smtClean="0"/>
              <a:t>Q</a:t>
            </a:r>
            <a:r>
              <a:rPr lang="en-US" sz="1800" dirty="0" smtClean="0"/>
              <a:t>, </a:t>
            </a:r>
            <a:r>
              <a:rPr lang="en-US" sz="1800" i="1" dirty="0" smtClean="0"/>
              <a:t>C</a:t>
            </a:r>
            <a:r>
              <a:rPr lang="en-US" sz="1800" dirty="0" smtClean="0"/>
              <a:t>)</a:t>
            </a:r>
          </a:p>
          <a:p>
            <a:pPr lvl="2">
              <a:lnSpc>
                <a:spcPct val="90000"/>
              </a:lnSpc>
            </a:pPr>
            <a:r>
              <a:rPr lang="en-US" sz="1600" b="1" i="1" dirty="0" smtClean="0">
                <a:solidFill>
                  <a:srgbClr val="C00000"/>
                </a:solidFill>
              </a:rPr>
              <a:t>M</a:t>
            </a:r>
            <a:r>
              <a:rPr lang="en-US" sz="1600" b="1" dirty="0" smtClean="0">
                <a:solidFill>
                  <a:srgbClr val="C00000"/>
                </a:solidFill>
              </a:rPr>
              <a:t>: miss rates</a:t>
            </a:r>
          </a:p>
          <a:p>
            <a:pPr lvl="2">
              <a:lnSpc>
                <a:spcPct val="90000"/>
              </a:lnSpc>
            </a:pPr>
            <a:r>
              <a:rPr lang="en-US" sz="1600" b="1" i="1" dirty="0" smtClean="0">
                <a:solidFill>
                  <a:srgbClr val="C00000"/>
                </a:solidFill>
              </a:rPr>
              <a:t>L</a:t>
            </a:r>
            <a:r>
              <a:rPr lang="en-US" sz="1600" b="1" dirty="0" smtClean="0">
                <a:solidFill>
                  <a:srgbClr val="C00000"/>
                </a:solidFill>
              </a:rPr>
              <a:t>: network link status</a:t>
            </a:r>
          </a:p>
          <a:p>
            <a:pPr lvl="2">
              <a:lnSpc>
                <a:spcPct val="90000"/>
              </a:lnSpc>
            </a:pPr>
            <a:r>
              <a:rPr lang="en-US" sz="1600" b="1" i="1" dirty="0" smtClean="0">
                <a:solidFill>
                  <a:srgbClr val="C00000"/>
                </a:solidFill>
              </a:rPr>
              <a:t>P</a:t>
            </a:r>
            <a:r>
              <a:rPr lang="en-US" sz="1600" b="1" dirty="0" smtClean="0">
                <a:solidFill>
                  <a:srgbClr val="C00000"/>
                </a:solidFill>
              </a:rPr>
              <a:t>: current page allocation status</a:t>
            </a:r>
          </a:p>
          <a:p>
            <a:pPr lvl="2">
              <a:lnSpc>
                <a:spcPct val="90000"/>
              </a:lnSpc>
            </a:pPr>
            <a:r>
              <a:rPr lang="en-US" sz="1600" b="1" i="1" dirty="0" smtClean="0">
                <a:solidFill>
                  <a:srgbClr val="C00000"/>
                </a:solidFill>
              </a:rPr>
              <a:t>Q</a:t>
            </a:r>
            <a:r>
              <a:rPr lang="en-US" sz="1600" b="1" dirty="0" smtClean="0">
                <a:solidFill>
                  <a:srgbClr val="C00000"/>
                </a:solidFill>
              </a:rPr>
              <a:t>: </a:t>
            </a:r>
            <a:r>
              <a:rPr lang="en-US" sz="1600" b="1" dirty="0" err="1" smtClean="0">
                <a:solidFill>
                  <a:srgbClr val="C00000"/>
                </a:solidFill>
              </a:rPr>
              <a:t>QoS</a:t>
            </a:r>
            <a:r>
              <a:rPr lang="en-US" sz="1600" b="1" dirty="0" smtClean="0">
                <a:solidFill>
                  <a:srgbClr val="C00000"/>
                </a:solidFill>
              </a:rPr>
              <a:t> requirements</a:t>
            </a:r>
          </a:p>
          <a:p>
            <a:pPr lvl="2">
              <a:lnSpc>
                <a:spcPct val="90000"/>
              </a:lnSpc>
            </a:pPr>
            <a:r>
              <a:rPr lang="en-US" sz="1600" b="1" i="1" dirty="0" smtClean="0">
                <a:solidFill>
                  <a:srgbClr val="C00000"/>
                </a:solidFill>
              </a:rPr>
              <a:t>C</a:t>
            </a:r>
            <a:r>
              <a:rPr lang="en-US" sz="1600" b="1" dirty="0" smtClean="0">
                <a:solidFill>
                  <a:srgbClr val="C00000"/>
                </a:solidFill>
              </a:rPr>
              <a:t>: cache configuration</a:t>
            </a:r>
            <a:endParaRPr lang="en-US" dirty="0" smtClean="0"/>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4294967295"/>
          </p:nvPr>
        </p:nvSpPr>
        <p:spPr>
          <a:xfrm>
            <a:off x="6553200" y="6248400"/>
            <a:ext cx="2133600" cy="476250"/>
          </a:xfrm>
          <a:prstGeom prst="rect">
            <a:avLst/>
          </a:prstGeom>
        </p:spPr>
        <p:txBody>
          <a:bodyPr/>
          <a:lstStyle/>
          <a:p>
            <a:fld id="{0EC5B807-E0B3-4243-959A-8660E25903D4}" type="slidenum">
              <a:rPr lang="en-US"/>
              <a:pPr/>
              <a:t>400</a:t>
            </a:fld>
            <a:endParaRPr lang="en-US"/>
          </a:p>
        </p:txBody>
      </p:sp>
      <p:sp>
        <p:nvSpPr>
          <p:cNvPr id="45058" name="Rectangle 2"/>
          <p:cNvSpPr>
            <a:spLocks noGrp="1" noChangeArrowheads="1"/>
          </p:cNvSpPr>
          <p:nvPr>
            <p:ph type="title"/>
          </p:nvPr>
        </p:nvSpPr>
        <p:spPr/>
        <p:txBody>
          <a:bodyPr/>
          <a:lstStyle/>
          <a:p>
            <a:r>
              <a:rPr lang="en-US" sz="4000"/>
              <a:t>Application 2 – Capacity Partitioning</a:t>
            </a:r>
          </a:p>
        </p:txBody>
      </p:sp>
      <p:sp>
        <p:nvSpPr>
          <p:cNvPr id="45060" name="Rectangle 4"/>
          <p:cNvSpPr>
            <a:spLocks noChangeArrowheads="1"/>
          </p:cNvSpPr>
          <p:nvPr/>
        </p:nvSpPr>
        <p:spPr bwMode="auto">
          <a:xfrm>
            <a:off x="2819400" y="23622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1" name="Rectangle 5"/>
          <p:cNvSpPr>
            <a:spLocks noChangeArrowheads="1"/>
          </p:cNvSpPr>
          <p:nvPr/>
        </p:nvSpPr>
        <p:spPr bwMode="auto">
          <a:xfrm>
            <a:off x="2819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2" name="Rectangle 6"/>
          <p:cNvSpPr>
            <a:spLocks noChangeArrowheads="1"/>
          </p:cNvSpPr>
          <p:nvPr/>
        </p:nvSpPr>
        <p:spPr bwMode="auto">
          <a:xfrm>
            <a:off x="4572000" y="1524000"/>
            <a:ext cx="17526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63" name="Rectangle 7"/>
          <p:cNvSpPr>
            <a:spLocks noChangeArrowheads="1"/>
          </p:cNvSpPr>
          <p:nvPr/>
        </p:nvSpPr>
        <p:spPr bwMode="auto">
          <a:xfrm>
            <a:off x="3733800" y="23622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4" name="Rectangle 8"/>
          <p:cNvSpPr>
            <a:spLocks noChangeArrowheads="1"/>
          </p:cNvSpPr>
          <p:nvPr/>
        </p:nvSpPr>
        <p:spPr bwMode="auto">
          <a:xfrm>
            <a:off x="4648200" y="23622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65" name="Rectangle 9"/>
          <p:cNvSpPr>
            <a:spLocks noChangeArrowheads="1"/>
          </p:cNvSpPr>
          <p:nvPr/>
        </p:nvSpPr>
        <p:spPr bwMode="auto">
          <a:xfrm>
            <a:off x="5562600" y="23622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66" name="Rectangle 10"/>
          <p:cNvSpPr>
            <a:spLocks noChangeArrowheads="1"/>
          </p:cNvSpPr>
          <p:nvPr/>
        </p:nvSpPr>
        <p:spPr bwMode="auto">
          <a:xfrm>
            <a:off x="2819400" y="32004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7" name="Rectangle 11"/>
          <p:cNvSpPr>
            <a:spLocks noChangeArrowheads="1"/>
          </p:cNvSpPr>
          <p:nvPr/>
        </p:nvSpPr>
        <p:spPr bwMode="auto">
          <a:xfrm>
            <a:off x="3733800" y="32004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8" name="Rectangle 12"/>
          <p:cNvSpPr>
            <a:spLocks noChangeArrowheads="1"/>
          </p:cNvSpPr>
          <p:nvPr/>
        </p:nvSpPr>
        <p:spPr bwMode="auto">
          <a:xfrm>
            <a:off x="4648200" y="32004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69" name="Rectangle 13"/>
          <p:cNvSpPr>
            <a:spLocks noChangeArrowheads="1"/>
          </p:cNvSpPr>
          <p:nvPr/>
        </p:nvSpPr>
        <p:spPr bwMode="auto">
          <a:xfrm>
            <a:off x="5562600" y="32004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70" name="Rectangle 14"/>
          <p:cNvSpPr>
            <a:spLocks noChangeArrowheads="1"/>
          </p:cNvSpPr>
          <p:nvPr/>
        </p:nvSpPr>
        <p:spPr bwMode="auto">
          <a:xfrm>
            <a:off x="2819400" y="40386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1" name="Rectangle 15"/>
          <p:cNvSpPr>
            <a:spLocks noChangeArrowheads="1"/>
          </p:cNvSpPr>
          <p:nvPr/>
        </p:nvSpPr>
        <p:spPr bwMode="auto">
          <a:xfrm>
            <a:off x="3733800" y="40386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2" name="Rectangle 16"/>
          <p:cNvSpPr>
            <a:spLocks noChangeArrowheads="1"/>
          </p:cNvSpPr>
          <p:nvPr/>
        </p:nvSpPr>
        <p:spPr bwMode="auto">
          <a:xfrm>
            <a:off x="4648200" y="40386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73" name="Rectangle 17"/>
          <p:cNvSpPr>
            <a:spLocks noChangeArrowheads="1"/>
          </p:cNvSpPr>
          <p:nvPr/>
        </p:nvSpPr>
        <p:spPr bwMode="auto">
          <a:xfrm>
            <a:off x="5562600" y="40386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74" name="Rectangle 18"/>
          <p:cNvSpPr>
            <a:spLocks noChangeArrowheads="1"/>
          </p:cNvSpPr>
          <p:nvPr/>
        </p:nvSpPr>
        <p:spPr bwMode="auto">
          <a:xfrm>
            <a:off x="2819400" y="48768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5" name="Rectangle 19"/>
          <p:cNvSpPr>
            <a:spLocks noChangeArrowheads="1"/>
          </p:cNvSpPr>
          <p:nvPr/>
        </p:nvSpPr>
        <p:spPr bwMode="auto">
          <a:xfrm>
            <a:off x="3733800" y="48768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6" name="Rectangle 20"/>
          <p:cNvSpPr>
            <a:spLocks noChangeArrowheads="1"/>
          </p:cNvSpPr>
          <p:nvPr/>
        </p:nvSpPr>
        <p:spPr bwMode="auto">
          <a:xfrm>
            <a:off x="4648200" y="48768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77" name="Rectangle 21"/>
          <p:cNvSpPr>
            <a:spLocks noChangeArrowheads="1"/>
          </p:cNvSpPr>
          <p:nvPr/>
        </p:nvSpPr>
        <p:spPr bwMode="auto">
          <a:xfrm>
            <a:off x="5562600" y="48768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78" name="Rectangle 22"/>
          <p:cNvSpPr>
            <a:spLocks noChangeArrowheads="1"/>
          </p:cNvSpPr>
          <p:nvPr/>
        </p:nvSpPr>
        <p:spPr bwMode="auto">
          <a:xfrm>
            <a:off x="2819400" y="5715000"/>
            <a:ext cx="17526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9" name="Rectangle 23"/>
          <p:cNvSpPr>
            <a:spLocks noChangeArrowheads="1"/>
          </p:cNvSpPr>
          <p:nvPr/>
        </p:nvSpPr>
        <p:spPr bwMode="auto">
          <a:xfrm>
            <a:off x="4572000" y="5715000"/>
            <a:ext cx="17526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80" name="Text Box 24"/>
          <p:cNvSpPr txBox="1">
            <a:spLocks noChangeArrowheads="1"/>
          </p:cNvSpPr>
          <p:nvPr/>
        </p:nvSpPr>
        <p:spPr bwMode="auto">
          <a:xfrm>
            <a:off x="2895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45081" name="Text Box 25"/>
          <p:cNvSpPr txBox="1">
            <a:spLocks noChangeArrowheads="1"/>
          </p:cNvSpPr>
          <p:nvPr/>
        </p:nvSpPr>
        <p:spPr bwMode="auto">
          <a:xfrm>
            <a:off x="4648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45082" name="Text Box 26"/>
          <p:cNvSpPr txBox="1">
            <a:spLocks noChangeArrowheads="1"/>
          </p:cNvSpPr>
          <p:nvPr/>
        </p:nvSpPr>
        <p:spPr bwMode="auto">
          <a:xfrm>
            <a:off x="2895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45083" name="Text Box 27"/>
          <p:cNvSpPr txBox="1">
            <a:spLocks noChangeArrowheads="1"/>
          </p:cNvSpPr>
          <p:nvPr/>
        </p:nvSpPr>
        <p:spPr bwMode="auto">
          <a:xfrm>
            <a:off x="4648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45084" name="AutoShape 28"/>
          <p:cNvSpPr>
            <a:spLocks noChangeArrowheads="1"/>
          </p:cNvSpPr>
          <p:nvPr/>
        </p:nvSpPr>
        <p:spPr bwMode="auto">
          <a:xfrm>
            <a:off x="457200" y="1295400"/>
            <a:ext cx="2133600" cy="914400"/>
          </a:xfrm>
          <a:prstGeom prst="wedgeEllipseCallout">
            <a:avLst>
              <a:gd name="adj1" fmla="val 60861"/>
              <a:gd name="adj2" fmla="val 10245"/>
            </a:avLst>
          </a:prstGeom>
          <a:noFill/>
          <a:ln w="25400" algn="ctr">
            <a:solidFill>
              <a:schemeClr val="tx1"/>
            </a:solidFill>
            <a:miter lim="800000"/>
            <a:headEnd/>
            <a:tailEnd/>
          </a:ln>
          <a:effectLst/>
        </p:spPr>
        <p:txBody>
          <a:bodyPr/>
          <a:lstStyle/>
          <a:p>
            <a:pPr algn="ctr"/>
            <a:endParaRPr lang="en-US"/>
          </a:p>
        </p:txBody>
      </p:sp>
      <p:sp>
        <p:nvSpPr>
          <p:cNvPr id="45085" name="Text Box 29"/>
          <p:cNvSpPr txBox="1">
            <a:spLocks noChangeArrowheads="1"/>
          </p:cNvSpPr>
          <p:nvPr/>
        </p:nvSpPr>
        <p:spPr bwMode="auto">
          <a:xfrm>
            <a:off x="609600" y="1371600"/>
            <a:ext cx="1844675" cy="762000"/>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1. Need more Capacity</a:t>
            </a:r>
          </a:p>
        </p:txBody>
      </p:sp>
      <p:sp>
        <p:nvSpPr>
          <p:cNvPr id="45087" name="Oval 31"/>
          <p:cNvSpPr>
            <a:spLocks noChangeArrowheads="1"/>
          </p:cNvSpPr>
          <p:nvPr/>
        </p:nvSpPr>
        <p:spPr bwMode="auto">
          <a:xfrm>
            <a:off x="4495800" y="2971800"/>
            <a:ext cx="1066800" cy="1066800"/>
          </a:xfrm>
          <a:prstGeom prst="ellipse">
            <a:avLst/>
          </a:prstGeom>
          <a:noFill/>
          <a:ln w="63500" algn="ctr">
            <a:solidFill>
              <a:srgbClr val="800000"/>
            </a:solidFill>
            <a:round/>
            <a:headEnd/>
            <a:tailEnd/>
          </a:ln>
          <a:effectLst/>
        </p:spPr>
        <p:txBody>
          <a:bodyPr wrap="none" anchor="ctr">
            <a:spAutoFit/>
          </a:bodyPr>
          <a:lstStyle/>
          <a:p>
            <a:endParaRPr lang="en-US"/>
          </a:p>
        </p:txBody>
      </p:sp>
      <p:sp>
        <p:nvSpPr>
          <p:cNvPr id="45088" name="Text Box 32"/>
          <p:cNvSpPr txBox="1">
            <a:spLocks noChangeArrowheads="1"/>
          </p:cNvSpPr>
          <p:nvPr/>
        </p:nvSpPr>
        <p:spPr bwMode="auto">
          <a:xfrm>
            <a:off x="6553200" y="3276600"/>
            <a:ext cx="2286000" cy="762000"/>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2. Decide on a Color from Donor </a:t>
            </a:r>
          </a:p>
        </p:txBody>
      </p:sp>
      <p:sp>
        <p:nvSpPr>
          <p:cNvPr id="45089" name="Text Box 33"/>
          <p:cNvSpPr txBox="1">
            <a:spLocks noChangeArrowheads="1"/>
          </p:cNvSpPr>
          <p:nvPr/>
        </p:nvSpPr>
        <p:spPr bwMode="auto">
          <a:xfrm>
            <a:off x="6629400" y="4419600"/>
            <a:ext cx="2286000" cy="1431925"/>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3. Map New, Incoming pages of Acceptor to Stolen Color</a:t>
            </a:r>
          </a:p>
        </p:txBody>
      </p:sp>
      <p:sp>
        <p:nvSpPr>
          <p:cNvPr id="45090" name="Rectangle 34"/>
          <p:cNvSpPr>
            <a:spLocks noChangeArrowheads="1"/>
          </p:cNvSpPr>
          <p:nvPr/>
        </p:nvSpPr>
        <p:spPr bwMode="auto">
          <a:xfrm>
            <a:off x="4648200" y="3200400"/>
            <a:ext cx="762000" cy="3810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91" name="Text Box 35"/>
          <p:cNvSpPr txBox="1">
            <a:spLocks noChangeArrowheads="1"/>
          </p:cNvSpPr>
          <p:nvPr/>
        </p:nvSpPr>
        <p:spPr bwMode="auto">
          <a:xfrm>
            <a:off x="0" y="3886200"/>
            <a:ext cx="2667000" cy="822325"/>
          </a:xfrm>
          <a:prstGeom prst="rect">
            <a:avLst/>
          </a:prstGeom>
          <a:noFill/>
          <a:ln w="25400" algn="ctr">
            <a:noFill/>
            <a:miter lim="800000"/>
            <a:headEnd/>
            <a:tailEnd/>
          </a:ln>
          <a:effectLst/>
        </p:spPr>
        <p:txBody>
          <a:bodyPr>
            <a:spAutoFit/>
          </a:bodyPr>
          <a:lstStyle/>
          <a:p>
            <a:pPr algn="ctr"/>
            <a:r>
              <a:rPr lang="en-US" sz="2400" b="1">
                <a:solidFill>
                  <a:srgbClr val="FF0000"/>
                </a:solidFill>
                <a:latin typeface="Calibri" pitchFamily="34" charset="0"/>
              </a:rPr>
              <a:t>Proposed-Color-Steal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084"/>
                                        </p:tgtEl>
                                        <p:attrNameLst>
                                          <p:attrName>style.visibility</p:attrName>
                                        </p:attrNameLst>
                                      </p:cBhvr>
                                      <p:to>
                                        <p:strVal val="visible"/>
                                      </p:to>
                                    </p:set>
                                    <p:anim calcmode="lin" valueType="num">
                                      <p:cBhvr>
                                        <p:cTn id="7" dur="1000" fill="hold"/>
                                        <p:tgtEl>
                                          <p:spTgt spid="45084"/>
                                        </p:tgtEl>
                                        <p:attrNameLst>
                                          <p:attrName>ppt_w</p:attrName>
                                        </p:attrNameLst>
                                      </p:cBhvr>
                                      <p:tavLst>
                                        <p:tav tm="0">
                                          <p:val>
                                            <p:strVal val="#ppt_w*0.70"/>
                                          </p:val>
                                        </p:tav>
                                        <p:tav tm="100000">
                                          <p:val>
                                            <p:strVal val="#ppt_w"/>
                                          </p:val>
                                        </p:tav>
                                      </p:tavLst>
                                    </p:anim>
                                    <p:anim calcmode="lin" valueType="num">
                                      <p:cBhvr>
                                        <p:cTn id="8" dur="1000" fill="hold"/>
                                        <p:tgtEl>
                                          <p:spTgt spid="45084"/>
                                        </p:tgtEl>
                                        <p:attrNameLst>
                                          <p:attrName>ppt_h</p:attrName>
                                        </p:attrNameLst>
                                      </p:cBhvr>
                                      <p:tavLst>
                                        <p:tav tm="0">
                                          <p:val>
                                            <p:strVal val="#ppt_h"/>
                                          </p:val>
                                        </p:tav>
                                        <p:tav tm="100000">
                                          <p:val>
                                            <p:strVal val="#ppt_h"/>
                                          </p:val>
                                        </p:tav>
                                      </p:tavLst>
                                    </p:anim>
                                    <p:animEffect transition="in" filter="fade">
                                      <p:cBhvr>
                                        <p:cTn id="9" dur="1000"/>
                                        <p:tgtEl>
                                          <p:spTgt spid="4508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5085"/>
                                        </p:tgtEl>
                                        <p:attrNameLst>
                                          <p:attrName>style.visibility</p:attrName>
                                        </p:attrNameLst>
                                      </p:cBhvr>
                                      <p:to>
                                        <p:strVal val="visible"/>
                                      </p:to>
                                    </p:set>
                                    <p:anim calcmode="lin" valueType="num">
                                      <p:cBhvr>
                                        <p:cTn id="12" dur="1000" fill="hold"/>
                                        <p:tgtEl>
                                          <p:spTgt spid="45085"/>
                                        </p:tgtEl>
                                        <p:attrNameLst>
                                          <p:attrName>ppt_w</p:attrName>
                                        </p:attrNameLst>
                                      </p:cBhvr>
                                      <p:tavLst>
                                        <p:tav tm="0">
                                          <p:val>
                                            <p:strVal val="#ppt_w*0.70"/>
                                          </p:val>
                                        </p:tav>
                                        <p:tav tm="100000">
                                          <p:val>
                                            <p:strVal val="#ppt_w"/>
                                          </p:val>
                                        </p:tav>
                                      </p:tavLst>
                                    </p:anim>
                                    <p:anim calcmode="lin" valueType="num">
                                      <p:cBhvr>
                                        <p:cTn id="13" dur="1000" fill="hold"/>
                                        <p:tgtEl>
                                          <p:spTgt spid="45085"/>
                                        </p:tgtEl>
                                        <p:attrNameLst>
                                          <p:attrName>ppt_h</p:attrName>
                                        </p:attrNameLst>
                                      </p:cBhvr>
                                      <p:tavLst>
                                        <p:tav tm="0">
                                          <p:val>
                                            <p:strVal val="#ppt_h"/>
                                          </p:val>
                                        </p:tav>
                                        <p:tav tm="100000">
                                          <p:val>
                                            <p:strVal val="#ppt_h"/>
                                          </p:val>
                                        </p:tav>
                                      </p:tavLst>
                                    </p:anim>
                                    <p:animEffect transition="in" filter="fade">
                                      <p:cBhvr>
                                        <p:cTn id="14" dur="1000"/>
                                        <p:tgtEl>
                                          <p:spTgt spid="4508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5087"/>
                                        </p:tgtEl>
                                        <p:attrNameLst>
                                          <p:attrName>style.visibility</p:attrName>
                                        </p:attrNameLst>
                                      </p:cBhvr>
                                      <p:to>
                                        <p:strVal val="visible"/>
                                      </p:to>
                                    </p:set>
                                    <p:anim calcmode="lin" valueType="num">
                                      <p:cBhvr>
                                        <p:cTn id="19" dur="1000" fill="hold"/>
                                        <p:tgtEl>
                                          <p:spTgt spid="45087"/>
                                        </p:tgtEl>
                                        <p:attrNameLst>
                                          <p:attrName>ppt_w</p:attrName>
                                        </p:attrNameLst>
                                      </p:cBhvr>
                                      <p:tavLst>
                                        <p:tav tm="0">
                                          <p:val>
                                            <p:strVal val="#ppt_w*0.70"/>
                                          </p:val>
                                        </p:tav>
                                        <p:tav tm="100000">
                                          <p:val>
                                            <p:strVal val="#ppt_w"/>
                                          </p:val>
                                        </p:tav>
                                      </p:tavLst>
                                    </p:anim>
                                    <p:anim calcmode="lin" valueType="num">
                                      <p:cBhvr>
                                        <p:cTn id="20" dur="1000" fill="hold"/>
                                        <p:tgtEl>
                                          <p:spTgt spid="45087"/>
                                        </p:tgtEl>
                                        <p:attrNameLst>
                                          <p:attrName>ppt_h</p:attrName>
                                        </p:attrNameLst>
                                      </p:cBhvr>
                                      <p:tavLst>
                                        <p:tav tm="0">
                                          <p:val>
                                            <p:strVal val="#ppt_h"/>
                                          </p:val>
                                        </p:tav>
                                        <p:tav tm="100000">
                                          <p:val>
                                            <p:strVal val="#ppt_h"/>
                                          </p:val>
                                        </p:tav>
                                      </p:tavLst>
                                    </p:anim>
                                    <p:animEffect transition="in" filter="fade">
                                      <p:cBhvr>
                                        <p:cTn id="21" dur="1000"/>
                                        <p:tgtEl>
                                          <p:spTgt spid="4508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5088"/>
                                        </p:tgtEl>
                                        <p:attrNameLst>
                                          <p:attrName>style.visibility</p:attrName>
                                        </p:attrNameLst>
                                      </p:cBhvr>
                                      <p:to>
                                        <p:strVal val="visible"/>
                                      </p:to>
                                    </p:set>
                                    <p:anim calcmode="lin" valueType="num">
                                      <p:cBhvr>
                                        <p:cTn id="26" dur="1000" fill="hold"/>
                                        <p:tgtEl>
                                          <p:spTgt spid="45088"/>
                                        </p:tgtEl>
                                        <p:attrNameLst>
                                          <p:attrName>ppt_w</p:attrName>
                                        </p:attrNameLst>
                                      </p:cBhvr>
                                      <p:tavLst>
                                        <p:tav tm="0">
                                          <p:val>
                                            <p:strVal val="#ppt_w*0.70"/>
                                          </p:val>
                                        </p:tav>
                                        <p:tav tm="100000">
                                          <p:val>
                                            <p:strVal val="#ppt_w"/>
                                          </p:val>
                                        </p:tav>
                                      </p:tavLst>
                                    </p:anim>
                                    <p:anim calcmode="lin" valueType="num">
                                      <p:cBhvr>
                                        <p:cTn id="27" dur="1000" fill="hold"/>
                                        <p:tgtEl>
                                          <p:spTgt spid="45088"/>
                                        </p:tgtEl>
                                        <p:attrNameLst>
                                          <p:attrName>ppt_h</p:attrName>
                                        </p:attrNameLst>
                                      </p:cBhvr>
                                      <p:tavLst>
                                        <p:tav tm="0">
                                          <p:val>
                                            <p:strVal val="#ppt_h"/>
                                          </p:val>
                                        </p:tav>
                                        <p:tav tm="100000">
                                          <p:val>
                                            <p:strVal val="#ppt_h"/>
                                          </p:val>
                                        </p:tav>
                                      </p:tavLst>
                                    </p:anim>
                                    <p:animEffect transition="in" filter="fade">
                                      <p:cBhvr>
                                        <p:cTn id="28" dur="1000"/>
                                        <p:tgtEl>
                                          <p:spTgt spid="4508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5089"/>
                                        </p:tgtEl>
                                        <p:attrNameLst>
                                          <p:attrName>style.visibility</p:attrName>
                                        </p:attrNameLst>
                                      </p:cBhvr>
                                      <p:to>
                                        <p:strVal val="visible"/>
                                      </p:to>
                                    </p:set>
                                    <p:anim calcmode="lin" valueType="num">
                                      <p:cBhvr>
                                        <p:cTn id="33" dur="1000" fill="hold"/>
                                        <p:tgtEl>
                                          <p:spTgt spid="45089"/>
                                        </p:tgtEl>
                                        <p:attrNameLst>
                                          <p:attrName>ppt_w</p:attrName>
                                        </p:attrNameLst>
                                      </p:cBhvr>
                                      <p:tavLst>
                                        <p:tav tm="0">
                                          <p:val>
                                            <p:strVal val="#ppt_w*0.70"/>
                                          </p:val>
                                        </p:tav>
                                        <p:tav tm="100000">
                                          <p:val>
                                            <p:strVal val="#ppt_w"/>
                                          </p:val>
                                        </p:tav>
                                      </p:tavLst>
                                    </p:anim>
                                    <p:anim calcmode="lin" valueType="num">
                                      <p:cBhvr>
                                        <p:cTn id="34" dur="1000" fill="hold"/>
                                        <p:tgtEl>
                                          <p:spTgt spid="45089"/>
                                        </p:tgtEl>
                                        <p:attrNameLst>
                                          <p:attrName>ppt_h</p:attrName>
                                        </p:attrNameLst>
                                      </p:cBhvr>
                                      <p:tavLst>
                                        <p:tav tm="0">
                                          <p:val>
                                            <p:strVal val="#ppt_h"/>
                                          </p:val>
                                        </p:tav>
                                        <p:tav tm="100000">
                                          <p:val>
                                            <p:strVal val="#ppt_h"/>
                                          </p:val>
                                        </p:tav>
                                      </p:tavLst>
                                    </p:anim>
                                    <p:animEffect transition="in" filter="fade">
                                      <p:cBhvr>
                                        <p:cTn id="35" dur="1000"/>
                                        <p:tgtEl>
                                          <p:spTgt spid="45089"/>
                                        </p:tgtEl>
                                      </p:cBhvr>
                                    </p:animEffect>
                                  </p:childTnLst>
                                </p:cTn>
                              </p:par>
                              <p:par>
                                <p:cTn id="36" presetID="10" presetClass="exit" presetSubtype="0" fill="hold" grpId="1" nodeType="withEffect">
                                  <p:stCondLst>
                                    <p:cond delay="0"/>
                                  </p:stCondLst>
                                  <p:childTnLst>
                                    <p:animEffect transition="out" filter="fade">
                                      <p:cBhvr>
                                        <p:cTn id="37" dur="2000"/>
                                        <p:tgtEl>
                                          <p:spTgt spid="45087"/>
                                        </p:tgtEl>
                                      </p:cBhvr>
                                    </p:animEffect>
                                    <p:set>
                                      <p:cBhvr>
                                        <p:cTn id="38" dur="1" fill="hold">
                                          <p:stCondLst>
                                            <p:cond delay="1999"/>
                                          </p:stCondLst>
                                        </p:cTn>
                                        <p:tgtEl>
                                          <p:spTgt spid="4508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45090"/>
                                        </p:tgtEl>
                                        <p:attrNameLst>
                                          <p:attrName>style.visibility</p:attrName>
                                        </p:attrNameLst>
                                      </p:cBhvr>
                                      <p:to>
                                        <p:strVal val="visible"/>
                                      </p:to>
                                    </p:set>
                                    <p:anim calcmode="lin" valueType="num">
                                      <p:cBhvr>
                                        <p:cTn id="43" dur="1000" fill="hold"/>
                                        <p:tgtEl>
                                          <p:spTgt spid="45090"/>
                                        </p:tgtEl>
                                        <p:attrNameLst>
                                          <p:attrName>ppt_w</p:attrName>
                                        </p:attrNameLst>
                                      </p:cBhvr>
                                      <p:tavLst>
                                        <p:tav tm="0">
                                          <p:val>
                                            <p:strVal val="#ppt_w*0.70"/>
                                          </p:val>
                                        </p:tav>
                                        <p:tav tm="100000">
                                          <p:val>
                                            <p:strVal val="#ppt_w"/>
                                          </p:val>
                                        </p:tav>
                                      </p:tavLst>
                                    </p:anim>
                                    <p:anim calcmode="lin" valueType="num">
                                      <p:cBhvr>
                                        <p:cTn id="44" dur="1000" fill="hold"/>
                                        <p:tgtEl>
                                          <p:spTgt spid="45090"/>
                                        </p:tgtEl>
                                        <p:attrNameLst>
                                          <p:attrName>ppt_h</p:attrName>
                                        </p:attrNameLst>
                                      </p:cBhvr>
                                      <p:tavLst>
                                        <p:tav tm="0">
                                          <p:val>
                                            <p:strVal val="#ppt_h"/>
                                          </p:val>
                                        </p:tav>
                                        <p:tav tm="100000">
                                          <p:val>
                                            <p:strVal val="#ppt_h"/>
                                          </p:val>
                                        </p:tav>
                                      </p:tavLst>
                                    </p:anim>
                                    <p:animEffect transition="in" filter="fade">
                                      <p:cBhvr>
                                        <p:cTn id="45" dur="1000"/>
                                        <p:tgtEl>
                                          <p:spTgt spid="4509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5091"/>
                                        </p:tgtEl>
                                        <p:attrNameLst>
                                          <p:attrName>style.visibility</p:attrName>
                                        </p:attrNameLst>
                                      </p:cBhvr>
                                      <p:to>
                                        <p:strVal val="visible"/>
                                      </p:to>
                                    </p:set>
                                    <p:animEffect transition="in" filter="fade">
                                      <p:cBhvr>
                                        <p:cTn id="50" dur="2000"/>
                                        <p:tgtEl>
                                          <p:spTgt spid="45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4" grpId="0" animBg="1"/>
      <p:bldP spid="45085" grpId="0"/>
      <p:bldP spid="45087" grpId="0" animBg="1"/>
      <p:bldP spid="45087" grpId="1" animBg="1"/>
      <p:bldP spid="45088" grpId="0"/>
      <p:bldP spid="45089" grpId="0"/>
      <p:bldP spid="45090" grpId="0" animBg="1"/>
      <p:bldP spid="45091" grpId="0"/>
    </p:bld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2133600" cy="476250"/>
          </a:xfrm>
          <a:prstGeom prst="rect">
            <a:avLst/>
          </a:prstGeom>
        </p:spPr>
        <p:txBody>
          <a:bodyPr/>
          <a:lstStyle/>
          <a:p>
            <a:fld id="{9144D1F0-DCB0-400C-9690-67C037E69426}" type="slidenum">
              <a:rPr lang="en-US"/>
              <a:pPr/>
              <a:t>401</a:t>
            </a:fld>
            <a:endParaRPr lang="en-US"/>
          </a:p>
        </p:txBody>
      </p:sp>
      <p:sp>
        <p:nvSpPr>
          <p:cNvPr id="50178" name="Rectangle 2"/>
          <p:cNvSpPr>
            <a:spLocks noGrp="1" noChangeArrowheads="1"/>
          </p:cNvSpPr>
          <p:nvPr>
            <p:ph type="title"/>
          </p:nvPr>
        </p:nvSpPr>
        <p:spPr/>
        <p:txBody>
          <a:bodyPr/>
          <a:lstStyle/>
          <a:p>
            <a:r>
              <a:rPr lang="en-US"/>
              <a:t>How to Choose Donor Colors?</a:t>
            </a:r>
          </a:p>
        </p:txBody>
      </p:sp>
      <p:sp>
        <p:nvSpPr>
          <p:cNvPr id="50179" name="Rectangle 3"/>
          <p:cNvSpPr>
            <a:spLocks noGrp="1" noChangeArrowheads="1"/>
          </p:cNvSpPr>
          <p:nvPr>
            <p:ph type="body" idx="1"/>
          </p:nvPr>
        </p:nvSpPr>
        <p:spPr/>
        <p:txBody>
          <a:bodyPr/>
          <a:lstStyle/>
          <a:p>
            <a:r>
              <a:rPr lang="en-US"/>
              <a:t>Factors to consider</a:t>
            </a:r>
          </a:p>
          <a:p>
            <a:pPr lvl="1"/>
            <a:r>
              <a:rPr lang="en-US"/>
              <a:t>Physical distance of donor color bank to acceptor</a:t>
            </a:r>
          </a:p>
          <a:p>
            <a:pPr lvl="1"/>
            <a:r>
              <a:rPr lang="en-US"/>
              <a:t>Usage of color</a:t>
            </a:r>
          </a:p>
          <a:p>
            <a:r>
              <a:rPr lang="en-US"/>
              <a:t>For each donor color </a:t>
            </a:r>
            <a:r>
              <a:rPr lang="en-US" i="1"/>
              <a:t>i </a:t>
            </a:r>
            <a:r>
              <a:rPr lang="en-US"/>
              <a:t>we calculate suitability</a:t>
            </a:r>
            <a:r>
              <a:rPr lang="en-US" i="1"/>
              <a:t> </a:t>
            </a:r>
          </a:p>
          <a:p>
            <a:endParaRPr lang="en-US" i="1"/>
          </a:p>
          <a:p>
            <a:r>
              <a:rPr lang="en-US"/>
              <a:t>The best suitable color is chosen as donor</a:t>
            </a:r>
          </a:p>
          <a:p>
            <a:r>
              <a:rPr lang="en-US"/>
              <a:t>Done every epoch (1000,000 cycles)</a:t>
            </a:r>
            <a:endParaRPr lang="en-US" i="1"/>
          </a:p>
        </p:txBody>
      </p:sp>
      <p:sp>
        <p:nvSpPr>
          <p:cNvPr id="50180" name="Text Box 4"/>
          <p:cNvSpPr txBox="1">
            <a:spLocks noChangeArrowheads="1"/>
          </p:cNvSpPr>
          <p:nvPr/>
        </p:nvSpPr>
        <p:spPr bwMode="auto">
          <a:xfrm>
            <a:off x="1219200" y="3886200"/>
            <a:ext cx="6934200" cy="549275"/>
          </a:xfrm>
          <a:prstGeom prst="rect">
            <a:avLst/>
          </a:prstGeom>
          <a:noFill/>
          <a:ln w="25400" algn="ctr">
            <a:noFill/>
            <a:miter lim="800000"/>
            <a:headEnd/>
            <a:tailEnd/>
          </a:ln>
          <a:effectLst/>
        </p:spPr>
        <p:txBody>
          <a:bodyPr>
            <a:spAutoFit/>
          </a:bodyPr>
          <a:lstStyle/>
          <a:p>
            <a:r>
              <a:rPr lang="en-US" sz="3000" i="1">
                <a:latin typeface="Calibri" pitchFamily="34" charset="0"/>
              </a:rPr>
              <a:t>color_suitability</a:t>
            </a:r>
            <a:r>
              <a:rPr lang="en-US" sz="3000" i="1" baseline="-25000">
                <a:latin typeface="Calibri" pitchFamily="34" charset="0"/>
              </a:rPr>
              <a:t>i</a:t>
            </a:r>
            <a:r>
              <a:rPr lang="en-US" sz="3000" i="1">
                <a:latin typeface="Calibri" pitchFamily="34" charset="0"/>
              </a:rPr>
              <a:t> = </a:t>
            </a:r>
            <a:r>
              <a:rPr lang="el-GR" sz="3000" i="1">
                <a:latin typeface="Calibri" pitchFamily="34" charset="0"/>
              </a:rPr>
              <a:t>α</a:t>
            </a:r>
            <a:r>
              <a:rPr lang="en-US" sz="3000" i="1">
                <a:latin typeface="Calibri" pitchFamily="34" charset="0"/>
              </a:rPr>
              <a:t> x distance</a:t>
            </a:r>
            <a:r>
              <a:rPr lang="en-US" sz="3000" i="1" baseline="-25000">
                <a:latin typeface="Calibri" pitchFamily="34" charset="0"/>
              </a:rPr>
              <a:t>i</a:t>
            </a:r>
            <a:r>
              <a:rPr lang="en-US" sz="3000" i="1">
                <a:latin typeface="Calibri" pitchFamily="34" charset="0"/>
              </a:rPr>
              <a:t> + </a:t>
            </a:r>
            <a:r>
              <a:rPr lang="el-GR" sz="3000" i="1">
                <a:latin typeface="Calibri" pitchFamily="34" charset="0"/>
              </a:rPr>
              <a:t>β</a:t>
            </a:r>
            <a:r>
              <a:rPr lang="en-US" sz="3000" i="1">
                <a:latin typeface="Calibri" pitchFamily="34" charset="0"/>
              </a:rPr>
              <a:t> x usage</a:t>
            </a:r>
            <a:r>
              <a:rPr lang="en-US" sz="3000" i="1" baseline="-25000">
                <a:latin typeface="Calibri" pitchFamily="34" charset="0"/>
              </a:rPr>
              <a:t>i</a:t>
            </a:r>
            <a:endParaRPr lang="el-GR" sz="3000" i="1">
              <a:latin typeface="Calibri" pitchFamily="34" charset="0"/>
            </a:endParaRPr>
          </a:p>
        </p:txBody>
      </p:sp>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4294967295"/>
          </p:nvPr>
        </p:nvSpPr>
        <p:spPr>
          <a:xfrm>
            <a:off x="6553200" y="6248400"/>
            <a:ext cx="2133600" cy="476250"/>
          </a:xfrm>
          <a:prstGeom prst="rect">
            <a:avLst/>
          </a:prstGeom>
        </p:spPr>
        <p:txBody>
          <a:bodyPr/>
          <a:lstStyle/>
          <a:p>
            <a:fld id="{401D6C67-8B64-4058-A5A1-575164A7865C}" type="slidenum">
              <a:rPr lang="en-US"/>
              <a:pPr/>
              <a:t>402</a:t>
            </a:fld>
            <a:endParaRPr lang="en-US"/>
          </a:p>
        </p:txBody>
      </p:sp>
      <p:sp>
        <p:nvSpPr>
          <p:cNvPr id="51202" name="Rectangle 2"/>
          <p:cNvSpPr>
            <a:spLocks noGrp="1" noChangeArrowheads="1"/>
          </p:cNvSpPr>
          <p:nvPr>
            <p:ph type="title"/>
          </p:nvPr>
        </p:nvSpPr>
        <p:spPr/>
        <p:txBody>
          <a:bodyPr/>
          <a:lstStyle/>
          <a:p>
            <a:r>
              <a:rPr lang="en-US" dirty="0"/>
              <a:t>Are first touch decisions always correct?</a:t>
            </a:r>
          </a:p>
        </p:txBody>
      </p:sp>
      <p:sp>
        <p:nvSpPr>
          <p:cNvPr id="51204" name="Rectangle 4"/>
          <p:cNvSpPr>
            <a:spLocks noChangeArrowheads="1"/>
          </p:cNvSpPr>
          <p:nvPr/>
        </p:nvSpPr>
        <p:spPr bwMode="auto">
          <a:xfrm>
            <a:off x="2819400" y="23622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05" name="Rectangle 5"/>
          <p:cNvSpPr>
            <a:spLocks noChangeArrowheads="1"/>
          </p:cNvSpPr>
          <p:nvPr/>
        </p:nvSpPr>
        <p:spPr bwMode="auto">
          <a:xfrm>
            <a:off x="2819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06" name="Rectangle 6"/>
          <p:cNvSpPr>
            <a:spLocks noChangeArrowheads="1"/>
          </p:cNvSpPr>
          <p:nvPr/>
        </p:nvSpPr>
        <p:spPr bwMode="auto">
          <a:xfrm>
            <a:off x="4572000" y="1524000"/>
            <a:ext cx="17526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07" name="Rectangle 7"/>
          <p:cNvSpPr>
            <a:spLocks noChangeArrowheads="1"/>
          </p:cNvSpPr>
          <p:nvPr/>
        </p:nvSpPr>
        <p:spPr bwMode="auto">
          <a:xfrm>
            <a:off x="3733800" y="23622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08" name="Rectangle 8"/>
          <p:cNvSpPr>
            <a:spLocks noChangeArrowheads="1"/>
          </p:cNvSpPr>
          <p:nvPr/>
        </p:nvSpPr>
        <p:spPr bwMode="auto">
          <a:xfrm>
            <a:off x="4648200" y="23622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09" name="Rectangle 9"/>
          <p:cNvSpPr>
            <a:spLocks noChangeArrowheads="1"/>
          </p:cNvSpPr>
          <p:nvPr/>
        </p:nvSpPr>
        <p:spPr bwMode="auto">
          <a:xfrm>
            <a:off x="5562600" y="23622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10" name="Rectangle 10"/>
          <p:cNvSpPr>
            <a:spLocks noChangeArrowheads="1"/>
          </p:cNvSpPr>
          <p:nvPr/>
        </p:nvSpPr>
        <p:spPr bwMode="auto">
          <a:xfrm>
            <a:off x="2819400" y="32004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11" name="Rectangle 11"/>
          <p:cNvSpPr>
            <a:spLocks noChangeArrowheads="1"/>
          </p:cNvSpPr>
          <p:nvPr/>
        </p:nvSpPr>
        <p:spPr bwMode="auto">
          <a:xfrm>
            <a:off x="3733800" y="32004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12" name="Rectangle 12"/>
          <p:cNvSpPr>
            <a:spLocks noChangeArrowheads="1"/>
          </p:cNvSpPr>
          <p:nvPr/>
        </p:nvSpPr>
        <p:spPr bwMode="auto">
          <a:xfrm>
            <a:off x="4648200" y="32004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13" name="Rectangle 13"/>
          <p:cNvSpPr>
            <a:spLocks noChangeArrowheads="1"/>
          </p:cNvSpPr>
          <p:nvPr/>
        </p:nvSpPr>
        <p:spPr bwMode="auto">
          <a:xfrm>
            <a:off x="5562600" y="32004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14" name="Rectangle 14"/>
          <p:cNvSpPr>
            <a:spLocks noChangeArrowheads="1"/>
          </p:cNvSpPr>
          <p:nvPr/>
        </p:nvSpPr>
        <p:spPr bwMode="auto">
          <a:xfrm>
            <a:off x="2819400" y="40386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15" name="Rectangle 15"/>
          <p:cNvSpPr>
            <a:spLocks noChangeArrowheads="1"/>
          </p:cNvSpPr>
          <p:nvPr/>
        </p:nvSpPr>
        <p:spPr bwMode="auto">
          <a:xfrm>
            <a:off x="3733800" y="40386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16" name="Rectangle 16"/>
          <p:cNvSpPr>
            <a:spLocks noChangeArrowheads="1"/>
          </p:cNvSpPr>
          <p:nvPr/>
        </p:nvSpPr>
        <p:spPr bwMode="auto">
          <a:xfrm>
            <a:off x="4648200" y="40386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17" name="Rectangle 17"/>
          <p:cNvSpPr>
            <a:spLocks noChangeArrowheads="1"/>
          </p:cNvSpPr>
          <p:nvPr/>
        </p:nvSpPr>
        <p:spPr bwMode="auto">
          <a:xfrm>
            <a:off x="5562600" y="40386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18" name="Rectangle 18"/>
          <p:cNvSpPr>
            <a:spLocks noChangeArrowheads="1"/>
          </p:cNvSpPr>
          <p:nvPr/>
        </p:nvSpPr>
        <p:spPr bwMode="auto">
          <a:xfrm>
            <a:off x="2819400" y="48768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19" name="Rectangle 19"/>
          <p:cNvSpPr>
            <a:spLocks noChangeArrowheads="1"/>
          </p:cNvSpPr>
          <p:nvPr/>
        </p:nvSpPr>
        <p:spPr bwMode="auto">
          <a:xfrm>
            <a:off x="3733800" y="48768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20" name="Rectangle 20"/>
          <p:cNvSpPr>
            <a:spLocks noChangeArrowheads="1"/>
          </p:cNvSpPr>
          <p:nvPr/>
        </p:nvSpPr>
        <p:spPr bwMode="auto">
          <a:xfrm>
            <a:off x="4648200" y="48768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21" name="Rectangle 21"/>
          <p:cNvSpPr>
            <a:spLocks noChangeArrowheads="1"/>
          </p:cNvSpPr>
          <p:nvPr/>
        </p:nvSpPr>
        <p:spPr bwMode="auto">
          <a:xfrm>
            <a:off x="5562600" y="48768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22" name="Rectangle 22"/>
          <p:cNvSpPr>
            <a:spLocks noChangeArrowheads="1"/>
          </p:cNvSpPr>
          <p:nvPr/>
        </p:nvSpPr>
        <p:spPr bwMode="auto">
          <a:xfrm>
            <a:off x="2819400" y="5715000"/>
            <a:ext cx="17526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23" name="Rectangle 23"/>
          <p:cNvSpPr>
            <a:spLocks noChangeArrowheads="1"/>
          </p:cNvSpPr>
          <p:nvPr/>
        </p:nvSpPr>
        <p:spPr bwMode="auto">
          <a:xfrm>
            <a:off x="4572000" y="5715000"/>
            <a:ext cx="17526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24" name="Text Box 24"/>
          <p:cNvSpPr txBox="1">
            <a:spLocks noChangeArrowheads="1"/>
          </p:cNvSpPr>
          <p:nvPr/>
        </p:nvSpPr>
        <p:spPr bwMode="auto">
          <a:xfrm>
            <a:off x="2895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51225" name="Text Box 25"/>
          <p:cNvSpPr txBox="1">
            <a:spLocks noChangeArrowheads="1"/>
          </p:cNvSpPr>
          <p:nvPr/>
        </p:nvSpPr>
        <p:spPr bwMode="auto">
          <a:xfrm>
            <a:off x="4648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51226" name="Text Box 26"/>
          <p:cNvSpPr txBox="1">
            <a:spLocks noChangeArrowheads="1"/>
          </p:cNvSpPr>
          <p:nvPr/>
        </p:nvSpPr>
        <p:spPr bwMode="auto">
          <a:xfrm>
            <a:off x="2895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51227" name="Text Box 27"/>
          <p:cNvSpPr txBox="1">
            <a:spLocks noChangeArrowheads="1"/>
          </p:cNvSpPr>
          <p:nvPr/>
        </p:nvSpPr>
        <p:spPr bwMode="auto">
          <a:xfrm>
            <a:off x="4648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51229" name="Rectangle 29"/>
          <p:cNvSpPr>
            <a:spLocks noChangeArrowheads="1"/>
          </p:cNvSpPr>
          <p:nvPr/>
        </p:nvSpPr>
        <p:spPr bwMode="auto">
          <a:xfrm>
            <a:off x="4648200" y="3200400"/>
            <a:ext cx="762000" cy="228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30" name="AutoShape 30"/>
          <p:cNvSpPr>
            <a:spLocks noChangeArrowheads="1"/>
          </p:cNvSpPr>
          <p:nvPr/>
        </p:nvSpPr>
        <p:spPr bwMode="auto">
          <a:xfrm>
            <a:off x="6553200" y="2286000"/>
            <a:ext cx="2209800" cy="1447800"/>
          </a:xfrm>
          <a:prstGeom prst="wedgeEllipseCallout">
            <a:avLst>
              <a:gd name="adj1" fmla="val -101722"/>
              <a:gd name="adj2" fmla="val 33444"/>
            </a:avLst>
          </a:prstGeom>
          <a:noFill/>
          <a:ln w="25400" algn="ctr">
            <a:solidFill>
              <a:schemeClr val="tx1"/>
            </a:solidFill>
            <a:miter lim="800000"/>
            <a:headEnd/>
            <a:tailEnd/>
          </a:ln>
          <a:effectLst/>
        </p:spPr>
        <p:txBody>
          <a:bodyPr/>
          <a:lstStyle/>
          <a:p>
            <a:pPr algn="ctr"/>
            <a:endParaRPr lang="en-US"/>
          </a:p>
        </p:txBody>
      </p:sp>
      <p:sp>
        <p:nvSpPr>
          <p:cNvPr id="51231" name="Text Box 31"/>
          <p:cNvSpPr txBox="1">
            <a:spLocks noChangeArrowheads="1"/>
          </p:cNvSpPr>
          <p:nvPr/>
        </p:nvSpPr>
        <p:spPr bwMode="auto">
          <a:xfrm>
            <a:off x="6705600" y="2378075"/>
            <a:ext cx="1905000" cy="1431925"/>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1. Increased Miss Rates!! Must Decrease Load!</a:t>
            </a:r>
          </a:p>
        </p:txBody>
      </p:sp>
      <p:sp>
        <p:nvSpPr>
          <p:cNvPr id="51233" name="Text Box 33"/>
          <p:cNvSpPr txBox="1">
            <a:spLocks noChangeArrowheads="1"/>
          </p:cNvSpPr>
          <p:nvPr/>
        </p:nvSpPr>
        <p:spPr bwMode="auto">
          <a:xfrm>
            <a:off x="304800" y="3429000"/>
            <a:ext cx="2286000" cy="762000"/>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2. Choose Re-map Color</a:t>
            </a:r>
          </a:p>
        </p:txBody>
      </p:sp>
      <p:sp>
        <p:nvSpPr>
          <p:cNvPr id="51234" name="Text Box 34"/>
          <p:cNvSpPr txBox="1">
            <a:spLocks noChangeArrowheads="1"/>
          </p:cNvSpPr>
          <p:nvPr/>
        </p:nvSpPr>
        <p:spPr bwMode="auto">
          <a:xfrm>
            <a:off x="381000" y="4419600"/>
            <a:ext cx="2209800" cy="1096963"/>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3. Migrate pages from Loaded bank to new bank</a:t>
            </a:r>
          </a:p>
        </p:txBody>
      </p:sp>
      <p:sp>
        <p:nvSpPr>
          <p:cNvPr id="51236" name="Oval 36"/>
          <p:cNvSpPr>
            <a:spLocks noChangeArrowheads="1"/>
          </p:cNvSpPr>
          <p:nvPr/>
        </p:nvSpPr>
        <p:spPr bwMode="auto">
          <a:xfrm>
            <a:off x="3581400" y="3810000"/>
            <a:ext cx="1066800" cy="1066800"/>
          </a:xfrm>
          <a:prstGeom prst="ellipse">
            <a:avLst/>
          </a:prstGeom>
          <a:noFill/>
          <a:ln w="63500" algn="ctr">
            <a:solidFill>
              <a:schemeClr val="tx1"/>
            </a:solidFill>
            <a:round/>
            <a:headEnd/>
            <a:tailEnd/>
          </a:ln>
          <a:effectLst/>
        </p:spPr>
        <p:txBody>
          <a:bodyPr wrap="none" anchor="ctr">
            <a:spAutoFit/>
          </a:bodyPr>
          <a:lstStyle/>
          <a:p>
            <a:endParaRPr lang="en-US"/>
          </a:p>
        </p:txBody>
      </p:sp>
      <p:sp>
        <p:nvSpPr>
          <p:cNvPr id="51237" name="Rectangle 37"/>
          <p:cNvSpPr>
            <a:spLocks noChangeArrowheads="1"/>
          </p:cNvSpPr>
          <p:nvPr/>
        </p:nvSpPr>
        <p:spPr bwMode="auto">
          <a:xfrm>
            <a:off x="4648200" y="3429000"/>
            <a:ext cx="762000" cy="228600"/>
          </a:xfrm>
          <a:prstGeom prst="rect">
            <a:avLst/>
          </a:prstGeom>
          <a:solidFill>
            <a:srgbClr val="FFFF00"/>
          </a:solidFill>
          <a:ln w="25400" algn="ctr">
            <a:noFill/>
            <a:miter lim="800000"/>
            <a:headEnd/>
            <a:tailEnd/>
          </a:ln>
          <a:effectLst/>
        </p:spPr>
        <p:txBody>
          <a:bodyPr anchor="ctr">
            <a:spAutoFit/>
          </a:bodyPr>
          <a:lstStyle/>
          <a:p>
            <a:endParaRPr lang="en-US"/>
          </a:p>
        </p:txBody>
      </p:sp>
      <p:sp>
        <p:nvSpPr>
          <p:cNvPr id="51238" name="Text Box 38"/>
          <p:cNvSpPr txBox="1">
            <a:spLocks noChangeArrowheads="1"/>
          </p:cNvSpPr>
          <p:nvPr/>
        </p:nvSpPr>
        <p:spPr bwMode="auto">
          <a:xfrm>
            <a:off x="6248400" y="4648200"/>
            <a:ext cx="2667000" cy="822325"/>
          </a:xfrm>
          <a:prstGeom prst="rect">
            <a:avLst/>
          </a:prstGeom>
          <a:noFill/>
          <a:ln w="25400" algn="ctr">
            <a:noFill/>
            <a:miter lim="800000"/>
            <a:headEnd/>
            <a:tailEnd/>
          </a:ln>
          <a:effectLst/>
        </p:spPr>
        <p:txBody>
          <a:bodyPr>
            <a:spAutoFit/>
          </a:bodyPr>
          <a:lstStyle/>
          <a:p>
            <a:pPr algn="ctr"/>
            <a:r>
              <a:rPr lang="en-US" sz="2400" b="1">
                <a:solidFill>
                  <a:srgbClr val="FF0000"/>
                </a:solidFill>
                <a:latin typeface="Calibri" pitchFamily="34" charset="0"/>
              </a:rPr>
              <a:t>Proposed-Color-Steal-Migrate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36"/>
                                        </p:tgtEl>
                                        <p:attrNameLst>
                                          <p:attrName>style.visibility</p:attrName>
                                        </p:attrNameLst>
                                      </p:cBhvr>
                                      <p:to>
                                        <p:strVal val="visible"/>
                                      </p:to>
                                    </p:set>
                                    <p:anim calcmode="lin" valueType="num">
                                      <p:cBhvr>
                                        <p:cTn id="7" dur="1000" fill="hold"/>
                                        <p:tgtEl>
                                          <p:spTgt spid="51236"/>
                                        </p:tgtEl>
                                        <p:attrNameLst>
                                          <p:attrName>ppt_w</p:attrName>
                                        </p:attrNameLst>
                                      </p:cBhvr>
                                      <p:tavLst>
                                        <p:tav tm="0">
                                          <p:val>
                                            <p:strVal val="#ppt_w*0.70"/>
                                          </p:val>
                                        </p:tav>
                                        <p:tav tm="100000">
                                          <p:val>
                                            <p:strVal val="#ppt_w"/>
                                          </p:val>
                                        </p:tav>
                                      </p:tavLst>
                                    </p:anim>
                                    <p:anim calcmode="lin" valueType="num">
                                      <p:cBhvr>
                                        <p:cTn id="8" dur="1000" fill="hold"/>
                                        <p:tgtEl>
                                          <p:spTgt spid="51236"/>
                                        </p:tgtEl>
                                        <p:attrNameLst>
                                          <p:attrName>ppt_h</p:attrName>
                                        </p:attrNameLst>
                                      </p:cBhvr>
                                      <p:tavLst>
                                        <p:tav tm="0">
                                          <p:val>
                                            <p:strVal val="#ppt_h"/>
                                          </p:val>
                                        </p:tav>
                                        <p:tav tm="100000">
                                          <p:val>
                                            <p:strVal val="#ppt_h"/>
                                          </p:val>
                                        </p:tav>
                                      </p:tavLst>
                                    </p:anim>
                                    <p:animEffect transition="in" filter="fade">
                                      <p:cBhvr>
                                        <p:cTn id="9" dur="1000"/>
                                        <p:tgtEl>
                                          <p:spTgt spid="5123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233"/>
                                        </p:tgtEl>
                                        <p:attrNameLst>
                                          <p:attrName>style.visibility</p:attrName>
                                        </p:attrNameLst>
                                      </p:cBhvr>
                                      <p:to>
                                        <p:strVal val="visible"/>
                                      </p:to>
                                    </p:set>
                                    <p:anim calcmode="lin" valueType="num">
                                      <p:cBhvr>
                                        <p:cTn id="14" dur="1000" fill="hold"/>
                                        <p:tgtEl>
                                          <p:spTgt spid="51233"/>
                                        </p:tgtEl>
                                        <p:attrNameLst>
                                          <p:attrName>ppt_w</p:attrName>
                                        </p:attrNameLst>
                                      </p:cBhvr>
                                      <p:tavLst>
                                        <p:tav tm="0">
                                          <p:val>
                                            <p:strVal val="#ppt_w*0.70"/>
                                          </p:val>
                                        </p:tav>
                                        <p:tav tm="100000">
                                          <p:val>
                                            <p:strVal val="#ppt_w"/>
                                          </p:val>
                                        </p:tav>
                                      </p:tavLst>
                                    </p:anim>
                                    <p:anim calcmode="lin" valueType="num">
                                      <p:cBhvr>
                                        <p:cTn id="15" dur="1000" fill="hold"/>
                                        <p:tgtEl>
                                          <p:spTgt spid="51233"/>
                                        </p:tgtEl>
                                        <p:attrNameLst>
                                          <p:attrName>ppt_h</p:attrName>
                                        </p:attrNameLst>
                                      </p:cBhvr>
                                      <p:tavLst>
                                        <p:tav tm="0">
                                          <p:val>
                                            <p:strVal val="#ppt_h"/>
                                          </p:val>
                                        </p:tav>
                                        <p:tav tm="100000">
                                          <p:val>
                                            <p:strVal val="#ppt_h"/>
                                          </p:val>
                                        </p:tav>
                                      </p:tavLst>
                                    </p:anim>
                                    <p:animEffect transition="in" filter="fade">
                                      <p:cBhvr>
                                        <p:cTn id="16" dur="1000"/>
                                        <p:tgtEl>
                                          <p:spTgt spid="5123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234"/>
                                        </p:tgtEl>
                                        <p:attrNameLst>
                                          <p:attrName>style.visibility</p:attrName>
                                        </p:attrNameLst>
                                      </p:cBhvr>
                                      <p:to>
                                        <p:strVal val="visible"/>
                                      </p:to>
                                    </p:set>
                                    <p:anim calcmode="lin" valueType="num">
                                      <p:cBhvr>
                                        <p:cTn id="21" dur="1000" fill="hold"/>
                                        <p:tgtEl>
                                          <p:spTgt spid="51234"/>
                                        </p:tgtEl>
                                        <p:attrNameLst>
                                          <p:attrName>ppt_w</p:attrName>
                                        </p:attrNameLst>
                                      </p:cBhvr>
                                      <p:tavLst>
                                        <p:tav tm="0">
                                          <p:val>
                                            <p:strVal val="#ppt_w*0.70"/>
                                          </p:val>
                                        </p:tav>
                                        <p:tav tm="100000">
                                          <p:val>
                                            <p:strVal val="#ppt_w"/>
                                          </p:val>
                                        </p:tav>
                                      </p:tavLst>
                                    </p:anim>
                                    <p:anim calcmode="lin" valueType="num">
                                      <p:cBhvr>
                                        <p:cTn id="22" dur="1000" fill="hold"/>
                                        <p:tgtEl>
                                          <p:spTgt spid="51234"/>
                                        </p:tgtEl>
                                        <p:attrNameLst>
                                          <p:attrName>ppt_h</p:attrName>
                                        </p:attrNameLst>
                                      </p:cBhvr>
                                      <p:tavLst>
                                        <p:tav tm="0">
                                          <p:val>
                                            <p:strVal val="#ppt_h"/>
                                          </p:val>
                                        </p:tav>
                                        <p:tav tm="100000">
                                          <p:val>
                                            <p:strVal val="#ppt_h"/>
                                          </p:val>
                                        </p:tav>
                                      </p:tavLst>
                                    </p:anim>
                                    <p:animEffect transition="in" filter="fade">
                                      <p:cBhvr>
                                        <p:cTn id="23" dur="1000"/>
                                        <p:tgtEl>
                                          <p:spTgt spid="51234"/>
                                        </p:tgtEl>
                                      </p:cBhvr>
                                    </p:animEffect>
                                  </p:childTnLst>
                                </p:cTn>
                              </p:par>
                            </p:childTnLst>
                          </p:cTn>
                        </p:par>
                        <p:par>
                          <p:cTn id="24" fill="hold">
                            <p:stCondLst>
                              <p:cond delay="1000"/>
                            </p:stCondLst>
                            <p:childTnLst>
                              <p:par>
                                <p:cTn id="25" presetID="0" presetClass="path" presetSubtype="0" accel="50000" decel="50000" fill="hold" grpId="0" nodeType="afterEffect">
                                  <p:stCondLst>
                                    <p:cond delay="0"/>
                                  </p:stCondLst>
                                  <p:childTnLst>
                                    <p:animMotion origin="layout" path="M 0.0026 -0.00555 C 0.01111 0.03885 0.01962 0.08325 0.0026 0.09991 C -0.01441 0.11656 -0.05729 0.10569 -0.1 0.09482 " pathEditMode="relative" rAng="0" ptsTypes="aaA">
                                      <p:cBhvr>
                                        <p:cTn id="26" dur="2000" fill="hold"/>
                                        <p:tgtEl>
                                          <p:spTgt spid="51237"/>
                                        </p:tgtEl>
                                        <p:attrNameLst>
                                          <p:attrName>ppt_x</p:attrName>
                                          <p:attrName>ppt_y</p:attrName>
                                        </p:attrNameLst>
                                      </p:cBhvr>
                                      <p:rCtr x="-43" y="61"/>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238"/>
                                        </p:tgtEl>
                                        <p:attrNameLst>
                                          <p:attrName>style.visibility</p:attrName>
                                        </p:attrNameLst>
                                      </p:cBhvr>
                                      <p:to>
                                        <p:strVal val="visible"/>
                                      </p:to>
                                    </p:set>
                                    <p:animEffect transition="in" filter="fade">
                                      <p:cBhvr>
                                        <p:cTn id="31" dur="2000"/>
                                        <p:tgtEl>
                                          <p:spTgt spid="5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3" grpId="0"/>
      <p:bldP spid="51234" grpId="0"/>
      <p:bldP spid="51236" grpId="0" animBg="1"/>
      <p:bldP spid="51237" grpId="0" animBg="1"/>
      <p:bldP spid="51238" grpId="0"/>
    </p:bld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505FD6F6-3060-45BD-A67F-D01CDBE047F1}" type="slidenum">
              <a:rPr lang="en-US"/>
              <a:pPr/>
              <a:t>403</a:t>
            </a:fld>
            <a:endParaRPr lang="en-US"/>
          </a:p>
        </p:txBody>
      </p:sp>
      <p:sp>
        <p:nvSpPr>
          <p:cNvPr id="52226" name="Rectangle 2"/>
          <p:cNvSpPr>
            <a:spLocks noGrp="1" noChangeArrowheads="1"/>
          </p:cNvSpPr>
          <p:nvPr>
            <p:ph type="title"/>
          </p:nvPr>
        </p:nvSpPr>
        <p:spPr/>
        <p:txBody>
          <a:bodyPr/>
          <a:lstStyle/>
          <a:p>
            <a:r>
              <a:rPr lang="en-US" dirty="0"/>
              <a:t>Application 3 : Managing Shared Data</a:t>
            </a:r>
          </a:p>
        </p:txBody>
      </p:sp>
      <p:sp>
        <p:nvSpPr>
          <p:cNvPr id="52227" name="Rectangle 3"/>
          <p:cNvSpPr>
            <a:spLocks noGrp="1" noChangeArrowheads="1"/>
          </p:cNvSpPr>
          <p:nvPr>
            <p:ph type="body" idx="1"/>
          </p:nvPr>
        </p:nvSpPr>
        <p:spPr/>
        <p:txBody>
          <a:bodyPr/>
          <a:lstStyle/>
          <a:p>
            <a:r>
              <a:rPr lang="en-US" dirty="0"/>
              <a:t>Optimal placement of shared lines/pages can reduce average access time</a:t>
            </a:r>
          </a:p>
          <a:p>
            <a:pPr lvl="1"/>
            <a:r>
              <a:rPr lang="en-US" dirty="0"/>
              <a:t>Move lines to </a:t>
            </a:r>
            <a:r>
              <a:rPr lang="en-US" dirty="0">
                <a:solidFill>
                  <a:schemeClr val="accent2"/>
                </a:solidFill>
              </a:rPr>
              <a:t>Centre of Gravity (</a:t>
            </a:r>
            <a:r>
              <a:rPr lang="en-US" dirty="0" err="1">
                <a:solidFill>
                  <a:schemeClr val="accent2"/>
                </a:solidFill>
              </a:rPr>
              <a:t>CoG</a:t>
            </a:r>
            <a:r>
              <a:rPr lang="en-US" dirty="0">
                <a:solidFill>
                  <a:schemeClr val="accent2"/>
                </a:solidFill>
              </a:rPr>
              <a:t>)</a:t>
            </a:r>
            <a:endParaRPr lang="en-US" dirty="0"/>
          </a:p>
          <a:p>
            <a:r>
              <a:rPr lang="en-US" dirty="0"/>
              <a:t>But,</a:t>
            </a:r>
          </a:p>
          <a:p>
            <a:pPr lvl="1"/>
            <a:r>
              <a:rPr lang="en-US" dirty="0"/>
              <a:t>Sharing pattern not known </a:t>
            </a:r>
            <a:r>
              <a:rPr lang="en-US" dirty="0" err="1"/>
              <a:t>apriori</a:t>
            </a:r>
            <a:endParaRPr lang="en-US" dirty="0"/>
          </a:p>
          <a:p>
            <a:pPr lvl="1"/>
            <a:r>
              <a:rPr lang="en-US" dirty="0"/>
              <a:t>Naïve movement may cause un-necessary overhead</a:t>
            </a:r>
          </a:p>
        </p:txBody>
      </p: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4294967295"/>
          </p:nvPr>
        </p:nvSpPr>
        <p:spPr>
          <a:xfrm>
            <a:off x="6553200" y="6248400"/>
            <a:ext cx="2133600" cy="476250"/>
          </a:xfrm>
          <a:prstGeom prst="rect">
            <a:avLst/>
          </a:prstGeom>
        </p:spPr>
        <p:txBody>
          <a:bodyPr/>
          <a:lstStyle/>
          <a:p>
            <a:fld id="{88F024D6-A7EC-4885-A8D8-D8F9CFB21973}" type="slidenum">
              <a:rPr lang="en-US"/>
              <a:pPr/>
              <a:t>404</a:t>
            </a:fld>
            <a:endParaRPr lang="en-US"/>
          </a:p>
        </p:txBody>
      </p:sp>
      <p:sp>
        <p:nvSpPr>
          <p:cNvPr id="53250" name="Rectangle 2"/>
          <p:cNvSpPr>
            <a:spLocks noGrp="1" noChangeArrowheads="1"/>
          </p:cNvSpPr>
          <p:nvPr>
            <p:ph type="title"/>
          </p:nvPr>
        </p:nvSpPr>
        <p:spPr/>
        <p:txBody>
          <a:bodyPr/>
          <a:lstStyle/>
          <a:p>
            <a:r>
              <a:rPr lang="en-US"/>
              <a:t>Page Migration</a:t>
            </a:r>
          </a:p>
        </p:txBody>
      </p:sp>
      <p:sp>
        <p:nvSpPr>
          <p:cNvPr id="53252" name="Rectangle 4"/>
          <p:cNvSpPr>
            <a:spLocks noChangeArrowheads="1"/>
          </p:cNvSpPr>
          <p:nvPr/>
        </p:nvSpPr>
        <p:spPr bwMode="auto">
          <a:xfrm>
            <a:off x="2819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3" name="Rectangle 5"/>
          <p:cNvSpPr>
            <a:spLocks noChangeArrowheads="1"/>
          </p:cNvSpPr>
          <p:nvPr/>
        </p:nvSpPr>
        <p:spPr bwMode="auto">
          <a:xfrm>
            <a:off x="2819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3254" name="Rectangle 6"/>
          <p:cNvSpPr>
            <a:spLocks noChangeArrowheads="1"/>
          </p:cNvSpPr>
          <p:nvPr/>
        </p:nvSpPr>
        <p:spPr bwMode="auto">
          <a:xfrm>
            <a:off x="45720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3255" name="Rectangle 7"/>
          <p:cNvSpPr>
            <a:spLocks noChangeArrowheads="1"/>
          </p:cNvSpPr>
          <p:nvPr/>
        </p:nvSpPr>
        <p:spPr bwMode="auto">
          <a:xfrm>
            <a:off x="37338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6" name="Rectangle 8"/>
          <p:cNvSpPr>
            <a:spLocks noChangeArrowheads="1"/>
          </p:cNvSpPr>
          <p:nvPr/>
        </p:nvSpPr>
        <p:spPr bwMode="auto">
          <a:xfrm>
            <a:off x="4648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7" name="Rectangle 9"/>
          <p:cNvSpPr>
            <a:spLocks noChangeArrowheads="1"/>
          </p:cNvSpPr>
          <p:nvPr/>
        </p:nvSpPr>
        <p:spPr bwMode="auto">
          <a:xfrm>
            <a:off x="5562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8" name="Rectangle 10"/>
          <p:cNvSpPr>
            <a:spLocks noChangeArrowheads="1"/>
          </p:cNvSpPr>
          <p:nvPr/>
        </p:nvSpPr>
        <p:spPr bwMode="auto">
          <a:xfrm>
            <a:off x="2819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9" name="Rectangle 11"/>
          <p:cNvSpPr>
            <a:spLocks noChangeArrowheads="1"/>
          </p:cNvSpPr>
          <p:nvPr/>
        </p:nvSpPr>
        <p:spPr bwMode="auto">
          <a:xfrm>
            <a:off x="37338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0" name="Rectangle 12"/>
          <p:cNvSpPr>
            <a:spLocks noChangeArrowheads="1"/>
          </p:cNvSpPr>
          <p:nvPr/>
        </p:nvSpPr>
        <p:spPr bwMode="auto">
          <a:xfrm>
            <a:off x="4648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1" name="Rectangle 13"/>
          <p:cNvSpPr>
            <a:spLocks noChangeArrowheads="1"/>
          </p:cNvSpPr>
          <p:nvPr/>
        </p:nvSpPr>
        <p:spPr bwMode="auto">
          <a:xfrm>
            <a:off x="5562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2" name="Rectangle 14"/>
          <p:cNvSpPr>
            <a:spLocks noChangeArrowheads="1"/>
          </p:cNvSpPr>
          <p:nvPr/>
        </p:nvSpPr>
        <p:spPr bwMode="auto">
          <a:xfrm>
            <a:off x="2819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3" name="Rectangle 15"/>
          <p:cNvSpPr>
            <a:spLocks noChangeArrowheads="1"/>
          </p:cNvSpPr>
          <p:nvPr/>
        </p:nvSpPr>
        <p:spPr bwMode="auto">
          <a:xfrm>
            <a:off x="37338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4" name="Rectangle 16"/>
          <p:cNvSpPr>
            <a:spLocks noChangeArrowheads="1"/>
          </p:cNvSpPr>
          <p:nvPr/>
        </p:nvSpPr>
        <p:spPr bwMode="auto">
          <a:xfrm>
            <a:off x="4648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5" name="Rectangle 17"/>
          <p:cNvSpPr>
            <a:spLocks noChangeArrowheads="1"/>
          </p:cNvSpPr>
          <p:nvPr/>
        </p:nvSpPr>
        <p:spPr bwMode="auto">
          <a:xfrm>
            <a:off x="5562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6" name="Rectangle 18"/>
          <p:cNvSpPr>
            <a:spLocks noChangeArrowheads="1"/>
          </p:cNvSpPr>
          <p:nvPr/>
        </p:nvSpPr>
        <p:spPr bwMode="auto">
          <a:xfrm>
            <a:off x="2819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7" name="Rectangle 19"/>
          <p:cNvSpPr>
            <a:spLocks noChangeArrowheads="1"/>
          </p:cNvSpPr>
          <p:nvPr/>
        </p:nvSpPr>
        <p:spPr bwMode="auto">
          <a:xfrm>
            <a:off x="37338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8" name="Rectangle 20"/>
          <p:cNvSpPr>
            <a:spLocks noChangeArrowheads="1"/>
          </p:cNvSpPr>
          <p:nvPr/>
        </p:nvSpPr>
        <p:spPr bwMode="auto">
          <a:xfrm>
            <a:off x="4648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9" name="Rectangle 21"/>
          <p:cNvSpPr>
            <a:spLocks noChangeArrowheads="1"/>
          </p:cNvSpPr>
          <p:nvPr/>
        </p:nvSpPr>
        <p:spPr bwMode="auto">
          <a:xfrm>
            <a:off x="5562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70" name="Rectangle 22"/>
          <p:cNvSpPr>
            <a:spLocks noChangeArrowheads="1"/>
          </p:cNvSpPr>
          <p:nvPr/>
        </p:nvSpPr>
        <p:spPr bwMode="auto">
          <a:xfrm>
            <a:off x="28194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3271" name="Rectangle 23"/>
          <p:cNvSpPr>
            <a:spLocks noChangeArrowheads="1"/>
          </p:cNvSpPr>
          <p:nvPr/>
        </p:nvSpPr>
        <p:spPr bwMode="auto">
          <a:xfrm>
            <a:off x="45720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3272" name="Text Box 24"/>
          <p:cNvSpPr txBox="1">
            <a:spLocks noChangeArrowheads="1"/>
          </p:cNvSpPr>
          <p:nvPr/>
        </p:nvSpPr>
        <p:spPr bwMode="auto">
          <a:xfrm>
            <a:off x="2895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53273" name="Text Box 25"/>
          <p:cNvSpPr txBox="1">
            <a:spLocks noChangeArrowheads="1"/>
          </p:cNvSpPr>
          <p:nvPr/>
        </p:nvSpPr>
        <p:spPr bwMode="auto">
          <a:xfrm>
            <a:off x="4648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53274" name="Text Box 26"/>
          <p:cNvSpPr txBox="1">
            <a:spLocks noChangeArrowheads="1"/>
          </p:cNvSpPr>
          <p:nvPr/>
        </p:nvSpPr>
        <p:spPr bwMode="auto">
          <a:xfrm>
            <a:off x="2895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53275" name="Text Box 27"/>
          <p:cNvSpPr txBox="1">
            <a:spLocks noChangeArrowheads="1"/>
          </p:cNvSpPr>
          <p:nvPr/>
        </p:nvSpPr>
        <p:spPr bwMode="auto">
          <a:xfrm>
            <a:off x="4648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53276" name="Rectangle 28"/>
          <p:cNvSpPr>
            <a:spLocks noChangeArrowheads="1"/>
          </p:cNvSpPr>
          <p:nvPr/>
        </p:nvSpPr>
        <p:spPr bwMode="auto">
          <a:xfrm>
            <a:off x="4648200" y="5105400"/>
            <a:ext cx="762000" cy="457200"/>
          </a:xfrm>
          <a:prstGeom prst="rect">
            <a:avLst/>
          </a:prstGeom>
          <a:solidFill>
            <a:srgbClr val="FF0000"/>
          </a:solidFill>
          <a:ln w="25400" algn="ctr">
            <a:solidFill>
              <a:schemeClr val="tx1"/>
            </a:solidFill>
            <a:miter lim="800000"/>
            <a:headEnd/>
            <a:tailEnd/>
          </a:ln>
          <a:effectLst/>
        </p:spPr>
        <p:txBody>
          <a:bodyPr wrap="none" anchor="ctr">
            <a:spAutoFit/>
          </a:bodyPr>
          <a:lstStyle/>
          <a:p>
            <a:endParaRPr lang="en-US"/>
          </a:p>
        </p:txBody>
      </p:sp>
      <p:sp>
        <p:nvSpPr>
          <p:cNvPr id="53278" name="Text Box 30"/>
          <p:cNvSpPr txBox="1">
            <a:spLocks noChangeArrowheads="1"/>
          </p:cNvSpPr>
          <p:nvPr/>
        </p:nvSpPr>
        <p:spPr bwMode="auto">
          <a:xfrm>
            <a:off x="6477000" y="4800600"/>
            <a:ext cx="2514600" cy="1096963"/>
          </a:xfrm>
          <a:prstGeom prst="rect">
            <a:avLst/>
          </a:prstGeom>
          <a:noFill/>
          <a:ln w="25400" algn="ctr">
            <a:noFill/>
            <a:miter lim="800000"/>
            <a:headEnd/>
            <a:tailEnd/>
          </a:ln>
          <a:effectLst/>
        </p:spPr>
        <p:txBody>
          <a:bodyPr>
            <a:spAutoFit/>
          </a:bodyPr>
          <a:lstStyle/>
          <a:p>
            <a:pPr algn="ctr"/>
            <a:r>
              <a:rPr lang="en-US" sz="2200">
                <a:latin typeface="Calibri" pitchFamily="34" charset="0"/>
              </a:rPr>
              <a:t>Cache Lines (Page) shared by cores 1 and 2</a:t>
            </a:r>
          </a:p>
        </p:txBody>
      </p:sp>
      <p:sp>
        <p:nvSpPr>
          <p:cNvPr id="53279" name="Line 31"/>
          <p:cNvSpPr>
            <a:spLocks noChangeShapeType="1"/>
          </p:cNvSpPr>
          <p:nvPr/>
        </p:nvSpPr>
        <p:spPr bwMode="auto">
          <a:xfrm flipH="1">
            <a:off x="5105400" y="5181600"/>
            <a:ext cx="1600200" cy="1524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53280" name="Text Box 32"/>
          <p:cNvSpPr txBox="1">
            <a:spLocks noChangeArrowheads="1"/>
          </p:cNvSpPr>
          <p:nvPr/>
        </p:nvSpPr>
        <p:spPr bwMode="auto">
          <a:xfrm>
            <a:off x="0" y="2209800"/>
            <a:ext cx="2819400" cy="1187450"/>
          </a:xfrm>
          <a:prstGeom prst="rect">
            <a:avLst/>
          </a:prstGeom>
          <a:noFill/>
          <a:ln w="25400" algn="ctr">
            <a:noFill/>
            <a:miter lim="800000"/>
            <a:headEnd/>
            <a:tailEnd/>
          </a:ln>
          <a:effectLst/>
        </p:spPr>
        <p:txBody>
          <a:bodyPr>
            <a:spAutoFit/>
          </a:bodyPr>
          <a:lstStyle/>
          <a:p>
            <a:pPr algn="ctr"/>
            <a:r>
              <a:rPr lang="en-US" sz="2400">
                <a:latin typeface="Calibri" pitchFamily="34" charset="0"/>
              </a:rPr>
              <a:t>No bank pressure consideration : </a:t>
            </a:r>
            <a:r>
              <a:rPr lang="en-US" sz="2400">
                <a:solidFill>
                  <a:srgbClr val="FF0000"/>
                </a:solidFill>
                <a:latin typeface="Calibri" pitchFamily="34" charset="0"/>
              </a:rPr>
              <a:t>Proposed-CoG</a:t>
            </a:r>
          </a:p>
        </p:txBody>
      </p:sp>
      <p:sp>
        <p:nvSpPr>
          <p:cNvPr id="53281" name="Text Box 33"/>
          <p:cNvSpPr txBox="1">
            <a:spLocks noChangeArrowheads="1"/>
          </p:cNvSpPr>
          <p:nvPr/>
        </p:nvSpPr>
        <p:spPr bwMode="auto">
          <a:xfrm>
            <a:off x="0" y="3810000"/>
            <a:ext cx="2971800" cy="1917700"/>
          </a:xfrm>
          <a:prstGeom prst="rect">
            <a:avLst/>
          </a:prstGeom>
          <a:noFill/>
          <a:ln w="25400" algn="ctr">
            <a:noFill/>
            <a:miter lim="800000"/>
            <a:headEnd/>
            <a:tailEnd/>
          </a:ln>
          <a:effectLst/>
        </p:spPr>
        <p:txBody>
          <a:bodyPr>
            <a:spAutoFit/>
          </a:bodyPr>
          <a:lstStyle/>
          <a:p>
            <a:pPr algn="ctr"/>
            <a:r>
              <a:rPr lang="en-US" sz="2400">
                <a:latin typeface="Calibri" pitchFamily="34" charset="0"/>
              </a:rPr>
              <a:t>Both bank pressure and wire delay considered : </a:t>
            </a:r>
            <a:r>
              <a:rPr lang="en-US" sz="2400">
                <a:solidFill>
                  <a:srgbClr val="FF0000"/>
                </a:solidFill>
                <a:latin typeface="Calibri" pitchFamily="34" charset="0"/>
              </a:rPr>
              <a:t>Proposed-Pressure-CoG</a:t>
            </a:r>
            <a:r>
              <a:rPr lang="en-US" sz="2400">
                <a:latin typeface="Calibri" pitchFamily="34" charset="0"/>
              </a:rPr>
              <a:t> </a:t>
            </a:r>
          </a:p>
        </p:txBody>
      </p:sp>
      <p:sp>
        <p:nvSpPr>
          <p:cNvPr id="53282" name="Line 34"/>
          <p:cNvSpPr>
            <a:spLocks noChangeShapeType="1"/>
          </p:cNvSpPr>
          <p:nvPr/>
        </p:nvSpPr>
        <p:spPr bwMode="auto">
          <a:xfrm>
            <a:off x="3124200" y="2209800"/>
            <a:ext cx="0" cy="1371600"/>
          </a:xfrm>
          <a:prstGeom prst="line">
            <a:avLst/>
          </a:prstGeom>
          <a:noFill/>
          <a:ln w="50800">
            <a:solidFill>
              <a:srgbClr val="003366"/>
            </a:solidFill>
            <a:round/>
            <a:headEnd/>
            <a:tailEnd type="triangle" w="med" len="med"/>
          </a:ln>
          <a:effectLst/>
        </p:spPr>
        <p:txBody>
          <a:bodyPr>
            <a:spAutoFit/>
          </a:bodyPr>
          <a:lstStyle/>
          <a:p>
            <a:endParaRPr lang="en-US"/>
          </a:p>
        </p:txBody>
      </p:sp>
      <p:sp>
        <p:nvSpPr>
          <p:cNvPr id="53283" name="Line 35"/>
          <p:cNvSpPr>
            <a:spLocks noChangeShapeType="1"/>
          </p:cNvSpPr>
          <p:nvPr/>
        </p:nvSpPr>
        <p:spPr bwMode="auto">
          <a:xfrm>
            <a:off x="3124200" y="3581400"/>
            <a:ext cx="990600" cy="0"/>
          </a:xfrm>
          <a:prstGeom prst="line">
            <a:avLst/>
          </a:prstGeom>
          <a:noFill/>
          <a:ln w="50800">
            <a:solidFill>
              <a:srgbClr val="003366"/>
            </a:solidFill>
            <a:round/>
            <a:headEnd/>
            <a:tailEnd type="triangle" w="med" len="med"/>
          </a:ln>
          <a:effectLst/>
        </p:spPr>
        <p:txBody>
          <a:bodyPr>
            <a:spAutoFit/>
          </a:bodyPr>
          <a:lstStyle/>
          <a:p>
            <a:endParaRPr lang="en-US"/>
          </a:p>
        </p:txBody>
      </p:sp>
      <p:sp>
        <p:nvSpPr>
          <p:cNvPr id="53284" name="Line 36"/>
          <p:cNvSpPr>
            <a:spLocks noChangeShapeType="1"/>
          </p:cNvSpPr>
          <p:nvPr/>
        </p:nvSpPr>
        <p:spPr bwMode="auto">
          <a:xfrm>
            <a:off x="5943600" y="2209800"/>
            <a:ext cx="0" cy="1371600"/>
          </a:xfrm>
          <a:prstGeom prst="line">
            <a:avLst/>
          </a:prstGeom>
          <a:noFill/>
          <a:ln w="50800">
            <a:solidFill>
              <a:srgbClr val="003366"/>
            </a:solidFill>
            <a:round/>
            <a:headEnd/>
            <a:tailEnd type="triangle" w="med" len="med"/>
          </a:ln>
          <a:effectLst/>
        </p:spPr>
        <p:txBody>
          <a:bodyPr>
            <a:spAutoFit/>
          </a:bodyPr>
          <a:lstStyle/>
          <a:p>
            <a:endParaRPr lang="en-US"/>
          </a:p>
        </p:txBody>
      </p:sp>
      <p:sp>
        <p:nvSpPr>
          <p:cNvPr id="53285" name="Line 37"/>
          <p:cNvSpPr>
            <a:spLocks noChangeShapeType="1"/>
          </p:cNvSpPr>
          <p:nvPr/>
        </p:nvSpPr>
        <p:spPr bwMode="auto">
          <a:xfrm flipH="1">
            <a:off x="4191000" y="3581400"/>
            <a:ext cx="1752600" cy="0"/>
          </a:xfrm>
          <a:prstGeom prst="line">
            <a:avLst/>
          </a:prstGeom>
          <a:noFill/>
          <a:ln w="50800">
            <a:solidFill>
              <a:srgbClr val="003366"/>
            </a:solidFill>
            <a:round/>
            <a:headEnd/>
            <a:tailEnd type="triangle" w="med" len="me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61111E-6 1.72063E-6 C 0.00764 -0.10962 0.01546 -0.21924 -0.00121 -0.26503 C -0.01788 -0.31083 -0.08385 -0.27405 -0.10017 -0.27567 " pathEditMode="relative" rAng="0" ptsTypes="aaA">
                                      <p:cBhvr>
                                        <p:cTn id="6" dur="2000" fill="hold"/>
                                        <p:tgtEl>
                                          <p:spTgt spid="53276"/>
                                        </p:tgtEl>
                                        <p:attrNameLst>
                                          <p:attrName>ppt_x</p:attrName>
                                          <p:attrName>ppt_y</p:attrName>
                                        </p:attrNameLst>
                                      </p:cBhvr>
                                      <p:rCtr x="-42" y="-155"/>
                                    </p:animMotion>
                                  </p:childTnLst>
                                </p:cTn>
                              </p:par>
                              <p:par>
                                <p:cTn id="7" presetID="10" presetClass="exit" presetSubtype="0" fill="hold" grpId="0" nodeType="withEffect">
                                  <p:stCondLst>
                                    <p:cond delay="0"/>
                                  </p:stCondLst>
                                  <p:childTnLst>
                                    <p:animEffect transition="out" filter="fade">
                                      <p:cBhvr>
                                        <p:cTn id="8" dur="2000"/>
                                        <p:tgtEl>
                                          <p:spTgt spid="53278"/>
                                        </p:tgtEl>
                                      </p:cBhvr>
                                    </p:animEffect>
                                    <p:set>
                                      <p:cBhvr>
                                        <p:cTn id="9" dur="1" fill="hold">
                                          <p:stCondLst>
                                            <p:cond delay="1999"/>
                                          </p:stCondLst>
                                        </p:cTn>
                                        <p:tgtEl>
                                          <p:spTgt spid="5327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53279"/>
                                        </p:tgtEl>
                                      </p:cBhvr>
                                    </p:animEffect>
                                    <p:set>
                                      <p:cBhvr>
                                        <p:cTn id="12" dur="1" fill="hold">
                                          <p:stCondLst>
                                            <p:cond delay="1999"/>
                                          </p:stCondLst>
                                        </p:cTn>
                                        <p:tgtEl>
                                          <p:spTgt spid="53279"/>
                                        </p:tgtEl>
                                        <p:attrNameLst>
                                          <p:attrName>style.visibility</p:attrName>
                                        </p:attrNameLst>
                                      </p:cBhvr>
                                      <p:to>
                                        <p:strVal val="hidden"/>
                                      </p:to>
                                    </p:set>
                                  </p:childTnLst>
                                </p:cTn>
                              </p:par>
                            </p:childTnLst>
                          </p:cTn>
                        </p:par>
                        <p:par>
                          <p:cTn id="13" fill="hold">
                            <p:stCondLst>
                              <p:cond delay="2000"/>
                            </p:stCondLst>
                            <p:childTnLst>
                              <p:par>
                                <p:cTn id="14" presetID="55" presetClass="entr" presetSubtype="0" fill="hold" grpId="0" nodeType="afterEffect">
                                  <p:stCondLst>
                                    <p:cond delay="0"/>
                                  </p:stCondLst>
                                  <p:childTnLst>
                                    <p:set>
                                      <p:cBhvr>
                                        <p:cTn id="15" dur="1" fill="hold">
                                          <p:stCondLst>
                                            <p:cond delay="0"/>
                                          </p:stCondLst>
                                        </p:cTn>
                                        <p:tgtEl>
                                          <p:spTgt spid="53282"/>
                                        </p:tgtEl>
                                        <p:attrNameLst>
                                          <p:attrName>style.visibility</p:attrName>
                                        </p:attrNameLst>
                                      </p:cBhvr>
                                      <p:to>
                                        <p:strVal val="visible"/>
                                      </p:to>
                                    </p:set>
                                    <p:anim calcmode="lin" valueType="num">
                                      <p:cBhvr>
                                        <p:cTn id="16" dur="1000" fill="hold"/>
                                        <p:tgtEl>
                                          <p:spTgt spid="53282"/>
                                        </p:tgtEl>
                                        <p:attrNameLst>
                                          <p:attrName>ppt_w</p:attrName>
                                        </p:attrNameLst>
                                      </p:cBhvr>
                                      <p:tavLst>
                                        <p:tav tm="0">
                                          <p:val>
                                            <p:strVal val="#ppt_w*0.70"/>
                                          </p:val>
                                        </p:tav>
                                        <p:tav tm="100000">
                                          <p:val>
                                            <p:strVal val="#ppt_w"/>
                                          </p:val>
                                        </p:tav>
                                      </p:tavLst>
                                    </p:anim>
                                    <p:anim calcmode="lin" valueType="num">
                                      <p:cBhvr>
                                        <p:cTn id="17" dur="1000" fill="hold"/>
                                        <p:tgtEl>
                                          <p:spTgt spid="53282"/>
                                        </p:tgtEl>
                                        <p:attrNameLst>
                                          <p:attrName>ppt_h</p:attrName>
                                        </p:attrNameLst>
                                      </p:cBhvr>
                                      <p:tavLst>
                                        <p:tav tm="0">
                                          <p:val>
                                            <p:strVal val="#ppt_h"/>
                                          </p:val>
                                        </p:tav>
                                        <p:tav tm="100000">
                                          <p:val>
                                            <p:strVal val="#ppt_h"/>
                                          </p:val>
                                        </p:tav>
                                      </p:tavLst>
                                    </p:anim>
                                    <p:animEffect transition="in" filter="fade">
                                      <p:cBhvr>
                                        <p:cTn id="18" dur="1000"/>
                                        <p:tgtEl>
                                          <p:spTgt spid="53282"/>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53283"/>
                                        </p:tgtEl>
                                        <p:attrNameLst>
                                          <p:attrName>style.visibility</p:attrName>
                                        </p:attrNameLst>
                                      </p:cBhvr>
                                      <p:to>
                                        <p:strVal val="visible"/>
                                      </p:to>
                                    </p:set>
                                    <p:anim calcmode="lin" valueType="num">
                                      <p:cBhvr>
                                        <p:cTn id="21" dur="1000" fill="hold"/>
                                        <p:tgtEl>
                                          <p:spTgt spid="53283"/>
                                        </p:tgtEl>
                                        <p:attrNameLst>
                                          <p:attrName>ppt_w</p:attrName>
                                        </p:attrNameLst>
                                      </p:cBhvr>
                                      <p:tavLst>
                                        <p:tav tm="0">
                                          <p:val>
                                            <p:strVal val="#ppt_w*0.70"/>
                                          </p:val>
                                        </p:tav>
                                        <p:tav tm="100000">
                                          <p:val>
                                            <p:strVal val="#ppt_w"/>
                                          </p:val>
                                        </p:tav>
                                      </p:tavLst>
                                    </p:anim>
                                    <p:anim calcmode="lin" valueType="num">
                                      <p:cBhvr>
                                        <p:cTn id="22" dur="1000" fill="hold"/>
                                        <p:tgtEl>
                                          <p:spTgt spid="53283"/>
                                        </p:tgtEl>
                                        <p:attrNameLst>
                                          <p:attrName>ppt_h</p:attrName>
                                        </p:attrNameLst>
                                      </p:cBhvr>
                                      <p:tavLst>
                                        <p:tav tm="0">
                                          <p:val>
                                            <p:strVal val="#ppt_h"/>
                                          </p:val>
                                        </p:tav>
                                        <p:tav tm="100000">
                                          <p:val>
                                            <p:strVal val="#ppt_h"/>
                                          </p:val>
                                        </p:tav>
                                      </p:tavLst>
                                    </p:anim>
                                    <p:animEffect transition="in" filter="fade">
                                      <p:cBhvr>
                                        <p:cTn id="23" dur="1000"/>
                                        <p:tgtEl>
                                          <p:spTgt spid="53283"/>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3284"/>
                                        </p:tgtEl>
                                        <p:attrNameLst>
                                          <p:attrName>style.visibility</p:attrName>
                                        </p:attrNameLst>
                                      </p:cBhvr>
                                      <p:to>
                                        <p:strVal val="visible"/>
                                      </p:to>
                                    </p:set>
                                    <p:anim calcmode="lin" valueType="num">
                                      <p:cBhvr>
                                        <p:cTn id="26" dur="1000" fill="hold"/>
                                        <p:tgtEl>
                                          <p:spTgt spid="53284"/>
                                        </p:tgtEl>
                                        <p:attrNameLst>
                                          <p:attrName>ppt_w</p:attrName>
                                        </p:attrNameLst>
                                      </p:cBhvr>
                                      <p:tavLst>
                                        <p:tav tm="0">
                                          <p:val>
                                            <p:strVal val="#ppt_w*0.70"/>
                                          </p:val>
                                        </p:tav>
                                        <p:tav tm="100000">
                                          <p:val>
                                            <p:strVal val="#ppt_w"/>
                                          </p:val>
                                        </p:tav>
                                      </p:tavLst>
                                    </p:anim>
                                    <p:anim calcmode="lin" valueType="num">
                                      <p:cBhvr>
                                        <p:cTn id="27" dur="1000" fill="hold"/>
                                        <p:tgtEl>
                                          <p:spTgt spid="53284"/>
                                        </p:tgtEl>
                                        <p:attrNameLst>
                                          <p:attrName>ppt_h</p:attrName>
                                        </p:attrNameLst>
                                      </p:cBhvr>
                                      <p:tavLst>
                                        <p:tav tm="0">
                                          <p:val>
                                            <p:strVal val="#ppt_h"/>
                                          </p:val>
                                        </p:tav>
                                        <p:tav tm="100000">
                                          <p:val>
                                            <p:strVal val="#ppt_h"/>
                                          </p:val>
                                        </p:tav>
                                      </p:tavLst>
                                    </p:anim>
                                    <p:animEffect transition="in" filter="fade">
                                      <p:cBhvr>
                                        <p:cTn id="28" dur="1000"/>
                                        <p:tgtEl>
                                          <p:spTgt spid="53284"/>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53285"/>
                                        </p:tgtEl>
                                        <p:attrNameLst>
                                          <p:attrName>style.visibility</p:attrName>
                                        </p:attrNameLst>
                                      </p:cBhvr>
                                      <p:to>
                                        <p:strVal val="visible"/>
                                      </p:to>
                                    </p:set>
                                    <p:anim calcmode="lin" valueType="num">
                                      <p:cBhvr>
                                        <p:cTn id="31" dur="1000" fill="hold"/>
                                        <p:tgtEl>
                                          <p:spTgt spid="53285"/>
                                        </p:tgtEl>
                                        <p:attrNameLst>
                                          <p:attrName>ppt_w</p:attrName>
                                        </p:attrNameLst>
                                      </p:cBhvr>
                                      <p:tavLst>
                                        <p:tav tm="0">
                                          <p:val>
                                            <p:strVal val="#ppt_w*0.70"/>
                                          </p:val>
                                        </p:tav>
                                        <p:tav tm="100000">
                                          <p:val>
                                            <p:strVal val="#ppt_w"/>
                                          </p:val>
                                        </p:tav>
                                      </p:tavLst>
                                    </p:anim>
                                    <p:anim calcmode="lin" valueType="num">
                                      <p:cBhvr>
                                        <p:cTn id="32" dur="1000" fill="hold"/>
                                        <p:tgtEl>
                                          <p:spTgt spid="53285"/>
                                        </p:tgtEl>
                                        <p:attrNameLst>
                                          <p:attrName>ppt_h</p:attrName>
                                        </p:attrNameLst>
                                      </p:cBhvr>
                                      <p:tavLst>
                                        <p:tav tm="0">
                                          <p:val>
                                            <p:strVal val="#ppt_h"/>
                                          </p:val>
                                        </p:tav>
                                        <p:tav tm="100000">
                                          <p:val>
                                            <p:strVal val="#ppt_h"/>
                                          </p:val>
                                        </p:tav>
                                      </p:tavLst>
                                    </p:anim>
                                    <p:animEffect transition="in" filter="fade">
                                      <p:cBhvr>
                                        <p:cTn id="33" dur="1000"/>
                                        <p:tgtEl>
                                          <p:spTgt spid="5328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281"/>
                                        </p:tgtEl>
                                        <p:attrNameLst>
                                          <p:attrName>style.visibility</p:attrName>
                                        </p:attrNameLst>
                                      </p:cBhvr>
                                      <p:to>
                                        <p:strVal val="visible"/>
                                      </p:to>
                                    </p:set>
                                    <p:animEffect transition="in" filter="fade">
                                      <p:cBhvr>
                                        <p:cTn id="38" dur="2000"/>
                                        <p:tgtEl>
                                          <p:spTgt spid="5328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280"/>
                                        </p:tgtEl>
                                        <p:attrNameLst>
                                          <p:attrName>style.visibility</p:attrName>
                                        </p:attrNameLst>
                                      </p:cBhvr>
                                      <p:to>
                                        <p:strVal val="visible"/>
                                      </p:to>
                                    </p:set>
                                    <p:animEffect transition="in" filter="fade">
                                      <p:cBhvr>
                                        <p:cTn id="41" dur="2000"/>
                                        <p:tgtEl>
                                          <p:spTgt spid="5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6" grpId="0" animBg="1"/>
      <p:bldP spid="53278" grpId="0"/>
      <p:bldP spid="53279" grpId="0" animBg="1"/>
      <p:bldP spid="53280" grpId="0"/>
      <p:bldP spid="53281" grpId="0"/>
      <p:bldP spid="53282" grpId="0" animBg="1"/>
      <p:bldP spid="53283" grpId="0" animBg="1"/>
      <p:bldP spid="53284" grpId="0" animBg="1"/>
      <p:bldP spid="53285" grpId="0" animBg="1"/>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8F80EE2F-1768-4570-A70C-12C28E3F8D5B}" type="slidenum">
              <a:rPr lang="en-US"/>
              <a:pPr/>
              <a:t>405</a:t>
            </a:fld>
            <a:endParaRPr lang="en-US"/>
          </a:p>
        </p:txBody>
      </p:sp>
      <p:sp>
        <p:nvSpPr>
          <p:cNvPr id="55298" name="Rectangle 2"/>
          <p:cNvSpPr>
            <a:spLocks noGrp="1" noChangeArrowheads="1"/>
          </p:cNvSpPr>
          <p:nvPr>
            <p:ph type="title"/>
          </p:nvPr>
        </p:nvSpPr>
        <p:spPr/>
        <p:txBody>
          <a:bodyPr/>
          <a:lstStyle/>
          <a:p>
            <a:r>
              <a:rPr lang="en-US"/>
              <a:t>Overheads</a:t>
            </a:r>
          </a:p>
        </p:txBody>
      </p:sp>
      <p:sp>
        <p:nvSpPr>
          <p:cNvPr id="55299" name="Rectangle 3"/>
          <p:cNvSpPr>
            <a:spLocks noGrp="1" noChangeArrowheads="1"/>
          </p:cNvSpPr>
          <p:nvPr>
            <p:ph type="body" idx="1"/>
          </p:nvPr>
        </p:nvSpPr>
        <p:spPr>
          <a:xfrm>
            <a:off x="457200" y="1295400"/>
            <a:ext cx="8229600" cy="4830763"/>
          </a:xfrm>
        </p:spPr>
        <p:txBody>
          <a:bodyPr/>
          <a:lstStyle/>
          <a:p>
            <a:pPr>
              <a:lnSpc>
                <a:spcPct val="90000"/>
              </a:lnSpc>
            </a:pPr>
            <a:r>
              <a:rPr lang="en-US"/>
              <a:t>Hardware</a:t>
            </a:r>
          </a:p>
          <a:p>
            <a:pPr lvl="1">
              <a:lnSpc>
                <a:spcPct val="90000"/>
              </a:lnSpc>
            </a:pPr>
            <a:r>
              <a:rPr lang="en-US"/>
              <a:t>TLB Additions</a:t>
            </a:r>
          </a:p>
          <a:p>
            <a:pPr lvl="2">
              <a:lnSpc>
                <a:spcPct val="90000"/>
              </a:lnSpc>
            </a:pPr>
            <a:r>
              <a:rPr lang="en-US"/>
              <a:t>Power and Area – negligible (CACTI 6.0)</a:t>
            </a:r>
          </a:p>
          <a:p>
            <a:pPr lvl="1">
              <a:lnSpc>
                <a:spcPct val="90000"/>
              </a:lnSpc>
            </a:pPr>
            <a:r>
              <a:rPr lang="en-US"/>
              <a:t>Translation Table</a:t>
            </a:r>
          </a:p>
          <a:p>
            <a:pPr>
              <a:lnSpc>
                <a:spcPct val="90000"/>
              </a:lnSpc>
            </a:pPr>
            <a:r>
              <a:rPr lang="en-US"/>
              <a:t>OS daemon runtime overhead</a:t>
            </a:r>
          </a:p>
          <a:p>
            <a:pPr lvl="1">
              <a:lnSpc>
                <a:spcPct val="90000"/>
              </a:lnSpc>
            </a:pPr>
            <a:r>
              <a:rPr lang="en-US"/>
              <a:t>Runs program to find suitable color</a:t>
            </a:r>
          </a:p>
          <a:p>
            <a:pPr lvl="1">
              <a:lnSpc>
                <a:spcPct val="90000"/>
              </a:lnSpc>
            </a:pPr>
            <a:r>
              <a:rPr lang="en-US"/>
              <a:t>Small program, infrequent runs</a:t>
            </a:r>
          </a:p>
          <a:p>
            <a:pPr lvl="1">
              <a:lnSpc>
                <a:spcPct val="90000"/>
              </a:lnSpc>
            </a:pPr>
            <a:r>
              <a:rPr lang="en-US"/>
              <a:t>TLB Shootdowns</a:t>
            </a:r>
          </a:p>
          <a:p>
            <a:pPr lvl="2">
              <a:lnSpc>
                <a:spcPct val="90000"/>
              </a:lnSpc>
            </a:pPr>
            <a:r>
              <a:rPr lang="en-US"/>
              <a:t>Pessimistic estimate : 1% runtime overhead</a:t>
            </a:r>
          </a:p>
          <a:p>
            <a:pPr>
              <a:lnSpc>
                <a:spcPct val="90000"/>
              </a:lnSpc>
            </a:pPr>
            <a:r>
              <a:rPr lang="en-US"/>
              <a:t>Re-coloring : Dirty line flushing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5299">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6BBBDD64-E7C8-436A-AE62-F346C1C5DB3A}" type="slidenum">
              <a:rPr lang="en-US"/>
              <a:pPr/>
              <a:t>406</a:t>
            </a:fld>
            <a:endParaRPr lang="en-US"/>
          </a:p>
        </p:txBody>
      </p:sp>
      <p:sp>
        <p:nvSpPr>
          <p:cNvPr id="54274" name="Rectangle 2"/>
          <p:cNvSpPr>
            <a:spLocks noGrp="1" noChangeArrowheads="1"/>
          </p:cNvSpPr>
          <p:nvPr>
            <p:ph type="title"/>
          </p:nvPr>
        </p:nvSpPr>
        <p:spPr/>
        <p:txBody>
          <a:bodyPr/>
          <a:lstStyle/>
          <a:p>
            <a:r>
              <a:rPr lang="en-US"/>
              <a:t>Results</a:t>
            </a:r>
          </a:p>
        </p:txBody>
      </p:sp>
      <p:sp>
        <p:nvSpPr>
          <p:cNvPr id="54275" name="Rectangle 3"/>
          <p:cNvSpPr>
            <a:spLocks noGrp="1" noChangeArrowheads="1"/>
          </p:cNvSpPr>
          <p:nvPr>
            <p:ph type="body" idx="1"/>
          </p:nvPr>
        </p:nvSpPr>
        <p:spPr>
          <a:xfrm>
            <a:off x="457200" y="1295400"/>
            <a:ext cx="8229600" cy="4830763"/>
          </a:xfrm>
        </p:spPr>
        <p:txBody>
          <a:bodyPr/>
          <a:lstStyle/>
          <a:p>
            <a:pPr>
              <a:lnSpc>
                <a:spcPct val="90000"/>
              </a:lnSpc>
            </a:pPr>
            <a:r>
              <a:rPr lang="en-US"/>
              <a:t>SIMICS with g-cache </a:t>
            </a:r>
          </a:p>
          <a:p>
            <a:pPr>
              <a:lnSpc>
                <a:spcPct val="90000"/>
              </a:lnSpc>
            </a:pPr>
            <a:r>
              <a:rPr lang="en-US"/>
              <a:t>Spec2k6, BioBench, PARSEC and Splash 2 </a:t>
            </a:r>
          </a:p>
          <a:p>
            <a:pPr>
              <a:lnSpc>
                <a:spcPct val="90000"/>
              </a:lnSpc>
            </a:pPr>
            <a:r>
              <a:rPr lang="en-US"/>
              <a:t>CACTI 6.0 for cache access times and overheads</a:t>
            </a:r>
          </a:p>
          <a:p>
            <a:pPr>
              <a:lnSpc>
                <a:spcPct val="90000"/>
              </a:lnSpc>
            </a:pPr>
            <a:r>
              <a:rPr lang="en-US"/>
              <a:t>4 and 8 cores</a:t>
            </a:r>
          </a:p>
          <a:p>
            <a:pPr>
              <a:lnSpc>
                <a:spcPct val="90000"/>
              </a:lnSpc>
            </a:pPr>
            <a:r>
              <a:rPr lang="en-US"/>
              <a:t>16 KB/4 way L1 Instruction and Data $</a:t>
            </a:r>
          </a:p>
          <a:p>
            <a:pPr>
              <a:lnSpc>
                <a:spcPct val="90000"/>
              </a:lnSpc>
            </a:pPr>
            <a:r>
              <a:rPr lang="en-US"/>
              <a:t>Multi-banked (16 banks) S-NUCA L2, 4x4 grid</a:t>
            </a:r>
          </a:p>
          <a:p>
            <a:pPr>
              <a:lnSpc>
                <a:spcPct val="90000"/>
              </a:lnSpc>
            </a:pPr>
            <a:r>
              <a:rPr lang="en-US"/>
              <a:t>2 MB/8-way (4 cores), 4 MB/8-way (8-cores) L2</a:t>
            </a:r>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6553200" y="6248400"/>
            <a:ext cx="2133600" cy="476250"/>
          </a:xfrm>
          <a:prstGeom prst="rect">
            <a:avLst/>
          </a:prstGeom>
        </p:spPr>
        <p:txBody>
          <a:bodyPr/>
          <a:lstStyle/>
          <a:p>
            <a:fld id="{2BE8967E-D00C-4416-AAE2-8337FDDDC9F9}" type="slidenum">
              <a:rPr lang="en-US"/>
              <a:pPr/>
              <a:t>407</a:t>
            </a:fld>
            <a:endParaRPr lang="en-US"/>
          </a:p>
        </p:txBody>
      </p:sp>
      <p:sp>
        <p:nvSpPr>
          <p:cNvPr id="75778" name="Rectangle 2"/>
          <p:cNvSpPr>
            <a:spLocks noGrp="1" noChangeArrowheads="1"/>
          </p:cNvSpPr>
          <p:nvPr>
            <p:ph type="title"/>
          </p:nvPr>
        </p:nvSpPr>
        <p:spPr/>
        <p:txBody>
          <a:bodyPr/>
          <a:lstStyle/>
          <a:p>
            <a:r>
              <a:rPr lang="en-US"/>
              <a:t>Multi-Programmed Workloads</a:t>
            </a:r>
          </a:p>
        </p:txBody>
      </p:sp>
      <p:sp>
        <p:nvSpPr>
          <p:cNvPr id="75779" name="Rectangle 3"/>
          <p:cNvSpPr>
            <a:spLocks noGrp="1" noChangeArrowheads="1"/>
          </p:cNvSpPr>
          <p:nvPr>
            <p:ph type="body" idx="1"/>
          </p:nvPr>
        </p:nvSpPr>
        <p:spPr/>
        <p:txBody>
          <a:bodyPr/>
          <a:lstStyle/>
          <a:p>
            <a:r>
              <a:rPr lang="en-US"/>
              <a:t>Acceptors and Donors</a:t>
            </a:r>
          </a:p>
        </p:txBody>
      </p:sp>
      <p:pic>
        <p:nvPicPr>
          <p:cNvPr id="75780" name="Picture 4" descr="donors_n_accept"/>
          <p:cNvPicPr>
            <a:picLocks noChangeAspect="1" noChangeArrowheads="1"/>
          </p:cNvPicPr>
          <p:nvPr/>
        </p:nvPicPr>
        <p:blipFill>
          <a:blip r:embed="rId2"/>
          <a:srcRect/>
          <a:stretch>
            <a:fillRect/>
          </a:stretch>
        </p:blipFill>
        <p:spPr bwMode="auto">
          <a:xfrm>
            <a:off x="381000" y="2133600"/>
            <a:ext cx="8077200" cy="4343400"/>
          </a:xfrm>
          <a:prstGeom prst="rect">
            <a:avLst/>
          </a:prstGeom>
          <a:noFill/>
        </p:spPr>
      </p:pic>
      <p:sp>
        <p:nvSpPr>
          <p:cNvPr id="75781" name="Rectangle 5"/>
          <p:cNvSpPr>
            <a:spLocks noChangeArrowheads="1"/>
          </p:cNvSpPr>
          <p:nvPr/>
        </p:nvSpPr>
        <p:spPr bwMode="auto">
          <a:xfrm>
            <a:off x="1371600" y="5257800"/>
            <a:ext cx="4419600" cy="990600"/>
          </a:xfrm>
          <a:prstGeom prst="rect">
            <a:avLst/>
          </a:prstGeom>
          <a:noFill/>
          <a:ln w="63500" algn="ctr">
            <a:solidFill>
              <a:srgbClr val="FF0000"/>
            </a:solidFill>
            <a:miter lim="800000"/>
            <a:headEnd/>
            <a:tailEnd/>
          </a:ln>
          <a:effectLst/>
        </p:spPr>
        <p:txBody>
          <a:bodyPr anchor="ctr">
            <a:spAutoFit/>
          </a:bodyPr>
          <a:lstStyle/>
          <a:p>
            <a:endParaRPr lang="en-US"/>
          </a:p>
        </p:txBody>
      </p:sp>
      <p:sp>
        <p:nvSpPr>
          <p:cNvPr id="75783" name="Text Box 7"/>
          <p:cNvSpPr txBox="1">
            <a:spLocks noChangeArrowheads="1"/>
          </p:cNvSpPr>
          <p:nvPr/>
        </p:nvSpPr>
        <p:spPr bwMode="auto">
          <a:xfrm>
            <a:off x="2819400" y="6248400"/>
            <a:ext cx="1524000" cy="457200"/>
          </a:xfrm>
          <a:prstGeom prst="rect">
            <a:avLst/>
          </a:prstGeom>
          <a:noFill/>
          <a:ln w="25400" algn="ctr">
            <a:noFill/>
            <a:miter lim="800000"/>
            <a:headEnd/>
            <a:tailEnd/>
          </a:ln>
          <a:effectLst/>
        </p:spPr>
        <p:txBody>
          <a:bodyPr>
            <a:spAutoFit/>
          </a:bodyPr>
          <a:lstStyle/>
          <a:p>
            <a:r>
              <a:rPr lang="en-US" sz="2400">
                <a:latin typeface="Calibri" pitchFamily="34" charset="0"/>
              </a:rPr>
              <a:t>Acceptors</a:t>
            </a:r>
          </a:p>
        </p:txBody>
      </p:sp>
      <p:sp>
        <p:nvSpPr>
          <p:cNvPr id="75784" name="Rectangle 8"/>
          <p:cNvSpPr>
            <a:spLocks noChangeArrowheads="1"/>
          </p:cNvSpPr>
          <p:nvPr/>
        </p:nvSpPr>
        <p:spPr bwMode="auto">
          <a:xfrm>
            <a:off x="5867400" y="5257800"/>
            <a:ext cx="2438400" cy="990600"/>
          </a:xfrm>
          <a:prstGeom prst="rect">
            <a:avLst/>
          </a:prstGeom>
          <a:noFill/>
          <a:ln w="63500" algn="ctr">
            <a:solidFill>
              <a:srgbClr val="003300"/>
            </a:solidFill>
            <a:miter lim="800000"/>
            <a:headEnd/>
            <a:tailEnd/>
          </a:ln>
          <a:effectLst/>
        </p:spPr>
        <p:txBody>
          <a:bodyPr wrap="none" anchor="ctr">
            <a:spAutoFit/>
          </a:bodyPr>
          <a:lstStyle/>
          <a:p>
            <a:endParaRPr lang="en-US"/>
          </a:p>
        </p:txBody>
      </p:sp>
      <p:sp>
        <p:nvSpPr>
          <p:cNvPr id="75785" name="Text Box 9"/>
          <p:cNvSpPr txBox="1">
            <a:spLocks noChangeArrowheads="1"/>
          </p:cNvSpPr>
          <p:nvPr/>
        </p:nvSpPr>
        <p:spPr bwMode="auto">
          <a:xfrm>
            <a:off x="6400800" y="6248400"/>
            <a:ext cx="1524000" cy="457200"/>
          </a:xfrm>
          <a:prstGeom prst="rect">
            <a:avLst/>
          </a:prstGeom>
          <a:noFill/>
          <a:ln w="25400" algn="ctr">
            <a:noFill/>
            <a:miter lim="800000"/>
            <a:headEnd/>
            <a:tailEnd/>
          </a:ln>
          <a:effectLst/>
        </p:spPr>
        <p:txBody>
          <a:bodyPr>
            <a:spAutoFit/>
          </a:bodyPr>
          <a:lstStyle/>
          <a:p>
            <a:r>
              <a:rPr lang="en-US" sz="2400">
                <a:latin typeface="Calibri" pitchFamily="34" charset="0"/>
              </a:rPr>
              <a:t>Donors</a:t>
            </a:r>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6553200" y="6248400"/>
            <a:ext cx="2133600" cy="476250"/>
          </a:xfrm>
          <a:prstGeom prst="rect">
            <a:avLst/>
          </a:prstGeom>
        </p:spPr>
        <p:txBody>
          <a:bodyPr/>
          <a:lstStyle/>
          <a:p>
            <a:fld id="{EECE3502-FF06-4621-BEF0-CA9071D71AFC}" type="slidenum">
              <a:rPr lang="en-US"/>
              <a:pPr/>
              <a:t>408</a:t>
            </a:fld>
            <a:endParaRPr lang="en-US"/>
          </a:p>
        </p:txBody>
      </p:sp>
      <p:sp>
        <p:nvSpPr>
          <p:cNvPr id="76802" name="Rectangle 2"/>
          <p:cNvSpPr>
            <a:spLocks noGrp="1" noChangeArrowheads="1"/>
          </p:cNvSpPr>
          <p:nvPr>
            <p:ph type="title"/>
          </p:nvPr>
        </p:nvSpPr>
        <p:spPr/>
        <p:txBody>
          <a:bodyPr/>
          <a:lstStyle/>
          <a:p>
            <a:r>
              <a:rPr lang="en-US"/>
              <a:t>Multi-Programmed Workloads</a:t>
            </a:r>
          </a:p>
        </p:txBody>
      </p:sp>
      <p:sp>
        <p:nvSpPr>
          <p:cNvPr id="76803" name="Rectangle 3"/>
          <p:cNvSpPr>
            <a:spLocks noGrp="1" noChangeArrowheads="1"/>
          </p:cNvSpPr>
          <p:nvPr>
            <p:ph type="body" idx="1"/>
          </p:nvPr>
        </p:nvSpPr>
        <p:spPr/>
        <p:txBody>
          <a:bodyPr/>
          <a:lstStyle/>
          <a:p>
            <a:endParaRPr lang="en-US"/>
          </a:p>
        </p:txBody>
      </p:sp>
      <p:pic>
        <p:nvPicPr>
          <p:cNvPr id="76804" name="Picture 4" descr="base1"/>
          <p:cNvPicPr>
            <a:picLocks noChangeAspect="1" noChangeArrowheads="1"/>
          </p:cNvPicPr>
          <p:nvPr/>
        </p:nvPicPr>
        <p:blipFill>
          <a:blip r:embed="rId2"/>
          <a:srcRect/>
          <a:stretch>
            <a:fillRect/>
          </a:stretch>
        </p:blipFill>
        <p:spPr bwMode="auto">
          <a:xfrm>
            <a:off x="381000" y="1600200"/>
            <a:ext cx="8382000" cy="4394200"/>
          </a:xfrm>
          <a:prstGeom prst="rect">
            <a:avLst/>
          </a:prstGeom>
          <a:noFill/>
        </p:spPr>
      </p:pic>
      <p:sp>
        <p:nvSpPr>
          <p:cNvPr id="76805" name="Line 5"/>
          <p:cNvSpPr>
            <a:spLocks noChangeShapeType="1"/>
          </p:cNvSpPr>
          <p:nvPr/>
        </p:nvSpPr>
        <p:spPr bwMode="auto">
          <a:xfrm flipH="1">
            <a:off x="914400" y="3733800"/>
            <a:ext cx="7924800" cy="0"/>
          </a:xfrm>
          <a:prstGeom prst="line">
            <a:avLst/>
          </a:prstGeom>
          <a:noFill/>
          <a:ln w="38100">
            <a:solidFill>
              <a:srgbClr val="FF0000"/>
            </a:solidFill>
            <a:round/>
            <a:headEnd/>
            <a:tailEnd/>
          </a:ln>
          <a:effectLst/>
        </p:spPr>
        <p:txBody>
          <a:bodyPr>
            <a:spAutoFit/>
          </a:bodyPr>
          <a:lstStyle/>
          <a:p>
            <a:endParaRPr lang="en-US"/>
          </a:p>
        </p:txBody>
      </p:sp>
      <p:sp>
        <p:nvSpPr>
          <p:cNvPr id="76806" name="Line 6"/>
          <p:cNvSpPr>
            <a:spLocks noChangeShapeType="1"/>
          </p:cNvSpPr>
          <p:nvPr/>
        </p:nvSpPr>
        <p:spPr bwMode="auto">
          <a:xfrm flipH="1">
            <a:off x="914400" y="3276600"/>
            <a:ext cx="7924800" cy="0"/>
          </a:xfrm>
          <a:prstGeom prst="line">
            <a:avLst/>
          </a:prstGeom>
          <a:noFill/>
          <a:ln w="38100">
            <a:solidFill>
              <a:srgbClr val="FF0000"/>
            </a:solidFill>
            <a:round/>
            <a:headEnd/>
            <a:tailEnd/>
          </a:ln>
          <a:effectLst/>
        </p:spPr>
        <p:txBody>
          <a:bodyPr>
            <a:spAutoFit/>
          </a:bodyPr>
          <a:lstStyle/>
          <a:p>
            <a:endParaRPr lang="en-US"/>
          </a:p>
        </p:txBody>
      </p:sp>
      <p:sp>
        <p:nvSpPr>
          <p:cNvPr id="76807" name="Text Box 7"/>
          <p:cNvSpPr txBox="1">
            <a:spLocks noChangeArrowheads="1"/>
          </p:cNvSpPr>
          <p:nvPr/>
        </p:nvSpPr>
        <p:spPr bwMode="auto">
          <a:xfrm>
            <a:off x="2667000" y="6019800"/>
            <a:ext cx="4419600" cy="457200"/>
          </a:xfrm>
          <a:prstGeom prst="rect">
            <a:avLst/>
          </a:prstGeom>
          <a:noFill/>
          <a:ln w="25400" algn="ctr">
            <a:noFill/>
            <a:miter lim="800000"/>
            <a:headEnd/>
            <a:tailEnd/>
          </a:ln>
          <a:effectLst/>
        </p:spPr>
        <p:txBody>
          <a:bodyPr>
            <a:spAutoFit/>
          </a:bodyPr>
          <a:lstStyle/>
          <a:p>
            <a:r>
              <a:rPr lang="en-US" sz="2400">
                <a:solidFill>
                  <a:srgbClr val="FF0000"/>
                </a:solidFill>
                <a:latin typeface="Calibri" pitchFamily="34" charset="0"/>
              </a:rPr>
              <a:t>Potential for 41% Improvement</a:t>
            </a:r>
          </a:p>
        </p:txBody>
      </p:sp>
      <p:sp>
        <p:nvSpPr>
          <p:cNvPr id="76808" name="Line 8"/>
          <p:cNvSpPr>
            <a:spLocks noChangeShapeType="1"/>
          </p:cNvSpPr>
          <p:nvPr/>
        </p:nvSpPr>
        <p:spPr bwMode="auto">
          <a:xfrm>
            <a:off x="8534400" y="3276600"/>
            <a:ext cx="0" cy="457200"/>
          </a:xfrm>
          <a:prstGeom prst="line">
            <a:avLst/>
          </a:prstGeom>
          <a:noFill/>
          <a:ln w="50800">
            <a:solidFill>
              <a:srgbClr val="FF0000"/>
            </a:solidFill>
            <a:round/>
            <a:headEnd type="triangle" w="med" len="med"/>
            <a:tailEnd type="triangle" w="med" len="me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p:cTn id="7" dur="1000" fill="hold"/>
                                        <p:tgtEl>
                                          <p:spTgt spid="76806"/>
                                        </p:tgtEl>
                                        <p:attrNameLst>
                                          <p:attrName>ppt_w</p:attrName>
                                        </p:attrNameLst>
                                      </p:cBhvr>
                                      <p:tavLst>
                                        <p:tav tm="0">
                                          <p:val>
                                            <p:strVal val="#ppt_w*0.70"/>
                                          </p:val>
                                        </p:tav>
                                        <p:tav tm="100000">
                                          <p:val>
                                            <p:strVal val="#ppt_w"/>
                                          </p:val>
                                        </p:tav>
                                      </p:tavLst>
                                    </p:anim>
                                    <p:anim calcmode="lin" valueType="num">
                                      <p:cBhvr>
                                        <p:cTn id="8" dur="1000" fill="hold"/>
                                        <p:tgtEl>
                                          <p:spTgt spid="76806"/>
                                        </p:tgtEl>
                                        <p:attrNameLst>
                                          <p:attrName>ppt_h</p:attrName>
                                        </p:attrNameLst>
                                      </p:cBhvr>
                                      <p:tavLst>
                                        <p:tav tm="0">
                                          <p:val>
                                            <p:strVal val="#ppt_h"/>
                                          </p:val>
                                        </p:tav>
                                        <p:tav tm="100000">
                                          <p:val>
                                            <p:strVal val="#ppt_h"/>
                                          </p:val>
                                        </p:tav>
                                      </p:tavLst>
                                    </p:anim>
                                    <p:animEffect transition="in" filter="fade">
                                      <p:cBhvr>
                                        <p:cTn id="9" dur="1000"/>
                                        <p:tgtEl>
                                          <p:spTgt spid="7680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6805"/>
                                        </p:tgtEl>
                                        <p:attrNameLst>
                                          <p:attrName>style.visibility</p:attrName>
                                        </p:attrNameLst>
                                      </p:cBhvr>
                                      <p:to>
                                        <p:strVal val="visible"/>
                                      </p:to>
                                    </p:set>
                                    <p:anim calcmode="lin" valueType="num">
                                      <p:cBhvr>
                                        <p:cTn id="12" dur="1000" fill="hold"/>
                                        <p:tgtEl>
                                          <p:spTgt spid="76805"/>
                                        </p:tgtEl>
                                        <p:attrNameLst>
                                          <p:attrName>ppt_w</p:attrName>
                                        </p:attrNameLst>
                                      </p:cBhvr>
                                      <p:tavLst>
                                        <p:tav tm="0">
                                          <p:val>
                                            <p:strVal val="#ppt_w*0.70"/>
                                          </p:val>
                                        </p:tav>
                                        <p:tav tm="100000">
                                          <p:val>
                                            <p:strVal val="#ppt_w"/>
                                          </p:val>
                                        </p:tav>
                                      </p:tavLst>
                                    </p:anim>
                                    <p:anim calcmode="lin" valueType="num">
                                      <p:cBhvr>
                                        <p:cTn id="13" dur="1000" fill="hold"/>
                                        <p:tgtEl>
                                          <p:spTgt spid="76805"/>
                                        </p:tgtEl>
                                        <p:attrNameLst>
                                          <p:attrName>ppt_h</p:attrName>
                                        </p:attrNameLst>
                                      </p:cBhvr>
                                      <p:tavLst>
                                        <p:tav tm="0">
                                          <p:val>
                                            <p:strVal val="#ppt_h"/>
                                          </p:val>
                                        </p:tav>
                                        <p:tav tm="100000">
                                          <p:val>
                                            <p:strVal val="#ppt_h"/>
                                          </p:val>
                                        </p:tav>
                                      </p:tavLst>
                                    </p:anim>
                                    <p:animEffect transition="in" filter="fade">
                                      <p:cBhvr>
                                        <p:cTn id="14" dur="1000"/>
                                        <p:tgtEl>
                                          <p:spTgt spid="7680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6807"/>
                                        </p:tgtEl>
                                        <p:attrNameLst>
                                          <p:attrName>style.visibility</p:attrName>
                                        </p:attrNameLst>
                                      </p:cBhvr>
                                      <p:to>
                                        <p:strVal val="visible"/>
                                      </p:to>
                                    </p:set>
                                    <p:anim calcmode="lin" valueType="num">
                                      <p:cBhvr>
                                        <p:cTn id="17" dur="1000" fill="hold"/>
                                        <p:tgtEl>
                                          <p:spTgt spid="76807"/>
                                        </p:tgtEl>
                                        <p:attrNameLst>
                                          <p:attrName>ppt_w</p:attrName>
                                        </p:attrNameLst>
                                      </p:cBhvr>
                                      <p:tavLst>
                                        <p:tav tm="0">
                                          <p:val>
                                            <p:strVal val="#ppt_w*0.70"/>
                                          </p:val>
                                        </p:tav>
                                        <p:tav tm="100000">
                                          <p:val>
                                            <p:strVal val="#ppt_w"/>
                                          </p:val>
                                        </p:tav>
                                      </p:tavLst>
                                    </p:anim>
                                    <p:anim calcmode="lin" valueType="num">
                                      <p:cBhvr>
                                        <p:cTn id="18" dur="1000" fill="hold"/>
                                        <p:tgtEl>
                                          <p:spTgt spid="76807"/>
                                        </p:tgtEl>
                                        <p:attrNameLst>
                                          <p:attrName>ppt_h</p:attrName>
                                        </p:attrNameLst>
                                      </p:cBhvr>
                                      <p:tavLst>
                                        <p:tav tm="0">
                                          <p:val>
                                            <p:strVal val="#ppt_h"/>
                                          </p:val>
                                        </p:tav>
                                        <p:tav tm="100000">
                                          <p:val>
                                            <p:strVal val="#ppt_h"/>
                                          </p:val>
                                        </p:tav>
                                      </p:tavLst>
                                    </p:anim>
                                    <p:animEffect transition="in" filter="fade">
                                      <p:cBhvr>
                                        <p:cTn id="19" dur="1000"/>
                                        <p:tgtEl>
                                          <p:spTgt spid="7680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6808"/>
                                        </p:tgtEl>
                                        <p:attrNameLst>
                                          <p:attrName>style.visibility</p:attrName>
                                        </p:attrNameLst>
                                      </p:cBhvr>
                                      <p:to>
                                        <p:strVal val="visible"/>
                                      </p:to>
                                    </p:set>
                                    <p:anim calcmode="lin" valueType="num">
                                      <p:cBhvr>
                                        <p:cTn id="22" dur="1000" fill="hold"/>
                                        <p:tgtEl>
                                          <p:spTgt spid="76808"/>
                                        </p:tgtEl>
                                        <p:attrNameLst>
                                          <p:attrName>ppt_w</p:attrName>
                                        </p:attrNameLst>
                                      </p:cBhvr>
                                      <p:tavLst>
                                        <p:tav tm="0">
                                          <p:val>
                                            <p:strVal val="#ppt_w*0.70"/>
                                          </p:val>
                                        </p:tav>
                                        <p:tav tm="100000">
                                          <p:val>
                                            <p:strVal val="#ppt_w"/>
                                          </p:val>
                                        </p:tav>
                                      </p:tavLst>
                                    </p:anim>
                                    <p:anim calcmode="lin" valueType="num">
                                      <p:cBhvr>
                                        <p:cTn id="23" dur="1000" fill="hold"/>
                                        <p:tgtEl>
                                          <p:spTgt spid="76808"/>
                                        </p:tgtEl>
                                        <p:attrNameLst>
                                          <p:attrName>ppt_h</p:attrName>
                                        </p:attrNameLst>
                                      </p:cBhvr>
                                      <p:tavLst>
                                        <p:tav tm="0">
                                          <p:val>
                                            <p:strVal val="#ppt_h"/>
                                          </p:val>
                                        </p:tav>
                                        <p:tav tm="100000">
                                          <p:val>
                                            <p:strVal val="#ppt_h"/>
                                          </p:val>
                                        </p:tav>
                                      </p:tavLst>
                                    </p:anim>
                                    <p:animEffect transition="in" filter="fade">
                                      <p:cBhvr>
                                        <p:cTn id="24" dur="10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6" grpId="0" animBg="1"/>
      <p:bldP spid="76807" grpId="0"/>
      <p:bldP spid="76808" grpId="0" animBg="1"/>
    </p:bld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2133600" cy="476250"/>
          </a:xfrm>
          <a:prstGeom prst="rect">
            <a:avLst/>
          </a:prstGeom>
        </p:spPr>
        <p:txBody>
          <a:bodyPr/>
          <a:lstStyle/>
          <a:p>
            <a:fld id="{D2C0C868-82B6-456D-B77C-EE490ED2B6D8}" type="slidenum">
              <a:rPr lang="en-US"/>
              <a:pPr/>
              <a:t>409</a:t>
            </a:fld>
            <a:endParaRPr lang="en-US"/>
          </a:p>
        </p:txBody>
      </p:sp>
      <p:sp>
        <p:nvSpPr>
          <p:cNvPr id="77826" name="Rectangle 2"/>
          <p:cNvSpPr>
            <a:spLocks noGrp="1" noChangeArrowheads="1"/>
          </p:cNvSpPr>
          <p:nvPr>
            <p:ph type="title"/>
          </p:nvPr>
        </p:nvSpPr>
        <p:spPr/>
        <p:txBody>
          <a:bodyPr/>
          <a:lstStyle/>
          <a:p>
            <a:r>
              <a:rPr lang="en-US"/>
              <a:t>Multi-Programmed Workloads</a:t>
            </a:r>
          </a:p>
        </p:txBody>
      </p:sp>
      <p:sp>
        <p:nvSpPr>
          <p:cNvPr id="77827" name="Rectangle 3"/>
          <p:cNvSpPr>
            <a:spLocks noGrp="1" noChangeArrowheads="1"/>
          </p:cNvSpPr>
          <p:nvPr>
            <p:ph type="body" sz="half" idx="1"/>
          </p:nvPr>
        </p:nvSpPr>
        <p:spPr>
          <a:xfrm>
            <a:off x="457200" y="1371600"/>
            <a:ext cx="8229600" cy="4525963"/>
          </a:xfrm>
        </p:spPr>
        <p:txBody>
          <a:bodyPr/>
          <a:lstStyle/>
          <a:p>
            <a:r>
              <a:rPr lang="en-US" sz="2800"/>
              <a:t>3 Workload Mixes – 4 Cores : 2, 3 and 4 Acceptors</a:t>
            </a:r>
          </a:p>
        </p:txBody>
      </p:sp>
      <p:graphicFrame>
        <p:nvGraphicFramePr>
          <p:cNvPr id="77828" name="Object 4"/>
          <p:cNvGraphicFramePr>
            <a:graphicFrameLocks noChangeAspect="1"/>
          </p:cNvGraphicFramePr>
          <p:nvPr>
            <p:ph sz="half" idx="2"/>
          </p:nvPr>
        </p:nvGraphicFramePr>
        <p:xfrm>
          <a:off x="381000" y="1905000"/>
          <a:ext cx="8534400" cy="4103688"/>
        </p:xfrm>
        <a:graphic>
          <a:graphicData uri="http://schemas.openxmlformats.org/presentationml/2006/ole">
            <p:oleObj spid="_x0000_s252930" name="Chart" r:id="rId3" imgW="5886416" imgH="2828857" progId="Excel.Sheet.8">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Controlled Placement</a:t>
            </a:r>
            <a:endParaRPr lang="en-US" dirty="0"/>
          </a:p>
        </p:txBody>
      </p:sp>
      <p:sp>
        <p:nvSpPr>
          <p:cNvPr id="3" name="Content Placeholder 2"/>
          <p:cNvSpPr>
            <a:spLocks noGrp="1"/>
          </p:cNvSpPr>
          <p:nvPr>
            <p:ph idx="1"/>
          </p:nvPr>
        </p:nvSpPr>
        <p:spPr/>
        <p:txBody>
          <a:bodyPr/>
          <a:lstStyle/>
          <a:p>
            <a:pPr>
              <a:lnSpc>
                <a:spcPct val="90000"/>
              </a:lnSpc>
            </a:pPr>
            <a:endParaRPr lang="en-US" sz="1600" b="1" dirty="0" smtClean="0">
              <a:solidFill>
                <a:srgbClr val="C00000"/>
              </a:solidFill>
            </a:endParaRPr>
          </a:p>
          <a:p>
            <a:r>
              <a:rPr lang="en-US" dirty="0" smtClean="0"/>
              <a:t>Hardware Support:</a:t>
            </a:r>
          </a:p>
          <a:p>
            <a:pPr lvl="1"/>
            <a:r>
              <a:rPr lang="en-US" dirty="0" smtClean="0"/>
              <a:t>Region-Table</a:t>
            </a:r>
          </a:p>
          <a:p>
            <a:pPr lvl="1"/>
            <a:r>
              <a:rPr lang="en-US" dirty="0" smtClean="0"/>
              <a:t>Cache Pressure Tracking:</a:t>
            </a:r>
          </a:p>
          <a:p>
            <a:pPr lvl="2"/>
            <a:r>
              <a:rPr lang="en-US" dirty="0" smtClean="0"/>
              <a:t># of actively accessed pages per slice</a:t>
            </a:r>
          </a:p>
          <a:p>
            <a:pPr lvl="2"/>
            <a:r>
              <a:rPr lang="en-US" dirty="0" smtClean="0"/>
              <a:t>Approximation </a:t>
            </a:r>
            <a:r>
              <a:rPr lang="en-US" dirty="0" smtClean="0">
                <a:sym typeface="Wingdings" pitchFamily="2" charset="2"/>
              </a:rPr>
              <a:t> power-, resource-efficient structure</a:t>
            </a:r>
          </a:p>
          <a:p>
            <a:pPr lvl="2"/>
            <a:endParaRPr lang="en-US" dirty="0" smtClean="0">
              <a:sym typeface="Wingdings" pitchFamily="2" charset="2"/>
            </a:endParaRPr>
          </a:p>
          <a:p>
            <a:r>
              <a:rPr lang="en-US" dirty="0" smtClean="0">
                <a:sym typeface="Wingdings" pitchFamily="2" charset="2"/>
              </a:rPr>
              <a:t>Results on OS-directed:</a:t>
            </a:r>
          </a:p>
          <a:p>
            <a:pPr lvl="1"/>
            <a:r>
              <a:rPr lang="en-US" dirty="0" smtClean="0">
                <a:sym typeface="Wingdings" pitchFamily="2" charset="2"/>
              </a:rPr>
              <a:t>Private</a:t>
            </a:r>
          </a:p>
          <a:p>
            <a:pPr lvl="1"/>
            <a:r>
              <a:rPr lang="en-US" dirty="0" smtClean="0">
                <a:sym typeface="Wingdings" pitchFamily="2" charset="2"/>
              </a:rPr>
              <a:t>Clustered</a:t>
            </a:r>
            <a:endParaRPr lang="en-US"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48351F8F-C7F7-4C47-AD8C-DAA9164E4655}" type="slidenum">
              <a:rPr lang="en-US"/>
              <a:pPr/>
              <a:t>410</a:t>
            </a:fld>
            <a:endParaRPr lang="en-US"/>
          </a:p>
        </p:txBody>
      </p:sp>
      <p:sp>
        <p:nvSpPr>
          <p:cNvPr id="83970" name="Rectangle 2"/>
          <p:cNvSpPr>
            <a:spLocks noGrp="1" noChangeArrowheads="1"/>
          </p:cNvSpPr>
          <p:nvPr>
            <p:ph type="title"/>
          </p:nvPr>
        </p:nvSpPr>
        <p:spPr/>
        <p:txBody>
          <a:bodyPr/>
          <a:lstStyle/>
          <a:p>
            <a:r>
              <a:rPr lang="en-US"/>
              <a:t>Conclusions</a:t>
            </a:r>
          </a:p>
        </p:txBody>
      </p:sp>
      <p:sp>
        <p:nvSpPr>
          <p:cNvPr id="83971" name="Rectangle 3"/>
          <p:cNvSpPr>
            <a:spLocks noGrp="1" noChangeArrowheads="1"/>
          </p:cNvSpPr>
          <p:nvPr>
            <p:ph type="body" idx="1"/>
          </p:nvPr>
        </p:nvSpPr>
        <p:spPr>
          <a:xfrm>
            <a:off x="457200" y="1447800"/>
            <a:ext cx="8229600" cy="5029200"/>
          </a:xfrm>
        </p:spPr>
        <p:txBody>
          <a:bodyPr/>
          <a:lstStyle/>
          <a:p>
            <a:pPr>
              <a:lnSpc>
                <a:spcPct val="90000"/>
              </a:lnSpc>
            </a:pPr>
            <a:r>
              <a:rPr lang="en-US" sz="2800" dirty="0"/>
              <a:t>Last Level cache management at page granularity </a:t>
            </a:r>
          </a:p>
          <a:p>
            <a:pPr>
              <a:lnSpc>
                <a:spcPct val="90000"/>
              </a:lnSpc>
            </a:pPr>
            <a:r>
              <a:rPr lang="en-US" sz="2800" dirty="0"/>
              <a:t>Salient features</a:t>
            </a:r>
          </a:p>
          <a:p>
            <a:pPr lvl="1">
              <a:lnSpc>
                <a:spcPct val="90000"/>
              </a:lnSpc>
            </a:pPr>
            <a:r>
              <a:rPr lang="en-US" sz="2400" dirty="0"/>
              <a:t>A combined hardware-software approach with low overheads</a:t>
            </a:r>
          </a:p>
          <a:p>
            <a:pPr lvl="2">
              <a:lnSpc>
                <a:spcPct val="90000"/>
              </a:lnSpc>
            </a:pPr>
            <a:r>
              <a:rPr lang="en-US" sz="2000" dirty="0"/>
              <a:t>Main Overhead : TT</a:t>
            </a:r>
          </a:p>
          <a:p>
            <a:pPr lvl="1">
              <a:lnSpc>
                <a:spcPct val="90000"/>
              </a:lnSpc>
            </a:pPr>
            <a:r>
              <a:rPr lang="en-US" sz="2400" dirty="0"/>
              <a:t>Use of page colors and shadow addresses for</a:t>
            </a:r>
          </a:p>
          <a:p>
            <a:pPr lvl="2">
              <a:lnSpc>
                <a:spcPct val="90000"/>
              </a:lnSpc>
            </a:pPr>
            <a:r>
              <a:rPr lang="en-US" sz="2000" dirty="0"/>
              <a:t>Cache capacity management</a:t>
            </a:r>
          </a:p>
          <a:p>
            <a:pPr lvl="2">
              <a:lnSpc>
                <a:spcPct val="90000"/>
              </a:lnSpc>
            </a:pPr>
            <a:r>
              <a:rPr lang="en-US" sz="2000" dirty="0"/>
              <a:t>Reducing wire delays</a:t>
            </a:r>
          </a:p>
          <a:p>
            <a:pPr lvl="2">
              <a:lnSpc>
                <a:spcPct val="90000"/>
              </a:lnSpc>
            </a:pPr>
            <a:r>
              <a:rPr lang="en-US" sz="2000" dirty="0"/>
              <a:t>Optimal placement of cache lines.</a:t>
            </a:r>
          </a:p>
          <a:p>
            <a:pPr lvl="1">
              <a:lnSpc>
                <a:spcPct val="90000"/>
              </a:lnSpc>
            </a:pPr>
            <a:r>
              <a:rPr lang="en-US" sz="2400" dirty="0"/>
              <a:t>Allows for fine-grained partition of caches.</a:t>
            </a:r>
          </a:p>
          <a:p>
            <a:pPr>
              <a:lnSpc>
                <a:spcPct val="90000"/>
              </a:lnSpc>
            </a:pPr>
            <a:r>
              <a:rPr lang="en-US" sz="2800" dirty="0" err="1"/>
              <a:t>Upto</a:t>
            </a:r>
            <a:r>
              <a:rPr lang="en-US" sz="2800" dirty="0"/>
              <a:t> 20% improvements for multi-programmed, 8% for multi-threaded workloads</a:t>
            </a:r>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ln/>
        </p:spPr>
        <p:txBody>
          <a:bodyPr anchor="t"/>
          <a:lstStyle/>
          <a:p>
            <a:r>
              <a:rPr lang="en-US" sz="4700" dirty="0"/>
              <a:t>R-NUCA: Data Placement in Distributed Shared Caches</a:t>
            </a:r>
          </a:p>
        </p:txBody>
      </p:sp>
      <p:sp>
        <p:nvSpPr>
          <p:cNvPr id="5" name="Subtitle 4"/>
          <p:cNvSpPr>
            <a:spLocks noGrp="1"/>
          </p:cNvSpPr>
          <p:nvPr>
            <p:ph type="subTitle" idx="1"/>
          </p:nvPr>
        </p:nvSpPr>
        <p:spPr/>
        <p:txBody>
          <a:bodyPr/>
          <a:lstStyle/>
          <a:p>
            <a:r>
              <a:rPr lang="en-US" dirty="0" smtClean="0">
                <a:solidFill>
                  <a:schemeClr val="tx1"/>
                </a:solidFill>
                <a:ea typeface="Palatino" charset="0"/>
                <a:cs typeface="Palatino" charset="0"/>
              </a:rPr>
              <a:t>Nikos </a:t>
            </a:r>
            <a:r>
              <a:rPr lang="en-US" dirty="0" err="1" smtClean="0">
                <a:solidFill>
                  <a:schemeClr val="tx1"/>
                </a:solidFill>
                <a:ea typeface="Palatino" charset="0"/>
                <a:cs typeface="Palatino" charset="0"/>
              </a:rPr>
              <a:t>Hardavellas</a:t>
            </a:r>
            <a:r>
              <a:rPr lang="en-US" dirty="0" smtClean="0">
                <a:solidFill>
                  <a:schemeClr val="tx1"/>
                </a:solidFill>
                <a:ea typeface="Palatino" charset="0"/>
                <a:cs typeface="Palatino" charset="0"/>
              </a:rPr>
              <a:t>, M. </a:t>
            </a:r>
            <a:r>
              <a:rPr lang="en-US" dirty="0" err="1" smtClean="0">
                <a:solidFill>
                  <a:schemeClr val="tx1"/>
                </a:solidFill>
                <a:ea typeface="Palatino" charset="0"/>
                <a:cs typeface="Palatino" charset="0"/>
              </a:rPr>
              <a:t>Ferdman</a:t>
            </a:r>
            <a:r>
              <a:rPr lang="en-US" dirty="0" smtClean="0">
                <a:solidFill>
                  <a:schemeClr val="tx1"/>
                </a:solidFill>
                <a:ea typeface="Palatino" charset="0"/>
                <a:cs typeface="Palatino" charset="0"/>
              </a:rPr>
              <a:t>, B. </a:t>
            </a:r>
            <a:r>
              <a:rPr lang="en-US" dirty="0" err="1" smtClean="0">
                <a:solidFill>
                  <a:schemeClr val="tx1"/>
                </a:solidFill>
                <a:ea typeface="Palatino" charset="0"/>
                <a:cs typeface="Palatino" charset="0"/>
              </a:rPr>
              <a:t>Falsafi</a:t>
            </a:r>
            <a:r>
              <a:rPr lang="en-US" dirty="0" smtClean="0">
                <a:solidFill>
                  <a:schemeClr val="tx1"/>
                </a:solidFill>
                <a:ea typeface="Palatino" charset="0"/>
                <a:cs typeface="Palatino" charset="0"/>
              </a:rPr>
              <a:t>, and A. </a:t>
            </a:r>
            <a:r>
              <a:rPr lang="en-US" dirty="0" err="1" smtClean="0">
                <a:solidFill>
                  <a:schemeClr val="tx1"/>
                </a:solidFill>
                <a:ea typeface="Palatino" charset="0"/>
                <a:cs typeface="Palatino" charset="0"/>
              </a:rPr>
              <a:t>Ailamaki</a:t>
            </a:r>
            <a:endParaRPr lang="en-US" dirty="0" smtClean="0">
              <a:solidFill>
                <a:schemeClr val="tx1"/>
              </a:solidFill>
              <a:ea typeface="Palatino" charset="0"/>
              <a:cs typeface="Palatino" charset="0"/>
            </a:endParaRPr>
          </a:p>
          <a:p>
            <a:r>
              <a:rPr lang="en-US" dirty="0" smtClean="0">
                <a:solidFill>
                  <a:schemeClr val="tx1"/>
                </a:solidFill>
                <a:ea typeface="Palatino" charset="0"/>
                <a:cs typeface="Palatino" charset="0"/>
              </a:rPr>
              <a:t>Int’l Conference on Computer Architecture, June 2009</a:t>
            </a:r>
            <a:endParaRPr lang="en-US" dirty="0">
              <a:solidFill>
                <a:schemeClr val="tx1"/>
              </a:solidFill>
              <a:ea typeface="Palatino" charset="0"/>
              <a:cs typeface="Palatino" charset="0"/>
            </a:endParaRPr>
          </a:p>
        </p:txBody>
      </p:sp>
      <p:sp>
        <p:nvSpPr>
          <p:cNvPr id="14339" name="Rectangle 3"/>
          <p:cNvSpPr>
            <a:spLocks/>
          </p:cNvSpPr>
          <p:nvPr/>
        </p:nvSpPr>
        <p:spPr bwMode="auto">
          <a:xfrm>
            <a:off x="533400" y="6248400"/>
            <a:ext cx="6885539" cy="307777"/>
          </a:xfrm>
          <a:prstGeom prst="rect">
            <a:avLst/>
          </a:prstGeom>
          <a:noFill/>
          <a:ln w="12700" cap="flat">
            <a:noFill/>
            <a:miter lim="800000"/>
            <a:headEnd type="none" w="med" len="med"/>
            <a:tailEnd type="none" w="med" len="med"/>
          </a:ln>
        </p:spPr>
        <p:txBody>
          <a:bodyPr wrap="none" lIns="0" tIns="0" rIns="0" bIns="0" anchor="ctr">
            <a:spAutoFit/>
          </a:bodyPr>
          <a:lstStyle/>
          <a:p>
            <a:r>
              <a:rPr lang="en-US" sz="2000" dirty="0" smtClean="0">
                <a:solidFill>
                  <a:srgbClr val="333333"/>
                </a:solidFill>
                <a:ea typeface="Palatino" charset="0"/>
                <a:cs typeface="Palatino" charset="0"/>
              </a:rPr>
              <a:t>Slides from the authors and by Jason </a:t>
            </a:r>
            <a:r>
              <a:rPr lang="en-US" sz="2000" dirty="0" err="1" smtClean="0">
                <a:solidFill>
                  <a:srgbClr val="333333"/>
                </a:solidFill>
                <a:ea typeface="Palatino" charset="0"/>
                <a:cs typeface="Palatino" charset="0"/>
              </a:rPr>
              <a:t>Zebchuk</a:t>
            </a:r>
            <a:r>
              <a:rPr lang="en-US" sz="2000" dirty="0" smtClean="0">
                <a:solidFill>
                  <a:srgbClr val="333333"/>
                </a:solidFill>
                <a:ea typeface="Palatino" charset="0"/>
                <a:cs typeface="Palatino" charset="0"/>
              </a:rPr>
              <a:t>, U. of Toronto</a:t>
            </a:r>
            <a:endParaRPr lang="en-US" sz="2000" dirty="0">
              <a:solidFill>
                <a:srgbClr val="333333"/>
              </a:solidFill>
              <a:ea typeface="Palatino" charset="0"/>
              <a:cs typeface="Palatino" charset="0"/>
            </a:endParaRPr>
          </a:p>
        </p:txBody>
      </p:sp>
    </p:spTree>
  </p:cSld>
  <p:clrMapOvr>
    <a:masterClrMapping/>
  </p:clrMapOvr>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 </a:t>
            </a:r>
            <a:r>
              <a:rPr lang="en-US" dirty="0" smtClean="0"/>
              <a:t>2009 Hardavellas</a:t>
            </a:r>
            <a:endParaRPr lang="en-US" dirty="0"/>
          </a:p>
        </p:txBody>
      </p:sp>
      <p:sp>
        <p:nvSpPr>
          <p:cNvPr id="6" name="Slide Number Placeholder 4"/>
          <p:cNvSpPr>
            <a:spLocks noGrp="1"/>
          </p:cNvSpPr>
          <p:nvPr>
            <p:ph type="sldNum" sz="quarter" idx="4294967295"/>
          </p:nvPr>
        </p:nvSpPr>
        <p:spPr>
          <a:xfrm>
            <a:off x="2717800" y="6483350"/>
            <a:ext cx="2133600" cy="476250"/>
          </a:xfrm>
          <a:prstGeom prst="rect">
            <a:avLst/>
          </a:prstGeom>
        </p:spPr>
        <p:txBody>
          <a:bodyPr/>
          <a:lstStyle/>
          <a:p>
            <a:fld id="{16F4691C-DF81-4E65-A5BB-B92F8F8016D6}" type="slidenum">
              <a:rPr lang="en-US"/>
              <a:pPr/>
              <a:t>412</a:t>
            </a:fld>
            <a:endParaRPr lang="en-US"/>
          </a:p>
        </p:txBody>
      </p:sp>
      <p:sp>
        <p:nvSpPr>
          <p:cNvPr id="358402" name="Rectangle 2"/>
          <p:cNvSpPr>
            <a:spLocks noGrp="1" noChangeArrowheads="1"/>
          </p:cNvSpPr>
          <p:nvPr>
            <p:ph type="title"/>
          </p:nvPr>
        </p:nvSpPr>
        <p:spPr>
          <a:xfrm>
            <a:off x="0" y="0"/>
            <a:ext cx="9144000" cy="427037"/>
          </a:xfrm>
          <a:noFill/>
          <a:ln/>
        </p:spPr>
        <p:txBody>
          <a:bodyPr/>
          <a:lstStyle/>
          <a:p>
            <a:r>
              <a:rPr lang="en-US" dirty="0" smtClean="0"/>
              <a:t>Prior Work</a:t>
            </a:r>
            <a:endParaRPr lang="en-US" dirty="0"/>
          </a:p>
        </p:txBody>
      </p:sp>
      <p:sp>
        <p:nvSpPr>
          <p:cNvPr id="358403" name="Rectangle 3"/>
          <p:cNvSpPr>
            <a:spLocks noGrp="1" noChangeArrowheads="1"/>
          </p:cNvSpPr>
          <p:nvPr>
            <p:ph type="body" idx="1"/>
          </p:nvPr>
        </p:nvSpPr>
        <p:spPr>
          <a:xfrm>
            <a:off x="457200" y="1343025"/>
            <a:ext cx="8229600" cy="4781550"/>
          </a:xfrm>
        </p:spPr>
        <p:txBody>
          <a:bodyPr/>
          <a:lstStyle/>
          <a:p>
            <a:r>
              <a:rPr lang="en-US" sz="2200" dirty="0"/>
              <a:t>Several </a:t>
            </a:r>
            <a:r>
              <a:rPr lang="en-US" sz="2200" dirty="0" smtClean="0"/>
              <a:t>proposals for CMP cache management</a:t>
            </a:r>
            <a:endParaRPr lang="en-US" sz="2200" dirty="0"/>
          </a:p>
          <a:p>
            <a:pPr lvl="1"/>
            <a:r>
              <a:rPr lang="en-US" sz="2200" dirty="0"/>
              <a:t>ASR, </a:t>
            </a:r>
            <a:r>
              <a:rPr lang="en-US" sz="2200" dirty="0" smtClean="0"/>
              <a:t>cooperative </a:t>
            </a:r>
            <a:r>
              <a:rPr lang="en-US" sz="2200" dirty="0"/>
              <a:t>caching, victim </a:t>
            </a:r>
            <a:r>
              <a:rPr lang="en-US" sz="2200" dirty="0" smtClean="0"/>
              <a:t>replication,</a:t>
            </a:r>
            <a:br>
              <a:rPr lang="en-US" sz="2200" dirty="0" smtClean="0"/>
            </a:br>
            <a:r>
              <a:rPr lang="en-US" sz="2200" dirty="0" smtClean="0"/>
              <a:t>CMP-</a:t>
            </a:r>
            <a:r>
              <a:rPr lang="en-US" sz="2200" dirty="0" err="1" smtClean="0"/>
              <a:t>NuRapid</a:t>
            </a:r>
            <a:r>
              <a:rPr lang="en-US" sz="2200" dirty="0"/>
              <a:t>, D-NUCA</a:t>
            </a:r>
          </a:p>
          <a:p>
            <a:pPr lvl="1"/>
            <a:endParaRPr lang="en-US" sz="2200" dirty="0"/>
          </a:p>
          <a:p>
            <a:r>
              <a:rPr lang="en-US" sz="2200" dirty="0"/>
              <a:t>...but suffer from shortcomings</a:t>
            </a:r>
          </a:p>
          <a:p>
            <a:pPr lvl="1"/>
            <a:r>
              <a:rPr lang="en-US" sz="2200" dirty="0"/>
              <a:t>complex, high-latency lookup/coherence</a:t>
            </a:r>
          </a:p>
          <a:p>
            <a:pPr lvl="1"/>
            <a:r>
              <a:rPr lang="en-US" sz="2200" dirty="0"/>
              <a:t>don’t </a:t>
            </a:r>
            <a:r>
              <a:rPr lang="en-US" sz="2200" dirty="0" smtClean="0"/>
              <a:t>scale</a:t>
            </a:r>
          </a:p>
          <a:p>
            <a:pPr lvl="1"/>
            <a:r>
              <a:rPr lang="en-US" sz="2200" dirty="0" smtClean="0"/>
              <a:t>lower effective cache capacity</a:t>
            </a:r>
            <a:endParaRPr lang="en-US" sz="2200" dirty="0"/>
          </a:p>
          <a:p>
            <a:pPr lvl="1"/>
            <a:r>
              <a:rPr lang="en-US" sz="2200" dirty="0"/>
              <a:t>optimize only for subset of accesses</a:t>
            </a:r>
          </a:p>
        </p:txBody>
      </p:sp>
      <p:sp>
        <p:nvSpPr>
          <p:cNvPr id="358404" name="Rectangle 4"/>
          <p:cNvSpPr>
            <a:spLocks noChangeArrowheads="1"/>
          </p:cNvSpPr>
          <p:nvPr/>
        </p:nvSpPr>
        <p:spPr bwMode="auto">
          <a:xfrm>
            <a:off x="79375" y="5514975"/>
            <a:ext cx="8961438" cy="819151"/>
          </a:xfrm>
          <a:prstGeom prst="rect">
            <a:avLst/>
          </a:prstGeom>
          <a:solidFill>
            <a:srgbClr val="FFFF99"/>
          </a:solidFill>
          <a:ln w="9525">
            <a:noFill/>
            <a:miter lim="800000"/>
            <a:headEnd/>
            <a:tailEnd/>
          </a:ln>
          <a:effectLst/>
        </p:spPr>
        <p:txBody>
          <a:bodyPr/>
          <a:lstStyle/>
          <a:p>
            <a:pPr marL="342900" indent="-342900">
              <a:lnSpc>
                <a:spcPct val="90000"/>
              </a:lnSpc>
              <a:buNone/>
            </a:pPr>
            <a:r>
              <a:rPr lang="en-US" dirty="0" smtClean="0"/>
              <a:t>We need:</a:t>
            </a:r>
          </a:p>
          <a:p>
            <a:pPr marL="342900" indent="-342900">
              <a:lnSpc>
                <a:spcPct val="90000"/>
              </a:lnSpc>
              <a:buFontTx/>
              <a:buBlip>
                <a:blip r:embed="rId3"/>
              </a:buBlip>
            </a:pPr>
            <a:r>
              <a:rPr lang="en-US" dirty="0" smtClean="0"/>
              <a:t>Simple, scalable mechanism for fast access to all data</a:t>
            </a:r>
            <a:endParaRPr lang="en-US" dirty="0"/>
          </a:p>
        </p:txBody>
      </p:sp>
    </p:spTree>
  </p:cSld>
  <p:clrMapOvr>
    <a:masterClrMapping/>
  </p:clrMapOvr>
  <p:transition advTm="39203"/>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 </a:t>
            </a:r>
            <a:r>
              <a:rPr lang="en-US" dirty="0" smtClean="0"/>
              <a:t>2009 Hardavellas</a:t>
            </a:r>
            <a:endParaRPr lang="en-US" dirty="0"/>
          </a:p>
        </p:txBody>
      </p:sp>
      <p:sp>
        <p:nvSpPr>
          <p:cNvPr id="5" name="Slide Number Placeholder 4"/>
          <p:cNvSpPr>
            <a:spLocks noGrp="1"/>
          </p:cNvSpPr>
          <p:nvPr>
            <p:ph type="sldNum" sz="quarter" idx="4294967295"/>
          </p:nvPr>
        </p:nvSpPr>
        <p:spPr>
          <a:xfrm>
            <a:off x="2717800" y="6483350"/>
            <a:ext cx="2133600" cy="476250"/>
          </a:xfrm>
          <a:prstGeom prst="rect">
            <a:avLst/>
          </a:prstGeom>
        </p:spPr>
        <p:txBody>
          <a:bodyPr/>
          <a:lstStyle/>
          <a:p>
            <a:fld id="{A6D9CDB1-8C9D-4D6E-9D5B-75B8DAD9AFC2}" type="slidenum">
              <a:rPr lang="en-US"/>
              <a:pPr/>
              <a:t>413</a:t>
            </a:fld>
            <a:endParaRPr lang="en-US"/>
          </a:p>
        </p:txBody>
      </p:sp>
      <p:sp>
        <p:nvSpPr>
          <p:cNvPr id="424962" name="Rectangle 2"/>
          <p:cNvSpPr>
            <a:spLocks noGrp="1" noChangeArrowheads="1"/>
          </p:cNvSpPr>
          <p:nvPr>
            <p:ph type="title"/>
          </p:nvPr>
        </p:nvSpPr>
        <p:spPr>
          <a:xfrm>
            <a:off x="0" y="0"/>
            <a:ext cx="9093200" cy="381000"/>
          </a:xfrm>
          <a:noFill/>
          <a:ln/>
        </p:spPr>
        <p:txBody>
          <a:bodyPr/>
          <a:lstStyle/>
          <a:p>
            <a:r>
              <a:rPr lang="en-US" dirty="0" smtClean="0"/>
              <a:t>Our Proposal: Reactive NUCA</a:t>
            </a:r>
            <a:endParaRPr lang="en-US" dirty="0"/>
          </a:p>
        </p:txBody>
      </p:sp>
      <p:sp>
        <p:nvSpPr>
          <p:cNvPr id="424963" name="Rectangle 3"/>
          <p:cNvSpPr>
            <a:spLocks noGrp="1" noChangeArrowheads="1"/>
          </p:cNvSpPr>
          <p:nvPr>
            <p:ph type="body" idx="1"/>
          </p:nvPr>
        </p:nvSpPr>
        <p:spPr>
          <a:xfrm>
            <a:off x="490538" y="1228725"/>
            <a:ext cx="8053387" cy="5029199"/>
          </a:xfrm>
        </p:spPr>
        <p:txBody>
          <a:bodyPr/>
          <a:lstStyle/>
          <a:p>
            <a:r>
              <a:rPr lang="en-US" sz="2200" dirty="0" smtClean="0">
                <a:solidFill>
                  <a:srgbClr val="333399"/>
                </a:solidFill>
              </a:rPr>
              <a:t>Cache accesses can be classified at run-time</a:t>
            </a:r>
          </a:p>
          <a:p>
            <a:pPr lvl="1"/>
            <a:r>
              <a:rPr lang="en-US" sz="2200" dirty="0" smtClean="0"/>
              <a:t>Each class amenable to different placement</a:t>
            </a:r>
          </a:p>
          <a:p>
            <a:pPr lvl="1"/>
            <a:endParaRPr lang="en-US" sz="2200" dirty="0" smtClean="0"/>
          </a:p>
          <a:p>
            <a:r>
              <a:rPr lang="en-US" sz="2200" dirty="0" smtClean="0">
                <a:solidFill>
                  <a:srgbClr val="333399"/>
                </a:solidFill>
              </a:rPr>
              <a:t>Per-class block placement</a:t>
            </a:r>
          </a:p>
          <a:p>
            <a:pPr lvl="1"/>
            <a:r>
              <a:rPr lang="en-US" sz="2200" dirty="0" smtClean="0"/>
              <a:t>Simple, scalable, transparent</a:t>
            </a:r>
          </a:p>
          <a:p>
            <a:pPr lvl="1"/>
            <a:r>
              <a:rPr lang="en-US" sz="2200" dirty="0" smtClean="0"/>
              <a:t>No need for HW coherence mechanisms at LLC</a:t>
            </a:r>
          </a:p>
          <a:p>
            <a:pPr lvl="1"/>
            <a:r>
              <a:rPr lang="en-US" sz="2200" dirty="0" smtClean="0"/>
              <a:t>Avg. speedup of 6% &amp; 14% over shared &amp; private</a:t>
            </a:r>
          </a:p>
          <a:p>
            <a:pPr lvl="2"/>
            <a:r>
              <a:rPr lang="en-US" sz="2200" dirty="0" smtClean="0"/>
              <a:t>Up to 32% speedup</a:t>
            </a:r>
          </a:p>
          <a:p>
            <a:pPr lvl="2"/>
            <a:r>
              <a:rPr lang="en-US" sz="2200" dirty="0" smtClean="0"/>
              <a:t>-5% on avg. from ideal cache organization</a:t>
            </a:r>
          </a:p>
          <a:p>
            <a:pPr lvl="2"/>
            <a:endParaRPr lang="en-US" sz="2200" dirty="0" smtClean="0"/>
          </a:p>
          <a:p>
            <a:r>
              <a:rPr lang="en-US" sz="2200" dirty="0" smtClean="0">
                <a:solidFill>
                  <a:srgbClr val="333399"/>
                </a:solidFill>
              </a:rPr>
              <a:t>Rotational Interleaving</a:t>
            </a:r>
          </a:p>
          <a:p>
            <a:pPr lvl="1"/>
            <a:r>
              <a:rPr lang="en-US" sz="2200" dirty="0" smtClean="0"/>
              <a:t>Data replication and fast single-probe lookup</a:t>
            </a:r>
            <a:endParaRPr lang="en-US" sz="2200" dirty="0"/>
          </a:p>
        </p:txBody>
      </p:sp>
    </p:spTree>
  </p:cSld>
  <p:clrMapOvr>
    <a:masterClrMapping/>
  </p:clrMapOvr>
  <p:transition advTm="74656"/>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 </a:t>
            </a:r>
            <a:r>
              <a:rPr lang="en-US" dirty="0" smtClean="0"/>
              <a:t>2009 Hardavellas</a:t>
            </a:r>
            <a:endParaRPr lang="en-US" dirty="0"/>
          </a:p>
        </p:txBody>
      </p:sp>
      <p:sp>
        <p:nvSpPr>
          <p:cNvPr id="5" name="Slide Number Placeholder 4"/>
          <p:cNvSpPr>
            <a:spLocks noGrp="1"/>
          </p:cNvSpPr>
          <p:nvPr>
            <p:ph type="sldNum" sz="quarter" idx="4294967295"/>
          </p:nvPr>
        </p:nvSpPr>
        <p:spPr>
          <a:xfrm>
            <a:off x="2717800" y="6483350"/>
            <a:ext cx="2133600" cy="476250"/>
          </a:xfrm>
          <a:prstGeom prst="rect">
            <a:avLst/>
          </a:prstGeom>
        </p:spPr>
        <p:txBody>
          <a:bodyPr/>
          <a:lstStyle/>
          <a:p>
            <a:fld id="{A6D9CDB1-8C9D-4D6E-9D5B-75B8DAD9AFC2}" type="slidenum">
              <a:rPr lang="en-US"/>
              <a:pPr/>
              <a:t>414</a:t>
            </a:fld>
            <a:endParaRPr lang="en-US"/>
          </a:p>
        </p:txBody>
      </p:sp>
      <p:sp>
        <p:nvSpPr>
          <p:cNvPr id="424962" name="Rectangle 2"/>
          <p:cNvSpPr>
            <a:spLocks noGrp="1" noChangeArrowheads="1"/>
          </p:cNvSpPr>
          <p:nvPr>
            <p:ph type="title"/>
          </p:nvPr>
        </p:nvSpPr>
        <p:spPr>
          <a:xfrm>
            <a:off x="0" y="0"/>
            <a:ext cx="9093200" cy="381000"/>
          </a:xfrm>
          <a:noFill/>
          <a:ln/>
        </p:spPr>
        <p:txBody>
          <a:bodyPr/>
          <a:lstStyle/>
          <a:p>
            <a:r>
              <a:rPr lang="en-US" dirty="0" smtClean="0"/>
              <a:t>Outline</a:t>
            </a:r>
            <a:endParaRPr lang="en-US" dirty="0"/>
          </a:p>
        </p:txBody>
      </p:sp>
      <p:sp>
        <p:nvSpPr>
          <p:cNvPr id="424963" name="Rectangle 3"/>
          <p:cNvSpPr>
            <a:spLocks noGrp="1" noChangeArrowheads="1"/>
          </p:cNvSpPr>
          <p:nvPr>
            <p:ph type="body" idx="1"/>
          </p:nvPr>
        </p:nvSpPr>
        <p:spPr>
          <a:xfrm>
            <a:off x="571500" y="1390650"/>
            <a:ext cx="8391526" cy="5029199"/>
          </a:xfrm>
        </p:spPr>
        <p:txBody>
          <a:bodyPr/>
          <a:lstStyle/>
          <a:p>
            <a:r>
              <a:rPr lang="en-US" dirty="0" smtClean="0">
                <a:solidFill>
                  <a:schemeClr val="bg1">
                    <a:lumMod val="75000"/>
                  </a:schemeClr>
                </a:solidFill>
              </a:rPr>
              <a:t>Introduction</a:t>
            </a:r>
          </a:p>
          <a:p>
            <a:r>
              <a:rPr lang="en-US" dirty="0" smtClean="0"/>
              <a:t>Access Classification and Block Placement</a:t>
            </a:r>
          </a:p>
          <a:p>
            <a:r>
              <a:rPr lang="en-US" dirty="0" smtClean="0"/>
              <a:t>Reactive NUCA Mechanisms</a:t>
            </a:r>
          </a:p>
          <a:p>
            <a:r>
              <a:rPr lang="en-US" dirty="0" smtClean="0"/>
              <a:t>Evaluation</a:t>
            </a:r>
          </a:p>
          <a:p>
            <a:r>
              <a:rPr lang="en-US" dirty="0" smtClean="0"/>
              <a:t>Conclusion</a:t>
            </a:r>
            <a:endParaRPr lang="en-US" dirty="0"/>
          </a:p>
        </p:txBody>
      </p:sp>
    </p:spTree>
  </p:cSld>
  <p:clrMapOvr>
    <a:masterClrMapping/>
  </p:clrMapOvr>
  <p:transition advTm="17046"/>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r>
              <a:rPr lang="en-US" dirty="0"/>
              <a:t>© </a:t>
            </a:r>
            <a:r>
              <a:rPr lang="en-US" dirty="0" smtClean="0"/>
              <a:t>2009 Hardavellas</a:t>
            </a:r>
            <a:endParaRPr lang="en-US" dirty="0"/>
          </a:p>
        </p:txBody>
      </p:sp>
      <p:sp>
        <p:nvSpPr>
          <p:cNvPr id="25" name="Slide Number Placeholder 4"/>
          <p:cNvSpPr>
            <a:spLocks noGrp="1"/>
          </p:cNvSpPr>
          <p:nvPr>
            <p:ph type="sldNum" sz="quarter" idx="4294967295"/>
          </p:nvPr>
        </p:nvSpPr>
        <p:spPr>
          <a:xfrm>
            <a:off x="2717800" y="6483350"/>
            <a:ext cx="2133600" cy="476250"/>
          </a:xfrm>
          <a:prstGeom prst="rect">
            <a:avLst/>
          </a:prstGeom>
        </p:spPr>
        <p:txBody>
          <a:bodyPr/>
          <a:lstStyle/>
          <a:p>
            <a:fld id="{9AF0561C-9D15-4F5F-A679-0456D887E70D}" type="slidenum">
              <a:rPr lang="en-US"/>
              <a:pPr/>
              <a:t>415</a:t>
            </a:fld>
            <a:endParaRPr lang="en-US"/>
          </a:p>
        </p:txBody>
      </p:sp>
      <p:sp>
        <p:nvSpPr>
          <p:cNvPr id="540674" name="Rectangle 2"/>
          <p:cNvSpPr>
            <a:spLocks noGrp="1" noChangeArrowheads="1"/>
          </p:cNvSpPr>
          <p:nvPr>
            <p:ph type="title"/>
          </p:nvPr>
        </p:nvSpPr>
        <p:spPr/>
        <p:txBody>
          <a:bodyPr/>
          <a:lstStyle/>
          <a:p>
            <a:r>
              <a:rPr lang="en-US" dirty="0" smtClean="0"/>
              <a:t>Terminology: Data Types</a:t>
            </a:r>
            <a:endParaRPr lang="en-US" dirty="0"/>
          </a:p>
        </p:txBody>
      </p:sp>
      <p:sp>
        <p:nvSpPr>
          <p:cNvPr id="540676" name="Text Box 4"/>
          <p:cNvSpPr txBox="1">
            <a:spLocks noChangeAspect="1" noChangeArrowheads="1"/>
          </p:cNvSpPr>
          <p:nvPr/>
        </p:nvSpPr>
        <p:spPr bwMode="auto">
          <a:xfrm>
            <a:off x="927100" y="1887538"/>
            <a:ext cx="590550" cy="569912"/>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77" name="Rectangle 5"/>
          <p:cNvSpPr>
            <a:spLocks noChangeAspect="1" noChangeArrowheads="1"/>
          </p:cNvSpPr>
          <p:nvPr/>
        </p:nvSpPr>
        <p:spPr bwMode="auto">
          <a:xfrm>
            <a:off x="927100" y="3740150"/>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540678" name="Text Box 6"/>
          <p:cNvSpPr txBox="1">
            <a:spLocks noChangeAspect="1" noChangeArrowheads="1"/>
          </p:cNvSpPr>
          <p:nvPr/>
        </p:nvSpPr>
        <p:spPr bwMode="auto">
          <a:xfrm>
            <a:off x="3325813" y="1887538"/>
            <a:ext cx="590550" cy="569912"/>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79" name="Rectangle 7"/>
          <p:cNvSpPr>
            <a:spLocks noChangeAspect="1" noChangeArrowheads="1"/>
          </p:cNvSpPr>
          <p:nvPr/>
        </p:nvSpPr>
        <p:spPr bwMode="auto">
          <a:xfrm>
            <a:off x="3725863" y="3740150"/>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540680" name="Text Box 8"/>
          <p:cNvSpPr txBox="1">
            <a:spLocks noChangeAspect="1" noChangeArrowheads="1"/>
          </p:cNvSpPr>
          <p:nvPr/>
        </p:nvSpPr>
        <p:spPr bwMode="auto">
          <a:xfrm>
            <a:off x="4125913" y="1887538"/>
            <a:ext cx="590550" cy="569912"/>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81" name="Text Box 9"/>
          <p:cNvSpPr txBox="1">
            <a:spLocks noChangeAspect="1" noChangeArrowheads="1"/>
          </p:cNvSpPr>
          <p:nvPr/>
        </p:nvSpPr>
        <p:spPr bwMode="auto">
          <a:xfrm>
            <a:off x="6246813" y="1895475"/>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82" name="Rectangle 10"/>
          <p:cNvSpPr>
            <a:spLocks noChangeAspect="1" noChangeArrowheads="1"/>
          </p:cNvSpPr>
          <p:nvPr/>
        </p:nvSpPr>
        <p:spPr bwMode="auto">
          <a:xfrm>
            <a:off x="6627813" y="3748088"/>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540683" name="Text Box 11"/>
          <p:cNvSpPr txBox="1">
            <a:spLocks noChangeAspect="1" noChangeArrowheads="1"/>
          </p:cNvSpPr>
          <p:nvPr/>
        </p:nvSpPr>
        <p:spPr bwMode="auto">
          <a:xfrm>
            <a:off x="7046913" y="1895475"/>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89" name="Freeform 17"/>
          <p:cNvSpPr>
            <a:spLocks/>
          </p:cNvSpPr>
          <p:nvPr/>
        </p:nvSpPr>
        <p:spPr bwMode="auto">
          <a:xfrm>
            <a:off x="1524000" y="2384425"/>
            <a:ext cx="280988" cy="1357313"/>
          </a:xfrm>
          <a:custGeom>
            <a:avLst/>
            <a:gdLst/>
            <a:ahLst/>
            <a:cxnLst>
              <a:cxn ang="0">
                <a:pos x="6" y="0"/>
              </a:cxn>
              <a:cxn ang="0">
                <a:pos x="176" y="388"/>
              </a:cxn>
              <a:cxn ang="0">
                <a:pos x="0" y="855"/>
              </a:cxn>
            </a:cxnLst>
            <a:rect l="0" t="0" r="r" b="b"/>
            <a:pathLst>
              <a:path w="177" h="855">
                <a:moveTo>
                  <a:pt x="6" y="0"/>
                </a:moveTo>
                <a:cubicBezTo>
                  <a:pt x="91" y="123"/>
                  <a:pt x="177" y="246"/>
                  <a:pt x="176" y="388"/>
                </a:cubicBezTo>
                <a:cubicBezTo>
                  <a:pt x="175" y="530"/>
                  <a:pt x="87" y="692"/>
                  <a:pt x="0" y="855"/>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1" name="Freeform 19"/>
          <p:cNvSpPr>
            <a:spLocks/>
          </p:cNvSpPr>
          <p:nvPr/>
        </p:nvSpPr>
        <p:spPr bwMode="auto">
          <a:xfrm>
            <a:off x="4351338" y="2374900"/>
            <a:ext cx="682625" cy="1395413"/>
          </a:xfrm>
          <a:custGeom>
            <a:avLst/>
            <a:gdLst/>
            <a:ahLst/>
            <a:cxnLst>
              <a:cxn ang="0">
                <a:pos x="255" y="0"/>
              </a:cxn>
              <a:cxn ang="0">
                <a:pos x="388" y="461"/>
              </a:cxn>
              <a:cxn ang="0">
                <a:pos x="0" y="879"/>
              </a:cxn>
            </a:cxnLst>
            <a:rect l="0" t="0" r="r" b="b"/>
            <a:pathLst>
              <a:path w="430" h="879">
                <a:moveTo>
                  <a:pt x="255" y="0"/>
                </a:moveTo>
                <a:cubicBezTo>
                  <a:pt x="342" y="157"/>
                  <a:pt x="430" y="315"/>
                  <a:pt x="388" y="461"/>
                </a:cubicBezTo>
                <a:cubicBezTo>
                  <a:pt x="346" y="607"/>
                  <a:pt x="173" y="743"/>
                  <a:pt x="0" y="879"/>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2" name="Freeform 20"/>
          <p:cNvSpPr>
            <a:spLocks/>
          </p:cNvSpPr>
          <p:nvPr/>
        </p:nvSpPr>
        <p:spPr bwMode="auto">
          <a:xfrm>
            <a:off x="7265988" y="2401888"/>
            <a:ext cx="682625" cy="1395412"/>
          </a:xfrm>
          <a:custGeom>
            <a:avLst/>
            <a:gdLst/>
            <a:ahLst/>
            <a:cxnLst>
              <a:cxn ang="0">
                <a:pos x="255" y="0"/>
              </a:cxn>
              <a:cxn ang="0">
                <a:pos x="388" y="461"/>
              </a:cxn>
              <a:cxn ang="0">
                <a:pos x="0" y="879"/>
              </a:cxn>
            </a:cxnLst>
            <a:rect l="0" t="0" r="r" b="b"/>
            <a:pathLst>
              <a:path w="430" h="879">
                <a:moveTo>
                  <a:pt x="255" y="0"/>
                </a:moveTo>
                <a:cubicBezTo>
                  <a:pt x="342" y="157"/>
                  <a:pt x="430" y="315"/>
                  <a:pt x="388" y="461"/>
                </a:cubicBezTo>
                <a:cubicBezTo>
                  <a:pt x="346" y="607"/>
                  <a:pt x="173" y="743"/>
                  <a:pt x="0" y="879"/>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4" name="Freeform 22"/>
          <p:cNvSpPr>
            <a:spLocks/>
          </p:cNvSpPr>
          <p:nvPr/>
        </p:nvSpPr>
        <p:spPr bwMode="auto">
          <a:xfrm flipH="1">
            <a:off x="2990850" y="2392363"/>
            <a:ext cx="684213" cy="1395412"/>
          </a:xfrm>
          <a:custGeom>
            <a:avLst/>
            <a:gdLst/>
            <a:ahLst/>
            <a:cxnLst>
              <a:cxn ang="0">
                <a:pos x="255" y="0"/>
              </a:cxn>
              <a:cxn ang="0">
                <a:pos x="388" y="461"/>
              </a:cxn>
              <a:cxn ang="0">
                <a:pos x="0" y="879"/>
              </a:cxn>
            </a:cxnLst>
            <a:rect l="0" t="0" r="r" b="b"/>
            <a:pathLst>
              <a:path w="430" h="879">
                <a:moveTo>
                  <a:pt x="255" y="0"/>
                </a:moveTo>
                <a:cubicBezTo>
                  <a:pt x="342" y="157"/>
                  <a:pt x="430" y="315"/>
                  <a:pt x="388" y="461"/>
                </a:cubicBezTo>
                <a:cubicBezTo>
                  <a:pt x="346" y="607"/>
                  <a:pt x="173" y="743"/>
                  <a:pt x="0" y="879"/>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5" name="Freeform 23"/>
          <p:cNvSpPr>
            <a:spLocks/>
          </p:cNvSpPr>
          <p:nvPr/>
        </p:nvSpPr>
        <p:spPr bwMode="auto">
          <a:xfrm flipH="1">
            <a:off x="5903913" y="2419350"/>
            <a:ext cx="684212" cy="1395413"/>
          </a:xfrm>
          <a:custGeom>
            <a:avLst/>
            <a:gdLst/>
            <a:ahLst/>
            <a:cxnLst>
              <a:cxn ang="0">
                <a:pos x="255" y="0"/>
              </a:cxn>
              <a:cxn ang="0">
                <a:pos x="388" y="461"/>
              </a:cxn>
              <a:cxn ang="0">
                <a:pos x="0" y="879"/>
              </a:cxn>
            </a:cxnLst>
            <a:rect l="0" t="0" r="r" b="b"/>
            <a:pathLst>
              <a:path w="430" h="879">
                <a:moveTo>
                  <a:pt x="255" y="0"/>
                </a:moveTo>
                <a:cubicBezTo>
                  <a:pt x="342" y="157"/>
                  <a:pt x="430" y="315"/>
                  <a:pt x="388" y="461"/>
                </a:cubicBezTo>
                <a:cubicBezTo>
                  <a:pt x="346" y="607"/>
                  <a:pt x="173" y="743"/>
                  <a:pt x="0" y="879"/>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6" name="Text Box 24"/>
          <p:cNvSpPr txBox="1">
            <a:spLocks noChangeArrowheads="1"/>
          </p:cNvSpPr>
          <p:nvPr/>
        </p:nvSpPr>
        <p:spPr bwMode="auto">
          <a:xfrm>
            <a:off x="1682518" y="2385595"/>
            <a:ext cx="931409" cy="1243417"/>
          </a:xfrm>
          <a:prstGeom prst="rect">
            <a:avLst/>
          </a:prstGeom>
          <a:noFill/>
          <a:ln w="9525" algn="ctr">
            <a:noFill/>
            <a:miter lim="800000"/>
            <a:headEnd/>
            <a:tailEnd/>
          </a:ln>
          <a:effectLst/>
        </p:spPr>
        <p:txBody>
          <a:bodyPr wrap="none">
            <a:spAutoFit/>
          </a:bodyPr>
          <a:lstStyle/>
          <a:p>
            <a:pPr marL="342900" indent="-342900">
              <a:buFontTx/>
              <a:buNone/>
            </a:pPr>
            <a:r>
              <a:rPr lang="en-US" sz="2200" dirty="0">
                <a:solidFill>
                  <a:srgbClr val="0841F8"/>
                </a:solidFill>
              </a:rPr>
              <a:t>Read</a:t>
            </a:r>
          </a:p>
          <a:p>
            <a:pPr marL="342900" indent="-342900">
              <a:buFontTx/>
              <a:buNone/>
            </a:pPr>
            <a:r>
              <a:rPr lang="en-US" sz="2200" dirty="0">
                <a:solidFill>
                  <a:srgbClr val="0841F8"/>
                </a:solidFill>
              </a:rPr>
              <a:t>or</a:t>
            </a:r>
          </a:p>
          <a:p>
            <a:pPr marL="342900" indent="-342900">
              <a:buFontTx/>
              <a:buNone/>
            </a:pPr>
            <a:r>
              <a:rPr lang="en-US" sz="2200" dirty="0">
                <a:solidFill>
                  <a:srgbClr val="0841F8"/>
                </a:solidFill>
              </a:rPr>
              <a:t>Write</a:t>
            </a:r>
          </a:p>
        </p:txBody>
      </p:sp>
      <p:sp>
        <p:nvSpPr>
          <p:cNvPr id="540697" name="Text Box 25"/>
          <p:cNvSpPr txBox="1">
            <a:spLocks noChangeArrowheads="1"/>
          </p:cNvSpPr>
          <p:nvPr/>
        </p:nvSpPr>
        <p:spPr bwMode="auto">
          <a:xfrm>
            <a:off x="3031458" y="2761163"/>
            <a:ext cx="887935" cy="430887"/>
          </a:xfrm>
          <a:prstGeom prst="rect">
            <a:avLst/>
          </a:prstGeom>
          <a:noFill/>
          <a:ln w="9525" algn="ctr">
            <a:noFill/>
            <a:miter lim="800000"/>
            <a:headEnd/>
            <a:tailEnd/>
          </a:ln>
          <a:effectLst/>
        </p:spPr>
        <p:txBody>
          <a:bodyPr wrap="none">
            <a:spAutoFit/>
          </a:bodyPr>
          <a:lstStyle/>
          <a:p>
            <a:pPr marL="342900" indent="-342900" algn="l">
              <a:buFontTx/>
              <a:buNone/>
            </a:pPr>
            <a:r>
              <a:rPr lang="en-US" sz="2200" dirty="0">
                <a:solidFill>
                  <a:srgbClr val="0841F8"/>
                </a:solidFill>
              </a:rPr>
              <a:t>Read</a:t>
            </a:r>
          </a:p>
        </p:txBody>
      </p:sp>
      <p:sp>
        <p:nvSpPr>
          <p:cNvPr id="540698" name="Text Box 26"/>
          <p:cNvSpPr txBox="1">
            <a:spLocks noChangeArrowheads="1"/>
          </p:cNvSpPr>
          <p:nvPr/>
        </p:nvSpPr>
        <p:spPr bwMode="auto">
          <a:xfrm>
            <a:off x="4040188" y="2490788"/>
            <a:ext cx="887935" cy="430887"/>
          </a:xfrm>
          <a:prstGeom prst="rect">
            <a:avLst/>
          </a:prstGeom>
          <a:noFill/>
          <a:ln w="9525" algn="ctr">
            <a:noFill/>
            <a:miter lim="800000"/>
            <a:headEnd/>
            <a:tailEnd/>
          </a:ln>
          <a:effectLst/>
        </p:spPr>
        <p:txBody>
          <a:bodyPr wrap="none">
            <a:spAutoFit/>
          </a:bodyPr>
          <a:lstStyle/>
          <a:p>
            <a:pPr marL="342900" indent="-342900" algn="l">
              <a:buFontTx/>
              <a:buNone/>
            </a:pPr>
            <a:r>
              <a:rPr lang="en-US" sz="2200" dirty="0">
                <a:solidFill>
                  <a:srgbClr val="0841F8"/>
                </a:solidFill>
              </a:rPr>
              <a:t>Read</a:t>
            </a:r>
          </a:p>
        </p:txBody>
      </p:sp>
      <p:sp>
        <p:nvSpPr>
          <p:cNvPr id="540699" name="Text Box 27"/>
          <p:cNvSpPr txBox="1">
            <a:spLocks noChangeArrowheads="1"/>
          </p:cNvSpPr>
          <p:nvPr/>
        </p:nvSpPr>
        <p:spPr bwMode="auto">
          <a:xfrm>
            <a:off x="6945313" y="2470150"/>
            <a:ext cx="887935" cy="430887"/>
          </a:xfrm>
          <a:prstGeom prst="rect">
            <a:avLst/>
          </a:prstGeom>
          <a:noFill/>
          <a:ln w="9525" algn="ctr">
            <a:noFill/>
            <a:miter lim="800000"/>
            <a:headEnd/>
            <a:tailEnd/>
          </a:ln>
          <a:effectLst/>
        </p:spPr>
        <p:txBody>
          <a:bodyPr wrap="none">
            <a:spAutoFit/>
          </a:bodyPr>
          <a:lstStyle/>
          <a:p>
            <a:pPr marL="342900" indent="-342900" algn="l">
              <a:buFontTx/>
              <a:buNone/>
            </a:pPr>
            <a:r>
              <a:rPr lang="en-US" sz="2200" dirty="0">
                <a:solidFill>
                  <a:srgbClr val="0841F8"/>
                </a:solidFill>
              </a:rPr>
              <a:t>Read</a:t>
            </a:r>
          </a:p>
        </p:txBody>
      </p:sp>
      <p:sp>
        <p:nvSpPr>
          <p:cNvPr id="540700" name="Text Box 28"/>
          <p:cNvSpPr txBox="1">
            <a:spLocks noChangeArrowheads="1"/>
          </p:cNvSpPr>
          <p:nvPr/>
        </p:nvSpPr>
        <p:spPr bwMode="auto">
          <a:xfrm>
            <a:off x="5950703" y="2817981"/>
            <a:ext cx="931409" cy="430887"/>
          </a:xfrm>
          <a:prstGeom prst="rect">
            <a:avLst/>
          </a:prstGeom>
          <a:noFill/>
          <a:ln w="9525" algn="ctr">
            <a:noFill/>
            <a:miter lim="800000"/>
            <a:headEnd/>
            <a:tailEnd/>
          </a:ln>
          <a:effectLst/>
        </p:spPr>
        <p:txBody>
          <a:bodyPr wrap="none">
            <a:spAutoFit/>
          </a:bodyPr>
          <a:lstStyle/>
          <a:p>
            <a:pPr marL="342900" indent="-342900" algn="l">
              <a:buFontTx/>
              <a:buNone/>
            </a:pPr>
            <a:r>
              <a:rPr lang="en-US" sz="2200" dirty="0">
                <a:solidFill>
                  <a:srgbClr val="FF3300"/>
                </a:solidFill>
              </a:rPr>
              <a:t>Write</a:t>
            </a:r>
          </a:p>
        </p:txBody>
      </p:sp>
      <p:sp>
        <p:nvSpPr>
          <p:cNvPr id="540701" name="Text Box 29"/>
          <p:cNvSpPr txBox="1">
            <a:spLocks noChangeArrowheads="1"/>
          </p:cNvSpPr>
          <p:nvPr/>
        </p:nvSpPr>
        <p:spPr bwMode="auto">
          <a:xfrm>
            <a:off x="506413" y="4679950"/>
            <a:ext cx="1423987" cy="519113"/>
          </a:xfrm>
          <a:prstGeom prst="rect">
            <a:avLst/>
          </a:prstGeom>
          <a:noFill/>
          <a:ln w="9525" algn="ctr">
            <a:noFill/>
            <a:miter lim="800000"/>
            <a:headEnd/>
            <a:tailEnd/>
          </a:ln>
          <a:effectLst/>
        </p:spPr>
        <p:txBody>
          <a:bodyPr wrap="none">
            <a:spAutoFit/>
          </a:bodyPr>
          <a:lstStyle/>
          <a:p>
            <a:pPr marL="342900" indent="-342900" algn="l">
              <a:buFontTx/>
              <a:buNone/>
            </a:pPr>
            <a:r>
              <a:rPr lang="en-US" sz="2800" dirty="0"/>
              <a:t>Private</a:t>
            </a:r>
          </a:p>
        </p:txBody>
      </p:sp>
      <p:sp>
        <p:nvSpPr>
          <p:cNvPr id="540705" name="Text Box 33"/>
          <p:cNvSpPr txBox="1">
            <a:spLocks noChangeArrowheads="1"/>
          </p:cNvSpPr>
          <p:nvPr/>
        </p:nvSpPr>
        <p:spPr bwMode="auto">
          <a:xfrm>
            <a:off x="2981325" y="4678363"/>
            <a:ext cx="2054225" cy="1031875"/>
          </a:xfrm>
          <a:prstGeom prst="rect">
            <a:avLst/>
          </a:prstGeom>
          <a:noFill/>
          <a:ln w="9525" algn="ctr">
            <a:noFill/>
            <a:miter lim="800000"/>
            <a:headEnd/>
            <a:tailEnd/>
          </a:ln>
          <a:effectLst/>
        </p:spPr>
        <p:txBody>
          <a:bodyPr wrap="none">
            <a:spAutoFit/>
          </a:bodyPr>
          <a:lstStyle/>
          <a:p>
            <a:pPr marL="342900" indent="-342900">
              <a:buFontTx/>
              <a:buNone/>
            </a:pPr>
            <a:r>
              <a:rPr lang="en-US" sz="2800" dirty="0"/>
              <a:t>Shared</a:t>
            </a:r>
          </a:p>
          <a:p>
            <a:pPr marL="342900" indent="-342900">
              <a:buFontTx/>
              <a:buNone/>
            </a:pPr>
            <a:r>
              <a:rPr lang="en-US" sz="2800" dirty="0"/>
              <a:t>Read-Only</a:t>
            </a:r>
          </a:p>
        </p:txBody>
      </p:sp>
      <p:sp>
        <p:nvSpPr>
          <p:cNvPr id="540706" name="Text Box 34"/>
          <p:cNvSpPr txBox="1">
            <a:spLocks noChangeArrowheads="1"/>
          </p:cNvSpPr>
          <p:nvPr/>
        </p:nvSpPr>
        <p:spPr bwMode="auto">
          <a:xfrm>
            <a:off x="5824538" y="4686300"/>
            <a:ext cx="2192337" cy="1031875"/>
          </a:xfrm>
          <a:prstGeom prst="rect">
            <a:avLst/>
          </a:prstGeom>
          <a:noFill/>
          <a:ln w="9525" algn="ctr">
            <a:noFill/>
            <a:miter lim="800000"/>
            <a:headEnd/>
            <a:tailEnd/>
          </a:ln>
          <a:effectLst/>
        </p:spPr>
        <p:txBody>
          <a:bodyPr wrap="none">
            <a:spAutoFit/>
          </a:bodyPr>
          <a:lstStyle/>
          <a:p>
            <a:pPr marL="342900" indent="-342900">
              <a:buFontTx/>
              <a:buNone/>
            </a:pPr>
            <a:r>
              <a:rPr lang="en-US" sz="2800"/>
              <a:t>Shared</a:t>
            </a:r>
          </a:p>
          <a:p>
            <a:pPr marL="342900" indent="-342900">
              <a:buFontTx/>
              <a:buNone/>
            </a:pPr>
            <a:r>
              <a:rPr lang="en-US" sz="2800"/>
              <a:t>Read-Write</a:t>
            </a:r>
          </a:p>
        </p:txBody>
      </p:sp>
    </p:spTree>
  </p:cSld>
  <p:clrMapOvr>
    <a:masterClrMapping/>
  </p:clrMapOvr>
  <p:transition advTm="33766"/>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67"/>
          <p:cNvSpPr>
            <a:spLocks noChangeArrowheads="1"/>
          </p:cNvSpPr>
          <p:nvPr/>
        </p:nvSpPr>
        <p:spPr bwMode="auto">
          <a:xfrm>
            <a:off x="4752975" y="1438275"/>
            <a:ext cx="2974398" cy="2181225"/>
          </a:xfrm>
          <a:prstGeom prst="rect">
            <a:avLst/>
          </a:prstGeom>
          <a:solidFill>
            <a:srgbClr val="E4E4E4"/>
          </a:solidFill>
          <a:ln w="28575" algn="ctr">
            <a:solidFill>
              <a:schemeClr val="tx1"/>
            </a:solidFill>
            <a:miter lim="800000"/>
            <a:headEnd/>
            <a:tailEnd/>
          </a:ln>
          <a:effectLst/>
        </p:spPr>
        <p:txBody>
          <a:bodyPr wrap="none" anchor="ctr"/>
          <a:lstStyle/>
          <a:p>
            <a:endParaRPr lang="en-US"/>
          </a:p>
        </p:txBody>
      </p:sp>
      <p:sp>
        <p:nvSpPr>
          <p:cNvPr id="640067" name="Rectangle 67"/>
          <p:cNvSpPr>
            <a:spLocks noChangeArrowheads="1"/>
          </p:cNvSpPr>
          <p:nvPr/>
        </p:nvSpPr>
        <p:spPr bwMode="auto">
          <a:xfrm>
            <a:off x="695325" y="1438275"/>
            <a:ext cx="2974398" cy="2181225"/>
          </a:xfrm>
          <a:prstGeom prst="rect">
            <a:avLst/>
          </a:prstGeom>
          <a:solidFill>
            <a:srgbClr val="E4E4E4"/>
          </a:solidFill>
          <a:ln w="28575" algn="ctr">
            <a:solidFill>
              <a:schemeClr val="tx1"/>
            </a:solidFill>
            <a:miter lim="800000"/>
            <a:headEnd/>
            <a:tailEnd/>
          </a:ln>
          <a:effectLst/>
        </p:spPr>
        <p:txBody>
          <a:bodyPr wrap="none" anchor="ctr"/>
          <a:lstStyle/>
          <a:p>
            <a:endParaRPr lang="en-US"/>
          </a:p>
        </p:txBody>
      </p:sp>
      <p:sp>
        <p:nvSpPr>
          <p:cNvPr id="81" name="Footer Placeholder 4"/>
          <p:cNvSpPr>
            <a:spLocks noGrp="1"/>
          </p:cNvSpPr>
          <p:nvPr>
            <p:ph type="ftr" sz="quarter" idx="10"/>
          </p:nvPr>
        </p:nvSpPr>
        <p:spPr/>
        <p:txBody>
          <a:bodyPr/>
          <a:lstStyle/>
          <a:p>
            <a:r>
              <a:rPr lang="en-US" dirty="0"/>
              <a:t>© </a:t>
            </a:r>
            <a:r>
              <a:rPr lang="en-US" dirty="0" smtClean="0"/>
              <a:t>2009 Hardavellas</a:t>
            </a:r>
            <a:endParaRPr lang="en-US" dirty="0"/>
          </a:p>
        </p:txBody>
      </p:sp>
      <p:sp>
        <p:nvSpPr>
          <p:cNvPr id="82" name="Slide Number Placeholder 5"/>
          <p:cNvSpPr>
            <a:spLocks noGrp="1"/>
          </p:cNvSpPr>
          <p:nvPr>
            <p:ph type="sldNum" sz="quarter" idx="11"/>
          </p:nvPr>
        </p:nvSpPr>
        <p:spPr/>
        <p:txBody>
          <a:bodyPr/>
          <a:lstStyle/>
          <a:p>
            <a:fld id="{3D8865A9-EE77-4757-AEFF-28AE66D9F4B0}" type="slidenum">
              <a:rPr lang="en-US"/>
              <a:pPr/>
              <a:t>416</a:t>
            </a:fld>
            <a:endParaRPr lang="en-US"/>
          </a:p>
        </p:txBody>
      </p:sp>
      <p:sp>
        <p:nvSpPr>
          <p:cNvPr id="640002" name="Rectangle 2"/>
          <p:cNvSpPr>
            <a:spLocks noGrp="1" noChangeArrowheads="1"/>
          </p:cNvSpPr>
          <p:nvPr>
            <p:ph type="title"/>
          </p:nvPr>
        </p:nvSpPr>
        <p:spPr>
          <a:xfrm>
            <a:off x="0" y="0"/>
            <a:ext cx="9144000" cy="381000"/>
          </a:xfrm>
        </p:spPr>
        <p:txBody>
          <a:bodyPr/>
          <a:lstStyle/>
          <a:p>
            <a:r>
              <a:rPr lang="en-US" dirty="0" smtClean="0"/>
              <a:t>Conventional </a:t>
            </a:r>
            <a:r>
              <a:rPr lang="en-US" dirty="0" err="1" smtClean="0"/>
              <a:t>Multicore</a:t>
            </a:r>
            <a:r>
              <a:rPr lang="en-US" dirty="0" smtClean="0"/>
              <a:t> Caches</a:t>
            </a:r>
            <a:endParaRPr lang="en-US" dirty="0"/>
          </a:p>
        </p:txBody>
      </p:sp>
      <p:sp>
        <p:nvSpPr>
          <p:cNvPr id="640003" name="Text Box 3"/>
          <p:cNvSpPr txBox="1">
            <a:spLocks noChangeAspect="1" noChangeArrowheads="1"/>
          </p:cNvSpPr>
          <p:nvPr/>
        </p:nvSpPr>
        <p:spPr bwMode="auto">
          <a:xfrm>
            <a:off x="858838" y="1590675"/>
            <a:ext cx="588962"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04" name="Text Box 4"/>
          <p:cNvSpPr txBox="1">
            <a:spLocks noChangeAspect="1" noChangeArrowheads="1"/>
          </p:cNvSpPr>
          <p:nvPr/>
        </p:nvSpPr>
        <p:spPr bwMode="auto">
          <a:xfrm>
            <a:off x="1539875" y="1593850"/>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640005" name="Text Box 5"/>
          <p:cNvSpPr txBox="1">
            <a:spLocks noChangeAspect="1" noChangeArrowheads="1"/>
          </p:cNvSpPr>
          <p:nvPr/>
        </p:nvSpPr>
        <p:spPr bwMode="auto">
          <a:xfrm>
            <a:off x="2222500" y="1590675"/>
            <a:ext cx="588963"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640006" name="Text Box 6"/>
          <p:cNvSpPr txBox="1">
            <a:spLocks noChangeAspect="1" noChangeArrowheads="1"/>
          </p:cNvSpPr>
          <p:nvPr/>
        </p:nvSpPr>
        <p:spPr bwMode="auto">
          <a:xfrm>
            <a:off x="2905125" y="1590675"/>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640007" name="Rectangle 7"/>
          <p:cNvSpPr>
            <a:spLocks noChangeAspect="1" noChangeArrowheads="1"/>
          </p:cNvSpPr>
          <p:nvPr/>
        </p:nvSpPr>
        <p:spPr bwMode="auto">
          <a:xfrm>
            <a:off x="866775" y="2170113"/>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08" name="Rectangle 8"/>
          <p:cNvSpPr>
            <a:spLocks noChangeAspect="1" noChangeArrowheads="1"/>
          </p:cNvSpPr>
          <p:nvPr/>
        </p:nvSpPr>
        <p:spPr bwMode="auto">
          <a:xfrm>
            <a:off x="1539875" y="2170113"/>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09" name="Rectangle 9"/>
          <p:cNvSpPr>
            <a:spLocks noChangeAspect="1" noChangeArrowheads="1"/>
          </p:cNvSpPr>
          <p:nvPr/>
        </p:nvSpPr>
        <p:spPr bwMode="auto">
          <a:xfrm>
            <a:off x="2227263" y="2170113"/>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10" name="Rectangle 10"/>
          <p:cNvSpPr>
            <a:spLocks noChangeAspect="1" noChangeArrowheads="1"/>
          </p:cNvSpPr>
          <p:nvPr/>
        </p:nvSpPr>
        <p:spPr bwMode="auto">
          <a:xfrm>
            <a:off x="2914650" y="2173288"/>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640019" name="Text Box 19"/>
          <p:cNvSpPr txBox="1">
            <a:spLocks noChangeAspect="1" noChangeArrowheads="1"/>
          </p:cNvSpPr>
          <p:nvPr/>
        </p:nvSpPr>
        <p:spPr bwMode="auto">
          <a:xfrm>
            <a:off x="869950" y="2581275"/>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20" name="Text Box 20"/>
          <p:cNvSpPr txBox="1">
            <a:spLocks noChangeAspect="1" noChangeArrowheads="1"/>
          </p:cNvSpPr>
          <p:nvPr/>
        </p:nvSpPr>
        <p:spPr bwMode="auto">
          <a:xfrm>
            <a:off x="1550988" y="2584450"/>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640021" name="Text Box 21"/>
          <p:cNvSpPr txBox="1">
            <a:spLocks noChangeAspect="1" noChangeArrowheads="1"/>
          </p:cNvSpPr>
          <p:nvPr/>
        </p:nvSpPr>
        <p:spPr bwMode="auto">
          <a:xfrm>
            <a:off x="2233613" y="2581275"/>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22" name="Text Box 22"/>
          <p:cNvSpPr txBox="1">
            <a:spLocks noChangeAspect="1" noChangeArrowheads="1"/>
          </p:cNvSpPr>
          <p:nvPr/>
        </p:nvSpPr>
        <p:spPr bwMode="auto">
          <a:xfrm>
            <a:off x="2916238" y="2581275"/>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23" name="Rectangle 23"/>
          <p:cNvSpPr>
            <a:spLocks noChangeAspect="1" noChangeArrowheads="1"/>
          </p:cNvSpPr>
          <p:nvPr/>
        </p:nvSpPr>
        <p:spPr bwMode="auto">
          <a:xfrm>
            <a:off x="877888" y="3160713"/>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24" name="Rectangle 24"/>
          <p:cNvSpPr>
            <a:spLocks noChangeAspect="1" noChangeArrowheads="1"/>
          </p:cNvSpPr>
          <p:nvPr/>
        </p:nvSpPr>
        <p:spPr bwMode="auto">
          <a:xfrm>
            <a:off x="1550988" y="3160713"/>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25" name="Rectangle 25"/>
          <p:cNvSpPr>
            <a:spLocks noChangeAspect="1" noChangeArrowheads="1"/>
          </p:cNvSpPr>
          <p:nvPr/>
        </p:nvSpPr>
        <p:spPr bwMode="auto">
          <a:xfrm>
            <a:off x="2238375" y="3160713"/>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26" name="Rectangle 26"/>
          <p:cNvSpPr>
            <a:spLocks noChangeAspect="1" noChangeArrowheads="1"/>
          </p:cNvSpPr>
          <p:nvPr/>
        </p:nvSpPr>
        <p:spPr bwMode="auto">
          <a:xfrm>
            <a:off x="2925763" y="3163888"/>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43" name="Text Box 43"/>
          <p:cNvSpPr txBox="1">
            <a:spLocks noChangeAspect="1" noChangeArrowheads="1"/>
          </p:cNvSpPr>
          <p:nvPr/>
        </p:nvSpPr>
        <p:spPr bwMode="auto">
          <a:xfrm>
            <a:off x="4956175" y="1600200"/>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44" name="Text Box 44"/>
          <p:cNvSpPr txBox="1">
            <a:spLocks noChangeAspect="1" noChangeArrowheads="1"/>
          </p:cNvSpPr>
          <p:nvPr/>
        </p:nvSpPr>
        <p:spPr bwMode="auto">
          <a:xfrm>
            <a:off x="5637213" y="1603375"/>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45" name="Text Box 45"/>
          <p:cNvSpPr txBox="1">
            <a:spLocks noChangeAspect="1" noChangeArrowheads="1"/>
          </p:cNvSpPr>
          <p:nvPr/>
        </p:nvSpPr>
        <p:spPr bwMode="auto">
          <a:xfrm>
            <a:off x="6319838" y="1600200"/>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46" name="Text Box 46"/>
          <p:cNvSpPr txBox="1">
            <a:spLocks noChangeAspect="1" noChangeArrowheads="1"/>
          </p:cNvSpPr>
          <p:nvPr/>
        </p:nvSpPr>
        <p:spPr bwMode="auto">
          <a:xfrm>
            <a:off x="7002463" y="1600200"/>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47" name="Rectangle 47"/>
          <p:cNvSpPr>
            <a:spLocks noChangeAspect="1" noChangeArrowheads="1"/>
          </p:cNvSpPr>
          <p:nvPr/>
        </p:nvSpPr>
        <p:spPr bwMode="auto">
          <a:xfrm>
            <a:off x="4964113" y="2179638"/>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48" name="Rectangle 48"/>
          <p:cNvSpPr>
            <a:spLocks noChangeAspect="1" noChangeArrowheads="1"/>
          </p:cNvSpPr>
          <p:nvPr/>
        </p:nvSpPr>
        <p:spPr bwMode="auto">
          <a:xfrm>
            <a:off x="5637213" y="2179638"/>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49" name="Rectangle 49"/>
          <p:cNvSpPr>
            <a:spLocks noChangeAspect="1" noChangeArrowheads="1"/>
          </p:cNvSpPr>
          <p:nvPr/>
        </p:nvSpPr>
        <p:spPr bwMode="auto">
          <a:xfrm>
            <a:off x="6324600" y="2179638"/>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640050" name="Rectangle 50"/>
          <p:cNvSpPr>
            <a:spLocks noChangeAspect="1" noChangeArrowheads="1"/>
          </p:cNvSpPr>
          <p:nvPr/>
        </p:nvSpPr>
        <p:spPr bwMode="auto">
          <a:xfrm>
            <a:off x="7011988" y="2182813"/>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59" name="Text Box 59"/>
          <p:cNvSpPr txBox="1">
            <a:spLocks noChangeAspect="1" noChangeArrowheads="1"/>
          </p:cNvSpPr>
          <p:nvPr/>
        </p:nvSpPr>
        <p:spPr bwMode="auto">
          <a:xfrm>
            <a:off x="4956175" y="2590800"/>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60" name="Text Box 60"/>
          <p:cNvSpPr txBox="1">
            <a:spLocks noChangeAspect="1" noChangeArrowheads="1"/>
          </p:cNvSpPr>
          <p:nvPr/>
        </p:nvSpPr>
        <p:spPr bwMode="auto">
          <a:xfrm>
            <a:off x="5637213" y="2593975"/>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61" name="Text Box 61"/>
          <p:cNvSpPr txBox="1">
            <a:spLocks noChangeAspect="1" noChangeArrowheads="1"/>
          </p:cNvSpPr>
          <p:nvPr/>
        </p:nvSpPr>
        <p:spPr bwMode="auto">
          <a:xfrm>
            <a:off x="6319838" y="2590800"/>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62" name="Text Box 62"/>
          <p:cNvSpPr txBox="1">
            <a:spLocks noChangeAspect="1" noChangeArrowheads="1"/>
          </p:cNvSpPr>
          <p:nvPr/>
        </p:nvSpPr>
        <p:spPr bwMode="auto">
          <a:xfrm>
            <a:off x="7002463" y="2590800"/>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63" name="Rectangle 63"/>
          <p:cNvSpPr>
            <a:spLocks noChangeAspect="1" noChangeArrowheads="1"/>
          </p:cNvSpPr>
          <p:nvPr/>
        </p:nvSpPr>
        <p:spPr bwMode="auto">
          <a:xfrm>
            <a:off x="4964113" y="3170238"/>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smtClean="0"/>
              <a:t>dir</a:t>
            </a:r>
            <a:endParaRPr lang="en-US" sz="1400" dirty="0"/>
          </a:p>
        </p:txBody>
      </p:sp>
      <p:sp>
        <p:nvSpPr>
          <p:cNvPr id="640064" name="Rectangle 64"/>
          <p:cNvSpPr>
            <a:spLocks noChangeAspect="1" noChangeArrowheads="1"/>
          </p:cNvSpPr>
          <p:nvPr/>
        </p:nvSpPr>
        <p:spPr bwMode="auto">
          <a:xfrm>
            <a:off x="5637213" y="3170238"/>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65" name="Rectangle 65"/>
          <p:cNvSpPr>
            <a:spLocks noChangeAspect="1" noChangeArrowheads="1"/>
          </p:cNvSpPr>
          <p:nvPr/>
        </p:nvSpPr>
        <p:spPr bwMode="auto">
          <a:xfrm>
            <a:off x="6324600" y="3170238"/>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66" name="Rectangle 66"/>
          <p:cNvSpPr>
            <a:spLocks noChangeAspect="1" noChangeArrowheads="1"/>
          </p:cNvSpPr>
          <p:nvPr/>
        </p:nvSpPr>
        <p:spPr bwMode="auto">
          <a:xfrm>
            <a:off x="7011988" y="3173413"/>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640068" name="Rectangle 68"/>
          <p:cNvSpPr>
            <a:spLocks noChangeArrowheads="1"/>
          </p:cNvSpPr>
          <p:nvPr/>
        </p:nvSpPr>
        <p:spPr bwMode="auto">
          <a:xfrm>
            <a:off x="15875" y="5907088"/>
            <a:ext cx="9078913" cy="458787"/>
          </a:xfrm>
          <a:prstGeom prst="rect">
            <a:avLst/>
          </a:prstGeom>
          <a:solidFill>
            <a:srgbClr val="FFFF99"/>
          </a:solidFill>
          <a:ln w="9525">
            <a:noFill/>
            <a:miter lim="800000"/>
            <a:headEnd/>
            <a:tailEnd/>
          </a:ln>
          <a:effectLst/>
        </p:spPr>
        <p:txBody>
          <a:bodyPr/>
          <a:lstStyle/>
          <a:p>
            <a:pPr marL="342900" indent="-342900">
              <a:lnSpc>
                <a:spcPct val="90000"/>
              </a:lnSpc>
              <a:buFontTx/>
              <a:buBlip>
                <a:blip r:embed="rId3"/>
              </a:buBlip>
            </a:pPr>
            <a:r>
              <a:rPr lang="en-US" dirty="0" smtClean="0"/>
              <a:t>We want: high capacity (shared) + fast access (priv.)</a:t>
            </a:r>
            <a:endParaRPr lang="en-US" dirty="0"/>
          </a:p>
        </p:txBody>
      </p:sp>
      <p:sp>
        <p:nvSpPr>
          <p:cNvPr id="640092" name="Rectangle 92"/>
          <p:cNvSpPr>
            <a:spLocks noChangeArrowheads="1"/>
          </p:cNvSpPr>
          <p:nvPr/>
        </p:nvSpPr>
        <p:spPr bwMode="auto">
          <a:xfrm>
            <a:off x="6670675" y="2344738"/>
            <a:ext cx="228600" cy="1524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640094" name="Freeform 94"/>
          <p:cNvSpPr>
            <a:spLocks/>
          </p:cNvSpPr>
          <p:nvPr/>
        </p:nvSpPr>
        <p:spPr bwMode="auto">
          <a:xfrm>
            <a:off x="5048250" y="2457450"/>
            <a:ext cx="1409700" cy="885824"/>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sp>
        <p:nvSpPr>
          <p:cNvPr id="640096" name="Rectangle 96"/>
          <p:cNvSpPr>
            <a:spLocks noChangeArrowheads="1"/>
          </p:cNvSpPr>
          <p:nvPr/>
        </p:nvSpPr>
        <p:spPr bwMode="auto">
          <a:xfrm>
            <a:off x="1555750" y="3335338"/>
            <a:ext cx="228600" cy="1524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83" name="TextBox 82"/>
          <p:cNvSpPr txBox="1"/>
          <p:nvPr/>
        </p:nvSpPr>
        <p:spPr>
          <a:xfrm>
            <a:off x="5567207" y="923925"/>
            <a:ext cx="1429622" cy="523220"/>
          </a:xfrm>
          <a:prstGeom prst="rect">
            <a:avLst/>
          </a:prstGeom>
          <a:noFill/>
        </p:spPr>
        <p:txBody>
          <a:bodyPr wrap="none" rtlCol="0">
            <a:spAutoFit/>
          </a:bodyPr>
          <a:lstStyle/>
          <a:p>
            <a:pPr>
              <a:buNone/>
            </a:pPr>
            <a:r>
              <a:rPr lang="en-US" sz="2800" dirty="0" smtClean="0">
                <a:solidFill>
                  <a:srgbClr val="333399"/>
                </a:solidFill>
              </a:rPr>
              <a:t>Private</a:t>
            </a:r>
            <a:endParaRPr lang="en-US" sz="2800" dirty="0">
              <a:solidFill>
                <a:srgbClr val="333399"/>
              </a:solidFill>
            </a:endParaRPr>
          </a:p>
        </p:txBody>
      </p:sp>
      <p:sp>
        <p:nvSpPr>
          <p:cNvPr id="84" name="TextBox 83"/>
          <p:cNvSpPr txBox="1"/>
          <p:nvPr/>
        </p:nvSpPr>
        <p:spPr>
          <a:xfrm>
            <a:off x="1348761" y="914400"/>
            <a:ext cx="1465466" cy="523220"/>
          </a:xfrm>
          <a:prstGeom prst="rect">
            <a:avLst/>
          </a:prstGeom>
          <a:noFill/>
        </p:spPr>
        <p:txBody>
          <a:bodyPr wrap="none" rtlCol="0">
            <a:spAutoFit/>
          </a:bodyPr>
          <a:lstStyle/>
          <a:p>
            <a:pPr>
              <a:buNone/>
            </a:pPr>
            <a:r>
              <a:rPr lang="en-US" sz="2800" dirty="0" smtClean="0">
                <a:solidFill>
                  <a:srgbClr val="333399"/>
                </a:solidFill>
              </a:rPr>
              <a:t>Shared</a:t>
            </a:r>
            <a:endParaRPr lang="en-US" sz="2800" dirty="0">
              <a:solidFill>
                <a:srgbClr val="333399"/>
              </a:solidFill>
            </a:endParaRPr>
          </a:p>
        </p:txBody>
      </p:sp>
      <p:cxnSp>
        <p:nvCxnSpPr>
          <p:cNvPr id="93" name="Straight Arrow Connector 92"/>
          <p:cNvCxnSpPr/>
          <p:nvPr/>
        </p:nvCxnSpPr>
        <p:spPr bwMode="auto">
          <a:xfrm>
            <a:off x="5162550" y="3438525"/>
            <a:ext cx="1323975" cy="1588"/>
          </a:xfrm>
          <a:prstGeom prst="straightConnector1">
            <a:avLst/>
          </a:prstGeom>
          <a:solidFill>
            <a:schemeClr val="bg1"/>
          </a:solidFill>
          <a:ln w="38100" cap="flat" cmpd="sng" algn="ctr">
            <a:solidFill>
              <a:schemeClr val="tx1"/>
            </a:solidFill>
            <a:prstDash val="solid"/>
            <a:round/>
            <a:headEnd type="none" w="med" len="med"/>
            <a:tailEnd type="triangle"/>
          </a:ln>
          <a:effectLst/>
        </p:spPr>
      </p:cxnSp>
      <p:cxnSp>
        <p:nvCxnSpPr>
          <p:cNvPr id="103" name="Straight Arrow Connector 102"/>
          <p:cNvCxnSpPr/>
          <p:nvPr/>
        </p:nvCxnSpPr>
        <p:spPr bwMode="auto">
          <a:xfrm rot="5400000" flipH="1" flipV="1">
            <a:off x="6334530" y="2838848"/>
            <a:ext cx="972345" cy="1588"/>
          </a:xfrm>
          <a:prstGeom prst="straightConnector1">
            <a:avLst/>
          </a:prstGeom>
          <a:solidFill>
            <a:schemeClr val="bg1"/>
          </a:solidFill>
          <a:ln w="38100" cap="flat" cmpd="sng" algn="ctr">
            <a:solidFill>
              <a:schemeClr val="tx1"/>
            </a:solidFill>
            <a:prstDash val="solid"/>
            <a:round/>
            <a:headEnd type="none" w="med" len="med"/>
            <a:tailEnd type="triangle"/>
          </a:ln>
          <a:effectLst/>
        </p:spPr>
      </p:cxnSp>
      <p:sp>
        <p:nvSpPr>
          <p:cNvPr id="107" name="Freeform 94"/>
          <p:cNvSpPr>
            <a:spLocks/>
          </p:cNvSpPr>
          <p:nvPr/>
        </p:nvSpPr>
        <p:spPr bwMode="auto">
          <a:xfrm>
            <a:off x="1628775" y="1895475"/>
            <a:ext cx="1409700" cy="1409700"/>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sp>
        <p:nvSpPr>
          <p:cNvPr id="108" name="Freeform 94"/>
          <p:cNvSpPr>
            <a:spLocks/>
          </p:cNvSpPr>
          <p:nvPr/>
        </p:nvSpPr>
        <p:spPr bwMode="auto">
          <a:xfrm rot="10800000">
            <a:off x="1952625" y="2019300"/>
            <a:ext cx="1409700" cy="1409700"/>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sp>
        <p:nvSpPr>
          <p:cNvPr id="109" name="TextBox 108"/>
          <p:cNvSpPr txBox="1"/>
          <p:nvPr/>
        </p:nvSpPr>
        <p:spPr>
          <a:xfrm>
            <a:off x="225589" y="3801979"/>
            <a:ext cx="3895728" cy="1243417"/>
          </a:xfrm>
          <a:prstGeom prst="rect">
            <a:avLst/>
          </a:prstGeom>
          <a:noFill/>
        </p:spPr>
        <p:txBody>
          <a:bodyPr wrap="square" rtlCol="0">
            <a:spAutoFit/>
          </a:bodyPr>
          <a:lstStyle/>
          <a:p>
            <a:pPr algn="l">
              <a:buNone/>
            </a:pPr>
            <a:r>
              <a:rPr lang="en-US" sz="2200" b="1" dirty="0" smtClean="0"/>
              <a:t> </a:t>
            </a:r>
            <a:r>
              <a:rPr lang="en-US" sz="2200" b="1" dirty="0" err="1" smtClean="0"/>
              <a:t>Addr</a:t>
            </a:r>
            <a:r>
              <a:rPr lang="en-US" sz="2200" b="1" dirty="0" smtClean="0"/>
              <a:t>-interleave blocks</a:t>
            </a:r>
          </a:p>
          <a:p>
            <a:pPr algn="l">
              <a:buFont typeface="Verdana" pitchFamily="34" charset="0"/>
              <a:buChar char="+"/>
            </a:pPr>
            <a:r>
              <a:rPr lang="en-US" sz="2200" dirty="0" smtClean="0"/>
              <a:t> High effective capacity</a:t>
            </a:r>
          </a:p>
          <a:p>
            <a:pPr algn="l">
              <a:buFont typeface="Verdana" pitchFamily="34" charset="0"/>
              <a:buChar char="−"/>
            </a:pPr>
            <a:r>
              <a:rPr lang="en-US" sz="2200" dirty="0" smtClean="0"/>
              <a:t> Slow access</a:t>
            </a:r>
          </a:p>
        </p:txBody>
      </p:sp>
      <p:sp>
        <p:nvSpPr>
          <p:cNvPr id="110" name="TextBox 109"/>
          <p:cNvSpPr txBox="1"/>
          <p:nvPr/>
        </p:nvSpPr>
        <p:spPr>
          <a:xfrm>
            <a:off x="4362450" y="3800475"/>
            <a:ext cx="4314825" cy="1988237"/>
          </a:xfrm>
          <a:prstGeom prst="rect">
            <a:avLst/>
          </a:prstGeom>
          <a:noFill/>
        </p:spPr>
        <p:txBody>
          <a:bodyPr wrap="square" rtlCol="0">
            <a:spAutoFit/>
          </a:bodyPr>
          <a:lstStyle/>
          <a:p>
            <a:pPr algn="l">
              <a:buNone/>
            </a:pPr>
            <a:r>
              <a:rPr lang="en-US" sz="2200" b="1" dirty="0" smtClean="0"/>
              <a:t> Each block cached locally</a:t>
            </a:r>
          </a:p>
          <a:p>
            <a:pPr algn="l">
              <a:buFont typeface="Verdana" pitchFamily="34" charset="0"/>
              <a:buChar char="+"/>
            </a:pPr>
            <a:r>
              <a:rPr lang="en-US" sz="2200" dirty="0" smtClean="0"/>
              <a:t> Fast access (local)</a:t>
            </a:r>
          </a:p>
          <a:p>
            <a:pPr algn="l">
              <a:buFont typeface="Verdana" pitchFamily="34" charset="0"/>
              <a:buChar char="−"/>
            </a:pPr>
            <a:r>
              <a:rPr lang="en-US" sz="2200" dirty="0" smtClean="0"/>
              <a:t> Low capacity (replicas)</a:t>
            </a:r>
          </a:p>
          <a:p>
            <a:pPr algn="l">
              <a:buFont typeface="Verdana" pitchFamily="34" charset="0"/>
              <a:buChar char="−"/>
              <a:tabLst>
                <a:tab pos="228600" algn="l"/>
              </a:tabLst>
            </a:pPr>
            <a:r>
              <a:rPr lang="en-US" sz="2200" dirty="0" smtClean="0"/>
              <a:t> Coherence: via indirection</a:t>
            </a:r>
            <a:br>
              <a:rPr lang="en-US" sz="2200" dirty="0" smtClean="0"/>
            </a:br>
            <a:r>
              <a:rPr lang="en-US" sz="2200" dirty="0" smtClean="0"/>
              <a:t>	(distributed directory)</a:t>
            </a:r>
            <a:endParaRPr lang="en-US" sz="2200" dirty="0"/>
          </a:p>
        </p:txBody>
      </p:sp>
      <p:cxnSp>
        <p:nvCxnSpPr>
          <p:cNvPr id="51" name="Straight Arrow Connector 50"/>
          <p:cNvCxnSpPr/>
          <p:nvPr/>
        </p:nvCxnSpPr>
        <p:spPr bwMode="auto">
          <a:xfrm rot="5400000" flipH="1" flipV="1">
            <a:off x="6205143" y="2214960"/>
            <a:ext cx="391320" cy="1588"/>
          </a:xfrm>
          <a:prstGeom prst="straightConnector1">
            <a:avLst/>
          </a:prstGeom>
          <a:solidFill>
            <a:schemeClr val="bg1"/>
          </a:solidFill>
          <a:ln w="38100" cap="flat" cmpd="sng" algn="ctr">
            <a:solidFill>
              <a:schemeClr val="tx1"/>
            </a:solidFill>
            <a:prstDash val="solid"/>
            <a:round/>
            <a:headEnd type="triangle" w="med" len="med"/>
            <a:tailEnd type="none"/>
          </a:ln>
          <a:effectLst/>
        </p:spPr>
      </p:cxnSp>
    </p:spTree>
  </p:cSld>
  <p:clrMapOvr>
    <a:masterClrMapping/>
  </p:clrMapOvr>
  <p:transition advTm="600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40003"/>
                                        </p:tgtEl>
                                        <p:attrNameLst>
                                          <p:attrName>style.opacity</p:attrName>
                                        </p:attrNameLst>
                                      </p:cBhvr>
                                      <p:to>
                                        <p:strVal val="0.1"/>
                                      </p:to>
                                    </p:set>
                                    <p:animEffect filter="image" prLst="opacity: 0.1">
                                      <p:cBhvr rctx="IE">
                                        <p:cTn id="7" dur="indefinite"/>
                                        <p:tgtEl>
                                          <p:spTgt spid="640003"/>
                                        </p:tgtEl>
                                      </p:cBhvr>
                                    </p:animEffect>
                                  </p:childTnLst>
                                </p:cTn>
                              </p:par>
                              <p:par>
                                <p:cTn id="8" presetID="9" presetClass="emph" presetSubtype="0" grpId="0" nodeType="withEffect">
                                  <p:stCondLst>
                                    <p:cond delay="0"/>
                                  </p:stCondLst>
                                  <p:childTnLst>
                                    <p:set>
                                      <p:cBhvr rctx="PPT">
                                        <p:cTn id="9" dur="indefinite"/>
                                        <p:tgtEl>
                                          <p:spTgt spid="640004"/>
                                        </p:tgtEl>
                                        <p:attrNameLst>
                                          <p:attrName>style.opacity</p:attrName>
                                        </p:attrNameLst>
                                      </p:cBhvr>
                                      <p:to>
                                        <p:strVal val="0.1"/>
                                      </p:to>
                                    </p:set>
                                    <p:animEffect filter="image" prLst="opacity: 0.1">
                                      <p:cBhvr rctx="IE">
                                        <p:cTn id="10" dur="indefinite"/>
                                        <p:tgtEl>
                                          <p:spTgt spid="640004"/>
                                        </p:tgtEl>
                                      </p:cBhvr>
                                    </p:animEffect>
                                  </p:childTnLst>
                                </p:cTn>
                              </p:par>
                              <p:par>
                                <p:cTn id="11" presetID="9" presetClass="emph" presetSubtype="0" grpId="0" nodeType="withEffect">
                                  <p:stCondLst>
                                    <p:cond delay="0"/>
                                  </p:stCondLst>
                                  <p:childTnLst>
                                    <p:set>
                                      <p:cBhvr rctx="PPT">
                                        <p:cTn id="12" dur="indefinite"/>
                                        <p:tgtEl>
                                          <p:spTgt spid="640022"/>
                                        </p:tgtEl>
                                        <p:attrNameLst>
                                          <p:attrName>style.opacity</p:attrName>
                                        </p:attrNameLst>
                                      </p:cBhvr>
                                      <p:to>
                                        <p:strVal val="0.1"/>
                                      </p:to>
                                    </p:set>
                                    <p:animEffect filter="image" prLst="opacity: 0.1">
                                      <p:cBhvr rctx="IE">
                                        <p:cTn id="13" dur="indefinite"/>
                                        <p:tgtEl>
                                          <p:spTgt spid="640022"/>
                                        </p:tgtEl>
                                      </p:cBhvr>
                                    </p:animEffect>
                                  </p:childTnLst>
                                </p:cTn>
                              </p:par>
                              <p:par>
                                <p:cTn id="14" presetID="9" presetClass="emph" presetSubtype="0" grpId="0" nodeType="withEffect">
                                  <p:stCondLst>
                                    <p:cond delay="0"/>
                                  </p:stCondLst>
                                  <p:childTnLst>
                                    <p:set>
                                      <p:cBhvr rctx="PPT">
                                        <p:cTn id="15" dur="indefinite"/>
                                        <p:tgtEl>
                                          <p:spTgt spid="640021"/>
                                        </p:tgtEl>
                                        <p:attrNameLst>
                                          <p:attrName>style.opacity</p:attrName>
                                        </p:attrNameLst>
                                      </p:cBhvr>
                                      <p:to>
                                        <p:strVal val="0.1"/>
                                      </p:to>
                                    </p:set>
                                    <p:animEffect filter="image" prLst="opacity: 0.1">
                                      <p:cBhvr rctx="IE">
                                        <p:cTn id="16" dur="indefinite"/>
                                        <p:tgtEl>
                                          <p:spTgt spid="640021"/>
                                        </p:tgtEl>
                                      </p:cBhvr>
                                    </p:animEffect>
                                  </p:childTnLst>
                                </p:cTn>
                              </p:par>
                              <p:par>
                                <p:cTn id="17" presetID="9" presetClass="emph" presetSubtype="0" grpId="0" nodeType="withEffect">
                                  <p:stCondLst>
                                    <p:cond delay="0"/>
                                  </p:stCondLst>
                                  <p:childTnLst>
                                    <p:set>
                                      <p:cBhvr rctx="PPT">
                                        <p:cTn id="18" dur="indefinite"/>
                                        <p:tgtEl>
                                          <p:spTgt spid="640019"/>
                                        </p:tgtEl>
                                        <p:attrNameLst>
                                          <p:attrName>style.opacity</p:attrName>
                                        </p:attrNameLst>
                                      </p:cBhvr>
                                      <p:to>
                                        <p:strVal val="0.1"/>
                                      </p:to>
                                    </p:set>
                                    <p:animEffect filter="image" prLst="opacity: 0.1">
                                      <p:cBhvr rctx="IE">
                                        <p:cTn id="19" dur="indefinite"/>
                                        <p:tgtEl>
                                          <p:spTgt spid="640019"/>
                                        </p:tgtEl>
                                      </p:cBhvr>
                                    </p:animEffect>
                                  </p:childTnLst>
                                </p:cTn>
                              </p:par>
                              <p:par>
                                <p:cTn id="20" presetID="9" presetClass="emph" presetSubtype="0" grpId="0" nodeType="withEffect">
                                  <p:stCondLst>
                                    <p:cond delay="0"/>
                                  </p:stCondLst>
                                  <p:childTnLst>
                                    <p:set>
                                      <p:cBhvr rctx="PPT">
                                        <p:cTn id="21" dur="indefinite"/>
                                        <p:tgtEl>
                                          <p:spTgt spid="640043"/>
                                        </p:tgtEl>
                                        <p:attrNameLst>
                                          <p:attrName>style.opacity</p:attrName>
                                        </p:attrNameLst>
                                      </p:cBhvr>
                                      <p:to>
                                        <p:strVal val="0.1"/>
                                      </p:to>
                                    </p:set>
                                    <p:animEffect filter="image" prLst="opacity: 0.1">
                                      <p:cBhvr rctx="IE">
                                        <p:cTn id="22" dur="indefinite"/>
                                        <p:tgtEl>
                                          <p:spTgt spid="640043"/>
                                        </p:tgtEl>
                                      </p:cBhvr>
                                    </p:animEffect>
                                  </p:childTnLst>
                                </p:cTn>
                              </p:par>
                              <p:par>
                                <p:cTn id="23" presetID="9" presetClass="emph" presetSubtype="0" grpId="0" nodeType="withEffect">
                                  <p:stCondLst>
                                    <p:cond delay="0"/>
                                  </p:stCondLst>
                                  <p:childTnLst>
                                    <p:set>
                                      <p:cBhvr rctx="PPT">
                                        <p:cTn id="24" dur="indefinite"/>
                                        <p:tgtEl>
                                          <p:spTgt spid="640044"/>
                                        </p:tgtEl>
                                        <p:attrNameLst>
                                          <p:attrName>style.opacity</p:attrName>
                                        </p:attrNameLst>
                                      </p:cBhvr>
                                      <p:to>
                                        <p:strVal val="0.1"/>
                                      </p:to>
                                    </p:set>
                                    <p:animEffect filter="image" prLst="opacity: 0.1">
                                      <p:cBhvr rctx="IE">
                                        <p:cTn id="25" dur="indefinite"/>
                                        <p:tgtEl>
                                          <p:spTgt spid="640044"/>
                                        </p:tgtEl>
                                      </p:cBhvr>
                                    </p:animEffect>
                                  </p:childTnLst>
                                </p:cTn>
                              </p:par>
                              <p:par>
                                <p:cTn id="26" presetID="9" presetClass="emph" presetSubtype="0" grpId="0" nodeType="withEffect">
                                  <p:stCondLst>
                                    <p:cond delay="0"/>
                                  </p:stCondLst>
                                  <p:childTnLst>
                                    <p:set>
                                      <p:cBhvr rctx="PPT">
                                        <p:cTn id="27" dur="indefinite"/>
                                        <p:tgtEl>
                                          <p:spTgt spid="640045"/>
                                        </p:tgtEl>
                                        <p:attrNameLst>
                                          <p:attrName>style.opacity</p:attrName>
                                        </p:attrNameLst>
                                      </p:cBhvr>
                                      <p:to>
                                        <p:strVal val="0.1"/>
                                      </p:to>
                                    </p:set>
                                    <p:animEffect filter="image" prLst="opacity: 0.1">
                                      <p:cBhvr rctx="IE">
                                        <p:cTn id="28" dur="indefinite"/>
                                        <p:tgtEl>
                                          <p:spTgt spid="640045"/>
                                        </p:tgtEl>
                                      </p:cBhvr>
                                    </p:animEffect>
                                  </p:childTnLst>
                                </p:cTn>
                              </p:par>
                              <p:par>
                                <p:cTn id="29" presetID="9" presetClass="emph" presetSubtype="0" grpId="0" nodeType="withEffect">
                                  <p:stCondLst>
                                    <p:cond delay="0"/>
                                  </p:stCondLst>
                                  <p:childTnLst>
                                    <p:set>
                                      <p:cBhvr rctx="PPT">
                                        <p:cTn id="30" dur="indefinite"/>
                                        <p:tgtEl>
                                          <p:spTgt spid="640046"/>
                                        </p:tgtEl>
                                        <p:attrNameLst>
                                          <p:attrName>style.opacity</p:attrName>
                                        </p:attrNameLst>
                                      </p:cBhvr>
                                      <p:to>
                                        <p:strVal val="0.1"/>
                                      </p:to>
                                    </p:set>
                                    <p:animEffect filter="image" prLst="opacity: 0.1">
                                      <p:cBhvr rctx="IE">
                                        <p:cTn id="31" dur="indefinite"/>
                                        <p:tgtEl>
                                          <p:spTgt spid="640046"/>
                                        </p:tgtEl>
                                      </p:cBhvr>
                                    </p:animEffect>
                                  </p:childTnLst>
                                </p:cTn>
                              </p:par>
                              <p:par>
                                <p:cTn id="32" presetID="9" presetClass="emph" presetSubtype="0" grpId="0" nodeType="withEffect">
                                  <p:stCondLst>
                                    <p:cond delay="0"/>
                                  </p:stCondLst>
                                  <p:childTnLst>
                                    <p:set>
                                      <p:cBhvr rctx="PPT">
                                        <p:cTn id="33" dur="indefinite"/>
                                        <p:tgtEl>
                                          <p:spTgt spid="640062"/>
                                        </p:tgtEl>
                                        <p:attrNameLst>
                                          <p:attrName>style.opacity</p:attrName>
                                        </p:attrNameLst>
                                      </p:cBhvr>
                                      <p:to>
                                        <p:strVal val="0.1"/>
                                      </p:to>
                                    </p:set>
                                    <p:animEffect filter="image" prLst="opacity: 0.1">
                                      <p:cBhvr rctx="IE">
                                        <p:cTn id="34" dur="indefinite"/>
                                        <p:tgtEl>
                                          <p:spTgt spid="640062"/>
                                        </p:tgtEl>
                                      </p:cBhvr>
                                    </p:animEffect>
                                  </p:childTnLst>
                                </p:cTn>
                              </p:par>
                              <p:par>
                                <p:cTn id="35" presetID="9" presetClass="emph" presetSubtype="0" grpId="0" nodeType="withEffect">
                                  <p:stCondLst>
                                    <p:cond delay="0"/>
                                  </p:stCondLst>
                                  <p:childTnLst>
                                    <p:set>
                                      <p:cBhvr rctx="PPT">
                                        <p:cTn id="36" dur="indefinite"/>
                                        <p:tgtEl>
                                          <p:spTgt spid="640061"/>
                                        </p:tgtEl>
                                        <p:attrNameLst>
                                          <p:attrName>style.opacity</p:attrName>
                                        </p:attrNameLst>
                                      </p:cBhvr>
                                      <p:to>
                                        <p:strVal val="0.1"/>
                                      </p:to>
                                    </p:set>
                                    <p:animEffect filter="image" prLst="opacity: 0.1">
                                      <p:cBhvr rctx="IE">
                                        <p:cTn id="37" dur="indefinite"/>
                                        <p:tgtEl>
                                          <p:spTgt spid="640061"/>
                                        </p:tgtEl>
                                      </p:cBhvr>
                                    </p:animEffect>
                                  </p:childTnLst>
                                </p:cTn>
                              </p:par>
                              <p:par>
                                <p:cTn id="38" presetID="9" presetClass="emph" presetSubtype="0" grpId="0" nodeType="withEffect">
                                  <p:stCondLst>
                                    <p:cond delay="0"/>
                                  </p:stCondLst>
                                  <p:childTnLst>
                                    <p:set>
                                      <p:cBhvr rctx="PPT">
                                        <p:cTn id="39" dur="indefinite"/>
                                        <p:tgtEl>
                                          <p:spTgt spid="640060"/>
                                        </p:tgtEl>
                                        <p:attrNameLst>
                                          <p:attrName>style.opacity</p:attrName>
                                        </p:attrNameLst>
                                      </p:cBhvr>
                                      <p:to>
                                        <p:strVal val="0.1"/>
                                      </p:to>
                                    </p:set>
                                    <p:animEffect filter="image" prLst="opacity: 0.1">
                                      <p:cBhvr rctx="IE">
                                        <p:cTn id="40" dur="indefinite"/>
                                        <p:tgtEl>
                                          <p:spTgt spid="640060"/>
                                        </p:tgtEl>
                                      </p:cBhvr>
                                    </p:animEffect>
                                  </p:childTnLst>
                                </p:cTn>
                              </p:par>
                              <p:par>
                                <p:cTn id="41" presetID="9" presetClass="emph" presetSubtype="0" grpId="0" nodeType="withEffect">
                                  <p:stCondLst>
                                    <p:cond delay="0"/>
                                  </p:stCondLst>
                                  <p:childTnLst>
                                    <p:set>
                                      <p:cBhvr rctx="PPT">
                                        <p:cTn id="42" dur="indefinite"/>
                                        <p:tgtEl>
                                          <p:spTgt spid="640059"/>
                                        </p:tgtEl>
                                        <p:attrNameLst>
                                          <p:attrName>style.opacity</p:attrName>
                                        </p:attrNameLst>
                                      </p:cBhvr>
                                      <p:to>
                                        <p:strVal val="0.1"/>
                                      </p:to>
                                    </p:set>
                                    <p:animEffect filter="image" prLst="opacity: 0.1">
                                      <p:cBhvr rctx="IE">
                                        <p:cTn id="43" dur="indefinite"/>
                                        <p:tgtEl>
                                          <p:spTgt spid="640059"/>
                                        </p:tgtEl>
                                      </p:cBhvr>
                                    </p:animEffect>
                                  </p:childTnLst>
                                </p:cTn>
                              </p:par>
                              <p:par>
                                <p:cTn id="44" presetID="9" presetClass="emph" presetSubtype="0" grpId="0" nodeType="withEffect">
                                  <p:stCondLst>
                                    <p:cond delay="0"/>
                                  </p:stCondLst>
                                  <p:childTnLst>
                                    <p:set>
                                      <p:cBhvr rctx="PPT">
                                        <p:cTn id="45" dur="indefinite"/>
                                        <p:tgtEl>
                                          <p:spTgt spid="640007"/>
                                        </p:tgtEl>
                                        <p:attrNameLst>
                                          <p:attrName>style.opacity</p:attrName>
                                        </p:attrNameLst>
                                      </p:cBhvr>
                                      <p:to>
                                        <p:strVal val="0.1"/>
                                      </p:to>
                                    </p:set>
                                    <p:animEffect filter="image" prLst="opacity: 0.1">
                                      <p:cBhvr rctx="IE">
                                        <p:cTn id="46" dur="indefinite"/>
                                        <p:tgtEl>
                                          <p:spTgt spid="640007"/>
                                        </p:tgtEl>
                                      </p:cBhvr>
                                    </p:animEffect>
                                  </p:childTnLst>
                                </p:cTn>
                              </p:par>
                              <p:par>
                                <p:cTn id="47" presetID="9" presetClass="emph" presetSubtype="0" grpId="0" nodeType="withEffect">
                                  <p:stCondLst>
                                    <p:cond delay="0"/>
                                  </p:stCondLst>
                                  <p:childTnLst>
                                    <p:set>
                                      <p:cBhvr rctx="PPT">
                                        <p:cTn id="48" dur="indefinite"/>
                                        <p:tgtEl>
                                          <p:spTgt spid="640008"/>
                                        </p:tgtEl>
                                        <p:attrNameLst>
                                          <p:attrName>style.opacity</p:attrName>
                                        </p:attrNameLst>
                                      </p:cBhvr>
                                      <p:to>
                                        <p:strVal val="0.1"/>
                                      </p:to>
                                    </p:set>
                                    <p:animEffect filter="image" prLst="opacity: 0.1">
                                      <p:cBhvr rctx="IE">
                                        <p:cTn id="49" dur="indefinite"/>
                                        <p:tgtEl>
                                          <p:spTgt spid="640008"/>
                                        </p:tgtEl>
                                      </p:cBhvr>
                                    </p:animEffect>
                                  </p:childTnLst>
                                </p:cTn>
                              </p:par>
                              <p:par>
                                <p:cTn id="50" presetID="9" presetClass="emph" presetSubtype="0" grpId="0" nodeType="withEffect">
                                  <p:stCondLst>
                                    <p:cond delay="0"/>
                                  </p:stCondLst>
                                  <p:childTnLst>
                                    <p:set>
                                      <p:cBhvr rctx="PPT">
                                        <p:cTn id="51" dur="indefinite"/>
                                        <p:tgtEl>
                                          <p:spTgt spid="640023"/>
                                        </p:tgtEl>
                                        <p:attrNameLst>
                                          <p:attrName>style.opacity</p:attrName>
                                        </p:attrNameLst>
                                      </p:cBhvr>
                                      <p:to>
                                        <p:strVal val="0.1"/>
                                      </p:to>
                                    </p:set>
                                    <p:animEffect filter="image" prLst="opacity: 0.1">
                                      <p:cBhvr rctx="IE">
                                        <p:cTn id="52" dur="indefinite"/>
                                        <p:tgtEl>
                                          <p:spTgt spid="640023"/>
                                        </p:tgtEl>
                                      </p:cBhvr>
                                    </p:animEffect>
                                  </p:childTnLst>
                                </p:cTn>
                              </p:par>
                              <p:par>
                                <p:cTn id="53" presetID="9" presetClass="emph" presetSubtype="0" grpId="0" nodeType="withEffect">
                                  <p:stCondLst>
                                    <p:cond delay="0"/>
                                  </p:stCondLst>
                                  <p:childTnLst>
                                    <p:set>
                                      <p:cBhvr rctx="PPT">
                                        <p:cTn id="54" dur="indefinite"/>
                                        <p:tgtEl>
                                          <p:spTgt spid="640025"/>
                                        </p:tgtEl>
                                        <p:attrNameLst>
                                          <p:attrName>style.opacity</p:attrName>
                                        </p:attrNameLst>
                                      </p:cBhvr>
                                      <p:to>
                                        <p:strVal val="0.1"/>
                                      </p:to>
                                    </p:set>
                                    <p:animEffect filter="image" prLst="opacity: 0.1">
                                      <p:cBhvr rctx="IE">
                                        <p:cTn id="55" dur="indefinite"/>
                                        <p:tgtEl>
                                          <p:spTgt spid="640025"/>
                                        </p:tgtEl>
                                      </p:cBhvr>
                                    </p:animEffect>
                                  </p:childTnLst>
                                </p:cTn>
                              </p:par>
                              <p:par>
                                <p:cTn id="56" presetID="9" presetClass="emph" presetSubtype="0" grpId="0" nodeType="withEffect">
                                  <p:stCondLst>
                                    <p:cond delay="0"/>
                                  </p:stCondLst>
                                  <p:childTnLst>
                                    <p:set>
                                      <p:cBhvr rctx="PPT">
                                        <p:cTn id="57" dur="indefinite"/>
                                        <p:tgtEl>
                                          <p:spTgt spid="640026"/>
                                        </p:tgtEl>
                                        <p:attrNameLst>
                                          <p:attrName>style.opacity</p:attrName>
                                        </p:attrNameLst>
                                      </p:cBhvr>
                                      <p:to>
                                        <p:strVal val="0.1"/>
                                      </p:to>
                                    </p:set>
                                    <p:animEffect filter="image" prLst="opacity: 0.1">
                                      <p:cBhvr rctx="IE">
                                        <p:cTn id="58" dur="indefinite"/>
                                        <p:tgtEl>
                                          <p:spTgt spid="640026"/>
                                        </p:tgtEl>
                                      </p:cBhvr>
                                    </p:animEffect>
                                  </p:childTnLst>
                                </p:cTn>
                              </p:par>
                              <p:par>
                                <p:cTn id="59" presetID="9" presetClass="emph" presetSubtype="0" grpId="0" nodeType="withEffect">
                                  <p:stCondLst>
                                    <p:cond delay="0"/>
                                  </p:stCondLst>
                                  <p:childTnLst>
                                    <p:set>
                                      <p:cBhvr rctx="PPT">
                                        <p:cTn id="60" dur="indefinite"/>
                                        <p:tgtEl>
                                          <p:spTgt spid="640047"/>
                                        </p:tgtEl>
                                        <p:attrNameLst>
                                          <p:attrName>style.opacity</p:attrName>
                                        </p:attrNameLst>
                                      </p:cBhvr>
                                      <p:to>
                                        <p:strVal val="0.1"/>
                                      </p:to>
                                    </p:set>
                                    <p:animEffect filter="image" prLst="opacity: 0.1">
                                      <p:cBhvr rctx="IE">
                                        <p:cTn id="61" dur="indefinite"/>
                                        <p:tgtEl>
                                          <p:spTgt spid="640047"/>
                                        </p:tgtEl>
                                      </p:cBhvr>
                                    </p:animEffect>
                                  </p:childTnLst>
                                </p:cTn>
                              </p:par>
                              <p:par>
                                <p:cTn id="62" presetID="9" presetClass="emph" presetSubtype="0" grpId="0" nodeType="withEffect">
                                  <p:stCondLst>
                                    <p:cond delay="0"/>
                                  </p:stCondLst>
                                  <p:childTnLst>
                                    <p:set>
                                      <p:cBhvr rctx="PPT">
                                        <p:cTn id="63" dur="indefinite"/>
                                        <p:tgtEl>
                                          <p:spTgt spid="640050"/>
                                        </p:tgtEl>
                                        <p:attrNameLst>
                                          <p:attrName>style.opacity</p:attrName>
                                        </p:attrNameLst>
                                      </p:cBhvr>
                                      <p:to>
                                        <p:strVal val="0.1"/>
                                      </p:to>
                                    </p:set>
                                    <p:animEffect filter="image" prLst="opacity: 0.1">
                                      <p:cBhvr rctx="IE">
                                        <p:cTn id="64" dur="indefinite"/>
                                        <p:tgtEl>
                                          <p:spTgt spid="640050"/>
                                        </p:tgtEl>
                                      </p:cBhvr>
                                    </p:animEffect>
                                  </p:childTnLst>
                                </p:cTn>
                              </p:par>
                              <p:par>
                                <p:cTn id="65" presetID="9" presetClass="emph" presetSubtype="0" grpId="0" nodeType="withEffect">
                                  <p:stCondLst>
                                    <p:cond delay="0"/>
                                  </p:stCondLst>
                                  <p:childTnLst>
                                    <p:set>
                                      <p:cBhvr rctx="PPT">
                                        <p:cTn id="66" dur="indefinite"/>
                                        <p:tgtEl>
                                          <p:spTgt spid="640064"/>
                                        </p:tgtEl>
                                        <p:attrNameLst>
                                          <p:attrName>style.opacity</p:attrName>
                                        </p:attrNameLst>
                                      </p:cBhvr>
                                      <p:to>
                                        <p:strVal val="0.1"/>
                                      </p:to>
                                    </p:set>
                                    <p:animEffect filter="image" prLst="opacity: 0.1">
                                      <p:cBhvr rctx="IE">
                                        <p:cTn id="67" dur="indefinite"/>
                                        <p:tgtEl>
                                          <p:spTgt spid="640064"/>
                                        </p:tgtEl>
                                      </p:cBhvr>
                                    </p:animEffect>
                                  </p:childTnLst>
                                </p:cTn>
                              </p:par>
                              <p:par>
                                <p:cTn id="68" presetID="9" presetClass="emph" presetSubtype="0" grpId="0" nodeType="withEffect">
                                  <p:stCondLst>
                                    <p:cond delay="0"/>
                                  </p:stCondLst>
                                  <p:childTnLst>
                                    <p:set>
                                      <p:cBhvr rctx="PPT">
                                        <p:cTn id="69" dur="indefinite"/>
                                        <p:tgtEl>
                                          <p:spTgt spid="640063"/>
                                        </p:tgtEl>
                                        <p:attrNameLst>
                                          <p:attrName>style.opacity</p:attrName>
                                        </p:attrNameLst>
                                      </p:cBhvr>
                                      <p:to>
                                        <p:strVal val="0.1"/>
                                      </p:to>
                                    </p:set>
                                    <p:animEffect filter="image" prLst="opacity: 0.1">
                                      <p:cBhvr rctx="IE">
                                        <p:cTn id="70" dur="indefinite"/>
                                        <p:tgtEl>
                                          <p:spTgt spid="640063"/>
                                        </p:tgtEl>
                                      </p:cBhvr>
                                    </p:animEffect>
                                  </p:childTnLst>
                                </p:cTn>
                              </p:par>
                              <p:par>
                                <p:cTn id="71" presetID="9" presetClass="emph" presetSubtype="0" grpId="0" nodeType="withEffect">
                                  <p:stCondLst>
                                    <p:cond delay="0"/>
                                  </p:stCondLst>
                                  <p:childTnLst>
                                    <p:set>
                                      <p:cBhvr rctx="PPT">
                                        <p:cTn id="72" dur="indefinite"/>
                                        <p:tgtEl>
                                          <p:spTgt spid="640020"/>
                                        </p:tgtEl>
                                        <p:attrNameLst>
                                          <p:attrName>style.opacity</p:attrName>
                                        </p:attrNameLst>
                                      </p:cBhvr>
                                      <p:to>
                                        <p:strVal val="0.1"/>
                                      </p:to>
                                    </p:set>
                                    <p:animEffect filter="image" prLst="opacity: 0.1">
                                      <p:cBhvr rctx="IE">
                                        <p:cTn id="73" dur="indefinite"/>
                                        <p:tgtEl>
                                          <p:spTgt spid="640020"/>
                                        </p:tgtEl>
                                      </p:cBhvr>
                                    </p:animEffect>
                                  </p:childTnLst>
                                </p:cTn>
                              </p:par>
                              <p:par>
                                <p:cTn id="74" presetID="9" presetClass="emph" presetSubtype="0" grpId="0" nodeType="withEffect">
                                  <p:stCondLst>
                                    <p:cond delay="0"/>
                                  </p:stCondLst>
                                  <p:childTnLst>
                                    <p:set>
                                      <p:cBhvr rctx="PPT">
                                        <p:cTn id="75" dur="indefinite"/>
                                        <p:tgtEl>
                                          <p:spTgt spid="640024"/>
                                        </p:tgtEl>
                                        <p:attrNameLst>
                                          <p:attrName>style.opacity</p:attrName>
                                        </p:attrNameLst>
                                      </p:cBhvr>
                                      <p:to>
                                        <p:strVal val="0.1"/>
                                      </p:to>
                                    </p:set>
                                    <p:animEffect filter="image" prLst="opacity: 0.1">
                                      <p:cBhvr rctx="IE">
                                        <p:cTn id="76" dur="indefinite"/>
                                        <p:tgtEl>
                                          <p:spTgt spid="640024"/>
                                        </p:tgtEl>
                                      </p:cBhvr>
                                    </p:animEffect>
                                  </p:childTnLst>
                                </p:cTn>
                              </p:par>
                              <p:par>
                                <p:cTn id="77" presetID="9" presetClass="emph" presetSubtype="0" grpId="1" nodeType="withEffect">
                                  <p:stCondLst>
                                    <p:cond delay="0"/>
                                  </p:stCondLst>
                                  <p:childTnLst>
                                    <p:set>
                                      <p:cBhvr rctx="PPT">
                                        <p:cTn id="78" dur="indefinite"/>
                                        <p:tgtEl>
                                          <p:spTgt spid="640044"/>
                                        </p:tgtEl>
                                        <p:attrNameLst>
                                          <p:attrName>style.opacity</p:attrName>
                                        </p:attrNameLst>
                                      </p:cBhvr>
                                      <p:to>
                                        <p:strVal val="0.1"/>
                                      </p:to>
                                    </p:set>
                                    <p:animEffect filter="image" prLst="opacity: 0.1">
                                      <p:cBhvr rctx="IE">
                                        <p:cTn id="79" dur="indefinite"/>
                                        <p:tgtEl>
                                          <p:spTgt spid="640044"/>
                                        </p:tgtEl>
                                      </p:cBhvr>
                                    </p:animEffect>
                                  </p:childTnLst>
                                </p:cTn>
                              </p:par>
                              <p:par>
                                <p:cTn id="80" presetID="9" presetClass="emph" presetSubtype="0" grpId="0" nodeType="withEffect">
                                  <p:stCondLst>
                                    <p:cond delay="0"/>
                                  </p:stCondLst>
                                  <p:childTnLst>
                                    <p:set>
                                      <p:cBhvr rctx="PPT">
                                        <p:cTn id="81" dur="indefinite"/>
                                        <p:tgtEl>
                                          <p:spTgt spid="640048"/>
                                        </p:tgtEl>
                                        <p:attrNameLst>
                                          <p:attrName>style.opacity</p:attrName>
                                        </p:attrNameLst>
                                      </p:cBhvr>
                                      <p:to>
                                        <p:strVal val="0.1"/>
                                      </p:to>
                                    </p:set>
                                    <p:animEffect filter="image" prLst="opacity: 0.1">
                                      <p:cBhvr rctx="IE">
                                        <p:cTn id="82" dur="indefinite"/>
                                        <p:tgtEl>
                                          <p:spTgt spid="640048"/>
                                        </p:tgtEl>
                                      </p:cBhvr>
                                    </p:animEffect>
                                  </p:childTnLst>
                                </p:cTn>
                              </p:par>
                              <p:par>
                                <p:cTn id="83" presetID="9" presetClass="emph" presetSubtype="0" grpId="0" nodeType="withEffect">
                                  <p:stCondLst>
                                    <p:cond delay="0"/>
                                  </p:stCondLst>
                                  <p:childTnLst>
                                    <p:set>
                                      <p:cBhvr rctx="PPT">
                                        <p:cTn id="84" dur="indefinite"/>
                                        <p:tgtEl>
                                          <p:spTgt spid="640005"/>
                                        </p:tgtEl>
                                        <p:attrNameLst>
                                          <p:attrName>style.opacity</p:attrName>
                                        </p:attrNameLst>
                                      </p:cBhvr>
                                      <p:to>
                                        <p:strVal val="0.1"/>
                                      </p:to>
                                    </p:set>
                                    <p:animEffect filter="image" prLst="opacity: 0.1">
                                      <p:cBhvr rctx="IE">
                                        <p:cTn id="85" dur="indefinite"/>
                                        <p:tgtEl>
                                          <p:spTgt spid="640005"/>
                                        </p:tgtEl>
                                      </p:cBhvr>
                                    </p:animEffect>
                                  </p:childTnLst>
                                </p:cTn>
                              </p:par>
                              <p:par>
                                <p:cTn id="86" presetID="9" presetClass="emph" presetSubtype="0" grpId="0" nodeType="withEffect">
                                  <p:stCondLst>
                                    <p:cond delay="0"/>
                                  </p:stCondLst>
                                  <p:childTnLst>
                                    <p:set>
                                      <p:cBhvr rctx="PPT">
                                        <p:cTn id="87" dur="indefinite"/>
                                        <p:tgtEl>
                                          <p:spTgt spid="640009"/>
                                        </p:tgtEl>
                                        <p:attrNameLst>
                                          <p:attrName>style.opacity</p:attrName>
                                        </p:attrNameLst>
                                      </p:cBhvr>
                                      <p:to>
                                        <p:strVal val="0.1"/>
                                      </p:to>
                                    </p:set>
                                    <p:animEffect filter="image" prLst="opacity: 0.1">
                                      <p:cBhvr rctx="IE">
                                        <p:cTn id="88" dur="indefinite"/>
                                        <p:tgtEl>
                                          <p:spTgt spid="640009"/>
                                        </p:tgtEl>
                                      </p:cBhvr>
                                    </p:animEffect>
                                  </p:childTnLst>
                                </p:cTn>
                              </p:par>
                              <p:par>
                                <p:cTn id="89" presetID="9" presetClass="emph" presetSubtype="0" grpId="1" nodeType="withEffect">
                                  <p:stCondLst>
                                    <p:cond delay="0"/>
                                  </p:stCondLst>
                                  <p:childTnLst>
                                    <p:set>
                                      <p:cBhvr rctx="PPT">
                                        <p:cTn id="90" dur="indefinite"/>
                                        <p:tgtEl>
                                          <p:spTgt spid="640024"/>
                                        </p:tgtEl>
                                        <p:attrNameLst>
                                          <p:attrName>style.opacity</p:attrName>
                                        </p:attrNameLst>
                                      </p:cBhvr>
                                      <p:to>
                                        <p:strVal val="1"/>
                                      </p:to>
                                    </p:set>
                                    <p:animEffect filter="image" prLst="opacity: 1">
                                      <p:cBhvr rctx="IE">
                                        <p:cTn id="91" dur="indefinite"/>
                                        <p:tgtEl>
                                          <p:spTgt spid="640024"/>
                                        </p:tgtEl>
                                      </p:cBhvr>
                                    </p:animEffect>
                                  </p:childTnLst>
                                </p:cTn>
                              </p:par>
                              <p:par>
                                <p:cTn id="92" presetID="9" presetClass="emph" presetSubtype="0" grpId="1" nodeType="withEffect">
                                  <p:stCondLst>
                                    <p:cond delay="0"/>
                                  </p:stCondLst>
                                  <p:childTnLst>
                                    <p:set>
                                      <p:cBhvr rctx="PPT">
                                        <p:cTn id="93" dur="indefinite"/>
                                        <p:tgtEl>
                                          <p:spTgt spid="640045"/>
                                        </p:tgtEl>
                                        <p:attrNameLst>
                                          <p:attrName>style.opacity</p:attrName>
                                        </p:attrNameLst>
                                      </p:cBhvr>
                                      <p:to>
                                        <p:strVal val="1"/>
                                      </p:to>
                                    </p:set>
                                    <p:animEffect filter="image" prLst="opacity: 1">
                                      <p:cBhvr rctx="IE">
                                        <p:cTn id="94" dur="indefinite"/>
                                        <p:tgtEl>
                                          <p:spTgt spid="640045"/>
                                        </p:tgtEl>
                                      </p:cBhvr>
                                    </p:animEffect>
                                  </p:childTnLst>
                                </p:cTn>
                              </p:par>
                              <p:par>
                                <p:cTn id="95" presetID="9" presetClass="emph" presetSubtype="0" grpId="1" nodeType="withEffect">
                                  <p:stCondLst>
                                    <p:cond delay="0"/>
                                  </p:stCondLst>
                                  <p:childTnLst>
                                    <p:set>
                                      <p:cBhvr rctx="PPT">
                                        <p:cTn id="96" dur="indefinite"/>
                                        <p:tgtEl>
                                          <p:spTgt spid="640063"/>
                                        </p:tgtEl>
                                        <p:attrNameLst>
                                          <p:attrName>style.opacity</p:attrName>
                                        </p:attrNameLst>
                                      </p:cBhvr>
                                      <p:to>
                                        <p:strVal val="1"/>
                                      </p:to>
                                    </p:set>
                                    <p:animEffect filter="image" prLst="opacity: 1">
                                      <p:cBhvr rctx="IE">
                                        <p:cTn id="97" dur="indefinite"/>
                                        <p:tgtEl>
                                          <p:spTgt spid="640063"/>
                                        </p:tgtEl>
                                      </p:cBhvr>
                                    </p:animEffect>
                                  </p:childTnLst>
                                </p:cTn>
                              </p:par>
                              <p:par>
                                <p:cTn id="98" presetID="9" presetClass="emph" presetSubtype="0" grpId="0" nodeType="withEffect">
                                  <p:stCondLst>
                                    <p:cond delay="0"/>
                                  </p:stCondLst>
                                  <p:childTnLst>
                                    <p:set>
                                      <p:cBhvr rctx="PPT">
                                        <p:cTn id="99" dur="indefinite"/>
                                        <p:tgtEl>
                                          <p:spTgt spid="640066"/>
                                        </p:tgtEl>
                                        <p:attrNameLst>
                                          <p:attrName>style.opacity</p:attrName>
                                        </p:attrNameLst>
                                      </p:cBhvr>
                                      <p:to>
                                        <p:strVal val="0.1"/>
                                      </p:to>
                                    </p:set>
                                    <p:animEffect filter="image" prLst="opacity: 0.1">
                                      <p:cBhvr rctx="IE">
                                        <p:cTn id="100" dur="indefinite"/>
                                        <p:tgtEl>
                                          <p:spTgt spid="640066"/>
                                        </p:tgtEl>
                                      </p:cBhvr>
                                    </p:animEffect>
                                  </p:childTnLst>
                                </p:cTn>
                              </p:par>
                              <p:par>
                                <p:cTn id="101" presetID="9" presetClass="emph" presetSubtype="0" grpId="0" nodeType="withEffect">
                                  <p:stCondLst>
                                    <p:cond delay="0"/>
                                  </p:stCondLst>
                                  <p:childTnLst>
                                    <p:set>
                                      <p:cBhvr rctx="PPT">
                                        <p:cTn id="102" dur="indefinite"/>
                                        <p:tgtEl>
                                          <p:spTgt spid="640010"/>
                                        </p:tgtEl>
                                        <p:attrNameLst>
                                          <p:attrName>style.opacity</p:attrName>
                                        </p:attrNameLst>
                                      </p:cBhvr>
                                      <p:to>
                                        <p:strVal val="0.1"/>
                                      </p:to>
                                    </p:set>
                                    <p:animEffect filter="image" prLst="opacity: 0.1">
                                      <p:cBhvr rctx="IE">
                                        <p:cTn id="103" dur="indefinite"/>
                                        <p:tgtEl>
                                          <p:spTgt spid="64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animBg="1"/>
      <p:bldP spid="640004" grpId="0" animBg="1"/>
      <p:bldP spid="640005" grpId="0" animBg="1"/>
      <p:bldP spid="640007" grpId="0" animBg="1"/>
      <p:bldP spid="640008" grpId="0" animBg="1"/>
      <p:bldP spid="640009" grpId="0" animBg="1"/>
      <p:bldP spid="640010" grpId="0" animBg="1"/>
      <p:bldP spid="640019" grpId="0" animBg="1"/>
      <p:bldP spid="640020" grpId="0" animBg="1"/>
      <p:bldP spid="640021" grpId="0" animBg="1"/>
      <p:bldP spid="640022" grpId="0" animBg="1"/>
      <p:bldP spid="640023" grpId="0" animBg="1"/>
      <p:bldP spid="640024" grpId="0" animBg="1"/>
      <p:bldP spid="640024" grpId="1" animBg="1"/>
      <p:bldP spid="640025" grpId="0" animBg="1"/>
      <p:bldP spid="640026" grpId="0" animBg="1"/>
      <p:bldP spid="640043" grpId="0" animBg="1"/>
      <p:bldP spid="640044" grpId="0" animBg="1"/>
      <p:bldP spid="640044" grpId="1" animBg="1"/>
      <p:bldP spid="640045" grpId="0" animBg="1"/>
      <p:bldP spid="640045" grpId="1" animBg="1"/>
      <p:bldP spid="640046" grpId="0" animBg="1"/>
      <p:bldP spid="640047" grpId="0" animBg="1"/>
      <p:bldP spid="640048" grpId="0" animBg="1"/>
      <p:bldP spid="640050" grpId="0" animBg="1"/>
      <p:bldP spid="640059" grpId="0" animBg="1"/>
      <p:bldP spid="640060" grpId="0" animBg="1"/>
      <p:bldP spid="640061" grpId="0" animBg="1"/>
      <p:bldP spid="640062" grpId="0" animBg="1"/>
      <p:bldP spid="640063" grpId="0" animBg="1"/>
      <p:bldP spid="640063" grpId="1" animBg="1"/>
      <p:bldP spid="640064" grpId="0" animBg="1"/>
      <p:bldP spid="640066" grpId="0" animBg="1"/>
    </p:bld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a:t>© </a:t>
            </a:r>
            <a:r>
              <a:rPr lang="en-US" dirty="0" smtClean="0"/>
              <a:t>2009 Hardavellas</a:t>
            </a:r>
            <a:endParaRPr lang="en-US" dirty="0"/>
          </a:p>
        </p:txBody>
      </p:sp>
      <p:sp>
        <p:nvSpPr>
          <p:cNvPr id="16" name="Slide Number Placeholder 4"/>
          <p:cNvSpPr>
            <a:spLocks noGrp="1"/>
          </p:cNvSpPr>
          <p:nvPr>
            <p:ph type="sldNum" sz="quarter" idx="4294967295"/>
          </p:nvPr>
        </p:nvSpPr>
        <p:spPr>
          <a:xfrm>
            <a:off x="2717800" y="6483350"/>
            <a:ext cx="2133600" cy="476250"/>
          </a:xfrm>
          <a:prstGeom prst="rect">
            <a:avLst/>
          </a:prstGeom>
        </p:spPr>
        <p:txBody>
          <a:bodyPr/>
          <a:lstStyle/>
          <a:p>
            <a:fld id="{7040668C-D800-4C1B-8D0D-63A4DAD9EF80}" type="slidenum">
              <a:rPr lang="en-US"/>
              <a:pPr/>
              <a:t>417</a:t>
            </a:fld>
            <a:endParaRPr lang="en-US"/>
          </a:p>
        </p:txBody>
      </p:sp>
      <p:sp>
        <p:nvSpPr>
          <p:cNvPr id="735234" name="Rectangle 2"/>
          <p:cNvSpPr>
            <a:spLocks noGrp="1" noChangeArrowheads="1"/>
          </p:cNvSpPr>
          <p:nvPr>
            <p:ph type="title"/>
          </p:nvPr>
        </p:nvSpPr>
        <p:spPr/>
        <p:txBody>
          <a:bodyPr/>
          <a:lstStyle/>
          <a:p>
            <a:r>
              <a:rPr lang="en-US" dirty="0"/>
              <a:t>Where to </a:t>
            </a:r>
            <a:r>
              <a:rPr lang="en-US" dirty="0" smtClean="0"/>
              <a:t>Place </a:t>
            </a:r>
            <a:r>
              <a:rPr lang="en-US" dirty="0"/>
              <a:t>the </a:t>
            </a:r>
            <a:r>
              <a:rPr lang="en-US" dirty="0" smtClean="0"/>
              <a:t>Data</a:t>
            </a:r>
            <a:r>
              <a:rPr lang="en-US" dirty="0"/>
              <a:t>?</a:t>
            </a:r>
          </a:p>
        </p:txBody>
      </p:sp>
      <p:sp>
        <p:nvSpPr>
          <p:cNvPr id="735235" name="Rectangle 3"/>
          <p:cNvSpPr>
            <a:spLocks noGrp="1" noChangeArrowheads="1"/>
          </p:cNvSpPr>
          <p:nvPr>
            <p:ph type="body" idx="1"/>
          </p:nvPr>
        </p:nvSpPr>
        <p:spPr>
          <a:xfrm>
            <a:off x="447675" y="1181100"/>
            <a:ext cx="8296275" cy="5029200"/>
          </a:xfrm>
        </p:spPr>
        <p:txBody>
          <a:bodyPr/>
          <a:lstStyle/>
          <a:p>
            <a:r>
              <a:rPr lang="en-US" dirty="0"/>
              <a:t>Close to where they are used!</a:t>
            </a:r>
          </a:p>
          <a:p>
            <a:r>
              <a:rPr lang="en-US" dirty="0"/>
              <a:t>Accessed by single core: migrate locally</a:t>
            </a:r>
          </a:p>
          <a:p>
            <a:r>
              <a:rPr lang="en-US" dirty="0"/>
              <a:t>Accessed by many </a:t>
            </a:r>
            <a:r>
              <a:rPr lang="en-US" dirty="0" smtClean="0"/>
              <a:t>cores: replicate (?)</a:t>
            </a:r>
            <a:endParaRPr lang="en-US" dirty="0"/>
          </a:p>
          <a:p>
            <a:pPr lvl="1"/>
            <a:r>
              <a:rPr lang="en-US" dirty="0"/>
              <a:t>I</a:t>
            </a:r>
            <a:r>
              <a:rPr lang="en-US" dirty="0" smtClean="0"/>
              <a:t>f read-only, replication is OK</a:t>
            </a:r>
            <a:endParaRPr lang="en-US" dirty="0"/>
          </a:p>
          <a:p>
            <a:pPr lvl="1"/>
            <a:r>
              <a:rPr lang="en-US" dirty="0"/>
              <a:t>I</a:t>
            </a:r>
            <a:r>
              <a:rPr lang="en-US" dirty="0" smtClean="0"/>
              <a:t>f read-write, coherence a problem</a:t>
            </a:r>
          </a:p>
          <a:p>
            <a:pPr lvl="2"/>
            <a:r>
              <a:rPr lang="en-US" dirty="0" smtClean="0"/>
              <a:t>Low reuse: evenly distribute across sharers</a:t>
            </a:r>
          </a:p>
          <a:p>
            <a:endParaRPr lang="en-US" dirty="0"/>
          </a:p>
          <a:p>
            <a:pPr lvl="1"/>
            <a:endParaRPr lang="en-US" dirty="0"/>
          </a:p>
        </p:txBody>
      </p:sp>
      <p:sp>
        <p:nvSpPr>
          <p:cNvPr id="735236" name="Line 4"/>
          <p:cNvSpPr>
            <a:spLocks noChangeShapeType="1"/>
          </p:cNvSpPr>
          <p:nvPr/>
        </p:nvSpPr>
        <p:spPr bwMode="auto">
          <a:xfrm>
            <a:off x="2647950" y="6210300"/>
            <a:ext cx="3771900" cy="0"/>
          </a:xfrm>
          <a:prstGeom prst="line">
            <a:avLst/>
          </a:prstGeom>
          <a:noFill/>
          <a:ln w="38100">
            <a:solidFill>
              <a:schemeClr val="tx1"/>
            </a:solidFill>
            <a:round/>
            <a:headEnd/>
            <a:tailEnd type="triangle" w="med" len="med"/>
          </a:ln>
          <a:effectLst/>
        </p:spPr>
        <p:txBody>
          <a:bodyPr/>
          <a:lstStyle/>
          <a:p>
            <a:endParaRPr lang="en-US"/>
          </a:p>
        </p:txBody>
      </p:sp>
      <p:sp>
        <p:nvSpPr>
          <p:cNvPr id="735237" name="Line 5"/>
          <p:cNvSpPr>
            <a:spLocks noChangeShapeType="1"/>
          </p:cNvSpPr>
          <p:nvPr/>
        </p:nvSpPr>
        <p:spPr bwMode="auto">
          <a:xfrm flipV="1">
            <a:off x="2657475" y="4333875"/>
            <a:ext cx="0" cy="1885950"/>
          </a:xfrm>
          <a:prstGeom prst="line">
            <a:avLst/>
          </a:prstGeom>
          <a:noFill/>
          <a:ln w="38100">
            <a:solidFill>
              <a:schemeClr val="tx1"/>
            </a:solidFill>
            <a:round/>
            <a:headEnd/>
            <a:tailEnd type="triangle" w="med" len="med"/>
          </a:ln>
          <a:effectLst/>
        </p:spPr>
        <p:txBody>
          <a:bodyPr/>
          <a:lstStyle/>
          <a:p>
            <a:endParaRPr lang="en-US"/>
          </a:p>
        </p:txBody>
      </p:sp>
      <p:sp>
        <p:nvSpPr>
          <p:cNvPr id="735238" name="Text Box 6"/>
          <p:cNvSpPr txBox="1">
            <a:spLocks noChangeArrowheads="1"/>
          </p:cNvSpPr>
          <p:nvPr/>
        </p:nvSpPr>
        <p:spPr bwMode="auto">
          <a:xfrm>
            <a:off x="6470650" y="5918200"/>
            <a:ext cx="1568450" cy="457200"/>
          </a:xfrm>
          <a:prstGeom prst="rect">
            <a:avLst/>
          </a:prstGeom>
          <a:noFill/>
          <a:ln w="9525" algn="ctr">
            <a:noFill/>
            <a:miter lim="800000"/>
            <a:headEnd/>
            <a:tailEnd/>
          </a:ln>
          <a:effectLst/>
        </p:spPr>
        <p:txBody>
          <a:bodyPr wrap="none">
            <a:spAutoFit/>
          </a:bodyPr>
          <a:lstStyle/>
          <a:p>
            <a:pPr marL="342900" indent="-342900" algn="l">
              <a:buFontTx/>
              <a:buNone/>
            </a:pPr>
            <a:r>
              <a:rPr lang="en-US" dirty="0"/>
              <a:t>sharers#</a:t>
            </a:r>
          </a:p>
        </p:txBody>
      </p:sp>
      <p:sp>
        <p:nvSpPr>
          <p:cNvPr id="735239" name="Text Box 7"/>
          <p:cNvSpPr txBox="1">
            <a:spLocks noChangeArrowheads="1"/>
          </p:cNvSpPr>
          <p:nvPr/>
        </p:nvSpPr>
        <p:spPr bwMode="auto">
          <a:xfrm>
            <a:off x="736600" y="4260850"/>
            <a:ext cx="1771650" cy="457200"/>
          </a:xfrm>
          <a:prstGeom prst="rect">
            <a:avLst/>
          </a:prstGeom>
          <a:noFill/>
          <a:ln w="9525" algn="ctr">
            <a:noFill/>
            <a:miter lim="800000"/>
            <a:headEnd/>
            <a:tailEnd/>
          </a:ln>
          <a:effectLst/>
        </p:spPr>
        <p:txBody>
          <a:bodyPr wrap="none">
            <a:spAutoFit/>
          </a:bodyPr>
          <a:lstStyle/>
          <a:p>
            <a:pPr marL="342900" indent="-342900" algn="l">
              <a:buFontTx/>
              <a:buNone/>
            </a:pPr>
            <a:r>
              <a:rPr lang="en-US" dirty="0"/>
              <a:t>read-write</a:t>
            </a:r>
          </a:p>
        </p:txBody>
      </p:sp>
      <p:sp>
        <p:nvSpPr>
          <p:cNvPr id="735240" name="Oval 8"/>
          <p:cNvSpPr>
            <a:spLocks noChangeArrowheads="1"/>
          </p:cNvSpPr>
          <p:nvPr/>
        </p:nvSpPr>
        <p:spPr bwMode="auto">
          <a:xfrm>
            <a:off x="2790825" y="4324350"/>
            <a:ext cx="685800" cy="1628775"/>
          </a:xfrm>
          <a:prstGeom prst="ellipse">
            <a:avLst/>
          </a:prstGeom>
          <a:solidFill>
            <a:schemeClr val="folHlink"/>
          </a:solidFill>
          <a:ln w="9525" algn="ctr">
            <a:solidFill>
              <a:schemeClr val="tx1"/>
            </a:solidFill>
            <a:round/>
            <a:headEnd/>
            <a:tailEnd/>
          </a:ln>
          <a:effectLst/>
        </p:spPr>
        <p:txBody>
          <a:bodyPr wrap="none" anchor="ctr"/>
          <a:lstStyle/>
          <a:p>
            <a:endParaRPr lang="en-US"/>
          </a:p>
        </p:txBody>
      </p:sp>
      <p:sp>
        <p:nvSpPr>
          <p:cNvPr id="735241" name="Oval 9"/>
          <p:cNvSpPr>
            <a:spLocks noChangeArrowheads="1"/>
          </p:cNvSpPr>
          <p:nvPr/>
        </p:nvSpPr>
        <p:spPr bwMode="auto">
          <a:xfrm>
            <a:off x="3648075" y="5514975"/>
            <a:ext cx="2476500" cy="561975"/>
          </a:xfrm>
          <a:prstGeom prst="ellipse">
            <a:avLst/>
          </a:prstGeom>
          <a:solidFill>
            <a:srgbClr val="CDCDCD"/>
          </a:solidFill>
          <a:ln w="9525" algn="ctr">
            <a:solidFill>
              <a:schemeClr val="tx1"/>
            </a:solidFill>
            <a:round/>
            <a:headEnd/>
            <a:tailEnd/>
          </a:ln>
          <a:effectLst/>
        </p:spPr>
        <p:txBody>
          <a:bodyPr wrap="none" anchor="ctr"/>
          <a:lstStyle/>
          <a:p>
            <a:pPr marL="342900" indent="-342900"/>
            <a:endParaRPr lang="en-US"/>
          </a:p>
        </p:txBody>
      </p:sp>
      <p:sp>
        <p:nvSpPr>
          <p:cNvPr id="735242" name="Oval 10"/>
          <p:cNvSpPr>
            <a:spLocks noChangeArrowheads="1"/>
          </p:cNvSpPr>
          <p:nvPr/>
        </p:nvSpPr>
        <p:spPr bwMode="auto">
          <a:xfrm>
            <a:off x="4343400" y="4238625"/>
            <a:ext cx="1771650" cy="1009650"/>
          </a:xfrm>
          <a:prstGeom prst="ellipse">
            <a:avLst/>
          </a:prstGeom>
          <a:solidFill>
            <a:srgbClr val="FFFF99"/>
          </a:solidFill>
          <a:ln w="9525" algn="ctr">
            <a:solidFill>
              <a:schemeClr val="tx1"/>
            </a:solidFill>
            <a:round/>
            <a:headEnd/>
            <a:tailEnd/>
          </a:ln>
          <a:effectLst/>
        </p:spPr>
        <p:txBody>
          <a:bodyPr wrap="none" anchor="ctr"/>
          <a:lstStyle/>
          <a:p>
            <a:endParaRPr lang="en-US"/>
          </a:p>
        </p:txBody>
      </p:sp>
      <p:sp>
        <p:nvSpPr>
          <p:cNvPr id="735243" name="Text Box 11"/>
          <p:cNvSpPr txBox="1">
            <a:spLocks noChangeArrowheads="1"/>
          </p:cNvSpPr>
          <p:nvPr/>
        </p:nvSpPr>
        <p:spPr bwMode="auto">
          <a:xfrm rot="-5400000">
            <a:off x="2423318" y="4898232"/>
            <a:ext cx="1370013" cy="457200"/>
          </a:xfrm>
          <a:prstGeom prst="rect">
            <a:avLst/>
          </a:prstGeom>
          <a:noFill/>
          <a:ln w="9525" algn="ctr">
            <a:noFill/>
            <a:miter lim="800000"/>
            <a:headEnd/>
            <a:tailEnd/>
          </a:ln>
          <a:effectLst/>
        </p:spPr>
        <p:txBody>
          <a:bodyPr>
            <a:spAutoFit/>
          </a:bodyPr>
          <a:lstStyle/>
          <a:p>
            <a:pPr marL="342900" indent="-342900" algn="l">
              <a:buFontTx/>
              <a:buNone/>
            </a:pPr>
            <a:r>
              <a:rPr lang="en-US"/>
              <a:t>migrate</a:t>
            </a:r>
          </a:p>
        </p:txBody>
      </p:sp>
      <p:sp>
        <p:nvSpPr>
          <p:cNvPr id="735244" name="Text Box 12"/>
          <p:cNvSpPr txBox="1">
            <a:spLocks noChangeArrowheads="1"/>
          </p:cNvSpPr>
          <p:nvPr/>
        </p:nvSpPr>
        <p:spPr bwMode="auto">
          <a:xfrm>
            <a:off x="4108450" y="5546725"/>
            <a:ext cx="1497013" cy="457200"/>
          </a:xfrm>
          <a:prstGeom prst="rect">
            <a:avLst/>
          </a:prstGeom>
          <a:noFill/>
          <a:ln w="9525" algn="ctr">
            <a:noFill/>
            <a:miter lim="800000"/>
            <a:headEnd/>
            <a:tailEnd/>
          </a:ln>
          <a:effectLst/>
        </p:spPr>
        <p:txBody>
          <a:bodyPr wrap="none">
            <a:spAutoFit/>
          </a:bodyPr>
          <a:lstStyle/>
          <a:p>
            <a:pPr marL="342900" indent="-342900" algn="l">
              <a:buFontTx/>
              <a:buNone/>
            </a:pPr>
            <a:r>
              <a:rPr lang="en-US"/>
              <a:t>replicate</a:t>
            </a:r>
          </a:p>
        </p:txBody>
      </p:sp>
      <p:sp>
        <p:nvSpPr>
          <p:cNvPr id="735245" name="Text Box 13"/>
          <p:cNvSpPr txBox="1">
            <a:spLocks noChangeArrowheads="1"/>
          </p:cNvSpPr>
          <p:nvPr/>
        </p:nvSpPr>
        <p:spPr bwMode="auto">
          <a:xfrm>
            <a:off x="4699000" y="4498975"/>
            <a:ext cx="1030288" cy="457200"/>
          </a:xfrm>
          <a:prstGeom prst="rect">
            <a:avLst/>
          </a:prstGeom>
          <a:noFill/>
          <a:ln w="9525" algn="ctr">
            <a:noFill/>
            <a:miter lim="800000"/>
            <a:headEnd/>
            <a:tailEnd/>
          </a:ln>
          <a:effectLst/>
        </p:spPr>
        <p:txBody>
          <a:bodyPr wrap="none">
            <a:spAutoFit/>
          </a:bodyPr>
          <a:lstStyle/>
          <a:p>
            <a:pPr marL="342900" indent="-342900" algn="l">
              <a:buFontTx/>
              <a:buNone/>
            </a:pPr>
            <a:r>
              <a:rPr lang="en-US"/>
              <a:t>share</a:t>
            </a:r>
          </a:p>
        </p:txBody>
      </p:sp>
      <p:sp>
        <p:nvSpPr>
          <p:cNvPr id="735246" name="Text Box 14"/>
          <p:cNvSpPr txBox="1">
            <a:spLocks noChangeArrowheads="1"/>
          </p:cNvSpPr>
          <p:nvPr/>
        </p:nvSpPr>
        <p:spPr bwMode="auto">
          <a:xfrm>
            <a:off x="784225" y="5584825"/>
            <a:ext cx="1651000" cy="457200"/>
          </a:xfrm>
          <a:prstGeom prst="rect">
            <a:avLst/>
          </a:prstGeom>
          <a:noFill/>
          <a:ln w="9525" algn="ctr">
            <a:noFill/>
            <a:miter lim="800000"/>
            <a:headEnd/>
            <a:tailEnd/>
          </a:ln>
          <a:effectLst/>
        </p:spPr>
        <p:txBody>
          <a:bodyPr wrap="none">
            <a:spAutoFit/>
          </a:bodyPr>
          <a:lstStyle/>
          <a:p>
            <a:pPr marL="342900" indent="-342900" algn="l">
              <a:buFontTx/>
              <a:buNone/>
            </a:pPr>
            <a:r>
              <a:rPr lang="en-US" dirty="0"/>
              <a:t>read-only</a:t>
            </a:r>
          </a:p>
        </p:txBody>
      </p:sp>
    </p:spTree>
    <p:custDataLst>
      <p:tags r:id="rId1"/>
    </p:custDataLst>
  </p:cSld>
  <p:clrMapOvr>
    <a:masterClrMapping/>
  </p:clrMapOvr>
  <p:transition advTm="1578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52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52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52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52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52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p:cBhvr override="childStyle">
                                        <p:cTn id="24" dur="500" fill="hold"/>
                                        <p:tgtEl>
                                          <p:spTgt spid="735235">
                                            <p:txEl>
                                              <p:pRg st="1" end="1"/>
                                            </p:txEl>
                                          </p:spTgt>
                                        </p:tgtEl>
                                        <p:attrNameLst>
                                          <p:attrName>style.color</p:attrName>
                                        </p:attrNameLst>
                                      </p:cBhvr>
                                      <p:to>
                                        <a:srgbClr val="FF0000"/>
                                      </p:to>
                                    </p:animClr>
                                  </p:childTnLst>
                                </p:cTn>
                              </p:par>
                              <p:par>
                                <p:cTn id="25" presetID="3" presetClass="emph" presetSubtype="2" fill="hold" nodeType="withEffect">
                                  <p:stCondLst>
                                    <p:cond delay="0"/>
                                  </p:stCondLst>
                                  <p:childTnLst>
                                    <p:animClr clrSpc="rgb">
                                      <p:cBhvr override="childStyle">
                                        <p:cTn id="26" dur="500" fill="hold"/>
                                        <p:tgtEl>
                                          <p:spTgt spid="735235">
                                            <p:txEl>
                                              <p:pRg st="2" end="2"/>
                                            </p:txEl>
                                          </p:spTgt>
                                        </p:tgtEl>
                                        <p:attrNameLst>
                                          <p:attrName>style.color</p:attrName>
                                        </p:attrNameLst>
                                      </p:cBhvr>
                                      <p:to>
                                        <a:srgbClr val="FF0000"/>
                                      </p:to>
                                    </p:animClr>
                                  </p:childTnLst>
                                </p:cTn>
                              </p:par>
                              <p:par>
                                <p:cTn id="27" presetID="5" presetClass="emph" presetSubtype="4" nodeType="withEffect">
                                  <p:stCondLst>
                                    <p:cond delay="0"/>
                                  </p:stCondLst>
                                  <p:childTnLst>
                                    <p:set>
                                      <p:cBhvr override="childStyle">
                                        <p:cTn id="28" dur="indefinite"/>
                                        <p:tgtEl>
                                          <p:spTgt spid="735235">
                                            <p:txEl>
                                              <p:pRg st="1" end="1"/>
                                            </p:txEl>
                                          </p:spTgt>
                                        </p:tgtEl>
                                        <p:attrNameLst>
                                          <p:attrName>style.fontStyle</p:attrName>
                                        </p:attrNameLst>
                                      </p:cBhvr>
                                      <p:to>
                                        <p:strVal val="normal"/>
                                      </p:to>
                                    </p:set>
                                    <p:set>
                                      <p:cBhvr override="childStyle">
                                        <p:cTn id="29" dur="indefinite"/>
                                        <p:tgtEl>
                                          <p:spTgt spid="735235">
                                            <p:txEl>
                                              <p:pRg st="1" end="1"/>
                                            </p:txEl>
                                          </p:spTgt>
                                        </p:tgtEl>
                                        <p:attrNameLst>
                                          <p:attrName>style.fontWeight</p:attrName>
                                        </p:attrNameLst>
                                      </p:cBhvr>
                                      <p:to>
                                        <p:strVal val="normal"/>
                                      </p:to>
                                    </p:set>
                                    <p:set>
                                      <p:cBhvr override="childStyle">
                                        <p:cTn id="30" dur="indefinite"/>
                                        <p:tgtEl>
                                          <p:spTgt spid="735235">
                                            <p:txEl>
                                              <p:pRg st="1" end="1"/>
                                            </p:txEl>
                                          </p:spTgt>
                                        </p:tgtEl>
                                        <p:attrNameLst>
                                          <p:attrName>style.textDecorationUnderline</p:attrName>
                                        </p:attrNameLst>
                                      </p:cBhvr>
                                      <p:to>
                                        <p:strVal val="true"/>
                                      </p:to>
                                    </p:set>
                                  </p:childTnLst>
                                </p:cTn>
                              </p:par>
                              <p:par>
                                <p:cTn id="31" presetID="5" presetClass="emph" presetSubtype="4" nodeType="withEffect">
                                  <p:stCondLst>
                                    <p:cond delay="0"/>
                                  </p:stCondLst>
                                  <p:childTnLst>
                                    <p:set>
                                      <p:cBhvr override="childStyle">
                                        <p:cTn id="32" dur="indefinite"/>
                                        <p:tgtEl>
                                          <p:spTgt spid="735235">
                                            <p:txEl>
                                              <p:pRg st="2" end="2"/>
                                            </p:txEl>
                                          </p:spTgt>
                                        </p:tgtEl>
                                        <p:attrNameLst>
                                          <p:attrName>style.fontStyle</p:attrName>
                                        </p:attrNameLst>
                                      </p:cBhvr>
                                      <p:to>
                                        <p:strVal val="normal"/>
                                      </p:to>
                                    </p:set>
                                    <p:set>
                                      <p:cBhvr override="childStyle">
                                        <p:cTn id="33" dur="indefinite"/>
                                        <p:tgtEl>
                                          <p:spTgt spid="735235">
                                            <p:txEl>
                                              <p:pRg st="2" end="2"/>
                                            </p:txEl>
                                          </p:spTgt>
                                        </p:tgtEl>
                                        <p:attrNameLst>
                                          <p:attrName>style.fontWeight</p:attrName>
                                        </p:attrNameLst>
                                      </p:cBhvr>
                                      <p:to>
                                        <p:strVal val="normal"/>
                                      </p:to>
                                    </p:set>
                                    <p:set>
                                      <p:cBhvr override="childStyle">
                                        <p:cTn id="34" dur="indefinite"/>
                                        <p:tgtEl>
                                          <p:spTgt spid="735235">
                                            <p:txEl>
                                              <p:pRg st="2" end="2"/>
                                            </p:txEl>
                                          </p:spTgt>
                                        </p:tgtEl>
                                        <p:attrNameLst>
                                          <p:attrName>style.textDecorationUnderline</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35236"/>
                                        </p:tgtEl>
                                        <p:attrNameLst>
                                          <p:attrName>style.visibility</p:attrName>
                                        </p:attrNameLst>
                                      </p:cBhvr>
                                      <p:to>
                                        <p:strVal val="visible"/>
                                      </p:to>
                                    </p:set>
                                    <p:animEffect transition="in" filter="fade">
                                      <p:cBhvr>
                                        <p:cTn id="39" dur="500"/>
                                        <p:tgtEl>
                                          <p:spTgt spid="7352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35238"/>
                                        </p:tgtEl>
                                        <p:attrNameLst>
                                          <p:attrName>style.visibility</p:attrName>
                                        </p:attrNameLst>
                                      </p:cBhvr>
                                      <p:to>
                                        <p:strVal val="visible"/>
                                      </p:to>
                                    </p:set>
                                    <p:animEffect transition="in" filter="fade">
                                      <p:cBhvr>
                                        <p:cTn id="42" dur="500"/>
                                        <p:tgtEl>
                                          <p:spTgt spid="73523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p:cBhvr override="childStyle">
                                        <p:cTn id="46" dur="500" fill="hold"/>
                                        <p:tgtEl>
                                          <p:spTgt spid="735235">
                                            <p:txEl>
                                              <p:pRg st="1" end="1"/>
                                            </p:txEl>
                                          </p:spTgt>
                                        </p:tgtEl>
                                        <p:attrNameLst>
                                          <p:attrName>style.color</p:attrName>
                                        </p:attrNameLst>
                                      </p:cBhvr>
                                      <p:to>
                                        <a:schemeClr val="tx1"/>
                                      </p:to>
                                    </p:animClr>
                                  </p:childTnLst>
                                </p:cTn>
                              </p:par>
                              <p:par>
                                <p:cTn id="47" presetID="3" presetClass="emph" presetSubtype="2" fill="hold" nodeType="withEffect">
                                  <p:stCondLst>
                                    <p:cond delay="0"/>
                                  </p:stCondLst>
                                  <p:childTnLst>
                                    <p:animClr clrSpc="rgb">
                                      <p:cBhvr override="childStyle">
                                        <p:cTn id="48" dur="500" fill="hold"/>
                                        <p:tgtEl>
                                          <p:spTgt spid="735235">
                                            <p:txEl>
                                              <p:pRg st="2" end="2"/>
                                            </p:txEl>
                                          </p:spTgt>
                                        </p:tgtEl>
                                        <p:attrNameLst>
                                          <p:attrName>style.color</p:attrName>
                                        </p:attrNameLst>
                                      </p:cBhvr>
                                      <p:to>
                                        <a:schemeClr val="tx1"/>
                                      </p:to>
                                    </p:animClr>
                                  </p:childTnLst>
                                </p:cTn>
                              </p:par>
                              <p:par>
                                <p:cTn id="49" presetID="3" presetClass="emph" presetSubtype="2" fill="hold" nodeType="withEffect">
                                  <p:stCondLst>
                                    <p:cond delay="0"/>
                                  </p:stCondLst>
                                  <p:childTnLst>
                                    <p:animClr clrSpc="rgb">
                                      <p:cBhvr override="childStyle">
                                        <p:cTn id="50" dur="500" fill="hold"/>
                                        <p:tgtEl>
                                          <p:spTgt spid="735235">
                                            <p:txEl>
                                              <p:pRg st="3" end="3"/>
                                            </p:txEl>
                                          </p:spTgt>
                                        </p:tgtEl>
                                        <p:attrNameLst>
                                          <p:attrName>style.color</p:attrName>
                                        </p:attrNameLst>
                                      </p:cBhvr>
                                      <p:to>
                                        <a:srgbClr val="FF0000"/>
                                      </p:to>
                                    </p:animClr>
                                  </p:childTnLst>
                                </p:cTn>
                              </p:par>
                              <p:par>
                                <p:cTn id="51" presetID="3" presetClass="emph" presetSubtype="2" fill="hold" nodeType="withEffect">
                                  <p:stCondLst>
                                    <p:cond delay="0"/>
                                  </p:stCondLst>
                                  <p:childTnLst>
                                    <p:animClr clrSpc="rgb">
                                      <p:cBhvr override="childStyle">
                                        <p:cTn id="52" dur="500" fill="hold"/>
                                        <p:tgtEl>
                                          <p:spTgt spid="735235">
                                            <p:txEl>
                                              <p:pRg st="4" end="4"/>
                                            </p:txEl>
                                          </p:spTgt>
                                        </p:tgtEl>
                                        <p:attrNameLst>
                                          <p:attrName>style.color</p:attrName>
                                        </p:attrNameLst>
                                      </p:cBhvr>
                                      <p:to>
                                        <a:srgbClr val="FF0000"/>
                                      </p:to>
                                    </p:animClr>
                                  </p:childTnLst>
                                </p:cTn>
                              </p:par>
                              <p:par>
                                <p:cTn id="53" presetID="5" presetClass="emph" presetSubtype="0" nodeType="withEffect">
                                  <p:stCondLst>
                                    <p:cond delay="0"/>
                                  </p:stCondLst>
                                  <p:childTnLst>
                                    <p:set>
                                      <p:cBhvr override="childStyle">
                                        <p:cTn id="54" dur="indefinite"/>
                                        <p:tgtEl>
                                          <p:spTgt spid="735235">
                                            <p:txEl>
                                              <p:pRg st="1" end="1"/>
                                            </p:txEl>
                                          </p:spTgt>
                                        </p:tgtEl>
                                        <p:attrNameLst>
                                          <p:attrName>style.fontStyle</p:attrName>
                                        </p:attrNameLst>
                                      </p:cBhvr>
                                      <p:to>
                                        <p:strVal val="normal"/>
                                      </p:to>
                                    </p:set>
                                    <p:set>
                                      <p:cBhvr override="childStyle">
                                        <p:cTn id="55" dur="indefinite"/>
                                        <p:tgtEl>
                                          <p:spTgt spid="735235">
                                            <p:txEl>
                                              <p:pRg st="1" end="1"/>
                                            </p:txEl>
                                          </p:spTgt>
                                        </p:tgtEl>
                                        <p:attrNameLst>
                                          <p:attrName>style.fontWeight</p:attrName>
                                        </p:attrNameLst>
                                      </p:cBhvr>
                                      <p:to>
                                        <p:strVal val="normal"/>
                                      </p:to>
                                    </p:set>
                                    <p:set>
                                      <p:cBhvr override="childStyle">
                                        <p:cTn id="56" dur="indefinite"/>
                                        <p:tgtEl>
                                          <p:spTgt spid="735235">
                                            <p:txEl>
                                              <p:pRg st="1" end="1"/>
                                            </p:txEl>
                                          </p:spTgt>
                                        </p:tgtEl>
                                        <p:attrNameLst>
                                          <p:attrName>style.textDecorationUnderline</p:attrName>
                                        </p:attrNameLst>
                                      </p:cBhvr>
                                      <p:to>
                                        <p:strVal val="false"/>
                                      </p:to>
                                    </p:set>
                                  </p:childTnLst>
                                </p:cTn>
                              </p:par>
                              <p:par>
                                <p:cTn id="57" presetID="5" presetClass="emph" presetSubtype="0" nodeType="withEffect">
                                  <p:stCondLst>
                                    <p:cond delay="0"/>
                                  </p:stCondLst>
                                  <p:childTnLst>
                                    <p:set>
                                      <p:cBhvr override="childStyle">
                                        <p:cTn id="58" dur="indefinite"/>
                                        <p:tgtEl>
                                          <p:spTgt spid="735235">
                                            <p:txEl>
                                              <p:pRg st="2" end="2"/>
                                            </p:txEl>
                                          </p:spTgt>
                                        </p:tgtEl>
                                        <p:attrNameLst>
                                          <p:attrName>style.fontStyle</p:attrName>
                                        </p:attrNameLst>
                                      </p:cBhvr>
                                      <p:to>
                                        <p:strVal val="normal"/>
                                      </p:to>
                                    </p:set>
                                    <p:set>
                                      <p:cBhvr override="childStyle">
                                        <p:cTn id="59" dur="indefinite"/>
                                        <p:tgtEl>
                                          <p:spTgt spid="735235">
                                            <p:txEl>
                                              <p:pRg st="2" end="2"/>
                                            </p:txEl>
                                          </p:spTgt>
                                        </p:tgtEl>
                                        <p:attrNameLst>
                                          <p:attrName>style.fontWeight</p:attrName>
                                        </p:attrNameLst>
                                      </p:cBhvr>
                                      <p:to>
                                        <p:strVal val="normal"/>
                                      </p:to>
                                    </p:set>
                                    <p:set>
                                      <p:cBhvr override="childStyle">
                                        <p:cTn id="60" dur="indefinite"/>
                                        <p:tgtEl>
                                          <p:spTgt spid="735235">
                                            <p:txEl>
                                              <p:pRg st="2" end="2"/>
                                            </p:txEl>
                                          </p:spTgt>
                                        </p:tgtEl>
                                        <p:attrNameLst>
                                          <p:attrName>style.textDecorationUnderline</p:attrName>
                                        </p:attrNameLst>
                                      </p:cBhvr>
                                      <p:to>
                                        <p:strVal val="false"/>
                                      </p:to>
                                    </p:set>
                                  </p:childTnLst>
                                </p:cTn>
                              </p:par>
                              <p:par>
                                <p:cTn id="61" presetID="5" presetClass="emph" presetSubtype="4" nodeType="withEffect">
                                  <p:stCondLst>
                                    <p:cond delay="0"/>
                                  </p:stCondLst>
                                  <p:childTnLst>
                                    <p:set>
                                      <p:cBhvr override="childStyle">
                                        <p:cTn id="62" dur="indefinite"/>
                                        <p:tgtEl>
                                          <p:spTgt spid="735235">
                                            <p:txEl>
                                              <p:pRg st="3" end="3"/>
                                            </p:txEl>
                                          </p:spTgt>
                                        </p:tgtEl>
                                        <p:attrNameLst>
                                          <p:attrName>style.fontStyle</p:attrName>
                                        </p:attrNameLst>
                                      </p:cBhvr>
                                      <p:to>
                                        <p:strVal val="normal"/>
                                      </p:to>
                                    </p:set>
                                    <p:set>
                                      <p:cBhvr override="childStyle">
                                        <p:cTn id="63" dur="indefinite"/>
                                        <p:tgtEl>
                                          <p:spTgt spid="735235">
                                            <p:txEl>
                                              <p:pRg st="3" end="3"/>
                                            </p:txEl>
                                          </p:spTgt>
                                        </p:tgtEl>
                                        <p:attrNameLst>
                                          <p:attrName>style.fontWeight</p:attrName>
                                        </p:attrNameLst>
                                      </p:cBhvr>
                                      <p:to>
                                        <p:strVal val="normal"/>
                                      </p:to>
                                    </p:set>
                                    <p:set>
                                      <p:cBhvr override="childStyle">
                                        <p:cTn id="64" dur="indefinite"/>
                                        <p:tgtEl>
                                          <p:spTgt spid="735235">
                                            <p:txEl>
                                              <p:pRg st="3" end="3"/>
                                            </p:txEl>
                                          </p:spTgt>
                                        </p:tgtEl>
                                        <p:attrNameLst>
                                          <p:attrName>style.textDecorationUnderline</p:attrName>
                                        </p:attrNameLst>
                                      </p:cBhvr>
                                      <p:to>
                                        <p:strVal val="true"/>
                                      </p:to>
                                    </p:set>
                                  </p:childTnLst>
                                </p:cTn>
                              </p:par>
                              <p:par>
                                <p:cTn id="65" presetID="5" presetClass="emph" presetSubtype="4" nodeType="withEffect">
                                  <p:stCondLst>
                                    <p:cond delay="0"/>
                                  </p:stCondLst>
                                  <p:childTnLst>
                                    <p:set>
                                      <p:cBhvr override="childStyle">
                                        <p:cTn id="66" dur="indefinite"/>
                                        <p:tgtEl>
                                          <p:spTgt spid="735235">
                                            <p:txEl>
                                              <p:pRg st="4" end="4"/>
                                            </p:txEl>
                                          </p:spTgt>
                                        </p:tgtEl>
                                        <p:attrNameLst>
                                          <p:attrName>style.fontStyle</p:attrName>
                                        </p:attrNameLst>
                                      </p:cBhvr>
                                      <p:to>
                                        <p:strVal val="normal"/>
                                      </p:to>
                                    </p:set>
                                    <p:set>
                                      <p:cBhvr override="childStyle">
                                        <p:cTn id="67" dur="indefinite"/>
                                        <p:tgtEl>
                                          <p:spTgt spid="735235">
                                            <p:txEl>
                                              <p:pRg st="4" end="4"/>
                                            </p:txEl>
                                          </p:spTgt>
                                        </p:tgtEl>
                                        <p:attrNameLst>
                                          <p:attrName>style.fontWeight</p:attrName>
                                        </p:attrNameLst>
                                      </p:cBhvr>
                                      <p:to>
                                        <p:strVal val="normal"/>
                                      </p:to>
                                    </p:set>
                                    <p:set>
                                      <p:cBhvr override="childStyle">
                                        <p:cTn id="68" dur="indefinite"/>
                                        <p:tgtEl>
                                          <p:spTgt spid="735235">
                                            <p:txEl>
                                              <p:pRg st="4" end="4"/>
                                            </p:txEl>
                                          </p:spTgt>
                                        </p:tgtEl>
                                        <p:attrNameLst>
                                          <p:attrName>style.textDecorationUnderline</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5237"/>
                                        </p:tgtEl>
                                        <p:attrNameLst>
                                          <p:attrName>style.visibility</p:attrName>
                                        </p:attrNameLst>
                                      </p:cBhvr>
                                      <p:to>
                                        <p:strVal val="visible"/>
                                      </p:to>
                                    </p:set>
                                    <p:animEffect transition="in" filter="fade">
                                      <p:cBhvr>
                                        <p:cTn id="73" dur="500"/>
                                        <p:tgtEl>
                                          <p:spTgt spid="7352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35239"/>
                                        </p:tgtEl>
                                        <p:attrNameLst>
                                          <p:attrName>style.visibility</p:attrName>
                                        </p:attrNameLst>
                                      </p:cBhvr>
                                      <p:to>
                                        <p:strVal val="visible"/>
                                      </p:to>
                                    </p:set>
                                    <p:animEffect transition="in" filter="fade">
                                      <p:cBhvr>
                                        <p:cTn id="76" dur="500"/>
                                        <p:tgtEl>
                                          <p:spTgt spid="7352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5246"/>
                                        </p:tgtEl>
                                        <p:attrNameLst>
                                          <p:attrName>style.visibility</p:attrName>
                                        </p:attrNameLst>
                                      </p:cBhvr>
                                      <p:to>
                                        <p:strVal val="visible"/>
                                      </p:to>
                                    </p:set>
                                    <p:animEffect transition="in" filter="fade">
                                      <p:cBhvr>
                                        <p:cTn id="79" dur="500"/>
                                        <p:tgtEl>
                                          <p:spTgt spid="73524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mph" presetSubtype="2" fill="hold" nodeType="clickEffect">
                                  <p:stCondLst>
                                    <p:cond delay="0"/>
                                  </p:stCondLst>
                                  <p:childTnLst>
                                    <p:animClr clrSpc="rgb">
                                      <p:cBhvr override="childStyle">
                                        <p:cTn id="83" dur="500" fill="hold"/>
                                        <p:tgtEl>
                                          <p:spTgt spid="735235">
                                            <p:txEl>
                                              <p:pRg st="3" end="3"/>
                                            </p:txEl>
                                          </p:spTgt>
                                        </p:tgtEl>
                                        <p:attrNameLst>
                                          <p:attrName>style.color</p:attrName>
                                        </p:attrNameLst>
                                      </p:cBhvr>
                                      <p:to>
                                        <a:schemeClr val="tx1"/>
                                      </p:to>
                                    </p:animClr>
                                  </p:childTnLst>
                                </p:cTn>
                              </p:par>
                              <p:par>
                                <p:cTn id="84" presetID="3" presetClass="emph" presetSubtype="2" fill="hold" nodeType="withEffect">
                                  <p:stCondLst>
                                    <p:cond delay="0"/>
                                  </p:stCondLst>
                                  <p:childTnLst>
                                    <p:animClr clrSpc="rgb">
                                      <p:cBhvr override="childStyle">
                                        <p:cTn id="85" dur="500" fill="hold"/>
                                        <p:tgtEl>
                                          <p:spTgt spid="735235">
                                            <p:txEl>
                                              <p:pRg st="4" end="4"/>
                                            </p:txEl>
                                          </p:spTgt>
                                        </p:tgtEl>
                                        <p:attrNameLst>
                                          <p:attrName>style.color</p:attrName>
                                        </p:attrNameLst>
                                      </p:cBhvr>
                                      <p:to>
                                        <a:schemeClr val="tx1"/>
                                      </p:to>
                                    </p:animClr>
                                  </p:childTnLst>
                                </p:cTn>
                              </p:par>
                              <p:par>
                                <p:cTn id="86" presetID="5" presetClass="emph" presetSubtype="0" nodeType="withEffect">
                                  <p:stCondLst>
                                    <p:cond delay="0"/>
                                  </p:stCondLst>
                                  <p:childTnLst>
                                    <p:set>
                                      <p:cBhvr override="childStyle">
                                        <p:cTn id="87" dur="indefinite"/>
                                        <p:tgtEl>
                                          <p:spTgt spid="735235">
                                            <p:txEl>
                                              <p:pRg st="3" end="3"/>
                                            </p:txEl>
                                          </p:spTgt>
                                        </p:tgtEl>
                                        <p:attrNameLst>
                                          <p:attrName>style.fontStyle</p:attrName>
                                        </p:attrNameLst>
                                      </p:cBhvr>
                                      <p:to>
                                        <p:strVal val="normal"/>
                                      </p:to>
                                    </p:set>
                                    <p:set>
                                      <p:cBhvr override="childStyle">
                                        <p:cTn id="88" dur="indefinite"/>
                                        <p:tgtEl>
                                          <p:spTgt spid="735235">
                                            <p:txEl>
                                              <p:pRg st="3" end="3"/>
                                            </p:txEl>
                                          </p:spTgt>
                                        </p:tgtEl>
                                        <p:attrNameLst>
                                          <p:attrName>style.fontWeight</p:attrName>
                                        </p:attrNameLst>
                                      </p:cBhvr>
                                      <p:to>
                                        <p:strVal val="normal"/>
                                      </p:to>
                                    </p:set>
                                    <p:set>
                                      <p:cBhvr override="childStyle">
                                        <p:cTn id="89" dur="indefinite"/>
                                        <p:tgtEl>
                                          <p:spTgt spid="735235">
                                            <p:txEl>
                                              <p:pRg st="3" end="3"/>
                                            </p:txEl>
                                          </p:spTgt>
                                        </p:tgtEl>
                                        <p:attrNameLst>
                                          <p:attrName>style.textDecorationUnderline</p:attrName>
                                        </p:attrNameLst>
                                      </p:cBhvr>
                                      <p:to>
                                        <p:strVal val="false"/>
                                      </p:to>
                                    </p:set>
                                  </p:childTnLst>
                                </p:cTn>
                              </p:par>
                              <p:par>
                                <p:cTn id="90" presetID="5" presetClass="emph" presetSubtype="0" nodeType="withEffect">
                                  <p:stCondLst>
                                    <p:cond delay="0"/>
                                  </p:stCondLst>
                                  <p:childTnLst>
                                    <p:set>
                                      <p:cBhvr override="childStyle">
                                        <p:cTn id="91" dur="indefinite"/>
                                        <p:tgtEl>
                                          <p:spTgt spid="735235">
                                            <p:txEl>
                                              <p:pRg st="4" end="4"/>
                                            </p:txEl>
                                          </p:spTgt>
                                        </p:tgtEl>
                                        <p:attrNameLst>
                                          <p:attrName>style.fontStyle</p:attrName>
                                        </p:attrNameLst>
                                      </p:cBhvr>
                                      <p:to>
                                        <p:strVal val="normal"/>
                                      </p:to>
                                    </p:set>
                                    <p:set>
                                      <p:cBhvr override="childStyle">
                                        <p:cTn id="92" dur="indefinite"/>
                                        <p:tgtEl>
                                          <p:spTgt spid="735235">
                                            <p:txEl>
                                              <p:pRg st="4" end="4"/>
                                            </p:txEl>
                                          </p:spTgt>
                                        </p:tgtEl>
                                        <p:attrNameLst>
                                          <p:attrName>style.fontWeight</p:attrName>
                                        </p:attrNameLst>
                                      </p:cBhvr>
                                      <p:to>
                                        <p:strVal val="normal"/>
                                      </p:to>
                                    </p:set>
                                    <p:set>
                                      <p:cBhvr override="childStyle">
                                        <p:cTn id="93" dur="indefinite"/>
                                        <p:tgtEl>
                                          <p:spTgt spid="735235">
                                            <p:txEl>
                                              <p:pRg st="4" end="4"/>
                                            </p:txEl>
                                          </p:spTgt>
                                        </p:tgtEl>
                                        <p:attrNameLst>
                                          <p:attrName>style.textDecorationUnderline</p:attrName>
                                        </p:attrNameLst>
                                      </p:cBhvr>
                                      <p:to>
                                        <p:strVal val="false"/>
                                      </p:to>
                                    </p:set>
                                  </p:childTnLst>
                                </p:cTn>
                              </p:par>
                              <p:par>
                                <p:cTn id="94" presetID="10" presetClass="entr" presetSubtype="0" fill="hold" grpId="0" nodeType="withEffect">
                                  <p:stCondLst>
                                    <p:cond delay="0"/>
                                  </p:stCondLst>
                                  <p:childTnLst>
                                    <p:set>
                                      <p:cBhvr>
                                        <p:cTn id="95" dur="1" fill="hold">
                                          <p:stCondLst>
                                            <p:cond delay="0"/>
                                          </p:stCondLst>
                                        </p:cTn>
                                        <p:tgtEl>
                                          <p:spTgt spid="735240"/>
                                        </p:tgtEl>
                                        <p:attrNameLst>
                                          <p:attrName>style.visibility</p:attrName>
                                        </p:attrNameLst>
                                      </p:cBhvr>
                                      <p:to>
                                        <p:strVal val="visible"/>
                                      </p:to>
                                    </p:set>
                                    <p:animEffect transition="in" filter="fade">
                                      <p:cBhvr>
                                        <p:cTn id="96" dur="500"/>
                                        <p:tgtEl>
                                          <p:spTgt spid="7352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35243"/>
                                        </p:tgtEl>
                                        <p:attrNameLst>
                                          <p:attrName>style.visibility</p:attrName>
                                        </p:attrNameLst>
                                      </p:cBhvr>
                                      <p:to>
                                        <p:strVal val="visible"/>
                                      </p:to>
                                    </p:set>
                                    <p:animEffect transition="in" filter="fade">
                                      <p:cBhvr>
                                        <p:cTn id="99" dur="500"/>
                                        <p:tgtEl>
                                          <p:spTgt spid="73524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735241"/>
                                        </p:tgtEl>
                                        <p:attrNameLst>
                                          <p:attrName>style.visibility</p:attrName>
                                        </p:attrNameLst>
                                      </p:cBhvr>
                                      <p:to>
                                        <p:strVal val="visible"/>
                                      </p:to>
                                    </p:set>
                                    <p:animEffect transition="in" filter="fade">
                                      <p:cBhvr>
                                        <p:cTn id="104" dur="500"/>
                                        <p:tgtEl>
                                          <p:spTgt spid="73524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35244"/>
                                        </p:tgtEl>
                                        <p:attrNameLst>
                                          <p:attrName>style.visibility</p:attrName>
                                        </p:attrNameLst>
                                      </p:cBhvr>
                                      <p:to>
                                        <p:strVal val="visible"/>
                                      </p:to>
                                    </p:set>
                                    <p:animEffect transition="in" filter="fade">
                                      <p:cBhvr>
                                        <p:cTn id="107" dur="500"/>
                                        <p:tgtEl>
                                          <p:spTgt spid="73524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35242"/>
                                        </p:tgtEl>
                                        <p:attrNameLst>
                                          <p:attrName>style.visibility</p:attrName>
                                        </p:attrNameLst>
                                      </p:cBhvr>
                                      <p:to>
                                        <p:strVal val="visible"/>
                                      </p:to>
                                    </p:set>
                                    <p:animEffect transition="in" filter="fade">
                                      <p:cBhvr>
                                        <p:cTn id="112" dur="500"/>
                                        <p:tgtEl>
                                          <p:spTgt spid="73524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35245"/>
                                        </p:tgtEl>
                                        <p:attrNameLst>
                                          <p:attrName>style.visibility</p:attrName>
                                        </p:attrNameLst>
                                      </p:cBhvr>
                                      <p:to>
                                        <p:strVal val="visible"/>
                                      </p:to>
                                    </p:set>
                                    <p:animEffect transition="in" filter="fade">
                                      <p:cBhvr>
                                        <p:cTn id="115" dur="500"/>
                                        <p:tgtEl>
                                          <p:spTgt spid="73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6" grpId="0" animBg="1"/>
      <p:bldP spid="735237" grpId="0" animBg="1"/>
      <p:bldP spid="735238" grpId="0"/>
      <p:bldP spid="735239" grpId="0"/>
      <p:bldP spid="735240" grpId="0" animBg="1"/>
      <p:bldP spid="735241" grpId="0" animBg="1"/>
      <p:bldP spid="735242" grpId="0" animBg="1"/>
      <p:bldP spid="735243" grpId="0"/>
      <p:bldP spid="735244" grpId="0"/>
      <p:bldP spid="735245" grpId="0"/>
      <p:bldP spid="735246" grpId="0"/>
    </p:bld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2717800" y="6483350"/>
            <a:ext cx="2133600" cy="476250"/>
          </a:xfrm>
          <a:prstGeom prst="rect">
            <a:avLst/>
          </a:prstGeom>
        </p:spPr>
        <p:txBody>
          <a:bodyPr/>
          <a:lstStyle/>
          <a:p>
            <a:fld id="{5A627301-0689-44F5-9288-75FFBA9ADFED}" type="slidenum">
              <a:rPr lang="en-US"/>
              <a:pPr/>
              <a:t>418</a:t>
            </a:fld>
            <a:endParaRPr lang="en-US" dirty="0"/>
          </a:p>
        </p:txBody>
      </p:sp>
      <p:sp>
        <p:nvSpPr>
          <p:cNvPr id="475138" name="Rectangle 2"/>
          <p:cNvSpPr>
            <a:spLocks noGrp="1" noChangeArrowheads="1"/>
          </p:cNvSpPr>
          <p:nvPr>
            <p:ph type="title"/>
          </p:nvPr>
        </p:nvSpPr>
        <p:spPr/>
        <p:txBody>
          <a:bodyPr/>
          <a:lstStyle/>
          <a:p>
            <a:r>
              <a:rPr lang="en-US" dirty="0" smtClean="0"/>
              <a:t>Methodology</a:t>
            </a:r>
            <a:endParaRPr lang="en-US" dirty="0"/>
          </a:p>
        </p:txBody>
      </p:sp>
      <p:sp>
        <p:nvSpPr>
          <p:cNvPr id="475139" name="Rectangle 3"/>
          <p:cNvSpPr>
            <a:spLocks noGrp="1" noChangeArrowheads="1"/>
          </p:cNvSpPr>
          <p:nvPr>
            <p:ph type="body" sz="half" idx="1"/>
          </p:nvPr>
        </p:nvSpPr>
        <p:spPr>
          <a:xfrm>
            <a:off x="0" y="1157539"/>
            <a:ext cx="9144000" cy="533400"/>
          </a:xfrm>
        </p:spPr>
        <p:txBody>
          <a:bodyPr/>
          <a:lstStyle/>
          <a:p>
            <a:pPr algn="ctr">
              <a:lnSpc>
                <a:spcPct val="90000"/>
              </a:lnSpc>
              <a:buNone/>
            </a:pPr>
            <a:r>
              <a:rPr lang="en-US" sz="2500" dirty="0" smtClean="0">
                <a:solidFill>
                  <a:schemeClr val="accent2"/>
                </a:solidFill>
              </a:rPr>
              <a:t>Flexus: </a:t>
            </a:r>
            <a:r>
              <a:rPr lang="en-US" sz="2200" dirty="0" smtClean="0"/>
              <a:t>Full-system cycle-accurate timing simulation</a:t>
            </a:r>
            <a:endParaRPr lang="en-US" sz="2200" dirty="0">
              <a:solidFill>
                <a:schemeClr val="accent2"/>
              </a:solidFill>
            </a:endParaRPr>
          </a:p>
        </p:txBody>
      </p:sp>
      <p:sp>
        <p:nvSpPr>
          <p:cNvPr id="475180" name="Rectangle 44"/>
          <p:cNvSpPr>
            <a:spLocks noGrp="1" noChangeArrowheads="1"/>
          </p:cNvSpPr>
          <p:nvPr>
            <p:ph type="body" sz="half" idx="2"/>
          </p:nvPr>
        </p:nvSpPr>
        <p:spPr>
          <a:xfrm>
            <a:off x="4695825" y="1971677"/>
            <a:ext cx="4229100" cy="4438648"/>
          </a:xfrm>
        </p:spPr>
        <p:txBody>
          <a:bodyPr/>
          <a:lstStyle/>
          <a:p>
            <a:pPr>
              <a:buFontTx/>
              <a:buNone/>
            </a:pPr>
            <a:r>
              <a:rPr lang="en-US" sz="2500" dirty="0">
                <a:solidFill>
                  <a:schemeClr val="accent2"/>
                </a:solidFill>
              </a:rPr>
              <a:t>Model </a:t>
            </a:r>
            <a:r>
              <a:rPr lang="en-US" sz="2500" dirty="0" smtClean="0">
                <a:solidFill>
                  <a:schemeClr val="accent2"/>
                </a:solidFill>
              </a:rPr>
              <a:t>Parameters</a:t>
            </a:r>
            <a:endParaRPr lang="en-US" sz="2100" dirty="0" smtClean="0"/>
          </a:p>
          <a:p>
            <a:r>
              <a:rPr lang="en-US" sz="2200" dirty="0" smtClean="0"/>
              <a:t>Tiled, LLC = L2</a:t>
            </a:r>
          </a:p>
          <a:p>
            <a:r>
              <a:rPr lang="en-US" sz="2200" dirty="0" smtClean="0"/>
              <a:t>Server/Scientific </a:t>
            </a:r>
            <a:r>
              <a:rPr lang="en-US" sz="2200" dirty="0" err="1" smtClean="0"/>
              <a:t>wrkld</a:t>
            </a:r>
            <a:r>
              <a:rPr lang="en-US" sz="2200" dirty="0" smtClean="0"/>
              <a:t>.</a:t>
            </a:r>
          </a:p>
          <a:p>
            <a:pPr lvl="1"/>
            <a:r>
              <a:rPr lang="en-US" sz="2200" dirty="0" smtClean="0"/>
              <a:t>16-cores, 1MB/core</a:t>
            </a:r>
          </a:p>
          <a:p>
            <a:r>
              <a:rPr lang="en-US" sz="2200" dirty="0" smtClean="0"/>
              <a:t>Multi-programmed </a:t>
            </a:r>
            <a:r>
              <a:rPr lang="en-US" sz="2200" dirty="0" err="1" smtClean="0"/>
              <a:t>wrkld</a:t>
            </a:r>
            <a:r>
              <a:rPr lang="en-US" sz="2200" dirty="0" smtClean="0"/>
              <a:t>.</a:t>
            </a:r>
          </a:p>
          <a:p>
            <a:pPr lvl="1"/>
            <a:r>
              <a:rPr lang="en-US" sz="2200" dirty="0" smtClean="0"/>
              <a:t>8-cores, 3MB/core</a:t>
            </a:r>
          </a:p>
          <a:p>
            <a:r>
              <a:rPr lang="en-US" sz="2200" dirty="0" err="1" smtClean="0"/>
              <a:t>OoO</a:t>
            </a:r>
            <a:r>
              <a:rPr lang="en-US" sz="2200" dirty="0" smtClean="0"/>
              <a:t>, 2GHz, 96-entry ROB</a:t>
            </a:r>
          </a:p>
          <a:p>
            <a:r>
              <a:rPr lang="en-US" sz="2200" dirty="0" smtClean="0"/>
              <a:t>Folded 2D-torus</a:t>
            </a:r>
          </a:p>
          <a:p>
            <a:pPr lvl="1"/>
            <a:r>
              <a:rPr lang="en-US" sz="2200" dirty="0" smtClean="0"/>
              <a:t>2-cycle router</a:t>
            </a:r>
          </a:p>
          <a:p>
            <a:pPr lvl="1"/>
            <a:r>
              <a:rPr lang="en-US" sz="2200" dirty="0" smtClean="0"/>
              <a:t>1-cycle link</a:t>
            </a:r>
          </a:p>
          <a:p>
            <a:r>
              <a:rPr lang="en-US" sz="2200" dirty="0" smtClean="0"/>
              <a:t>45ns memory</a:t>
            </a:r>
          </a:p>
        </p:txBody>
      </p:sp>
      <p:sp>
        <p:nvSpPr>
          <p:cNvPr id="475256" name="Rectangle 120"/>
          <p:cNvSpPr>
            <a:spLocks noChangeArrowheads="1"/>
          </p:cNvSpPr>
          <p:nvPr/>
        </p:nvSpPr>
        <p:spPr bwMode="auto">
          <a:xfrm>
            <a:off x="304800" y="2003760"/>
            <a:ext cx="4343400" cy="3876675"/>
          </a:xfrm>
          <a:prstGeom prst="rect">
            <a:avLst/>
          </a:prstGeom>
          <a:noFill/>
          <a:ln w="9525">
            <a:noFill/>
            <a:miter lim="800000"/>
            <a:headEnd/>
            <a:tailEnd/>
          </a:ln>
          <a:effectLst/>
        </p:spPr>
        <p:txBody>
          <a:bodyPr rIns="0"/>
          <a:lstStyle/>
          <a:p>
            <a:pPr marL="228600" indent="-228600" algn="l">
              <a:lnSpc>
                <a:spcPct val="90000"/>
              </a:lnSpc>
              <a:spcBef>
                <a:spcPct val="20000"/>
              </a:spcBef>
              <a:buNone/>
            </a:pPr>
            <a:r>
              <a:rPr lang="en-US" sz="2500" b="0" dirty="0" smtClean="0">
                <a:solidFill>
                  <a:schemeClr val="accent2"/>
                </a:solidFill>
                <a:latin typeface="Verdana" pitchFamily="34" charset="0"/>
              </a:rPr>
              <a:t>Workloads</a:t>
            </a:r>
          </a:p>
          <a:p>
            <a:pPr marL="228600" indent="-228600" algn="l">
              <a:lnSpc>
                <a:spcPct val="90000"/>
              </a:lnSpc>
            </a:pPr>
            <a:r>
              <a:rPr lang="en-US" sz="2200" dirty="0" smtClean="0"/>
              <a:t>OLTP: TPC-C 3.0 100 WH</a:t>
            </a:r>
          </a:p>
          <a:p>
            <a:pPr marL="742950" lvl="1" indent="-285750" algn="l">
              <a:lnSpc>
                <a:spcPct val="90000"/>
              </a:lnSpc>
              <a:buSzPct val="60000"/>
              <a:buFont typeface="Wingdings" pitchFamily="2" charset="2"/>
              <a:buChar char="q"/>
            </a:pPr>
            <a:r>
              <a:rPr lang="en-US" sz="2200" dirty="0" smtClean="0"/>
              <a:t>IBM DB2 v8</a:t>
            </a:r>
          </a:p>
          <a:p>
            <a:pPr marL="742950" lvl="1" indent="-285750" algn="l">
              <a:lnSpc>
                <a:spcPct val="90000"/>
              </a:lnSpc>
              <a:buSzPct val="60000"/>
              <a:buFont typeface="Wingdings" pitchFamily="2" charset="2"/>
              <a:buChar char="q"/>
            </a:pPr>
            <a:r>
              <a:rPr lang="en-US" sz="2200" dirty="0" smtClean="0"/>
              <a:t>Oracle 10g</a:t>
            </a:r>
          </a:p>
          <a:p>
            <a:pPr marL="228600" indent="-228600" algn="l">
              <a:lnSpc>
                <a:spcPct val="90000"/>
              </a:lnSpc>
            </a:pPr>
            <a:r>
              <a:rPr lang="en-US" sz="2200" dirty="0" smtClean="0"/>
              <a:t>DSS: TPC-H </a:t>
            </a:r>
            <a:r>
              <a:rPr lang="en-US" sz="2200" dirty="0" err="1" smtClean="0"/>
              <a:t>Qry</a:t>
            </a:r>
            <a:r>
              <a:rPr lang="en-US" sz="2200" dirty="0" smtClean="0"/>
              <a:t> 6, 8, 13</a:t>
            </a:r>
          </a:p>
          <a:p>
            <a:pPr marL="742950" lvl="1" indent="-285750" algn="l">
              <a:lnSpc>
                <a:spcPct val="90000"/>
              </a:lnSpc>
              <a:buSzPct val="60000"/>
              <a:buFont typeface="Wingdings" pitchFamily="2" charset="2"/>
              <a:buChar char="q"/>
            </a:pPr>
            <a:r>
              <a:rPr lang="en-US" sz="2200" dirty="0" smtClean="0"/>
              <a:t>IBM DB2 v8</a:t>
            </a:r>
          </a:p>
          <a:p>
            <a:pPr marL="228600" indent="-228600" algn="l">
              <a:lnSpc>
                <a:spcPct val="90000"/>
              </a:lnSpc>
            </a:pPr>
            <a:r>
              <a:rPr lang="en-US" sz="2200" dirty="0" smtClean="0"/>
              <a:t>SPECweb99 on Apache 2.0</a:t>
            </a:r>
          </a:p>
          <a:p>
            <a:pPr marL="228600" indent="-228600" algn="l">
              <a:lnSpc>
                <a:spcPct val="90000"/>
              </a:lnSpc>
            </a:pPr>
            <a:endParaRPr lang="en-US" sz="1000" dirty="0" smtClean="0"/>
          </a:p>
          <a:p>
            <a:pPr marL="228600" indent="-228600" algn="l">
              <a:lnSpc>
                <a:spcPct val="90000"/>
              </a:lnSpc>
            </a:pPr>
            <a:r>
              <a:rPr lang="en-US" sz="2200" dirty="0" err="1" smtClean="0"/>
              <a:t>Multiprogammed</a:t>
            </a:r>
            <a:r>
              <a:rPr lang="en-US" sz="2200" dirty="0" smtClean="0"/>
              <a:t>: Spec2K</a:t>
            </a:r>
            <a:br>
              <a:rPr lang="en-US" sz="2200" dirty="0" smtClean="0"/>
            </a:br>
            <a:endParaRPr lang="en-US" sz="1000" dirty="0" smtClean="0"/>
          </a:p>
          <a:p>
            <a:pPr marL="228600" indent="-228600" algn="l">
              <a:lnSpc>
                <a:spcPct val="90000"/>
              </a:lnSpc>
              <a:spcBef>
                <a:spcPct val="20000"/>
              </a:spcBef>
              <a:buFontTx/>
              <a:buChar char="•"/>
            </a:pPr>
            <a:r>
              <a:rPr lang="en-US" sz="2200" b="0" dirty="0" smtClean="0">
                <a:latin typeface="Verdana" pitchFamily="34" charset="0"/>
              </a:rPr>
              <a:t>Scientific: em3d</a:t>
            </a:r>
            <a:endParaRPr lang="en-US" sz="2200" b="0" dirty="0">
              <a:latin typeface="Verdana" pitchFamily="34" charset="0"/>
            </a:endParaRPr>
          </a:p>
        </p:txBody>
      </p:sp>
      <p:sp>
        <p:nvSpPr>
          <p:cNvPr id="8" name="Footer Placeholder 4"/>
          <p:cNvSpPr>
            <a:spLocks noGrp="1"/>
          </p:cNvSpPr>
          <p:nvPr>
            <p:ph type="ftr" sz="quarter" idx="10"/>
          </p:nvPr>
        </p:nvSpPr>
        <p:spPr>
          <a:xfrm>
            <a:off x="6096000" y="6591300"/>
            <a:ext cx="3022600" cy="228600"/>
          </a:xfrm>
        </p:spPr>
        <p:txBody>
          <a:bodyPr/>
          <a:lstStyle/>
          <a:p>
            <a:r>
              <a:rPr lang="en-US" dirty="0"/>
              <a:t>© </a:t>
            </a:r>
            <a:r>
              <a:rPr lang="en-US" dirty="0" smtClean="0"/>
              <a:t>2009 Hardavellas</a:t>
            </a:r>
            <a:endParaRPr lang="en-US" dirty="0"/>
          </a:p>
        </p:txBody>
      </p:sp>
    </p:spTree>
  </p:cSld>
  <p:clrMapOvr>
    <a:masterClrMapping/>
  </p:clrMapOvr>
  <p:transition advTm="76796"/>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 </a:t>
            </a:r>
            <a:r>
              <a:rPr lang="en-US" dirty="0" smtClean="0"/>
              <a:t>2009 Hardavellas</a:t>
            </a:r>
            <a:endParaRPr lang="en-US" dirty="0"/>
          </a:p>
        </p:txBody>
      </p:sp>
      <p:sp>
        <p:nvSpPr>
          <p:cNvPr id="6" name="Slide Number Placeholder 5"/>
          <p:cNvSpPr>
            <a:spLocks noGrp="1"/>
          </p:cNvSpPr>
          <p:nvPr>
            <p:ph type="sldNum" sz="quarter" idx="11"/>
          </p:nvPr>
        </p:nvSpPr>
        <p:spPr/>
        <p:txBody>
          <a:bodyPr/>
          <a:lstStyle/>
          <a:p>
            <a:fld id="{81257BDE-5521-44C7-B818-49BA1E24DD97}" type="slidenum">
              <a:rPr lang="en-US"/>
              <a:pPr/>
              <a:t>419</a:t>
            </a:fld>
            <a:endParaRPr lang="en-US"/>
          </a:p>
        </p:txBody>
      </p:sp>
      <p:sp>
        <p:nvSpPr>
          <p:cNvPr id="759810" name="Rectangle 2"/>
          <p:cNvSpPr>
            <a:spLocks noGrp="1" noChangeArrowheads="1"/>
          </p:cNvSpPr>
          <p:nvPr>
            <p:ph type="title"/>
          </p:nvPr>
        </p:nvSpPr>
        <p:spPr>
          <a:xfrm>
            <a:off x="0" y="1"/>
            <a:ext cx="9144000" cy="381000"/>
          </a:xfrm>
        </p:spPr>
        <p:txBody>
          <a:bodyPr/>
          <a:lstStyle/>
          <a:p>
            <a:r>
              <a:rPr lang="en-US" dirty="0"/>
              <a:t>Cache </a:t>
            </a:r>
            <a:r>
              <a:rPr lang="en-US" dirty="0" smtClean="0"/>
              <a:t>Access </a:t>
            </a:r>
            <a:r>
              <a:rPr lang="en-US" dirty="0"/>
              <a:t>C</a:t>
            </a:r>
            <a:r>
              <a:rPr lang="en-US" dirty="0" smtClean="0"/>
              <a:t>lassification </a:t>
            </a:r>
            <a:r>
              <a:rPr lang="en-US" dirty="0"/>
              <a:t>E</a:t>
            </a:r>
            <a:r>
              <a:rPr lang="en-US" dirty="0" smtClean="0"/>
              <a:t>xample</a:t>
            </a:r>
            <a:endParaRPr lang="en-US" dirty="0"/>
          </a:p>
        </p:txBody>
      </p:sp>
      <p:pic>
        <p:nvPicPr>
          <p:cNvPr id="759812" name="Picture 4"/>
          <p:cNvPicPr>
            <a:picLocks noGrp="1" noChangeAspect="1" noChangeArrowheads="1"/>
          </p:cNvPicPr>
          <p:nvPr>
            <p:ph sz="half" idx="1"/>
          </p:nvPr>
        </p:nvPicPr>
        <p:blipFill>
          <a:blip r:embed="rId3" cstate="print"/>
          <a:srcRect/>
          <a:stretch>
            <a:fillRect/>
          </a:stretch>
        </p:blipFill>
        <p:spPr>
          <a:xfrm>
            <a:off x="1339515" y="2431776"/>
            <a:ext cx="6138945" cy="4198208"/>
          </a:xfrm>
          <a:noFill/>
          <a:ln/>
        </p:spPr>
      </p:pic>
      <p:sp>
        <p:nvSpPr>
          <p:cNvPr id="8" name="Rectangle 3"/>
          <p:cNvSpPr>
            <a:spLocks noGrp="1" noChangeArrowheads="1"/>
          </p:cNvSpPr>
          <p:nvPr>
            <p:ph type="body" sz="half" idx="2"/>
          </p:nvPr>
        </p:nvSpPr>
        <p:spPr>
          <a:xfrm>
            <a:off x="967034" y="1082841"/>
            <a:ext cx="7054015" cy="1133475"/>
          </a:xfrm>
        </p:spPr>
        <p:txBody>
          <a:bodyPr/>
          <a:lstStyle/>
          <a:p>
            <a:r>
              <a:rPr lang="en-US" sz="2200" dirty="0"/>
              <a:t>Each bubble: cache blocks shared by x </a:t>
            </a:r>
            <a:r>
              <a:rPr lang="en-US" sz="2200" dirty="0" smtClean="0"/>
              <a:t>cores</a:t>
            </a:r>
          </a:p>
          <a:p>
            <a:r>
              <a:rPr lang="en-US" sz="2200" dirty="0" smtClean="0"/>
              <a:t>Size of bubble proportional to % L2 accesses</a:t>
            </a:r>
            <a:endParaRPr lang="en-US" sz="2200" dirty="0"/>
          </a:p>
          <a:p>
            <a:r>
              <a:rPr lang="en-US" sz="2200" dirty="0"/>
              <a:t>y axis: % blocks in bubble that are read-write</a:t>
            </a:r>
          </a:p>
        </p:txBody>
      </p:sp>
      <p:sp>
        <p:nvSpPr>
          <p:cNvPr id="9" name="TextBox 8"/>
          <p:cNvSpPr txBox="1"/>
          <p:nvPr/>
        </p:nvSpPr>
        <p:spPr>
          <a:xfrm rot="16200000">
            <a:off x="-94951" y="4291262"/>
            <a:ext cx="3350341" cy="430887"/>
          </a:xfrm>
          <a:prstGeom prst="rect">
            <a:avLst/>
          </a:prstGeom>
          <a:solidFill>
            <a:schemeClr val="bg1"/>
          </a:solidFill>
        </p:spPr>
        <p:txBody>
          <a:bodyPr wrap="none" rtlCol="0">
            <a:spAutoFit/>
          </a:bodyPr>
          <a:lstStyle/>
          <a:p>
            <a:pPr algn="l">
              <a:buNone/>
            </a:pPr>
            <a:r>
              <a:rPr lang="en-US" sz="2200" b="1" dirty="0" smtClean="0">
                <a:latin typeface="Arial" pitchFamily="34" charset="0"/>
                <a:cs typeface="Arial" pitchFamily="34" charset="0"/>
              </a:rPr>
              <a:t>% RW Blocks in Bubble</a:t>
            </a:r>
            <a:endParaRPr lang="en-US" sz="2200" b="1" dirty="0">
              <a:latin typeface="Arial" pitchFamily="34" charset="0"/>
              <a:cs typeface="Arial" pitchFamily="34" charset="0"/>
            </a:endParaRPr>
          </a:p>
        </p:txBody>
      </p:sp>
      <p:sp>
        <p:nvSpPr>
          <p:cNvPr id="10" name="Rectangle 9"/>
          <p:cNvSpPr/>
          <p:nvPr/>
        </p:nvSpPr>
        <p:spPr bwMode="auto">
          <a:xfrm>
            <a:off x="1820777" y="2847474"/>
            <a:ext cx="914400" cy="47324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1" name="Rectangle 10"/>
          <p:cNvSpPr/>
          <p:nvPr/>
        </p:nvSpPr>
        <p:spPr bwMode="auto">
          <a:xfrm>
            <a:off x="2542672" y="2991853"/>
            <a:ext cx="914400" cy="47324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Tree>
  </p:cSld>
  <p:clrMapOvr>
    <a:masterClrMapping/>
  </p:clrMapOvr>
  <p:transition advTm="104204"/>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85800" y="369888"/>
            <a:ext cx="7772400" cy="3057525"/>
          </a:xfrm>
        </p:spPr>
        <p:txBody>
          <a:bodyPr/>
          <a:lstStyle/>
          <a:p>
            <a:pPr eaLnBrk="1" hangingPunct="1"/>
            <a:r>
              <a:rPr lang="en-US" b="1" dirty="0" smtClean="0"/>
              <a:t>ASR: Adaptive Selective Replication for CMP Caches</a:t>
            </a:r>
            <a:endParaRPr lang="en-US" b="1" dirty="0" smtClean="0">
              <a:solidFill>
                <a:schemeClr val="accent2"/>
              </a:solidFill>
            </a:endParaRPr>
          </a:p>
        </p:txBody>
      </p:sp>
      <p:sp>
        <p:nvSpPr>
          <p:cNvPr id="18435" name="Rectangle 3"/>
          <p:cNvSpPr>
            <a:spLocks noGrp="1" noChangeArrowheads="1"/>
          </p:cNvSpPr>
          <p:nvPr>
            <p:ph type="subTitle" idx="1"/>
          </p:nvPr>
        </p:nvSpPr>
        <p:spPr>
          <a:xfrm>
            <a:off x="741363" y="3341688"/>
            <a:ext cx="7658100" cy="2670175"/>
          </a:xfrm>
        </p:spPr>
        <p:txBody>
          <a:bodyPr/>
          <a:lstStyle/>
          <a:p>
            <a:pPr eaLnBrk="1" hangingPunct="1">
              <a:lnSpc>
                <a:spcPct val="90000"/>
              </a:lnSpc>
            </a:pPr>
            <a:r>
              <a:rPr lang="en-US" sz="2800" b="1" dirty="0" smtClean="0">
                <a:solidFill>
                  <a:srgbClr val="C00000"/>
                </a:solidFill>
              </a:rPr>
              <a:t>Brad Beckmann, Mike Marty, and David Wood</a:t>
            </a:r>
          </a:p>
          <a:p>
            <a:pPr eaLnBrk="1" hangingPunct="1">
              <a:lnSpc>
                <a:spcPct val="90000"/>
              </a:lnSpc>
            </a:pPr>
            <a:r>
              <a:rPr lang="en-US" sz="2400" dirty="0" err="1" smtClean="0">
                <a:solidFill>
                  <a:schemeClr val="tx1"/>
                </a:solidFill>
              </a:rPr>
              <a:t>Multifacet</a:t>
            </a:r>
            <a:r>
              <a:rPr lang="en-US" sz="2400" dirty="0" smtClean="0">
                <a:solidFill>
                  <a:schemeClr val="tx1"/>
                </a:solidFill>
              </a:rPr>
              <a:t> Project</a:t>
            </a:r>
          </a:p>
          <a:p>
            <a:pPr eaLnBrk="1" hangingPunct="1">
              <a:lnSpc>
                <a:spcPct val="90000"/>
              </a:lnSpc>
            </a:pPr>
            <a:r>
              <a:rPr lang="en-US" sz="2400" dirty="0" smtClean="0">
                <a:solidFill>
                  <a:schemeClr val="tx1"/>
                </a:solidFill>
              </a:rPr>
              <a:t>University of Wisconsin-Madison </a:t>
            </a:r>
          </a:p>
          <a:p>
            <a:pPr eaLnBrk="1" hangingPunct="1">
              <a:lnSpc>
                <a:spcPct val="90000"/>
              </a:lnSpc>
            </a:pPr>
            <a:endParaRPr lang="en-US" sz="2400" dirty="0" smtClean="0">
              <a:solidFill>
                <a:schemeClr val="tx1"/>
              </a:solidFill>
            </a:endParaRPr>
          </a:p>
          <a:p>
            <a:pPr eaLnBrk="1" hangingPunct="1">
              <a:lnSpc>
                <a:spcPct val="90000"/>
              </a:lnSpc>
            </a:pPr>
            <a:r>
              <a:rPr lang="en-US" sz="2400" dirty="0" smtClean="0">
                <a:solidFill>
                  <a:schemeClr val="tx1"/>
                </a:solidFill>
              </a:rPr>
              <a:t>Int’l Symposium on </a:t>
            </a:r>
            <a:r>
              <a:rPr lang="en-US" sz="2400" dirty="0" err="1" smtClean="0">
                <a:solidFill>
                  <a:schemeClr val="tx1"/>
                </a:solidFill>
              </a:rPr>
              <a:t>Microarchitecture</a:t>
            </a:r>
            <a:r>
              <a:rPr lang="en-US" sz="2400" dirty="0" smtClean="0">
                <a:solidFill>
                  <a:schemeClr val="tx1"/>
                </a:solidFill>
              </a:rPr>
              <a:t>, 2006</a:t>
            </a:r>
          </a:p>
          <a:p>
            <a:pPr eaLnBrk="1" hangingPunct="1">
              <a:lnSpc>
                <a:spcPct val="90000"/>
              </a:lnSpc>
            </a:pPr>
            <a:r>
              <a:rPr lang="en-US" sz="2400" dirty="0" smtClean="0">
                <a:solidFill>
                  <a:schemeClr val="tx1"/>
                </a:solidFill>
              </a:rPr>
              <a:t>12/13/06</a:t>
            </a:r>
          </a:p>
        </p:txBody>
      </p:sp>
    </p:spTree>
  </p:cSld>
  <p:clrMapOvr>
    <a:masterClrMapping/>
  </p:clrMapOvr>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0"/>
          </p:nvPr>
        </p:nvSpPr>
        <p:spPr/>
        <p:txBody>
          <a:bodyPr/>
          <a:lstStyle/>
          <a:p>
            <a:r>
              <a:rPr lang="en-US" dirty="0"/>
              <a:t>© </a:t>
            </a:r>
            <a:r>
              <a:rPr lang="en-US" dirty="0" smtClean="0"/>
              <a:t>2009 Hardavellas</a:t>
            </a:r>
            <a:endParaRPr lang="en-US" dirty="0"/>
          </a:p>
        </p:txBody>
      </p:sp>
      <p:sp>
        <p:nvSpPr>
          <p:cNvPr id="31" name="Slide Number Placeholder 6"/>
          <p:cNvSpPr>
            <a:spLocks noGrp="1"/>
          </p:cNvSpPr>
          <p:nvPr>
            <p:ph type="sldNum" sz="quarter" idx="11"/>
          </p:nvPr>
        </p:nvSpPr>
        <p:spPr/>
        <p:txBody>
          <a:bodyPr/>
          <a:lstStyle/>
          <a:p>
            <a:fld id="{ACBC3664-8CDC-415A-9072-12B0C76EAFA0}" type="slidenum">
              <a:rPr lang="en-US"/>
              <a:pPr/>
              <a:t>420</a:t>
            </a:fld>
            <a:endParaRPr lang="en-US"/>
          </a:p>
        </p:txBody>
      </p:sp>
      <p:sp>
        <p:nvSpPr>
          <p:cNvPr id="825351" name="Text Box 7"/>
          <p:cNvSpPr txBox="1">
            <a:spLocks noChangeArrowheads="1"/>
          </p:cNvSpPr>
          <p:nvPr/>
        </p:nvSpPr>
        <p:spPr bwMode="auto">
          <a:xfrm>
            <a:off x="5411788" y="4652963"/>
            <a:ext cx="3462807" cy="424732"/>
          </a:xfrm>
          <a:prstGeom prst="rect">
            <a:avLst/>
          </a:prstGeom>
          <a:noFill/>
          <a:ln w="9525" algn="ctr">
            <a:noFill/>
            <a:miter lim="800000"/>
            <a:headEnd/>
            <a:tailEnd/>
          </a:ln>
          <a:effectLst/>
        </p:spPr>
        <p:txBody>
          <a:bodyPr wrap="none">
            <a:spAutoFit/>
          </a:bodyPr>
          <a:lstStyle/>
          <a:p>
            <a:pPr marL="342900" indent="-342900" algn="l">
              <a:lnSpc>
                <a:spcPct val="90000"/>
              </a:lnSpc>
              <a:buFontTx/>
              <a:buNone/>
            </a:pPr>
            <a:r>
              <a:rPr lang="en-US" b="1" dirty="0" smtClean="0"/>
              <a:t>Scientific/MP </a:t>
            </a:r>
            <a:r>
              <a:rPr lang="en-US" b="1" dirty="0"/>
              <a:t>Apps</a:t>
            </a:r>
          </a:p>
        </p:txBody>
      </p:sp>
      <p:pic>
        <p:nvPicPr>
          <p:cNvPr id="825346" name="Picture 2"/>
          <p:cNvPicPr>
            <a:picLocks noGrp="1" noChangeAspect="1" noChangeArrowheads="1"/>
          </p:cNvPicPr>
          <p:nvPr>
            <p:ph sz="quarter" idx="2"/>
          </p:nvPr>
        </p:nvPicPr>
        <p:blipFill>
          <a:blip r:embed="rId4" cstate="print"/>
          <a:srcRect/>
          <a:stretch>
            <a:fillRect/>
          </a:stretch>
        </p:blipFill>
        <p:spPr>
          <a:xfrm>
            <a:off x="4519613" y="1438275"/>
            <a:ext cx="4510087" cy="3084513"/>
          </a:xfrm>
          <a:noFill/>
          <a:ln/>
        </p:spPr>
      </p:pic>
      <p:pic>
        <p:nvPicPr>
          <p:cNvPr id="825347" name="Picture 3"/>
          <p:cNvPicPr>
            <a:picLocks noGrp="1" noChangeAspect="1" noChangeArrowheads="1"/>
          </p:cNvPicPr>
          <p:nvPr>
            <p:ph sz="quarter" idx="1"/>
          </p:nvPr>
        </p:nvPicPr>
        <p:blipFill>
          <a:blip r:embed="rId5" cstate="print"/>
          <a:srcRect/>
          <a:stretch>
            <a:fillRect/>
          </a:stretch>
        </p:blipFill>
        <p:spPr>
          <a:xfrm>
            <a:off x="276225" y="1430338"/>
            <a:ext cx="4579938" cy="3132137"/>
          </a:xfrm>
          <a:noFill/>
          <a:ln/>
        </p:spPr>
      </p:pic>
      <p:sp>
        <p:nvSpPr>
          <p:cNvPr id="825348" name="Rectangle 4"/>
          <p:cNvSpPr>
            <a:spLocks noGrp="1" noChangeArrowheads="1"/>
          </p:cNvSpPr>
          <p:nvPr>
            <p:ph type="title"/>
          </p:nvPr>
        </p:nvSpPr>
        <p:spPr>
          <a:xfrm>
            <a:off x="0" y="1"/>
            <a:ext cx="9144000" cy="381000"/>
          </a:xfrm>
          <a:noFill/>
          <a:ln/>
        </p:spPr>
        <p:txBody>
          <a:bodyPr/>
          <a:lstStyle/>
          <a:p>
            <a:r>
              <a:rPr lang="en-US" dirty="0"/>
              <a:t>Cache </a:t>
            </a:r>
            <a:r>
              <a:rPr lang="en-US" dirty="0" smtClean="0"/>
              <a:t>Access Clustering</a:t>
            </a:r>
            <a:endParaRPr lang="en-US" dirty="0"/>
          </a:p>
        </p:txBody>
      </p:sp>
      <p:sp>
        <p:nvSpPr>
          <p:cNvPr id="825349" name="Rectangle 5"/>
          <p:cNvSpPr>
            <a:spLocks noChangeArrowheads="1"/>
          </p:cNvSpPr>
          <p:nvPr/>
        </p:nvSpPr>
        <p:spPr bwMode="auto">
          <a:xfrm>
            <a:off x="0" y="5915024"/>
            <a:ext cx="9144000" cy="409575"/>
          </a:xfrm>
          <a:prstGeom prst="rect">
            <a:avLst/>
          </a:prstGeom>
          <a:solidFill>
            <a:srgbClr val="FFFF99"/>
          </a:solidFill>
          <a:ln w="9525">
            <a:noFill/>
            <a:miter lim="800000"/>
            <a:headEnd/>
            <a:tailEnd/>
          </a:ln>
          <a:effectLst/>
        </p:spPr>
        <p:txBody>
          <a:bodyPr/>
          <a:lstStyle/>
          <a:p>
            <a:pPr marL="457200" indent="-457200">
              <a:lnSpc>
                <a:spcPct val="90000"/>
              </a:lnSpc>
              <a:buFontTx/>
              <a:buBlip>
                <a:blip r:embed="rId6"/>
              </a:buBlip>
            </a:pPr>
            <a:r>
              <a:rPr lang="en-US" dirty="0"/>
              <a:t>Accesses naturally </a:t>
            </a:r>
            <a:r>
              <a:rPr lang="en-US" dirty="0" smtClean="0"/>
              <a:t>form 3 clusters</a:t>
            </a:r>
            <a:endParaRPr lang="en-US" dirty="0"/>
          </a:p>
        </p:txBody>
      </p:sp>
      <p:sp>
        <p:nvSpPr>
          <p:cNvPr id="825350" name="Text Box 6"/>
          <p:cNvSpPr txBox="1">
            <a:spLocks noChangeArrowheads="1"/>
          </p:cNvSpPr>
          <p:nvPr/>
        </p:nvSpPr>
        <p:spPr bwMode="auto">
          <a:xfrm>
            <a:off x="1690688" y="4652963"/>
            <a:ext cx="2254250" cy="420687"/>
          </a:xfrm>
          <a:prstGeom prst="rect">
            <a:avLst/>
          </a:prstGeom>
          <a:noFill/>
          <a:ln w="9525" algn="ctr">
            <a:noFill/>
            <a:miter lim="800000"/>
            <a:headEnd/>
            <a:tailEnd/>
          </a:ln>
          <a:effectLst/>
        </p:spPr>
        <p:txBody>
          <a:bodyPr wrap="none">
            <a:spAutoFit/>
          </a:bodyPr>
          <a:lstStyle/>
          <a:p>
            <a:pPr marL="342900" indent="-342900" algn="l">
              <a:lnSpc>
                <a:spcPct val="90000"/>
              </a:lnSpc>
              <a:buFontTx/>
              <a:buNone/>
            </a:pPr>
            <a:r>
              <a:rPr lang="en-US" b="1"/>
              <a:t>Server Apps</a:t>
            </a:r>
          </a:p>
        </p:txBody>
      </p:sp>
      <p:sp>
        <p:nvSpPr>
          <p:cNvPr id="825352" name="Oval 8"/>
          <p:cNvSpPr>
            <a:spLocks noChangeArrowheads="1"/>
          </p:cNvSpPr>
          <p:nvPr/>
        </p:nvSpPr>
        <p:spPr bwMode="auto">
          <a:xfrm>
            <a:off x="895350" y="2301875"/>
            <a:ext cx="1192213" cy="1766888"/>
          </a:xfrm>
          <a:prstGeom prst="ellipse">
            <a:avLst/>
          </a:prstGeom>
          <a:noFill/>
          <a:ln w="38100" algn="ctr">
            <a:solidFill>
              <a:schemeClr val="tx1"/>
            </a:solidFill>
            <a:round/>
            <a:headEnd/>
            <a:tailEnd/>
          </a:ln>
          <a:effectLst/>
        </p:spPr>
        <p:txBody>
          <a:bodyPr wrap="none" anchor="ctr"/>
          <a:lstStyle/>
          <a:p>
            <a:endParaRPr lang="en-US"/>
          </a:p>
        </p:txBody>
      </p:sp>
      <p:sp>
        <p:nvSpPr>
          <p:cNvPr id="825353" name="Oval 9"/>
          <p:cNvSpPr>
            <a:spLocks noChangeArrowheads="1"/>
          </p:cNvSpPr>
          <p:nvPr/>
        </p:nvSpPr>
        <p:spPr bwMode="auto">
          <a:xfrm>
            <a:off x="3073400" y="1304925"/>
            <a:ext cx="1243013" cy="1941513"/>
          </a:xfrm>
          <a:prstGeom prst="ellipse">
            <a:avLst/>
          </a:prstGeom>
          <a:noFill/>
          <a:ln w="38100" algn="ctr">
            <a:solidFill>
              <a:schemeClr val="tx1"/>
            </a:solidFill>
            <a:round/>
            <a:headEnd/>
            <a:tailEnd/>
          </a:ln>
          <a:effectLst/>
        </p:spPr>
        <p:txBody>
          <a:bodyPr wrap="none" anchor="ctr"/>
          <a:lstStyle/>
          <a:p>
            <a:endParaRPr lang="en-US"/>
          </a:p>
        </p:txBody>
      </p:sp>
      <p:sp>
        <p:nvSpPr>
          <p:cNvPr id="825354" name="Oval 10"/>
          <p:cNvSpPr>
            <a:spLocks noChangeArrowheads="1"/>
          </p:cNvSpPr>
          <p:nvPr/>
        </p:nvSpPr>
        <p:spPr bwMode="auto">
          <a:xfrm>
            <a:off x="2620963" y="3290888"/>
            <a:ext cx="1858962" cy="1325562"/>
          </a:xfrm>
          <a:prstGeom prst="ellipse">
            <a:avLst/>
          </a:prstGeom>
          <a:noFill/>
          <a:ln w="38100" algn="ctr">
            <a:solidFill>
              <a:schemeClr val="tx1"/>
            </a:solidFill>
            <a:round/>
            <a:headEnd/>
            <a:tailEnd/>
          </a:ln>
          <a:effectLst/>
        </p:spPr>
        <p:txBody>
          <a:bodyPr wrap="none" anchor="ctr"/>
          <a:lstStyle/>
          <a:p>
            <a:endParaRPr lang="en-US"/>
          </a:p>
        </p:txBody>
      </p:sp>
      <p:sp>
        <p:nvSpPr>
          <p:cNvPr id="825355" name="Text Box 11"/>
          <p:cNvSpPr txBox="1">
            <a:spLocks noChangeArrowheads="1"/>
          </p:cNvSpPr>
          <p:nvPr/>
        </p:nvSpPr>
        <p:spPr bwMode="auto">
          <a:xfrm>
            <a:off x="185738" y="4568825"/>
            <a:ext cx="1532792" cy="904863"/>
          </a:xfrm>
          <a:prstGeom prst="rect">
            <a:avLst/>
          </a:prstGeom>
          <a:noFill/>
          <a:ln w="9525" algn="ctr">
            <a:noFill/>
            <a:miter lim="800000"/>
            <a:headEnd/>
            <a:tailEnd/>
          </a:ln>
          <a:effectLst/>
        </p:spPr>
        <p:txBody>
          <a:bodyPr wrap="none">
            <a:spAutoFit/>
          </a:bodyPr>
          <a:lstStyle/>
          <a:p>
            <a:pPr marL="342900" indent="-342900" algn="l">
              <a:buFontTx/>
              <a:buNone/>
            </a:pPr>
            <a:r>
              <a:rPr lang="en-US" b="1" dirty="0">
                <a:solidFill>
                  <a:srgbClr val="FF0000"/>
                </a:solidFill>
              </a:rPr>
              <a:t>migrate</a:t>
            </a:r>
          </a:p>
          <a:p>
            <a:pPr marL="342900" indent="-342900" algn="l">
              <a:buFontTx/>
              <a:buNone/>
            </a:pPr>
            <a:r>
              <a:rPr lang="en-US" b="1" dirty="0">
                <a:solidFill>
                  <a:srgbClr val="FF0000"/>
                </a:solidFill>
              </a:rPr>
              <a:t>locally</a:t>
            </a:r>
          </a:p>
        </p:txBody>
      </p:sp>
      <p:sp>
        <p:nvSpPr>
          <p:cNvPr id="825356" name="Text Box 12"/>
          <p:cNvSpPr txBox="1">
            <a:spLocks noChangeArrowheads="1"/>
          </p:cNvSpPr>
          <p:nvPr/>
        </p:nvSpPr>
        <p:spPr bwMode="auto">
          <a:xfrm>
            <a:off x="4429125" y="938213"/>
            <a:ext cx="4267515" cy="461665"/>
          </a:xfrm>
          <a:prstGeom prst="rect">
            <a:avLst/>
          </a:prstGeom>
          <a:noFill/>
          <a:ln w="9525" algn="ctr">
            <a:noFill/>
            <a:miter lim="800000"/>
            <a:headEnd/>
            <a:tailEnd/>
          </a:ln>
          <a:effectLst/>
        </p:spPr>
        <p:txBody>
          <a:bodyPr wrap="none">
            <a:spAutoFit/>
          </a:bodyPr>
          <a:lstStyle/>
          <a:p>
            <a:pPr marL="342900" indent="-342900" algn="l">
              <a:buFontTx/>
              <a:buNone/>
            </a:pPr>
            <a:r>
              <a:rPr lang="en-US" b="1" dirty="0" smtClean="0">
                <a:solidFill>
                  <a:srgbClr val="FF0000"/>
                </a:solidFill>
              </a:rPr>
              <a:t>share (</a:t>
            </a:r>
            <a:r>
              <a:rPr lang="en-US" b="1" dirty="0" err="1" smtClean="0">
                <a:solidFill>
                  <a:srgbClr val="FF0000"/>
                </a:solidFill>
              </a:rPr>
              <a:t>addr</a:t>
            </a:r>
            <a:r>
              <a:rPr lang="en-US" b="1" dirty="0" smtClean="0">
                <a:solidFill>
                  <a:srgbClr val="FF0000"/>
                </a:solidFill>
              </a:rPr>
              <a:t>-interleave)</a:t>
            </a:r>
            <a:endParaRPr lang="en-US" b="1" dirty="0">
              <a:solidFill>
                <a:srgbClr val="FF0000"/>
              </a:solidFill>
            </a:endParaRPr>
          </a:p>
        </p:txBody>
      </p:sp>
      <p:sp>
        <p:nvSpPr>
          <p:cNvPr id="825357" name="Text Box 13"/>
          <p:cNvSpPr txBox="1">
            <a:spLocks noChangeArrowheads="1"/>
          </p:cNvSpPr>
          <p:nvPr/>
        </p:nvSpPr>
        <p:spPr bwMode="auto">
          <a:xfrm>
            <a:off x="4146550" y="4989513"/>
            <a:ext cx="1699504" cy="461665"/>
          </a:xfrm>
          <a:prstGeom prst="rect">
            <a:avLst/>
          </a:prstGeom>
          <a:noFill/>
          <a:ln w="9525" algn="ctr">
            <a:noFill/>
            <a:miter lim="800000"/>
            <a:headEnd/>
            <a:tailEnd/>
          </a:ln>
          <a:effectLst/>
        </p:spPr>
        <p:txBody>
          <a:bodyPr wrap="none">
            <a:spAutoFit/>
          </a:bodyPr>
          <a:lstStyle/>
          <a:p>
            <a:pPr marL="342900" indent="-342900" algn="l">
              <a:buFontTx/>
              <a:buNone/>
            </a:pPr>
            <a:r>
              <a:rPr lang="en-US" b="1">
                <a:solidFill>
                  <a:srgbClr val="FF0000"/>
                </a:solidFill>
              </a:rPr>
              <a:t>replicate</a:t>
            </a:r>
          </a:p>
        </p:txBody>
      </p:sp>
      <p:sp>
        <p:nvSpPr>
          <p:cNvPr id="825358" name="Freeform 14"/>
          <p:cNvSpPr>
            <a:spLocks/>
          </p:cNvSpPr>
          <p:nvPr/>
        </p:nvSpPr>
        <p:spPr bwMode="auto">
          <a:xfrm>
            <a:off x="700088" y="3946525"/>
            <a:ext cx="368300" cy="692150"/>
          </a:xfrm>
          <a:custGeom>
            <a:avLst/>
            <a:gdLst/>
            <a:ahLst/>
            <a:cxnLst>
              <a:cxn ang="0">
                <a:pos x="2" y="436"/>
              </a:cxn>
              <a:cxn ang="0">
                <a:pos x="38" y="230"/>
              </a:cxn>
              <a:cxn ang="0">
                <a:pos x="232" y="0"/>
              </a:cxn>
            </a:cxnLst>
            <a:rect l="0" t="0" r="r" b="b"/>
            <a:pathLst>
              <a:path w="232" h="436">
                <a:moveTo>
                  <a:pt x="2" y="436"/>
                </a:moveTo>
                <a:cubicBezTo>
                  <a:pt x="1" y="369"/>
                  <a:pt x="0" y="303"/>
                  <a:pt x="38" y="230"/>
                </a:cubicBezTo>
                <a:cubicBezTo>
                  <a:pt x="76" y="157"/>
                  <a:pt x="154" y="78"/>
                  <a:pt x="232" y="0"/>
                </a:cubicBezTo>
              </a:path>
            </a:pathLst>
          </a:custGeom>
          <a:noFill/>
          <a:ln w="38100" cap="flat" cmpd="sng">
            <a:solidFill>
              <a:srgbClr val="FF0000"/>
            </a:solidFill>
            <a:prstDash val="sysDot"/>
            <a:round/>
            <a:headEnd type="none" w="med" len="med"/>
            <a:tailEnd type="triangle" w="med" len="med"/>
          </a:ln>
          <a:effectLst/>
        </p:spPr>
        <p:txBody>
          <a:bodyPr/>
          <a:lstStyle/>
          <a:p>
            <a:endParaRPr lang="en-US"/>
          </a:p>
        </p:txBody>
      </p:sp>
      <p:sp>
        <p:nvSpPr>
          <p:cNvPr id="825359" name="Freeform 15"/>
          <p:cNvSpPr>
            <a:spLocks/>
          </p:cNvSpPr>
          <p:nvPr/>
        </p:nvSpPr>
        <p:spPr bwMode="auto">
          <a:xfrm>
            <a:off x="3937000" y="1155700"/>
            <a:ext cx="528638" cy="144463"/>
          </a:xfrm>
          <a:custGeom>
            <a:avLst/>
            <a:gdLst/>
            <a:ahLst/>
            <a:cxnLst>
              <a:cxn ang="0">
                <a:pos x="333" y="18"/>
              </a:cxn>
              <a:cxn ang="0">
                <a:pos x="145" y="12"/>
              </a:cxn>
              <a:cxn ang="0">
                <a:pos x="0" y="91"/>
              </a:cxn>
            </a:cxnLst>
            <a:rect l="0" t="0" r="r" b="b"/>
            <a:pathLst>
              <a:path w="333" h="91">
                <a:moveTo>
                  <a:pt x="333" y="18"/>
                </a:moveTo>
                <a:cubicBezTo>
                  <a:pt x="266" y="9"/>
                  <a:pt x="200" y="0"/>
                  <a:pt x="145" y="12"/>
                </a:cubicBezTo>
                <a:cubicBezTo>
                  <a:pt x="90" y="24"/>
                  <a:pt x="45" y="57"/>
                  <a:pt x="0" y="91"/>
                </a:cubicBezTo>
              </a:path>
            </a:pathLst>
          </a:custGeom>
          <a:noFill/>
          <a:ln w="38100" cap="flat" cmpd="sng">
            <a:solidFill>
              <a:srgbClr val="FF0000"/>
            </a:solidFill>
            <a:prstDash val="sysDot"/>
            <a:round/>
            <a:headEnd type="none" w="med" len="med"/>
            <a:tailEnd type="triangle" w="med" len="med"/>
          </a:ln>
          <a:effectLst/>
        </p:spPr>
        <p:txBody>
          <a:bodyPr/>
          <a:lstStyle/>
          <a:p>
            <a:endParaRPr lang="en-US"/>
          </a:p>
        </p:txBody>
      </p:sp>
      <p:sp>
        <p:nvSpPr>
          <p:cNvPr id="825360" name="Freeform 16"/>
          <p:cNvSpPr>
            <a:spLocks/>
          </p:cNvSpPr>
          <p:nvPr/>
        </p:nvSpPr>
        <p:spPr bwMode="auto">
          <a:xfrm>
            <a:off x="4362450" y="4349750"/>
            <a:ext cx="384175" cy="693738"/>
          </a:xfrm>
          <a:custGeom>
            <a:avLst/>
            <a:gdLst/>
            <a:ahLst/>
            <a:cxnLst>
              <a:cxn ang="0">
                <a:pos x="242" y="437"/>
              </a:cxn>
              <a:cxn ang="0">
                <a:pos x="170" y="194"/>
              </a:cxn>
              <a:cxn ang="0">
                <a:pos x="0" y="0"/>
              </a:cxn>
            </a:cxnLst>
            <a:rect l="0" t="0" r="r" b="b"/>
            <a:pathLst>
              <a:path w="242" h="437">
                <a:moveTo>
                  <a:pt x="242" y="437"/>
                </a:moveTo>
                <a:cubicBezTo>
                  <a:pt x="226" y="352"/>
                  <a:pt x="210" y="267"/>
                  <a:pt x="170" y="194"/>
                </a:cubicBezTo>
                <a:cubicBezTo>
                  <a:pt x="130" y="121"/>
                  <a:pt x="65" y="60"/>
                  <a:pt x="0" y="0"/>
                </a:cubicBezTo>
              </a:path>
            </a:pathLst>
          </a:custGeom>
          <a:noFill/>
          <a:ln w="38100" cap="flat" cmpd="sng">
            <a:solidFill>
              <a:srgbClr val="FF0000"/>
            </a:solidFill>
            <a:prstDash val="sysDot"/>
            <a:round/>
            <a:headEnd type="none" w="med" len="med"/>
            <a:tailEnd type="triangle" w="med" len="med"/>
          </a:ln>
          <a:effectLst/>
        </p:spPr>
        <p:txBody>
          <a:bodyPr/>
          <a:lstStyle/>
          <a:p>
            <a:endParaRPr lang="en-US"/>
          </a:p>
        </p:txBody>
      </p:sp>
      <p:sp>
        <p:nvSpPr>
          <p:cNvPr id="825363" name="Rectangle 19"/>
          <p:cNvSpPr>
            <a:spLocks noChangeArrowheads="1"/>
          </p:cNvSpPr>
          <p:nvPr/>
        </p:nvSpPr>
        <p:spPr bwMode="auto">
          <a:xfrm>
            <a:off x="4600575" y="1433513"/>
            <a:ext cx="4543425" cy="2984500"/>
          </a:xfrm>
          <a:prstGeom prst="rect">
            <a:avLst/>
          </a:prstGeom>
          <a:solidFill>
            <a:schemeClr val="bg1"/>
          </a:solidFill>
          <a:ln w="9525" algn="ctr">
            <a:noFill/>
            <a:miter lim="800000"/>
            <a:headEnd/>
            <a:tailEnd/>
          </a:ln>
          <a:effectLst/>
        </p:spPr>
        <p:txBody>
          <a:bodyPr wrap="none" anchor="ctr"/>
          <a:lstStyle/>
          <a:p>
            <a:endParaRPr lang="en-US"/>
          </a:p>
        </p:txBody>
      </p:sp>
      <p:sp>
        <p:nvSpPr>
          <p:cNvPr id="825364" name="Rectangle 20"/>
          <p:cNvSpPr>
            <a:spLocks noChangeArrowheads="1"/>
          </p:cNvSpPr>
          <p:nvPr/>
        </p:nvSpPr>
        <p:spPr bwMode="auto">
          <a:xfrm>
            <a:off x="5402263" y="4629150"/>
            <a:ext cx="3351212" cy="433388"/>
          </a:xfrm>
          <a:prstGeom prst="rect">
            <a:avLst/>
          </a:prstGeom>
          <a:solidFill>
            <a:schemeClr val="bg1"/>
          </a:solidFill>
          <a:ln w="9525" algn="ctr">
            <a:noFill/>
            <a:miter lim="800000"/>
            <a:headEnd/>
            <a:tailEnd/>
          </a:ln>
          <a:effectLst/>
        </p:spPr>
        <p:txBody>
          <a:bodyPr wrap="none" anchor="ctr"/>
          <a:lstStyle/>
          <a:p>
            <a:endParaRPr lang="en-US"/>
          </a:p>
        </p:txBody>
      </p:sp>
      <p:sp>
        <p:nvSpPr>
          <p:cNvPr id="825365" name="Line 21"/>
          <p:cNvSpPr>
            <a:spLocks noChangeShapeType="1"/>
          </p:cNvSpPr>
          <p:nvPr/>
        </p:nvSpPr>
        <p:spPr bwMode="auto">
          <a:xfrm>
            <a:off x="5710238" y="3771900"/>
            <a:ext cx="2741612" cy="0"/>
          </a:xfrm>
          <a:prstGeom prst="line">
            <a:avLst/>
          </a:prstGeom>
          <a:noFill/>
          <a:ln w="38100">
            <a:solidFill>
              <a:schemeClr val="tx1"/>
            </a:solidFill>
            <a:round/>
            <a:headEnd/>
            <a:tailEnd type="triangle" w="med" len="med"/>
          </a:ln>
          <a:effectLst/>
        </p:spPr>
        <p:txBody>
          <a:bodyPr/>
          <a:lstStyle/>
          <a:p>
            <a:endParaRPr lang="en-US"/>
          </a:p>
        </p:txBody>
      </p:sp>
      <p:sp>
        <p:nvSpPr>
          <p:cNvPr id="825366" name="Line 22"/>
          <p:cNvSpPr>
            <a:spLocks noChangeShapeType="1"/>
          </p:cNvSpPr>
          <p:nvPr/>
        </p:nvSpPr>
        <p:spPr bwMode="auto">
          <a:xfrm flipV="1">
            <a:off x="5719763" y="1895475"/>
            <a:ext cx="0" cy="1885950"/>
          </a:xfrm>
          <a:prstGeom prst="line">
            <a:avLst/>
          </a:prstGeom>
          <a:noFill/>
          <a:ln w="38100">
            <a:solidFill>
              <a:schemeClr val="tx1"/>
            </a:solidFill>
            <a:round/>
            <a:headEnd/>
            <a:tailEnd type="triangle" w="med" len="med"/>
          </a:ln>
          <a:effectLst/>
        </p:spPr>
        <p:txBody>
          <a:bodyPr/>
          <a:lstStyle/>
          <a:p>
            <a:endParaRPr lang="en-US"/>
          </a:p>
        </p:txBody>
      </p:sp>
      <p:sp>
        <p:nvSpPr>
          <p:cNvPr id="825367" name="Text Box 23"/>
          <p:cNvSpPr txBox="1">
            <a:spLocks noChangeArrowheads="1"/>
          </p:cNvSpPr>
          <p:nvPr/>
        </p:nvSpPr>
        <p:spPr bwMode="auto">
          <a:xfrm>
            <a:off x="4865688" y="2117725"/>
            <a:ext cx="836612" cy="457200"/>
          </a:xfrm>
          <a:prstGeom prst="rect">
            <a:avLst/>
          </a:prstGeom>
          <a:noFill/>
          <a:ln w="9525" algn="ctr">
            <a:noFill/>
            <a:miter lim="800000"/>
            <a:headEnd/>
            <a:tailEnd/>
          </a:ln>
          <a:effectLst/>
        </p:spPr>
        <p:txBody>
          <a:bodyPr wrap="none">
            <a:spAutoFit/>
          </a:bodyPr>
          <a:lstStyle/>
          <a:p>
            <a:pPr marL="342900" indent="-342900" algn="l">
              <a:buFontTx/>
              <a:buNone/>
            </a:pPr>
            <a:r>
              <a:rPr lang="en-US"/>
              <a:t>R/W</a:t>
            </a:r>
          </a:p>
        </p:txBody>
      </p:sp>
      <p:sp>
        <p:nvSpPr>
          <p:cNvPr id="825368" name="Oval 24"/>
          <p:cNvSpPr>
            <a:spLocks noChangeArrowheads="1"/>
          </p:cNvSpPr>
          <p:nvPr/>
        </p:nvSpPr>
        <p:spPr bwMode="auto">
          <a:xfrm>
            <a:off x="5853113" y="2000250"/>
            <a:ext cx="685800" cy="1628775"/>
          </a:xfrm>
          <a:prstGeom prst="ellipse">
            <a:avLst/>
          </a:prstGeom>
          <a:solidFill>
            <a:schemeClr val="folHlink"/>
          </a:solidFill>
          <a:ln w="9525" algn="ctr">
            <a:solidFill>
              <a:schemeClr val="tx1"/>
            </a:solidFill>
            <a:round/>
            <a:headEnd/>
            <a:tailEnd/>
          </a:ln>
          <a:effectLst/>
        </p:spPr>
        <p:txBody>
          <a:bodyPr wrap="none" anchor="ctr"/>
          <a:lstStyle/>
          <a:p>
            <a:endParaRPr lang="en-US"/>
          </a:p>
        </p:txBody>
      </p:sp>
      <p:sp>
        <p:nvSpPr>
          <p:cNvPr id="825369" name="Oval 25"/>
          <p:cNvSpPr>
            <a:spLocks noChangeArrowheads="1"/>
          </p:cNvSpPr>
          <p:nvPr/>
        </p:nvSpPr>
        <p:spPr bwMode="auto">
          <a:xfrm>
            <a:off x="6634163" y="3048000"/>
            <a:ext cx="1782762" cy="561975"/>
          </a:xfrm>
          <a:prstGeom prst="ellipse">
            <a:avLst/>
          </a:prstGeom>
          <a:solidFill>
            <a:srgbClr val="CDCDCD"/>
          </a:solidFill>
          <a:ln w="9525" algn="ctr">
            <a:solidFill>
              <a:schemeClr val="tx1"/>
            </a:solidFill>
            <a:round/>
            <a:headEnd/>
            <a:tailEnd/>
          </a:ln>
          <a:effectLst/>
        </p:spPr>
        <p:txBody>
          <a:bodyPr wrap="none" anchor="ctr"/>
          <a:lstStyle/>
          <a:p>
            <a:pPr marL="342900" indent="-342900"/>
            <a:endParaRPr lang="en-US"/>
          </a:p>
        </p:txBody>
      </p:sp>
      <p:sp>
        <p:nvSpPr>
          <p:cNvPr id="825370" name="Oval 26"/>
          <p:cNvSpPr>
            <a:spLocks noChangeArrowheads="1"/>
          </p:cNvSpPr>
          <p:nvPr/>
        </p:nvSpPr>
        <p:spPr bwMode="auto">
          <a:xfrm>
            <a:off x="6704013" y="1878013"/>
            <a:ext cx="1771650" cy="1009650"/>
          </a:xfrm>
          <a:prstGeom prst="ellipse">
            <a:avLst/>
          </a:prstGeom>
          <a:solidFill>
            <a:srgbClr val="FFFF99"/>
          </a:solidFill>
          <a:ln w="9525" algn="ctr">
            <a:solidFill>
              <a:schemeClr val="tx1"/>
            </a:solidFill>
            <a:round/>
            <a:headEnd/>
            <a:tailEnd/>
          </a:ln>
          <a:effectLst/>
        </p:spPr>
        <p:txBody>
          <a:bodyPr wrap="none" anchor="ctr"/>
          <a:lstStyle/>
          <a:p>
            <a:endParaRPr lang="en-US"/>
          </a:p>
        </p:txBody>
      </p:sp>
      <p:sp>
        <p:nvSpPr>
          <p:cNvPr id="825371" name="Text Box 27"/>
          <p:cNvSpPr txBox="1">
            <a:spLocks noChangeArrowheads="1"/>
          </p:cNvSpPr>
          <p:nvPr/>
        </p:nvSpPr>
        <p:spPr bwMode="auto">
          <a:xfrm rot="-5400000">
            <a:off x="5485606" y="2574132"/>
            <a:ext cx="1370013" cy="457200"/>
          </a:xfrm>
          <a:prstGeom prst="rect">
            <a:avLst/>
          </a:prstGeom>
          <a:noFill/>
          <a:ln w="9525" algn="ctr">
            <a:noFill/>
            <a:miter lim="800000"/>
            <a:headEnd/>
            <a:tailEnd/>
          </a:ln>
          <a:effectLst/>
        </p:spPr>
        <p:txBody>
          <a:bodyPr>
            <a:spAutoFit/>
          </a:bodyPr>
          <a:lstStyle/>
          <a:p>
            <a:pPr marL="342900" indent="-342900" algn="l">
              <a:buFontTx/>
              <a:buNone/>
            </a:pPr>
            <a:r>
              <a:rPr lang="en-US"/>
              <a:t>migrate</a:t>
            </a:r>
          </a:p>
        </p:txBody>
      </p:sp>
      <p:sp>
        <p:nvSpPr>
          <p:cNvPr id="825372" name="Text Box 28"/>
          <p:cNvSpPr txBox="1">
            <a:spLocks noChangeArrowheads="1"/>
          </p:cNvSpPr>
          <p:nvPr/>
        </p:nvSpPr>
        <p:spPr bwMode="auto">
          <a:xfrm>
            <a:off x="6761163" y="3051175"/>
            <a:ext cx="1497012" cy="457200"/>
          </a:xfrm>
          <a:prstGeom prst="rect">
            <a:avLst/>
          </a:prstGeom>
          <a:noFill/>
          <a:ln w="9525" algn="ctr">
            <a:noFill/>
            <a:miter lim="800000"/>
            <a:headEnd/>
            <a:tailEnd/>
          </a:ln>
          <a:effectLst/>
        </p:spPr>
        <p:txBody>
          <a:bodyPr wrap="none">
            <a:spAutoFit/>
          </a:bodyPr>
          <a:lstStyle/>
          <a:p>
            <a:pPr marL="342900" indent="-342900" algn="l">
              <a:buFontTx/>
              <a:buNone/>
            </a:pPr>
            <a:r>
              <a:rPr lang="en-US"/>
              <a:t>replicate</a:t>
            </a:r>
          </a:p>
        </p:txBody>
      </p:sp>
      <p:sp>
        <p:nvSpPr>
          <p:cNvPr id="825373" name="Text Box 29"/>
          <p:cNvSpPr txBox="1">
            <a:spLocks noChangeArrowheads="1"/>
          </p:cNvSpPr>
          <p:nvPr/>
        </p:nvSpPr>
        <p:spPr bwMode="auto">
          <a:xfrm>
            <a:off x="7059613" y="2138363"/>
            <a:ext cx="1030287" cy="457200"/>
          </a:xfrm>
          <a:prstGeom prst="rect">
            <a:avLst/>
          </a:prstGeom>
          <a:noFill/>
          <a:ln w="9525" algn="ctr">
            <a:noFill/>
            <a:miter lim="800000"/>
            <a:headEnd/>
            <a:tailEnd/>
          </a:ln>
          <a:effectLst/>
        </p:spPr>
        <p:txBody>
          <a:bodyPr wrap="none">
            <a:spAutoFit/>
          </a:bodyPr>
          <a:lstStyle/>
          <a:p>
            <a:pPr marL="342900" indent="-342900" algn="l">
              <a:buFontTx/>
              <a:buNone/>
            </a:pPr>
            <a:r>
              <a:rPr lang="en-US"/>
              <a:t>share</a:t>
            </a:r>
          </a:p>
        </p:txBody>
      </p:sp>
      <p:sp>
        <p:nvSpPr>
          <p:cNvPr id="825374" name="Text Box 30"/>
          <p:cNvSpPr txBox="1">
            <a:spLocks noChangeArrowheads="1"/>
          </p:cNvSpPr>
          <p:nvPr/>
        </p:nvSpPr>
        <p:spPr bwMode="auto">
          <a:xfrm>
            <a:off x="4913313" y="3136900"/>
            <a:ext cx="774700" cy="457200"/>
          </a:xfrm>
          <a:prstGeom prst="rect">
            <a:avLst/>
          </a:prstGeom>
          <a:noFill/>
          <a:ln w="9525" algn="ctr">
            <a:noFill/>
            <a:miter lim="800000"/>
            <a:headEnd/>
            <a:tailEnd/>
          </a:ln>
          <a:effectLst/>
        </p:spPr>
        <p:txBody>
          <a:bodyPr wrap="none">
            <a:spAutoFit/>
          </a:bodyPr>
          <a:lstStyle/>
          <a:p>
            <a:pPr marL="342900" indent="-342900" algn="l">
              <a:buFontTx/>
              <a:buNone/>
            </a:pPr>
            <a:r>
              <a:rPr lang="en-US"/>
              <a:t>R/O</a:t>
            </a:r>
          </a:p>
        </p:txBody>
      </p:sp>
      <p:sp>
        <p:nvSpPr>
          <p:cNvPr id="825375" name="Text Box 31"/>
          <p:cNvSpPr txBox="1">
            <a:spLocks noChangeArrowheads="1"/>
          </p:cNvSpPr>
          <p:nvPr/>
        </p:nvSpPr>
        <p:spPr bwMode="auto">
          <a:xfrm>
            <a:off x="6835775" y="3865563"/>
            <a:ext cx="1568450" cy="457200"/>
          </a:xfrm>
          <a:prstGeom prst="rect">
            <a:avLst/>
          </a:prstGeom>
          <a:noFill/>
          <a:ln w="9525" algn="ctr">
            <a:noFill/>
            <a:miter lim="800000"/>
            <a:headEnd/>
            <a:tailEnd/>
          </a:ln>
          <a:effectLst/>
        </p:spPr>
        <p:txBody>
          <a:bodyPr wrap="none">
            <a:spAutoFit/>
          </a:bodyPr>
          <a:lstStyle/>
          <a:p>
            <a:pPr marL="342900" indent="-342900" algn="l">
              <a:buFontTx/>
              <a:buNone/>
            </a:pPr>
            <a:r>
              <a:rPr lang="en-US"/>
              <a:t>sharers#</a:t>
            </a:r>
          </a:p>
        </p:txBody>
      </p:sp>
      <p:sp>
        <p:nvSpPr>
          <p:cNvPr id="32" name="TextBox 31"/>
          <p:cNvSpPr txBox="1"/>
          <p:nvPr/>
        </p:nvSpPr>
        <p:spPr>
          <a:xfrm rot="16200000">
            <a:off x="-801000" y="2757281"/>
            <a:ext cx="2484463" cy="338554"/>
          </a:xfrm>
          <a:prstGeom prst="rect">
            <a:avLst/>
          </a:prstGeom>
          <a:solidFill>
            <a:schemeClr val="bg1"/>
          </a:solidFill>
        </p:spPr>
        <p:txBody>
          <a:bodyPr wrap="none" rtlCol="0">
            <a:spAutoFit/>
          </a:bodyPr>
          <a:lstStyle/>
          <a:p>
            <a:pPr algn="l">
              <a:buNone/>
            </a:pPr>
            <a:r>
              <a:rPr lang="en-US" sz="1600" b="1" dirty="0" smtClean="0">
                <a:latin typeface="Arial" pitchFamily="34" charset="0"/>
                <a:cs typeface="Arial" pitchFamily="34" charset="0"/>
              </a:rPr>
              <a:t>% RW Blocks in Bubble</a:t>
            </a:r>
            <a:endParaRPr lang="en-US" sz="1600" b="1" dirty="0">
              <a:latin typeface="Arial" pitchFamily="34" charset="0"/>
              <a:cs typeface="Arial" pitchFamily="34" charset="0"/>
            </a:endParaRPr>
          </a:p>
        </p:txBody>
      </p:sp>
      <p:sp>
        <p:nvSpPr>
          <p:cNvPr id="33" name="TextBox 32"/>
          <p:cNvSpPr txBox="1"/>
          <p:nvPr/>
        </p:nvSpPr>
        <p:spPr>
          <a:xfrm rot="16200000">
            <a:off x="3498288" y="2717176"/>
            <a:ext cx="2484463" cy="338554"/>
          </a:xfrm>
          <a:prstGeom prst="rect">
            <a:avLst/>
          </a:prstGeom>
          <a:solidFill>
            <a:schemeClr val="bg1"/>
          </a:solidFill>
        </p:spPr>
        <p:txBody>
          <a:bodyPr wrap="none" rtlCol="0">
            <a:spAutoFit/>
          </a:bodyPr>
          <a:lstStyle/>
          <a:p>
            <a:pPr algn="l">
              <a:buNone/>
            </a:pPr>
            <a:r>
              <a:rPr lang="en-US" sz="1600" b="1" dirty="0" smtClean="0">
                <a:latin typeface="Arial" pitchFamily="34" charset="0"/>
                <a:cs typeface="Arial" pitchFamily="34" charset="0"/>
              </a:rPr>
              <a:t>% RW Blocks in Bubble</a:t>
            </a:r>
            <a:endParaRPr lang="en-US" sz="1600" b="1" dirty="0">
              <a:latin typeface="Arial" pitchFamily="34" charset="0"/>
              <a:cs typeface="Arial" pitchFamily="34" charset="0"/>
            </a:endParaRPr>
          </a:p>
        </p:txBody>
      </p:sp>
      <p:sp>
        <p:nvSpPr>
          <p:cNvPr id="34" name="Rectangle 33"/>
          <p:cNvSpPr/>
          <p:nvPr/>
        </p:nvSpPr>
        <p:spPr bwMode="auto">
          <a:xfrm>
            <a:off x="625642" y="1748589"/>
            <a:ext cx="713873" cy="28875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35" name="Rectangle 34"/>
          <p:cNvSpPr/>
          <p:nvPr/>
        </p:nvSpPr>
        <p:spPr bwMode="auto">
          <a:xfrm>
            <a:off x="4908884" y="1724526"/>
            <a:ext cx="713873" cy="28875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36" name="Rectangle 35"/>
          <p:cNvSpPr/>
          <p:nvPr/>
        </p:nvSpPr>
        <p:spPr bwMode="auto">
          <a:xfrm>
            <a:off x="1203157" y="1909010"/>
            <a:ext cx="152401" cy="28875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37" name="Rectangle 36"/>
          <p:cNvSpPr/>
          <p:nvPr/>
        </p:nvSpPr>
        <p:spPr bwMode="auto">
          <a:xfrm>
            <a:off x="5478379" y="1772652"/>
            <a:ext cx="152401" cy="288757"/>
          </a:xfrm>
          <a:prstGeom prst="rect">
            <a:avLst/>
          </a:prstGeom>
          <a:solidFill>
            <a:schemeClr val="bg1"/>
          </a:solidFill>
          <a:ln w="9525" cap="flat" cmpd="sng" algn="ctr">
            <a:noFill/>
            <a:prstDash val="solid"/>
            <a:round/>
            <a:headEnd type="none" w="med" len="med"/>
            <a:tailEnd type="none" w="med" len="med"/>
          </a:ln>
          <a:effectLst/>
          <a:scene3d>
            <a:camera prst="orthographicFront">
              <a:rot lat="0" lon="0" rev="1200000"/>
            </a:camera>
            <a:lightRig rig="threePt" dir="t"/>
          </a:scene3d>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Tree>
    <p:custDataLst>
      <p:tags r:id="rId1"/>
    </p:custDataLst>
  </p:cSld>
  <p:clrMapOvr>
    <a:masterClrMapping/>
  </p:clrMapOvr>
  <p:transition advTm="121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53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5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53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53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53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53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53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53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53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53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53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53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53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5369"/>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825358"/>
                                        </p:tgtEl>
                                        <p:attrNameLst>
                                          <p:attrName>style.visibility</p:attrName>
                                        </p:attrNameLst>
                                      </p:cBhvr>
                                      <p:to>
                                        <p:strVal val="visible"/>
                                      </p:to>
                                    </p:set>
                                    <p:anim calcmode="lin" valueType="num">
                                      <p:cBhvr>
                                        <p:cTn id="45" dur="500" fill="hold"/>
                                        <p:tgtEl>
                                          <p:spTgt spid="825358"/>
                                        </p:tgtEl>
                                        <p:attrNameLst>
                                          <p:attrName>ppt_w</p:attrName>
                                        </p:attrNameLst>
                                      </p:cBhvr>
                                      <p:tavLst>
                                        <p:tav tm="0">
                                          <p:val>
                                            <p:fltVal val="0"/>
                                          </p:val>
                                        </p:tav>
                                        <p:tav tm="100000">
                                          <p:val>
                                            <p:strVal val="#ppt_w"/>
                                          </p:val>
                                        </p:tav>
                                      </p:tavLst>
                                    </p:anim>
                                    <p:anim calcmode="lin" valueType="num">
                                      <p:cBhvr>
                                        <p:cTn id="46" dur="500" fill="hold"/>
                                        <p:tgtEl>
                                          <p:spTgt spid="825358"/>
                                        </p:tgtEl>
                                        <p:attrNameLst>
                                          <p:attrName>ppt_h</p:attrName>
                                        </p:attrNameLst>
                                      </p:cBhvr>
                                      <p:tavLst>
                                        <p:tav tm="0">
                                          <p:val>
                                            <p:fltVal val="0"/>
                                          </p:val>
                                        </p:tav>
                                        <p:tav tm="100000">
                                          <p:val>
                                            <p:strVal val="#ppt_h"/>
                                          </p:val>
                                        </p:tav>
                                      </p:tavLst>
                                    </p:anim>
                                    <p:animEffect transition="in" filter="fade">
                                      <p:cBhvr>
                                        <p:cTn id="47" dur="500"/>
                                        <p:tgtEl>
                                          <p:spTgt spid="825358"/>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825355"/>
                                        </p:tgtEl>
                                        <p:attrNameLst>
                                          <p:attrName>style.visibility</p:attrName>
                                        </p:attrNameLst>
                                      </p:cBhvr>
                                      <p:to>
                                        <p:strVal val="visible"/>
                                      </p:to>
                                    </p:set>
                                    <p:anim calcmode="lin" valueType="num">
                                      <p:cBhvr>
                                        <p:cTn id="50" dur="500" fill="hold"/>
                                        <p:tgtEl>
                                          <p:spTgt spid="825355"/>
                                        </p:tgtEl>
                                        <p:attrNameLst>
                                          <p:attrName>ppt_w</p:attrName>
                                        </p:attrNameLst>
                                      </p:cBhvr>
                                      <p:tavLst>
                                        <p:tav tm="0">
                                          <p:val>
                                            <p:fltVal val="0"/>
                                          </p:val>
                                        </p:tav>
                                        <p:tav tm="100000">
                                          <p:val>
                                            <p:strVal val="#ppt_w"/>
                                          </p:val>
                                        </p:tav>
                                      </p:tavLst>
                                    </p:anim>
                                    <p:anim calcmode="lin" valueType="num">
                                      <p:cBhvr>
                                        <p:cTn id="51" dur="500" fill="hold"/>
                                        <p:tgtEl>
                                          <p:spTgt spid="825355"/>
                                        </p:tgtEl>
                                        <p:attrNameLst>
                                          <p:attrName>ppt_h</p:attrName>
                                        </p:attrNameLst>
                                      </p:cBhvr>
                                      <p:tavLst>
                                        <p:tav tm="0">
                                          <p:val>
                                            <p:fltVal val="0"/>
                                          </p:val>
                                        </p:tav>
                                        <p:tav tm="100000">
                                          <p:val>
                                            <p:strVal val="#ppt_h"/>
                                          </p:val>
                                        </p:tav>
                                      </p:tavLst>
                                    </p:anim>
                                    <p:animEffect transition="in" filter="fade">
                                      <p:cBhvr>
                                        <p:cTn id="52" dur="500"/>
                                        <p:tgtEl>
                                          <p:spTgt spid="82535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825359"/>
                                        </p:tgtEl>
                                        <p:attrNameLst>
                                          <p:attrName>style.visibility</p:attrName>
                                        </p:attrNameLst>
                                      </p:cBhvr>
                                      <p:to>
                                        <p:strVal val="visible"/>
                                      </p:to>
                                    </p:set>
                                    <p:anim calcmode="lin" valueType="num">
                                      <p:cBhvr>
                                        <p:cTn id="57" dur="500" fill="hold"/>
                                        <p:tgtEl>
                                          <p:spTgt spid="825359"/>
                                        </p:tgtEl>
                                        <p:attrNameLst>
                                          <p:attrName>ppt_w</p:attrName>
                                        </p:attrNameLst>
                                      </p:cBhvr>
                                      <p:tavLst>
                                        <p:tav tm="0">
                                          <p:val>
                                            <p:fltVal val="0"/>
                                          </p:val>
                                        </p:tav>
                                        <p:tav tm="100000">
                                          <p:val>
                                            <p:strVal val="#ppt_w"/>
                                          </p:val>
                                        </p:tav>
                                      </p:tavLst>
                                    </p:anim>
                                    <p:anim calcmode="lin" valueType="num">
                                      <p:cBhvr>
                                        <p:cTn id="58" dur="500" fill="hold"/>
                                        <p:tgtEl>
                                          <p:spTgt spid="825359"/>
                                        </p:tgtEl>
                                        <p:attrNameLst>
                                          <p:attrName>ppt_h</p:attrName>
                                        </p:attrNameLst>
                                      </p:cBhvr>
                                      <p:tavLst>
                                        <p:tav tm="0">
                                          <p:val>
                                            <p:fltVal val="0"/>
                                          </p:val>
                                        </p:tav>
                                        <p:tav tm="100000">
                                          <p:val>
                                            <p:strVal val="#ppt_h"/>
                                          </p:val>
                                        </p:tav>
                                      </p:tavLst>
                                    </p:anim>
                                    <p:animEffect transition="in" filter="fade">
                                      <p:cBhvr>
                                        <p:cTn id="59" dur="500"/>
                                        <p:tgtEl>
                                          <p:spTgt spid="825359"/>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825356"/>
                                        </p:tgtEl>
                                        <p:attrNameLst>
                                          <p:attrName>style.visibility</p:attrName>
                                        </p:attrNameLst>
                                      </p:cBhvr>
                                      <p:to>
                                        <p:strVal val="visible"/>
                                      </p:to>
                                    </p:set>
                                    <p:anim calcmode="lin" valueType="num">
                                      <p:cBhvr>
                                        <p:cTn id="62" dur="500" fill="hold"/>
                                        <p:tgtEl>
                                          <p:spTgt spid="825356"/>
                                        </p:tgtEl>
                                        <p:attrNameLst>
                                          <p:attrName>ppt_w</p:attrName>
                                        </p:attrNameLst>
                                      </p:cBhvr>
                                      <p:tavLst>
                                        <p:tav tm="0">
                                          <p:val>
                                            <p:fltVal val="0"/>
                                          </p:val>
                                        </p:tav>
                                        <p:tav tm="100000">
                                          <p:val>
                                            <p:strVal val="#ppt_w"/>
                                          </p:val>
                                        </p:tav>
                                      </p:tavLst>
                                    </p:anim>
                                    <p:anim calcmode="lin" valueType="num">
                                      <p:cBhvr>
                                        <p:cTn id="63" dur="500" fill="hold"/>
                                        <p:tgtEl>
                                          <p:spTgt spid="825356"/>
                                        </p:tgtEl>
                                        <p:attrNameLst>
                                          <p:attrName>ppt_h</p:attrName>
                                        </p:attrNameLst>
                                      </p:cBhvr>
                                      <p:tavLst>
                                        <p:tav tm="0">
                                          <p:val>
                                            <p:fltVal val="0"/>
                                          </p:val>
                                        </p:tav>
                                        <p:tav tm="100000">
                                          <p:val>
                                            <p:strVal val="#ppt_h"/>
                                          </p:val>
                                        </p:tav>
                                      </p:tavLst>
                                    </p:anim>
                                    <p:animEffect transition="in" filter="fade">
                                      <p:cBhvr>
                                        <p:cTn id="64" dur="500"/>
                                        <p:tgtEl>
                                          <p:spTgt spid="82535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825360"/>
                                        </p:tgtEl>
                                        <p:attrNameLst>
                                          <p:attrName>style.visibility</p:attrName>
                                        </p:attrNameLst>
                                      </p:cBhvr>
                                      <p:to>
                                        <p:strVal val="visible"/>
                                      </p:to>
                                    </p:set>
                                    <p:anim calcmode="lin" valueType="num">
                                      <p:cBhvr>
                                        <p:cTn id="69" dur="500" fill="hold"/>
                                        <p:tgtEl>
                                          <p:spTgt spid="825360"/>
                                        </p:tgtEl>
                                        <p:attrNameLst>
                                          <p:attrName>ppt_w</p:attrName>
                                        </p:attrNameLst>
                                      </p:cBhvr>
                                      <p:tavLst>
                                        <p:tav tm="0">
                                          <p:val>
                                            <p:fltVal val="0"/>
                                          </p:val>
                                        </p:tav>
                                        <p:tav tm="100000">
                                          <p:val>
                                            <p:strVal val="#ppt_w"/>
                                          </p:val>
                                        </p:tav>
                                      </p:tavLst>
                                    </p:anim>
                                    <p:anim calcmode="lin" valueType="num">
                                      <p:cBhvr>
                                        <p:cTn id="70" dur="500" fill="hold"/>
                                        <p:tgtEl>
                                          <p:spTgt spid="825360"/>
                                        </p:tgtEl>
                                        <p:attrNameLst>
                                          <p:attrName>ppt_h</p:attrName>
                                        </p:attrNameLst>
                                      </p:cBhvr>
                                      <p:tavLst>
                                        <p:tav tm="0">
                                          <p:val>
                                            <p:fltVal val="0"/>
                                          </p:val>
                                        </p:tav>
                                        <p:tav tm="100000">
                                          <p:val>
                                            <p:strVal val="#ppt_h"/>
                                          </p:val>
                                        </p:tav>
                                      </p:tavLst>
                                    </p:anim>
                                    <p:animEffect transition="in" filter="fade">
                                      <p:cBhvr>
                                        <p:cTn id="71" dur="500"/>
                                        <p:tgtEl>
                                          <p:spTgt spid="825360"/>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825357"/>
                                        </p:tgtEl>
                                        <p:attrNameLst>
                                          <p:attrName>style.visibility</p:attrName>
                                        </p:attrNameLst>
                                      </p:cBhvr>
                                      <p:to>
                                        <p:strVal val="visible"/>
                                      </p:to>
                                    </p:set>
                                    <p:anim calcmode="lin" valueType="num">
                                      <p:cBhvr>
                                        <p:cTn id="74" dur="500" fill="hold"/>
                                        <p:tgtEl>
                                          <p:spTgt spid="825357"/>
                                        </p:tgtEl>
                                        <p:attrNameLst>
                                          <p:attrName>ppt_w</p:attrName>
                                        </p:attrNameLst>
                                      </p:cBhvr>
                                      <p:tavLst>
                                        <p:tav tm="0">
                                          <p:val>
                                            <p:fltVal val="0"/>
                                          </p:val>
                                        </p:tav>
                                        <p:tav tm="100000">
                                          <p:val>
                                            <p:strVal val="#ppt_w"/>
                                          </p:val>
                                        </p:tav>
                                      </p:tavLst>
                                    </p:anim>
                                    <p:anim calcmode="lin" valueType="num">
                                      <p:cBhvr>
                                        <p:cTn id="75" dur="500" fill="hold"/>
                                        <p:tgtEl>
                                          <p:spTgt spid="825357"/>
                                        </p:tgtEl>
                                        <p:attrNameLst>
                                          <p:attrName>ppt_h</p:attrName>
                                        </p:attrNameLst>
                                      </p:cBhvr>
                                      <p:tavLst>
                                        <p:tav tm="0">
                                          <p:val>
                                            <p:fltVal val="0"/>
                                          </p:val>
                                        </p:tav>
                                        <p:tav tm="100000">
                                          <p:val>
                                            <p:strVal val="#ppt_h"/>
                                          </p:val>
                                        </p:tav>
                                      </p:tavLst>
                                    </p:anim>
                                    <p:animEffect transition="in" filter="fade">
                                      <p:cBhvr>
                                        <p:cTn id="76" dur="500"/>
                                        <p:tgtEl>
                                          <p:spTgt spid="825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52" grpId="0" animBg="1"/>
      <p:bldP spid="825353" grpId="0" animBg="1"/>
      <p:bldP spid="825354" grpId="0" animBg="1"/>
      <p:bldP spid="825355" grpId="0"/>
      <p:bldP spid="825356" grpId="0"/>
      <p:bldP spid="825357" grpId="0"/>
      <p:bldP spid="825358" grpId="0" animBg="1"/>
      <p:bldP spid="825359" grpId="0" animBg="1"/>
      <p:bldP spid="825360" grpId="0" animBg="1"/>
      <p:bldP spid="825363" grpId="0" animBg="1"/>
      <p:bldP spid="825364" grpId="0" animBg="1"/>
      <p:bldP spid="825365" grpId="0" animBg="1"/>
      <p:bldP spid="825366" grpId="0" animBg="1"/>
      <p:bldP spid="825367" grpId="0"/>
      <p:bldP spid="825368" grpId="0" animBg="1"/>
      <p:bldP spid="825369" grpId="0" animBg="1"/>
      <p:bldP spid="825370" grpId="0" animBg="1"/>
      <p:bldP spid="825371" grpId="0"/>
      <p:bldP spid="825372" grpId="0"/>
      <p:bldP spid="825373" grpId="0"/>
      <p:bldP spid="825374" grpId="0"/>
      <p:bldP spid="825375" grpId="0"/>
      <p:bldP spid="33" grpId="0" animBg="1"/>
    </p:bld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0999"/>
          </a:xfrm>
        </p:spPr>
        <p:txBody>
          <a:bodyPr/>
          <a:lstStyle/>
          <a:p>
            <a:r>
              <a:rPr lang="en-US" dirty="0" smtClean="0"/>
              <a:t>Classification: Scientific Workloads</a:t>
            </a:r>
            <a:endParaRPr lang="en-US" dirty="0"/>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Text Placeholder 4"/>
          <p:cNvSpPr>
            <a:spLocks noGrp="1"/>
          </p:cNvSpPr>
          <p:nvPr>
            <p:ph type="body" sz="half" idx="3"/>
          </p:nvPr>
        </p:nvSpPr>
        <p:spPr/>
        <p:txBody>
          <a:bodyPr/>
          <a:lstStyle/>
          <a:p>
            <a:r>
              <a:rPr lang="en-US" dirty="0" smtClean="0"/>
              <a:t>Scientific mostly read-only or read-write with few sharers or none</a:t>
            </a:r>
            <a:endParaRPr lang="en-US" dirty="0"/>
          </a:p>
        </p:txBody>
      </p:sp>
      <p:pic>
        <p:nvPicPr>
          <p:cNvPr id="6" name="Picture 3"/>
          <p:cNvPicPr>
            <a:picLocks noChangeAspect="1" noChangeArrowheads="1"/>
          </p:cNvPicPr>
          <p:nvPr/>
        </p:nvPicPr>
        <p:blipFill>
          <a:blip r:embed="rId2"/>
          <a:srcRect/>
          <a:stretch>
            <a:fillRect/>
          </a:stretch>
        </p:blipFill>
        <p:spPr bwMode="auto">
          <a:xfrm>
            <a:off x="0" y="533400"/>
            <a:ext cx="9189266" cy="3124200"/>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a:lstStyle/>
          <a:p>
            <a:r>
              <a:rPr lang="en-US"/>
              <a:t>Private Data</a:t>
            </a:r>
          </a:p>
        </p:txBody>
      </p:sp>
      <p:sp>
        <p:nvSpPr>
          <p:cNvPr id="32770" name="Rectangle 2"/>
          <p:cNvSpPr>
            <a:spLocks noGrp="1" noChangeArrowheads="1"/>
          </p:cNvSpPr>
          <p:nvPr>
            <p:ph type="body" idx="1"/>
          </p:nvPr>
        </p:nvSpPr>
        <p:spPr>
          <a:ln/>
        </p:spPr>
        <p:txBody>
          <a:bodyPr/>
          <a:lstStyle/>
          <a:p>
            <a:pPr>
              <a:buFont typeface="Arial" pitchFamily="34" charset="0"/>
              <a:buChar char="•"/>
            </a:pPr>
            <a:r>
              <a:rPr lang="en-US" dirty="0"/>
              <a:t>Private data should be private</a:t>
            </a:r>
          </a:p>
          <a:p>
            <a:pPr marL="625056" lvl="1">
              <a:buFont typeface="Arial" pitchFamily="34" charset="0"/>
              <a:buChar char="•"/>
            </a:pPr>
            <a:r>
              <a:rPr lang="en-US" dirty="0"/>
              <a:t>Shouldn’t require complex coherence mechanisms</a:t>
            </a:r>
          </a:p>
          <a:p>
            <a:pPr marL="625056" lvl="1">
              <a:buFont typeface="Arial" pitchFamily="34" charset="0"/>
              <a:buChar char="•"/>
            </a:pPr>
            <a:r>
              <a:rPr lang="en-US" dirty="0"/>
              <a:t>Should only be in local L2 slice - fast access</a:t>
            </a:r>
          </a:p>
          <a:p>
            <a:pPr>
              <a:buFont typeface="Arial" pitchFamily="34" charset="0"/>
              <a:buChar char="•"/>
            </a:pPr>
            <a:r>
              <a:rPr lang="en-US" dirty="0"/>
              <a:t>More private data than local L2 can hold?</a:t>
            </a:r>
          </a:p>
          <a:p>
            <a:pPr marL="625056" lvl="1">
              <a:buFont typeface="Arial" pitchFamily="34" charset="0"/>
              <a:buChar char="•"/>
            </a:pPr>
            <a:r>
              <a:rPr lang="en-US" dirty="0"/>
              <a:t>For server workloads, all cores have similar cache pressure, no reason to spill private data to other L2s</a:t>
            </a:r>
          </a:p>
          <a:p>
            <a:pPr marL="625056" lvl="1">
              <a:buFont typeface="Arial" pitchFamily="34" charset="0"/>
              <a:buChar char="•"/>
            </a:pPr>
            <a:r>
              <a:rPr lang="en-US" dirty="0" err="1"/>
              <a:t>Multiprogrammed</a:t>
            </a:r>
            <a:r>
              <a:rPr lang="en-US" dirty="0"/>
              <a:t> workloads have unequal pressure ... ?</a:t>
            </a:r>
          </a:p>
        </p:txBody>
      </p:sp>
    </p:spTree>
  </p:cSld>
  <p:clrMapOvr>
    <a:masterClrMapping/>
  </p:clrMapOvr>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r>
              <a:rPr lang="en-US"/>
              <a:t>Shared Data</a:t>
            </a:r>
          </a:p>
        </p:txBody>
      </p:sp>
      <p:sp>
        <p:nvSpPr>
          <p:cNvPr id="33794" name="Rectangle 2"/>
          <p:cNvSpPr>
            <a:spLocks noGrp="1" noChangeArrowheads="1"/>
          </p:cNvSpPr>
          <p:nvPr>
            <p:ph type="body" idx="1"/>
          </p:nvPr>
        </p:nvSpPr>
        <p:spPr>
          <a:ln/>
        </p:spPr>
        <p:txBody>
          <a:bodyPr/>
          <a:lstStyle/>
          <a:p>
            <a:pPr>
              <a:buFont typeface="Arial" pitchFamily="34" charset="0"/>
              <a:buChar char="•"/>
            </a:pPr>
            <a:r>
              <a:rPr lang="en-US" dirty="0"/>
              <a:t>Most shared data is Read/Write, not Read Only</a:t>
            </a:r>
          </a:p>
          <a:p>
            <a:pPr>
              <a:buFont typeface="Arial" pitchFamily="34" charset="0"/>
              <a:buChar char="•"/>
            </a:pPr>
            <a:r>
              <a:rPr lang="en-US" dirty="0"/>
              <a:t>Most accesses are 1st or 2nd access following a write</a:t>
            </a:r>
          </a:p>
          <a:p>
            <a:pPr marL="625056" lvl="1">
              <a:buFont typeface="Arial" pitchFamily="34" charset="0"/>
              <a:buChar char="•"/>
            </a:pPr>
            <a:r>
              <a:rPr lang="en-US" dirty="0"/>
              <a:t>Little benefit to migrating/replicating data closer to one core or another</a:t>
            </a:r>
          </a:p>
          <a:p>
            <a:pPr>
              <a:buFont typeface="Arial" pitchFamily="34" charset="0"/>
              <a:buChar char="•"/>
            </a:pPr>
            <a:r>
              <a:rPr lang="en-US" dirty="0"/>
              <a:t>Migrating/Replicating data requires coherence overhead</a:t>
            </a:r>
          </a:p>
          <a:p>
            <a:pPr>
              <a:buFont typeface="Arial" pitchFamily="34" charset="0"/>
              <a:buChar char="•"/>
            </a:pPr>
            <a:r>
              <a:rPr lang="en-US" dirty="0"/>
              <a:t>Shared data should have </a:t>
            </a:r>
            <a:r>
              <a:rPr lang="en-US" b="1" dirty="0"/>
              <a:t>1</a:t>
            </a:r>
            <a:r>
              <a:rPr lang="en-US" dirty="0"/>
              <a:t> copy in L2 cache</a:t>
            </a:r>
          </a:p>
        </p:txBody>
      </p:sp>
    </p:spTree>
  </p:cSld>
  <p:clrMapOvr>
    <a:masterClrMapping/>
  </p:clrMapOvr>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r>
              <a:rPr lang="en-US"/>
              <a:t>Instructions</a:t>
            </a:r>
          </a:p>
        </p:txBody>
      </p:sp>
      <p:sp>
        <p:nvSpPr>
          <p:cNvPr id="35842" name="Rectangle 2"/>
          <p:cNvSpPr>
            <a:spLocks noGrp="1" noChangeArrowheads="1"/>
          </p:cNvSpPr>
          <p:nvPr>
            <p:ph type="body" idx="1"/>
          </p:nvPr>
        </p:nvSpPr>
        <p:spPr>
          <a:ln/>
        </p:spPr>
        <p:txBody>
          <a:bodyPr/>
          <a:lstStyle/>
          <a:p>
            <a:pPr>
              <a:buFont typeface="Arial" pitchFamily="34" charset="0"/>
              <a:buChar char="•"/>
            </a:pPr>
            <a:r>
              <a:rPr lang="en-US" dirty="0"/>
              <a:t>scientific and </a:t>
            </a:r>
            <a:r>
              <a:rPr lang="en-US" dirty="0" err="1"/>
              <a:t>multiprogrammed</a:t>
            </a:r>
            <a:r>
              <a:rPr lang="en-US" dirty="0"/>
              <a:t> -&gt; instructions fit in L1 cache</a:t>
            </a:r>
          </a:p>
          <a:p>
            <a:pPr>
              <a:buFont typeface="Arial" pitchFamily="34" charset="0"/>
              <a:buChar char="•"/>
            </a:pPr>
            <a:r>
              <a:rPr lang="en-US" dirty="0"/>
              <a:t>server workloads: large footprint, shared by all cores</a:t>
            </a:r>
          </a:p>
          <a:p>
            <a:pPr>
              <a:buFont typeface="Arial" pitchFamily="34" charset="0"/>
              <a:buChar char="•"/>
            </a:pPr>
            <a:r>
              <a:rPr lang="en-US" dirty="0"/>
              <a:t>instructions are (mostly) read only</a:t>
            </a:r>
          </a:p>
          <a:p>
            <a:pPr>
              <a:buFont typeface="Arial" pitchFamily="34" charset="0"/>
              <a:buChar char="•"/>
            </a:pPr>
            <a:r>
              <a:rPr lang="en-US" dirty="0"/>
              <a:t>access latency VERY important</a:t>
            </a:r>
          </a:p>
          <a:p>
            <a:pPr>
              <a:buFont typeface="Arial" pitchFamily="34" charset="0"/>
              <a:buChar char="•"/>
            </a:pPr>
            <a:r>
              <a:rPr lang="en-US" dirty="0"/>
              <a:t>Ideal solution: little/no coherence overhead (Rd only), multiple copies (to reduce latency), but not replicated at every core (waste capacity).</a:t>
            </a:r>
          </a:p>
        </p:txBody>
      </p:sp>
    </p:spTree>
  </p:cSld>
  <p:clrMapOvr>
    <a:masterClrMapping/>
  </p:clrMapOvr>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a:t>Summary</a:t>
            </a:r>
          </a:p>
        </p:txBody>
      </p:sp>
      <p:sp>
        <p:nvSpPr>
          <p:cNvPr id="36866" name="Rectangle 2"/>
          <p:cNvSpPr>
            <a:spLocks noGrp="1" noChangeArrowheads="1"/>
          </p:cNvSpPr>
          <p:nvPr>
            <p:ph type="body" idx="1"/>
          </p:nvPr>
        </p:nvSpPr>
        <p:spPr>
          <a:ln/>
        </p:spPr>
        <p:txBody>
          <a:bodyPr/>
          <a:lstStyle/>
          <a:p>
            <a:pPr>
              <a:buFont typeface="Arial" pitchFamily="34" charset="0"/>
              <a:buChar char="•"/>
            </a:pPr>
            <a:r>
              <a:rPr lang="en-US" dirty="0"/>
              <a:t>Avoid coherence mechanisms (for last level cache)</a:t>
            </a:r>
          </a:p>
          <a:p>
            <a:pPr>
              <a:buFont typeface="Arial" pitchFamily="34" charset="0"/>
              <a:buChar char="•"/>
            </a:pPr>
            <a:r>
              <a:rPr lang="en-US" dirty="0"/>
              <a:t>Place data based on classification:</a:t>
            </a:r>
          </a:p>
          <a:p>
            <a:pPr marL="625056" lvl="1">
              <a:buFont typeface="Arial" pitchFamily="34" charset="0"/>
              <a:buChar char="•"/>
            </a:pPr>
            <a:r>
              <a:rPr lang="en-US" dirty="0"/>
              <a:t>Private data -&gt; local L2 slice</a:t>
            </a:r>
          </a:p>
          <a:p>
            <a:pPr marL="625056" lvl="1">
              <a:buFont typeface="Arial" pitchFamily="34" charset="0"/>
              <a:buChar char="•"/>
            </a:pPr>
            <a:r>
              <a:rPr lang="en-US" dirty="0"/>
              <a:t>Shared data -&gt; fixed location on-chip (</a:t>
            </a:r>
            <a:r>
              <a:rPr lang="en-US" dirty="0" err="1"/>
              <a:t>ie</a:t>
            </a:r>
            <a:r>
              <a:rPr lang="en-US" dirty="0"/>
              <a:t>. shared cache)</a:t>
            </a:r>
          </a:p>
          <a:p>
            <a:pPr marL="625056" lvl="1">
              <a:buFont typeface="Arial" pitchFamily="34" charset="0"/>
              <a:buChar char="•"/>
            </a:pPr>
            <a:r>
              <a:rPr lang="en-US" dirty="0"/>
              <a:t>Instructions -&gt; replicated in multiple </a:t>
            </a:r>
            <a:r>
              <a:rPr lang="en-US" i="1" dirty="0"/>
              <a:t>groups</a:t>
            </a:r>
          </a:p>
        </p:txBody>
      </p:sp>
    </p:spTree>
  </p:cSld>
  <p:clrMapOvr>
    <a:masterClrMapping/>
  </p:clrMapOvr>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ln/>
        </p:spPr>
        <p:txBody>
          <a:bodyPr/>
          <a:lstStyle/>
          <a:p>
            <a:r>
              <a:rPr lang="en-US" i="1"/>
              <a:t>Groups?</a:t>
            </a:r>
          </a:p>
        </p:txBody>
      </p:sp>
      <p:pic>
        <p:nvPicPr>
          <p:cNvPr id="37890" name="Picture 2"/>
          <p:cNvPicPr>
            <a:picLocks noChangeAspect="1" noChangeArrowheads="1"/>
          </p:cNvPicPr>
          <p:nvPr/>
        </p:nvPicPr>
        <p:blipFill>
          <a:blip r:embed="rId2"/>
          <a:srcRect/>
          <a:stretch>
            <a:fillRect/>
          </a:stretch>
        </p:blipFill>
        <p:spPr bwMode="auto">
          <a:xfrm>
            <a:off x="4964906" y="2750344"/>
            <a:ext cx="4045148" cy="2769320"/>
          </a:xfrm>
          <a:prstGeom prst="rect">
            <a:avLst/>
          </a:prstGeom>
          <a:noFill/>
          <a:ln w="12700" cap="flat">
            <a:noFill/>
            <a:miter lim="800000"/>
            <a:headEnd/>
            <a:tailEnd/>
          </a:ln>
        </p:spPr>
      </p:pic>
      <p:sp>
        <p:nvSpPr>
          <p:cNvPr id="37891" name="Rectangle 3"/>
          <p:cNvSpPr>
            <a:spLocks noGrp="1" noChangeArrowheads="1"/>
          </p:cNvSpPr>
          <p:nvPr>
            <p:ph type="body" idx="1"/>
          </p:nvPr>
        </p:nvSpPr>
        <p:spPr>
          <a:xfrm>
            <a:off x="455414" y="1848445"/>
            <a:ext cx="4804172" cy="4554141"/>
          </a:xfrm>
          <a:ln/>
        </p:spPr>
        <p:txBody>
          <a:bodyPr anchor="t"/>
          <a:lstStyle/>
          <a:p>
            <a:pPr>
              <a:buFont typeface="Arial" pitchFamily="34" charset="0"/>
              <a:buChar char="•"/>
            </a:pPr>
            <a:r>
              <a:rPr lang="en-US" b="1" dirty="0"/>
              <a:t>Indexing and Rotational Interleaving</a:t>
            </a:r>
            <a:endParaRPr lang="en-US" b="1" dirty="0">
              <a:ea typeface="ヒラギノ明朝 ProN W6" charset="0"/>
              <a:cs typeface="ヒラギノ明朝 ProN W6" charset="0"/>
            </a:endParaRPr>
          </a:p>
          <a:p>
            <a:pPr>
              <a:buFont typeface="Arial" pitchFamily="34" charset="0"/>
              <a:buChar char="•"/>
            </a:pPr>
            <a:r>
              <a:rPr lang="en-US" dirty="0"/>
              <a:t>clusters centered at each node</a:t>
            </a:r>
          </a:p>
          <a:p>
            <a:pPr>
              <a:buFont typeface="Arial" pitchFamily="34" charset="0"/>
              <a:buChar char="•"/>
            </a:pPr>
            <a:r>
              <a:rPr lang="en-US" dirty="0"/>
              <a:t>4-node clusters, all members only 1 hop away</a:t>
            </a:r>
          </a:p>
          <a:p>
            <a:pPr>
              <a:buFont typeface="Arial" pitchFamily="34" charset="0"/>
              <a:buChar char="•"/>
            </a:pPr>
            <a:r>
              <a:rPr lang="en-US" dirty="0"/>
              <a:t>up to 4 copies on chip, always within 1-hop of any node, distributed across all tiles</a:t>
            </a:r>
          </a:p>
        </p:txBody>
      </p:sp>
    </p:spTree>
  </p:cSld>
  <p:clrMapOvr>
    <a:masterClrMapping/>
  </p:clrMapOvr>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a:t>Visual Summary</a:t>
            </a:r>
          </a:p>
        </p:txBody>
      </p:sp>
      <p:sp>
        <p:nvSpPr>
          <p:cNvPr id="38915" name="AutoShape 3"/>
          <p:cNvSpPr>
            <a:spLocks/>
          </p:cNvSpPr>
          <p:nvPr/>
        </p:nvSpPr>
        <p:spPr bwMode="auto">
          <a:xfrm>
            <a:off x="348258"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b="1" dirty="0">
                <a:solidFill>
                  <a:srgbClr val="F4F7E5"/>
                </a:solidFill>
                <a:ea typeface="Palatino" charset="0"/>
                <a:cs typeface="Palatino" charset="0"/>
              </a:rPr>
              <a:t>Private L2</a:t>
            </a:r>
          </a:p>
        </p:txBody>
      </p:sp>
      <p:sp>
        <p:nvSpPr>
          <p:cNvPr id="38916" name="AutoShape 4"/>
          <p:cNvSpPr>
            <a:spLocks/>
          </p:cNvSpPr>
          <p:nvPr/>
        </p:nvSpPr>
        <p:spPr bwMode="auto">
          <a:xfrm>
            <a:off x="455414"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17" name="AutoShape 5"/>
          <p:cNvSpPr>
            <a:spLocks/>
          </p:cNvSpPr>
          <p:nvPr/>
        </p:nvSpPr>
        <p:spPr bwMode="auto">
          <a:xfrm>
            <a:off x="1491258"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18" name="AutoShape 6"/>
          <p:cNvSpPr>
            <a:spLocks/>
          </p:cNvSpPr>
          <p:nvPr/>
        </p:nvSpPr>
        <p:spPr bwMode="auto">
          <a:xfrm>
            <a:off x="2527101"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19" name="AutoShape 7"/>
          <p:cNvSpPr>
            <a:spLocks/>
          </p:cNvSpPr>
          <p:nvPr/>
        </p:nvSpPr>
        <p:spPr bwMode="auto">
          <a:xfrm>
            <a:off x="3562945"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0" name="AutoShape 8"/>
          <p:cNvSpPr>
            <a:spLocks/>
          </p:cNvSpPr>
          <p:nvPr/>
        </p:nvSpPr>
        <p:spPr bwMode="auto">
          <a:xfrm>
            <a:off x="1384101"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b="1" dirty="0">
                <a:solidFill>
                  <a:srgbClr val="F4F7E5"/>
                </a:solidFill>
                <a:ea typeface="Palatino" charset="0"/>
                <a:cs typeface="Palatino" charset="0"/>
              </a:rPr>
              <a:t>Private L2</a:t>
            </a:r>
          </a:p>
        </p:txBody>
      </p:sp>
      <p:sp>
        <p:nvSpPr>
          <p:cNvPr id="38921" name="AutoShape 9"/>
          <p:cNvSpPr>
            <a:spLocks/>
          </p:cNvSpPr>
          <p:nvPr/>
        </p:nvSpPr>
        <p:spPr bwMode="auto">
          <a:xfrm>
            <a:off x="2419945"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b="1" dirty="0">
                <a:solidFill>
                  <a:srgbClr val="F4F7E5"/>
                </a:solidFill>
                <a:ea typeface="Palatino" charset="0"/>
                <a:cs typeface="Palatino" charset="0"/>
              </a:rPr>
              <a:t>Private L2</a:t>
            </a:r>
          </a:p>
        </p:txBody>
      </p:sp>
      <p:sp>
        <p:nvSpPr>
          <p:cNvPr id="38922" name="AutoShape 10"/>
          <p:cNvSpPr>
            <a:spLocks/>
          </p:cNvSpPr>
          <p:nvPr/>
        </p:nvSpPr>
        <p:spPr bwMode="auto">
          <a:xfrm>
            <a:off x="3455789"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b="1" dirty="0">
                <a:solidFill>
                  <a:srgbClr val="F4F7E5"/>
                </a:solidFill>
                <a:ea typeface="Palatino" charset="0"/>
                <a:cs typeface="Palatino" charset="0"/>
              </a:rPr>
              <a:t>Private L2</a:t>
            </a:r>
          </a:p>
        </p:txBody>
      </p:sp>
      <p:sp>
        <p:nvSpPr>
          <p:cNvPr id="38923" name="AutoShape 11"/>
          <p:cNvSpPr>
            <a:spLocks/>
          </p:cNvSpPr>
          <p:nvPr/>
        </p:nvSpPr>
        <p:spPr bwMode="auto">
          <a:xfrm>
            <a:off x="4866679" y="1710258"/>
            <a:ext cx="3929063"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sz="2000" b="1" dirty="0">
                <a:solidFill>
                  <a:srgbClr val="F4F7E5"/>
                </a:solidFill>
                <a:ea typeface="Palatino" charset="0"/>
                <a:cs typeface="Palatino" charset="0"/>
              </a:rPr>
              <a:t>Shared L2</a:t>
            </a:r>
          </a:p>
        </p:txBody>
      </p:sp>
      <p:sp>
        <p:nvSpPr>
          <p:cNvPr id="38924" name="AutoShape 12"/>
          <p:cNvSpPr>
            <a:spLocks/>
          </p:cNvSpPr>
          <p:nvPr/>
        </p:nvSpPr>
        <p:spPr bwMode="auto">
          <a:xfrm>
            <a:off x="4973836"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5" name="AutoShape 13"/>
          <p:cNvSpPr>
            <a:spLocks/>
          </p:cNvSpPr>
          <p:nvPr/>
        </p:nvSpPr>
        <p:spPr bwMode="auto">
          <a:xfrm>
            <a:off x="6009679"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6" name="AutoShape 14"/>
          <p:cNvSpPr>
            <a:spLocks/>
          </p:cNvSpPr>
          <p:nvPr/>
        </p:nvSpPr>
        <p:spPr bwMode="auto">
          <a:xfrm>
            <a:off x="7045523"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7" name="AutoShape 15"/>
          <p:cNvSpPr>
            <a:spLocks/>
          </p:cNvSpPr>
          <p:nvPr/>
        </p:nvSpPr>
        <p:spPr bwMode="auto">
          <a:xfrm>
            <a:off x="8081367"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8" name="AutoShape 16"/>
          <p:cNvSpPr>
            <a:spLocks/>
          </p:cNvSpPr>
          <p:nvPr/>
        </p:nvSpPr>
        <p:spPr bwMode="auto">
          <a:xfrm>
            <a:off x="2571750" y="3773016"/>
            <a:ext cx="1875234"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sz="2000" b="1" dirty="0">
                <a:solidFill>
                  <a:srgbClr val="F4F7E5"/>
                </a:solidFill>
                <a:ea typeface="Palatino" charset="0"/>
                <a:cs typeface="Palatino" charset="0"/>
              </a:rPr>
              <a:t>L2 cluster</a:t>
            </a:r>
          </a:p>
        </p:txBody>
      </p:sp>
      <p:sp>
        <p:nvSpPr>
          <p:cNvPr id="38929" name="AutoShape 17"/>
          <p:cNvSpPr>
            <a:spLocks/>
          </p:cNvSpPr>
          <p:nvPr/>
        </p:nvSpPr>
        <p:spPr bwMode="auto">
          <a:xfrm>
            <a:off x="2678906"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30" name="AutoShape 18"/>
          <p:cNvSpPr>
            <a:spLocks/>
          </p:cNvSpPr>
          <p:nvPr/>
        </p:nvSpPr>
        <p:spPr bwMode="auto">
          <a:xfrm>
            <a:off x="3714750"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31" name="AutoShape 19"/>
          <p:cNvSpPr>
            <a:spLocks/>
          </p:cNvSpPr>
          <p:nvPr/>
        </p:nvSpPr>
        <p:spPr bwMode="auto">
          <a:xfrm>
            <a:off x="4750594"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32" name="AutoShape 20"/>
          <p:cNvSpPr>
            <a:spLocks/>
          </p:cNvSpPr>
          <p:nvPr/>
        </p:nvSpPr>
        <p:spPr bwMode="auto">
          <a:xfrm>
            <a:off x="5786437"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33" name="AutoShape 21"/>
          <p:cNvSpPr>
            <a:spLocks/>
          </p:cNvSpPr>
          <p:nvPr/>
        </p:nvSpPr>
        <p:spPr bwMode="auto">
          <a:xfrm>
            <a:off x="4643438" y="3773016"/>
            <a:ext cx="1875234"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sz="2000" b="1" dirty="0">
                <a:solidFill>
                  <a:srgbClr val="F4F7E5"/>
                </a:solidFill>
                <a:ea typeface="Palatino" charset="0"/>
                <a:cs typeface="Palatino" charset="0"/>
              </a:rPr>
              <a:t>L2 cluster</a:t>
            </a:r>
          </a:p>
        </p:txBody>
      </p:sp>
      <p:sp>
        <p:nvSpPr>
          <p:cNvPr id="38934" name="Line 22"/>
          <p:cNvSpPr>
            <a:spLocks noChangeShapeType="1"/>
          </p:cNvSpPr>
          <p:nvPr/>
        </p:nvSpPr>
        <p:spPr bwMode="auto">
          <a:xfrm>
            <a:off x="328166" y="3621211"/>
            <a:ext cx="8485436" cy="0"/>
          </a:xfrm>
          <a:prstGeom prst="line">
            <a:avLst/>
          </a:prstGeom>
          <a:noFill/>
          <a:ln w="25400" cap="flat">
            <a:solidFill>
              <a:srgbClr val="5D6A61"/>
            </a:solidFill>
            <a:prstDash val="sysDot"/>
            <a:miter lim="800000"/>
            <a:headEnd type="none" w="med" len="med"/>
            <a:tailEnd type="none" w="med" len="med"/>
          </a:ln>
        </p:spPr>
        <p:txBody>
          <a:bodyPr lIns="0" tIns="0" rIns="0" bIns="0"/>
          <a:lstStyle/>
          <a:p>
            <a:endParaRPr lang="en-US"/>
          </a:p>
        </p:txBody>
      </p:sp>
      <p:sp>
        <p:nvSpPr>
          <p:cNvPr id="38935" name="Line 23"/>
          <p:cNvSpPr>
            <a:spLocks noChangeShapeType="1"/>
          </p:cNvSpPr>
          <p:nvPr/>
        </p:nvSpPr>
        <p:spPr bwMode="auto">
          <a:xfrm>
            <a:off x="4573117" y="914400"/>
            <a:ext cx="0" cy="2715741"/>
          </a:xfrm>
          <a:prstGeom prst="line">
            <a:avLst/>
          </a:prstGeom>
          <a:noFill/>
          <a:ln w="25400" cap="flat">
            <a:solidFill>
              <a:srgbClr val="5D6A61"/>
            </a:solidFill>
            <a:prstDash val="sysDot"/>
            <a:miter lim="800000"/>
            <a:headEnd type="none" w="med" len="med"/>
            <a:tailEnd type="none" w="med" len="med"/>
          </a:ln>
        </p:spPr>
        <p:txBody>
          <a:bodyPr lIns="0" tIns="0" rIns="0" bIns="0"/>
          <a:lstStyle/>
          <a:p>
            <a:endParaRPr lang="en-US"/>
          </a:p>
        </p:txBody>
      </p:sp>
      <p:sp>
        <p:nvSpPr>
          <p:cNvPr id="38936" name="Rectangle 24"/>
          <p:cNvSpPr>
            <a:spLocks/>
          </p:cNvSpPr>
          <p:nvPr/>
        </p:nvSpPr>
        <p:spPr bwMode="auto">
          <a:xfrm>
            <a:off x="939850" y="1049461"/>
            <a:ext cx="2355453" cy="276999"/>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Palatino" charset="0"/>
                <a:cs typeface="Palatino" charset="0"/>
              </a:rPr>
              <a:t>Private Data Sees This</a:t>
            </a:r>
          </a:p>
        </p:txBody>
      </p:sp>
      <p:sp>
        <p:nvSpPr>
          <p:cNvPr id="38937" name="Rectangle 25"/>
          <p:cNvSpPr>
            <a:spLocks/>
          </p:cNvSpPr>
          <p:nvPr/>
        </p:nvSpPr>
        <p:spPr bwMode="auto">
          <a:xfrm>
            <a:off x="5325443" y="1049461"/>
            <a:ext cx="2381101" cy="276999"/>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Palatino" charset="0"/>
                <a:cs typeface="Palatino" charset="0"/>
              </a:rPr>
              <a:t>Shared Data Sees This</a:t>
            </a:r>
          </a:p>
        </p:txBody>
      </p:sp>
      <p:sp>
        <p:nvSpPr>
          <p:cNvPr id="38939" name="Rectangle 27"/>
          <p:cNvSpPr>
            <a:spLocks/>
          </p:cNvSpPr>
          <p:nvPr/>
        </p:nvSpPr>
        <p:spPr bwMode="auto">
          <a:xfrm>
            <a:off x="897434" y="4255219"/>
            <a:ext cx="1179810"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Palatino" charset="0"/>
                <a:cs typeface="Palatino" charset="0"/>
              </a:rPr>
              <a:t>Instructions</a:t>
            </a:r>
          </a:p>
          <a:p>
            <a:r>
              <a:rPr lang="en-US">
                <a:solidFill>
                  <a:schemeClr val="tx1"/>
                </a:solidFill>
                <a:ea typeface="Palatino" charset="0"/>
                <a:cs typeface="Palatino" charset="0"/>
              </a:rPr>
              <a:t>See This</a:t>
            </a:r>
          </a:p>
        </p:txBody>
      </p:sp>
    </p:spTree>
  </p:cSld>
  <p:clrMapOvr>
    <a:masterClrMapping/>
  </p:clrMapOvr>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ooter Placeholder 4"/>
          <p:cNvSpPr>
            <a:spLocks noGrp="1"/>
          </p:cNvSpPr>
          <p:nvPr>
            <p:ph type="ftr" sz="quarter" idx="10"/>
          </p:nvPr>
        </p:nvSpPr>
        <p:spPr/>
        <p:txBody>
          <a:bodyPr/>
          <a:lstStyle/>
          <a:p>
            <a:r>
              <a:rPr lang="en-US" dirty="0"/>
              <a:t>© </a:t>
            </a:r>
            <a:r>
              <a:rPr lang="en-US" dirty="0" smtClean="0"/>
              <a:t>2009 Hardavellas</a:t>
            </a:r>
            <a:endParaRPr lang="en-US" dirty="0"/>
          </a:p>
        </p:txBody>
      </p:sp>
      <p:sp>
        <p:nvSpPr>
          <p:cNvPr id="82" name="Slide Number Placeholder 5"/>
          <p:cNvSpPr>
            <a:spLocks noGrp="1"/>
          </p:cNvSpPr>
          <p:nvPr>
            <p:ph type="sldNum" sz="quarter" idx="11"/>
          </p:nvPr>
        </p:nvSpPr>
        <p:spPr/>
        <p:txBody>
          <a:bodyPr/>
          <a:lstStyle/>
          <a:p>
            <a:fld id="{3D8865A9-EE77-4757-AEFF-28AE66D9F4B0}" type="slidenum">
              <a:rPr lang="en-US"/>
              <a:pPr/>
              <a:t>428</a:t>
            </a:fld>
            <a:endParaRPr lang="en-US"/>
          </a:p>
        </p:txBody>
      </p:sp>
      <p:sp>
        <p:nvSpPr>
          <p:cNvPr id="640002" name="Rectangle 2"/>
          <p:cNvSpPr>
            <a:spLocks noGrp="1" noChangeArrowheads="1"/>
          </p:cNvSpPr>
          <p:nvPr>
            <p:ph type="title"/>
          </p:nvPr>
        </p:nvSpPr>
        <p:spPr>
          <a:xfrm>
            <a:off x="0" y="1"/>
            <a:ext cx="9144000" cy="381000"/>
          </a:xfrm>
        </p:spPr>
        <p:txBody>
          <a:bodyPr/>
          <a:lstStyle/>
          <a:p>
            <a:r>
              <a:rPr lang="en-US" sz="3000" dirty="0" smtClean="0"/>
              <a:t>Coherence: No Need for HW Mechanisms at LLC</a:t>
            </a:r>
            <a:endParaRPr lang="en-US" sz="3000" dirty="0"/>
          </a:p>
        </p:txBody>
      </p:sp>
      <p:sp>
        <p:nvSpPr>
          <p:cNvPr id="640068" name="Rectangle 68"/>
          <p:cNvSpPr>
            <a:spLocks noChangeArrowheads="1"/>
          </p:cNvSpPr>
          <p:nvPr/>
        </p:nvSpPr>
        <p:spPr bwMode="auto">
          <a:xfrm>
            <a:off x="15875" y="5907088"/>
            <a:ext cx="9078913" cy="458787"/>
          </a:xfrm>
          <a:prstGeom prst="rect">
            <a:avLst/>
          </a:prstGeom>
          <a:solidFill>
            <a:srgbClr val="FFFF99"/>
          </a:solidFill>
          <a:ln w="9525">
            <a:noFill/>
            <a:miter lim="800000"/>
            <a:headEnd/>
            <a:tailEnd/>
          </a:ln>
          <a:effectLst/>
        </p:spPr>
        <p:txBody>
          <a:bodyPr/>
          <a:lstStyle/>
          <a:p>
            <a:pPr marL="342900" indent="-342900">
              <a:lnSpc>
                <a:spcPct val="90000"/>
              </a:lnSpc>
              <a:buFontTx/>
              <a:buBlip>
                <a:blip r:embed="rId3"/>
              </a:buBlip>
            </a:pPr>
            <a:r>
              <a:rPr lang="en-US" dirty="0"/>
              <a:t>Fast </a:t>
            </a:r>
            <a:r>
              <a:rPr lang="en-US" dirty="0" smtClean="0"/>
              <a:t>access, eliminates HW overhead</a:t>
            </a:r>
            <a:endParaRPr lang="en-US" dirty="0"/>
          </a:p>
        </p:txBody>
      </p:sp>
      <p:sp>
        <p:nvSpPr>
          <p:cNvPr id="79" name="Rectangle 67"/>
          <p:cNvSpPr>
            <a:spLocks noChangeArrowheads="1"/>
          </p:cNvSpPr>
          <p:nvPr/>
        </p:nvSpPr>
        <p:spPr bwMode="auto">
          <a:xfrm>
            <a:off x="5514975" y="3264069"/>
            <a:ext cx="2974398" cy="2181225"/>
          </a:xfrm>
          <a:prstGeom prst="rect">
            <a:avLst/>
          </a:prstGeom>
          <a:solidFill>
            <a:srgbClr val="E4E4E4"/>
          </a:solidFill>
          <a:ln w="28575" algn="ctr">
            <a:solidFill>
              <a:schemeClr val="tx1"/>
            </a:solidFill>
            <a:miter lim="800000"/>
            <a:headEnd/>
            <a:tailEnd/>
          </a:ln>
          <a:effectLst/>
        </p:spPr>
        <p:txBody>
          <a:bodyPr wrap="none" anchor="ctr"/>
          <a:lstStyle/>
          <a:p>
            <a:endParaRPr lang="en-US"/>
          </a:p>
        </p:txBody>
      </p:sp>
      <p:sp>
        <p:nvSpPr>
          <p:cNvPr id="80" name="Rectangle 67"/>
          <p:cNvSpPr>
            <a:spLocks noChangeArrowheads="1"/>
          </p:cNvSpPr>
          <p:nvPr/>
        </p:nvSpPr>
        <p:spPr bwMode="auto">
          <a:xfrm>
            <a:off x="1143000" y="3264069"/>
            <a:ext cx="2974398" cy="2181225"/>
          </a:xfrm>
          <a:prstGeom prst="rect">
            <a:avLst/>
          </a:prstGeom>
          <a:solidFill>
            <a:srgbClr val="E4E4E4"/>
          </a:solidFill>
          <a:ln w="28575" algn="ctr">
            <a:solidFill>
              <a:schemeClr val="tx1"/>
            </a:solidFill>
            <a:miter lim="800000"/>
            <a:headEnd/>
            <a:tailEnd/>
          </a:ln>
          <a:effectLst/>
        </p:spPr>
        <p:txBody>
          <a:bodyPr wrap="none" anchor="ctr"/>
          <a:lstStyle/>
          <a:p>
            <a:endParaRPr lang="en-US"/>
          </a:p>
        </p:txBody>
      </p:sp>
      <p:sp>
        <p:nvSpPr>
          <p:cNvPr id="85" name="Text Box 3"/>
          <p:cNvSpPr txBox="1">
            <a:spLocks noChangeAspect="1" noChangeArrowheads="1"/>
          </p:cNvSpPr>
          <p:nvPr/>
        </p:nvSpPr>
        <p:spPr bwMode="auto">
          <a:xfrm>
            <a:off x="1306513" y="3416469"/>
            <a:ext cx="588962"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86" name="Text Box 4"/>
          <p:cNvSpPr txBox="1">
            <a:spLocks noChangeAspect="1" noChangeArrowheads="1"/>
          </p:cNvSpPr>
          <p:nvPr/>
        </p:nvSpPr>
        <p:spPr bwMode="auto">
          <a:xfrm>
            <a:off x="1987550" y="3419644"/>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87" name="Text Box 5"/>
          <p:cNvSpPr txBox="1">
            <a:spLocks noChangeAspect="1" noChangeArrowheads="1"/>
          </p:cNvSpPr>
          <p:nvPr/>
        </p:nvSpPr>
        <p:spPr bwMode="auto">
          <a:xfrm>
            <a:off x="2670175" y="3416469"/>
            <a:ext cx="588963"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88" name="Text Box 6"/>
          <p:cNvSpPr txBox="1">
            <a:spLocks noChangeAspect="1" noChangeArrowheads="1"/>
          </p:cNvSpPr>
          <p:nvPr/>
        </p:nvSpPr>
        <p:spPr bwMode="auto">
          <a:xfrm>
            <a:off x="3352800" y="3416469"/>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89" name="Rectangle 7"/>
          <p:cNvSpPr>
            <a:spLocks noChangeAspect="1" noChangeArrowheads="1"/>
          </p:cNvSpPr>
          <p:nvPr/>
        </p:nvSpPr>
        <p:spPr bwMode="auto">
          <a:xfrm>
            <a:off x="1314450" y="3995907"/>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0" name="Rectangle 8"/>
          <p:cNvSpPr>
            <a:spLocks noChangeAspect="1" noChangeArrowheads="1"/>
          </p:cNvSpPr>
          <p:nvPr/>
        </p:nvSpPr>
        <p:spPr bwMode="auto">
          <a:xfrm>
            <a:off x="1987550" y="3995907"/>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1" name="Rectangle 9"/>
          <p:cNvSpPr>
            <a:spLocks noChangeAspect="1" noChangeArrowheads="1"/>
          </p:cNvSpPr>
          <p:nvPr/>
        </p:nvSpPr>
        <p:spPr bwMode="auto">
          <a:xfrm>
            <a:off x="2674938" y="3995907"/>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2" name="Rectangle 10"/>
          <p:cNvSpPr>
            <a:spLocks noChangeAspect="1" noChangeArrowheads="1"/>
          </p:cNvSpPr>
          <p:nvPr/>
        </p:nvSpPr>
        <p:spPr bwMode="auto">
          <a:xfrm>
            <a:off x="3362325" y="3999082"/>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93" name="Text Box 19"/>
          <p:cNvSpPr txBox="1">
            <a:spLocks noChangeAspect="1" noChangeArrowheads="1"/>
          </p:cNvSpPr>
          <p:nvPr/>
        </p:nvSpPr>
        <p:spPr bwMode="auto">
          <a:xfrm>
            <a:off x="1317625" y="4407069"/>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94" name="Text Box 20"/>
          <p:cNvSpPr txBox="1">
            <a:spLocks noChangeAspect="1" noChangeArrowheads="1"/>
          </p:cNvSpPr>
          <p:nvPr/>
        </p:nvSpPr>
        <p:spPr bwMode="auto">
          <a:xfrm>
            <a:off x="1998663" y="4410244"/>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95" name="Text Box 21"/>
          <p:cNvSpPr txBox="1">
            <a:spLocks noChangeAspect="1" noChangeArrowheads="1"/>
          </p:cNvSpPr>
          <p:nvPr/>
        </p:nvSpPr>
        <p:spPr bwMode="auto">
          <a:xfrm>
            <a:off x="2681288" y="4407069"/>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96" name="Text Box 22"/>
          <p:cNvSpPr txBox="1">
            <a:spLocks noChangeAspect="1" noChangeArrowheads="1"/>
          </p:cNvSpPr>
          <p:nvPr/>
        </p:nvSpPr>
        <p:spPr bwMode="auto">
          <a:xfrm>
            <a:off x="3363913" y="4407069"/>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97" name="Rectangle 23"/>
          <p:cNvSpPr>
            <a:spLocks noChangeAspect="1" noChangeArrowheads="1"/>
          </p:cNvSpPr>
          <p:nvPr/>
        </p:nvSpPr>
        <p:spPr bwMode="auto">
          <a:xfrm>
            <a:off x="1325563" y="4986507"/>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8" name="Rectangle 24"/>
          <p:cNvSpPr>
            <a:spLocks noChangeAspect="1" noChangeArrowheads="1"/>
          </p:cNvSpPr>
          <p:nvPr/>
        </p:nvSpPr>
        <p:spPr bwMode="auto">
          <a:xfrm>
            <a:off x="1998663" y="4986507"/>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9" name="Rectangle 25"/>
          <p:cNvSpPr>
            <a:spLocks noChangeAspect="1" noChangeArrowheads="1"/>
          </p:cNvSpPr>
          <p:nvPr/>
        </p:nvSpPr>
        <p:spPr bwMode="auto">
          <a:xfrm>
            <a:off x="2686050" y="4986507"/>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0" name="Rectangle 26"/>
          <p:cNvSpPr>
            <a:spLocks noChangeAspect="1" noChangeArrowheads="1"/>
          </p:cNvSpPr>
          <p:nvPr/>
        </p:nvSpPr>
        <p:spPr bwMode="auto">
          <a:xfrm>
            <a:off x="3373438" y="4989682"/>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1" name="Text Box 43"/>
          <p:cNvSpPr txBox="1">
            <a:spLocks noChangeAspect="1" noChangeArrowheads="1"/>
          </p:cNvSpPr>
          <p:nvPr/>
        </p:nvSpPr>
        <p:spPr bwMode="auto">
          <a:xfrm>
            <a:off x="5718175" y="3425994"/>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02" name="Text Box 44"/>
          <p:cNvSpPr txBox="1">
            <a:spLocks noChangeAspect="1" noChangeArrowheads="1"/>
          </p:cNvSpPr>
          <p:nvPr/>
        </p:nvSpPr>
        <p:spPr bwMode="auto">
          <a:xfrm>
            <a:off x="6399213" y="3429169"/>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03" name="Text Box 45"/>
          <p:cNvSpPr txBox="1">
            <a:spLocks noChangeAspect="1" noChangeArrowheads="1"/>
          </p:cNvSpPr>
          <p:nvPr/>
        </p:nvSpPr>
        <p:spPr bwMode="auto">
          <a:xfrm>
            <a:off x="7081838" y="3425994"/>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04" name="Text Box 46"/>
          <p:cNvSpPr txBox="1">
            <a:spLocks noChangeAspect="1" noChangeArrowheads="1"/>
          </p:cNvSpPr>
          <p:nvPr/>
        </p:nvSpPr>
        <p:spPr bwMode="auto">
          <a:xfrm>
            <a:off x="7764463" y="3425994"/>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05" name="Rectangle 47"/>
          <p:cNvSpPr>
            <a:spLocks noChangeAspect="1" noChangeArrowheads="1"/>
          </p:cNvSpPr>
          <p:nvPr/>
        </p:nvSpPr>
        <p:spPr bwMode="auto">
          <a:xfrm>
            <a:off x="5726113" y="4005432"/>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6" name="Rectangle 48"/>
          <p:cNvSpPr>
            <a:spLocks noChangeAspect="1" noChangeArrowheads="1"/>
          </p:cNvSpPr>
          <p:nvPr/>
        </p:nvSpPr>
        <p:spPr bwMode="auto">
          <a:xfrm>
            <a:off x="6399213" y="4005432"/>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7" name="Rectangle 49"/>
          <p:cNvSpPr>
            <a:spLocks noChangeAspect="1" noChangeArrowheads="1"/>
          </p:cNvSpPr>
          <p:nvPr/>
        </p:nvSpPr>
        <p:spPr bwMode="auto">
          <a:xfrm>
            <a:off x="7086600" y="4005432"/>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108" name="Rectangle 50"/>
          <p:cNvSpPr>
            <a:spLocks noChangeAspect="1" noChangeArrowheads="1"/>
          </p:cNvSpPr>
          <p:nvPr/>
        </p:nvSpPr>
        <p:spPr bwMode="auto">
          <a:xfrm>
            <a:off x="7773988" y="4008607"/>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9" name="Text Box 59"/>
          <p:cNvSpPr txBox="1">
            <a:spLocks noChangeAspect="1" noChangeArrowheads="1"/>
          </p:cNvSpPr>
          <p:nvPr/>
        </p:nvSpPr>
        <p:spPr bwMode="auto">
          <a:xfrm>
            <a:off x="5718175" y="4416594"/>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10" name="Text Box 60"/>
          <p:cNvSpPr txBox="1">
            <a:spLocks noChangeAspect="1" noChangeArrowheads="1"/>
          </p:cNvSpPr>
          <p:nvPr/>
        </p:nvSpPr>
        <p:spPr bwMode="auto">
          <a:xfrm>
            <a:off x="6399213" y="4419769"/>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11" name="Text Box 61"/>
          <p:cNvSpPr txBox="1">
            <a:spLocks noChangeAspect="1" noChangeArrowheads="1"/>
          </p:cNvSpPr>
          <p:nvPr/>
        </p:nvSpPr>
        <p:spPr bwMode="auto">
          <a:xfrm>
            <a:off x="7081838" y="4416594"/>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12" name="Text Box 62"/>
          <p:cNvSpPr txBox="1">
            <a:spLocks noChangeAspect="1" noChangeArrowheads="1"/>
          </p:cNvSpPr>
          <p:nvPr/>
        </p:nvSpPr>
        <p:spPr bwMode="auto">
          <a:xfrm>
            <a:off x="7764463" y="4416594"/>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13" name="Rectangle 63"/>
          <p:cNvSpPr>
            <a:spLocks noChangeAspect="1" noChangeArrowheads="1"/>
          </p:cNvSpPr>
          <p:nvPr/>
        </p:nvSpPr>
        <p:spPr bwMode="auto">
          <a:xfrm>
            <a:off x="5726113" y="4996032"/>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smtClean="0"/>
              <a:t>L2</a:t>
            </a:r>
            <a:endParaRPr lang="en-US" sz="1400" dirty="0"/>
          </a:p>
        </p:txBody>
      </p:sp>
      <p:sp>
        <p:nvSpPr>
          <p:cNvPr id="114" name="Rectangle 64"/>
          <p:cNvSpPr>
            <a:spLocks noChangeAspect="1" noChangeArrowheads="1"/>
          </p:cNvSpPr>
          <p:nvPr/>
        </p:nvSpPr>
        <p:spPr bwMode="auto">
          <a:xfrm>
            <a:off x="6399213" y="4996032"/>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15" name="Rectangle 65"/>
          <p:cNvSpPr>
            <a:spLocks noChangeAspect="1" noChangeArrowheads="1"/>
          </p:cNvSpPr>
          <p:nvPr/>
        </p:nvSpPr>
        <p:spPr bwMode="auto">
          <a:xfrm>
            <a:off x="7086600" y="4996032"/>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116" name="Rectangle 66"/>
          <p:cNvSpPr>
            <a:spLocks noChangeAspect="1" noChangeArrowheads="1"/>
          </p:cNvSpPr>
          <p:nvPr/>
        </p:nvSpPr>
        <p:spPr bwMode="auto">
          <a:xfrm>
            <a:off x="7773988" y="4999207"/>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117" name="Rectangle 92"/>
          <p:cNvSpPr>
            <a:spLocks noChangeArrowheads="1"/>
          </p:cNvSpPr>
          <p:nvPr/>
        </p:nvSpPr>
        <p:spPr bwMode="auto">
          <a:xfrm>
            <a:off x="7432675" y="4170532"/>
            <a:ext cx="228600" cy="1524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19" name="Rectangle 96"/>
          <p:cNvSpPr>
            <a:spLocks noChangeArrowheads="1"/>
          </p:cNvSpPr>
          <p:nvPr/>
        </p:nvSpPr>
        <p:spPr bwMode="auto">
          <a:xfrm>
            <a:off x="2003425" y="5161132"/>
            <a:ext cx="228600" cy="1524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20" name="TextBox 119"/>
          <p:cNvSpPr txBox="1"/>
          <p:nvPr/>
        </p:nvSpPr>
        <p:spPr>
          <a:xfrm>
            <a:off x="5131267" y="2773782"/>
            <a:ext cx="3777381" cy="461665"/>
          </a:xfrm>
          <a:prstGeom prst="rect">
            <a:avLst/>
          </a:prstGeom>
          <a:noFill/>
        </p:spPr>
        <p:txBody>
          <a:bodyPr wrap="none" rtlCol="0">
            <a:spAutoFit/>
          </a:bodyPr>
          <a:lstStyle/>
          <a:p>
            <a:pPr>
              <a:buNone/>
            </a:pPr>
            <a:r>
              <a:rPr lang="en-US" dirty="0" smtClean="0"/>
              <a:t>Private data: local slice</a:t>
            </a:r>
            <a:endParaRPr lang="en-US" dirty="0"/>
          </a:p>
        </p:txBody>
      </p:sp>
      <p:sp>
        <p:nvSpPr>
          <p:cNvPr id="121" name="TextBox 120"/>
          <p:cNvSpPr txBox="1"/>
          <p:nvPr/>
        </p:nvSpPr>
        <p:spPr>
          <a:xfrm>
            <a:off x="185488" y="2773782"/>
            <a:ext cx="4687373" cy="461665"/>
          </a:xfrm>
          <a:prstGeom prst="rect">
            <a:avLst/>
          </a:prstGeom>
          <a:noFill/>
        </p:spPr>
        <p:txBody>
          <a:bodyPr wrap="none" rtlCol="0">
            <a:spAutoFit/>
          </a:bodyPr>
          <a:lstStyle/>
          <a:p>
            <a:pPr>
              <a:buNone/>
            </a:pPr>
            <a:r>
              <a:rPr lang="en-US" dirty="0" smtClean="0"/>
              <a:t>Shared data: </a:t>
            </a:r>
            <a:r>
              <a:rPr lang="en-US" dirty="0" err="1" smtClean="0"/>
              <a:t>addr</a:t>
            </a:r>
            <a:r>
              <a:rPr lang="en-US" dirty="0" smtClean="0"/>
              <a:t>-interleave</a:t>
            </a:r>
            <a:endParaRPr lang="en-US" dirty="0"/>
          </a:p>
        </p:txBody>
      </p:sp>
      <p:sp>
        <p:nvSpPr>
          <p:cNvPr id="124" name="Freeform 94"/>
          <p:cNvSpPr>
            <a:spLocks/>
          </p:cNvSpPr>
          <p:nvPr/>
        </p:nvSpPr>
        <p:spPr bwMode="auto">
          <a:xfrm>
            <a:off x="2076450" y="3721269"/>
            <a:ext cx="1409700" cy="1409700"/>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sp>
        <p:nvSpPr>
          <p:cNvPr id="125" name="Freeform 94"/>
          <p:cNvSpPr>
            <a:spLocks/>
          </p:cNvSpPr>
          <p:nvPr/>
        </p:nvSpPr>
        <p:spPr bwMode="auto">
          <a:xfrm rot="10800000">
            <a:off x="2400300" y="3845094"/>
            <a:ext cx="1409700" cy="1409700"/>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cxnSp>
        <p:nvCxnSpPr>
          <p:cNvPr id="128" name="Straight Arrow Connector 127"/>
          <p:cNvCxnSpPr/>
          <p:nvPr/>
        </p:nvCxnSpPr>
        <p:spPr bwMode="auto">
          <a:xfrm rot="5400000" flipH="1" flipV="1">
            <a:off x="6967143" y="4040754"/>
            <a:ext cx="391320" cy="1588"/>
          </a:xfrm>
          <a:prstGeom prst="straightConnector1">
            <a:avLst/>
          </a:prstGeom>
          <a:solidFill>
            <a:schemeClr val="bg1"/>
          </a:solidFill>
          <a:ln w="38100" cap="flat" cmpd="sng" algn="ctr">
            <a:solidFill>
              <a:schemeClr val="tx1"/>
            </a:solidFill>
            <a:prstDash val="solid"/>
            <a:round/>
            <a:headEnd type="triangle" w="med" len="med"/>
            <a:tailEnd type="none"/>
          </a:ln>
          <a:effectLst/>
        </p:spPr>
      </p:cxnSp>
      <p:sp>
        <p:nvSpPr>
          <p:cNvPr id="129" name="Rectangle 3"/>
          <p:cNvSpPr>
            <a:spLocks noGrp="1" noChangeArrowheads="1"/>
          </p:cNvSpPr>
          <p:nvPr>
            <p:ph type="body" idx="1"/>
          </p:nvPr>
        </p:nvSpPr>
        <p:spPr>
          <a:xfrm>
            <a:off x="381001" y="1644316"/>
            <a:ext cx="8458200" cy="1114926"/>
          </a:xfrm>
        </p:spPr>
        <p:txBody>
          <a:bodyPr/>
          <a:lstStyle/>
          <a:p>
            <a:pPr>
              <a:defRPr/>
            </a:pPr>
            <a:r>
              <a:rPr lang="en-US" sz="2200" dirty="0" smtClean="0"/>
              <a:t>Reactive NUCA placement guarantee</a:t>
            </a:r>
          </a:p>
          <a:p>
            <a:pPr lvl="1">
              <a:defRPr/>
            </a:pPr>
            <a:r>
              <a:rPr lang="en-US" sz="2200" dirty="0" smtClean="0"/>
              <a:t>Each R/W datum in </a:t>
            </a:r>
            <a:r>
              <a:rPr lang="en-US" sz="2200" u="sng" dirty="0" smtClean="0"/>
              <a:t>unique</a:t>
            </a:r>
            <a:r>
              <a:rPr lang="en-US" sz="2200" dirty="0" smtClean="0"/>
              <a:t> &amp; </a:t>
            </a:r>
            <a:r>
              <a:rPr lang="en-US" sz="2200" u="sng" dirty="0" smtClean="0"/>
              <a:t>known</a:t>
            </a:r>
            <a:r>
              <a:rPr lang="en-US" sz="2200" dirty="0" smtClean="0"/>
              <a:t> location</a:t>
            </a:r>
          </a:p>
          <a:p>
            <a:pPr lvl="1">
              <a:defRPr/>
            </a:pPr>
            <a:endParaRPr lang="en-US" sz="2200" dirty="0" smtClean="0"/>
          </a:p>
        </p:txBody>
      </p:sp>
      <p:cxnSp>
        <p:nvCxnSpPr>
          <p:cNvPr id="131" name="Straight Arrow Connector 130"/>
          <p:cNvCxnSpPr/>
          <p:nvPr/>
        </p:nvCxnSpPr>
        <p:spPr bwMode="auto">
          <a:xfrm rot="5400000" flipH="1" flipV="1">
            <a:off x="7405293" y="4031229"/>
            <a:ext cx="391320" cy="1588"/>
          </a:xfrm>
          <a:prstGeom prst="straightConnector1">
            <a:avLst/>
          </a:prstGeom>
          <a:solidFill>
            <a:schemeClr val="bg1"/>
          </a:solidFill>
          <a:ln w="38100" cap="flat" cmpd="sng" algn="ctr">
            <a:solidFill>
              <a:schemeClr val="tx1"/>
            </a:solidFill>
            <a:prstDash val="solid"/>
            <a:round/>
            <a:headEnd type="none" w="med" len="med"/>
            <a:tailEnd type="triangle"/>
          </a:ln>
          <a:effectLst/>
        </p:spPr>
      </p:cxnSp>
    </p:spTree>
  </p:cSld>
  <p:clrMapOvr>
    <a:masterClrMapping/>
  </p:clrMapOvr>
  <p:transition advTm="517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85"/>
                                        </p:tgtEl>
                                        <p:attrNameLst>
                                          <p:attrName>style.opacity</p:attrName>
                                        </p:attrNameLst>
                                      </p:cBhvr>
                                      <p:to>
                                        <p:strVal val="0.1"/>
                                      </p:to>
                                    </p:set>
                                    <p:animEffect filter="image" prLst="opacity: 0.1">
                                      <p:cBhvr rctx="IE">
                                        <p:cTn id="7" dur="indefinite"/>
                                        <p:tgtEl>
                                          <p:spTgt spid="85"/>
                                        </p:tgtEl>
                                      </p:cBhvr>
                                    </p:animEffect>
                                  </p:childTnLst>
                                </p:cTn>
                              </p:par>
                              <p:par>
                                <p:cTn id="8" presetID="9" presetClass="emph" presetSubtype="0" grpId="0" nodeType="withEffect">
                                  <p:stCondLst>
                                    <p:cond delay="0"/>
                                  </p:stCondLst>
                                  <p:childTnLst>
                                    <p:set>
                                      <p:cBhvr rctx="PPT">
                                        <p:cTn id="9" dur="indefinite"/>
                                        <p:tgtEl>
                                          <p:spTgt spid="86"/>
                                        </p:tgtEl>
                                        <p:attrNameLst>
                                          <p:attrName>style.opacity</p:attrName>
                                        </p:attrNameLst>
                                      </p:cBhvr>
                                      <p:to>
                                        <p:strVal val="0.1"/>
                                      </p:to>
                                    </p:set>
                                    <p:animEffect filter="image" prLst="opacity: 0.1">
                                      <p:cBhvr rctx="IE">
                                        <p:cTn id="10" dur="indefinite"/>
                                        <p:tgtEl>
                                          <p:spTgt spid="86"/>
                                        </p:tgtEl>
                                      </p:cBhvr>
                                    </p:animEffect>
                                  </p:childTnLst>
                                </p:cTn>
                              </p:par>
                              <p:par>
                                <p:cTn id="11" presetID="9" presetClass="emph" presetSubtype="0" grpId="0" nodeType="withEffect">
                                  <p:stCondLst>
                                    <p:cond delay="0"/>
                                  </p:stCondLst>
                                  <p:childTnLst>
                                    <p:set>
                                      <p:cBhvr rctx="PPT">
                                        <p:cTn id="12" dur="indefinite"/>
                                        <p:tgtEl>
                                          <p:spTgt spid="96"/>
                                        </p:tgtEl>
                                        <p:attrNameLst>
                                          <p:attrName>style.opacity</p:attrName>
                                        </p:attrNameLst>
                                      </p:cBhvr>
                                      <p:to>
                                        <p:strVal val="0.1"/>
                                      </p:to>
                                    </p:set>
                                    <p:animEffect filter="image" prLst="opacity: 0.1">
                                      <p:cBhvr rctx="IE">
                                        <p:cTn id="13" dur="indefinite"/>
                                        <p:tgtEl>
                                          <p:spTgt spid="96"/>
                                        </p:tgtEl>
                                      </p:cBhvr>
                                    </p:animEffect>
                                  </p:childTnLst>
                                </p:cTn>
                              </p:par>
                              <p:par>
                                <p:cTn id="14" presetID="9" presetClass="emph" presetSubtype="0" grpId="0" nodeType="withEffect">
                                  <p:stCondLst>
                                    <p:cond delay="0"/>
                                  </p:stCondLst>
                                  <p:childTnLst>
                                    <p:set>
                                      <p:cBhvr rctx="PPT">
                                        <p:cTn id="15" dur="indefinite"/>
                                        <p:tgtEl>
                                          <p:spTgt spid="95"/>
                                        </p:tgtEl>
                                        <p:attrNameLst>
                                          <p:attrName>style.opacity</p:attrName>
                                        </p:attrNameLst>
                                      </p:cBhvr>
                                      <p:to>
                                        <p:strVal val="0.1"/>
                                      </p:to>
                                    </p:set>
                                    <p:animEffect filter="image" prLst="opacity: 0.1">
                                      <p:cBhvr rctx="IE">
                                        <p:cTn id="16" dur="indefinite"/>
                                        <p:tgtEl>
                                          <p:spTgt spid="95"/>
                                        </p:tgtEl>
                                      </p:cBhvr>
                                    </p:animEffect>
                                  </p:childTnLst>
                                </p:cTn>
                              </p:par>
                              <p:par>
                                <p:cTn id="17" presetID="9" presetClass="emph" presetSubtype="0" grpId="0" nodeType="withEffect">
                                  <p:stCondLst>
                                    <p:cond delay="0"/>
                                  </p:stCondLst>
                                  <p:childTnLst>
                                    <p:set>
                                      <p:cBhvr rctx="PPT">
                                        <p:cTn id="18" dur="indefinite"/>
                                        <p:tgtEl>
                                          <p:spTgt spid="93"/>
                                        </p:tgtEl>
                                        <p:attrNameLst>
                                          <p:attrName>style.opacity</p:attrName>
                                        </p:attrNameLst>
                                      </p:cBhvr>
                                      <p:to>
                                        <p:strVal val="0.1"/>
                                      </p:to>
                                    </p:set>
                                    <p:animEffect filter="image" prLst="opacity: 0.1">
                                      <p:cBhvr rctx="IE">
                                        <p:cTn id="19" dur="indefinite"/>
                                        <p:tgtEl>
                                          <p:spTgt spid="93"/>
                                        </p:tgtEl>
                                      </p:cBhvr>
                                    </p:animEffect>
                                  </p:childTnLst>
                                </p:cTn>
                              </p:par>
                              <p:par>
                                <p:cTn id="20" presetID="9" presetClass="emph" presetSubtype="0" grpId="0" nodeType="withEffect">
                                  <p:stCondLst>
                                    <p:cond delay="0"/>
                                  </p:stCondLst>
                                  <p:childTnLst>
                                    <p:set>
                                      <p:cBhvr rctx="PPT">
                                        <p:cTn id="21" dur="indefinite"/>
                                        <p:tgtEl>
                                          <p:spTgt spid="101"/>
                                        </p:tgtEl>
                                        <p:attrNameLst>
                                          <p:attrName>style.opacity</p:attrName>
                                        </p:attrNameLst>
                                      </p:cBhvr>
                                      <p:to>
                                        <p:strVal val="0.1"/>
                                      </p:to>
                                    </p:set>
                                    <p:animEffect filter="image" prLst="opacity: 0.1">
                                      <p:cBhvr rctx="IE">
                                        <p:cTn id="22" dur="indefinite"/>
                                        <p:tgtEl>
                                          <p:spTgt spid="101"/>
                                        </p:tgtEl>
                                      </p:cBhvr>
                                    </p:animEffect>
                                  </p:childTnLst>
                                </p:cTn>
                              </p:par>
                              <p:par>
                                <p:cTn id="23" presetID="9" presetClass="emph" presetSubtype="0" grpId="0" nodeType="withEffect">
                                  <p:stCondLst>
                                    <p:cond delay="0"/>
                                  </p:stCondLst>
                                  <p:childTnLst>
                                    <p:set>
                                      <p:cBhvr rctx="PPT">
                                        <p:cTn id="24" dur="indefinite"/>
                                        <p:tgtEl>
                                          <p:spTgt spid="102"/>
                                        </p:tgtEl>
                                        <p:attrNameLst>
                                          <p:attrName>style.opacity</p:attrName>
                                        </p:attrNameLst>
                                      </p:cBhvr>
                                      <p:to>
                                        <p:strVal val="0.1"/>
                                      </p:to>
                                    </p:set>
                                    <p:animEffect filter="image" prLst="opacity: 0.1">
                                      <p:cBhvr rctx="IE">
                                        <p:cTn id="25" dur="indefinite"/>
                                        <p:tgtEl>
                                          <p:spTgt spid="102"/>
                                        </p:tgtEl>
                                      </p:cBhvr>
                                    </p:animEffect>
                                  </p:childTnLst>
                                </p:cTn>
                              </p:par>
                              <p:par>
                                <p:cTn id="26" presetID="9" presetClass="emph" presetSubtype="0" grpId="0" nodeType="withEffect">
                                  <p:stCondLst>
                                    <p:cond delay="0"/>
                                  </p:stCondLst>
                                  <p:childTnLst>
                                    <p:set>
                                      <p:cBhvr rctx="PPT">
                                        <p:cTn id="27" dur="indefinite"/>
                                        <p:tgtEl>
                                          <p:spTgt spid="103"/>
                                        </p:tgtEl>
                                        <p:attrNameLst>
                                          <p:attrName>style.opacity</p:attrName>
                                        </p:attrNameLst>
                                      </p:cBhvr>
                                      <p:to>
                                        <p:strVal val="0.1"/>
                                      </p:to>
                                    </p:set>
                                    <p:animEffect filter="image" prLst="opacity: 0.1">
                                      <p:cBhvr rctx="IE">
                                        <p:cTn id="28" dur="indefinite"/>
                                        <p:tgtEl>
                                          <p:spTgt spid="103"/>
                                        </p:tgtEl>
                                      </p:cBhvr>
                                    </p:animEffect>
                                  </p:childTnLst>
                                </p:cTn>
                              </p:par>
                              <p:par>
                                <p:cTn id="29" presetID="9" presetClass="emph" presetSubtype="0" grpId="0" nodeType="withEffect">
                                  <p:stCondLst>
                                    <p:cond delay="0"/>
                                  </p:stCondLst>
                                  <p:childTnLst>
                                    <p:set>
                                      <p:cBhvr rctx="PPT">
                                        <p:cTn id="30" dur="indefinite"/>
                                        <p:tgtEl>
                                          <p:spTgt spid="104"/>
                                        </p:tgtEl>
                                        <p:attrNameLst>
                                          <p:attrName>style.opacity</p:attrName>
                                        </p:attrNameLst>
                                      </p:cBhvr>
                                      <p:to>
                                        <p:strVal val="0.1"/>
                                      </p:to>
                                    </p:set>
                                    <p:animEffect filter="image" prLst="opacity: 0.1">
                                      <p:cBhvr rctx="IE">
                                        <p:cTn id="31" dur="indefinite"/>
                                        <p:tgtEl>
                                          <p:spTgt spid="104"/>
                                        </p:tgtEl>
                                      </p:cBhvr>
                                    </p:animEffect>
                                  </p:childTnLst>
                                </p:cTn>
                              </p:par>
                              <p:par>
                                <p:cTn id="32" presetID="9" presetClass="emph" presetSubtype="0" grpId="0" nodeType="withEffect">
                                  <p:stCondLst>
                                    <p:cond delay="0"/>
                                  </p:stCondLst>
                                  <p:childTnLst>
                                    <p:set>
                                      <p:cBhvr rctx="PPT">
                                        <p:cTn id="33" dur="indefinite"/>
                                        <p:tgtEl>
                                          <p:spTgt spid="112"/>
                                        </p:tgtEl>
                                        <p:attrNameLst>
                                          <p:attrName>style.opacity</p:attrName>
                                        </p:attrNameLst>
                                      </p:cBhvr>
                                      <p:to>
                                        <p:strVal val="0.1"/>
                                      </p:to>
                                    </p:set>
                                    <p:animEffect filter="image" prLst="opacity: 0.1">
                                      <p:cBhvr rctx="IE">
                                        <p:cTn id="34" dur="indefinite"/>
                                        <p:tgtEl>
                                          <p:spTgt spid="112"/>
                                        </p:tgtEl>
                                      </p:cBhvr>
                                    </p:animEffect>
                                  </p:childTnLst>
                                </p:cTn>
                              </p:par>
                              <p:par>
                                <p:cTn id="35" presetID="9" presetClass="emph" presetSubtype="0" grpId="0" nodeType="withEffect">
                                  <p:stCondLst>
                                    <p:cond delay="0"/>
                                  </p:stCondLst>
                                  <p:childTnLst>
                                    <p:set>
                                      <p:cBhvr rctx="PPT">
                                        <p:cTn id="36" dur="indefinite"/>
                                        <p:tgtEl>
                                          <p:spTgt spid="111"/>
                                        </p:tgtEl>
                                        <p:attrNameLst>
                                          <p:attrName>style.opacity</p:attrName>
                                        </p:attrNameLst>
                                      </p:cBhvr>
                                      <p:to>
                                        <p:strVal val="0.1"/>
                                      </p:to>
                                    </p:set>
                                    <p:animEffect filter="image" prLst="opacity: 0.1">
                                      <p:cBhvr rctx="IE">
                                        <p:cTn id="37" dur="indefinite"/>
                                        <p:tgtEl>
                                          <p:spTgt spid="111"/>
                                        </p:tgtEl>
                                      </p:cBhvr>
                                    </p:animEffect>
                                  </p:childTnLst>
                                </p:cTn>
                              </p:par>
                              <p:par>
                                <p:cTn id="38" presetID="9" presetClass="emph" presetSubtype="0" grpId="0" nodeType="withEffect">
                                  <p:stCondLst>
                                    <p:cond delay="0"/>
                                  </p:stCondLst>
                                  <p:childTnLst>
                                    <p:set>
                                      <p:cBhvr rctx="PPT">
                                        <p:cTn id="39" dur="indefinite"/>
                                        <p:tgtEl>
                                          <p:spTgt spid="110"/>
                                        </p:tgtEl>
                                        <p:attrNameLst>
                                          <p:attrName>style.opacity</p:attrName>
                                        </p:attrNameLst>
                                      </p:cBhvr>
                                      <p:to>
                                        <p:strVal val="0.1"/>
                                      </p:to>
                                    </p:set>
                                    <p:animEffect filter="image" prLst="opacity: 0.1">
                                      <p:cBhvr rctx="IE">
                                        <p:cTn id="40" dur="indefinite"/>
                                        <p:tgtEl>
                                          <p:spTgt spid="110"/>
                                        </p:tgtEl>
                                      </p:cBhvr>
                                    </p:animEffect>
                                  </p:childTnLst>
                                </p:cTn>
                              </p:par>
                              <p:par>
                                <p:cTn id="41" presetID="9" presetClass="emph" presetSubtype="0" grpId="0" nodeType="withEffect">
                                  <p:stCondLst>
                                    <p:cond delay="0"/>
                                  </p:stCondLst>
                                  <p:childTnLst>
                                    <p:set>
                                      <p:cBhvr rctx="PPT">
                                        <p:cTn id="42" dur="indefinite"/>
                                        <p:tgtEl>
                                          <p:spTgt spid="109"/>
                                        </p:tgtEl>
                                        <p:attrNameLst>
                                          <p:attrName>style.opacity</p:attrName>
                                        </p:attrNameLst>
                                      </p:cBhvr>
                                      <p:to>
                                        <p:strVal val="0.1"/>
                                      </p:to>
                                    </p:set>
                                    <p:animEffect filter="image" prLst="opacity: 0.1">
                                      <p:cBhvr rctx="IE">
                                        <p:cTn id="43" dur="indefinite"/>
                                        <p:tgtEl>
                                          <p:spTgt spid="109"/>
                                        </p:tgtEl>
                                      </p:cBhvr>
                                    </p:animEffect>
                                  </p:childTnLst>
                                </p:cTn>
                              </p:par>
                              <p:par>
                                <p:cTn id="44" presetID="9" presetClass="emph" presetSubtype="0" grpId="0" nodeType="withEffect">
                                  <p:stCondLst>
                                    <p:cond delay="0"/>
                                  </p:stCondLst>
                                  <p:childTnLst>
                                    <p:set>
                                      <p:cBhvr rctx="PPT">
                                        <p:cTn id="45" dur="indefinite"/>
                                        <p:tgtEl>
                                          <p:spTgt spid="89"/>
                                        </p:tgtEl>
                                        <p:attrNameLst>
                                          <p:attrName>style.opacity</p:attrName>
                                        </p:attrNameLst>
                                      </p:cBhvr>
                                      <p:to>
                                        <p:strVal val="0.1"/>
                                      </p:to>
                                    </p:set>
                                    <p:animEffect filter="image" prLst="opacity: 0.1">
                                      <p:cBhvr rctx="IE">
                                        <p:cTn id="46" dur="indefinite"/>
                                        <p:tgtEl>
                                          <p:spTgt spid="89"/>
                                        </p:tgtEl>
                                      </p:cBhvr>
                                    </p:animEffect>
                                  </p:childTnLst>
                                </p:cTn>
                              </p:par>
                              <p:par>
                                <p:cTn id="47" presetID="9" presetClass="emph" presetSubtype="0" grpId="0" nodeType="withEffect">
                                  <p:stCondLst>
                                    <p:cond delay="0"/>
                                  </p:stCondLst>
                                  <p:childTnLst>
                                    <p:set>
                                      <p:cBhvr rctx="PPT">
                                        <p:cTn id="48" dur="indefinite"/>
                                        <p:tgtEl>
                                          <p:spTgt spid="90"/>
                                        </p:tgtEl>
                                        <p:attrNameLst>
                                          <p:attrName>style.opacity</p:attrName>
                                        </p:attrNameLst>
                                      </p:cBhvr>
                                      <p:to>
                                        <p:strVal val="0.1"/>
                                      </p:to>
                                    </p:set>
                                    <p:animEffect filter="image" prLst="opacity: 0.1">
                                      <p:cBhvr rctx="IE">
                                        <p:cTn id="49" dur="indefinite"/>
                                        <p:tgtEl>
                                          <p:spTgt spid="90"/>
                                        </p:tgtEl>
                                      </p:cBhvr>
                                    </p:animEffect>
                                  </p:childTnLst>
                                </p:cTn>
                              </p:par>
                              <p:par>
                                <p:cTn id="50" presetID="9" presetClass="emph" presetSubtype="0" grpId="0" nodeType="withEffect">
                                  <p:stCondLst>
                                    <p:cond delay="0"/>
                                  </p:stCondLst>
                                  <p:childTnLst>
                                    <p:set>
                                      <p:cBhvr rctx="PPT">
                                        <p:cTn id="51" dur="indefinite"/>
                                        <p:tgtEl>
                                          <p:spTgt spid="97"/>
                                        </p:tgtEl>
                                        <p:attrNameLst>
                                          <p:attrName>style.opacity</p:attrName>
                                        </p:attrNameLst>
                                      </p:cBhvr>
                                      <p:to>
                                        <p:strVal val="0.1"/>
                                      </p:to>
                                    </p:set>
                                    <p:animEffect filter="image" prLst="opacity: 0.1">
                                      <p:cBhvr rctx="IE">
                                        <p:cTn id="52" dur="indefinite"/>
                                        <p:tgtEl>
                                          <p:spTgt spid="97"/>
                                        </p:tgtEl>
                                      </p:cBhvr>
                                    </p:animEffect>
                                  </p:childTnLst>
                                </p:cTn>
                              </p:par>
                              <p:par>
                                <p:cTn id="53" presetID="9" presetClass="emph" presetSubtype="0" grpId="0" nodeType="withEffect">
                                  <p:stCondLst>
                                    <p:cond delay="0"/>
                                  </p:stCondLst>
                                  <p:childTnLst>
                                    <p:set>
                                      <p:cBhvr rctx="PPT">
                                        <p:cTn id="54" dur="indefinite"/>
                                        <p:tgtEl>
                                          <p:spTgt spid="99"/>
                                        </p:tgtEl>
                                        <p:attrNameLst>
                                          <p:attrName>style.opacity</p:attrName>
                                        </p:attrNameLst>
                                      </p:cBhvr>
                                      <p:to>
                                        <p:strVal val="0.1"/>
                                      </p:to>
                                    </p:set>
                                    <p:animEffect filter="image" prLst="opacity: 0.1">
                                      <p:cBhvr rctx="IE">
                                        <p:cTn id="55" dur="indefinite"/>
                                        <p:tgtEl>
                                          <p:spTgt spid="99"/>
                                        </p:tgtEl>
                                      </p:cBhvr>
                                    </p:animEffect>
                                  </p:childTnLst>
                                </p:cTn>
                              </p:par>
                              <p:par>
                                <p:cTn id="56" presetID="9" presetClass="emph" presetSubtype="0" grpId="0" nodeType="withEffect">
                                  <p:stCondLst>
                                    <p:cond delay="0"/>
                                  </p:stCondLst>
                                  <p:childTnLst>
                                    <p:set>
                                      <p:cBhvr rctx="PPT">
                                        <p:cTn id="57" dur="indefinite"/>
                                        <p:tgtEl>
                                          <p:spTgt spid="100"/>
                                        </p:tgtEl>
                                        <p:attrNameLst>
                                          <p:attrName>style.opacity</p:attrName>
                                        </p:attrNameLst>
                                      </p:cBhvr>
                                      <p:to>
                                        <p:strVal val="0.1"/>
                                      </p:to>
                                    </p:set>
                                    <p:animEffect filter="image" prLst="opacity: 0.1">
                                      <p:cBhvr rctx="IE">
                                        <p:cTn id="58" dur="indefinite"/>
                                        <p:tgtEl>
                                          <p:spTgt spid="100"/>
                                        </p:tgtEl>
                                      </p:cBhvr>
                                    </p:animEffect>
                                  </p:childTnLst>
                                </p:cTn>
                              </p:par>
                              <p:par>
                                <p:cTn id="59" presetID="9" presetClass="emph" presetSubtype="0" grpId="0" nodeType="withEffect">
                                  <p:stCondLst>
                                    <p:cond delay="0"/>
                                  </p:stCondLst>
                                  <p:childTnLst>
                                    <p:set>
                                      <p:cBhvr rctx="PPT">
                                        <p:cTn id="60" dur="indefinite"/>
                                        <p:tgtEl>
                                          <p:spTgt spid="105"/>
                                        </p:tgtEl>
                                        <p:attrNameLst>
                                          <p:attrName>style.opacity</p:attrName>
                                        </p:attrNameLst>
                                      </p:cBhvr>
                                      <p:to>
                                        <p:strVal val="0.1"/>
                                      </p:to>
                                    </p:set>
                                    <p:animEffect filter="image" prLst="opacity: 0.1">
                                      <p:cBhvr rctx="IE">
                                        <p:cTn id="61" dur="indefinite"/>
                                        <p:tgtEl>
                                          <p:spTgt spid="105"/>
                                        </p:tgtEl>
                                      </p:cBhvr>
                                    </p:animEffect>
                                  </p:childTnLst>
                                </p:cTn>
                              </p:par>
                              <p:par>
                                <p:cTn id="62" presetID="9" presetClass="emph" presetSubtype="0" grpId="0" nodeType="withEffect">
                                  <p:stCondLst>
                                    <p:cond delay="0"/>
                                  </p:stCondLst>
                                  <p:childTnLst>
                                    <p:set>
                                      <p:cBhvr rctx="PPT">
                                        <p:cTn id="63" dur="indefinite"/>
                                        <p:tgtEl>
                                          <p:spTgt spid="108"/>
                                        </p:tgtEl>
                                        <p:attrNameLst>
                                          <p:attrName>style.opacity</p:attrName>
                                        </p:attrNameLst>
                                      </p:cBhvr>
                                      <p:to>
                                        <p:strVal val="0.1"/>
                                      </p:to>
                                    </p:set>
                                    <p:animEffect filter="image" prLst="opacity: 0.1">
                                      <p:cBhvr rctx="IE">
                                        <p:cTn id="64" dur="indefinite"/>
                                        <p:tgtEl>
                                          <p:spTgt spid="108"/>
                                        </p:tgtEl>
                                      </p:cBhvr>
                                    </p:animEffect>
                                  </p:childTnLst>
                                </p:cTn>
                              </p:par>
                              <p:par>
                                <p:cTn id="65" presetID="9" presetClass="emph" presetSubtype="0" grpId="0" nodeType="withEffect">
                                  <p:stCondLst>
                                    <p:cond delay="0"/>
                                  </p:stCondLst>
                                  <p:childTnLst>
                                    <p:set>
                                      <p:cBhvr rctx="PPT">
                                        <p:cTn id="66" dur="indefinite"/>
                                        <p:tgtEl>
                                          <p:spTgt spid="114"/>
                                        </p:tgtEl>
                                        <p:attrNameLst>
                                          <p:attrName>style.opacity</p:attrName>
                                        </p:attrNameLst>
                                      </p:cBhvr>
                                      <p:to>
                                        <p:strVal val="0.1"/>
                                      </p:to>
                                    </p:set>
                                    <p:animEffect filter="image" prLst="opacity: 0.1">
                                      <p:cBhvr rctx="IE">
                                        <p:cTn id="67" dur="indefinite"/>
                                        <p:tgtEl>
                                          <p:spTgt spid="114"/>
                                        </p:tgtEl>
                                      </p:cBhvr>
                                    </p:animEffect>
                                  </p:childTnLst>
                                </p:cTn>
                              </p:par>
                              <p:par>
                                <p:cTn id="68" presetID="9" presetClass="emph" presetSubtype="0" grpId="0" nodeType="withEffect">
                                  <p:stCondLst>
                                    <p:cond delay="0"/>
                                  </p:stCondLst>
                                  <p:childTnLst>
                                    <p:set>
                                      <p:cBhvr rctx="PPT">
                                        <p:cTn id="69" dur="indefinite"/>
                                        <p:tgtEl>
                                          <p:spTgt spid="113"/>
                                        </p:tgtEl>
                                        <p:attrNameLst>
                                          <p:attrName>style.opacity</p:attrName>
                                        </p:attrNameLst>
                                      </p:cBhvr>
                                      <p:to>
                                        <p:strVal val="0.1"/>
                                      </p:to>
                                    </p:set>
                                    <p:animEffect filter="image" prLst="opacity: 0.1">
                                      <p:cBhvr rctx="IE">
                                        <p:cTn id="70" dur="indefinite"/>
                                        <p:tgtEl>
                                          <p:spTgt spid="113"/>
                                        </p:tgtEl>
                                      </p:cBhvr>
                                    </p:animEffect>
                                  </p:childTnLst>
                                </p:cTn>
                              </p:par>
                              <p:par>
                                <p:cTn id="71" presetID="9" presetClass="emph" presetSubtype="0" grpId="0" nodeType="withEffect">
                                  <p:stCondLst>
                                    <p:cond delay="0"/>
                                  </p:stCondLst>
                                  <p:childTnLst>
                                    <p:set>
                                      <p:cBhvr rctx="PPT">
                                        <p:cTn id="72" dur="indefinite"/>
                                        <p:tgtEl>
                                          <p:spTgt spid="94"/>
                                        </p:tgtEl>
                                        <p:attrNameLst>
                                          <p:attrName>style.opacity</p:attrName>
                                        </p:attrNameLst>
                                      </p:cBhvr>
                                      <p:to>
                                        <p:strVal val="0.1"/>
                                      </p:to>
                                    </p:set>
                                    <p:animEffect filter="image" prLst="opacity: 0.1">
                                      <p:cBhvr rctx="IE">
                                        <p:cTn id="73" dur="indefinite"/>
                                        <p:tgtEl>
                                          <p:spTgt spid="94"/>
                                        </p:tgtEl>
                                      </p:cBhvr>
                                    </p:animEffect>
                                  </p:childTnLst>
                                </p:cTn>
                              </p:par>
                              <p:par>
                                <p:cTn id="74" presetID="9" presetClass="emph" presetSubtype="0" grpId="0" nodeType="withEffect">
                                  <p:stCondLst>
                                    <p:cond delay="0"/>
                                  </p:stCondLst>
                                  <p:childTnLst>
                                    <p:set>
                                      <p:cBhvr rctx="PPT">
                                        <p:cTn id="75" dur="indefinite"/>
                                        <p:tgtEl>
                                          <p:spTgt spid="98"/>
                                        </p:tgtEl>
                                        <p:attrNameLst>
                                          <p:attrName>style.opacity</p:attrName>
                                        </p:attrNameLst>
                                      </p:cBhvr>
                                      <p:to>
                                        <p:strVal val="0.1"/>
                                      </p:to>
                                    </p:set>
                                    <p:animEffect filter="image" prLst="opacity: 0.1">
                                      <p:cBhvr rctx="IE">
                                        <p:cTn id="76" dur="indefinite"/>
                                        <p:tgtEl>
                                          <p:spTgt spid="98"/>
                                        </p:tgtEl>
                                      </p:cBhvr>
                                    </p:animEffect>
                                  </p:childTnLst>
                                </p:cTn>
                              </p:par>
                              <p:par>
                                <p:cTn id="77" presetID="9" presetClass="emph" presetSubtype="0" grpId="1" nodeType="withEffect">
                                  <p:stCondLst>
                                    <p:cond delay="0"/>
                                  </p:stCondLst>
                                  <p:childTnLst>
                                    <p:set>
                                      <p:cBhvr rctx="PPT">
                                        <p:cTn id="78" dur="indefinite"/>
                                        <p:tgtEl>
                                          <p:spTgt spid="102"/>
                                        </p:tgtEl>
                                        <p:attrNameLst>
                                          <p:attrName>style.opacity</p:attrName>
                                        </p:attrNameLst>
                                      </p:cBhvr>
                                      <p:to>
                                        <p:strVal val="0.1"/>
                                      </p:to>
                                    </p:set>
                                    <p:animEffect filter="image" prLst="opacity: 0.1">
                                      <p:cBhvr rctx="IE">
                                        <p:cTn id="79" dur="indefinite"/>
                                        <p:tgtEl>
                                          <p:spTgt spid="102"/>
                                        </p:tgtEl>
                                      </p:cBhvr>
                                    </p:animEffect>
                                  </p:childTnLst>
                                </p:cTn>
                              </p:par>
                              <p:par>
                                <p:cTn id="80" presetID="9" presetClass="emph" presetSubtype="0" grpId="0" nodeType="withEffect">
                                  <p:stCondLst>
                                    <p:cond delay="0"/>
                                  </p:stCondLst>
                                  <p:childTnLst>
                                    <p:set>
                                      <p:cBhvr rctx="PPT">
                                        <p:cTn id="81" dur="indefinite"/>
                                        <p:tgtEl>
                                          <p:spTgt spid="106"/>
                                        </p:tgtEl>
                                        <p:attrNameLst>
                                          <p:attrName>style.opacity</p:attrName>
                                        </p:attrNameLst>
                                      </p:cBhvr>
                                      <p:to>
                                        <p:strVal val="0.1"/>
                                      </p:to>
                                    </p:set>
                                    <p:animEffect filter="image" prLst="opacity: 0.1">
                                      <p:cBhvr rctx="IE">
                                        <p:cTn id="82" dur="indefinite"/>
                                        <p:tgtEl>
                                          <p:spTgt spid="106"/>
                                        </p:tgtEl>
                                      </p:cBhvr>
                                    </p:animEffect>
                                  </p:childTnLst>
                                </p:cTn>
                              </p:par>
                              <p:par>
                                <p:cTn id="83" presetID="9" presetClass="emph" presetSubtype="0" grpId="0" nodeType="withEffect">
                                  <p:stCondLst>
                                    <p:cond delay="0"/>
                                  </p:stCondLst>
                                  <p:childTnLst>
                                    <p:set>
                                      <p:cBhvr rctx="PPT">
                                        <p:cTn id="84" dur="indefinite"/>
                                        <p:tgtEl>
                                          <p:spTgt spid="87"/>
                                        </p:tgtEl>
                                        <p:attrNameLst>
                                          <p:attrName>style.opacity</p:attrName>
                                        </p:attrNameLst>
                                      </p:cBhvr>
                                      <p:to>
                                        <p:strVal val="0.1"/>
                                      </p:to>
                                    </p:set>
                                    <p:animEffect filter="image" prLst="opacity: 0.1">
                                      <p:cBhvr rctx="IE">
                                        <p:cTn id="85" dur="indefinite"/>
                                        <p:tgtEl>
                                          <p:spTgt spid="87"/>
                                        </p:tgtEl>
                                      </p:cBhvr>
                                    </p:animEffect>
                                  </p:childTnLst>
                                </p:cTn>
                              </p:par>
                              <p:par>
                                <p:cTn id="86" presetID="9" presetClass="emph" presetSubtype="0" grpId="0" nodeType="withEffect">
                                  <p:stCondLst>
                                    <p:cond delay="0"/>
                                  </p:stCondLst>
                                  <p:childTnLst>
                                    <p:set>
                                      <p:cBhvr rctx="PPT">
                                        <p:cTn id="87" dur="indefinite"/>
                                        <p:tgtEl>
                                          <p:spTgt spid="91"/>
                                        </p:tgtEl>
                                        <p:attrNameLst>
                                          <p:attrName>style.opacity</p:attrName>
                                        </p:attrNameLst>
                                      </p:cBhvr>
                                      <p:to>
                                        <p:strVal val="0.1"/>
                                      </p:to>
                                    </p:set>
                                    <p:animEffect filter="image" prLst="opacity: 0.1">
                                      <p:cBhvr rctx="IE">
                                        <p:cTn id="88" dur="indefinite"/>
                                        <p:tgtEl>
                                          <p:spTgt spid="91"/>
                                        </p:tgtEl>
                                      </p:cBhvr>
                                    </p:animEffect>
                                  </p:childTnLst>
                                </p:cTn>
                              </p:par>
                              <p:par>
                                <p:cTn id="89" presetID="9" presetClass="emph" presetSubtype="0" grpId="1" nodeType="withEffect">
                                  <p:stCondLst>
                                    <p:cond delay="0"/>
                                  </p:stCondLst>
                                  <p:childTnLst>
                                    <p:set>
                                      <p:cBhvr rctx="PPT">
                                        <p:cTn id="90" dur="indefinite"/>
                                        <p:tgtEl>
                                          <p:spTgt spid="98"/>
                                        </p:tgtEl>
                                        <p:attrNameLst>
                                          <p:attrName>style.opacity</p:attrName>
                                        </p:attrNameLst>
                                      </p:cBhvr>
                                      <p:to>
                                        <p:strVal val="1"/>
                                      </p:to>
                                    </p:set>
                                    <p:animEffect filter="image" prLst="opacity: 1">
                                      <p:cBhvr rctx="IE">
                                        <p:cTn id="91" dur="indefinite"/>
                                        <p:tgtEl>
                                          <p:spTgt spid="98"/>
                                        </p:tgtEl>
                                      </p:cBhvr>
                                    </p:animEffect>
                                  </p:childTnLst>
                                </p:cTn>
                              </p:par>
                              <p:par>
                                <p:cTn id="92" presetID="9" presetClass="emph" presetSubtype="0" grpId="1" nodeType="withEffect">
                                  <p:stCondLst>
                                    <p:cond delay="0"/>
                                  </p:stCondLst>
                                  <p:childTnLst>
                                    <p:set>
                                      <p:cBhvr rctx="PPT">
                                        <p:cTn id="93" dur="indefinite"/>
                                        <p:tgtEl>
                                          <p:spTgt spid="103"/>
                                        </p:tgtEl>
                                        <p:attrNameLst>
                                          <p:attrName>style.opacity</p:attrName>
                                        </p:attrNameLst>
                                      </p:cBhvr>
                                      <p:to>
                                        <p:strVal val="1"/>
                                      </p:to>
                                    </p:set>
                                    <p:animEffect filter="image" prLst="opacity: 1">
                                      <p:cBhvr rctx="IE">
                                        <p:cTn id="94" dur="indefinite"/>
                                        <p:tgtEl>
                                          <p:spTgt spid="103"/>
                                        </p:tgtEl>
                                      </p:cBhvr>
                                    </p:animEffect>
                                  </p:childTnLst>
                                </p:cTn>
                              </p:par>
                              <p:par>
                                <p:cTn id="95" presetID="9" presetClass="emph" presetSubtype="0" grpId="0" nodeType="withEffect">
                                  <p:stCondLst>
                                    <p:cond delay="0"/>
                                  </p:stCondLst>
                                  <p:childTnLst>
                                    <p:set>
                                      <p:cBhvr rctx="PPT">
                                        <p:cTn id="96" dur="indefinite"/>
                                        <p:tgtEl>
                                          <p:spTgt spid="116"/>
                                        </p:tgtEl>
                                        <p:attrNameLst>
                                          <p:attrName>style.opacity</p:attrName>
                                        </p:attrNameLst>
                                      </p:cBhvr>
                                      <p:to>
                                        <p:strVal val="0.1"/>
                                      </p:to>
                                    </p:set>
                                    <p:animEffect filter="image" prLst="opacity: 0.1">
                                      <p:cBhvr rctx="IE">
                                        <p:cTn id="97" dur="indefinite"/>
                                        <p:tgtEl>
                                          <p:spTgt spid="116"/>
                                        </p:tgtEl>
                                      </p:cBhvr>
                                    </p:animEffect>
                                  </p:childTnLst>
                                </p:cTn>
                              </p:par>
                              <p:par>
                                <p:cTn id="98" presetID="9" presetClass="emph" presetSubtype="0" grpId="0" nodeType="withEffect">
                                  <p:stCondLst>
                                    <p:cond delay="0"/>
                                  </p:stCondLst>
                                  <p:childTnLst>
                                    <p:set>
                                      <p:cBhvr rctx="PPT">
                                        <p:cTn id="99" dur="indefinite"/>
                                        <p:tgtEl>
                                          <p:spTgt spid="92"/>
                                        </p:tgtEl>
                                        <p:attrNameLst>
                                          <p:attrName>style.opacity</p:attrName>
                                        </p:attrNameLst>
                                      </p:cBhvr>
                                      <p:to>
                                        <p:strVal val="0.1"/>
                                      </p:to>
                                    </p:set>
                                    <p:animEffect filter="image" prLst="opacity: 0.1">
                                      <p:cBhvr rctx="IE">
                                        <p:cTn id="100" dur="indefinite"/>
                                        <p:tgtEl>
                                          <p:spTgt spid="92"/>
                                        </p:tgtEl>
                                      </p:cBhvr>
                                    </p:animEffect>
                                  </p:childTnLst>
                                </p:cTn>
                              </p:par>
                              <p:par>
                                <p:cTn id="101" presetID="9" presetClass="emph" presetSubtype="0" grpId="0" nodeType="withEffect">
                                  <p:stCondLst>
                                    <p:cond delay="0"/>
                                  </p:stCondLst>
                                  <p:childTnLst>
                                    <p:set>
                                      <p:cBhvr rctx="PPT">
                                        <p:cTn id="102" dur="indefinite"/>
                                        <p:tgtEl>
                                          <p:spTgt spid="115"/>
                                        </p:tgtEl>
                                        <p:attrNameLst>
                                          <p:attrName>style.opacity</p:attrName>
                                        </p:attrNameLst>
                                      </p:cBhvr>
                                      <p:to>
                                        <p:strVal val="0.1"/>
                                      </p:to>
                                    </p:set>
                                    <p:animEffect filter="image" prLst="opacity: 0.1">
                                      <p:cBhvr rctx="IE">
                                        <p:cTn id="103" dur="indefinite"/>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8" grpId="1" animBg="1"/>
      <p:bldP spid="99" grpId="0" animBg="1"/>
      <p:bldP spid="100" grpId="0" animBg="1"/>
      <p:bldP spid="101" grpId="0" animBg="1"/>
      <p:bldP spid="102" grpId="0" animBg="1"/>
      <p:bldP spid="102" grpId="1" animBg="1"/>
      <p:bldP spid="103" grpId="0" animBg="1"/>
      <p:bldP spid="103" grpId="1" animBg="1"/>
      <p:bldP spid="104" grpId="0" animBg="1"/>
      <p:bldP spid="105" grpId="0" animBg="1"/>
      <p:bldP spid="106"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2820" name="Picture 4"/>
          <p:cNvPicPr>
            <a:picLocks noChangeAspect="1" noChangeArrowheads="1"/>
          </p:cNvPicPr>
          <p:nvPr/>
        </p:nvPicPr>
        <p:blipFill>
          <a:blip r:embed="rId3" cstate="print"/>
          <a:srcRect/>
          <a:stretch>
            <a:fillRect/>
          </a:stretch>
        </p:blipFill>
        <p:spPr bwMode="auto">
          <a:xfrm>
            <a:off x="278085" y="577516"/>
            <a:ext cx="6980968" cy="4752011"/>
          </a:xfrm>
          <a:prstGeom prst="rect">
            <a:avLst/>
          </a:prstGeom>
          <a:noFill/>
          <a:ln w="9525">
            <a:noFill/>
            <a:miter lim="800000"/>
            <a:headEnd/>
            <a:tailEnd/>
          </a:ln>
          <a:effectLst/>
        </p:spPr>
      </p:pic>
      <p:sp>
        <p:nvSpPr>
          <p:cNvPr id="6" name="Footer Placeholder 4"/>
          <p:cNvSpPr>
            <a:spLocks noGrp="1"/>
          </p:cNvSpPr>
          <p:nvPr>
            <p:ph type="ftr" sz="quarter" idx="10"/>
          </p:nvPr>
        </p:nvSpPr>
        <p:spPr/>
        <p:txBody>
          <a:bodyPr/>
          <a:lstStyle/>
          <a:p>
            <a:r>
              <a:rPr lang="en-US" dirty="0"/>
              <a:t>© </a:t>
            </a:r>
            <a:r>
              <a:rPr lang="en-US" dirty="0" smtClean="0"/>
              <a:t>2009 Hardavellas</a:t>
            </a:r>
            <a:endParaRPr lang="en-US" dirty="0"/>
          </a:p>
        </p:txBody>
      </p:sp>
      <p:sp>
        <p:nvSpPr>
          <p:cNvPr id="7" name="Slide Number Placeholder 5"/>
          <p:cNvSpPr>
            <a:spLocks noGrp="1"/>
          </p:cNvSpPr>
          <p:nvPr>
            <p:ph type="sldNum" sz="quarter" idx="4294967295"/>
          </p:nvPr>
        </p:nvSpPr>
        <p:spPr>
          <a:xfrm>
            <a:off x="2717800" y="6483350"/>
            <a:ext cx="2133600" cy="476250"/>
          </a:xfrm>
          <a:prstGeom prst="rect">
            <a:avLst/>
          </a:prstGeom>
        </p:spPr>
        <p:txBody>
          <a:bodyPr/>
          <a:lstStyle/>
          <a:p>
            <a:fld id="{4CC83EAA-D715-4B7A-A4DE-1A3BC73F6A8E}" type="slidenum">
              <a:rPr lang="en-US"/>
              <a:pPr/>
              <a:t>429</a:t>
            </a:fld>
            <a:endParaRPr lang="en-US"/>
          </a:p>
        </p:txBody>
      </p:sp>
      <p:sp>
        <p:nvSpPr>
          <p:cNvPr id="788482" name="Rectangle 2"/>
          <p:cNvSpPr>
            <a:spLocks noGrp="1" noChangeArrowheads="1"/>
          </p:cNvSpPr>
          <p:nvPr>
            <p:ph type="title"/>
          </p:nvPr>
        </p:nvSpPr>
        <p:spPr>
          <a:noFill/>
          <a:ln/>
        </p:spPr>
        <p:txBody>
          <a:bodyPr/>
          <a:lstStyle/>
          <a:p>
            <a:r>
              <a:rPr lang="en-US" dirty="0" smtClean="0"/>
              <a:t>Evaluation</a:t>
            </a:r>
            <a:endParaRPr lang="en-US" dirty="0"/>
          </a:p>
        </p:txBody>
      </p:sp>
      <p:sp>
        <p:nvSpPr>
          <p:cNvPr id="788483" name="Rectangle 3"/>
          <p:cNvSpPr>
            <a:spLocks noChangeArrowheads="1"/>
          </p:cNvSpPr>
          <p:nvPr/>
        </p:nvSpPr>
        <p:spPr bwMode="auto">
          <a:xfrm>
            <a:off x="381001" y="5248275"/>
            <a:ext cx="8562974" cy="1200150"/>
          </a:xfrm>
          <a:prstGeom prst="rect">
            <a:avLst/>
          </a:prstGeom>
          <a:solidFill>
            <a:srgbClr val="FFFF99"/>
          </a:solidFill>
          <a:ln w="9525">
            <a:noFill/>
            <a:miter lim="800000"/>
            <a:headEnd/>
            <a:tailEnd/>
          </a:ln>
          <a:effectLst/>
        </p:spPr>
        <p:txBody>
          <a:bodyPr/>
          <a:lstStyle/>
          <a:p>
            <a:pPr marL="342900" indent="-342900" algn="l">
              <a:lnSpc>
                <a:spcPct val="90000"/>
              </a:lnSpc>
              <a:buFontTx/>
              <a:buBlip>
                <a:blip r:embed="rId4"/>
              </a:buBlip>
            </a:pPr>
            <a:r>
              <a:rPr lang="en-US" sz="2200" b="1" dirty="0" smtClean="0">
                <a:solidFill>
                  <a:srgbClr val="FF0000"/>
                </a:solidFill>
              </a:rPr>
              <a:t>Delivers robust performance across workloads</a:t>
            </a:r>
          </a:p>
          <a:p>
            <a:pPr marL="731520" lvl="1" indent="-342900" algn="l">
              <a:lnSpc>
                <a:spcPct val="90000"/>
              </a:lnSpc>
              <a:buFontTx/>
              <a:buBlip>
                <a:blip r:embed="rId4"/>
              </a:buBlip>
            </a:pPr>
            <a:r>
              <a:rPr lang="en-US" sz="2200" dirty="0" smtClean="0"/>
              <a:t>Shared: same for Web, DSS; </a:t>
            </a:r>
            <a:r>
              <a:rPr lang="en-US" sz="2200" b="1" dirty="0" smtClean="0">
                <a:solidFill>
                  <a:srgbClr val="FF0000"/>
                </a:solidFill>
              </a:rPr>
              <a:t>17%</a:t>
            </a:r>
            <a:r>
              <a:rPr lang="en-US" sz="2200" dirty="0" smtClean="0"/>
              <a:t> for OLTP, MIX</a:t>
            </a:r>
          </a:p>
          <a:p>
            <a:pPr marL="731520" lvl="1" indent="-342900" algn="l">
              <a:lnSpc>
                <a:spcPct val="90000"/>
              </a:lnSpc>
              <a:buFontTx/>
              <a:buBlip>
                <a:blip r:embed="rId4"/>
              </a:buBlip>
            </a:pPr>
            <a:r>
              <a:rPr lang="en-US" sz="2200" dirty="0" smtClean="0"/>
              <a:t>Private: </a:t>
            </a:r>
            <a:r>
              <a:rPr lang="en-US" sz="2200" b="1" dirty="0" smtClean="0">
                <a:solidFill>
                  <a:srgbClr val="FF0000"/>
                </a:solidFill>
              </a:rPr>
              <a:t>17%</a:t>
            </a:r>
            <a:r>
              <a:rPr lang="en-US" sz="2200" dirty="0" smtClean="0"/>
              <a:t> for OLTP, Web, DSS; same for MIX</a:t>
            </a:r>
          </a:p>
        </p:txBody>
      </p:sp>
      <p:sp>
        <p:nvSpPr>
          <p:cNvPr id="8" name="TextBox 7"/>
          <p:cNvSpPr txBox="1"/>
          <p:nvPr/>
        </p:nvSpPr>
        <p:spPr>
          <a:xfrm>
            <a:off x="6822059" y="1195137"/>
            <a:ext cx="641522" cy="1649682"/>
          </a:xfrm>
          <a:prstGeom prst="rect">
            <a:avLst/>
          </a:prstGeom>
          <a:noFill/>
        </p:spPr>
        <p:txBody>
          <a:bodyPr wrap="none" rtlCol="0">
            <a:spAutoFit/>
          </a:bodyPr>
          <a:lstStyle/>
          <a:p>
            <a:pPr algn="l">
              <a:buClr>
                <a:srgbClr val="6699FF"/>
              </a:buClr>
              <a:buSzPct val="200000"/>
              <a:buFont typeface="Wingdings" pitchFamily="2" charset="2"/>
              <a:buChar char="§"/>
            </a:pPr>
            <a:r>
              <a:rPr lang="en-US" sz="2200" dirty="0" smtClean="0"/>
              <a:t>  </a:t>
            </a:r>
          </a:p>
          <a:p>
            <a:pPr algn="l">
              <a:buClr>
                <a:schemeClr val="bg1">
                  <a:lumMod val="65000"/>
                </a:schemeClr>
              </a:buClr>
              <a:buSzPct val="200000"/>
              <a:buFont typeface="Wingdings" pitchFamily="2" charset="2"/>
              <a:buChar char="§"/>
            </a:pPr>
            <a:r>
              <a:rPr lang="en-US" sz="2200" dirty="0" smtClean="0"/>
              <a:t> </a:t>
            </a:r>
          </a:p>
          <a:p>
            <a:pPr algn="l">
              <a:buClr>
                <a:srgbClr val="FF0000"/>
              </a:buClr>
              <a:buSzPct val="200000"/>
              <a:buFont typeface="Wingdings" pitchFamily="2" charset="2"/>
              <a:buChar char="§"/>
            </a:pPr>
            <a:r>
              <a:rPr lang="en-US" sz="2200" dirty="0" smtClean="0"/>
              <a:t>  </a:t>
            </a:r>
          </a:p>
          <a:p>
            <a:pPr algn="l">
              <a:buClr>
                <a:schemeClr val="tx1"/>
              </a:buClr>
              <a:buSzPct val="200000"/>
              <a:buFont typeface="Wingdings" pitchFamily="2" charset="2"/>
              <a:buChar char="§"/>
            </a:pPr>
            <a:r>
              <a:rPr lang="en-US" sz="2200" dirty="0" smtClean="0"/>
              <a:t> </a:t>
            </a:r>
          </a:p>
        </p:txBody>
      </p:sp>
      <p:sp>
        <p:nvSpPr>
          <p:cNvPr id="9" name="TextBox 8"/>
          <p:cNvSpPr txBox="1"/>
          <p:nvPr/>
        </p:nvSpPr>
        <p:spPr>
          <a:xfrm>
            <a:off x="7062690" y="1082844"/>
            <a:ext cx="1953420" cy="1649682"/>
          </a:xfrm>
          <a:prstGeom prst="rect">
            <a:avLst/>
          </a:prstGeom>
          <a:noFill/>
        </p:spPr>
        <p:txBody>
          <a:bodyPr wrap="none" rtlCol="0">
            <a:spAutoFit/>
          </a:bodyPr>
          <a:lstStyle/>
          <a:p>
            <a:pPr algn="l">
              <a:buClr>
                <a:srgbClr val="3366FF"/>
              </a:buClr>
              <a:buSzPct val="200000"/>
              <a:buNone/>
            </a:pPr>
            <a:r>
              <a:rPr lang="en-US" sz="2200" dirty="0" smtClean="0"/>
              <a:t> ASR (A)</a:t>
            </a:r>
          </a:p>
          <a:p>
            <a:pPr algn="l">
              <a:buClr>
                <a:schemeClr val="bg1">
                  <a:lumMod val="65000"/>
                </a:schemeClr>
              </a:buClr>
              <a:buSzPct val="200000"/>
              <a:buNone/>
            </a:pPr>
            <a:r>
              <a:rPr lang="en-US" sz="2200" dirty="0" smtClean="0"/>
              <a:t> Shared (S)</a:t>
            </a:r>
          </a:p>
          <a:p>
            <a:pPr algn="l">
              <a:buClr>
                <a:srgbClr val="FF0000"/>
              </a:buClr>
              <a:buSzPct val="200000"/>
              <a:buNone/>
            </a:pPr>
            <a:r>
              <a:rPr lang="en-US" sz="2200" dirty="0" smtClean="0"/>
              <a:t> R-NUCA (R)</a:t>
            </a:r>
          </a:p>
          <a:p>
            <a:pPr algn="l">
              <a:buClr>
                <a:schemeClr val="tx1"/>
              </a:buClr>
              <a:buSzPct val="200000"/>
              <a:buNone/>
            </a:pPr>
            <a:r>
              <a:rPr lang="en-US" sz="2200" dirty="0" smtClean="0"/>
              <a:t> Ideal (I)</a:t>
            </a:r>
          </a:p>
        </p:txBody>
      </p:sp>
    </p:spTree>
  </p:cSld>
  <p:clrMapOvr>
    <a:masterClrMapping/>
  </p:clrMapOvr>
  <p:transition advTm="66281"/>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Selective Replication</a:t>
            </a:r>
            <a:endParaRPr lang="en-US" dirty="0"/>
          </a:p>
        </p:txBody>
      </p:sp>
      <p:sp>
        <p:nvSpPr>
          <p:cNvPr id="3" name="Text Placeholder 2"/>
          <p:cNvSpPr>
            <a:spLocks noGrp="1"/>
          </p:cNvSpPr>
          <p:nvPr>
            <p:ph type="body" idx="1"/>
          </p:nvPr>
        </p:nvSpPr>
        <p:spPr/>
        <p:txBody>
          <a:bodyPr/>
          <a:lstStyle/>
          <a:p>
            <a:pPr marL="404813" indent="-404813" eaLnBrk="1" hangingPunct="1">
              <a:lnSpc>
                <a:spcPct val="90000"/>
              </a:lnSpc>
              <a:buClr>
                <a:schemeClr val="tx1"/>
              </a:buClr>
            </a:pPr>
            <a:r>
              <a:rPr lang="en-US" b="1" dirty="0" smtClean="0">
                <a:solidFill>
                  <a:srgbClr val="3333FF"/>
                </a:solidFill>
              </a:rPr>
              <a:t>Sharing, Locality, Capacity Characterization of Workloads</a:t>
            </a:r>
          </a:p>
          <a:p>
            <a:pPr marL="804863" lvl="1" indent="-404813">
              <a:lnSpc>
                <a:spcPct val="90000"/>
              </a:lnSpc>
              <a:buClr>
                <a:schemeClr val="tx1"/>
              </a:buClr>
            </a:pPr>
            <a:r>
              <a:rPr lang="en-US" b="1" dirty="0" smtClean="0">
                <a:solidFill>
                  <a:srgbClr val="3333FF"/>
                </a:solidFill>
              </a:rPr>
              <a:t>Replicate only Shared read-only data</a:t>
            </a:r>
          </a:p>
          <a:p>
            <a:pPr marL="804863" lvl="1" indent="-404813">
              <a:lnSpc>
                <a:spcPct val="90000"/>
              </a:lnSpc>
              <a:buClr>
                <a:schemeClr val="tx1"/>
              </a:buClr>
            </a:pPr>
            <a:r>
              <a:rPr lang="en-US" b="1" dirty="0" smtClean="0">
                <a:solidFill>
                  <a:srgbClr val="3333FF"/>
                </a:solidFill>
              </a:rPr>
              <a:t>Read-write: </a:t>
            </a:r>
            <a:r>
              <a:rPr lang="en-US" b="1" dirty="0" smtClean="0">
                <a:solidFill>
                  <a:schemeClr val="tx1"/>
                </a:solidFill>
              </a:rPr>
              <a:t>little locality </a:t>
            </a:r>
            <a:r>
              <a:rPr lang="en-US" b="1" dirty="0" smtClean="0">
                <a:solidFill>
                  <a:schemeClr val="tx1"/>
                </a:solidFill>
                <a:sym typeface="Wingdings" pitchFamily="2" charset="2"/>
              </a:rPr>
              <a:t> written and read a few times</a:t>
            </a:r>
          </a:p>
          <a:p>
            <a:pPr marL="804863" lvl="1" indent="-404813">
              <a:lnSpc>
                <a:spcPct val="90000"/>
              </a:lnSpc>
              <a:buClr>
                <a:schemeClr val="tx1"/>
              </a:buClr>
            </a:pPr>
            <a:r>
              <a:rPr lang="en-US" b="1" dirty="0" smtClean="0">
                <a:solidFill>
                  <a:srgbClr val="3333FF"/>
                </a:solidFill>
                <a:sym typeface="Wingdings" pitchFamily="2" charset="2"/>
              </a:rPr>
              <a:t>Single Requestor: </a:t>
            </a:r>
            <a:r>
              <a:rPr lang="en-US" b="1" dirty="0" smtClean="0">
                <a:solidFill>
                  <a:schemeClr val="tx1"/>
                </a:solidFill>
                <a:sym typeface="Wingdings" pitchFamily="2" charset="2"/>
              </a:rPr>
              <a:t>little locality </a:t>
            </a:r>
          </a:p>
          <a:p>
            <a:pPr marL="404813" indent="-404813">
              <a:lnSpc>
                <a:spcPct val="90000"/>
              </a:lnSpc>
              <a:buClr>
                <a:schemeClr val="tx1"/>
              </a:buClr>
            </a:pPr>
            <a:r>
              <a:rPr lang="en-US" b="1" dirty="0" smtClean="0">
                <a:solidFill>
                  <a:srgbClr val="3333FF"/>
                </a:solidFill>
              </a:rPr>
              <a:t>Adaptive Selective Replication: </a:t>
            </a:r>
            <a:r>
              <a:rPr lang="en-US" b="1" dirty="0" smtClean="0">
                <a:solidFill>
                  <a:srgbClr val="800080"/>
                </a:solidFill>
              </a:rPr>
              <a:t>ASR</a:t>
            </a:r>
            <a:endParaRPr lang="en-US" b="1" dirty="0" smtClean="0"/>
          </a:p>
          <a:p>
            <a:pPr marL="923925" lvl="1" indent="-404813" eaLnBrk="1" hangingPunct="1">
              <a:lnSpc>
                <a:spcPct val="90000"/>
              </a:lnSpc>
              <a:buClr>
                <a:schemeClr val="tx1"/>
              </a:buClr>
            </a:pPr>
            <a:r>
              <a:rPr lang="en-US" dirty="0" smtClean="0"/>
              <a:t>Dynamically monitor workload behavior</a:t>
            </a:r>
          </a:p>
          <a:p>
            <a:pPr marL="923925" lvl="1" indent="-404813" eaLnBrk="1" hangingPunct="1">
              <a:lnSpc>
                <a:spcPct val="90000"/>
              </a:lnSpc>
              <a:buClr>
                <a:schemeClr val="tx1"/>
              </a:buClr>
            </a:pPr>
            <a:r>
              <a:rPr lang="en-US" dirty="0" smtClean="0"/>
              <a:t>Adapt the L2 cache to workload demand</a:t>
            </a:r>
          </a:p>
          <a:p>
            <a:pPr marL="923925" lvl="1" indent="-404813" eaLnBrk="1" hangingPunct="1">
              <a:lnSpc>
                <a:spcPct val="90000"/>
              </a:lnSpc>
              <a:buClr>
                <a:schemeClr val="tx1"/>
              </a:buClr>
            </a:pPr>
            <a:r>
              <a:rPr lang="en-US" dirty="0" smtClean="0"/>
              <a:t>Up to</a:t>
            </a:r>
            <a:r>
              <a:rPr lang="en-US" dirty="0" smtClean="0">
                <a:solidFill>
                  <a:srgbClr val="FF0000"/>
                </a:solidFill>
              </a:rPr>
              <a:t> </a:t>
            </a:r>
            <a:r>
              <a:rPr lang="en-US" dirty="0" smtClean="0"/>
              <a:t>12% improvement vs. previous proposals</a:t>
            </a:r>
          </a:p>
          <a:p>
            <a:pPr marL="523875" indent="-404813">
              <a:lnSpc>
                <a:spcPct val="90000"/>
              </a:lnSpc>
              <a:buClr>
                <a:schemeClr val="tx1"/>
              </a:buClr>
            </a:pPr>
            <a:r>
              <a:rPr lang="en-US" dirty="0" smtClean="0"/>
              <a:t>Mechanisms for estimating Cost/Benefit of less/more replication</a:t>
            </a:r>
          </a:p>
          <a:p>
            <a:pPr marL="523875" indent="-404813">
              <a:lnSpc>
                <a:spcPct val="90000"/>
              </a:lnSpc>
              <a:buClr>
                <a:schemeClr val="tx1"/>
              </a:buClr>
            </a:pPr>
            <a:r>
              <a:rPr lang="en-US" dirty="0" smtClean="0">
                <a:solidFill>
                  <a:srgbClr val="C00000"/>
                </a:solidFill>
              </a:rPr>
              <a:t>Dynamically adjust replication probability</a:t>
            </a:r>
          </a:p>
          <a:p>
            <a:pPr marL="923925" lvl="1" indent="-404813">
              <a:lnSpc>
                <a:spcPct val="90000"/>
              </a:lnSpc>
              <a:buClr>
                <a:schemeClr val="tx1"/>
              </a:buClr>
            </a:pPr>
            <a:r>
              <a:rPr lang="en-US" dirty="0" smtClean="0">
                <a:solidFill>
                  <a:srgbClr val="C00000"/>
                </a:solidFill>
              </a:rPr>
              <a:t>Several replication prob. levels</a:t>
            </a:r>
          </a:p>
          <a:p>
            <a:pPr marL="523875" indent="-404813">
              <a:lnSpc>
                <a:spcPct val="90000"/>
              </a:lnSpc>
              <a:buClr>
                <a:schemeClr val="tx1"/>
              </a:buClr>
            </a:pPr>
            <a:r>
              <a:rPr lang="en-US" dirty="0" smtClean="0"/>
              <a:t>Use probability to “randomly” replicate blocks</a:t>
            </a:r>
          </a:p>
        </p:txBody>
      </p:sp>
    </p:spTree>
  </p:cSld>
  <p:clrMapOvr>
    <a:masterClrMapping/>
  </p:clrMapOvr>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 2009 </a:t>
            </a:r>
            <a:r>
              <a:rPr lang="en-US" dirty="0"/>
              <a:t>Hardavellas</a:t>
            </a:r>
          </a:p>
        </p:txBody>
      </p:sp>
      <p:sp>
        <p:nvSpPr>
          <p:cNvPr id="5" name="Slide Number Placeholder 4"/>
          <p:cNvSpPr>
            <a:spLocks noGrp="1"/>
          </p:cNvSpPr>
          <p:nvPr>
            <p:ph type="sldNum" sz="quarter" idx="4294967295"/>
          </p:nvPr>
        </p:nvSpPr>
        <p:spPr>
          <a:xfrm>
            <a:off x="2717800" y="6483350"/>
            <a:ext cx="2133600" cy="476250"/>
          </a:xfrm>
          <a:prstGeom prst="rect">
            <a:avLst/>
          </a:prstGeom>
        </p:spPr>
        <p:txBody>
          <a:bodyPr/>
          <a:lstStyle/>
          <a:p>
            <a:fld id="{CCCB4216-706B-46E8-85D5-3453F8BD0E20}" type="slidenum">
              <a:rPr lang="en-US"/>
              <a:pPr/>
              <a:t>430</a:t>
            </a:fld>
            <a:endParaRPr lang="en-US" dirty="0"/>
          </a:p>
        </p:txBody>
      </p:sp>
      <p:sp>
        <p:nvSpPr>
          <p:cNvPr id="354306" name="Rectangle 2"/>
          <p:cNvSpPr>
            <a:spLocks noGrp="1" noChangeArrowheads="1"/>
          </p:cNvSpPr>
          <p:nvPr>
            <p:ph type="title"/>
          </p:nvPr>
        </p:nvSpPr>
        <p:spPr>
          <a:xfrm>
            <a:off x="0" y="1"/>
            <a:ext cx="9093200" cy="381000"/>
          </a:xfrm>
          <a:noFill/>
          <a:ln/>
        </p:spPr>
        <p:txBody>
          <a:bodyPr/>
          <a:lstStyle/>
          <a:p>
            <a:r>
              <a:rPr lang="en-US" dirty="0"/>
              <a:t>Conclusions</a:t>
            </a:r>
          </a:p>
        </p:txBody>
      </p:sp>
      <p:sp>
        <p:nvSpPr>
          <p:cNvPr id="354307" name="Rectangle 3"/>
          <p:cNvSpPr>
            <a:spLocks noGrp="1" noChangeArrowheads="1"/>
          </p:cNvSpPr>
          <p:nvPr>
            <p:ph type="body" idx="1"/>
          </p:nvPr>
        </p:nvSpPr>
        <p:spPr>
          <a:xfrm>
            <a:off x="498475" y="1008063"/>
            <a:ext cx="8226425" cy="5402261"/>
          </a:xfrm>
        </p:spPr>
        <p:txBody>
          <a:bodyPr/>
          <a:lstStyle/>
          <a:p>
            <a:pPr algn="ctr">
              <a:buFontTx/>
              <a:buNone/>
            </a:pPr>
            <a:r>
              <a:rPr lang="en-US" sz="2200" b="1" dirty="0">
                <a:solidFill>
                  <a:srgbClr val="FF0000"/>
                </a:solidFill>
              </a:rPr>
              <a:t>Reactive NUCA: near-optimal block placement</a:t>
            </a:r>
            <a:br>
              <a:rPr lang="en-US" sz="2200" b="1" dirty="0">
                <a:solidFill>
                  <a:srgbClr val="FF0000"/>
                </a:solidFill>
              </a:rPr>
            </a:br>
            <a:r>
              <a:rPr lang="en-US" sz="2200" b="1" dirty="0">
                <a:solidFill>
                  <a:srgbClr val="FF0000"/>
                </a:solidFill>
              </a:rPr>
              <a:t>and replication in distributed caches</a:t>
            </a:r>
          </a:p>
          <a:p>
            <a:pPr>
              <a:buFontTx/>
              <a:buNone/>
            </a:pPr>
            <a:endParaRPr lang="en-US" sz="1600" dirty="0"/>
          </a:p>
          <a:p>
            <a:r>
              <a:rPr lang="en-US" sz="2200" dirty="0"/>
              <a:t>Cache accesses can be classified </a:t>
            </a:r>
            <a:r>
              <a:rPr lang="en-US" sz="2200" dirty="0" smtClean="0"/>
              <a:t>at run-time</a:t>
            </a:r>
            <a:endParaRPr lang="en-US" sz="2200" dirty="0"/>
          </a:p>
          <a:p>
            <a:pPr lvl="1"/>
            <a:r>
              <a:rPr lang="en-US" sz="2200" dirty="0"/>
              <a:t>Each class amenable to different </a:t>
            </a:r>
            <a:r>
              <a:rPr lang="en-US" sz="2200" dirty="0" smtClean="0"/>
              <a:t>placement</a:t>
            </a:r>
          </a:p>
          <a:p>
            <a:pPr lvl="1"/>
            <a:endParaRPr lang="en-US" sz="1000" dirty="0" smtClean="0"/>
          </a:p>
          <a:p>
            <a:r>
              <a:rPr lang="en-US" sz="2200" dirty="0" smtClean="0"/>
              <a:t>Reactive NUCA: placement of each class</a:t>
            </a:r>
          </a:p>
          <a:p>
            <a:pPr lvl="1"/>
            <a:r>
              <a:rPr lang="en-US" sz="2200" dirty="0" smtClean="0"/>
              <a:t>Simple, scalable, low-overhead, transparent</a:t>
            </a:r>
            <a:endParaRPr lang="en-US" sz="2200" dirty="0"/>
          </a:p>
          <a:p>
            <a:pPr lvl="1"/>
            <a:r>
              <a:rPr lang="en-US" sz="2200" dirty="0" smtClean="0"/>
              <a:t>Obviates HW </a:t>
            </a:r>
            <a:r>
              <a:rPr lang="en-US" sz="2200" dirty="0"/>
              <a:t>coherence </a:t>
            </a:r>
            <a:r>
              <a:rPr lang="en-US" sz="2200" dirty="0" smtClean="0"/>
              <a:t>mechanisms for LLC</a:t>
            </a:r>
            <a:br>
              <a:rPr lang="en-US" sz="2200" dirty="0" smtClean="0"/>
            </a:br>
            <a:endParaRPr lang="en-US" sz="1000" dirty="0" smtClean="0"/>
          </a:p>
          <a:p>
            <a:r>
              <a:rPr lang="en-US" sz="2200" dirty="0" smtClean="0"/>
              <a:t>Rotational </a:t>
            </a:r>
            <a:r>
              <a:rPr lang="en-US" sz="2200" dirty="0"/>
              <a:t>Interleaving</a:t>
            </a:r>
          </a:p>
          <a:p>
            <a:pPr lvl="1"/>
            <a:r>
              <a:rPr lang="en-US" sz="2200" dirty="0" smtClean="0"/>
              <a:t>Replication + fast lookup (neighbors, single probe)</a:t>
            </a:r>
            <a:r>
              <a:rPr lang="en-US" sz="2200" dirty="0"/>
              <a:t/>
            </a:r>
            <a:br>
              <a:rPr lang="en-US" sz="2200" dirty="0"/>
            </a:br>
            <a:endParaRPr lang="en-US" sz="1000" dirty="0" smtClean="0"/>
          </a:p>
          <a:p>
            <a:r>
              <a:rPr lang="en-US" sz="2200" dirty="0" smtClean="0"/>
              <a:t>Robust performance across server workloads</a:t>
            </a:r>
          </a:p>
          <a:p>
            <a:pPr lvl="1"/>
            <a:r>
              <a:rPr lang="en-US" sz="2200" dirty="0" smtClean="0"/>
              <a:t>Near-optimal placement (-5% avg. from ideal)</a:t>
            </a:r>
            <a:endParaRPr lang="en-US" sz="2200" dirty="0"/>
          </a:p>
        </p:txBody>
      </p:sp>
    </p:spTree>
  </p:cSld>
  <p:clrMapOvr>
    <a:masterClrMapping/>
  </p:clrMapOvr>
  <p:transition advTm="97141"/>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2057400"/>
            <a:ext cx="8915400" cy="2000250"/>
          </a:xfrm>
        </p:spPr>
        <p:txBody>
          <a:bodyPr/>
          <a:lstStyle/>
          <a:p>
            <a:r>
              <a:rPr lang="en-US" dirty="0" smtClean="0"/>
              <a:t>An Adaptive Shared/Private NUCA Cache Partitioning Scheme for Chip Multiprocessors</a:t>
            </a:r>
            <a:endParaRPr lang="en-US" dirty="0"/>
          </a:p>
        </p:txBody>
      </p:sp>
      <p:sp>
        <p:nvSpPr>
          <p:cNvPr id="2051" name="Rectangle 3"/>
          <p:cNvSpPr>
            <a:spLocks noGrp="1" noChangeArrowheads="1"/>
          </p:cNvSpPr>
          <p:nvPr>
            <p:ph type="subTitle" idx="1"/>
          </p:nvPr>
        </p:nvSpPr>
        <p:spPr>
          <a:xfrm>
            <a:off x="0" y="4419600"/>
            <a:ext cx="9144000" cy="2438400"/>
          </a:xfrm>
        </p:spPr>
        <p:txBody>
          <a:bodyPr/>
          <a:lstStyle/>
          <a:p>
            <a:pPr>
              <a:lnSpc>
                <a:spcPct val="80000"/>
              </a:lnSpc>
            </a:pPr>
            <a:r>
              <a:rPr lang="en-US" dirty="0" smtClean="0">
                <a:solidFill>
                  <a:schemeClr val="tx1"/>
                </a:solidFill>
              </a:rPr>
              <a:t>Haakon </a:t>
            </a:r>
            <a:r>
              <a:rPr lang="en-US" dirty="0" err="1" smtClean="0">
                <a:solidFill>
                  <a:schemeClr val="tx1"/>
                </a:solidFill>
              </a:rPr>
              <a:t>Dybdahl</a:t>
            </a:r>
            <a:r>
              <a:rPr lang="en-US" dirty="0" smtClean="0">
                <a:solidFill>
                  <a:schemeClr val="tx1"/>
                </a:solidFill>
              </a:rPr>
              <a:t> &amp; Per </a:t>
            </a:r>
            <a:r>
              <a:rPr lang="en-US" dirty="0" err="1" smtClean="0">
                <a:solidFill>
                  <a:schemeClr val="tx1"/>
                </a:solidFill>
              </a:rPr>
              <a:t>Stenstrom</a:t>
            </a:r>
            <a:endParaRPr lang="en-US" dirty="0" smtClean="0">
              <a:solidFill>
                <a:schemeClr val="tx1"/>
              </a:solidFill>
            </a:endParaRPr>
          </a:p>
          <a:p>
            <a:pPr>
              <a:lnSpc>
                <a:spcPct val="80000"/>
              </a:lnSpc>
            </a:pPr>
            <a:endParaRPr lang="en-US" sz="2000" dirty="0"/>
          </a:p>
          <a:p>
            <a:pPr>
              <a:lnSpc>
                <a:spcPct val="80000"/>
              </a:lnSpc>
            </a:pPr>
            <a:r>
              <a:rPr lang="en-US" sz="2000" dirty="0" smtClean="0">
                <a:solidFill>
                  <a:schemeClr val="tx1"/>
                </a:solidFill>
              </a:rPr>
              <a:t>Int’l Conference on High-Performance Computer Architecture, Feb 2007</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8763000" cy="258762"/>
          </a:xfrm>
        </p:spPr>
        <p:txBody>
          <a:bodyPr/>
          <a:lstStyle/>
          <a:p>
            <a:r>
              <a:rPr lang="en-US" dirty="0" smtClean="0"/>
              <a:t>Adjust the Size of the Shared Partition in Each Local Cache</a:t>
            </a:r>
            <a:endParaRPr lang="en-US" dirty="0"/>
          </a:p>
        </p:txBody>
      </p:sp>
      <p:sp>
        <p:nvSpPr>
          <p:cNvPr id="3" name="Content Placeholder 2"/>
          <p:cNvSpPr>
            <a:spLocks noGrp="1"/>
          </p:cNvSpPr>
          <p:nvPr>
            <p:ph idx="1"/>
          </p:nvPr>
        </p:nvSpPr>
        <p:spPr>
          <a:xfrm>
            <a:off x="0" y="381000"/>
            <a:ext cx="9144000" cy="6477000"/>
          </a:xfrm>
        </p:spPr>
        <p:txBody>
          <a:bodyPr/>
          <a:lstStyle/>
          <a:p>
            <a:r>
              <a:rPr lang="en-US" dirty="0" smtClean="0"/>
              <a:t>Divide ways in </a:t>
            </a:r>
            <a:r>
              <a:rPr lang="en-US" b="1" dirty="0" smtClean="0"/>
              <a:t>Shared </a:t>
            </a:r>
            <a:r>
              <a:rPr lang="en-US" dirty="0" smtClean="0"/>
              <a:t>and </a:t>
            </a:r>
            <a:r>
              <a:rPr lang="en-US" b="1" dirty="0" smtClean="0"/>
              <a:t>Private</a:t>
            </a:r>
          </a:p>
          <a:p>
            <a:pPr lvl="1"/>
            <a:r>
              <a:rPr lang="en-US" dirty="0" smtClean="0"/>
              <a:t>Dynamically adjust the # of </a:t>
            </a:r>
            <a:r>
              <a:rPr lang="en-US" b="1" dirty="0" smtClean="0"/>
              <a:t>shared ways</a:t>
            </a:r>
          </a:p>
          <a:p>
            <a:r>
              <a:rPr lang="en-US" dirty="0" smtClean="0"/>
              <a:t>Decrease? </a:t>
            </a:r>
            <a:r>
              <a:rPr lang="en-US" dirty="0" smtClean="0">
                <a:sym typeface="Wingdings" pitchFamily="2" charset="2"/>
              </a:rPr>
              <a:t> </a:t>
            </a:r>
            <a:r>
              <a:rPr lang="en-US" b="1" dirty="0" smtClean="0">
                <a:sym typeface="Wingdings" pitchFamily="2" charset="2"/>
              </a:rPr>
              <a:t>Loss: </a:t>
            </a:r>
            <a:r>
              <a:rPr lang="en-US" dirty="0" smtClean="0">
                <a:sym typeface="Wingdings" pitchFamily="2" charset="2"/>
              </a:rPr>
              <a:t>How many more misses will occur?</a:t>
            </a:r>
            <a:endParaRPr lang="en-US" dirty="0" smtClean="0"/>
          </a:p>
          <a:p>
            <a:r>
              <a:rPr lang="en-US" dirty="0" smtClean="0"/>
              <a:t>Increase? </a:t>
            </a:r>
            <a:r>
              <a:rPr lang="en-US" dirty="0" smtClean="0">
                <a:sym typeface="Wingdings" pitchFamily="2" charset="2"/>
              </a:rPr>
              <a:t> </a:t>
            </a:r>
            <a:r>
              <a:rPr lang="en-US" b="1" dirty="0" smtClean="0">
                <a:sym typeface="Wingdings" pitchFamily="2" charset="2"/>
              </a:rPr>
              <a:t>Gain: </a:t>
            </a:r>
            <a:r>
              <a:rPr lang="en-US" dirty="0" smtClean="0">
                <a:sym typeface="Wingdings" pitchFamily="2" charset="2"/>
              </a:rPr>
              <a:t>How many more hits?</a:t>
            </a:r>
          </a:p>
          <a:p>
            <a:r>
              <a:rPr lang="en-US" dirty="0" smtClean="0">
                <a:sym typeface="Wingdings" pitchFamily="2" charset="2"/>
              </a:rPr>
              <a:t>Every 2K misses adjust ways according to </a:t>
            </a:r>
            <a:r>
              <a:rPr lang="en-US" b="1" dirty="0" smtClean="0">
                <a:sym typeface="Wingdings" pitchFamily="2" charset="2"/>
              </a:rPr>
              <a:t>gain</a:t>
            </a:r>
            <a:r>
              <a:rPr lang="en-US" dirty="0" smtClean="0">
                <a:sym typeface="Wingdings" pitchFamily="2" charset="2"/>
              </a:rPr>
              <a:t> and </a:t>
            </a:r>
            <a:r>
              <a:rPr lang="en-US" b="1" dirty="0" smtClean="0">
                <a:sym typeface="Wingdings" pitchFamily="2" charset="2"/>
              </a:rPr>
              <a:t>loss</a:t>
            </a:r>
          </a:p>
          <a:p>
            <a:r>
              <a:rPr lang="en-US" dirty="0" smtClean="0">
                <a:sym typeface="Wingdings" pitchFamily="2" charset="2"/>
              </a:rPr>
              <a:t>No massive evictions or copying to adjust ways</a:t>
            </a:r>
          </a:p>
          <a:p>
            <a:pPr lvl="1"/>
            <a:r>
              <a:rPr lang="en-US" dirty="0" smtClean="0">
                <a:sym typeface="Wingdings" pitchFamily="2" charset="2"/>
              </a:rPr>
              <a:t>Replacement algorithm takes care of way adjustment lazily </a:t>
            </a:r>
          </a:p>
          <a:p>
            <a:r>
              <a:rPr lang="en-US" dirty="0" smtClean="0"/>
              <a:t>Demonstrated for </a:t>
            </a:r>
            <a:r>
              <a:rPr lang="en-US" dirty="0" err="1" smtClean="0"/>
              <a:t>multiprogrammed</a:t>
            </a:r>
            <a:r>
              <a:rPr lang="en-US" dirty="0" smtClean="0"/>
              <a:t> workloads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ftr" sz="quarter" idx="4294967295"/>
          </p:nvPr>
        </p:nvSpPr>
        <p:spPr>
          <a:xfrm>
            <a:off x="539750" y="6229350"/>
            <a:ext cx="4381500" cy="311150"/>
          </a:xfrm>
          <a:prstGeom prst="rect">
            <a:avLst/>
          </a:prstGeom>
          <a:ln/>
        </p:spPr>
        <p:txBody>
          <a:bodyPr/>
          <a:lstStyle/>
          <a:p>
            <a:r>
              <a:rPr lang="en-US"/>
              <a:t>High Performance Computer Architecture (HPCA-2009)</a:t>
            </a:r>
          </a:p>
        </p:txBody>
      </p:sp>
      <p:sp>
        <p:nvSpPr>
          <p:cNvPr id="2993154" name="Text Box 2"/>
          <p:cNvSpPr txBox="1">
            <a:spLocks noChangeArrowheads="1"/>
          </p:cNvSpPr>
          <p:nvPr/>
        </p:nvSpPr>
        <p:spPr bwMode="auto">
          <a:xfrm>
            <a:off x="395288" y="1952625"/>
            <a:ext cx="8353425" cy="1190625"/>
          </a:xfrm>
          <a:prstGeom prst="rect">
            <a:avLst/>
          </a:prstGeom>
          <a:noFill/>
          <a:ln w="9525">
            <a:noFill/>
            <a:miter lim="800000"/>
            <a:headEnd/>
            <a:tailEnd/>
          </a:ln>
          <a:effectLst/>
        </p:spPr>
        <p:txBody>
          <a:bodyPr>
            <a:spAutoFit/>
          </a:bodyPr>
          <a:lstStyle/>
          <a:p>
            <a:pPr algn="ctr">
              <a:spcBef>
                <a:spcPct val="50000"/>
              </a:spcBef>
            </a:pPr>
            <a:r>
              <a:rPr lang="en-US" sz="3600" b="1">
                <a:solidFill>
                  <a:srgbClr val="210270"/>
                </a:solidFill>
              </a:rPr>
              <a:t>Dynamic Spill-Receive for Robust High-Performance Caching in CMPs</a:t>
            </a:r>
          </a:p>
        </p:txBody>
      </p:sp>
      <p:sp>
        <p:nvSpPr>
          <p:cNvPr id="2993157" name="Text Box 5"/>
          <p:cNvSpPr txBox="1">
            <a:spLocks noChangeArrowheads="1"/>
          </p:cNvSpPr>
          <p:nvPr/>
        </p:nvSpPr>
        <p:spPr bwMode="auto">
          <a:xfrm>
            <a:off x="2555875" y="3665538"/>
            <a:ext cx="3990975"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210270"/>
                </a:solidFill>
              </a:rPr>
              <a:t>Moinuddin K. Qureshi</a:t>
            </a:r>
            <a:endParaRPr lang="en-US" sz="2400">
              <a:solidFill>
                <a:srgbClr val="210270"/>
              </a:solidFill>
            </a:endParaRPr>
          </a:p>
        </p:txBody>
      </p:sp>
      <p:sp>
        <p:nvSpPr>
          <p:cNvPr id="2993166" name="Rectangle 14"/>
          <p:cNvSpPr>
            <a:spLocks noChangeArrowheads="1"/>
          </p:cNvSpPr>
          <p:nvPr/>
        </p:nvSpPr>
        <p:spPr bwMode="auto">
          <a:xfrm>
            <a:off x="1573213" y="4221163"/>
            <a:ext cx="5967412" cy="366712"/>
          </a:xfrm>
          <a:prstGeom prst="rect">
            <a:avLst/>
          </a:prstGeom>
          <a:noFill/>
          <a:ln w="9525">
            <a:noFill/>
            <a:miter lim="800000"/>
            <a:headEnd/>
            <a:tailEnd/>
          </a:ln>
          <a:effectLst/>
        </p:spPr>
        <p:txBody>
          <a:bodyPr wrap="none">
            <a:spAutoFit/>
          </a:bodyPr>
          <a:lstStyle/>
          <a:p>
            <a:pPr algn="ctr"/>
            <a:r>
              <a:rPr lang="en-US">
                <a:solidFill>
                  <a:srgbClr val="210270"/>
                </a:solidFill>
              </a:rPr>
              <a:t>T. J. Watson Research Center, Yorktown Heights, NY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29563E61-B25E-4892-BBD3-80280336CFCB}" type="slidenum">
              <a:rPr lang="en-US"/>
              <a:pPr/>
              <a:t>47</a:t>
            </a:fld>
            <a:endParaRPr lang="en-US"/>
          </a:p>
        </p:txBody>
      </p:sp>
      <p:sp>
        <p:nvSpPr>
          <p:cNvPr id="3197954" name="Rectangle 2"/>
          <p:cNvSpPr>
            <a:spLocks noGrp="1" noChangeArrowheads="1"/>
          </p:cNvSpPr>
          <p:nvPr>
            <p:ph type="title"/>
          </p:nvPr>
        </p:nvSpPr>
        <p:spPr>
          <a:xfrm>
            <a:off x="0" y="0"/>
            <a:ext cx="7783513" cy="381000"/>
          </a:xfrm>
        </p:spPr>
        <p:txBody>
          <a:bodyPr/>
          <a:lstStyle/>
          <a:p>
            <a:r>
              <a:rPr lang="en-US" dirty="0"/>
              <a:t> Cache Line Spilling </a:t>
            </a:r>
          </a:p>
        </p:txBody>
      </p:sp>
      <p:sp>
        <p:nvSpPr>
          <p:cNvPr id="3197955" name="Rectangle 3"/>
          <p:cNvSpPr>
            <a:spLocks noGrp="1" noChangeArrowheads="1"/>
          </p:cNvSpPr>
          <p:nvPr>
            <p:ph type="body" idx="1"/>
          </p:nvPr>
        </p:nvSpPr>
        <p:spPr>
          <a:xfrm>
            <a:off x="609600" y="533400"/>
            <a:ext cx="8243888" cy="1066800"/>
          </a:xfrm>
        </p:spPr>
        <p:txBody>
          <a:bodyPr/>
          <a:lstStyle/>
          <a:p>
            <a:pPr marL="457200" indent="-457200">
              <a:buFont typeface="Wingdings" pitchFamily="2" charset="2"/>
              <a:buNone/>
            </a:pPr>
            <a:r>
              <a:rPr lang="en-US" dirty="0"/>
              <a:t>Spill evicted line from one cache to neighbor cache</a:t>
            </a:r>
          </a:p>
          <a:p>
            <a:pPr marL="457200" indent="-457200">
              <a:buFont typeface="Wingdings" pitchFamily="2" charset="2"/>
              <a:buNone/>
            </a:pPr>
            <a:r>
              <a:rPr lang="en-US" dirty="0"/>
              <a:t>	- Co-operative caching (CC)  </a:t>
            </a:r>
            <a:r>
              <a:rPr lang="en-US" sz="1800" dirty="0"/>
              <a:t>[ Chang+ ISCA’06]</a:t>
            </a:r>
          </a:p>
        </p:txBody>
      </p:sp>
      <p:sp>
        <p:nvSpPr>
          <p:cNvPr id="3197956" name="Text Box 4" descr="90%"/>
          <p:cNvSpPr txBox="1">
            <a:spLocks noChangeArrowheads="1"/>
          </p:cNvSpPr>
          <p:nvPr/>
        </p:nvSpPr>
        <p:spPr bwMode="auto">
          <a:xfrm>
            <a:off x="473075" y="3505200"/>
            <a:ext cx="8202613" cy="2163669"/>
          </a:xfrm>
          <a:prstGeom prst="rect">
            <a:avLst/>
          </a:prstGeom>
          <a:noFill/>
          <a:ln w="12700" algn="ctr">
            <a:noFill/>
            <a:miter lim="800000"/>
            <a:headEnd/>
            <a:tailEnd/>
          </a:ln>
          <a:effectLst/>
        </p:spPr>
        <p:txBody>
          <a:bodyPr wrap="square" lIns="64008" tIns="32004" rIns="64008" bIns="32004">
            <a:spAutoFit/>
          </a:bodyPr>
          <a:lstStyle/>
          <a:p>
            <a:pPr marL="457200" indent="-457200">
              <a:lnSpc>
                <a:spcPct val="90000"/>
              </a:lnSpc>
              <a:spcBef>
                <a:spcPct val="20000"/>
              </a:spcBef>
              <a:buFont typeface="Wingdings" pitchFamily="2" charset="2"/>
              <a:buNone/>
            </a:pPr>
            <a:r>
              <a:rPr lang="en-US" sz="2200" dirty="0"/>
              <a:t>Problem with CC: </a:t>
            </a:r>
          </a:p>
          <a:p>
            <a:pPr marL="457200" indent="-457200">
              <a:lnSpc>
                <a:spcPct val="90000"/>
              </a:lnSpc>
              <a:spcBef>
                <a:spcPct val="20000"/>
              </a:spcBef>
              <a:buFont typeface="Wingdings" pitchFamily="2" charset="2"/>
              <a:buAutoNum type="arabicPeriod"/>
            </a:pPr>
            <a:r>
              <a:rPr lang="en-US" sz="2200" dirty="0"/>
              <a:t>Performance depends on the parameter (spill probability)</a:t>
            </a:r>
            <a:endParaRPr lang="en-US" sz="2200" dirty="0">
              <a:solidFill>
                <a:srgbClr val="02203A"/>
              </a:solidFill>
            </a:endParaRPr>
          </a:p>
          <a:p>
            <a:pPr marL="457200" indent="-457200">
              <a:lnSpc>
                <a:spcPct val="90000"/>
              </a:lnSpc>
              <a:spcBef>
                <a:spcPct val="20000"/>
              </a:spcBef>
              <a:buFont typeface="Wingdings" pitchFamily="2" charset="2"/>
              <a:buAutoNum type="arabicPeriod"/>
            </a:pPr>
            <a:r>
              <a:rPr lang="en-US" sz="2200" dirty="0"/>
              <a:t>All caches spill as well as receive </a:t>
            </a:r>
            <a:r>
              <a:rPr lang="en-US" sz="2200" dirty="0">
                <a:sym typeface="Wingdings" pitchFamily="2" charset="2"/>
              </a:rPr>
              <a:t> Limited </a:t>
            </a:r>
            <a:r>
              <a:rPr lang="en-US" sz="2200" dirty="0" smtClean="0">
                <a:sym typeface="Wingdings" pitchFamily="2" charset="2"/>
              </a:rPr>
              <a:t>improvement</a:t>
            </a:r>
          </a:p>
          <a:p>
            <a:pPr marL="914400" lvl="1" indent="-457200">
              <a:lnSpc>
                <a:spcPct val="90000"/>
              </a:lnSpc>
              <a:spcBef>
                <a:spcPct val="20000"/>
              </a:spcBef>
              <a:buFont typeface="Wingdings" pitchFamily="2" charset="2"/>
              <a:buAutoNum type="arabicPeriod"/>
            </a:pPr>
            <a:r>
              <a:rPr lang="en-US" sz="2200" dirty="0" smtClean="0">
                <a:solidFill>
                  <a:srgbClr val="0070C0"/>
                </a:solidFill>
                <a:sym typeface="Wingdings" pitchFamily="2" charset="2"/>
              </a:rPr>
              <a:t>Spilling helps only if application demands it</a:t>
            </a:r>
          </a:p>
          <a:p>
            <a:pPr marL="914400" lvl="1" indent="-457200">
              <a:lnSpc>
                <a:spcPct val="90000"/>
              </a:lnSpc>
              <a:spcBef>
                <a:spcPct val="20000"/>
              </a:spcBef>
              <a:buFont typeface="Wingdings" pitchFamily="2" charset="2"/>
              <a:buAutoNum type="arabicPeriod"/>
            </a:pPr>
            <a:r>
              <a:rPr lang="en-US" sz="2200" dirty="0" smtClean="0">
                <a:solidFill>
                  <a:srgbClr val="0070C0"/>
                </a:solidFill>
                <a:sym typeface="Wingdings" pitchFamily="2" charset="2"/>
              </a:rPr>
              <a:t>Receiving lines hurts if cache does not have spare capacity </a:t>
            </a:r>
            <a:r>
              <a:rPr lang="en-US" sz="2200" dirty="0" smtClean="0">
                <a:solidFill>
                  <a:srgbClr val="0070C0"/>
                </a:solidFill>
              </a:rPr>
              <a:t> </a:t>
            </a:r>
            <a:endParaRPr lang="en-US" sz="2200" dirty="0">
              <a:solidFill>
                <a:srgbClr val="0070C0"/>
              </a:solidFill>
            </a:endParaRPr>
          </a:p>
        </p:txBody>
      </p:sp>
      <p:sp>
        <p:nvSpPr>
          <p:cNvPr id="3197957" name="Rectangle 5"/>
          <p:cNvSpPr>
            <a:spLocks noChangeArrowheads="1"/>
          </p:cNvSpPr>
          <p:nvPr/>
        </p:nvSpPr>
        <p:spPr bwMode="auto">
          <a:xfrm>
            <a:off x="18288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A</a:t>
            </a:r>
          </a:p>
        </p:txBody>
      </p:sp>
      <p:sp>
        <p:nvSpPr>
          <p:cNvPr id="3197958" name="Rectangle 6"/>
          <p:cNvSpPr>
            <a:spLocks noChangeArrowheads="1"/>
          </p:cNvSpPr>
          <p:nvPr/>
        </p:nvSpPr>
        <p:spPr bwMode="auto">
          <a:xfrm>
            <a:off x="32004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B</a:t>
            </a:r>
          </a:p>
        </p:txBody>
      </p:sp>
      <p:sp>
        <p:nvSpPr>
          <p:cNvPr id="3197959" name="Rectangle 7"/>
          <p:cNvSpPr>
            <a:spLocks noChangeArrowheads="1"/>
          </p:cNvSpPr>
          <p:nvPr/>
        </p:nvSpPr>
        <p:spPr bwMode="auto">
          <a:xfrm>
            <a:off x="45720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C</a:t>
            </a:r>
          </a:p>
        </p:txBody>
      </p:sp>
      <p:sp>
        <p:nvSpPr>
          <p:cNvPr id="3197960" name="Rectangle 8"/>
          <p:cNvSpPr>
            <a:spLocks noChangeArrowheads="1"/>
          </p:cNvSpPr>
          <p:nvPr/>
        </p:nvSpPr>
        <p:spPr bwMode="auto">
          <a:xfrm>
            <a:off x="5943600" y="2386012"/>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D</a:t>
            </a:r>
          </a:p>
        </p:txBody>
      </p:sp>
      <p:sp>
        <p:nvSpPr>
          <p:cNvPr id="3197961" name="Freeform 9"/>
          <p:cNvSpPr>
            <a:spLocks/>
          </p:cNvSpPr>
          <p:nvPr/>
        </p:nvSpPr>
        <p:spPr bwMode="auto">
          <a:xfrm>
            <a:off x="2286000" y="2017712"/>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2" name="Freeform 10"/>
          <p:cNvSpPr>
            <a:spLocks/>
          </p:cNvSpPr>
          <p:nvPr/>
        </p:nvSpPr>
        <p:spPr bwMode="auto">
          <a:xfrm>
            <a:off x="3681413" y="2012950"/>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3" name="Freeform 11"/>
          <p:cNvSpPr>
            <a:spLocks/>
          </p:cNvSpPr>
          <p:nvPr/>
        </p:nvSpPr>
        <p:spPr bwMode="auto">
          <a:xfrm>
            <a:off x="5057775" y="2001837"/>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4" name="Freeform 12"/>
          <p:cNvSpPr>
            <a:spLocks/>
          </p:cNvSpPr>
          <p:nvPr/>
        </p:nvSpPr>
        <p:spPr bwMode="auto">
          <a:xfrm flipV="1">
            <a:off x="2378075" y="2840037"/>
            <a:ext cx="4022725" cy="457200"/>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type="triangle" w="med" len="med"/>
            <a:tailEnd type="none" w="med" len="med"/>
          </a:ln>
          <a:effectLst/>
        </p:spPr>
        <p:txBody>
          <a:bodyPr wrap="none" lIns="64008" tIns="32004" rIns="64008" bIns="32004" anchor="ctr"/>
          <a:lstStyle/>
          <a:p>
            <a:endParaRPr lang="en-US"/>
          </a:p>
        </p:txBody>
      </p:sp>
      <p:sp>
        <p:nvSpPr>
          <p:cNvPr id="3197965" name="Text Box 13" descr="90%"/>
          <p:cNvSpPr txBox="1">
            <a:spLocks noChangeArrowheads="1"/>
          </p:cNvSpPr>
          <p:nvPr/>
        </p:nvSpPr>
        <p:spPr bwMode="auto">
          <a:xfrm>
            <a:off x="2644775" y="1676400"/>
            <a:ext cx="595313" cy="338137"/>
          </a:xfrm>
          <a:prstGeom prst="rect">
            <a:avLst/>
          </a:prstGeom>
          <a:noFill/>
          <a:ln w="12700" algn="ctr">
            <a:noFill/>
            <a:miter lim="800000"/>
            <a:headEnd/>
            <a:tailEnd/>
          </a:ln>
          <a:effectLst/>
        </p:spPr>
        <p:txBody>
          <a:bodyPr wrap="none" lIns="64008" tIns="32004" rIns="64008" bIns="32004">
            <a:spAutoFit/>
          </a:bodyPr>
          <a:lstStyle/>
          <a:p>
            <a:pPr algn="ctr"/>
            <a:r>
              <a:rPr lang="en-US">
                <a:solidFill>
                  <a:srgbClr val="02203A"/>
                </a:solidFill>
              </a:rPr>
              <a:t>Spill</a:t>
            </a:r>
          </a:p>
        </p:txBody>
      </p:sp>
      <p:sp>
        <p:nvSpPr>
          <p:cNvPr id="3197966" name="Text Box 14"/>
          <p:cNvSpPr txBox="1">
            <a:spLocks noChangeArrowheads="1"/>
          </p:cNvSpPr>
          <p:nvPr/>
        </p:nvSpPr>
        <p:spPr bwMode="auto">
          <a:xfrm>
            <a:off x="228600" y="5943600"/>
            <a:ext cx="8604343" cy="680186"/>
          </a:xfrm>
          <a:prstGeom prst="rect">
            <a:avLst/>
          </a:prstGeom>
          <a:solidFill>
            <a:srgbClr val="FF9900"/>
          </a:solidFill>
          <a:ln w="12700" algn="ctr">
            <a:noFill/>
            <a:miter lim="800000"/>
            <a:headEnd/>
            <a:tailEnd/>
          </a:ln>
          <a:effectLst/>
        </p:spPr>
        <p:txBody>
          <a:bodyPr wrap="none" lIns="64008" tIns="32004" rIns="64008" bIns="32004">
            <a:spAutoFit/>
          </a:bodyPr>
          <a:lstStyle/>
          <a:p>
            <a:pPr algn="ctr"/>
            <a:r>
              <a:rPr lang="en-US" sz="2000" b="1" dirty="0"/>
              <a:t>Goal:  </a:t>
            </a:r>
            <a:endParaRPr lang="en-US" sz="2000" b="1" dirty="0" smtClean="0"/>
          </a:p>
          <a:p>
            <a:pPr algn="ctr"/>
            <a:r>
              <a:rPr lang="en-US" sz="2000" b="1" dirty="0" smtClean="0"/>
              <a:t>Robust </a:t>
            </a:r>
            <a:r>
              <a:rPr lang="en-US" sz="2000" b="1" dirty="0"/>
              <a:t>High-Performance Capacity Sharing with Negligible Overhead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96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448FCE4D-E3D4-469D-A9FE-DB7437050448}" type="slidenum">
              <a:rPr lang="en-US"/>
              <a:pPr/>
              <a:t>48</a:t>
            </a:fld>
            <a:endParaRPr lang="en-US"/>
          </a:p>
        </p:txBody>
      </p:sp>
      <p:sp>
        <p:nvSpPr>
          <p:cNvPr id="3200002" name="Rectangle 2"/>
          <p:cNvSpPr>
            <a:spLocks noGrp="1" noChangeArrowheads="1"/>
          </p:cNvSpPr>
          <p:nvPr>
            <p:ph type="title"/>
          </p:nvPr>
        </p:nvSpPr>
        <p:spPr>
          <a:xfrm>
            <a:off x="0" y="0"/>
            <a:ext cx="7666038" cy="381000"/>
          </a:xfrm>
        </p:spPr>
        <p:txBody>
          <a:bodyPr/>
          <a:lstStyle/>
          <a:p>
            <a:r>
              <a:rPr lang="en-US" dirty="0"/>
              <a:t>Spill-Receive Architecture</a:t>
            </a:r>
          </a:p>
        </p:txBody>
      </p:sp>
      <p:sp>
        <p:nvSpPr>
          <p:cNvPr id="3200003" name="Rectangle 3"/>
          <p:cNvSpPr>
            <a:spLocks noGrp="1" noChangeArrowheads="1"/>
          </p:cNvSpPr>
          <p:nvPr>
            <p:ph type="body" idx="1"/>
          </p:nvPr>
        </p:nvSpPr>
        <p:spPr>
          <a:xfrm>
            <a:off x="625475" y="457200"/>
            <a:ext cx="8056563" cy="1250950"/>
          </a:xfrm>
        </p:spPr>
        <p:txBody>
          <a:bodyPr/>
          <a:lstStyle/>
          <a:p>
            <a:pPr marL="457200" indent="-457200">
              <a:buClr>
                <a:schemeClr val="tx1"/>
              </a:buClr>
              <a:buFont typeface="Wingdings" pitchFamily="2" charset="2"/>
              <a:buNone/>
            </a:pPr>
            <a:r>
              <a:rPr lang="en-US" sz="2200" dirty="0"/>
              <a:t>Each Cache is either a </a:t>
            </a:r>
            <a:r>
              <a:rPr lang="en-US" sz="2200" b="1" dirty="0"/>
              <a:t>Spiller </a:t>
            </a:r>
            <a:r>
              <a:rPr lang="en-US" sz="2200" dirty="0"/>
              <a:t>or </a:t>
            </a:r>
            <a:r>
              <a:rPr lang="en-US" sz="2200" b="1" dirty="0"/>
              <a:t>Receiver</a:t>
            </a:r>
            <a:r>
              <a:rPr lang="en-US" sz="2200" dirty="0"/>
              <a:t> but not both</a:t>
            </a:r>
          </a:p>
          <a:p>
            <a:pPr marL="457200" indent="-457200">
              <a:buClr>
                <a:schemeClr val="tx1"/>
              </a:buClr>
              <a:buFont typeface="Wingdings" pitchFamily="2" charset="2"/>
              <a:buNone/>
            </a:pPr>
            <a:r>
              <a:rPr lang="en-US" sz="2200" dirty="0"/>
              <a:t>	- </a:t>
            </a:r>
            <a:r>
              <a:rPr lang="en-US" sz="1800" dirty="0"/>
              <a:t>Lines from spiller cache are spilled to one of the receivers</a:t>
            </a:r>
          </a:p>
          <a:p>
            <a:pPr marL="457200" indent="-457200">
              <a:buClr>
                <a:schemeClr val="tx1"/>
              </a:buClr>
              <a:buFont typeface="Wingdings" pitchFamily="2" charset="2"/>
              <a:buNone/>
            </a:pPr>
            <a:r>
              <a:rPr lang="en-US" sz="1800" dirty="0"/>
              <a:t>	-  Evicted lines from receiver cache are discarded  </a:t>
            </a:r>
          </a:p>
        </p:txBody>
      </p:sp>
      <p:sp>
        <p:nvSpPr>
          <p:cNvPr id="3200004" name="Text Box 4" descr="90%"/>
          <p:cNvSpPr txBox="1">
            <a:spLocks noChangeArrowheads="1"/>
          </p:cNvSpPr>
          <p:nvPr/>
        </p:nvSpPr>
        <p:spPr bwMode="auto">
          <a:xfrm>
            <a:off x="228600" y="4038600"/>
            <a:ext cx="8596312" cy="741742"/>
          </a:xfrm>
          <a:prstGeom prst="rect">
            <a:avLst/>
          </a:prstGeom>
          <a:noFill/>
          <a:ln w="12700" algn="ctr">
            <a:noFill/>
            <a:miter lim="800000"/>
            <a:headEnd/>
            <a:tailEnd/>
          </a:ln>
          <a:effectLst/>
        </p:spPr>
        <p:txBody>
          <a:bodyPr lIns="64008" tIns="32004" rIns="64008" bIns="32004">
            <a:spAutoFit/>
          </a:bodyPr>
          <a:lstStyle/>
          <a:p>
            <a:pPr algn="ctr">
              <a:spcBef>
                <a:spcPct val="20000"/>
              </a:spcBef>
              <a:buFont typeface="Wingdings" pitchFamily="2" charset="2"/>
              <a:buNone/>
            </a:pPr>
            <a:r>
              <a:rPr lang="en-US" sz="2000" b="1" dirty="0" smtClean="0">
                <a:sym typeface="Wingdings" pitchFamily="2" charset="2"/>
              </a:rPr>
              <a:t>Dynamic </a:t>
            </a:r>
            <a:r>
              <a:rPr lang="en-US" sz="2000" b="1" dirty="0">
                <a:sym typeface="Wingdings" pitchFamily="2" charset="2"/>
              </a:rPr>
              <a:t>Spill Receive (</a:t>
            </a:r>
            <a:r>
              <a:rPr lang="en-US" sz="2000" b="1" dirty="0" smtClean="0">
                <a:sym typeface="Wingdings" pitchFamily="2" charset="2"/>
              </a:rPr>
              <a:t>DSR)  Adapt to Application Demands</a:t>
            </a:r>
          </a:p>
          <a:p>
            <a:pPr algn="ctr">
              <a:spcBef>
                <a:spcPct val="20000"/>
              </a:spcBef>
              <a:buFont typeface="Wingdings" pitchFamily="2" charset="2"/>
              <a:buNone/>
            </a:pPr>
            <a:r>
              <a:rPr lang="en-US" sz="2000" dirty="0" smtClean="0">
                <a:solidFill>
                  <a:srgbClr val="C00000"/>
                </a:solidFill>
                <a:sym typeface="Wingdings" pitchFamily="2" charset="2"/>
              </a:rPr>
              <a:t>Dynamically decide whether a cache should be a Spill or a Receive one</a:t>
            </a:r>
            <a:endParaRPr lang="en-US" sz="2000" dirty="0">
              <a:solidFill>
                <a:srgbClr val="C00000"/>
              </a:solidFill>
            </a:endParaRPr>
          </a:p>
        </p:txBody>
      </p:sp>
      <p:sp>
        <p:nvSpPr>
          <p:cNvPr id="3200005" name="Rectangle 5"/>
          <p:cNvSpPr>
            <a:spLocks noChangeArrowheads="1"/>
          </p:cNvSpPr>
          <p:nvPr/>
        </p:nvSpPr>
        <p:spPr bwMode="auto">
          <a:xfrm>
            <a:off x="1828800" y="2767013"/>
            <a:ext cx="914400" cy="457200"/>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A</a:t>
            </a:r>
          </a:p>
        </p:txBody>
      </p:sp>
      <p:sp>
        <p:nvSpPr>
          <p:cNvPr id="3200006" name="Rectangle 6"/>
          <p:cNvSpPr>
            <a:spLocks noChangeArrowheads="1"/>
          </p:cNvSpPr>
          <p:nvPr/>
        </p:nvSpPr>
        <p:spPr bwMode="auto">
          <a:xfrm>
            <a:off x="3200400" y="2767013"/>
            <a:ext cx="914400" cy="457200"/>
          </a:xfrm>
          <a:prstGeom prst="rect">
            <a:avLst/>
          </a:prstGeom>
          <a:solidFill>
            <a:srgbClr val="66FF66"/>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B</a:t>
            </a:r>
          </a:p>
        </p:txBody>
      </p:sp>
      <p:sp>
        <p:nvSpPr>
          <p:cNvPr id="3200007" name="Rectangle 7"/>
          <p:cNvSpPr>
            <a:spLocks noChangeArrowheads="1"/>
          </p:cNvSpPr>
          <p:nvPr/>
        </p:nvSpPr>
        <p:spPr bwMode="auto">
          <a:xfrm>
            <a:off x="4572000" y="2767013"/>
            <a:ext cx="914400" cy="457200"/>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C</a:t>
            </a:r>
          </a:p>
        </p:txBody>
      </p:sp>
      <p:sp>
        <p:nvSpPr>
          <p:cNvPr id="3200008" name="Rectangle 8"/>
          <p:cNvSpPr>
            <a:spLocks noChangeArrowheads="1"/>
          </p:cNvSpPr>
          <p:nvPr/>
        </p:nvSpPr>
        <p:spPr bwMode="auto">
          <a:xfrm>
            <a:off x="5943600" y="2759075"/>
            <a:ext cx="914400" cy="457200"/>
          </a:xfrm>
          <a:prstGeom prst="rect">
            <a:avLst/>
          </a:prstGeom>
          <a:solidFill>
            <a:srgbClr val="66FF66"/>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D</a:t>
            </a:r>
          </a:p>
        </p:txBody>
      </p:sp>
      <p:grpSp>
        <p:nvGrpSpPr>
          <p:cNvPr id="2" name="Group 9"/>
          <p:cNvGrpSpPr>
            <a:grpSpLocks/>
          </p:cNvGrpSpPr>
          <p:nvPr/>
        </p:nvGrpSpPr>
        <p:grpSpPr bwMode="auto">
          <a:xfrm>
            <a:off x="2286000" y="2116138"/>
            <a:ext cx="4206875" cy="639762"/>
            <a:chOff x="1440" y="1757"/>
            <a:chExt cx="2650" cy="403"/>
          </a:xfrm>
        </p:grpSpPr>
        <p:sp>
          <p:nvSpPr>
            <p:cNvPr id="3200010" name="Freeform 10"/>
            <p:cNvSpPr>
              <a:spLocks/>
            </p:cNvSpPr>
            <p:nvPr/>
          </p:nvSpPr>
          <p:spPr bwMode="auto">
            <a:xfrm>
              <a:off x="1440" y="2045"/>
              <a:ext cx="864" cy="11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200011" name="Freeform 11"/>
            <p:cNvSpPr>
              <a:spLocks/>
            </p:cNvSpPr>
            <p:nvPr/>
          </p:nvSpPr>
          <p:spPr bwMode="auto">
            <a:xfrm>
              <a:off x="1440" y="1757"/>
              <a:ext cx="2650" cy="40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grpSp>
      <p:sp>
        <p:nvSpPr>
          <p:cNvPr id="3200012" name="Text Box 12" descr="90%"/>
          <p:cNvSpPr txBox="1">
            <a:spLocks noChangeArrowheads="1"/>
          </p:cNvSpPr>
          <p:nvPr/>
        </p:nvSpPr>
        <p:spPr bwMode="auto">
          <a:xfrm>
            <a:off x="2644775" y="2049463"/>
            <a:ext cx="595313" cy="338137"/>
          </a:xfrm>
          <a:prstGeom prst="rect">
            <a:avLst/>
          </a:prstGeom>
          <a:noFill/>
          <a:ln w="12700" algn="ctr">
            <a:noFill/>
            <a:miter lim="800000"/>
            <a:headEnd/>
            <a:tailEnd/>
          </a:ln>
          <a:effectLst/>
        </p:spPr>
        <p:txBody>
          <a:bodyPr wrap="none" lIns="64008" tIns="32004" rIns="64008" bIns="32004">
            <a:spAutoFit/>
          </a:bodyPr>
          <a:lstStyle/>
          <a:p>
            <a:pPr algn="ctr"/>
            <a:r>
              <a:rPr lang="en-US">
                <a:solidFill>
                  <a:srgbClr val="02203A"/>
                </a:solidFill>
              </a:rPr>
              <a:t>Spill</a:t>
            </a:r>
          </a:p>
        </p:txBody>
      </p:sp>
      <p:sp>
        <p:nvSpPr>
          <p:cNvPr id="3200013" name="Text Box 13" descr="90%"/>
          <p:cNvSpPr txBox="1">
            <a:spLocks noChangeArrowheads="1"/>
          </p:cNvSpPr>
          <p:nvPr/>
        </p:nvSpPr>
        <p:spPr bwMode="auto">
          <a:xfrm>
            <a:off x="1570038" y="3387725"/>
            <a:ext cx="13335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=1 </a:t>
            </a:r>
          </a:p>
          <a:p>
            <a:pPr algn="ctr"/>
            <a:r>
              <a:rPr lang="en-US" sz="1400"/>
              <a:t>(Spiller cache)</a:t>
            </a:r>
          </a:p>
        </p:txBody>
      </p:sp>
      <p:sp>
        <p:nvSpPr>
          <p:cNvPr id="3200014" name="Text Box 14" descr="90%"/>
          <p:cNvSpPr txBox="1">
            <a:spLocks noChangeArrowheads="1"/>
          </p:cNvSpPr>
          <p:nvPr/>
        </p:nvSpPr>
        <p:spPr bwMode="auto">
          <a:xfrm>
            <a:off x="2903538" y="3395663"/>
            <a:ext cx="14986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=0 </a:t>
            </a:r>
          </a:p>
          <a:p>
            <a:pPr algn="ctr"/>
            <a:r>
              <a:rPr lang="en-US" sz="1400"/>
              <a:t>(Receiver cache)</a:t>
            </a:r>
          </a:p>
        </p:txBody>
      </p:sp>
      <p:sp>
        <p:nvSpPr>
          <p:cNvPr id="3200015" name="Text Box 15" descr="90%"/>
          <p:cNvSpPr txBox="1">
            <a:spLocks noChangeArrowheads="1"/>
          </p:cNvSpPr>
          <p:nvPr/>
        </p:nvSpPr>
        <p:spPr bwMode="auto">
          <a:xfrm>
            <a:off x="4330700" y="3381375"/>
            <a:ext cx="1393825" cy="520700"/>
          </a:xfrm>
          <a:prstGeom prst="rect">
            <a:avLst/>
          </a:prstGeom>
          <a:noFill/>
          <a:ln w="12700" algn="ctr">
            <a:noFill/>
            <a:miter lim="800000"/>
            <a:headEnd/>
            <a:tailEnd/>
          </a:ln>
          <a:effectLst/>
        </p:spPr>
        <p:txBody>
          <a:bodyPr wrap="none" lIns="64008" tIns="32004" rIns="64008" bIns="32004">
            <a:spAutoFit/>
          </a:bodyPr>
          <a:lstStyle/>
          <a:p>
            <a:pPr algn="ctr"/>
            <a:r>
              <a:rPr lang="en-US" sz="1400"/>
              <a:t>S/R =1</a:t>
            </a:r>
          </a:p>
          <a:p>
            <a:pPr algn="ctr"/>
            <a:r>
              <a:rPr lang="en-US" sz="1400"/>
              <a:t>(Spiller cache)</a:t>
            </a:r>
            <a:r>
              <a:rPr lang="en-US" sz="1600"/>
              <a:t> </a:t>
            </a:r>
          </a:p>
        </p:txBody>
      </p:sp>
      <p:sp>
        <p:nvSpPr>
          <p:cNvPr id="3200016" name="Text Box 16" descr="90%"/>
          <p:cNvSpPr txBox="1">
            <a:spLocks noChangeArrowheads="1"/>
          </p:cNvSpPr>
          <p:nvPr/>
        </p:nvSpPr>
        <p:spPr bwMode="auto">
          <a:xfrm>
            <a:off x="5648325" y="3405188"/>
            <a:ext cx="14986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=0 </a:t>
            </a:r>
          </a:p>
          <a:p>
            <a:pPr algn="ctr"/>
            <a:r>
              <a:rPr lang="en-US" sz="1400"/>
              <a:t>(Receiver cache)</a:t>
            </a:r>
          </a:p>
        </p:txBody>
      </p:sp>
      <p:grpSp>
        <p:nvGrpSpPr>
          <p:cNvPr id="3" name="Group 17"/>
          <p:cNvGrpSpPr>
            <a:grpSpLocks/>
          </p:cNvGrpSpPr>
          <p:nvPr/>
        </p:nvGrpSpPr>
        <p:grpSpPr bwMode="auto">
          <a:xfrm>
            <a:off x="4114800" y="2481263"/>
            <a:ext cx="1828800" cy="274637"/>
            <a:chOff x="2362" y="1987"/>
            <a:chExt cx="1688" cy="173"/>
          </a:xfrm>
        </p:grpSpPr>
        <p:sp>
          <p:nvSpPr>
            <p:cNvPr id="3200018" name="Freeform 18"/>
            <p:cNvSpPr>
              <a:spLocks/>
            </p:cNvSpPr>
            <p:nvPr/>
          </p:nvSpPr>
          <p:spPr bwMode="auto">
            <a:xfrm>
              <a:off x="3226" y="1987"/>
              <a:ext cx="824" cy="17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dash"/>
              <a:round/>
              <a:headEnd/>
              <a:tailEnd type="triangle" w="med" len="med"/>
            </a:ln>
            <a:effectLst/>
          </p:spPr>
          <p:txBody>
            <a:bodyPr wrap="none" lIns="64008" tIns="32004" rIns="64008" bIns="32004" anchor="ctr"/>
            <a:lstStyle/>
            <a:p>
              <a:endParaRPr lang="en-US"/>
            </a:p>
          </p:txBody>
        </p:sp>
        <p:sp>
          <p:nvSpPr>
            <p:cNvPr id="3200019" name="Freeform 19"/>
            <p:cNvSpPr>
              <a:spLocks/>
            </p:cNvSpPr>
            <p:nvPr/>
          </p:nvSpPr>
          <p:spPr bwMode="auto">
            <a:xfrm>
              <a:off x="2362" y="1987"/>
              <a:ext cx="864" cy="16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dash"/>
              <a:round/>
              <a:headEnd type="triangle" w="med" len="med"/>
              <a:tailEnd type="none" w="med" len="med"/>
            </a:ln>
            <a:effectLst/>
          </p:spPr>
          <p:txBody>
            <a:bodyPr wrap="none" lIns="64008" tIns="32004" rIns="64008" bIns="32004" anchor="ctr"/>
            <a:lstStyle/>
            <a:p>
              <a:endParaRPr lang="en-US"/>
            </a:p>
          </p:txBody>
        </p:sp>
      </p:grpSp>
      <p:sp>
        <p:nvSpPr>
          <p:cNvPr id="21" name="Text Box 4" descr="90%"/>
          <p:cNvSpPr txBox="1">
            <a:spLocks noChangeArrowheads="1"/>
          </p:cNvSpPr>
          <p:nvPr/>
        </p:nvSpPr>
        <p:spPr bwMode="auto">
          <a:xfrm>
            <a:off x="381000" y="4953000"/>
            <a:ext cx="8596312" cy="1418850"/>
          </a:xfrm>
          <a:prstGeom prst="rect">
            <a:avLst/>
          </a:prstGeom>
          <a:noFill/>
          <a:ln w="12700" algn="ctr">
            <a:noFill/>
            <a:miter lim="800000"/>
            <a:headEnd/>
            <a:tailEnd/>
          </a:ln>
          <a:effectLst/>
        </p:spPr>
        <p:txBody>
          <a:bodyPr lIns="64008" tIns="32004" rIns="64008" bIns="32004">
            <a:spAutoFit/>
          </a:bodyPr>
          <a:lstStyle/>
          <a:p>
            <a:pPr algn="ctr">
              <a:spcBef>
                <a:spcPct val="20000"/>
              </a:spcBef>
              <a:buFont typeface="Wingdings" pitchFamily="2" charset="2"/>
              <a:buNone/>
            </a:pPr>
            <a:r>
              <a:rPr lang="en-US" sz="2000" dirty="0" smtClean="0"/>
              <a:t>Set Dueling: A few sampling sets follow one or the other policy</a:t>
            </a:r>
          </a:p>
          <a:p>
            <a:pPr algn="ctr">
              <a:spcBef>
                <a:spcPct val="20000"/>
              </a:spcBef>
              <a:buFont typeface="Wingdings" pitchFamily="2" charset="2"/>
              <a:buNone/>
            </a:pPr>
            <a:r>
              <a:rPr lang="en-US" sz="2000" b="1" dirty="0" smtClean="0"/>
              <a:t>Periodically select the best and use for the rest</a:t>
            </a:r>
          </a:p>
          <a:p>
            <a:pPr algn="ctr">
              <a:spcBef>
                <a:spcPct val="20000"/>
              </a:spcBef>
              <a:buFont typeface="Wingdings" pitchFamily="2" charset="2"/>
              <a:buNone/>
            </a:pPr>
            <a:r>
              <a:rPr lang="en-US" sz="2000" b="1" dirty="0" smtClean="0"/>
              <a:t>Underlying Assumption: The behavior of a few sets is reasonably representative of that of all sets</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00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000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004" grpId="0"/>
      <p:bldP spid="3200012"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PageNUCA</a:t>
            </a:r>
            <a:r>
              <a:rPr lang="en-US" dirty="0" smtClean="0"/>
              <a:t>: </a:t>
            </a:r>
            <a:br>
              <a:rPr lang="en-US" dirty="0" smtClean="0"/>
            </a:br>
            <a:r>
              <a:rPr lang="en-US" dirty="0" smtClean="0"/>
              <a:t>Selected Policies for Page-grain Locality Management in Large Shared CMP Caches</a:t>
            </a:r>
            <a:endParaRPr lang="en-US" dirty="0"/>
          </a:p>
        </p:txBody>
      </p:sp>
      <p:sp>
        <p:nvSpPr>
          <p:cNvPr id="5" name="Subtitle 4"/>
          <p:cNvSpPr>
            <a:spLocks noGrp="1"/>
          </p:cNvSpPr>
          <p:nvPr>
            <p:ph type="subTitle" idx="1"/>
          </p:nvPr>
        </p:nvSpPr>
        <p:spPr>
          <a:xfrm>
            <a:off x="1371600" y="4267200"/>
            <a:ext cx="6400800" cy="1752600"/>
          </a:xfrm>
        </p:spPr>
        <p:txBody>
          <a:bodyPr/>
          <a:lstStyle/>
          <a:p>
            <a:r>
              <a:rPr lang="en-US" dirty="0" err="1" smtClean="0">
                <a:solidFill>
                  <a:schemeClr val="tx1"/>
                </a:solidFill>
              </a:rPr>
              <a:t>Mainak</a:t>
            </a:r>
            <a:r>
              <a:rPr lang="en-US" dirty="0" smtClean="0">
                <a:solidFill>
                  <a:schemeClr val="tx1"/>
                </a:solidFill>
              </a:rPr>
              <a:t> </a:t>
            </a:r>
            <a:r>
              <a:rPr lang="en-US" dirty="0" err="1" smtClean="0">
                <a:solidFill>
                  <a:schemeClr val="tx1"/>
                </a:solidFill>
              </a:rPr>
              <a:t>Chaudhuri</a:t>
            </a:r>
            <a:r>
              <a:rPr lang="en-US" dirty="0" smtClean="0">
                <a:solidFill>
                  <a:schemeClr val="tx1"/>
                </a:solidFill>
              </a:rPr>
              <a:t>, IIT Kanpur</a:t>
            </a:r>
          </a:p>
          <a:p>
            <a:r>
              <a:rPr lang="en-US" dirty="0" smtClean="0">
                <a:solidFill>
                  <a:schemeClr val="tx1"/>
                </a:solidFill>
              </a:rPr>
              <a:t>Int’l Conference on High-Performance Computer Architecture, 2009</a:t>
            </a:r>
          </a:p>
          <a:p>
            <a:r>
              <a:rPr lang="en-US" sz="2000" dirty="0" smtClean="0">
                <a:solidFill>
                  <a:schemeClr val="tx1"/>
                </a:solidFill>
              </a:rPr>
              <a:t>Some slides from the author’s conference talk</a:t>
            </a:r>
            <a:endParaRPr lang="en-US" sz="2000" dirty="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50223"/>
            <a:ext cx="8923725" cy="307777"/>
          </a:xfrm>
          <a:prstGeom prst="rect">
            <a:avLst/>
          </a:prstGeom>
          <a:noFill/>
        </p:spPr>
        <p:txBody>
          <a:bodyPr wrap="none" rtlCol="0">
            <a:spAutoFit/>
          </a:bodyPr>
          <a:lstStyle/>
          <a:p>
            <a:r>
              <a:rPr lang="en-US" sz="1400" dirty="0" smtClean="0"/>
              <a:t>From http://www.theinquirer.net/inquirer/news/1018130/ibms-power5-the-multi-chipped-monster-mcm-revealed</a:t>
            </a:r>
            <a:endParaRPr lang="en-US" sz="1400" dirty="0"/>
          </a:p>
        </p:txBody>
      </p:sp>
      <p:sp>
        <p:nvSpPr>
          <p:cNvPr id="8" name="Title 1"/>
          <p:cNvSpPr>
            <a:spLocks noGrp="1"/>
          </p:cNvSpPr>
          <p:nvPr>
            <p:ph type="title"/>
          </p:nvPr>
        </p:nvSpPr>
        <p:spPr>
          <a:xfrm>
            <a:off x="228600" y="46038"/>
            <a:ext cx="8915400" cy="258762"/>
          </a:xfrm>
        </p:spPr>
        <p:txBody>
          <a:bodyPr/>
          <a:lstStyle/>
          <a:p>
            <a:r>
              <a:rPr lang="en-US" dirty="0" smtClean="0"/>
              <a:t>Modern Processors Have Lots of Cores and Large Caches</a:t>
            </a:r>
            <a:endParaRPr lang="en-US" dirty="0"/>
          </a:p>
        </p:txBody>
      </p:sp>
      <p:sp>
        <p:nvSpPr>
          <p:cNvPr id="7" name="Content Placeholder 2"/>
          <p:cNvSpPr txBox="1">
            <a:spLocks/>
          </p:cNvSpPr>
          <p:nvPr/>
        </p:nvSpPr>
        <p:spPr bwMode="auto">
          <a:xfrm>
            <a:off x="0" y="381000"/>
            <a:ext cx="9144000" cy="617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IBM Power 5 </a:t>
            </a:r>
          </a:p>
        </p:txBody>
      </p:sp>
      <p:pic>
        <p:nvPicPr>
          <p:cNvPr id="306178" name="Picture 2" descr="C:\Documents\000.Service\summercourse-saragoza\power5.jpg"/>
          <p:cNvPicPr>
            <a:picLocks noChangeAspect="1" noChangeArrowheads="1"/>
          </p:cNvPicPr>
          <p:nvPr/>
        </p:nvPicPr>
        <p:blipFill>
          <a:blip r:embed="rId2"/>
          <a:srcRect/>
          <a:stretch>
            <a:fillRect/>
          </a:stretch>
        </p:blipFill>
        <p:spPr bwMode="auto">
          <a:xfrm>
            <a:off x="1676400" y="914400"/>
            <a:ext cx="5486400" cy="561926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PageNUCA</a:t>
            </a:r>
            <a:endParaRPr lang="en-US" dirty="0"/>
          </a:p>
        </p:txBody>
      </p:sp>
      <p:sp>
        <p:nvSpPr>
          <p:cNvPr id="3" name="Content Placeholder 2"/>
          <p:cNvSpPr>
            <a:spLocks noGrp="1"/>
          </p:cNvSpPr>
          <p:nvPr>
            <p:ph idx="1"/>
          </p:nvPr>
        </p:nvSpPr>
        <p:spPr/>
        <p:txBody>
          <a:bodyPr/>
          <a:lstStyle/>
          <a:p>
            <a:r>
              <a:rPr lang="en-US" dirty="0" smtClean="0"/>
              <a:t>Most Pages accessed by a single core and multiple times</a:t>
            </a:r>
          </a:p>
          <a:p>
            <a:pPr lvl="1"/>
            <a:r>
              <a:rPr lang="en-US" dirty="0" smtClean="0"/>
              <a:t>That core may change over time</a:t>
            </a:r>
          </a:p>
          <a:p>
            <a:pPr lvl="1"/>
            <a:r>
              <a:rPr lang="en-US" dirty="0" smtClean="0"/>
              <a:t>Migrate page close to that core</a:t>
            </a:r>
          </a:p>
          <a:p>
            <a:r>
              <a:rPr lang="en-US" dirty="0" smtClean="0"/>
              <a:t>Fully hardwired solution composed of four central algorithms</a:t>
            </a:r>
          </a:p>
          <a:p>
            <a:pPr lvl="1"/>
            <a:r>
              <a:rPr lang="en-US" b="1" dirty="0" smtClean="0"/>
              <a:t>When</a:t>
            </a:r>
            <a:r>
              <a:rPr lang="en-US" dirty="0" smtClean="0"/>
              <a:t> to migrate a page</a:t>
            </a:r>
          </a:p>
          <a:p>
            <a:pPr lvl="1"/>
            <a:r>
              <a:rPr lang="en-US" b="1" dirty="0" smtClean="0"/>
              <a:t>Where</a:t>
            </a:r>
            <a:r>
              <a:rPr lang="en-US" dirty="0" smtClean="0"/>
              <a:t> to migrate a candidate page</a:t>
            </a:r>
          </a:p>
          <a:p>
            <a:pPr lvl="1"/>
            <a:r>
              <a:rPr lang="en-US" b="1" dirty="0" smtClean="0"/>
              <a:t>How to locate a cache block </a:t>
            </a:r>
            <a:r>
              <a:rPr lang="en-US" dirty="0" smtClean="0"/>
              <a:t>belonging to a migrated page</a:t>
            </a:r>
          </a:p>
          <a:p>
            <a:pPr lvl="1"/>
            <a:r>
              <a:rPr lang="en-US" b="1" dirty="0" smtClean="0"/>
              <a:t>How</a:t>
            </a:r>
            <a:r>
              <a:rPr lang="en-US" dirty="0" smtClean="0"/>
              <a:t> the physical data </a:t>
            </a:r>
            <a:r>
              <a:rPr lang="en-US" b="1" dirty="0" smtClean="0"/>
              <a:t>transfer</a:t>
            </a:r>
            <a:r>
              <a:rPr lang="en-US" dirty="0" smtClean="0"/>
              <a:t> takes place</a:t>
            </a:r>
          </a:p>
          <a:p>
            <a:r>
              <a:rPr lang="en-US" dirty="0" smtClean="0"/>
              <a:t>Shared pages: minimize average latency</a:t>
            </a:r>
          </a:p>
          <a:p>
            <a:r>
              <a:rPr lang="en-US" dirty="0" smtClean="0"/>
              <a:t>Solo pages: move close to core</a:t>
            </a:r>
          </a:p>
          <a:p>
            <a:r>
              <a:rPr lang="en-US" b="1" dirty="0" smtClean="0"/>
              <a:t>Dynamic migration better than first-touch: 12.6%</a:t>
            </a:r>
          </a:p>
          <a:p>
            <a:pPr lvl="1"/>
            <a:r>
              <a:rPr lang="en-US" b="1" dirty="0" err="1" smtClean="0"/>
              <a:t>Multiprogrammed</a:t>
            </a:r>
            <a:r>
              <a:rPr lang="en-US" b="1" dirty="0" smtClean="0"/>
              <a:t> workloads</a:t>
            </a:r>
          </a:p>
          <a:p>
            <a:endParaRPr lang="en-US" b="1" dirty="0" smtClean="0"/>
          </a:p>
          <a:p>
            <a:pPr lvl="1"/>
            <a:endParaRPr lang="en-US" b="1"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24000"/>
            <a:ext cx="7772400" cy="1470025"/>
          </a:xfrm>
        </p:spPr>
        <p:txBody>
          <a:bodyPr/>
          <a:lstStyle/>
          <a:p>
            <a:r>
              <a:rPr lang="en-US" sz="4000"/>
              <a:t>Dynamic Hardware-Assisted Software-Controlled Page Placement to Manage Capacity Allocation and Sharing within Caches</a:t>
            </a:r>
          </a:p>
        </p:txBody>
      </p:sp>
      <p:sp>
        <p:nvSpPr>
          <p:cNvPr id="7171" name="Rectangle 3"/>
          <p:cNvSpPr>
            <a:spLocks noGrp="1" noChangeArrowheads="1"/>
          </p:cNvSpPr>
          <p:nvPr>
            <p:ph type="subTitle" idx="1"/>
          </p:nvPr>
        </p:nvSpPr>
        <p:spPr>
          <a:xfrm>
            <a:off x="1371600" y="4419600"/>
            <a:ext cx="6400800" cy="1371600"/>
          </a:xfrm>
        </p:spPr>
        <p:txBody>
          <a:bodyPr/>
          <a:lstStyle/>
          <a:p>
            <a:r>
              <a:rPr lang="en-US" dirty="0">
                <a:solidFill>
                  <a:schemeClr val="accent2"/>
                </a:solidFill>
              </a:rPr>
              <a:t>Manu </a:t>
            </a:r>
            <a:r>
              <a:rPr lang="en-US" dirty="0" err="1">
                <a:solidFill>
                  <a:schemeClr val="accent2"/>
                </a:solidFill>
              </a:rPr>
              <a:t>Awasthi</a:t>
            </a:r>
            <a:r>
              <a:rPr lang="en-US" dirty="0"/>
              <a:t>, </a:t>
            </a:r>
            <a:r>
              <a:rPr lang="en-US" dirty="0" err="1">
                <a:solidFill>
                  <a:schemeClr val="tx1"/>
                </a:solidFill>
              </a:rPr>
              <a:t>Kshitij</a:t>
            </a:r>
            <a:r>
              <a:rPr lang="en-US" dirty="0">
                <a:solidFill>
                  <a:schemeClr val="tx1"/>
                </a:solidFill>
              </a:rPr>
              <a:t> Sudan, Rajeev </a:t>
            </a:r>
            <a:r>
              <a:rPr lang="en-US" dirty="0" err="1">
                <a:solidFill>
                  <a:schemeClr val="tx1"/>
                </a:solidFill>
              </a:rPr>
              <a:t>Balasubramonian</a:t>
            </a:r>
            <a:r>
              <a:rPr lang="en-US" dirty="0">
                <a:solidFill>
                  <a:schemeClr val="tx1"/>
                </a:solidFill>
              </a:rPr>
              <a:t>, John Carter</a:t>
            </a:r>
          </a:p>
          <a:p>
            <a:r>
              <a:rPr lang="en-US" dirty="0">
                <a:solidFill>
                  <a:srgbClr val="FF0000"/>
                </a:solidFill>
              </a:rPr>
              <a:t>University of Utah</a:t>
            </a:r>
          </a:p>
        </p:txBody>
      </p:sp>
      <p:sp>
        <p:nvSpPr>
          <p:cNvPr id="6" name="TextBox 5"/>
          <p:cNvSpPr txBox="1"/>
          <p:nvPr/>
        </p:nvSpPr>
        <p:spPr>
          <a:xfrm>
            <a:off x="990600" y="6096000"/>
            <a:ext cx="7058407" cy="369332"/>
          </a:xfrm>
          <a:prstGeom prst="rect">
            <a:avLst/>
          </a:prstGeom>
          <a:noFill/>
        </p:spPr>
        <p:txBody>
          <a:bodyPr wrap="none" rtlCol="0">
            <a:spAutoFit/>
          </a:bodyPr>
          <a:lstStyle/>
          <a:p>
            <a:r>
              <a:rPr lang="en-US" dirty="0" smtClean="0"/>
              <a:t>Int’l Conference on High-Performance Computer Architecture, 2009</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48351F8F-C7F7-4C47-AD8C-DAA9164E4655}" type="slidenum">
              <a:rPr lang="en-US"/>
              <a:pPr/>
              <a:t>52</a:t>
            </a:fld>
            <a:endParaRPr lang="en-US"/>
          </a:p>
        </p:txBody>
      </p:sp>
      <p:sp>
        <p:nvSpPr>
          <p:cNvPr id="83970" name="Rectangle 2"/>
          <p:cNvSpPr>
            <a:spLocks noGrp="1" noChangeArrowheads="1"/>
          </p:cNvSpPr>
          <p:nvPr>
            <p:ph type="title"/>
          </p:nvPr>
        </p:nvSpPr>
        <p:spPr/>
        <p:txBody>
          <a:bodyPr/>
          <a:lstStyle/>
          <a:p>
            <a:r>
              <a:rPr lang="en-US"/>
              <a:t>Conclusions</a:t>
            </a:r>
          </a:p>
        </p:txBody>
      </p:sp>
      <p:sp>
        <p:nvSpPr>
          <p:cNvPr id="83971" name="Rectangle 3"/>
          <p:cNvSpPr>
            <a:spLocks noGrp="1" noChangeArrowheads="1"/>
          </p:cNvSpPr>
          <p:nvPr>
            <p:ph type="body" idx="1"/>
          </p:nvPr>
        </p:nvSpPr>
        <p:spPr>
          <a:xfrm>
            <a:off x="457200" y="685800"/>
            <a:ext cx="8229600" cy="5029200"/>
          </a:xfrm>
        </p:spPr>
        <p:txBody>
          <a:bodyPr/>
          <a:lstStyle/>
          <a:p>
            <a:pPr>
              <a:lnSpc>
                <a:spcPct val="90000"/>
              </a:lnSpc>
            </a:pPr>
            <a:r>
              <a:rPr lang="en-US" sz="2800" dirty="0"/>
              <a:t>Last Level cache management at page granularity </a:t>
            </a:r>
            <a:endParaRPr lang="en-US" sz="2800" dirty="0" smtClean="0"/>
          </a:p>
          <a:p>
            <a:pPr lvl="1">
              <a:lnSpc>
                <a:spcPct val="90000"/>
              </a:lnSpc>
            </a:pPr>
            <a:r>
              <a:rPr lang="en-US" sz="2400" dirty="0" smtClean="0"/>
              <a:t>Previous work: First-touch</a:t>
            </a:r>
            <a:endParaRPr lang="en-US" sz="2400" dirty="0"/>
          </a:p>
          <a:p>
            <a:pPr>
              <a:lnSpc>
                <a:spcPct val="90000"/>
              </a:lnSpc>
            </a:pPr>
            <a:r>
              <a:rPr lang="en-US" sz="2800" dirty="0"/>
              <a:t>Salient features</a:t>
            </a:r>
          </a:p>
          <a:p>
            <a:pPr lvl="1">
              <a:lnSpc>
                <a:spcPct val="90000"/>
              </a:lnSpc>
            </a:pPr>
            <a:r>
              <a:rPr lang="en-US" sz="2400" dirty="0"/>
              <a:t>A combined hardware-software approach with low overheads</a:t>
            </a:r>
          </a:p>
          <a:p>
            <a:pPr lvl="2">
              <a:lnSpc>
                <a:spcPct val="90000"/>
              </a:lnSpc>
            </a:pPr>
            <a:r>
              <a:rPr lang="en-US" sz="2000" dirty="0"/>
              <a:t>Main Overhead : </a:t>
            </a:r>
            <a:r>
              <a:rPr lang="en-US" sz="2000" dirty="0" smtClean="0"/>
              <a:t>TT </a:t>
            </a:r>
            <a:r>
              <a:rPr lang="en-US" sz="2000" dirty="0" smtClean="0">
                <a:sym typeface="Wingdings" pitchFamily="2" charset="2"/>
              </a:rPr>
              <a:t> page translation for all pages currently cached</a:t>
            </a:r>
            <a:endParaRPr lang="en-US" sz="2000" dirty="0"/>
          </a:p>
          <a:p>
            <a:pPr lvl="1">
              <a:lnSpc>
                <a:spcPct val="90000"/>
              </a:lnSpc>
            </a:pPr>
            <a:r>
              <a:rPr lang="en-US" sz="2400" dirty="0"/>
              <a:t>Use of page colors and shadow addresses for</a:t>
            </a:r>
          </a:p>
          <a:p>
            <a:pPr lvl="2">
              <a:lnSpc>
                <a:spcPct val="90000"/>
              </a:lnSpc>
            </a:pPr>
            <a:r>
              <a:rPr lang="en-US" sz="2000" dirty="0"/>
              <a:t>Cache capacity management</a:t>
            </a:r>
          </a:p>
          <a:p>
            <a:pPr lvl="2">
              <a:lnSpc>
                <a:spcPct val="90000"/>
              </a:lnSpc>
            </a:pPr>
            <a:r>
              <a:rPr lang="en-US" sz="2000" dirty="0"/>
              <a:t>Reducing wire delays</a:t>
            </a:r>
          </a:p>
          <a:p>
            <a:pPr lvl="2">
              <a:lnSpc>
                <a:spcPct val="90000"/>
              </a:lnSpc>
            </a:pPr>
            <a:r>
              <a:rPr lang="en-US" sz="2000" dirty="0"/>
              <a:t>Optimal placement of cache lines.</a:t>
            </a:r>
          </a:p>
          <a:p>
            <a:pPr lvl="1">
              <a:lnSpc>
                <a:spcPct val="90000"/>
              </a:lnSpc>
            </a:pPr>
            <a:r>
              <a:rPr lang="en-US" sz="2400" dirty="0"/>
              <a:t>Allows for fine-grained partition of caches.</a:t>
            </a:r>
          </a:p>
          <a:p>
            <a:pPr>
              <a:lnSpc>
                <a:spcPct val="90000"/>
              </a:lnSpc>
            </a:pPr>
            <a:r>
              <a:rPr lang="en-US" sz="2800" dirty="0" smtClean="0"/>
              <a:t>Up to </a:t>
            </a:r>
            <a:r>
              <a:rPr lang="en-US" sz="2800" dirty="0"/>
              <a:t>20% improvements for multi-programmed, 8% for multi-threaded workloads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ln/>
        </p:spPr>
        <p:txBody>
          <a:bodyPr anchor="t"/>
          <a:lstStyle/>
          <a:p>
            <a:r>
              <a:rPr lang="en-US" sz="4700" dirty="0"/>
              <a:t>R-NUCA: Data Placement in Distributed Shared Caches</a:t>
            </a:r>
          </a:p>
        </p:txBody>
      </p:sp>
      <p:sp>
        <p:nvSpPr>
          <p:cNvPr id="5" name="Subtitle 4"/>
          <p:cNvSpPr>
            <a:spLocks noGrp="1"/>
          </p:cNvSpPr>
          <p:nvPr>
            <p:ph type="subTitle" idx="1"/>
          </p:nvPr>
        </p:nvSpPr>
        <p:spPr/>
        <p:txBody>
          <a:bodyPr/>
          <a:lstStyle/>
          <a:p>
            <a:r>
              <a:rPr lang="en-US" dirty="0" smtClean="0">
                <a:solidFill>
                  <a:schemeClr val="tx1"/>
                </a:solidFill>
                <a:ea typeface="Palatino" charset="0"/>
                <a:cs typeface="Palatino" charset="0"/>
              </a:rPr>
              <a:t>Nikos </a:t>
            </a:r>
            <a:r>
              <a:rPr lang="en-US" dirty="0" err="1" smtClean="0">
                <a:solidFill>
                  <a:schemeClr val="tx1"/>
                </a:solidFill>
                <a:ea typeface="Palatino" charset="0"/>
                <a:cs typeface="Palatino" charset="0"/>
              </a:rPr>
              <a:t>Hardavellas</a:t>
            </a:r>
            <a:r>
              <a:rPr lang="en-US" dirty="0" smtClean="0">
                <a:solidFill>
                  <a:schemeClr val="tx1"/>
                </a:solidFill>
                <a:ea typeface="Palatino" charset="0"/>
                <a:cs typeface="Palatino" charset="0"/>
              </a:rPr>
              <a:t>, M. </a:t>
            </a:r>
            <a:r>
              <a:rPr lang="en-US" dirty="0" err="1" smtClean="0">
                <a:solidFill>
                  <a:schemeClr val="tx1"/>
                </a:solidFill>
                <a:ea typeface="Palatino" charset="0"/>
                <a:cs typeface="Palatino" charset="0"/>
              </a:rPr>
              <a:t>Ferdman</a:t>
            </a:r>
            <a:r>
              <a:rPr lang="en-US" dirty="0" smtClean="0">
                <a:solidFill>
                  <a:schemeClr val="tx1"/>
                </a:solidFill>
                <a:ea typeface="Palatino" charset="0"/>
                <a:cs typeface="Palatino" charset="0"/>
              </a:rPr>
              <a:t>, B. </a:t>
            </a:r>
            <a:r>
              <a:rPr lang="en-US" dirty="0" err="1" smtClean="0">
                <a:solidFill>
                  <a:schemeClr val="tx1"/>
                </a:solidFill>
                <a:ea typeface="Palatino" charset="0"/>
                <a:cs typeface="Palatino" charset="0"/>
              </a:rPr>
              <a:t>Falsafi</a:t>
            </a:r>
            <a:r>
              <a:rPr lang="en-US" dirty="0" smtClean="0">
                <a:solidFill>
                  <a:schemeClr val="tx1"/>
                </a:solidFill>
                <a:ea typeface="Palatino" charset="0"/>
                <a:cs typeface="Palatino" charset="0"/>
              </a:rPr>
              <a:t>, and A. </a:t>
            </a:r>
            <a:r>
              <a:rPr lang="en-US" dirty="0" err="1" smtClean="0">
                <a:solidFill>
                  <a:schemeClr val="tx1"/>
                </a:solidFill>
                <a:ea typeface="Palatino" charset="0"/>
                <a:cs typeface="Palatino" charset="0"/>
              </a:rPr>
              <a:t>Ailamaki</a:t>
            </a:r>
            <a:endParaRPr lang="en-US" dirty="0" smtClean="0">
              <a:solidFill>
                <a:schemeClr val="tx1"/>
              </a:solidFill>
              <a:ea typeface="Palatino" charset="0"/>
              <a:cs typeface="Palatino" charset="0"/>
            </a:endParaRPr>
          </a:p>
          <a:p>
            <a:r>
              <a:rPr lang="en-US" dirty="0" smtClean="0">
                <a:solidFill>
                  <a:schemeClr val="tx1"/>
                </a:solidFill>
                <a:ea typeface="Palatino" charset="0"/>
                <a:cs typeface="Palatino" charset="0"/>
              </a:rPr>
              <a:t>Int’l Conference on Computer Architecture, June 2009</a:t>
            </a:r>
            <a:endParaRPr lang="en-US" dirty="0">
              <a:solidFill>
                <a:schemeClr val="tx1"/>
              </a:solidFill>
              <a:ea typeface="Palatino" charset="0"/>
              <a:cs typeface="Palatino" charset="0"/>
            </a:endParaRPr>
          </a:p>
        </p:txBody>
      </p:sp>
      <p:sp>
        <p:nvSpPr>
          <p:cNvPr id="14339" name="Rectangle 3"/>
          <p:cNvSpPr>
            <a:spLocks/>
          </p:cNvSpPr>
          <p:nvPr/>
        </p:nvSpPr>
        <p:spPr bwMode="auto">
          <a:xfrm>
            <a:off x="533400" y="6248400"/>
            <a:ext cx="6885539" cy="307777"/>
          </a:xfrm>
          <a:prstGeom prst="rect">
            <a:avLst/>
          </a:prstGeom>
          <a:noFill/>
          <a:ln w="12700" cap="flat">
            <a:noFill/>
            <a:miter lim="800000"/>
            <a:headEnd type="none" w="med" len="med"/>
            <a:tailEnd type="none" w="med" len="med"/>
          </a:ln>
        </p:spPr>
        <p:txBody>
          <a:bodyPr wrap="none" lIns="0" tIns="0" rIns="0" bIns="0" anchor="ctr">
            <a:spAutoFit/>
          </a:bodyPr>
          <a:lstStyle/>
          <a:p>
            <a:r>
              <a:rPr lang="en-US" sz="2000" dirty="0" smtClean="0">
                <a:solidFill>
                  <a:srgbClr val="333333"/>
                </a:solidFill>
                <a:ea typeface="Palatino" charset="0"/>
                <a:cs typeface="Palatino" charset="0"/>
              </a:rPr>
              <a:t>Slides from the authors and by Jason </a:t>
            </a:r>
            <a:r>
              <a:rPr lang="en-US" sz="2000" dirty="0" err="1" smtClean="0">
                <a:solidFill>
                  <a:srgbClr val="333333"/>
                </a:solidFill>
                <a:ea typeface="Palatino" charset="0"/>
                <a:cs typeface="Palatino" charset="0"/>
              </a:rPr>
              <a:t>Zebchuk</a:t>
            </a:r>
            <a:r>
              <a:rPr lang="en-US" sz="2000" dirty="0" smtClean="0">
                <a:solidFill>
                  <a:srgbClr val="333333"/>
                </a:solidFill>
                <a:ea typeface="Palatino" charset="0"/>
                <a:cs typeface="Palatino" charset="0"/>
              </a:rPr>
              <a:t>, U. of Toronto</a:t>
            </a:r>
            <a:endParaRPr lang="en-US" sz="2000" dirty="0">
              <a:solidFill>
                <a:srgbClr val="333333"/>
              </a:solidFill>
              <a:ea typeface="Palatino" charset="0"/>
              <a:cs typeface="Palatino"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dirty="0" smtClean="0"/>
              <a:t>R-NUCA</a:t>
            </a:r>
            <a:endParaRPr lang="en-US" dirty="0"/>
          </a:p>
        </p:txBody>
      </p:sp>
      <p:sp>
        <p:nvSpPr>
          <p:cNvPr id="38915" name="AutoShape 3"/>
          <p:cNvSpPr>
            <a:spLocks/>
          </p:cNvSpPr>
          <p:nvPr/>
        </p:nvSpPr>
        <p:spPr bwMode="auto">
          <a:xfrm>
            <a:off x="348258"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b="1" dirty="0">
                <a:solidFill>
                  <a:srgbClr val="F4F7E5"/>
                </a:solidFill>
                <a:ea typeface="Palatino" charset="0"/>
                <a:cs typeface="Palatino" charset="0"/>
              </a:rPr>
              <a:t>Private L2</a:t>
            </a:r>
          </a:p>
        </p:txBody>
      </p:sp>
      <p:sp>
        <p:nvSpPr>
          <p:cNvPr id="38916" name="AutoShape 4"/>
          <p:cNvSpPr>
            <a:spLocks/>
          </p:cNvSpPr>
          <p:nvPr/>
        </p:nvSpPr>
        <p:spPr bwMode="auto">
          <a:xfrm>
            <a:off x="455414"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17" name="AutoShape 5"/>
          <p:cNvSpPr>
            <a:spLocks/>
          </p:cNvSpPr>
          <p:nvPr/>
        </p:nvSpPr>
        <p:spPr bwMode="auto">
          <a:xfrm>
            <a:off x="1491258"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18" name="AutoShape 6"/>
          <p:cNvSpPr>
            <a:spLocks/>
          </p:cNvSpPr>
          <p:nvPr/>
        </p:nvSpPr>
        <p:spPr bwMode="auto">
          <a:xfrm>
            <a:off x="2527101"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19" name="AutoShape 7"/>
          <p:cNvSpPr>
            <a:spLocks/>
          </p:cNvSpPr>
          <p:nvPr/>
        </p:nvSpPr>
        <p:spPr bwMode="auto">
          <a:xfrm>
            <a:off x="3562945"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0" name="AutoShape 8"/>
          <p:cNvSpPr>
            <a:spLocks/>
          </p:cNvSpPr>
          <p:nvPr/>
        </p:nvSpPr>
        <p:spPr bwMode="auto">
          <a:xfrm>
            <a:off x="1384101"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b="1" dirty="0">
                <a:solidFill>
                  <a:srgbClr val="F4F7E5"/>
                </a:solidFill>
                <a:ea typeface="Palatino" charset="0"/>
                <a:cs typeface="Palatino" charset="0"/>
              </a:rPr>
              <a:t>Private L2</a:t>
            </a:r>
          </a:p>
        </p:txBody>
      </p:sp>
      <p:sp>
        <p:nvSpPr>
          <p:cNvPr id="38921" name="AutoShape 9"/>
          <p:cNvSpPr>
            <a:spLocks/>
          </p:cNvSpPr>
          <p:nvPr/>
        </p:nvSpPr>
        <p:spPr bwMode="auto">
          <a:xfrm>
            <a:off x="2419945"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b="1" dirty="0">
                <a:solidFill>
                  <a:srgbClr val="F4F7E5"/>
                </a:solidFill>
                <a:ea typeface="Palatino" charset="0"/>
                <a:cs typeface="Palatino" charset="0"/>
              </a:rPr>
              <a:t>Private L2</a:t>
            </a:r>
          </a:p>
        </p:txBody>
      </p:sp>
      <p:sp>
        <p:nvSpPr>
          <p:cNvPr id="38922" name="AutoShape 10"/>
          <p:cNvSpPr>
            <a:spLocks/>
          </p:cNvSpPr>
          <p:nvPr/>
        </p:nvSpPr>
        <p:spPr bwMode="auto">
          <a:xfrm>
            <a:off x="3455789"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b="1" dirty="0">
                <a:solidFill>
                  <a:srgbClr val="F4F7E5"/>
                </a:solidFill>
                <a:ea typeface="Palatino" charset="0"/>
                <a:cs typeface="Palatino" charset="0"/>
              </a:rPr>
              <a:t>Private L2</a:t>
            </a:r>
          </a:p>
        </p:txBody>
      </p:sp>
      <p:sp>
        <p:nvSpPr>
          <p:cNvPr id="38923" name="AutoShape 11"/>
          <p:cNvSpPr>
            <a:spLocks/>
          </p:cNvSpPr>
          <p:nvPr/>
        </p:nvSpPr>
        <p:spPr bwMode="auto">
          <a:xfrm>
            <a:off x="4866679" y="1710258"/>
            <a:ext cx="3929063"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sz="2000" b="1" dirty="0">
                <a:solidFill>
                  <a:srgbClr val="F4F7E5"/>
                </a:solidFill>
                <a:ea typeface="Palatino" charset="0"/>
                <a:cs typeface="Palatino" charset="0"/>
              </a:rPr>
              <a:t>Shared L2</a:t>
            </a:r>
          </a:p>
        </p:txBody>
      </p:sp>
      <p:sp>
        <p:nvSpPr>
          <p:cNvPr id="38924" name="AutoShape 12"/>
          <p:cNvSpPr>
            <a:spLocks/>
          </p:cNvSpPr>
          <p:nvPr/>
        </p:nvSpPr>
        <p:spPr bwMode="auto">
          <a:xfrm>
            <a:off x="4973836"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5" name="AutoShape 13"/>
          <p:cNvSpPr>
            <a:spLocks/>
          </p:cNvSpPr>
          <p:nvPr/>
        </p:nvSpPr>
        <p:spPr bwMode="auto">
          <a:xfrm>
            <a:off x="6009679"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6" name="AutoShape 14"/>
          <p:cNvSpPr>
            <a:spLocks/>
          </p:cNvSpPr>
          <p:nvPr/>
        </p:nvSpPr>
        <p:spPr bwMode="auto">
          <a:xfrm>
            <a:off x="7045523"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7" name="AutoShape 15"/>
          <p:cNvSpPr>
            <a:spLocks/>
          </p:cNvSpPr>
          <p:nvPr/>
        </p:nvSpPr>
        <p:spPr bwMode="auto">
          <a:xfrm>
            <a:off x="8081367"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8" name="AutoShape 16"/>
          <p:cNvSpPr>
            <a:spLocks/>
          </p:cNvSpPr>
          <p:nvPr/>
        </p:nvSpPr>
        <p:spPr bwMode="auto">
          <a:xfrm>
            <a:off x="2571750" y="3773016"/>
            <a:ext cx="1875234"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sz="2000" b="1" dirty="0">
                <a:solidFill>
                  <a:srgbClr val="F4F7E5"/>
                </a:solidFill>
                <a:ea typeface="Palatino" charset="0"/>
                <a:cs typeface="Palatino" charset="0"/>
              </a:rPr>
              <a:t>L2 cluster</a:t>
            </a:r>
          </a:p>
        </p:txBody>
      </p:sp>
      <p:sp>
        <p:nvSpPr>
          <p:cNvPr id="38929" name="AutoShape 17"/>
          <p:cNvSpPr>
            <a:spLocks/>
          </p:cNvSpPr>
          <p:nvPr/>
        </p:nvSpPr>
        <p:spPr bwMode="auto">
          <a:xfrm>
            <a:off x="2678906"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30" name="AutoShape 18"/>
          <p:cNvSpPr>
            <a:spLocks/>
          </p:cNvSpPr>
          <p:nvPr/>
        </p:nvSpPr>
        <p:spPr bwMode="auto">
          <a:xfrm>
            <a:off x="3714750"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31" name="AutoShape 19"/>
          <p:cNvSpPr>
            <a:spLocks/>
          </p:cNvSpPr>
          <p:nvPr/>
        </p:nvSpPr>
        <p:spPr bwMode="auto">
          <a:xfrm>
            <a:off x="4750594"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32" name="AutoShape 20"/>
          <p:cNvSpPr>
            <a:spLocks/>
          </p:cNvSpPr>
          <p:nvPr/>
        </p:nvSpPr>
        <p:spPr bwMode="auto">
          <a:xfrm>
            <a:off x="5786437"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33" name="AutoShape 21"/>
          <p:cNvSpPr>
            <a:spLocks/>
          </p:cNvSpPr>
          <p:nvPr/>
        </p:nvSpPr>
        <p:spPr bwMode="auto">
          <a:xfrm>
            <a:off x="4643438" y="3773016"/>
            <a:ext cx="1875234"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sz="2000" b="1" dirty="0">
                <a:solidFill>
                  <a:srgbClr val="F4F7E5"/>
                </a:solidFill>
                <a:ea typeface="Palatino" charset="0"/>
                <a:cs typeface="Palatino" charset="0"/>
              </a:rPr>
              <a:t>L2 cluster</a:t>
            </a:r>
          </a:p>
        </p:txBody>
      </p:sp>
      <p:sp>
        <p:nvSpPr>
          <p:cNvPr id="38934" name="Line 22"/>
          <p:cNvSpPr>
            <a:spLocks noChangeShapeType="1"/>
          </p:cNvSpPr>
          <p:nvPr/>
        </p:nvSpPr>
        <p:spPr bwMode="auto">
          <a:xfrm>
            <a:off x="328166" y="3621211"/>
            <a:ext cx="8485436" cy="0"/>
          </a:xfrm>
          <a:prstGeom prst="line">
            <a:avLst/>
          </a:prstGeom>
          <a:noFill/>
          <a:ln w="25400" cap="flat">
            <a:solidFill>
              <a:srgbClr val="5D6A61"/>
            </a:solidFill>
            <a:prstDash val="sysDot"/>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38935" name="Line 23"/>
          <p:cNvSpPr>
            <a:spLocks noChangeShapeType="1"/>
          </p:cNvSpPr>
          <p:nvPr/>
        </p:nvSpPr>
        <p:spPr bwMode="auto">
          <a:xfrm>
            <a:off x="4573117" y="914400"/>
            <a:ext cx="0" cy="2715741"/>
          </a:xfrm>
          <a:prstGeom prst="line">
            <a:avLst/>
          </a:prstGeom>
          <a:noFill/>
          <a:ln w="25400" cap="flat">
            <a:solidFill>
              <a:srgbClr val="5D6A61"/>
            </a:solidFill>
            <a:prstDash val="sysDot"/>
            <a:miter lim="800000"/>
            <a:headEnd type="none" w="med" len="med"/>
            <a:tailEnd type="none" w="med" len="med"/>
          </a:ln>
        </p:spPr>
        <p:txBody>
          <a:bodyPr lIns="0" tIns="0" rIns="0" bIns="0"/>
          <a:lstStyle/>
          <a:p>
            <a:endParaRPr lang="en-US"/>
          </a:p>
        </p:txBody>
      </p:sp>
      <p:sp>
        <p:nvSpPr>
          <p:cNvPr id="38936" name="Rectangle 24"/>
          <p:cNvSpPr>
            <a:spLocks/>
          </p:cNvSpPr>
          <p:nvPr/>
        </p:nvSpPr>
        <p:spPr bwMode="auto">
          <a:xfrm>
            <a:off x="939850" y="1049461"/>
            <a:ext cx="2355453" cy="276999"/>
          </a:xfrm>
          <a:prstGeom prst="rect">
            <a:avLst/>
          </a:prstGeom>
          <a:noFill/>
          <a:ln w="12700" cap="flat">
            <a:noFill/>
            <a:miter lim="800000"/>
            <a:headEnd type="none" w="med" len="med"/>
            <a:tailEnd type="none" w="med" len="med"/>
          </a:ln>
          <a:effectLst>
            <a:outerShdw blurRad="50800" dist="38100" dir="2700000" algn="tl" rotWithShape="0">
              <a:prstClr val="black">
                <a:alpha val="40000"/>
              </a:prstClr>
            </a:outerShdw>
          </a:effectLst>
        </p:spPr>
        <p:txBody>
          <a:bodyPr wrap="none" lIns="0" tIns="0" rIns="0" bIns="0" anchor="ctr">
            <a:spAutoFit/>
          </a:bodyPr>
          <a:lstStyle/>
          <a:p>
            <a:r>
              <a:rPr lang="en-US" dirty="0">
                <a:solidFill>
                  <a:schemeClr val="tx1"/>
                </a:solidFill>
                <a:ea typeface="Palatino" charset="0"/>
                <a:cs typeface="Palatino" charset="0"/>
              </a:rPr>
              <a:t>Private Data Sees This</a:t>
            </a:r>
          </a:p>
        </p:txBody>
      </p:sp>
      <p:sp>
        <p:nvSpPr>
          <p:cNvPr id="38937" name="Rectangle 25"/>
          <p:cNvSpPr>
            <a:spLocks/>
          </p:cNvSpPr>
          <p:nvPr/>
        </p:nvSpPr>
        <p:spPr bwMode="auto">
          <a:xfrm>
            <a:off x="5325443" y="1049461"/>
            <a:ext cx="2381101" cy="276999"/>
          </a:xfrm>
          <a:prstGeom prst="rect">
            <a:avLst/>
          </a:prstGeom>
          <a:noFill/>
          <a:ln w="12700" cap="flat">
            <a:noFill/>
            <a:miter lim="800000"/>
            <a:headEnd type="none" w="med" len="med"/>
            <a:tailEnd type="none" w="med" len="med"/>
          </a:ln>
          <a:effectLst>
            <a:outerShdw blurRad="50800" dist="38100" dir="2700000" algn="tl" rotWithShape="0">
              <a:prstClr val="black">
                <a:alpha val="40000"/>
              </a:prstClr>
            </a:outerShdw>
          </a:effectLst>
        </p:spPr>
        <p:txBody>
          <a:bodyPr wrap="none" lIns="0" tIns="0" rIns="0" bIns="0" anchor="ctr">
            <a:spAutoFit/>
          </a:bodyPr>
          <a:lstStyle/>
          <a:p>
            <a:r>
              <a:rPr lang="en-US" dirty="0">
                <a:solidFill>
                  <a:schemeClr val="tx1"/>
                </a:solidFill>
                <a:ea typeface="Palatino" charset="0"/>
                <a:cs typeface="Palatino" charset="0"/>
              </a:rPr>
              <a:t>Shared Data Sees This</a:t>
            </a:r>
          </a:p>
        </p:txBody>
      </p:sp>
      <p:sp>
        <p:nvSpPr>
          <p:cNvPr id="38939" name="Rectangle 27"/>
          <p:cNvSpPr>
            <a:spLocks/>
          </p:cNvSpPr>
          <p:nvPr/>
        </p:nvSpPr>
        <p:spPr bwMode="auto">
          <a:xfrm>
            <a:off x="897434" y="4255219"/>
            <a:ext cx="1179810" cy="553998"/>
          </a:xfrm>
          <a:prstGeom prst="rect">
            <a:avLst/>
          </a:prstGeom>
          <a:noFill/>
          <a:ln w="12700" cap="flat">
            <a:noFill/>
            <a:miter lim="800000"/>
            <a:headEnd type="none" w="med" len="med"/>
            <a:tailEnd type="none" w="med" len="med"/>
          </a:ln>
          <a:effectLst>
            <a:outerShdw blurRad="50800" dist="38100" dir="2700000" algn="tl" rotWithShape="0">
              <a:prstClr val="black">
                <a:alpha val="40000"/>
              </a:prstClr>
            </a:outerShdw>
          </a:effectLst>
        </p:spPr>
        <p:txBody>
          <a:bodyPr wrap="none" lIns="0" tIns="0" rIns="0" bIns="0" anchor="ctr">
            <a:spAutoFit/>
          </a:bodyPr>
          <a:lstStyle/>
          <a:p>
            <a:r>
              <a:rPr lang="en-US">
                <a:solidFill>
                  <a:schemeClr val="tx1"/>
                </a:solidFill>
                <a:ea typeface="Palatino" charset="0"/>
                <a:cs typeface="Palatino" charset="0"/>
              </a:rPr>
              <a:t>Instructions</a:t>
            </a:r>
          </a:p>
          <a:p>
            <a:r>
              <a:rPr lang="en-US">
                <a:solidFill>
                  <a:schemeClr val="tx1"/>
                </a:solidFill>
                <a:ea typeface="Palatino" charset="0"/>
                <a:cs typeface="Palatino" charset="0"/>
              </a:rPr>
              <a:t>See This</a:t>
            </a:r>
          </a:p>
        </p:txBody>
      </p:sp>
      <p:sp>
        <p:nvSpPr>
          <p:cNvPr id="27" name="TextBox 26"/>
          <p:cNvSpPr txBox="1"/>
          <p:nvPr/>
        </p:nvSpPr>
        <p:spPr>
          <a:xfrm>
            <a:off x="304800" y="457200"/>
            <a:ext cx="6131807" cy="461665"/>
          </a:xfrm>
          <a:prstGeom prst="rect">
            <a:avLst/>
          </a:prstGeom>
          <a:noFill/>
        </p:spPr>
        <p:txBody>
          <a:bodyPr wrap="none" rtlCol="0">
            <a:spAutoFit/>
          </a:bodyPr>
          <a:lstStyle/>
          <a:p>
            <a:r>
              <a:rPr lang="en-US" sz="2400" b="1" dirty="0" smtClean="0">
                <a:solidFill>
                  <a:srgbClr val="C00000"/>
                </a:solidFill>
              </a:rPr>
              <a:t>OS enforced replication at the page level</a:t>
            </a:r>
            <a:endParaRPr lang="en-US" sz="2400" b="1" dirty="0">
              <a:solidFill>
                <a:srgbClr val="C000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00200"/>
            <a:ext cx="8915400" cy="1470025"/>
          </a:xfrm>
        </p:spPr>
        <p:txBody>
          <a:bodyPr/>
          <a:lstStyle/>
          <a:p>
            <a:pPr lvl="1" algn="ctr"/>
            <a:r>
              <a:rPr lang="en-US" dirty="0" smtClean="0">
                <a:solidFill>
                  <a:schemeClr val="accent2"/>
                </a:solidFill>
              </a:rPr>
              <a:t>NUCA: A Non-Uniform Cache Access Architecture for Wire-Delay Dominated On-Chip Caches</a:t>
            </a:r>
            <a:endParaRPr lang="en-US" dirty="0">
              <a:solidFill>
                <a:schemeClr val="accent2"/>
              </a:solidFill>
            </a:endParaRPr>
          </a:p>
        </p:txBody>
      </p:sp>
      <p:sp>
        <p:nvSpPr>
          <p:cNvPr id="6" name="Text Placeholder 5"/>
          <p:cNvSpPr>
            <a:spLocks noGrp="1"/>
          </p:cNvSpPr>
          <p:nvPr>
            <p:ph type="subTitle" idx="1"/>
          </p:nvPr>
        </p:nvSpPr>
        <p:spPr/>
        <p:txBody>
          <a:bodyPr/>
          <a:lstStyle/>
          <a:p>
            <a:pPr marL="0" lvl="1"/>
            <a:r>
              <a:rPr lang="en-US" b="1" dirty="0" err="1" smtClean="0">
                <a:solidFill>
                  <a:schemeClr val="tx1"/>
                </a:solidFill>
              </a:rPr>
              <a:t>Changkyu</a:t>
            </a:r>
            <a:r>
              <a:rPr lang="en-US" b="1" dirty="0" smtClean="0">
                <a:solidFill>
                  <a:schemeClr val="tx1"/>
                </a:solidFill>
              </a:rPr>
              <a:t> Kim, D.C. Burger, and S.W. </a:t>
            </a:r>
            <a:r>
              <a:rPr lang="en-US" b="1" dirty="0" err="1" smtClean="0">
                <a:solidFill>
                  <a:schemeClr val="tx1"/>
                </a:solidFill>
              </a:rPr>
              <a:t>Keckler</a:t>
            </a:r>
            <a:r>
              <a:rPr lang="en-US" b="1" dirty="0" smtClean="0">
                <a:solidFill>
                  <a:schemeClr val="tx1"/>
                </a:solidFill>
              </a:rPr>
              <a:t>,</a:t>
            </a:r>
          </a:p>
          <a:p>
            <a:pPr marL="0" lvl="1"/>
            <a:r>
              <a:rPr lang="en-US" dirty="0" smtClean="0"/>
              <a:t>10th International Conference on Architectural Support for Programming Languages and Operating Systems (ASPLOS-X), October, 2002.</a:t>
            </a:r>
          </a:p>
          <a:p>
            <a:endParaRPr lang="en-US" dirty="0"/>
          </a:p>
        </p:txBody>
      </p:sp>
      <p:sp>
        <p:nvSpPr>
          <p:cNvPr id="7" name="TextBox 6"/>
          <p:cNvSpPr txBox="1"/>
          <p:nvPr/>
        </p:nvSpPr>
        <p:spPr>
          <a:xfrm>
            <a:off x="609600" y="6400800"/>
            <a:ext cx="6968639" cy="369332"/>
          </a:xfrm>
          <a:prstGeom prst="rect">
            <a:avLst/>
          </a:prstGeom>
          <a:noFill/>
        </p:spPr>
        <p:txBody>
          <a:bodyPr wrap="none" rtlCol="0">
            <a:spAutoFit/>
          </a:bodyPr>
          <a:lstStyle/>
          <a:p>
            <a:r>
              <a:rPr lang="en-US" dirty="0" smtClean="0"/>
              <a:t>Some material from slides by Prof. </a:t>
            </a:r>
            <a:r>
              <a:rPr lang="en-US" dirty="0" err="1" smtClean="0"/>
              <a:t>Hsien-Hsin</a:t>
            </a:r>
            <a:r>
              <a:rPr lang="en-US" dirty="0" smtClean="0"/>
              <a:t> S. Lee ECE, </a:t>
            </a:r>
            <a:r>
              <a:rPr lang="en-US" dirty="0" err="1" smtClean="0"/>
              <a:t>GTech</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 Monolithic Cache</a:t>
            </a:r>
            <a:endParaRPr lang="en-US" dirty="0"/>
          </a:p>
        </p:txBody>
      </p:sp>
      <p:sp>
        <p:nvSpPr>
          <p:cNvPr id="3" name="Content Placeholder 2"/>
          <p:cNvSpPr>
            <a:spLocks noGrp="1"/>
          </p:cNvSpPr>
          <p:nvPr>
            <p:ph idx="1"/>
          </p:nvPr>
        </p:nvSpPr>
        <p:spPr>
          <a:xfrm>
            <a:off x="0" y="381000"/>
            <a:ext cx="9144000" cy="762000"/>
          </a:xfrm>
        </p:spPr>
        <p:txBody>
          <a:bodyPr/>
          <a:lstStyle/>
          <a:p>
            <a:r>
              <a:rPr lang="en-US" b="1" dirty="0" smtClean="0"/>
              <a:t>UCA: </a:t>
            </a:r>
            <a:r>
              <a:rPr lang="en-US" dirty="0" smtClean="0"/>
              <a:t>Uniform Access Cache</a:t>
            </a:r>
            <a:endParaRPr lang="en-US" dirty="0"/>
          </a:p>
        </p:txBody>
      </p:sp>
      <p:sp>
        <p:nvSpPr>
          <p:cNvPr id="4" name="Rectangle 3"/>
          <p:cNvSpPr/>
          <p:nvPr/>
        </p:nvSpPr>
        <p:spPr bwMode="auto">
          <a:xfrm>
            <a:off x="2743200" y="1295400"/>
            <a:ext cx="2895600" cy="2667000"/>
          </a:xfrm>
          <a:prstGeom prst="rect">
            <a:avLst/>
          </a:prstGeom>
          <a:solidFill>
            <a:srgbClr val="FFFF99"/>
          </a:solid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UCA</a:t>
            </a:r>
          </a:p>
        </p:txBody>
      </p:sp>
      <p:cxnSp>
        <p:nvCxnSpPr>
          <p:cNvPr id="6" name="Straight Connector 5"/>
          <p:cNvCxnSpPr/>
          <p:nvPr/>
        </p:nvCxnSpPr>
        <p:spPr bwMode="auto">
          <a:xfrm>
            <a:off x="2057400" y="2667000"/>
            <a:ext cx="685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sp>
        <p:nvSpPr>
          <p:cNvPr id="9" name="Content Placeholder 2"/>
          <p:cNvSpPr txBox="1">
            <a:spLocks/>
          </p:cNvSpPr>
          <p:nvPr/>
        </p:nvSpPr>
        <p:spPr bwMode="auto">
          <a:xfrm>
            <a:off x="0" y="41910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b="1" kern="0" dirty="0" smtClean="0">
                <a:latin typeface="+mn-lt"/>
              </a:rPr>
              <a:t>Best Latency = Worst Latency</a:t>
            </a:r>
          </a:p>
          <a:p>
            <a:pPr marL="800100" lvl="1" indent="-342900">
              <a:spcBef>
                <a:spcPct val="20000"/>
              </a:spcBef>
              <a:buFontTx/>
              <a:buChar char="•"/>
            </a:pPr>
            <a:r>
              <a:rPr kumimoji="0" lang="en-US" sz="2800" b="1" i="0" u="none" strike="noStrike" kern="0" cap="none" spc="0" normalizeH="0" baseline="0" noProof="0" dirty="0" smtClean="0">
                <a:ln>
                  <a:noFill/>
                </a:ln>
                <a:solidFill>
                  <a:schemeClr val="tx1"/>
                </a:solidFill>
                <a:effectLst/>
                <a:uLnTx/>
                <a:uFillTx/>
                <a:latin typeface="+mn-lt"/>
                <a:ea typeface="+mn-ea"/>
                <a:cs typeface="+mn-cs"/>
              </a:rPr>
              <a:t>Time</a:t>
            </a:r>
            <a:r>
              <a:rPr kumimoji="0" lang="en-US" sz="2800" b="1" i="0" u="none" strike="noStrike" kern="0" cap="none" spc="0" normalizeH="0" noProof="0" dirty="0" smtClean="0">
                <a:ln>
                  <a:noFill/>
                </a:ln>
                <a:solidFill>
                  <a:schemeClr val="tx1"/>
                </a:solidFill>
                <a:effectLst/>
                <a:uLnTx/>
                <a:uFillTx/>
                <a:latin typeface="+mn-lt"/>
                <a:ea typeface="+mn-ea"/>
                <a:cs typeface="+mn-cs"/>
              </a:rPr>
              <a:t> to access the farthest possible bank</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UCA Design</a:t>
            </a:r>
            <a:endParaRPr lang="en-US" dirty="0"/>
          </a:p>
        </p:txBody>
      </p:sp>
      <p:sp>
        <p:nvSpPr>
          <p:cNvPr id="3" name="Content Placeholder 2"/>
          <p:cNvSpPr>
            <a:spLocks noGrp="1"/>
          </p:cNvSpPr>
          <p:nvPr>
            <p:ph idx="1"/>
          </p:nvPr>
        </p:nvSpPr>
        <p:spPr>
          <a:xfrm>
            <a:off x="0" y="381000"/>
            <a:ext cx="9144000" cy="762000"/>
          </a:xfrm>
        </p:spPr>
        <p:txBody>
          <a:bodyPr/>
          <a:lstStyle/>
          <a:p>
            <a:r>
              <a:rPr lang="en-US" b="1" dirty="0" smtClean="0"/>
              <a:t>Partitioned in Banks</a:t>
            </a:r>
            <a:endParaRPr lang="en-US" dirty="0"/>
          </a:p>
        </p:txBody>
      </p:sp>
      <p:sp>
        <p:nvSpPr>
          <p:cNvPr id="9" name="Content Placeholder 2"/>
          <p:cNvSpPr txBox="1">
            <a:spLocks/>
          </p:cNvSpPr>
          <p:nvPr/>
        </p:nvSpPr>
        <p:spPr bwMode="auto">
          <a:xfrm>
            <a:off x="0" y="41910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mn-lt"/>
              </a:rPr>
              <a:t>Conceptually a single address and a single data bus</a:t>
            </a:r>
          </a:p>
          <a:p>
            <a:pPr marL="800100" lvl="1" indent="-342900">
              <a:spcBef>
                <a:spcPct val="20000"/>
              </a:spcBef>
              <a:buFontTx/>
              <a:buChar char="•"/>
            </a:pPr>
            <a:r>
              <a:rPr kumimoji="0" lang="en-US" sz="2800" i="0" u="none" strike="noStrike" kern="0" cap="none" spc="0" normalizeH="0" baseline="0" noProof="0" dirty="0" smtClean="0">
                <a:ln>
                  <a:noFill/>
                </a:ln>
                <a:solidFill>
                  <a:schemeClr val="tx1"/>
                </a:solidFill>
                <a:effectLst/>
                <a:uLnTx/>
                <a:uFillTx/>
                <a:latin typeface="+mn-lt"/>
                <a:ea typeface="+mn-ea"/>
                <a:cs typeface="+mn-cs"/>
              </a:rPr>
              <a:t>Pipelining</a:t>
            </a:r>
            <a:r>
              <a:rPr kumimoji="0" lang="en-US" sz="2800" i="0" u="none" strike="noStrike" kern="0" cap="none" spc="0" normalizeH="0" noProof="0" dirty="0" smtClean="0">
                <a:ln>
                  <a:noFill/>
                </a:ln>
                <a:solidFill>
                  <a:schemeClr val="tx1"/>
                </a:solidFill>
                <a:effectLst/>
                <a:uLnTx/>
                <a:uFillTx/>
                <a:latin typeface="+mn-lt"/>
                <a:ea typeface="+mn-ea"/>
                <a:cs typeface="+mn-cs"/>
              </a:rPr>
              <a:t> can increase throughput</a:t>
            </a:r>
          </a:p>
          <a:p>
            <a:pPr marL="342900" indent="-342900">
              <a:spcBef>
                <a:spcPct val="20000"/>
              </a:spcBef>
              <a:buFontTx/>
              <a:buChar char="•"/>
            </a:pPr>
            <a:r>
              <a:rPr kumimoji="0" lang="en-US" sz="2800" i="0" u="none" strike="noStrike" kern="0" cap="none" spc="0" normalizeH="0" noProof="0" dirty="0" smtClean="0">
                <a:ln>
                  <a:noFill/>
                </a:ln>
                <a:solidFill>
                  <a:schemeClr val="tx1"/>
                </a:solidFill>
                <a:effectLst/>
                <a:uLnTx/>
                <a:uFillTx/>
                <a:latin typeface="+mn-lt"/>
                <a:ea typeface="+mn-ea"/>
                <a:cs typeface="+mn-cs"/>
              </a:rPr>
              <a:t>See </a:t>
            </a:r>
            <a:r>
              <a:rPr kumimoji="0" lang="en-US" sz="2800" b="1" i="0" u="none" strike="noStrike" kern="0" cap="none" spc="0" normalizeH="0" noProof="0" dirty="0" smtClean="0">
                <a:ln>
                  <a:noFill/>
                </a:ln>
                <a:solidFill>
                  <a:schemeClr val="tx1"/>
                </a:solidFill>
                <a:effectLst/>
                <a:uLnTx/>
                <a:uFillTx/>
                <a:latin typeface="+mn-lt"/>
                <a:ea typeface="+mn-ea"/>
                <a:cs typeface="+mn-cs"/>
              </a:rPr>
              <a:t>CACTI </a:t>
            </a:r>
            <a:r>
              <a:rPr kumimoji="0" lang="en-US" sz="2800" i="0" u="none" strike="noStrike" kern="0" cap="none" spc="0" normalizeH="0" noProof="0" dirty="0" smtClean="0">
                <a:ln>
                  <a:noFill/>
                </a:ln>
                <a:solidFill>
                  <a:schemeClr val="tx1"/>
                </a:solidFill>
                <a:effectLst/>
                <a:uLnTx/>
                <a:uFillTx/>
                <a:latin typeface="+mn-lt"/>
                <a:ea typeface="+mn-ea"/>
                <a:cs typeface="+mn-cs"/>
              </a:rPr>
              <a:t>tool:</a:t>
            </a:r>
          </a:p>
          <a:p>
            <a:pPr marL="800100" lvl="1" indent="-342900">
              <a:spcBef>
                <a:spcPct val="20000"/>
              </a:spcBef>
              <a:buFontTx/>
              <a:buChar char="•"/>
            </a:pPr>
            <a:r>
              <a:rPr lang="en-US" sz="2800" dirty="0" smtClean="0">
                <a:hlinkClick r:id="rId2"/>
              </a:rPr>
              <a:t>http://www.hpl.hp.com/research/cacti/</a:t>
            </a:r>
            <a:endParaRPr lang="en-US" sz="2800" dirty="0" smtClean="0"/>
          </a:p>
          <a:p>
            <a:pPr marL="800100" lvl="1" indent="-342900">
              <a:spcBef>
                <a:spcPct val="20000"/>
              </a:spcBef>
              <a:buFontTx/>
              <a:buChar char="•"/>
            </a:pPr>
            <a:r>
              <a:rPr lang="en-US" sz="2800" kern="0" dirty="0" smtClean="0">
                <a:latin typeface="+mn-lt"/>
              </a:rPr>
              <a:t>http://quid.hpl.hp.com:9081/cacti/</a:t>
            </a:r>
            <a:endParaRPr kumimoji="0" lang="en-US" sz="2800" i="0" u="none" strike="noStrike" kern="0" cap="none" spc="0" normalizeH="0" baseline="0" noProof="0" dirty="0">
              <a:ln>
                <a:noFill/>
              </a:ln>
              <a:solidFill>
                <a:schemeClr val="tx1"/>
              </a:solidFill>
              <a:effectLst/>
              <a:uLnTx/>
              <a:uFillTx/>
              <a:latin typeface="+mn-lt"/>
              <a:ea typeface="+mn-ea"/>
              <a:cs typeface="+mn-cs"/>
            </a:endParaRPr>
          </a:p>
        </p:txBody>
      </p:sp>
      <p:sp>
        <p:nvSpPr>
          <p:cNvPr id="10" name="Oval 8"/>
          <p:cNvSpPr>
            <a:spLocks noChangeArrowheads="1"/>
          </p:cNvSpPr>
          <p:nvPr/>
        </p:nvSpPr>
        <p:spPr bwMode="auto">
          <a:xfrm>
            <a:off x="3525838" y="1066800"/>
            <a:ext cx="2490788" cy="2663825"/>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35" name="Rectangle 33"/>
          <p:cNvSpPr>
            <a:spLocks noChangeArrowheads="1"/>
          </p:cNvSpPr>
          <p:nvPr/>
        </p:nvSpPr>
        <p:spPr bwMode="auto">
          <a:xfrm>
            <a:off x="2200275" y="1665288"/>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6" name="Rectangle 34"/>
          <p:cNvSpPr>
            <a:spLocks noChangeArrowheads="1"/>
          </p:cNvSpPr>
          <p:nvPr/>
        </p:nvSpPr>
        <p:spPr bwMode="auto">
          <a:xfrm>
            <a:off x="2806700" y="1665288"/>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7" name="Rectangle 35"/>
          <p:cNvSpPr>
            <a:spLocks noChangeArrowheads="1"/>
          </p:cNvSpPr>
          <p:nvPr/>
        </p:nvSpPr>
        <p:spPr bwMode="auto">
          <a:xfrm>
            <a:off x="2209800" y="2514600"/>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8" name="Rectangle 36"/>
          <p:cNvSpPr>
            <a:spLocks noChangeArrowheads="1"/>
          </p:cNvSpPr>
          <p:nvPr/>
        </p:nvSpPr>
        <p:spPr bwMode="auto">
          <a:xfrm>
            <a:off x="2806700" y="2511425"/>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9" name="Rectangle 37"/>
          <p:cNvSpPr>
            <a:spLocks noChangeArrowheads="1"/>
          </p:cNvSpPr>
          <p:nvPr/>
        </p:nvSpPr>
        <p:spPr bwMode="auto">
          <a:xfrm>
            <a:off x="4041775" y="1516063"/>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40" name="Rectangle 38"/>
          <p:cNvSpPr>
            <a:spLocks noChangeArrowheads="1"/>
          </p:cNvSpPr>
          <p:nvPr/>
        </p:nvSpPr>
        <p:spPr bwMode="auto">
          <a:xfrm>
            <a:off x="4198938" y="1516063"/>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41" name="Rectangle 39"/>
          <p:cNvSpPr>
            <a:spLocks noChangeArrowheads="1"/>
          </p:cNvSpPr>
          <p:nvPr/>
        </p:nvSpPr>
        <p:spPr bwMode="auto">
          <a:xfrm>
            <a:off x="4378325" y="15160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2" name="Rectangle 40"/>
          <p:cNvSpPr>
            <a:spLocks noChangeArrowheads="1"/>
          </p:cNvSpPr>
          <p:nvPr/>
        </p:nvSpPr>
        <p:spPr bwMode="auto">
          <a:xfrm>
            <a:off x="5141913" y="15160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3" name="Rectangle 41"/>
          <p:cNvSpPr>
            <a:spLocks noChangeArrowheads="1"/>
          </p:cNvSpPr>
          <p:nvPr/>
        </p:nvSpPr>
        <p:spPr bwMode="auto">
          <a:xfrm>
            <a:off x="4378325" y="2112963"/>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44" name="Rectangle 42"/>
          <p:cNvSpPr>
            <a:spLocks noChangeArrowheads="1"/>
          </p:cNvSpPr>
          <p:nvPr/>
        </p:nvSpPr>
        <p:spPr bwMode="auto">
          <a:xfrm>
            <a:off x="5141913" y="2112963"/>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45" name="Line 43"/>
          <p:cNvSpPr>
            <a:spLocks noChangeShapeType="1"/>
          </p:cNvSpPr>
          <p:nvPr/>
        </p:nvSpPr>
        <p:spPr bwMode="auto">
          <a:xfrm flipV="1">
            <a:off x="4162425" y="1516063"/>
            <a:ext cx="0" cy="181610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46" name="Line 44"/>
          <p:cNvSpPr>
            <a:spLocks noChangeShapeType="1"/>
          </p:cNvSpPr>
          <p:nvPr/>
        </p:nvSpPr>
        <p:spPr bwMode="auto">
          <a:xfrm flipV="1">
            <a:off x="5051425" y="1539875"/>
            <a:ext cx="0" cy="181610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47" name="Line 45"/>
          <p:cNvSpPr>
            <a:spLocks noChangeShapeType="1"/>
          </p:cNvSpPr>
          <p:nvPr/>
        </p:nvSpPr>
        <p:spPr bwMode="auto">
          <a:xfrm>
            <a:off x="3973513" y="1590675"/>
            <a:ext cx="1909763"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8" name="Line 46"/>
          <p:cNvSpPr>
            <a:spLocks noChangeShapeType="1"/>
          </p:cNvSpPr>
          <p:nvPr/>
        </p:nvSpPr>
        <p:spPr bwMode="auto">
          <a:xfrm>
            <a:off x="3975100" y="1638300"/>
            <a:ext cx="1908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9" name="Line 47"/>
          <p:cNvSpPr>
            <a:spLocks noChangeShapeType="1"/>
          </p:cNvSpPr>
          <p:nvPr/>
        </p:nvSpPr>
        <p:spPr bwMode="auto">
          <a:xfrm>
            <a:off x="3986213" y="1692275"/>
            <a:ext cx="1897063"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50" name="Line 48"/>
          <p:cNvSpPr>
            <a:spLocks noChangeShapeType="1"/>
          </p:cNvSpPr>
          <p:nvPr/>
        </p:nvSpPr>
        <p:spPr bwMode="auto">
          <a:xfrm flipH="1">
            <a:off x="3817938" y="2287588"/>
            <a:ext cx="18176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1" name="Line 49"/>
          <p:cNvSpPr>
            <a:spLocks noChangeShapeType="1"/>
          </p:cNvSpPr>
          <p:nvPr/>
        </p:nvSpPr>
        <p:spPr bwMode="auto">
          <a:xfrm>
            <a:off x="5502275" y="15652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2" name="Line 50"/>
          <p:cNvSpPr>
            <a:spLocks noChangeShapeType="1"/>
          </p:cNvSpPr>
          <p:nvPr/>
        </p:nvSpPr>
        <p:spPr bwMode="auto">
          <a:xfrm>
            <a:off x="5411788" y="15652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3" name="Line 51"/>
          <p:cNvSpPr>
            <a:spLocks noChangeShapeType="1"/>
          </p:cNvSpPr>
          <p:nvPr/>
        </p:nvSpPr>
        <p:spPr bwMode="auto">
          <a:xfrm>
            <a:off x="5546725" y="15652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4" name="Line 52"/>
          <p:cNvSpPr>
            <a:spLocks noChangeShapeType="1"/>
          </p:cNvSpPr>
          <p:nvPr/>
        </p:nvSpPr>
        <p:spPr bwMode="auto">
          <a:xfrm>
            <a:off x="5456238" y="15652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5" name="Line 53"/>
          <p:cNvSpPr>
            <a:spLocks noChangeShapeType="1"/>
          </p:cNvSpPr>
          <p:nvPr/>
        </p:nvSpPr>
        <p:spPr bwMode="auto">
          <a:xfrm flipH="1">
            <a:off x="3794125" y="2403475"/>
            <a:ext cx="1168400"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56" name="Rectangle 54"/>
          <p:cNvSpPr>
            <a:spLocks noChangeArrowheads="1"/>
          </p:cNvSpPr>
          <p:nvPr/>
        </p:nvSpPr>
        <p:spPr bwMode="auto">
          <a:xfrm>
            <a:off x="4071938" y="2328863"/>
            <a:ext cx="179388" cy="14922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57" name="Rectangle 55"/>
          <p:cNvSpPr>
            <a:spLocks noChangeArrowheads="1"/>
          </p:cNvSpPr>
          <p:nvPr/>
        </p:nvSpPr>
        <p:spPr bwMode="auto">
          <a:xfrm>
            <a:off x="4041775" y="2527300"/>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58" name="Rectangle 56"/>
          <p:cNvSpPr>
            <a:spLocks noChangeArrowheads="1"/>
          </p:cNvSpPr>
          <p:nvPr/>
        </p:nvSpPr>
        <p:spPr bwMode="auto">
          <a:xfrm>
            <a:off x="4198938" y="2527300"/>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59" name="Rectangle 57"/>
          <p:cNvSpPr>
            <a:spLocks noChangeArrowheads="1"/>
          </p:cNvSpPr>
          <p:nvPr/>
        </p:nvSpPr>
        <p:spPr bwMode="auto">
          <a:xfrm>
            <a:off x="4378325" y="26590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60" name="Rectangle 58"/>
          <p:cNvSpPr>
            <a:spLocks noChangeArrowheads="1"/>
          </p:cNvSpPr>
          <p:nvPr/>
        </p:nvSpPr>
        <p:spPr bwMode="auto">
          <a:xfrm>
            <a:off x="5141913" y="2660650"/>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61" name="Rectangle 59"/>
          <p:cNvSpPr>
            <a:spLocks noChangeArrowheads="1"/>
          </p:cNvSpPr>
          <p:nvPr/>
        </p:nvSpPr>
        <p:spPr bwMode="auto">
          <a:xfrm>
            <a:off x="4378325" y="2535238"/>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62" name="Rectangle 60"/>
          <p:cNvSpPr>
            <a:spLocks noChangeArrowheads="1"/>
          </p:cNvSpPr>
          <p:nvPr/>
        </p:nvSpPr>
        <p:spPr bwMode="auto">
          <a:xfrm>
            <a:off x="5141913" y="2535238"/>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63" name="Text Box 61"/>
          <p:cNvSpPr txBox="1">
            <a:spLocks noChangeArrowheads="1"/>
          </p:cNvSpPr>
          <p:nvPr/>
        </p:nvSpPr>
        <p:spPr bwMode="auto">
          <a:xfrm>
            <a:off x="3367088" y="3432175"/>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Tag Array</a:t>
            </a:r>
          </a:p>
        </p:txBody>
      </p:sp>
      <p:sp>
        <p:nvSpPr>
          <p:cNvPr id="64" name="Text Box 62"/>
          <p:cNvSpPr txBox="1">
            <a:spLocks noChangeArrowheads="1"/>
          </p:cNvSpPr>
          <p:nvPr/>
        </p:nvSpPr>
        <p:spPr bwMode="auto">
          <a:xfrm>
            <a:off x="1295400" y="1447800"/>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Data Bus</a:t>
            </a:r>
          </a:p>
        </p:txBody>
      </p:sp>
      <p:sp>
        <p:nvSpPr>
          <p:cNvPr id="65" name="Text Box 63"/>
          <p:cNvSpPr txBox="1">
            <a:spLocks noChangeArrowheads="1"/>
          </p:cNvSpPr>
          <p:nvPr/>
        </p:nvSpPr>
        <p:spPr bwMode="auto">
          <a:xfrm>
            <a:off x="1295400" y="2547938"/>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Address Bus</a:t>
            </a:r>
          </a:p>
        </p:txBody>
      </p:sp>
      <p:sp>
        <p:nvSpPr>
          <p:cNvPr id="66" name="Line 64"/>
          <p:cNvSpPr>
            <a:spLocks noChangeShapeType="1"/>
          </p:cNvSpPr>
          <p:nvPr/>
        </p:nvSpPr>
        <p:spPr bwMode="auto">
          <a:xfrm>
            <a:off x="1616075" y="1938338"/>
            <a:ext cx="134938" cy="1746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7" name="Line 65"/>
          <p:cNvSpPr>
            <a:spLocks noChangeShapeType="1"/>
          </p:cNvSpPr>
          <p:nvPr/>
        </p:nvSpPr>
        <p:spPr bwMode="auto">
          <a:xfrm flipV="1">
            <a:off x="1616075" y="2436813"/>
            <a:ext cx="157163" cy="17303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8" name="Text Box 66"/>
          <p:cNvSpPr txBox="1">
            <a:spLocks noChangeArrowheads="1"/>
          </p:cNvSpPr>
          <p:nvPr/>
        </p:nvSpPr>
        <p:spPr bwMode="auto">
          <a:xfrm>
            <a:off x="2200275" y="1439863"/>
            <a:ext cx="6191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Bank</a:t>
            </a:r>
          </a:p>
        </p:txBody>
      </p:sp>
      <p:sp>
        <p:nvSpPr>
          <p:cNvPr id="69" name="Text Box 67"/>
          <p:cNvSpPr txBox="1">
            <a:spLocks noChangeArrowheads="1"/>
          </p:cNvSpPr>
          <p:nvPr/>
        </p:nvSpPr>
        <p:spPr bwMode="auto">
          <a:xfrm>
            <a:off x="5680075" y="1066800"/>
            <a:ext cx="10255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Sub-bank</a:t>
            </a:r>
          </a:p>
        </p:txBody>
      </p:sp>
      <p:sp>
        <p:nvSpPr>
          <p:cNvPr id="70" name="Line 68"/>
          <p:cNvSpPr>
            <a:spLocks noChangeShapeType="1"/>
          </p:cNvSpPr>
          <p:nvPr/>
        </p:nvSpPr>
        <p:spPr bwMode="auto">
          <a:xfrm flipH="1">
            <a:off x="5456238" y="1265238"/>
            <a:ext cx="269875" cy="2254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71" name="Text Box 69"/>
          <p:cNvSpPr txBox="1">
            <a:spLocks noChangeArrowheads="1"/>
          </p:cNvSpPr>
          <p:nvPr/>
        </p:nvSpPr>
        <p:spPr bwMode="auto">
          <a:xfrm>
            <a:off x="6016625" y="2263775"/>
            <a:ext cx="91757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Predecoder</a:t>
            </a:r>
          </a:p>
        </p:txBody>
      </p:sp>
      <p:sp>
        <p:nvSpPr>
          <p:cNvPr id="72" name="Line 70"/>
          <p:cNvSpPr>
            <a:spLocks noChangeShapeType="1"/>
          </p:cNvSpPr>
          <p:nvPr/>
        </p:nvSpPr>
        <p:spPr bwMode="auto">
          <a:xfrm flipH="1">
            <a:off x="5164138" y="2386013"/>
            <a:ext cx="876300" cy="2540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73" name="Rectangle 71"/>
          <p:cNvSpPr>
            <a:spLocks noChangeArrowheads="1"/>
          </p:cNvSpPr>
          <p:nvPr/>
        </p:nvSpPr>
        <p:spPr bwMode="auto">
          <a:xfrm>
            <a:off x="4964113" y="2328863"/>
            <a:ext cx="179388" cy="14922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74" name="Text Box 72"/>
          <p:cNvSpPr txBox="1">
            <a:spLocks noChangeArrowheads="1"/>
          </p:cNvSpPr>
          <p:nvPr/>
        </p:nvSpPr>
        <p:spPr bwMode="auto">
          <a:xfrm>
            <a:off x="6062663" y="3035300"/>
            <a:ext cx="871538" cy="387350"/>
          </a:xfrm>
          <a:prstGeom prst="rect">
            <a:avLst/>
          </a:prstGeom>
          <a:noFill/>
          <a:ln w="12700" cap="sq">
            <a:noFill/>
            <a:miter lim="800000"/>
            <a:headEnd type="none" w="sm" len="sm"/>
            <a:tailEnd type="none" w="sm" len="sm"/>
          </a:ln>
          <a:effectLst/>
        </p:spPr>
        <p:txBody>
          <a:bodyPr>
            <a:spAutoFit/>
          </a:bodyPr>
          <a:lstStyle/>
          <a:p>
            <a:pPr algn="l">
              <a:lnSpc>
                <a:spcPts val="800"/>
              </a:lnSpc>
              <a:spcBef>
                <a:spcPct val="50000"/>
              </a:spcBef>
            </a:pPr>
            <a:r>
              <a:rPr lang="en-US" sz="1200">
                <a:latin typeface="Times New Roman" pitchFamily="18" charset="0"/>
              </a:rPr>
              <a:t>Sense</a:t>
            </a:r>
          </a:p>
          <a:p>
            <a:pPr algn="l">
              <a:lnSpc>
                <a:spcPts val="800"/>
              </a:lnSpc>
              <a:spcBef>
                <a:spcPct val="50000"/>
              </a:spcBef>
            </a:pPr>
            <a:r>
              <a:rPr lang="en-US" sz="1200">
                <a:latin typeface="Times New Roman" pitchFamily="18" charset="0"/>
              </a:rPr>
              <a:t>amplifier</a:t>
            </a:r>
          </a:p>
        </p:txBody>
      </p:sp>
      <p:sp>
        <p:nvSpPr>
          <p:cNvPr id="75" name="Line 73"/>
          <p:cNvSpPr>
            <a:spLocks noChangeShapeType="1"/>
          </p:cNvSpPr>
          <p:nvPr/>
        </p:nvSpPr>
        <p:spPr bwMode="auto">
          <a:xfrm flipH="1" flipV="1">
            <a:off x="5703888" y="2609850"/>
            <a:ext cx="403225" cy="37465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76" name="Oval 74"/>
          <p:cNvSpPr>
            <a:spLocks noChangeArrowheads="1"/>
          </p:cNvSpPr>
          <p:nvPr/>
        </p:nvSpPr>
        <p:spPr bwMode="auto">
          <a:xfrm>
            <a:off x="2671763" y="1565275"/>
            <a:ext cx="650875" cy="622300"/>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77" name="Line 75"/>
          <p:cNvSpPr>
            <a:spLocks noChangeShapeType="1"/>
          </p:cNvSpPr>
          <p:nvPr/>
        </p:nvSpPr>
        <p:spPr bwMode="auto">
          <a:xfrm flipV="1">
            <a:off x="2919413" y="1111250"/>
            <a:ext cx="1549400" cy="454025"/>
          </a:xfrm>
          <a:prstGeom prst="line">
            <a:avLst/>
          </a:prstGeom>
          <a:noFill/>
          <a:ln w="28575" cap="sq">
            <a:solidFill>
              <a:schemeClr val="bg2"/>
            </a:solidFill>
            <a:round/>
            <a:headEnd type="none" w="sm" len="sm"/>
            <a:tailEnd type="none" w="sm" len="sm"/>
          </a:ln>
          <a:effectLst/>
        </p:spPr>
        <p:txBody>
          <a:bodyPr/>
          <a:lstStyle/>
          <a:p>
            <a:endParaRPr lang="en-US"/>
          </a:p>
        </p:txBody>
      </p:sp>
      <p:sp>
        <p:nvSpPr>
          <p:cNvPr id="78" name="Line 76"/>
          <p:cNvSpPr>
            <a:spLocks noChangeShapeType="1"/>
          </p:cNvSpPr>
          <p:nvPr/>
        </p:nvSpPr>
        <p:spPr bwMode="auto">
          <a:xfrm>
            <a:off x="2762250" y="2087563"/>
            <a:ext cx="1189038" cy="1319213"/>
          </a:xfrm>
          <a:prstGeom prst="line">
            <a:avLst/>
          </a:prstGeom>
          <a:noFill/>
          <a:ln w="28575" cap="sq">
            <a:solidFill>
              <a:schemeClr val="bg2"/>
            </a:solidFill>
            <a:round/>
            <a:headEnd type="none" w="sm" len="sm"/>
            <a:tailEnd type="none" w="sm" len="sm"/>
          </a:ln>
          <a:effectLst/>
        </p:spPr>
        <p:txBody>
          <a:bodyPr/>
          <a:lstStyle/>
          <a:p>
            <a:endParaRPr lang="en-US"/>
          </a:p>
        </p:txBody>
      </p:sp>
      <p:sp>
        <p:nvSpPr>
          <p:cNvPr id="79" name="Line 77"/>
          <p:cNvSpPr>
            <a:spLocks noChangeShapeType="1"/>
          </p:cNvSpPr>
          <p:nvPr/>
        </p:nvSpPr>
        <p:spPr bwMode="auto">
          <a:xfrm flipV="1">
            <a:off x="3884613" y="3282950"/>
            <a:ext cx="179388" cy="19843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80" name="Line 78"/>
          <p:cNvSpPr>
            <a:spLocks noChangeShapeType="1"/>
          </p:cNvSpPr>
          <p:nvPr/>
        </p:nvSpPr>
        <p:spPr bwMode="auto">
          <a:xfrm flipH="1">
            <a:off x="4805363" y="268446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1" name="Line 79"/>
          <p:cNvSpPr>
            <a:spLocks noChangeShapeType="1"/>
          </p:cNvSpPr>
          <p:nvPr/>
        </p:nvSpPr>
        <p:spPr bwMode="auto">
          <a:xfrm flipH="1">
            <a:off x="4806950" y="273208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2" name="Line 80"/>
          <p:cNvSpPr>
            <a:spLocks noChangeShapeType="1"/>
          </p:cNvSpPr>
          <p:nvPr/>
        </p:nvSpPr>
        <p:spPr bwMode="auto">
          <a:xfrm flipH="1">
            <a:off x="4805363" y="27828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3" name="Line 81"/>
          <p:cNvSpPr>
            <a:spLocks noChangeShapeType="1"/>
          </p:cNvSpPr>
          <p:nvPr/>
        </p:nvSpPr>
        <p:spPr bwMode="auto">
          <a:xfrm flipH="1">
            <a:off x="4806950" y="28305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4" name="Line 82"/>
          <p:cNvSpPr>
            <a:spLocks noChangeShapeType="1"/>
          </p:cNvSpPr>
          <p:nvPr/>
        </p:nvSpPr>
        <p:spPr bwMode="auto">
          <a:xfrm flipH="1">
            <a:off x="4805363" y="28829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5" name="Line 83"/>
          <p:cNvSpPr>
            <a:spLocks noChangeShapeType="1"/>
          </p:cNvSpPr>
          <p:nvPr/>
        </p:nvSpPr>
        <p:spPr bwMode="auto">
          <a:xfrm flipH="1">
            <a:off x="4806950" y="29321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6" name="Line 84"/>
          <p:cNvSpPr>
            <a:spLocks noChangeShapeType="1"/>
          </p:cNvSpPr>
          <p:nvPr/>
        </p:nvSpPr>
        <p:spPr bwMode="auto">
          <a:xfrm flipH="1">
            <a:off x="4805363" y="29813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7" name="Line 85"/>
          <p:cNvSpPr>
            <a:spLocks noChangeShapeType="1"/>
          </p:cNvSpPr>
          <p:nvPr/>
        </p:nvSpPr>
        <p:spPr bwMode="auto">
          <a:xfrm flipH="1">
            <a:off x="4806950" y="30289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8" name="Line 86"/>
          <p:cNvSpPr>
            <a:spLocks noChangeShapeType="1"/>
          </p:cNvSpPr>
          <p:nvPr/>
        </p:nvSpPr>
        <p:spPr bwMode="auto">
          <a:xfrm flipH="1">
            <a:off x="4805363" y="30829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9" name="Line 87"/>
          <p:cNvSpPr>
            <a:spLocks noChangeShapeType="1"/>
          </p:cNvSpPr>
          <p:nvPr/>
        </p:nvSpPr>
        <p:spPr bwMode="auto">
          <a:xfrm flipH="1">
            <a:off x="4806950" y="313372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0" name="Line 88"/>
          <p:cNvSpPr>
            <a:spLocks noChangeShapeType="1"/>
          </p:cNvSpPr>
          <p:nvPr/>
        </p:nvSpPr>
        <p:spPr bwMode="auto">
          <a:xfrm flipH="1">
            <a:off x="4805363" y="318293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1" name="Line 89"/>
          <p:cNvSpPr>
            <a:spLocks noChangeShapeType="1"/>
          </p:cNvSpPr>
          <p:nvPr/>
        </p:nvSpPr>
        <p:spPr bwMode="auto">
          <a:xfrm flipH="1">
            <a:off x="4806950" y="323056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2" name="Line 90"/>
          <p:cNvSpPr>
            <a:spLocks noChangeShapeType="1"/>
          </p:cNvSpPr>
          <p:nvPr/>
        </p:nvSpPr>
        <p:spPr bwMode="auto">
          <a:xfrm flipH="1">
            <a:off x="5546725" y="26860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3" name="Line 91"/>
          <p:cNvSpPr>
            <a:spLocks noChangeShapeType="1"/>
          </p:cNvSpPr>
          <p:nvPr/>
        </p:nvSpPr>
        <p:spPr bwMode="auto">
          <a:xfrm flipH="1">
            <a:off x="5546725" y="273526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4" name="Line 92"/>
          <p:cNvSpPr>
            <a:spLocks noChangeShapeType="1"/>
          </p:cNvSpPr>
          <p:nvPr/>
        </p:nvSpPr>
        <p:spPr bwMode="auto">
          <a:xfrm flipH="1">
            <a:off x="5546725" y="27844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5" name="Line 93"/>
          <p:cNvSpPr>
            <a:spLocks noChangeShapeType="1"/>
          </p:cNvSpPr>
          <p:nvPr/>
        </p:nvSpPr>
        <p:spPr bwMode="auto">
          <a:xfrm flipH="1">
            <a:off x="5546725" y="28321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6" name="Line 94"/>
          <p:cNvSpPr>
            <a:spLocks noChangeShapeType="1"/>
          </p:cNvSpPr>
          <p:nvPr/>
        </p:nvSpPr>
        <p:spPr bwMode="auto">
          <a:xfrm flipH="1">
            <a:off x="5546725" y="28860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7" name="Line 95"/>
          <p:cNvSpPr>
            <a:spLocks noChangeShapeType="1"/>
          </p:cNvSpPr>
          <p:nvPr/>
        </p:nvSpPr>
        <p:spPr bwMode="auto">
          <a:xfrm flipH="1">
            <a:off x="5546725" y="29337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8" name="Line 96"/>
          <p:cNvSpPr>
            <a:spLocks noChangeShapeType="1"/>
          </p:cNvSpPr>
          <p:nvPr/>
        </p:nvSpPr>
        <p:spPr bwMode="auto">
          <a:xfrm flipH="1">
            <a:off x="5546725" y="29829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9" name="Line 97"/>
          <p:cNvSpPr>
            <a:spLocks noChangeShapeType="1"/>
          </p:cNvSpPr>
          <p:nvPr/>
        </p:nvSpPr>
        <p:spPr bwMode="auto">
          <a:xfrm flipH="1">
            <a:off x="5546725" y="30321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0" name="Line 98"/>
          <p:cNvSpPr>
            <a:spLocks noChangeShapeType="1"/>
          </p:cNvSpPr>
          <p:nvPr/>
        </p:nvSpPr>
        <p:spPr bwMode="auto">
          <a:xfrm flipH="1">
            <a:off x="5546725" y="30845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1" name="Line 99"/>
          <p:cNvSpPr>
            <a:spLocks noChangeShapeType="1"/>
          </p:cNvSpPr>
          <p:nvPr/>
        </p:nvSpPr>
        <p:spPr bwMode="auto">
          <a:xfrm flipH="1">
            <a:off x="5546725" y="31353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2" name="Line 100"/>
          <p:cNvSpPr>
            <a:spLocks noChangeShapeType="1"/>
          </p:cNvSpPr>
          <p:nvPr/>
        </p:nvSpPr>
        <p:spPr bwMode="auto">
          <a:xfrm flipH="1">
            <a:off x="5546725" y="318452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3" name="Line 101"/>
          <p:cNvSpPr>
            <a:spLocks noChangeShapeType="1"/>
          </p:cNvSpPr>
          <p:nvPr/>
        </p:nvSpPr>
        <p:spPr bwMode="auto">
          <a:xfrm flipH="1">
            <a:off x="5546725" y="323373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4" name="Line 102"/>
          <p:cNvSpPr>
            <a:spLocks noChangeShapeType="1"/>
          </p:cNvSpPr>
          <p:nvPr/>
        </p:nvSpPr>
        <p:spPr bwMode="auto">
          <a:xfrm flipH="1">
            <a:off x="4781550" y="154305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5" name="Line 103"/>
          <p:cNvSpPr>
            <a:spLocks noChangeShapeType="1"/>
          </p:cNvSpPr>
          <p:nvPr/>
        </p:nvSpPr>
        <p:spPr bwMode="auto">
          <a:xfrm flipH="1">
            <a:off x="4783138" y="15906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6" name="Line 104"/>
          <p:cNvSpPr>
            <a:spLocks noChangeShapeType="1"/>
          </p:cNvSpPr>
          <p:nvPr/>
        </p:nvSpPr>
        <p:spPr bwMode="auto">
          <a:xfrm flipH="1">
            <a:off x="4781550" y="164147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7" name="Line 105"/>
          <p:cNvSpPr>
            <a:spLocks noChangeShapeType="1"/>
          </p:cNvSpPr>
          <p:nvPr/>
        </p:nvSpPr>
        <p:spPr bwMode="auto">
          <a:xfrm flipH="1">
            <a:off x="4783138" y="16891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8" name="Line 106"/>
          <p:cNvSpPr>
            <a:spLocks noChangeShapeType="1"/>
          </p:cNvSpPr>
          <p:nvPr/>
        </p:nvSpPr>
        <p:spPr bwMode="auto">
          <a:xfrm flipH="1">
            <a:off x="4781550" y="17414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9" name="Line 107"/>
          <p:cNvSpPr>
            <a:spLocks noChangeShapeType="1"/>
          </p:cNvSpPr>
          <p:nvPr/>
        </p:nvSpPr>
        <p:spPr bwMode="auto">
          <a:xfrm flipH="1">
            <a:off x="4783138" y="17907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0" name="Line 108"/>
          <p:cNvSpPr>
            <a:spLocks noChangeShapeType="1"/>
          </p:cNvSpPr>
          <p:nvPr/>
        </p:nvSpPr>
        <p:spPr bwMode="auto">
          <a:xfrm flipH="1">
            <a:off x="4781550" y="18399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1" name="Line 109"/>
          <p:cNvSpPr>
            <a:spLocks noChangeShapeType="1"/>
          </p:cNvSpPr>
          <p:nvPr/>
        </p:nvSpPr>
        <p:spPr bwMode="auto">
          <a:xfrm flipH="1">
            <a:off x="4783138" y="188753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2" name="Line 110"/>
          <p:cNvSpPr>
            <a:spLocks noChangeShapeType="1"/>
          </p:cNvSpPr>
          <p:nvPr/>
        </p:nvSpPr>
        <p:spPr bwMode="auto">
          <a:xfrm flipH="1">
            <a:off x="4781550" y="19415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3" name="Line 111"/>
          <p:cNvSpPr>
            <a:spLocks noChangeShapeType="1"/>
          </p:cNvSpPr>
          <p:nvPr/>
        </p:nvSpPr>
        <p:spPr bwMode="auto">
          <a:xfrm flipH="1">
            <a:off x="4783138" y="19923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4" name="Line 112"/>
          <p:cNvSpPr>
            <a:spLocks noChangeShapeType="1"/>
          </p:cNvSpPr>
          <p:nvPr/>
        </p:nvSpPr>
        <p:spPr bwMode="auto">
          <a:xfrm flipH="1">
            <a:off x="4781550" y="20415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5" name="Line 113"/>
          <p:cNvSpPr>
            <a:spLocks noChangeShapeType="1"/>
          </p:cNvSpPr>
          <p:nvPr/>
        </p:nvSpPr>
        <p:spPr bwMode="auto">
          <a:xfrm flipH="1">
            <a:off x="4783138" y="20891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6" name="Line 114"/>
          <p:cNvSpPr>
            <a:spLocks noChangeShapeType="1"/>
          </p:cNvSpPr>
          <p:nvPr/>
        </p:nvSpPr>
        <p:spPr bwMode="auto">
          <a:xfrm flipH="1">
            <a:off x="5553075" y="154305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7" name="Line 115"/>
          <p:cNvSpPr>
            <a:spLocks noChangeShapeType="1"/>
          </p:cNvSpPr>
          <p:nvPr/>
        </p:nvSpPr>
        <p:spPr bwMode="auto">
          <a:xfrm flipH="1">
            <a:off x="5554663" y="15906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8" name="Line 116"/>
          <p:cNvSpPr>
            <a:spLocks noChangeShapeType="1"/>
          </p:cNvSpPr>
          <p:nvPr/>
        </p:nvSpPr>
        <p:spPr bwMode="auto">
          <a:xfrm flipH="1">
            <a:off x="5553075" y="164147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9" name="Line 117"/>
          <p:cNvSpPr>
            <a:spLocks noChangeShapeType="1"/>
          </p:cNvSpPr>
          <p:nvPr/>
        </p:nvSpPr>
        <p:spPr bwMode="auto">
          <a:xfrm flipH="1">
            <a:off x="5554663" y="16891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0" name="Line 118"/>
          <p:cNvSpPr>
            <a:spLocks noChangeShapeType="1"/>
          </p:cNvSpPr>
          <p:nvPr/>
        </p:nvSpPr>
        <p:spPr bwMode="auto">
          <a:xfrm flipH="1">
            <a:off x="5553075" y="17414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1" name="Line 119"/>
          <p:cNvSpPr>
            <a:spLocks noChangeShapeType="1"/>
          </p:cNvSpPr>
          <p:nvPr/>
        </p:nvSpPr>
        <p:spPr bwMode="auto">
          <a:xfrm flipH="1">
            <a:off x="5554663" y="17907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2" name="Line 120"/>
          <p:cNvSpPr>
            <a:spLocks noChangeShapeType="1"/>
          </p:cNvSpPr>
          <p:nvPr/>
        </p:nvSpPr>
        <p:spPr bwMode="auto">
          <a:xfrm flipH="1">
            <a:off x="5553075" y="18399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3" name="Line 121"/>
          <p:cNvSpPr>
            <a:spLocks noChangeShapeType="1"/>
          </p:cNvSpPr>
          <p:nvPr/>
        </p:nvSpPr>
        <p:spPr bwMode="auto">
          <a:xfrm flipH="1">
            <a:off x="5554663" y="188753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4" name="Line 122"/>
          <p:cNvSpPr>
            <a:spLocks noChangeShapeType="1"/>
          </p:cNvSpPr>
          <p:nvPr/>
        </p:nvSpPr>
        <p:spPr bwMode="auto">
          <a:xfrm flipH="1">
            <a:off x="5553075" y="19415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5" name="Line 123"/>
          <p:cNvSpPr>
            <a:spLocks noChangeShapeType="1"/>
          </p:cNvSpPr>
          <p:nvPr/>
        </p:nvSpPr>
        <p:spPr bwMode="auto">
          <a:xfrm flipH="1">
            <a:off x="5554663" y="19923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6" name="Line 124"/>
          <p:cNvSpPr>
            <a:spLocks noChangeShapeType="1"/>
          </p:cNvSpPr>
          <p:nvPr/>
        </p:nvSpPr>
        <p:spPr bwMode="auto">
          <a:xfrm flipH="1">
            <a:off x="5553075" y="20415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7" name="Line 125"/>
          <p:cNvSpPr>
            <a:spLocks noChangeShapeType="1"/>
          </p:cNvSpPr>
          <p:nvPr/>
        </p:nvSpPr>
        <p:spPr bwMode="auto">
          <a:xfrm flipH="1">
            <a:off x="5554663" y="20891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8" name="Line 126"/>
          <p:cNvSpPr>
            <a:spLocks noChangeShapeType="1"/>
          </p:cNvSpPr>
          <p:nvPr/>
        </p:nvSpPr>
        <p:spPr bwMode="auto">
          <a:xfrm flipH="1" flipV="1">
            <a:off x="5635625" y="3182938"/>
            <a:ext cx="404813" cy="37465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29" name="Text Box 127"/>
          <p:cNvSpPr txBox="1">
            <a:spLocks noChangeArrowheads="1"/>
          </p:cNvSpPr>
          <p:nvPr/>
        </p:nvSpPr>
        <p:spPr bwMode="auto">
          <a:xfrm>
            <a:off x="5562600" y="3614738"/>
            <a:ext cx="1219200" cy="387350"/>
          </a:xfrm>
          <a:prstGeom prst="rect">
            <a:avLst/>
          </a:prstGeom>
          <a:noFill/>
          <a:ln w="12700" cap="sq">
            <a:noFill/>
            <a:miter lim="800000"/>
            <a:headEnd type="none" w="sm" len="sm"/>
            <a:tailEnd type="none" w="sm" len="sm"/>
          </a:ln>
          <a:effectLst/>
        </p:spPr>
        <p:txBody>
          <a:bodyPr>
            <a:spAutoFit/>
          </a:bodyPr>
          <a:lstStyle/>
          <a:p>
            <a:pPr algn="l">
              <a:lnSpc>
                <a:spcPts val="800"/>
              </a:lnSpc>
              <a:spcBef>
                <a:spcPct val="50000"/>
              </a:spcBef>
            </a:pPr>
            <a:r>
              <a:rPr lang="en-US" sz="1200">
                <a:latin typeface="Times New Roman" pitchFamily="18" charset="0"/>
              </a:rPr>
              <a:t>Wordline driver</a:t>
            </a:r>
          </a:p>
          <a:p>
            <a:pPr algn="l">
              <a:lnSpc>
                <a:spcPts val="800"/>
              </a:lnSpc>
              <a:spcBef>
                <a:spcPct val="50000"/>
              </a:spcBef>
            </a:pPr>
            <a:r>
              <a:rPr lang="en-US" sz="1200">
                <a:latin typeface="Times New Roman" pitchFamily="18" charset="0"/>
              </a:rPr>
              <a:t>and decoder</a:t>
            </a:r>
          </a:p>
        </p:txBody>
      </p:sp>
      <p:cxnSp>
        <p:nvCxnSpPr>
          <p:cNvPr id="131" name="Straight Connector 130"/>
          <p:cNvCxnSpPr/>
          <p:nvPr/>
        </p:nvCxnSpPr>
        <p:spPr bwMode="auto">
          <a:xfrm>
            <a:off x="1371600" y="2209800"/>
            <a:ext cx="17526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5" name="Straight Connector 134"/>
          <p:cNvCxnSpPr/>
          <p:nvPr/>
        </p:nvCxnSpPr>
        <p:spPr bwMode="auto">
          <a:xfrm rot="5400000">
            <a:off x="2285206" y="2133600"/>
            <a:ext cx="1524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6" name="Straight Connector 135"/>
          <p:cNvCxnSpPr/>
          <p:nvPr/>
        </p:nvCxnSpPr>
        <p:spPr bwMode="auto">
          <a:xfrm rot="5400000">
            <a:off x="2896394" y="2132806"/>
            <a:ext cx="1524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7" name="Straight Connector 136"/>
          <p:cNvCxnSpPr/>
          <p:nvPr/>
        </p:nvCxnSpPr>
        <p:spPr bwMode="auto">
          <a:xfrm rot="5400000">
            <a:off x="2209800" y="2362200"/>
            <a:ext cx="3048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47" name="Straight Connector 146"/>
          <p:cNvCxnSpPr/>
          <p:nvPr/>
        </p:nvCxnSpPr>
        <p:spPr bwMode="auto">
          <a:xfrm rot="5400000">
            <a:off x="2820194" y="2361406"/>
            <a:ext cx="3048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50" name="Straight Connector 149"/>
          <p:cNvCxnSpPr/>
          <p:nvPr/>
        </p:nvCxnSpPr>
        <p:spPr bwMode="auto">
          <a:xfrm>
            <a:off x="1447800" y="2318544"/>
            <a:ext cx="17526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cxnSp>
        <p:nvCxnSpPr>
          <p:cNvPr id="151" name="Straight Connector 150"/>
          <p:cNvCxnSpPr/>
          <p:nvPr/>
        </p:nvCxnSpPr>
        <p:spPr bwMode="auto">
          <a:xfrm rot="5400000">
            <a:off x="2361406" y="2132806"/>
            <a:ext cx="1524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cxnSp>
        <p:nvCxnSpPr>
          <p:cNvPr id="152" name="Straight Connector 151"/>
          <p:cNvCxnSpPr/>
          <p:nvPr/>
        </p:nvCxnSpPr>
        <p:spPr bwMode="auto">
          <a:xfrm rot="5400000">
            <a:off x="2972594" y="2132012"/>
            <a:ext cx="1524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cxnSp>
        <p:nvCxnSpPr>
          <p:cNvPr id="153" name="Straight Connector 152"/>
          <p:cNvCxnSpPr/>
          <p:nvPr/>
        </p:nvCxnSpPr>
        <p:spPr bwMode="auto">
          <a:xfrm rot="5400000">
            <a:off x="2286000" y="2361406"/>
            <a:ext cx="3048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cxnSp>
        <p:nvCxnSpPr>
          <p:cNvPr id="154" name="Straight Connector 153"/>
          <p:cNvCxnSpPr/>
          <p:nvPr/>
        </p:nvCxnSpPr>
        <p:spPr bwMode="auto">
          <a:xfrm rot="5400000">
            <a:off x="2896394" y="2360612"/>
            <a:ext cx="3048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Methodology</a:t>
            </a:r>
            <a:endParaRPr lang="en-US" dirty="0"/>
          </a:p>
        </p:txBody>
      </p:sp>
      <p:sp>
        <p:nvSpPr>
          <p:cNvPr id="3" name="Content Placeholder 2"/>
          <p:cNvSpPr>
            <a:spLocks noGrp="1"/>
          </p:cNvSpPr>
          <p:nvPr>
            <p:ph idx="1"/>
          </p:nvPr>
        </p:nvSpPr>
        <p:spPr/>
        <p:txBody>
          <a:bodyPr/>
          <a:lstStyle/>
          <a:p>
            <a:r>
              <a:rPr lang="en-US" dirty="0" smtClean="0"/>
              <a:t>SPEC CPU 2000</a:t>
            </a:r>
          </a:p>
          <a:p>
            <a:r>
              <a:rPr lang="en-US" dirty="0" err="1" smtClean="0"/>
              <a:t>Sim</a:t>
            </a:r>
            <a:r>
              <a:rPr lang="en-US" dirty="0" smtClean="0"/>
              <a:t>-Alpha</a:t>
            </a:r>
          </a:p>
          <a:p>
            <a:r>
              <a:rPr lang="en-US" dirty="0" smtClean="0"/>
              <a:t>CACTI</a:t>
            </a:r>
          </a:p>
          <a:p>
            <a:r>
              <a:rPr lang="en-US" dirty="0" smtClean="0"/>
              <a:t>8 FO4 cycle time</a:t>
            </a:r>
          </a:p>
          <a:p>
            <a:r>
              <a:rPr lang="en-US" dirty="0" smtClean="0"/>
              <a:t>132 cycles to main memory</a:t>
            </a:r>
          </a:p>
          <a:p>
            <a:r>
              <a:rPr lang="en-US" dirty="0" smtClean="0"/>
              <a:t>Skip and execute a sample</a:t>
            </a:r>
          </a:p>
          <a:p>
            <a:r>
              <a:rPr lang="en-US" dirty="0" smtClean="0"/>
              <a:t>Technology Nodes</a:t>
            </a:r>
          </a:p>
          <a:p>
            <a:pPr lvl="1"/>
            <a:r>
              <a:rPr lang="en-US" dirty="0" smtClean="0"/>
              <a:t>130nm, 100nm, 70nm, 50nm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UCA Scaling – 130nm to 50nm</a:t>
            </a:r>
            <a:endParaRPr lang="en-US" dirty="0"/>
          </a:p>
        </p:txBody>
      </p:sp>
      <p:graphicFrame>
        <p:nvGraphicFramePr>
          <p:cNvPr id="4" name="Content Placeholder 3"/>
          <p:cNvGraphicFramePr>
            <a:graphicFrameLocks noGrp="1"/>
          </p:cNvGraphicFramePr>
          <p:nvPr>
            <p:ph idx="4294967295"/>
          </p:nvPr>
        </p:nvGraphicFramePr>
        <p:xfrm>
          <a:off x="0" y="304800"/>
          <a:ext cx="3886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419600" y="381000"/>
          <a:ext cx="45720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0" y="3276600"/>
          <a:ext cx="3886200"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4343400" y="3276600"/>
          <a:ext cx="4572000"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57200" y="6248400"/>
            <a:ext cx="8530092" cy="400110"/>
          </a:xfrm>
          <a:prstGeom prst="rect">
            <a:avLst/>
          </a:prstGeom>
          <a:noFill/>
        </p:spPr>
        <p:txBody>
          <a:bodyPr wrap="none" rtlCol="0">
            <a:spAutoFit/>
          </a:bodyPr>
          <a:lstStyle/>
          <a:p>
            <a:r>
              <a:rPr lang="en-US" sz="2000" b="1" dirty="0" smtClean="0">
                <a:solidFill>
                  <a:srgbClr val="C00000"/>
                </a:solidFill>
              </a:rPr>
              <a:t>Relative Latency and Performance Degrade as Technology Improves</a:t>
            </a: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46038"/>
            <a:ext cx="8915400" cy="258762"/>
          </a:xfrm>
        </p:spPr>
        <p:txBody>
          <a:bodyPr/>
          <a:lstStyle/>
          <a:p>
            <a:r>
              <a:rPr lang="en-US" dirty="0" smtClean="0"/>
              <a:t>Why?</a:t>
            </a:r>
            <a:endParaRPr lang="en-US" dirty="0"/>
          </a:p>
        </p:txBody>
      </p:sp>
      <p:sp>
        <p:nvSpPr>
          <p:cNvPr id="7" name="Content Placeholder 2"/>
          <p:cNvSpPr txBox="1">
            <a:spLocks/>
          </p:cNvSpPr>
          <p:nvPr/>
        </p:nvSpPr>
        <p:spPr bwMode="auto">
          <a:xfrm>
            <a:off x="0" y="381000"/>
            <a:ext cx="9144000" cy="617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Helps</a:t>
            </a:r>
            <a:r>
              <a:rPr kumimoji="0" lang="en-US" sz="2800" b="0" i="0" u="none" strike="noStrike" kern="0" cap="none" spc="0" normalizeH="0" noProof="0" dirty="0" smtClean="0">
                <a:ln>
                  <a:noFill/>
                </a:ln>
                <a:solidFill>
                  <a:schemeClr val="tx1"/>
                </a:solidFill>
                <a:effectLst/>
                <a:uLnTx/>
                <a:uFillTx/>
                <a:latin typeface="+mn-lt"/>
                <a:ea typeface="+mn-ea"/>
                <a:cs typeface="+mn-cs"/>
              </a:rPr>
              <a:t> with Performance and Energy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800" kern="0" baseline="0" dirty="0">
              <a:latin typeface="+mn-lt"/>
            </a:endParaRPr>
          </a:p>
          <a:p>
            <a:pPr marL="800100" lvl="1" indent="-342900">
              <a:spcBef>
                <a:spcPct val="20000"/>
              </a:spcBef>
              <a:buFontTx/>
              <a:buChar char="•"/>
            </a:pPr>
            <a:r>
              <a:rPr kumimoji="0" lang="en-US" sz="2800" b="0" i="0" u="none" strike="noStrike" kern="0" cap="none" spc="0" normalizeH="0" noProof="0" dirty="0" smtClean="0">
                <a:ln>
                  <a:noFill/>
                </a:ln>
                <a:solidFill>
                  <a:schemeClr val="tx1"/>
                </a:solidFill>
                <a:effectLst/>
                <a:uLnTx/>
                <a:uFillTx/>
                <a:latin typeface="+mn-lt"/>
                <a:ea typeface="+mn-ea"/>
                <a:cs typeface="+mn-cs"/>
              </a:rPr>
              <a:t>Find graph with perfect vs. realistic memory system</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UCA Discussion</a:t>
            </a:r>
            <a:endParaRPr lang="en-US" dirty="0"/>
          </a:p>
        </p:txBody>
      </p:sp>
      <p:sp>
        <p:nvSpPr>
          <p:cNvPr id="3" name="Content Placeholder 2"/>
          <p:cNvSpPr>
            <a:spLocks noGrp="1"/>
          </p:cNvSpPr>
          <p:nvPr>
            <p:ph idx="1"/>
          </p:nvPr>
        </p:nvSpPr>
        <p:spPr/>
        <p:txBody>
          <a:bodyPr/>
          <a:lstStyle/>
          <a:p>
            <a:r>
              <a:rPr lang="en-US" dirty="0" smtClean="0"/>
              <a:t>Loaded Latency: Contention</a:t>
            </a:r>
          </a:p>
          <a:p>
            <a:pPr lvl="1"/>
            <a:r>
              <a:rPr lang="en-US" dirty="0" smtClean="0"/>
              <a:t>Bank</a:t>
            </a:r>
          </a:p>
          <a:p>
            <a:pPr lvl="1"/>
            <a:r>
              <a:rPr lang="en-US" dirty="0" smtClean="0"/>
              <a:t>Channel</a:t>
            </a:r>
          </a:p>
          <a:p>
            <a:pPr lvl="2"/>
            <a:r>
              <a:rPr lang="en-US" dirty="0" smtClean="0"/>
              <a:t>Bank may be free but path to it is not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Multi-Level Cache</a:t>
            </a:r>
            <a:endParaRPr lang="en-US" dirty="0"/>
          </a:p>
        </p:txBody>
      </p:sp>
      <p:sp>
        <p:nvSpPr>
          <p:cNvPr id="3" name="Content Placeholder 2"/>
          <p:cNvSpPr>
            <a:spLocks noGrp="1"/>
          </p:cNvSpPr>
          <p:nvPr>
            <p:ph idx="1"/>
          </p:nvPr>
        </p:nvSpPr>
        <p:spPr/>
        <p:txBody>
          <a:bodyPr/>
          <a:lstStyle/>
          <a:p>
            <a:r>
              <a:rPr lang="en-US" dirty="0" smtClean="0"/>
              <a:t>Conventional Hierarchy</a:t>
            </a:r>
            <a:endParaRPr lang="en-US" dirty="0"/>
          </a:p>
        </p:txBody>
      </p:sp>
      <p:sp>
        <p:nvSpPr>
          <p:cNvPr id="5" name="Rectangle 4"/>
          <p:cNvSpPr/>
          <p:nvPr/>
        </p:nvSpPr>
        <p:spPr bwMode="auto">
          <a:xfrm>
            <a:off x="2743200" y="1295400"/>
            <a:ext cx="2895600" cy="2667000"/>
          </a:xfrm>
          <a:prstGeom prst="rect">
            <a:avLst/>
          </a:prstGeom>
          <a:solidFill>
            <a:srgbClr val="FFFF99"/>
          </a:solid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L3</a:t>
            </a:r>
          </a:p>
        </p:txBody>
      </p:sp>
      <p:cxnSp>
        <p:nvCxnSpPr>
          <p:cNvPr id="6" name="Straight Connector 5"/>
          <p:cNvCxnSpPr/>
          <p:nvPr/>
        </p:nvCxnSpPr>
        <p:spPr bwMode="auto">
          <a:xfrm>
            <a:off x="2057400" y="2590800"/>
            <a:ext cx="685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sp>
        <p:nvSpPr>
          <p:cNvPr id="7" name="Content Placeholder 2"/>
          <p:cNvSpPr txBox="1">
            <a:spLocks/>
          </p:cNvSpPr>
          <p:nvPr/>
        </p:nvSpPr>
        <p:spPr bwMode="auto">
          <a:xfrm>
            <a:off x="0" y="41910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mn-lt"/>
              </a:rPr>
              <a:t>Common Usage:</a:t>
            </a:r>
          </a:p>
          <a:p>
            <a:pPr marL="800100" lvl="1" indent="-342900">
              <a:spcBef>
                <a:spcPct val="20000"/>
              </a:spcBef>
              <a:buFontTx/>
              <a:buChar char="•"/>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Serial-</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Acces</a:t>
            </a:r>
            <a:r>
              <a:rPr lang="en-US" sz="2800" b="1" kern="0" baseline="0" dirty="0" smtClean="0">
                <a:latin typeface="+mn-lt"/>
              </a:rPr>
              <a:t>s</a:t>
            </a:r>
            <a:r>
              <a:rPr lang="en-US" sz="2800" b="1" kern="0" dirty="0" smtClean="0">
                <a:latin typeface="+mn-lt"/>
              </a:rPr>
              <a:t> </a:t>
            </a:r>
            <a:r>
              <a:rPr lang="en-US" sz="2800" kern="0" dirty="0" smtClean="0">
                <a:latin typeface="+mn-lt"/>
              </a:rPr>
              <a:t>for Energy and Bandwidth Reduction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i="0" u="none" strike="noStrike" kern="0" cap="none" spc="0" normalizeH="0" baseline="0" noProof="0" dirty="0" smtClean="0">
                <a:ln>
                  <a:noFill/>
                </a:ln>
                <a:solidFill>
                  <a:schemeClr val="tx1"/>
                </a:solidFill>
                <a:effectLst/>
                <a:uLnTx/>
                <a:uFillTx/>
                <a:latin typeface="+mn-lt"/>
                <a:ea typeface="+mn-ea"/>
                <a:cs typeface="+mn-cs"/>
              </a:rPr>
              <a:t>This</a:t>
            </a:r>
            <a:r>
              <a:rPr kumimoji="0" lang="en-US" sz="2800" i="0" u="none" strike="noStrike" kern="0" cap="none" spc="0" normalizeH="0" noProof="0" dirty="0" smtClean="0">
                <a:ln>
                  <a:noFill/>
                </a:ln>
                <a:solidFill>
                  <a:schemeClr val="tx1"/>
                </a:solidFill>
                <a:effectLst/>
                <a:uLnTx/>
                <a:uFillTx/>
                <a:latin typeface="+mn-lt"/>
                <a:ea typeface="+mn-ea"/>
                <a:cs typeface="+mn-cs"/>
              </a:rPr>
              <a:t> paper: </a:t>
            </a:r>
          </a:p>
          <a:p>
            <a:pPr marL="800100" lvl="1" indent="-342900">
              <a:spcBef>
                <a:spcPct val="20000"/>
              </a:spcBef>
              <a:buFontTx/>
              <a:buChar char="•"/>
              <a:defRPr/>
            </a:pPr>
            <a:r>
              <a:rPr kumimoji="0" lang="en-US" sz="2800" b="1" i="0" u="none" strike="noStrike" kern="0" cap="none" spc="0" normalizeH="0" noProof="0" dirty="0" smtClean="0">
                <a:ln>
                  <a:noFill/>
                </a:ln>
                <a:solidFill>
                  <a:schemeClr val="tx1"/>
                </a:solidFill>
                <a:effectLst/>
                <a:uLnTx/>
                <a:uFillTx/>
                <a:latin typeface="+mn-lt"/>
                <a:ea typeface="+mn-ea"/>
                <a:cs typeface="+mn-cs"/>
              </a:rPr>
              <a:t>Parallel Access</a:t>
            </a:r>
          </a:p>
          <a:p>
            <a:pPr marL="800100" lvl="1" indent="-342900">
              <a:spcBef>
                <a:spcPct val="20000"/>
              </a:spcBef>
              <a:buFontTx/>
              <a:buChar char="•"/>
            </a:pPr>
            <a:r>
              <a:rPr lang="en-US" sz="2800" kern="0" baseline="0" dirty="0" smtClean="0">
                <a:latin typeface="+mn-lt"/>
              </a:rPr>
              <a:t>Prove</a:t>
            </a:r>
            <a:r>
              <a:rPr lang="en-US" sz="2800" kern="0" dirty="0" smtClean="0">
                <a:latin typeface="+mn-lt"/>
              </a:rPr>
              <a:t> that even then their design is better</a:t>
            </a:r>
            <a:endParaRPr kumimoji="0" lang="en-US" sz="2800" i="0" u="none" strike="noStrike" kern="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bwMode="auto">
          <a:xfrm>
            <a:off x="2743200" y="2057400"/>
            <a:ext cx="1219200" cy="1143000"/>
          </a:xfrm>
          <a:prstGeom prst="rect">
            <a:avLst/>
          </a:prstGeom>
          <a:solidFill>
            <a:srgbClr val="92D050"/>
          </a:solid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ML-UCA Evaluation</a:t>
            </a:r>
            <a:endParaRPr lang="en-US" dirty="0"/>
          </a:p>
        </p:txBody>
      </p:sp>
      <p:sp>
        <p:nvSpPr>
          <p:cNvPr id="3" name="Content Placeholder 2"/>
          <p:cNvSpPr>
            <a:spLocks noGrp="1"/>
          </p:cNvSpPr>
          <p:nvPr>
            <p:ph idx="1"/>
          </p:nvPr>
        </p:nvSpPr>
        <p:spPr>
          <a:xfrm>
            <a:off x="5181600" y="381000"/>
            <a:ext cx="3962400" cy="6477000"/>
          </a:xfrm>
        </p:spPr>
        <p:txBody>
          <a:bodyPr/>
          <a:lstStyle/>
          <a:p>
            <a:r>
              <a:rPr lang="en-US" dirty="0" smtClean="0"/>
              <a:t>Better than UCA</a:t>
            </a:r>
          </a:p>
          <a:p>
            <a:r>
              <a:rPr lang="en-US" dirty="0" smtClean="0"/>
              <a:t>Performance Saturates at 70nm</a:t>
            </a:r>
          </a:p>
          <a:p>
            <a:r>
              <a:rPr lang="en-US" dirty="0" smtClean="0"/>
              <a:t>No benefit from larger cache at 50nm</a:t>
            </a:r>
            <a:endParaRPr lang="en-US" dirty="0"/>
          </a:p>
        </p:txBody>
      </p:sp>
      <p:graphicFrame>
        <p:nvGraphicFramePr>
          <p:cNvPr id="4" name="Chart 3"/>
          <p:cNvGraphicFramePr/>
          <p:nvPr/>
        </p:nvGraphicFramePr>
        <p:xfrm>
          <a:off x="0" y="381000"/>
          <a:ext cx="48768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0" y="3733800"/>
          <a:ext cx="5181600" cy="3124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S-NUCA-1</a:t>
            </a:r>
            <a:endParaRPr lang="en-US" dirty="0"/>
          </a:p>
        </p:txBody>
      </p:sp>
      <p:sp>
        <p:nvSpPr>
          <p:cNvPr id="3" name="Content Placeholder 2"/>
          <p:cNvSpPr>
            <a:spLocks noGrp="1"/>
          </p:cNvSpPr>
          <p:nvPr>
            <p:ph idx="1"/>
          </p:nvPr>
        </p:nvSpPr>
        <p:spPr>
          <a:xfrm>
            <a:off x="0" y="381000"/>
            <a:ext cx="9144000" cy="685800"/>
          </a:xfrm>
        </p:spPr>
        <p:txBody>
          <a:bodyPr/>
          <a:lstStyle/>
          <a:p>
            <a:r>
              <a:rPr lang="en-US" dirty="0" smtClean="0"/>
              <a:t>Static NUCA with per bank set busses</a:t>
            </a:r>
            <a:endParaRPr lang="en-US" dirty="0"/>
          </a:p>
        </p:txBody>
      </p:sp>
      <p:pic>
        <p:nvPicPr>
          <p:cNvPr id="4" name="Picture 5"/>
          <p:cNvPicPr>
            <a:picLocks noChangeAspect="1" noChangeArrowheads="1"/>
          </p:cNvPicPr>
          <p:nvPr/>
        </p:nvPicPr>
        <p:blipFill>
          <a:blip r:embed="rId2"/>
          <a:srcRect/>
          <a:stretch>
            <a:fillRect/>
          </a:stretch>
        </p:blipFill>
        <p:spPr bwMode="auto">
          <a:xfrm>
            <a:off x="0" y="838200"/>
            <a:ext cx="4578112" cy="2667000"/>
          </a:xfrm>
          <a:prstGeom prst="rect">
            <a:avLst/>
          </a:prstGeom>
          <a:noFill/>
          <a:ln w="12700" algn="ctr">
            <a:noFill/>
            <a:miter lim="800000"/>
            <a:headEnd/>
            <a:tailEnd/>
          </a:ln>
          <a:effectLst/>
        </p:spPr>
      </p:pic>
      <p:sp>
        <p:nvSpPr>
          <p:cNvPr id="7" name="Line 9"/>
          <p:cNvSpPr>
            <a:spLocks noChangeShapeType="1"/>
          </p:cNvSpPr>
          <p:nvPr/>
        </p:nvSpPr>
        <p:spPr bwMode="auto">
          <a:xfrm flipH="1">
            <a:off x="4916488" y="2016125"/>
            <a:ext cx="179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8" name="Line 10"/>
          <p:cNvSpPr>
            <a:spLocks noChangeShapeType="1"/>
          </p:cNvSpPr>
          <p:nvPr/>
        </p:nvSpPr>
        <p:spPr bwMode="auto">
          <a:xfrm>
            <a:off x="4916488" y="2016125"/>
            <a:ext cx="0" cy="274638"/>
          </a:xfrm>
          <a:prstGeom prst="line">
            <a:avLst/>
          </a:prstGeom>
          <a:noFill/>
          <a:ln w="28575" cap="sq">
            <a:solidFill>
              <a:srgbClr val="FFFF00"/>
            </a:solidFill>
            <a:round/>
            <a:headEnd type="none" w="sm" len="sm"/>
            <a:tailEnd type="none" w="sm" len="sm"/>
          </a:ln>
          <a:effectLst/>
        </p:spPr>
        <p:txBody>
          <a:bodyPr/>
          <a:lstStyle/>
          <a:p>
            <a:endParaRPr lang="en-US"/>
          </a:p>
        </p:txBody>
      </p:sp>
      <p:sp>
        <p:nvSpPr>
          <p:cNvPr id="9" name="Line 11"/>
          <p:cNvSpPr>
            <a:spLocks noChangeShapeType="1"/>
          </p:cNvSpPr>
          <p:nvPr/>
        </p:nvSpPr>
        <p:spPr bwMode="auto">
          <a:xfrm flipH="1">
            <a:off x="4356100" y="2290763"/>
            <a:ext cx="560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0" name="Line 12"/>
          <p:cNvSpPr>
            <a:spLocks noChangeShapeType="1"/>
          </p:cNvSpPr>
          <p:nvPr/>
        </p:nvSpPr>
        <p:spPr bwMode="auto">
          <a:xfrm flipH="1">
            <a:off x="5522913" y="2016125"/>
            <a:ext cx="179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1" name="Line 13"/>
          <p:cNvSpPr>
            <a:spLocks noChangeShapeType="1"/>
          </p:cNvSpPr>
          <p:nvPr/>
        </p:nvSpPr>
        <p:spPr bwMode="auto">
          <a:xfrm>
            <a:off x="5522913" y="2016125"/>
            <a:ext cx="0" cy="34925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2" name="Line 14"/>
          <p:cNvSpPr>
            <a:spLocks noChangeShapeType="1"/>
          </p:cNvSpPr>
          <p:nvPr/>
        </p:nvSpPr>
        <p:spPr bwMode="auto">
          <a:xfrm>
            <a:off x="4352925" y="2371725"/>
            <a:ext cx="11699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3" name="Line 15"/>
          <p:cNvSpPr>
            <a:spLocks noChangeShapeType="1"/>
          </p:cNvSpPr>
          <p:nvPr/>
        </p:nvSpPr>
        <p:spPr bwMode="auto">
          <a:xfrm flipH="1">
            <a:off x="4916488" y="2887663"/>
            <a:ext cx="179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4" name="Line 16"/>
          <p:cNvSpPr>
            <a:spLocks noChangeShapeType="1"/>
          </p:cNvSpPr>
          <p:nvPr/>
        </p:nvSpPr>
        <p:spPr bwMode="auto">
          <a:xfrm flipV="1">
            <a:off x="4916488" y="2563813"/>
            <a:ext cx="0" cy="32385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5" name="Line 17"/>
          <p:cNvSpPr>
            <a:spLocks noChangeShapeType="1"/>
          </p:cNvSpPr>
          <p:nvPr/>
        </p:nvSpPr>
        <p:spPr bwMode="auto">
          <a:xfrm flipH="1">
            <a:off x="4356100" y="2563813"/>
            <a:ext cx="560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6" name="Line 18"/>
          <p:cNvSpPr>
            <a:spLocks noChangeShapeType="1"/>
          </p:cNvSpPr>
          <p:nvPr/>
        </p:nvSpPr>
        <p:spPr bwMode="auto">
          <a:xfrm flipH="1">
            <a:off x="5522913" y="2887663"/>
            <a:ext cx="179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7" name="Line 19"/>
          <p:cNvSpPr>
            <a:spLocks noChangeShapeType="1"/>
          </p:cNvSpPr>
          <p:nvPr/>
        </p:nvSpPr>
        <p:spPr bwMode="auto">
          <a:xfrm flipV="1">
            <a:off x="5522913" y="2489200"/>
            <a:ext cx="0" cy="398463"/>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8" name="Line 20"/>
          <p:cNvSpPr>
            <a:spLocks noChangeShapeType="1"/>
          </p:cNvSpPr>
          <p:nvPr/>
        </p:nvSpPr>
        <p:spPr bwMode="auto">
          <a:xfrm flipH="1">
            <a:off x="4356100" y="2487613"/>
            <a:ext cx="1166813"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9" name="Line 21"/>
          <p:cNvSpPr>
            <a:spLocks noChangeShapeType="1"/>
          </p:cNvSpPr>
          <p:nvPr/>
        </p:nvSpPr>
        <p:spPr bwMode="auto">
          <a:xfrm flipH="1">
            <a:off x="4984750" y="2098675"/>
            <a:ext cx="111125"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0" name="Line 22"/>
          <p:cNvSpPr>
            <a:spLocks noChangeShapeType="1"/>
          </p:cNvSpPr>
          <p:nvPr/>
        </p:nvSpPr>
        <p:spPr bwMode="auto">
          <a:xfrm>
            <a:off x="4984750" y="2098675"/>
            <a:ext cx="0" cy="225425"/>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1" name="Line 23"/>
          <p:cNvSpPr>
            <a:spLocks noChangeShapeType="1"/>
          </p:cNvSpPr>
          <p:nvPr/>
        </p:nvSpPr>
        <p:spPr bwMode="auto">
          <a:xfrm flipH="1">
            <a:off x="4356100" y="2332038"/>
            <a:ext cx="62865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2" name="Line 24"/>
          <p:cNvSpPr>
            <a:spLocks noChangeShapeType="1"/>
          </p:cNvSpPr>
          <p:nvPr/>
        </p:nvSpPr>
        <p:spPr bwMode="auto">
          <a:xfrm>
            <a:off x="4356100" y="2522538"/>
            <a:ext cx="62865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3" name="Line 25"/>
          <p:cNvSpPr>
            <a:spLocks noChangeShapeType="1"/>
          </p:cNvSpPr>
          <p:nvPr/>
        </p:nvSpPr>
        <p:spPr bwMode="auto">
          <a:xfrm>
            <a:off x="4984750" y="2522538"/>
            <a:ext cx="0" cy="27305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4" name="Line 26"/>
          <p:cNvSpPr>
            <a:spLocks noChangeShapeType="1"/>
          </p:cNvSpPr>
          <p:nvPr/>
        </p:nvSpPr>
        <p:spPr bwMode="auto">
          <a:xfrm>
            <a:off x="4984750" y="2795588"/>
            <a:ext cx="111125"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5" name="Line 27"/>
          <p:cNvSpPr>
            <a:spLocks noChangeShapeType="1"/>
          </p:cNvSpPr>
          <p:nvPr/>
        </p:nvSpPr>
        <p:spPr bwMode="auto">
          <a:xfrm>
            <a:off x="4351338" y="2405063"/>
            <a:ext cx="1262063"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6" name="Line 28"/>
          <p:cNvSpPr>
            <a:spLocks noChangeShapeType="1"/>
          </p:cNvSpPr>
          <p:nvPr/>
        </p:nvSpPr>
        <p:spPr bwMode="auto">
          <a:xfrm flipV="1">
            <a:off x="5613400" y="2081213"/>
            <a:ext cx="0" cy="32385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7" name="Line 29"/>
          <p:cNvSpPr>
            <a:spLocks noChangeShapeType="1"/>
          </p:cNvSpPr>
          <p:nvPr/>
        </p:nvSpPr>
        <p:spPr bwMode="auto">
          <a:xfrm>
            <a:off x="5613400" y="2081213"/>
            <a:ext cx="889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8" name="Line 30"/>
          <p:cNvSpPr>
            <a:spLocks noChangeShapeType="1"/>
          </p:cNvSpPr>
          <p:nvPr/>
        </p:nvSpPr>
        <p:spPr bwMode="auto">
          <a:xfrm>
            <a:off x="4340225" y="2439988"/>
            <a:ext cx="1281113"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9" name="Line 31"/>
          <p:cNvSpPr>
            <a:spLocks noChangeShapeType="1"/>
          </p:cNvSpPr>
          <p:nvPr/>
        </p:nvSpPr>
        <p:spPr bwMode="auto">
          <a:xfrm>
            <a:off x="5621338" y="2439988"/>
            <a:ext cx="0" cy="373063"/>
          </a:xfrm>
          <a:prstGeom prst="line">
            <a:avLst/>
          </a:prstGeom>
          <a:noFill/>
          <a:ln w="28575" cap="sq">
            <a:solidFill>
              <a:srgbClr val="FFFF00"/>
            </a:solidFill>
            <a:round/>
            <a:headEnd type="none" w="sm" len="sm"/>
            <a:tailEnd type="none" w="sm" len="sm"/>
          </a:ln>
          <a:effectLst/>
        </p:spPr>
        <p:txBody>
          <a:bodyPr/>
          <a:lstStyle/>
          <a:p>
            <a:endParaRPr lang="en-US"/>
          </a:p>
        </p:txBody>
      </p:sp>
      <p:sp>
        <p:nvSpPr>
          <p:cNvPr id="30" name="Line 32"/>
          <p:cNvSpPr>
            <a:spLocks noChangeShapeType="1"/>
          </p:cNvSpPr>
          <p:nvPr/>
        </p:nvSpPr>
        <p:spPr bwMode="auto">
          <a:xfrm>
            <a:off x="5621338" y="2813050"/>
            <a:ext cx="8890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31" name="Rectangle 33"/>
          <p:cNvSpPr>
            <a:spLocks noChangeArrowheads="1"/>
          </p:cNvSpPr>
          <p:nvPr/>
        </p:nvSpPr>
        <p:spPr bwMode="auto">
          <a:xfrm>
            <a:off x="5095875" y="1817688"/>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2" name="Rectangle 34"/>
          <p:cNvSpPr>
            <a:spLocks noChangeArrowheads="1"/>
          </p:cNvSpPr>
          <p:nvPr/>
        </p:nvSpPr>
        <p:spPr bwMode="auto">
          <a:xfrm>
            <a:off x="5702300" y="1817688"/>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3" name="Rectangle 35"/>
          <p:cNvSpPr>
            <a:spLocks noChangeArrowheads="1"/>
          </p:cNvSpPr>
          <p:nvPr/>
        </p:nvSpPr>
        <p:spPr bwMode="auto">
          <a:xfrm>
            <a:off x="5105400" y="2667000"/>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4" name="Rectangle 36"/>
          <p:cNvSpPr>
            <a:spLocks noChangeArrowheads="1"/>
          </p:cNvSpPr>
          <p:nvPr/>
        </p:nvSpPr>
        <p:spPr bwMode="auto">
          <a:xfrm>
            <a:off x="5702300" y="2663825"/>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5" name="Rectangle 37"/>
          <p:cNvSpPr>
            <a:spLocks noChangeArrowheads="1"/>
          </p:cNvSpPr>
          <p:nvPr/>
        </p:nvSpPr>
        <p:spPr bwMode="auto">
          <a:xfrm>
            <a:off x="6937375" y="1668463"/>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8"/>
          <p:cNvSpPr>
            <a:spLocks noChangeArrowheads="1"/>
          </p:cNvSpPr>
          <p:nvPr/>
        </p:nvSpPr>
        <p:spPr bwMode="auto">
          <a:xfrm>
            <a:off x="7094538" y="1668463"/>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37" name="Rectangle 39"/>
          <p:cNvSpPr>
            <a:spLocks noChangeArrowheads="1"/>
          </p:cNvSpPr>
          <p:nvPr/>
        </p:nvSpPr>
        <p:spPr bwMode="auto">
          <a:xfrm>
            <a:off x="7273925" y="16684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38" name="Rectangle 40"/>
          <p:cNvSpPr>
            <a:spLocks noChangeArrowheads="1"/>
          </p:cNvSpPr>
          <p:nvPr/>
        </p:nvSpPr>
        <p:spPr bwMode="auto">
          <a:xfrm>
            <a:off x="8037513" y="16684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39" name="Rectangle 41"/>
          <p:cNvSpPr>
            <a:spLocks noChangeArrowheads="1"/>
          </p:cNvSpPr>
          <p:nvPr/>
        </p:nvSpPr>
        <p:spPr bwMode="auto">
          <a:xfrm>
            <a:off x="7273925" y="2265363"/>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40" name="Rectangle 42"/>
          <p:cNvSpPr>
            <a:spLocks noChangeArrowheads="1"/>
          </p:cNvSpPr>
          <p:nvPr/>
        </p:nvSpPr>
        <p:spPr bwMode="auto">
          <a:xfrm>
            <a:off x="8037513" y="2265363"/>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41" name="Line 43"/>
          <p:cNvSpPr>
            <a:spLocks noChangeShapeType="1"/>
          </p:cNvSpPr>
          <p:nvPr/>
        </p:nvSpPr>
        <p:spPr bwMode="auto">
          <a:xfrm flipV="1">
            <a:off x="7058025" y="1668463"/>
            <a:ext cx="0" cy="181610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42" name="Line 44"/>
          <p:cNvSpPr>
            <a:spLocks noChangeShapeType="1"/>
          </p:cNvSpPr>
          <p:nvPr/>
        </p:nvSpPr>
        <p:spPr bwMode="auto">
          <a:xfrm flipV="1">
            <a:off x="7947025" y="1692275"/>
            <a:ext cx="0" cy="181610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43" name="Line 45"/>
          <p:cNvSpPr>
            <a:spLocks noChangeShapeType="1"/>
          </p:cNvSpPr>
          <p:nvPr/>
        </p:nvSpPr>
        <p:spPr bwMode="auto">
          <a:xfrm>
            <a:off x="6869113" y="1743075"/>
            <a:ext cx="1909763"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4" name="Line 46"/>
          <p:cNvSpPr>
            <a:spLocks noChangeShapeType="1"/>
          </p:cNvSpPr>
          <p:nvPr/>
        </p:nvSpPr>
        <p:spPr bwMode="auto">
          <a:xfrm>
            <a:off x="6870700" y="1790700"/>
            <a:ext cx="1908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5" name="Line 47"/>
          <p:cNvSpPr>
            <a:spLocks noChangeShapeType="1"/>
          </p:cNvSpPr>
          <p:nvPr/>
        </p:nvSpPr>
        <p:spPr bwMode="auto">
          <a:xfrm>
            <a:off x="6881813" y="1844675"/>
            <a:ext cx="1897063"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6" name="Line 48"/>
          <p:cNvSpPr>
            <a:spLocks noChangeShapeType="1"/>
          </p:cNvSpPr>
          <p:nvPr/>
        </p:nvSpPr>
        <p:spPr bwMode="auto">
          <a:xfrm flipH="1">
            <a:off x="6713538" y="2439988"/>
            <a:ext cx="18176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47" name="Line 49"/>
          <p:cNvSpPr>
            <a:spLocks noChangeShapeType="1"/>
          </p:cNvSpPr>
          <p:nvPr/>
        </p:nvSpPr>
        <p:spPr bwMode="auto">
          <a:xfrm>
            <a:off x="8397875" y="17176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48" name="Line 50"/>
          <p:cNvSpPr>
            <a:spLocks noChangeShapeType="1"/>
          </p:cNvSpPr>
          <p:nvPr/>
        </p:nvSpPr>
        <p:spPr bwMode="auto">
          <a:xfrm>
            <a:off x="8307388" y="17176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49" name="Line 51"/>
          <p:cNvSpPr>
            <a:spLocks noChangeShapeType="1"/>
          </p:cNvSpPr>
          <p:nvPr/>
        </p:nvSpPr>
        <p:spPr bwMode="auto">
          <a:xfrm>
            <a:off x="8442325" y="17176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0" name="Line 52"/>
          <p:cNvSpPr>
            <a:spLocks noChangeShapeType="1"/>
          </p:cNvSpPr>
          <p:nvPr/>
        </p:nvSpPr>
        <p:spPr bwMode="auto">
          <a:xfrm>
            <a:off x="8351838" y="17176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1" name="Line 53"/>
          <p:cNvSpPr>
            <a:spLocks noChangeShapeType="1"/>
          </p:cNvSpPr>
          <p:nvPr/>
        </p:nvSpPr>
        <p:spPr bwMode="auto">
          <a:xfrm flipH="1">
            <a:off x="6689725" y="2555875"/>
            <a:ext cx="1168400"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52" name="Rectangle 54"/>
          <p:cNvSpPr>
            <a:spLocks noChangeArrowheads="1"/>
          </p:cNvSpPr>
          <p:nvPr/>
        </p:nvSpPr>
        <p:spPr bwMode="auto">
          <a:xfrm>
            <a:off x="6967538" y="2481263"/>
            <a:ext cx="179388" cy="14922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53" name="Rectangle 55"/>
          <p:cNvSpPr>
            <a:spLocks noChangeArrowheads="1"/>
          </p:cNvSpPr>
          <p:nvPr/>
        </p:nvSpPr>
        <p:spPr bwMode="auto">
          <a:xfrm>
            <a:off x="6937375" y="2679700"/>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54" name="Rectangle 56"/>
          <p:cNvSpPr>
            <a:spLocks noChangeArrowheads="1"/>
          </p:cNvSpPr>
          <p:nvPr/>
        </p:nvSpPr>
        <p:spPr bwMode="auto">
          <a:xfrm>
            <a:off x="7094538" y="2679700"/>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55" name="Rectangle 57"/>
          <p:cNvSpPr>
            <a:spLocks noChangeArrowheads="1"/>
          </p:cNvSpPr>
          <p:nvPr/>
        </p:nvSpPr>
        <p:spPr bwMode="auto">
          <a:xfrm>
            <a:off x="7273925" y="28114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6" name="Rectangle 58"/>
          <p:cNvSpPr>
            <a:spLocks noChangeArrowheads="1"/>
          </p:cNvSpPr>
          <p:nvPr/>
        </p:nvSpPr>
        <p:spPr bwMode="auto">
          <a:xfrm>
            <a:off x="8037513" y="2813050"/>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7" name="Rectangle 59"/>
          <p:cNvSpPr>
            <a:spLocks noChangeArrowheads="1"/>
          </p:cNvSpPr>
          <p:nvPr/>
        </p:nvSpPr>
        <p:spPr bwMode="auto">
          <a:xfrm>
            <a:off x="7273925" y="2687638"/>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58" name="Rectangle 60"/>
          <p:cNvSpPr>
            <a:spLocks noChangeArrowheads="1"/>
          </p:cNvSpPr>
          <p:nvPr/>
        </p:nvSpPr>
        <p:spPr bwMode="auto">
          <a:xfrm>
            <a:off x="8037513" y="2687638"/>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60" name="Text Box 62"/>
          <p:cNvSpPr txBox="1">
            <a:spLocks noChangeArrowheads="1"/>
          </p:cNvSpPr>
          <p:nvPr/>
        </p:nvSpPr>
        <p:spPr bwMode="auto">
          <a:xfrm>
            <a:off x="4197350" y="1892300"/>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Data Bus</a:t>
            </a:r>
          </a:p>
        </p:txBody>
      </p:sp>
      <p:sp>
        <p:nvSpPr>
          <p:cNvPr id="61" name="Text Box 63"/>
          <p:cNvSpPr txBox="1">
            <a:spLocks noChangeArrowheads="1"/>
          </p:cNvSpPr>
          <p:nvPr/>
        </p:nvSpPr>
        <p:spPr bwMode="auto">
          <a:xfrm>
            <a:off x="4191000" y="2700338"/>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Address Bus</a:t>
            </a:r>
          </a:p>
        </p:txBody>
      </p:sp>
      <p:sp>
        <p:nvSpPr>
          <p:cNvPr id="62" name="Line 64"/>
          <p:cNvSpPr>
            <a:spLocks noChangeShapeType="1"/>
          </p:cNvSpPr>
          <p:nvPr/>
        </p:nvSpPr>
        <p:spPr bwMode="auto">
          <a:xfrm>
            <a:off x="4511675" y="2090738"/>
            <a:ext cx="134938" cy="1746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3" name="Line 65"/>
          <p:cNvSpPr>
            <a:spLocks noChangeShapeType="1"/>
          </p:cNvSpPr>
          <p:nvPr/>
        </p:nvSpPr>
        <p:spPr bwMode="auto">
          <a:xfrm flipV="1">
            <a:off x="4511675" y="2589213"/>
            <a:ext cx="157163" cy="17303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4" name="Text Box 66"/>
          <p:cNvSpPr txBox="1">
            <a:spLocks noChangeArrowheads="1"/>
          </p:cNvSpPr>
          <p:nvPr/>
        </p:nvSpPr>
        <p:spPr bwMode="auto">
          <a:xfrm>
            <a:off x="5095875" y="1592263"/>
            <a:ext cx="6191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Bank</a:t>
            </a:r>
          </a:p>
        </p:txBody>
      </p:sp>
      <p:sp>
        <p:nvSpPr>
          <p:cNvPr id="65" name="Text Box 67"/>
          <p:cNvSpPr txBox="1">
            <a:spLocks noChangeArrowheads="1"/>
          </p:cNvSpPr>
          <p:nvPr/>
        </p:nvSpPr>
        <p:spPr bwMode="auto">
          <a:xfrm>
            <a:off x="7543800" y="1143000"/>
            <a:ext cx="10255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dirty="0">
                <a:latin typeface="Times New Roman" pitchFamily="18" charset="0"/>
              </a:rPr>
              <a:t>Sub-bank</a:t>
            </a:r>
          </a:p>
        </p:txBody>
      </p:sp>
      <p:sp>
        <p:nvSpPr>
          <p:cNvPr id="66" name="Line 68"/>
          <p:cNvSpPr>
            <a:spLocks noChangeShapeType="1"/>
          </p:cNvSpPr>
          <p:nvPr/>
        </p:nvSpPr>
        <p:spPr bwMode="auto">
          <a:xfrm>
            <a:off x="7924800" y="1371600"/>
            <a:ext cx="427038" cy="271463"/>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9" name="Rectangle 71"/>
          <p:cNvSpPr>
            <a:spLocks noChangeArrowheads="1"/>
          </p:cNvSpPr>
          <p:nvPr/>
        </p:nvSpPr>
        <p:spPr bwMode="auto">
          <a:xfrm>
            <a:off x="7859713" y="2481263"/>
            <a:ext cx="179388" cy="14922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72" name="Oval 74"/>
          <p:cNvSpPr>
            <a:spLocks noChangeArrowheads="1"/>
          </p:cNvSpPr>
          <p:nvPr/>
        </p:nvSpPr>
        <p:spPr bwMode="auto">
          <a:xfrm>
            <a:off x="5567363" y="1717675"/>
            <a:ext cx="650875" cy="622300"/>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73" name="Line 75"/>
          <p:cNvSpPr>
            <a:spLocks noChangeShapeType="1"/>
          </p:cNvSpPr>
          <p:nvPr/>
        </p:nvSpPr>
        <p:spPr bwMode="auto">
          <a:xfrm flipV="1">
            <a:off x="5815013" y="1263650"/>
            <a:ext cx="1549400" cy="454025"/>
          </a:xfrm>
          <a:prstGeom prst="line">
            <a:avLst/>
          </a:prstGeom>
          <a:noFill/>
          <a:ln w="28575" cap="sq">
            <a:solidFill>
              <a:schemeClr val="bg2"/>
            </a:solidFill>
            <a:round/>
            <a:headEnd type="none" w="sm" len="sm"/>
            <a:tailEnd type="none" w="sm" len="sm"/>
          </a:ln>
          <a:effectLst/>
        </p:spPr>
        <p:txBody>
          <a:bodyPr/>
          <a:lstStyle/>
          <a:p>
            <a:endParaRPr lang="en-US"/>
          </a:p>
        </p:txBody>
      </p:sp>
      <p:sp>
        <p:nvSpPr>
          <p:cNvPr id="74" name="Line 76"/>
          <p:cNvSpPr>
            <a:spLocks noChangeShapeType="1"/>
          </p:cNvSpPr>
          <p:nvPr/>
        </p:nvSpPr>
        <p:spPr bwMode="auto">
          <a:xfrm>
            <a:off x="5657850" y="2239963"/>
            <a:ext cx="1189038" cy="1319213"/>
          </a:xfrm>
          <a:prstGeom prst="line">
            <a:avLst/>
          </a:prstGeom>
          <a:noFill/>
          <a:ln w="28575" cap="sq">
            <a:solidFill>
              <a:schemeClr val="bg2"/>
            </a:solidFill>
            <a:round/>
            <a:headEnd type="none" w="sm" len="sm"/>
            <a:tailEnd type="none" w="sm" len="sm"/>
          </a:ln>
          <a:effectLst/>
        </p:spPr>
        <p:txBody>
          <a:bodyPr/>
          <a:lstStyle/>
          <a:p>
            <a:endParaRPr lang="en-US"/>
          </a:p>
        </p:txBody>
      </p:sp>
      <p:sp>
        <p:nvSpPr>
          <p:cNvPr id="76" name="Line 78"/>
          <p:cNvSpPr>
            <a:spLocks noChangeShapeType="1"/>
          </p:cNvSpPr>
          <p:nvPr/>
        </p:nvSpPr>
        <p:spPr bwMode="auto">
          <a:xfrm flipH="1">
            <a:off x="7700963" y="283686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77" name="Line 79"/>
          <p:cNvSpPr>
            <a:spLocks noChangeShapeType="1"/>
          </p:cNvSpPr>
          <p:nvPr/>
        </p:nvSpPr>
        <p:spPr bwMode="auto">
          <a:xfrm flipH="1">
            <a:off x="7702550" y="288448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78" name="Line 80"/>
          <p:cNvSpPr>
            <a:spLocks noChangeShapeType="1"/>
          </p:cNvSpPr>
          <p:nvPr/>
        </p:nvSpPr>
        <p:spPr bwMode="auto">
          <a:xfrm flipH="1">
            <a:off x="7700963" y="29352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79" name="Line 81"/>
          <p:cNvSpPr>
            <a:spLocks noChangeShapeType="1"/>
          </p:cNvSpPr>
          <p:nvPr/>
        </p:nvSpPr>
        <p:spPr bwMode="auto">
          <a:xfrm flipH="1">
            <a:off x="7702550" y="29829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0" name="Line 82"/>
          <p:cNvSpPr>
            <a:spLocks noChangeShapeType="1"/>
          </p:cNvSpPr>
          <p:nvPr/>
        </p:nvSpPr>
        <p:spPr bwMode="auto">
          <a:xfrm flipH="1">
            <a:off x="7700963" y="30353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1" name="Line 83"/>
          <p:cNvSpPr>
            <a:spLocks noChangeShapeType="1"/>
          </p:cNvSpPr>
          <p:nvPr/>
        </p:nvSpPr>
        <p:spPr bwMode="auto">
          <a:xfrm flipH="1">
            <a:off x="7702550" y="30845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2" name="Line 84"/>
          <p:cNvSpPr>
            <a:spLocks noChangeShapeType="1"/>
          </p:cNvSpPr>
          <p:nvPr/>
        </p:nvSpPr>
        <p:spPr bwMode="auto">
          <a:xfrm flipH="1">
            <a:off x="7700963" y="31337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3" name="Line 85"/>
          <p:cNvSpPr>
            <a:spLocks noChangeShapeType="1"/>
          </p:cNvSpPr>
          <p:nvPr/>
        </p:nvSpPr>
        <p:spPr bwMode="auto">
          <a:xfrm flipH="1">
            <a:off x="7702550" y="31813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4" name="Line 86"/>
          <p:cNvSpPr>
            <a:spLocks noChangeShapeType="1"/>
          </p:cNvSpPr>
          <p:nvPr/>
        </p:nvSpPr>
        <p:spPr bwMode="auto">
          <a:xfrm flipH="1">
            <a:off x="7700963" y="32353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5" name="Line 87"/>
          <p:cNvSpPr>
            <a:spLocks noChangeShapeType="1"/>
          </p:cNvSpPr>
          <p:nvPr/>
        </p:nvSpPr>
        <p:spPr bwMode="auto">
          <a:xfrm flipH="1">
            <a:off x="7702550" y="328612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6" name="Line 88"/>
          <p:cNvSpPr>
            <a:spLocks noChangeShapeType="1"/>
          </p:cNvSpPr>
          <p:nvPr/>
        </p:nvSpPr>
        <p:spPr bwMode="auto">
          <a:xfrm flipH="1">
            <a:off x="7700963" y="333533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7" name="Line 89"/>
          <p:cNvSpPr>
            <a:spLocks noChangeShapeType="1"/>
          </p:cNvSpPr>
          <p:nvPr/>
        </p:nvSpPr>
        <p:spPr bwMode="auto">
          <a:xfrm flipH="1">
            <a:off x="7702550" y="338296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8" name="Line 90"/>
          <p:cNvSpPr>
            <a:spLocks noChangeShapeType="1"/>
          </p:cNvSpPr>
          <p:nvPr/>
        </p:nvSpPr>
        <p:spPr bwMode="auto">
          <a:xfrm flipH="1">
            <a:off x="8442325" y="28384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9" name="Line 91"/>
          <p:cNvSpPr>
            <a:spLocks noChangeShapeType="1"/>
          </p:cNvSpPr>
          <p:nvPr/>
        </p:nvSpPr>
        <p:spPr bwMode="auto">
          <a:xfrm flipH="1">
            <a:off x="8442325" y="288766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0" name="Line 92"/>
          <p:cNvSpPr>
            <a:spLocks noChangeShapeType="1"/>
          </p:cNvSpPr>
          <p:nvPr/>
        </p:nvSpPr>
        <p:spPr bwMode="auto">
          <a:xfrm flipH="1">
            <a:off x="8442325" y="29368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1" name="Line 93"/>
          <p:cNvSpPr>
            <a:spLocks noChangeShapeType="1"/>
          </p:cNvSpPr>
          <p:nvPr/>
        </p:nvSpPr>
        <p:spPr bwMode="auto">
          <a:xfrm flipH="1">
            <a:off x="8442325" y="29845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2" name="Line 94"/>
          <p:cNvSpPr>
            <a:spLocks noChangeShapeType="1"/>
          </p:cNvSpPr>
          <p:nvPr/>
        </p:nvSpPr>
        <p:spPr bwMode="auto">
          <a:xfrm flipH="1">
            <a:off x="8442325" y="30384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3" name="Line 95"/>
          <p:cNvSpPr>
            <a:spLocks noChangeShapeType="1"/>
          </p:cNvSpPr>
          <p:nvPr/>
        </p:nvSpPr>
        <p:spPr bwMode="auto">
          <a:xfrm flipH="1">
            <a:off x="8442325" y="30861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4" name="Line 96"/>
          <p:cNvSpPr>
            <a:spLocks noChangeShapeType="1"/>
          </p:cNvSpPr>
          <p:nvPr/>
        </p:nvSpPr>
        <p:spPr bwMode="auto">
          <a:xfrm flipH="1">
            <a:off x="8442325" y="31353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5" name="Line 97"/>
          <p:cNvSpPr>
            <a:spLocks noChangeShapeType="1"/>
          </p:cNvSpPr>
          <p:nvPr/>
        </p:nvSpPr>
        <p:spPr bwMode="auto">
          <a:xfrm flipH="1">
            <a:off x="8442325" y="31845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6" name="Line 98"/>
          <p:cNvSpPr>
            <a:spLocks noChangeShapeType="1"/>
          </p:cNvSpPr>
          <p:nvPr/>
        </p:nvSpPr>
        <p:spPr bwMode="auto">
          <a:xfrm flipH="1">
            <a:off x="8442325" y="32369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7" name="Line 99"/>
          <p:cNvSpPr>
            <a:spLocks noChangeShapeType="1"/>
          </p:cNvSpPr>
          <p:nvPr/>
        </p:nvSpPr>
        <p:spPr bwMode="auto">
          <a:xfrm flipH="1">
            <a:off x="8442325" y="32877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8" name="Line 100"/>
          <p:cNvSpPr>
            <a:spLocks noChangeShapeType="1"/>
          </p:cNvSpPr>
          <p:nvPr/>
        </p:nvSpPr>
        <p:spPr bwMode="auto">
          <a:xfrm flipH="1">
            <a:off x="8442325" y="333692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9" name="Line 101"/>
          <p:cNvSpPr>
            <a:spLocks noChangeShapeType="1"/>
          </p:cNvSpPr>
          <p:nvPr/>
        </p:nvSpPr>
        <p:spPr bwMode="auto">
          <a:xfrm flipH="1">
            <a:off x="8442325" y="338613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0" name="Line 102"/>
          <p:cNvSpPr>
            <a:spLocks noChangeShapeType="1"/>
          </p:cNvSpPr>
          <p:nvPr/>
        </p:nvSpPr>
        <p:spPr bwMode="auto">
          <a:xfrm flipH="1">
            <a:off x="7677150" y="169545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1" name="Line 103"/>
          <p:cNvSpPr>
            <a:spLocks noChangeShapeType="1"/>
          </p:cNvSpPr>
          <p:nvPr/>
        </p:nvSpPr>
        <p:spPr bwMode="auto">
          <a:xfrm flipH="1">
            <a:off x="7678738" y="17430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2" name="Line 104"/>
          <p:cNvSpPr>
            <a:spLocks noChangeShapeType="1"/>
          </p:cNvSpPr>
          <p:nvPr/>
        </p:nvSpPr>
        <p:spPr bwMode="auto">
          <a:xfrm flipH="1">
            <a:off x="7677150" y="179387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3" name="Line 105"/>
          <p:cNvSpPr>
            <a:spLocks noChangeShapeType="1"/>
          </p:cNvSpPr>
          <p:nvPr/>
        </p:nvSpPr>
        <p:spPr bwMode="auto">
          <a:xfrm flipH="1">
            <a:off x="7678738" y="18415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4" name="Line 106"/>
          <p:cNvSpPr>
            <a:spLocks noChangeShapeType="1"/>
          </p:cNvSpPr>
          <p:nvPr/>
        </p:nvSpPr>
        <p:spPr bwMode="auto">
          <a:xfrm flipH="1">
            <a:off x="7677150" y="18938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5" name="Line 107"/>
          <p:cNvSpPr>
            <a:spLocks noChangeShapeType="1"/>
          </p:cNvSpPr>
          <p:nvPr/>
        </p:nvSpPr>
        <p:spPr bwMode="auto">
          <a:xfrm flipH="1">
            <a:off x="7678738" y="19431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6" name="Line 108"/>
          <p:cNvSpPr>
            <a:spLocks noChangeShapeType="1"/>
          </p:cNvSpPr>
          <p:nvPr/>
        </p:nvSpPr>
        <p:spPr bwMode="auto">
          <a:xfrm flipH="1">
            <a:off x="7677150" y="19923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7" name="Line 109"/>
          <p:cNvSpPr>
            <a:spLocks noChangeShapeType="1"/>
          </p:cNvSpPr>
          <p:nvPr/>
        </p:nvSpPr>
        <p:spPr bwMode="auto">
          <a:xfrm flipH="1">
            <a:off x="7678738" y="203993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8" name="Line 110"/>
          <p:cNvSpPr>
            <a:spLocks noChangeShapeType="1"/>
          </p:cNvSpPr>
          <p:nvPr/>
        </p:nvSpPr>
        <p:spPr bwMode="auto">
          <a:xfrm flipH="1">
            <a:off x="7677150" y="20939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9" name="Line 111"/>
          <p:cNvSpPr>
            <a:spLocks noChangeShapeType="1"/>
          </p:cNvSpPr>
          <p:nvPr/>
        </p:nvSpPr>
        <p:spPr bwMode="auto">
          <a:xfrm flipH="1">
            <a:off x="7678738" y="21447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0" name="Line 112"/>
          <p:cNvSpPr>
            <a:spLocks noChangeShapeType="1"/>
          </p:cNvSpPr>
          <p:nvPr/>
        </p:nvSpPr>
        <p:spPr bwMode="auto">
          <a:xfrm flipH="1">
            <a:off x="7677150" y="21939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1" name="Line 113"/>
          <p:cNvSpPr>
            <a:spLocks noChangeShapeType="1"/>
          </p:cNvSpPr>
          <p:nvPr/>
        </p:nvSpPr>
        <p:spPr bwMode="auto">
          <a:xfrm flipH="1">
            <a:off x="7678738" y="22415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2" name="Line 114"/>
          <p:cNvSpPr>
            <a:spLocks noChangeShapeType="1"/>
          </p:cNvSpPr>
          <p:nvPr/>
        </p:nvSpPr>
        <p:spPr bwMode="auto">
          <a:xfrm flipH="1">
            <a:off x="8448675" y="169545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3" name="Line 115"/>
          <p:cNvSpPr>
            <a:spLocks noChangeShapeType="1"/>
          </p:cNvSpPr>
          <p:nvPr/>
        </p:nvSpPr>
        <p:spPr bwMode="auto">
          <a:xfrm flipH="1">
            <a:off x="8450263" y="17430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4" name="Line 116"/>
          <p:cNvSpPr>
            <a:spLocks noChangeShapeType="1"/>
          </p:cNvSpPr>
          <p:nvPr/>
        </p:nvSpPr>
        <p:spPr bwMode="auto">
          <a:xfrm flipH="1">
            <a:off x="8448675" y="179387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5" name="Line 117"/>
          <p:cNvSpPr>
            <a:spLocks noChangeShapeType="1"/>
          </p:cNvSpPr>
          <p:nvPr/>
        </p:nvSpPr>
        <p:spPr bwMode="auto">
          <a:xfrm flipH="1">
            <a:off x="8450263" y="18415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6" name="Line 118"/>
          <p:cNvSpPr>
            <a:spLocks noChangeShapeType="1"/>
          </p:cNvSpPr>
          <p:nvPr/>
        </p:nvSpPr>
        <p:spPr bwMode="auto">
          <a:xfrm flipH="1">
            <a:off x="8448675" y="18938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7" name="Line 119"/>
          <p:cNvSpPr>
            <a:spLocks noChangeShapeType="1"/>
          </p:cNvSpPr>
          <p:nvPr/>
        </p:nvSpPr>
        <p:spPr bwMode="auto">
          <a:xfrm flipH="1">
            <a:off x="8450263" y="19431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8" name="Line 120"/>
          <p:cNvSpPr>
            <a:spLocks noChangeShapeType="1"/>
          </p:cNvSpPr>
          <p:nvPr/>
        </p:nvSpPr>
        <p:spPr bwMode="auto">
          <a:xfrm flipH="1">
            <a:off x="8448675" y="19923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9" name="Line 121"/>
          <p:cNvSpPr>
            <a:spLocks noChangeShapeType="1"/>
          </p:cNvSpPr>
          <p:nvPr/>
        </p:nvSpPr>
        <p:spPr bwMode="auto">
          <a:xfrm flipH="1">
            <a:off x="8450263" y="203993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0" name="Line 122"/>
          <p:cNvSpPr>
            <a:spLocks noChangeShapeType="1"/>
          </p:cNvSpPr>
          <p:nvPr/>
        </p:nvSpPr>
        <p:spPr bwMode="auto">
          <a:xfrm flipH="1">
            <a:off x="8448675" y="20939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1" name="Line 123"/>
          <p:cNvSpPr>
            <a:spLocks noChangeShapeType="1"/>
          </p:cNvSpPr>
          <p:nvPr/>
        </p:nvSpPr>
        <p:spPr bwMode="auto">
          <a:xfrm flipH="1">
            <a:off x="8450263" y="21447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2" name="Line 124"/>
          <p:cNvSpPr>
            <a:spLocks noChangeShapeType="1"/>
          </p:cNvSpPr>
          <p:nvPr/>
        </p:nvSpPr>
        <p:spPr bwMode="auto">
          <a:xfrm flipH="1">
            <a:off x="8448675" y="21939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3" name="Line 125"/>
          <p:cNvSpPr>
            <a:spLocks noChangeShapeType="1"/>
          </p:cNvSpPr>
          <p:nvPr/>
        </p:nvSpPr>
        <p:spPr bwMode="auto">
          <a:xfrm flipH="1">
            <a:off x="8450263" y="22415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248" name="Rectangle 3"/>
          <p:cNvSpPr txBox="1">
            <a:spLocks noChangeArrowheads="1"/>
          </p:cNvSpPr>
          <p:nvPr/>
        </p:nvSpPr>
        <p:spPr bwMode="auto">
          <a:xfrm>
            <a:off x="304800" y="4953000"/>
            <a:ext cx="8347075"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Use private </a:t>
            </a:r>
            <a:r>
              <a:rPr kumimoji="0" lang="en-US" sz="2800" b="1" i="0" u="none" strike="noStrike" kern="0" cap="none" spc="0" normalizeH="0" baseline="0" noProof="0" dirty="0" smtClean="0">
                <a:ln>
                  <a:noFill/>
                </a:ln>
                <a:solidFill>
                  <a:schemeClr val="tx1"/>
                </a:solidFill>
                <a:effectLst/>
                <a:uLnTx/>
                <a:uFillTx/>
                <a:latin typeface="+mn-lt"/>
                <a:ea typeface="+mn-ea"/>
                <a:cs typeface="+mn-cs"/>
              </a:rPr>
              <a:t>per</a:t>
            </a:r>
            <a:r>
              <a:rPr kumimoji="0" lang="en-US" sz="2800" b="1" i="0" u="none" strike="noStrike" kern="0" cap="none" spc="0" normalizeH="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smtClean="0">
                <a:ln>
                  <a:noFill/>
                </a:ln>
                <a:solidFill>
                  <a:schemeClr val="tx1"/>
                </a:solidFill>
                <a:effectLst/>
                <a:uLnTx/>
                <a:uFillTx/>
                <a:latin typeface="+mn-lt"/>
                <a:ea typeface="+mn-ea"/>
                <a:cs typeface="+mn-cs"/>
              </a:rPr>
              <a:t>bank set</a:t>
            </a:r>
            <a:r>
              <a:rPr kumimoji="0" lang="en-US" sz="2800" b="0" i="0" u="none" strike="noStrike" kern="0" cap="none" spc="0" normalizeH="0" baseline="0" noProof="0" dirty="0" smtClean="0">
                <a:ln>
                  <a:noFill/>
                </a:ln>
                <a:solidFill>
                  <a:schemeClr val="tx1"/>
                </a:solidFill>
                <a:effectLst/>
                <a:uLnTx/>
                <a:uFillTx/>
                <a:latin typeface="+mn-lt"/>
                <a:ea typeface="+mn-ea"/>
                <a:cs typeface="+mn-cs"/>
              </a:rPr>
              <a:t> channel</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Each bank has its distinct access latency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given address maps</a:t>
            </a:r>
            <a:r>
              <a:rPr kumimoji="0" lang="en-US" sz="2800" b="0" i="0" u="none" strike="noStrike" kern="0" cap="none" spc="0" normalizeH="0" noProof="0" dirty="0" smtClean="0">
                <a:ln>
                  <a:noFill/>
                </a:ln>
                <a:solidFill>
                  <a:schemeClr val="tx1"/>
                </a:solidFill>
                <a:effectLst/>
                <a:uLnTx/>
                <a:uFillTx/>
                <a:latin typeface="+mn-lt"/>
                <a:ea typeface="+mn-ea"/>
                <a:cs typeface="+mn-cs"/>
              </a:rPr>
              <a:t> to a given bank set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800100" lvl="1" indent="-342900">
              <a:lnSpc>
                <a:spcPct val="80000"/>
              </a:lnSpc>
              <a:spcBef>
                <a:spcPct val="20000"/>
              </a:spcBef>
              <a:buFontTx/>
              <a:buChar char="•"/>
            </a:pPr>
            <a:r>
              <a:rPr kumimoji="0" lang="en-US" sz="2800" b="0" i="0" u="none" strike="noStrike" kern="0" cap="none" spc="0" normalizeH="0" baseline="0" noProof="0" dirty="0" smtClean="0">
                <a:ln>
                  <a:noFill/>
                </a:ln>
                <a:solidFill>
                  <a:schemeClr val="tx1"/>
                </a:solidFill>
                <a:effectLst/>
                <a:uLnTx/>
                <a:uFillTx/>
                <a:latin typeface="+mn-lt"/>
                <a:ea typeface="+mn-ea"/>
                <a:cs typeface="+mn-cs"/>
              </a:rPr>
              <a:t>Lower bits of </a:t>
            </a:r>
            <a:r>
              <a:rPr kumimoji="0" lang="en-US" sz="2800" b="1" i="0" u="none" strike="noStrike" kern="0" cap="none" spc="0" normalizeH="0" baseline="0" noProof="0" dirty="0" smtClean="0">
                <a:ln>
                  <a:noFill/>
                </a:ln>
                <a:solidFill>
                  <a:schemeClr val="tx1"/>
                </a:solidFill>
                <a:effectLst/>
                <a:uLnTx/>
                <a:uFillTx/>
                <a:latin typeface="+mn-lt"/>
                <a:ea typeface="+mn-ea"/>
                <a:cs typeface="+mn-cs"/>
              </a:rPr>
              <a:t>block</a:t>
            </a:r>
            <a:r>
              <a:rPr kumimoji="0" lang="en-US" sz="2800" b="1" i="0" u="none" strike="noStrike" kern="0" cap="none" spc="0" normalizeH="0" noProof="0" dirty="0" smtClean="0">
                <a:ln>
                  <a:noFill/>
                </a:ln>
                <a:solidFill>
                  <a:schemeClr val="tx1"/>
                </a:solidFill>
                <a:effectLst/>
                <a:uLnTx/>
                <a:uFillTx/>
                <a:latin typeface="+mn-lt"/>
                <a:ea typeface="+mn-ea"/>
                <a:cs typeface="+mn-cs"/>
              </a:rPr>
              <a:t> address</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p>
        </p:txBody>
      </p:sp>
      <p:sp>
        <p:nvSpPr>
          <p:cNvPr id="130" name="Rectangle 129"/>
          <p:cNvSpPr/>
          <p:nvPr/>
        </p:nvSpPr>
        <p:spPr bwMode="auto">
          <a:xfrm>
            <a:off x="228600" y="3657600"/>
            <a:ext cx="2743200" cy="304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Tag</a:t>
            </a:r>
          </a:p>
        </p:txBody>
      </p:sp>
      <p:sp>
        <p:nvSpPr>
          <p:cNvPr id="131" name="Rectangle 130"/>
          <p:cNvSpPr/>
          <p:nvPr/>
        </p:nvSpPr>
        <p:spPr bwMode="auto">
          <a:xfrm>
            <a:off x="2971800" y="3657600"/>
            <a:ext cx="1752600" cy="304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Set</a:t>
            </a:r>
          </a:p>
        </p:txBody>
      </p:sp>
      <p:sp>
        <p:nvSpPr>
          <p:cNvPr id="132" name="Rectangle 131"/>
          <p:cNvSpPr/>
          <p:nvPr/>
        </p:nvSpPr>
        <p:spPr bwMode="auto">
          <a:xfrm>
            <a:off x="4724400" y="3657600"/>
            <a:ext cx="1219200" cy="304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Offset</a:t>
            </a:r>
          </a:p>
        </p:txBody>
      </p:sp>
      <p:sp>
        <p:nvSpPr>
          <p:cNvPr id="133" name="Rectangle 132"/>
          <p:cNvSpPr/>
          <p:nvPr/>
        </p:nvSpPr>
        <p:spPr bwMode="auto">
          <a:xfrm>
            <a:off x="228600" y="3657600"/>
            <a:ext cx="5715000" cy="304800"/>
          </a:xfrm>
          <a:prstGeom prst="rect">
            <a:avLst/>
          </a:prstGeom>
          <a:no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34" name="Straight Arrow Connector 133"/>
          <p:cNvCxnSpPr/>
          <p:nvPr/>
        </p:nvCxnSpPr>
        <p:spPr bwMode="auto">
          <a:xfrm>
            <a:off x="3657600" y="4114800"/>
            <a:ext cx="1066800" cy="1588"/>
          </a:xfrm>
          <a:prstGeom prst="straightConnector1">
            <a:avLst/>
          </a:prstGeom>
          <a:solidFill>
            <a:schemeClr val="accent1"/>
          </a:solidFill>
          <a:ln w="38100" cap="flat" cmpd="sng" algn="ctr">
            <a:solidFill>
              <a:schemeClr val="tx1"/>
            </a:solidFill>
            <a:prstDash val="solid"/>
            <a:round/>
            <a:headEnd type="arrow" w="lg" len="med"/>
            <a:tailEnd type="arrow"/>
          </a:ln>
          <a:effectLst/>
        </p:spPr>
      </p:cxnSp>
      <p:sp>
        <p:nvSpPr>
          <p:cNvPr id="135" name="TextBox 134"/>
          <p:cNvSpPr txBox="1"/>
          <p:nvPr/>
        </p:nvSpPr>
        <p:spPr>
          <a:xfrm>
            <a:off x="3657600" y="4191000"/>
            <a:ext cx="1172116" cy="369332"/>
          </a:xfrm>
          <a:prstGeom prst="rect">
            <a:avLst/>
          </a:prstGeom>
          <a:noFill/>
        </p:spPr>
        <p:txBody>
          <a:bodyPr wrap="none" rtlCol="0">
            <a:spAutoFit/>
          </a:bodyPr>
          <a:lstStyle/>
          <a:p>
            <a:r>
              <a:rPr lang="en-US" b="1" dirty="0" smtClean="0"/>
              <a:t>Bank Set</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S-NUCA-1</a:t>
            </a:r>
            <a:endParaRPr lang="en-US" dirty="0"/>
          </a:p>
        </p:txBody>
      </p:sp>
      <p:sp>
        <p:nvSpPr>
          <p:cNvPr id="3" name="Content Placeholder 2"/>
          <p:cNvSpPr>
            <a:spLocks noGrp="1"/>
          </p:cNvSpPr>
          <p:nvPr>
            <p:ph idx="1"/>
          </p:nvPr>
        </p:nvSpPr>
        <p:spPr/>
        <p:txBody>
          <a:bodyPr/>
          <a:lstStyle/>
          <a:p>
            <a:r>
              <a:rPr lang="en-US" dirty="0" smtClean="0"/>
              <a:t>How fast can we initiate requests?</a:t>
            </a:r>
          </a:p>
          <a:p>
            <a:pPr lvl="1"/>
            <a:r>
              <a:rPr lang="en-US" dirty="0" smtClean="0"/>
              <a:t>If c = scheduler delay</a:t>
            </a:r>
          </a:p>
          <a:p>
            <a:r>
              <a:rPr lang="en-US" dirty="0" smtClean="0"/>
              <a:t>Conservative </a:t>
            </a:r>
            <a:r>
              <a:rPr lang="en-US" b="1" dirty="0" smtClean="0"/>
              <a:t>/Realistic:</a:t>
            </a:r>
          </a:p>
          <a:p>
            <a:pPr lvl="1"/>
            <a:r>
              <a:rPr lang="en-US" dirty="0" smtClean="0"/>
              <a:t>Bank + 2 x interconnect + c</a:t>
            </a:r>
          </a:p>
          <a:p>
            <a:pPr lvl="1"/>
            <a:endParaRPr lang="en-US" dirty="0" smtClean="0"/>
          </a:p>
          <a:p>
            <a:r>
              <a:rPr lang="en-US" dirty="0" smtClean="0"/>
              <a:t>Aggressive </a:t>
            </a:r>
            <a:r>
              <a:rPr lang="en-US" b="1" dirty="0" smtClean="0"/>
              <a:t>/ Unrealistic</a:t>
            </a:r>
            <a:r>
              <a:rPr lang="en-US" dirty="0" smtClean="0"/>
              <a:t>:</a:t>
            </a:r>
          </a:p>
          <a:p>
            <a:pPr lvl="1"/>
            <a:r>
              <a:rPr lang="en-US" dirty="0" smtClean="0"/>
              <a:t>Bank + c</a:t>
            </a:r>
          </a:p>
          <a:p>
            <a:endParaRPr lang="en-US" dirty="0" smtClean="0"/>
          </a:p>
          <a:p>
            <a:r>
              <a:rPr lang="en-US" dirty="0" smtClean="0"/>
              <a:t>What is the optimal number of bank sets?</a:t>
            </a:r>
          </a:p>
          <a:p>
            <a:pPr lvl="1"/>
            <a:r>
              <a:rPr lang="en-US" dirty="0" smtClean="0"/>
              <a:t>Exhaustive evaluation of all options</a:t>
            </a:r>
          </a:p>
          <a:p>
            <a:pPr lvl="1"/>
            <a:r>
              <a:rPr lang="en-US" dirty="0" smtClean="0"/>
              <a:t>Which gives the highest IPC</a:t>
            </a:r>
          </a:p>
          <a:p>
            <a:pPr lvl="1"/>
            <a:endParaRPr lang="en-US" dirty="0" smtClean="0"/>
          </a:p>
          <a:p>
            <a:pPr lvl="1"/>
            <a:endParaRPr lang="en-US" dirty="0"/>
          </a:p>
        </p:txBody>
      </p:sp>
      <p:sp>
        <p:nvSpPr>
          <p:cNvPr id="4" name="Line 9"/>
          <p:cNvSpPr>
            <a:spLocks noChangeShapeType="1"/>
          </p:cNvSpPr>
          <p:nvPr/>
        </p:nvSpPr>
        <p:spPr bwMode="auto">
          <a:xfrm flipH="1">
            <a:off x="7443788" y="1333500"/>
            <a:ext cx="179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 name="Line 10"/>
          <p:cNvSpPr>
            <a:spLocks noChangeShapeType="1"/>
          </p:cNvSpPr>
          <p:nvPr/>
        </p:nvSpPr>
        <p:spPr bwMode="auto">
          <a:xfrm>
            <a:off x="7443788" y="1333500"/>
            <a:ext cx="0" cy="274638"/>
          </a:xfrm>
          <a:prstGeom prst="line">
            <a:avLst/>
          </a:prstGeom>
          <a:noFill/>
          <a:ln w="28575" cap="sq">
            <a:solidFill>
              <a:srgbClr val="FFFF00"/>
            </a:solidFill>
            <a:round/>
            <a:headEnd type="none" w="sm" len="sm"/>
            <a:tailEnd type="none" w="sm" len="sm"/>
          </a:ln>
          <a:effectLst/>
        </p:spPr>
        <p:txBody>
          <a:bodyPr/>
          <a:lstStyle/>
          <a:p>
            <a:endParaRPr lang="en-US"/>
          </a:p>
        </p:txBody>
      </p:sp>
      <p:sp>
        <p:nvSpPr>
          <p:cNvPr id="6" name="Line 11"/>
          <p:cNvSpPr>
            <a:spLocks noChangeShapeType="1"/>
          </p:cNvSpPr>
          <p:nvPr/>
        </p:nvSpPr>
        <p:spPr bwMode="auto">
          <a:xfrm flipH="1">
            <a:off x="6883400" y="1608138"/>
            <a:ext cx="560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7" name="Line 12"/>
          <p:cNvSpPr>
            <a:spLocks noChangeShapeType="1"/>
          </p:cNvSpPr>
          <p:nvPr/>
        </p:nvSpPr>
        <p:spPr bwMode="auto">
          <a:xfrm flipH="1">
            <a:off x="8050213" y="1333500"/>
            <a:ext cx="179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8" name="Line 13"/>
          <p:cNvSpPr>
            <a:spLocks noChangeShapeType="1"/>
          </p:cNvSpPr>
          <p:nvPr/>
        </p:nvSpPr>
        <p:spPr bwMode="auto">
          <a:xfrm>
            <a:off x="8050213" y="1333500"/>
            <a:ext cx="0" cy="34925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9" name="Line 14"/>
          <p:cNvSpPr>
            <a:spLocks noChangeShapeType="1"/>
          </p:cNvSpPr>
          <p:nvPr/>
        </p:nvSpPr>
        <p:spPr bwMode="auto">
          <a:xfrm>
            <a:off x="6880225" y="1689100"/>
            <a:ext cx="11699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0" name="Line 15"/>
          <p:cNvSpPr>
            <a:spLocks noChangeShapeType="1"/>
          </p:cNvSpPr>
          <p:nvPr/>
        </p:nvSpPr>
        <p:spPr bwMode="auto">
          <a:xfrm flipH="1">
            <a:off x="7443788" y="2205038"/>
            <a:ext cx="179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1" name="Line 16"/>
          <p:cNvSpPr>
            <a:spLocks noChangeShapeType="1"/>
          </p:cNvSpPr>
          <p:nvPr/>
        </p:nvSpPr>
        <p:spPr bwMode="auto">
          <a:xfrm flipV="1">
            <a:off x="7443788" y="1881188"/>
            <a:ext cx="0" cy="32385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2" name="Line 17"/>
          <p:cNvSpPr>
            <a:spLocks noChangeShapeType="1"/>
          </p:cNvSpPr>
          <p:nvPr/>
        </p:nvSpPr>
        <p:spPr bwMode="auto">
          <a:xfrm flipH="1">
            <a:off x="6883400" y="1881188"/>
            <a:ext cx="560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3" name="Line 18"/>
          <p:cNvSpPr>
            <a:spLocks noChangeShapeType="1"/>
          </p:cNvSpPr>
          <p:nvPr/>
        </p:nvSpPr>
        <p:spPr bwMode="auto">
          <a:xfrm flipH="1">
            <a:off x="8050213" y="2205038"/>
            <a:ext cx="179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4" name="Line 19"/>
          <p:cNvSpPr>
            <a:spLocks noChangeShapeType="1"/>
          </p:cNvSpPr>
          <p:nvPr/>
        </p:nvSpPr>
        <p:spPr bwMode="auto">
          <a:xfrm flipV="1">
            <a:off x="8050213" y="1806575"/>
            <a:ext cx="0" cy="398463"/>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5" name="Line 20"/>
          <p:cNvSpPr>
            <a:spLocks noChangeShapeType="1"/>
          </p:cNvSpPr>
          <p:nvPr/>
        </p:nvSpPr>
        <p:spPr bwMode="auto">
          <a:xfrm flipH="1">
            <a:off x="6883400" y="1804988"/>
            <a:ext cx="1166813"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6" name="Line 21"/>
          <p:cNvSpPr>
            <a:spLocks noChangeShapeType="1"/>
          </p:cNvSpPr>
          <p:nvPr/>
        </p:nvSpPr>
        <p:spPr bwMode="auto">
          <a:xfrm flipH="1">
            <a:off x="7512050" y="1416050"/>
            <a:ext cx="111125"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7" name="Line 22"/>
          <p:cNvSpPr>
            <a:spLocks noChangeShapeType="1"/>
          </p:cNvSpPr>
          <p:nvPr/>
        </p:nvSpPr>
        <p:spPr bwMode="auto">
          <a:xfrm>
            <a:off x="7512050" y="1416050"/>
            <a:ext cx="0" cy="225425"/>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8" name="Line 23"/>
          <p:cNvSpPr>
            <a:spLocks noChangeShapeType="1"/>
          </p:cNvSpPr>
          <p:nvPr/>
        </p:nvSpPr>
        <p:spPr bwMode="auto">
          <a:xfrm flipH="1">
            <a:off x="6883400" y="1649413"/>
            <a:ext cx="62865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9" name="Line 24"/>
          <p:cNvSpPr>
            <a:spLocks noChangeShapeType="1"/>
          </p:cNvSpPr>
          <p:nvPr/>
        </p:nvSpPr>
        <p:spPr bwMode="auto">
          <a:xfrm>
            <a:off x="6883400" y="1839913"/>
            <a:ext cx="62865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0" name="Line 25"/>
          <p:cNvSpPr>
            <a:spLocks noChangeShapeType="1"/>
          </p:cNvSpPr>
          <p:nvPr/>
        </p:nvSpPr>
        <p:spPr bwMode="auto">
          <a:xfrm>
            <a:off x="7512050" y="1839913"/>
            <a:ext cx="0" cy="27305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1" name="Line 26"/>
          <p:cNvSpPr>
            <a:spLocks noChangeShapeType="1"/>
          </p:cNvSpPr>
          <p:nvPr/>
        </p:nvSpPr>
        <p:spPr bwMode="auto">
          <a:xfrm>
            <a:off x="7512050" y="2112963"/>
            <a:ext cx="111125"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2" name="Line 27"/>
          <p:cNvSpPr>
            <a:spLocks noChangeShapeType="1"/>
          </p:cNvSpPr>
          <p:nvPr/>
        </p:nvSpPr>
        <p:spPr bwMode="auto">
          <a:xfrm>
            <a:off x="6878638" y="1722438"/>
            <a:ext cx="1262063"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3" name="Line 28"/>
          <p:cNvSpPr>
            <a:spLocks noChangeShapeType="1"/>
          </p:cNvSpPr>
          <p:nvPr/>
        </p:nvSpPr>
        <p:spPr bwMode="auto">
          <a:xfrm flipV="1">
            <a:off x="8140700" y="1398588"/>
            <a:ext cx="0" cy="32385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4" name="Line 29"/>
          <p:cNvSpPr>
            <a:spLocks noChangeShapeType="1"/>
          </p:cNvSpPr>
          <p:nvPr/>
        </p:nvSpPr>
        <p:spPr bwMode="auto">
          <a:xfrm>
            <a:off x="8140700" y="1398588"/>
            <a:ext cx="889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5" name="Line 30"/>
          <p:cNvSpPr>
            <a:spLocks noChangeShapeType="1"/>
          </p:cNvSpPr>
          <p:nvPr/>
        </p:nvSpPr>
        <p:spPr bwMode="auto">
          <a:xfrm>
            <a:off x="6867525" y="1757363"/>
            <a:ext cx="1281113"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6" name="Line 31"/>
          <p:cNvSpPr>
            <a:spLocks noChangeShapeType="1"/>
          </p:cNvSpPr>
          <p:nvPr/>
        </p:nvSpPr>
        <p:spPr bwMode="auto">
          <a:xfrm>
            <a:off x="8148638" y="1757363"/>
            <a:ext cx="0" cy="373063"/>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7" name="Line 32"/>
          <p:cNvSpPr>
            <a:spLocks noChangeShapeType="1"/>
          </p:cNvSpPr>
          <p:nvPr/>
        </p:nvSpPr>
        <p:spPr bwMode="auto">
          <a:xfrm>
            <a:off x="8148638" y="2130425"/>
            <a:ext cx="8890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8" name="Rectangle 33"/>
          <p:cNvSpPr>
            <a:spLocks noChangeArrowheads="1"/>
          </p:cNvSpPr>
          <p:nvPr/>
        </p:nvSpPr>
        <p:spPr bwMode="auto">
          <a:xfrm>
            <a:off x="7623175" y="1135063"/>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29" name="Rectangle 34"/>
          <p:cNvSpPr>
            <a:spLocks noChangeArrowheads="1"/>
          </p:cNvSpPr>
          <p:nvPr/>
        </p:nvSpPr>
        <p:spPr bwMode="auto">
          <a:xfrm>
            <a:off x="8229600" y="1135063"/>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0" name="Rectangle 35"/>
          <p:cNvSpPr>
            <a:spLocks noChangeArrowheads="1"/>
          </p:cNvSpPr>
          <p:nvPr/>
        </p:nvSpPr>
        <p:spPr bwMode="auto">
          <a:xfrm>
            <a:off x="7632700" y="1984375"/>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1" name="Rectangle 36"/>
          <p:cNvSpPr>
            <a:spLocks noChangeArrowheads="1"/>
          </p:cNvSpPr>
          <p:nvPr/>
        </p:nvSpPr>
        <p:spPr bwMode="auto">
          <a:xfrm>
            <a:off x="8229600" y="1981200"/>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2" name="Text Box 62"/>
          <p:cNvSpPr txBox="1">
            <a:spLocks noChangeArrowheads="1"/>
          </p:cNvSpPr>
          <p:nvPr/>
        </p:nvSpPr>
        <p:spPr bwMode="auto">
          <a:xfrm>
            <a:off x="6724650" y="1209675"/>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Data Bus</a:t>
            </a:r>
          </a:p>
        </p:txBody>
      </p:sp>
      <p:sp>
        <p:nvSpPr>
          <p:cNvPr id="33" name="Text Box 63"/>
          <p:cNvSpPr txBox="1">
            <a:spLocks noChangeArrowheads="1"/>
          </p:cNvSpPr>
          <p:nvPr/>
        </p:nvSpPr>
        <p:spPr bwMode="auto">
          <a:xfrm>
            <a:off x="6718300" y="2017713"/>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Address Bus</a:t>
            </a:r>
          </a:p>
        </p:txBody>
      </p:sp>
      <p:sp>
        <p:nvSpPr>
          <p:cNvPr id="34" name="Line 64"/>
          <p:cNvSpPr>
            <a:spLocks noChangeShapeType="1"/>
          </p:cNvSpPr>
          <p:nvPr/>
        </p:nvSpPr>
        <p:spPr bwMode="auto">
          <a:xfrm>
            <a:off x="7038975" y="1408113"/>
            <a:ext cx="134938" cy="1746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35" name="Line 65"/>
          <p:cNvSpPr>
            <a:spLocks noChangeShapeType="1"/>
          </p:cNvSpPr>
          <p:nvPr/>
        </p:nvSpPr>
        <p:spPr bwMode="auto">
          <a:xfrm flipV="1">
            <a:off x="7038975" y="1906588"/>
            <a:ext cx="157163" cy="17303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36" name="Text Box 66"/>
          <p:cNvSpPr txBox="1">
            <a:spLocks noChangeArrowheads="1"/>
          </p:cNvSpPr>
          <p:nvPr/>
        </p:nvSpPr>
        <p:spPr bwMode="auto">
          <a:xfrm>
            <a:off x="7623175" y="909638"/>
            <a:ext cx="6191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Bank</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S-NUCA-1 Latency Variability</a:t>
            </a:r>
            <a:endParaRPr lang="en-US" dirty="0"/>
          </a:p>
        </p:txBody>
      </p:sp>
      <p:sp>
        <p:nvSpPr>
          <p:cNvPr id="3" name="Content Placeholder 2"/>
          <p:cNvSpPr>
            <a:spLocks noGrp="1"/>
          </p:cNvSpPr>
          <p:nvPr>
            <p:ph idx="1"/>
          </p:nvPr>
        </p:nvSpPr>
        <p:spPr>
          <a:xfrm>
            <a:off x="0" y="5029200"/>
            <a:ext cx="9144000" cy="1828800"/>
          </a:xfrm>
        </p:spPr>
        <p:txBody>
          <a:bodyPr/>
          <a:lstStyle/>
          <a:p>
            <a:r>
              <a:rPr lang="en-US" dirty="0" smtClean="0"/>
              <a:t>Variability increases for finer technologies</a:t>
            </a:r>
          </a:p>
          <a:p>
            <a:r>
              <a:rPr lang="en-US" dirty="0" smtClean="0"/>
              <a:t>Number of banks does not increase beyond 4M</a:t>
            </a:r>
          </a:p>
          <a:p>
            <a:pPr lvl="1"/>
            <a:r>
              <a:rPr lang="en-US" dirty="0" smtClean="0"/>
              <a:t>Overhead of additional channels</a:t>
            </a:r>
          </a:p>
          <a:p>
            <a:pPr lvl="1"/>
            <a:r>
              <a:rPr lang="en-US" dirty="0" smtClean="0"/>
              <a:t>Banks become larger and slower</a:t>
            </a:r>
          </a:p>
          <a:p>
            <a:pPr lvl="1"/>
            <a:endParaRPr lang="en-US" dirty="0"/>
          </a:p>
        </p:txBody>
      </p:sp>
      <p:graphicFrame>
        <p:nvGraphicFramePr>
          <p:cNvPr id="5" name="Chart 4"/>
          <p:cNvGraphicFramePr/>
          <p:nvPr/>
        </p:nvGraphicFramePr>
        <p:xfrm>
          <a:off x="0" y="457200"/>
          <a:ext cx="91440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S-NUCA-1 Loaded Latency</a:t>
            </a:r>
            <a:endParaRPr lang="en-US" dirty="0"/>
          </a:p>
        </p:txBody>
      </p:sp>
      <p:sp>
        <p:nvSpPr>
          <p:cNvPr id="3" name="Content Placeholder 2"/>
          <p:cNvSpPr>
            <a:spLocks noGrp="1"/>
          </p:cNvSpPr>
          <p:nvPr>
            <p:ph idx="1"/>
          </p:nvPr>
        </p:nvSpPr>
        <p:spPr>
          <a:xfrm>
            <a:off x="0" y="5410200"/>
            <a:ext cx="9144000" cy="1447800"/>
          </a:xfrm>
        </p:spPr>
        <p:txBody>
          <a:bodyPr/>
          <a:lstStyle/>
          <a:p>
            <a:r>
              <a:rPr lang="en-US" dirty="0" smtClean="0"/>
              <a:t>Better than ML-UCA</a:t>
            </a:r>
            <a:endParaRPr lang="en-US" dirty="0"/>
          </a:p>
        </p:txBody>
      </p:sp>
      <p:graphicFrame>
        <p:nvGraphicFramePr>
          <p:cNvPr id="4" name="Chart 3"/>
          <p:cNvGraphicFramePr/>
          <p:nvPr/>
        </p:nvGraphicFramePr>
        <p:xfrm>
          <a:off x="685800" y="533400"/>
          <a:ext cx="7467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S-NUCA-1: IPC Performance</a:t>
            </a:r>
            <a:endParaRPr lang="en-US" dirty="0"/>
          </a:p>
        </p:txBody>
      </p:sp>
      <p:sp>
        <p:nvSpPr>
          <p:cNvPr id="3" name="Content Placeholder 2"/>
          <p:cNvSpPr>
            <a:spLocks noGrp="1"/>
          </p:cNvSpPr>
          <p:nvPr>
            <p:ph idx="1"/>
          </p:nvPr>
        </p:nvSpPr>
        <p:spPr>
          <a:xfrm>
            <a:off x="0" y="5715000"/>
            <a:ext cx="9144000" cy="1143000"/>
          </a:xfrm>
        </p:spPr>
        <p:txBody>
          <a:bodyPr/>
          <a:lstStyle/>
          <a:p>
            <a:r>
              <a:rPr lang="en-US" dirty="0" smtClean="0"/>
              <a:t>Per bank channels become an overhead</a:t>
            </a:r>
          </a:p>
          <a:p>
            <a:r>
              <a:rPr lang="en-US" dirty="0" smtClean="0"/>
              <a:t>Prevent finer partitioning @70nm or smaller</a:t>
            </a:r>
            <a:endParaRPr lang="en-US" dirty="0"/>
          </a:p>
        </p:txBody>
      </p:sp>
      <p:graphicFrame>
        <p:nvGraphicFramePr>
          <p:cNvPr id="4" name="Chart 3"/>
          <p:cNvGraphicFramePr/>
          <p:nvPr/>
        </p:nvGraphicFramePr>
        <p:xfrm>
          <a:off x="457200" y="381000"/>
          <a:ext cx="73152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S-NUCA2</a:t>
            </a:r>
            <a:endParaRPr lang="en-US" dirty="0"/>
          </a:p>
        </p:txBody>
      </p:sp>
      <p:sp>
        <p:nvSpPr>
          <p:cNvPr id="3" name="Content Placeholder 2"/>
          <p:cNvSpPr>
            <a:spLocks noGrp="1"/>
          </p:cNvSpPr>
          <p:nvPr>
            <p:ph idx="1"/>
          </p:nvPr>
        </p:nvSpPr>
        <p:spPr>
          <a:xfrm>
            <a:off x="0" y="381000"/>
            <a:ext cx="9144000" cy="762000"/>
          </a:xfrm>
        </p:spPr>
        <p:txBody>
          <a:bodyPr/>
          <a:lstStyle/>
          <a:p>
            <a:r>
              <a:rPr lang="en-US" dirty="0" smtClean="0"/>
              <a:t>Use a 2-D Mesh P2P interconnect</a:t>
            </a:r>
            <a:endParaRPr lang="en-US" dirty="0"/>
          </a:p>
        </p:txBody>
      </p:sp>
      <p:pic>
        <p:nvPicPr>
          <p:cNvPr id="4" name="Picture 4"/>
          <p:cNvPicPr>
            <a:picLocks noChangeAspect="1" noChangeArrowheads="1"/>
          </p:cNvPicPr>
          <p:nvPr/>
        </p:nvPicPr>
        <p:blipFill>
          <a:blip r:embed="rId2"/>
          <a:srcRect/>
          <a:stretch>
            <a:fillRect/>
          </a:stretch>
        </p:blipFill>
        <p:spPr bwMode="auto">
          <a:xfrm>
            <a:off x="381000" y="1828800"/>
            <a:ext cx="1676400" cy="1538288"/>
          </a:xfrm>
          <a:prstGeom prst="rect">
            <a:avLst/>
          </a:prstGeom>
          <a:noFill/>
          <a:ln w="12700" algn="ctr">
            <a:noFill/>
            <a:miter lim="800000"/>
            <a:headEnd/>
            <a:tailEnd/>
          </a:ln>
          <a:effectLst/>
        </p:spPr>
      </p:pic>
      <p:sp>
        <p:nvSpPr>
          <p:cNvPr id="5" name="Line 6"/>
          <p:cNvSpPr>
            <a:spLocks noChangeShapeType="1"/>
          </p:cNvSpPr>
          <p:nvPr/>
        </p:nvSpPr>
        <p:spPr bwMode="auto">
          <a:xfrm>
            <a:off x="6958013" y="2322513"/>
            <a:ext cx="0" cy="1354137"/>
          </a:xfrm>
          <a:prstGeom prst="line">
            <a:avLst/>
          </a:prstGeom>
          <a:noFill/>
          <a:ln w="28575" cap="sq">
            <a:solidFill>
              <a:srgbClr val="FF0000"/>
            </a:solidFill>
            <a:round/>
            <a:headEnd type="none" w="sm" len="sm"/>
            <a:tailEnd type="none" w="sm" len="sm"/>
          </a:ln>
          <a:effectLst/>
        </p:spPr>
        <p:txBody>
          <a:bodyPr/>
          <a:lstStyle/>
          <a:p>
            <a:endParaRPr lang="en-US"/>
          </a:p>
        </p:txBody>
      </p:sp>
      <p:sp>
        <p:nvSpPr>
          <p:cNvPr id="6" name="Line 7"/>
          <p:cNvSpPr>
            <a:spLocks noChangeShapeType="1"/>
          </p:cNvSpPr>
          <p:nvPr/>
        </p:nvSpPr>
        <p:spPr bwMode="auto">
          <a:xfrm flipV="1">
            <a:off x="4483100" y="3543300"/>
            <a:ext cx="100013"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7" name="Line 8"/>
          <p:cNvSpPr>
            <a:spLocks noChangeShapeType="1"/>
          </p:cNvSpPr>
          <p:nvPr/>
        </p:nvSpPr>
        <p:spPr bwMode="auto">
          <a:xfrm flipV="1">
            <a:off x="3805238" y="3535363"/>
            <a:ext cx="98425"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8" name="Line 9"/>
          <p:cNvSpPr>
            <a:spLocks noChangeShapeType="1"/>
          </p:cNvSpPr>
          <p:nvPr/>
        </p:nvSpPr>
        <p:spPr bwMode="auto">
          <a:xfrm flipV="1">
            <a:off x="3092450" y="3544888"/>
            <a:ext cx="98425"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9" name="Line 10"/>
          <p:cNvSpPr>
            <a:spLocks noChangeShapeType="1"/>
          </p:cNvSpPr>
          <p:nvPr/>
        </p:nvSpPr>
        <p:spPr bwMode="auto">
          <a:xfrm flipV="1">
            <a:off x="4500563" y="2951163"/>
            <a:ext cx="98425"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 name="Line 11"/>
          <p:cNvSpPr>
            <a:spLocks noChangeShapeType="1"/>
          </p:cNvSpPr>
          <p:nvPr/>
        </p:nvSpPr>
        <p:spPr bwMode="auto">
          <a:xfrm flipV="1">
            <a:off x="3795713" y="2941638"/>
            <a:ext cx="98425" cy="80962"/>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 name="Line 12"/>
          <p:cNvSpPr>
            <a:spLocks noChangeShapeType="1"/>
          </p:cNvSpPr>
          <p:nvPr/>
        </p:nvSpPr>
        <p:spPr bwMode="auto">
          <a:xfrm flipV="1">
            <a:off x="3090863" y="2932113"/>
            <a:ext cx="100012" cy="80962"/>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 name="Line 13"/>
          <p:cNvSpPr>
            <a:spLocks noChangeShapeType="1"/>
          </p:cNvSpPr>
          <p:nvPr/>
        </p:nvSpPr>
        <p:spPr bwMode="auto">
          <a:xfrm flipV="1">
            <a:off x="4475163" y="2339975"/>
            <a:ext cx="100012"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13" name="Line 14"/>
          <p:cNvSpPr>
            <a:spLocks noChangeShapeType="1"/>
          </p:cNvSpPr>
          <p:nvPr/>
        </p:nvSpPr>
        <p:spPr bwMode="auto">
          <a:xfrm flipV="1">
            <a:off x="3795713" y="2332038"/>
            <a:ext cx="100012"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14" name="Line 15"/>
          <p:cNvSpPr>
            <a:spLocks noChangeShapeType="1"/>
          </p:cNvSpPr>
          <p:nvPr/>
        </p:nvSpPr>
        <p:spPr bwMode="auto">
          <a:xfrm flipV="1">
            <a:off x="3109913" y="2312988"/>
            <a:ext cx="100012"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15" name="Line 16"/>
          <p:cNvSpPr>
            <a:spLocks noChangeShapeType="1"/>
          </p:cNvSpPr>
          <p:nvPr/>
        </p:nvSpPr>
        <p:spPr bwMode="auto">
          <a:xfrm flipH="1" flipV="1">
            <a:off x="3084513" y="2481263"/>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6" name="Line 17"/>
          <p:cNvSpPr>
            <a:spLocks noChangeShapeType="1"/>
          </p:cNvSpPr>
          <p:nvPr/>
        </p:nvSpPr>
        <p:spPr bwMode="auto">
          <a:xfrm flipH="1">
            <a:off x="3082925" y="2438400"/>
            <a:ext cx="168910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7" name="Line 18"/>
          <p:cNvSpPr>
            <a:spLocks noChangeShapeType="1"/>
          </p:cNvSpPr>
          <p:nvPr/>
        </p:nvSpPr>
        <p:spPr bwMode="auto">
          <a:xfrm flipH="1" flipV="1">
            <a:off x="3086100" y="3090863"/>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8" name="Line 19"/>
          <p:cNvSpPr>
            <a:spLocks noChangeShapeType="1"/>
          </p:cNvSpPr>
          <p:nvPr/>
        </p:nvSpPr>
        <p:spPr bwMode="auto">
          <a:xfrm flipH="1">
            <a:off x="3084513" y="3048000"/>
            <a:ext cx="1687512"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9" name="Line 20"/>
          <p:cNvSpPr>
            <a:spLocks noChangeShapeType="1"/>
          </p:cNvSpPr>
          <p:nvPr/>
        </p:nvSpPr>
        <p:spPr bwMode="auto">
          <a:xfrm flipH="1" flipV="1">
            <a:off x="3084513" y="3694113"/>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0" name="Line 21"/>
          <p:cNvSpPr>
            <a:spLocks noChangeShapeType="1"/>
          </p:cNvSpPr>
          <p:nvPr/>
        </p:nvSpPr>
        <p:spPr bwMode="auto">
          <a:xfrm flipH="1">
            <a:off x="3082925" y="3651250"/>
            <a:ext cx="168910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1" name="Line 22"/>
          <p:cNvSpPr>
            <a:spLocks noChangeShapeType="1"/>
          </p:cNvSpPr>
          <p:nvPr/>
        </p:nvSpPr>
        <p:spPr bwMode="auto">
          <a:xfrm flipH="1" flipV="1">
            <a:off x="3086100" y="1860550"/>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2" name="Line 23"/>
          <p:cNvSpPr>
            <a:spLocks noChangeShapeType="1"/>
          </p:cNvSpPr>
          <p:nvPr/>
        </p:nvSpPr>
        <p:spPr bwMode="auto">
          <a:xfrm flipH="1">
            <a:off x="3084513" y="1817688"/>
            <a:ext cx="1687512"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3" name="Line 24"/>
          <p:cNvSpPr>
            <a:spLocks noChangeShapeType="1"/>
          </p:cNvSpPr>
          <p:nvPr/>
        </p:nvSpPr>
        <p:spPr bwMode="auto">
          <a:xfrm>
            <a:off x="3025775" y="1887538"/>
            <a:ext cx="0" cy="2054225"/>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4" name="Line 25"/>
          <p:cNvSpPr>
            <a:spLocks noChangeShapeType="1"/>
          </p:cNvSpPr>
          <p:nvPr/>
        </p:nvSpPr>
        <p:spPr bwMode="auto">
          <a:xfrm>
            <a:off x="3076575" y="1887538"/>
            <a:ext cx="0" cy="2020887"/>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5" name="Rectangle 26"/>
          <p:cNvSpPr>
            <a:spLocks noChangeArrowheads="1"/>
          </p:cNvSpPr>
          <p:nvPr/>
        </p:nvSpPr>
        <p:spPr bwMode="auto">
          <a:xfrm>
            <a:off x="2986088" y="2392363"/>
            <a:ext cx="123825"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7"/>
          <p:cNvSpPr>
            <a:spLocks noChangeArrowheads="1"/>
          </p:cNvSpPr>
          <p:nvPr/>
        </p:nvSpPr>
        <p:spPr bwMode="auto">
          <a:xfrm>
            <a:off x="2984500" y="1781175"/>
            <a:ext cx="125413"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8"/>
          <p:cNvSpPr>
            <a:spLocks noChangeArrowheads="1"/>
          </p:cNvSpPr>
          <p:nvPr/>
        </p:nvSpPr>
        <p:spPr bwMode="auto">
          <a:xfrm>
            <a:off x="2984500" y="3005138"/>
            <a:ext cx="125413"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29"/>
          <p:cNvSpPr>
            <a:spLocks noChangeArrowheads="1"/>
          </p:cNvSpPr>
          <p:nvPr/>
        </p:nvSpPr>
        <p:spPr bwMode="auto">
          <a:xfrm>
            <a:off x="2984500" y="3614738"/>
            <a:ext cx="125413"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29" name="Line 30"/>
          <p:cNvSpPr>
            <a:spLocks noChangeShapeType="1"/>
          </p:cNvSpPr>
          <p:nvPr/>
        </p:nvSpPr>
        <p:spPr bwMode="auto">
          <a:xfrm>
            <a:off x="3703638" y="1914525"/>
            <a:ext cx="0" cy="2054225"/>
          </a:xfrm>
          <a:prstGeom prst="line">
            <a:avLst/>
          </a:prstGeom>
          <a:noFill/>
          <a:ln w="28575" cap="sq">
            <a:solidFill>
              <a:srgbClr val="FFFF00"/>
            </a:solidFill>
            <a:round/>
            <a:headEnd type="none" w="sm" len="sm"/>
            <a:tailEnd type="none" w="sm" len="sm"/>
          </a:ln>
          <a:effectLst/>
        </p:spPr>
        <p:txBody>
          <a:bodyPr/>
          <a:lstStyle/>
          <a:p>
            <a:endParaRPr lang="en-US"/>
          </a:p>
        </p:txBody>
      </p:sp>
      <p:sp>
        <p:nvSpPr>
          <p:cNvPr id="30" name="Line 31"/>
          <p:cNvSpPr>
            <a:spLocks noChangeShapeType="1"/>
          </p:cNvSpPr>
          <p:nvPr/>
        </p:nvSpPr>
        <p:spPr bwMode="auto">
          <a:xfrm>
            <a:off x="3754438" y="1914525"/>
            <a:ext cx="0" cy="2020888"/>
          </a:xfrm>
          <a:prstGeom prst="line">
            <a:avLst/>
          </a:prstGeom>
          <a:noFill/>
          <a:ln w="28575" cap="sq">
            <a:solidFill>
              <a:srgbClr val="FF0000"/>
            </a:solidFill>
            <a:round/>
            <a:headEnd type="none" w="sm" len="sm"/>
            <a:tailEnd type="none" w="sm" len="sm"/>
          </a:ln>
          <a:effectLst/>
        </p:spPr>
        <p:txBody>
          <a:bodyPr/>
          <a:lstStyle/>
          <a:p>
            <a:endParaRPr lang="en-US"/>
          </a:p>
        </p:txBody>
      </p:sp>
      <p:sp>
        <p:nvSpPr>
          <p:cNvPr id="31" name="Line 32"/>
          <p:cNvSpPr>
            <a:spLocks noChangeShapeType="1"/>
          </p:cNvSpPr>
          <p:nvPr/>
        </p:nvSpPr>
        <p:spPr bwMode="auto">
          <a:xfrm>
            <a:off x="4424363" y="1920875"/>
            <a:ext cx="0" cy="2055813"/>
          </a:xfrm>
          <a:prstGeom prst="line">
            <a:avLst/>
          </a:prstGeom>
          <a:noFill/>
          <a:ln w="28575" cap="sq">
            <a:solidFill>
              <a:srgbClr val="FFFF00"/>
            </a:solidFill>
            <a:round/>
            <a:headEnd type="none" w="sm" len="sm"/>
            <a:tailEnd type="none" w="sm" len="sm"/>
          </a:ln>
          <a:effectLst/>
        </p:spPr>
        <p:txBody>
          <a:bodyPr/>
          <a:lstStyle/>
          <a:p>
            <a:endParaRPr lang="en-US"/>
          </a:p>
        </p:txBody>
      </p:sp>
      <p:sp>
        <p:nvSpPr>
          <p:cNvPr id="32" name="Line 33"/>
          <p:cNvSpPr>
            <a:spLocks noChangeShapeType="1"/>
          </p:cNvSpPr>
          <p:nvPr/>
        </p:nvSpPr>
        <p:spPr bwMode="auto">
          <a:xfrm>
            <a:off x="4475163" y="1920875"/>
            <a:ext cx="0" cy="2020888"/>
          </a:xfrm>
          <a:prstGeom prst="line">
            <a:avLst/>
          </a:prstGeom>
          <a:noFill/>
          <a:ln w="28575" cap="sq">
            <a:solidFill>
              <a:srgbClr val="FF0000"/>
            </a:solidFill>
            <a:round/>
            <a:headEnd type="none" w="sm" len="sm"/>
            <a:tailEnd type="none" w="sm" len="sm"/>
          </a:ln>
          <a:effectLst/>
        </p:spPr>
        <p:txBody>
          <a:bodyPr/>
          <a:lstStyle/>
          <a:p>
            <a:endParaRPr lang="en-US"/>
          </a:p>
        </p:txBody>
      </p:sp>
      <p:sp>
        <p:nvSpPr>
          <p:cNvPr id="33" name="Rectangle 34"/>
          <p:cNvSpPr>
            <a:spLocks noChangeArrowheads="1"/>
          </p:cNvSpPr>
          <p:nvPr/>
        </p:nvSpPr>
        <p:spPr bwMode="auto">
          <a:xfrm>
            <a:off x="3673475" y="2392363"/>
            <a:ext cx="125413"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5"/>
          <p:cNvSpPr>
            <a:spLocks noChangeArrowheads="1"/>
          </p:cNvSpPr>
          <p:nvPr/>
        </p:nvSpPr>
        <p:spPr bwMode="auto">
          <a:xfrm>
            <a:off x="3671888" y="1781175"/>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6"/>
          <p:cNvSpPr>
            <a:spLocks noChangeArrowheads="1"/>
          </p:cNvSpPr>
          <p:nvPr/>
        </p:nvSpPr>
        <p:spPr bwMode="auto">
          <a:xfrm>
            <a:off x="3671888" y="3005138"/>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7"/>
          <p:cNvSpPr>
            <a:spLocks noChangeArrowheads="1"/>
          </p:cNvSpPr>
          <p:nvPr/>
        </p:nvSpPr>
        <p:spPr bwMode="auto">
          <a:xfrm>
            <a:off x="3671888" y="3614738"/>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7" name="Rectangle 38"/>
          <p:cNvSpPr>
            <a:spLocks noChangeArrowheads="1"/>
          </p:cNvSpPr>
          <p:nvPr/>
        </p:nvSpPr>
        <p:spPr bwMode="auto">
          <a:xfrm>
            <a:off x="4394200" y="2392363"/>
            <a:ext cx="123825"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8" name="Rectangle 39"/>
          <p:cNvSpPr>
            <a:spLocks noChangeArrowheads="1"/>
          </p:cNvSpPr>
          <p:nvPr/>
        </p:nvSpPr>
        <p:spPr bwMode="auto">
          <a:xfrm>
            <a:off x="4392613" y="1781175"/>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9" name="Rectangle 40"/>
          <p:cNvSpPr>
            <a:spLocks noChangeArrowheads="1"/>
          </p:cNvSpPr>
          <p:nvPr/>
        </p:nvSpPr>
        <p:spPr bwMode="auto">
          <a:xfrm>
            <a:off x="4392613" y="3005138"/>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40" name="Rectangle 41"/>
          <p:cNvSpPr>
            <a:spLocks noChangeArrowheads="1"/>
          </p:cNvSpPr>
          <p:nvPr/>
        </p:nvSpPr>
        <p:spPr bwMode="auto">
          <a:xfrm>
            <a:off x="4392613" y="3614738"/>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41" name="Rectangle 42"/>
          <p:cNvSpPr>
            <a:spLocks noChangeArrowheads="1"/>
          </p:cNvSpPr>
          <p:nvPr/>
        </p:nvSpPr>
        <p:spPr bwMode="auto">
          <a:xfrm>
            <a:off x="3184525" y="1914525"/>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2" name="Rectangle 43"/>
          <p:cNvSpPr>
            <a:spLocks noChangeArrowheads="1"/>
          </p:cNvSpPr>
          <p:nvPr/>
        </p:nvSpPr>
        <p:spPr bwMode="auto">
          <a:xfrm>
            <a:off x="3903663" y="1939925"/>
            <a:ext cx="398462"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3" name="Rectangle 44"/>
          <p:cNvSpPr>
            <a:spLocks noChangeArrowheads="1"/>
          </p:cNvSpPr>
          <p:nvPr/>
        </p:nvSpPr>
        <p:spPr bwMode="auto">
          <a:xfrm>
            <a:off x="3903663" y="2552700"/>
            <a:ext cx="398462"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4" name="Rectangle 45"/>
          <p:cNvSpPr>
            <a:spLocks noChangeArrowheads="1"/>
          </p:cNvSpPr>
          <p:nvPr/>
        </p:nvSpPr>
        <p:spPr bwMode="auto">
          <a:xfrm>
            <a:off x="3184525" y="2552700"/>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5" name="Rectangle 46"/>
          <p:cNvSpPr>
            <a:spLocks noChangeArrowheads="1"/>
          </p:cNvSpPr>
          <p:nvPr/>
        </p:nvSpPr>
        <p:spPr bwMode="auto">
          <a:xfrm>
            <a:off x="3175000" y="3154363"/>
            <a:ext cx="398463"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6" name="Rectangle 47"/>
          <p:cNvSpPr>
            <a:spLocks noChangeArrowheads="1"/>
          </p:cNvSpPr>
          <p:nvPr/>
        </p:nvSpPr>
        <p:spPr bwMode="auto">
          <a:xfrm>
            <a:off x="3886200" y="3144838"/>
            <a:ext cx="398463"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7" name="Rectangle 48"/>
          <p:cNvSpPr>
            <a:spLocks noChangeArrowheads="1"/>
          </p:cNvSpPr>
          <p:nvPr/>
        </p:nvSpPr>
        <p:spPr bwMode="auto">
          <a:xfrm>
            <a:off x="3903663" y="3748088"/>
            <a:ext cx="398462"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8" name="Rectangle 49"/>
          <p:cNvSpPr>
            <a:spLocks noChangeArrowheads="1"/>
          </p:cNvSpPr>
          <p:nvPr/>
        </p:nvSpPr>
        <p:spPr bwMode="auto">
          <a:xfrm>
            <a:off x="3184525" y="3748088"/>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9" name="Rectangle 50"/>
          <p:cNvSpPr>
            <a:spLocks noChangeArrowheads="1"/>
          </p:cNvSpPr>
          <p:nvPr/>
        </p:nvSpPr>
        <p:spPr bwMode="auto">
          <a:xfrm>
            <a:off x="4567238" y="1920875"/>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0" name="Rectangle 51"/>
          <p:cNvSpPr>
            <a:spLocks noChangeArrowheads="1"/>
          </p:cNvSpPr>
          <p:nvPr/>
        </p:nvSpPr>
        <p:spPr bwMode="auto">
          <a:xfrm>
            <a:off x="4567238" y="2549525"/>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1" name="Rectangle 52"/>
          <p:cNvSpPr>
            <a:spLocks noChangeArrowheads="1"/>
          </p:cNvSpPr>
          <p:nvPr/>
        </p:nvSpPr>
        <p:spPr bwMode="auto">
          <a:xfrm>
            <a:off x="4567238" y="3154363"/>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2" name="Rectangle 53"/>
          <p:cNvSpPr>
            <a:spLocks noChangeArrowheads="1"/>
          </p:cNvSpPr>
          <p:nvPr/>
        </p:nvSpPr>
        <p:spPr bwMode="auto">
          <a:xfrm>
            <a:off x="4549775" y="3748088"/>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3" name="Line 54"/>
          <p:cNvSpPr>
            <a:spLocks noChangeShapeType="1"/>
          </p:cNvSpPr>
          <p:nvPr/>
        </p:nvSpPr>
        <p:spPr bwMode="auto">
          <a:xfrm>
            <a:off x="5883275" y="1966913"/>
            <a:ext cx="0" cy="2100262"/>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4" name="Line 55"/>
          <p:cNvSpPr>
            <a:spLocks noChangeShapeType="1"/>
          </p:cNvSpPr>
          <p:nvPr/>
        </p:nvSpPr>
        <p:spPr bwMode="auto">
          <a:xfrm>
            <a:off x="5964238" y="1966913"/>
            <a:ext cx="0" cy="2100262"/>
          </a:xfrm>
          <a:prstGeom prst="line">
            <a:avLst/>
          </a:prstGeom>
          <a:noFill/>
          <a:ln w="28575" cap="sq">
            <a:solidFill>
              <a:srgbClr val="FF0000"/>
            </a:solidFill>
            <a:round/>
            <a:headEnd type="none" w="sm" len="sm"/>
            <a:tailEnd type="none" w="sm" len="sm"/>
          </a:ln>
          <a:effectLst/>
        </p:spPr>
        <p:txBody>
          <a:bodyPr/>
          <a:lstStyle/>
          <a:p>
            <a:endParaRPr lang="en-US"/>
          </a:p>
        </p:txBody>
      </p:sp>
      <p:sp>
        <p:nvSpPr>
          <p:cNvPr id="55" name="Line 56"/>
          <p:cNvSpPr>
            <a:spLocks noChangeShapeType="1"/>
          </p:cNvSpPr>
          <p:nvPr/>
        </p:nvSpPr>
        <p:spPr bwMode="auto">
          <a:xfrm>
            <a:off x="7621588" y="1966913"/>
            <a:ext cx="0" cy="2100262"/>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6" name="Line 57"/>
          <p:cNvSpPr>
            <a:spLocks noChangeShapeType="1"/>
          </p:cNvSpPr>
          <p:nvPr/>
        </p:nvSpPr>
        <p:spPr bwMode="auto">
          <a:xfrm>
            <a:off x="7704138" y="1966913"/>
            <a:ext cx="0" cy="2100262"/>
          </a:xfrm>
          <a:prstGeom prst="line">
            <a:avLst/>
          </a:prstGeom>
          <a:noFill/>
          <a:ln w="28575" cap="sq">
            <a:solidFill>
              <a:srgbClr val="FF0000"/>
            </a:solidFill>
            <a:round/>
            <a:headEnd type="none" w="sm" len="sm"/>
            <a:tailEnd type="none" w="sm" len="sm"/>
          </a:ln>
          <a:effectLst/>
        </p:spPr>
        <p:txBody>
          <a:bodyPr/>
          <a:lstStyle/>
          <a:p>
            <a:endParaRPr lang="en-US"/>
          </a:p>
        </p:txBody>
      </p:sp>
      <p:sp>
        <p:nvSpPr>
          <p:cNvPr id="57" name="Line 58"/>
          <p:cNvSpPr>
            <a:spLocks noChangeShapeType="1"/>
          </p:cNvSpPr>
          <p:nvPr/>
        </p:nvSpPr>
        <p:spPr bwMode="auto">
          <a:xfrm flipH="1" flipV="1">
            <a:off x="5691188" y="2179638"/>
            <a:ext cx="22606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58" name="Line 59"/>
          <p:cNvSpPr>
            <a:spLocks noChangeShapeType="1"/>
          </p:cNvSpPr>
          <p:nvPr/>
        </p:nvSpPr>
        <p:spPr bwMode="auto">
          <a:xfrm flipH="1">
            <a:off x="5641975" y="2109788"/>
            <a:ext cx="2284413"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9" name="Rectangle 60"/>
          <p:cNvSpPr>
            <a:spLocks noChangeArrowheads="1"/>
          </p:cNvSpPr>
          <p:nvPr/>
        </p:nvSpPr>
        <p:spPr bwMode="auto">
          <a:xfrm>
            <a:off x="5791200" y="2019300"/>
            <a:ext cx="273050" cy="26670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60" name="Rectangle 61"/>
          <p:cNvSpPr>
            <a:spLocks noChangeArrowheads="1"/>
          </p:cNvSpPr>
          <p:nvPr/>
        </p:nvSpPr>
        <p:spPr bwMode="auto">
          <a:xfrm>
            <a:off x="7529513" y="2019300"/>
            <a:ext cx="273050" cy="26670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61" name="Line 62"/>
          <p:cNvSpPr>
            <a:spLocks noChangeShapeType="1"/>
          </p:cNvSpPr>
          <p:nvPr/>
        </p:nvSpPr>
        <p:spPr bwMode="auto">
          <a:xfrm flipH="1" flipV="1">
            <a:off x="5667375" y="3881438"/>
            <a:ext cx="2233613"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62" name="Line 63"/>
          <p:cNvSpPr>
            <a:spLocks noChangeShapeType="1"/>
          </p:cNvSpPr>
          <p:nvPr/>
        </p:nvSpPr>
        <p:spPr bwMode="auto">
          <a:xfrm flipH="1" flipV="1">
            <a:off x="5691188" y="3802063"/>
            <a:ext cx="2185987" cy="9525"/>
          </a:xfrm>
          <a:prstGeom prst="line">
            <a:avLst/>
          </a:prstGeom>
          <a:noFill/>
          <a:ln w="28575" cap="sq">
            <a:solidFill>
              <a:srgbClr val="FFFF00"/>
            </a:solidFill>
            <a:round/>
            <a:headEnd type="none" w="sm" len="sm"/>
            <a:tailEnd type="none" w="sm" len="sm"/>
          </a:ln>
          <a:effectLst/>
        </p:spPr>
        <p:txBody>
          <a:bodyPr/>
          <a:lstStyle/>
          <a:p>
            <a:endParaRPr lang="en-US"/>
          </a:p>
        </p:txBody>
      </p:sp>
      <p:sp>
        <p:nvSpPr>
          <p:cNvPr id="63" name="Rectangle 64"/>
          <p:cNvSpPr>
            <a:spLocks noChangeArrowheads="1"/>
          </p:cNvSpPr>
          <p:nvPr/>
        </p:nvSpPr>
        <p:spPr bwMode="auto">
          <a:xfrm>
            <a:off x="5791200" y="3721100"/>
            <a:ext cx="273050" cy="26670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64" name="Rectangle 65"/>
          <p:cNvSpPr>
            <a:spLocks noChangeArrowheads="1"/>
          </p:cNvSpPr>
          <p:nvPr/>
        </p:nvSpPr>
        <p:spPr bwMode="auto">
          <a:xfrm>
            <a:off x="7504113" y="3694113"/>
            <a:ext cx="273050" cy="26670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65" name="Rectangle 66"/>
          <p:cNvSpPr>
            <a:spLocks noChangeArrowheads="1"/>
          </p:cNvSpPr>
          <p:nvPr/>
        </p:nvSpPr>
        <p:spPr bwMode="auto">
          <a:xfrm>
            <a:off x="6038850" y="2312988"/>
            <a:ext cx="123825" cy="584200"/>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66" name="Rectangle 67"/>
          <p:cNvSpPr>
            <a:spLocks noChangeArrowheads="1"/>
          </p:cNvSpPr>
          <p:nvPr/>
        </p:nvSpPr>
        <p:spPr bwMode="auto">
          <a:xfrm>
            <a:off x="6237288" y="2312988"/>
            <a:ext cx="123825" cy="584200"/>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67" name="Rectangle 68"/>
          <p:cNvSpPr>
            <a:spLocks noChangeArrowheads="1"/>
          </p:cNvSpPr>
          <p:nvPr/>
        </p:nvSpPr>
        <p:spPr bwMode="auto">
          <a:xfrm>
            <a:off x="6038850" y="3109913"/>
            <a:ext cx="123825" cy="584200"/>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68" name="Rectangle 69"/>
          <p:cNvSpPr>
            <a:spLocks noChangeArrowheads="1"/>
          </p:cNvSpPr>
          <p:nvPr/>
        </p:nvSpPr>
        <p:spPr bwMode="auto">
          <a:xfrm>
            <a:off x="6237288" y="3109913"/>
            <a:ext cx="123825" cy="584200"/>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69" name="Rectangle 70"/>
          <p:cNvSpPr>
            <a:spLocks noChangeArrowheads="1"/>
          </p:cNvSpPr>
          <p:nvPr/>
        </p:nvSpPr>
        <p:spPr bwMode="auto">
          <a:xfrm>
            <a:off x="6462713" y="2312988"/>
            <a:ext cx="420687" cy="477837"/>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70" name="Rectangle 71"/>
          <p:cNvSpPr>
            <a:spLocks noChangeArrowheads="1"/>
          </p:cNvSpPr>
          <p:nvPr/>
        </p:nvSpPr>
        <p:spPr bwMode="auto">
          <a:xfrm>
            <a:off x="6462713" y="3214688"/>
            <a:ext cx="420687" cy="479425"/>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71" name="Rectangle 72"/>
          <p:cNvSpPr>
            <a:spLocks noChangeArrowheads="1"/>
          </p:cNvSpPr>
          <p:nvPr/>
        </p:nvSpPr>
        <p:spPr bwMode="auto">
          <a:xfrm>
            <a:off x="7032625" y="3214688"/>
            <a:ext cx="420688" cy="479425"/>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72" name="Rectangle 73"/>
          <p:cNvSpPr>
            <a:spLocks noChangeArrowheads="1"/>
          </p:cNvSpPr>
          <p:nvPr/>
        </p:nvSpPr>
        <p:spPr bwMode="auto">
          <a:xfrm>
            <a:off x="7058025" y="2312988"/>
            <a:ext cx="420688" cy="477837"/>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73" name="Line 74"/>
          <p:cNvSpPr>
            <a:spLocks noChangeShapeType="1"/>
          </p:cNvSpPr>
          <p:nvPr/>
        </p:nvSpPr>
        <p:spPr bwMode="auto">
          <a:xfrm flipH="1" flipV="1">
            <a:off x="5245100" y="3057525"/>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74" name="Rectangle 75"/>
          <p:cNvSpPr>
            <a:spLocks noChangeArrowheads="1"/>
          </p:cNvSpPr>
          <p:nvPr/>
        </p:nvSpPr>
        <p:spPr bwMode="auto">
          <a:xfrm>
            <a:off x="6908800" y="3005138"/>
            <a:ext cx="100013" cy="79375"/>
          </a:xfrm>
          <a:prstGeom prst="rect">
            <a:avLst/>
          </a:prstGeom>
          <a:solidFill>
            <a:srgbClr val="333399"/>
          </a:solidFill>
          <a:ln w="12700" cap="sq">
            <a:solidFill>
              <a:schemeClr val="tx1"/>
            </a:solidFill>
            <a:miter lim="800000"/>
            <a:headEnd type="none" w="sm" len="sm"/>
            <a:tailEnd type="none" w="sm" len="sm"/>
          </a:ln>
          <a:effectLst/>
        </p:spPr>
        <p:txBody>
          <a:bodyPr wrap="none" anchor="ctr"/>
          <a:lstStyle/>
          <a:p>
            <a:endParaRPr lang="en-US"/>
          </a:p>
        </p:txBody>
      </p:sp>
      <p:sp>
        <p:nvSpPr>
          <p:cNvPr id="75" name="Line 76"/>
          <p:cNvSpPr>
            <a:spLocks noChangeShapeType="1"/>
          </p:cNvSpPr>
          <p:nvPr/>
        </p:nvSpPr>
        <p:spPr bwMode="auto">
          <a:xfrm flipH="1">
            <a:off x="5235575" y="2951163"/>
            <a:ext cx="2284413"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76" name="Rectangle 77"/>
          <p:cNvSpPr>
            <a:spLocks noChangeArrowheads="1"/>
          </p:cNvSpPr>
          <p:nvPr/>
        </p:nvSpPr>
        <p:spPr bwMode="auto">
          <a:xfrm>
            <a:off x="6462713" y="2790825"/>
            <a:ext cx="420687" cy="106363"/>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77" name="Rectangle 78"/>
          <p:cNvSpPr>
            <a:spLocks noChangeArrowheads="1"/>
          </p:cNvSpPr>
          <p:nvPr/>
        </p:nvSpPr>
        <p:spPr bwMode="auto">
          <a:xfrm>
            <a:off x="7058025" y="2790825"/>
            <a:ext cx="420688" cy="106363"/>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78" name="Rectangle 79"/>
          <p:cNvSpPr>
            <a:spLocks noChangeArrowheads="1"/>
          </p:cNvSpPr>
          <p:nvPr/>
        </p:nvSpPr>
        <p:spPr bwMode="auto">
          <a:xfrm>
            <a:off x="6462713" y="3109913"/>
            <a:ext cx="420687" cy="106362"/>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79" name="Rectangle 80"/>
          <p:cNvSpPr>
            <a:spLocks noChangeArrowheads="1"/>
          </p:cNvSpPr>
          <p:nvPr/>
        </p:nvSpPr>
        <p:spPr bwMode="auto">
          <a:xfrm>
            <a:off x="7032625" y="3109913"/>
            <a:ext cx="420688" cy="106362"/>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80" name="Line 81"/>
          <p:cNvSpPr>
            <a:spLocks noChangeShapeType="1"/>
          </p:cNvSpPr>
          <p:nvPr/>
        </p:nvSpPr>
        <p:spPr bwMode="auto">
          <a:xfrm flipV="1">
            <a:off x="7207250" y="2233613"/>
            <a:ext cx="0" cy="717550"/>
          </a:xfrm>
          <a:prstGeom prst="line">
            <a:avLst/>
          </a:prstGeom>
          <a:noFill/>
          <a:ln w="12700" cap="sq">
            <a:solidFill>
              <a:srgbClr val="FFFF00"/>
            </a:solidFill>
            <a:round/>
            <a:headEnd type="none" w="sm" len="sm"/>
            <a:tailEnd type="none" w="sm" len="sm"/>
          </a:ln>
          <a:effectLst/>
        </p:spPr>
        <p:txBody>
          <a:bodyPr/>
          <a:lstStyle/>
          <a:p>
            <a:endParaRPr lang="en-US"/>
          </a:p>
        </p:txBody>
      </p:sp>
      <p:sp>
        <p:nvSpPr>
          <p:cNvPr id="81" name="Line 82"/>
          <p:cNvSpPr>
            <a:spLocks noChangeShapeType="1"/>
          </p:cNvSpPr>
          <p:nvPr/>
        </p:nvSpPr>
        <p:spPr bwMode="auto">
          <a:xfrm flipV="1">
            <a:off x="7280275" y="2233613"/>
            <a:ext cx="0" cy="717550"/>
          </a:xfrm>
          <a:prstGeom prst="line">
            <a:avLst/>
          </a:prstGeom>
          <a:noFill/>
          <a:ln w="12700" cap="sq">
            <a:solidFill>
              <a:srgbClr val="FFFF00"/>
            </a:solidFill>
            <a:round/>
            <a:headEnd type="none" w="sm" len="sm"/>
            <a:tailEnd type="none" w="sm" len="sm"/>
          </a:ln>
          <a:effectLst/>
        </p:spPr>
        <p:txBody>
          <a:bodyPr/>
          <a:lstStyle/>
          <a:p>
            <a:endParaRPr lang="en-US"/>
          </a:p>
        </p:txBody>
      </p:sp>
      <p:sp>
        <p:nvSpPr>
          <p:cNvPr id="82" name="Line 83"/>
          <p:cNvSpPr>
            <a:spLocks noChangeShapeType="1"/>
          </p:cNvSpPr>
          <p:nvPr/>
        </p:nvSpPr>
        <p:spPr bwMode="auto">
          <a:xfrm flipV="1">
            <a:off x="7329488" y="2233613"/>
            <a:ext cx="0" cy="717550"/>
          </a:xfrm>
          <a:prstGeom prst="line">
            <a:avLst/>
          </a:prstGeom>
          <a:noFill/>
          <a:ln w="12700" cap="sq">
            <a:solidFill>
              <a:srgbClr val="FFFF00"/>
            </a:solidFill>
            <a:round/>
            <a:headEnd type="none" w="sm" len="sm"/>
            <a:tailEnd type="none" w="sm" len="sm"/>
          </a:ln>
          <a:effectLst/>
        </p:spPr>
        <p:txBody>
          <a:bodyPr/>
          <a:lstStyle/>
          <a:p>
            <a:endParaRPr lang="en-US"/>
          </a:p>
        </p:txBody>
      </p:sp>
      <p:sp>
        <p:nvSpPr>
          <p:cNvPr id="83" name="Line 84"/>
          <p:cNvSpPr>
            <a:spLocks noChangeShapeType="1"/>
          </p:cNvSpPr>
          <p:nvPr/>
        </p:nvSpPr>
        <p:spPr bwMode="auto">
          <a:xfrm flipV="1">
            <a:off x="7380288" y="2233613"/>
            <a:ext cx="0" cy="717550"/>
          </a:xfrm>
          <a:prstGeom prst="line">
            <a:avLst/>
          </a:prstGeom>
          <a:noFill/>
          <a:ln w="12700" cap="sq">
            <a:solidFill>
              <a:srgbClr val="FFFF00"/>
            </a:solidFill>
            <a:round/>
            <a:headEnd type="none" w="sm" len="sm"/>
            <a:tailEnd type="none" w="sm" len="sm"/>
          </a:ln>
          <a:effectLst/>
        </p:spPr>
        <p:txBody>
          <a:bodyPr/>
          <a:lstStyle/>
          <a:p>
            <a:endParaRPr lang="en-US"/>
          </a:p>
        </p:txBody>
      </p:sp>
      <p:sp>
        <p:nvSpPr>
          <p:cNvPr id="84" name="Rectangle 85"/>
          <p:cNvSpPr>
            <a:spLocks noChangeArrowheads="1"/>
          </p:cNvSpPr>
          <p:nvPr/>
        </p:nvSpPr>
        <p:spPr bwMode="auto">
          <a:xfrm>
            <a:off x="6148388" y="3013075"/>
            <a:ext cx="98425" cy="80963"/>
          </a:xfrm>
          <a:prstGeom prst="rect">
            <a:avLst/>
          </a:prstGeom>
          <a:solidFill>
            <a:srgbClr val="333399"/>
          </a:solidFill>
          <a:ln w="12700" cap="sq">
            <a:solidFill>
              <a:schemeClr val="tx1"/>
            </a:solidFill>
            <a:miter lim="800000"/>
            <a:headEnd type="none" w="sm" len="sm"/>
            <a:tailEnd type="none" w="sm" len="sm"/>
          </a:ln>
          <a:effectLst/>
        </p:spPr>
        <p:txBody>
          <a:bodyPr wrap="none" anchor="ctr"/>
          <a:lstStyle/>
          <a:p>
            <a:endParaRPr lang="en-US"/>
          </a:p>
        </p:txBody>
      </p:sp>
      <p:sp>
        <p:nvSpPr>
          <p:cNvPr id="85" name="Oval 86"/>
          <p:cNvSpPr>
            <a:spLocks noChangeArrowheads="1"/>
          </p:cNvSpPr>
          <p:nvPr/>
        </p:nvSpPr>
        <p:spPr bwMode="auto">
          <a:xfrm>
            <a:off x="3656013" y="2924175"/>
            <a:ext cx="869950" cy="823913"/>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86" name="Line 87"/>
          <p:cNvSpPr>
            <a:spLocks noChangeShapeType="1"/>
          </p:cNvSpPr>
          <p:nvPr/>
        </p:nvSpPr>
        <p:spPr bwMode="auto">
          <a:xfrm>
            <a:off x="3879850" y="3721100"/>
            <a:ext cx="2706688" cy="798513"/>
          </a:xfrm>
          <a:prstGeom prst="line">
            <a:avLst/>
          </a:prstGeom>
          <a:noFill/>
          <a:ln w="28575" cap="sq">
            <a:solidFill>
              <a:schemeClr val="bg2"/>
            </a:solidFill>
            <a:round/>
            <a:headEnd type="none" w="sm" len="sm"/>
            <a:tailEnd type="none" w="sm" len="sm"/>
          </a:ln>
          <a:effectLst/>
        </p:spPr>
        <p:txBody>
          <a:bodyPr/>
          <a:lstStyle/>
          <a:p>
            <a:endParaRPr lang="en-US"/>
          </a:p>
        </p:txBody>
      </p:sp>
      <p:sp>
        <p:nvSpPr>
          <p:cNvPr id="87" name="Line 88"/>
          <p:cNvSpPr>
            <a:spLocks noChangeShapeType="1"/>
          </p:cNvSpPr>
          <p:nvPr/>
        </p:nvSpPr>
        <p:spPr bwMode="auto">
          <a:xfrm flipV="1">
            <a:off x="3879850" y="1595438"/>
            <a:ext cx="2184400" cy="1382712"/>
          </a:xfrm>
          <a:prstGeom prst="line">
            <a:avLst/>
          </a:prstGeom>
          <a:noFill/>
          <a:ln w="28575" cap="sq">
            <a:solidFill>
              <a:schemeClr val="bg2"/>
            </a:solidFill>
            <a:round/>
            <a:headEnd type="none" w="sm" len="sm"/>
            <a:tailEnd type="none" w="sm" len="sm"/>
          </a:ln>
          <a:effectLst/>
        </p:spPr>
        <p:txBody>
          <a:bodyPr/>
          <a:lstStyle/>
          <a:p>
            <a:endParaRPr lang="en-US"/>
          </a:p>
        </p:txBody>
      </p:sp>
      <p:sp>
        <p:nvSpPr>
          <p:cNvPr id="88" name="Oval 89"/>
          <p:cNvSpPr>
            <a:spLocks noChangeArrowheads="1"/>
          </p:cNvSpPr>
          <p:nvPr/>
        </p:nvSpPr>
        <p:spPr bwMode="auto">
          <a:xfrm>
            <a:off x="5270500" y="1436688"/>
            <a:ext cx="2978150" cy="3082925"/>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89" name="Line 90"/>
          <p:cNvSpPr>
            <a:spLocks noChangeShapeType="1"/>
          </p:cNvSpPr>
          <p:nvPr/>
        </p:nvSpPr>
        <p:spPr bwMode="auto">
          <a:xfrm flipH="1">
            <a:off x="6783388" y="3662363"/>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0" name="Line 91"/>
          <p:cNvSpPr>
            <a:spLocks noChangeShapeType="1"/>
          </p:cNvSpPr>
          <p:nvPr/>
        </p:nvSpPr>
        <p:spPr bwMode="auto">
          <a:xfrm flipH="1" flipV="1">
            <a:off x="6783388" y="3614738"/>
            <a:ext cx="1016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1" name="Line 92"/>
          <p:cNvSpPr>
            <a:spLocks noChangeShapeType="1"/>
          </p:cNvSpPr>
          <p:nvPr/>
        </p:nvSpPr>
        <p:spPr bwMode="auto">
          <a:xfrm flipH="1">
            <a:off x="6783388" y="3243263"/>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2" name="Line 93"/>
          <p:cNvSpPr>
            <a:spLocks noChangeShapeType="1"/>
          </p:cNvSpPr>
          <p:nvPr/>
        </p:nvSpPr>
        <p:spPr bwMode="auto">
          <a:xfrm flipH="1">
            <a:off x="6783388" y="329565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3" name="Line 94"/>
          <p:cNvSpPr>
            <a:spLocks noChangeShapeType="1"/>
          </p:cNvSpPr>
          <p:nvPr/>
        </p:nvSpPr>
        <p:spPr bwMode="auto">
          <a:xfrm flipH="1">
            <a:off x="6783388" y="3351213"/>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4" name="Line 95"/>
          <p:cNvSpPr>
            <a:spLocks noChangeShapeType="1"/>
          </p:cNvSpPr>
          <p:nvPr/>
        </p:nvSpPr>
        <p:spPr bwMode="auto">
          <a:xfrm flipH="1">
            <a:off x="6783388" y="340360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5" name="Line 96"/>
          <p:cNvSpPr>
            <a:spLocks noChangeShapeType="1"/>
          </p:cNvSpPr>
          <p:nvPr/>
        </p:nvSpPr>
        <p:spPr bwMode="auto">
          <a:xfrm flipH="1">
            <a:off x="6783388" y="3455988"/>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6" name="Line 97"/>
          <p:cNvSpPr>
            <a:spLocks noChangeShapeType="1"/>
          </p:cNvSpPr>
          <p:nvPr/>
        </p:nvSpPr>
        <p:spPr bwMode="auto">
          <a:xfrm flipH="1">
            <a:off x="6783388" y="3506788"/>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7" name="Line 98"/>
          <p:cNvSpPr>
            <a:spLocks noChangeShapeType="1"/>
          </p:cNvSpPr>
          <p:nvPr/>
        </p:nvSpPr>
        <p:spPr bwMode="auto">
          <a:xfrm flipH="1">
            <a:off x="6783388" y="3563938"/>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8" name="Line 99"/>
          <p:cNvSpPr>
            <a:spLocks noChangeShapeType="1"/>
          </p:cNvSpPr>
          <p:nvPr/>
        </p:nvSpPr>
        <p:spPr bwMode="auto">
          <a:xfrm flipH="1">
            <a:off x="7343775" y="3667125"/>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9" name="Line 100"/>
          <p:cNvSpPr>
            <a:spLocks noChangeShapeType="1"/>
          </p:cNvSpPr>
          <p:nvPr/>
        </p:nvSpPr>
        <p:spPr bwMode="auto">
          <a:xfrm flipH="1">
            <a:off x="7342188" y="3248025"/>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0" name="Line 101"/>
          <p:cNvSpPr>
            <a:spLocks noChangeShapeType="1"/>
          </p:cNvSpPr>
          <p:nvPr/>
        </p:nvSpPr>
        <p:spPr bwMode="auto">
          <a:xfrm flipH="1">
            <a:off x="7343775" y="3300413"/>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1" name="Line 102"/>
          <p:cNvSpPr>
            <a:spLocks noChangeShapeType="1"/>
          </p:cNvSpPr>
          <p:nvPr/>
        </p:nvSpPr>
        <p:spPr bwMode="auto">
          <a:xfrm flipH="1">
            <a:off x="7342188" y="3355975"/>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2" name="Line 103"/>
          <p:cNvSpPr>
            <a:spLocks noChangeShapeType="1"/>
          </p:cNvSpPr>
          <p:nvPr/>
        </p:nvSpPr>
        <p:spPr bwMode="auto">
          <a:xfrm flipH="1">
            <a:off x="7343775" y="3408363"/>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3" name="Line 104"/>
          <p:cNvSpPr>
            <a:spLocks noChangeShapeType="1"/>
          </p:cNvSpPr>
          <p:nvPr/>
        </p:nvSpPr>
        <p:spPr bwMode="auto">
          <a:xfrm flipH="1">
            <a:off x="7342188" y="346075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4" name="Line 105"/>
          <p:cNvSpPr>
            <a:spLocks noChangeShapeType="1"/>
          </p:cNvSpPr>
          <p:nvPr/>
        </p:nvSpPr>
        <p:spPr bwMode="auto">
          <a:xfrm flipH="1">
            <a:off x="7343775" y="3511550"/>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5" name="Line 106"/>
          <p:cNvSpPr>
            <a:spLocks noChangeShapeType="1"/>
          </p:cNvSpPr>
          <p:nvPr/>
        </p:nvSpPr>
        <p:spPr bwMode="auto">
          <a:xfrm flipH="1">
            <a:off x="7342188" y="356870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6" name="Line 107"/>
          <p:cNvSpPr>
            <a:spLocks noChangeShapeType="1"/>
          </p:cNvSpPr>
          <p:nvPr/>
        </p:nvSpPr>
        <p:spPr bwMode="auto">
          <a:xfrm flipH="1" flipV="1">
            <a:off x="7343775" y="3614738"/>
            <a:ext cx="1016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7" name="Line 108"/>
          <p:cNvSpPr>
            <a:spLocks noChangeShapeType="1"/>
          </p:cNvSpPr>
          <p:nvPr/>
        </p:nvSpPr>
        <p:spPr bwMode="auto">
          <a:xfrm flipH="1">
            <a:off x="6784975" y="2755900"/>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8" name="Line 109"/>
          <p:cNvSpPr>
            <a:spLocks noChangeShapeType="1"/>
          </p:cNvSpPr>
          <p:nvPr/>
        </p:nvSpPr>
        <p:spPr bwMode="auto">
          <a:xfrm flipH="1" flipV="1">
            <a:off x="6784975" y="2708275"/>
            <a:ext cx="1016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9" name="Line 110"/>
          <p:cNvSpPr>
            <a:spLocks noChangeShapeType="1"/>
          </p:cNvSpPr>
          <p:nvPr/>
        </p:nvSpPr>
        <p:spPr bwMode="auto">
          <a:xfrm flipH="1">
            <a:off x="6783388" y="233680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0" name="Line 111"/>
          <p:cNvSpPr>
            <a:spLocks noChangeShapeType="1"/>
          </p:cNvSpPr>
          <p:nvPr/>
        </p:nvSpPr>
        <p:spPr bwMode="auto">
          <a:xfrm flipH="1">
            <a:off x="6784975" y="2389188"/>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1" name="Line 112"/>
          <p:cNvSpPr>
            <a:spLocks noChangeShapeType="1"/>
          </p:cNvSpPr>
          <p:nvPr/>
        </p:nvSpPr>
        <p:spPr bwMode="auto">
          <a:xfrm flipH="1">
            <a:off x="6783388" y="244475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2" name="Line 113"/>
          <p:cNvSpPr>
            <a:spLocks noChangeShapeType="1"/>
          </p:cNvSpPr>
          <p:nvPr/>
        </p:nvSpPr>
        <p:spPr bwMode="auto">
          <a:xfrm flipH="1">
            <a:off x="6784975" y="2497138"/>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3" name="Line 114"/>
          <p:cNvSpPr>
            <a:spLocks noChangeShapeType="1"/>
          </p:cNvSpPr>
          <p:nvPr/>
        </p:nvSpPr>
        <p:spPr bwMode="auto">
          <a:xfrm flipH="1">
            <a:off x="6783388" y="2549525"/>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4" name="Line 115"/>
          <p:cNvSpPr>
            <a:spLocks noChangeShapeType="1"/>
          </p:cNvSpPr>
          <p:nvPr/>
        </p:nvSpPr>
        <p:spPr bwMode="auto">
          <a:xfrm flipH="1">
            <a:off x="6784975" y="2601913"/>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5" name="Line 116"/>
          <p:cNvSpPr>
            <a:spLocks noChangeShapeType="1"/>
          </p:cNvSpPr>
          <p:nvPr/>
        </p:nvSpPr>
        <p:spPr bwMode="auto">
          <a:xfrm flipH="1">
            <a:off x="6783388" y="2659063"/>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6" name="Line 117"/>
          <p:cNvSpPr>
            <a:spLocks noChangeShapeType="1"/>
          </p:cNvSpPr>
          <p:nvPr/>
        </p:nvSpPr>
        <p:spPr bwMode="auto">
          <a:xfrm flipH="1">
            <a:off x="7380288" y="2765425"/>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7" name="Line 118"/>
          <p:cNvSpPr>
            <a:spLocks noChangeShapeType="1"/>
          </p:cNvSpPr>
          <p:nvPr/>
        </p:nvSpPr>
        <p:spPr bwMode="auto">
          <a:xfrm flipH="1" flipV="1">
            <a:off x="7380288" y="2717800"/>
            <a:ext cx="1016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8" name="Line 119"/>
          <p:cNvSpPr>
            <a:spLocks noChangeShapeType="1"/>
          </p:cNvSpPr>
          <p:nvPr/>
        </p:nvSpPr>
        <p:spPr bwMode="auto">
          <a:xfrm flipH="1">
            <a:off x="7380288" y="2346325"/>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9" name="Line 120"/>
          <p:cNvSpPr>
            <a:spLocks noChangeShapeType="1"/>
          </p:cNvSpPr>
          <p:nvPr/>
        </p:nvSpPr>
        <p:spPr bwMode="auto">
          <a:xfrm flipH="1">
            <a:off x="7380288" y="2398713"/>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0" name="Line 121"/>
          <p:cNvSpPr>
            <a:spLocks noChangeShapeType="1"/>
          </p:cNvSpPr>
          <p:nvPr/>
        </p:nvSpPr>
        <p:spPr bwMode="auto">
          <a:xfrm flipH="1">
            <a:off x="7380288" y="2454275"/>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1" name="Line 122"/>
          <p:cNvSpPr>
            <a:spLocks noChangeShapeType="1"/>
          </p:cNvSpPr>
          <p:nvPr/>
        </p:nvSpPr>
        <p:spPr bwMode="auto">
          <a:xfrm flipH="1">
            <a:off x="7380288" y="2506663"/>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2" name="Line 123"/>
          <p:cNvSpPr>
            <a:spLocks noChangeShapeType="1"/>
          </p:cNvSpPr>
          <p:nvPr/>
        </p:nvSpPr>
        <p:spPr bwMode="auto">
          <a:xfrm flipH="1">
            <a:off x="7380288" y="2559050"/>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3" name="Line 124"/>
          <p:cNvSpPr>
            <a:spLocks noChangeShapeType="1"/>
          </p:cNvSpPr>
          <p:nvPr/>
        </p:nvSpPr>
        <p:spPr bwMode="auto">
          <a:xfrm flipH="1">
            <a:off x="7380288" y="260985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4" name="Line 125"/>
          <p:cNvSpPr>
            <a:spLocks noChangeShapeType="1"/>
          </p:cNvSpPr>
          <p:nvPr/>
        </p:nvSpPr>
        <p:spPr bwMode="auto">
          <a:xfrm flipH="1">
            <a:off x="7380288" y="2668588"/>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5" name="Line 126"/>
          <p:cNvSpPr>
            <a:spLocks noChangeShapeType="1"/>
          </p:cNvSpPr>
          <p:nvPr/>
        </p:nvSpPr>
        <p:spPr bwMode="auto">
          <a:xfrm>
            <a:off x="6511925" y="2339975"/>
            <a:ext cx="892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126" name="Line 127"/>
          <p:cNvSpPr>
            <a:spLocks noChangeShapeType="1"/>
          </p:cNvSpPr>
          <p:nvPr/>
        </p:nvSpPr>
        <p:spPr bwMode="auto">
          <a:xfrm>
            <a:off x="6511925" y="2392363"/>
            <a:ext cx="892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127" name="Line 128"/>
          <p:cNvSpPr>
            <a:spLocks noChangeShapeType="1"/>
          </p:cNvSpPr>
          <p:nvPr/>
        </p:nvSpPr>
        <p:spPr bwMode="auto">
          <a:xfrm>
            <a:off x="6511925" y="2444750"/>
            <a:ext cx="892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128" name="Line 129"/>
          <p:cNvSpPr>
            <a:spLocks noChangeShapeType="1"/>
          </p:cNvSpPr>
          <p:nvPr/>
        </p:nvSpPr>
        <p:spPr bwMode="auto">
          <a:xfrm>
            <a:off x="6511925" y="2498725"/>
            <a:ext cx="892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129" name="Text Box 130"/>
          <p:cNvSpPr txBox="1">
            <a:spLocks noChangeArrowheads="1"/>
          </p:cNvSpPr>
          <p:nvPr/>
        </p:nvSpPr>
        <p:spPr bwMode="auto">
          <a:xfrm>
            <a:off x="3854450" y="1408113"/>
            <a:ext cx="869950" cy="3048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a:latin typeface="Times New Roman" pitchFamily="18" charset="0"/>
              </a:rPr>
              <a:t>Bank</a:t>
            </a:r>
          </a:p>
        </p:txBody>
      </p:sp>
      <p:sp>
        <p:nvSpPr>
          <p:cNvPr id="130" name="Line 131"/>
          <p:cNvSpPr>
            <a:spLocks noChangeShapeType="1"/>
          </p:cNvSpPr>
          <p:nvPr/>
        </p:nvSpPr>
        <p:spPr bwMode="auto">
          <a:xfrm>
            <a:off x="2811463" y="1966913"/>
            <a:ext cx="198437" cy="2127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1" name="Text Box 132"/>
          <p:cNvSpPr txBox="1">
            <a:spLocks noChangeArrowheads="1"/>
          </p:cNvSpPr>
          <p:nvPr/>
        </p:nvSpPr>
        <p:spPr bwMode="auto">
          <a:xfrm>
            <a:off x="2286000" y="1808163"/>
            <a:ext cx="649288" cy="422275"/>
          </a:xfrm>
          <a:prstGeom prst="rect">
            <a:avLst/>
          </a:prstGeom>
          <a:noFill/>
          <a:ln w="12700" cap="sq">
            <a:noFill/>
            <a:miter lim="800000"/>
            <a:headEnd type="none" w="sm" len="sm"/>
            <a:tailEnd type="none" w="sm" len="sm"/>
          </a:ln>
          <a:effectLst/>
        </p:spPr>
        <p:txBody>
          <a:bodyPr>
            <a:spAutoFit/>
          </a:bodyPr>
          <a:lstStyle/>
          <a:p>
            <a:pPr algn="l">
              <a:lnSpc>
                <a:spcPts val="1300"/>
              </a:lnSpc>
              <a:spcBef>
                <a:spcPct val="50000"/>
              </a:spcBef>
            </a:pPr>
            <a:r>
              <a:rPr lang="en-US" sz="1400">
                <a:latin typeface="Times New Roman" pitchFamily="18" charset="0"/>
              </a:rPr>
              <a:t>Data bus</a:t>
            </a:r>
          </a:p>
        </p:txBody>
      </p:sp>
      <p:sp>
        <p:nvSpPr>
          <p:cNvPr id="132" name="Line 133"/>
          <p:cNvSpPr>
            <a:spLocks noChangeShapeType="1"/>
          </p:cNvSpPr>
          <p:nvPr/>
        </p:nvSpPr>
        <p:spPr bwMode="auto">
          <a:xfrm>
            <a:off x="2835275" y="3216275"/>
            <a:ext cx="249238" cy="214313"/>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3" name="Text Box 134"/>
          <p:cNvSpPr txBox="1">
            <a:spLocks noChangeArrowheads="1"/>
          </p:cNvSpPr>
          <p:nvPr/>
        </p:nvSpPr>
        <p:spPr bwMode="auto">
          <a:xfrm>
            <a:off x="5119688" y="1371600"/>
            <a:ext cx="823912" cy="3048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a:latin typeface="Times New Roman" pitchFamily="18" charset="0"/>
              </a:rPr>
              <a:t>Switch</a:t>
            </a:r>
          </a:p>
        </p:txBody>
      </p:sp>
      <p:sp>
        <p:nvSpPr>
          <p:cNvPr id="134" name="Line 135"/>
          <p:cNvSpPr>
            <a:spLocks noChangeShapeType="1"/>
          </p:cNvSpPr>
          <p:nvPr/>
        </p:nvSpPr>
        <p:spPr bwMode="auto">
          <a:xfrm>
            <a:off x="5541963" y="1700213"/>
            <a:ext cx="225425" cy="3190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5" name="Text Box 136"/>
          <p:cNvSpPr txBox="1">
            <a:spLocks noChangeArrowheads="1"/>
          </p:cNvSpPr>
          <p:nvPr/>
        </p:nvSpPr>
        <p:spPr bwMode="auto">
          <a:xfrm>
            <a:off x="6289675" y="1143000"/>
            <a:ext cx="1711325" cy="3048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a:latin typeface="Times New Roman" pitchFamily="18" charset="0"/>
              </a:rPr>
              <a:t>Tag Array</a:t>
            </a:r>
          </a:p>
        </p:txBody>
      </p:sp>
      <p:sp>
        <p:nvSpPr>
          <p:cNvPr id="136" name="Line 137"/>
          <p:cNvSpPr>
            <a:spLocks noChangeShapeType="1"/>
          </p:cNvSpPr>
          <p:nvPr/>
        </p:nvSpPr>
        <p:spPr bwMode="auto">
          <a:xfrm flipH="1">
            <a:off x="6288088" y="1382713"/>
            <a:ext cx="273050" cy="9032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7" name="Text Box 138"/>
          <p:cNvSpPr txBox="1">
            <a:spLocks noChangeArrowheads="1"/>
          </p:cNvSpPr>
          <p:nvPr/>
        </p:nvSpPr>
        <p:spPr bwMode="auto">
          <a:xfrm>
            <a:off x="6359525" y="4227513"/>
            <a:ext cx="1565275" cy="401637"/>
          </a:xfrm>
          <a:prstGeom prst="rect">
            <a:avLst/>
          </a:prstGeom>
          <a:noFill/>
          <a:ln w="12700" cap="sq">
            <a:noFill/>
            <a:miter lim="800000"/>
            <a:headEnd type="none" w="sm" len="sm"/>
            <a:tailEnd type="none" w="sm" len="sm"/>
          </a:ln>
          <a:effectLst/>
        </p:spPr>
        <p:txBody>
          <a:bodyPr>
            <a:spAutoFit/>
          </a:bodyPr>
          <a:lstStyle/>
          <a:p>
            <a:pPr algn="l">
              <a:lnSpc>
                <a:spcPts val="800"/>
              </a:lnSpc>
              <a:spcBef>
                <a:spcPct val="50000"/>
              </a:spcBef>
            </a:pPr>
            <a:r>
              <a:rPr lang="en-US" sz="1400">
                <a:latin typeface="Times New Roman" pitchFamily="18" charset="0"/>
              </a:rPr>
              <a:t>Wordline driver</a:t>
            </a:r>
          </a:p>
          <a:p>
            <a:pPr algn="l">
              <a:lnSpc>
                <a:spcPts val="800"/>
              </a:lnSpc>
              <a:spcBef>
                <a:spcPct val="50000"/>
              </a:spcBef>
            </a:pPr>
            <a:r>
              <a:rPr lang="en-US" sz="1400">
                <a:latin typeface="Times New Roman" pitchFamily="18" charset="0"/>
              </a:rPr>
              <a:t>and decoder</a:t>
            </a:r>
          </a:p>
        </p:txBody>
      </p:sp>
      <p:sp>
        <p:nvSpPr>
          <p:cNvPr id="138" name="Text Box 139"/>
          <p:cNvSpPr txBox="1">
            <a:spLocks noChangeArrowheads="1"/>
          </p:cNvSpPr>
          <p:nvPr/>
        </p:nvSpPr>
        <p:spPr bwMode="auto">
          <a:xfrm>
            <a:off x="7893050" y="2916238"/>
            <a:ext cx="1250950" cy="3048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a:latin typeface="Times New Roman" pitchFamily="18" charset="0"/>
              </a:rPr>
              <a:t>Predecoder</a:t>
            </a:r>
          </a:p>
        </p:txBody>
      </p:sp>
      <p:sp>
        <p:nvSpPr>
          <p:cNvPr id="139" name="Line 140"/>
          <p:cNvSpPr>
            <a:spLocks noChangeShapeType="1"/>
          </p:cNvSpPr>
          <p:nvPr/>
        </p:nvSpPr>
        <p:spPr bwMode="auto">
          <a:xfrm flipH="1" flipV="1">
            <a:off x="7032625" y="3030538"/>
            <a:ext cx="868363" cy="269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40" name="Line 141"/>
          <p:cNvSpPr>
            <a:spLocks noChangeShapeType="1"/>
          </p:cNvSpPr>
          <p:nvPr/>
        </p:nvSpPr>
        <p:spPr bwMode="auto">
          <a:xfrm flipH="1" flipV="1">
            <a:off x="7478713" y="3189288"/>
            <a:ext cx="620712" cy="2936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41" name="Line 142"/>
          <p:cNvSpPr>
            <a:spLocks noChangeShapeType="1"/>
          </p:cNvSpPr>
          <p:nvPr/>
        </p:nvSpPr>
        <p:spPr bwMode="auto">
          <a:xfrm flipV="1">
            <a:off x="6883400" y="3562350"/>
            <a:ext cx="446088" cy="61118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42" name="Line 143"/>
          <p:cNvSpPr>
            <a:spLocks noChangeShapeType="1"/>
          </p:cNvSpPr>
          <p:nvPr/>
        </p:nvSpPr>
        <p:spPr bwMode="auto">
          <a:xfrm>
            <a:off x="4076700" y="1647825"/>
            <a:ext cx="0" cy="26670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43" name="Content Placeholder 2"/>
          <p:cNvSpPr txBox="1">
            <a:spLocks/>
          </p:cNvSpPr>
          <p:nvPr/>
        </p:nvSpPr>
        <p:spPr bwMode="auto">
          <a:xfrm>
            <a:off x="0" y="4572000"/>
            <a:ext cx="91440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mn-lt"/>
              </a:rPr>
              <a:t>Wire overhead much lower:</a:t>
            </a:r>
          </a:p>
          <a:p>
            <a:pPr marL="800100" lvl="1" indent="-342900">
              <a:spcBef>
                <a:spcPct val="20000"/>
              </a:spcBef>
              <a:buFontTx/>
              <a:buChar char="•"/>
            </a:pPr>
            <a:r>
              <a:rPr lang="en-US" sz="2800" kern="0" dirty="0" smtClean="0">
                <a:latin typeface="+mn-lt"/>
              </a:rPr>
              <a:t>S1: 20.9% vs. S2: 5.9% at 50nm and 32banks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mn-lt"/>
              </a:rPr>
              <a:t>Reduces contention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128-bit</a:t>
            </a:r>
            <a:r>
              <a:rPr kumimoji="0" lang="en-US" sz="2800" b="0" i="0" u="none" strike="noStrike" kern="0" cap="none" spc="0" normalizeH="0" noProof="0" dirty="0" smtClean="0">
                <a:ln>
                  <a:noFill/>
                </a:ln>
                <a:solidFill>
                  <a:schemeClr val="tx1"/>
                </a:solidFill>
                <a:effectLst/>
                <a:uLnTx/>
                <a:uFillTx/>
                <a:latin typeface="+mn-lt"/>
                <a:ea typeface="+mn-ea"/>
                <a:cs typeface="+mn-cs"/>
              </a:rPr>
              <a:t> bi-directional links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S-NUCA2 vs. S-NUCA1 Unloaded Latency</a:t>
            </a:r>
            <a:endParaRPr lang="en-US" dirty="0"/>
          </a:p>
        </p:txBody>
      </p:sp>
      <p:sp>
        <p:nvSpPr>
          <p:cNvPr id="7" name="Content Placeholder 6"/>
          <p:cNvSpPr>
            <a:spLocks noGrp="1"/>
          </p:cNvSpPr>
          <p:nvPr>
            <p:ph idx="1"/>
          </p:nvPr>
        </p:nvSpPr>
        <p:spPr>
          <a:xfrm>
            <a:off x="0" y="5943600"/>
            <a:ext cx="9144000" cy="914400"/>
          </a:xfrm>
        </p:spPr>
        <p:txBody>
          <a:bodyPr/>
          <a:lstStyle/>
          <a:p>
            <a:r>
              <a:rPr lang="en-US" dirty="0" smtClean="0"/>
              <a:t>S-NUCA2 almost always better</a:t>
            </a:r>
            <a:endParaRPr lang="en-US" dirty="0"/>
          </a:p>
        </p:txBody>
      </p:sp>
      <p:graphicFrame>
        <p:nvGraphicFramePr>
          <p:cNvPr id="8" name="Chart 7"/>
          <p:cNvGraphicFramePr/>
          <p:nvPr/>
        </p:nvGraphicFramePr>
        <p:xfrm>
          <a:off x="0" y="3810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648200" y="1752600"/>
            <a:ext cx="736099" cy="369332"/>
          </a:xfrm>
          <a:prstGeom prst="rect">
            <a:avLst/>
          </a:prstGeom>
          <a:noFill/>
        </p:spPr>
        <p:txBody>
          <a:bodyPr wrap="none" rtlCol="0">
            <a:spAutoFit/>
          </a:bodyPr>
          <a:lstStyle/>
          <a:p>
            <a:r>
              <a:rPr lang="en-US" dirty="0" smtClean="0"/>
              <a:t>Hmm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Cache Design Used to be About</a:t>
            </a:r>
            <a:endParaRPr lang="en-US" dirty="0"/>
          </a:p>
        </p:txBody>
      </p:sp>
      <p:sp>
        <p:nvSpPr>
          <p:cNvPr id="3" name="Content Placeholder 2"/>
          <p:cNvSpPr>
            <a:spLocks noGrp="1"/>
          </p:cNvSpPr>
          <p:nvPr>
            <p:ph idx="1"/>
          </p:nvPr>
        </p:nvSpPr>
        <p:spPr>
          <a:xfrm>
            <a:off x="0" y="5410200"/>
            <a:ext cx="9144000" cy="1447800"/>
          </a:xfrm>
        </p:spPr>
        <p:txBody>
          <a:bodyPr/>
          <a:lstStyle/>
          <a:p>
            <a:r>
              <a:rPr lang="en-US" dirty="0" smtClean="0"/>
              <a:t>L2: Worst Latency == Best Latency</a:t>
            </a:r>
          </a:p>
          <a:p>
            <a:r>
              <a:rPr lang="en-US" b="1" dirty="0" smtClean="0"/>
              <a:t>Key Decision: </a:t>
            </a:r>
            <a:r>
              <a:rPr lang="en-US" b="1" dirty="0" smtClean="0">
                <a:solidFill>
                  <a:srgbClr val="C00000"/>
                </a:solidFill>
              </a:rPr>
              <a:t>What to keep in each cache level</a:t>
            </a:r>
            <a:endParaRPr lang="en-US" b="1" dirty="0">
              <a:solidFill>
                <a:srgbClr val="C00000"/>
              </a:solidFill>
            </a:endParaRPr>
          </a:p>
        </p:txBody>
      </p:sp>
      <p:sp>
        <p:nvSpPr>
          <p:cNvPr id="4" name="Rectangle 3"/>
          <p:cNvSpPr/>
          <p:nvPr/>
        </p:nvSpPr>
        <p:spPr bwMode="auto">
          <a:xfrm>
            <a:off x="3200400" y="7620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Core</a:t>
            </a: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3200400" y="1905000"/>
            <a:ext cx="762000" cy="9144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L1I</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4038600" y="1905000"/>
            <a:ext cx="762000" cy="9144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L1D</a:t>
            </a: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a:endCxn id="5" idx="0"/>
          </p:cNvCxnSpPr>
          <p:nvPr/>
        </p:nvCxnSpPr>
        <p:spPr bwMode="auto">
          <a:xfrm rot="5400000">
            <a:off x="3467100" y="1790700"/>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4306094" y="1789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3200400" y="3048000"/>
            <a:ext cx="1600200" cy="9144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L2</a:t>
            </a:r>
            <a:endParaRPr kumimoji="0" lang="en-US" sz="1800" b="0" i="0" u="none" strike="noStrike" cap="none" normalizeH="0" baseline="0" dirty="0" smtClean="0">
              <a:ln>
                <a:noFill/>
              </a:ln>
              <a:solidFill>
                <a:schemeClr val="tx1"/>
              </a:solidFill>
              <a:effectLst/>
              <a:latin typeface="Arial" charset="0"/>
            </a:endParaRPr>
          </a:p>
        </p:txBody>
      </p:sp>
      <p:cxnSp>
        <p:nvCxnSpPr>
          <p:cNvPr id="11" name="Straight Arrow Connector 10"/>
          <p:cNvCxnSpPr/>
          <p:nvPr/>
        </p:nvCxnSpPr>
        <p:spPr bwMode="auto">
          <a:xfrm rot="5400000">
            <a:off x="3467894"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rot="5400000">
            <a:off x="4306094"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3" name="Rectangle 12"/>
          <p:cNvSpPr/>
          <p:nvPr/>
        </p:nvSpPr>
        <p:spPr bwMode="auto">
          <a:xfrm>
            <a:off x="1219200" y="4419600"/>
            <a:ext cx="6019800" cy="914400"/>
          </a:xfrm>
          <a:prstGeom prst="rect">
            <a:avLst/>
          </a:prstGeom>
          <a:solidFill>
            <a:srgbClr val="9999FF"/>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Main Memory</a:t>
            </a:r>
            <a:endParaRPr kumimoji="0" lang="en-US" sz="1800" b="0" i="0" u="none" strike="noStrike" cap="none" normalizeH="0" baseline="0" dirty="0" smtClean="0">
              <a:ln>
                <a:noFill/>
              </a:ln>
              <a:solidFill>
                <a:schemeClr val="tx1"/>
              </a:solidFill>
              <a:effectLst/>
              <a:latin typeface="Arial" charset="0"/>
            </a:endParaRPr>
          </a:p>
        </p:txBody>
      </p:sp>
      <p:cxnSp>
        <p:nvCxnSpPr>
          <p:cNvPr id="14" name="Straight Arrow Connector 13"/>
          <p:cNvCxnSpPr/>
          <p:nvPr/>
        </p:nvCxnSpPr>
        <p:spPr bwMode="auto">
          <a:xfrm rot="5400000">
            <a:off x="3810794" y="41902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sp>
        <p:nvSpPr>
          <p:cNvPr id="16" name="TextBox 15"/>
          <p:cNvSpPr txBox="1"/>
          <p:nvPr/>
        </p:nvSpPr>
        <p:spPr>
          <a:xfrm>
            <a:off x="5181600" y="2133600"/>
            <a:ext cx="3031599" cy="369332"/>
          </a:xfrm>
          <a:prstGeom prst="rect">
            <a:avLst/>
          </a:prstGeom>
          <a:noFill/>
        </p:spPr>
        <p:txBody>
          <a:bodyPr wrap="none" rtlCol="0">
            <a:spAutoFit/>
          </a:bodyPr>
          <a:lstStyle/>
          <a:p>
            <a:r>
              <a:rPr lang="en-US" dirty="0" smtClean="0"/>
              <a:t>1-3 cycles / Latency Limited</a:t>
            </a:r>
            <a:endParaRPr lang="en-US" dirty="0"/>
          </a:p>
        </p:txBody>
      </p:sp>
      <p:sp>
        <p:nvSpPr>
          <p:cNvPr id="17" name="TextBox 16"/>
          <p:cNvSpPr txBox="1"/>
          <p:nvPr/>
        </p:nvSpPr>
        <p:spPr>
          <a:xfrm>
            <a:off x="5334000" y="3276600"/>
            <a:ext cx="3377848" cy="369332"/>
          </a:xfrm>
          <a:prstGeom prst="rect">
            <a:avLst/>
          </a:prstGeom>
          <a:noFill/>
        </p:spPr>
        <p:txBody>
          <a:bodyPr wrap="none" rtlCol="0">
            <a:spAutoFit/>
          </a:bodyPr>
          <a:lstStyle/>
          <a:p>
            <a:r>
              <a:rPr lang="en-US" dirty="0" smtClean="0"/>
              <a:t>10-16 cycles / Capacity Limited</a:t>
            </a:r>
            <a:endParaRPr lang="en-US" dirty="0"/>
          </a:p>
        </p:txBody>
      </p:sp>
      <p:sp>
        <p:nvSpPr>
          <p:cNvPr id="18" name="TextBox 17"/>
          <p:cNvSpPr txBox="1"/>
          <p:nvPr/>
        </p:nvSpPr>
        <p:spPr>
          <a:xfrm>
            <a:off x="7467600" y="4724400"/>
            <a:ext cx="1473480" cy="369332"/>
          </a:xfrm>
          <a:prstGeom prst="rect">
            <a:avLst/>
          </a:prstGeom>
          <a:noFill/>
        </p:spPr>
        <p:txBody>
          <a:bodyPr wrap="none" rtlCol="0">
            <a:spAutoFit/>
          </a:bodyPr>
          <a:lstStyle/>
          <a:p>
            <a:r>
              <a:rPr lang="en-US" dirty="0" smtClean="0"/>
              <a:t>&gt; 200 cycles</a:t>
            </a:r>
            <a:endParaRPr lang="en-US" dirty="0"/>
          </a:p>
        </p:txBody>
      </p:sp>
      <p:sp>
        <p:nvSpPr>
          <p:cNvPr id="19" name="Rectangle 18"/>
          <p:cNvSpPr/>
          <p:nvPr/>
        </p:nvSpPr>
        <p:spPr bwMode="auto">
          <a:xfrm>
            <a:off x="2971800" y="533400"/>
            <a:ext cx="2057400" cy="36576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S-NUCA2 vs. S-NUCA-1 IPC Performance</a:t>
            </a:r>
            <a:endParaRPr lang="en-US" dirty="0"/>
          </a:p>
        </p:txBody>
      </p:sp>
      <p:sp>
        <p:nvSpPr>
          <p:cNvPr id="3" name="Content Placeholder 2"/>
          <p:cNvSpPr>
            <a:spLocks noGrp="1"/>
          </p:cNvSpPr>
          <p:nvPr>
            <p:ph idx="1"/>
          </p:nvPr>
        </p:nvSpPr>
        <p:spPr>
          <a:xfrm>
            <a:off x="0" y="5943600"/>
            <a:ext cx="9144000" cy="914400"/>
          </a:xfrm>
        </p:spPr>
        <p:txBody>
          <a:bodyPr/>
          <a:lstStyle/>
          <a:p>
            <a:r>
              <a:rPr lang="en-US" dirty="0" smtClean="0"/>
              <a:t>S2 better than S1</a:t>
            </a:r>
            <a:endParaRPr lang="en-US" dirty="0"/>
          </a:p>
        </p:txBody>
      </p:sp>
      <p:graphicFrame>
        <p:nvGraphicFramePr>
          <p:cNvPr id="4" name="Chart 3"/>
          <p:cNvGraphicFramePr/>
          <p:nvPr/>
        </p:nvGraphicFramePr>
        <p:xfrm>
          <a:off x="1066800" y="609600"/>
          <a:ext cx="73152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a:t>
            </a:r>
          </a:p>
        </p:txBody>
      </p:sp>
      <p:sp>
        <p:nvSpPr>
          <p:cNvPr id="6" name="Slide Number Placeholder 4"/>
          <p:cNvSpPr>
            <a:spLocks noGrp="1"/>
          </p:cNvSpPr>
          <p:nvPr>
            <p:ph type="sldNum" sz="quarter" idx="4294967295"/>
          </p:nvPr>
        </p:nvSpPr>
        <p:spPr>
          <a:xfrm>
            <a:off x="8291513" y="6616700"/>
            <a:ext cx="606425" cy="152400"/>
          </a:xfrm>
          <a:prstGeom prst="rect">
            <a:avLst/>
          </a:prstGeom>
        </p:spPr>
        <p:txBody>
          <a:bodyPr/>
          <a:lstStyle/>
          <a:p>
            <a:fld id="{5601A726-468F-4CB2-85A3-78ADC87DD418}" type="slidenum">
              <a:rPr lang="en-US"/>
              <a:pPr/>
              <a:t>71</a:t>
            </a:fld>
            <a:endParaRPr lang="en-US"/>
          </a:p>
        </p:txBody>
      </p:sp>
      <p:sp>
        <p:nvSpPr>
          <p:cNvPr id="205826" name="Rectangle 2"/>
          <p:cNvSpPr>
            <a:spLocks noGrp="1" noChangeArrowheads="1"/>
          </p:cNvSpPr>
          <p:nvPr>
            <p:ph type="title"/>
          </p:nvPr>
        </p:nvSpPr>
        <p:spPr/>
        <p:txBody>
          <a:bodyPr/>
          <a:lstStyle/>
          <a:p>
            <a:r>
              <a:rPr lang="en-US"/>
              <a:t>Dynamic NUCA</a:t>
            </a:r>
          </a:p>
        </p:txBody>
      </p:sp>
      <p:sp>
        <p:nvSpPr>
          <p:cNvPr id="205827" name="Rectangle 3"/>
          <p:cNvSpPr>
            <a:spLocks noGrp="1" noChangeArrowheads="1"/>
          </p:cNvSpPr>
          <p:nvPr>
            <p:ph type="body" idx="1"/>
          </p:nvPr>
        </p:nvSpPr>
        <p:spPr>
          <a:xfrm>
            <a:off x="381000" y="4343400"/>
            <a:ext cx="8347075" cy="1512888"/>
          </a:xfrm>
        </p:spPr>
        <p:txBody>
          <a:bodyPr/>
          <a:lstStyle/>
          <a:p>
            <a:r>
              <a:rPr lang="en-US" dirty="0"/>
              <a:t>Data can dynamically migrate</a:t>
            </a:r>
          </a:p>
          <a:p>
            <a:r>
              <a:rPr lang="en-US" dirty="0"/>
              <a:t>Move frequently used cache lines closer to CPU</a:t>
            </a:r>
          </a:p>
        </p:txBody>
      </p:sp>
      <p:sp>
        <p:nvSpPr>
          <p:cNvPr id="7" name="Rectangle 4"/>
          <p:cNvSpPr txBox="1">
            <a:spLocks noChangeArrowheads="1"/>
          </p:cNvSpPr>
          <p:nvPr/>
        </p:nvSpPr>
        <p:spPr bwMode="auto">
          <a:xfrm>
            <a:off x="304800" y="5529262"/>
            <a:ext cx="8382000" cy="1328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One way of each set in fast d-group</a:t>
            </a:r>
            <a:r>
              <a:rPr kumimoji="0" lang="en-US" sz="2800" b="0" i="0" u="none" strike="noStrike" kern="0" cap="none" spc="0" normalizeH="0" baseline="0" noProof="0" dirty="0" smtClean="0">
                <a:ln>
                  <a:noFill/>
                </a:ln>
                <a:solidFill>
                  <a:schemeClr val="tx1"/>
                </a:solidFill>
                <a:effectLst/>
                <a:uLnTx/>
                <a:uFillTx/>
                <a:latin typeface="+mn-lt"/>
                <a:ea typeface="+mn-ea"/>
                <a:cs typeface="+mn-cs"/>
              </a:rPr>
              <a:t>; compete within set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굴림" pitchFamily="34" charset="-127"/>
                <a:cs typeface="+mn-cs"/>
              </a:rPr>
              <a:t>Cache blocks “screened” for fast placement</a:t>
            </a:r>
            <a:endParaRPr kumimoji="0" lang="en-US" sz="2800" b="0" i="0" u="none" strike="noStrike" kern="0" cap="none" spc="0" normalizeH="0" baseline="0" noProof="0" dirty="0">
              <a:ln>
                <a:noFill/>
              </a:ln>
              <a:solidFill>
                <a:schemeClr val="tx1"/>
              </a:solidFill>
              <a:effectLst/>
              <a:uLnTx/>
              <a:uFillTx/>
              <a:latin typeface="+mn-lt"/>
              <a:ea typeface="굴림" pitchFamily="34" charset="-127"/>
              <a:cs typeface="+mn-cs"/>
            </a:endParaRPr>
          </a:p>
        </p:txBody>
      </p:sp>
      <p:sp>
        <p:nvSpPr>
          <p:cNvPr id="24" name="Rectangle 5"/>
          <p:cNvSpPr>
            <a:spLocks noChangeArrowheads="1"/>
          </p:cNvSpPr>
          <p:nvPr/>
        </p:nvSpPr>
        <p:spPr bwMode="auto">
          <a:xfrm>
            <a:off x="2995613" y="1295400"/>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dirty="0"/>
              <a:t>data</a:t>
            </a:r>
          </a:p>
        </p:txBody>
      </p:sp>
      <p:sp>
        <p:nvSpPr>
          <p:cNvPr id="25" name="Rectangle 49"/>
          <p:cNvSpPr>
            <a:spLocks noChangeArrowheads="1"/>
          </p:cNvSpPr>
          <p:nvPr/>
        </p:nvSpPr>
        <p:spPr bwMode="auto">
          <a:xfrm>
            <a:off x="2251075" y="1296988"/>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r>
              <a:rPr lang="en-US"/>
              <a:t>tag</a:t>
            </a:r>
          </a:p>
        </p:txBody>
      </p:sp>
      <p:sp>
        <p:nvSpPr>
          <p:cNvPr id="26" name="Rectangle 54"/>
          <p:cNvSpPr>
            <a:spLocks noChangeArrowheads="1"/>
          </p:cNvSpPr>
          <p:nvPr/>
        </p:nvSpPr>
        <p:spPr bwMode="auto">
          <a:xfrm>
            <a:off x="2995613" y="1976438"/>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endParaRPr lang="en-US"/>
          </a:p>
        </p:txBody>
      </p:sp>
      <p:sp>
        <p:nvSpPr>
          <p:cNvPr id="27" name="Rectangle 55"/>
          <p:cNvSpPr>
            <a:spLocks noChangeArrowheads="1"/>
          </p:cNvSpPr>
          <p:nvPr/>
        </p:nvSpPr>
        <p:spPr bwMode="auto">
          <a:xfrm>
            <a:off x="2251075" y="1978025"/>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28" name="Rectangle 57"/>
          <p:cNvSpPr>
            <a:spLocks noChangeArrowheads="1"/>
          </p:cNvSpPr>
          <p:nvPr/>
        </p:nvSpPr>
        <p:spPr bwMode="auto">
          <a:xfrm>
            <a:off x="2995613" y="3084513"/>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endParaRPr lang="en-US"/>
          </a:p>
        </p:txBody>
      </p:sp>
      <p:sp>
        <p:nvSpPr>
          <p:cNvPr id="29" name="Rectangle 58"/>
          <p:cNvSpPr>
            <a:spLocks noChangeArrowheads="1"/>
          </p:cNvSpPr>
          <p:nvPr/>
        </p:nvSpPr>
        <p:spPr bwMode="auto">
          <a:xfrm>
            <a:off x="2251075" y="3086100"/>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30" name="Rectangle 63"/>
          <p:cNvSpPr>
            <a:spLocks noChangeArrowheads="1"/>
          </p:cNvSpPr>
          <p:nvPr/>
        </p:nvSpPr>
        <p:spPr bwMode="auto">
          <a:xfrm>
            <a:off x="2995613" y="3719513"/>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endParaRPr lang="en-US"/>
          </a:p>
        </p:txBody>
      </p:sp>
      <p:sp>
        <p:nvSpPr>
          <p:cNvPr id="31" name="Rectangle 64"/>
          <p:cNvSpPr>
            <a:spLocks noChangeArrowheads="1"/>
          </p:cNvSpPr>
          <p:nvPr/>
        </p:nvSpPr>
        <p:spPr bwMode="auto">
          <a:xfrm>
            <a:off x="2251075" y="3721100"/>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0" name="Rectangle 66"/>
          <p:cNvSpPr>
            <a:spLocks noChangeArrowheads="1"/>
          </p:cNvSpPr>
          <p:nvPr/>
        </p:nvSpPr>
        <p:spPr bwMode="auto">
          <a:xfrm>
            <a:off x="6246813" y="1295400"/>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a:t>way 0</a:t>
            </a:r>
          </a:p>
        </p:txBody>
      </p:sp>
      <p:sp>
        <p:nvSpPr>
          <p:cNvPr id="11" name="Rectangle 67"/>
          <p:cNvSpPr>
            <a:spLocks noChangeArrowheads="1"/>
          </p:cNvSpPr>
          <p:nvPr/>
        </p:nvSpPr>
        <p:spPr bwMode="auto">
          <a:xfrm>
            <a:off x="5502275" y="1296988"/>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2" name="Rectangle 69"/>
          <p:cNvSpPr>
            <a:spLocks noChangeArrowheads="1"/>
          </p:cNvSpPr>
          <p:nvPr/>
        </p:nvSpPr>
        <p:spPr bwMode="auto">
          <a:xfrm>
            <a:off x="6246813" y="1976438"/>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a:t>way 1</a:t>
            </a:r>
          </a:p>
        </p:txBody>
      </p:sp>
      <p:sp>
        <p:nvSpPr>
          <p:cNvPr id="13" name="Rectangle 70"/>
          <p:cNvSpPr>
            <a:spLocks noChangeArrowheads="1"/>
          </p:cNvSpPr>
          <p:nvPr/>
        </p:nvSpPr>
        <p:spPr bwMode="auto">
          <a:xfrm>
            <a:off x="5502275" y="1978025"/>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4" name="Rectangle 72"/>
          <p:cNvSpPr>
            <a:spLocks noChangeArrowheads="1"/>
          </p:cNvSpPr>
          <p:nvPr/>
        </p:nvSpPr>
        <p:spPr bwMode="auto">
          <a:xfrm>
            <a:off x="6246813" y="3084513"/>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a:t>way n-2</a:t>
            </a:r>
          </a:p>
        </p:txBody>
      </p:sp>
      <p:sp>
        <p:nvSpPr>
          <p:cNvPr id="15" name="Rectangle 73"/>
          <p:cNvSpPr>
            <a:spLocks noChangeArrowheads="1"/>
          </p:cNvSpPr>
          <p:nvPr/>
        </p:nvSpPr>
        <p:spPr bwMode="auto">
          <a:xfrm>
            <a:off x="5502275" y="3086100"/>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6" name="Rectangle 75"/>
          <p:cNvSpPr>
            <a:spLocks noChangeArrowheads="1"/>
          </p:cNvSpPr>
          <p:nvPr/>
        </p:nvSpPr>
        <p:spPr bwMode="auto">
          <a:xfrm>
            <a:off x="6246813" y="3719513"/>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a:t>way n-1</a:t>
            </a:r>
          </a:p>
        </p:txBody>
      </p:sp>
      <p:sp>
        <p:nvSpPr>
          <p:cNvPr id="17" name="Rectangle 76"/>
          <p:cNvSpPr>
            <a:spLocks noChangeArrowheads="1"/>
          </p:cNvSpPr>
          <p:nvPr/>
        </p:nvSpPr>
        <p:spPr bwMode="auto">
          <a:xfrm>
            <a:off x="5502275" y="3721100"/>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8" name="Line 77"/>
          <p:cNvSpPr>
            <a:spLocks noChangeShapeType="1"/>
          </p:cNvSpPr>
          <p:nvPr/>
        </p:nvSpPr>
        <p:spPr bwMode="auto">
          <a:xfrm>
            <a:off x="1806575" y="1350963"/>
            <a:ext cx="0" cy="2393950"/>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 name="Text Box 78"/>
          <p:cNvSpPr txBox="1">
            <a:spLocks noChangeArrowheads="1"/>
          </p:cNvSpPr>
          <p:nvPr/>
        </p:nvSpPr>
        <p:spPr bwMode="auto">
          <a:xfrm>
            <a:off x="895350" y="1327150"/>
            <a:ext cx="556563" cy="369332"/>
          </a:xfrm>
          <a:prstGeom prst="rect">
            <a:avLst/>
          </a:prstGeom>
          <a:noFill/>
          <a:ln w="9525">
            <a:noFill/>
            <a:miter lim="800000"/>
            <a:headEnd/>
            <a:tailEnd/>
          </a:ln>
          <a:effectLst/>
        </p:spPr>
        <p:txBody>
          <a:bodyPr wrap="none">
            <a:spAutoFit/>
          </a:bodyPr>
          <a:lstStyle/>
          <a:p>
            <a:r>
              <a:rPr lang="en-US"/>
              <a:t>fast</a:t>
            </a:r>
          </a:p>
        </p:txBody>
      </p:sp>
      <p:sp>
        <p:nvSpPr>
          <p:cNvPr id="20" name="Text Box 79"/>
          <p:cNvSpPr txBox="1">
            <a:spLocks noChangeArrowheads="1"/>
          </p:cNvSpPr>
          <p:nvPr/>
        </p:nvSpPr>
        <p:spPr bwMode="auto">
          <a:xfrm>
            <a:off x="762000" y="3155950"/>
            <a:ext cx="646331" cy="369332"/>
          </a:xfrm>
          <a:prstGeom prst="rect">
            <a:avLst/>
          </a:prstGeom>
          <a:noFill/>
          <a:ln w="9525">
            <a:noFill/>
            <a:miter lim="800000"/>
            <a:headEnd/>
            <a:tailEnd/>
          </a:ln>
          <a:effectLst/>
        </p:spPr>
        <p:txBody>
          <a:bodyPr wrap="none">
            <a:spAutoFit/>
          </a:bodyPr>
          <a:lstStyle/>
          <a:p>
            <a:r>
              <a:rPr lang="en-US"/>
              <a:t>slow</a:t>
            </a:r>
          </a:p>
        </p:txBody>
      </p:sp>
      <p:sp>
        <p:nvSpPr>
          <p:cNvPr id="21" name="Text Box 80"/>
          <p:cNvSpPr txBox="1">
            <a:spLocks noChangeArrowheads="1"/>
          </p:cNvSpPr>
          <p:nvPr/>
        </p:nvSpPr>
        <p:spPr bwMode="auto">
          <a:xfrm>
            <a:off x="4410075" y="2141538"/>
            <a:ext cx="1065213" cy="854075"/>
          </a:xfrm>
          <a:prstGeom prst="rect">
            <a:avLst/>
          </a:prstGeom>
          <a:noFill/>
          <a:ln w="9525">
            <a:noFill/>
            <a:miter lim="800000"/>
            <a:headEnd/>
            <a:tailEnd/>
          </a:ln>
          <a:effectLst/>
        </p:spPr>
        <p:txBody>
          <a:bodyPr>
            <a:spAutoFit/>
          </a:bodyPr>
          <a:lstStyle/>
          <a:p>
            <a:r>
              <a:rPr lang="en-US" sz="5000"/>
              <a:t>. . .</a:t>
            </a:r>
          </a:p>
        </p:txBody>
      </p:sp>
      <p:sp>
        <p:nvSpPr>
          <p:cNvPr id="22" name="Text Box 83"/>
          <p:cNvSpPr txBox="1">
            <a:spLocks noChangeArrowheads="1"/>
          </p:cNvSpPr>
          <p:nvPr/>
        </p:nvSpPr>
        <p:spPr bwMode="auto">
          <a:xfrm rot="5400000">
            <a:off x="3238500" y="2478088"/>
            <a:ext cx="722313" cy="701675"/>
          </a:xfrm>
          <a:prstGeom prst="rect">
            <a:avLst/>
          </a:prstGeom>
          <a:noFill/>
          <a:ln w="9525">
            <a:noFill/>
            <a:miter lim="800000"/>
            <a:headEnd/>
            <a:tailEnd/>
          </a:ln>
          <a:effectLst/>
        </p:spPr>
        <p:txBody>
          <a:bodyPr>
            <a:spAutoFit/>
          </a:bodyPr>
          <a:lstStyle/>
          <a:p>
            <a:r>
              <a:rPr lang="en-US" sz="4000"/>
              <a:t>...</a:t>
            </a:r>
          </a:p>
        </p:txBody>
      </p:sp>
      <p:sp>
        <p:nvSpPr>
          <p:cNvPr id="23" name="Text Box 84"/>
          <p:cNvSpPr txBox="1">
            <a:spLocks noChangeArrowheads="1"/>
          </p:cNvSpPr>
          <p:nvPr/>
        </p:nvSpPr>
        <p:spPr bwMode="auto">
          <a:xfrm rot="5400000">
            <a:off x="6489700" y="2503488"/>
            <a:ext cx="722313" cy="701675"/>
          </a:xfrm>
          <a:prstGeom prst="rect">
            <a:avLst/>
          </a:prstGeom>
          <a:noFill/>
          <a:ln w="9525">
            <a:noFill/>
            <a:miter lim="800000"/>
            <a:headEnd/>
            <a:tailEnd/>
          </a:ln>
          <a:effectLst/>
        </p:spPr>
        <p:txBody>
          <a:bodyPr>
            <a:spAutoFit/>
          </a:bodyPr>
          <a:lstStyle/>
          <a:p>
            <a:r>
              <a:rPr lang="en-US" sz="4000"/>
              <a:t>...</a:t>
            </a:r>
          </a:p>
        </p:txBody>
      </p:sp>
      <p:sp>
        <p:nvSpPr>
          <p:cNvPr id="32" name="Line 91"/>
          <p:cNvSpPr>
            <a:spLocks noChangeShapeType="1"/>
          </p:cNvSpPr>
          <p:nvPr/>
        </p:nvSpPr>
        <p:spPr bwMode="auto">
          <a:xfrm flipH="1" flipV="1">
            <a:off x="7807325" y="4252912"/>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33" name="Text Box 92"/>
          <p:cNvSpPr txBox="1">
            <a:spLocks noChangeArrowheads="1"/>
          </p:cNvSpPr>
          <p:nvPr/>
        </p:nvSpPr>
        <p:spPr bwMode="auto">
          <a:xfrm>
            <a:off x="8045450" y="4210050"/>
            <a:ext cx="979755" cy="369332"/>
          </a:xfrm>
          <a:prstGeom prst="rect">
            <a:avLst/>
          </a:prstGeom>
          <a:noFill/>
          <a:ln w="9525">
            <a:noFill/>
            <a:miter lim="800000"/>
            <a:headEnd/>
            <a:tailEnd/>
          </a:ln>
          <a:effectLst/>
        </p:spPr>
        <p:txBody>
          <a:bodyPr wrap="none">
            <a:spAutoFit/>
          </a:bodyPr>
          <a:lstStyle/>
          <a:p>
            <a:r>
              <a:rPr lang="en-US"/>
              <a:t>d-group</a:t>
            </a:r>
          </a:p>
        </p:txBody>
      </p:sp>
      <p:sp>
        <p:nvSpPr>
          <p:cNvPr id="34" name="Rectangle 33"/>
          <p:cNvSpPr/>
          <p:nvPr/>
        </p:nvSpPr>
        <p:spPr bwMode="auto">
          <a:xfrm>
            <a:off x="2514600" y="533400"/>
            <a:ext cx="4648200" cy="609600"/>
          </a:xfrm>
          <a:prstGeom prst="rect">
            <a:avLst/>
          </a:prstGeom>
          <a:solidFill>
            <a:srgbClr val="CCFF99"/>
          </a:solid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Processor</a:t>
            </a:r>
            <a:r>
              <a:rPr kumimoji="0" lang="en-US" sz="1800" b="1" i="0" u="none" strike="noStrike" cap="none" normalizeH="0" dirty="0" smtClean="0">
                <a:ln>
                  <a:noFill/>
                </a:ln>
                <a:solidFill>
                  <a:schemeClr val="tx1"/>
                </a:solidFill>
                <a:effectLst/>
                <a:latin typeface="Arial" charset="0"/>
              </a:rPr>
              <a:t> Core</a:t>
            </a:r>
            <a:endParaRPr kumimoji="0" lang="en-US" sz="1800" b="1" i="0" u="none" strike="noStrike" cap="none" normalizeH="0" baseline="0" dirty="0" smtClean="0">
              <a:ln>
                <a:noFill/>
              </a:ln>
              <a:solidFill>
                <a:schemeClr val="tx1"/>
              </a:solidFill>
              <a:effectLst/>
              <a:latin typeface="Arial" charset="0"/>
            </a:endParaRPr>
          </a:p>
        </p:txBody>
      </p:sp>
      <p:sp>
        <p:nvSpPr>
          <p:cNvPr id="35" name="TextBox 34"/>
          <p:cNvSpPr txBox="1"/>
          <p:nvPr/>
        </p:nvSpPr>
        <p:spPr>
          <a:xfrm>
            <a:off x="3429000" y="6624935"/>
            <a:ext cx="5173083" cy="461665"/>
          </a:xfrm>
          <a:prstGeom prst="rect">
            <a:avLst/>
          </a:prstGeom>
          <a:noFill/>
        </p:spPr>
        <p:txBody>
          <a:bodyPr wrap="none" rtlCol="0">
            <a:spAutoFit/>
          </a:bodyPr>
          <a:lstStyle/>
          <a:p>
            <a:r>
              <a:rPr lang="en-US" sz="1200" dirty="0" smtClean="0"/>
              <a:t>Part of slide from </a:t>
            </a:r>
            <a:r>
              <a:rPr lang="en-US" altLang="ko-KR" sz="1200" dirty="0" err="1" smtClean="0">
                <a:ea typeface="굴림" pitchFamily="34" charset="-127"/>
              </a:rPr>
              <a:t>Zeshan</a:t>
            </a:r>
            <a:r>
              <a:rPr lang="en-US" altLang="ko-KR" sz="1200" dirty="0" smtClean="0">
                <a:ea typeface="굴림" pitchFamily="34" charset="-127"/>
              </a:rPr>
              <a:t> </a:t>
            </a:r>
            <a:r>
              <a:rPr lang="en-US" altLang="ko-KR" sz="1200" dirty="0" err="1" smtClean="0">
                <a:ea typeface="굴림" pitchFamily="34" charset="-127"/>
              </a:rPr>
              <a:t>Chishti</a:t>
            </a:r>
            <a:r>
              <a:rPr lang="en-US" altLang="ko-KR" sz="1200" dirty="0" smtClean="0">
                <a:ea typeface="굴림" pitchFamily="34" charset="-127"/>
              </a:rPr>
              <a:t>, </a:t>
            </a:r>
            <a:r>
              <a:rPr lang="en-US" altLang="ko-KR" sz="1200" dirty="0" smtClean="0">
                <a:solidFill>
                  <a:srgbClr val="FFCC00"/>
                </a:solidFill>
                <a:ea typeface="굴림" pitchFamily="34" charset="-127"/>
              </a:rPr>
              <a:t>Michael D Powell</a:t>
            </a:r>
            <a:r>
              <a:rPr lang="en-US" altLang="ko-KR" sz="1200" dirty="0" smtClean="0">
                <a:ea typeface="굴림" pitchFamily="34" charset="-127"/>
              </a:rPr>
              <a:t>, and T. N. </a:t>
            </a:r>
            <a:r>
              <a:rPr lang="en-US" altLang="ko-KR" sz="1200" dirty="0" err="1" smtClean="0">
                <a:ea typeface="굴림" pitchFamily="34" charset="-127"/>
              </a:rPr>
              <a:t>Vijaykumar</a:t>
            </a:r>
            <a:endParaRPr lang="en-US" altLang="ko-KR" sz="1200" dirty="0" smtClean="0">
              <a:ea typeface="굴림" pitchFamily="34" charset="-127"/>
            </a:endParaRPr>
          </a:p>
          <a:p>
            <a:endParaRPr lang="en-US" sz="12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3"/>
          <p:cNvSpPr>
            <a:spLocks noGrp="1"/>
          </p:cNvSpPr>
          <p:nvPr>
            <p:ph type="ftr" sz="quarter" idx="10"/>
          </p:nvPr>
        </p:nvSpPr>
        <p:spPr/>
        <p:txBody>
          <a:bodyPr/>
          <a:lstStyle/>
          <a:p>
            <a:r>
              <a:rPr lang="en-US"/>
              <a:t> </a:t>
            </a:r>
          </a:p>
        </p:txBody>
      </p:sp>
      <p:sp>
        <p:nvSpPr>
          <p:cNvPr id="61" name="Slide Number Placeholder 4"/>
          <p:cNvSpPr>
            <a:spLocks noGrp="1"/>
          </p:cNvSpPr>
          <p:nvPr>
            <p:ph type="sldNum" sz="quarter" idx="4294967295"/>
          </p:nvPr>
        </p:nvSpPr>
        <p:spPr>
          <a:xfrm>
            <a:off x="8291513" y="6616700"/>
            <a:ext cx="606425" cy="152400"/>
          </a:xfrm>
          <a:prstGeom prst="rect">
            <a:avLst/>
          </a:prstGeom>
        </p:spPr>
        <p:txBody>
          <a:bodyPr/>
          <a:lstStyle/>
          <a:p>
            <a:fld id="{362602F4-72E0-4769-872A-0E65A3335E90}" type="slidenum">
              <a:rPr lang="en-US"/>
              <a:pPr/>
              <a:t>72</a:t>
            </a:fld>
            <a:endParaRPr lang="en-US"/>
          </a:p>
        </p:txBody>
      </p:sp>
      <p:sp>
        <p:nvSpPr>
          <p:cNvPr id="207874" name="Rectangle 2"/>
          <p:cNvSpPr>
            <a:spLocks noGrp="1" noChangeArrowheads="1"/>
          </p:cNvSpPr>
          <p:nvPr>
            <p:ph type="title"/>
          </p:nvPr>
        </p:nvSpPr>
        <p:spPr/>
        <p:txBody>
          <a:bodyPr/>
          <a:lstStyle/>
          <a:p>
            <a:r>
              <a:rPr lang="en-US" dirty="0"/>
              <a:t>Dynamic </a:t>
            </a:r>
            <a:r>
              <a:rPr lang="en-US" dirty="0" smtClean="0"/>
              <a:t>NUCA – Mapping #1</a:t>
            </a:r>
            <a:endParaRPr lang="en-US" dirty="0"/>
          </a:p>
        </p:txBody>
      </p:sp>
      <p:sp>
        <p:nvSpPr>
          <p:cNvPr id="207875" name="Rectangle 3"/>
          <p:cNvSpPr>
            <a:spLocks noGrp="1" noChangeArrowheads="1"/>
          </p:cNvSpPr>
          <p:nvPr>
            <p:ph type="body" idx="1"/>
          </p:nvPr>
        </p:nvSpPr>
        <p:spPr>
          <a:xfrm>
            <a:off x="398463" y="5029200"/>
            <a:ext cx="8347075" cy="1284288"/>
          </a:xfrm>
        </p:spPr>
        <p:txBody>
          <a:bodyPr/>
          <a:lstStyle/>
          <a:p>
            <a:pPr>
              <a:lnSpc>
                <a:spcPct val="90000"/>
              </a:lnSpc>
            </a:pPr>
            <a:r>
              <a:rPr lang="en-US" b="1" dirty="0"/>
              <a:t>Simple Mapping</a:t>
            </a:r>
          </a:p>
          <a:p>
            <a:pPr>
              <a:lnSpc>
                <a:spcPct val="90000"/>
              </a:lnSpc>
            </a:pPr>
            <a:r>
              <a:rPr lang="en-US" dirty="0"/>
              <a:t>All 4 ways of each bank set </a:t>
            </a:r>
            <a:r>
              <a:rPr lang="en-US" dirty="0" smtClean="0"/>
              <a:t>need </a:t>
            </a:r>
            <a:r>
              <a:rPr lang="en-US" dirty="0"/>
              <a:t>to be searched</a:t>
            </a:r>
          </a:p>
          <a:p>
            <a:pPr>
              <a:lnSpc>
                <a:spcPct val="90000"/>
              </a:lnSpc>
            </a:pPr>
            <a:r>
              <a:rPr lang="en-US" dirty="0"/>
              <a:t>Farther bank sets </a:t>
            </a:r>
            <a:r>
              <a:rPr lang="en-US" dirty="0">
                <a:sym typeface="Wingdings" pitchFamily="2" charset="2"/>
              </a:rPr>
              <a:t> longer access</a:t>
            </a:r>
            <a:endParaRPr lang="en-US" dirty="0"/>
          </a:p>
        </p:txBody>
      </p:sp>
      <p:sp>
        <p:nvSpPr>
          <p:cNvPr id="207878" name="Rectangle 6"/>
          <p:cNvSpPr>
            <a:spLocks noChangeArrowheads="1"/>
          </p:cNvSpPr>
          <p:nvPr/>
        </p:nvSpPr>
        <p:spPr bwMode="auto">
          <a:xfrm>
            <a:off x="2470150" y="19827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7879" name="Rectangle 7"/>
          <p:cNvSpPr>
            <a:spLocks noChangeArrowheads="1"/>
          </p:cNvSpPr>
          <p:nvPr/>
        </p:nvSpPr>
        <p:spPr bwMode="auto">
          <a:xfrm>
            <a:off x="2470150" y="24876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7880" name="Rectangle 8"/>
          <p:cNvSpPr>
            <a:spLocks noChangeArrowheads="1"/>
          </p:cNvSpPr>
          <p:nvPr/>
        </p:nvSpPr>
        <p:spPr bwMode="auto">
          <a:xfrm>
            <a:off x="2470150" y="29908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7881" name="Rectangle 9"/>
          <p:cNvSpPr>
            <a:spLocks noChangeArrowheads="1"/>
          </p:cNvSpPr>
          <p:nvPr/>
        </p:nvSpPr>
        <p:spPr bwMode="auto">
          <a:xfrm>
            <a:off x="2470150"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7882" name="Rectangle 10"/>
          <p:cNvSpPr>
            <a:spLocks noChangeArrowheads="1"/>
          </p:cNvSpPr>
          <p:nvPr/>
        </p:nvSpPr>
        <p:spPr bwMode="auto">
          <a:xfrm>
            <a:off x="3011488" y="19827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07883" name="Rectangle 11"/>
          <p:cNvSpPr>
            <a:spLocks noChangeArrowheads="1"/>
          </p:cNvSpPr>
          <p:nvPr/>
        </p:nvSpPr>
        <p:spPr bwMode="auto">
          <a:xfrm>
            <a:off x="3011488" y="24876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07884" name="Rectangle 12"/>
          <p:cNvSpPr>
            <a:spLocks noChangeArrowheads="1"/>
          </p:cNvSpPr>
          <p:nvPr/>
        </p:nvSpPr>
        <p:spPr bwMode="auto">
          <a:xfrm>
            <a:off x="3011488" y="29908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07885" name="Rectangle 13"/>
          <p:cNvSpPr>
            <a:spLocks noChangeArrowheads="1"/>
          </p:cNvSpPr>
          <p:nvPr/>
        </p:nvSpPr>
        <p:spPr bwMode="auto">
          <a:xfrm>
            <a:off x="3011488" y="34956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07886" name="Rectangle 14"/>
          <p:cNvSpPr>
            <a:spLocks noChangeArrowheads="1"/>
          </p:cNvSpPr>
          <p:nvPr/>
        </p:nvSpPr>
        <p:spPr bwMode="auto">
          <a:xfrm>
            <a:off x="3586163" y="19827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7887" name="Rectangle 15"/>
          <p:cNvSpPr>
            <a:spLocks noChangeArrowheads="1"/>
          </p:cNvSpPr>
          <p:nvPr/>
        </p:nvSpPr>
        <p:spPr bwMode="auto">
          <a:xfrm>
            <a:off x="3586163" y="24876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7888" name="Rectangle 16"/>
          <p:cNvSpPr>
            <a:spLocks noChangeArrowheads="1"/>
          </p:cNvSpPr>
          <p:nvPr/>
        </p:nvSpPr>
        <p:spPr bwMode="auto">
          <a:xfrm>
            <a:off x="3586163"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7889" name="Rectangle 17"/>
          <p:cNvSpPr>
            <a:spLocks noChangeArrowheads="1"/>
          </p:cNvSpPr>
          <p:nvPr/>
        </p:nvSpPr>
        <p:spPr bwMode="auto">
          <a:xfrm>
            <a:off x="3586163" y="34956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7890" name="Rectangle 18"/>
          <p:cNvSpPr>
            <a:spLocks noChangeArrowheads="1"/>
          </p:cNvSpPr>
          <p:nvPr/>
        </p:nvSpPr>
        <p:spPr bwMode="auto">
          <a:xfrm>
            <a:off x="4162425" y="19827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7891" name="Rectangle 19"/>
          <p:cNvSpPr>
            <a:spLocks noChangeArrowheads="1"/>
          </p:cNvSpPr>
          <p:nvPr/>
        </p:nvSpPr>
        <p:spPr bwMode="auto">
          <a:xfrm>
            <a:off x="4162425" y="24876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7892" name="Rectangle 20"/>
          <p:cNvSpPr>
            <a:spLocks noChangeArrowheads="1"/>
          </p:cNvSpPr>
          <p:nvPr/>
        </p:nvSpPr>
        <p:spPr bwMode="auto">
          <a:xfrm>
            <a:off x="4162425" y="29908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7893" name="Rectangle 21"/>
          <p:cNvSpPr>
            <a:spLocks noChangeArrowheads="1"/>
          </p:cNvSpPr>
          <p:nvPr/>
        </p:nvSpPr>
        <p:spPr bwMode="auto">
          <a:xfrm>
            <a:off x="4162425" y="3495675"/>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7894" name="Rectangle 22"/>
          <p:cNvSpPr>
            <a:spLocks noChangeArrowheads="1"/>
          </p:cNvSpPr>
          <p:nvPr/>
        </p:nvSpPr>
        <p:spPr bwMode="auto">
          <a:xfrm>
            <a:off x="4738688"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7895" name="Rectangle 23"/>
          <p:cNvSpPr>
            <a:spLocks noChangeArrowheads="1"/>
          </p:cNvSpPr>
          <p:nvPr/>
        </p:nvSpPr>
        <p:spPr bwMode="auto">
          <a:xfrm>
            <a:off x="4738688" y="24876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7896" name="Rectangle 24"/>
          <p:cNvSpPr>
            <a:spLocks noChangeArrowheads="1"/>
          </p:cNvSpPr>
          <p:nvPr/>
        </p:nvSpPr>
        <p:spPr bwMode="auto">
          <a:xfrm>
            <a:off x="4738688" y="29908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7897" name="Rectangle 25"/>
          <p:cNvSpPr>
            <a:spLocks noChangeArrowheads="1"/>
          </p:cNvSpPr>
          <p:nvPr/>
        </p:nvSpPr>
        <p:spPr bwMode="auto">
          <a:xfrm>
            <a:off x="4738688" y="3495675"/>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7898" name="Rectangle 26"/>
          <p:cNvSpPr>
            <a:spLocks noChangeArrowheads="1"/>
          </p:cNvSpPr>
          <p:nvPr/>
        </p:nvSpPr>
        <p:spPr bwMode="auto">
          <a:xfrm>
            <a:off x="5280025"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7899" name="Rectangle 27"/>
          <p:cNvSpPr>
            <a:spLocks noChangeArrowheads="1"/>
          </p:cNvSpPr>
          <p:nvPr/>
        </p:nvSpPr>
        <p:spPr bwMode="auto">
          <a:xfrm>
            <a:off x="5280025" y="24876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7900" name="Rectangle 28"/>
          <p:cNvSpPr>
            <a:spLocks noChangeArrowheads="1"/>
          </p:cNvSpPr>
          <p:nvPr/>
        </p:nvSpPr>
        <p:spPr bwMode="auto">
          <a:xfrm>
            <a:off x="5280025" y="29908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7901" name="Rectangle 29"/>
          <p:cNvSpPr>
            <a:spLocks noChangeArrowheads="1"/>
          </p:cNvSpPr>
          <p:nvPr/>
        </p:nvSpPr>
        <p:spPr bwMode="auto">
          <a:xfrm>
            <a:off x="5280025" y="3495675"/>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7902" name="Rectangle 30"/>
          <p:cNvSpPr>
            <a:spLocks noChangeArrowheads="1"/>
          </p:cNvSpPr>
          <p:nvPr/>
        </p:nvSpPr>
        <p:spPr bwMode="auto">
          <a:xfrm>
            <a:off x="5854700" y="19827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7903" name="Rectangle 31"/>
          <p:cNvSpPr>
            <a:spLocks noChangeArrowheads="1"/>
          </p:cNvSpPr>
          <p:nvPr/>
        </p:nvSpPr>
        <p:spPr bwMode="auto">
          <a:xfrm>
            <a:off x="5854700"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7904" name="Rectangle 32"/>
          <p:cNvSpPr>
            <a:spLocks noChangeArrowheads="1"/>
          </p:cNvSpPr>
          <p:nvPr/>
        </p:nvSpPr>
        <p:spPr bwMode="auto">
          <a:xfrm>
            <a:off x="5854700" y="29908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7905" name="Rectangle 33"/>
          <p:cNvSpPr>
            <a:spLocks noChangeArrowheads="1"/>
          </p:cNvSpPr>
          <p:nvPr/>
        </p:nvSpPr>
        <p:spPr bwMode="auto">
          <a:xfrm>
            <a:off x="5854700" y="34956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7906" name="Rectangle 34"/>
          <p:cNvSpPr>
            <a:spLocks noChangeArrowheads="1"/>
          </p:cNvSpPr>
          <p:nvPr/>
        </p:nvSpPr>
        <p:spPr bwMode="auto">
          <a:xfrm>
            <a:off x="6430963" y="19827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7907" name="Rectangle 35"/>
          <p:cNvSpPr>
            <a:spLocks noChangeArrowheads="1"/>
          </p:cNvSpPr>
          <p:nvPr/>
        </p:nvSpPr>
        <p:spPr bwMode="auto">
          <a:xfrm>
            <a:off x="6430963" y="24876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7908" name="Rectangle 36"/>
          <p:cNvSpPr>
            <a:spLocks noChangeArrowheads="1"/>
          </p:cNvSpPr>
          <p:nvPr/>
        </p:nvSpPr>
        <p:spPr bwMode="auto">
          <a:xfrm>
            <a:off x="6430963" y="29908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7909" name="Rectangle 37"/>
          <p:cNvSpPr>
            <a:spLocks noChangeArrowheads="1"/>
          </p:cNvSpPr>
          <p:nvPr/>
        </p:nvSpPr>
        <p:spPr bwMode="auto">
          <a:xfrm>
            <a:off x="6430963"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7910" name="Rectangle 38"/>
          <p:cNvSpPr>
            <a:spLocks noChangeArrowheads="1"/>
          </p:cNvSpPr>
          <p:nvPr/>
        </p:nvSpPr>
        <p:spPr bwMode="auto">
          <a:xfrm>
            <a:off x="4208463" y="4437063"/>
            <a:ext cx="973137" cy="287337"/>
          </a:xfrm>
          <a:prstGeom prst="rect">
            <a:avLst/>
          </a:prstGeom>
          <a:solidFill>
            <a:srgbClr val="FF9999"/>
          </a:solidFill>
          <a:ln w="12700" cap="sq">
            <a:solidFill>
              <a:schemeClr val="tx1"/>
            </a:solidFill>
            <a:miter lim="800000"/>
            <a:headEnd type="none" w="sm" len="sm"/>
            <a:tailEnd type="none" w="sm" len="sm"/>
          </a:ln>
          <a:effectLst/>
        </p:spPr>
        <p:txBody>
          <a:bodyPr wrap="none" anchor="ctr"/>
          <a:lstStyle/>
          <a:p>
            <a:endParaRPr lang="en-US"/>
          </a:p>
        </p:txBody>
      </p:sp>
      <p:sp>
        <p:nvSpPr>
          <p:cNvPr id="207914" name="Text Box 42"/>
          <p:cNvSpPr txBox="1">
            <a:spLocks noChangeArrowheads="1"/>
          </p:cNvSpPr>
          <p:nvPr/>
        </p:nvSpPr>
        <p:spPr bwMode="auto">
          <a:xfrm>
            <a:off x="3810000" y="1528763"/>
            <a:ext cx="1549400"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8 bank sets</a:t>
            </a:r>
          </a:p>
        </p:txBody>
      </p:sp>
      <p:sp>
        <p:nvSpPr>
          <p:cNvPr id="207915" name="Line 43"/>
          <p:cNvSpPr>
            <a:spLocks noChangeShapeType="1"/>
          </p:cNvSpPr>
          <p:nvPr/>
        </p:nvSpPr>
        <p:spPr bwMode="auto">
          <a:xfrm>
            <a:off x="1931988" y="2163763"/>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16" name="Text Box 44"/>
          <p:cNvSpPr txBox="1">
            <a:spLocks noChangeArrowheads="1"/>
          </p:cNvSpPr>
          <p:nvPr/>
        </p:nvSpPr>
        <p:spPr bwMode="auto">
          <a:xfrm>
            <a:off x="1030288" y="1874838"/>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207917" name="Line 45"/>
          <p:cNvSpPr>
            <a:spLocks noChangeShapeType="1"/>
          </p:cNvSpPr>
          <p:nvPr/>
        </p:nvSpPr>
        <p:spPr bwMode="auto">
          <a:xfrm>
            <a:off x="1931988" y="26670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18" name="Line 46"/>
          <p:cNvSpPr>
            <a:spLocks noChangeShapeType="1"/>
          </p:cNvSpPr>
          <p:nvPr/>
        </p:nvSpPr>
        <p:spPr bwMode="auto">
          <a:xfrm>
            <a:off x="1931988" y="320675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19" name="Line 47"/>
          <p:cNvSpPr>
            <a:spLocks noChangeShapeType="1"/>
          </p:cNvSpPr>
          <p:nvPr/>
        </p:nvSpPr>
        <p:spPr bwMode="auto">
          <a:xfrm>
            <a:off x="1968500" y="37115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20" name="Text Box 48"/>
          <p:cNvSpPr txBox="1">
            <a:spLocks noChangeArrowheads="1"/>
          </p:cNvSpPr>
          <p:nvPr/>
        </p:nvSpPr>
        <p:spPr bwMode="auto">
          <a:xfrm>
            <a:off x="1031875" y="24257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207921" name="Text Box 49"/>
          <p:cNvSpPr txBox="1">
            <a:spLocks noChangeArrowheads="1"/>
          </p:cNvSpPr>
          <p:nvPr/>
        </p:nvSpPr>
        <p:spPr bwMode="auto">
          <a:xfrm>
            <a:off x="1030288" y="296545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207922" name="Text Box 50"/>
          <p:cNvSpPr txBox="1">
            <a:spLocks noChangeArrowheads="1"/>
          </p:cNvSpPr>
          <p:nvPr/>
        </p:nvSpPr>
        <p:spPr bwMode="auto">
          <a:xfrm>
            <a:off x="1068388" y="34702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207924" name="Line 52"/>
          <p:cNvSpPr>
            <a:spLocks noChangeShapeType="1"/>
          </p:cNvSpPr>
          <p:nvPr/>
        </p:nvSpPr>
        <p:spPr bwMode="auto">
          <a:xfrm flipV="1">
            <a:off x="2687638"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5" name="Line 53"/>
          <p:cNvSpPr>
            <a:spLocks noChangeShapeType="1"/>
          </p:cNvSpPr>
          <p:nvPr/>
        </p:nvSpPr>
        <p:spPr bwMode="auto">
          <a:xfrm flipV="1">
            <a:off x="3192463"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6" name="Line 54"/>
          <p:cNvSpPr>
            <a:spLocks noChangeShapeType="1"/>
          </p:cNvSpPr>
          <p:nvPr/>
        </p:nvSpPr>
        <p:spPr bwMode="auto">
          <a:xfrm flipV="1">
            <a:off x="3768725"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7" name="Line 55"/>
          <p:cNvSpPr>
            <a:spLocks noChangeShapeType="1"/>
          </p:cNvSpPr>
          <p:nvPr/>
        </p:nvSpPr>
        <p:spPr bwMode="auto">
          <a:xfrm flipV="1">
            <a:off x="4344988"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8" name="Line 56"/>
          <p:cNvSpPr>
            <a:spLocks noChangeShapeType="1"/>
          </p:cNvSpPr>
          <p:nvPr/>
        </p:nvSpPr>
        <p:spPr bwMode="auto">
          <a:xfrm flipV="1">
            <a:off x="4919663"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9" name="Line 57"/>
          <p:cNvSpPr>
            <a:spLocks noChangeShapeType="1"/>
          </p:cNvSpPr>
          <p:nvPr/>
        </p:nvSpPr>
        <p:spPr bwMode="auto">
          <a:xfrm flipV="1">
            <a:off x="5461000"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30" name="Line 58"/>
          <p:cNvSpPr>
            <a:spLocks noChangeShapeType="1"/>
          </p:cNvSpPr>
          <p:nvPr/>
        </p:nvSpPr>
        <p:spPr bwMode="auto">
          <a:xfrm flipV="1">
            <a:off x="6035675"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31" name="Line 59"/>
          <p:cNvSpPr>
            <a:spLocks noChangeShapeType="1"/>
          </p:cNvSpPr>
          <p:nvPr/>
        </p:nvSpPr>
        <p:spPr bwMode="auto">
          <a:xfrm flipV="1">
            <a:off x="6611938"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32" name="Oval 60"/>
          <p:cNvSpPr>
            <a:spLocks noChangeArrowheads="1"/>
          </p:cNvSpPr>
          <p:nvPr/>
        </p:nvSpPr>
        <p:spPr bwMode="auto">
          <a:xfrm>
            <a:off x="6286500" y="1587500"/>
            <a:ext cx="684213" cy="2484438"/>
          </a:xfrm>
          <a:prstGeom prst="ellipse">
            <a:avLst/>
          </a:prstGeom>
          <a:noFill/>
          <a:ln w="28575" cap="sq">
            <a:solidFill>
              <a:schemeClr val="tx1"/>
            </a:solidFill>
            <a:round/>
            <a:headEnd type="none" w="sm" len="sm"/>
            <a:tailEnd type="none" w="sm" len="sm"/>
          </a:ln>
          <a:effectLst/>
        </p:spPr>
        <p:txBody>
          <a:bodyPr wrap="none" anchor="ctr"/>
          <a:lstStyle/>
          <a:p>
            <a:endParaRPr lang="en-US"/>
          </a:p>
        </p:txBody>
      </p:sp>
      <p:sp>
        <p:nvSpPr>
          <p:cNvPr id="207933" name="Line 61"/>
          <p:cNvSpPr>
            <a:spLocks noChangeShapeType="1"/>
          </p:cNvSpPr>
          <p:nvPr/>
        </p:nvSpPr>
        <p:spPr bwMode="auto">
          <a:xfrm flipH="1">
            <a:off x="6972300" y="1947863"/>
            <a:ext cx="539750" cy="1793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34" name="Text Box 62"/>
          <p:cNvSpPr txBox="1">
            <a:spLocks noChangeArrowheads="1"/>
          </p:cNvSpPr>
          <p:nvPr/>
        </p:nvSpPr>
        <p:spPr bwMode="auto">
          <a:xfrm>
            <a:off x="7497763" y="1620838"/>
            <a:ext cx="11890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one set</a:t>
            </a:r>
          </a:p>
        </p:txBody>
      </p:sp>
      <p:sp>
        <p:nvSpPr>
          <p:cNvPr id="207935" name="Line 63"/>
          <p:cNvSpPr>
            <a:spLocks noChangeShapeType="1"/>
          </p:cNvSpPr>
          <p:nvPr/>
        </p:nvSpPr>
        <p:spPr bwMode="auto">
          <a:xfrm>
            <a:off x="2760663" y="1550988"/>
            <a:ext cx="395287" cy="39687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36" name="Text Box 64"/>
          <p:cNvSpPr txBox="1">
            <a:spLocks noChangeArrowheads="1"/>
          </p:cNvSpPr>
          <p:nvPr/>
        </p:nvSpPr>
        <p:spPr bwMode="auto">
          <a:xfrm>
            <a:off x="2174875" y="11430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bank</a:t>
            </a:r>
          </a:p>
        </p:txBody>
      </p:sp>
      <p:sp>
        <p:nvSpPr>
          <p:cNvPr id="207937" name="AutoShape 65"/>
          <p:cNvSpPr>
            <a:spLocks noChangeArrowheads="1"/>
          </p:cNvSpPr>
          <p:nvPr/>
        </p:nvSpPr>
        <p:spPr bwMode="auto">
          <a:xfrm>
            <a:off x="4495800" y="3967163"/>
            <a:ext cx="381000" cy="381000"/>
          </a:xfrm>
          <a:prstGeom prst="upArrow">
            <a:avLst>
              <a:gd name="adj1" fmla="val 50000"/>
              <a:gd name="adj2" fmla="val 25000"/>
            </a:avLst>
          </a:prstGeom>
          <a:solidFill>
            <a:srgbClr val="FFFFFF"/>
          </a:solidFill>
          <a:ln w="12700" algn="ctr">
            <a:solidFill>
              <a:schemeClr val="tx1"/>
            </a:solidFill>
            <a:miter lim="800000"/>
            <a:headEnd/>
            <a:tailEnd/>
          </a:ln>
          <a:effectLst/>
        </p:spPr>
        <p:txBody>
          <a:bodyPr wrap="none" anchor="ctr"/>
          <a:lstStyle/>
          <a:p>
            <a:endParaRPr lang="en-US"/>
          </a:p>
        </p:txBody>
      </p:sp>
      <p:sp>
        <p:nvSpPr>
          <p:cNvPr id="62" name="Rectangle 3"/>
          <p:cNvSpPr txBox="1">
            <a:spLocks noChangeArrowheads="1"/>
          </p:cNvSpPr>
          <p:nvPr/>
        </p:nvSpPr>
        <p:spPr bwMode="auto">
          <a:xfrm>
            <a:off x="0" y="381000"/>
            <a:ext cx="8347075" cy="1284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solidFill>
                  <a:srgbClr val="C00000"/>
                </a:solidFill>
                <a:effectLst/>
                <a:uLnTx/>
                <a:uFillTx/>
                <a:latin typeface="+mn-lt"/>
                <a:ea typeface="+mn-ea"/>
                <a:cs typeface="+mn-cs"/>
              </a:rPr>
              <a:t>Where can a block map to?</a:t>
            </a:r>
            <a:endParaRPr kumimoji="0" lang="en-US" sz="2800" b="0" i="0" u="none" strike="noStrike" kern="0" cap="none" spc="0" normalizeH="0" baseline="0" noProof="0" dirty="0">
              <a:ln>
                <a:noFill/>
              </a:ln>
              <a:solidFill>
                <a:srgbClr val="C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oter Placeholder 3"/>
          <p:cNvSpPr>
            <a:spLocks noGrp="1"/>
          </p:cNvSpPr>
          <p:nvPr>
            <p:ph type="ftr" sz="quarter" idx="10"/>
          </p:nvPr>
        </p:nvSpPr>
        <p:spPr/>
        <p:txBody>
          <a:bodyPr/>
          <a:lstStyle/>
          <a:p>
            <a:r>
              <a:rPr lang="en-US"/>
              <a:t> </a:t>
            </a:r>
          </a:p>
        </p:txBody>
      </p:sp>
      <p:sp>
        <p:nvSpPr>
          <p:cNvPr id="77" name="Slide Number Placeholder 4"/>
          <p:cNvSpPr>
            <a:spLocks noGrp="1"/>
          </p:cNvSpPr>
          <p:nvPr>
            <p:ph type="sldNum" sz="quarter" idx="4294967295"/>
          </p:nvPr>
        </p:nvSpPr>
        <p:spPr>
          <a:xfrm>
            <a:off x="8291513" y="6616700"/>
            <a:ext cx="606425" cy="152400"/>
          </a:xfrm>
          <a:prstGeom prst="rect">
            <a:avLst/>
          </a:prstGeom>
        </p:spPr>
        <p:txBody>
          <a:bodyPr/>
          <a:lstStyle/>
          <a:p>
            <a:fld id="{BD4372A0-007B-4935-B994-E8916A0013DB}" type="slidenum">
              <a:rPr lang="en-US"/>
              <a:pPr/>
              <a:t>73</a:t>
            </a:fld>
            <a:endParaRPr lang="en-US"/>
          </a:p>
        </p:txBody>
      </p:sp>
      <p:sp>
        <p:nvSpPr>
          <p:cNvPr id="209922" name="Rectangle 2"/>
          <p:cNvSpPr>
            <a:spLocks noGrp="1" noChangeArrowheads="1"/>
          </p:cNvSpPr>
          <p:nvPr>
            <p:ph type="title"/>
          </p:nvPr>
        </p:nvSpPr>
        <p:spPr/>
        <p:txBody>
          <a:bodyPr/>
          <a:lstStyle/>
          <a:p>
            <a:r>
              <a:rPr lang="en-US" dirty="0"/>
              <a:t>Dynamic </a:t>
            </a:r>
            <a:r>
              <a:rPr lang="en-US" dirty="0" smtClean="0"/>
              <a:t>NUCA – Mapping #2</a:t>
            </a:r>
            <a:endParaRPr lang="en-US" dirty="0"/>
          </a:p>
        </p:txBody>
      </p:sp>
      <p:sp>
        <p:nvSpPr>
          <p:cNvPr id="209923" name="Rectangle 3"/>
          <p:cNvSpPr>
            <a:spLocks noGrp="1" noChangeArrowheads="1"/>
          </p:cNvSpPr>
          <p:nvPr>
            <p:ph type="body" idx="1"/>
          </p:nvPr>
        </p:nvSpPr>
        <p:spPr>
          <a:xfrm>
            <a:off x="398463" y="5029200"/>
            <a:ext cx="8347075" cy="1284288"/>
          </a:xfrm>
        </p:spPr>
        <p:txBody>
          <a:bodyPr/>
          <a:lstStyle/>
          <a:p>
            <a:r>
              <a:rPr lang="en-US" b="1" dirty="0"/>
              <a:t>Fair Mapping</a:t>
            </a:r>
          </a:p>
          <a:p>
            <a:r>
              <a:rPr lang="en-US" dirty="0"/>
              <a:t>Average access </a:t>
            </a:r>
            <a:r>
              <a:rPr lang="en-US" dirty="0" smtClean="0"/>
              <a:t>times </a:t>
            </a:r>
            <a:r>
              <a:rPr lang="en-US" dirty="0"/>
              <a:t>across all bank sets are equal</a:t>
            </a:r>
          </a:p>
        </p:txBody>
      </p:sp>
      <p:sp>
        <p:nvSpPr>
          <p:cNvPr id="209924" name="Rectangle 4"/>
          <p:cNvSpPr>
            <a:spLocks noChangeArrowheads="1"/>
          </p:cNvSpPr>
          <p:nvPr/>
        </p:nvSpPr>
        <p:spPr bwMode="auto">
          <a:xfrm>
            <a:off x="2470150" y="19827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9925" name="Rectangle 5"/>
          <p:cNvSpPr>
            <a:spLocks noChangeArrowheads="1"/>
          </p:cNvSpPr>
          <p:nvPr/>
        </p:nvSpPr>
        <p:spPr bwMode="auto">
          <a:xfrm>
            <a:off x="2470150" y="24876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9926" name="Rectangle 6"/>
          <p:cNvSpPr>
            <a:spLocks noChangeArrowheads="1"/>
          </p:cNvSpPr>
          <p:nvPr/>
        </p:nvSpPr>
        <p:spPr bwMode="auto">
          <a:xfrm>
            <a:off x="2470150" y="29908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9927" name="Rectangle 7"/>
          <p:cNvSpPr>
            <a:spLocks noChangeArrowheads="1"/>
          </p:cNvSpPr>
          <p:nvPr/>
        </p:nvSpPr>
        <p:spPr bwMode="auto">
          <a:xfrm>
            <a:off x="2470150"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9928" name="Rectangle 8"/>
          <p:cNvSpPr>
            <a:spLocks noChangeArrowheads="1"/>
          </p:cNvSpPr>
          <p:nvPr/>
        </p:nvSpPr>
        <p:spPr bwMode="auto">
          <a:xfrm>
            <a:off x="3011488" y="1982788"/>
            <a:ext cx="396875" cy="360362"/>
          </a:xfrm>
          <a:prstGeom prst="rect">
            <a:avLst/>
          </a:prstGeom>
          <a:solidFill>
            <a:srgbClr val="006600"/>
          </a:solidFill>
          <a:ln w="12700" cap="sq">
            <a:solidFill>
              <a:schemeClr val="tx1"/>
            </a:solidFill>
            <a:miter lim="800000"/>
            <a:headEnd type="none" w="sm" len="sm"/>
            <a:tailEnd type="none" w="sm" len="sm"/>
          </a:ln>
          <a:effectLst/>
        </p:spPr>
        <p:txBody>
          <a:bodyPr wrap="none" anchor="ctr"/>
          <a:lstStyle/>
          <a:p>
            <a:endParaRPr lang="en-US"/>
          </a:p>
        </p:txBody>
      </p:sp>
      <p:sp>
        <p:nvSpPr>
          <p:cNvPr id="209929" name="Rectangle 9"/>
          <p:cNvSpPr>
            <a:spLocks noChangeArrowheads="1"/>
          </p:cNvSpPr>
          <p:nvPr/>
        </p:nvSpPr>
        <p:spPr bwMode="auto">
          <a:xfrm>
            <a:off x="3011488" y="2487613"/>
            <a:ext cx="396875" cy="360362"/>
          </a:xfrm>
          <a:prstGeom prst="rect">
            <a:avLst/>
          </a:prstGeom>
          <a:solidFill>
            <a:srgbClr val="006600"/>
          </a:solidFill>
          <a:ln w="12700" cap="sq">
            <a:solidFill>
              <a:schemeClr val="tx1"/>
            </a:solidFill>
            <a:miter lim="800000"/>
            <a:headEnd type="none" w="sm" len="sm"/>
            <a:tailEnd type="none" w="sm" len="sm"/>
          </a:ln>
          <a:effectLst/>
        </p:spPr>
        <p:txBody>
          <a:bodyPr wrap="none" anchor="ctr"/>
          <a:lstStyle/>
          <a:p>
            <a:endParaRPr lang="en-US"/>
          </a:p>
        </p:txBody>
      </p:sp>
      <p:sp>
        <p:nvSpPr>
          <p:cNvPr id="209930" name="Rectangle 10"/>
          <p:cNvSpPr>
            <a:spLocks noChangeArrowheads="1"/>
          </p:cNvSpPr>
          <p:nvPr/>
        </p:nvSpPr>
        <p:spPr bwMode="auto">
          <a:xfrm>
            <a:off x="3011488"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9931" name="Rectangle 11"/>
          <p:cNvSpPr>
            <a:spLocks noChangeArrowheads="1"/>
          </p:cNvSpPr>
          <p:nvPr/>
        </p:nvSpPr>
        <p:spPr bwMode="auto">
          <a:xfrm>
            <a:off x="3011488"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9932" name="Rectangle 12"/>
          <p:cNvSpPr>
            <a:spLocks noChangeArrowheads="1"/>
          </p:cNvSpPr>
          <p:nvPr/>
        </p:nvSpPr>
        <p:spPr bwMode="auto">
          <a:xfrm>
            <a:off x="3586163"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9933" name="Rectangle 13"/>
          <p:cNvSpPr>
            <a:spLocks noChangeArrowheads="1"/>
          </p:cNvSpPr>
          <p:nvPr/>
        </p:nvSpPr>
        <p:spPr bwMode="auto">
          <a:xfrm>
            <a:off x="3586163" y="2487613"/>
            <a:ext cx="396875" cy="360362"/>
          </a:xfrm>
          <a:prstGeom prst="rect">
            <a:avLst/>
          </a:prstGeom>
          <a:solidFill>
            <a:srgbClr val="006600"/>
          </a:solidFill>
          <a:ln w="12700" cap="sq">
            <a:solidFill>
              <a:schemeClr val="tx1"/>
            </a:solidFill>
            <a:miter lim="800000"/>
            <a:headEnd type="none" w="sm" len="sm"/>
            <a:tailEnd type="none" w="sm" len="sm"/>
          </a:ln>
          <a:effectLst/>
        </p:spPr>
        <p:txBody>
          <a:bodyPr wrap="none" anchor="ctr"/>
          <a:lstStyle/>
          <a:p>
            <a:endParaRPr lang="en-US"/>
          </a:p>
        </p:txBody>
      </p:sp>
      <p:sp>
        <p:nvSpPr>
          <p:cNvPr id="209934" name="Rectangle 14"/>
          <p:cNvSpPr>
            <a:spLocks noChangeArrowheads="1"/>
          </p:cNvSpPr>
          <p:nvPr/>
        </p:nvSpPr>
        <p:spPr bwMode="auto">
          <a:xfrm>
            <a:off x="3586163"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9935" name="Rectangle 15"/>
          <p:cNvSpPr>
            <a:spLocks noChangeArrowheads="1"/>
          </p:cNvSpPr>
          <p:nvPr/>
        </p:nvSpPr>
        <p:spPr bwMode="auto">
          <a:xfrm>
            <a:off x="3586163" y="3495675"/>
            <a:ext cx="396875" cy="360363"/>
          </a:xfrm>
          <a:prstGeom prst="rect">
            <a:avLst/>
          </a:prstGeom>
          <a:solidFill>
            <a:srgbClr val="006600"/>
          </a:solidFill>
          <a:ln w="12700" cap="sq">
            <a:solidFill>
              <a:schemeClr val="tx1"/>
            </a:solidFill>
            <a:miter lim="800000"/>
            <a:headEnd type="none" w="sm" len="sm"/>
            <a:tailEnd type="none" w="sm" len="sm"/>
          </a:ln>
          <a:effectLst/>
        </p:spPr>
        <p:txBody>
          <a:bodyPr wrap="none" anchor="ctr"/>
          <a:lstStyle/>
          <a:p>
            <a:endParaRPr lang="en-US"/>
          </a:p>
        </p:txBody>
      </p:sp>
      <p:sp>
        <p:nvSpPr>
          <p:cNvPr id="209936" name="Rectangle 16"/>
          <p:cNvSpPr>
            <a:spLocks noChangeArrowheads="1"/>
          </p:cNvSpPr>
          <p:nvPr/>
        </p:nvSpPr>
        <p:spPr bwMode="auto">
          <a:xfrm>
            <a:off x="4162425"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9937" name="Rectangle 17"/>
          <p:cNvSpPr>
            <a:spLocks noChangeArrowheads="1"/>
          </p:cNvSpPr>
          <p:nvPr/>
        </p:nvSpPr>
        <p:spPr bwMode="auto">
          <a:xfrm>
            <a:off x="4162425" y="24876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9938" name="Rectangle 18"/>
          <p:cNvSpPr>
            <a:spLocks noChangeArrowheads="1"/>
          </p:cNvSpPr>
          <p:nvPr/>
        </p:nvSpPr>
        <p:spPr bwMode="auto">
          <a:xfrm>
            <a:off x="4162425" y="29908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9939" name="Rectangle 19"/>
          <p:cNvSpPr>
            <a:spLocks noChangeArrowheads="1"/>
          </p:cNvSpPr>
          <p:nvPr/>
        </p:nvSpPr>
        <p:spPr bwMode="auto">
          <a:xfrm>
            <a:off x="4162425" y="34956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9940" name="Rectangle 20"/>
          <p:cNvSpPr>
            <a:spLocks noChangeArrowheads="1"/>
          </p:cNvSpPr>
          <p:nvPr/>
        </p:nvSpPr>
        <p:spPr bwMode="auto">
          <a:xfrm>
            <a:off x="4738688"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9941" name="Rectangle 21"/>
          <p:cNvSpPr>
            <a:spLocks noChangeArrowheads="1"/>
          </p:cNvSpPr>
          <p:nvPr/>
        </p:nvSpPr>
        <p:spPr bwMode="auto">
          <a:xfrm>
            <a:off x="4738688" y="24876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9942" name="Rectangle 22"/>
          <p:cNvSpPr>
            <a:spLocks noChangeArrowheads="1"/>
          </p:cNvSpPr>
          <p:nvPr/>
        </p:nvSpPr>
        <p:spPr bwMode="auto">
          <a:xfrm>
            <a:off x="4738688" y="29908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9943" name="Rectangle 23"/>
          <p:cNvSpPr>
            <a:spLocks noChangeArrowheads="1"/>
          </p:cNvSpPr>
          <p:nvPr/>
        </p:nvSpPr>
        <p:spPr bwMode="auto">
          <a:xfrm>
            <a:off x="4738688" y="3495675"/>
            <a:ext cx="396875" cy="360363"/>
          </a:xfrm>
          <a:prstGeom prst="rect">
            <a:avLst/>
          </a:prstGeom>
          <a:solidFill>
            <a:srgbClr val="660066"/>
          </a:solidFill>
          <a:ln w="12700" cap="sq">
            <a:solidFill>
              <a:schemeClr val="tx1"/>
            </a:solidFill>
            <a:miter lim="800000"/>
            <a:headEnd type="none" w="sm" len="sm"/>
            <a:tailEnd type="none" w="sm" len="sm"/>
          </a:ln>
          <a:effectLst/>
        </p:spPr>
        <p:txBody>
          <a:bodyPr wrap="none" anchor="ctr"/>
          <a:lstStyle/>
          <a:p>
            <a:endParaRPr lang="en-US"/>
          </a:p>
        </p:txBody>
      </p:sp>
      <p:sp>
        <p:nvSpPr>
          <p:cNvPr id="209944" name="Rectangle 24"/>
          <p:cNvSpPr>
            <a:spLocks noChangeArrowheads="1"/>
          </p:cNvSpPr>
          <p:nvPr/>
        </p:nvSpPr>
        <p:spPr bwMode="auto">
          <a:xfrm>
            <a:off x="5280025"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9945" name="Rectangle 25"/>
          <p:cNvSpPr>
            <a:spLocks noChangeArrowheads="1"/>
          </p:cNvSpPr>
          <p:nvPr/>
        </p:nvSpPr>
        <p:spPr bwMode="auto">
          <a:xfrm>
            <a:off x="5280025"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9946" name="Rectangle 26"/>
          <p:cNvSpPr>
            <a:spLocks noChangeArrowheads="1"/>
          </p:cNvSpPr>
          <p:nvPr/>
        </p:nvSpPr>
        <p:spPr bwMode="auto">
          <a:xfrm>
            <a:off x="5280025" y="2990850"/>
            <a:ext cx="396875" cy="360363"/>
          </a:xfrm>
          <a:prstGeom prst="rect">
            <a:avLst/>
          </a:prstGeom>
          <a:solidFill>
            <a:srgbClr val="660066"/>
          </a:solidFill>
          <a:ln w="12700" cap="sq">
            <a:solidFill>
              <a:schemeClr val="tx1"/>
            </a:solidFill>
            <a:miter lim="800000"/>
            <a:headEnd type="none" w="sm" len="sm"/>
            <a:tailEnd type="none" w="sm" len="sm"/>
          </a:ln>
          <a:effectLst/>
        </p:spPr>
        <p:txBody>
          <a:bodyPr wrap="none" anchor="ctr"/>
          <a:lstStyle/>
          <a:p>
            <a:endParaRPr lang="en-US"/>
          </a:p>
        </p:txBody>
      </p:sp>
      <p:sp>
        <p:nvSpPr>
          <p:cNvPr id="209947" name="Rectangle 27"/>
          <p:cNvSpPr>
            <a:spLocks noChangeArrowheads="1"/>
          </p:cNvSpPr>
          <p:nvPr/>
        </p:nvSpPr>
        <p:spPr bwMode="auto">
          <a:xfrm>
            <a:off x="5280025" y="34956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9948" name="Rectangle 28"/>
          <p:cNvSpPr>
            <a:spLocks noChangeArrowheads="1"/>
          </p:cNvSpPr>
          <p:nvPr/>
        </p:nvSpPr>
        <p:spPr bwMode="auto">
          <a:xfrm>
            <a:off x="5854700" y="19827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9949" name="Rectangle 29"/>
          <p:cNvSpPr>
            <a:spLocks noChangeArrowheads="1"/>
          </p:cNvSpPr>
          <p:nvPr/>
        </p:nvSpPr>
        <p:spPr bwMode="auto">
          <a:xfrm>
            <a:off x="5854700"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9950" name="Rectangle 30"/>
          <p:cNvSpPr>
            <a:spLocks noChangeArrowheads="1"/>
          </p:cNvSpPr>
          <p:nvPr/>
        </p:nvSpPr>
        <p:spPr bwMode="auto">
          <a:xfrm>
            <a:off x="5854700" y="2990850"/>
            <a:ext cx="396875" cy="360363"/>
          </a:xfrm>
          <a:prstGeom prst="rect">
            <a:avLst/>
          </a:prstGeom>
          <a:solidFill>
            <a:srgbClr val="660066"/>
          </a:solidFill>
          <a:ln w="12700" cap="sq">
            <a:solidFill>
              <a:schemeClr val="tx1"/>
            </a:solidFill>
            <a:miter lim="800000"/>
            <a:headEnd type="none" w="sm" len="sm"/>
            <a:tailEnd type="none" w="sm" len="sm"/>
          </a:ln>
          <a:effectLst/>
        </p:spPr>
        <p:txBody>
          <a:bodyPr wrap="none" anchor="ctr"/>
          <a:lstStyle/>
          <a:p>
            <a:endParaRPr lang="en-US"/>
          </a:p>
        </p:txBody>
      </p:sp>
      <p:sp>
        <p:nvSpPr>
          <p:cNvPr id="209951" name="Rectangle 31"/>
          <p:cNvSpPr>
            <a:spLocks noChangeArrowheads="1"/>
          </p:cNvSpPr>
          <p:nvPr/>
        </p:nvSpPr>
        <p:spPr bwMode="auto">
          <a:xfrm>
            <a:off x="5854700"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9952" name="Rectangle 32"/>
          <p:cNvSpPr>
            <a:spLocks noChangeArrowheads="1"/>
          </p:cNvSpPr>
          <p:nvPr/>
        </p:nvSpPr>
        <p:spPr bwMode="auto">
          <a:xfrm>
            <a:off x="6430963" y="1982788"/>
            <a:ext cx="396875" cy="360362"/>
          </a:xfrm>
          <a:prstGeom prst="rect">
            <a:avLst/>
          </a:prstGeom>
          <a:solidFill>
            <a:srgbClr val="660066"/>
          </a:solidFill>
          <a:ln w="12700" cap="sq">
            <a:solidFill>
              <a:schemeClr val="tx1"/>
            </a:solidFill>
            <a:miter lim="800000"/>
            <a:headEnd type="none" w="sm" len="sm"/>
            <a:tailEnd type="none" w="sm" len="sm"/>
          </a:ln>
          <a:effectLst/>
        </p:spPr>
        <p:txBody>
          <a:bodyPr wrap="none" anchor="ctr"/>
          <a:lstStyle/>
          <a:p>
            <a:endParaRPr lang="en-US"/>
          </a:p>
        </p:txBody>
      </p:sp>
      <p:sp>
        <p:nvSpPr>
          <p:cNvPr id="209953" name="Rectangle 33"/>
          <p:cNvSpPr>
            <a:spLocks noChangeArrowheads="1"/>
          </p:cNvSpPr>
          <p:nvPr/>
        </p:nvSpPr>
        <p:spPr bwMode="auto">
          <a:xfrm>
            <a:off x="6430963" y="24876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9954" name="Rectangle 34"/>
          <p:cNvSpPr>
            <a:spLocks noChangeArrowheads="1"/>
          </p:cNvSpPr>
          <p:nvPr/>
        </p:nvSpPr>
        <p:spPr bwMode="auto">
          <a:xfrm>
            <a:off x="6430963" y="29908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9955" name="Rectangle 35"/>
          <p:cNvSpPr>
            <a:spLocks noChangeArrowheads="1"/>
          </p:cNvSpPr>
          <p:nvPr/>
        </p:nvSpPr>
        <p:spPr bwMode="auto">
          <a:xfrm>
            <a:off x="6430963"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9956" name="Rectangle 36"/>
          <p:cNvSpPr>
            <a:spLocks noChangeArrowheads="1"/>
          </p:cNvSpPr>
          <p:nvPr/>
        </p:nvSpPr>
        <p:spPr bwMode="auto">
          <a:xfrm>
            <a:off x="4208463" y="4437063"/>
            <a:ext cx="973137" cy="287337"/>
          </a:xfrm>
          <a:prstGeom prst="rect">
            <a:avLst/>
          </a:prstGeom>
          <a:solidFill>
            <a:srgbClr val="FF9999"/>
          </a:solidFill>
          <a:ln w="12700" cap="sq">
            <a:solidFill>
              <a:schemeClr val="tx1"/>
            </a:solidFill>
            <a:miter lim="800000"/>
            <a:headEnd type="none" w="sm" len="sm"/>
            <a:tailEnd type="none" w="sm" len="sm"/>
          </a:ln>
          <a:effectLst/>
        </p:spPr>
        <p:txBody>
          <a:bodyPr wrap="none" anchor="ctr"/>
          <a:lstStyle/>
          <a:p>
            <a:endParaRPr lang="en-US"/>
          </a:p>
        </p:txBody>
      </p:sp>
      <p:sp>
        <p:nvSpPr>
          <p:cNvPr id="209957" name="Text Box 37"/>
          <p:cNvSpPr txBox="1">
            <a:spLocks noChangeArrowheads="1"/>
          </p:cNvSpPr>
          <p:nvPr/>
        </p:nvSpPr>
        <p:spPr bwMode="auto">
          <a:xfrm>
            <a:off x="3810000" y="1528763"/>
            <a:ext cx="1549400"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8 bank sets</a:t>
            </a:r>
          </a:p>
        </p:txBody>
      </p:sp>
      <p:sp>
        <p:nvSpPr>
          <p:cNvPr id="209958" name="Line 38"/>
          <p:cNvSpPr>
            <a:spLocks noChangeShapeType="1"/>
          </p:cNvSpPr>
          <p:nvPr/>
        </p:nvSpPr>
        <p:spPr bwMode="auto">
          <a:xfrm>
            <a:off x="1931988" y="2163763"/>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59" name="Text Box 39"/>
          <p:cNvSpPr txBox="1">
            <a:spLocks noChangeArrowheads="1"/>
          </p:cNvSpPr>
          <p:nvPr/>
        </p:nvSpPr>
        <p:spPr bwMode="auto">
          <a:xfrm>
            <a:off x="1030288" y="1874838"/>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209960" name="Line 40"/>
          <p:cNvSpPr>
            <a:spLocks noChangeShapeType="1"/>
          </p:cNvSpPr>
          <p:nvPr/>
        </p:nvSpPr>
        <p:spPr bwMode="auto">
          <a:xfrm>
            <a:off x="1931988" y="26670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61" name="Line 41"/>
          <p:cNvSpPr>
            <a:spLocks noChangeShapeType="1"/>
          </p:cNvSpPr>
          <p:nvPr/>
        </p:nvSpPr>
        <p:spPr bwMode="auto">
          <a:xfrm>
            <a:off x="1931988" y="320675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62" name="Line 42"/>
          <p:cNvSpPr>
            <a:spLocks noChangeShapeType="1"/>
          </p:cNvSpPr>
          <p:nvPr/>
        </p:nvSpPr>
        <p:spPr bwMode="auto">
          <a:xfrm>
            <a:off x="1968500" y="37115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63" name="Text Box 43"/>
          <p:cNvSpPr txBox="1">
            <a:spLocks noChangeArrowheads="1"/>
          </p:cNvSpPr>
          <p:nvPr/>
        </p:nvSpPr>
        <p:spPr bwMode="auto">
          <a:xfrm>
            <a:off x="1031875" y="24257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209964" name="Text Box 44"/>
          <p:cNvSpPr txBox="1">
            <a:spLocks noChangeArrowheads="1"/>
          </p:cNvSpPr>
          <p:nvPr/>
        </p:nvSpPr>
        <p:spPr bwMode="auto">
          <a:xfrm>
            <a:off x="1030288" y="296545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209965" name="Text Box 45"/>
          <p:cNvSpPr txBox="1">
            <a:spLocks noChangeArrowheads="1"/>
          </p:cNvSpPr>
          <p:nvPr/>
        </p:nvSpPr>
        <p:spPr bwMode="auto">
          <a:xfrm>
            <a:off x="1068388" y="34702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209975" name="Line 55"/>
          <p:cNvSpPr>
            <a:spLocks noChangeShapeType="1"/>
          </p:cNvSpPr>
          <p:nvPr/>
        </p:nvSpPr>
        <p:spPr bwMode="auto">
          <a:xfrm flipH="1">
            <a:off x="6972300" y="1947863"/>
            <a:ext cx="539750" cy="1793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76" name="Text Box 56"/>
          <p:cNvSpPr txBox="1">
            <a:spLocks noChangeArrowheads="1"/>
          </p:cNvSpPr>
          <p:nvPr/>
        </p:nvSpPr>
        <p:spPr bwMode="auto">
          <a:xfrm>
            <a:off x="7497763" y="1620838"/>
            <a:ext cx="11890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one set</a:t>
            </a:r>
          </a:p>
        </p:txBody>
      </p:sp>
      <p:sp>
        <p:nvSpPr>
          <p:cNvPr id="209977" name="Line 57"/>
          <p:cNvSpPr>
            <a:spLocks noChangeShapeType="1"/>
          </p:cNvSpPr>
          <p:nvPr/>
        </p:nvSpPr>
        <p:spPr bwMode="auto">
          <a:xfrm>
            <a:off x="2760663" y="1550988"/>
            <a:ext cx="395287" cy="39687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78" name="Text Box 58"/>
          <p:cNvSpPr txBox="1">
            <a:spLocks noChangeArrowheads="1"/>
          </p:cNvSpPr>
          <p:nvPr/>
        </p:nvSpPr>
        <p:spPr bwMode="auto">
          <a:xfrm>
            <a:off x="2174875" y="11430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bank</a:t>
            </a:r>
          </a:p>
        </p:txBody>
      </p:sp>
      <p:sp>
        <p:nvSpPr>
          <p:cNvPr id="209979" name="AutoShape 59"/>
          <p:cNvSpPr>
            <a:spLocks noChangeArrowheads="1"/>
          </p:cNvSpPr>
          <p:nvPr/>
        </p:nvSpPr>
        <p:spPr bwMode="auto">
          <a:xfrm>
            <a:off x="4495800" y="3967163"/>
            <a:ext cx="381000" cy="381000"/>
          </a:xfrm>
          <a:prstGeom prst="upArrow">
            <a:avLst>
              <a:gd name="adj1" fmla="val 50000"/>
              <a:gd name="adj2" fmla="val 25000"/>
            </a:avLst>
          </a:prstGeom>
          <a:solidFill>
            <a:srgbClr val="FFFFFF"/>
          </a:solidFill>
          <a:ln w="12700" algn="ctr">
            <a:solidFill>
              <a:schemeClr val="tx1"/>
            </a:solidFill>
            <a:miter lim="800000"/>
            <a:headEnd/>
            <a:tailEnd/>
          </a:ln>
          <a:effectLst/>
        </p:spPr>
        <p:txBody>
          <a:bodyPr wrap="none" anchor="ctr"/>
          <a:lstStyle/>
          <a:p>
            <a:endParaRPr lang="en-US"/>
          </a:p>
        </p:txBody>
      </p:sp>
      <p:sp>
        <p:nvSpPr>
          <p:cNvPr id="209980" name="Line 60"/>
          <p:cNvSpPr>
            <a:spLocks noChangeShapeType="1"/>
          </p:cNvSpPr>
          <p:nvPr/>
        </p:nvSpPr>
        <p:spPr bwMode="auto">
          <a:xfrm>
            <a:off x="6096000" y="3733800"/>
            <a:ext cx="533400" cy="0"/>
          </a:xfrm>
          <a:prstGeom prst="line">
            <a:avLst/>
          </a:prstGeom>
          <a:noFill/>
          <a:ln w="28575">
            <a:solidFill>
              <a:schemeClr val="tx1"/>
            </a:solidFill>
            <a:round/>
            <a:headEnd/>
            <a:tailEnd/>
          </a:ln>
          <a:effectLst/>
        </p:spPr>
        <p:txBody>
          <a:bodyPr wrap="none" anchor="ctr"/>
          <a:lstStyle/>
          <a:p>
            <a:endParaRPr lang="en-US"/>
          </a:p>
        </p:txBody>
      </p:sp>
      <p:sp>
        <p:nvSpPr>
          <p:cNvPr id="209981" name="Line 61"/>
          <p:cNvSpPr>
            <a:spLocks noChangeShapeType="1"/>
          </p:cNvSpPr>
          <p:nvPr/>
        </p:nvSpPr>
        <p:spPr bwMode="auto">
          <a:xfrm flipV="1">
            <a:off x="6629400" y="2667000"/>
            <a:ext cx="0" cy="1066800"/>
          </a:xfrm>
          <a:prstGeom prst="line">
            <a:avLst/>
          </a:prstGeom>
          <a:noFill/>
          <a:ln w="28575">
            <a:solidFill>
              <a:schemeClr val="tx1"/>
            </a:solidFill>
            <a:round/>
            <a:headEnd/>
            <a:tailEnd type="triangle" w="med" len="med"/>
          </a:ln>
          <a:effectLst/>
        </p:spPr>
        <p:txBody>
          <a:bodyPr wrap="none" anchor="ctr"/>
          <a:lstStyle/>
          <a:p>
            <a:endParaRPr lang="en-US"/>
          </a:p>
        </p:txBody>
      </p:sp>
      <p:grpSp>
        <p:nvGrpSpPr>
          <p:cNvPr id="2" name="Group 65"/>
          <p:cNvGrpSpPr>
            <a:grpSpLocks/>
          </p:cNvGrpSpPr>
          <p:nvPr/>
        </p:nvGrpSpPr>
        <p:grpSpPr bwMode="auto">
          <a:xfrm flipH="1">
            <a:off x="2667000" y="2667000"/>
            <a:ext cx="533400" cy="1066800"/>
            <a:chOff x="3936" y="1776"/>
            <a:chExt cx="336" cy="672"/>
          </a:xfrm>
        </p:grpSpPr>
        <p:sp>
          <p:nvSpPr>
            <p:cNvPr id="209983" name="Line 63"/>
            <p:cNvSpPr>
              <a:spLocks noChangeShapeType="1"/>
            </p:cNvSpPr>
            <p:nvPr/>
          </p:nvSpPr>
          <p:spPr bwMode="auto">
            <a:xfrm>
              <a:off x="3936" y="2448"/>
              <a:ext cx="336" cy="0"/>
            </a:xfrm>
            <a:prstGeom prst="line">
              <a:avLst/>
            </a:prstGeom>
            <a:noFill/>
            <a:ln w="28575">
              <a:solidFill>
                <a:schemeClr val="tx1"/>
              </a:solidFill>
              <a:round/>
              <a:headEnd/>
              <a:tailEnd/>
            </a:ln>
            <a:effectLst/>
          </p:spPr>
          <p:txBody>
            <a:bodyPr wrap="none" anchor="ctr"/>
            <a:lstStyle/>
            <a:p>
              <a:endParaRPr lang="en-US"/>
            </a:p>
          </p:txBody>
        </p:sp>
        <p:sp>
          <p:nvSpPr>
            <p:cNvPr id="209984" name="Line 64"/>
            <p:cNvSpPr>
              <a:spLocks noChangeShapeType="1"/>
            </p:cNvSpPr>
            <p:nvPr/>
          </p:nvSpPr>
          <p:spPr bwMode="auto">
            <a:xfrm flipV="1">
              <a:off x="4272" y="1776"/>
              <a:ext cx="0" cy="672"/>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209986" name="Line 66"/>
          <p:cNvSpPr>
            <a:spLocks noChangeShapeType="1"/>
          </p:cNvSpPr>
          <p:nvPr/>
        </p:nvSpPr>
        <p:spPr bwMode="auto">
          <a:xfrm flipV="1">
            <a:off x="4419600" y="2133600"/>
            <a:ext cx="0" cy="1066800"/>
          </a:xfrm>
          <a:prstGeom prst="line">
            <a:avLst/>
          </a:prstGeom>
          <a:noFill/>
          <a:ln w="28575">
            <a:solidFill>
              <a:schemeClr val="tx1"/>
            </a:solidFill>
            <a:round/>
            <a:headEnd/>
            <a:tailEnd/>
          </a:ln>
          <a:effectLst/>
        </p:spPr>
        <p:txBody>
          <a:bodyPr wrap="none" anchor="ctr"/>
          <a:lstStyle/>
          <a:p>
            <a:endParaRPr lang="en-US"/>
          </a:p>
        </p:txBody>
      </p:sp>
      <p:sp>
        <p:nvSpPr>
          <p:cNvPr id="209987" name="Line 67"/>
          <p:cNvSpPr>
            <a:spLocks noChangeShapeType="1"/>
          </p:cNvSpPr>
          <p:nvPr/>
        </p:nvSpPr>
        <p:spPr bwMode="auto">
          <a:xfrm flipH="1">
            <a:off x="3810000" y="2133600"/>
            <a:ext cx="6096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09988" name="Line 68"/>
          <p:cNvSpPr>
            <a:spLocks noChangeShapeType="1"/>
          </p:cNvSpPr>
          <p:nvPr/>
        </p:nvSpPr>
        <p:spPr bwMode="auto">
          <a:xfrm>
            <a:off x="4953000" y="2133600"/>
            <a:ext cx="5334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09989" name="Line 69"/>
          <p:cNvSpPr>
            <a:spLocks noChangeShapeType="1"/>
          </p:cNvSpPr>
          <p:nvPr/>
        </p:nvSpPr>
        <p:spPr bwMode="auto">
          <a:xfrm flipV="1">
            <a:off x="4953000" y="2133600"/>
            <a:ext cx="0" cy="1066800"/>
          </a:xfrm>
          <a:prstGeom prst="line">
            <a:avLst/>
          </a:prstGeom>
          <a:noFill/>
          <a:ln w="28575">
            <a:solidFill>
              <a:schemeClr val="tx1"/>
            </a:solidFill>
            <a:round/>
            <a:headEnd/>
            <a:tailEnd/>
          </a:ln>
          <a:effectLst/>
        </p:spPr>
        <p:txBody>
          <a:bodyPr wrap="none" anchor="ctr"/>
          <a:lstStyle/>
          <a:p>
            <a:endParaRPr lang="en-US"/>
          </a:p>
        </p:txBody>
      </p:sp>
      <p:grpSp>
        <p:nvGrpSpPr>
          <p:cNvPr id="3" name="Group 73"/>
          <p:cNvGrpSpPr>
            <a:grpSpLocks/>
          </p:cNvGrpSpPr>
          <p:nvPr/>
        </p:nvGrpSpPr>
        <p:grpSpPr bwMode="auto">
          <a:xfrm>
            <a:off x="4953000" y="2133600"/>
            <a:ext cx="1676400" cy="1600200"/>
            <a:chOff x="3120" y="1344"/>
            <a:chExt cx="1056" cy="1008"/>
          </a:xfrm>
        </p:grpSpPr>
        <p:sp>
          <p:nvSpPr>
            <p:cNvPr id="209990" name="Line 70"/>
            <p:cNvSpPr>
              <a:spLocks noChangeShapeType="1"/>
            </p:cNvSpPr>
            <p:nvPr/>
          </p:nvSpPr>
          <p:spPr bwMode="auto">
            <a:xfrm flipV="1">
              <a:off x="3120" y="2016"/>
              <a:ext cx="288" cy="336"/>
            </a:xfrm>
            <a:prstGeom prst="line">
              <a:avLst/>
            </a:prstGeom>
            <a:noFill/>
            <a:ln w="28575">
              <a:solidFill>
                <a:schemeClr val="tx1"/>
              </a:solidFill>
              <a:round/>
              <a:headEnd/>
              <a:tailEnd/>
            </a:ln>
            <a:effectLst/>
          </p:spPr>
          <p:txBody>
            <a:bodyPr wrap="none" anchor="ctr"/>
            <a:lstStyle/>
            <a:p>
              <a:endParaRPr lang="en-US"/>
            </a:p>
          </p:txBody>
        </p:sp>
        <p:sp>
          <p:nvSpPr>
            <p:cNvPr id="209991" name="Line 71"/>
            <p:cNvSpPr>
              <a:spLocks noChangeShapeType="1"/>
            </p:cNvSpPr>
            <p:nvPr/>
          </p:nvSpPr>
          <p:spPr bwMode="auto">
            <a:xfrm>
              <a:off x="3408" y="2016"/>
              <a:ext cx="432" cy="0"/>
            </a:xfrm>
            <a:prstGeom prst="line">
              <a:avLst/>
            </a:prstGeom>
            <a:noFill/>
            <a:ln w="28575">
              <a:solidFill>
                <a:schemeClr val="tx1"/>
              </a:solidFill>
              <a:round/>
              <a:headEnd/>
              <a:tailEnd/>
            </a:ln>
            <a:effectLst/>
          </p:spPr>
          <p:txBody>
            <a:bodyPr wrap="none" anchor="ctr"/>
            <a:lstStyle/>
            <a:p>
              <a:endParaRPr lang="en-US"/>
            </a:p>
          </p:txBody>
        </p:sp>
        <p:sp>
          <p:nvSpPr>
            <p:cNvPr id="209992" name="Line 72"/>
            <p:cNvSpPr>
              <a:spLocks noChangeShapeType="1"/>
            </p:cNvSpPr>
            <p:nvPr/>
          </p:nvSpPr>
          <p:spPr bwMode="auto">
            <a:xfrm flipV="1">
              <a:off x="3840" y="1344"/>
              <a:ext cx="336" cy="672"/>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4" name="Group 74"/>
          <p:cNvGrpSpPr>
            <a:grpSpLocks/>
          </p:cNvGrpSpPr>
          <p:nvPr/>
        </p:nvGrpSpPr>
        <p:grpSpPr bwMode="auto">
          <a:xfrm flipH="1">
            <a:off x="2667000" y="2133600"/>
            <a:ext cx="1676400" cy="1600200"/>
            <a:chOff x="3120" y="1344"/>
            <a:chExt cx="1056" cy="1008"/>
          </a:xfrm>
        </p:grpSpPr>
        <p:sp>
          <p:nvSpPr>
            <p:cNvPr id="209995" name="Line 75"/>
            <p:cNvSpPr>
              <a:spLocks noChangeShapeType="1"/>
            </p:cNvSpPr>
            <p:nvPr/>
          </p:nvSpPr>
          <p:spPr bwMode="auto">
            <a:xfrm flipV="1">
              <a:off x="3120" y="2016"/>
              <a:ext cx="288" cy="336"/>
            </a:xfrm>
            <a:prstGeom prst="line">
              <a:avLst/>
            </a:prstGeom>
            <a:noFill/>
            <a:ln w="28575">
              <a:solidFill>
                <a:schemeClr val="tx1"/>
              </a:solidFill>
              <a:round/>
              <a:headEnd/>
              <a:tailEnd/>
            </a:ln>
            <a:effectLst/>
          </p:spPr>
          <p:txBody>
            <a:bodyPr wrap="none" anchor="ctr"/>
            <a:lstStyle/>
            <a:p>
              <a:endParaRPr lang="en-US"/>
            </a:p>
          </p:txBody>
        </p:sp>
        <p:sp>
          <p:nvSpPr>
            <p:cNvPr id="209996" name="Line 76"/>
            <p:cNvSpPr>
              <a:spLocks noChangeShapeType="1"/>
            </p:cNvSpPr>
            <p:nvPr/>
          </p:nvSpPr>
          <p:spPr bwMode="auto">
            <a:xfrm>
              <a:off x="3408" y="2016"/>
              <a:ext cx="432" cy="0"/>
            </a:xfrm>
            <a:prstGeom prst="line">
              <a:avLst/>
            </a:prstGeom>
            <a:noFill/>
            <a:ln w="28575">
              <a:solidFill>
                <a:schemeClr val="tx1"/>
              </a:solidFill>
              <a:round/>
              <a:headEnd/>
              <a:tailEnd/>
            </a:ln>
            <a:effectLst/>
          </p:spPr>
          <p:txBody>
            <a:bodyPr wrap="none" anchor="ctr"/>
            <a:lstStyle/>
            <a:p>
              <a:endParaRPr lang="en-US"/>
            </a:p>
          </p:txBody>
        </p:sp>
        <p:sp>
          <p:nvSpPr>
            <p:cNvPr id="209997" name="Line 77"/>
            <p:cNvSpPr>
              <a:spLocks noChangeShapeType="1"/>
            </p:cNvSpPr>
            <p:nvPr/>
          </p:nvSpPr>
          <p:spPr bwMode="auto">
            <a:xfrm flipV="1">
              <a:off x="3840" y="1344"/>
              <a:ext cx="336" cy="672"/>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5" name="Group 81"/>
          <p:cNvGrpSpPr>
            <a:grpSpLocks/>
          </p:cNvGrpSpPr>
          <p:nvPr/>
        </p:nvGrpSpPr>
        <p:grpSpPr bwMode="auto">
          <a:xfrm>
            <a:off x="3200400" y="2133600"/>
            <a:ext cx="533400" cy="1524000"/>
            <a:chOff x="2016" y="1344"/>
            <a:chExt cx="336" cy="960"/>
          </a:xfrm>
        </p:grpSpPr>
        <p:sp>
          <p:nvSpPr>
            <p:cNvPr id="209998" name="Line 78"/>
            <p:cNvSpPr>
              <a:spLocks noChangeShapeType="1"/>
            </p:cNvSpPr>
            <p:nvPr/>
          </p:nvSpPr>
          <p:spPr bwMode="auto">
            <a:xfrm flipV="1">
              <a:off x="2352" y="1680"/>
              <a:ext cx="0" cy="624"/>
            </a:xfrm>
            <a:prstGeom prst="line">
              <a:avLst/>
            </a:prstGeom>
            <a:noFill/>
            <a:ln w="28575">
              <a:solidFill>
                <a:schemeClr val="tx1"/>
              </a:solidFill>
              <a:round/>
              <a:headEnd/>
              <a:tailEnd/>
            </a:ln>
            <a:effectLst/>
          </p:spPr>
          <p:txBody>
            <a:bodyPr wrap="none" anchor="ctr"/>
            <a:lstStyle/>
            <a:p>
              <a:endParaRPr lang="en-US"/>
            </a:p>
          </p:txBody>
        </p:sp>
        <p:sp>
          <p:nvSpPr>
            <p:cNvPr id="209999" name="Line 79"/>
            <p:cNvSpPr>
              <a:spLocks noChangeShapeType="1"/>
            </p:cNvSpPr>
            <p:nvPr/>
          </p:nvSpPr>
          <p:spPr bwMode="auto">
            <a:xfrm flipH="1">
              <a:off x="2016" y="1680"/>
              <a:ext cx="336" cy="0"/>
            </a:xfrm>
            <a:prstGeom prst="line">
              <a:avLst/>
            </a:prstGeom>
            <a:noFill/>
            <a:ln w="28575">
              <a:solidFill>
                <a:schemeClr val="tx1"/>
              </a:solidFill>
              <a:round/>
              <a:headEnd/>
              <a:tailEnd/>
            </a:ln>
            <a:effectLst/>
          </p:spPr>
          <p:txBody>
            <a:bodyPr wrap="none" anchor="ctr"/>
            <a:lstStyle/>
            <a:p>
              <a:endParaRPr lang="en-US"/>
            </a:p>
          </p:txBody>
        </p:sp>
        <p:sp>
          <p:nvSpPr>
            <p:cNvPr id="210000" name="Line 80"/>
            <p:cNvSpPr>
              <a:spLocks noChangeShapeType="1"/>
            </p:cNvSpPr>
            <p:nvPr/>
          </p:nvSpPr>
          <p:spPr bwMode="auto">
            <a:xfrm flipV="1">
              <a:off x="2016" y="1344"/>
              <a:ext cx="0" cy="336"/>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6" name="Group 82"/>
          <p:cNvGrpSpPr>
            <a:grpSpLocks/>
          </p:cNvGrpSpPr>
          <p:nvPr/>
        </p:nvGrpSpPr>
        <p:grpSpPr bwMode="auto">
          <a:xfrm flipH="1">
            <a:off x="5486400" y="2133600"/>
            <a:ext cx="533400" cy="1524000"/>
            <a:chOff x="2016" y="1344"/>
            <a:chExt cx="336" cy="960"/>
          </a:xfrm>
        </p:grpSpPr>
        <p:sp>
          <p:nvSpPr>
            <p:cNvPr id="210003" name="Line 83"/>
            <p:cNvSpPr>
              <a:spLocks noChangeShapeType="1"/>
            </p:cNvSpPr>
            <p:nvPr/>
          </p:nvSpPr>
          <p:spPr bwMode="auto">
            <a:xfrm flipV="1">
              <a:off x="2352" y="1680"/>
              <a:ext cx="0" cy="624"/>
            </a:xfrm>
            <a:prstGeom prst="line">
              <a:avLst/>
            </a:prstGeom>
            <a:noFill/>
            <a:ln w="28575">
              <a:solidFill>
                <a:schemeClr val="tx1"/>
              </a:solidFill>
              <a:round/>
              <a:headEnd/>
              <a:tailEnd/>
            </a:ln>
            <a:effectLst/>
          </p:spPr>
          <p:txBody>
            <a:bodyPr wrap="none" anchor="ctr"/>
            <a:lstStyle/>
            <a:p>
              <a:endParaRPr lang="en-US"/>
            </a:p>
          </p:txBody>
        </p:sp>
        <p:sp>
          <p:nvSpPr>
            <p:cNvPr id="210004" name="Line 84"/>
            <p:cNvSpPr>
              <a:spLocks noChangeShapeType="1"/>
            </p:cNvSpPr>
            <p:nvPr/>
          </p:nvSpPr>
          <p:spPr bwMode="auto">
            <a:xfrm flipH="1">
              <a:off x="2016" y="1680"/>
              <a:ext cx="336" cy="0"/>
            </a:xfrm>
            <a:prstGeom prst="line">
              <a:avLst/>
            </a:prstGeom>
            <a:noFill/>
            <a:ln w="28575">
              <a:solidFill>
                <a:schemeClr val="tx1"/>
              </a:solidFill>
              <a:round/>
              <a:headEnd/>
              <a:tailEnd/>
            </a:ln>
            <a:effectLst/>
          </p:spPr>
          <p:txBody>
            <a:bodyPr wrap="none" anchor="ctr"/>
            <a:lstStyle/>
            <a:p>
              <a:endParaRPr lang="en-US"/>
            </a:p>
          </p:txBody>
        </p:sp>
        <p:sp>
          <p:nvSpPr>
            <p:cNvPr id="210005" name="Line 85"/>
            <p:cNvSpPr>
              <a:spLocks noChangeShapeType="1"/>
            </p:cNvSpPr>
            <p:nvPr/>
          </p:nvSpPr>
          <p:spPr bwMode="auto">
            <a:xfrm flipV="1">
              <a:off x="2016" y="1344"/>
              <a:ext cx="0" cy="336"/>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ooter Placeholder 3"/>
          <p:cNvSpPr>
            <a:spLocks noGrp="1"/>
          </p:cNvSpPr>
          <p:nvPr>
            <p:ph type="ftr" sz="quarter" idx="10"/>
          </p:nvPr>
        </p:nvSpPr>
        <p:spPr/>
        <p:txBody>
          <a:bodyPr/>
          <a:lstStyle/>
          <a:p>
            <a:r>
              <a:rPr lang="en-US"/>
              <a:t> </a:t>
            </a:r>
          </a:p>
        </p:txBody>
      </p:sp>
      <p:sp>
        <p:nvSpPr>
          <p:cNvPr id="71" name="Slide Number Placeholder 4"/>
          <p:cNvSpPr>
            <a:spLocks noGrp="1"/>
          </p:cNvSpPr>
          <p:nvPr>
            <p:ph type="sldNum" sz="quarter" idx="4294967295"/>
          </p:nvPr>
        </p:nvSpPr>
        <p:spPr>
          <a:xfrm>
            <a:off x="8291513" y="6616700"/>
            <a:ext cx="606425" cy="152400"/>
          </a:xfrm>
          <a:prstGeom prst="rect">
            <a:avLst/>
          </a:prstGeom>
        </p:spPr>
        <p:txBody>
          <a:bodyPr/>
          <a:lstStyle/>
          <a:p>
            <a:fld id="{4E440CCB-04B2-4AC7-898D-5B5D8C9EAA4E}" type="slidenum">
              <a:rPr lang="en-US"/>
              <a:pPr/>
              <a:t>74</a:t>
            </a:fld>
            <a:endParaRPr lang="en-US"/>
          </a:p>
        </p:txBody>
      </p:sp>
      <p:sp>
        <p:nvSpPr>
          <p:cNvPr id="211970" name="Rectangle 2"/>
          <p:cNvSpPr>
            <a:spLocks noGrp="1" noChangeArrowheads="1"/>
          </p:cNvSpPr>
          <p:nvPr>
            <p:ph type="title"/>
          </p:nvPr>
        </p:nvSpPr>
        <p:spPr/>
        <p:txBody>
          <a:bodyPr/>
          <a:lstStyle/>
          <a:p>
            <a:r>
              <a:rPr lang="en-US" dirty="0"/>
              <a:t>Dynamic </a:t>
            </a:r>
            <a:r>
              <a:rPr lang="en-US" dirty="0" smtClean="0"/>
              <a:t>NUCA – Mapping #3</a:t>
            </a:r>
            <a:endParaRPr lang="en-US" dirty="0"/>
          </a:p>
        </p:txBody>
      </p:sp>
      <p:sp>
        <p:nvSpPr>
          <p:cNvPr id="211971" name="Rectangle 3"/>
          <p:cNvSpPr>
            <a:spLocks noGrp="1" noChangeArrowheads="1"/>
          </p:cNvSpPr>
          <p:nvPr>
            <p:ph type="body" idx="1"/>
          </p:nvPr>
        </p:nvSpPr>
        <p:spPr>
          <a:xfrm>
            <a:off x="152400" y="4419600"/>
            <a:ext cx="8745537" cy="1284288"/>
          </a:xfrm>
        </p:spPr>
        <p:txBody>
          <a:bodyPr/>
          <a:lstStyle/>
          <a:p>
            <a:r>
              <a:rPr lang="en-US" sz="2400" b="1" dirty="0"/>
              <a:t>Shared Mapping</a:t>
            </a:r>
          </a:p>
          <a:p>
            <a:r>
              <a:rPr lang="en-US" sz="2400" dirty="0"/>
              <a:t>Sharing the </a:t>
            </a:r>
            <a:r>
              <a:rPr lang="en-US" sz="2400" dirty="0" smtClean="0"/>
              <a:t>closest banks </a:t>
            </a:r>
            <a:r>
              <a:rPr lang="en-US" sz="2400" dirty="0" smtClean="0">
                <a:sym typeface="Wingdings" pitchFamily="2" charset="2"/>
              </a:rPr>
              <a:t> every set has some fast storage</a:t>
            </a:r>
          </a:p>
          <a:p>
            <a:r>
              <a:rPr lang="en-US" sz="2400" dirty="0" smtClean="0">
                <a:sym typeface="Wingdings" pitchFamily="2" charset="2"/>
              </a:rPr>
              <a:t>If n bank sets share a bank then all banks must be n-way set associative</a:t>
            </a:r>
            <a:endParaRPr lang="en-US" sz="2400" dirty="0"/>
          </a:p>
        </p:txBody>
      </p:sp>
      <p:sp>
        <p:nvSpPr>
          <p:cNvPr id="212044" name="Rectangle 76"/>
          <p:cNvSpPr>
            <a:spLocks noChangeArrowheads="1"/>
          </p:cNvSpPr>
          <p:nvPr/>
        </p:nvSpPr>
        <p:spPr bwMode="auto">
          <a:xfrm>
            <a:off x="2470150" y="13731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045" name="Rectangle 77"/>
          <p:cNvSpPr>
            <a:spLocks noChangeArrowheads="1"/>
          </p:cNvSpPr>
          <p:nvPr/>
        </p:nvSpPr>
        <p:spPr bwMode="auto">
          <a:xfrm>
            <a:off x="2470150" y="18780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046" name="Rectangle 78"/>
          <p:cNvSpPr>
            <a:spLocks noChangeArrowheads="1"/>
          </p:cNvSpPr>
          <p:nvPr/>
        </p:nvSpPr>
        <p:spPr bwMode="auto">
          <a:xfrm>
            <a:off x="2470150" y="23812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047" name="Rectangle 79"/>
          <p:cNvSpPr>
            <a:spLocks noChangeArrowheads="1"/>
          </p:cNvSpPr>
          <p:nvPr/>
        </p:nvSpPr>
        <p:spPr bwMode="auto">
          <a:xfrm>
            <a:off x="2470150" y="28860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048" name="Rectangle 80"/>
          <p:cNvSpPr>
            <a:spLocks noChangeArrowheads="1"/>
          </p:cNvSpPr>
          <p:nvPr/>
        </p:nvSpPr>
        <p:spPr bwMode="auto">
          <a:xfrm>
            <a:off x="3011488" y="13731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049" name="Rectangle 81"/>
          <p:cNvSpPr>
            <a:spLocks noChangeArrowheads="1"/>
          </p:cNvSpPr>
          <p:nvPr/>
        </p:nvSpPr>
        <p:spPr bwMode="auto">
          <a:xfrm>
            <a:off x="3011488" y="18780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050" name="Rectangle 82"/>
          <p:cNvSpPr>
            <a:spLocks noChangeArrowheads="1"/>
          </p:cNvSpPr>
          <p:nvPr/>
        </p:nvSpPr>
        <p:spPr bwMode="auto">
          <a:xfrm>
            <a:off x="3011488" y="23812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051" name="Rectangle 83"/>
          <p:cNvSpPr>
            <a:spLocks noChangeArrowheads="1"/>
          </p:cNvSpPr>
          <p:nvPr/>
        </p:nvSpPr>
        <p:spPr bwMode="auto">
          <a:xfrm>
            <a:off x="3011488" y="28860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052" name="Rectangle 84"/>
          <p:cNvSpPr>
            <a:spLocks noChangeArrowheads="1"/>
          </p:cNvSpPr>
          <p:nvPr/>
        </p:nvSpPr>
        <p:spPr bwMode="auto">
          <a:xfrm>
            <a:off x="3586163" y="13731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12053" name="Rectangle 85"/>
          <p:cNvSpPr>
            <a:spLocks noChangeArrowheads="1"/>
          </p:cNvSpPr>
          <p:nvPr/>
        </p:nvSpPr>
        <p:spPr bwMode="auto">
          <a:xfrm>
            <a:off x="3586163" y="18780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12054" name="Rectangle 86"/>
          <p:cNvSpPr>
            <a:spLocks noChangeArrowheads="1"/>
          </p:cNvSpPr>
          <p:nvPr/>
        </p:nvSpPr>
        <p:spPr bwMode="auto">
          <a:xfrm>
            <a:off x="3586163" y="23812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12055" name="Rectangle 87"/>
          <p:cNvSpPr>
            <a:spLocks noChangeArrowheads="1"/>
          </p:cNvSpPr>
          <p:nvPr/>
        </p:nvSpPr>
        <p:spPr bwMode="auto">
          <a:xfrm>
            <a:off x="3810000" y="2895600"/>
            <a:ext cx="173038"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12056" name="Rectangle 88"/>
          <p:cNvSpPr>
            <a:spLocks noChangeArrowheads="1"/>
          </p:cNvSpPr>
          <p:nvPr/>
        </p:nvSpPr>
        <p:spPr bwMode="auto">
          <a:xfrm>
            <a:off x="4162425" y="13731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2057" name="Rectangle 89"/>
          <p:cNvSpPr>
            <a:spLocks noChangeArrowheads="1"/>
          </p:cNvSpPr>
          <p:nvPr/>
        </p:nvSpPr>
        <p:spPr bwMode="auto">
          <a:xfrm>
            <a:off x="4162425" y="18780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2058" name="Rectangle 90"/>
          <p:cNvSpPr>
            <a:spLocks noChangeArrowheads="1"/>
          </p:cNvSpPr>
          <p:nvPr/>
        </p:nvSpPr>
        <p:spPr bwMode="auto">
          <a:xfrm>
            <a:off x="4162425" y="23812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2059" name="Rectangle 91"/>
          <p:cNvSpPr>
            <a:spLocks noChangeArrowheads="1"/>
          </p:cNvSpPr>
          <p:nvPr/>
        </p:nvSpPr>
        <p:spPr bwMode="auto">
          <a:xfrm>
            <a:off x="4391025" y="2895600"/>
            <a:ext cx="1809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2060" name="Rectangle 92"/>
          <p:cNvSpPr>
            <a:spLocks noChangeArrowheads="1"/>
          </p:cNvSpPr>
          <p:nvPr/>
        </p:nvSpPr>
        <p:spPr bwMode="auto">
          <a:xfrm>
            <a:off x="4738688" y="13731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2061" name="Rectangle 93"/>
          <p:cNvSpPr>
            <a:spLocks noChangeArrowheads="1"/>
          </p:cNvSpPr>
          <p:nvPr/>
        </p:nvSpPr>
        <p:spPr bwMode="auto">
          <a:xfrm>
            <a:off x="4738688" y="18780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2062" name="Rectangle 94"/>
          <p:cNvSpPr>
            <a:spLocks noChangeArrowheads="1"/>
          </p:cNvSpPr>
          <p:nvPr/>
        </p:nvSpPr>
        <p:spPr bwMode="auto">
          <a:xfrm>
            <a:off x="4738688" y="23812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2063" name="Rectangle 95"/>
          <p:cNvSpPr>
            <a:spLocks noChangeArrowheads="1"/>
          </p:cNvSpPr>
          <p:nvPr/>
        </p:nvSpPr>
        <p:spPr bwMode="auto">
          <a:xfrm>
            <a:off x="4922838" y="2895600"/>
            <a:ext cx="182562"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2064" name="Rectangle 96"/>
          <p:cNvSpPr>
            <a:spLocks noChangeArrowheads="1"/>
          </p:cNvSpPr>
          <p:nvPr/>
        </p:nvSpPr>
        <p:spPr bwMode="auto">
          <a:xfrm>
            <a:off x="5280025" y="13731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12065" name="Rectangle 97"/>
          <p:cNvSpPr>
            <a:spLocks noChangeArrowheads="1"/>
          </p:cNvSpPr>
          <p:nvPr/>
        </p:nvSpPr>
        <p:spPr bwMode="auto">
          <a:xfrm>
            <a:off x="5280025" y="18780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12066" name="Rectangle 98"/>
          <p:cNvSpPr>
            <a:spLocks noChangeArrowheads="1"/>
          </p:cNvSpPr>
          <p:nvPr/>
        </p:nvSpPr>
        <p:spPr bwMode="auto">
          <a:xfrm>
            <a:off x="5280025" y="23812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12067" name="Rectangle 99"/>
          <p:cNvSpPr>
            <a:spLocks noChangeArrowheads="1"/>
          </p:cNvSpPr>
          <p:nvPr/>
        </p:nvSpPr>
        <p:spPr bwMode="auto">
          <a:xfrm>
            <a:off x="5280025" y="2895600"/>
            <a:ext cx="2063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12068" name="Rectangle 100"/>
          <p:cNvSpPr>
            <a:spLocks noChangeArrowheads="1"/>
          </p:cNvSpPr>
          <p:nvPr/>
        </p:nvSpPr>
        <p:spPr bwMode="auto">
          <a:xfrm>
            <a:off x="5854700" y="13731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069" name="Rectangle 101"/>
          <p:cNvSpPr>
            <a:spLocks noChangeArrowheads="1"/>
          </p:cNvSpPr>
          <p:nvPr/>
        </p:nvSpPr>
        <p:spPr bwMode="auto">
          <a:xfrm>
            <a:off x="5854700" y="18780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070" name="Rectangle 102"/>
          <p:cNvSpPr>
            <a:spLocks noChangeArrowheads="1"/>
          </p:cNvSpPr>
          <p:nvPr/>
        </p:nvSpPr>
        <p:spPr bwMode="auto">
          <a:xfrm>
            <a:off x="5854700" y="23812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071" name="Rectangle 103"/>
          <p:cNvSpPr>
            <a:spLocks noChangeArrowheads="1"/>
          </p:cNvSpPr>
          <p:nvPr/>
        </p:nvSpPr>
        <p:spPr bwMode="auto">
          <a:xfrm>
            <a:off x="5854700" y="28860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072" name="Rectangle 104"/>
          <p:cNvSpPr>
            <a:spLocks noChangeArrowheads="1"/>
          </p:cNvSpPr>
          <p:nvPr/>
        </p:nvSpPr>
        <p:spPr bwMode="auto">
          <a:xfrm>
            <a:off x="6430963" y="13731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073" name="Rectangle 105"/>
          <p:cNvSpPr>
            <a:spLocks noChangeArrowheads="1"/>
          </p:cNvSpPr>
          <p:nvPr/>
        </p:nvSpPr>
        <p:spPr bwMode="auto">
          <a:xfrm>
            <a:off x="6430963" y="18780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074" name="Rectangle 106"/>
          <p:cNvSpPr>
            <a:spLocks noChangeArrowheads="1"/>
          </p:cNvSpPr>
          <p:nvPr/>
        </p:nvSpPr>
        <p:spPr bwMode="auto">
          <a:xfrm>
            <a:off x="6430963" y="23812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075" name="Rectangle 107"/>
          <p:cNvSpPr>
            <a:spLocks noChangeArrowheads="1"/>
          </p:cNvSpPr>
          <p:nvPr/>
        </p:nvSpPr>
        <p:spPr bwMode="auto">
          <a:xfrm>
            <a:off x="6430963" y="28860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076" name="Rectangle 108"/>
          <p:cNvSpPr>
            <a:spLocks noChangeArrowheads="1"/>
          </p:cNvSpPr>
          <p:nvPr/>
        </p:nvSpPr>
        <p:spPr bwMode="auto">
          <a:xfrm>
            <a:off x="4208463" y="3827463"/>
            <a:ext cx="973137" cy="287337"/>
          </a:xfrm>
          <a:prstGeom prst="rect">
            <a:avLst/>
          </a:prstGeom>
          <a:solidFill>
            <a:srgbClr val="FF9999"/>
          </a:solidFill>
          <a:ln w="12700" cap="sq">
            <a:solidFill>
              <a:schemeClr val="tx1"/>
            </a:solidFill>
            <a:miter lim="800000"/>
            <a:headEnd type="none" w="sm" len="sm"/>
            <a:tailEnd type="none" w="sm" len="sm"/>
          </a:ln>
          <a:effectLst/>
        </p:spPr>
        <p:txBody>
          <a:bodyPr wrap="none" anchor="ctr"/>
          <a:lstStyle/>
          <a:p>
            <a:endParaRPr lang="en-US"/>
          </a:p>
        </p:txBody>
      </p:sp>
      <p:sp>
        <p:nvSpPr>
          <p:cNvPr id="212077" name="Text Box 109"/>
          <p:cNvSpPr txBox="1">
            <a:spLocks noChangeArrowheads="1"/>
          </p:cNvSpPr>
          <p:nvPr/>
        </p:nvSpPr>
        <p:spPr bwMode="auto">
          <a:xfrm>
            <a:off x="3810000" y="919163"/>
            <a:ext cx="1549400"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8 bank sets</a:t>
            </a:r>
          </a:p>
        </p:txBody>
      </p:sp>
      <p:sp>
        <p:nvSpPr>
          <p:cNvPr id="212078" name="Line 110"/>
          <p:cNvSpPr>
            <a:spLocks noChangeShapeType="1"/>
          </p:cNvSpPr>
          <p:nvPr/>
        </p:nvSpPr>
        <p:spPr bwMode="auto">
          <a:xfrm>
            <a:off x="1931988" y="1554163"/>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79" name="Text Box 111"/>
          <p:cNvSpPr txBox="1">
            <a:spLocks noChangeArrowheads="1"/>
          </p:cNvSpPr>
          <p:nvPr/>
        </p:nvSpPr>
        <p:spPr bwMode="auto">
          <a:xfrm>
            <a:off x="1030288" y="1265238"/>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212080" name="Line 112"/>
          <p:cNvSpPr>
            <a:spLocks noChangeShapeType="1"/>
          </p:cNvSpPr>
          <p:nvPr/>
        </p:nvSpPr>
        <p:spPr bwMode="auto">
          <a:xfrm>
            <a:off x="1931988" y="20574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81" name="Line 113"/>
          <p:cNvSpPr>
            <a:spLocks noChangeShapeType="1"/>
          </p:cNvSpPr>
          <p:nvPr/>
        </p:nvSpPr>
        <p:spPr bwMode="auto">
          <a:xfrm>
            <a:off x="1931988" y="259715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82" name="Line 114"/>
          <p:cNvSpPr>
            <a:spLocks noChangeShapeType="1"/>
          </p:cNvSpPr>
          <p:nvPr/>
        </p:nvSpPr>
        <p:spPr bwMode="auto">
          <a:xfrm>
            <a:off x="1968500" y="31019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83" name="Text Box 115"/>
          <p:cNvSpPr txBox="1">
            <a:spLocks noChangeArrowheads="1"/>
          </p:cNvSpPr>
          <p:nvPr/>
        </p:nvSpPr>
        <p:spPr bwMode="auto">
          <a:xfrm>
            <a:off x="1031875" y="18161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212084" name="Text Box 116"/>
          <p:cNvSpPr txBox="1">
            <a:spLocks noChangeArrowheads="1"/>
          </p:cNvSpPr>
          <p:nvPr/>
        </p:nvSpPr>
        <p:spPr bwMode="auto">
          <a:xfrm>
            <a:off x="1030288" y="235585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212085" name="Text Box 117"/>
          <p:cNvSpPr txBox="1">
            <a:spLocks noChangeArrowheads="1"/>
          </p:cNvSpPr>
          <p:nvPr/>
        </p:nvSpPr>
        <p:spPr bwMode="auto">
          <a:xfrm>
            <a:off x="1068388" y="28606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212097" name="Line 129"/>
          <p:cNvSpPr>
            <a:spLocks noChangeShapeType="1"/>
          </p:cNvSpPr>
          <p:nvPr/>
        </p:nvSpPr>
        <p:spPr bwMode="auto">
          <a:xfrm>
            <a:off x="2760663" y="941388"/>
            <a:ext cx="395287" cy="39687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98" name="Text Box 130"/>
          <p:cNvSpPr txBox="1">
            <a:spLocks noChangeArrowheads="1"/>
          </p:cNvSpPr>
          <p:nvPr/>
        </p:nvSpPr>
        <p:spPr bwMode="auto">
          <a:xfrm>
            <a:off x="2174875" y="5334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bank</a:t>
            </a:r>
          </a:p>
        </p:txBody>
      </p:sp>
      <p:sp>
        <p:nvSpPr>
          <p:cNvPr id="212099" name="AutoShape 131"/>
          <p:cNvSpPr>
            <a:spLocks noChangeArrowheads="1"/>
          </p:cNvSpPr>
          <p:nvPr/>
        </p:nvSpPr>
        <p:spPr bwMode="auto">
          <a:xfrm>
            <a:off x="4495800" y="3357563"/>
            <a:ext cx="381000" cy="381000"/>
          </a:xfrm>
          <a:prstGeom prst="upArrow">
            <a:avLst>
              <a:gd name="adj1" fmla="val 50000"/>
              <a:gd name="adj2" fmla="val 25000"/>
            </a:avLst>
          </a:prstGeom>
          <a:solidFill>
            <a:srgbClr val="FFFFFF"/>
          </a:solidFill>
          <a:ln w="12700" algn="ctr">
            <a:solidFill>
              <a:schemeClr val="tx1"/>
            </a:solidFill>
            <a:miter lim="800000"/>
            <a:headEnd/>
            <a:tailEnd/>
          </a:ln>
          <a:effectLst/>
        </p:spPr>
        <p:txBody>
          <a:bodyPr wrap="none" anchor="ctr"/>
          <a:lstStyle/>
          <a:p>
            <a:endParaRPr lang="en-US"/>
          </a:p>
        </p:txBody>
      </p:sp>
      <p:sp>
        <p:nvSpPr>
          <p:cNvPr id="212100" name="Rectangle 132"/>
          <p:cNvSpPr>
            <a:spLocks noChangeArrowheads="1"/>
          </p:cNvSpPr>
          <p:nvPr/>
        </p:nvSpPr>
        <p:spPr bwMode="auto">
          <a:xfrm>
            <a:off x="3613150" y="2895600"/>
            <a:ext cx="196850"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101" name="Rectangle 133"/>
          <p:cNvSpPr>
            <a:spLocks noChangeArrowheads="1"/>
          </p:cNvSpPr>
          <p:nvPr/>
        </p:nvSpPr>
        <p:spPr bwMode="auto">
          <a:xfrm>
            <a:off x="4191000" y="2895600"/>
            <a:ext cx="207963"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102" name="Rectangle 134"/>
          <p:cNvSpPr>
            <a:spLocks noChangeArrowheads="1"/>
          </p:cNvSpPr>
          <p:nvPr/>
        </p:nvSpPr>
        <p:spPr bwMode="auto">
          <a:xfrm>
            <a:off x="4724400" y="2895600"/>
            <a:ext cx="198438"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103" name="Rectangle 135"/>
          <p:cNvSpPr>
            <a:spLocks noChangeArrowheads="1"/>
          </p:cNvSpPr>
          <p:nvPr/>
        </p:nvSpPr>
        <p:spPr bwMode="auto">
          <a:xfrm>
            <a:off x="5486400" y="2895600"/>
            <a:ext cx="228600"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104" name="Rectangle 136"/>
          <p:cNvSpPr>
            <a:spLocks noChangeArrowheads="1"/>
          </p:cNvSpPr>
          <p:nvPr/>
        </p:nvSpPr>
        <p:spPr bwMode="auto">
          <a:xfrm>
            <a:off x="3505200" y="2819400"/>
            <a:ext cx="2286000" cy="533400"/>
          </a:xfrm>
          <a:prstGeom prst="rect">
            <a:avLst/>
          </a:prstGeom>
          <a:noFill/>
          <a:ln w="12700" algn="ctr">
            <a:solidFill>
              <a:schemeClr val="tx1"/>
            </a:solidFill>
            <a:prstDash val="dash"/>
            <a:miter lim="800000"/>
            <a:headEnd/>
            <a:tailEnd/>
          </a:ln>
          <a:effectLst/>
        </p:spPr>
        <p:txBody>
          <a:bodyPr wrap="none" anchor="ctr"/>
          <a:lstStyle/>
          <a:p>
            <a:endParaRPr lang="en-US"/>
          </a:p>
        </p:txBody>
      </p:sp>
      <p:grpSp>
        <p:nvGrpSpPr>
          <p:cNvPr id="2" name="Group 139"/>
          <p:cNvGrpSpPr>
            <a:grpSpLocks/>
          </p:cNvGrpSpPr>
          <p:nvPr/>
        </p:nvGrpSpPr>
        <p:grpSpPr bwMode="auto">
          <a:xfrm>
            <a:off x="2667000" y="1600200"/>
            <a:ext cx="1066800" cy="1524000"/>
            <a:chOff x="1680" y="1344"/>
            <a:chExt cx="672" cy="960"/>
          </a:xfrm>
        </p:grpSpPr>
        <p:sp>
          <p:nvSpPr>
            <p:cNvPr id="212105" name="Line 137"/>
            <p:cNvSpPr>
              <a:spLocks noChangeShapeType="1"/>
            </p:cNvSpPr>
            <p:nvPr/>
          </p:nvSpPr>
          <p:spPr bwMode="auto">
            <a:xfrm flipH="1">
              <a:off x="1680" y="2304"/>
              <a:ext cx="672" cy="0"/>
            </a:xfrm>
            <a:prstGeom prst="line">
              <a:avLst/>
            </a:prstGeom>
            <a:noFill/>
            <a:ln w="28575">
              <a:solidFill>
                <a:schemeClr val="tx1"/>
              </a:solidFill>
              <a:round/>
              <a:headEnd/>
              <a:tailEnd/>
            </a:ln>
            <a:effectLst/>
          </p:spPr>
          <p:txBody>
            <a:bodyPr wrap="none" anchor="ctr"/>
            <a:lstStyle/>
            <a:p>
              <a:endParaRPr lang="en-US"/>
            </a:p>
          </p:txBody>
        </p:sp>
        <p:sp>
          <p:nvSpPr>
            <p:cNvPr id="212106" name="Line 138"/>
            <p:cNvSpPr>
              <a:spLocks noChangeShapeType="1"/>
            </p:cNvSpPr>
            <p:nvPr/>
          </p:nvSpPr>
          <p:spPr bwMode="auto">
            <a:xfrm flipV="1">
              <a:off x="1680" y="1344"/>
              <a:ext cx="0" cy="96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3" name="Group 140"/>
          <p:cNvGrpSpPr>
            <a:grpSpLocks/>
          </p:cNvGrpSpPr>
          <p:nvPr/>
        </p:nvGrpSpPr>
        <p:grpSpPr bwMode="auto">
          <a:xfrm flipH="1">
            <a:off x="4800600" y="1600200"/>
            <a:ext cx="1828800" cy="1524000"/>
            <a:chOff x="1680" y="1344"/>
            <a:chExt cx="672" cy="960"/>
          </a:xfrm>
        </p:grpSpPr>
        <p:sp>
          <p:nvSpPr>
            <p:cNvPr id="212109" name="Line 141"/>
            <p:cNvSpPr>
              <a:spLocks noChangeShapeType="1"/>
            </p:cNvSpPr>
            <p:nvPr/>
          </p:nvSpPr>
          <p:spPr bwMode="auto">
            <a:xfrm flipH="1">
              <a:off x="1680" y="2304"/>
              <a:ext cx="672" cy="0"/>
            </a:xfrm>
            <a:prstGeom prst="line">
              <a:avLst/>
            </a:prstGeom>
            <a:noFill/>
            <a:ln w="28575">
              <a:solidFill>
                <a:schemeClr val="tx1"/>
              </a:solidFill>
              <a:round/>
              <a:headEnd/>
              <a:tailEnd/>
            </a:ln>
            <a:effectLst/>
          </p:spPr>
          <p:txBody>
            <a:bodyPr wrap="none" anchor="ctr"/>
            <a:lstStyle/>
            <a:p>
              <a:endParaRPr lang="en-US"/>
            </a:p>
          </p:txBody>
        </p:sp>
        <p:sp>
          <p:nvSpPr>
            <p:cNvPr id="212110" name="Line 142"/>
            <p:cNvSpPr>
              <a:spLocks noChangeShapeType="1"/>
            </p:cNvSpPr>
            <p:nvPr/>
          </p:nvSpPr>
          <p:spPr bwMode="auto">
            <a:xfrm flipV="1">
              <a:off x="1680" y="1344"/>
              <a:ext cx="0" cy="960"/>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212111" name="Line 143"/>
          <p:cNvSpPr>
            <a:spLocks noChangeShapeType="1"/>
          </p:cNvSpPr>
          <p:nvPr/>
        </p:nvSpPr>
        <p:spPr bwMode="auto">
          <a:xfrm flipV="1">
            <a:off x="3886200" y="1524000"/>
            <a:ext cx="0" cy="1524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2112" name="Line 144"/>
          <p:cNvSpPr>
            <a:spLocks noChangeShapeType="1"/>
          </p:cNvSpPr>
          <p:nvPr/>
        </p:nvSpPr>
        <p:spPr bwMode="auto">
          <a:xfrm flipV="1">
            <a:off x="4495800" y="1524000"/>
            <a:ext cx="0" cy="1524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2113" name="Line 145"/>
          <p:cNvSpPr>
            <a:spLocks noChangeShapeType="1"/>
          </p:cNvSpPr>
          <p:nvPr/>
        </p:nvSpPr>
        <p:spPr bwMode="auto">
          <a:xfrm flipV="1">
            <a:off x="5029200" y="1524000"/>
            <a:ext cx="0" cy="1524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2114" name="Line 146"/>
          <p:cNvSpPr>
            <a:spLocks noChangeShapeType="1"/>
          </p:cNvSpPr>
          <p:nvPr/>
        </p:nvSpPr>
        <p:spPr bwMode="auto">
          <a:xfrm flipV="1">
            <a:off x="5410200" y="1524000"/>
            <a:ext cx="0" cy="1524000"/>
          </a:xfrm>
          <a:prstGeom prst="line">
            <a:avLst/>
          </a:prstGeom>
          <a:noFill/>
          <a:ln w="28575">
            <a:solidFill>
              <a:schemeClr val="tx1"/>
            </a:solidFill>
            <a:round/>
            <a:headEnd/>
            <a:tailEnd type="triangle" w="med" len="med"/>
          </a:ln>
          <a:effectLst/>
        </p:spPr>
        <p:txBody>
          <a:bodyPr wrap="none" anchor="ctr"/>
          <a:lstStyle/>
          <a:p>
            <a:endParaRPr lang="en-US"/>
          </a:p>
        </p:txBody>
      </p:sp>
      <p:grpSp>
        <p:nvGrpSpPr>
          <p:cNvPr id="4" name="Group 150"/>
          <p:cNvGrpSpPr>
            <a:grpSpLocks/>
          </p:cNvGrpSpPr>
          <p:nvPr/>
        </p:nvGrpSpPr>
        <p:grpSpPr bwMode="auto">
          <a:xfrm>
            <a:off x="5562600" y="1524000"/>
            <a:ext cx="533400" cy="1447800"/>
            <a:chOff x="3504" y="1344"/>
            <a:chExt cx="336" cy="912"/>
          </a:xfrm>
        </p:grpSpPr>
        <p:sp>
          <p:nvSpPr>
            <p:cNvPr id="212116" name="Line 148"/>
            <p:cNvSpPr>
              <a:spLocks noChangeShapeType="1"/>
            </p:cNvSpPr>
            <p:nvPr/>
          </p:nvSpPr>
          <p:spPr bwMode="auto">
            <a:xfrm>
              <a:off x="3504" y="2256"/>
              <a:ext cx="336" cy="0"/>
            </a:xfrm>
            <a:prstGeom prst="line">
              <a:avLst/>
            </a:prstGeom>
            <a:noFill/>
            <a:ln w="28575">
              <a:solidFill>
                <a:schemeClr val="tx1"/>
              </a:solidFill>
              <a:round/>
              <a:headEnd/>
              <a:tailEnd/>
            </a:ln>
            <a:effectLst/>
          </p:spPr>
          <p:txBody>
            <a:bodyPr wrap="none" anchor="ctr"/>
            <a:lstStyle/>
            <a:p>
              <a:endParaRPr lang="en-US"/>
            </a:p>
          </p:txBody>
        </p:sp>
        <p:sp>
          <p:nvSpPr>
            <p:cNvPr id="212117" name="Line 149"/>
            <p:cNvSpPr>
              <a:spLocks noChangeShapeType="1"/>
            </p:cNvSpPr>
            <p:nvPr/>
          </p:nvSpPr>
          <p:spPr bwMode="auto">
            <a:xfrm flipV="1">
              <a:off x="3840" y="1344"/>
              <a:ext cx="0" cy="912"/>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5" name="Group 151"/>
          <p:cNvGrpSpPr>
            <a:grpSpLocks/>
          </p:cNvGrpSpPr>
          <p:nvPr/>
        </p:nvGrpSpPr>
        <p:grpSpPr bwMode="auto">
          <a:xfrm flipH="1">
            <a:off x="3200400" y="1524000"/>
            <a:ext cx="1066800" cy="1447800"/>
            <a:chOff x="3504" y="1344"/>
            <a:chExt cx="336" cy="912"/>
          </a:xfrm>
        </p:grpSpPr>
        <p:sp>
          <p:nvSpPr>
            <p:cNvPr id="212120" name="Line 152"/>
            <p:cNvSpPr>
              <a:spLocks noChangeShapeType="1"/>
            </p:cNvSpPr>
            <p:nvPr/>
          </p:nvSpPr>
          <p:spPr bwMode="auto">
            <a:xfrm>
              <a:off x="3504" y="2256"/>
              <a:ext cx="336" cy="0"/>
            </a:xfrm>
            <a:prstGeom prst="line">
              <a:avLst/>
            </a:prstGeom>
            <a:noFill/>
            <a:ln w="28575">
              <a:solidFill>
                <a:schemeClr val="tx1"/>
              </a:solidFill>
              <a:round/>
              <a:headEnd/>
              <a:tailEnd/>
            </a:ln>
            <a:effectLst/>
          </p:spPr>
          <p:txBody>
            <a:bodyPr wrap="none" anchor="ctr"/>
            <a:lstStyle/>
            <a:p>
              <a:endParaRPr lang="en-US"/>
            </a:p>
          </p:txBody>
        </p:sp>
        <p:sp>
          <p:nvSpPr>
            <p:cNvPr id="212121" name="Line 153"/>
            <p:cNvSpPr>
              <a:spLocks noChangeShapeType="1"/>
            </p:cNvSpPr>
            <p:nvPr/>
          </p:nvSpPr>
          <p:spPr bwMode="auto">
            <a:xfrm flipV="1">
              <a:off x="3840" y="1344"/>
              <a:ext cx="0" cy="912"/>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7985125" y="1484313"/>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7"/>
          <p:cNvSpPr>
            <a:spLocks noChangeArrowheads="1"/>
          </p:cNvSpPr>
          <p:nvPr/>
        </p:nvSpPr>
        <p:spPr bwMode="auto">
          <a:xfrm>
            <a:off x="7985125" y="1989138"/>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8"/>
          <p:cNvSpPr>
            <a:spLocks noChangeArrowheads="1"/>
          </p:cNvSpPr>
          <p:nvPr/>
        </p:nvSpPr>
        <p:spPr bwMode="auto">
          <a:xfrm>
            <a:off x="7985125" y="2492375"/>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9"/>
          <p:cNvSpPr>
            <a:spLocks noChangeArrowheads="1"/>
          </p:cNvSpPr>
          <p:nvPr/>
        </p:nvSpPr>
        <p:spPr bwMode="auto">
          <a:xfrm>
            <a:off x="7985125" y="2997200"/>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6"/>
          <p:cNvSpPr>
            <a:spLocks noChangeArrowheads="1"/>
          </p:cNvSpPr>
          <p:nvPr/>
        </p:nvSpPr>
        <p:spPr bwMode="auto">
          <a:xfrm>
            <a:off x="7207250" y="1528763"/>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7"/>
          <p:cNvSpPr>
            <a:spLocks noChangeArrowheads="1"/>
          </p:cNvSpPr>
          <p:nvPr/>
        </p:nvSpPr>
        <p:spPr bwMode="auto">
          <a:xfrm>
            <a:off x="7207250" y="2033588"/>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8"/>
          <p:cNvSpPr>
            <a:spLocks noChangeArrowheads="1"/>
          </p:cNvSpPr>
          <p:nvPr/>
        </p:nvSpPr>
        <p:spPr bwMode="auto">
          <a:xfrm>
            <a:off x="7207250" y="2536825"/>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9"/>
          <p:cNvSpPr>
            <a:spLocks noChangeArrowheads="1"/>
          </p:cNvSpPr>
          <p:nvPr/>
        </p:nvSpPr>
        <p:spPr bwMode="auto">
          <a:xfrm>
            <a:off x="7207250" y="3041650"/>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2" name="Title 1"/>
          <p:cNvSpPr>
            <a:spLocks noGrp="1"/>
          </p:cNvSpPr>
          <p:nvPr>
            <p:ph type="title"/>
          </p:nvPr>
        </p:nvSpPr>
        <p:spPr/>
        <p:txBody>
          <a:bodyPr/>
          <a:lstStyle/>
          <a:p>
            <a:r>
              <a:rPr lang="en-US" dirty="0" smtClean="0"/>
              <a:t>Dynamic NUCA - Searching</a:t>
            </a:r>
            <a:endParaRPr lang="en-US" dirty="0"/>
          </a:p>
        </p:txBody>
      </p:sp>
      <p:sp>
        <p:nvSpPr>
          <p:cNvPr id="3" name="Content Placeholder 2"/>
          <p:cNvSpPr>
            <a:spLocks noGrp="1"/>
          </p:cNvSpPr>
          <p:nvPr>
            <p:ph idx="1"/>
          </p:nvPr>
        </p:nvSpPr>
        <p:spPr/>
        <p:txBody>
          <a:bodyPr/>
          <a:lstStyle/>
          <a:p>
            <a:r>
              <a:rPr lang="en-US" b="1" dirty="0" smtClean="0">
                <a:solidFill>
                  <a:srgbClr val="C00000"/>
                </a:solidFill>
              </a:rPr>
              <a:t>Where is a block?</a:t>
            </a:r>
          </a:p>
          <a:p>
            <a:endParaRPr lang="en-US" b="1" dirty="0" smtClean="0">
              <a:solidFill>
                <a:srgbClr val="C00000"/>
              </a:solidFill>
            </a:endParaRPr>
          </a:p>
          <a:p>
            <a:r>
              <a:rPr lang="en-US" b="1" dirty="0" smtClean="0">
                <a:solidFill>
                  <a:srgbClr val="FF0000"/>
                </a:solidFill>
              </a:rPr>
              <a:t>Incremental Search</a:t>
            </a:r>
          </a:p>
          <a:p>
            <a:pPr lvl="1"/>
            <a:r>
              <a:rPr lang="en-US" b="1" dirty="0" smtClean="0"/>
              <a:t>Search in order</a:t>
            </a:r>
          </a:p>
          <a:p>
            <a:pPr lvl="1"/>
            <a:endParaRPr lang="en-US" b="1" dirty="0" smtClean="0"/>
          </a:p>
          <a:p>
            <a:pPr lvl="1">
              <a:buNone/>
            </a:pPr>
            <a:endParaRPr lang="en-US" b="1" dirty="0" smtClean="0"/>
          </a:p>
          <a:p>
            <a:r>
              <a:rPr lang="en-US" b="1" dirty="0" smtClean="0">
                <a:solidFill>
                  <a:srgbClr val="009900"/>
                </a:solidFill>
              </a:rPr>
              <a:t>Multicast</a:t>
            </a:r>
          </a:p>
          <a:p>
            <a:pPr lvl="1"/>
            <a:r>
              <a:rPr lang="en-US" b="1" dirty="0" smtClean="0">
                <a:solidFill>
                  <a:srgbClr val="0070C0"/>
                </a:solidFill>
              </a:rPr>
              <a:t>Search all of them in parallel</a:t>
            </a:r>
          </a:p>
          <a:p>
            <a:pPr lvl="1"/>
            <a:endParaRPr lang="en-US" b="1" dirty="0" smtClean="0">
              <a:solidFill>
                <a:srgbClr val="0070C0"/>
              </a:solidFill>
            </a:endParaRPr>
          </a:p>
          <a:p>
            <a:r>
              <a:rPr lang="en-US" b="1" dirty="0" smtClean="0">
                <a:solidFill>
                  <a:srgbClr val="7030A0"/>
                </a:solidFill>
              </a:rPr>
              <a:t>Partitioned Multicast</a:t>
            </a:r>
          </a:p>
          <a:p>
            <a:pPr lvl="1"/>
            <a:r>
              <a:rPr lang="en-US" b="1" dirty="0" smtClean="0">
                <a:solidFill>
                  <a:srgbClr val="0070C0"/>
                </a:solidFill>
              </a:rPr>
              <a:t>Search groups of them in parallel</a:t>
            </a:r>
            <a:endParaRPr lang="en-US" b="1" dirty="0">
              <a:solidFill>
                <a:srgbClr val="0070C0"/>
              </a:solidFill>
            </a:endParaRPr>
          </a:p>
        </p:txBody>
      </p:sp>
      <p:sp>
        <p:nvSpPr>
          <p:cNvPr id="4" name="Rectangle 6"/>
          <p:cNvSpPr>
            <a:spLocks noChangeArrowheads="1"/>
          </p:cNvSpPr>
          <p:nvPr/>
        </p:nvSpPr>
        <p:spPr bwMode="auto">
          <a:xfrm>
            <a:off x="5995987" y="1484313"/>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5" name="Rectangle 7"/>
          <p:cNvSpPr>
            <a:spLocks noChangeArrowheads="1"/>
          </p:cNvSpPr>
          <p:nvPr/>
        </p:nvSpPr>
        <p:spPr bwMode="auto">
          <a:xfrm>
            <a:off x="5995987" y="1989138"/>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8"/>
          <p:cNvSpPr>
            <a:spLocks noChangeArrowheads="1"/>
          </p:cNvSpPr>
          <p:nvPr/>
        </p:nvSpPr>
        <p:spPr bwMode="auto">
          <a:xfrm>
            <a:off x="5995987" y="2492375"/>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9"/>
          <p:cNvSpPr>
            <a:spLocks noChangeArrowheads="1"/>
          </p:cNvSpPr>
          <p:nvPr/>
        </p:nvSpPr>
        <p:spPr bwMode="auto">
          <a:xfrm>
            <a:off x="5995987" y="2997200"/>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8" name="Line 43"/>
          <p:cNvSpPr>
            <a:spLocks noChangeShapeType="1"/>
          </p:cNvSpPr>
          <p:nvPr/>
        </p:nvSpPr>
        <p:spPr bwMode="auto">
          <a:xfrm>
            <a:off x="5457825" y="1665288"/>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9" name="Text Box 44"/>
          <p:cNvSpPr txBox="1">
            <a:spLocks noChangeArrowheads="1"/>
          </p:cNvSpPr>
          <p:nvPr/>
        </p:nvSpPr>
        <p:spPr bwMode="auto">
          <a:xfrm>
            <a:off x="4556125" y="1376363"/>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10" name="Line 45"/>
          <p:cNvSpPr>
            <a:spLocks noChangeShapeType="1"/>
          </p:cNvSpPr>
          <p:nvPr/>
        </p:nvSpPr>
        <p:spPr bwMode="auto">
          <a:xfrm>
            <a:off x="5457825" y="216852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1" name="Line 46"/>
          <p:cNvSpPr>
            <a:spLocks noChangeShapeType="1"/>
          </p:cNvSpPr>
          <p:nvPr/>
        </p:nvSpPr>
        <p:spPr bwMode="auto">
          <a:xfrm>
            <a:off x="5457825" y="27082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2" name="Line 47"/>
          <p:cNvSpPr>
            <a:spLocks noChangeShapeType="1"/>
          </p:cNvSpPr>
          <p:nvPr/>
        </p:nvSpPr>
        <p:spPr bwMode="auto">
          <a:xfrm>
            <a:off x="5494337" y="32131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 name="Text Box 48"/>
          <p:cNvSpPr txBox="1">
            <a:spLocks noChangeArrowheads="1"/>
          </p:cNvSpPr>
          <p:nvPr/>
        </p:nvSpPr>
        <p:spPr bwMode="auto">
          <a:xfrm>
            <a:off x="4557712" y="1927225"/>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14" name="Text Box 49"/>
          <p:cNvSpPr txBox="1">
            <a:spLocks noChangeArrowheads="1"/>
          </p:cNvSpPr>
          <p:nvPr/>
        </p:nvSpPr>
        <p:spPr bwMode="auto">
          <a:xfrm>
            <a:off x="4556125" y="24669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15" name="Text Box 50"/>
          <p:cNvSpPr txBox="1">
            <a:spLocks noChangeArrowheads="1"/>
          </p:cNvSpPr>
          <p:nvPr/>
        </p:nvSpPr>
        <p:spPr bwMode="auto">
          <a:xfrm>
            <a:off x="4594225" y="297180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20" name="Freeform 19"/>
          <p:cNvSpPr/>
          <p:nvPr/>
        </p:nvSpPr>
        <p:spPr bwMode="auto">
          <a:xfrm>
            <a:off x="6381426" y="2621672"/>
            <a:ext cx="414291" cy="559293"/>
          </a:xfrm>
          <a:custGeom>
            <a:avLst/>
            <a:gdLst>
              <a:gd name="connsiteX0" fmla="*/ 0 w 414291"/>
              <a:gd name="connsiteY0" fmla="*/ 559293 h 559293"/>
              <a:gd name="connsiteX1" fmla="*/ 355107 w 414291"/>
              <a:gd name="connsiteY1" fmla="*/ 417250 h 559293"/>
              <a:gd name="connsiteX2" fmla="*/ 355107 w 414291"/>
              <a:gd name="connsiteY2" fmla="*/ 195309 h 559293"/>
              <a:gd name="connsiteX3" fmla="*/ 8878 w 414291"/>
              <a:gd name="connsiteY3" fmla="*/ 0 h 559293"/>
              <a:gd name="connsiteX4" fmla="*/ 8878 w 414291"/>
              <a:gd name="connsiteY4" fmla="*/ 0 h 55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291" h="559293">
                <a:moveTo>
                  <a:pt x="0" y="559293"/>
                </a:moveTo>
                <a:cubicBezTo>
                  <a:pt x="147961" y="518603"/>
                  <a:pt x="295923" y="477914"/>
                  <a:pt x="355107" y="417250"/>
                </a:cubicBezTo>
                <a:cubicBezTo>
                  <a:pt x="414291" y="356586"/>
                  <a:pt x="412812" y="264851"/>
                  <a:pt x="355107" y="195309"/>
                </a:cubicBezTo>
                <a:cubicBezTo>
                  <a:pt x="297402" y="125767"/>
                  <a:pt x="8878" y="0"/>
                  <a:pt x="8878" y="0"/>
                </a:cubicBezTo>
                <a:lnTo>
                  <a:pt x="8878" y="0"/>
                </a:lnTo>
              </a:path>
            </a:pathLst>
          </a:cu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Freeform 20"/>
          <p:cNvSpPr/>
          <p:nvPr/>
        </p:nvSpPr>
        <p:spPr bwMode="auto">
          <a:xfrm>
            <a:off x="6376987" y="2039445"/>
            <a:ext cx="414291" cy="559293"/>
          </a:xfrm>
          <a:custGeom>
            <a:avLst/>
            <a:gdLst>
              <a:gd name="connsiteX0" fmla="*/ 0 w 414291"/>
              <a:gd name="connsiteY0" fmla="*/ 559293 h 559293"/>
              <a:gd name="connsiteX1" fmla="*/ 355107 w 414291"/>
              <a:gd name="connsiteY1" fmla="*/ 417250 h 559293"/>
              <a:gd name="connsiteX2" fmla="*/ 355107 w 414291"/>
              <a:gd name="connsiteY2" fmla="*/ 195309 h 559293"/>
              <a:gd name="connsiteX3" fmla="*/ 8878 w 414291"/>
              <a:gd name="connsiteY3" fmla="*/ 0 h 559293"/>
              <a:gd name="connsiteX4" fmla="*/ 8878 w 414291"/>
              <a:gd name="connsiteY4" fmla="*/ 0 h 55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291" h="559293">
                <a:moveTo>
                  <a:pt x="0" y="559293"/>
                </a:moveTo>
                <a:cubicBezTo>
                  <a:pt x="147961" y="518603"/>
                  <a:pt x="295923" y="477914"/>
                  <a:pt x="355107" y="417250"/>
                </a:cubicBezTo>
                <a:cubicBezTo>
                  <a:pt x="414291" y="356586"/>
                  <a:pt x="412812" y="264851"/>
                  <a:pt x="355107" y="195309"/>
                </a:cubicBezTo>
                <a:cubicBezTo>
                  <a:pt x="297402" y="125767"/>
                  <a:pt x="8878" y="0"/>
                  <a:pt x="8878" y="0"/>
                </a:cubicBezTo>
                <a:lnTo>
                  <a:pt x="8878" y="0"/>
                </a:lnTo>
              </a:path>
            </a:pathLst>
          </a:cu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Freeform 21"/>
          <p:cNvSpPr/>
          <p:nvPr/>
        </p:nvSpPr>
        <p:spPr bwMode="auto">
          <a:xfrm>
            <a:off x="6376987" y="1531938"/>
            <a:ext cx="414291" cy="559293"/>
          </a:xfrm>
          <a:custGeom>
            <a:avLst/>
            <a:gdLst>
              <a:gd name="connsiteX0" fmla="*/ 0 w 414291"/>
              <a:gd name="connsiteY0" fmla="*/ 559293 h 559293"/>
              <a:gd name="connsiteX1" fmla="*/ 355107 w 414291"/>
              <a:gd name="connsiteY1" fmla="*/ 417250 h 559293"/>
              <a:gd name="connsiteX2" fmla="*/ 355107 w 414291"/>
              <a:gd name="connsiteY2" fmla="*/ 195309 h 559293"/>
              <a:gd name="connsiteX3" fmla="*/ 8878 w 414291"/>
              <a:gd name="connsiteY3" fmla="*/ 0 h 559293"/>
              <a:gd name="connsiteX4" fmla="*/ 8878 w 414291"/>
              <a:gd name="connsiteY4" fmla="*/ 0 h 55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291" h="559293">
                <a:moveTo>
                  <a:pt x="0" y="559293"/>
                </a:moveTo>
                <a:cubicBezTo>
                  <a:pt x="147961" y="518603"/>
                  <a:pt x="295923" y="477914"/>
                  <a:pt x="355107" y="417250"/>
                </a:cubicBezTo>
                <a:cubicBezTo>
                  <a:pt x="414291" y="356586"/>
                  <a:pt x="412812" y="264851"/>
                  <a:pt x="355107" y="195309"/>
                </a:cubicBezTo>
                <a:cubicBezTo>
                  <a:pt x="297402" y="125767"/>
                  <a:pt x="8878" y="0"/>
                  <a:pt x="8878" y="0"/>
                </a:cubicBezTo>
                <a:lnTo>
                  <a:pt x="8878" y="0"/>
                </a:lnTo>
              </a:path>
            </a:pathLst>
          </a:cu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4" name="Straight Arrow Connector 23"/>
          <p:cNvCxnSpPr/>
          <p:nvPr/>
        </p:nvCxnSpPr>
        <p:spPr bwMode="auto">
          <a:xfrm rot="5400000" flipH="1" flipV="1">
            <a:off x="6499225" y="2405063"/>
            <a:ext cx="1905000" cy="1588"/>
          </a:xfrm>
          <a:prstGeom prst="straightConnector1">
            <a:avLst/>
          </a:prstGeom>
          <a:solidFill>
            <a:schemeClr val="accent1"/>
          </a:solidFill>
          <a:ln w="57150" cap="flat" cmpd="sng" algn="ctr">
            <a:solidFill>
              <a:srgbClr val="009900"/>
            </a:solidFill>
            <a:prstDash val="solid"/>
            <a:round/>
            <a:headEnd type="none" w="med" len="med"/>
            <a:tailEnd type="arrow" w="med" len="med"/>
          </a:ln>
          <a:effectLst/>
        </p:spPr>
      </p:cxnSp>
      <p:cxnSp>
        <p:nvCxnSpPr>
          <p:cNvPr id="25" name="Straight Arrow Connector 24"/>
          <p:cNvCxnSpPr/>
          <p:nvPr/>
        </p:nvCxnSpPr>
        <p:spPr bwMode="auto">
          <a:xfrm rot="5400000" flipH="1" flipV="1">
            <a:off x="7757319" y="2975769"/>
            <a:ext cx="762000" cy="1588"/>
          </a:xfrm>
          <a:prstGeom prst="straightConnector1">
            <a:avLst/>
          </a:prstGeom>
          <a:solidFill>
            <a:schemeClr val="accent1"/>
          </a:solidFill>
          <a:ln w="57150" cap="flat" cmpd="sng" algn="ctr">
            <a:solidFill>
              <a:srgbClr val="7030A0"/>
            </a:solidFill>
            <a:prstDash val="solid"/>
            <a:round/>
            <a:headEnd type="none" w="med" len="med"/>
            <a:tailEnd type="arrow" w="med" len="med"/>
          </a:ln>
          <a:effectLst/>
        </p:spPr>
      </p:cxnSp>
      <p:cxnSp>
        <p:nvCxnSpPr>
          <p:cNvPr id="27" name="Straight Arrow Connector 26"/>
          <p:cNvCxnSpPr/>
          <p:nvPr/>
        </p:nvCxnSpPr>
        <p:spPr bwMode="auto">
          <a:xfrm rot="5400000" flipH="1" flipV="1">
            <a:off x="7757319" y="1908969"/>
            <a:ext cx="762000" cy="1588"/>
          </a:xfrm>
          <a:prstGeom prst="straightConnector1">
            <a:avLst/>
          </a:prstGeom>
          <a:solidFill>
            <a:schemeClr val="accent1"/>
          </a:solidFill>
          <a:ln w="57150" cap="flat" cmpd="sng" algn="ctr">
            <a:solidFill>
              <a:srgbClr val="7030A0"/>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D-NUCA – Smart Search</a:t>
            </a:r>
            <a:endParaRPr lang="en-US" dirty="0"/>
          </a:p>
        </p:txBody>
      </p:sp>
      <p:sp>
        <p:nvSpPr>
          <p:cNvPr id="3" name="Content Placeholder 2"/>
          <p:cNvSpPr>
            <a:spLocks noGrp="1"/>
          </p:cNvSpPr>
          <p:nvPr>
            <p:ph idx="1"/>
          </p:nvPr>
        </p:nvSpPr>
        <p:spPr/>
        <p:txBody>
          <a:bodyPr/>
          <a:lstStyle/>
          <a:p>
            <a:r>
              <a:rPr lang="en-US" dirty="0" smtClean="0"/>
              <a:t>Tags are distributed</a:t>
            </a:r>
          </a:p>
          <a:p>
            <a:pPr lvl="1"/>
            <a:r>
              <a:rPr lang="en-US" dirty="0" smtClean="0"/>
              <a:t>May search many banks before finding a block</a:t>
            </a:r>
          </a:p>
          <a:p>
            <a:pPr lvl="1"/>
            <a:r>
              <a:rPr lang="en-US" dirty="0" smtClean="0"/>
              <a:t>Farthest bank determines miss determination latency</a:t>
            </a:r>
          </a:p>
          <a:p>
            <a:pPr lvl="1"/>
            <a:endParaRPr lang="en-US" dirty="0" smtClean="0"/>
          </a:p>
          <a:p>
            <a:pPr lvl="1"/>
            <a:endParaRPr lang="en-US" dirty="0" smtClean="0"/>
          </a:p>
          <a:p>
            <a:r>
              <a:rPr lang="en-US" dirty="0" smtClean="0"/>
              <a:t>Solution: Centralized Partial Tags</a:t>
            </a:r>
          </a:p>
          <a:p>
            <a:pPr lvl="1"/>
            <a:r>
              <a:rPr lang="en-US" dirty="0" smtClean="0"/>
              <a:t>Keep a few bits of all tags (e.g., 6) at the cache controller</a:t>
            </a:r>
          </a:p>
          <a:p>
            <a:pPr lvl="1"/>
            <a:r>
              <a:rPr lang="en-US" dirty="0" smtClean="0"/>
              <a:t>If no match  </a:t>
            </a:r>
            <a:r>
              <a:rPr lang="en-US" dirty="0" smtClean="0">
                <a:sym typeface="Wingdings" pitchFamily="2" charset="2"/>
              </a:rPr>
              <a:t> Bank doesn’t have the block</a:t>
            </a:r>
          </a:p>
          <a:p>
            <a:pPr lvl="1"/>
            <a:r>
              <a:rPr lang="en-US" dirty="0" smtClean="0">
                <a:sym typeface="Wingdings" pitchFamily="2" charset="2"/>
              </a:rPr>
              <a:t>If match  Must access the bank to find out</a:t>
            </a:r>
          </a:p>
        </p:txBody>
      </p:sp>
      <p:grpSp>
        <p:nvGrpSpPr>
          <p:cNvPr id="4" name="Group 3"/>
          <p:cNvGrpSpPr/>
          <p:nvPr/>
        </p:nvGrpSpPr>
        <p:grpSpPr>
          <a:xfrm>
            <a:off x="5441950" y="4724400"/>
            <a:ext cx="2482850" cy="1217612"/>
            <a:chOff x="2470150" y="1982788"/>
            <a:chExt cx="4357688" cy="1873250"/>
          </a:xfrm>
        </p:grpSpPr>
        <p:sp>
          <p:nvSpPr>
            <p:cNvPr id="5" name="Rectangle 6"/>
            <p:cNvSpPr>
              <a:spLocks noChangeArrowheads="1"/>
            </p:cNvSpPr>
            <p:nvPr/>
          </p:nvSpPr>
          <p:spPr bwMode="auto">
            <a:xfrm>
              <a:off x="2470150" y="19827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7"/>
            <p:cNvSpPr>
              <a:spLocks noChangeArrowheads="1"/>
            </p:cNvSpPr>
            <p:nvPr/>
          </p:nvSpPr>
          <p:spPr bwMode="auto">
            <a:xfrm>
              <a:off x="2470150" y="24876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8"/>
            <p:cNvSpPr>
              <a:spLocks noChangeArrowheads="1"/>
            </p:cNvSpPr>
            <p:nvPr/>
          </p:nvSpPr>
          <p:spPr bwMode="auto">
            <a:xfrm>
              <a:off x="2470150" y="29908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8" name="Rectangle 9"/>
            <p:cNvSpPr>
              <a:spLocks noChangeArrowheads="1"/>
            </p:cNvSpPr>
            <p:nvPr/>
          </p:nvSpPr>
          <p:spPr bwMode="auto">
            <a:xfrm>
              <a:off x="2470150"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9" name="Rectangle 10"/>
            <p:cNvSpPr>
              <a:spLocks noChangeArrowheads="1"/>
            </p:cNvSpPr>
            <p:nvPr/>
          </p:nvSpPr>
          <p:spPr bwMode="auto">
            <a:xfrm>
              <a:off x="3011488" y="19827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0" name="Rectangle 11"/>
            <p:cNvSpPr>
              <a:spLocks noChangeArrowheads="1"/>
            </p:cNvSpPr>
            <p:nvPr/>
          </p:nvSpPr>
          <p:spPr bwMode="auto">
            <a:xfrm>
              <a:off x="3011488" y="24876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1" name="Rectangle 12"/>
            <p:cNvSpPr>
              <a:spLocks noChangeArrowheads="1"/>
            </p:cNvSpPr>
            <p:nvPr/>
          </p:nvSpPr>
          <p:spPr bwMode="auto">
            <a:xfrm>
              <a:off x="3011488" y="29908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2" name="Rectangle 13"/>
            <p:cNvSpPr>
              <a:spLocks noChangeArrowheads="1"/>
            </p:cNvSpPr>
            <p:nvPr/>
          </p:nvSpPr>
          <p:spPr bwMode="auto">
            <a:xfrm>
              <a:off x="3011488" y="34956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3" name="Rectangle 14"/>
            <p:cNvSpPr>
              <a:spLocks noChangeArrowheads="1"/>
            </p:cNvSpPr>
            <p:nvPr/>
          </p:nvSpPr>
          <p:spPr bwMode="auto">
            <a:xfrm>
              <a:off x="3586163" y="19827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4" name="Rectangle 15"/>
            <p:cNvSpPr>
              <a:spLocks noChangeArrowheads="1"/>
            </p:cNvSpPr>
            <p:nvPr/>
          </p:nvSpPr>
          <p:spPr bwMode="auto">
            <a:xfrm>
              <a:off x="3586163" y="24876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5" name="Rectangle 16"/>
            <p:cNvSpPr>
              <a:spLocks noChangeArrowheads="1"/>
            </p:cNvSpPr>
            <p:nvPr/>
          </p:nvSpPr>
          <p:spPr bwMode="auto">
            <a:xfrm>
              <a:off x="3586163"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6" name="Rectangle 17"/>
            <p:cNvSpPr>
              <a:spLocks noChangeArrowheads="1"/>
            </p:cNvSpPr>
            <p:nvPr/>
          </p:nvSpPr>
          <p:spPr bwMode="auto">
            <a:xfrm>
              <a:off x="3586163" y="34956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7" name="Rectangle 18"/>
            <p:cNvSpPr>
              <a:spLocks noChangeArrowheads="1"/>
            </p:cNvSpPr>
            <p:nvPr/>
          </p:nvSpPr>
          <p:spPr bwMode="auto">
            <a:xfrm>
              <a:off x="4162425" y="19827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8" name="Rectangle 19"/>
            <p:cNvSpPr>
              <a:spLocks noChangeArrowheads="1"/>
            </p:cNvSpPr>
            <p:nvPr/>
          </p:nvSpPr>
          <p:spPr bwMode="auto">
            <a:xfrm>
              <a:off x="4162425" y="24876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9" name="Rectangle 20"/>
            <p:cNvSpPr>
              <a:spLocks noChangeArrowheads="1"/>
            </p:cNvSpPr>
            <p:nvPr/>
          </p:nvSpPr>
          <p:spPr bwMode="auto">
            <a:xfrm>
              <a:off x="4162425" y="29908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 name="Rectangle 21"/>
            <p:cNvSpPr>
              <a:spLocks noChangeArrowheads="1"/>
            </p:cNvSpPr>
            <p:nvPr/>
          </p:nvSpPr>
          <p:spPr bwMode="auto">
            <a:xfrm>
              <a:off x="4162425" y="3495675"/>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 name="Rectangle 22"/>
            <p:cNvSpPr>
              <a:spLocks noChangeArrowheads="1"/>
            </p:cNvSpPr>
            <p:nvPr/>
          </p:nvSpPr>
          <p:spPr bwMode="auto">
            <a:xfrm>
              <a:off x="4738688"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2" name="Rectangle 23"/>
            <p:cNvSpPr>
              <a:spLocks noChangeArrowheads="1"/>
            </p:cNvSpPr>
            <p:nvPr/>
          </p:nvSpPr>
          <p:spPr bwMode="auto">
            <a:xfrm>
              <a:off x="4738688" y="24876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3" name="Rectangle 24"/>
            <p:cNvSpPr>
              <a:spLocks noChangeArrowheads="1"/>
            </p:cNvSpPr>
            <p:nvPr/>
          </p:nvSpPr>
          <p:spPr bwMode="auto">
            <a:xfrm>
              <a:off x="4738688" y="29908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4" name="Rectangle 25"/>
            <p:cNvSpPr>
              <a:spLocks noChangeArrowheads="1"/>
            </p:cNvSpPr>
            <p:nvPr/>
          </p:nvSpPr>
          <p:spPr bwMode="auto">
            <a:xfrm>
              <a:off x="4738688" y="3495675"/>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5" name="Rectangle 26"/>
            <p:cNvSpPr>
              <a:spLocks noChangeArrowheads="1"/>
            </p:cNvSpPr>
            <p:nvPr/>
          </p:nvSpPr>
          <p:spPr bwMode="auto">
            <a:xfrm>
              <a:off x="5280025"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7"/>
            <p:cNvSpPr>
              <a:spLocks noChangeArrowheads="1"/>
            </p:cNvSpPr>
            <p:nvPr/>
          </p:nvSpPr>
          <p:spPr bwMode="auto">
            <a:xfrm>
              <a:off x="5280025" y="24876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8"/>
            <p:cNvSpPr>
              <a:spLocks noChangeArrowheads="1"/>
            </p:cNvSpPr>
            <p:nvPr/>
          </p:nvSpPr>
          <p:spPr bwMode="auto">
            <a:xfrm>
              <a:off x="5280025" y="29908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29"/>
            <p:cNvSpPr>
              <a:spLocks noChangeArrowheads="1"/>
            </p:cNvSpPr>
            <p:nvPr/>
          </p:nvSpPr>
          <p:spPr bwMode="auto">
            <a:xfrm>
              <a:off x="5280025" y="3495675"/>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30"/>
            <p:cNvSpPr>
              <a:spLocks noChangeArrowheads="1"/>
            </p:cNvSpPr>
            <p:nvPr/>
          </p:nvSpPr>
          <p:spPr bwMode="auto">
            <a:xfrm>
              <a:off x="5854700" y="19827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31"/>
            <p:cNvSpPr>
              <a:spLocks noChangeArrowheads="1"/>
            </p:cNvSpPr>
            <p:nvPr/>
          </p:nvSpPr>
          <p:spPr bwMode="auto">
            <a:xfrm>
              <a:off x="5854700"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32"/>
            <p:cNvSpPr>
              <a:spLocks noChangeArrowheads="1"/>
            </p:cNvSpPr>
            <p:nvPr/>
          </p:nvSpPr>
          <p:spPr bwMode="auto">
            <a:xfrm>
              <a:off x="5854700" y="29908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2" name="Rectangle 33"/>
            <p:cNvSpPr>
              <a:spLocks noChangeArrowheads="1"/>
            </p:cNvSpPr>
            <p:nvPr/>
          </p:nvSpPr>
          <p:spPr bwMode="auto">
            <a:xfrm>
              <a:off x="5854700" y="34956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34"/>
            <p:cNvSpPr>
              <a:spLocks noChangeArrowheads="1"/>
            </p:cNvSpPr>
            <p:nvPr/>
          </p:nvSpPr>
          <p:spPr bwMode="auto">
            <a:xfrm>
              <a:off x="6430963" y="19827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5"/>
            <p:cNvSpPr>
              <a:spLocks noChangeArrowheads="1"/>
            </p:cNvSpPr>
            <p:nvPr/>
          </p:nvSpPr>
          <p:spPr bwMode="auto">
            <a:xfrm>
              <a:off x="6430963" y="24876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6"/>
            <p:cNvSpPr>
              <a:spLocks noChangeArrowheads="1"/>
            </p:cNvSpPr>
            <p:nvPr/>
          </p:nvSpPr>
          <p:spPr bwMode="auto">
            <a:xfrm>
              <a:off x="6430963" y="29908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7"/>
            <p:cNvSpPr>
              <a:spLocks noChangeArrowheads="1"/>
            </p:cNvSpPr>
            <p:nvPr/>
          </p:nvSpPr>
          <p:spPr bwMode="auto">
            <a:xfrm>
              <a:off x="6430963"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37" name="Group 36"/>
          <p:cNvGrpSpPr/>
          <p:nvPr/>
        </p:nvGrpSpPr>
        <p:grpSpPr>
          <a:xfrm>
            <a:off x="6432550" y="6096000"/>
            <a:ext cx="685800" cy="457200"/>
            <a:chOff x="6096000" y="3048000"/>
            <a:chExt cx="2482850" cy="1217612"/>
          </a:xfrm>
        </p:grpSpPr>
        <p:sp>
          <p:nvSpPr>
            <p:cNvPr id="38" name="Rectangle 6"/>
            <p:cNvSpPr>
              <a:spLocks noChangeArrowheads="1"/>
            </p:cNvSpPr>
            <p:nvPr/>
          </p:nvSpPr>
          <p:spPr bwMode="auto">
            <a:xfrm>
              <a:off x="6096000" y="3048000"/>
              <a:ext cx="226125" cy="23423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39" name="Rectangle 7"/>
            <p:cNvSpPr>
              <a:spLocks noChangeArrowheads="1"/>
            </p:cNvSpPr>
            <p:nvPr/>
          </p:nvSpPr>
          <p:spPr bwMode="auto">
            <a:xfrm>
              <a:off x="6096000" y="3376136"/>
              <a:ext cx="226125" cy="23423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0" name="Rectangle 8"/>
            <p:cNvSpPr>
              <a:spLocks noChangeArrowheads="1"/>
            </p:cNvSpPr>
            <p:nvPr/>
          </p:nvSpPr>
          <p:spPr bwMode="auto">
            <a:xfrm>
              <a:off x="6096000" y="3703240"/>
              <a:ext cx="226125" cy="234236"/>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1" name="Rectangle 9"/>
            <p:cNvSpPr>
              <a:spLocks noChangeArrowheads="1"/>
            </p:cNvSpPr>
            <p:nvPr/>
          </p:nvSpPr>
          <p:spPr bwMode="auto">
            <a:xfrm>
              <a:off x="6096000" y="4031376"/>
              <a:ext cx="226125" cy="234236"/>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2" name="Rectangle 10"/>
            <p:cNvSpPr>
              <a:spLocks noChangeArrowheads="1"/>
            </p:cNvSpPr>
            <p:nvPr/>
          </p:nvSpPr>
          <p:spPr bwMode="auto">
            <a:xfrm>
              <a:off x="6404434" y="3048000"/>
              <a:ext cx="226125" cy="23423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43" name="Rectangle 11"/>
            <p:cNvSpPr>
              <a:spLocks noChangeArrowheads="1"/>
            </p:cNvSpPr>
            <p:nvPr/>
          </p:nvSpPr>
          <p:spPr bwMode="auto">
            <a:xfrm>
              <a:off x="6404434" y="3376136"/>
              <a:ext cx="226125" cy="23423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44" name="Rectangle 12"/>
            <p:cNvSpPr>
              <a:spLocks noChangeArrowheads="1"/>
            </p:cNvSpPr>
            <p:nvPr/>
          </p:nvSpPr>
          <p:spPr bwMode="auto">
            <a:xfrm>
              <a:off x="6404434" y="3703240"/>
              <a:ext cx="226125" cy="234236"/>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45" name="Rectangle 13"/>
            <p:cNvSpPr>
              <a:spLocks noChangeArrowheads="1"/>
            </p:cNvSpPr>
            <p:nvPr/>
          </p:nvSpPr>
          <p:spPr bwMode="auto">
            <a:xfrm>
              <a:off x="6404434" y="4031376"/>
              <a:ext cx="226125" cy="234236"/>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46" name="Rectangle 14"/>
            <p:cNvSpPr>
              <a:spLocks noChangeArrowheads="1"/>
            </p:cNvSpPr>
            <p:nvPr/>
          </p:nvSpPr>
          <p:spPr bwMode="auto">
            <a:xfrm>
              <a:off x="6731863" y="3048000"/>
              <a:ext cx="226125" cy="23423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47" name="Rectangle 15"/>
            <p:cNvSpPr>
              <a:spLocks noChangeArrowheads="1"/>
            </p:cNvSpPr>
            <p:nvPr/>
          </p:nvSpPr>
          <p:spPr bwMode="auto">
            <a:xfrm>
              <a:off x="6731863" y="3376136"/>
              <a:ext cx="226125" cy="23423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48" name="Rectangle 16"/>
            <p:cNvSpPr>
              <a:spLocks noChangeArrowheads="1"/>
            </p:cNvSpPr>
            <p:nvPr/>
          </p:nvSpPr>
          <p:spPr bwMode="auto">
            <a:xfrm>
              <a:off x="6731863" y="3703240"/>
              <a:ext cx="226125" cy="234236"/>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49" name="Rectangle 17"/>
            <p:cNvSpPr>
              <a:spLocks noChangeArrowheads="1"/>
            </p:cNvSpPr>
            <p:nvPr/>
          </p:nvSpPr>
          <p:spPr bwMode="auto">
            <a:xfrm>
              <a:off x="6731863" y="4031376"/>
              <a:ext cx="226125" cy="234236"/>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0" name="Rectangle 18"/>
            <p:cNvSpPr>
              <a:spLocks noChangeArrowheads="1"/>
            </p:cNvSpPr>
            <p:nvPr/>
          </p:nvSpPr>
          <p:spPr bwMode="auto">
            <a:xfrm>
              <a:off x="7060196" y="3048000"/>
              <a:ext cx="226125" cy="23423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51" name="Rectangle 19"/>
            <p:cNvSpPr>
              <a:spLocks noChangeArrowheads="1"/>
            </p:cNvSpPr>
            <p:nvPr/>
          </p:nvSpPr>
          <p:spPr bwMode="auto">
            <a:xfrm>
              <a:off x="7060196" y="3376136"/>
              <a:ext cx="226125" cy="23423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52" name="Rectangle 20"/>
            <p:cNvSpPr>
              <a:spLocks noChangeArrowheads="1"/>
            </p:cNvSpPr>
            <p:nvPr/>
          </p:nvSpPr>
          <p:spPr bwMode="auto">
            <a:xfrm>
              <a:off x="7060196" y="3703240"/>
              <a:ext cx="226125" cy="234236"/>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53" name="Rectangle 21"/>
            <p:cNvSpPr>
              <a:spLocks noChangeArrowheads="1"/>
            </p:cNvSpPr>
            <p:nvPr/>
          </p:nvSpPr>
          <p:spPr bwMode="auto">
            <a:xfrm>
              <a:off x="7060196" y="4031376"/>
              <a:ext cx="226125" cy="234236"/>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54" name="Rectangle 22"/>
            <p:cNvSpPr>
              <a:spLocks noChangeArrowheads="1"/>
            </p:cNvSpPr>
            <p:nvPr/>
          </p:nvSpPr>
          <p:spPr bwMode="auto">
            <a:xfrm>
              <a:off x="7388529" y="3048000"/>
              <a:ext cx="226125" cy="23423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55" name="Rectangle 23"/>
            <p:cNvSpPr>
              <a:spLocks noChangeArrowheads="1"/>
            </p:cNvSpPr>
            <p:nvPr/>
          </p:nvSpPr>
          <p:spPr bwMode="auto">
            <a:xfrm>
              <a:off x="7388529" y="3376136"/>
              <a:ext cx="226125" cy="23423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56" name="Rectangle 24"/>
            <p:cNvSpPr>
              <a:spLocks noChangeArrowheads="1"/>
            </p:cNvSpPr>
            <p:nvPr/>
          </p:nvSpPr>
          <p:spPr bwMode="auto">
            <a:xfrm>
              <a:off x="7388529" y="3703240"/>
              <a:ext cx="226125" cy="234236"/>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57" name="Rectangle 25"/>
            <p:cNvSpPr>
              <a:spLocks noChangeArrowheads="1"/>
            </p:cNvSpPr>
            <p:nvPr/>
          </p:nvSpPr>
          <p:spPr bwMode="auto">
            <a:xfrm>
              <a:off x="7388529" y="4031376"/>
              <a:ext cx="226125" cy="234236"/>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58" name="Rectangle 26"/>
            <p:cNvSpPr>
              <a:spLocks noChangeArrowheads="1"/>
            </p:cNvSpPr>
            <p:nvPr/>
          </p:nvSpPr>
          <p:spPr bwMode="auto">
            <a:xfrm>
              <a:off x="7696963" y="3048000"/>
              <a:ext cx="226125" cy="23423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59" name="Rectangle 27"/>
            <p:cNvSpPr>
              <a:spLocks noChangeArrowheads="1"/>
            </p:cNvSpPr>
            <p:nvPr/>
          </p:nvSpPr>
          <p:spPr bwMode="auto">
            <a:xfrm>
              <a:off x="7696963" y="3376136"/>
              <a:ext cx="226125" cy="23423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0" name="Rectangle 28"/>
            <p:cNvSpPr>
              <a:spLocks noChangeArrowheads="1"/>
            </p:cNvSpPr>
            <p:nvPr/>
          </p:nvSpPr>
          <p:spPr bwMode="auto">
            <a:xfrm>
              <a:off x="7696963" y="3703240"/>
              <a:ext cx="226125" cy="234236"/>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1" name="Rectangle 29"/>
            <p:cNvSpPr>
              <a:spLocks noChangeArrowheads="1"/>
            </p:cNvSpPr>
            <p:nvPr/>
          </p:nvSpPr>
          <p:spPr bwMode="auto">
            <a:xfrm>
              <a:off x="7696963" y="4031376"/>
              <a:ext cx="226125" cy="234236"/>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2" name="Rectangle 30"/>
            <p:cNvSpPr>
              <a:spLocks noChangeArrowheads="1"/>
            </p:cNvSpPr>
            <p:nvPr/>
          </p:nvSpPr>
          <p:spPr bwMode="auto">
            <a:xfrm>
              <a:off x="8024392" y="3048000"/>
              <a:ext cx="226125" cy="23423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63" name="Rectangle 31"/>
            <p:cNvSpPr>
              <a:spLocks noChangeArrowheads="1"/>
            </p:cNvSpPr>
            <p:nvPr/>
          </p:nvSpPr>
          <p:spPr bwMode="auto">
            <a:xfrm>
              <a:off x="8024392" y="3376136"/>
              <a:ext cx="226125" cy="23423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64" name="Rectangle 32"/>
            <p:cNvSpPr>
              <a:spLocks noChangeArrowheads="1"/>
            </p:cNvSpPr>
            <p:nvPr/>
          </p:nvSpPr>
          <p:spPr bwMode="auto">
            <a:xfrm>
              <a:off x="8024392" y="3703240"/>
              <a:ext cx="226125" cy="234236"/>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65" name="Rectangle 33"/>
            <p:cNvSpPr>
              <a:spLocks noChangeArrowheads="1"/>
            </p:cNvSpPr>
            <p:nvPr/>
          </p:nvSpPr>
          <p:spPr bwMode="auto">
            <a:xfrm>
              <a:off x="8024392" y="4031376"/>
              <a:ext cx="226125" cy="234236"/>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66" name="Rectangle 34"/>
            <p:cNvSpPr>
              <a:spLocks noChangeArrowheads="1"/>
            </p:cNvSpPr>
            <p:nvPr/>
          </p:nvSpPr>
          <p:spPr bwMode="auto">
            <a:xfrm>
              <a:off x="8352725" y="3048000"/>
              <a:ext cx="226125" cy="23423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67" name="Rectangle 35"/>
            <p:cNvSpPr>
              <a:spLocks noChangeArrowheads="1"/>
            </p:cNvSpPr>
            <p:nvPr/>
          </p:nvSpPr>
          <p:spPr bwMode="auto">
            <a:xfrm>
              <a:off x="8352725" y="3376136"/>
              <a:ext cx="226125" cy="23423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68" name="Rectangle 36"/>
            <p:cNvSpPr>
              <a:spLocks noChangeArrowheads="1"/>
            </p:cNvSpPr>
            <p:nvPr/>
          </p:nvSpPr>
          <p:spPr bwMode="auto">
            <a:xfrm>
              <a:off x="8352725" y="3703240"/>
              <a:ext cx="226125" cy="234236"/>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69" name="Rectangle 37"/>
            <p:cNvSpPr>
              <a:spLocks noChangeArrowheads="1"/>
            </p:cNvSpPr>
            <p:nvPr/>
          </p:nvSpPr>
          <p:spPr bwMode="auto">
            <a:xfrm>
              <a:off x="8352725" y="4031376"/>
              <a:ext cx="226125" cy="234236"/>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grpSp>
      <p:sp>
        <p:nvSpPr>
          <p:cNvPr id="70" name="TextBox 69"/>
          <p:cNvSpPr txBox="1"/>
          <p:nvPr/>
        </p:nvSpPr>
        <p:spPr>
          <a:xfrm>
            <a:off x="0" y="5919281"/>
            <a:ext cx="5024132" cy="938719"/>
          </a:xfrm>
          <a:prstGeom prst="rect">
            <a:avLst/>
          </a:prstGeom>
          <a:noFill/>
        </p:spPr>
        <p:txBody>
          <a:bodyPr wrap="none" rtlCol="0">
            <a:spAutoFit/>
          </a:bodyPr>
          <a:lstStyle/>
          <a:p>
            <a:r>
              <a:rPr lang="en-US" sz="1100" b="1" dirty="0" smtClean="0"/>
              <a:t>Partial Tags </a:t>
            </a:r>
            <a:r>
              <a:rPr lang="en-US" sz="1100" b="1" dirty="0" smtClean="0">
                <a:sym typeface="Wingdings" pitchFamily="2" charset="2"/>
              </a:rPr>
              <a:t> </a:t>
            </a:r>
            <a:r>
              <a:rPr lang="en-US" sz="1100" dirty="0" smtClean="0"/>
              <a:t>R.E. Kessler, R. </a:t>
            </a:r>
            <a:r>
              <a:rPr lang="en-US" sz="1100" dirty="0" err="1" smtClean="0"/>
              <a:t>Jooss</a:t>
            </a:r>
            <a:r>
              <a:rPr lang="en-US" sz="1100" dirty="0" smtClean="0"/>
              <a:t>, A. </a:t>
            </a:r>
            <a:r>
              <a:rPr lang="en-US" sz="1100" dirty="0" err="1" smtClean="0"/>
              <a:t>Lebeck</a:t>
            </a:r>
            <a:r>
              <a:rPr lang="en-US" sz="1100" dirty="0" smtClean="0"/>
              <a:t>, and M.D. Hill. Inexpensive</a:t>
            </a:r>
          </a:p>
          <a:p>
            <a:r>
              <a:rPr lang="en-US" sz="1100" dirty="0" smtClean="0"/>
              <a:t>implementations of set-</a:t>
            </a:r>
            <a:r>
              <a:rPr lang="en-US" sz="1100" dirty="0" err="1" smtClean="0"/>
              <a:t>associativity</a:t>
            </a:r>
            <a:r>
              <a:rPr lang="en-US" sz="1100" dirty="0" smtClean="0"/>
              <a:t>. In </a:t>
            </a:r>
            <a:r>
              <a:rPr lang="en-US" sz="1100" i="1" dirty="0" smtClean="0"/>
              <a:t>Proceedings of</a:t>
            </a:r>
          </a:p>
          <a:p>
            <a:r>
              <a:rPr lang="en-US" sz="1100" i="1" dirty="0" smtClean="0"/>
              <a:t>the 16th Annual International Symposium on Computer Architecture,</a:t>
            </a:r>
          </a:p>
          <a:p>
            <a:r>
              <a:rPr lang="en-US" sz="1100" dirty="0" smtClean="0"/>
              <a:t>pages 131–139, May 1989.</a:t>
            </a:r>
          </a:p>
          <a:p>
            <a:endParaRPr lang="en-US" sz="11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Tags / Smart Search Policies</a:t>
            </a:r>
            <a:endParaRPr lang="en-US" dirty="0"/>
          </a:p>
        </p:txBody>
      </p:sp>
      <p:sp>
        <p:nvSpPr>
          <p:cNvPr id="3" name="Content Placeholder 2"/>
          <p:cNvSpPr>
            <a:spLocks noGrp="1"/>
          </p:cNvSpPr>
          <p:nvPr>
            <p:ph idx="1"/>
          </p:nvPr>
        </p:nvSpPr>
        <p:spPr/>
        <p:txBody>
          <a:bodyPr/>
          <a:lstStyle/>
          <a:p>
            <a:r>
              <a:rPr lang="en-US" dirty="0" smtClean="0">
                <a:sym typeface="Wingdings" pitchFamily="2" charset="2"/>
              </a:rPr>
              <a:t>SS-Performance:</a:t>
            </a:r>
          </a:p>
          <a:p>
            <a:pPr lvl="1"/>
            <a:r>
              <a:rPr lang="en-US" dirty="0" smtClean="0">
                <a:sym typeface="Wingdings" pitchFamily="2" charset="2"/>
              </a:rPr>
              <a:t>Partial Tags and Banks accessed in parallel</a:t>
            </a:r>
          </a:p>
          <a:p>
            <a:pPr lvl="1"/>
            <a:r>
              <a:rPr lang="en-US" dirty="0" smtClean="0">
                <a:sym typeface="Wingdings" pitchFamily="2" charset="2"/>
              </a:rPr>
              <a:t>Early Miss Determination</a:t>
            </a:r>
          </a:p>
          <a:p>
            <a:pPr lvl="1"/>
            <a:r>
              <a:rPr lang="en-US" dirty="0" smtClean="0">
                <a:sym typeface="Wingdings" pitchFamily="2" charset="2"/>
              </a:rPr>
              <a:t>Go to main memory if no match</a:t>
            </a:r>
          </a:p>
          <a:p>
            <a:pPr lvl="1"/>
            <a:r>
              <a:rPr lang="en-US" dirty="0" smtClean="0">
                <a:sym typeface="Wingdings" pitchFamily="2" charset="2"/>
              </a:rPr>
              <a:t>Reduces latency for misses</a:t>
            </a:r>
          </a:p>
          <a:p>
            <a:pPr lvl="1"/>
            <a:endParaRPr lang="en-US" dirty="0" smtClean="0">
              <a:sym typeface="Wingdings" pitchFamily="2" charset="2"/>
            </a:endParaRPr>
          </a:p>
          <a:p>
            <a:r>
              <a:rPr lang="en-US" dirty="0" smtClean="0">
                <a:sym typeface="Wingdings" pitchFamily="2" charset="2"/>
              </a:rPr>
              <a:t>SS-Energy:</a:t>
            </a:r>
          </a:p>
          <a:p>
            <a:pPr lvl="1"/>
            <a:r>
              <a:rPr lang="en-US" dirty="0" smtClean="0">
                <a:sym typeface="Wingdings" pitchFamily="2" charset="2"/>
              </a:rPr>
              <a:t>Partial Tags first</a:t>
            </a:r>
          </a:p>
          <a:p>
            <a:pPr lvl="1"/>
            <a:r>
              <a:rPr lang="en-US" dirty="0" smtClean="0">
                <a:sym typeface="Wingdings" pitchFamily="2" charset="2"/>
              </a:rPr>
              <a:t>Banks only on potential match</a:t>
            </a:r>
          </a:p>
          <a:p>
            <a:pPr lvl="1"/>
            <a:r>
              <a:rPr lang="en-US" dirty="0" smtClean="0">
                <a:sym typeface="Wingdings" pitchFamily="2" charset="2"/>
              </a:rPr>
              <a:t>Saves energy</a:t>
            </a:r>
          </a:p>
          <a:p>
            <a:pPr lvl="1"/>
            <a:r>
              <a:rPr lang="en-US" dirty="0" smtClean="0">
                <a:sym typeface="Wingdings" pitchFamily="2" charset="2"/>
              </a:rPr>
              <a:t>Increases Delay</a:t>
            </a:r>
            <a:endParaRPr lang="en-US" dirty="0" smtClean="0"/>
          </a:p>
          <a:p>
            <a:endParaRPr lang="en-US" dirty="0"/>
          </a:p>
        </p:txBody>
      </p:sp>
      <p:grpSp>
        <p:nvGrpSpPr>
          <p:cNvPr id="45" name="Group 44"/>
          <p:cNvGrpSpPr/>
          <p:nvPr/>
        </p:nvGrpSpPr>
        <p:grpSpPr>
          <a:xfrm>
            <a:off x="6019800" y="2667000"/>
            <a:ext cx="2482850" cy="1217612"/>
            <a:chOff x="2470150" y="1982788"/>
            <a:chExt cx="4357688" cy="1873250"/>
          </a:xfrm>
        </p:grpSpPr>
        <p:sp>
          <p:nvSpPr>
            <p:cNvPr id="4" name="Rectangle 6"/>
            <p:cNvSpPr>
              <a:spLocks noChangeArrowheads="1"/>
            </p:cNvSpPr>
            <p:nvPr/>
          </p:nvSpPr>
          <p:spPr bwMode="auto">
            <a:xfrm>
              <a:off x="2470150" y="19827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5" name="Rectangle 7"/>
            <p:cNvSpPr>
              <a:spLocks noChangeArrowheads="1"/>
            </p:cNvSpPr>
            <p:nvPr/>
          </p:nvSpPr>
          <p:spPr bwMode="auto">
            <a:xfrm>
              <a:off x="2470150" y="24876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8"/>
            <p:cNvSpPr>
              <a:spLocks noChangeArrowheads="1"/>
            </p:cNvSpPr>
            <p:nvPr/>
          </p:nvSpPr>
          <p:spPr bwMode="auto">
            <a:xfrm>
              <a:off x="2470150" y="29908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9"/>
            <p:cNvSpPr>
              <a:spLocks noChangeArrowheads="1"/>
            </p:cNvSpPr>
            <p:nvPr/>
          </p:nvSpPr>
          <p:spPr bwMode="auto">
            <a:xfrm>
              <a:off x="2470150"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8" name="Rectangle 10"/>
            <p:cNvSpPr>
              <a:spLocks noChangeArrowheads="1"/>
            </p:cNvSpPr>
            <p:nvPr/>
          </p:nvSpPr>
          <p:spPr bwMode="auto">
            <a:xfrm>
              <a:off x="3011488" y="19827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9" name="Rectangle 11"/>
            <p:cNvSpPr>
              <a:spLocks noChangeArrowheads="1"/>
            </p:cNvSpPr>
            <p:nvPr/>
          </p:nvSpPr>
          <p:spPr bwMode="auto">
            <a:xfrm>
              <a:off x="3011488" y="24876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0" name="Rectangle 12"/>
            <p:cNvSpPr>
              <a:spLocks noChangeArrowheads="1"/>
            </p:cNvSpPr>
            <p:nvPr/>
          </p:nvSpPr>
          <p:spPr bwMode="auto">
            <a:xfrm>
              <a:off x="3011488" y="29908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1" name="Rectangle 13"/>
            <p:cNvSpPr>
              <a:spLocks noChangeArrowheads="1"/>
            </p:cNvSpPr>
            <p:nvPr/>
          </p:nvSpPr>
          <p:spPr bwMode="auto">
            <a:xfrm>
              <a:off x="3011488" y="34956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2" name="Rectangle 14"/>
            <p:cNvSpPr>
              <a:spLocks noChangeArrowheads="1"/>
            </p:cNvSpPr>
            <p:nvPr/>
          </p:nvSpPr>
          <p:spPr bwMode="auto">
            <a:xfrm>
              <a:off x="3586163" y="19827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3" name="Rectangle 15"/>
            <p:cNvSpPr>
              <a:spLocks noChangeArrowheads="1"/>
            </p:cNvSpPr>
            <p:nvPr/>
          </p:nvSpPr>
          <p:spPr bwMode="auto">
            <a:xfrm>
              <a:off x="3586163" y="24876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4" name="Rectangle 16"/>
            <p:cNvSpPr>
              <a:spLocks noChangeArrowheads="1"/>
            </p:cNvSpPr>
            <p:nvPr/>
          </p:nvSpPr>
          <p:spPr bwMode="auto">
            <a:xfrm>
              <a:off x="3586163"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5" name="Rectangle 17"/>
            <p:cNvSpPr>
              <a:spLocks noChangeArrowheads="1"/>
            </p:cNvSpPr>
            <p:nvPr/>
          </p:nvSpPr>
          <p:spPr bwMode="auto">
            <a:xfrm>
              <a:off x="3586163" y="34956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6" name="Rectangle 18"/>
            <p:cNvSpPr>
              <a:spLocks noChangeArrowheads="1"/>
            </p:cNvSpPr>
            <p:nvPr/>
          </p:nvSpPr>
          <p:spPr bwMode="auto">
            <a:xfrm>
              <a:off x="4162425" y="19827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7" name="Rectangle 19"/>
            <p:cNvSpPr>
              <a:spLocks noChangeArrowheads="1"/>
            </p:cNvSpPr>
            <p:nvPr/>
          </p:nvSpPr>
          <p:spPr bwMode="auto">
            <a:xfrm>
              <a:off x="4162425" y="24876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8" name="Rectangle 20"/>
            <p:cNvSpPr>
              <a:spLocks noChangeArrowheads="1"/>
            </p:cNvSpPr>
            <p:nvPr/>
          </p:nvSpPr>
          <p:spPr bwMode="auto">
            <a:xfrm>
              <a:off x="4162425" y="29908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9" name="Rectangle 21"/>
            <p:cNvSpPr>
              <a:spLocks noChangeArrowheads="1"/>
            </p:cNvSpPr>
            <p:nvPr/>
          </p:nvSpPr>
          <p:spPr bwMode="auto">
            <a:xfrm>
              <a:off x="4162425" y="3495675"/>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 name="Rectangle 22"/>
            <p:cNvSpPr>
              <a:spLocks noChangeArrowheads="1"/>
            </p:cNvSpPr>
            <p:nvPr/>
          </p:nvSpPr>
          <p:spPr bwMode="auto">
            <a:xfrm>
              <a:off x="4738688"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 name="Rectangle 23"/>
            <p:cNvSpPr>
              <a:spLocks noChangeArrowheads="1"/>
            </p:cNvSpPr>
            <p:nvPr/>
          </p:nvSpPr>
          <p:spPr bwMode="auto">
            <a:xfrm>
              <a:off x="4738688" y="24876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2" name="Rectangle 24"/>
            <p:cNvSpPr>
              <a:spLocks noChangeArrowheads="1"/>
            </p:cNvSpPr>
            <p:nvPr/>
          </p:nvSpPr>
          <p:spPr bwMode="auto">
            <a:xfrm>
              <a:off x="4738688" y="29908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3" name="Rectangle 25"/>
            <p:cNvSpPr>
              <a:spLocks noChangeArrowheads="1"/>
            </p:cNvSpPr>
            <p:nvPr/>
          </p:nvSpPr>
          <p:spPr bwMode="auto">
            <a:xfrm>
              <a:off x="4738688" y="3495675"/>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4" name="Rectangle 26"/>
            <p:cNvSpPr>
              <a:spLocks noChangeArrowheads="1"/>
            </p:cNvSpPr>
            <p:nvPr/>
          </p:nvSpPr>
          <p:spPr bwMode="auto">
            <a:xfrm>
              <a:off x="5280025"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5" name="Rectangle 27"/>
            <p:cNvSpPr>
              <a:spLocks noChangeArrowheads="1"/>
            </p:cNvSpPr>
            <p:nvPr/>
          </p:nvSpPr>
          <p:spPr bwMode="auto">
            <a:xfrm>
              <a:off x="5280025" y="24876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8"/>
            <p:cNvSpPr>
              <a:spLocks noChangeArrowheads="1"/>
            </p:cNvSpPr>
            <p:nvPr/>
          </p:nvSpPr>
          <p:spPr bwMode="auto">
            <a:xfrm>
              <a:off x="5280025" y="29908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9"/>
            <p:cNvSpPr>
              <a:spLocks noChangeArrowheads="1"/>
            </p:cNvSpPr>
            <p:nvPr/>
          </p:nvSpPr>
          <p:spPr bwMode="auto">
            <a:xfrm>
              <a:off x="5280025" y="3495675"/>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30"/>
            <p:cNvSpPr>
              <a:spLocks noChangeArrowheads="1"/>
            </p:cNvSpPr>
            <p:nvPr/>
          </p:nvSpPr>
          <p:spPr bwMode="auto">
            <a:xfrm>
              <a:off x="5854700" y="19827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31"/>
            <p:cNvSpPr>
              <a:spLocks noChangeArrowheads="1"/>
            </p:cNvSpPr>
            <p:nvPr/>
          </p:nvSpPr>
          <p:spPr bwMode="auto">
            <a:xfrm>
              <a:off x="5854700"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32"/>
            <p:cNvSpPr>
              <a:spLocks noChangeArrowheads="1"/>
            </p:cNvSpPr>
            <p:nvPr/>
          </p:nvSpPr>
          <p:spPr bwMode="auto">
            <a:xfrm>
              <a:off x="5854700" y="29908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33"/>
            <p:cNvSpPr>
              <a:spLocks noChangeArrowheads="1"/>
            </p:cNvSpPr>
            <p:nvPr/>
          </p:nvSpPr>
          <p:spPr bwMode="auto">
            <a:xfrm>
              <a:off x="5854700" y="34956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2" name="Rectangle 34"/>
            <p:cNvSpPr>
              <a:spLocks noChangeArrowheads="1"/>
            </p:cNvSpPr>
            <p:nvPr/>
          </p:nvSpPr>
          <p:spPr bwMode="auto">
            <a:xfrm>
              <a:off x="6430963" y="19827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35"/>
            <p:cNvSpPr>
              <a:spLocks noChangeArrowheads="1"/>
            </p:cNvSpPr>
            <p:nvPr/>
          </p:nvSpPr>
          <p:spPr bwMode="auto">
            <a:xfrm>
              <a:off x="6430963" y="24876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6"/>
            <p:cNvSpPr>
              <a:spLocks noChangeArrowheads="1"/>
            </p:cNvSpPr>
            <p:nvPr/>
          </p:nvSpPr>
          <p:spPr bwMode="auto">
            <a:xfrm>
              <a:off x="6430963" y="29908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7"/>
            <p:cNvSpPr>
              <a:spLocks noChangeArrowheads="1"/>
            </p:cNvSpPr>
            <p:nvPr/>
          </p:nvSpPr>
          <p:spPr bwMode="auto">
            <a:xfrm>
              <a:off x="6430963"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79" name="Group 78"/>
          <p:cNvGrpSpPr/>
          <p:nvPr/>
        </p:nvGrpSpPr>
        <p:grpSpPr>
          <a:xfrm>
            <a:off x="7010400" y="4038600"/>
            <a:ext cx="685800" cy="457200"/>
            <a:chOff x="6096000" y="3048000"/>
            <a:chExt cx="2482850" cy="1217612"/>
          </a:xfrm>
        </p:grpSpPr>
        <p:sp>
          <p:nvSpPr>
            <p:cNvPr id="47" name="Rectangle 6"/>
            <p:cNvSpPr>
              <a:spLocks noChangeArrowheads="1"/>
            </p:cNvSpPr>
            <p:nvPr/>
          </p:nvSpPr>
          <p:spPr bwMode="auto">
            <a:xfrm>
              <a:off x="6096000" y="3048000"/>
              <a:ext cx="226125" cy="23423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8" name="Rectangle 7"/>
            <p:cNvSpPr>
              <a:spLocks noChangeArrowheads="1"/>
            </p:cNvSpPr>
            <p:nvPr/>
          </p:nvSpPr>
          <p:spPr bwMode="auto">
            <a:xfrm>
              <a:off x="6096000" y="3376136"/>
              <a:ext cx="226125" cy="23423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9" name="Rectangle 8"/>
            <p:cNvSpPr>
              <a:spLocks noChangeArrowheads="1"/>
            </p:cNvSpPr>
            <p:nvPr/>
          </p:nvSpPr>
          <p:spPr bwMode="auto">
            <a:xfrm>
              <a:off x="6096000" y="3703240"/>
              <a:ext cx="226125" cy="234236"/>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50" name="Rectangle 9"/>
            <p:cNvSpPr>
              <a:spLocks noChangeArrowheads="1"/>
            </p:cNvSpPr>
            <p:nvPr/>
          </p:nvSpPr>
          <p:spPr bwMode="auto">
            <a:xfrm>
              <a:off x="6096000" y="4031376"/>
              <a:ext cx="226125" cy="234236"/>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51" name="Rectangle 10"/>
            <p:cNvSpPr>
              <a:spLocks noChangeArrowheads="1"/>
            </p:cNvSpPr>
            <p:nvPr/>
          </p:nvSpPr>
          <p:spPr bwMode="auto">
            <a:xfrm>
              <a:off x="6404434" y="3048000"/>
              <a:ext cx="226125" cy="23423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52" name="Rectangle 11"/>
            <p:cNvSpPr>
              <a:spLocks noChangeArrowheads="1"/>
            </p:cNvSpPr>
            <p:nvPr/>
          </p:nvSpPr>
          <p:spPr bwMode="auto">
            <a:xfrm>
              <a:off x="6404434" y="3376136"/>
              <a:ext cx="226125" cy="23423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53" name="Rectangle 12"/>
            <p:cNvSpPr>
              <a:spLocks noChangeArrowheads="1"/>
            </p:cNvSpPr>
            <p:nvPr/>
          </p:nvSpPr>
          <p:spPr bwMode="auto">
            <a:xfrm>
              <a:off x="6404434" y="3703240"/>
              <a:ext cx="226125" cy="234236"/>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54" name="Rectangle 13"/>
            <p:cNvSpPr>
              <a:spLocks noChangeArrowheads="1"/>
            </p:cNvSpPr>
            <p:nvPr/>
          </p:nvSpPr>
          <p:spPr bwMode="auto">
            <a:xfrm>
              <a:off x="6404434" y="4031376"/>
              <a:ext cx="226125" cy="234236"/>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55" name="Rectangle 14"/>
            <p:cNvSpPr>
              <a:spLocks noChangeArrowheads="1"/>
            </p:cNvSpPr>
            <p:nvPr/>
          </p:nvSpPr>
          <p:spPr bwMode="auto">
            <a:xfrm>
              <a:off x="6731863" y="3048000"/>
              <a:ext cx="226125" cy="23423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6" name="Rectangle 15"/>
            <p:cNvSpPr>
              <a:spLocks noChangeArrowheads="1"/>
            </p:cNvSpPr>
            <p:nvPr/>
          </p:nvSpPr>
          <p:spPr bwMode="auto">
            <a:xfrm>
              <a:off x="6731863" y="3376136"/>
              <a:ext cx="226125" cy="23423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7" name="Rectangle 16"/>
            <p:cNvSpPr>
              <a:spLocks noChangeArrowheads="1"/>
            </p:cNvSpPr>
            <p:nvPr/>
          </p:nvSpPr>
          <p:spPr bwMode="auto">
            <a:xfrm>
              <a:off x="6731863" y="3703240"/>
              <a:ext cx="226125" cy="234236"/>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8" name="Rectangle 17"/>
            <p:cNvSpPr>
              <a:spLocks noChangeArrowheads="1"/>
            </p:cNvSpPr>
            <p:nvPr/>
          </p:nvSpPr>
          <p:spPr bwMode="auto">
            <a:xfrm>
              <a:off x="6731863" y="4031376"/>
              <a:ext cx="226125" cy="234236"/>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9" name="Rectangle 18"/>
            <p:cNvSpPr>
              <a:spLocks noChangeArrowheads="1"/>
            </p:cNvSpPr>
            <p:nvPr/>
          </p:nvSpPr>
          <p:spPr bwMode="auto">
            <a:xfrm>
              <a:off x="7060196" y="3048000"/>
              <a:ext cx="226125" cy="23423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60" name="Rectangle 19"/>
            <p:cNvSpPr>
              <a:spLocks noChangeArrowheads="1"/>
            </p:cNvSpPr>
            <p:nvPr/>
          </p:nvSpPr>
          <p:spPr bwMode="auto">
            <a:xfrm>
              <a:off x="7060196" y="3376136"/>
              <a:ext cx="226125" cy="23423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61" name="Rectangle 20"/>
            <p:cNvSpPr>
              <a:spLocks noChangeArrowheads="1"/>
            </p:cNvSpPr>
            <p:nvPr/>
          </p:nvSpPr>
          <p:spPr bwMode="auto">
            <a:xfrm>
              <a:off x="7060196" y="3703240"/>
              <a:ext cx="226125" cy="234236"/>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62" name="Rectangle 21"/>
            <p:cNvSpPr>
              <a:spLocks noChangeArrowheads="1"/>
            </p:cNvSpPr>
            <p:nvPr/>
          </p:nvSpPr>
          <p:spPr bwMode="auto">
            <a:xfrm>
              <a:off x="7060196" y="4031376"/>
              <a:ext cx="226125" cy="234236"/>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63" name="Rectangle 22"/>
            <p:cNvSpPr>
              <a:spLocks noChangeArrowheads="1"/>
            </p:cNvSpPr>
            <p:nvPr/>
          </p:nvSpPr>
          <p:spPr bwMode="auto">
            <a:xfrm>
              <a:off x="7388529" y="3048000"/>
              <a:ext cx="226125" cy="23423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64" name="Rectangle 23"/>
            <p:cNvSpPr>
              <a:spLocks noChangeArrowheads="1"/>
            </p:cNvSpPr>
            <p:nvPr/>
          </p:nvSpPr>
          <p:spPr bwMode="auto">
            <a:xfrm>
              <a:off x="7388529" y="3376136"/>
              <a:ext cx="226125" cy="23423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65" name="Rectangle 24"/>
            <p:cNvSpPr>
              <a:spLocks noChangeArrowheads="1"/>
            </p:cNvSpPr>
            <p:nvPr/>
          </p:nvSpPr>
          <p:spPr bwMode="auto">
            <a:xfrm>
              <a:off x="7388529" y="3703240"/>
              <a:ext cx="226125" cy="234236"/>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66" name="Rectangle 25"/>
            <p:cNvSpPr>
              <a:spLocks noChangeArrowheads="1"/>
            </p:cNvSpPr>
            <p:nvPr/>
          </p:nvSpPr>
          <p:spPr bwMode="auto">
            <a:xfrm>
              <a:off x="7388529" y="4031376"/>
              <a:ext cx="226125" cy="234236"/>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67" name="Rectangle 26"/>
            <p:cNvSpPr>
              <a:spLocks noChangeArrowheads="1"/>
            </p:cNvSpPr>
            <p:nvPr/>
          </p:nvSpPr>
          <p:spPr bwMode="auto">
            <a:xfrm>
              <a:off x="7696963" y="3048000"/>
              <a:ext cx="226125" cy="23423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8" name="Rectangle 27"/>
            <p:cNvSpPr>
              <a:spLocks noChangeArrowheads="1"/>
            </p:cNvSpPr>
            <p:nvPr/>
          </p:nvSpPr>
          <p:spPr bwMode="auto">
            <a:xfrm>
              <a:off x="7696963" y="3376136"/>
              <a:ext cx="226125" cy="23423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9" name="Rectangle 28"/>
            <p:cNvSpPr>
              <a:spLocks noChangeArrowheads="1"/>
            </p:cNvSpPr>
            <p:nvPr/>
          </p:nvSpPr>
          <p:spPr bwMode="auto">
            <a:xfrm>
              <a:off x="7696963" y="3703240"/>
              <a:ext cx="226125" cy="234236"/>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70" name="Rectangle 29"/>
            <p:cNvSpPr>
              <a:spLocks noChangeArrowheads="1"/>
            </p:cNvSpPr>
            <p:nvPr/>
          </p:nvSpPr>
          <p:spPr bwMode="auto">
            <a:xfrm>
              <a:off x="7696963" y="4031376"/>
              <a:ext cx="226125" cy="234236"/>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71" name="Rectangle 30"/>
            <p:cNvSpPr>
              <a:spLocks noChangeArrowheads="1"/>
            </p:cNvSpPr>
            <p:nvPr/>
          </p:nvSpPr>
          <p:spPr bwMode="auto">
            <a:xfrm>
              <a:off x="8024392" y="3048000"/>
              <a:ext cx="226125" cy="23423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72" name="Rectangle 31"/>
            <p:cNvSpPr>
              <a:spLocks noChangeArrowheads="1"/>
            </p:cNvSpPr>
            <p:nvPr/>
          </p:nvSpPr>
          <p:spPr bwMode="auto">
            <a:xfrm>
              <a:off x="8024392" y="3376136"/>
              <a:ext cx="226125" cy="23423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73" name="Rectangle 32"/>
            <p:cNvSpPr>
              <a:spLocks noChangeArrowheads="1"/>
            </p:cNvSpPr>
            <p:nvPr/>
          </p:nvSpPr>
          <p:spPr bwMode="auto">
            <a:xfrm>
              <a:off x="8024392" y="3703240"/>
              <a:ext cx="226125" cy="234236"/>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74" name="Rectangle 33"/>
            <p:cNvSpPr>
              <a:spLocks noChangeArrowheads="1"/>
            </p:cNvSpPr>
            <p:nvPr/>
          </p:nvSpPr>
          <p:spPr bwMode="auto">
            <a:xfrm>
              <a:off x="8024392" y="4031376"/>
              <a:ext cx="226125" cy="234236"/>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75" name="Rectangle 34"/>
            <p:cNvSpPr>
              <a:spLocks noChangeArrowheads="1"/>
            </p:cNvSpPr>
            <p:nvPr/>
          </p:nvSpPr>
          <p:spPr bwMode="auto">
            <a:xfrm>
              <a:off x="8352725" y="3048000"/>
              <a:ext cx="226125" cy="23423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76" name="Rectangle 35"/>
            <p:cNvSpPr>
              <a:spLocks noChangeArrowheads="1"/>
            </p:cNvSpPr>
            <p:nvPr/>
          </p:nvSpPr>
          <p:spPr bwMode="auto">
            <a:xfrm>
              <a:off x="8352725" y="3376136"/>
              <a:ext cx="226125" cy="23423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77" name="Rectangle 36"/>
            <p:cNvSpPr>
              <a:spLocks noChangeArrowheads="1"/>
            </p:cNvSpPr>
            <p:nvPr/>
          </p:nvSpPr>
          <p:spPr bwMode="auto">
            <a:xfrm>
              <a:off x="8352725" y="3703240"/>
              <a:ext cx="226125" cy="234236"/>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78" name="Rectangle 37"/>
            <p:cNvSpPr>
              <a:spLocks noChangeArrowheads="1"/>
            </p:cNvSpPr>
            <p:nvPr/>
          </p:nvSpPr>
          <p:spPr bwMode="auto">
            <a:xfrm>
              <a:off x="8352725" y="4031376"/>
              <a:ext cx="226125" cy="234236"/>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a:xfrm>
            <a:off x="0" y="381000"/>
            <a:ext cx="9144000" cy="1600200"/>
          </a:xfrm>
        </p:spPr>
        <p:txBody>
          <a:bodyPr/>
          <a:lstStyle/>
          <a:p>
            <a:r>
              <a:rPr lang="en-US" dirty="0" smtClean="0"/>
              <a:t>Want data that will be accessed to be close</a:t>
            </a:r>
          </a:p>
          <a:p>
            <a:r>
              <a:rPr lang="en-US" dirty="0" smtClean="0"/>
              <a:t>Use LRU?</a:t>
            </a:r>
          </a:p>
          <a:p>
            <a:pPr lvl="1"/>
            <a:r>
              <a:rPr lang="en-US" dirty="0" smtClean="0"/>
              <a:t>Bad idea: must shift all others</a:t>
            </a:r>
          </a:p>
        </p:txBody>
      </p:sp>
      <p:sp>
        <p:nvSpPr>
          <p:cNvPr id="5" name="Rectangle 6"/>
          <p:cNvSpPr>
            <a:spLocks noChangeArrowheads="1"/>
          </p:cNvSpPr>
          <p:nvPr/>
        </p:nvSpPr>
        <p:spPr bwMode="auto">
          <a:xfrm>
            <a:off x="2286000" y="2362200"/>
            <a:ext cx="464973" cy="439764"/>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7"/>
          <p:cNvSpPr>
            <a:spLocks noChangeArrowheads="1"/>
          </p:cNvSpPr>
          <p:nvPr/>
        </p:nvSpPr>
        <p:spPr bwMode="auto">
          <a:xfrm>
            <a:off x="2286000" y="2978258"/>
            <a:ext cx="464973" cy="439764"/>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8"/>
          <p:cNvSpPr>
            <a:spLocks noChangeArrowheads="1"/>
          </p:cNvSpPr>
          <p:nvPr/>
        </p:nvSpPr>
        <p:spPr bwMode="auto">
          <a:xfrm>
            <a:off x="2286000" y="3592377"/>
            <a:ext cx="464973" cy="43976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8" name="Rectangle 9"/>
          <p:cNvSpPr>
            <a:spLocks noChangeArrowheads="1"/>
          </p:cNvSpPr>
          <p:nvPr/>
        </p:nvSpPr>
        <p:spPr bwMode="auto">
          <a:xfrm>
            <a:off x="2286000" y="4208435"/>
            <a:ext cx="464973" cy="43976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9" name="Rectangle 10"/>
          <p:cNvSpPr>
            <a:spLocks noChangeArrowheads="1"/>
          </p:cNvSpPr>
          <p:nvPr/>
        </p:nvSpPr>
        <p:spPr bwMode="auto">
          <a:xfrm>
            <a:off x="2920223" y="2362200"/>
            <a:ext cx="464973" cy="439764"/>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0" name="Rectangle 11"/>
          <p:cNvSpPr>
            <a:spLocks noChangeArrowheads="1"/>
          </p:cNvSpPr>
          <p:nvPr/>
        </p:nvSpPr>
        <p:spPr bwMode="auto">
          <a:xfrm>
            <a:off x="2920223" y="2978258"/>
            <a:ext cx="464973" cy="439764"/>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1" name="Rectangle 12"/>
          <p:cNvSpPr>
            <a:spLocks noChangeArrowheads="1"/>
          </p:cNvSpPr>
          <p:nvPr/>
        </p:nvSpPr>
        <p:spPr bwMode="auto">
          <a:xfrm>
            <a:off x="2920223" y="3592377"/>
            <a:ext cx="464973" cy="43976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2" name="Rectangle 13"/>
          <p:cNvSpPr>
            <a:spLocks noChangeArrowheads="1"/>
          </p:cNvSpPr>
          <p:nvPr/>
        </p:nvSpPr>
        <p:spPr bwMode="auto">
          <a:xfrm>
            <a:off x="2920223" y="4208435"/>
            <a:ext cx="464973" cy="43976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3" name="Rectangle 14"/>
          <p:cNvSpPr>
            <a:spLocks noChangeArrowheads="1"/>
          </p:cNvSpPr>
          <p:nvPr/>
        </p:nvSpPr>
        <p:spPr bwMode="auto">
          <a:xfrm>
            <a:off x="3593504" y="2362200"/>
            <a:ext cx="464973" cy="439764"/>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4" name="Rectangle 15"/>
          <p:cNvSpPr>
            <a:spLocks noChangeArrowheads="1"/>
          </p:cNvSpPr>
          <p:nvPr/>
        </p:nvSpPr>
        <p:spPr bwMode="auto">
          <a:xfrm>
            <a:off x="3593504" y="2978258"/>
            <a:ext cx="464973" cy="439764"/>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5" name="Rectangle 16"/>
          <p:cNvSpPr>
            <a:spLocks noChangeArrowheads="1"/>
          </p:cNvSpPr>
          <p:nvPr/>
        </p:nvSpPr>
        <p:spPr bwMode="auto">
          <a:xfrm>
            <a:off x="3593504" y="3592377"/>
            <a:ext cx="464973" cy="43976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6" name="Rectangle 17"/>
          <p:cNvSpPr>
            <a:spLocks noChangeArrowheads="1"/>
          </p:cNvSpPr>
          <p:nvPr/>
        </p:nvSpPr>
        <p:spPr bwMode="auto">
          <a:xfrm>
            <a:off x="3593504" y="4208435"/>
            <a:ext cx="464973" cy="43976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7" name="Rectangle 18"/>
          <p:cNvSpPr>
            <a:spLocks noChangeArrowheads="1"/>
          </p:cNvSpPr>
          <p:nvPr/>
        </p:nvSpPr>
        <p:spPr bwMode="auto">
          <a:xfrm>
            <a:off x="4268643" y="2362200"/>
            <a:ext cx="464973" cy="439764"/>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8" name="Rectangle 19"/>
          <p:cNvSpPr>
            <a:spLocks noChangeArrowheads="1"/>
          </p:cNvSpPr>
          <p:nvPr/>
        </p:nvSpPr>
        <p:spPr bwMode="auto">
          <a:xfrm>
            <a:off x="4268643" y="2978258"/>
            <a:ext cx="464973" cy="439764"/>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9" name="Rectangle 20"/>
          <p:cNvSpPr>
            <a:spLocks noChangeArrowheads="1"/>
          </p:cNvSpPr>
          <p:nvPr/>
        </p:nvSpPr>
        <p:spPr bwMode="auto">
          <a:xfrm>
            <a:off x="4268643" y="3592377"/>
            <a:ext cx="464973" cy="43976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 name="Rectangle 21"/>
          <p:cNvSpPr>
            <a:spLocks noChangeArrowheads="1"/>
          </p:cNvSpPr>
          <p:nvPr/>
        </p:nvSpPr>
        <p:spPr bwMode="auto">
          <a:xfrm>
            <a:off x="4268643" y="4208435"/>
            <a:ext cx="464973" cy="43976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 name="Rectangle 22"/>
          <p:cNvSpPr>
            <a:spLocks noChangeArrowheads="1"/>
          </p:cNvSpPr>
          <p:nvPr/>
        </p:nvSpPr>
        <p:spPr bwMode="auto">
          <a:xfrm>
            <a:off x="4943784" y="2362200"/>
            <a:ext cx="464973" cy="439764"/>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2" name="Rectangle 23"/>
          <p:cNvSpPr>
            <a:spLocks noChangeArrowheads="1"/>
          </p:cNvSpPr>
          <p:nvPr/>
        </p:nvSpPr>
        <p:spPr bwMode="auto">
          <a:xfrm>
            <a:off x="4943784" y="2978258"/>
            <a:ext cx="464973" cy="439764"/>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3" name="Rectangle 24"/>
          <p:cNvSpPr>
            <a:spLocks noChangeArrowheads="1"/>
          </p:cNvSpPr>
          <p:nvPr/>
        </p:nvSpPr>
        <p:spPr bwMode="auto">
          <a:xfrm>
            <a:off x="4943784" y="3592377"/>
            <a:ext cx="464973" cy="43976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4" name="Rectangle 25"/>
          <p:cNvSpPr>
            <a:spLocks noChangeArrowheads="1"/>
          </p:cNvSpPr>
          <p:nvPr/>
        </p:nvSpPr>
        <p:spPr bwMode="auto">
          <a:xfrm>
            <a:off x="4943784" y="4208435"/>
            <a:ext cx="464973" cy="43976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5" name="Rectangle 26"/>
          <p:cNvSpPr>
            <a:spLocks noChangeArrowheads="1"/>
          </p:cNvSpPr>
          <p:nvPr/>
        </p:nvSpPr>
        <p:spPr bwMode="auto">
          <a:xfrm>
            <a:off x="5578006" y="2362200"/>
            <a:ext cx="464973" cy="439764"/>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7"/>
          <p:cNvSpPr>
            <a:spLocks noChangeArrowheads="1"/>
          </p:cNvSpPr>
          <p:nvPr/>
        </p:nvSpPr>
        <p:spPr bwMode="auto">
          <a:xfrm>
            <a:off x="5578006" y="2978258"/>
            <a:ext cx="464973" cy="439764"/>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8"/>
          <p:cNvSpPr>
            <a:spLocks noChangeArrowheads="1"/>
          </p:cNvSpPr>
          <p:nvPr/>
        </p:nvSpPr>
        <p:spPr bwMode="auto">
          <a:xfrm>
            <a:off x="5578006" y="3592377"/>
            <a:ext cx="464973" cy="43976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29"/>
          <p:cNvSpPr>
            <a:spLocks noChangeArrowheads="1"/>
          </p:cNvSpPr>
          <p:nvPr/>
        </p:nvSpPr>
        <p:spPr bwMode="auto">
          <a:xfrm>
            <a:off x="5578006" y="4208435"/>
            <a:ext cx="464973" cy="43976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30"/>
          <p:cNvSpPr>
            <a:spLocks noChangeArrowheads="1"/>
          </p:cNvSpPr>
          <p:nvPr/>
        </p:nvSpPr>
        <p:spPr bwMode="auto">
          <a:xfrm>
            <a:off x="6251287" y="2362200"/>
            <a:ext cx="464973" cy="439764"/>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31"/>
          <p:cNvSpPr>
            <a:spLocks noChangeArrowheads="1"/>
          </p:cNvSpPr>
          <p:nvPr/>
        </p:nvSpPr>
        <p:spPr bwMode="auto">
          <a:xfrm>
            <a:off x="6251287" y="2978258"/>
            <a:ext cx="464973" cy="439764"/>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32"/>
          <p:cNvSpPr>
            <a:spLocks noChangeArrowheads="1"/>
          </p:cNvSpPr>
          <p:nvPr/>
        </p:nvSpPr>
        <p:spPr bwMode="auto">
          <a:xfrm>
            <a:off x="6251287" y="3592377"/>
            <a:ext cx="464973" cy="43976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2" name="Rectangle 33"/>
          <p:cNvSpPr>
            <a:spLocks noChangeArrowheads="1"/>
          </p:cNvSpPr>
          <p:nvPr/>
        </p:nvSpPr>
        <p:spPr bwMode="auto">
          <a:xfrm>
            <a:off x="6251287" y="4208435"/>
            <a:ext cx="464973" cy="43976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34"/>
          <p:cNvSpPr>
            <a:spLocks noChangeArrowheads="1"/>
          </p:cNvSpPr>
          <p:nvPr/>
        </p:nvSpPr>
        <p:spPr bwMode="auto">
          <a:xfrm>
            <a:off x="6926427" y="2362200"/>
            <a:ext cx="464973" cy="439764"/>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5"/>
          <p:cNvSpPr>
            <a:spLocks noChangeArrowheads="1"/>
          </p:cNvSpPr>
          <p:nvPr/>
        </p:nvSpPr>
        <p:spPr bwMode="auto">
          <a:xfrm>
            <a:off x="6926427" y="2978258"/>
            <a:ext cx="464973" cy="439764"/>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6"/>
          <p:cNvSpPr>
            <a:spLocks noChangeArrowheads="1"/>
          </p:cNvSpPr>
          <p:nvPr/>
        </p:nvSpPr>
        <p:spPr bwMode="auto">
          <a:xfrm>
            <a:off x="6926427" y="3592377"/>
            <a:ext cx="464973" cy="43976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7"/>
          <p:cNvSpPr>
            <a:spLocks noChangeArrowheads="1"/>
          </p:cNvSpPr>
          <p:nvPr/>
        </p:nvSpPr>
        <p:spPr bwMode="auto">
          <a:xfrm>
            <a:off x="6926427" y="4208435"/>
            <a:ext cx="464973" cy="43976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7" name="TextBox 36"/>
          <p:cNvSpPr txBox="1"/>
          <p:nvPr/>
        </p:nvSpPr>
        <p:spPr>
          <a:xfrm>
            <a:off x="1295400" y="4191000"/>
            <a:ext cx="710451" cy="369332"/>
          </a:xfrm>
          <a:prstGeom prst="rect">
            <a:avLst/>
          </a:prstGeom>
          <a:noFill/>
        </p:spPr>
        <p:txBody>
          <a:bodyPr wrap="none" rtlCol="0">
            <a:spAutoFit/>
          </a:bodyPr>
          <a:lstStyle/>
          <a:p>
            <a:r>
              <a:rPr lang="en-US" dirty="0" smtClean="0"/>
              <a:t>MRU</a:t>
            </a:r>
            <a:endParaRPr lang="en-US" dirty="0"/>
          </a:p>
        </p:txBody>
      </p:sp>
      <p:sp>
        <p:nvSpPr>
          <p:cNvPr id="38" name="TextBox 37"/>
          <p:cNvSpPr txBox="1"/>
          <p:nvPr/>
        </p:nvSpPr>
        <p:spPr>
          <a:xfrm>
            <a:off x="1371600" y="2438400"/>
            <a:ext cx="646331" cy="369332"/>
          </a:xfrm>
          <a:prstGeom prst="rect">
            <a:avLst/>
          </a:prstGeom>
          <a:noFill/>
        </p:spPr>
        <p:txBody>
          <a:bodyPr wrap="none" rtlCol="0">
            <a:spAutoFit/>
          </a:bodyPr>
          <a:lstStyle/>
          <a:p>
            <a:r>
              <a:rPr lang="en-US" dirty="0" smtClean="0"/>
              <a:t>LRU</a:t>
            </a:r>
            <a:endParaRPr lang="en-US" dirty="0"/>
          </a:p>
        </p:txBody>
      </p:sp>
      <p:sp>
        <p:nvSpPr>
          <p:cNvPr id="39" name="Content Placeholder 2"/>
          <p:cNvSpPr txBox="1">
            <a:spLocks/>
          </p:cNvSpPr>
          <p:nvPr/>
        </p:nvSpPr>
        <p:spPr bwMode="auto">
          <a:xfrm>
            <a:off x="0" y="5105400"/>
            <a:ext cx="9144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Generational Promotion</a:t>
            </a:r>
          </a:p>
          <a:p>
            <a:pPr marL="800100" lvl="1" indent="-342900">
              <a:spcBef>
                <a:spcPct val="20000"/>
              </a:spcBef>
              <a:buFontTx/>
              <a:buChar char="•"/>
            </a:pPr>
            <a:r>
              <a:rPr lang="en-US" sz="2400" kern="0" dirty="0" smtClean="0">
                <a:latin typeface="+mn-lt"/>
              </a:rPr>
              <a:t>Move to next bank</a:t>
            </a:r>
            <a:endParaRPr lang="en-US" sz="2400" kern="0" dirty="0" smtClean="0">
              <a:solidFill>
                <a:srgbClr val="0066CC"/>
              </a:solidFill>
              <a:latin typeface="+mn-lt"/>
            </a:endParaRPr>
          </a:p>
          <a:p>
            <a:pPr marL="800100" lvl="1" indent="-342900">
              <a:spcBef>
                <a:spcPct val="20000"/>
              </a:spcBef>
              <a:buFontTx/>
              <a:buChar char="•"/>
            </a:pPr>
            <a:r>
              <a:rPr lang="en-US" sz="2400" kern="0" dirty="0" smtClean="0">
                <a:solidFill>
                  <a:srgbClr val="0066CC"/>
                </a:solidFill>
                <a:latin typeface="+mn-lt"/>
              </a:rPr>
              <a:t>Swap with another block</a:t>
            </a:r>
            <a:endParaRPr lang="en-US" sz="2400" kern="0" dirty="0" smtClean="0">
              <a:latin typeface="+mn-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Placement</a:t>
            </a:r>
            <a:endParaRPr lang="en-US" dirty="0"/>
          </a:p>
        </p:txBody>
      </p:sp>
      <p:sp>
        <p:nvSpPr>
          <p:cNvPr id="3" name="Content Placeholder 2"/>
          <p:cNvSpPr>
            <a:spLocks noGrp="1"/>
          </p:cNvSpPr>
          <p:nvPr>
            <p:ph idx="1"/>
          </p:nvPr>
        </p:nvSpPr>
        <p:spPr/>
        <p:txBody>
          <a:bodyPr/>
          <a:lstStyle/>
          <a:p>
            <a:r>
              <a:rPr lang="en-US" dirty="0" smtClean="0"/>
              <a:t>Where to place a new block coming from memory?</a:t>
            </a:r>
          </a:p>
          <a:p>
            <a:r>
              <a:rPr lang="en-US" dirty="0" smtClean="0"/>
              <a:t>Closest Bank?</a:t>
            </a:r>
          </a:p>
          <a:p>
            <a:pPr lvl="1"/>
            <a:r>
              <a:rPr lang="en-US" dirty="0" smtClean="0"/>
              <a:t>May force another important block to move away</a:t>
            </a:r>
          </a:p>
          <a:p>
            <a:r>
              <a:rPr lang="en-US" dirty="0" smtClean="0"/>
              <a:t>Farthest Bank?</a:t>
            </a:r>
          </a:p>
          <a:p>
            <a:pPr lvl="1"/>
            <a:r>
              <a:rPr lang="en-US" dirty="0" smtClean="0"/>
              <a:t>Takes several accesses before block  comes close</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a:t>
            </a:r>
            <a:endParaRPr lang="en-US" dirty="0"/>
          </a:p>
        </p:txBody>
      </p:sp>
      <p:pic>
        <p:nvPicPr>
          <p:cNvPr id="307204" name="Picture 4"/>
          <p:cNvPicPr>
            <a:picLocks noChangeAspect="1" noChangeArrowheads="1"/>
          </p:cNvPicPr>
          <p:nvPr/>
        </p:nvPicPr>
        <p:blipFill>
          <a:blip r:embed="rId2"/>
          <a:srcRect/>
          <a:stretch>
            <a:fillRect/>
          </a:stretch>
        </p:blipFill>
        <p:spPr bwMode="auto">
          <a:xfrm>
            <a:off x="228600" y="990600"/>
            <a:ext cx="5474887" cy="4733925"/>
          </a:xfrm>
          <a:prstGeom prst="rect">
            <a:avLst/>
          </a:prstGeom>
          <a:noFill/>
          <a:ln w="9525" cap="flat" cmpd="sng">
            <a:noFill/>
            <a:prstDash val="solid"/>
            <a:miter lim="800000"/>
            <a:headEnd type="none" w="lg" len="med"/>
            <a:tailEnd type="none" w="lg" len="med"/>
          </a:ln>
          <a:effectLst/>
        </p:spPr>
      </p:pic>
      <p:pic>
        <p:nvPicPr>
          <p:cNvPr id="307205" name="Picture 5"/>
          <p:cNvPicPr>
            <a:picLocks noGrp="1" noChangeAspect="1" noChangeArrowheads="1"/>
          </p:cNvPicPr>
          <p:nvPr>
            <p:ph idx="1"/>
          </p:nvPr>
        </p:nvPicPr>
        <p:blipFill>
          <a:blip r:embed="rId3"/>
          <a:srcRect/>
          <a:stretch>
            <a:fillRect/>
          </a:stretch>
        </p:blipFill>
        <p:spPr bwMode="auto">
          <a:xfrm>
            <a:off x="0" y="6125530"/>
            <a:ext cx="2338388" cy="732470"/>
          </a:xfrm>
          <a:prstGeom prst="rect">
            <a:avLst/>
          </a:prstGeom>
          <a:noFill/>
          <a:ln w="9525" cap="flat" cmpd="sng">
            <a:noFill/>
            <a:prstDash val="solid"/>
            <a:miter lim="800000"/>
            <a:headEnd type="none" w="lg" len="med"/>
            <a:tailEnd type="none" w="lg" len="med"/>
          </a:ln>
          <a:effectLst/>
        </p:spPr>
      </p:pic>
      <p:sp>
        <p:nvSpPr>
          <p:cNvPr id="8" name="TextBox 7"/>
          <p:cNvSpPr txBox="1"/>
          <p:nvPr/>
        </p:nvSpPr>
        <p:spPr>
          <a:xfrm>
            <a:off x="2438400" y="6400800"/>
            <a:ext cx="1467068" cy="369332"/>
          </a:xfrm>
          <a:prstGeom prst="rect">
            <a:avLst/>
          </a:prstGeom>
          <a:noFill/>
        </p:spPr>
        <p:txBody>
          <a:bodyPr wrap="none" rtlCol="0">
            <a:spAutoFit/>
          </a:bodyPr>
          <a:lstStyle/>
          <a:p>
            <a:r>
              <a:rPr lang="en-US" dirty="0" smtClean="0"/>
              <a:t>ISSCC 2003</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Handling</a:t>
            </a:r>
            <a:endParaRPr lang="en-US" dirty="0"/>
          </a:p>
        </p:txBody>
      </p:sp>
      <p:sp>
        <p:nvSpPr>
          <p:cNvPr id="3" name="Content Placeholder 2"/>
          <p:cNvSpPr>
            <a:spLocks noGrp="1"/>
          </p:cNvSpPr>
          <p:nvPr>
            <p:ph idx="1"/>
          </p:nvPr>
        </p:nvSpPr>
        <p:spPr/>
        <p:txBody>
          <a:bodyPr/>
          <a:lstStyle/>
          <a:p>
            <a:r>
              <a:rPr lang="en-US" dirty="0" smtClean="0"/>
              <a:t>A new block must replace an older block </a:t>
            </a:r>
            <a:r>
              <a:rPr lang="en-US" b="1" dirty="0" smtClean="0"/>
              <a:t>victim</a:t>
            </a:r>
          </a:p>
          <a:p>
            <a:r>
              <a:rPr lang="en-US" dirty="0" smtClean="0"/>
              <a:t>What happens to the victim?</a:t>
            </a:r>
          </a:p>
          <a:p>
            <a:r>
              <a:rPr lang="en-US" b="1" dirty="0" smtClean="0"/>
              <a:t>Zero Copy</a:t>
            </a:r>
          </a:p>
          <a:p>
            <a:pPr lvl="1"/>
            <a:r>
              <a:rPr lang="en-US" dirty="0" smtClean="0"/>
              <a:t>Get’s dropped completely</a:t>
            </a:r>
          </a:p>
          <a:p>
            <a:r>
              <a:rPr lang="en-US" b="1" dirty="0" smtClean="0"/>
              <a:t>One Copy</a:t>
            </a:r>
          </a:p>
          <a:p>
            <a:pPr lvl="1"/>
            <a:r>
              <a:rPr lang="en-US" dirty="0" smtClean="0"/>
              <a:t>Moved away to a slower bank (next bank)</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DN-Best</a:t>
            </a:r>
            <a:endParaRPr lang="en-US" dirty="0"/>
          </a:p>
        </p:txBody>
      </p:sp>
      <p:sp>
        <p:nvSpPr>
          <p:cNvPr id="3" name="Content Placeholder 2"/>
          <p:cNvSpPr>
            <a:spLocks noGrp="1"/>
          </p:cNvSpPr>
          <p:nvPr>
            <p:ph idx="1"/>
          </p:nvPr>
        </p:nvSpPr>
        <p:spPr/>
        <p:txBody>
          <a:bodyPr/>
          <a:lstStyle/>
          <a:p>
            <a:r>
              <a:rPr lang="en-US" dirty="0" smtClean="0"/>
              <a:t>DN-BEST</a:t>
            </a:r>
          </a:p>
          <a:p>
            <a:pPr lvl="1"/>
            <a:r>
              <a:rPr lang="en-US" dirty="0" smtClean="0"/>
              <a:t>Shared Mapping</a:t>
            </a:r>
          </a:p>
          <a:p>
            <a:pPr lvl="1"/>
            <a:r>
              <a:rPr lang="en-US" dirty="0" smtClean="0"/>
              <a:t>SS Energy</a:t>
            </a:r>
          </a:p>
          <a:p>
            <a:pPr lvl="2"/>
            <a:r>
              <a:rPr lang="en-US" dirty="0" smtClean="0"/>
              <a:t>Balance performance and access account/energy</a:t>
            </a:r>
          </a:p>
          <a:p>
            <a:pPr lvl="2"/>
            <a:r>
              <a:rPr lang="en-US" dirty="0" smtClean="0"/>
              <a:t>Maximum performance is 3% higher</a:t>
            </a:r>
          </a:p>
          <a:p>
            <a:pPr lvl="1"/>
            <a:r>
              <a:rPr lang="en-US" dirty="0" smtClean="0"/>
              <a:t>Insert at tail</a:t>
            </a:r>
          </a:p>
          <a:p>
            <a:pPr lvl="2"/>
            <a:r>
              <a:rPr lang="en-US" dirty="0" smtClean="0"/>
              <a:t>Insert at head </a:t>
            </a:r>
            <a:r>
              <a:rPr lang="en-US" dirty="0" smtClean="0">
                <a:sym typeface="Wingdings" pitchFamily="2" charset="2"/>
              </a:rPr>
              <a:t> reduces avg. latency but increases misses</a:t>
            </a:r>
            <a:endParaRPr lang="en-US" dirty="0" smtClean="0"/>
          </a:p>
          <a:p>
            <a:pPr lvl="1"/>
            <a:r>
              <a:rPr lang="en-US" dirty="0" smtClean="0"/>
              <a:t>Promote on hit</a:t>
            </a:r>
          </a:p>
          <a:p>
            <a:pPr lvl="2"/>
            <a:r>
              <a:rPr lang="en-US" dirty="0" smtClean="0"/>
              <a:t>No major differences with other polices</a:t>
            </a:r>
          </a:p>
          <a:p>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D-NUCA</a:t>
            </a:r>
            <a:endParaRPr lang="en-US" dirty="0"/>
          </a:p>
        </p:txBody>
      </p:sp>
      <p:sp>
        <p:nvSpPr>
          <p:cNvPr id="3" name="Content Placeholder 2"/>
          <p:cNvSpPr>
            <a:spLocks noGrp="1"/>
          </p:cNvSpPr>
          <p:nvPr>
            <p:ph idx="1"/>
          </p:nvPr>
        </p:nvSpPr>
        <p:spPr/>
        <p:txBody>
          <a:bodyPr/>
          <a:lstStyle/>
          <a:p>
            <a:r>
              <a:rPr lang="en-US" dirty="0" smtClean="0"/>
              <a:t>Simple Mapping</a:t>
            </a:r>
          </a:p>
          <a:p>
            <a:r>
              <a:rPr lang="en-US" dirty="0" smtClean="0"/>
              <a:t>Multicast Search</a:t>
            </a:r>
          </a:p>
          <a:p>
            <a:r>
              <a:rPr lang="en-US" dirty="0" smtClean="0"/>
              <a:t>One-Bank Promotion on Hit</a:t>
            </a:r>
          </a:p>
          <a:p>
            <a:r>
              <a:rPr lang="en-US" dirty="0" smtClean="0"/>
              <a:t>Replace from the slowest bank</a:t>
            </a:r>
            <a:endParaRPr lang="en-US" dirty="0"/>
          </a:p>
        </p:txBody>
      </p:sp>
      <p:sp>
        <p:nvSpPr>
          <p:cNvPr id="4" name="Rectangle 6"/>
          <p:cNvSpPr>
            <a:spLocks noChangeArrowheads="1"/>
          </p:cNvSpPr>
          <p:nvPr/>
        </p:nvSpPr>
        <p:spPr bwMode="auto">
          <a:xfrm>
            <a:off x="2439987" y="37353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5" name="Rectangle 7"/>
          <p:cNvSpPr>
            <a:spLocks noChangeArrowheads="1"/>
          </p:cNvSpPr>
          <p:nvPr/>
        </p:nvSpPr>
        <p:spPr bwMode="auto">
          <a:xfrm>
            <a:off x="2439987" y="42402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8"/>
          <p:cNvSpPr>
            <a:spLocks noChangeArrowheads="1"/>
          </p:cNvSpPr>
          <p:nvPr/>
        </p:nvSpPr>
        <p:spPr bwMode="auto">
          <a:xfrm>
            <a:off x="2439987" y="47434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9"/>
          <p:cNvSpPr>
            <a:spLocks noChangeArrowheads="1"/>
          </p:cNvSpPr>
          <p:nvPr/>
        </p:nvSpPr>
        <p:spPr bwMode="auto">
          <a:xfrm>
            <a:off x="2439987" y="52482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8" name="Rectangle 10"/>
          <p:cNvSpPr>
            <a:spLocks noChangeArrowheads="1"/>
          </p:cNvSpPr>
          <p:nvPr/>
        </p:nvSpPr>
        <p:spPr bwMode="auto">
          <a:xfrm>
            <a:off x="2981325" y="37353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9" name="Rectangle 11"/>
          <p:cNvSpPr>
            <a:spLocks noChangeArrowheads="1"/>
          </p:cNvSpPr>
          <p:nvPr/>
        </p:nvSpPr>
        <p:spPr bwMode="auto">
          <a:xfrm>
            <a:off x="2981325" y="42402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0" name="Rectangle 12"/>
          <p:cNvSpPr>
            <a:spLocks noChangeArrowheads="1"/>
          </p:cNvSpPr>
          <p:nvPr/>
        </p:nvSpPr>
        <p:spPr bwMode="auto">
          <a:xfrm>
            <a:off x="2981325" y="47434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1" name="Rectangle 13"/>
          <p:cNvSpPr>
            <a:spLocks noChangeArrowheads="1"/>
          </p:cNvSpPr>
          <p:nvPr/>
        </p:nvSpPr>
        <p:spPr bwMode="auto">
          <a:xfrm>
            <a:off x="2981325" y="52482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2" name="Rectangle 14"/>
          <p:cNvSpPr>
            <a:spLocks noChangeArrowheads="1"/>
          </p:cNvSpPr>
          <p:nvPr/>
        </p:nvSpPr>
        <p:spPr bwMode="auto">
          <a:xfrm>
            <a:off x="3556000" y="37353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3" name="Rectangle 15"/>
          <p:cNvSpPr>
            <a:spLocks noChangeArrowheads="1"/>
          </p:cNvSpPr>
          <p:nvPr/>
        </p:nvSpPr>
        <p:spPr bwMode="auto">
          <a:xfrm>
            <a:off x="3556000" y="42402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4" name="Rectangle 16"/>
          <p:cNvSpPr>
            <a:spLocks noChangeArrowheads="1"/>
          </p:cNvSpPr>
          <p:nvPr/>
        </p:nvSpPr>
        <p:spPr bwMode="auto">
          <a:xfrm>
            <a:off x="3556000" y="47434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5" name="Rectangle 17"/>
          <p:cNvSpPr>
            <a:spLocks noChangeArrowheads="1"/>
          </p:cNvSpPr>
          <p:nvPr/>
        </p:nvSpPr>
        <p:spPr bwMode="auto">
          <a:xfrm>
            <a:off x="3556000" y="52482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6" name="Rectangle 18"/>
          <p:cNvSpPr>
            <a:spLocks noChangeArrowheads="1"/>
          </p:cNvSpPr>
          <p:nvPr/>
        </p:nvSpPr>
        <p:spPr bwMode="auto">
          <a:xfrm>
            <a:off x="4132262" y="37353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7" name="Rectangle 19"/>
          <p:cNvSpPr>
            <a:spLocks noChangeArrowheads="1"/>
          </p:cNvSpPr>
          <p:nvPr/>
        </p:nvSpPr>
        <p:spPr bwMode="auto">
          <a:xfrm>
            <a:off x="4132262" y="42402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8" name="Rectangle 20"/>
          <p:cNvSpPr>
            <a:spLocks noChangeArrowheads="1"/>
          </p:cNvSpPr>
          <p:nvPr/>
        </p:nvSpPr>
        <p:spPr bwMode="auto">
          <a:xfrm>
            <a:off x="4132262" y="47434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9" name="Rectangle 21"/>
          <p:cNvSpPr>
            <a:spLocks noChangeArrowheads="1"/>
          </p:cNvSpPr>
          <p:nvPr/>
        </p:nvSpPr>
        <p:spPr bwMode="auto">
          <a:xfrm>
            <a:off x="4132262" y="5248275"/>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 name="Rectangle 22"/>
          <p:cNvSpPr>
            <a:spLocks noChangeArrowheads="1"/>
          </p:cNvSpPr>
          <p:nvPr/>
        </p:nvSpPr>
        <p:spPr bwMode="auto">
          <a:xfrm>
            <a:off x="4708525" y="37353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 name="Rectangle 23"/>
          <p:cNvSpPr>
            <a:spLocks noChangeArrowheads="1"/>
          </p:cNvSpPr>
          <p:nvPr/>
        </p:nvSpPr>
        <p:spPr bwMode="auto">
          <a:xfrm>
            <a:off x="4708525" y="42402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2" name="Rectangle 24"/>
          <p:cNvSpPr>
            <a:spLocks noChangeArrowheads="1"/>
          </p:cNvSpPr>
          <p:nvPr/>
        </p:nvSpPr>
        <p:spPr bwMode="auto">
          <a:xfrm>
            <a:off x="4708525" y="47434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3" name="Rectangle 25"/>
          <p:cNvSpPr>
            <a:spLocks noChangeArrowheads="1"/>
          </p:cNvSpPr>
          <p:nvPr/>
        </p:nvSpPr>
        <p:spPr bwMode="auto">
          <a:xfrm>
            <a:off x="4708525" y="5248275"/>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4" name="Rectangle 26"/>
          <p:cNvSpPr>
            <a:spLocks noChangeArrowheads="1"/>
          </p:cNvSpPr>
          <p:nvPr/>
        </p:nvSpPr>
        <p:spPr bwMode="auto">
          <a:xfrm>
            <a:off x="5249862" y="37353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5" name="Rectangle 27"/>
          <p:cNvSpPr>
            <a:spLocks noChangeArrowheads="1"/>
          </p:cNvSpPr>
          <p:nvPr/>
        </p:nvSpPr>
        <p:spPr bwMode="auto">
          <a:xfrm>
            <a:off x="5249862" y="42402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8"/>
          <p:cNvSpPr>
            <a:spLocks noChangeArrowheads="1"/>
          </p:cNvSpPr>
          <p:nvPr/>
        </p:nvSpPr>
        <p:spPr bwMode="auto">
          <a:xfrm>
            <a:off x="5249862" y="47434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9"/>
          <p:cNvSpPr>
            <a:spLocks noChangeArrowheads="1"/>
          </p:cNvSpPr>
          <p:nvPr/>
        </p:nvSpPr>
        <p:spPr bwMode="auto">
          <a:xfrm>
            <a:off x="5249862" y="5248275"/>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30"/>
          <p:cNvSpPr>
            <a:spLocks noChangeArrowheads="1"/>
          </p:cNvSpPr>
          <p:nvPr/>
        </p:nvSpPr>
        <p:spPr bwMode="auto">
          <a:xfrm>
            <a:off x="5824537" y="37353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31"/>
          <p:cNvSpPr>
            <a:spLocks noChangeArrowheads="1"/>
          </p:cNvSpPr>
          <p:nvPr/>
        </p:nvSpPr>
        <p:spPr bwMode="auto">
          <a:xfrm>
            <a:off x="5824537" y="42402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32"/>
          <p:cNvSpPr>
            <a:spLocks noChangeArrowheads="1"/>
          </p:cNvSpPr>
          <p:nvPr/>
        </p:nvSpPr>
        <p:spPr bwMode="auto">
          <a:xfrm>
            <a:off x="5824537" y="47434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33"/>
          <p:cNvSpPr>
            <a:spLocks noChangeArrowheads="1"/>
          </p:cNvSpPr>
          <p:nvPr/>
        </p:nvSpPr>
        <p:spPr bwMode="auto">
          <a:xfrm>
            <a:off x="5824537" y="52482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2" name="Rectangle 34"/>
          <p:cNvSpPr>
            <a:spLocks noChangeArrowheads="1"/>
          </p:cNvSpPr>
          <p:nvPr/>
        </p:nvSpPr>
        <p:spPr bwMode="auto">
          <a:xfrm>
            <a:off x="6400800" y="37353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35"/>
          <p:cNvSpPr>
            <a:spLocks noChangeArrowheads="1"/>
          </p:cNvSpPr>
          <p:nvPr/>
        </p:nvSpPr>
        <p:spPr bwMode="auto">
          <a:xfrm>
            <a:off x="6400800" y="42402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6"/>
          <p:cNvSpPr>
            <a:spLocks noChangeArrowheads="1"/>
          </p:cNvSpPr>
          <p:nvPr/>
        </p:nvSpPr>
        <p:spPr bwMode="auto">
          <a:xfrm>
            <a:off x="6400800" y="47434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7"/>
          <p:cNvSpPr>
            <a:spLocks noChangeArrowheads="1"/>
          </p:cNvSpPr>
          <p:nvPr/>
        </p:nvSpPr>
        <p:spPr bwMode="auto">
          <a:xfrm>
            <a:off x="6400800" y="52482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8"/>
          <p:cNvSpPr>
            <a:spLocks noChangeArrowheads="1"/>
          </p:cNvSpPr>
          <p:nvPr/>
        </p:nvSpPr>
        <p:spPr bwMode="auto">
          <a:xfrm>
            <a:off x="4178300" y="6189663"/>
            <a:ext cx="973137" cy="287337"/>
          </a:xfrm>
          <a:prstGeom prst="rect">
            <a:avLst/>
          </a:prstGeom>
          <a:solidFill>
            <a:srgbClr val="FF9999"/>
          </a:solidFill>
          <a:ln w="12700" cap="sq">
            <a:solidFill>
              <a:schemeClr val="tx1"/>
            </a:solidFill>
            <a:miter lim="800000"/>
            <a:headEnd type="none" w="sm" len="sm"/>
            <a:tailEnd type="none" w="sm" len="sm"/>
          </a:ln>
          <a:effectLst/>
        </p:spPr>
        <p:txBody>
          <a:bodyPr wrap="none" anchor="ctr"/>
          <a:lstStyle/>
          <a:p>
            <a:endParaRPr lang="en-US"/>
          </a:p>
        </p:txBody>
      </p:sp>
      <p:sp>
        <p:nvSpPr>
          <p:cNvPr id="37" name="Text Box 42"/>
          <p:cNvSpPr txBox="1">
            <a:spLocks noChangeArrowheads="1"/>
          </p:cNvSpPr>
          <p:nvPr/>
        </p:nvSpPr>
        <p:spPr bwMode="auto">
          <a:xfrm>
            <a:off x="3779837" y="3281363"/>
            <a:ext cx="1549400"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8 bank sets</a:t>
            </a:r>
          </a:p>
        </p:txBody>
      </p:sp>
      <p:sp>
        <p:nvSpPr>
          <p:cNvPr id="38" name="Line 43"/>
          <p:cNvSpPr>
            <a:spLocks noChangeShapeType="1"/>
          </p:cNvSpPr>
          <p:nvPr/>
        </p:nvSpPr>
        <p:spPr bwMode="auto">
          <a:xfrm>
            <a:off x="1901825" y="3916363"/>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39" name="Text Box 44"/>
          <p:cNvSpPr txBox="1">
            <a:spLocks noChangeArrowheads="1"/>
          </p:cNvSpPr>
          <p:nvPr/>
        </p:nvSpPr>
        <p:spPr bwMode="auto">
          <a:xfrm>
            <a:off x="1000125" y="3627438"/>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40" name="Line 45"/>
          <p:cNvSpPr>
            <a:spLocks noChangeShapeType="1"/>
          </p:cNvSpPr>
          <p:nvPr/>
        </p:nvSpPr>
        <p:spPr bwMode="auto">
          <a:xfrm>
            <a:off x="1901825" y="44196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41" name="Line 46"/>
          <p:cNvSpPr>
            <a:spLocks noChangeShapeType="1"/>
          </p:cNvSpPr>
          <p:nvPr/>
        </p:nvSpPr>
        <p:spPr bwMode="auto">
          <a:xfrm>
            <a:off x="1901825" y="495935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42" name="Line 47"/>
          <p:cNvSpPr>
            <a:spLocks noChangeShapeType="1"/>
          </p:cNvSpPr>
          <p:nvPr/>
        </p:nvSpPr>
        <p:spPr bwMode="auto">
          <a:xfrm>
            <a:off x="1938337" y="54641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43" name="Text Box 48"/>
          <p:cNvSpPr txBox="1">
            <a:spLocks noChangeArrowheads="1"/>
          </p:cNvSpPr>
          <p:nvPr/>
        </p:nvSpPr>
        <p:spPr bwMode="auto">
          <a:xfrm>
            <a:off x="1001712" y="41783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44" name="Text Box 49"/>
          <p:cNvSpPr txBox="1">
            <a:spLocks noChangeArrowheads="1"/>
          </p:cNvSpPr>
          <p:nvPr/>
        </p:nvSpPr>
        <p:spPr bwMode="auto">
          <a:xfrm>
            <a:off x="1000125" y="471805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45" name="Text Box 50"/>
          <p:cNvSpPr txBox="1">
            <a:spLocks noChangeArrowheads="1"/>
          </p:cNvSpPr>
          <p:nvPr/>
        </p:nvSpPr>
        <p:spPr bwMode="auto">
          <a:xfrm>
            <a:off x="1038225" y="52228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46" name="Line 52"/>
          <p:cNvSpPr>
            <a:spLocks noChangeShapeType="1"/>
          </p:cNvSpPr>
          <p:nvPr/>
        </p:nvSpPr>
        <p:spPr bwMode="auto">
          <a:xfrm flipV="1">
            <a:off x="2657475"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47" name="Line 53"/>
          <p:cNvSpPr>
            <a:spLocks noChangeShapeType="1"/>
          </p:cNvSpPr>
          <p:nvPr/>
        </p:nvSpPr>
        <p:spPr bwMode="auto">
          <a:xfrm flipV="1">
            <a:off x="3162300"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48" name="Line 54"/>
          <p:cNvSpPr>
            <a:spLocks noChangeShapeType="1"/>
          </p:cNvSpPr>
          <p:nvPr/>
        </p:nvSpPr>
        <p:spPr bwMode="auto">
          <a:xfrm flipV="1">
            <a:off x="3738562"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49" name="Line 55"/>
          <p:cNvSpPr>
            <a:spLocks noChangeShapeType="1"/>
          </p:cNvSpPr>
          <p:nvPr/>
        </p:nvSpPr>
        <p:spPr bwMode="auto">
          <a:xfrm flipV="1">
            <a:off x="4314825"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0" name="Line 56"/>
          <p:cNvSpPr>
            <a:spLocks noChangeShapeType="1"/>
          </p:cNvSpPr>
          <p:nvPr/>
        </p:nvSpPr>
        <p:spPr bwMode="auto">
          <a:xfrm flipV="1">
            <a:off x="4889500"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1" name="Line 57"/>
          <p:cNvSpPr>
            <a:spLocks noChangeShapeType="1"/>
          </p:cNvSpPr>
          <p:nvPr/>
        </p:nvSpPr>
        <p:spPr bwMode="auto">
          <a:xfrm flipV="1">
            <a:off x="5430837"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2" name="Line 58"/>
          <p:cNvSpPr>
            <a:spLocks noChangeShapeType="1"/>
          </p:cNvSpPr>
          <p:nvPr/>
        </p:nvSpPr>
        <p:spPr bwMode="auto">
          <a:xfrm flipV="1">
            <a:off x="6005512"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3" name="Line 59"/>
          <p:cNvSpPr>
            <a:spLocks noChangeShapeType="1"/>
          </p:cNvSpPr>
          <p:nvPr/>
        </p:nvSpPr>
        <p:spPr bwMode="auto">
          <a:xfrm flipV="1">
            <a:off x="6581775"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4" name="Oval 60"/>
          <p:cNvSpPr>
            <a:spLocks noChangeArrowheads="1"/>
          </p:cNvSpPr>
          <p:nvPr/>
        </p:nvSpPr>
        <p:spPr bwMode="auto">
          <a:xfrm>
            <a:off x="6256337" y="3340100"/>
            <a:ext cx="684213" cy="2484438"/>
          </a:xfrm>
          <a:prstGeom prst="ellipse">
            <a:avLst/>
          </a:prstGeom>
          <a:noFill/>
          <a:ln w="28575" cap="sq">
            <a:solidFill>
              <a:schemeClr val="tx1"/>
            </a:solidFill>
            <a:round/>
            <a:headEnd type="none" w="sm" len="sm"/>
            <a:tailEnd type="none" w="sm" len="sm"/>
          </a:ln>
          <a:effectLst/>
        </p:spPr>
        <p:txBody>
          <a:bodyPr wrap="none" anchor="ctr"/>
          <a:lstStyle/>
          <a:p>
            <a:endParaRPr lang="en-US"/>
          </a:p>
        </p:txBody>
      </p:sp>
      <p:sp>
        <p:nvSpPr>
          <p:cNvPr id="55" name="Line 61"/>
          <p:cNvSpPr>
            <a:spLocks noChangeShapeType="1"/>
          </p:cNvSpPr>
          <p:nvPr/>
        </p:nvSpPr>
        <p:spPr bwMode="auto">
          <a:xfrm flipH="1">
            <a:off x="6942137" y="3700463"/>
            <a:ext cx="539750" cy="1793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56" name="Text Box 62"/>
          <p:cNvSpPr txBox="1">
            <a:spLocks noChangeArrowheads="1"/>
          </p:cNvSpPr>
          <p:nvPr/>
        </p:nvSpPr>
        <p:spPr bwMode="auto">
          <a:xfrm>
            <a:off x="7467600" y="3373438"/>
            <a:ext cx="11890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one set</a:t>
            </a:r>
          </a:p>
        </p:txBody>
      </p:sp>
      <p:sp>
        <p:nvSpPr>
          <p:cNvPr id="57" name="Line 63"/>
          <p:cNvSpPr>
            <a:spLocks noChangeShapeType="1"/>
          </p:cNvSpPr>
          <p:nvPr/>
        </p:nvSpPr>
        <p:spPr bwMode="auto">
          <a:xfrm>
            <a:off x="2730500" y="3303588"/>
            <a:ext cx="395287" cy="39687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58" name="Text Box 64"/>
          <p:cNvSpPr txBox="1">
            <a:spLocks noChangeArrowheads="1"/>
          </p:cNvSpPr>
          <p:nvPr/>
        </p:nvSpPr>
        <p:spPr bwMode="auto">
          <a:xfrm>
            <a:off x="2144712" y="28956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bank</a:t>
            </a:r>
          </a:p>
        </p:txBody>
      </p:sp>
      <p:sp>
        <p:nvSpPr>
          <p:cNvPr id="59" name="AutoShape 65"/>
          <p:cNvSpPr>
            <a:spLocks noChangeArrowheads="1"/>
          </p:cNvSpPr>
          <p:nvPr/>
        </p:nvSpPr>
        <p:spPr bwMode="auto">
          <a:xfrm>
            <a:off x="4465637" y="5719763"/>
            <a:ext cx="381000" cy="381000"/>
          </a:xfrm>
          <a:prstGeom prst="upArrow">
            <a:avLst>
              <a:gd name="adj1" fmla="val 50000"/>
              <a:gd name="adj2" fmla="val 25000"/>
            </a:avLst>
          </a:prstGeom>
          <a:solidFill>
            <a:srgbClr val="FFFFFF"/>
          </a:solidFill>
          <a:ln w="12700"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D-NUCA Unloaded Latency</a:t>
            </a:r>
            <a:endParaRPr lang="en-US" dirty="0"/>
          </a:p>
        </p:txBody>
      </p:sp>
      <p:graphicFrame>
        <p:nvGraphicFramePr>
          <p:cNvPr id="4" name="Content Placeholder 3"/>
          <p:cNvGraphicFramePr>
            <a:graphicFrameLocks noGrp="1"/>
          </p:cNvGraphicFramePr>
          <p:nvPr>
            <p:ph idx="1"/>
          </p:nvPr>
        </p:nvGraphicFramePr>
        <p:xfrm>
          <a:off x="0" y="381000"/>
          <a:ext cx="9144000" cy="647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Performance: DNUCA vs. S-NUCA2 vs. ML-UCA</a:t>
            </a:r>
            <a:endParaRPr lang="en-US" dirty="0"/>
          </a:p>
        </p:txBody>
      </p:sp>
      <p:graphicFrame>
        <p:nvGraphicFramePr>
          <p:cNvPr id="4" name="Content Placeholder 3"/>
          <p:cNvGraphicFramePr>
            <a:graphicFrameLocks noGrp="1"/>
          </p:cNvGraphicFramePr>
          <p:nvPr>
            <p:ph idx="1"/>
          </p:nvPr>
        </p:nvGraphicFramePr>
        <p:xfrm>
          <a:off x="0" y="381000"/>
          <a:ext cx="9144000" cy="647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a:t>
            </a:r>
            <a:endParaRPr lang="en-US" dirty="0"/>
          </a:p>
        </p:txBody>
      </p:sp>
      <p:sp>
        <p:nvSpPr>
          <p:cNvPr id="3" name="Content Placeholder 2"/>
          <p:cNvSpPr>
            <a:spLocks noGrp="1"/>
          </p:cNvSpPr>
          <p:nvPr>
            <p:ph idx="1"/>
          </p:nvPr>
        </p:nvSpPr>
        <p:spPr>
          <a:xfrm>
            <a:off x="0" y="5334000"/>
            <a:ext cx="9144000" cy="1524000"/>
          </a:xfrm>
        </p:spPr>
        <p:txBody>
          <a:bodyPr/>
          <a:lstStyle/>
          <a:p>
            <a:r>
              <a:rPr lang="en-US" dirty="0" smtClean="0"/>
              <a:t>D-NUCA and S-NUCA2 scale well</a:t>
            </a:r>
          </a:p>
          <a:p>
            <a:r>
              <a:rPr lang="en-US" dirty="0" smtClean="0"/>
              <a:t>D-NUCA outperforms all other designs</a:t>
            </a:r>
          </a:p>
          <a:p>
            <a:r>
              <a:rPr lang="en-US" dirty="0" smtClean="0"/>
              <a:t>ML-UCA saturates – </a:t>
            </a:r>
            <a:r>
              <a:rPr lang="en-US" smtClean="0"/>
              <a:t>UCA Degrades</a:t>
            </a:r>
            <a:endParaRPr lang="en-US" dirty="0"/>
          </a:p>
        </p:txBody>
      </p:sp>
      <p:pic>
        <p:nvPicPr>
          <p:cNvPr id="1026" name="Picture 2"/>
          <p:cNvPicPr>
            <a:picLocks noChangeAspect="1" noChangeArrowheads="1"/>
          </p:cNvPicPr>
          <p:nvPr/>
        </p:nvPicPr>
        <p:blipFill>
          <a:blip r:embed="rId2"/>
          <a:srcRect/>
          <a:stretch>
            <a:fillRect/>
          </a:stretch>
        </p:blipFill>
        <p:spPr bwMode="auto">
          <a:xfrm>
            <a:off x="1066800" y="457200"/>
            <a:ext cx="6248400" cy="491550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515100" y="685800"/>
            <a:ext cx="2628900" cy="28479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762000" y="2286000"/>
            <a:ext cx="657225" cy="981075"/>
          </a:xfrm>
          <a:prstGeom prst="rect">
            <a:avLst/>
          </a:prstGeom>
          <a:noFill/>
          <a:ln w="9525">
            <a:noFill/>
            <a:miter lim="800000"/>
            <a:headEnd/>
            <a:tailEnd/>
          </a:ln>
          <a:effectLst/>
        </p:spPr>
      </p:pic>
      <p:sp>
        <p:nvSpPr>
          <p:cNvPr id="7" name="TextBox 6"/>
          <p:cNvSpPr txBox="1"/>
          <p:nvPr/>
        </p:nvSpPr>
        <p:spPr>
          <a:xfrm>
            <a:off x="6934200" y="3886200"/>
            <a:ext cx="2294218" cy="923330"/>
          </a:xfrm>
          <a:prstGeom prst="rect">
            <a:avLst/>
          </a:prstGeom>
          <a:noFill/>
        </p:spPr>
        <p:txBody>
          <a:bodyPr wrap="none" rtlCol="0">
            <a:spAutoFit/>
          </a:bodyPr>
          <a:lstStyle/>
          <a:p>
            <a:r>
              <a:rPr lang="en-US" dirty="0" smtClean="0"/>
              <a:t>UPPER = all hits are</a:t>
            </a:r>
          </a:p>
          <a:p>
            <a:r>
              <a:rPr lang="en-US" dirty="0" smtClean="0"/>
              <a:t>in the closest bank</a:t>
            </a:r>
          </a:p>
          <a:p>
            <a:r>
              <a:rPr lang="en-US" dirty="0" smtClean="0"/>
              <a:t>3 cycle latency</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Distance Associativity for High-Performance Non-Uniform Cache Architectures</a:t>
            </a:r>
            <a:endParaRPr lang="en-US" dirty="0"/>
          </a:p>
        </p:txBody>
      </p:sp>
      <p:sp>
        <p:nvSpPr>
          <p:cNvPr id="5" name="Subtitle 4"/>
          <p:cNvSpPr>
            <a:spLocks noGrp="1"/>
          </p:cNvSpPr>
          <p:nvPr>
            <p:ph type="subTitle" idx="1"/>
          </p:nvPr>
        </p:nvSpPr>
        <p:spPr/>
        <p:txBody>
          <a:bodyPr/>
          <a:lstStyle/>
          <a:p>
            <a:r>
              <a:rPr lang="en-US" b="1" dirty="0" err="1" smtClean="0">
                <a:solidFill>
                  <a:srgbClr val="0070C0"/>
                </a:solidFill>
              </a:rPr>
              <a:t>Zeshan</a:t>
            </a:r>
            <a:r>
              <a:rPr lang="en-US" b="1" dirty="0" smtClean="0">
                <a:solidFill>
                  <a:srgbClr val="0070C0"/>
                </a:solidFill>
              </a:rPr>
              <a:t> </a:t>
            </a:r>
            <a:r>
              <a:rPr lang="en-US" b="1" dirty="0" err="1" smtClean="0">
                <a:solidFill>
                  <a:srgbClr val="0070C0"/>
                </a:solidFill>
              </a:rPr>
              <a:t>Chishti</a:t>
            </a:r>
            <a:r>
              <a:rPr lang="en-US" b="1" dirty="0" smtClean="0">
                <a:solidFill>
                  <a:srgbClr val="0070C0"/>
                </a:solidFill>
              </a:rPr>
              <a:t>, Michael D Powell, and T. N. </a:t>
            </a:r>
            <a:r>
              <a:rPr lang="en-US" b="1" dirty="0" err="1" smtClean="0">
                <a:solidFill>
                  <a:srgbClr val="0070C0"/>
                </a:solidFill>
              </a:rPr>
              <a:t>Vijaykumar</a:t>
            </a:r>
            <a:endParaRPr lang="en-US" b="1" dirty="0" smtClean="0">
              <a:solidFill>
                <a:srgbClr val="0070C0"/>
              </a:solidFill>
            </a:endParaRPr>
          </a:p>
          <a:p>
            <a:r>
              <a:rPr lang="en-US" dirty="0" smtClean="0">
                <a:solidFill>
                  <a:srgbClr val="990000"/>
                </a:solidFill>
              </a:rPr>
              <a:t>36th</a:t>
            </a:r>
            <a:r>
              <a:rPr lang="en-US" b="1" dirty="0" smtClean="0">
                <a:solidFill>
                  <a:srgbClr val="990000"/>
                </a:solidFill>
              </a:rPr>
              <a:t> </a:t>
            </a:r>
            <a:r>
              <a:rPr lang="en-US" dirty="0" smtClean="0">
                <a:solidFill>
                  <a:srgbClr val="990000"/>
                </a:solidFill>
              </a:rPr>
              <a:t>Annual International Symposium on </a:t>
            </a:r>
            <a:r>
              <a:rPr lang="en-US" dirty="0" err="1" smtClean="0">
                <a:solidFill>
                  <a:srgbClr val="990000"/>
                </a:solidFill>
              </a:rPr>
              <a:t>Microarchitecture</a:t>
            </a:r>
            <a:r>
              <a:rPr lang="en-US" dirty="0" smtClean="0">
                <a:solidFill>
                  <a:srgbClr val="990000"/>
                </a:solidFill>
              </a:rPr>
              <a:t> (MICRO), December 2003.</a:t>
            </a:r>
            <a:endParaRPr lang="en-US" dirty="0">
              <a:solidFill>
                <a:srgbClr val="990000"/>
              </a:solidFill>
            </a:endParaRPr>
          </a:p>
        </p:txBody>
      </p:sp>
      <p:sp>
        <p:nvSpPr>
          <p:cNvPr id="6" name="TextBox 5"/>
          <p:cNvSpPr txBox="1"/>
          <p:nvPr/>
        </p:nvSpPr>
        <p:spPr>
          <a:xfrm>
            <a:off x="152400" y="6324600"/>
            <a:ext cx="6665030" cy="369332"/>
          </a:xfrm>
          <a:prstGeom prst="rect">
            <a:avLst/>
          </a:prstGeom>
          <a:noFill/>
        </p:spPr>
        <p:txBody>
          <a:bodyPr wrap="none" rtlCol="0">
            <a:spAutoFit/>
          </a:bodyPr>
          <a:lstStyle/>
          <a:p>
            <a:r>
              <a:rPr lang="en-US" dirty="0" smtClean="0"/>
              <a:t>Slides mostly directly from the authors’ conference presentation</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en-US" altLang="ko-KR">
                <a:ea typeface="굴림" pitchFamily="34" charset="-127"/>
              </a:rPr>
              <a:t>Motivation</a:t>
            </a:r>
          </a:p>
        </p:txBody>
      </p:sp>
      <p:sp>
        <p:nvSpPr>
          <p:cNvPr id="47107" name="Rectangle 1027"/>
          <p:cNvSpPr>
            <a:spLocks noGrp="1" noChangeArrowheads="1"/>
          </p:cNvSpPr>
          <p:nvPr>
            <p:ph type="body" idx="1"/>
          </p:nvPr>
        </p:nvSpPr>
        <p:spPr>
          <a:xfrm>
            <a:off x="381000" y="1295400"/>
            <a:ext cx="8763000" cy="5029200"/>
          </a:xfrm>
        </p:spPr>
        <p:txBody>
          <a:bodyPr/>
          <a:lstStyle/>
          <a:p>
            <a:pPr marL="457200" indent="-457200">
              <a:lnSpc>
                <a:spcPct val="80000"/>
              </a:lnSpc>
              <a:buFontTx/>
              <a:buNone/>
            </a:pPr>
            <a:r>
              <a:rPr lang="en-US" altLang="ko-KR">
                <a:ea typeface="굴림" pitchFamily="34" charset="-127"/>
              </a:rPr>
              <a:t>Large Cache Design</a:t>
            </a:r>
          </a:p>
          <a:p>
            <a:pPr marL="457200" indent="-457200">
              <a:lnSpc>
                <a:spcPct val="80000"/>
              </a:lnSpc>
            </a:pPr>
            <a:r>
              <a:rPr lang="en-US" altLang="ko-KR">
                <a:ea typeface="굴림" pitchFamily="34" charset="-127"/>
              </a:rPr>
              <a:t>L2/L3 growing (e.g., 3 MB in Itanium II)</a:t>
            </a:r>
          </a:p>
          <a:p>
            <a:pPr marL="457200" indent="-457200">
              <a:lnSpc>
                <a:spcPct val="80000"/>
              </a:lnSpc>
            </a:pPr>
            <a:r>
              <a:rPr lang="en-US" altLang="ko-KR">
                <a:ea typeface="굴림" pitchFamily="34" charset="-127"/>
              </a:rPr>
              <a:t>Wire-delay becoming dominant in access time</a:t>
            </a:r>
          </a:p>
          <a:p>
            <a:pPr marL="457200" indent="-457200">
              <a:lnSpc>
                <a:spcPct val="80000"/>
              </a:lnSpc>
            </a:pPr>
            <a:endParaRPr lang="ko-KR" altLang="en-US">
              <a:ea typeface="굴림" pitchFamily="34" charset="-127"/>
            </a:endParaRPr>
          </a:p>
          <a:p>
            <a:pPr marL="457200" indent="-457200">
              <a:lnSpc>
                <a:spcPct val="80000"/>
              </a:lnSpc>
              <a:buFontTx/>
              <a:buNone/>
            </a:pPr>
            <a:r>
              <a:rPr lang="en-US" altLang="ko-KR">
                <a:ea typeface="굴림" pitchFamily="34" charset="-127"/>
              </a:rPr>
              <a:t>Conventional large-cache</a:t>
            </a:r>
          </a:p>
          <a:p>
            <a:pPr marL="457200" indent="-457200">
              <a:lnSpc>
                <a:spcPct val="80000"/>
              </a:lnSpc>
            </a:pPr>
            <a:r>
              <a:rPr lang="en-US" altLang="ko-KR">
                <a:ea typeface="굴림" pitchFamily="34" charset="-127"/>
              </a:rPr>
              <a:t>Many subarrays =&gt; wide range of access times</a:t>
            </a:r>
          </a:p>
          <a:p>
            <a:pPr marL="457200" indent="-457200">
              <a:lnSpc>
                <a:spcPct val="80000"/>
              </a:lnSpc>
            </a:pPr>
            <a:r>
              <a:rPr lang="en-US" altLang="ko-KR">
                <a:ea typeface="굴림" pitchFamily="34" charset="-127"/>
              </a:rPr>
              <a:t>Uniform cache access =&gt; access-time of </a:t>
            </a:r>
            <a:r>
              <a:rPr lang="en-US" altLang="ko-KR" i="1">
                <a:ea typeface="굴림" pitchFamily="34" charset="-127"/>
              </a:rPr>
              <a:t>slowest</a:t>
            </a:r>
            <a:r>
              <a:rPr lang="en-US" altLang="ko-KR">
                <a:ea typeface="굴림" pitchFamily="34" charset="-127"/>
              </a:rPr>
              <a:t> subarray</a:t>
            </a:r>
          </a:p>
          <a:p>
            <a:pPr marL="457200" indent="-457200">
              <a:lnSpc>
                <a:spcPct val="80000"/>
              </a:lnSpc>
            </a:pPr>
            <a:r>
              <a:rPr lang="en-US" altLang="ko-KR">
                <a:ea typeface="굴림" pitchFamily="34" charset="-127"/>
              </a:rPr>
              <a:t>Oblivious to access-frequency of data</a:t>
            </a:r>
          </a:p>
          <a:p>
            <a:pPr marL="457200" indent="-457200">
              <a:lnSpc>
                <a:spcPct val="80000"/>
              </a:lnSpc>
              <a:buFontTx/>
              <a:buNone/>
            </a:pPr>
            <a:r>
              <a:rPr lang="en-US" altLang="ko-KR">
                <a:ea typeface="굴림" pitchFamily="34" charset="-127"/>
              </a:rPr>
              <a:t>	</a:t>
            </a:r>
          </a:p>
          <a:p>
            <a:pPr marL="457200" indent="-457200">
              <a:lnSpc>
                <a:spcPct val="80000"/>
              </a:lnSpc>
              <a:buFontTx/>
              <a:buNone/>
            </a:pPr>
            <a:endParaRPr lang="en-US" altLang="ko-KR">
              <a:ea typeface="굴림" pitchFamily="34" charset="-127"/>
            </a:endParaRPr>
          </a:p>
        </p:txBody>
      </p:sp>
      <p:sp>
        <p:nvSpPr>
          <p:cNvPr id="47131" name="Text Box 1051"/>
          <p:cNvSpPr txBox="1">
            <a:spLocks noChangeArrowheads="1"/>
          </p:cNvSpPr>
          <p:nvPr/>
        </p:nvSpPr>
        <p:spPr bwMode="auto">
          <a:xfrm>
            <a:off x="304800" y="6096000"/>
            <a:ext cx="8534400" cy="457200"/>
          </a:xfrm>
          <a:prstGeom prst="rect">
            <a:avLst/>
          </a:prstGeom>
          <a:noFill/>
          <a:ln w="9525">
            <a:noFill/>
            <a:miter lim="800000"/>
            <a:headEnd/>
            <a:tailEnd/>
          </a:ln>
          <a:effectLst/>
        </p:spPr>
        <p:txBody>
          <a:bodyPr>
            <a:spAutoFit/>
          </a:bodyPr>
          <a:lstStyle/>
          <a:p>
            <a:pPr algn="ctr"/>
            <a:r>
              <a:rPr lang="en-US" altLang="ko-KR">
                <a:solidFill>
                  <a:schemeClr val="accent2"/>
                </a:solidFill>
                <a:ea typeface="굴림" pitchFamily="34" charset="-127"/>
              </a:rPr>
              <a:t>Want often-accessed data faster: improve access time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p:txBody>
          <a:bodyPr/>
          <a:lstStyle/>
          <a:p>
            <a:r>
              <a:rPr lang="en-US" altLang="ko-KR">
                <a:ea typeface="굴림" pitchFamily="34" charset="-127"/>
              </a:rPr>
              <a:t>Previous work: NUCA (ASPLOS ’02)</a:t>
            </a:r>
          </a:p>
        </p:txBody>
      </p:sp>
      <p:sp>
        <p:nvSpPr>
          <p:cNvPr id="184323" name="Rectangle 1027"/>
          <p:cNvSpPr>
            <a:spLocks noGrp="1" noChangeArrowheads="1"/>
          </p:cNvSpPr>
          <p:nvPr>
            <p:ph type="body" idx="1"/>
          </p:nvPr>
        </p:nvSpPr>
        <p:spPr>
          <a:xfrm>
            <a:off x="381000" y="1295400"/>
            <a:ext cx="8382000" cy="5029200"/>
          </a:xfrm>
        </p:spPr>
        <p:txBody>
          <a:bodyPr/>
          <a:lstStyle/>
          <a:p>
            <a:pPr marL="457200" indent="-457200">
              <a:buFontTx/>
              <a:buNone/>
            </a:pPr>
            <a:r>
              <a:rPr lang="en-US" altLang="ko-KR">
                <a:ea typeface="굴림" pitchFamily="34" charset="-127"/>
              </a:rPr>
              <a:t>Pioneered </a:t>
            </a:r>
            <a:r>
              <a:rPr lang="en-US" altLang="ko-KR">
                <a:solidFill>
                  <a:schemeClr val="accent2"/>
                </a:solidFill>
                <a:ea typeface="굴림" pitchFamily="34" charset="-127"/>
              </a:rPr>
              <a:t>N</a:t>
            </a:r>
            <a:r>
              <a:rPr lang="en-US" altLang="ko-KR">
                <a:ea typeface="굴림" pitchFamily="34" charset="-127"/>
              </a:rPr>
              <a:t>on-</a:t>
            </a:r>
            <a:r>
              <a:rPr lang="en-US" altLang="ko-KR">
                <a:solidFill>
                  <a:schemeClr val="accent2"/>
                </a:solidFill>
                <a:ea typeface="굴림" pitchFamily="34" charset="-127"/>
              </a:rPr>
              <a:t>U</a:t>
            </a:r>
            <a:r>
              <a:rPr lang="en-US" altLang="ko-KR">
                <a:ea typeface="굴림" pitchFamily="34" charset="-127"/>
              </a:rPr>
              <a:t>niform </a:t>
            </a:r>
            <a:r>
              <a:rPr lang="en-US" altLang="ko-KR">
                <a:solidFill>
                  <a:schemeClr val="accent2"/>
                </a:solidFill>
                <a:ea typeface="굴림" pitchFamily="34" charset="-127"/>
              </a:rPr>
              <a:t>C</a:t>
            </a:r>
            <a:r>
              <a:rPr lang="en-US" altLang="ko-KR">
                <a:ea typeface="굴림" pitchFamily="34" charset="-127"/>
              </a:rPr>
              <a:t>ache </a:t>
            </a:r>
            <a:r>
              <a:rPr lang="en-US" altLang="ko-KR">
                <a:solidFill>
                  <a:schemeClr val="accent2"/>
                </a:solidFill>
                <a:ea typeface="굴림" pitchFamily="34" charset="-127"/>
              </a:rPr>
              <a:t>A</a:t>
            </a:r>
            <a:r>
              <a:rPr lang="en-US" altLang="ko-KR">
                <a:ea typeface="굴림" pitchFamily="34" charset="-127"/>
              </a:rPr>
              <a:t>rchitecture</a:t>
            </a:r>
          </a:p>
          <a:p>
            <a:pPr marL="457200" indent="-457200"/>
            <a:endParaRPr lang="ko-KR" altLang="en-US">
              <a:ea typeface="굴림" pitchFamily="34" charset="-127"/>
            </a:endParaRPr>
          </a:p>
          <a:p>
            <a:pPr marL="457200" indent="-457200">
              <a:buFontTx/>
              <a:buNone/>
            </a:pPr>
            <a:r>
              <a:rPr lang="en-US" altLang="ko-KR">
                <a:ea typeface="굴림" pitchFamily="34" charset="-127"/>
              </a:rPr>
              <a:t>Access time: Divides cache into many distance-groups</a:t>
            </a:r>
          </a:p>
          <a:p>
            <a:pPr marL="457200" indent="-457200"/>
            <a:r>
              <a:rPr lang="en-US" altLang="ko-KR">
                <a:ea typeface="굴림" pitchFamily="34" charset="-127"/>
              </a:rPr>
              <a:t>D-group closer to core =&gt; faster access time</a:t>
            </a:r>
          </a:p>
          <a:p>
            <a:pPr marL="457200" indent="-457200"/>
            <a:endParaRPr lang="en-US" altLang="ko-KR">
              <a:ea typeface="굴림" pitchFamily="34" charset="-127"/>
            </a:endParaRPr>
          </a:p>
          <a:p>
            <a:pPr marL="457200" indent="-457200">
              <a:buFontTx/>
              <a:buNone/>
            </a:pPr>
            <a:r>
              <a:rPr lang="en-US" altLang="ko-KR">
                <a:ea typeface="굴림" pitchFamily="34" charset="-127"/>
              </a:rPr>
              <a:t>Data Mapping: conventional </a:t>
            </a:r>
          </a:p>
          <a:p>
            <a:pPr marL="457200" indent="-457200"/>
            <a:r>
              <a:rPr lang="en-US" altLang="ko-KR">
                <a:ea typeface="굴림" pitchFamily="34" charset="-127"/>
              </a:rPr>
              <a:t>Set determined by block index; each set has n-ways</a:t>
            </a:r>
          </a:p>
          <a:p>
            <a:pPr marL="457200" indent="-457200"/>
            <a:endParaRPr lang="en-US" altLang="ko-KR">
              <a:ea typeface="굴림" pitchFamily="34" charset="-127"/>
            </a:endParaRPr>
          </a:p>
          <a:p>
            <a:pPr marL="457200" indent="-457200">
              <a:buFontTx/>
              <a:buNone/>
            </a:pPr>
            <a:r>
              <a:rPr lang="en-US" altLang="ko-KR">
                <a:ea typeface="굴림" pitchFamily="34" charset="-127"/>
              </a:rPr>
              <a:t>Within a set, place frequently-accessed data in fast d-group</a:t>
            </a:r>
          </a:p>
          <a:p>
            <a:pPr marL="457200" indent="-457200"/>
            <a:r>
              <a:rPr lang="en-US" altLang="ko-KR">
                <a:ea typeface="굴림" pitchFamily="34" charset="-127"/>
              </a:rPr>
              <a:t>Place blocks in farthest way; bubble closer if needed</a:t>
            </a:r>
            <a:r>
              <a:rPr lang="en-US" altLang="ko-KR" sz="2600">
                <a:solidFill>
                  <a:schemeClr val="accent2"/>
                </a:solidFill>
                <a:ea typeface="굴림" pitchFamily="34" charset="-127"/>
              </a:rPr>
              <a:t> </a:t>
            </a:r>
            <a:endParaRPr lang="en-US" altLang="ko-KR">
              <a:ea typeface="굴림" pitchFamily="34" charset="-127"/>
            </a:endParaRPr>
          </a:p>
          <a:p>
            <a:pPr marL="457200" indent="-457200">
              <a:buFontTx/>
              <a:buNone/>
            </a:pPr>
            <a:endParaRPr lang="en-US" altLang="ko-KR">
              <a:ea typeface="굴림" pitchFamily="34" charset="-127"/>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sp>
        <p:nvSpPr>
          <p:cNvPr id="192516" name="Rectangle 4"/>
          <p:cNvSpPr>
            <a:spLocks noGrp="1" noChangeArrowheads="1"/>
          </p:cNvSpPr>
          <p:nvPr>
            <p:ph type="body" idx="1"/>
          </p:nvPr>
        </p:nvSpPr>
        <p:spPr>
          <a:xfrm>
            <a:off x="377825" y="5391150"/>
            <a:ext cx="8382000" cy="1328738"/>
          </a:xfrm>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grpSp>
        <p:nvGrpSpPr>
          <p:cNvPr id="2" name="Group 90"/>
          <p:cNvGrpSpPr>
            <a:grpSpLocks/>
          </p:cNvGrpSpPr>
          <p:nvPr/>
        </p:nvGrpSpPr>
        <p:grpSpPr bwMode="auto">
          <a:xfrm>
            <a:off x="390525" y="1862138"/>
            <a:ext cx="7023100" cy="2892425"/>
            <a:chOff x="370" y="1457"/>
            <a:chExt cx="4424" cy="1822"/>
          </a:xfrm>
        </p:grpSpPr>
        <p:grpSp>
          <p:nvGrpSpPr>
            <p:cNvPr id="3" name="Group 82"/>
            <p:cNvGrpSpPr>
              <a:grpSpLocks/>
            </p:cNvGrpSpPr>
            <p:nvPr/>
          </p:nvGrpSpPr>
          <p:grpSpPr bwMode="auto">
            <a:xfrm>
              <a:off x="1308" y="1457"/>
              <a:ext cx="1438" cy="1822"/>
              <a:chOff x="1308" y="1457"/>
              <a:chExt cx="1438" cy="1822"/>
            </a:xfrm>
          </p:grpSpPr>
          <p:sp>
            <p:nvSpPr>
              <p:cNvPr id="192517" name="Rectangle 5"/>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192561" name="Rectangle 49"/>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192566" name="Rectangle 54"/>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2567" name="Rectangle 55"/>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69" name="Rectangle 57"/>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2570" name="Rectangle 58"/>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75" name="Rectangle 63"/>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2576" name="Rectangle 64"/>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192578" name="Rectangle 66"/>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192579" name="Rectangle 67"/>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81" name="Rectangle 69"/>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192582" name="Rectangle 70"/>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84" name="Rectangle 72"/>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192585" name="Rectangle 73"/>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87" name="Rectangle 75"/>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192588" name="Rectangle 76"/>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89" name="Line 77"/>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2590" name="Text Box 78"/>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192591" name="Text Box 79"/>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192592" name="Text Box 80"/>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192595" name="Text Box 83"/>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192596" name="Text Box 84"/>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192601" name="Text Box 89"/>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192603" name="Line 91"/>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92604" name="Text Box 92"/>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a:t>
            </a:r>
            <a:endParaRPr lang="en-US" dirty="0"/>
          </a:p>
        </p:txBody>
      </p:sp>
      <p:pic>
        <p:nvPicPr>
          <p:cNvPr id="307204" name="Picture 4"/>
          <p:cNvPicPr>
            <a:picLocks noChangeAspect="1" noChangeArrowheads="1"/>
          </p:cNvPicPr>
          <p:nvPr/>
        </p:nvPicPr>
        <p:blipFill>
          <a:blip r:embed="rId2"/>
          <a:srcRect/>
          <a:stretch>
            <a:fillRect/>
          </a:stretch>
        </p:blipFill>
        <p:spPr bwMode="auto">
          <a:xfrm>
            <a:off x="228600" y="990600"/>
            <a:ext cx="5474887" cy="4733925"/>
          </a:xfrm>
          <a:prstGeom prst="rect">
            <a:avLst/>
          </a:prstGeom>
          <a:noFill/>
          <a:ln w="9525" cap="flat" cmpd="sng">
            <a:noFill/>
            <a:prstDash val="solid"/>
            <a:miter lim="800000"/>
            <a:headEnd type="none" w="lg" len="med"/>
            <a:tailEnd type="none" w="lg" len="med"/>
          </a:ln>
          <a:effectLst/>
        </p:spPr>
      </p:pic>
      <p:sp>
        <p:nvSpPr>
          <p:cNvPr id="6" name="Rectangle 5"/>
          <p:cNvSpPr/>
          <p:nvPr/>
        </p:nvSpPr>
        <p:spPr bwMode="auto">
          <a:xfrm>
            <a:off x="1600200" y="1524000"/>
            <a:ext cx="3048000" cy="1524000"/>
          </a:xfrm>
          <a:prstGeom prst="rect">
            <a:avLst/>
          </a:prstGeom>
          <a:solidFill>
            <a:srgbClr val="92D050">
              <a:alpha val="29000"/>
            </a:srgbClr>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70C0"/>
              </a:solidFill>
              <a:effectLst/>
              <a:latin typeface="Arial" charset="0"/>
            </a:endParaRPr>
          </a:p>
        </p:txBody>
      </p:sp>
      <p:sp>
        <p:nvSpPr>
          <p:cNvPr id="7" name="Rectangle 6"/>
          <p:cNvSpPr/>
          <p:nvPr/>
        </p:nvSpPr>
        <p:spPr bwMode="auto">
          <a:xfrm>
            <a:off x="1600200" y="3048000"/>
            <a:ext cx="3048000" cy="1524000"/>
          </a:xfrm>
          <a:prstGeom prst="rect">
            <a:avLst/>
          </a:prstGeom>
          <a:solidFill>
            <a:srgbClr val="FFFF00">
              <a:alpha val="29000"/>
            </a:srgbClr>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70C0"/>
              </a:solidFill>
              <a:effectLst/>
              <a:latin typeface="Arial" charset="0"/>
            </a:endParaRPr>
          </a:p>
        </p:txBody>
      </p:sp>
      <p:cxnSp>
        <p:nvCxnSpPr>
          <p:cNvPr id="10" name="Straight Arrow Connector 9"/>
          <p:cNvCxnSpPr>
            <a:stCxn id="7" idx="0"/>
          </p:cNvCxnSpPr>
          <p:nvPr/>
        </p:nvCxnSpPr>
        <p:spPr bwMode="auto">
          <a:xfrm rot="16200000" flipV="1">
            <a:off x="1714500" y="1638300"/>
            <a:ext cx="1447800" cy="1371600"/>
          </a:xfrm>
          <a:prstGeom prst="straightConnector1">
            <a:avLst/>
          </a:prstGeom>
          <a:solidFill>
            <a:schemeClr val="accent1"/>
          </a:solidFill>
          <a:ln w="38100" cap="flat" cmpd="sng" algn="ctr">
            <a:solidFill>
              <a:srgbClr val="990000"/>
            </a:solidFill>
            <a:prstDash val="solid"/>
            <a:round/>
            <a:headEnd type="arrow" w="lg" len="med"/>
            <a:tailEnd type="arrow"/>
          </a:ln>
          <a:effectLst/>
        </p:spPr>
      </p:cxnSp>
      <p:sp>
        <p:nvSpPr>
          <p:cNvPr id="14" name="Content Placeholder 13"/>
          <p:cNvSpPr>
            <a:spLocks noGrp="1"/>
          </p:cNvSpPr>
          <p:nvPr>
            <p:ph sz="half" idx="2"/>
          </p:nvPr>
        </p:nvSpPr>
        <p:spPr>
          <a:xfrm>
            <a:off x="5257800" y="2286000"/>
            <a:ext cx="3886200" cy="4572000"/>
          </a:xfrm>
        </p:spPr>
        <p:txBody>
          <a:bodyPr/>
          <a:lstStyle/>
          <a:p>
            <a:r>
              <a:rPr lang="en-US" b="1" dirty="0" smtClean="0">
                <a:solidFill>
                  <a:srgbClr val="C00000"/>
                </a:solidFill>
              </a:rPr>
              <a:t>Where something is matters</a:t>
            </a:r>
          </a:p>
          <a:p>
            <a:endParaRPr lang="en-US" b="1" dirty="0" smtClean="0">
              <a:solidFill>
                <a:srgbClr val="C00000"/>
              </a:solidFill>
            </a:endParaRPr>
          </a:p>
          <a:p>
            <a:r>
              <a:rPr lang="en-US" b="1" dirty="0" smtClean="0">
                <a:solidFill>
                  <a:srgbClr val="C00000"/>
                </a:solidFill>
              </a:rPr>
              <a:t>More time for longer distances</a:t>
            </a:r>
          </a:p>
        </p:txBody>
      </p:sp>
      <p:sp>
        <p:nvSpPr>
          <p:cNvPr id="15" name="Flowchart: Merge 14"/>
          <p:cNvSpPr/>
          <p:nvPr/>
        </p:nvSpPr>
        <p:spPr bwMode="auto">
          <a:xfrm>
            <a:off x="1600200" y="1371600"/>
            <a:ext cx="228600" cy="228600"/>
          </a:xfrm>
          <a:prstGeom prst="flowChartMerge">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Flowchart: Merge 15"/>
          <p:cNvSpPr/>
          <p:nvPr/>
        </p:nvSpPr>
        <p:spPr bwMode="auto">
          <a:xfrm>
            <a:off x="2819400" y="2590800"/>
            <a:ext cx="228600" cy="228600"/>
          </a:xfrm>
          <a:prstGeom prst="flowChartMerge">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sp>
        <p:nvSpPr>
          <p:cNvPr id="194563" name="Rectangle 3"/>
          <p:cNvSpPr>
            <a:spLocks noGrp="1" noChangeArrowheads="1"/>
          </p:cNvSpPr>
          <p:nvPr>
            <p:ph type="body" idx="1"/>
          </p:nvPr>
        </p:nvSpPr>
        <p:spPr>
          <a:xfrm>
            <a:off x="377825" y="5391150"/>
            <a:ext cx="8382000" cy="1328738"/>
          </a:xfrm>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194566"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194567"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194568"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4569"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70"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4571"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72"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4573"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194574"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194575"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76"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194577"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78"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194579"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80"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194581"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82"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4583"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194584"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194585"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194586"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194587"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194588"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194589"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94590"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
        <p:nvSpPr>
          <p:cNvPr id="194591" name="Rectangle 31"/>
          <p:cNvSpPr>
            <a:spLocks noChangeArrowheads="1"/>
          </p:cNvSpPr>
          <p:nvPr/>
        </p:nvSpPr>
        <p:spPr bwMode="auto">
          <a:xfrm>
            <a:off x="2635250" y="451485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196614"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196615"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196616"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6617"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18"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6619"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20"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6621"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196622"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196623"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24"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196625"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26"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196627"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28"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196629"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30"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6631"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196632"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196633"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196634"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196635"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196636"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196637"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96638"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
        <p:nvSpPr>
          <p:cNvPr id="196639" name="Rectangle 31"/>
          <p:cNvSpPr>
            <a:spLocks noChangeArrowheads="1"/>
          </p:cNvSpPr>
          <p:nvPr/>
        </p:nvSpPr>
        <p:spPr bwMode="auto">
          <a:xfrm>
            <a:off x="2635250" y="387985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sp>
        <p:nvSpPr>
          <p:cNvPr id="196642" name="Rectangle 34"/>
          <p:cNvSpPr>
            <a:spLocks noGrp="1" noChangeArrowheads="1"/>
          </p:cNvSpPr>
          <p:nvPr>
            <p:ph type="body" idx="1"/>
          </p:nvPr>
        </p:nvSpPr>
        <p:spPr>
          <a:xfrm>
            <a:off x="377825" y="5391150"/>
            <a:ext cx="8382000" cy="1328738"/>
          </a:xfrm>
          <a:noFill/>
          <a:ln/>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198662"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198663"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198664"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8665"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66"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8667"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68"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8669"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198670"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198671"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72"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198673"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74"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198675"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76"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198677"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78"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8679"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198680"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198681"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198682"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198683"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198684"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198685"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98686"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
        <p:nvSpPr>
          <p:cNvPr id="198687" name="Rectangle 31"/>
          <p:cNvSpPr>
            <a:spLocks noChangeArrowheads="1"/>
          </p:cNvSpPr>
          <p:nvPr/>
        </p:nvSpPr>
        <p:spPr bwMode="auto">
          <a:xfrm>
            <a:off x="2635250" y="276860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sp>
        <p:nvSpPr>
          <p:cNvPr id="198690" name="Rectangle 34"/>
          <p:cNvSpPr>
            <a:spLocks noGrp="1" noChangeArrowheads="1"/>
          </p:cNvSpPr>
          <p:nvPr>
            <p:ph type="body" idx="1"/>
          </p:nvPr>
        </p:nvSpPr>
        <p:spPr>
          <a:xfrm>
            <a:off x="377825" y="5391150"/>
            <a:ext cx="8382000" cy="1328738"/>
          </a:xfrm>
          <a:noFill/>
          <a:ln/>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sp>
        <p:nvSpPr>
          <p:cNvPr id="200732"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200733"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200734"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
        <p:nvSpPr>
          <p:cNvPr id="200735" name="Rectangle 31"/>
          <p:cNvSpPr>
            <a:spLocks noChangeArrowheads="1"/>
          </p:cNvSpPr>
          <p:nvPr/>
        </p:nvSpPr>
        <p:spPr bwMode="auto">
          <a:xfrm>
            <a:off x="2628900" y="208915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200710"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0711"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200712"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0713"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14"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0715"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16"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0717"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200718"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200719"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20"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200721"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22"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200723"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24"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200725"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26"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200727"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200728"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200729"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200730"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200731"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200736" name="Rectangle 32"/>
          <p:cNvSpPr>
            <a:spLocks noChangeArrowheads="1"/>
          </p:cNvSpPr>
          <p:nvPr/>
        </p:nvSpPr>
        <p:spPr bwMode="auto">
          <a:xfrm>
            <a:off x="2635250" y="208280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sp>
        <p:nvSpPr>
          <p:cNvPr id="200738" name="Rectangle 34"/>
          <p:cNvSpPr>
            <a:spLocks noGrp="1" noChangeArrowheads="1"/>
          </p:cNvSpPr>
          <p:nvPr>
            <p:ph type="body" idx="1"/>
          </p:nvPr>
        </p:nvSpPr>
        <p:spPr>
          <a:xfrm>
            <a:off x="377825" y="5391150"/>
            <a:ext cx="8382000" cy="1328738"/>
          </a:xfrm>
          <a:noFill/>
          <a:ln/>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sp>
        <p:nvSpPr>
          <p:cNvPr id="202755" name="Rectangle 3"/>
          <p:cNvSpPr>
            <a:spLocks noGrp="1" noChangeArrowheads="1"/>
          </p:cNvSpPr>
          <p:nvPr>
            <p:ph type="body" idx="1"/>
          </p:nvPr>
        </p:nvSpPr>
        <p:spPr>
          <a:xfrm>
            <a:off x="377825" y="5924550"/>
            <a:ext cx="8382000" cy="501650"/>
          </a:xfrm>
        </p:spPr>
        <p:txBody>
          <a:bodyPr/>
          <a:lstStyle/>
          <a:p>
            <a:pPr algn="ctr">
              <a:buFontTx/>
              <a:buNone/>
            </a:pPr>
            <a:r>
              <a:rPr lang="en-US" altLang="ko-KR">
                <a:solidFill>
                  <a:schemeClr val="accent2"/>
                </a:solidFill>
                <a:ea typeface="굴림" pitchFamily="34" charset="-127"/>
              </a:rPr>
              <a:t>Want to change restriction; more flexible data-placement</a:t>
            </a:r>
            <a:endParaRPr lang="en-US">
              <a:solidFill>
                <a:schemeClr val="accent2"/>
              </a:solidFill>
              <a:ea typeface="굴림" pitchFamily="34" charset="-127"/>
            </a:endParaRPr>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202758"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202759"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202760"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2761"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62"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2763"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64"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2765"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202766"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202767"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68"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202769"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70"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202771"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72"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202773"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74"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202775"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202776"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202777"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202778"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202779"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202780"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202781"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202782"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ltLang="ko-KR">
                <a:ea typeface="굴림" pitchFamily="34" charset="-127"/>
              </a:rPr>
              <a:t>NUCA</a:t>
            </a:r>
          </a:p>
        </p:txBody>
      </p:sp>
      <p:sp>
        <p:nvSpPr>
          <p:cNvPr id="204803" name="Rectangle 3"/>
          <p:cNvSpPr>
            <a:spLocks noGrp="1" noChangeArrowheads="1"/>
          </p:cNvSpPr>
          <p:nvPr>
            <p:ph type="body" idx="1"/>
          </p:nvPr>
        </p:nvSpPr>
        <p:spPr>
          <a:xfrm>
            <a:off x="214313" y="1116013"/>
            <a:ext cx="8763000" cy="5395912"/>
          </a:xfrm>
        </p:spPr>
        <p:txBody>
          <a:bodyPr/>
          <a:lstStyle/>
          <a:p>
            <a:pPr marL="457200" indent="-457200">
              <a:lnSpc>
                <a:spcPct val="80000"/>
              </a:lnSpc>
              <a:buFontTx/>
              <a:buNone/>
            </a:pPr>
            <a:r>
              <a:rPr lang="en-US" altLang="ko-KR" sz="2600">
                <a:solidFill>
                  <a:schemeClr val="accent2"/>
                </a:solidFill>
                <a:ea typeface="굴림" pitchFamily="34" charset="-127"/>
              </a:rPr>
              <a:t> </a:t>
            </a:r>
            <a:endParaRPr lang="en-US" altLang="ko-KR" sz="2600">
              <a:ea typeface="굴림" pitchFamily="34" charset="-127"/>
            </a:endParaRPr>
          </a:p>
          <a:p>
            <a:pPr marL="457200" indent="-457200">
              <a:lnSpc>
                <a:spcPct val="80000"/>
              </a:lnSpc>
              <a:buFontTx/>
              <a:buNone/>
            </a:pPr>
            <a:r>
              <a:rPr lang="en-US" altLang="ko-KR">
                <a:ea typeface="굴림" pitchFamily="34" charset="-127"/>
              </a:rPr>
              <a:t>Artificial coupling between s-a way # and d-group</a:t>
            </a:r>
          </a:p>
          <a:p>
            <a:pPr marL="457200" indent="-457200">
              <a:lnSpc>
                <a:spcPct val="80000"/>
              </a:lnSpc>
            </a:pPr>
            <a:r>
              <a:rPr lang="en-US" altLang="ko-KR">
                <a:ea typeface="굴림" pitchFamily="34" charset="-127"/>
              </a:rPr>
              <a:t>Only one way in each set can be in fastest d-group</a:t>
            </a:r>
          </a:p>
          <a:p>
            <a:pPr marL="914400" lvl="1" indent="-457200">
              <a:lnSpc>
                <a:spcPct val="80000"/>
              </a:lnSpc>
            </a:pPr>
            <a:r>
              <a:rPr lang="en-US" altLang="ko-KR">
                <a:ea typeface="굴림" pitchFamily="34" charset="-127"/>
              </a:rPr>
              <a:t>Hot sets have &gt; 1  frequently-accessed way </a:t>
            </a:r>
          </a:p>
          <a:p>
            <a:pPr marL="914400" lvl="1" indent="-457200">
              <a:lnSpc>
                <a:spcPct val="80000"/>
              </a:lnSpc>
            </a:pPr>
            <a:r>
              <a:rPr lang="en-US" altLang="ko-KR">
                <a:ea typeface="굴림" pitchFamily="34" charset="-127"/>
              </a:rPr>
              <a:t>Hot sets can place only one way in fastest d-group	</a:t>
            </a:r>
          </a:p>
          <a:p>
            <a:pPr marL="914400" lvl="1" indent="-457200">
              <a:lnSpc>
                <a:spcPct val="80000"/>
              </a:lnSpc>
            </a:pPr>
            <a:endParaRPr lang="en-US" altLang="ko-KR">
              <a:ea typeface="굴림" pitchFamily="34" charset="-127"/>
            </a:endParaRPr>
          </a:p>
          <a:p>
            <a:pPr marL="457200" indent="-457200">
              <a:lnSpc>
                <a:spcPct val="80000"/>
              </a:lnSpc>
              <a:buFontTx/>
              <a:buNone/>
            </a:pPr>
            <a:r>
              <a:rPr lang="en-US" altLang="ko-KR">
                <a:ea typeface="굴림" pitchFamily="34" charset="-127"/>
              </a:rPr>
              <a:t>Swapping of blocks is bandwidth- and energy-hungry</a:t>
            </a:r>
          </a:p>
          <a:p>
            <a:pPr marL="457200" indent="-457200">
              <a:lnSpc>
                <a:spcPct val="80000"/>
              </a:lnSpc>
            </a:pPr>
            <a:r>
              <a:rPr lang="en-US" altLang="ko-KR">
                <a:ea typeface="굴림" pitchFamily="34" charset="-127"/>
              </a:rPr>
              <a:t>D-NUCA uses a switched network for fast swaps</a:t>
            </a:r>
          </a:p>
          <a:p>
            <a:pPr marL="457200" indent="-457200">
              <a:lnSpc>
                <a:spcPct val="80000"/>
              </a:lnSpc>
              <a:buFontTx/>
              <a:buNone/>
            </a:pPr>
            <a:endParaRPr lang="en-US" altLang="ko-KR">
              <a:ea typeface="굴림" pitchFamily="34" charset="-127"/>
            </a:endParaRPr>
          </a:p>
          <a:p>
            <a:pPr marL="457200" indent="-457200">
              <a:lnSpc>
                <a:spcPct val="80000"/>
              </a:lnSpc>
            </a:pPr>
            <a:endParaRPr lang="en-US" altLang="ko-KR">
              <a:ea typeface="굴림" pitchFamily="34" charset="-127"/>
            </a:endParaRPr>
          </a:p>
          <a:p>
            <a:pPr marL="457200" indent="-457200">
              <a:lnSpc>
                <a:spcPct val="80000"/>
              </a:lnSpc>
              <a:buFontTx/>
              <a:buNone/>
            </a:pPr>
            <a:endParaRPr lang="en-US" altLang="ko-KR" sz="2600">
              <a:solidFill>
                <a:schemeClr val="accent2"/>
              </a:solidFill>
              <a:ea typeface="굴림" pitchFamily="34" charset="-127"/>
            </a:endParaRPr>
          </a:p>
        </p:txBody>
      </p:sp>
    </p:spTree>
  </p:cSld>
  <p:clrMapOvr>
    <a:masterClrMapping/>
  </p:clrMapOvr>
  <p:transition advTm="62048"/>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ltLang="ko-KR">
                <a:ea typeface="굴림" pitchFamily="34" charset="-127"/>
              </a:rPr>
              <a:t>Common Large-cache Techniques</a:t>
            </a:r>
          </a:p>
        </p:txBody>
      </p:sp>
      <p:sp>
        <p:nvSpPr>
          <p:cNvPr id="266243" name="Rectangle 3"/>
          <p:cNvSpPr>
            <a:spLocks noGrp="1" noChangeArrowheads="1"/>
          </p:cNvSpPr>
          <p:nvPr>
            <p:ph type="body" idx="1"/>
          </p:nvPr>
        </p:nvSpPr>
        <p:spPr>
          <a:xfrm>
            <a:off x="214313" y="1116013"/>
            <a:ext cx="8763000" cy="5395912"/>
          </a:xfrm>
        </p:spPr>
        <p:txBody>
          <a:bodyPr/>
          <a:lstStyle/>
          <a:p>
            <a:pPr marL="457200" indent="-457200">
              <a:buFontTx/>
              <a:buNone/>
            </a:pPr>
            <a:r>
              <a:rPr lang="en-US" altLang="ko-KR" sz="2600">
                <a:solidFill>
                  <a:schemeClr val="accent2"/>
                </a:solidFill>
                <a:ea typeface="굴림" pitchFamily="34" charset="-127"/>
              </a:rPr>
              <a:t>Sequential Tag-Data: e.g., Alpha 21164 L2, Itanium II L3</a:t>
            </a:r>
          </a:p>
          <a:p>
            <a:pPr marL="457200" indent="-457200"/>
            <a:r>
              <a:rPr lang="en-US" altLang="ko-KR" sz="2600">
                <a:solidFill>
                  <a:schemeClr val="accent2"/>
                </a:solidFill>
                <a:ea typeface="굴림" pitchFamily="34" charset="-127"/>
              </a:rPr>
              <a:t>Access tag first, and then access only matching data </a:t>
            </a:r>
          </a:p>
          <a:p>
            <a:pPr marL="457200" indent="-457200"/>
            <a:r>
              <a:rPr lang="en-US" altLang="ko-KR" sz="2600">
                <a:solidFill>
                  <a:schemeClr val="accent2"/>
                </a:solidFill>
                <a:ea typeface="굴림" pitchFamily="34" charset="-127"/>
              </a:rPr>
              <a:t>Saves energy compared to parallel access</a:t>
            </a:r>
          </a:p>
          <a:p>
            <a:pPr marL="457200" indent="-457200">
              <a:buFontTx/>
              <a:buNone/>
            </a:pPr>
            <a:endParaRPr lang="en-US" altLang="ko-KR">
              <a:ea typeface="굴림" pitchFamily="34" charset="-127"/>
            </a:endParaRPr>
          </a:p>
          <a:p>
            <a:pPr marL="457200" indent="-457200">
              <a:buFontTx/>
              <a:buNone/>
            </a:pPr>
            <a:r>
              <a:rPr lang="en-US" altLang="ko-KR">
                <a:ea typeface="굴림" pitchFamily="34" charset="-127"/>
              </a:rPr>
              <a:t>Data Layout: </a:t>
            </a:r>
            <a:r>
              <a:rPr lang="en-US" altLang="ko-KR" sz="2600">
                <a:solidFill>
                  <a:schemeClr val="accent2"/>
                </a:solidFill>
                <a:ea typeface="굴림" pitchFamily="34" charset="-127"/>
              </a:rPr>
              <a:t>Itanium II L3</a:t>
            </a:r>
            <a:endParaRPr lang="en-US" altLang="ko-KR">
              <a:ea typeface="굴림" pitchFamily="34" charset="-127"/>
            </a:endParaRPr>
          </a:p>
          <a:p>
            <a:pPr marL="457200" indent="-457200"/>
            <a:r>
              <a:rPr lang="en-US" altLang="ko-KR">
                <a:ea typeface="굴림" pitchFamily="34" charset="-127"/>
              </a:rPr>
              <a:t>Spread a block over many subarrays (e.g., 135 in Itanium II)</a:t>
            </a:r>
          </a:p>
          <a:p>
            <a:pPr marL="457200" indent="-457200"/>
            <a:r>
              <a:rPr lang="en-US" altLang="ko-KR">
                <a:ea typeface="굴림" pitchFamily="34" charset="-127"/>
              </a:rPr>
              <a:t>For area efficiency and hard- and soft-error tolerance</a:t>
            </a:r>
          </a:p>
          <a:p>
            <a:pPr marL="457200" indent="-457200"/>
            <a:endParaRPr lang="en-US" altLang="ko-KR">
              <a:ea typeface="굴림" pitchFamily="34" charset="-127"/>
            </a:endParaRPr>
          </a:p>
          <a:p>
            <a:pPr marL="457200" indent="-457200" algn="ctr">
              <a:buFontTx/>
              <a:buNone/>
            </a:pPr>
            <a:r>
              <a:rPr lang="en-US" altLang="ko-KR">
                <a:ea typeface="굴림" pitchFamily="34" charset="-127"/>
              </a:rPr>
              <a:t>These issues are important for large caches</a:t>
            </a:r>
          </a:p>
          <a:p>
            <a:pPr marL="457200" indent="-457200"/>
            <a:endParaRPr lang="en-US" altLang="ko-KR">
              <a:ea typeface="굴림" pitchFamily="34" charset="-127"/>
            </a:endParaRPr>
          </a:p>
          <a:p>
            <a:pPr marL="457200" indent="-457200">
              <a:buFontTx/>
              <a:buNone/>
            </a:pPr>
            <a:endParaRPr lang="en-US" altLang="ko-KR" sz="2600">
              <a:solidFill>
                <a:schemeClr val="accent2"/>
              </a:solidFill>
              <a:ea typeface="굴림" pitchFamily="34" charset="-127"/>
            </a:endParaRPr>
          </a:p>
        </p:txBody>
      </p:sp>
    </p:spTree>
  </p:cSld>
  <p:clrMapOvr>
    <a:masterClrMapping/>
  </p:clrMapOvr>
  <p:transition advTm="62048"/>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ltLang="ko-KR">
                <a:ea typeface="굴림" pitchFamily="34" charset="-127"/>
              </a:rPr>
              <a:t>Contributions</a:t>
            </a:r>
          </a:p>
        </p:txBody>
      </p:sp>
      <p:sp>
        <p:nvSpPr>
          <p:cNvPr id="262147" name="Rectangle 3"/>
          <p:cNvSpPr>
            <a:spLocks noGrp="1" noChangeArrowheads="1"/>
          </p:cNvSpPr>
          <p:nvPr>
            <p:ph type="body" idx="1"/>
          </p:nvPr>
        </p:nvSpPr>
        <p:spPr>
          <a:xfrm>
            <a:off x="0" y="609600"/>
            <a:ext cx="8763000" cy="5395912"/>
          </a:xfrm>
        </p:spPr>
        <p:txBody>
          <a:bodyPr/>
          <a:lstStyle/>
          <a:p>
            <a:pPr marL="457200" indent="-457200">
              <a:lnSpc>
                <a:spcPct val="80000"/>
              </a:lnSpc>
              <a:buFontTx/>
              <a:buNone/>
            </a:pPr>
            <a:r>
              <a:rPr lang="en-US" altLang="ko-KR" sz="2600" dirty="0">
                <a:solidFill>
                  <a:schemeClr val="accent2"/>
                </a:solidFill>
                <a:ea typeface="굴림" pitchFamily="34" charset="-127"/>
              </a:rPr>
              <a:t>Key observation: </a:t>
            </a:r>
          </a:p>
          <a:p>
            <a:pPr marL="457200" indent="-457200">
              <a:lnSpc>
                <a:spcPct val="80000"/>
              </a:lnSpc>
            </a:pPr>
            <a:r>
              <a:rPr lang="en-US" altLang="ko-KR" sz="2600" dirty="0">
                <a:solidFill>
                  <a:schemeClr val="accent2"/>
                </a:solidFill>
                <a:ea typeface="굴림" pitchFamily="34" charset="-127"/>
              </a:rPr>
              <a:t>sequential tag-data =&gt; indirection through tag array</a:t>
            </a:r>
          </a:p>
          <a:p>
            <a:pPr marL="457200" indent="-457200">
              <a:lnSpc>
                <a:spcPct val="80000"/>
              </a:lnSpc>
            </a:pPr>
            <a:r>
              <a:rPr lang="en-US" altLang="ko-KR" sz="2600" dirty="0">
                <a:solidFill>
                  <a:schemeClr val="accent2"/>
                </a:solidFill>
                <a:ea typeface="굴림" pitchFamily="34" charset="-127"/>
              </a:rPr>
              <a:t>Data may be located anywhere</a:t>
            </a:r>
          </a:p>
          <a:p>
            <a:pPr marL="457200" indent="-457200">
              <a:lnSpc>
                <a:spcPct val="80000"/>
              </a:lnSpc>
              <a:buFontTx/>
              <a:buNone/>
            </a:pPr>
            <a:endParaRPr lang="en-US" altLang="ko-KR" sz="2600" dirty="0">
              <a:solidFill>
                <a:schemeClr val="accent2"/>
              </a:solidFill>
              <a:ea typeface="굴림" pitchFamily="34" charset="-127"/>
            </a:endParaRPr>
          </a:p>
          <a:p>
            <a:pPr marL="457200" indent="-457200">
              <a:lnSpc>
                <a:spcPct val="80000"/>
              </a:lnSpc>
              <a:buFontTx/>
              <a:buNone/>
            </a:pPr>
            <a:r>
              <a:rPr lang="en-US" altLang="ko-KR" sz="2600" b="1" dirty="0">
                <a:solidFill>
                  <a:schemeClr val="accent2"/>
                </a:solidFill>
                <a:ea typeface="굴림" pitchFamily="34" charset="-127"/>
              </a:rPr>
              <a:t>Distance Associativity: </a:t>
            </a:r>
          </a:p>
          <a:p>
            <a:pPr marL="457200" indent="-457200">
              <a:lnSpc>
                <a:spcPct val="80000"/>
              </a:lnSpc>
              <a:buFontTx/>
              <a:buNone/>
            </a:pPr>
            <a:r>
              <a:rPr lang="en-US" altLang="ko-KR" sz="2600" dirty="0">
                <a:ea typeface="굴림" pitchFamily="34" charset="-127"/>
              </a:rPr>
              <a:t>Decouple tag and data =&gt; flexible mapping for sets</a:t>
            </a:r>
          </a:p>
          <a:p>
            <a:pPr marL="457200" indent="-457200">
              <a:lnSpc>
                <a:spcPct val="80000"/>
              </a:lnSpc>
              <a:buFontTx/>
              <a:buNone/>
            </a:pPr>
            <a:r>
              <a:rPr lang="en-US" altLang="ko-KR" sz="2600" dirty="0">
                <a:ea typeface="굴림" pitchFamily="34" charset="-127"/>
              </a:rPr>
              <a:t>Any # of ways of a hot set can be in fastest d-group</a:t>
            </a:r>
          </a:p>
          <a:p>
            <a:pPr marL="457200" indent="-457200">
              <a:lnSpc>
                <a:spcPct val="80000"/>
              </a:lnSpc>
              <a:buFontTx/>
              <a:buNone/>
            </a:pPr>
            <a:endParaRPr lang="en-US" altLang="ko-KR" sz="2600" dirty="0">
              <a:ea typeface="굴림" pitchFamily="34" charset="-127"/>
            </a:endParaRPr>
          </a:p>
          <a:p>
            <a:pPr marL="457200" indent="-457200">
              <a:lnSpc>
                <a:spcPct val="80000"/>
              </a:lnSpc>
              <a:buFontTx/>
              <a:buNone/>
            </a:pPr>
            <a:r>
              <a:rPr lang="en-US" altLang="ko-KR" sz="2600" b="1" dirty="0" err="1">
                <a:solidFill>
                  <a:schemeClr val="accent2"/>
                </a:solidFill>
                <a:ea typeface="굴림" pitchFamily="34" charset="-127"/>
              </a:rPr>
              <a:t>NuRAPID</a:t>
            </a:r>
            <a:r>
              <a:rPr lang="en-US" altLang="ko-KR" sz="2600" dirty="0">
                <a:ea typeface="굴림" pitchFamily="34" charset="-127"/>
              </a:rPr>
              <a:t> cache: </a:t>
            </a:r>
            <a:r>
              <a:rPr lang="en-US" altLang="ko-KR" sz="2600" dirty="0">
                <a:solidFill>
                  <a:schemeClr val="accent2"/>
                </a:solidFill>
                <a:ea typeface="굴림" pitchFamily="34" charset="-127"/>
              </a:rPr>
              <a:t>N</a:t>
            </a:r>
            <a:r>
              <a:rPr lang="en-US" altLang="ko-KR" sz="2600" dirty="0">
                <a:ea typeface="굴림" pitchFamily="34" charset="-127"/>
              </a:rPr>
              <a:t>on-</a:t>
            </a:r>
            <a:r>
              <a:rPr lang="en-US" altLang="ko-KR" sz="2600" dirty="0">
                <a:solidFill>
                  <a:schemeClr val="accent2"/>
                </a:solidFill>
                <a:ea typeface="굴림" pitchFamily="34" charset="-127"/>
              </a:rPr>
              <a:t>u</a:t>
            </a:r>
            <a:r>
              <a:rPr lang="en-US" altLang="ko-KR" sz="2600" dirty="0">
                <a:ea typeface="굴림" pitchFamily="34" charset="-127"/>
              </a:rPr>
              <a:t>niform access with </a:t>
            </a:r>
            <a:r>
              <a:rPr lang="en-US" altLang="ko-KR" sz="2600" dirty="0">
                <a:solidFill>
                  <a:schemeClr val="accent2"/>
                </a:solidFill>
                <a:ea typeface="굴림" pitchFamily="34" charset="-127"/>
              </a:rPr>
              <a:t>R</a:t>
            </a:r>
            <a:r>
              <a:rPr lang="en-US" altLang="ko-KR" sz="2600" dirty="0">
                <a:ea typeface="굴림" pitchFamily="34" charset="-127"/>
              </a:rPr>
              <a:t>eplacement </a:t>
            </a:r>
            <a:r>
              <a:rPr lang="en-US" altLang="ko-KR" sz="2600" dirty="0">
                <a:solidFill>
                  <a:schemeClr val="accent2"/>
                </a:solidFill>
                <a:ea typeface="굴림" pitchFamily="34" charset="-127"/>
              </a:rPr>
              <a:t>A</a:t>
            </a:r>
            <a:r>
              <a:rPr lang="en-US" altLang="ko-KR" sz="2600" dirty="0">
                <a:ea typeface="굴림" pitchFamily="34" charset="-127"/>
              </a:rPr>
              <a:t>nd </a:t>
            </a:r>
            <a:r>
              <a:rPr lang="en-US" altLang="ko-KR" sz="2600" dirty="0">
                <a:solidFill>
                  <a:schemeClr val="accent2"/>
                </a:solidFill>
                <a:ea typeface="굴림" pitchFamily="34" charset="-127"/>
              </a:rPr>
              <a:t>P</a:t>
            </a:r>
            <a:r>
              <a:rPr lang="en-US" altLang="ko-KR" sz="2600" dirty="0">
                <a:ea typeface="굴림" pitchFamily="34" charset="-127"/>
              </a:rPr>
              <a:t>lacement </a:t>
            </a:r>
            <a:r>
              <a:rPr lang="en-US" altLang="ko-KR" sz="2600" dirty="0" err="1">
                <a:ea typeface="굴림" pitchFamily="34" charset="-127"/>
              </a:rPr>
              <a:t>us</a:t>
            </a:r>
            <a:r>
              <a:rPr lang="en-US" altLang="ko-KR" sz="2600" dirty="0" err="1">
                <a:solidFill>
                  <a:schemeClr val="accent2"/>
                </a:solidFill>
                <a:ea typeface="굴림" pitchFamily="34" charset="-127"/>
              </a:rPr>
              <a:t>I</a:t>
            </a:r>
            <a:r>
              <a:rPr lang="en-US" altLang="ko-KR" sz="2600" dirty="0" err="1">
                <a:ea typeface="굴림" pitchFamily="34" charset="-127"/>
              </a:rPr>
              <a:t>ng</a:t>
            </a:r>
            <a:r>
              <a:rPr lang="en-US" altLang="ko-KR" sz="2600" dirty="0">
                <a:ea typeface="굴림" pitchFamily="34" charset="-127"/>
              </a:rPr>
              <a:t> </a:t>
            </a:r>
            <a:r>
              <a:rPr lang="en-US" altLang="ko-KR" sz="2600" dirty="0">
                <a:solidFill>
                  <a:schemeClr val="accent2"/>
                </a:solidFill>
                <a:ea typeface="굴림" pitchFamily="34" charset="-127"/>
              </a:rPr>
              <a:t>D</a:t>
            </a:r>
            <a:r>
              <a:rPr lang="en-US" altLang="ko-KR" sz="2600" dirty="0">
                <a:ea typeface="굴림" pitchFamily="34" charset="-127"/>
              </a:rPr>
              <a:t>istance associativity</a:t>
            </a:r>
          </a:p>
          <a:p>
            <a:pPr marL="457200" indent="-457200">
              <a:lnSpc>
                <a:spcPct val="80000"/>
              </a:lnSpc>
              <a:buFontTx/>
              <a:buNone/>
            </a:pPr>
            <a:endParaRPr lang="en-US" altLang="ko-KR" sz="2600" dirty="0">
              <a:ea typeface="굴림" pitchFamily="34" charset="-127"/>
            </a:endParaRPr>
          </a:p>
          <a:p>
            <a:pPr marL="457200" indent="-457200">
              <a:lnSpc>
                <a:spcPct val="80000"/>
              </a:lnSpc>
              <a:buFontTx/>
              <a:buNone/>
            </a:pPr>
            <a:r>
              <a:rPr lang="en-US" altLang="ko-KR" sz="2600" dirty="0">
                <a:solidFill>
                  <a:schemeClr val="accent2"/>
                </a:solidFill>
                <a:ea typeface="굴림" pitchFamily="34" charset="-127"/>
              </a:rPr>
              <a:t>Benefits:</a:t>
            </a:r>
          </a:p>
          <a:p>
            <a:pPr marL="457200" indent="-457200">
              <a:lnSpc>
                <a:spcPct val="80000"/>
              </a:lnSpc>
              <a:buFontTx/>
              <a:buNone/>
            </a:pPr>
            <a:r>
              <a:rPr lang="en-US" altLang="ko-KR" sz="2600" dirty="0">
                <a:ea typeface="굴림" pitchFamily="34" charset="-127"/>
              </a:rPr>
              <a:t>More accesses to faster d-groups</a:t>
            </a:r>
          </a:p>
          <a:p>
            <a:pPr marL="457200" indent="-457200">
              <a:lnSpc>
                <a:spcPct val="80000"/>
              </a:lnSpc>
              <a:buFontTx/>
              <a:buNone/>
            </a:pPr>
            <a:r>
              <a:rPr lang="en-US" altLang="ko-KR" sz="2600" dirty="0">
                <a:ea typeface="굴림" pitchFamily="34" charset="-127"/>
              </a:rPr>
              <a:t>Fewer swaps =&gt; less energy, less </a:t>
            </a:r>
            <a:r>
              <a:rPr lang="en-US" altLang="ko-KR" sz="2600" dirty="0" smtClean="0">
                <a:ea typeface="굴림" pitchFamily="34" charset="-127"/>
              </a:rPr>
              <a:t>bandwidth</a:t>
            </a:r>
          </a:p>
          <a:p>
            <a:pPr marL="457200" indent="-457200">
              <a:lnSpc>
                <a:spcPct val="80000"/>
              </a:lnSpc>
              <a:buFontTx/>
              <a:buNone/>
            </a:pPr>
            <a:r>
              <a:rPr lang="en-US" altLang="ko-KR" sz="2600" dirty="0" smtClean="0">
                <a:ea typeface="굴림" pitchFamily="34" charset="-127"/>
              </a:rPr>
              <a:t>But: </a:t>
            </a:r>
          </a:p>
          <a:p>
            <a:pPr marL="457200" indent="-457200">
              <a:lnSpc>
                <a:spcPct val="80000"/>
              </a:lnSpc>
              <a:buFontTx/>
              <a:buNone/>
            </a:pPr>
            <a:r>
              <a:rPr lang="en-US" altLang="ko-KR" sz="2600" dirty="0" smtClean="0">
                <a:ea typeface="굴림" pitchFamily="34" charset="-127"/>
              </a:rPr>
              <a:t>More tags + pointers are needed</a:t>
            </a:r>
            <a:endParaRPr lang="en-US" altLang="ko-KR" sz="2600" dirty="0">
              <a:ea typeface="굴림" pitchFamily="34" charset="-127"/>
            </a:endParaRPr>
          </a:p>
        </p:txBody>
      </p:sp>
    </p:spTree>
  </p:cSld>
  <p:clrMapOvr>
    <a:masterClrMapping/>
  </p:clrMapOvr>
  <p:transition advTm="62048"/>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ltLang="ko-KR">
                <a:ea typeface="굴림" pitchFamily="34" charset="-127"/>
              </a:rPr>
              <a:t>Outline</a:t>
            </a:r>
          </a:p>
        </p:txBody>
      </p:sp>
      <p:sp>
        <p:nvSpPr>
          <p:cNvPr id="206851" name="Rectangle 3"/>
          <p:cNvSpPr>
            <a:spLocks noGrp="1" noChangeArrowheads="1"/>
          </p:cNvSpPr>
          <p:nvPr>
            <p:ph type="body" idx="1"/>
          </p:nvPr>
        </p:nvSpPr>
        <p:spPr/>
        <p:txBody>
          <a:bodyPr/>
          <a:lstStyle/>
          <a:p>
            <a:pPr>
              <a:buClr>
                <a:schemeClr val="tx1"/>
              </a:buClr>
            </a:pPr>
            <a:r>
              <a:rPr lang="en-US" altLang="ko-KR">
                <a:solidFill>
                  <a:schemeClr val="folHlink"/>
                </a:solidFill>
                <a:ea typeface="굴림" pitchFamily="34" charset="-127"/>
              </a:rPr>
              <a:t>Overview</a:t>
            </a:r>
          </a:p>
          <a:p>
            <a:endParaRPr lang="en-US" altLang="ko-KR">
              <a:solidFill>
                <a:schemeClr val="folHlink"/>
              </a:solidFill>
              <a:ea typeface="굴림" pitchFamily="34" charset="-127"/>
            </a:endParaRPr>
          </a:p>
          <a:p>
            <a:pPr>
              <a:buClr>
                <a:schemeClr val="tx1"/>
              </a:buClr>
            </a:pPr>
            <a:r>
              <a:rPr lang="en-US" altLang="ko-KR">
                <a:solidFill>
                  <a:srgbClr val="FF0066"/>
                </a:solidFill>
                <a:ea typeface="굴림" pitchFamily="34" charset="-127"/>
              </a:rPr>
              <a:t>NuRAPID Mapping and Placement</a:t>
            </a:r>
          </a:p>
          <a:p>
            <a:endParaRPr lang="en-US" altLang="ko-KR">
              <a:solidFill>
                <a:srgbClr val="CC0000"/>
              </a:solidFill>
              <a:ea typeface="굴림" pitchFamily="34" charset="-127"/>
            </a:endParaRPr>
          </a:p>
          <a:p>
            <a:r>
              <a:rPr lang="en-US" altLang="ko-KR">
                <a:ea typeface="굴림" pitchFamily="34" charset="-127"/>
              </a:rPr>
              <a:t>NuRAPID Replacement</a:t>
            </a:r>
          </a:p>
          <a:p>
            <a:endParaRPr lang="en-US" altLang="ko-KR">
              <a:ea typeface="굴림" pitchFamily="34" charset="-127"/>
            </a:endParaRPr>
          </a:p>
          <a:p>
            <a:r>
              <a:rPr lang="en-US" altLang="ko-KR">
                <a:ea typeface="굴림" pitchFamily="34" charset="-127"/>
              </a:rPr>
              <a:t>NuRAPID layout</a:t>
            </a:r>
          </a:p>
          <a:p>
            <a:endParaRPr lang="en-US" altLang="ko-KR">
              <a:ea typeface="굴림" pitchFamily="34" charset="-127"/>
            </a:endParaRPr>
          </a:p>
          <a:p>
            <a:r>
              <a:rPr lang="en-US" altLang="ko-KR">
                <a:ea typeface="굴림" pitchFamily="34" charset="-127"/>
              </a:rPr>
              <a:t>Results</a:t>
            </a:r>
          </a:p>
          <a:p>
            <a:endParaRPr lang="en-US" altLang="ko-KR">
              <a:ea typeface="굴림" pitchFamily="34" charset="-127"/>
            </a:endParaRPr>
          </a:p>
          <a:p>
            <a:r>
              <a:rPr lang="en-US" altLang="ko-KR">
                <a:ea typeface="굴림" pitchFamily="34" charset="-127"/>
              </a:rPr>
              <a:t>Conclusion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ko-KR">
                <a:ea typeface="굴림" pitchFamily="34" charset="-127"/>
              </a:rPr>
              <a:t>NuRAPID Mapping and Placement</a:t>
            </a:r>
          </a:p>
        </p:txBody>
      </p:sp>
      <p:sp>
        <p:nvSpPr>
          <p:cNvPr id="208899" name="Rectangle 3"/>
          <p:cNvSpPr>
            <a:spLocks noGrp="1" noChangeArrowheads="1"/>
          </p:cNvSpPr>
          <p:nvPr>
            <p:ph type="body" idx="1"/>
          </p:nvPr>
        </p:nvSpPr>
        <p:spPr>
          <a:xfrm>
            <a:off x="214313" y="1116013"/>
            <a:ext cx="8763000" cy="5395912"/>
          </a:xfrm>
        </p:spPr>
        <p:txBody>
          <a:bodyPr/>
          <a:lstStyle/>
          <a:p>
            <a:pPr marL="457200" indent="-457200">
              <a:lnSpc>
                <a:spcPct val="80000"/>
              </a:lnSpc>
              <a:buFontTx/>
              <a:buNone/>
            </a:pPr>
            <a:endParaRPr lang="en-US" altLang="ko-KR" sz="2600">
              <a:ea typeface="굴림" pitchFamily="34" charset="-127"/>
            </a:endParaRPr>
          </a:p>
          <a:p>
            <a:pPr marL="457200" indent="-457200">
              <a:lnSpc>
                <a:spcPct val="80000"/>
              </a:lnSpc>
              <a:buFontTx/>
              <a:buNone/>
            </a:pPr>
            <a:r>
              <a:rPr lang="en-US" altLang="ko-KR" sz="2600">
                <a:ea typeface="굴림" pitchFamily="34" charset="-127"/>
              </a:rPr>
              <a:t>Distance-Associative Mapping: </a:t>
            </a:r>
          </a:p>
          <a:p>
            <a:pPr marL="457200" indent="-457200">
              <a:lnSpc>
                <a:spcPct val="80000"/>
              </a:lnSpc>
            </a:pPr>
            <a:r>
              <a:rPr lang="en-US" altLang="ko-KR" sz="2600">
                <a:ea typeface="굴림" pitchFamily="34" charset="-127"/>
              </a:rPr>
              <a:t>decouple tag from data using </a:t>
            </a:r>
            <a:r>
              <a:rPr lang="en-US" altLang="ko-KR" sz="2600">
                <a:solidFill>
                  <a:schemeClr val="accent2"/>
                </a:solidFill>
                <a:ea typeface="굴림" pitchFamily="34" charset="-127"/>
              </a:rPr>
              <a:t>forward pointer</a:t>
            </a:r>
          </a:p>
          <a:p>
            <a:pPr marL="457200" indent="-457200">
              <a:lnSpc>
                <a:spcPct val="80000"/>
              </a:lnSpc>
            </a:pPr>
            <a:r>
              <a:rPr lang="en-US" altLang="ko-KR" sz="2600">
                <a:ea typeface="굴림" pitchFamily="34" charset="-127"/>
              </a:rPr>
              <a:t>Tag access returns forward pointer, data location</a:t>
            </a:r>
          </a:p>
          <a:p>
            <a:pPr marL="457200" indent="-457200">
              <a:lnSpc>
                <a:spcPct val="80000"/>
              </a:lnSpc>
              <a:buFontTx/>
              <a:buNone/>
            </a:pPr>
            <a:endParaRPr lang="en-US" altLang="ko-KR" sz="2600">
              <a:ea typeface="굴림" pitchFamily="34" charset="-127"/>
            </a:endParaRPr>
          </a:p>
          <a:p>
            <a:pPr marL="457200" indent="-457200">
              <a:lnSpc>
                <a:spcPct val="80000"/>
              </a:lnSpc>
              <a:buFontTx/>
              <a:buNone/>
            </a:pPr>
            <a:r>
              <a:rPr lang="en-US" altLang="ko-KR" sz="2600">
                <a:ea typeface="굴림" pitchFamily="34" charset="-127"/>
              </a:rPr>
              <a:t>Placement: data block can be placed anywhere</a:t>
            </a:r>
          </a:p>
          <a:p>
            <a:pPr marL="457200" indent="-457200">
              <a:lnSpc>
                <a:spcPct val="80000"/>
              </a:lnSpc>
            </a:pPr>
            <a:r>
              <a:rPr lang="en-US" altLang="ko-KR" sz="2600">
                <a:ea typeface="굴림" pitchFamily="34" charset="-127"/>
              </a:rPr>
              <a:t>Initially place all data in fastest d-group</a:t>
            </a:r>
          </a:p>
          <a:p>
            <a:pPr marL="457200" indent="-457200">
              <a:lnSpc>
                <a:spcPct val="80000"/>
              </a:lnSpc>
            </a:pPr>
            <a:r>
              <a:rPr lang="en-US" altLang="ko-KR" sz="2600">
                <a:ea typeface="굴림" pitchFamily="34" charset="-127"/>
              </a:rPr>
              <a:t>Small risk of displacing often-accessed block</a:t>
            </a:r>
          </a:p>
          <a:p>
            <a:pPr marL="457200" indent="-457200">
              <a:lnSpc>
                <a:spcPct val="80000"/>
              </a:lnSpc>
              <a:buFontTx/>
              <a:buNone/>
            </a:pPr>
            <a:endParaRPr lang="en-US" altLang="ko-KR" sz="2600">
              <a:ea typeface="굴림" pitchFamily="34" charset="-127"/>
            </a:endParaRPr>
          </a:p>
        </p:txBody>
      </p:sp>
    </p:spTree>
  </p:cSld>
  <p:clrMapOvr>
    <a:masterClrMapping/>
  </p:clrMapOvr>
  <p:transition advTm="6204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2"/>
</p:tagLst>
</file>

<file path=ppt/tags/tag10.xml><?xml version="1.0" encoding="utf-8"?>
<p:tagLst xmlns:a="http://schemas.openxmlformats.org/drawingml/2006/main" xmlns:r="http://schemas.openxmlformats.org/officeDocument/2006/relationships" xmlns:p="http://schemas.openxmlformats.org/presentationml/2006/main">
  <p:tag name="TIMING" val="|60.8"/>
</p:tagLst>
</file>

<file path=ppt/tags/tag11.xml><?xml version="1.0" encoding="utf-8"?>
<p:tagLst xmlns:a="http://schemas.openxmlformats.org/drawingml/2006/main" xmlns:r="http://schemas.openxmlformats.org/officeDocument/2006/relationships" xmlns:p="http://schemas.openxmlformats.org/presentationml/2006/main">
  <p:tag name="TIMING" val="|14.1|12.2|12.9|7|66.1|5.6|3.6|5.7|3.9|6|6.8"/>
</p:tagLst>
</file>

<file path=ppt/tags/tag12.xml><?xml version="1.0" encoding="utf-8"?>
<p:tagLst xmlns:a="http://schemas.openxmlformats.org/drawingml/2006/main" xmlns:r="http://schemas.openxmlformats.org/officeDocument/2006/relationships" xmlns:p="http://schemas.openxmlformats.org/presentationml/2006/main">
  <p:tag name="TIMING" val="|51|4.6|23.7|4.8|18.1"/>
</p:tagLst>
</file>

<file path=ppt/tags/tag2.xml><?xml version="1.0" encoding="utf-8"?>
<p:tagLst xmlns:a="http://schemas.openxmlformats.org/drawingml/2006/main" xmlns:r="http://schemas.openxmlformats.org/officeDocument/2006/relationships" xmlns:p="http://schemas.openxmlformats.org/presentationml/2006/main">
  <p:tag name="TIMING" val="|60.8"/>
</p:tagLst>
</file>

<file path=ppt/tags/tag3.xml><?xml version="1.0" encoding="utf-8"?>
<p:tagLst xmlns:a="http://schemas.openxmlformats.org/drawingml/2006/main" xmlns:r="http://schemas.openxmlformats.org/officeDocument/2006/relationships" xmlns:p="http://schemas.openxmlformats.org/presentationml/2006/main">
  <p:tag name="TIMING" val="|17.1"/>
</p:tagLst>
</file>

<file path=ppt/tags/tag4.xml><?xml version="1.0" encoding="utf-8"?>
<p:tagLst xmlns:a="http://schemas.openxmlformats.org/drawingml/2006/main" xmlns:r="http://schemas.openxmlformats.org/officeDocument/2006/relationships" xmlns:p="http://schemas.openxmlformats.org/presentationml/2006/main">
  <p:tag name="TIMING" val="|87.5|19.3"/>
</p:tagLst>
</file>

<file path=ppt/tags/tag5.xml><?xml version="1.0" encoding="utf-8"?>
<p:tagLst xmlns:a="http://schemas.openxmlformats.org/drawingml/2006/main" xmlns:r="http://schemas.openxmlformats.org/officeDocument/2006/relationships" xmlns:p="http://schemas.openxmlformats.org/presentationml/2006/main">
  <p:tag name="TIMING" val="|31.2"/>
</p:tagLst>
</file>

<file path=ppt/tags/tag6.xml><?xml version="1.0" encoding="utf-8"?>
<p:tagLst xmlns:a="http://schemas.openxmlformats.org/drawingml/2006/main" xmlns:r="http://schemas.openxmlformats.org/officeDocument/2006/relationships" xmlns:p="http://schemas.openxmlformats.org/presentationml/2006/main">
  <p:tag name="TIMING" val="|28."/>
</p:tagLst>
</file>

<file path=ppt/tags/tag7.xml><?xml version="1.0" encoding="utf-8"?>
<p:tagLst xmlns:a="http://schemas.openxmlformats.org/drawingml/2006/main" xmlns:r="http://schemas.openxmlformats.org/officeDocument/2006/relationships" xmlns:p="http://schemas.openxmlformats.org/presentationml/2006/main">
  <p:tag name="TIMING" val="|93.2"/>
</p:tagLst>
</file>

<file path=ppt/tags/tag8.xml><?xml version="1.0" encoding="utf-8"?>
<p:tagLst xmlns:a="http://schemas.openxmlformats.org/drawingml/2006/main" xmlns:r="http://schemas.openxmlformats.org/officeDocument/2006/relationships" xmlns:p="http://schemas.openxmlformats.org/presentationml/2006/main">
  <p:tag name="TIMING" val="|70.5"/>
</p:tagLst>
</file>

<file path=ppt/tags/tag9.xml><?xml version="1.0" encoding="utf-8"?>
<p:tagLst xmlns:a="http://schemas.openxmlformats.org/drawingml/2006/main" xmlns:r="http://schemas.openxmlformats.org/officeDocument/2006/relationships" xmlns:p="http://schemas.openxmlformats.org/presentationml/2006/main">
  <p:tag name="TIMING" val="|22.5|55.6|1.5|1.1|0.8|2.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arrow" w="lg" len="med"/>
          <a:tailEnd type="arrow"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arrow" w="lg" len="med"/>
          <a:tailEnd type="arrow"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7107</TotalTime>
  <Words>22006</Words>
  <Application>Microsoft Office PowerPoint</Application>
  <PresentationFormat>On-screen Show (4:3)</PresentationFormat>
  <Paragraphs>6704</Paragraphs>
  <Slides>430</Slides>
  <Notes>180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430</vt:i4>
      </vt:variant>
    </vt:vector>
  </HeadingPairs>
  <TitlesOfParts>
    <vt:vector size="434" baseType="lpstr">
      <vt:lpstr>Default Design</vt:lpstr>
      <vt:lpstr>Chart</vt:lpstr>
      <vt:lpstr>Visio</vt:lpstr>
      <vt:lpstr>차트</vt:lpstr>
      <vt:lpstr>Chip-Multiprocessor Caches:  Placement and Management </vt:lpstr>
      <vt:lpstr>Modern Processors Have Lots of Cores and Large Caches</vt:lpstr>
      <vt:lpstr>Modern Processors Have Lots of Cores and Large Caches</vt:lpstr>
      <vt:lpstr>Modern Processors Have Lots of Cores and Large Caches</vt:lpstr>
      <vt:lpstr>Modern Processors Have Lots of Cores and Large Caches</vt:lpstr>
      <vt:lpstr>Why?</vt:lpstr>
      <vt:lpstr>What Cache Design Used to be About</vt:lpstr>
      <vt:lpstr>What Has Changed</vt:lpstr>
      <vt:lpstr>What Has Changed</vt:lpstr>
      <vt:lpstr>NUCA: Non-Uniform Cache Architecture</vt:lpstr>
      <vt:lpstr>NUCA Overview</vt:lpstr>
      <vt:lpstr>Another Development: Chip Multiprocessors</vt:lpstr>
      <vt:lpstr>Initial Chip Multiprocessor Designs</vt:lpstr>
      <vt:lpstr>Chip Multiprocessor w/ Large Caches</vt:lpstr>
      <vt:lpstr>Chip Multiprocessors + NUCA</vt:lpstr>
      <vt:lpstr>Tiled Chip Multiprocessors</vt:lpstr>
      <vt:lpstr>Option #1: Private Caches</vt:lpstr>
      <vt:lpstr>Option #2: Shared Caches</vt:lpstr>
      <vt:lpstr>Data Cache Management for CMP Caches</vt:lpstr>
      <vt:lpstr>NUCA: A Non-Uniform Cache Access Architecture for Wire-Delay Dominated On-Chip Caches</vt:lpstr>
      <vt:lpstr>NUCA: Non-Uniform Cache Architecture</vt:lpstr>
      <vt:lpstr>Distance Associativity for High-Performance Non-Uniform Cache Architectures</vt:lpstr>
      <vt:lpstr>Problem with NUCA</vt:lpstr>
      <vt:lpstr>Light NUCA: a proposal for bridging  the inter-cache latency gap</vt:lpstr>
      <vt:lpstr>L-NUCA: A Fine-Grained NUCA</vt:lpstr>
      <vt:lpstr>Managing Wire Delay in Large CMP Caches</vt:lpstr>
      <vt:lpstr>Managing Wire Delay in Large CMP Caches</vt:lpstr>
      <vt:lpstr>Where do Blocks Migrate to?</vt:lpstr>
      <vt:lpstr>Slide 29</vt:lpstr>
      <vt:lpstr>What is the best Sharing Degree? Dynamic Migration?</vt:lpstr>
      <vt:lpstr>Victim Replication: Maximizing Capacity while Hiding Wire Delay in Tiled Chip Multiprocessors</vt:lpstr>
      <vt:lpstr>Victim Replication: A Variant of the Shared Design</vt:lpstr>
      <vt:lpstr>Optimizing Replication, Communication, and  Capacity Allocation in CMPs </vt:lpstr>
      <vt:lpstr>CMP-NuRAPID: Novel Mechanisms</vt:lpstr>
      <vt:lpstr>Cooperative Caching for Chip Multiprocessors</vt:lpstr>
      <vt:lpstr>CC: Three Techniques</vt:lpstr>
      <vt:lpstr>Cooperative Caching</vt:lpstr>
      <vt:lpstr>Managing Distributed, Shared L2 Caches through OS-Level Page Allocation</vt:lpstr>
      <vt:lpstr>Page-Level Mapping</vt:lpstr>
      <vt:lpstr>OS Controlled Placement – Potential Benefits</vt:lpstr>
      <vt:lpstr>OS Controlled Placement</vt:lpstr>
      <vt:lpstr>ASR: Adaptive Selective Replication for CMP Caches</vt:lpstr>
      <vt:lpstr>Adaptive Selective Replication</vt:lpstr>
      <vt:lpstr>An Adaptive Shared/Private NUCA Cache Partitioning Scheme for Chip Multiprocessors</vt:lpstr>
      <vt:lpstr>Adjust the Size of the Shared Partition in Each Local Cache</vt:lpstr>
      <vt:lpstr>Slide 46</vt:lpstr>
      <vt:lpstr> Cache Line Spilling </vt:lpstr>
      <vt:lpstr>Spill-Receive Architecture</vt:lpstr>
      <vt:lpstr>PageNUCA:  Selected Policies for Page-grain Locality Management in Large Shared CMP Caches</vt:lpstr>
      <vt:lpstr>PageNUCA</vt:lpstr>
      <vt:lpstr>Dynamic Hardware-Assisted Software-Controlled Page Placement to Manage Capacity Allocation and Sharing within Caches</vt:lpstr>
      <vt:lpstr>Conclusions</vt:lpstr>
      <vt:lpstr>R-NUCA: Data Placement in Distributed Shared Caches</vt:lpstr>
      <vt:lpstr>R-NUCA</vt:lpstr>
      <vt:lpstr>NUCA: A Non-Uniform Cache Access Architecture for Wire-Delay Dominated On-Chip Caches</vt:lpstr>
      <vt:lpstr>Conventional – Monolithic Cache</vt:lpstr>
      <vt:lpstr>UCA Design</vt:lpstr>
      <vt:lpstr>Experimental Methodology</vt:lpstr>
      <vt:lpstr>UCA Scaling – 130nm to 50nm</vt:lpstr>
      <vt:lpstr>UCA Discussion</vt:lpstr>
      <vt:lpstr>Multi-Level Cache</vt:lpstr>
      <vt:lpstr>ML-UCA Evaluation</vt:lpstr>
      <vt:lpstr>S-NUCA-1</vt:lpstr>
      <vt:lpstr>S-NUCA-1</vt:lpstr>
      <vt:lpstr>S-NUCA-1 Latency Variability</vt:lpstr>
      <vt:lpstr>S-NUCA-1 Loaded Latency</vt:lpstr>
      <vt:lpstr>S-NUCA-1: IPC Performance</vt:lpstr>
      <vt:lpstr>S-NUCA2</vt:lpstr>
      <vt:lpstr>S-NUCA2 vs. S-NUCA1 Unloaded Latency</vt:lpstr>
      <vt:lpstr>S-NUCA2 vs. S-NUCA-1 IPC Performance</vt:lpstr>
      <vt:lpstr>Dynamic NUCA</vt:lpstr>
      <vt:lpstr>Dynamic NUCA – Mapping #1</vt:lpstr>
      <vt:lpstr>Dynamic NUCA – Mapping #2</vt:lpstr>
      <vt:lpstr>Dynamic NUCA – Mapping #3</vt:lpstr>
      <vt:lpstr>Dynamic NUCA - Searching</vt:lpstr>
      <vt:lpstr>D-NUCA – Smart Search</vt:lpstr>
      <vt:lpstr>Partial Tags / Smart Search Policies</vt:lpstr>
      <vt:lpstr>Migration</vt:lpstr>
      <vt:lpstr>Initial Placement</vt:lpstr>
      <vt:lpstr>Victim Handling</vt:lpstr>
      <vt:lpstr>DN-Best</vt:lpstr>
      <vt:lpstr>Baseline D-NUCA</vt:lpstr>
      <vt:lpstr>D-NUCA Unloaded Latency</vt:lpstr>
      <vt:lpstr>IPC Performance: DNUCA vs. S-NUCA2 vs. ML-UCA</vt:lpstr>
      <vt:lpstr>Performance Comparison</vt:lpstr>
      <vt:lpstr>Distance Associativity for High-Performance Non-Uniform Cache Architectures</vt:lpstr>
      <vt:lpstr>Motivation</vt:lpstr>
      <vt:lpstr>Previous work: NUCA (ASPLOS ’02)</vt:lpstr>
      <vt:lpstr>D-NUCA</vt:lpstr>
      <vt:lpstr>D-NUCA</vt:lpstr>
      <vt:lpstr>D-NUCA</vt:lpstr>
      <vt:lpstr>D-NUCA</vt:lpstr>
      <vt:lpstr>D-NUCA</vt:lpstr>
      <vt:lpstr>D-NUCA</vt:lpstr>
      <vt:lpstr>NUCA</vt:lpstr>
      <vt:lpstr>Common Large-cache Techniques</vt:lpstr>
      <vt:lpstr>Contributions</vt:lpstr>
      <vt:lpstr>Outline</vt:lpstr>
      <vt:lpstr>NuRAPID Mapping and Placement</vt:lpstr>
      <vt:lpstr>NuRAPID Mapping; Placing a block</vt:lpstr>
      <vt:lpstr>NuRAPID: Hot set can be in fast d-group</vt:lpstr>
      <vt:lpstr>NuRAPID: Unrestricted placement</vt:lpstr>
      <vt:lpstr>Outline</vt:lpstr>
      <vt:lpstr>NuRAPID Replacement</vt:lpstr>
      <vt:lpstr>NuRAPID: Replacement</vt:lpstr>
      <vt:lpstr>NuRAPID: Replacement</vt:lpstr>
      <vt:lpstr>NuRAPID: Replacement</vt:lpstr>
      <vt:lpstr>NuRAPID: Replacement</vt:lpstr>
      <vt:lpstr>NuRAPID: Replacement</vt:lpstr>
      <vt:lpstr>Replacement details</vt:lpstr>
      <vt:lpstr>Outline</vt:lpstr>
      <vt:lpstr>Layout: small vs. large d-groups</vt:lpstr>
      <vt:lpstr>Outline</vt:lpstr>
      <vt:lpstr>Methodology</vt:lpstr>
      <vt:lpstr>Results</vt:lpstr>
      <vt:lpstr>Results</vt:lpstr>
      <vt:lpstr>Conclusions</vt:lpstr>
      <vt:lpstr>Managing Wire Delay in Large CMP Caches</vt:lpstr>
      <vt:lpstr>Overview</vt:lpstr>
      <vt:lpstr>Baseline: CMP-SNUCA</vt:lpstr>
      <vt:lpstr>Outline</vt:lpstr>
      <vt:lpstr>Block Migration: CMP-DNUCA</vt:lpstr>
      <vt:lpstr>On-chip Transmission Lines</vt:lpstr>
      <vt:lpstr>RC vs. TL Communication</vt:lpstr>
      <vt:lpstr>Slide 125</vt:lpstr>
      <vt:lpstr>On-chip Transmission Lines</vt:lpstr>
      <vt:lpstr>Latency Comparison</vt:lpstr>
      <vt:lpstr>Bandwidth Comparison</vt:lpstr>
      <vt:lpstr>Transmission Lines: CMP-TLC</vt:lpstr>
      <vt:lpstr>Combination: CMP-Hybrid</vt:lpstr>
      <vt:lpstr>Outline</vt:lpstr>
      <vt:lpstr>Methodology</vt:lpstr>
      <vt:lpstr>System Parameters</vt:lpstr>
      <vt:lpstr>Outline</vt:lpstr>
      <vt:lpstr>CMP-DNUCA: Organization</vt:lpstr>
      <vt:lpstr>Hit Distribution: Grayscale Shading</vt:lpstr>
      <vt:lpstr>CMP-DNUCA: Migration</vt:lpstr>
      <vt:lpstr>CMP-DNUCA: Hit Distribution Ocean per CPU</vt:lpstr>
      <vt:lpstr>CMP-DNUCA: Hit Distribution Ocean all CPUs</vt:lpstr>
      <vt:lpstr>CMP-DNUCA: Hit Distribution OLTP all CPUs</vt:lpstr>
      <vt:lpstr>CMP-DNUCA: Hit Distribution OLTP per CPU</vt:lpstr>
      <vt:lpstr>CMP-DNUCA: Search</vt:lpstr>
      <vt:lpstr>CMP-DNUCA: L2 Hit Latency</vt:lpstr>
      <vt:lpstr>CMP-DNUCA Summary</vt:lpstr>
      <vt:lpstr>Outline</vt:lpstr>
      <vt:lpstr>L2 Hit Latency</vt:lpstr>
      <vt:lpstr>Overall Performance</vt:lpstr>
      <vt:lpstr>Conclusions</vt:lpstr>
      <vt:lpstr>Recap</vt:lpstr>
      <vt:lpstr>Recap – NUCAs for CMPs</vt:lpstr>
      <vt:lpstr>Slide 151</vt:lpstr>
      <vt:lpstr>Challenges in CMP L2 Caches</vt:lpstr>
      <vt:lpstr>Sharing Degree</vt:lpstr>
      <vt:lpstr>Outline</vt:lpstr>
      <vt:lpstr>Sharing Degree Effect Explained</vt:lpstr>
      <vt:lpstr>Design Space</vt:lpstr>
      <vt:lpstr>Sharing Differentiation</vt:lpstr>
      <vt:lpstr>Flexible NUCA Substrate</vt:lpstr>
      <vt:lpstr>Lookup Mechanism</vt:lpstr>
      <vt:lpstr>Methodology</vt:lpstr>
      <vt:lpstr>Sharing Degree</vt:lpstr>
      <vt:lpstr>D-NUCA: Reducing Latencies</vt:lpstr>
      <vt:lpstr>S-NUCA vs. D-NUCA</vt:lpstr>
      <vt:lpstr>S-NUCA vs. D-NUCA</vt:lpstr>
      <vt:lpstr>Per-line Sharing Degree</vt:lpstr>
      <vt:lpstr>Conclusion</vt:lpstr>
      <vt:lpstr>Victim Replication: Maximizing Capacity while Hiding Wire Delay in Tiled Chip Multiprocessors</vt:lpstr>
      <vt:lpstr>Current Research on NUCAs</vt:lpstr>
      <vt:lpstr>Data Migration does not Work Well with CMPs</vt:lpstr>
      <vt:lpstr>This Talk: Tiled CMPs w/ Directory Coherence</vt:lpstr>
      <vt:lpstr>Private L2 Design Provides Low Hit Latency</vt:lpstr>
      <vt:lpstr>Private L2 Design Provides Low Hit Latency</vt:lpstr>
      <vt:lpstr>Private L2 Design Provides Low Hit Latency</vt:lpstr>
      <vt:lpstr>Shared L2 Design Provides Maximum Capacity</vt:lpstr>
      <vt:lpstr>Shared L2 Design Provides Maximum Capacity</vt:lpstr>
      <vt:lpstr>Victim Replication:</vt:lpstr>
      <vt:lpstr>Victim Replication</vt:lpstr>
      <vt:lpstr>Victim Replication: A Variant of the Shared Design</vt:lpstr>
      <vt:lpstr>The Local Tile Replicates the L1 Victim During Eviction</vt:lpstr>
      <vt:lpstr>The Replica should NOT Evict More Useful Cache Blocks from the L2 Cache</vt:lpstr>
      <vt:lpstr>Victim Replication Dynamically Divides the Local L2 Slice into Private &amp; Shared Partitions</vt:lpstr>
      <vt:lpstr>Experimental Setup</vt:lpstr>
      <vt:lpstr>The Plan for Results</vt:lpstr>
      <vt:lpstr>Multithreaded Workloads</vt:lpstr>
      <vt:lpstr>Average Access Latency</vt:lpstr>
      <vt:lpstr>Average Access Latency</vt:lpstr>
      <vt:lpstr>Average Access Latency</vt:lpstr>
      <vt:lpstr>Average Access Latency</vt:lpstr>
      <vt:lpstr>Average Access Latency</vt:lpstr>
      <vt:lpstr>Average Access Latency, with Victim Replication </vt:lpstr>
      <vt:lpstr>Average Access Latency, with Victim Replication</vt:lpstr>
      <vt:lpstr>FT: Private Best When Working Set Fits in Local L2 Slice</vt:lpstr>
      <vt:lpstr>CG: Large Number of L2 Hits Magnifies Latency Advantage of Private Design</vt:lpstr>
      <vt:lpstr>MG: VR Best When Working Set Does not Fit in Local L2 </vt:lpstr>
      <vt:lpstr>Checkers: Thread Migration  Many Cache-Cache Transfers</vt:lpstr>
      <vt:lpstr>Victim Replication Adapts to the Phases of the Execution</vt:lpstr>
      <vt:lpstr>Single-Threaded Benchmarks</vt:lpstr>
      <vt:lpstr>Single-Threaded Benchmarks</vt:lpstr>
      <vt:lpstr>Three Level Caching</vt:lpstr>
      <vt:lpstr>Single-Threaded Benchmarks</vt:lpstr>
      <vt:lpstr>Multi-Programmed Workloads</vt:lpstr>
      <vt:lpstr>Concluding Remarks</vt:lpstr>
      <vt:lpstr>Optimizing Replication, Communication, and  Capacity Allocation in CMPs </vt:lpstr>
      <vt:lpstr>Cache Organization</vt:lpstr>
      <vt:lpstr>CMP-NuRAPID: Novel Mechanisms</vt:lpstr>
      <vt:lpstr>CMP-NuRAPID</vt:lpstr>
      <vt:lpstr>CMP-NuRapid Tag and Data Arrays</vt:lpstr>
      <vt:lpstr>CMP-NuRAPID Organization</vt:lpstr>
      <vt:lpstr>Mechanisms</vt:lpstr>
      <vt:lpstr>Controlled Replication Example</vt:lpstr>
      <vt:lpstr>Controlled Replication Example (cntd.)</vt:lpstr>
      <vt:lpstr>Controlled Replication Example (cntd.)</vt:lpstr>
      <vt:lpstr>Shared Copies - Backpointer</vt:lpstr>
      <vt:lpstr>Mechanisms</vt:lpstr>
      <vt:lpstr>In-Situ Communication</vt:lpstr>
      <vt:lpstr>In-Situ Communication</vt:lpstr>
      <vt:lpstr>In-Situ Communication</vt:lpstr>
      <vt:lpstr>In-Situ Communication</vt:lpstr>
      <vt:lpstr>In-Situ Communication</vt:lpstr>
      <vt:lpstr>In-Situ Communication</vt:lpstr>
      <vt:lpstr>In-Situ Communication</vt:lpstr>
      <vt:lpstr>Mechanisms</vt:lpstr>
      <vt:lpstr>Capacity Stealing</vt:lpstr>
      <vt:lpstr>Placement and Promotion</vt:lpstr>
      <vt:lpstr>Demotion and Replacement</vt:lpstr>
      <vt:lpstr>Data Replacement</vt:lpstr>
      <vt:lpstr>Data Replacement</vt:lpstr>
      <vt:lpstr>Methodology</vt:lpstr>
      <vt:lpstr>Performance: Multithreaded Workloads</vt:lpstr>
      <vt:lpstr>Performance: Multiprogrammed Workloads</vt:lpstr>
      <vt:lpstr>Access distribution: Multiprogrammed workloads</vt:lpstr>
      <vt:lpstr>Summary</vt:lpstr>
      <vt:lpstr>Conclusions</vt:lpstr>
      <vt:lpstr>Cooperative Caching for Chip Multiprocessors</vt:lpstr>
      <vt:lpstr>Yet Another Hybrid CMP Cache - Why? </vt:lpstr>
      <vt:lpstr>CMP Cooperative Caching</vt:lpstr>
      <vt:lpstr>Outline</vt:lpstr>
      <vt:lpstr>Policies to Reduce Off-chip Accesses</vt:lpstr>
      <vt:lpstr>Policy (1) - Make use of all on-chip data</vt:lpstr>
      <vt:lpstr>Policy (2) – Control replication</vt:lpstr>
      <vt:lpstr>Policy (3) - Global cache management</vt:lpstr>
      <vt:lpstr>1-Chance Forwarding</vt:lpstr>
      <vt:lpstr>Cooperation Throttling</vt:lpstr>
      <vt:lpstr>Outline</vt:lpstr>
      <vt:lpstr>Hardware Implementation</vt:lpstr>
      <vt:lpstr>Duplicate Tag Directory</vt:lpstr>
      <vt:lpstr>Information and Data Exchange</vt:lpstr>
      <vt:lpstr>Outline</vt:lpstr>
      <vt:lpstr>Performance Evaluation</vt:lpstr>
      <vt:lpstr>Multithreaded Workloads - Throughput</vt:lpstr>
      <vt:lpstr>Multithreaded Workloads - Avg. Latency</vt:lpstr>
      <vt:lpstr>Multiprogrammed Workloads</vt:lpstr>
      <vt:lpstr>Comparison with Victim Replication</vt:lpstr>
      <vt:lpstr>Conclusion</vt:lpstr>
      <vt:lpstr>Managing Distributed, Shared L2 Caches through OS-Level Page Allocation</vt:lpstr>
      <vt:lpstr>Private caching</vt:lpstr>
      <vt:lpstr>OS-Level Data Placement</vt:lpstr>
      <vt:lpstr>Talk roadmap</vt:lpstr>
      <vt:lpstr>Data mapping, the key</vt:lpstr>
      <vt:lpstr>Block-Level Mapping</vt:lpstr>
      <vt:lpstr>Page-Level Mapping</vt:lpstr>
      <vt:lpstr>Goal 1: performance management</vt:lpstr>
      <vt:lpstr>Goal 2: power management</vt:lpstr>
      <vt:lpstr>Goal 3: reliability management</vt:lpstr>
      <vt:lpstr>Goal 4: QoS management</vt:lpstr>
      <vt:lpstr>Architectural support</vt:lpstr>
      <vt:lpstr>Some OS design issues</vt:lpstr>
      <vt:lpstr>Tracking Cache Pressure</vt:lpstr>
      <vt:lpstr>Working example</vt:lpstr>
      <vt:lpstr>Simulating private caching</vt:lpstr>
      <vt:lpstr>Simulating shared caching</vt:lpstr>
      <vt:lpstr>Clustered Sharing</vt:lpstr>
      <vt:lpstr>Simulating clustered caching</vt:lpstr>
      <vt:lpstr>Conclusion</vt:lpstr>
      <vt:lpstr>Future works</vt:lpstr>
      <vt:lpstr>ASR: Adaptive Selective Replication for CMP Caches</vt:lpstr>
      <vt:lpstr>Introduction</vt:lpstr>
      <vt:lpstr>Adaptive Selective Replication</vt:lpstr>
      <vt:lpstr>Outline</vt:lpstr>
      <vt:lpstr>Understanding L2 Replication</vt:lpstr>
      <vt:lpstr>Understanding L2 Replication</vt:lpstr>
      <vt:lpstr>Understanding L2 Replication</vt:lpstr>
      <vt:lpstr>Understanding L2 Replication: Benefit</vt:lpstr>
      <vt:lpstr>Understanding L2 Replication: Cost</vt:lpstr>
      <vt:lpstr>Understanding L2 Replication: Key Observation</vt:lpstr>
      <vt:lpstr>Understanding L2 Replication: Solution</vt:lpstr>
      <vt:lpstr>Outline</vt:lpstr>
      <vt:lpstr>SPR: Selective Probabilistic Replication</vt:lpstr>
      <vt:lpstr>SPR: Selective Probabilistic Replication</vt:lpstr>
      <vt:lpstr>SPR: Selective Probabilistic Replication</vt:lpstr>
      <vt:lpstr>Implementing ASR</vt:lpstr>
      <vt:lpstr>ASR: Decrease-in-replication Benefit</vt:lpstr>
      <vt:lpstr>ASR: Decrease-in-replication Benefit</vt:lpstr>
      <vt:lpstr>ASR: Increase-in-replication Benefit</vt:lpstr>
      <vt:lpstr>ASR: Increase-in-replication Benefit</vt:lpstr>
      <vt:lpstr>ASR: Decrease-in-replication Cost</vt:lpstr>
      <vt:lpstr>ASR: Decrease-in-replication Cost</vt:lpstr>
      <vt:lpstr>ASR: Increase-in-replication Cost</vt:lpstr>
      <vt:lpstr>ASR: Increase-in-replication Cost</vt:lpstr>
      <vt:lpstr>Estimating LRU position </vt:lpstr>
      <vt:lpstr>ASR: Triggering a Cost-Benefit Analysis</vt:lpstr>
      <vt:lpstr>ASR: Adaptive Algorithm</vt:lpstr>
      <vt:lpstr>ASR: Adaptive Algorithm</vt:lpstr>
      <vt:lpstr>Outline</vt:lpstr>
      <vt:lpstr>Methodology</vt:lpstr>
      <vt:lpstr>System Parameters</vt:lpstr>
      <vt:lpstr>Replication Benefit, Cost, &amp; Effectiveness Curves</vt:lpstr>
      <vt:lpstr>Replication Benefit, Cost, &amp; Effectiveness Curves</vt:lpstr>
      <vt:lpstr>Comparison of Replication Policies</vt:lpstr>
      <vt:lpstr>ASR: Performance</vt:lpstr>
      <vt:lpstr>Conclusions</vt:lpstr>
      <vt:lpstr>An Adaptive Shared/Private NUCA Cache Partitioning Scheme for Chip Multiprocessors</vt:lpstr>
      <vt:lpstr>The Problem with Previous Approaches</vt:lpstr>
      <vt:lpstr>Baseline Architecture</vt:lpstr>
      <vt:lpstr>Motivation</vt:lpstr>
      <vt:lpstr>Private vs. Shared Partitions</vt:lpstr>
      <vt:lpstr>Sharing Engine</vt:lpstr>
      <vt:lpstr>Estimating the size of Private/Shared Partitions</vt:lpstr>
      <vt:lpstr>Structures</vt:lpstr>
      <vt:lpstr>Management of Partitions</vt:lpstr>
      <vt:lpstr>Cache Hit in Private Portion</vt:lpstr>
      <vt:lpstr>Cache hit in neighboring cache</vt:lpstr>
      <vt:lpstr>Cache miss</vt:lpstr>
      <vt:lpstr>Methodology</vt:lpstr>
      <vt:lpstr>Classification of applications</vt:lpstr>
      <vt:lpstr>Compared to Shared and Private</vt:lpstr>
      <vt:lpstr>Conclusions</vt:lpstr>
      <vt:lpstr>Slide 328</vt:lpstr>
      <vt:lpstr>Background:  Private Caches on CMP</vt:lpstr>
      <vt:lpstr> Cache Line Spilling </vt:lpstr>
      <vt:lpstr>Spill-Receive Architecture</vt:lpstr>
      <vt:lpstr>“Giver” &amp; “Taker” Applications</vt:lpstr>
      <vt:lpstr>Where is a block?</vt:lpstr>
      <vt:lpstr>Dynamic Spill-Receive via “Set Dueling”</vt:lpstr>
      <vt:lpstr>Dynamic Spill-Receive Architecture </vt:lpstr>
      <vt:lpstr>Outline</vt:lpstr>
      <vt:lpstr>Experimental Setup</vt:lpstr>
      <vt:lpstr>Performance Metrics</vt:lpstr>
      <vt:lpstr>Results for Throughput </vt:lpstr>
      <vt:lpstr>S-Curve</vt:lpstr>
      <vt:lpstr>Results for Weighted Speedup</vt:lpstr>
      <vt:lpstr>Results for Hmean Fairness </vt:lpstr>
      <vt:lpstr>DSR vs. Faster Shared Cache</vt:lpstr>
      <vt:lpstr>Scalability of DSR</vt:lpstr>
      <vt:lpstr>Outline</vt:lpstr>
      <vt:lpstr>Quality of Service with DSR</vt:lpstr>
      <vt:lpstr>QoS DSR Hardware</vt:lpstr>
      <vt:lpstr>IPC of QoS-Aware DSR</vt:lpstr>
      <vt:lpstr>Summary</vt:lpstr>
      <vt:lpstr>DSR vs. TADIP</vt:lpstr>
      <vt:lpstr>PageNUCA:  Selected Policies for Page-grain Locality Management in Large Shared CMP Caches</vt:lpstr>
      <vt:lpstr>Baseline System</vt:lpstr>
      <vt:lpstr>Page-Interleaved Cache</vt:lpstr>
      <vt:lpstr>Preliminaries: Baseline mapping</vt:lpstr>
      <vt:lpstr>Preliminaries: Baseline mapping</vt:lpstr>
      <vt:lpstr>Preliminaries: Observations</vt:lpstr>
      <vt:lpstr>Dynamic Page Migration</vt:lpstr>
      <vt:lpstr>#1: When to Migrate</vt:lpstr>
      <vt:lpstr>#2: Where to Migrate to</vt:lpstr>
      <vt:lpstr>#2: Migration – Destination Bank</vt:lpstr>
      <vt:lpstr>#2: Migration – Which Physical Page to Map to?</vt:lpstr>
      <vt:lpstr>#2: Migration – Which Physical Page to Map to?</vt:lpstr>
      <vt:lpstr>Physical Addresses: PageNUCA vs. OS</vt:lpstr>
      <vt:lpstr>Physical Addresses: PageNUCA vs. OS</vt:lpstr>
      <vt:lpstr>Physical Addresses: PageNUCA vs. OS</vt:lpstr>
      <vt:lpstr>#3: Migration Protocol</vt:lpstr>
      <vt:lpstr>#3: Migration Protocol</vt:lpstr>
      <vt:lpstr>#3: Migration Protocol</vt:lpstr>
      <vt:lpstr>How to locate a cache block in L2$</vt:lpstr>
      <vt:lpstr>How to locate a cache block in L2$</vt:lpstr>
      <vt:lpstr>Other techniques</vt:lpstr>
      <vt:lpstr>Simulation environment</vt:lpstr>
      <vt:lpstr>Storage overhead</vt:lpstr>
      <vt:lpstr>Performance comparison: Multi-Threaded</vt:lpstr>
      <vt:lpstr>Performance comparison: Multi-Program </vt:lpstr>
      <vt:lpstr>L1 cache prefetching</vt:lpstr>
      <vt:lpstr>Dynamic Hardware-Assisted Software-Controlled Page Placement to Manage Capacity Allocation and Sharing within Caches</vt:lpstr>
      <vt:lpstr>Executive Summary</vt:lpstr>
      <vt:lpstr>Baseline System</vt:lpstr>
      <vt:lpstr>Existing techniques</vt:lpstr>
      <vt:lpstr>S-NUCA Drawback</vt:lpstr>
      <vt:lpstr>Existing techniques</vt:lpstr>
      <vt:lpstr>D-NUCA Drawback</vt:lpstr>
      <vt:lpstr>A New Approach</vt:lpstr>
      <vt:lpstr>Page Colors</vt:lpstr>
      <vt:lpstr>Page Colors</vt:lpstr>
      <vt:lpstr>The Page Coloring Approach</vt:lpstr>
      <vt:lpstr>Prior Work : Drawbacks</vt:lpstr>
      <vt:lpstr>Would like to..</vt:lpstr>
      <vt:lpstr>Lookups – Normal Operation</vt:lpstr>
      <vt:lpstr>Lookups – New Addressing</vt:lpstr>
      <vt:lpstr>Shadow Addresses</vt:lpstr>
      <vt:lpstr>Shadow Addresses</vt:lpstr>
      <vt:lpstr>More Implementation Details</vt:lpstr>
      <vt:lpstr>The Catch!</vt:lpstr>
      <vt:lpstr>Advantages</vt:lpstr>
      <vt:lpstr>Application 1 – Wire Delays</vt:lpstr>
      <vt:lpstr>Application 1 – Wire Delays</vt:lpstr>
      <vt:lpstr>Application 2 – Capacity Partitioning</vt:lpstr>
      <vt:lpstr>Application 2 – Capacity Partitioning</vt:lpstr>
      <vt:lpstr>How to Choose Donor Colors?</vt:lpstr>
      <vt:lpstr>Are first touch decisions always correct?</vt:lpstr>
      <vt:lpstr>Application 3 : Managing Shared Data</vt:lpstr>
      <vt:lpstr>Page Migration</vt:lpstr>
      <vt:lpstr>Overheads</vt:lpstr>
      <vt:lpstr>Results</vt:lpstr>
      <vt:lpstr>Multi-Programmed Workloads</vt:lpstr>
      <vt:lpstr>Multi-Programmed Workloads</vt:lpstr>
      <vt:lpstr>Multi-Programmed Workloads</vt:lpstr>
      <vt:lpstr>Conclusions</vt:lpstr>
      <vt:lpstr>R-NUCA: Data Placement in Distributed Shared Caches</vt:lpstr>
      <vt:lpstr>Prior Work</vt:lpstr>
      <vt:lpstr>Our Proposal: Reactive NUCA</vt:lpstr>
      <vt:lpstr>Outline</vt:lpstr>
      <vt:lpstr>Terminology: Data Types</vt:lpstr>
      <vt:lpstr>Conventional Multicore Caches</vt:lpstr>
      <vt:lpstr>Where to Place the Data?</vt:lpstr>
      <vt:lpstr>Methodology</vt:lpstr>
      <vt:lpstr>Cache Access Classification Example</vt:lpstr>
      <vt:lpstr>Cache Access Clustering</vt:lpstr>
      <vt:lpstr>Classification: Scientific Workloads</vt:lpstr>
      <vt:lpstr>Private Data</vt:lpstr>
      <vt:lpstr>Shared Data</vt:lpstr>
      <vt:lpstr>Instructions</vt:lpstr>
      <vt:lpstr>Summary</vt:lpstr>
      <vt:lpstr>Groups?</vt:lpstr>
      <vt:lpstr>Visual Summary</vt:lpstr>
      <vt:lpstr>Coherence: No Need for HW Mechanisms at LLC</vt:lpstr>
      <vt:lpstr>Evaluation</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CUDA Programming</dc:title>
  <dc:creator>owner</dc:creator>
  <cp:lastModifiedBy>BongoKing</cp:lastModifiedBy>
  <cp:revision>735</cp:revision>
  <dcterms:created xsi:type="dcterms:W3CDTF">2009-01-18T21:53:17Z</dcterms:created>
  <dcterms:modified xsi:type="dcterms:W3CDTF">2009-07-09T06:56:34Z</dcterms:modified>
</cp:coreProperties>
</file>