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2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4" r:id="rId24"/>
    <p:sldId id="425" r:id="rId25"/>
    <p:sldId id="426" r:id="rId26"/>
    <p:sldId id="428" r:id="rId27"/>
    <p:sldId id="427" r:id="rId28"/>
    <p:sldId id="429" r:id="rId29"/>
    <p:sldId id="430" r:id="rId30"/>
    <p:sldId id="431" r:id="rId31"/>
    <p:sldId id="432" r:id="rId32"/>
    <p:sldId id="437" r:id="rId33"/>
    <p:sldId id="433" r:id="rId34"/>
    <p:sldId id="434" r:id="rId35"/>
    <p:sldId id="435" r:id="rId36"/>
    <p:sldId id="436" r:id="rId37"/>
    <p:sldId id="438" r:id="rId38"/>
    <p:sldId id="439" r:id="rId39"/>
    <p:sldId id="440" r:id="rId40"/>
    <p:sldId id="441" r:id="rId41"/>
    <p:sldId id="44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99"/>
    <a:srgbClr val="0000FF"/>
    <a:srgbClr val="3366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37" autoAdjust="0"/>
  </p:normalViewPr>
  <p:slideViewPr>
    <p:cSldViewPr>
      <p:cViewPr varScale="1">
        <p:scale>
          <a:sx n="68" d="100"/>
          <a:sy n="68" d="100"/>
        </p:scale>
        <p:origin x="-5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AC25CB-6FFC-4993-8F15-AB96CBDEF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072279-9BEA-41E1-AF8E-B23A37D79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6038"/>
            <a:ext cx="2286000" cy="681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46038"/>
            <a:ext cx="6705600" cy="681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89FBF-0F96-48E4-9B6B-F6951DA0E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038"/>
            <a:ext cx="8458200" cy="258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63000" y="0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09A223AE-A17C-4CB0-8634-8819F547A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038"/>
            <a:ext cx="8458200" cy="258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381000"/>
            <a:ext cx="4495800" cy="647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495800" cy="647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63000" y="0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88E8FB6F-9AA1-430D-A8FC-8550C1F78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476CB8-84D8-4DD7-A7E1-21C1E6EE5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71BE64-2247-4048-8111-A470FC4B3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4958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4958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E3EF45-B9D7-4A98-9514-751A0FF11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99E10-D91D-40F2-8681-B04A2D4CB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940379-7789-4A71-8770-61A748704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D5FF10-E700-459F-AF0C-692ABEADB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8A89DC-16E9-415B-83E4-4A68073FA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7E1ABC-DBA0-41D2-9CE9-CAC01E6FE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6038"/>
            <a:ext cx="84582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3810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C91A9-30C0-4B03-9904-6ACDC4C084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nvidia.com/content/cuda-example-introduction-general-purpose-gpu-programming-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-thelen.org/comp-hist/vs-illiac-iv.html" TargetMode="External"/><Relationship Id="rId2" Type="http://schemas.openxmlformats.org/officeDocument/2006/relationships/hyperlink" Target="http://ieeexplore.ieee.org/xpls/abs_all.jsp?arnumber=4038028&amp;tag=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g.toronto.edu/~moshovos/CUDAsummer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CUDA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6868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00FF"/>
                </a:solidFill>
              </a:rPr>
              <a:t>CUDA Programming Introduction</a:t>
            </a:r>
          </a:p>
          <a:p>
            <a:pPr>
              <a:lnSpc>
                <a:spcPct val="80000"/>
              </a:lnSpc>
            </a:pPr>
            <a:endParaRPr lang="en-US" sz="36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Andreas </a:t>
            </a:r>
            <a:r>
              <a:rPr lang="en-US" sz="2000" dirty="0" err="1"/>
              <a:t>Moshovos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Winter 2009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Some slides/material from: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UIUC course by </a:t>
            </a:r>
            <a:r>
              <a:rPr lang="en-US" sz="2000" dirty="0" err="1"/>
              <a:t>Wen</a:t>
            </a:r>
            <a:r>
              <a:rPr lang="en-US" sz="2000" dirty="0"/>
              <a:t>-Mei </a:t>
            </a:r>
            <a:r>
              <a:rPr lang="en-US" sz="2000" dirty="0" err="1"/>
              <a:t>Hwu</a:t>
            </a:r>
            <a:r>
              <a:rPr lang="en-US" sz="2000" dirty="0"/>
              <a:t> and David Kirk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UCSB course by Andrea Di Blas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Universitat</a:t>
            </a:r>
            <a:r>
              <a:rPr lang="en-US" sz="2000" dirty="0"/>
              <a:t> Jena by </a:t>
            </a:r>
            <a:r>
              <a:rPr lang="en-US" sz="2000" dirty="0" err="1"/>
              <a:t>Waqar</a:t>
            </a:r>
            <a:r>
              <a:rPr lang="en-US" sz="2000" dirty="0"/>
              <a:t> </a:t>
            </a:r>
            <a:r>
              <a:rPr lang="en-US" sz="2000" dirty="0" err="1"/>
              <a:t>Saleem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NVIDIA by Simon </a:t>
            </a:r>
            <a:r>
              <a:rPr lang="en-US" sz="2000" dirty="0" smtClean="0"/>
              <a:t>Green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CUDA By Example Book, David Weller, </a:t>
            </a:r>
            <a:r>
              <a:rPr lang="en-US" sz="2000" dirty="0" smtClean="0">
                <a:hlinkClick r:id="rId2"/>
              </a:rPr>
              <a:t>http://developer.nvidia.com/content/cuda-example-introduction-general-purpose-gpu-programming-0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Programmer’s 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GPU starts computation </a:t>
            </a:r>
            <a:r>
              <a:rPr lang="en-US" dirty="0" smtClean="0">
                <a:sym typeface="Wingdings" pitchFamily="2" charset="2"/>
              </a:rPr>
              <a:t> runs a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kernel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CPU can also continue</a:t>
            </a: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62000" y="1524000"/>
            <a:ext cx="2209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CPU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81000" y="3505200"/>
            <a:ext cx="3200400" cy="2438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Memory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0" y="2895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181600" y="1600200"/>
            <a:ext cx="2209800" cy="1371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800600" y="3581400"/>
            <a:ext cx="3200400" cy="1295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 Memory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324600" y="2971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200400" y="2616200"/>
            <a:ext cx="1981200" cy="9652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288" y="128"/>
              </a:cxn>
              <a:cxn ang="0">
                <a:pos x="816" y="80"/>
              </a:cxn>
              <a:cxn ang="0">
                <a:pos x="1248" y="608"/>
              </a:cxn>
            </a:cxnLst>
            <a:rect l="0" t="0" r="r" b="b"/>
            <a:pathLst>
              <a:path w="1248" h="608">
                <a:moveTo>
                  <a:pt x="0" y="560"/>
                </a:moveTo>
                <a:cubicBezTo>
                  <a:pt x="76" y="384"/>
                  <a:pt x="152" y="208"/>
                  <a:pt x="288" y="128"/>
                </a:cubicBezTo>
                <a:cubicBezTo>
                  <a:pt x="424" y="48"/>
                  <a:pt x="656" y="0"/>
                  <a:pt x="816" y="80"/>
                </a:cubicBezTo>
                <a:cubicBezTo>
                  <a:pt x="976" y="160"/>
                  <a:pt x="1112" y="384"/>
                  <a:pt x="1248" y="608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657600"/>
            <a:ext cx="533400" cy="2057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3657600"/>
            <a:ext cx="1524000" cy="1066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Programmer’s 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CPU and GPU Synchronize</a:t>
            </a: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62000" y="1524000"/>
            <a:ext cx="2209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CPU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81000" y="3505200"/>
            <a:ext cx="3200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Memory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0" y="2895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181600" y="1600200"/>
            <a:ext cx="2209800" cy="1371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800600" y="3581400"/>
            <a:ext cx="3200400" cy="1295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 Memory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324600" y="2971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200400" y="2616200"/>
            <a:ext cx="1981200" cy="9652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288" y="128"/>
              </a:cxn>
              <a:cxn ang="0">
                <a:pos x="816" y="80"/>
              </a:cxn>
              <a:cxn ang="0">
                <a:pos x="1248" y="608"/>
              </a:cxn>
            </a:cxnLst>
            <a:rect l="0" t="0" r="r" b="b"/>
            <a:pathLst>
              <a:path w="1248" h="608">
                <a:moveTo>
                  <a:pt x="0" y="560"/>
                </a:moveTo>
                <a:cubicBezTo>
                  <a:pt x="76" y="384"/>
                  <a:pt x="152" y="208"/>
                  <a:pt x="288" y="128"/>
                </a:cubicBezTo>
                <a:cubicBezTo>
                  <a:pt x="424" y="48"/>
                  <a:pt x="656" y="0"/>
                  <a:pt x="816" y="80"/>
                </a:cubicBezTo>
                <a:cubicBezTo>
                  <a:pt x="976" y="160"/>
                  <a:pt x="1112" y="384"/>
                  <a:pt x="1248" y="608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657600"/>
            <a:ext cx="533400" cy="2057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3657600"/>
            <a:ext cx="1524000" cy="10668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Kernel Computation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Grid: 2D Case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Threads within a block can communicate/synchronize</a:t>
            </a:r>
            <a:endParaRPr lang="en-US" dirty="0" smtClean="0"/>
          </a:p>
          <a:p>
            <a:pPr lvl="1"/>
            <a:r>
              <a:rPr lang="en-US" sz="2000" dirty="0" smtClean="0"/>
              <a:t>Run on the same multiprocessor</a:t>
            </a:r>
          </a:p>
          <a:p>
            <a:r>
              <a:rPr lang="en-US" sz="2400" dirty="0" smtClean="0"/>
              <a:t>Threads across blocks can’t communicate</a:t>
            </a:r>
          </a:p>
          <a:p>
            <a:pPr lvl="1"/>
            <a:r>
              <a:rPr lang="en-US" sz="1600" dirty="0" smtClean="0"/>
              <a:t>Shouldn’t touch each others data</a:t>
            </a:r>
          </a:p>
          <a:p>
            <a:pPr lvl="1"/>
            <a:r>
              <a:rPr lang="en-US" sz="1600" dirty="0" smtClean="0"/>
              <a:t>Behavior undefined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828800" y="1143000"/>
            <a:ext cx="42672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438400" y="1143000"/>
            <a:ext cx="6096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1143000"/>
            <a:ext cx="6096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143000"/>
            <a:ext cx="6096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1752600"/>
            <a:ext cx="4267200" cy="609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2971800"/>
            <a:ext cx="4267200" cy="609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4114800"/>
            <a:ext cx="4267200" cy="609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27"/>
          <p:cNvGrpSpPr/>
          <p:nvPr/>
        </p:nvGrpSpPr>
        <p:grpSpPr>
          <a:xfrm>
            <a:off x="1828800" y="1143000"/>
            <a:ext cx="609600" cy="3581400"/>
            <a:chOff x="1828800" y="1447800"/>
            <a:chExt cx="609600" cy="3581400"/>
          </a:xfrm>
        </p:grpSpPr>
        <p:grpSp>
          <p:nvGrpSpPr>
            <p:cNvPr id="12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21" name="Rectangle 2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0" name="Rectangle 2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4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9" name="Rectangle 3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5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8" name="Rectangle 4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6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7" name="Rectangle 5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7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66" name="Rectangle 6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8" name="Group 128"/>
          <p:cNvGrpSpPr/>
          <p:nvPr/>
        </p:nvGrpSpPr>
        <p:grpSpPr>
          <a:xfrm>
            <a:off x="2438400" y="1143000"/>
            <a:ext cx="609600" cy="3581400"/>
            <a:chOff x="1828800" y="1447800"/>
            <a:chExt cx="609600" cy="3581400"/>
          </a:xfrm>
        </p:grpSpPr>
        <p:grpSp>
          <p:nvGrpSpPr>
            <p:cNvPr id="19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76" name="Rectangle 17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0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68" name="Rectangle 16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9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60" name="Rectangle 15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8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52" name="Rectangle 151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7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44" name="Rectangle 143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6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36" name="Rectangle 13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65" name="Group 293"/>
          <p:cNvGrpSpPr/>
          <p:nvPr/>
        </p:nvGrpSpPr>
        <p:grpSpPr>
          <a:xfrm>
            <a:off x="3048000" y="1143000"/>
            <a:ext cx="609600" cy="3581400"/>
            <a:chOff x="1828800" y="1447800"/>
            <a:chExt cx="609600" cy="3581400"/>
          </a:xfrm>
        </p:grpSpPr>
        <p:grpSp>
          <p:nvGrpSpPr>
            <p:cNvPr id="74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41" name="Rectangle 34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5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33" name="Rectangle 332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6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25" name="Rectangle 324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7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17" name="Rectangle 31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2" name="Rectangle 32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8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09" name="Rectangle 30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5" name="Rectangle 31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9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01" name="Rectangle 30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6" name="Rectangle 30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7" name="Rectangle 30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80" name="Group 348"/>
          <p:cNvGrpSpPr/>
          <p:nvPr/>
        </p:nvGrpSpPr>
        <p:grpSpPr>
          <a:xfrm>
            <a:off x="3657600" y="1143000"/>
            <a:ext cx="609600" cy="3581400"/>
            <a:chOff x="1828800" y="1447800"/>
            <a:chExt cx="609600" cy="3581400"/>
          </a:xfrm>
        </p:grpSpPr>
        <p:grpSp>
          <p:nvGrpSpPr>
            <p:cNvPr id="81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96" name="Rectangle 39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9" name="Rectangle 39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1" name="Rectangle 40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2" name="Rectangle 40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2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88" name="Rectangle 38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0" name="Rectangle 38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1" name="Rectangle 39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2" name="Rectangle 39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3" name="Rectangle 39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4" name="Rectangle 39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5" name="Rectangle 39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3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80" name="Rectangle 37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4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72" name="Rectangle 371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5" name="Rectangle 374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5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64" name="Rectangle 363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5" name="Rectangle 364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6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56" name="Rectangle 35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1" name="Rectangle 36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87" name="Group 403"/>
          <p:cNvGrpSpPr/>
          <p:nvPr/>
        </p:nvGrpSpPr>
        <p:grpSpPr>
          <a:xfrm>
            <a:off x="4267200" y="1143000"/>
            <a:ext cx="609600" cy="3581400"/>
            <a:chOff x="1828800" y="1447800"/>
            <a:chExt cx="609600" cy="3581400"/>
          </a:xfrm>
        </p:grpSpPr>
        <p:grpSp>
          <p:nvGrpSpPr>
            <p:cNvPr id="88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51" name="Rectangle 45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2" name="Rectangle 45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3" name="Rectangle 45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4" name="Rectangle 45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5" name="Rectangle 45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6" name="Rectangle 45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7" name="Rectangle 45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8" name="Rectangle 45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9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43" name="Rectangle 442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4" name="Rectangle 443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5" name="Rectangle 444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6" name="Rectangle 445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7" name="Rectangle 446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8" name="Rectangle 447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9" name="Rectangle 448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0" name="Rectangle 449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0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35" name="Rectangle 434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6" name="Rectangle 435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7" name="Rectangle 436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8" name="Rectangle 437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9" name="Rectangle 438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0" name="Rectangle 439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1" name="Rectangle 440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2" name="Rectangle 441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1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27" name="Rectangle 42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8" name="Rectangle 42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9" name="Rectangle 42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2" name="Rectangle 43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3" name="Rectangle 43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4" name="Rectangle 43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2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19" name="Rectangle 41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0" name="Rectangle 41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1" name="Rectangle 42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2" name="Rectangle 42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3" name="Rectangle 42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4" name="Rectangle 42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5" name="Rectangle 42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6" name="Rectangle 42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3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11" name="Rectangle 41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2" name="Rectangle 41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3" name="Rectangle 41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4" name="Rectangle 41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5" name="Rectangle 41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6" name="Rectangle 41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7" name="Rectangle 41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8" name="Rectangle 41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94" name="Group 458"/>
          <p:cNvGrpSpPr/>
          <p:nvPr/>
        </p:nvGrpSpPr>
        <p:grpSpPr>
          <a:xfrm>
            <a:off x="4876800" y="1143000"/>
            <a:ext cx="609600" cy="3581400"/>
            <a:chOff x="1828800" y="1447800"/>
            <a:chExt cx="609600" cy="3581400"/>
          </a:xfrm>
        </p:grpSpPr>
        <p:grpSp>
          <p:nvGrpSpPr>
            <p:cNvPr id="95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06" name="Rectangle 50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7" name="Rectangle 50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8" name="Rectangle 50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9" name="Rectangle 50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0" name="Rectangle 50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1" name="Rectangle 51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2" name="Rectangle 51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3" name="Rectangle 51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28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98" name="Rectangle 49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9" name="Rectangle 49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0" name="Rectangle 49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1" name="Rectangle 50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2" name="Rectangle 50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3" name="Rectangle 50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4" name="Rectangle 50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5" name="Rectangle 50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29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90" name="Rectangle 48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1" name="Rectangle 49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2" name="Rectangle 49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3" name="Rectangle 49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4" name="Rectangle 49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5" name="Rectangle 49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6" name="Rectangle 49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7" name="Rectangle 49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0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82" name="Rectangle 481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3" name="Rectangle 482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4" name="Rectangle 483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5" name="Rectangle 484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6" name="Rectangle 485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7" name="Rectangle 486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8" name="Rectangle 487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9" name="Rectangle 488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1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74" name="Rectangle 473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5" name="Rectangle 474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6" name="Rectangle 475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7" name="Rectangle 476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8" name="Rectangle 477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9" name="Rectangle 478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0" name="Rectangle 479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1" name="Rectangle 480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2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66" name="Rectangle 46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7" name="Rectangle 46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8" name="Rectangle 46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9" name="Rectangle 46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0" name="Rectangle 46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1" name="Rectangle 47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2" name="Rectangle 47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3" name="Rectangle 47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33" name="Group 513"/>
          <p:cNvGrpSpPr/>
          <p:nvPr/>
        </p:nvGrpSpPr>
        <p:grpSpPr>
          <a:xfrm>
            <a:off x="5486400" y="1143000"/>
            <a:ext cx="609600" cy="3581400"/>
            <a:chOff x="1828800" y="1447800"/>
            <a:chExt cx="609600" cy="3581400"/>
          </a:xfrm>
        </p:grpSpPr>
        <p:grpSp>
          <p:nvGrpSpPr>
            <p:cNvPr id="134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61" name="Rectangle 56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2" name="Rectangle 56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3" name="Rectangle 56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4" name="Rectangle 56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5" name="Rectangle 56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6" name="Rectangle 56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7" name="Rectangle 56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8" name="Rectangle 56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5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53" name="Rectangle 552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4" name="Rectangle 553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5" name="Rectangle 554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6" name="Rectangle 555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7" name="Rectangle 556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8" name="Rectangle 557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9" name="Rectangle 558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0" name="Rectangle 559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4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45" name="Rectangle 544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6" name="Rectangle 545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7" name="Rectangle 546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8" name="Rectangle 547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9" name="Rectangle 548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0" name="Rectangle 549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1" name="Rectangle 550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2" name="Rectangle 551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5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37" name="Rectangle 53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8" name="Rectangle 53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9" name="Rectangle 53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0" name="Rectangle 53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1" name="Rectangle 54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2" name="Rectangle 54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3" name="Rectangle 54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6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29" name="Rectangle 52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0" name="Rectangle 52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1" name="Rectangle 53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2" name="Rectangle 53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3" name="Rectangle 53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4" name="Rectangle 53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5" name="Rectangle 53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6" name="Rectangle 53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7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21" name="Rectangle 52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2" name="Rectangle 52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3" name="Rectangle 52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4" name="Rectangle 52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5" name="Rectangle 52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6" name="Rectangle 52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7" name="Rectangle 52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8" name="Rectangle 52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570" name="Rectangle 569"/>
          <p:cNvSpPr/>
          <p:nvPr/>
        </p:nvSpPr>
        <p:spPr bwMode="auto">
          <a:xfrm>
            <a:off x="5486400" y="2362200"/>
            <a:ext cx="609600" cy="609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2" name="Straight Arrow Connector 571"/>
          <p:cNvCxnSpPr>
            <a:endCxn id="570" idx="3"/>
          </p:cNvCxnSpPr>
          <p:nvPr/>
        </p:nvCxnSpPr>
        <p:spPr bwMode="auto">
          <a:xfrm rot="10800000">
            <a:off x="6096000" y="2667000"/>
            <a:ext cx="1066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573" name="TextBox 572"/>
          <p:cNvSpPr txBox="1"/>
          <p:nvPr/>
        </p:nvSpPr>
        <p:spPr>
          <a:xfrm>
            <a:off x="7239000" y="3352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574" name="Rectangle 573"/>
          <p:cNvSpPr/>
          <p:nvPr/>
        </p:nvSpPr>
        <p:spPr bwMode="auto">
          <a:xfrm>
            <a:off x="5715000" y="2514600"/>
            <a:ext cx="76200" cy="76200"/>
          </a:xfrm>
          <a:prstGeom prst="rect">
            <a:avLst/>
          </a:prstGeom>
          <a:solidFill>
            <a:srgbClr val="7030A0"/>
          </a:solidFill>
          <a:ln w="19050" cap="flat" cmpd="sng" algn="ctr">
            <a:solidFill>
              <a:srgbClr val="7030A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6" name="Straight Arrow Connector 575"/>
          <p:cNvCxnSpPr/>
          <p:nvPr/>
        </p:nvCxnSpPr>
        <p:spPr bwMode="auto">
          <a:xfrm rot="10800000" flipV="1">
            <a:off x="5791200" y="2133600"/>
            <a:ext cx="1600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577" name="TextBox 576"/>
          <p:cNvSpPr txBox="1"/>
          <p:nvPr/>
        </p:nvSpPr>
        <p:spPr>
          <a:xfrm>
            <a:off x="7391400" y="19050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Kernel Computation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Grid: 2D Case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One thread can process multiple data elements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Other mappings are possible and often desirable</a:t>
            </a:r>
          </a:p>
          <a:p>
            <a:pPr marL="742950" lvl="2" indent="-342900"/>
            <a:r>
              <a:rPr lang="en-US" sz="1800" dirty="0" smtClean="0"/>
              <a:t>More on this when we talk about how to optimize for performance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828800" y="1143000"/>
            <a:ext cx="42672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438400" y="1143000"/>
            <a:ext cx="6096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1143000"/>
            <a:ext cx="6096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143000"/>
            <a:ext cx="6096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1752600"/>
            <a:ext cx="4267200" cy="609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2971800"/>
            <a:ext cx="4267200" cy="609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4114800"/>
            <a:ext cx="4267200" cy="609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27"/>
          <p:cNvGrpSpPr/>
          <p:nvPr/>
        </p:nvGrpSpPr>
        <p:grpSpPr>
          <a:xfrm>
            <a:off x="1828800" y="1143000"/>
            <a:ext cx="609600" cy="3581400"/>
            <a:chOff x="1828800" y="1447800"/>
            <a:chExt cx="609600" cy="3581400"/>
          </a:xfrm>
        </p:grpSpPr>
        <p:grpSp>
          <p:nvGrpSpPr>
            <p:cNvPr id="12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21" name="Rectangle 2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0" name="Rectangle 2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4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9" name="Rectangle 3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5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8" name="Rectangle 4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6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7" name="Rectangle 5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7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66" name="Rectangle 6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8" name="Group 128"/>
          <p:cNvGrpSpPr/>
          <p:nvPr/>
        </p:nvGrpSpPr>
        <p:grpSpPr>
          <a:xfrm>
            <a:off x="2438400" y="1143000"/>
            <a:ext cx="609600" cy="3581400"/>
            <a:chOff x="1828800" y="1447800"/>
            <a:chExt cx="609600" cy="3581400"/>
          </a:xfrm>
        </p:grpSpPr>
        <p:grpSp>
          <p:nvGrpSpPr>
            <p:cNvPr id="19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76" name="Rectangle 17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0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68" name="Rectangle 16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9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60" name="Rectangle 15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8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52" name="Rectangle 151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7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44" name="Rectangle 143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6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136" name="Rectangle 13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65" name="Group 293"/>
          <p:cNvGrpSpPr/>
          <p:nvPr/>
        </p:nvGrpSpPr>
        <p:grpSpPr>
          <a:xfrm>
            <a:off x="3048000" y="1143000"/>
            <a:ext cx="609600" cy="3581400"/>
            <a:chOff x="1828800" y="1447800"/>
            <a:chExt cx="609600" cy="3581400"/>
          </a:xfrm>
        </p:grpSpPr>
        <p:grpSp>
          <p:nvGrpSpPr>
            <p:cNvPr id="74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41" name="Rectangle 34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5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33" name="Rectangle 332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6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25" name="Rectangle 324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7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17" name="Rectangle 31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2" name="Rectangle 32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8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09" name="Rectangle 30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5" name="Rectangle 31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9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01" name="Rectangle 30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6" name="Rectangle 30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7" name="Rectangle 30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80" name="Group 348"/>
          <p:cNvGrpSpPr/>
          <p:nvPr/>
        </p:nvGrpSpPr>
        <p:grpSpPr>
          <a:xfrm>
            <a:off x="3657600" y="1143000"/>
            <a:ext cx="609600" cy="3581400"/>
            <a:chOff x="1828800" y="1447800"/>
            <a:chExt cx="609600" cy="3581400"/>
          </a:xfrm>
        </p:grpSpPr>
        <p:grpSp>
          <p:nvGrpSpPr>
            <p:cNvPr id="81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96" name="Rectangle 39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9" name="Rectangle 39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1" name="Rectangle 40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2" name="Rectangle 40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2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88" name="Rectangle 38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0" name="Rectangle 38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1" name="Rectangle 39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2" name="Rectangle 39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3" name="Rectangle 39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4" name="Rectangle 39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5" name="Rectangle 39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3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80" name="Rectangle 37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4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72" name="Rectangle 371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5" name="Rectangle 374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5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64" name="Rectangle 363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5" name="Rectangle 364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6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356" name="Rectangle 35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1" name="Rectangle 36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87" name="Group 403"/>
          <p:cNvGrpSpPr/>
          <p:nvPr/>
        </p:nvGrpSpPr>
        <p:grpSpPr>
          <a:xfrm>
            <a:off x="4267200" y="1143000"/>
            <a:ext cx="609600" cy="3581400"/>
            <a:chOff x="1828800" y="1447800"/>
            <a:chExt cx="609600" cy="3581400"/>
          </a:xfrm>
        </p:grpSpPr>
        <p:grpSp>
          <p:nvGrpSpPr>
            <p:cNvPr id="88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51" name="Rectangle 45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2" name="Rectangle 45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3" name="Rectangle 45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4" name="Rectangle 45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5" name="Rectangle 45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6" name="Rectangle 45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7" name="Rectangle 45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8" name="Rectangle 45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9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43" name="Rectangle 442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4" name="Rectangle 443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5" name="Rectangle 444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6" name="Rectangle 445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7" name="Rectangle 446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8" name="Rectangle 447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9" name="Rectangle 448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0" name="Rectangle 449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0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35" name="Rectangle 434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6" name="Rectangle 435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7" name="Rectangle 436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8" name="Rectangle 437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9" name="Rectangle 438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0" name="Rectangle 439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1" name="Rectangle 440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2" name="Rectangle 441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1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27" name="Rectangle 42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8" name="Rectangle 42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9" name="Rectangle 42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2" name="Rectangle 43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3" name="Rectangle 43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4" name="Rectangle 43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2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19" name="Rectangle 41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0" name="Rectangle 41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1" name="Rectangle 42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2" name="Rectangle 42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3" name="Rectangle 42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4" name="Rectangle 42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5" name="Rectangle 42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6" name="Rectangle 42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3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11" name="Rectangle 41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2" name="Rectangle 41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3" name="Rectangle 41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4" name="Rectangle 41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5" name="Rectangle 41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6" name="Rectangle 41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7" name="Rectangle 41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8" name="Rectangle 41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94" name="Group 458"/>
          <p:cNvGrpSpPr/>
          <p:nvPr/>
        </p:nvGrpSpPr>
        <p:grpSpPr>
          <a:xfrm>
            <a:off x="4876800" y="1143000"/>
            <a:ext cx="609600" cy="3581400"/>
            <a:chOff x="1828800" y="1447800"/>
            <a:chExt cx="609600" cy="3581400"/>
          </a:xfrm>
        </p:grpSpPr>
        <p:grpSp>
          <p:nvGrpSpPr>
            <p:cNvPr id="95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06" name="Rectangle 50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7" name="Rectangle 50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8" name="Rectangle 50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9" name="Rectangle 50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0" name="Rectangle 50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1" name="Rectangle 51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2" name="Rectangle 51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3" name="Rectangle 51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28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98" name="Rectangle 497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9" name="Rectangle 498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0" name="Rectangle 499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1" name="Rectangle 500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2" name="Rectangle 501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3" name="Rectangle 502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4" name="Rectangle 503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5" name="Rectangle 504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29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90" name="Rectangle 489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1" name="Rectangle 490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2" name="Rectangle 491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3" name="Rectangle 492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4" name="Rectangle 493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5" name="Rectangle 494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6" name="Rectangle 495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7" name="Rectangle 496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0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82" name="Rectangle 481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3" name="Rectangle 482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4" name="Rectangle 483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5" name="Rectangle 484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6" name="Rectangle 485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7" name="Rectangle 486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8" name="Rectangle 487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9" name="Rectangle 488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1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74" name="Rectangle 473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5" name="Rectangle 474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6" name="Rectangle 475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7" name="Rectangle 476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8" name="Rectangle 477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9" name="Rectangle 478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0" name="Rectangle 479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1" name="Rectangle 480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2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466" name="Rectangle 465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7" name="Rectangle 466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8" name="Rectangle 467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9" name="Rectangle 468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0" name="Rectangle 469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1" name="Rectangle 470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2" name="Rectangle 471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3" name="Rectangle 472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33" name="Group 513"/>
          <p:cNvGrpSpPr/>
          <p:nvPr/>
        </p:nvGrpSpPr>
        <p:grpSpPr>
          <a:xfrm>
            <a:off x="5486400" y="1143000"/>
            <a:ext cx="609600" cy="3581400"/>
            <a:chOff x="1828800" y="1447800"/>
            <a:chExt cx="609600" cy="3581400"/>
          </a:xfrm>
        </p:grpSpPr>
        <p:grpSp>
          <p:nvGrpSpPr>
            <p:cNvPr id="134" name="Group 19"/>
            <p:cNvGrpSpPr/>
            <p:nvPr/>
          </p:nvGrpSpPr>
          <p:grpSpPr>
            <a:xfrm>
              <a:off x="1828800" y="14478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61" name="Rectangle 56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2" name="Rectangle 56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3" name="Rectangle 56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4" name="Rectangle 56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5" name="Rectangle 56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6" name="Rectangle 56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7" name="Rectangle 56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8" name="Rectangle 56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5" name="Group 28"/>
            <p:cNvGrpSpPr/>
            <p:nvPr/>
          </p:nvGrpSpPr>
          <p:grpSpPr>
            <a:xfrm>
              <a:off x="1828800" y="20574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53" name="Rectangle 552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4" name="Rectangle 553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5" name="Rectangle 554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6" name="Rectangle 555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7" name="Rectangle 556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8" name="Rectangle 557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9" name="Rectangle 558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0" name="Rectangle 559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4" name="Group 37"/>
            <p:cNvGrpSpPr/>
            <p:nvPr/>
          </p:nvGrpSpPr>
          <p:grpSpPr>
            <a:xfrm>
              <a:off x="1828800" y="2667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45" name="Rectangle 544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6" name="Rectangle 545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7" name="Rectangle 546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8" name="Rectangle 547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9" name="Rectangle 548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0" name="Rectangle 549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1" name="Rectangle 550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2" name="Rectangle 551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5" name="Group 46"/>
            <p:cNvGrpSpPr/>
            <p:nvPr/>
          </p:nvGrpSpPr>
          <p:grpSpPr>
            <a:xfrm>
              <a:off x="1828800" y="3276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37" name="Rectangle 536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8" name="Rectangle 537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9" name="Rectangle 538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0" name="Rectangle 539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1" name="Rectangle 540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2" name="Rectangle 541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3" name="Rectangle 542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6" name="Group 55"/>
            <p:cNvGrpSpPr/>
            <p:nvPr/>
          </p:nvGrpSpPr>
          <p:grpSpPr>
            <a:xfrm>
              <a:off x="1828800" y="38100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29" name="Rectangle 528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0" name="Rectangle 529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1" name="Rectangle 530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2" name="Rectangle 531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3" name="Rectangle 532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4" name="Rectangle 533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5" name="Rectangle 534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6" name="Rectangle 535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87" name="Group 64"/>
            <p:cNvGrpSpPr/>
            <p:nvPr/>
          </p:nvGrpSpPr>
          <p:grpSpPr>
            <a:xfrm>
              <a:off x="1828800" y="4419600"/>
              <a:ext cx="609600" cy="609600"/>
              <a:chOff x="3657600" y="1447800"/>
              <a:chExt cx="609600" cy="609600"/>
            </a:xfrm>
            <a:noFill/>
          </p:grpSpPr>
          <p:sp>
            <p:nvSpPr>
              <p:cNvPr id="521" name="Rectangle 520"/>
              <p:cNvSpPr/>
              <p:nvPr/>
            </p:nvSpPr>
            <p:spPr bwMode="auto">
              <a:xfrm>
                <a:off x="36576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2" name="Rectangle 521"/>
              <p:cNvSpPr/>
              <p:nvPr/>
            </p:nvSpPr>
            <p:spPr bwMode="auto">
              <a:xfrm>
                <a:off x="38100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3" name="Rectangle 522"/>
              <p:cNvSpPr/>
              <p:nvPr/>
            </p:nvSpPr>
            <p:spPr bwMode="auto">
              <a:xfrm>
                <a:off x="39624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4" name="Rectangle 523"/>
              <p:cNvSpPr/>
              <p:nvPr/>
            </p:nvSpPr>
            <p:spPr bwMode="auto">
              <a:xfrm>
                <a:off x="4114800" y="1447800"/>
                <a:ext cx="76200" cy="609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5" name="Rectangle 524"/>
              <p:cNvSpPr/>
              <p:nvPr/>
            </p:nvSpPr>
            <p:spPr bwMode="auto">
              <a:xfrm>
                <a:off x="3657600" y="15240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6" name="Rectangle 525"/>
              <p:cNvSpPr/>
              <p:nvPr/>
            </p:nvSpPr>
            <p:spPr bwMode="auto">
              <a:xfrm>
                <a:off x="3657600" y="16764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7" name="Rectangle 526"/>
              <p:cNvSpPr/>
              <p:nvPr/>
            </p:nvSpPr>
            <p:spPr bwMode="auto">
              <a:xfrm>
                <a:off x="3657600" y="18288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8" name="Rectangle 527"/>
              <p:cNvSpPr/>
              <p:nvPr/>
            </p:nvSpPr>
            <p:spPr bwMode="auto">
              <a:xfrm>
                <a:off x="3657600" y="1981200"/>
                <a:ext cx="609600" cy="762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570" name="Rectangle 569"/>
          <p:cNvSpPr/>
          <p:nvPr/>
        </p:nvSpPr>
        <p:spPr bwMode="auto">
          <a:xfrm>
            <a:off x="5486400" y="2362200"/>
            <a:ext cx="609600" cy="609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2" name="Straight Arrow Connector 571"/>
          <p:cNvCxnSpPr>
            <a:endCxn id="570" idx="3"/>
          </p:cNvCxnSpPr>
          <p:nvPr/>
        </p:nvCxnSpPr>
        <p:spPr bwMode="auto">
          <a:xfrm rot="10800000">
            <a:off x="6096000" y="2667000"/>
            <a:ext cx="1066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573" name="TextBox 572"/>
          <p:cNvSpPr txBox="1"/>
          <p:nvPr/>
        </p:nvSpPr>
        <p:spPr>
          <a:xfrm>
            <a:off x="7239000" y="3352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574" name="Rectangle 573"/>
          <p:cNvSpPr/>
          <p:nvPr/>
        </p:nvSpPr>
        <p:spPr bwMode="auto">
          <a:xfrm>
            <a:off x="5715000" y="2514600"/>
            <a:ext cx="152400" cy="152400"/>
          </a:xfrm>
          <a:prstGeom prst="rect">
            <a:avLst/>
          </a:prstGeom>
          <a:solidFill>
            <a:srgbClr val="7030A0"/>
          </a:solidFill>
          <a:ln w="19050" cap="flat" cmpd="sng" algn="ctr">
            <a:solidFill>
              <a:srgbClr val="7030A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6" name="Straight Arrow Connector 575"/>
          <p:cNvCxnSpPr/>
          <p:nvPr/>
        </p:nvCxnSpPr>
        <p:spPr bwMode="auto">
          <a:xfrm rot="10800000" flipV="1">
            <a:off x="5791200" y="2133600"/>
            <a:ext cx="1600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577" name="TextBox 576"/>
          <p:cNvSpPr txBox="1"/>
          <p:nvPr/>
        </p:nvSpPr>
        <p:spPr>
          <a:xfrm>
            <a:off x="7391400" y="19050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thread will process one pixel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</a:rPr>
              <a:t>for all elements do in parallel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	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= 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* fade;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400" name="Group 399"/>
          <p:cNvGrpSpPr/>
          <p:nvPr/>
        </p:nvGrpSpPr>
        <p:grpSpPr>
          <a:xfrm>
            <a:off x="2438400" y="2590800"/>
            <a:ext cx="4289042" cy="3581400"/>
            <a:chOff x="2438400" y="2590800"/>
            <a:chExt cx="4289042" cy="3581400"/>
          </a:xfrm>
        </p:grpSpPr>
        <p:pic>
          <p:nvPicPr>
            <p:cNvPr id="399" name="Picture 3" descr="G:\Users\bongo\Desktop\200711062036-2707 - Cop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2590800"/>
              <a:ext cx="4289042" cy="3581400"/>
            </a:xfrm>
            <a:prstGeom prst="rect">
              <a:avLst/>
            </a:prstGeom>
            <a:noFill/>
          </p:spPr>
        </p:pic>
        <p:grpSp>
          <p:nvGrpSpPr>
            <p:cNvPr id="398" name="Group 397"/>
            <p:cNvGrpSpPr/>
            <p:nvPr/>
          </p:nvGrpSpPr>
          <p:grpSpPr>
            <a:xfrm>
              <a:off x="2438400" y="2590800"/>
              <a:ext cx="4267200" cy="3581400"/>
              <a:chOff x="2438400" y="2590800"/>
              <a:chExt cx="4267200" cy="35814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2438400" y="2590800"/>
                <a:ext cx="42672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30480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42672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54864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438400" y="32004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2438400" y="44196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2438400" y="55626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11" name="Group 127"/>
              <p:cNvGrpSpPr/>
              <p:nvPr/>
            </p:nvGrpSpPr>
            <p:grpSpPr>
              <a:xfrm>
                <a:off x="24384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2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58" name="Rectangle 5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4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5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6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8" name="Rectangle 1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66" name="Group 128"/>
              <p:cNvGrpSpPr/>
              <p:nvPr/>
            </p:nvGrpSpPr>
            <p:grpSpPr>
              <a:xfrm>
                <a:off x="30480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67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13" name="Rectangle 11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68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7" name="Rectangle 10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69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97" name="Rectangle 9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0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1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81" name="Rectangle 8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2" name="Rectangle 8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Rectangle 8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2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73" name="Rectangle 7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21" name="Group 293"/>
              <p:cNvGrpSpPr/>
              <p:nvPr/>
            </p:nvGrpSpPr>
            <p:grpSpPr>
              <a:xfrm>
                <a:off x="36576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22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0" name="Rectangle 15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4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52" name="Rectangle 15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5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44" name="Rectangle 14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6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36" name="Rectangle 13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7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28" name="Rectangle 12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76" name="Group 348"/>
              <p:cNvGrpSpPr/>
              <p:nvPr/>
            </p:nvGrpSpPr>
            <p:grpSpPr>
              <a:xfrm>
                <a:off x="42672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77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23" name="Rectangle 2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4" name="Rectangle 2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9" name="Rectangle 2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0" name="Rectangle 2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8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15" name="Rectangle 2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8" name="Rectangle 2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9" name="Rectangle 2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9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07" name="Rectangle 2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8" name="Rectangle 2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0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9" name="Rectangle 1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6" name="Rectangle 20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1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1" name="Rectangle 19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2" name="Rectangle 19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6" name="Rectangle 19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2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83" name="Rectangle 18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4" name="Rectangle 18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5" name="Rectangle 18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6" name="Rectangle 18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8" name="Rectangle 18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31" name="Group 403"/>
              <p:cNvGrpSpPr/>
              <p:nvPr/>
            </p:nvGrpSpPr>
            <p:grpSpPr>
              <a:xfrm>
                <a:off x="48768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32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9" name="Rectangle 27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0" name="Rectangle 27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1" name="Rectangle 28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5" name="Rectangle 28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3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70" name="Rectangle 26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4" name="Rectangle 27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5" name="Rectangle 27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4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2" name="Rectangle 26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3" name="Rectangle 26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9" name="Rectangle 26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5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54" name="Rectangle 25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5" name="Rectangle 25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7" name="Rectangle 25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8" name="Rectangle 25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0" name="Rectangle 25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1" name="Rectangle 26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6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7" name="Rectangle 24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8" name="Rectangle 24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9" name="Rectangle 24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0" name="Rectangle 24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1" name="Rectangle 25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2" name="Rectangle 25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7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38" name="Rectangle 23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1" name="Rectangle 24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2" name="Rectangle 24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3" name="Rectangle 24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4" name="Rectangle 24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86" name="Group 458"/>
              <p:cNvGrpSpPr/>
              <p:nvPr/>
            </p:nvGrpSpPr>
            <p:grpSpPr>
              <a:xfrm>
                <a:off x="54864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87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33" name="Rectangle 33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4" name="Rectangle 33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5" name="Rectangle 33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6" name="Rectangle 33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8" name="Rectangle 33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9" name="Rectangle 33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0" name="Rectangle 33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88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25" name="Rectangle 32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6" name="Rectangle 32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7" name="Rectangle 32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8" name="Rectangle 32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9" name="Rectangle 32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0" name="Rectangle 32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1" name="Rectangle 33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2" name="Rectangle 33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89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8" name="Rectangle 31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9" name="Rectangle 31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0" name="Rectangle 31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1" name="Rectangle 32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2" name="Rectangle 32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3" name="Rectangle 32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4" name="Rectangle 32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0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09" name="Rectangle 30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0" name="Rectangle 30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1" name="Rectangle 31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2" name="Rectangle 31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3" name="Rectangle 31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4" name="Rectangle 31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5" name="Rectangle 31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6" name="Rectangle 31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1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01" name="Rectangle 30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2" name="Rectangle 30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3" name="Rectangle 30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5" name="Rectangle 30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6" name="Rectangle 30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7" name="Rectangle 30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8" name="Rectangle 30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2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93" name="Rectangle 29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5" name="Rectangle 29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6" name="Rectangle 29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7" name="Rectangle 29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9" name="Rectangle 29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341" name="Group 513"/>
              <p:cNvGrpSpPr/>
              <p:nvPr/>
            </p:nvGrpSpPr>
            <p:grpSpPr>
              <a:xfrm>
                <a:off x="60960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342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88" name="Rectangle 38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9" name="Rectangle 38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0" name="Rectangle 38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1" name="Rectangle 39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3" name="Rectangle 39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4" name="Rectangle 39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5" name="Rectangle 39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3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80" name="Rectangle 37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1" name="Rectangle 38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3" name="Rectangle 38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4" name="Rectangle 38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5" name="Rectangle 38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6" name="Rectangle 38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7" name="Rectangle 38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4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72" name="Rectangle 37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3" name="Rectangle 37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4" name="Rectangle 37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5" name="Rectangle 37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6" name="Rectangle 37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7" name="Rectangle 37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9" name="Rectangle 37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5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64" name="Rectangle 36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5" name="Rectangle 36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6" name="Rectangle 36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7" name="Rectangle 36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8" name="Rectangle 36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9" name="Rectangle 36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6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56" name="Rectangle 35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7" name="Rectangle 35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8" name="Rectangle 35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9" name="Rectangle 35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0" name="Rectangle 35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1" name="Rectangle 36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2" name="Rectangle 36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3" name="Rectangle 36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7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48" name="Rectangle 34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9" name="Rectangle 34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0" name="Rectangle 34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1" name="Rectangle 35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2" name="Rectangle 35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3" name="Rectangle 35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4" name="Rectangle 35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5" name="Rectangle 35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396" name="Rectangle 395"/>
              <p:cNvSpPr/>
              <p:nvPr/>
            </p:nvSpPr>
            <p:spPr bwMode="auto">
              <a:xfrm>
                <a:off x="6096000" y="3810000"/>
                <a:ext cx="609600" cy="609600"/>
              </a:xfrm>
              <a:prstGeom prst="rect">
                <a:avLst/>
              </a:prstGeom>
              <a:noFill/>
              <a:ln w="76200" cap="flat" cmpd="sng" algn="ctr">
                <a:solidFill>
                  <a:srgbClr val="FF0000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 bwMode="auto">
              <a:xfrm>
                <a:off x="6324600" y="3962400"/>
                <a:ext cx="76200" cy="76200"/>
              </a:xfrm>
              <a:prstGeom prst="rect">
                <a:avLst/>
              </a:prstGeom>
              <a:solidFill>
                <a:srgbClr val="7030A0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CPU:</a:t>
            </a:r>
          </a:p>
          <a:p>
            <a:pPr lvl="1"/>
            <a:r>
              <a:rPr lang="en-US" dirty="0" smtClean="0"/>
              <a:t>Initialize image from file</a:t>
            </a:r>
          </a:p>
          <a:p>
            <a:pPr lvl="1"/>
            <a:r>
              <a:rPr lang="en-US" dirty="0" smtClean="0"/>
              <a:t>Allocate IN and OUT buffers on GPU</a:t>
            </a:r>
          </a:p>
          <a:p>
            <a:pPr lvl="1"/>
            <a:r>
              <a:rPr lang="en-US" dirty="0" smtClean="0"/>
              <a:t>Copy image to </a:t>
            </a:r>
          </a:p>
          <a:p>
            <a:pPr lvl="1"/>
            <a:r>
              <a:rPr lang="en-US" dirty="0" smtClean="0"/>
              <a:t>Launch GPU kernel</a:t>
            </a:r>
          </a:p>
          <a:p>
            <a:pPr lvl="2"/>
            <a:r>
              <a:rPr lang="en-US" dirty="0" smtClean="0"/>
              <a:t>Reads IN</a:t>
            </a:r>
          </a:p>
          <a:p>
            <a:pPr lvl="2"/>
            <a:r>
              <a:rPr lang="en-US" dirty="0" smtClean="0"/>
              <a:t>Produces OUT</a:t>
            </a:r>
          </a:p>
          <a:p>
            <a:pPr lvl="1"/>
            <a:r>
              <a:rPr lang="en-US" dirty="0" smtClean="0"/>
              <a:t>Copy Out back to CPU</a:t>
            </a:r>
          </a:p>
          <a:p>
            <a:pPr lvl="1"/>
            <a:r>
              <a:rPr lang="en-US" dirty="0" smtClean="0"/>
              <a:t>Write image to a file</a:t>
            </a:r>
          </a:p>
          <a:p>
            <a:r>
              <a:rPr lang="en-US" dirty="0" smtClean="0"/>
              <a:t>GPU:</a:t>
            </a:r>
          </a:p>
          <a:p>
            <a:pPr lvl="1"/>
            <a:r>
              <a:rPr lang="en-US" dirty="0" smtClean="0"/>
              <a:t>Launch a thread per pixel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Kernel pseudo-code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__global__ void fade (unsigned char *in, </a:t>
            </a:r>
            <a:br>
              <a:rPr lang="en-US" sz="2400" dirty="0" smtClean="0"/>
            </a:br>
            <a:r>
              <a:rPr lang="en-US" sz="2400" dirty="0" smtClean="0"/>
              <a:t>			   unsigned char *out, </a:t>
            </a:r>
            <a:br>
              <a:rPr lang="en-US" sz="2400" dirty="0" smtClean="0"/>
            </a:br>
            <a:r>
              <a:rPr lang="en-US" sz="2400" dirty="0" smtClean="0"/>
              <a:t>                                float f, </a:t>
            </a:r>
            <a:br>
              <a:rPr lang="en-US" sz="2400" dirty="0" smtClean="0"/>
            </a:br>
            <a:r>
              <a:rPr lang="en-US" sz="2400" dirty="0" smtClean="0"/>
              <a:t> 			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xmax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ymax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  unsigned </a:t>
            </a:r>
            <a:r>
              <a:rPr lang="en-US" sz="2400" dirty="0" err="1" smtClean="0"/>
              <a:t>int</a:t>
            </a:r>
            <a:r>
              <a:rPr lang="en-US" sz="2400" dirty="0" smtClean="0"/>
              <a:t> v = in[x][y];</a:t>
            </a:r>
          </a:p>
          <a:p>
            <a:pPr>
              <a:buNone/>
            </a:pPr>
            <a:r>
              <a:rPr lang="en-US" sz="2400" dirty="0" smtClean="0"/>
              <a:t>  v = v * f;  </a:t>
            </a:r>
          </a:p>
          <a:p>
            <a:pPr>
              <a:buNone/>
            </a:pPr>
            <a:r>
              <a:rPr lang="en-US" sz="2400" dirty="0" smtClean="0"/>
              <a:t>  if (v &gt; 255) v = 255;</a:t>
            </a:r>
          </a:p>
          <a:p>
            <a:pPr>
              <a:buNone/>
            </a:pPr>
            <a:r>
              <a:rPr lang="en-US" sz="2400" dirty="0" smtClean="0"/>
              <a:t>  out[x][y] = v;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This is the program for one thread</a:t>
            </a:r>
          </a:p>
          <a:p>
            <a:r>
              <a:rPr lang="en-US" dirty="0" smtClean="0"/>
              <a:t>It processes one pixel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thread know which pixel to process?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>
          <a:xfrm>
            <a:off x="3048000" y="2133600"/>
            <a:ext cx="5562600" cy="3810000"/>
            <a:chOff x="2438400" y="2590800"/>
            <a:chExt cx="4289042" cy="3581400"/>
          </a:xfrm>
        </p:grpSpPr>
        <p:pic>
          <p:nvPicPr>
            <p:cNvPr id="5" name="Picture 3" descr="G:\Users\bongo\Desktop\200711062036-2707 - Cop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2590800"/>
              <a:ext cx="4289042" cy="3581400"/>
            </a:xfrm>
            <a:prstGeom prst="rect">
              <a:avLst/>
            </a:prstGeom>
            <a:noFill/>
          </p:spPr>
        </p:pic>
        <p:grpSp>
          <p:nvGrpSpPr>
            <p:cNvPr id="6" name="Group 397"/>
            <p:cNvGrpSpPr/>
            <p:nvPr/>
          </p:nvGrpSpPr>
          <p:grpSpPr>
            <a:xfrm>
              <a:off x="2438400" y="2590800"/>
              <a:ext cx="4267200" cy="3581400"/>
              <a:chOff x="2438400" y="2590800"/>
              <a:chExt cx="4267200" cy="3581400"/>
            </a:xfrm>
          </p:grpSpPr>
          <p:sp>
            <p:nvSpPr>
              <p:cNvPr id="7" name="Rectangle 3"/>
              <p:cNvSpPr/>
              <p:nvPr/>
            </p:nvSpPr>
            <p:spPr bwMode="auto">
              <a:xfrm>
                <a:off x="2438400" y="2590800"/>
                <a:ext cx="42672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0480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2672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54864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438400" y="32004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438400" y="44196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438400" y="55626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14" name="Group 127"/>
              <p:cNvGrpSpPr/>
              <p:nvPr/>
            </p:nvGrpSpPr>
            <p:grpSpPr>
              <a:xfrm>
                <a:off x="24384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347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93" name="Rectangle 39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4" name="Rectangle 39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5" name="Rectangle 39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6" name="Rectangle 39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7" name="Rectangle 39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8" name="Rectangle 39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9" name="Rectangle 6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0" name="Rectangle 6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8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85" name="Rectangle 38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6" name="Rectangle 38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7" name="Rectangle 38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8" name="Rectangle 38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9" name="Rectangle 38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0" name="Rectangle 38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1" name="Rectangle 39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9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77" name="Rectangle 37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9" name="Rectangle 37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0" name="Rectangle 37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1" name="Rectangle 38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3" name="Rectangle 38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4" name="Rectangle 38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0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69" name="Rectangle 3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2" name="Rectangle 3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3" name="Rectangle 3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4" name="Rectangle 3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5" name="Rectangle 3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6" name="Rectangle 3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1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61" name="Rectangle 2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2" name="Rectangle 2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3" name="Rectangle 2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4" name="Rectangle 2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5" name="Rectangle 2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6" name="Rectangle 3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7" name="Rectangle 3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8" name="Rectangle 3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2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53" name="Rectangle 1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4" name="Rectangle 1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5" name="Rectangle 1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6" name="Rectangle 2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7" name="Rectangle 2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8" name="Rectangle 2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9" name="Rectangle 2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0" name="Rectangle 2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5" name="Group 128"/>
              <p:cNvGrpSpPr/>
              <p:nvPr/>
            </p:nvGrpSpPr>
            <p:grpSpPr>
              <a:xfrm>
                <a:off x="30480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9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39" name="Rectangle 33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0" name="Rectangle 33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1" name="Rectangle 34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2" name="Rectangle 34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3" name="Rectangle 34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4" name="Rectangle 34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5" name="Rectangle 34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6" name="Rectangle 34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31" name="Rectangle 33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2" name="Rectangle 33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3" name="Rectangle 33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4" name="Rectangle 33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5" name="Rectangle 33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6" name="Rectangle 33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8" name="Rectangle 33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23" name="Rectangle 3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4" name="Rectangle 3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5" name="Rectangle 3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6" name="Rectangle 3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7" name="Rectangle 3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8" name="Rectangle 3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9" name="Rectangle 3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0" name="Rectangle 3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15" name="Rectangle 3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6" name="Rectangle 3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8" name="Rectangle 3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9" name="Rectangle 3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0" name="Rectangle 3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1" name="Rectangle 3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2" name="Rectangle 3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7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07" name="Rectangle 3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8" name="Rectangle 3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9" name="Rectangle 3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0" name="Rectangle 3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1" name="Rectangle 3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2" name="Rectangle 3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3" name="Rectangle 3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4" name="Rectangle 3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8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99" name="Rectangle 2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1" name="Rectangle 7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2" name="Rectangle 7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3" name="Rectangle 7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4" name="Rectangle 7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5" name="Rectangle 7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6" name="Rectangle 7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6" name="Group 293"/>
              <p:cNvGrpSpPr/>
              <p:nvPr/>
            </p:nvGrpSpPr>
            <p:grpSpPr>
              <a:xfrm>
                <a:off x="36576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39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85" name="Rectangle 28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6" name="Rectangle 28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8" name="Rectangle 28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9" name="Rectangle 28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0" name="Rectangle 28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2" name="Rectangle 29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0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9" name="Rectangle 27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0" name="Rectangle 27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1" name="Rectangle 28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1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9" name="Rectangle 2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0" name="Rectangle 2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4" name="Rectangle 2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5" name="Rectangle 2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2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1" name="Rectangle 26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2" name="Rectangle 26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3" name="Rectangle 26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3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4" name="Rectangle 25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5" name="Rectangle 25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7" name="Rectangle 25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8" name="Rectangle 25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0" name="Rectangle 25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4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45" name="Rectangle 24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6" name="Rectangle 12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7" name="Rectangle 12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8" name="Rectangle 13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9" name="Rectangle 13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0" name="Rectangle 13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1" name="Rectangle 13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2" name="Rectangle 25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7" name="Group 348"/>
              <p:cNvGrpSpPr/>
              <p:nvPr/>
            </p:nvGrpSpPr>
            <p:grpSpPr>
              <a:xfrm>
                <a:off x="42672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85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31" name="Rectangle 23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2" name="Rectangle 23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4" name="Rectangle 23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5" name="Rectangle 23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6" name="Rectangle 23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7" name="Rectangle 23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8" name="Rectangle 23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6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23" name="Rectangle 2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4" name="Rectangle 2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9" name="Rectangle 2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0" name="Rectangle 2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7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15" name="Rectangle 2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8" name="Rectangle 2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9" name="Rectangle 2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8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07" name="Rectangle 2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8" name="Rectangle 2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9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9" name="Rectangle 1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6" name="Rectangle 20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90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1" name="Rectangle 18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2" name="Rectangle 18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3" name="Rectangle 18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4" name="Rectangle 18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5" name="Rectangle 18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6" name="Rectangle 18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8" name="Group 403"/>
              <p:cNvGrpSpPr/>
              <p:nvPr/>
            </p:nvGrpSpPr>
            <p:grpSpPr>
              <a:xfrm>
                <a:off x="48768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31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77" name="Rectangle 17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3" name="Rectangle 18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4" name="Rectangle 18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2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9" name="Rectangle 1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1" name="Rectangle 16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4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53" name="Rectangle 15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5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45" name="Rectangle 14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9" name="Group 458"/>
              <p:cNvGrpSpPr/>
              <p:nvPr/>
            </p:nvGrpSpPr>
            <p:grpSpPr>
              <a:xfrm>
                <a:off x="54864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77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23" name="Rectangle 1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8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15" name="Rectangle 1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9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07" name="Rectangle 1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80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81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82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83" name="Rectangle 8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Rectangle 8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0" name="Group 513"/>
              <p:cNvGrpSpPr/>
              <p:nvPr/>
            </p:nvGrpSpPr>
            <p:grpSpPr>
              <a:xfrm>
                <a:off x="60960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69" name="Rectangle 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61" name="Rectangle 6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53" name="Rectangle 5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7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8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9" name="Rectangle 2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21" name="Rectangle 20"/>
              <p:cNvSpPr/>
              <p:nvPr/>
            </p:nvSpPr>
            <p:spPr bwMode="auto">
              <a:xfrm>
                <a:off x="6096000" y="3810000"/>
                <a:ext cx="609600" cy="609600"/>
              </a:xfrm>
              <a:prstGeom prst="rect">
                <a:avLst/>
              </a:prstGeom>
              <a:noFill/>
              <a:ln w="76200" cap="flat" cmpd="sng" algn="ctr">
                <a:solidFill>
                  <a:srgbClr val="FF0000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6324600" y="3962400"/>
                <a:ext cx="76200" cy="76200"/>
              </a:xfrm>
              <a:prstGeom prst="rect">
                <a:avLst/>
              </a:prstGeom>
              <a:solidFill>
                <a:srgbClr val="7030A0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402" name="Straight Arrow Connector 401"/>
          <p:cNvCxnSpPr/>
          <p:nvPr/>
        </p:nvCxnSpPr>
        <p:spPr bwMode="auto">
          <a:xfrm>
            <a:off x="2819400" y="2057400"/>
            <a:ext cx="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03" name="TextBox 402"/>
          <p:cNvSpPr txBox="1"/>
          <p:nvPr/>
        </p:nvSpPr>
        <p:spPr>
          <a:xfrm>
            <a:off x="1066800" y="220980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blockDim.y</a:t>
            </a:r>
            <a:endParaRPr lang="en-US" sz="2400" dirty="0"/>
          </a:p>
        </p:txBody>
      </p:sp>
      <p:cxnSp>
        <p:nvCxnSpPr>
          <p:cNvPr id="406" name="Straight Arrow Connector 405"/>
          <p:cNvCxnSpPr/>
          <p:nvPr/>
        </p:nvCxnSpPr>
        <p:spPr bwMode="auto">
          <a:xfrm>
            <a:off x="914400" y="2133600"/>
            <a:ext cx="0" cy="388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08" name="TextBox 407"/>
          <p:cNvSpPr txBox="1"/>
          <p:nvPr/>
        </p:nvSpPr>
        <p:spPr>
          <a:xfrm>
            <a:off x="990600" y="487680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gridDim.y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09" name="Straight Arrow Connector 408"/>
          <p:cNvCxnSpPr/>
          <p:nvPr/>
        </p:nvCxnSpPr>
        <p:spPr bwMode="auto">
          <a:xfrm>
            <a:off x="3048000" y="1828800"/>
            <a:ext cx="838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12" name="TextBox 411"/>
          <p:cNvSpPr txBox="1"/>
          <p:nvPr/>
        </p:nvSpPr>
        <p:spPr>
          <a:xfrm>
            <a:off x="3048000" y="114300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blockDim.x</a:t>
            </a:r>
            <a:endParaRPr lang="en-US" sz="2400" dirty="0"/>
          </a:p>
        </p:txBody>
      </p:sp>
      <p:cxnSp>
        <p:nvCxnSpPr>
          <p:cNvPr id="413" name="Straight Arrow Connector 412"/>
          <p:cNvCxnSpPr/>
          <p:nvPr/>
        </p:nvCxnSpPr>
        <p:spPr bwMode="auto">
          <a:xfrm>
            <a:off x="3048000" y="990600"/>
            <a:ext cx="5486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15" name="TextBox 414"/>
          <p:cNvSpPr txBox="1"/>
          <p:nvPr/>
        </p:nvSpPr>
        <p:spPr>
          <a:xfrm>
            <a:off x="6477000" y="106680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gridDim.x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16" name="Rectangle 415"/>
          <p:cNvSpPr/>
          <p:nvPr/>
        </p:nvSpPr>
        <p:spPr bwMode="auto">
          <a:xfrm>
            <a:off x="5943600" y="3657600"/>
            <a:ext cx="152400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7" name="Straight Arrow Connector 416"/>
          <p:cNvCxnSpPr>
            <a:endCxn id="221" idx="1"/>
          </p:cNvCxnSpPr>
          <p:nvPr/>
        </p:nvCxnSpPr>
        <p:spPr bwMode="auto">
          <a:xfrm flipH="1">
            <a:off x="5419831" y="3352800"/>
            <a:ext cx="1" cy="5236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22" name="Rectangle 421"/>
          <p:cNvSpPr/>
          <p:nvPr/>
        </p:nvSpPr>
        <p:spPr>
          <a:xfrm>
            <a:off x="914400" y="33528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threadIdx.y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23" name="Straight Arrow Connector 422"/>
          <p:cNvCxnSpPr>
            <a:stCxn id="215" idx="0"/>
            <a:endCxn id="218" idx="0"/>
          </p:cNvCxnSpPr>
          <p:nvPr/>
        </p:nvCxnSpPr>
        <p:spPr bwMode="auto">
          <a:xfrm>
            <a:off x="5469244" y="3430621"/>
            <a:ext cx="59295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26" name="Rectangle 425"/>
          <p:cNvSpPr/>
          <p:nvPr/>
        </p:nvSpPr>
        <p:spPr>
          <a:xfrm>
            <a:off x="4953000" y="16002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threadIdx.x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27" name="Straight Arrow Connector 426"/>
          <p:cNvCxnSpPr>
            <a:endCxn id="215" idx="0"/>
          </p:cNvCxnSpPr>
          <p:nvPr/>
        </p:nvCxnSpPr>
        <p:spPr bwMode="auto">
          <a:xfrm>
            <a:off x="2971800" y="3429000"/>
            <a:ext cx="2497444" cy="16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9FF99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29" name="Rectangle 428"/>
          <p:cNvSpPr/>
          <p:nvPr/>
        </p:nvSpPr>
        <p:spPr>
          <a:xfrm>
            <a:off x="3276600" y="28194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blockIdx.x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30" name="Straight Arrow Connector 429"/>
          <p:cNvCxnSpPr>
            <a:endCxn id="215" idx="0"/>
          </p:cNvCxnSpPr>
          <p:nvPr/>
        </p:nvCxnSpPr>
        <p:spPr bwMode="auto">
          <a:xfrm>
            <a:off x="5410200" y="2133600"/>
            <a:ext cx="59044" cy="1297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9FF99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33" name="Rectangle 432"/>
          <p:cNvSpPr/>
          <p:nvPr/>
        </p:nvSpPr>
        <p:spPr>
          <a:xfrm>
            <a:off x="5486400" y="22860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blockIdx.y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gridDim.x</a:t>
            </a:r>
            <a:r>
              <a:rPr lang="en-US" dirty="0" smtClean="0"/>
              <a:t> = 7, </a:t>
            </a:r>
            <a:r>
              <a:rPr lang="en-US" dirty="0" err="1" smtClean="0"/>
              <a:t>gridDim.y</a:t>
            </a:r>
            <a:r>
              <a:rPr lang="en-US" dirty="0" smtClean="0"/>
              <a:t> = 6</a:t>
            </a:r>
          </a:p>
          <a:p>
            <a:r>
              <a:rPr lang="en-US" dirty="0" smtClean="0"/>
              <a:t>How many blocks per dimension</a:t>
            </a:r>
            <a:endParaRPr lang="en-US" dirty="0"/>
          </a:p>
        </p:txBody>
      </p:sp>
      <p:grpSp>
        <p:nvGrpSpPr>
          <p:cNvPr id="398" name="Group 397"/>
          <p:cNvGrpSpPr/>
          <p:nvPr/>
        </p:nvGrpSpPr>
        <p:grpSpPr>
          <a:xfrm>
            <a:off x="2819400" y="2057400"/>
            <a:ext cx="4267200" cy="3581400"/>
            <a:chOff x="1828800" y="1143000"/>
            <a:chExt cx="4267200" cy="3581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828800" y="1143000"/>
              <a:ext cx="42672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384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768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17526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800" y="29718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41148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1" name="Group 127"/>
            <p:cNvGrpSpPr/>
            <p:nvPr/>
          </p:nvGrpSpPr>
          <p:grpSpPr>
            <a:xfrm>
              <a:off x="18288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2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58" name="Rectangle 5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3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50" name="Rectangle 4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4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42" name="Rectangle 4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5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4" name="Rectangle 3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6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6" name="Rectangle 2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8" name="Rectangle 1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66" name="Group 128"/>
            <p:cNvGrpSpPr/>
            <p:nvPr/>
          </p:nvGrpSpPr>
          <p:grpSpPr>
            <a:xfrm>
              <a:off x="24384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67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13" name="Rectangle 11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Rectangle 11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8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05" name="Rectangle 10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7" name="Rectangle 10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9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97" name="Rectangle 9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0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89" name="Rectangle 8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1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81" name="Rectangle 8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2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73" name="Rectangle 7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121" name="Group 293"/>
            <p:cNvGrpSpPr/>
            <p:nvPr/>
          </p:nvGrpSpPr>
          <p:grpSpPr>
            <a:xfrm>
              <a:off x="30480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22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68" name="Rectangle 16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0" name="Rectangle 16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1" name="Rectangle 17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5" name="Rectangle 17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3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60" name="Rectangle 15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2" name="Rectangle 16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4" name="Rectangle 16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7" name="Rectangle 16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4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52" name="Rectangle 15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5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44" name="Rectangle 14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6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36" name="Rectangle 13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7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28" name="Rectangle 12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176" name="Group 348"/>
            <p:cNvGrpSpPr/>
            <p:nvPr/>
          </p:nvGrpSpPr>
          <p:grpSpPr>
            <a:xfrm>
              <a:off x="36576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77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23" name="Rectangle 22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4" name="Rectangle 22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5" name="Rectangle 22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6" name="Rectangle 22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8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15" name="Rectangle 21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7" name="Rectangle 21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8" name="Rectangle 21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9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07" name="Rectangle 20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8" name="Rectangle 20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0" name="Rectangle 20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1" name="Rectangle 21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2" name="Rectangle 21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3" name="Rectangle 21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0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99" name="Rectangle 19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5" name="Rectangle 20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1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91" name="Rectangle 19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6" name="Rectangle 19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8" name="Rectangle 19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2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83" name="Rectangle 18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4" name="Rectangle 18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231" name="Group 403"/>
            <p:cNvGrpSpPr/>
            <p:nvPr/>
          </p:nvGrpSpPr>
          <p:grpSpPr>
            <a:xfrm>
              <a:off x="42672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232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78" name="Rectangle 27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0" name="Rectangle 27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3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70" name="Rectangle 26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4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62" name="Rectangle 26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3" name="Rectangle 26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7" name="Rectangle 26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9" name="Rectangle 26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5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54" name="Rectangle 25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6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46" name="Rectangle 24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7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38" name="Rectangle 23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9" name="Rectangle 23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1" name="Rectangle 24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2" name="Rectangle 24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286" name="Group 458"/>
            <p:cNvGrpSpPr/>
            <p:nvPr/>
          </p:nvGrpSpPr>
          <p:grpSpPr>
            <a:xfrm>
              <a:off x="48768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287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33" name="Rectangle 33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5" name="Rectangle 33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6" name="Rectangle 33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7" name="Rectangle 33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8" name="Rectangle 33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9" name="Rectangle 33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40" name="Rectangle 33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88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25" name="Rectangle 32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1" name="Rectangle 33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89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17" name="Rectangle 31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9" name="Rectangle 31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0" name="Rectangle 31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0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09" name="Rectangle 30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2" name="Rectangle 31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3" name="Rectangle 31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1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01" name="Rectangle 30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7" name="Rectangle 30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8" name="Rectangle 30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2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93" name="Rectangle 29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5" name="Rectangle 29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341" name="Group 513"/>
            <p:cNvGrpSpPr/>
            <p:nvPr/>
          </p:nvGrpSpPr>
          <p:grpSpPr>
            <a:xfrm>
              <a:off x="54864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342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88" name="Rectangle 38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9" name="Rectangle 38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1" name="Rectangle 39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2" name="Rectangle 39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4" name="Rectangle 39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5" name="Rectangle 39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3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80" name="Rectangle 37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1" name="Rectangle 38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3" name="Rectangle 38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4" name="Rectangle 38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4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72" name="Rectangle 37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3" name="Rectangle 37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4" name="Rectangle 37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6" name="Rectangle 37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7" name="Rectangle 37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8" name="Rectangle 37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9" name="Rectangle 37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5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64" name="Rectangle 36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5" name="Rectangle 36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6" name="Rectangle 36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7" name="Rectangle 36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8" name="Rectangle 36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9" name="Rectangle 36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0" name="Rectangle 36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1" name="Rectangle 37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6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56" name="Rectangle 35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7" name="Rectangle 35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8" name="Rectangle 35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9" name="Rectangle 35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0" name="Rectangle 35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1" name="Rectangle 36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2" name="Rectangle 36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3" name="Rectangle 36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7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48" name="Rectangle 34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49" name="Rectangle 34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0" name="Rectangle 34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2" name="Rectangle 35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3" name="Rectangle 35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4" name="Rectangle 35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5" name="Rectangle 35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blockDim.x</a:t>
            </a:r>
            <a:r>
              <a:rPr lang="en-US" dirty="0" smtClean="0"/>
              <a:t>= 7, </a:t>
            </a:r>
            <a:r>
              <a:rPr lang="en-US" dirty="0" err="1" smtClean="0"/>
              <a:t>blockDim.y</a:t>
            </a:r>
            <a:r>
              <a:rPr lang="en-US" dirty="0" smtClean="0"/>
              <a:t> = 7</a:t>
            </a:r>
          </a:p>
          <a:p>
            <a:r>
              <a:rPr lang="en-US" dirty="0" smtClean="0"/>
              <a:t>How many threads in a block per dimension</a:t>
            </a:r>
            <a:endParaRPr lang="en-US" dirty="0"/>
          </a:p>
        </p:txBody>
      </p:sp>
      <p:grpSp>
        <p:nvGrpSpPr>
          <p:cNvPr id="11" name="Group 397"/>
          <p:cNvGrpSpPr/>
          <p:nvPr/>
        </p:nvGrpSpPr>
        <p:grpSpPr>
          <a:xfrm>
            <a:off x="2819400" y="2057400"/>
            <a:ext cx="4267200" cy="3581400"/>
            <a:chOff x="1828800" y="1143000"/>
            <a:chExt cx="4267200" cy="3581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828800" y="1143000"/>
              <a:ext cx="42672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384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768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17526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800" y="29718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41148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2" name="Group 127"/>
            <p:cNvGrpSpPr/>
            <p:nvPr/>
          </p:nvGrpSpPr>
          <p:grpSpPr>
            <a:xfrm>
              <a:off x="18288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58" name="Rectangle 5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50" name="Rectangle 4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42" name="Rectangle 4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4" name="Rectangle 3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6" name="Rectangle 2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8" name="Rectangle 1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67" name="Group 128"/>
            <p:cNvGrpSpPr/>
            <p:nvPr/>
          </p:nvGrpSpPr>
          <p:grpSpPr>
            <a:xfrm>
              <a:off x="24384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68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13" name="Rectangle 11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Rectangle 11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9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05" name="Rectangle 10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7" name="Rectangle 10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0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97" name="Rectangle 9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1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89" name="Rectangle 8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2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81" name="Rectangle 8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1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73" name="Rectangle 7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122" name="Group 293"/>
            <p:cNvGrpSpPr/>
            <p:nvPr/>
          </p:nvGrpSpPr>
          <p:grpSpPr>
            <a:xfrm>
              <a:off x="30480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2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68" name="Rectangle 16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0" name="Rectangle 16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1" name="Rectangle 17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5" name="Rectangle 17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60" name="Rectangle 15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2" name="Rectangle 16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4" name="Rectangle 16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7" name="Rectangle 16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52" name="Rectangle 15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44" name="Rectangle 14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36" name="Rectangle 13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28" name="Rectangle 12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177" name="Group 348"/>
            <p:cNvGrpSpPr/>
            <p:nvPr/>
          </p:nvGrpSpPr>
          <p:grpSpPr>
            <a:xfrm>
              <a:off x="36576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78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23" name="Rectangle 22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4" name="Rectangle 22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5" name="Rectangle 22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6" name="Rectangle 22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9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15" name="Rectangle 21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7" name="Rectangle 21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8" name="Rectangle 21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0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07" name="Rectangle 20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8" name="Rectangle 20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0" name="Rectangle 20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1" name="Rectangle 21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2" name="Rectangle 21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3" name="Rectangle 21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1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99" name="Rectangle 19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5" name="Rectangle 20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2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91" name="Rectangle 19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6" name="Rectangle 19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8" name="Rectangle 19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1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83" name="Rectangle 18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4" name="Rectangle 18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232" name="Group 403"/>
            <p:cNvGrpSpPr/>
            <p:nvPr/>
          </p:nvGrpSpPr>
          <p:grpSpPr>
            <a:xfrm>
              <a:off x="42672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23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78" name="Rectangle 27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0" name="Rectangle 27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70" name="Rectangle 26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62" name="Rectangle 26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3" name="Rectangle 26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7" name="Rectangle 26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9" name="Rectangle 26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54" name="Rectangle 25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46" name="Rectangle 24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8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38" name="Rectangle 23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9" name="Rectangle 23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1" name="Rectangle 24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2" name="Rectangle 24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287" name="Group 458"/>
            <p:cNvGrpSpPr/>
            <p:nvPr/>
          </p:nvGrpSpPr>
          <p:grpSpPr>
            <a:xfrm>
              <a:off x="48768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288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33" name="Rectangle 33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5" name="Rectangle 33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6" name="Rectangle 33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7" name="Rectangle 33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8" name="Rectangle 33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9" name="Rectangle 33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40" name="Rectangle 33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89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25" name="Rectangle 32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1" name="Rectangle 33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0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17" name="Rectangle 31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9" name="Rectangle 31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0" name="Rectangle 31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1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09" name="Rectangle 30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2" name="Rectangle 31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3" name="Rectangle 31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2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01" name="Rectangle 30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7" name="Rectangle 30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8" name="Rectangle 30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1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93" name="Rectangle 29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5" name="Rectangle 29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342" name="Group 513"/>
            <p:cNvGrpSpPr/>
            <p:nvPr/>
          </p:nvGrpSpPr>
          <p:grpSpPr>
            <a:xfrm>
              <a:off x="54864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34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88" name="Rectangle 38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9" name="Rectangle 38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1" name="Rectangle 39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2" name="Rectangle 39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4" name="Rectangle 39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5" name="Rectangle 39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80" name="Rectangle 37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1" name="Rectangle 38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3" name="Rectangle 38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4" name="Rectangle 38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72" name="Rectangle 37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3" name="Rectangle 37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4" name="Rectangle 37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6" name="Rectangle 37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7" name="Rectangle 37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8" name="Rectangle 37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9" name="Rectangle 37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64" name="Rectangle 36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5" name="Rectangle 36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6" name="Rectangle 36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7" name="Rectangle 36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8" name="Rectangle 36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9" name="Rectangle 36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0" name="Rectangle 36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1" name="Rectangle 37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56" name="Rectangle 35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7" name="Rectangle 35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8" name="Rectangle 35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9" name="Rectangle 35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0" name="Rectangle 35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1" name="Rectangle 36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2" name="Rectangle 36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3" name="Rectangle 36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9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48" name="Rectangle 34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49" name="Rectangle 34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0" name="Rectangle 34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2" name="Rectangle 35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3" name="Rectangle 35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4" name="Rectangle 35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5" name="Rectangle 35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are naturally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987" name="Picture 3" descr="G:\Users\bongo\Desktop\200711062036-2707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3705256" cy="2962275"/>
          </a:xfrm>
          <a:prstGeom prst="rect">
            <a:avLst/>
          </a:prstGeom>
          <a:noFill/>
        </p:spPr>
      </p:pic>
      <p:pic>
        <p:nvPicPr>
          <p:cNvPr id="41988" name="Picture 4" descr="G:\Users\bongo\Desktop\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05000"/>
            <a:ext cx="3886200" cy="3106936"/>
          </a:xfrm>
          <a:prstGeom prst="rect">
            <a:avLst/>
          </a:prstGeom>
          <a:noFill/>
        </p:spPr>
      </p:pic>
      <p:pic>
        <p:nvPicPr>
          <p:cNvPr id="41989" name="Picture 5" descr="G:\Users\bongo\Desktop\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581400"/>
            <a:ext cx="3895880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blockIdx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1752600"/>
          </a:xfrm>
        </p:spPr>
        <p:txBody>
          <a:bodyPr/>
          <a:lstStyle/>
          <a:p>
            <a:r>
              <a:rPr lang="en-US" dirty="0" err="1" smtClean="0"/>
              <a:t>blockIdx</a:t>
            </a:r>
            <a:r>
              <a:rPr lang="en-US" dirty="0" smtClean="0"/>
              <a:t> = coordinates of block in the grid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blockIdx.x</a:t>
            </a:r>
            <a:r>
              <a:rPr lang="en-US" dirty="0" smtClean="0">
                <a:solidFill>
                  <a:srgbClr val="C00000"/>
                </a:solidFill>
              </a:rPr>
              <a:t> = 2, </a:t>
            </a:r>
            <a:r>
              <a:rPr lang="en-US" dirty="0" err="1" smtClean="0">
                <a:solidFill>
                  <a:srgbClr val="C00000"/>
                </a:solidFill>
              </a:rPr>
              <a:t>blockIdx.y</a:t>
            </a:r>
            <a:r>
              <a:rPr lang="en-US" dirty="0" smtClean="0">
                <a:solidFill>
                  <a:srgbClr val="C00000"/>
                </a:solidFill>
              </a:rPr>
              <a:t> = 3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blockIdx.x</a:t>
            </a:r>
            <a:r>
              <a:rPr lang="en-US" dirty="0" smtClean="0">
                <a:solidFill>
                  <a:srgbClr val="7030A0"/>
                </a:solidFill>
              </a:rPr>
              <a:t> = 5, </a:t>
            </a:r>
            <a:r>
              <a:rPr lang="en-US" dirty="0" err="1" smtClean="0">
                <a:solidFill>
                  <a:srgbClr val="7030A0"/>
                </a:solidFill>
              </a:rPr>
              <a:t>blockIdx.y</a:t>
            </a:r>
            <a:r>
              <a:rPr lang="en-US" dirty="0" smtClean="0">
                <a:solidFill>
                  <a:srgbClr val="7030A0"/>
                </a:solidFill>
              </a:rPr>
              <a:t> = 1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grpSp>
        <p:nvGrpSpPr>
          <p:cNvPr id="11" name="Group 397"/>
          <p:cNvGrpSpPr/>
          <p:nvPr/>
        </p:nvGrpSpPr>
        <p:grpSpPr>
          <a:xfrm>
            <a:off x="3048000" y="2819400"/>
            <a:ext cx="4267200" cy="3581400"/>
            <a:chOff x="1828800" y="1143000"/>
            <a:chExt cx="4267200" cy="3581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828800" y="1143000"/>
              <a:ext cx="42672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384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76800" y="1143000"/>
              <a:ext cx="609600" cy="3581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17526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800" y="29718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4114800"/>
              <a:ext cx="4267200" cy="609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2" name="Group 127"/>
            <p:cNvGrpSpPr/>
            <p:nvPr/>
          </p:nvGrpSpPr>
          <p:grpSpPr>
            <a:xfrm>
              <a:off x="18288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58" name="Rectangle 5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50" name="Rectangle 4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42" name="Rectangle 4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4" name="Rectangle 3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6" name="Rectangle 2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8" name="Rectangle 1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67" name="Group 128"/>
            <p:cNvGrpSpPr/>
            <p:nvPr/>
          </p:nvGrpSpPr>
          <p:grpSpPr>
            <a:xfrm>
              <a:off x="24384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68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13" name="Rectangle 11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Rectangle 11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9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05" name="Rectangle 10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7" name="Rectangle 10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0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97" name="Rectangle 9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1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89" name="Rectangle 8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2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81" name="Rectangle 8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1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73" name="Rectangle 7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122" name="Group 293"/>
            <p:cNvGrpSpPr/>
            <p:nvPr/>
          </p:nvGrpSpPr>
          <p:grpSpPr>
            <a:xfrm>
              <a:off x="30480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2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68" name="Rectangle 16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0" name="Rectangle 16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1" name="Rectangle 17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5" name="Rectangle 17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60" name="Rectangle 15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2" name="Rectangle 16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4" name="Rectangle 16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7" name="Rectangle 16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52" name="Rectangle 15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44" name="Rectangle 14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36" name="Rectangle 13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28" name="Rectangle 12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177" name="Group 348"/>
            <p:cNvGrpSpPr/>
            <p:nvPr/>
          </p:nvGrpSpPr>
          <p:grpSpPr>
            <a:xfrm>
              <a:off x="36576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178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23" name="Rectangle 22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4" name="Rectangle 22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5" name="Rectangle 22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6" name="Rectangle 22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79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15" name="Rectangle 21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7" name="Rectangle 21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8" name="Rectangle 21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0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07" name="Rectangle 20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8" name="Rectangle 20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0" name="Rectangle 20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1" name="Rectangle 21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2" name="Rectangle 21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3" name="Rectangle 21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1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99" name="Rectangle 19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5" name="Rectangle 20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2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91" name="Rectangle 19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6" name="Rectangle 19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8" name="Rectangle 19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1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183" name="Rectangle 18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4" name="Rectangle 18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232" name="Group 403"/>
            <p:cNvGrpSpPr/>
            <p:nvPr/>
          </p:nvGrpSpPr>
          <p:grpSpPr>
            <a:xfrm>
              <a:off x="42672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23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78" name="Rectangle 27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0" name="Rectangle 27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70" name="Rectangle 26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62" name="Rectangle 26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3" name="Rectangle 26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7" name="Rectangle 26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9" name="Rectangle 26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54" name="Rectangle 25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3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46" name="Rectangle 24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8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38" name="Rectangle 23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9" name="Rectangle 23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1" name="Rectangle 24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2" name="Rectangle 24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287" name="Group 458"/>
            <p:cNvGrpSpPr/>
            <p:nvPr/>
          </p:nvGrpSpPr>
          <p:grpSpPr>
            <a:xfrm>
              <a:off x="48768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288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33" name="Rectangle 33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5" name="Rectangle 33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6" name="Rectangle 33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7" name="Rectangle 33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8" name="Rectangle 33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9" name="Rectangle 33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40" name="Rectangle 33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89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25" name="Rectangle 324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1" name="Rectangle 330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0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17" name="Rectangle 316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9" name="Rectangle 318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0" name="Rectangle 319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1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09" name="Rectangle 308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2" name="Rectangle 311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3" name="Rectangle 312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92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01" name="Rectangle 300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7" name="Rectangle 306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8" name="Rectangle 307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1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293" name="Rectangle 292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5" name="Rectangle 294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342" name="Group 513"/>
            <p:cNvGrpSpPr/>
            <p:nvPr/>
          </p:nvGrpSpPr>
          <p:grpSpPr>
            <a:xfrm>
              <a:off x="5486400" y="1143000"/>
              <a:ext cx="609600" cy="3581400"/>
              <a:chOff x="1828800" y="1447800"/>
              <a:chExt cx="609600" cy="3581400"/>
            </a:xfrm>
          </p:grpSpPr>
          <p:grpSp>
            <p:nvGrpSpPr>
              <p:cNvPr id="343" name="Group 19"/>
              <p:cNvGrpSpPr/>
              <p:nvPr/>
            </p:nvGrpSpPr>
            <p:grpSpPr>
              <a:xfrm>
                <a:off x="1828800" y="14478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88" name="Rectangle 38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9" name="Rectangle 38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1" name="Rectangle 39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2" name="Rectangle 39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4" name="Rectangle 39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5" name="Rectangle 39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4" name="Group 28"/>
              <p:cNvGrpSpPr/>
              <p:nvPr/>
            </p:nvGrpSpPr>
            <p:grpSpPr>
              <a:xfrm>
                <a:off x="1828800" y="20574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80" name="Rectangle 379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1" name="Rectangle 380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3" name="Rectangle 382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4" name="Rectangle 383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5" name="Group 37"/>
              <p:cNvGrpSpPr/>
              <p:nvPr/>
            </p:nvGrpSpPr>
            <p:grpSpPr>
              <a:xfrm>
                <a:off x="1828800" y="2667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72" name="Rectangle 371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3" name="Rectangle 372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4" name="Rectangle 373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6" name="Rectangle 375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7" name="Rectangle 376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8" name="Rectangle 377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9" name="Rectangle 378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6" name="Group 46"/>
              <p:cNvGrpSpPr/>
              <p:nvPr/>
            </p:nvGrpSpPr>
            <p:grpSpPr>
              <a:xfrm>
                <a:off x="1828800" y="3276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64" name="Rectangle 363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5" name="Rectangle 364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6" name="Rectangle 365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7" name="Rectangle 366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8" name="Rectangle 367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9" name="Rectangle 368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0" name="Rectangle 369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1" name="Rectangle 370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7" name="Group 55"/>
              <p:cNvGrpSpPr/>
              <p:nvPr/>
            </p:nvGrpSpPr>
            <p:grpSpPr>
              <a:xfrm>
                <a:off x="1828800" y="38100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56" name="Rectangle 355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7" name="Rectangle 356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8" name="Rectangle 357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9" name="Rectangle 358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0" name="Rectangle 359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1" name="Rectangle 360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2" name="Rectangle 361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3" name="Rectangle 362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96" name="Group 64"/>
              <p:cNvGrpSpPr/>
              <p:nvPr/>
            </p:nvGrpSpPr>
            <p:grpSpPr>
              <a:xfrm>
                <a:off x="1828800" y="4419600"/>
                <a:ext cx="609600" cy="609600"/>
                <a:chOff x="3657600" y="1447800"/>
                <a:chExt cx="609600" cy="609600"/>
              </a:xfrm>
              <a:noFill/>
            </p:grpSpPr>
            <p:sp>
              <p:nvSpPr>
                <p:cNvPr id="348" name="Rectangle 347"/>
                <p:cNvSpPr/>
                <p:nvPr/>
              </p:nvSpPr>
              <p:spPr bwMode="auto">
                <a:xfrm>
                  <a:off x="36576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49" name="Rectangle 348"/>
                <p:cNvSpPr/>
                <p:nvPr/>
              </p:nvSpPr>
              <p:spPr bwMode="auto">
                <a:xfrm>
                  <a:off x="38100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0" name="Rectangle 349"/>
                <p:cNvSpPr/>
                <p:nvPr/>
              </p:nvSpPr>
              <p:spPr bwMode="auto">
                <a:xfrm>
                  <a:off x="39624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 bwMode="auto">
                <a:xfrm>
                  <a:off x="4114800" y="1447800"/>
                  <a:ext cx="76200" cy="609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2" name="Rectangle 351"/>
                <p:cNvSpPr/>
                <p:nvPr/>
              </p:nvSpPr>
              <p:spPr bwMode="auto">
                <a:xfrm>
                  <a:off x="3657600" y="15240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3" name="Rectangle 352"/>
                <p:cNvSpPr/>
                <p:nvPr/>
              </p:nvSpPr>
              <p:spPr bwMode="auto">
                <a:xfrm>
                  <a:off x="3657600" y="16764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4" name="Rectangle 353"/>
                <p:cNvSpPr/>
                <p:nvPr/>
              </p:nvSpPr>
              <p:spPr bwMode="auto">
                <a:xfrm>
                  <a:off x="3657600" y="18288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5" name="Rectangle 354"/>
                <p:cNvSpPr/>
                <p:nvPr/>
              </p:nvSpPr>
              <p:spPr bwMode="auto">
                <a:xfrm>
                  <a:off x="3657600" y="1981200"/>
                  <a:ext cx="609600" cy="762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lg" len="med"/>
                  <a:tailEnd type="arrow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sp>
        <p:nvSpPr>
          <p:cNvPr id="397" name="Rectangle 396"/>
          <p:cNvSpPr/>
          <p:nvPr/>
        </p:nvSpPr>
        <p:spPr bwMode="auto">
          <a:xfrm>
            <a:off x="4267200" y="4648200"/>
            <a:ext cx="609600" cy="60960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8" name="Rectangle 397"/>
          <p:cNvSpPr/>
          <p:nvPr/>
        </p:nvSpPr>
        <p:spPr bwMode="auto">
          <a:xfrm>
            <a:off x="6096000" y="3429000"/>
            <a:ext cx="609600" cy="609600"/>
          </a:xfrm>
          <a:prstGeom prst="rect">
            <a:avLst/>
          </a:prstGeom>
          <a:noFill/>
          <a:ln w="57150" cap="flat" cmpd="sng" algn="ctr">
            <a:solidFill>
              <a:srgbClr val="7030A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9" name="TextBox 398"/>
          <p:cNvSpPr txBox="1"/>
          <p:nvPr/>
        </p:nvSpPr>
        <p:spPr>
          <a:xfrm>
            <a:off x="2209800" y="23622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threadIdx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1752600"/>
          </a:xfrm>
        </p:spPr>
        <p:txBody>
          <a:bodyPr/>
          <a:lstStyle/>
          <a:p>
            <a:r>
              <a:rPr lang="en-US" dirty="0" err="1" smtClean="0"/>
              <a:t>threadIdx</a:t>
            </a:r>
            <a:r>
              <a:rPr lang="en-US" dirty="0" smtClean="0"/>
              <a:t> = coordinates of thread in the block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threadidx.x</a:t>
            </a:r>
            <a:r>
              <a:rPr lang="en-US" dirty="0" smtClean="0">
                <a:solidFill>
                  <a:srgbClr val="C00000"/>
                </a:solidFill>
              </a:rPr>
              <a:t>= 2, </a:t>
            </a:r>
            <a:r>
              <a:rPr lang="en-US" dirty="0" err="1" smtClean="0">
                <a:solidFill>
                  <a:srgbClr val="C00000"/>
                </a:solidFill>
              </a:rPr>
              <a:t>threadIdx.y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threadIdx.x</a:t>
            </a:r>
            <a:r>
              <a:rPr lang="en-US" dirty="0" smtClean="0">
                <a:solidFill>
                  <a:srgbClr val="7030A0"/>
                </a:solidFill>
              </a:rPr>
              <a:t> = 5, </a:t>
            </a:r>
            <a:r>
              <a:rPr lang="en-US" dirty="0" err="1" smtClean="0">
                <a:solidFill>
                  <a:srgbClr val="7030A0"/>
                </a:solidFill>
              </a:rPr>
              <a:t>threadIdx.y</a:t>
            </a:r>
            <a:r>
              <a:rPr lang="en-US" dirty="0" smtClean="0">
                <a:solidFill>
                  <a:srgbClr val="7030A0"/>
                </a:solidFill>
              </a:rPr>
              <a:t> = 4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grpSp>
        <p:nvGrpSpPr>
          <p:cNvPr id="400" name="Group 399"/>
          <p:cNvGrpSpPr/>
          <p:nvPr/>
        </p:nvGrpSpPr>
        <p:grpSpPr>
          <a:xfrm>
            <a:off x="6248400" y="1828800"/>
            <a:ext cx="2590800" cy="2209800"/>
            <a:chOff x="3048000" y="2819400"/>
            <a:chExt cx="4267200" cy="3581400"/>
          </a:xfrm>
        </p:grpSpPr>
        <p:grpSp>
          <p:nvGrpSpPr>
            <p:cNvPr id="11" name="Group 397"/>
            <p:cNvGrpSpPr/>
            <p:nvPr/>
          </p:nvGrpSpPr>
          <p:grpSpPr>
            <a:xfrm>
              <a:off x="3048000" y="2819400"/>
              <a:ext cx="4267200" cy="3581400"/>
              <a:chOff x="1828800" y="1143000"/>
              <a:chExt cx="4267200" cy="35814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1828800" y="1143000"/>
                <a:ext cx="42672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2438400" y="11430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3657600" y="11430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4876800" y="11430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828800" y="17526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828800" y="29718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828800" y="41148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12" name="Group 127"/>
              <p:cNvGrpSpPr/>
              <p:nvPr/>
            </p:nvGrpSpPr>
            <p:grpSpPr>
              <a:xfrm>
                <a:off x="1828800" y="11430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58" name="Rectangle 5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66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8" name="Rectangle 1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67" name="Group 128"/>
              <p:cNvGrpSpPr/>
              <p:nvPr/>
            </p:nvGrpSpPr>
            <p:grpSpPr>
              <a:xfrm>
                <a:off x="2438400" y="11430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68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13" name="Rectangle 11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69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7" name="Rectangle 10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0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97" name="Rectangle 9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1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2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81" name="Rectangle 8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2" name="Rectangle 8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Rectangle 8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1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73" name="Rectangle 7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22" name="Group 293"/>
              <p:cNvGrpSpPr/>
              <p:nvPr/>
            </p:nvGrpSpPr>
            <p:grpSpPr>
              <a:xfrm>
                <a:off x="3048000" y="11430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2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0" name="Rectangle 15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52" name="Rectangle 15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44" name="Rectangle 14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7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36" name="Rectangle 13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6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28" name="Rectangle 12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77" name="Group 348"/>
              <p:cNvGrpSpPr/>
              <p:nvPr/>
            </p:nvGrpSpPr>
            <p:grpSpPr>
              <a:xfrm>
                <a:off x="3657600" y="11430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78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23" name="Rectangle 2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4" name="Rectangle 2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9" name="Rectangle 2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0" name="Rectangle 2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9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15" name="Rectangle 2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8" name="Rectangle 2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9" name="Rectangle 2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0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07" name="Rectangle 2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8" name="Rectangle 2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1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9" name="Rectangle 1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6" name="Rectangle 20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2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1" name="Rectangle 19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2" name="Rectangle 19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6" name="Rectangle 19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1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83" name="Rectangle 18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4" name="Rectangle 18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5" name="Rectangle 18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6" name="Rectangle 18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8" name="Rectangle 18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32" name="Group 403"/>
              <p:cNvGrpSpPr/>
              <p:nvPr/>
            </p:nvGrpSpPr>
            <p:grpSpPr>
              <a:xfrm>
                <a:off x="4267200" y="11430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3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9" name="Rectangle 27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0" name="Rectangle 27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1" name="Rectangle 28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5" name="Rectangle 28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70" name="Rectangle 26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4" name="Rectangle 27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5" name="Rectangle 27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2" name="Rectangle 26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3" name="Rectangle 26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9" name="Rectangle 26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54" name="Rectangle 25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5" name="Rectangle 25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7" name="Rectangle 25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8" name="Rectangle 25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0" name="Rectangle 25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1" name="Rectangle 26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7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7" name="Rectangle 24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8" name="Rectangle 24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9" name="Rectangle 24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0" name="Rectangle 24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1" name="Rectangle 25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2" name="Rectangle 25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86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38" name="Rectangle 23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1" name="Rectangle 24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2" name="Rectangle 24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3" name="Rectangle 24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4" name="Rectangle 24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87" name="Group 458"/>
              <p:cNvGrpSpPr/>
              <p:nvPr/>
            </p:nvGrpSpPr>
            <p:grpSpPr>
              <a:xfrm>
                <a:off x="4876800" y="11430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88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33" name="Rectangle 33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4" name="Rectangle 33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5" name="Rectangle 33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6" name="Rectangle 33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8" name="Rectangle 33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9" name="Rectangle 33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0" name="Rectangle 33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89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25" name="Rectangle 32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6" name="Rectangle 32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7" name="Rectangle 32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8" name="Rectangle 32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9" name="Rectangle 32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0" name="Rectangle 32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1" name="Rectangle 33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2" name="Rectangle 33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0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8" name="Rectangle 31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9" name="Rectangle 31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0" name="Rectangle 31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1" name="Rectangle 32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2" name="Rectangle 32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3" name="Rectangle 32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4" name="Rectangle 32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1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09" name="Rectangle 30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0" name="Rectangle 30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1" name="Rectangle 31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2" name="Rectangle 31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3" name="Rectangle 31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4" name="Rectangle 31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5" name="Rectangle 31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6" name="Rectangle 31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2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01" name="Rectangle 30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2" name="Rectangle 30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3" name="Rectangle 30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5" name="Rectangle 30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6" name="Rectangle 30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7" name="Rectangle 30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8" name="Rectangle 30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1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93" name="Rectangle 29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5" name="Rectangle 29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6" name="Rectangle 29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7" name="Rectangle 29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9" name="Rectangle 29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342" name="Group 513"/>
              <p:cNvGrpSpPr/>
              <p:nvPr/>
            </p:nvGrpSpPr>
            <p:grpSpPr>
              <a:xfrm>
                <a:off x="5486400" y="11430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34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88" name="Rectangle 38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9" name="Rectangle 38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0" name="Rectangle 38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1" name="Rectangle 39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3" name="Rectangle 39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4" name="Rectangle 39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5" name="Rectangle 39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80" name="Rectangle 379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1" name="Rectangle 380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3" name="Rectangle 382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4" name="Rectangle 383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5" name="Rectangle 384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6" name="Rectangle 385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7" name="Rectangle 386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72" name="Rectangle 371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3" name="Rectangle 372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4" name="Rectangle 373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5" name="Rectangle 374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6" name="Rectangle 375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7" name="Rectangle 376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9" name="Rectangle 378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64" name="Rectangle 363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5" name="Rectangle 364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6" name="Rectangle 365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7" name="Rectangle 366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8" name="Rectangle 367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9" name="Rectangle 368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7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56" name="Rectangle 35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7" name="Rectangle 35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8" name="Rectangle 35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9" name="Rectangle 35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0" name="Rectangle 35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1" name="Rectangle 36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2" name="Rectangle 361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3" name="Rectangle 362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96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48" name="Rectangle 34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9" name="Rectangle 34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0" name="Rectangle 34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1" name="Rectangle 35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2" name="Rectangle 35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3" name="Rectangle 35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4" name="Rectangle 35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5" name="Rectangle 35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</p:grpSp>
        <p:sp>
          <p:nvSpPr>
            <p:cNvPr id="397" name="Rectangle 396"/>
            <p:cNvSpPr/>
            <p:nvPr/>
          </p:nvSpPr>
          <p:spPr bwMode="auto">
            <a:xfrm>
              <a:off x="4267200" y="4648200"/>
              <a:ext cx="609600" cy="609600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6096000" y="3429000"/>
              <a:ext cx="609600" cy="609600"/>
            </a:xfrm>
            <a:prstGeom prst="rect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2667000" y="36576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grpSp>
        <p:nvGrpSpPr>
          <p:cNvPr id="451" name="Group 450"/>
          <p:cNvGrpSpPr/>
          <p:nvPr/>
        </p:nvGrpSpPr>
        <p:grpSpPr>
          <a:xfrm>
            <a:off x="3505200" y="3962400"/>
            <a:ext cx="2286000" cy="2667000"/>
            <a:chOff x="2743200" y="2971800"/>
            <a:chExt cx="2286000" cy="2667000"/>
          </a:xfrm>
        </p:grpSpPr>
        <p:sp>
          <p:nvSpPr>
            <p:cNvPr id="401" name="Rectangle 400"/>
            <p:cNvSpPr/>
            <p:nvPr/>
          </p:nvSpPr>
          <p:spPr bwMode="auto">
            <a:xfrm>
              <a:off x="27432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31242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35052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38862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42672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46482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7432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31242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35052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38862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42672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46482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7432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31242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35052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38862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42672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46482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743200" y="525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3124200" y="525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3505200" y="525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3886200" y="525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4267200" y="525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4648200" y="525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7432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31242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35052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38862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42672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46482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2743200" y="3352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3124200" y="3352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3505200" y="3352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3886200" y="3352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4267200" y="3352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4648200" y="3352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2743200" y="3733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3124200" y="3733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8" name="Rectangle 447"/>
            <p:cNvSpPr/>
            <p:nvPr/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9" name="Rectangle 448"/>
            <p:cNvSpPr/>
            <p:nvPr/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0" name="Rectangle 449"/>
            <p:cNvSpPr/>
            <p:nvPr/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52" name="Rectangle 451"/>
          <p:cNvSpPr/>
          <p:nvPr/>
        </p:nvSpPr>
        <p:spPr bwMode="auto">
          <a:xfrm>
            <a:off x="4267200" y="5105400"/>
            <a:ext cx="381000" cy="3810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5410200" y="5486400"/>
            <a:ext cx="381000" cy="3810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thread know which pixel to process?</a:t>
            </a:r>
            <a:endParaRPr lang="en-US" dirty="0"/>
          </a:p>
        </p:txBody>
      </p:sp>
      <p:grpSp>
        <p:nvGrpSpPr>
          <p:cNvPr id="3" name="Content Placeholder 3"/>
          <p:cNvGrpSpPr>
            <a:grpSpLocks noGrp="1"/>
          </p:cNvGrpSpPr>
          <p:nvPr>
            <p:ph idx="1"/>
          </p:nvPr>
        </p:nvGrpSpPr>
        <p:grpSpPr>
          <a:xfrm>
            <a:off x="3048000" y="1600200"/>
            <a:ext cx="5562600" cy="3810000"/>
            <a:chOff x="2438400" y="2590800"/>
            <a:chExt cx="4289042" cy="3581400"/>
          </a:xfrm>
        </p:grpSpPr>
        <p:pic>
          <p:nvPicPr>
            <p:cNvPr id="5" name="Picture 3" descr="G:\Users\bongo\Desktop\200711062036-2707 - Cop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2590800"/>
              <a:ext cx="4289042" cy="3581400"/>
            </a:xfrm>
            <a:prstGeom prst="rect">
              <a:avLst/>
            </a:prstGeom>
            <a:noFill/>
          </p:spPr>
        </p:pic>
        <p:grpSp>
          <p:nvGrpSpPr>
            <p:cNvPr id="4" name="Group 397"/>
            <p:cNvGrpSpPr/>
            <p:nvPr/>
          </p:nvGrpSpPr>
          <p:grpSpPr>
            <a:xfrm>
              <a:off x="2438400" y="2590800"/>
              <a:ext cx="4267200" cy="3581400"/>
              <a:chOff x="2438400" y="2590800"/>
              <a:chExt cx="4267200" cy="3581400"/>
            </a:xfrm>
          </p:grpSpPr>
          <p:sp>
            <p:nvSpPr>
              <p:cNvPr id="7" name="Rectangle 3"/>
              <p:cNvSpPr/>
              <p:nvPr/>
            </p:nvSpPr>
            <p:spPr bwMode="auto">
              <a:xfrm>
                <a:off x="2438400" y="2590800"/>
                <a:ext cx="42672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0480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2672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5486400" y="2590800"/>
                <a:ext cx="609600" cy="35814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438400" y="32004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438400" y="44196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438400" y="5562600"/>
                <a:ext cx="4267200" cy="609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6" name="Group 127"/>
              <p:cNvGrpSpPr/>
              <p:nvPr/>
            </p:nvGrpSpPr>
            <p:grpSpPr>
              <a:xfrm>
                <a:off x="24384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4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93" name="Rectangle 39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4" name="Rectangle 39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5" name="Rectangle 39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6" name="Rectangle 39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7" name="Rectangle 39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8" name="Rectangle 39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9" name="Rectangle 6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0" name="Rectangle 6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5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85" name="Rectangle 38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6" name="Rectangle 38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7" name="Rectangle 38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8" name="Rectangle 38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9" name="Rectangle 38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0" name="Rectangle 38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1" name="Rectangle 39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6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77" name="Rectangle 37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9" name="Rectangle 37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0" name="Rectangle 37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1" name="Rectangle 38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3" name="Rectangle 38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4" name="Rectangle 38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69" name="Rectangle 3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2" name="Rectangle 3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3" name="Rectangle 3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4" name="Rectangle 3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5" name="Rectangle 3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76" name="Rectangle 3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61" name="Rectangle 25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2" name="Rectangle 26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3" name="Rectangle 27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4" name="Rectangle 28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5" name="Rectangle 29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6" name="Rectangle 30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7" name="Rectangle 3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8" name="Rectangle 3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9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53" name="Rectangle 17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4" name="Rectangle 1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5" name="Rectangle 1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6" name="Rectangle 2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7" name="Rectangle 2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8" name="Rectangle 2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9" name="Rectangle 2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0" name="Rectangle 24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0" name="Group 128"/>
              <p:cNvGrpSpPr/>
              <p:nvPr/>
            </p:nvGrpSpPr>
            <p:grpSpPr>
              <a:xfrm>
                <a:off x="30480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39" name="Rectangle 33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0" name="Rectangle 33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1" name="Rectangle 34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2" name="Rectangle 34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3" name="Rectangle 34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4" name="Rectangle 34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5" name="Rectangle 34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6" name="Rectangle 34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31" name="Rectangle 33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2" name="Rectangle 33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3" name="Rectangle 33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4" name="Rectangle 33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5" name="Rectangle 33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6" name="Rectangle 33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8" name="Rectangle 33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23" name="Rectangle 3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4" name="Rectangle 3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5" name="Rectangle 3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6" name="Rectangle 3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7" name="Rectangle 3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8" name="Rectangle 3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9" name="Rectangle 3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0" name="Rectangle 3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15" name="Rectangle 3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6" name="Rectangle 3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8" name="Rectangle 3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9" name="Rectangle 3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0" name="Rectangle 3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1" name="Rectangle 3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2" name="Rectangle 3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7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07" name="Rectangle 3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8" name="Rectangle 3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9" name="Rectangle 3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0" name="Rectangle 3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1" name="Rectangle 3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2" name="Rectangle 3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3" name="Rectangle 3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4" name="Rectangle 3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8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99" name="Rectangle 2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1" name="Rectangle 7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2" name="Rectangle 7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3" name="Rectangle 7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4" name="Rectangle 7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5" name="Rectangle 7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6" name="Rectangle 7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77" name="Group 293"/>
              <p:cNvGrpSpPr/>
              <p:nvPr/>
            </p:nvGrpSpPr>
            <p:grpSpPr>
              <a:xfrm>
                <a:off x="36576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78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85" name="Rectangle 28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6" name="Rectangle 28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8" name="Rectangle 28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9" name="Rectangle 28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0" name="Rectangle 28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2" name="Rectangle 29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79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9" name="Rectangle 27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0" name="Rectangle 27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1" name="Rectangle 28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80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9" name="Rectangle 2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0" name="Rectangle 2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4" name="Rectangle 2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5" name="Rectangle 2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81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61" name="Rectangle 26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2" name="Rectangle 26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3" name="Rectangle 26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82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4" name="Rectangle 25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5" name="Rectangle 25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7" name="Rectangle 25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8" name="Rectangle 25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0" name="Rectangle 25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1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45" name="Rectangle 24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6" name="Rectangle 128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7" name="Rectangle 129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8" name="Rectangle 130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9" name="Rectangle 131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0" name="Rectangle 132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1" name="Rectangle 133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2" name="Rectangle 25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32" name="Group 348"/>
              <p:cNvGrpSpPr/>
              <p:nvPr/>
            </p:nvGrpSpPr>
            <p:grpSpPr>
              <a:xfrm>
                <a:off x="42672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3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31" name="Rectangle 23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2" name="Rectangle 23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4" name="Rectangle 23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5" name="Rectangle 23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6" name="Rectangle 23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7" name="Rectangle 23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8" name="Rectangle 23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23" name="Rectangle 2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4" name="Rectangle 2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9" name="Rectangle 2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30" name="Rectangle 2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5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15" name="Rectangle 2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8" name="Rectangle 2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9" name="Rectangle 2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07" name="Rectangle 2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8" name="Rectangle 2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5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9" name="Rectangle 1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6" name="Rectangle 20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6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91" name="Rectangle 18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2" name="Rectangle 18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3" name="Rectangle 18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4" name="Rectangle 18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5" name="Rectangle 18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6" name="Rectangle 18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87" name="Group 403"/>
              <p:cNvGrpSpPr/>
              <p:nvPr/>
            </p:nvGrpSpPr>
            <p:grpSpPr>
              <a:xfrm>
                <a:off x="48768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188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77" name="Rectangle 17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3" name="Rectangle 18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4" name="Rectangle 18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9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9" name="Rectangle 1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90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61" name="Rectangle 16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39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53" name="Rectangle 15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0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45" name="Rectangle 14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1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42" name="Group 458"/>
              <p:cNvGrpSpPr/>
              <p:nvPr/>
            </p:nvGrpSpPr>
            <p:grpSpPr>
              <a:xfrm>
                <a:off x="54864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43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23" name="Rectangle 12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44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15" name="Rectangle 11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3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107" name="Rectangle 10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4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5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96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83" name="Rectangle 8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Rectangle 8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97" name="Group 513"/>
              <p:cNvGrpSpPr/>
              <p:nvPr/>
            </p:nvGrpSpPr>
            <p:grpSpPr>
              <a:xfrm>
                <a:off x="6096000" y="2590800"/>
                <a:ext cx="609600" cy="3581400"/>
                <a:chOff x="1828800" y="1447800"/>
                <a:chExt cx="609600" cy="3581400"/>
              </a:xfrm>
            </p:grpSpPr>
            <p:grpSp>
              <p:nvGrpSpPr>
                <p:cNvPr id="298" name="Group 19"/>
                <p:cNvGrpSpPr/>
                <p:nvPr/>
              </p:nvGrpSpPr>
              <p:grpSpPr>
                <a:xfrm>
                  <a:off x="1828800" y="14478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69" name="Rectangle 6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7" name="Group 28"/>
                <p:cNvGrpSpPr/>
                <p:nvPr/>
              </p:nvGrpSpPr>
              <p:grpSpPr>
                <a:xfrm>
                  <a:off x="1828800" y="20574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61" name="Rectangle 60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8" name="Group 37"/>
                <p:cNvGrpSpPr/>
                <p:nvPr/>
              </p:nvGrpSpPr>
              <p:grpSpPr>
                <a:xfrm>
                  <a:off x="1828800" y="2667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53" name="Rectangle 52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49" name="Group 46"/>
                <p:cNvGrpSpPr/>
                <p:nvPr/>
              </p:nvGrpSpPr>
              <p:grpSpPr>
                <a:xfrm>
                  <a:off x="1828800" y="3276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0" name="Group 55"/>
                <p:cNvGrpSpPr/>
                <p:nvPr/>
              </p:nvGrpSpPr>
              <p:grpSpPr>
                <a:xfrm>
                  <a:off x="1828800" y="38100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1" name="Group 64"/>
                <p:cNvGrpSpPr/>
                <p:nvPr/>
              </p:nvGrpSpPr>
              <p:grpSpPr>
                <a:xfrm>
                  <a:off x="1828800" y="4419600"/>
                  <a:ext cx="609600" cy="609600"/>
                  <a:chOff x="3657600" y="1447800"/>
                  <a:chExt cx="609600" cy="609600"/>
                </a:xfrm>
                <a:noFill/>
              </p:grpSpPr>
              <p:sp>
                <p:nvSpPr>
                  <p:cNvPr id="29" name="Rectangle 28"/>
                  <p:cNvSpPr/>
                  <p:nvPr/>
                </p:nvSpPr>
                <p:spPr bwMode="auto">
                  <a:xfrm>
                    <a:off x="36576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38100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 bwMode="auto">
                  <a:xfrm>
                    <a:off x="39624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 bwMode="auto">
                  <a:xfrm>
                    <a:off x="4114800" y="1447800"/>
                    <a:ext cx="76200" cy="6096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 bwMode="auto">
                  <a:xfrm>
                    <a:off x="3657600" y="15240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3657600" y="16764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 bwMode="auto">
                  <a:xfrm>
                    <a:off x="3657600" y="18288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657600" y="1981200"/>
                    <a:ext cx="609600" cy="7620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arrow" w="lg" len="med"/>
                    <a:tailEnd type="arrow" w="lg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21" name="Rectangle 20"/>
              <p:cNvSpPr/>
              <p:nvPr/>
            </p:nvSpPr>
            <p:spPr bwMode="auto">
              <a:xfrm>
                <a:off x="6096000" y="3810000"/>
                <a:ext cx="609600" cy="609600"/>
              </a:xfrm>
              <a:prstGeom prst="rect">
                <a:avLst/>
              </a:prstGeom>
              <a:noFill/>
              <a:ln w="76200" cap="flat" cmpd="sng" algn="ctr">
                <a:solidFill>
                  <a:srgbClr val="FF0000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6324600" y="3962400"/>
                <a:ext cx="76200" cy="76200"/>
              </a:xfrm>
              <a:prstGeom prst="rect">
                <a:avLst/>
              </a:prstGeom>
              <a:solidFill>
                <a:srgbClr val="7030A0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arrow" w="lg" len="med"/>
                <a:tailEnd type="arrow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402" name="Straight Arrow Connector 401"/>
          <p:cNvCxnSpPr/>
          <p:nvPr/>
        </p:nvCxnSpPr>
        <p:spPr bwMode="auto">
          <a:xfrm>
            <a:off x="2819400" y="1524000"/>
            <a:ext cx="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03" name="TextBox 402"/>
          <p:cNvSpPr txBox="1"/>
          <p:nvPr/>
        </p:nvSpPr>
        <p:spPr>
          <a:xfrm>
            <a:off x="1066800" y="167640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blockDim.y</a:t>
            </a:r>
            <a:endParaRPr lang="en-US" sz="2400" dirty="0"/>
          </a:p>
        </p:txBody>
      </p:sp>
      <p:cxnSp>
        <p:nvCxnSpPr>
          <p:cNvPr id="406" name="Straight Arrow Connector 405"/>
          <p:cNvCxnSpPr/>
          <p:nvPr/>
        </p:nvCxnSpPr>
        <p:spPr bwMode="auto">
          <a:xfrm>
            <a:off x="914400" y="1600200"/>
            <a:ext cx="0" cy="388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08" name="TextBox 407"/>
          <p:cNvSpPr txBox="1"/>
          <p:nvPr/>
        </p:nvSpPr>
        <p:spPr>
          <a:xfrm>
            <a:off x="990600" y="434340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gridDim.y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09" name="Straight Arrow Connector 408"/>
          <p:cNvCxnSpPr/>
          <p:nvPr/>
        </p:nvCxnSpPr>
        <p:spPr bwMode="auto">
          <a:xfrm>
            <a:off x="3048000" y="1295400"/>
            <a:ext cx="838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12" name="TextBox 411"/>
          <p:cNvSpPr txBox="1"/>
          <p:nvPr/>
        </p:nvSpPr>
        <p:spPr>
          <a:xfrm>
            <a:off x="3048000" y="60960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blockDim.x</a:t>
            </a:r>
            <a:endParaRPr lang="en-US" sz="2400" dirty="0"/>
          </a:p>
        </p:txBody>
      </p:sp>
      <p:cxnSp>
        <p:nvCxnSpPr>
          <p:cNvPr id="413" name="Straight Arrow Connector 412"/>
          <p:cNvCxnSpPr/>
          <p:nvPr/>
        </p:nvCxnSpPr>
        <p:spPr bwMode="auto">
          <a:xfrm>
            <a:off x="3048000" y="457200"/>
            <a:ext cx="5486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15" name="TextBox 414"/>
          <p:cNvSpPr txBox="1"/>
          <p:nvPr/>
        </p:nvSpPr>
        <p:spPr>
          <a:xfrm>
            <a:off x="6477000" y="53340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gridDim.x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16" name="Rectangle 415"/>
          <p:cNvSpPr/>
          <p:nvPr/>
        </p:nvSpPr>
        <p:spPr bwMode="auto">
          <a:xfrm>
            <a:off x="5943600" y="3124200"/>
            <a:ext cx="152400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7" name="Straight Arrow Connector 416"/>
          <p:cNvCxnSpPr>
            <a:endCxn id="221" idx="1"/>
          </p:cNvCxnSpPr>
          <p:nvPr/>
        </p:nvCxnSpPr>
        <p:spPr bwMode="auto">
          <a:xfrm flipH="1">
            <a:off x="5419831" y="2819400"/>
            <a:ext cx="1" cy="5236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22" name="Rectangle 421"/>
          <p:cNvSpPr/>
          <p:nvPr/>
        </p:nvSpPr>
        <p:spPr>
          <a:xfrm>
            <a:off x="914400" y="28194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threadIdx.y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23" name="Straight Arrow Connector 422"/>
          <p:cNvCxnSpPr>
            <a:stCxn id="215" idx="0"/>
            <a:endCxn id="218" idx="0"/>
          </p:cNvCxnSpPr>
          <p:nvPr/>
        </p:nvCxnSpPr>
        <p:spPr bwMode="auto">
          <a:xfrm>
            <a:off x="5469244" y="2897221"/>
            <a:ext cx="59295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26" name="Rectangle 425"/>
          <p:cNvSpPr/>
          <p:nvPr/>
        </p:nvSpPr>
        <p:spPr>
          <a:xfrm>
            <a:off x="4953000" y="10668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threadIdx.x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27" name="Straight Arrow Connector 426"/>
          <p:cNvCxnSpPr>
            <a:endCxn id="215" idx="0"/>
          </p:cNvCxnSpPr>
          <p:nvPr/>
        </p:nvCxnSpPr>
        <p:spPr bwMode="auto">
          <a:xfrm>
            <a:off x="2971800" y="2895600"/>
            <a:ext cx="2497444" cy="16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9FF99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29" name="Rectangle 428"/>
          <p:cNvSpPr/>
          <p:nvPr/>
        </p:nvSpPr>
        <p:spPr>
          <a:xfrm>
            <a:off x="3276600" y="22860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blockIdx.x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30" name="Straight Arrow Connector 429"/>
          <p:cNvCxnSpPr>
            <a:endCxn id="215" idx="0"/>
          </p:cNvCxnSpPr>
          <p:nvPr/>
        </p:nvCxnSpPr>
        <p:spPr bwMode="auto">
          <a:xfrm>
            <a:off x="5410200" y="1600200"/>
            <a:ext cx="59044" cy="1297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9FF99"/>
            </a:solidFill>
            <a:prstDash val="solid"/>
            <a:round/>
            <a:headEnd type="arrow" w="lg" len="med"/>
            <a:tailEnd type="arrow"/>
          </a:ln>
          <a:effectLst/>
        </p:spPr>
      </p:cxnSp>
      <p:sp>
        <p:nvSpPr>
          <p:cNvPr id="433" name="Rectangle 432"/>
          <p:cNvSpPr/>
          <p:nvPr/>
        </p:nvSpPr>
        <p:spPr>
          <a:xfrm>
            <a:off x="5486400" y="17526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blockIdx.y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1600200" y="5715000"/>
            <a:ext cx="5726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 = </a:t>
            </a:r>
            <a:r>
              <a:rPr lang="en-US" sz="2400" dirty="0" err="1" smtClean="0">
                <a:solidFill>
                  <a:srgbClr val="C00000"/>
                </a:solidFill>
              </a:rPr>
              <a:t>blockIdx.x</a:t>
            </a:r>
            <a:r>
              <a:rPr lang="en-US" sz="2400" dirty="0" smtClean="0">
                <a:solidFill>
                  <a:srgbClr val="C00000"/>
                </a:solidFill>
              </a:rPr>
              <a:t> * </a:t>
            </a:r>
            <a:r>
              <a:rPr lang="en-US" sz="2400" dirty="0" err="1" smtClean="0">
                <a:solidFill>
                  <a:srgbClr val="C00000"/>
                </a:solidFill>
              </a:rPr>
              <a:t>blockDim.x</a:t>
            </a:r>
            <a:r>
              <a:rPr lang="en-US" sz="2400" dirty="0" smtClean="0">
                <a:solidFill>
                  <a:srgbClr val="C00000"/>
                </a:solidFill>
              </a:rPr>
              <a:t> + </a:t>
            </a:r>
            <a:r>
              <a:rPr lang="en-US" sz="2400" dirty="0" err="1" smtClean="0">
                <a:solidFill>
                  <a:srgbClr val="C00000"/>
                </a:solidFill>
              </a:rPr>
              <a:t>threadIdx.x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y = </a:t>
            </a:r>
            <a:r>
              <a:rPr lang="en-US" sz="2400" dirty="0" err="1" smtClean="0">
                <a:solidFill>
                  <a:srgbClr val="C00000"/>
                </a:solidFill>
              </a:rPr>
              <a:t>blockIdx.y</a:t>
            </a:r>
            <a:r>
              <a:rPr lang="en-US" sz="2400" dirty="0" smtClean="0">
                <a:solidFill>
                  <a:srgbClr val="C00000"/>
                </a:solidFill>
              </a:rPr>
              <a:t> * </a:t>
            </a:r>
            <a:r>
              <a:rPr lang="en-US" sz="2400" dirty="0" err="1" smtClean="0">
                <a:solidFill>
                  <a:srgbClr val="C00000"/>
                </a:solidFill>
              </a:rPr>
              <a:t>blockDim.y</a:t>
            </a:r>
            <a:r>
              <a:rPr lang="en-US" sz="2400" dirty="0" smtClean="0">
                <a:solidFill>
                  <a:srgbClr val="C00000"/>
                </a:solidFill>
              </a:rPr>
              <a:t> + </a:t>
            </a:r>
            <a:r>
              <a:rPr lang="en-US" sz="2400" dirty="0" err="1" smtClean="0">
                <a:solidFill>
                  <a:srgbClr val="C00000"/>
                </a:solidFill>
              </a:rPr>
              <a:t>threadIdx.y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Kernel pseudo-code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__global__ void fade (unsigned char *in, </a:t>
            </a:r>
            <a:br>
              <a:rPr lang="en-US" sz="2400" dirty="0" smtClean="0"/>
            </a:br>
            <a:r>
              <a:rPr lang="en-US" sz="2400" dirty="0" smtClean="0"/>
              <a:t>			   unsigned char *out, </a:t>
            </a:r>
            <a:br>
              <a:rPr lang="en-US" sz="2400" dirty="0" smtClean="0"/>
            </a:br>
            <a:r>
              <a:rPr lang="en-US" sz="2400" dirty="0" smtClean="0"/>
              <a:t>                                float f, </a:t>
            </a:r>
            <a:br>
              <a:rPr lang="en-US" sz="2400" dirty="0" smtClean="0"/>
            </a:br>
            <a:r>
              <a:rPr lang="en-US" sz="2400" dirty="0" smtClean="0"/>
              <a:t>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xmax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ymax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</a:rPr>
              <a:t> x = </a:t>
            </a:r>
            <a:r>
              <a:rPr lang="en-US" sz="2400" b="1" dirty="0" err="1" smtClean="0">
                <a:solidFill>
                  <a:srgbClr val="C00000"/>
                </a:solidFill>
              </a:rPr>
              <a:t>blockDim.x</a:t>
            </a:r>
            <a:r>
              <a:rPr lang="en-US" sz="2400" b="1" dirty="0" smtClean="0">
                <a:solidFill>
                  <a:srgbClr val="C00000"/>
                </a:solidFill>
              </a:rPr>
              <a:t> * </a:t>
            </a:r>
            <a:r>
              <a:rPr lang="en-US" sz="2400" b="1" dirty="0" err="1" smtClean="0">
                <a:solidFill>
                  <a:srgbClr val="C00000"/>
                </a:solidFill>
              </a:rPr>
              <a:t>blockIdx.x</a:t>
            </a:r>
            <a:r>
              <a:rPr lang="en-US" sz="2400" b="1" dirty="0" smtClean="0">
                <a:solidFill>
                  <a:srgbClr val="C00000"/>
                </a:solidFill>
              </a:rPr>
              <a:t> + </a:t>
            </a:r>
            <a:r>
              <a:rPr lang="en-US" sz="2400" b="1" dirty="0" err="1" smtClean="0">
                <a:solidFill>
                  <a:srgbClr val="C00000"/>
                </a:solidFill>
              </a:rPr>
              <a:t>threadIdx.x</a:t>
            </a:r>
            <a:r>
              <a:rPr lang="en-US" sz="2400" b="1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</a:rPr>
              <a:t> y = </a:t>
            </a:r>
            <a:r>
              <a:rPr lang="en-US" sz="2400" b="1" dirty="0" err="1" smtClean="0">
                <a:solidFill>
                  <a:srgbClr val="C00000"/>
                </a:solidFill>
              </a:rPr>
              <a:t>blockDim.y</a:t>
            </a:r>
            <a:r>
              <a:rPr lang="en-US" sz="2400" b="1" dirty="0" smtClean="0">
                <a:solidFill>
                  <a:srgbClr val="C00000"/>
                </a:solidFill>
              </a:rPr>
              <a:t> * </a:t>
            </a:r>
            <a:r>
              <a:rPr lang="en-US" sz="2400" b="1" dirty="0" err="1" smtClean="0">
                <a:solidFill>
                  <a:srgbClr val="C00000"/>
                </a:solidFill>
              </a:rPr>
              <a:t>blockIdx.y</a:t>
            </a:r>
            <a:r>
              <a:rPr lang="en-US" sz="2400" b="1" dirty="0" smtClean="0">
                <a:solidFill>
                  <a:srgbClr val="C00000"/>
                </a:solidFill>
              </a:rPr>
              <a:t> + </a:t>
            </a:r>
            <a:r>
              <a:rPr lang="en-US" sz="2400" b="1" dirty="0" err="1" smtClean="0">
                <a:solidFill>
                  <a:srgbClr val="C00000"/>
                </a:solidFill>
              </a:rPr>
              <a:t>threadIdx.y</a:t>
            </a:r>
            <a:r>
              <a:rPr lang="en-US" sz="2400" b="1" dirty="0" smtClean="0">
                <a:solidFill>
                  <a:srgbClr val="C00000"/>
                </a:solidFill>
              </a:rPr>
              <a:t>;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unsigned </a:t>
            </a:r>
            <a:r>
              <a:rPr lang="en-US" sz="2400" dirty="0" err="1" smtClean="0"/>
              <a:t>int</a:t>
            </a:r>
            <a:r>
              <a:rPr lang="en-US" sz="2400" dirty="0" smtClean="0"/>
              <a:t> v = in[x][y];</a:t>
            </a:r>
          </a:p>
          <a:p>
            <a:pPr>
              <a:buNone/>
            </a:pPr>
            <a:r>
              <a:rPr lang="en-US" sz="2400" dirty="0" smtClean="0"/>
              <a:t>  v = v * f;  </a:t>
            </a:r>
          </a:p>
          <a:p>
            <a:pPr>
              <a:buNone/>
            </a:pPr>
            <a:r>
              <a:rPr lang="en-US" sz="2400" dirty="0" smtClean="0"/>
              <a:t>  if (v &gt; 255) v = 255;</a:t>
            </a:r>
          </a:p>
          <a:p>
            <a:pPr>
              <a:buNone/>
            </a:pPr>
            <a:r>
              <a:rPr lang="en-US" sz="2400" dirty="0" smtClean="0"/>
              <a:t>  out[x][y] = v;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Kernel pseudo-code w/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__global__ void fade (unsigned char *in, </a:t>
            </a:r>
            <a:br>
              <a:rPr lang="en-US" sz="2400" dirty="0" smtClean="0"/>
            </a:br>
            <a:r>
              <a:rPr lang="en-US" sz="2400" dirty="0" smtClean="0"/>
              <a:t>			   unsigned char *out, </a:t>
            </a:r>
            <a:br>
              <a:rPr lang="en-US" sz="2400" dirty="0" smtClean="0"/>
            </a:br>
            <a:r>
              <a:rPr lang="en-US" sz="2400" dirty="0" smtClean="0"/>
              <a:t>                                float f, </a:t>
            </a:r>
            <a:br>
              <a:rPr lang="en-US" sz="2400" dirty="0" smtClean="0"/>
            </a:br>
            <a:r>
              <a:rPr lang="en-US" sz="2400" dirty="0" smtClean="0"/>
              <a:t>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xmax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ymax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x = </a:t>
            </a:r>
            <a:r>
              <a:rPr lang="en-US" sz="2400" dirty="0" err="1" smtClean="0"/>
              <a:t>blockDim.x</a:t>
            </a:r>
            <a:r>
              <a:rPr lang="en-US" sz="2400" dirty="0" smtClean="0"/>
              <a:t> * </a:t>
            </a:r>
            <a:r>
              <a:rPr lang="en-US" sz="2400" dirty="0" err="1" smtClean="0"/>
              <a:t>blockIdx.x</a:t>
            </a:r>
            <a:r>
              <a:rPr lang="en-US" sz="2400" dirty="0" smtClean="0"/>
              <a:t> + </a:t>
            </a:r>
            <a:r>
              <a:rPr lang="en-US" sz="2400" dirty="0" err="1" smtClean="0"/>
              <a:t>threadIdx.x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y = </a:t>
            </a:r>
            <a:r>
              <a:rPr lang="en-US" sz="2400" dirty="0" err="1" smtClean="0"/>
              <a:t>blockDim.y</a:t>
            </a:r>
            <a:r>
              <a:rPr lang="en-US" sz="2400" dirty="0" smtClean="0"/>
              <a:t> * </a:t>
            </a:r>
            <a:r>
              <a:rPr lang="en-US" sz="2400" dirty="0" err="1" smtClean="0"/>
              <a:t>blockIdx.y</a:t>
            </a:r>
            <a:r>
              <a:rPr lang="en-US" sz="2400" dirty="0" smtClean="0"/>
              <a:t> + </a:t>
            </a:r>
            <a:r>
              <a:rPr lang="en-US" sz="2400" dirty="0" err="1" smtClean="0"/>
              <a:t>threadIdx.y</a:t>
            </a:r>
            <a:endParaRPr lang="en-US" sz="2400" dirty="0" smtClean="0"/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if ( (x &gt;= </a:t>
            </a:r>
            <a:r>
              <a:rPr lang="en-US" sz="2400" b="1" dirty="0" err="1" smtClean="0">
                <a:solidFill>
                  <a:srgbClr val="C00000"/>
                </a:solidFill>
              </a:rPr>
              <a:t>xmax</a:t>
            </a:r>
            <a:r>
              <a:rPr lang="en-US" sz="2400" b="1" dirty="0" smtClean="0">
                <a:solidFill>
                  <a:srgbClr val="C00000"/>
                </a:solidFill>
              </a:rPr>
              <a:t>) || (y&gt;= </a:t>
            </a:r>
            <a:r>
              <a:rPr lang="en-US" sz="2400" b="1" dirty="0" err="1" smtClean="0">
                <a:solidFill>
                  <a:srgbClr val="C00000"/>
                </a:solidFill>
              </a:rPr>
              <a:t>ymax</a:t>
            </a:r>
            <a:r>
              <a:rPr lang="en-US" sz="2400" b="1" dirty="0" smtClean="0">
                <a:solidFill>
                  <a:srgbClr val="C00000"/>
                </a:solidFill>
              </a:rPr>
              <a:t>) ) return;</a:t>
            </a: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unsigned </a:t>
            </a:r>
            <a:r>
              <a:rPr lang="en-US" sz="2400" dirty="0" err="1" smtClean="0"/>
              <a:t>int</a:t>
            </a:r>
            <a:r>
              <a:rPr lang="en-US" sz="2400" dirty="0" smtClean="0"/>
              <a:t> v = in[x][y];</a:t>
            </a:r>
          </a:p>
          <a:p>
            <a:pPr>
              <a:buNone/>
            </a:pPr>
            <a:r>
              <a:rPr lang="en-US" sz="2400" dirty="0" smtClean="0"/>
              <a:t>  v = v * f;  </a:t>
            </a:r>
          </a:p>
          <a:p>
            <a:pPr>
              <a:buNone/>
            </a:pPr>
            <a:r>
              <a:rPr lang="en-US" sz="2400" dirty="0" smtClean="0"/>
              <a:t>  if (v &gt; 255) v = 255;</a:t>
            </a:r>
          </a:p>
          <a:p>
            <a:pPr>
              <a:buNone/>
            </a:pPr>
            <a:r>
              <a:rPr lang="en-US" sz="2400" dirty="0" smtClean="0"/>
              <a:t>  out[x][y] = v;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a </a:t>
            </a:r>
            <a:r>
              <a:rPr lang="en-US" dirty="0" err="1" smtClean="0"/>
              <a:t>unidimensional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__global__ void fade (unsigned char *in, </a:t>
            </a:r>
            <a:br>
              <a:rPr lang="en-US" sz="2000" dirty="0" smtClean="0"/>
            </a:br>
            <a:r>
              <a:rPr lang="en-US" sz="2000" dirty="0" smtClean="0"/>
              <a:t>			   unsigned char *out, </a:t>
            </a:r>
            <a:br>
              <a:rPr lang="en-US" sz="2000" dirty="0" smtClean="0"/>
            </a:br>
            <a:r>
              <a:rPr lang="en-US" sz="2000" dirty="0" smtClean="0"/>
              <a:t>                                float f, </a:t>
            </a:r>
            <a:br>
              <a:rPr lang="en-US" sz="2000" dirty="0" smtClean="0"/>
            </a:br>
            <a:r>
              <a:rPr lang="en-US" sz="2000" dirty="0" smtClean="0"/>
              <a:t>                    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xmax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ymax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x = </a:t>
            </a:r>
            <a:r>
              <a:rPr lang="en-US" sz="2000" dirty="0" err="1" smtClean="0"/>
              <a:t>blockDim.x</a:t>
            </a:r>
            <a:r>
              <a:rPr lang="en-US" sz="2000" dirty="0" smtClean="0"/>
              <a:t> * </a:t>
            </a:r>
            <a:r>
              <a:rPr lang="en-US" sz="2000" dirty="0" err="1" smtClean="0"/>
              <a:t>blockIdx.x</a:t>
            </a:r>
            <a:r>
              <a:rPr lang="en-US" sz="2000" dirty="0" smtClean="0"/>
              <a:t> + 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y = </a:t>
            </a:r>
            <a:r>
              <a:rPr lang="en-US" sz="2000" dirty="0" err="1" smtClean="0"/>
              <a:t>blockDim.y</a:t>
            </a:r>
            <a:r>
              <a:rPr lang="en-US" sz="2000" dirty="0" smtClean="0"/>
              <a:t> * </a:t>
            </a:r>
            <a:r>
              <a:rPr lang="en-US" sz="2000" dirty="0" err="1" smtClean="0"/>
              <a:t>blockIdx.y</a:t>
            </a:r>
            <a:r>
              <a:rPr lang="en-US" sz="2000" dirty="0" smtClean="0"/>
              <a:t> + </a:t>
            </a:r>
            <a:r>
              <a:rPr lang="en-US" sz="2000" dirty="0" err="1" smtClean="0"/>
              <a:t>threadIdx.y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b="1" dirty="0" err="1" smtClean="0">
                <a:solidFill>
                  <a:srgbClr val="C00000"/>
                </a:solidFill>
              </a:rPr>
              <a:t>int</a:t>
            </a:r>
            <a:r>
              <a:rPr lang="en-US" sz="2000" b="1" dirty="0" smtClean="0">
                <a:solidFill>
                  <a:srgbClr val="C00000"/>
                </a:solidFill>
              </a:rPr>
              <a:t> offset = y * (</a:t>
            </a:r>
            <a:r>
              <a:rPr lang="en-US" sz="2000" b="1" dirty="0" err="1" smtClean="0">
                <a:solidFill>
                  <a:srgbClr val="C00000"/>
                </a:solidFill>
              </a:rPr>
              <a:t>blockDim.x</a:t>
            </a:r>
            <a:r>
              <a:rPr lang="en-US" sz="2000" b="1" dirty="0" smtClean="0">
                <a:solidFill>
                  <a:srgbClr val="C00000"/>
                </a:solidFill>
              </a:rPr>
              <a:t> * </a:t>
            </a:r>
            <a:r>
              <a:rPr lang="en-US" sz="2000" b="1" dirty="0" err="1" smtClean="0">
                <a:solidFill>
                  <a:srgbClr val="C00000"/>
                </a:solidFill>
              </a:rPr>
              <a:t>gridDim.x</a:t>
            </a:r>
            <a:r>
              <a:rPr lang="en-US" sz="2000" b="1" dirty="0" smtClean="0">
                <a:solidFill>
                  <a:srgbClr val="C00000"/>
                </a:solidFill>
              </a:rPr>
              <a:t>) + x;</a:t>
            </a:r>
          </a:p>
          <a:p>
            <a:pPr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/>
              <a:t>  if ( (x &gt;= </a:t>
            </a:r>
            <a:r>
              <a:rPr lang="en-US" sz="2000" dirty="0" err="1" smtClean="0"/>
              <a:t>xmax</a:t>
            </a:r>
            <a:r>
              <a:rPr lang="en-US" sz="2000" dirty="0" smtClean="0"/>
              <a:t>) || (y&gt;= </a:t>
            </a:r>
            <a:r>
              <a:rPr lang="en-US" sz="2000" dirty="0" err="1" smtClean="0"/>
              <a:t>ymax</a:t>
            </a:r>
            <a:r>
              <a:rPr lang="en-US" sz="2000" dirty="0" smtClean="0"/>
              <a:t>) ) return;</a:t>
            </a:r>
          </a:p>
          <a:p>
            <a:pPr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/>
              <a:t>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v = </a:t>
            </a:r>
            <a:r>
              <a:rPr lang="en-US" sz="2000" b="1" dirty="0" smtClean="0">
                <a:solidFill>
                  <a:srgbClr val="C00000"/>
                </a:solidFill>
              </a:rPr>
              <a:t>in[offset];</a:t>
            </a:r>
          </a:p>
          <a:p>
            <a:pPr>
              <a:buNone/>
            </a:pPr>
            <a:r>
              <a:rPr lang="en-US" sz="2000" dirty="0" smtClean="0"/>
              <a:t>  v = v * f;  </a:t>
            </a:r>
          </a:p>
          <a:p>
            <a:pPr>
              <a:buNone/>
            </a:pPr>
            <a:r>
              <a:rPr lang="en-US" sz="2000" dirty="0" smtClean="0"/>
              <a:t>  if (v &gt; 255) v = 255;</a:t>
            </a: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out[offset] </a:t>
            </a:r>
            <a:r>
              <a:rPr lang="en-US" sz="2000" dirty="0" smtClean="0"/>
              <a:t>= v;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ppm_t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unsigned char *</a:t>
            </a:r>
            <a:r>
              <a:rPr lang="en-US" dirty="0" err="1" smtClean="0"/>
              <a:t>rgb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</a:t>
            </a:r>
            <a:r>
              <a:rPr lang="en-US" dirty="0" err="1" smtClean="0"/>
              <a:t>int</a:t>
            </a:r>
            <a:r>
              <a:rPr lang="en-US" dirty="0" smtClean="0"/>
              <a:t> x, y, d;</a:t>
            </a:r>
          </a:p>
          <a:p>
            <a:pPr>
              <a:buNone/>
            </a:pPr>
            <a:r>
              <a:rPr lang="en-US" dirty="0" smtClean="0"/>
              <a:t>	} </a:t>
            </a:r>
            <a:r>
              <a:rPr lang="en-US" dirty="0" err="1" smtClean="0"/>
              <a:t>ppm_t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P3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1024 768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255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255 0 0  255 0 0  255 255 0  0 0 255 …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Every pixel has three values RGB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main(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char** </a:t>
            </a:r>
            <a:r>
              <a:rPr lang="en-US" dirty="0" err="1" smtClean="0"/>
              <a:t>argv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ppm_t</a:t>
            </a:r>
            <a:r>
              <a:rPr lang="en-US" dirty="0" smtClean="0"/>
              <a:t> *image = </a:t>
            </a:r>
            <a:r>
              <a:rPr lang="en-US" dirty="0" err="1" smtClean="0"/>
              <a:t>ppmread</a:t>
            </a:r>
            <a:r>
              <a:rPr lang="en-US" dirty="0" smtClean="0"/>
              <a:t> ("Untitled.ppm");</a:t>
            </a:r>
          </a:p>
          <a:p>
            <a:pPr>
              <a:buNone/>
            </a:pPr>
            <a:r>
              <a:rPr lang="en-US" dirty="0" smtClean="0"/>
              <a:t>  float f = 1.5;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fr-FR" dirty="0" err="1" smtClean="0"/>
              <a:t>int</a:t>
            </a:r>
            <a:r>
              <a:rPr lang="fr-FR" dirty="0" smtClean="0"/>
              <a:t> pixels = image-&gt;x * image-&gt;y * 3;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threads = 256;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blocks =  (pixels / threads) + </a:t>
            </a:r>
          </a:p>
          <a:p>
            <a:pPr>
              <a:buNone/>
            </a:pPr>
            <a:r>
              <a:rPr lang="en-US" dirty="0" smtClean="0"/>
              <a:t>                      ((pixels % threads) ? 1: 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Program contd.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cudaMalloc</a:t>
            </a:r>
            <a:r>
              <a:rPr lang="en-US" dirty="0" smtClean="0"/>
              <a:t> ((void**) &amp;din, pixels);</a:t>
            </a:r>
          </a:p>
          <a:p>
            <a:pPr>
              <a:buNone/>
            </a:pPr>
            <a:r>
              <a:rPr lang="en-US" dirty="0" err="1" smtClean="0"/>
              <a:t>cudaMalloc</a:t>
            </a:r>
            <a:r>
              <a:rPr lang="en-US" dirty="0" smtClean="0"/>
              <a:t> ((void**) &amp;</a:t>
            </a:r>
            <a:r>
              <a:rPr lang="en-US" dirty="0" err="1" smtClean="0"/>
              <a:t>dout</a:t>
            </a:r>
            <a:r>
              <a:rPr lang="en-US" dirty="0" smtClean="0"/>
              <a:t>, pixels);</a:t>
            </a:r>
          </a:p>
          <a:p>
            <a:pPr>
              <a:buNone/>
            </a:pPr>
            <a:r>
              <a:rPr lang="en-US" dirty="0" err="1" smtClean="0"/>
              <a:t>cudaMemcpy</a:t>
            </a:r>
            <a:r>
              <a:rPr lang="en-US" dirty="0" smtClean="0"/>
              <a:t> (din, image-&gt;</a:t>
            </a:r>
            <a:r>
              <a:rPr lang="en-US" dirty="0" err="1" smtClean="0"/>
              <a:t>rgb</a:t>
            </a:r>
            <a:r>
              <a:rPr lang="en-US" dirty="0" smtClean="0"/>
              <a:t>, pixels,                       			</a:t>
            </a:r>
            <a:r>
              <a:rPr lang="en-US" dirty="0" err="1" smtClean="0"/>
              <a:t>cudaMemcpyHostToDevice</a:t>
            </a:r>
            <a:r>
              <a:rPr lang="en-US" dirty="0" smtClean="0"/>
              <a:t>) 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fade &lt;&lt;&lt;blocks, threads&gt;&gt;&gt; (din, </a:t>
            </a:r>
            <a:r>
              <a:rPr lang="en-US" dirty="0" err="1" smtClean="0"/>
              <a:t>dout</a:t>
            </a:r>
            <a:r>
              <a:rPr lang="en-US" dirty="0" smtClean="0"/>
              <a:t>, f, pixels);</a:t>
            </a:r>
          </a:p>
          <a:p>
            <a:pPr>
              <a:buNone/>
            </a:pPr>
            <a:r>
              <a:rPr lang="en-US" dirty="0" err="1" smtClean="0"/>
              <a:t>cudaMemcpy</a:t>
            </a:r>
            <a:r>
              <a:rPr lang="en-US" dirty="0" smtClean="0"/>
              <a:t> (image-&gt;</a:t>
            </a:r>
            <a:r>
              <a:rPr lang="en-US" dirty="0" err="1" smtClean="0"/>
              <a:t>rgb</a:t>
            </a:r>
            <a:r>
              <a:rPr lang="en-US" dirty="0" smtClean="0"/>
              <a:t>, </a:t>
            </a:r>
            <a:r>
              <a:rPr lang="en-US" dirty="0" err="1" smtClean="0"/>
              <a:t>dout</a:t>
            </a:r>
            <a:r>
              <a:rPr lang="en-US" dirty="0" smtClean="0"/>
              <a:t>, pixels, 					</a:t>
            </a:r>
            <a:r>
              <a:rPr lang="en-US" dirty="0" err="1" smtClean="0"/>
              <a:t>cudaMemcpyDeviceToHost</a:t>
            </a:r>
            <a:r>
              <a:rPr lang="en-US" dirty="0" smtClean="0"/>
              <a:t>) 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Program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ppmwrite</a:t>
            </a:r>
            <a:r>
              <a:rPr lang="en-US" dirty="0" smtClean="0"/>
              <a:t> ("out.ppm", image);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ppmfree</a:t>
            </a:r>
            <a:r>
              <a:rPr lang="en-US" dirty="0" smtClean="0"/>
              <a:t> (image);</a:t>
            </a:r>
          </a:p>
          <a:p>
            <a:r>
              <a:rPr lang="en-US" dirty="0" err="1" smtClean="0"/>
              <a:t>cudaFree</a:t>
            </a:r>
            <a:r>
              <a:rPr lang="en-US" dirty="0" smtClean="0"/>
              <a:t>(din);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cudaFree</a:t>
            </a:r>
            <a:r>
              <a:rPr lang="en-US" dirty="0" smtClean="0"/>
              <a:t>(</a:t>
            </a:r>
            <a:r>
              <a:rPr lang="en-US" dirty="0" err="1" smtClean="0"/>
              <a:t>dout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Sequential Execution Model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a[N]; // N is large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for (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 =0;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 &lt; N;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++)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	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 = 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 * fade;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066800" y="2743200"/>
            <a:ext cx="0" cy="35814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 rot="16200000">
            <a:off x="408782" y="3934618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2593975" y="34290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rgbClr val="0070C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2822575" y="49530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rgbClr val="C000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2746375" y="2667000"/>
            <a:ext cx="268288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10000" y="3581400"/>
            <a:ext cx="4565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Flow of control / Thread</a:t>
            </a:r>
          </a:p>
          <a:p>
            <a:r>
              <a:rPr lang="en-US"/>
              <a:t>One instruction at the time</a:t>
            </a:r>
          </a:p>
          <a:p>
            <a:r>
              <a:rPr lang="en-US"/>
              <a:t>Optimizations possible at the machine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__global__ void fade (unsigned char *in, unsigned char *out, float f, </a:t>
            </a:r>
            <a:r>
              <a:rPr lang="en-US" sz="2800" dirty="0" err="1" smtClean="0"/>
              <a:t>int</a:t>
            </a:r>
            <a:r>
              <a:rPr lang="en-US" sz="2800" dirty="0" smtClean="0"/>
              <a:t> pixels)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xIndex</a:t>
            </a:r>
            <a:r>
              <a:rPr lang="en-US" sz="2800" dirty="0" smtClean="0"/>
              <a:t>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</a:t>
            </a:r>
            <a:r>
              <a:rPr lang="en-US" sz="2800" dirty="0" err="1" smtClean="0"/>
              <a:t>blockDim.x</a:t>
            </a:r>
            <a:r>
              <a:rPr lang="en-US" sz="2800" dirty="0" smtClean="0"/>
              <a:t>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if (</a:t>
            </a:r>
            <a:r>
              <a:rPr lang="en-US" sz="2800" dirty="0" err="1" smtClean="0"/>
              <a:t>xIndex</a:t>
            </a:r>
            <a:r>
              <a:rPr lang="en-US" sz="2800" dirty="0" smtClean="0"/>
              <a:t> &gt;= pixels) return;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unsigned char *t = in + </a:t>
            </a:r>
            <a:r>
              <a:rPr lang="en-US" sz="2800" dirty="0" err="1" smtClean="0"/>
              <a:t>xIndex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unsigned </a:t>
            </a:r>
            <a:r>
              <a:rPr lang="en-US" sz="2800" dirty="0" err="1" smtClean="0"/>
              <a:t>int</a:t>
            </a:r>
            <a:r>
              <a:rPr lang="en-US" sz="2800" dirty="0" smtClean="0"/>
              <a:t> v = *t;</a:t>
            </a:r>
          </a:p>
          <a:p>
            <a:pPr>
              <a:buNone/>
            </a:pPr>
            <a:r>
              <a:rPr lang="en-US" sz="2800" dirty="0" smtClean="0"/>
              <a:t>  v = v * f;  </a:t>
            </a:r>
          </a:p>
          <a:p>
            <a:pPr>
              <a:buNone/>
            </a:pPr>
            <a:r>
              <a:rPr lang="en-US" sz="2800" dirty="0" smtClean="0"/>
              <a:t>  if (v &gt; 255) v = 255;</a:t>
            </a:r>
          </a:p>
          <a:p>
            <a:pPr>
              <a:buNone/>
            </a:pPr>
            <a:r>
              <a:rPr lang="en-US" sz="2800" dirty="0" smtClean="0"/>
              <a:t>  t =  out + </a:t>
            </a:r>
            <a:r>
              <a:rPr lang="en-US" sz="2800" dirty="0" err="1" smtClean="0"/>
              <a:t>xIndex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*t = v;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defined</a:t>
            </a:r>
          </a:p>
          <a:p>
            <a:r>
              <a:rPr lang="en-US" dirty="0" smtClean="0"/>
              <a:t>Threads may run:</a:t>
            </a:r>
          </a:p>
          <a:p>
            <a:r>
              <a:rPr lang="en-US" dirty="0" smtClean="0"/>
              <a:t> All in parallel</a:t>
            </a:r>
          </a:p>
          <a:p>
            <a:r>
              <a:rPr lang="en-US" dirty="0" smtClean="0"/>
              <a:t>One after the other</a:t>
            </a:r>
          </a:p>
          <a:p>
            <a:r>
              <a:rPr lang="en-US" dirty="0" smtClean="0"/>
              <a:t>Any other order</a:t>
            </a:r>
          </a:p>
          <a:p>
            <a:endParaRPr lang="en-US" dirty="0" smtClean="0"/>
          </a:p>
          <a:p>
            <a:r>
              <a:rPr lang="en-US" dirty="0" smtClean="0"/>
              <a:t>On GPU hardware they run in groups of 32</a:t>
            </a:r>
          </a:p>
          <a:p>
            <a:r>
              <a:rPr lang="en-US" dirty="0" smtClean="0"/>
              <a:t>This is called a WARP</a:t>
            </a:r>
          </a:p>
          <a:p>
            <a:r>
              <a:rPr lang="en-US" dirty="0" smtClean="0"/>
              <a:t>WARPS: threads 0-31, 32-63, …</a:t>
            </a:r>
          </a:p>
          <a:p>
            <a:r>
              <a:rPr lang="en-US" dirty="0" smtClean="0"/>
              <a:t>No order defined among WARPS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fractal</a:t>
            </a:r>
            <a:endParaRPr lang="en-US" dirty="0"/>
          </a:p>
        </p:txBody>
      </p:sp>
      <p:pic>
        <p:nvPicPr>
          <p:cNvPr id="6" name="Content Placeholder 5" descr="ou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3500" y="381000"/>
            <a:ext cx="6477000" cy="6477000"/>
          </a:xfrm>
          <a:prstGeom prst="rect">
            <a:avLst/>
          </a:prstGeom>
          <a:noFill/>
        </p:spPr>
      </p:pic>
      <p:sp>
        <p:nvSpPr>
          <p:cNvPr id="115716" name="AutoShape 4" descr="https://mail-attachment.googleusercontent.com/attachment/?ui=2&amp;ik=540407b65a&amp;view=att&amp;th=13733e9da6276968&amp;attid=0.6&amp;disp=inline&amp;realattid=f_h210k3mw5&amp;safe=1&amp;zw&amp;saduie=AG9B_P_wlqI1JT4yZe9O2pSD5EML&amp;sadet=1336619609951&amp;sads=vzWEIsLfvZzfORQ19c8Jhgq4S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Fractal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r>
              <a:rPr lang="en-US" dirty="0" smtClean="0"/>
              <a:t>Julia Set</a:t>
            </a:r>
          </a:p>
          <a:p>
            <a:r>
              <a:rPr lang="en-US" dirty="0" smtClean="0"/>
              <a:t>Compute:</a:t>
            </a:r>
          </a:p>
          <a:p>
            <a:endParaRPr lang="en-US" dirty="0" smtClean="0"/>
          </a:p>
          <a:p>
            <a:r>
              <a:rPr lang="en-US" dirty="0" smtClean="0"/>
              <a:t>Where Z is a complex number</a:t>
            </a:r>
          </a:p>
          <a:p>
            <a:r>
              <a:rPr lang="en-US" dirty="0" smtClean="0"/>
              <a:t>Z belongs in the set if the function remains bounded</a:t>
            </a:r>
          </a:p>
          <a:p>
            <a:r>
              <a:rPr lang="en-US" dirty="0" smtClean="0"/>
              <a:t>If the function grows toward infinity, Z is not in the set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14400"/>
            <a:ext cx="389324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Julia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sz="2800" dirty="0" smtClean="0">
                <a:solidFill>
                  <a:srgbClr val="00B050"/>
                </a:solidFill>
              </a:rPr>
              <a:t>void</a:t>
            </a:r>
            <a:r>
              <a:rPr lang="da-DK" sz="2800" dirty="0" smtClean="0"/>
              <a:t> kernel (</a:t>
            </a:r>
            <a:r>
              <a:rPr lang="da-DK" sz="2800" dirty="0" smtClean="0">
                <a:solidFill>
                  <a:srgbClr val="00B050"/>
                </a:solidFill>
              </a:rPr>
              <a:t>unsigned char </a:t>
            </a:r>
            <a:r>
              <a:rPr lang="da-DK" sz="2800" dirty="0" smtClean="0"/>
              <a:t>*image) {</a:t>
            </a:r>
          </a:p>
          <a:p>
            <a:pPr>
              <a:buNone/>
            </a:pPr>
            <a:r>
              <a:rPr lang="es-ES" sz="2800" dirty="0" smtClean="0"/>
              <a:t>    </a:t>
            </a:r>
            <a:r>
              <a:rPr lang="es-ES" sz="2800" dirty="0" err="1" smtClean="0"/>
              <a:t>for</a:t>
            </a:r>
            <a:r>
              <a:rPr lang="es-ES" sz="2800" dirty="0" smtClean="0"/>
              <a:t> (</a:t>
            </a:r>
            <a:r>
              <a:rPr lang="es-ES" sz="2800" dirty="0" err="1" smtClean="0">
                <a:solidFill>
                  <a:srgbClr val="00B050"/>
                </a:solidFill>
              </a:rPr>
              <a:t>int</a:t>
            </a:r>
            <a:r>
              <a:rPr lang="es-ES" sz="2800" dirty="0" smtClean="0"/>
              <a:t> y=0; y&lt;DIM; y++) {</a:t>
            </a:r>
          </a:p>
          <a:p>
            <a:pPr>
              <a:buNone/>
            </a:pPr>
            <a:r>
              <a:rPr lang="en-US" sz="2800" dirty="0" smtClean="0"/>
              <a:t>        for (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/>
              <a:t> x=0; x&lt;DIM; x++) {</a:t>
            </a:r>
          </a:p>
          <a:p>
            <a:pPr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/>
              <a:t> offset = (x + y * DIM) * 3;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juliaValue</a:t>
            </a:r>
            <a:r>
              <a:rPr lang="en-US" sz="2800" dirty="0" smtClean="0"/>
              <a:t> = </a:t>
            </a:r>
            <a:r>
              <a:rPr lang="en-US" sz="2800" dirty="0" err="1" smtClean="0"/>
              <a:t>julia</a:t>
            </a:r>
            <a:r>
              <a:rPr lang="en-US" sz="2800" dirty="0" smtClean="0"/>
              <a:t> ( x, y );</a:t>
            </a:r>
          </a:p>
          <a:p>
            <a:pPr>
              <a:buNone/>
            </a:pPr>
            <a:r>
              <a:rPr lang="en-US" sz="2800" dirty="0" smtClean="0"/>
              <a:t>            image[offset + 0] = 255 * </a:t>
            </a:r>
            <a:r>
              <a:rPr lang="en-US" sz="2800" dirty="0" err="1" smtClean="0"/>
              <a:t>juliaValue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          image[offset + 1] = 0;</a:t>
            </a:r>
          </a:p>
          <a:p>
            <a:pPr>
              <a:buNone/>
            </a:pPr>
            <a:r>
              <a:rPr lang="en-US" sz="2800" dirty="0" smtClean="0"/>
              <a:t>            image[offset + 2] = 0;</a:t>
            </a:r>
          </a:p>
          <a:p>
            <a:pPr>
              <a:buNone/>
            </a:pPr>
            <a:r>
              <a:rPr lang="en-US" sz="2800" dirty="0" smtClean="0"/>
              <a:t>        }</a:t>
            </a:r>
          </a:p>
          <a:p>
            <a:pPr>
              <a:buNone/>
            </a:pPr>
            <a:r>
              <a:rPr lang="en-US" sz="2800" dirty="0" smtClean="0"/>
              <a:t>    }</a:t>
            </a:r>
          </a:p>
          <a:p>
            <a:pPr>
              <a:buNone/>
            </a:pPr>
            <a:r>
              <a:rPr lang="en-US" sz="2800" dirty="0" smtClean="0"/>
              <a:t> 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Julia Function</a:t>
            </a:r>
            <a:endParaRPr lang="en-US" dirty="0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030" y="457200"/>
            <a:ext cx="855984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47" y="1143000"/>
            <a:ext cx="9095053" cy="497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__global__ void </a:t>
            </a:r>
            <a:r>
              <a:rPr lang="en-US" sz="2800" dirty="0" smtClean="0"/>
              <a:t>kernel( </a:t>
            </a:r>
            <a:r>
              <a:rPr lang="en-US" sz="2800" dirty="0" smtClean="0">
                <a:solidFill>
                  <a:srgbClr val="00B050"/>
                </a:solidFill>
              </a:rPr>
              <a:t>unsigned char </a:t>
            </a:r>
            <a:r>
              <a:rPr lang="en-US" sz="2800" dirty="0" smtClean="0"/>
              <a:t>*</a:t>
            </a:r>
            <a:r>
              <a:rPr lang="en-US" sz="2800" dirty="0" err="1" smtClean="0"/>
              <a:t>ptr</a:t>
            </a:r>
            <a:r>
              <a:rPr lang="en-US" sz="2800" dirty="0" smtClean="0"/>
              <a:t> 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x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</a:t>
            </a:r>
            <a:r>
              <a:rPr lang="en-US" sz="2800" dirty="0" err="1" smtClean="0"/>
              <a:t>blockDim.x</a:t>
            </a:r>
            <a:r>
              <a:rPr lang="en-US" sz="2800" dirty="0" smtClean="0"/>
              <a:t>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y = </a:t>
            </a:r>
            <a:r>
              <a:rPr lang="en-US" sz="2800" dirty="0" err="1" smtClean="0"/>
              <a:t>blockIdx.y</a:t>
            </a:r>
            <a:r>
              <a:rPr lang="en-US" sz="2800" dirty="0" smtClean="0"/>
              <a:t> * </a:t>
            </a:r>
            <a:r>
              <a:rPr lang="en-US" sz="2800" dirty="0" err="1" smtClean="0"/>
              <a:t>blockDim.y</a:t>
            </a:r>
            <a:r>
              <a:rPr lang="en-US" sz="2800" dirty="0" smtClean="0"/>
              <a:t> + </a:t>
            </a:r>
            <a:r>
              <a:rPr lang="en-US" sz="2800" dirty="0" err="1" smtClean="0"/>
              <a:t>threadIdx.y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offset = (x + y * </a:t>
            </a:r>
            <a:r>
              <a:rPr lang="en-US" sz="2800" dirty="0" err="1" smtClean="0"/>
              <a:t>gridDim.x</a:t>
            </a:r>
            <a:r>
              <a:rPr lang="en-US" sz="2800" dirty="0" smtClean="0"/>
              <a:t> * </a:t>
            </a:r>
            <a:r>
              <a:rPr lang="en-US" sz="2800" dirty="0" err="1" smtClean="0"/>
              <a:t>blockDim.x</a:t>
            </a:r>
            <a:r>
              <a:rPr lang="en-US" sz="2800" dirty="0" smtClean="0"/>
              <a:t>) * 3;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// now calculate the value at that position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juliaValue</a:t>
            </a:r>
            <a:r>
              <a:rPr lang="en-US" sz="2800" dirty="0" smtClean="0"/>
              <a:t> = </a:t>
            </a:r>
            <a:r>
              <a:rPr lang="en-US" sz="2800" dirty="0" err="1" smtClean="0"/>
              <a:t>julia</a:t>
            </a:r>
            <a:r>
              <a:rPr lang="en-US" sz="2800" dirty="0" smtClean="0"/>
              <a:t>( x, y );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ptr</a:t>
            </a:r>
            <a:r>
              <a:rPr lang="en-US" sz="2800" dirty="0" smtClean="0"/>
              <a:t>[offset + 0] = 255 * </a:t>
            </a:r>
            <a:r>
              <a:rPr lang="en-US" sz="2800" dirty="0" err="1" smtClean="0"/>
              <a:t>juliaValue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ptr</a:t>
            </a:r>
            <a:r>
              <a:rPr lang="en-US" sz="2800" dirty="0" smtClean="0"/>
              <a:t>[offset + 1] = 0;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ptr</a:t>
            </a:r>
            <a:r>
              <a:rPr lang="en-US" sz="2800" dirty="0" smtClean="0"/>
              <a:t>[offset + 2] = 0;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 err="1" smtClean="0">
                <a:solidFill>
                  <a:srgbClr val="00B050"/>
                </a:solidFill>
              </a:rPr>
              <a:t>__device__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__host__int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/>
              <a:t>julia</a:t>
            </a:r>
            <a:r>
              <a:rPr lang="fr-FR" sz="2400" dirty="0" smtClean="0"/>
              <a:t>( </a:t>
            </a:r>
            <a:r>
              <a:rPr lang="fr-FR" sz="2400" dirty="0" err="1" smtClean="0">
                <a:solidFill>
                  <a:srgbClr val="00B050"/>
                </a:solidFill>
              </a:rPr>
              <a:t>int</a:t>
            </a:r>
            <a:r>
              <a:rPr lang="fr-FR" sz="2400" dirty="0" smtClean="0"/>
              <a:t> x, </a:t>
            </a:r>
            <a:r>
              <a:rPr lang="fr-FR" sz="2400" dirty="0" err="1" smtClean="0">
                <a:solidFill>
                  <a:srgbClr val="00B050"/>
                </a:solidFill>
              </a:rPr>
              <a:t>int</a:t>
            </a:r>
            <a:r>
              <a:rPr lang="fr-FR" sz="2400" dirty="0" smtClean="0"/>
              <a:t> y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const float </a:t>
            </a:r>
            <a:r>
              <a:rPr lang="en-US" sz="2400" dirty="0" smtClean="0"/>
              <a:t>scale = 1.5;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float</a:t>
            </a:r>
            <a:r>
              <a:rPr lang="en-US" sz="2400" dirty="0" smtClean="0"/>
              <a:t> </a:t>
            </a:r>
            <a:r>
              <a:rPr lang="en-US" sz="2400" dirty="0" err="1" smtClean="0"/>
              <a:t>jx</a:t>
            </a:r>
            <a:r>
              <a:rPr lang="en-US" sz="2400" dirty="0" smtClean="0"/>
              <a:t> = scale * (float)(DIM/2 - x)/(DIM/2);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float</a:t>
            </a:r>
            <a:r>
              <a:rPr lang="en-US" sz="2400" dirty="0" smtClean="0"/>
              <a:t> </a:t>
            </a:r>
            <a:r>
              <a:rPr lang="en-US" sz="2400" dirty="0" err="1" smtClean="0"/>
              <a:t>jy</a:t>
            </a:r>
            <a:r>
              <a:rPr lang="en-US" sz="2400" dirty="0" smtClean="0"/>
              <a:t> = scale * (float)(DIM/2 - y)/(DIM/2);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cuComplex</a:t>
            </a:r>
            <a:r>
              <a:rPr lang="en-US" sz="2400" dirty="0" smtClean="0"/>
              <a:t> c(-0.8, 0.156);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cuComplex</a:t>
            </a:r>
            <a:r>
              <a:rPr lang="en-US" sz="2400" dirty="0" smtClean="0"/>
              <a:t> a(</a:t>
            </a:r>
            <a:r>
              <a:rPr lang="en-US" sz="2400" dirty="0" err="1" smtClean="0"/>
              <a:t>jx</a:t>
            </a:r>
            <a:r>
              <a:rPr lang="en-US" sz="2400" dirty="0" smtClean="0"/>
              <a:t>, </a:t>
            </a:r>
            <a:r>
              <a:rPr lang="en-US" sz="2400" dirty="0" err="1" smtClean="0"/>
              <a:t>jy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>
                <a:solidFill>
                  <a:srgbClr val="00B050"/>
                </a:solidFill>
              </a:rPr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</a:t>
            </a:r>
          </a:p>
          <a:p>
            <a:pPr>
              <a:buNone/>
            </a:pPr>
            <a:r>
              <a:rPr lang="en-US" sz="2400" dirty="0" smtClean="0"/>
              <a:t>    for (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&lt;200; </a:t>
            </a:r>
            <a:r>
              <a:rPr lang="en-US" sz="2400" dirty="0" err="1" smtClean="0"/>
              <a:t>i</a:t>
            </a:r>
            <a:r>
              <a:rPr lang="en-US" sz="2400" dirty="0" smtClean="0"/>
              <a:t>++) {</a:t>
            </a:r>
          </a:p>
          <a:p>
            <a:pPr>
              <a:buNone/>
            </a:pPr>
            <a:r>
              <a:rPr lang="en-US" sz="2400" dirty="0" smtClean="0"/>
              <a:t>        a = a * a + c;</a:t>
            </a:r>
          </a:p>
          <a:p>
            <a:pPr>
              <a:buNone/>
            </a:pPr>
            <a:r>
              <a:rPr lang="en-US" sz="2400" dirty="0" smtClean="0"/>
              <a:t>        if (a.magnitude2() &gt; 1000)</a:t>
            </a:r>
          </a:p>
          <a:p>
            <a:pPr>
              <a:buNone/>
            </a:pPr>
            <a:r>
              <a:rPr lang="en-US" sz="2400" dirty="0" smtClean="0"/>
              <a:t>            return 0;</a:t>
            </a:r>
          </a:p>
          <a:p>
            <a:pPr>
              <a:buNone/>
            </a:pPr>
            <a:r>
              <a:rPr lang="en-US" sz="2400" dirty="0" smtClean="0"/>
              <a:t>    }</a:t>
            </a:r>
          </a:p>
          <a:p>
            <a:pPr>
              <a:buNone/>
            </a:pPr>
            <a:r>
              <a:rPr lang="en-US" sz="2400" dirty="0" smtClean="0"/>
              <a:t>    return 1;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cuComplex</a:t>
            </a:r>
            <a:r>
              <a:rPr lang="en-US" sz="2400" dirty="0" smtClean="0"/>
              <a:t>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float   </a:t>
            </a:r>
            <a:r>
              <a:rPr lang="en-US" sz="2400" dirty="0" smtClean="0"/>
              <a:t>r;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float</a:t>
            </a:r>
            <a:r>
              <a:rPr lang="en-US" sz="2400" dirty="0" smtClean="0"/>
              <a:t>  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pt-BR" sz="2400" dirty="0" smtClean="0"/>
              <a:t>    </a:t>
            </a:r>
            <a:r>
              <a:rPr lang="pt-BR" sz="2400" dirty="0" smtClean="0">
                <a:solidFill>
                  <a:srgbClr val="00B050"/>
                </a:solidFill>
              </a:rPr>
              <a:t>__device__ </a:t>
            </a:r>
            <a:r>
              <a:rPr lang="pt-BR" sz="2400" dirty="0" smtClean="0"/>
              <a:t>cuComplex( </a:t>
            </a:r>
            <a:r>
              <a:rPr lang="pt-BR" sz="2400" dirty="0" smtClean="0">
                <a:solidFill>
                  <a:srgbClr val="00B050"/>
                </a:solidFill>
              </a:rPr>
              <a:t>float</a:t>
            </a:r>
            <a:r>
              <a:rPr lang="pt-BR" sz="2400" dirty="0" smtClean="0"/>
              <a:t> a, </a:t>
            </a:r>
            <a:r>
              <a:rPr lang="pt-BR" sz="2400" dirty="0" smtClean="0">
                <a:solidFill>
                  <a:srgbClr val="00B050"/>
                </a:solidFill>
              </a:rPr>
              <a:t>float</a:t>
            </a:r>
            <a:r>
              <a:rPr lang="pt-BR" sz="2400" dirty="0" smtClean="0"/>
              <a:t> b ) : r(a), i(b)  {}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__device__ float </a:t>
            </a:r>
            <a:r>
              <a:rPr lang="en-US" sz="2400" dirty="0" smtClean="0"/>
              <a:t>magnitude2( </a:t>
            </a:r>
            <a:r>
              <a:rPr lang="en-US" sz="2400" dirty="0" smtClean="0">
                <a:solidFill>
                  <a:srgbClr val="00B050"/>
                </a:solidFill>
              </a:rPr>
              <a:t>void</a:t>
            </a:r>
            <a:r>
              <a:rPr lang="en-US" sz="2400" dirty="0" smtClean="0"/>
              <a:t> ) {</a:t>
            </a:r>
          </a:p>
          <a:p>
            <a:pPr>
              <a:buNone/>
            </a:pPr>
            <a:r>
              <a:rPr lang="pt-BR" sz="2400" dirty="0" smtClean="0"/>
              <a:t>        return r * r + i * i;</a:t>
            </a:r>
          </a:p>
          <a:p>
            <a:pPr>
              <a:buNone/>
            </a:pPr>
            <a:r>
              <a:rPr lang="en-US" sz="2400" dirty="0" smtClean="0"/>
              <a:t>    }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__device__ </a:t>
            </a:r>
            <a:r>
              <a:rPr lang="en-US" sz="2400" dirty="0" err="1" smtClean="0"/>
              <a:t>cuComplex</a:t>
            </a:r>
            <a:r>
              <a:rPr lang="en-US" sz="2400" dirty="0" smtClean="0"/>
              <a:t> operator*(</a:t>
            </a:r>
            <a:r>
              <a:rPr lang="en-US" sz="2400" dirty="0" smtClean="0">
                <a:solidFill>
                  <a:srgbClr val="00B050"/>
                </a:solidFill>
              </a:rPr>
              <a:t>const </a:t>
            </a:r>
            <a:r>
              <a:rPr lang="en-US" sz="2400" dirty="0" err="1" smtClean="0">
                <a:solidFill>
                  <a:srgbClr val="00B050"/>
                </a:solidFill>
              </a:rPr>
              <a:t>cuComplex</a:t>
            </a:r>
            <a:r>
              <a:rPr lang="en-US" sz="2400" dirty="0" smtClean="0"/>
              <a:t>&amp; a) {</a:t>
            </a:r>
          </a:p>
          <a:p>
            <a:pPr>
              <a:buNone/>
            </a:pPr>
            <a:r>
              <a:rPr lang="pt-BR" sz="2400" dirty="0" smtClean="0"/>
              <a:t>        return cuComplex(r*a.r - i*a.i, i*a.r + r*a.i);</a:t>
            </a:r>
          </a:p>
          <a:p>
            <a:pPr>
              <a:buNone/>
            </a:pPr>
            <a:r>
              <a:rPr lang="en-US" sz="2400" dirty="0" smtClean="0"/>
              <a:t>    }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__device__ </a:t>
            </a:r>
            <a:r>
              <a:rPr lang="en-US" sz="2400" dirty="0" err="1" smtClean="0"/>
              <a:t>cuComplex</a:t>
            </a:r>
            <a:r>
              <a:rPr lang="en-US" sz="2400" dirty="0" smtClean="0"/>
              <a:t> operator+(</a:t>
            </a:r>
            <a:r>
              <a:rPr lang="en-US" sz="2400" dirty="0" smtClean="0">
                <a:solidFill>
                  <a:srgbClr val="00B050"/>
                </a:solidFill>
              </a:rPr>
              <a:t>const </a:t>
            </a:r>
            <a:r>
              <a:rPr lang="en-US" sz="2400" dirty="0" err="1" smtClean="0">
                <a:solidFill>
                  <a:srgbClr val="00B050"/>
                </a:solidFill>
              </a:rPr>
              <a:t>cuComplex</a:t>
            </a:r>
            <a:r>
              <a:rPr lang="en-US" sz="2400" dirty="0" smtClean="0"/>
              <a:t>&amp; a) {</a:t>
            </a:r>
          </a:p>
          <a:p>
            <a:pPr>
              <a:buNone/>
            </a:pPr>
            <a:r>
              <a:rPr lang="en-US" sz="2400" dirty="0" smtClean="0"/>
              <a:t>        return </a:t>
            </a:r>
            <a:r>
              <a:rPr lang="en-US" sz="2400" dirty="0" err="1" smtClean="0"/>
              <a:t>cuComplex</a:t>
            </a:r>
            <a:r>
              <a:rPr lang="en-US" sz="2400" dirty="0" smtClean="0"/>
              <a:t>(</a:t>
            </a:r>
            <a:r>
              <a:rPr lang="en-US" sz="2400" dirty="0" err="1" smtClean="0"/>
              <a:t>r+a.r</a:t>
            </a:r>
            <a:r>
              <a:rPr lang="en-US" sz="2400" dirty="0" smtClean="0"/>
              <a:t>, </a:t>
            </a:r>
            <a:r>
              <a:rPr lang="en-US" sz="2400" dirty="0" err="1" smtClean="0"/>
              <a:t>i+a.i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    }</a:t>
            </a:r>
          </a:p>
          <a:p>
            <a:pPr>
              <a:buNone/>
            </a:pPr>
            <a:r>
              <a:rPr lang="en-US" sz="2400" dirty="0" smtClean="0"/>
              <a:t>};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Parallel Execution Model / SIMD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a[N]; // N is large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for all elements do in parallel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</a:t>
            </a:r>
            <a:r>
              <a:rPr lang="en-US" dirty="0">
                <a:latin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</a:rPr>
              <a:t>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</a:t>
            </a:r>
            <a:r>
              <a:rPr lang="en-US" dirty="0">
                <a:latin typeface="Courier New" pitchFamily="49" charset="0"/>
              </a:rPr>
              <a:t>* fade;</a:t>
            </a:r>
          </a:p>
          <a:p>
            <a:endParaRPr lang="en-US" b="1" dirty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066800" y="2743200"/>
            <a:ext cx="1588" cy="35814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 rot="16200000">
            <a:off x="408782" y="3934618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 flipH="1">
            <a:off x="2209800" y="33528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733800" y="4038600"/>
            <a:ext cx="15240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3563938" y="2498725"/>
            <a:ext cx="268287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 flipH="1">
            <a:off x="5486400" y="34290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 flipH="1">
            <a:off x="2670175" y="33528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rgbClr val="C000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 flipH="1">
            <a:off x="3200400" y="33528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rgbClr val="3366FF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528862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has been tried before: ILLIAC III, UIUC, 1966</a:t>
            </a:r>
          </a:p>
          <a:p>
            <a:r>
              <a:rPr lang="en-US" sz="1100" dirty="0" smtClean="0">
                <a:solidFill>
                  <a:srgbClr val="0000FF"/>
                </a:solidFill>
                <a:hlinkClick r:id="rId2"/>
              </a:rPr>
              <a:t>http://ieeexplore.ieee.org/xpls/abs_all.jsp?arnumber=4038028&amp;tag=1</a:t>
            </a:r>
            <a:endParaRPr lang="en-US" sz="1100" dirty="0" smtClean="0">
              <a:solidFill>
                <a:srgbClr val="0000FF"/>
              </a:solidFill>
            </a:endParaRPr>
          </a:p>
          <a:p>
            <a:r>
              <a:rPr lang="en-US" sz="1100" dirty="0" smtClean="0">
                <a:hlinkClick r:id="rId3"/>
              </a:rPr>
              <a:t>http://ed-thelen.org/comp-hist/vs-illiac-iv.html</a:t>
            </a:r>
            <a:endParaRPr lang="en-US" sz="1100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>
                <a:solidFill>
                  <a:srgbClr val="00B050"/>
                </a:solidFill>
              </a:rPr>
              <a:t>int</a:t>
            </a:r>
            <a:r>
              <a:rPr lang="en-US" sz="2400" dirty="0" smtClean="0"/>
              <a:t> main( </a:t>
            </a:r>
            <a:r>
              <a:rPr lang="en-US" sz="2400" dirty="0" smtClean="0">
                <a:solidFill>
                  <a:srgbClr val="00B050"/>
                </a:solidFill>
              </a:rPr>
              <a:t>void</a:t>
            </a:r>
            <a:r>
              <a:rPr lang="en-US" sz="2400" dirty="0" smtClean="0"/>
              <a:t>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</a:t>
            </a:r>
            <a:r>
              <a:rPr lang="en-US" sz="2400" dirty="0" err="1" smtClean="0">
                <a:solidFill>
                  <a:srgbClr val="00B050"/>
                </a:solidFill>
              </a:rPr>
              <a:t>ppm_t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*image = </a:t>
            </a:r>
            <a:r>
              <a:rPr lang="en-US" sz="2400" dirty="0" err="1" smtClean="0"/>
              <a:t>ppmalloc</a:t>
            </a:r>
            <a:r>
              <a:rPr lang="en-US" sz="2400" dirty="0" smtClean="0"/>
              <a:t> (DIM, DIM, 255);</a:t>
            </a:r>
          </a:p>
          <a:p>
            <a:pPr>
              <a:buNone/>
            </a:pPr>
            <a:r>
              <a:rPr lang="fr-FR" sz="2400" dirty="0" smtClean="0"/>
              <a:t>    </a:t>
            </a:r>
            <a:r>
              <a:rPr lang="fr-FR" sz="2400" dirty="0" err="1" smtClean="0">
                <a:solidFill>
                  <a:srgbClr val="00B050"/>
                </a:solidFill>
              </a:rPr>
              <a:t>int</a:t>
            </a:r>
            <a:r>
              <a:rPr lang="fr-FR" sz="2400" dirty="0" smtClean="0"/>
              <a:t> pixels = image-&gt;x * image-&gt;y * 3;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unsigned char  </a:t>
            </a:r>
            <a:r>
              <a:rPr lang="en-US" sz="2400" dirty="0" smtClean="0"/>
              <a:t>*</a:t>
            </a:r>
            <a:r>
              <a:rPr lang="en-US" sz="2400" dirty="0" err="1" smtClean="0"/>
              <a:t>dout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cudaMalloc</a:t>
            </a:r>
            <a:r>
              <a:rPr lang="en-US" sz="2400" dirty="0" smtClean="0"/>
              <a:t>( (void**)&amp;</a:t>
            </a:r>
            <a:r>
              <a:rPr lang="en-US" sz="2400" dirty="0" err="1" smtClean="0"/>
              <a:t>dout</a:t>
            </a:r>
            <a:r>
              <a:rPr lang="en-US" sz="2400" dirty="0" smtClean="0"/>
              <a:t>, pixels 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dim3</a:t>
            </a:r>
            <a:r>
              <a:rPr lang="en-US" sz="2400" dirty="0" smtClean="0"/>
              <a:t>    grid(DIM/16,DIM/16);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dim3</a:t>
            </a:r>
            <a:r>
              <a:rPr lang="en-US" sz="2400" dirty="0" smtClean="0"/>
              <a:t>    block(16,16);</a:t>
            </a:r>
          </a:p>
          <a:p>
            <a:pPr>
              <a:buNone/>
            </a:pPr>
            <a:r>
              <a:rPr lang="en-US" sz="2400" dirty="0" smtClean="0"/>
              <a:t>    kernel &lt;&lt;&lt;grid, block&gt;&gt;&gt; ( </a:t>
            </a:r>
            <a:r>
              <a:rPr lang="en-US" sz="2400" dirty="0" err="1" smtClean="0"/>
              <a:t>dout</a:t>
            </a:r>
            <a:r>
              <a:rPr lang="en-US" sz="2400" dirty="0" smtClean="0"/>
              <a:t> 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cudaMemcpy</a:t>
            </a:r>
            <a:r>
              <a:rPr lang="en-US" sz="2400" dirty="0" smtClean="0"/>
              <a:t> ( image-&gt;</a:t>
            </a:r>
            <a:r>
              <a:rPr lang="en-US" sz="2400" dirty="0" err="1" smtClean="0"/>
              <a:t>rgb</a:t>
            </a:r>
            <a:r>
              <a:rPr lang="en-US" sz="2400" dirty="0" smtClean="0"/>
              <a:t>, </a:t>
            </a:r>
            <a:r>
              <a:rPr lang="en-US" sz="2400" dirty="0" err="1" smtClean="0"/>
              <a:t>dout</a:t>
            </a:r>
            <a:r>
              <a:rPr lang="en-US" sz="2400" dirty="0" smtClean="0"/>
              <a:t>, pixels, 			  		        </a:t>
            </a:r>
            <a:r>
              <a:rPr lang="en-US" sz="2400" dirty="0" err="1" smtClean="0"/>
              <a:t>cudaMemcpyDeviceToHost</a:t>
            </a:r>
            <a:r>
              <a:rPr lang="en-US" sz="2400" dirty="0" smtClean="0"/>
              <a:t> );                      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ppmwrite</a:t>
            </a:r>
            <a:r>
              <a:rPr lang="en-US" sz="2400" dirty="0" smtClean="0"/>
              <a:t> ("out.ppm", image);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cudaFree</a:t>
            </a:r>
            <a:r>
              <a:rPr lang="en-US" sz="2400" dirty="0" smtClean="0"/>
              <a:t> (</a:t>
            </a:r>
            <a:r>
              <a:rPr lang="en-US" sz="2400" dirty="0" err="1" smtClean="0"/>
              <a:t>dout</a:t>
            </a:r>
            <a:r>
              <a:rPr lang="en-US" sz="2400" dirty="0" smtClean="0"/>
              <a:t> );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ppmfree</a:t>
            </a:r>
            <a:r>
              <a:rPr lang="en-US" sz="2400" dirty="0" smtClean="0"/>
              <a:t> (image);                       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set the CUDA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ug51.eecg.toronto.edu through ug75</a:t>
            </a:r>
          </a:p>
          <a:p>
            <a:r>
              <a:rPr lang="en-US" dirty="0" smtClean="0"/>
              <a:t>Will be posting instructions on my website</a:t>
            </a:r>
          </a:p>
          <a:p>
            <a:r>
              <a:rPr lang="en-US" smtClean="0">
                <a:hlinkClick r:id="rId2"/>
              </a:rPr>
              <a:t>www.eecg.toronto.edu/~moshovos/CUDAsummer12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Program Multiple Data / SPMD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a[N]; // N is large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	for all elements do in parallel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	if (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</a:rPr>
              <a:t>a[</a:t>
            </a:r>
            <a:r>
              <a:rPr lang="en-US" b="1" dirty="0" err="1">
                <a:solidFill>
                  <a:srgbClr val="92D050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</a:rPr>
              <a:t>] &gt; threshold</a:t>
            </a:r>
            <a:r>
              <a:rPr lang="en-US" dirty="0">
                <a:latin typeface="Courier New" pitchFamily="49" charset="0"/>
              </a:rPr>
              <a:t>)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]*= fade;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066800" y="2743200"/>
            <a:ext cx="1588" cy="35814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 rot="16200000">
            <a:off x="408782" y="3934618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 flipH="1">
            <a:off x="2209800" y="33528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038600" y="4038600"/>
            <a:ext cx="12954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3563938" y="2498725"/>
            <a:ext cx="268287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2895600" y="3352800"/>
            <a:ext cx="268288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3276600" y="3352800"/>
            <a:ext cx="268288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 flipH="1">
            <a:off x="5486400" y="34290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7400" y="5257800"/>
            <a:ext cx="56222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Code is statically identical across all threads</a:t>
            </a:r>
          </a:p>
          <a:p>
            <a:r>
              <a:rPr lang="en-US" sz="2000" b="1" dirty="0" smtClean="0"/>
              <a:t>Execution path may differ</a:t>
            </a:r>
          </a:p>
          <a:p>
            <a:r>
              <a:rPr lang="en-US" sz="2000" dirty="0" smtClean="0"/>
              <a:t>The model used in today’s Graphics Processors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Programmer’s 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GPU </a:t>
            </a:r>
            <a:r>
              <a:rPr lang="en-US" dirty="0"/>
              <a:t>as a </a:t>
            </a:r>
            <a:r>
              <a:rPr lang="en-US" dirty="0" smtClean="0"/>
              <a:t>co-processor (CPU data is from 2008 – matches our lab machines)</a:t>
            </a: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62000" y="1524000"/>
            <a:ext cx="2209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CPU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81000" y="3505200"/>
            <a:ext cx="3200400" cy="2438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Memory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0" y="2895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181600" y="1600200"/>
            <a:ext cx="2209800" cy="1371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800600" y="3581400"/>
            <a:ext cx="3200400" cy="1295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 Memory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324600" y="2971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200400" y="2616200"/>
            <a:ext cx="1981200" cy="9652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288" y="128"/>
              </a:cxn>
              <a:cxn ang="0">
                <a:pos x="816" y="80"/>
              </a:cxn>
              <a:cxn ang="0">
                <a:pos x="1248" y="608"/>
              </a:cxn>
            </a:cxnLst>
            <a:rect l="0" t="0" r="r" b="b"/>
            <a:pathLst>
              <a:path w="1248" h="608">
                <a:moveTo>
                  <a:pt x="0" y="560"/>
                </a:moveTo>
                <a:cubicBezTo>
                  <a:pt x="76" y="384"/>
                  <a:pt x="152" y="208"/>
                  <a:pt x="288" y="128"/>
                </a:cubicBezTo>
                <a:cubicBezTo>
                  <a:pt x="424" y="48"/>
                  <a:pt x="656" y="0"/>
                  <a:pt x="816" y="80"/>
                </a:cubicBezTo>
                <a:cubicBezTo>
                  <a:pt x="976" y="160"/>
                  <a:pt x="1112" y="384"/>
                  <a:pt x="1248" y="608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257800" y="5029200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1GB on our systems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352800" y="2209800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3GB/s – 8GB.s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20700" y="3581400"/>
            <a:ext cx="282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6.4GB/sec – 31.92GB/sec</a:t>
            </a:r>
          </a:p>
          <a:p>
            <a:pPr algn="ctr" eaLnBrk="0" hangingPunct="0"/>
            <a:r>
              <a:rPr lang="en-US"/>
              <a:t>8B per transfer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613525" y="3084513"/>
            <a:ext cx="1518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177.4GB/sec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6096000"/>
            <a:ext cx="3390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Suppliers: </a:t>
            </a:r>
            <a:r>
              <a:rPr lang="en-US" dirty="0" err="1" smtClean="0"/>
              <a:t>Nvidia</a:t>
            </a:r>
            <a:r>
              <a:rPr lang="en-US" dirty="0" smtClean="0"/>
              <a:t> and AMD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0200" y="5410200"/>
            <a:ext cx="2582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GTX480 characteristics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Top of the line in 2010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400"/>
              <a:t>Execution Timeline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066800" y="609600"/>
            <a:ext cx="0" cy="5715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 rot="16200000">
            <a:off x="408782" y="3934618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1828800" y="19812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chemeClr val="accent2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2057400" y="41910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chemeClr val="accent2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1981200" y="1143000"/>
            <a:ext cx="268288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chemeClr val="accent2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438400" y="1066800"/>
            <a:ext cx="2444750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1. Copy to GPU mem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133600" y="1905000"/>
            <a:ext cx="3048000" cy="152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438400" y="1560513"/>
            <a:ext cx="2584450" cy="3667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2. Launch GPU Kernel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324600" y="2895600"/>
            <a:ext cx="1295400" cy="0"/>
          </a:xfrm>
          <a:prstGeom prst="line">
            <a:avLst/>
          </a:prstGeom>
          <a:noFill/>
          <a:ln w="57150" cap="rnd">
            <a:solidFill>
              <a:srgbClr val="CC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5562600" y="2286000"/>
            <a:ext cx="268288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rgbClr val="CC33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5943600" y="2286000"/>
            <a:ext cx="268288" cy="77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47"/>
              </a:cxn>
              <a:cxn ang="0">
                <a:pos x="124" y="77"/>
              </a:cxn>
              <a:cxn ang="0">
                <a:pos x="107" y="172"/>
              </a:cxn>
              <a:cxn ang="0">
                <a:pos x="83" y="202"/>
              </a:cxn>
              <a:cxn ang="0">
                <a:pos x="41" y="249"/>
              </a:cxn>
              <a:cxn ang="0">
                <a:pos x="41" y="427"/>
              </a:cxn>
            </a:cxnLst>
            <a:rect l="0" t="0" r="r" b="b"/>
            <a:pathLst>
              <a:path w="169" h="427">
                <a:moveTo>
                  <a:pt x="0" y="0"/>
                </a:moveTo>
                <a:cubicBezTo>
                  <a:pt x="26" y="13"/>
                  <a:pt x="40" y="33"/>
                  <a:pt x="65" y="47"/>
                </a:cubicBezTo>
                <a:cubicBezTo>
                  <a:pt x="83" y="58"/>
                  <a:pt x="105" y="67"/>
                  <a:pt x="124" y="77"/>
                </a:cubicBezTo>
                <a:cubicBezTo>
                  <a:pt x="151" y="116"/>
                  <a:pt x="169" y="150"/>
                  <a:pt x="107" y="172"/>
                </a:cubicBezTo>
                <a:cubicBezTo>
                  <a:pt x="94" y="212"/>
                  <a:pt x="112" y="170"/>
                  <a:pt x="83" y="202"/>
                </a:cubicBezTo>
                <a:cubicBezTo>
                  <a:pt x="34" y="257"/>
                  <a:pt x="82" y="222"/>
                  <a:pt x="41" y="249"/>
                </a:cubicBezTo>
                <a:cubicBezTo>
                  <a:pt x="27" y="291"/>
                  <a:pt x="41" y="388"/>
                  <a:pt x="41" y="427"/>
                </a:cubicBezTo>
              </a:path>
            </a:pathLst>
          </a:custGeom>
          <a:noFill/>
          <a:ln w="76200" cap="flat" cmpd="sng">
            <a:solidFill>
              <a:srgbClr val="CC33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 flipH="1">
            <a:off x="7772400" y="2286000"/>
            <a:ext cx="530225" cy="1508125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95" y="14"/>
              </a:cxn>
              <a:cxn ang="0">
                <a:pos x="71" y="25"/>
              </a:cxn>
              <a:cxn ang="0">
                <a:pos x="42" y="50"/>
              </a:cxn>
              <a:cxn ang="0">
                <a:pos x="24" y="77"/>
              </a:cxn>
              <a:cxn ang="0">
                <a:pos x="0" y="99"/>
              </a:cxn>
              <a:cxn ang="0">
                <a:pos x="6" y="163"/>
              </a:cxn>
              <a:cxn ang="0">
                <a:pos x="48" y="197"/>
              </a:cxn>
              <a:cxn ang="0">
                <a:pos x="208" y="287"/>
              </a:cxn>
              <a:cxn ang="0">
                <a:pos x="291" y="349"/>
              </a:cxn>
              <a:cxn ang="0">
                <a:pos x="309" y="364"/>
              </a:cxn>
              <a:cxn ang="0">
                <a:pos x="333" y="382"/>
              </a:cxn>
              <a:cxn ang="0">
                <a:pos x="291" y="466"/>
              </a:cxn>
              <a:cxn ang="0">
                <a:pos x="261" y="491"/>
              </a:cxn>
              <a:cxn ang="0">
                <a:pos x="196" y="536"/>
              </a:cxn>
              <a:cxn ang="0">
                <a:pos x="137" y="581"/>
              </a:cxn>
              <a:cxn ang="0">
                <a:pos x="119" y="604"/>
              </a:cxn>
              <a:cxn ang="0">
                <a:pos x="149" y="690"/>
              </a:cxn>
              <a:cxn ang="0">
                <a:pos x="190" y="728"/>
              </a:cxn>
              <a:cxn ang="0">
                <a:pos x="255" y="785"/>
              </a:cxn>
              <a:cxn ang="0">
                <a:pos x="279" y="821"/>
              </a:cxn>
              <a:cxn ang="0">
                <a:pos x="297" y="835"/>
              </a:cxn>
              <a:cxn ang="0">
                <a:pos x="324" y="950"/>
              </a:cxn>
            </a:cxnLst>
            <a:rect l="0" t="0" r="r" b="b"/>
            <a:pathLst>
              <a:path w="334" h="950">
                <a:moveTo>
                  <a:pt x="137" y="0"/>
                </a:moveTo>
                <a:cubicBezTo>
                  <a:pt x="120" y="5"/>
                  <a:pt x="108" y="6"/>
                  <a:pt x="95" y="14"/>
                </a:cubicBezTo>
                <a:cubicBezTo>
                  <a:pt x="69" y="28"/>
                  <a:pt x="115" y="14"/>
                  <a:pt x="71" y="25"/>
                </a:cubicBezTo>
                <a:cubicBezTo>
                  <a:pt x="63" y="34"/>
                  <a:pt x="49" y="41"/>
                  <a:pt x="42" y="50"/>
                </a:cubicBezTo>
                <a:cubicBezTo>
                  <a:pt x="35" y="59"/>
                  <a:pt x="33" y="69"/>
                  <a:pt x="24" y="77"/>
                </a:cubicBezTo>
                <a:cubicBezTo>
                  <a:pt x="15" y="85"/>
                  <a:pt x="6" y="90"/>
                  <a:pt x="0" y="99"/>
                </a:cubicBezTo>
                <a:cubicBezTo>
                  <a:pt x="2" y="121"/>
                  <a:pt x="2" y="142"/>
                  <a:pt x="6" y="163"/>
                </a:cubicBezTo>
                <a:cubicBezTo>
                  <a:pt x="8" y="175"/>
                  <a:pt x="35" y="186"/>
                  <a:pt x="48" y="197"/>
                </a:cubicBezTo>
                <a:cubicBezTo>
                  <a:pt x="89" y="230"/>
                  <a:pt x="158" y="256"/>
                  <a:pt x="208" y="287"/>
                </a:cubicBezTo>
                <a:cubicBezTo>
                  <a:pt x="240" y="307"/>
                  <a:pt x="266" y="328"/>
                  <a:pt x="291" y="349"/>
                </a:cubicBezTo>
                <a:cubicBezTo>
                  <a:pt x="297" y="354"/>
                  <a:pt x="303" y="359"/>
                  <a:pt x="309" y="364"/>
                </a:cubicBezTo>
                <a:cubicBezTo>
                  <a:pt x="316" y="370"/>
                  <a:pt x="333" y="382"/>
                  <a:pt x="333" y="382"/>
                </a:cubicBezTo>
                <a:cubicBezTo>
                  <a:pt x="329" y="414"/>
                  <a:pt x="334" y="440"/>
                  <a:pt x="291" y="466"/>
                </a:cubicBezTo>
                <a:cubicBezTo>
                  <a:pt x="285" y="476"/>
                  <a:pt x="272" y="482"/>
                  <a:pt x="261" y="491"/>
                </a:cubicBezTo>
                <a:cubicBezTo>
                  <a:pt x="242" y="507"/>
                  <a:pt x="230" y="523"/>
                  <a:pt x="196" y="536"/>
                </a:cubicBezTo>
                <a:cubicBezTo>
                  <a:pt x="179" y="552"/>
                  <a:pt x="149" y="565"/>
                  <a:pt x="137" y="581"/>
                </a:cubicBezTo>
                <a:cubicBezTo>
                  <a:pt x="131" y="589"/>
                  <a:pt x="119" y="604"/>
                  <a:pt x="119" y="604"/>
                </a:cubicBezTo>
                <a:cubicBezTo>
                  <a:pt x="123" y="632"/>
                  <a:pt x="114" y="664"/>
                  <a:pt x="149" y="690"/>
                </a:cubicBezTo>
                <a:cubicBezTo>
                  <a:pt x="156" y="703"/>
                  <a:pt x="173" y="716"/>
                  <a:pt x="190" y="728"/>
                </a:cubicBezTo>
                <a:cubicBezTo>
                  <a:pt x="203" y="749"/>
                  <a:pt x="232" y="766"/>
                  <a:pt x="255" y="785"/>
                </a:cubicBezTo>
                <a:cubicBezTo>
                  <a:pt x="269" y="797"/>
                  <a:pt x="268" y="810"/>
                  <a:pt x="279" y="821"/>
                </a:cubicBezTo>
                <a:cubicBezTo>
                  <a:pt x="286" y="828"/>
                  <a:pt x="296" y="827"/>
                  <a:pt x="297" y="835"/>
                </a:cubicBezTo>
                <a:cubicBezTo>
                  <a:pt x="299" y="844"/>
                  <a:pt x="324" y="941"/>
                  <a:pt x="324" y="950"/>
                </a:cubicBezTo>
              </a:path>
            </a:pathLst>
          </a:custGeom>
          <a:noFill/>
          <a:ln w="76200" cap="flat" cmpd="sng">
            <a:solidFill>
              <a:srgbClr val="CC3300"/>
            </a:solidFill>
            <a:prstDash val="sysDot"/>
            <a:round/>
            <a:headEnd type="none" w="med" len="med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334125" y="838200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GPU / Device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981200" y="3505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546350" y="3124200"/>
            <a:ext cx="2940050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2’. Synchronize with GPU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2362200" y="3810000"/>
            <a:ext cx="525780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514600" y="3657600"/>
            <a:ext cx="2736850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3. Copy from GPU mem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743200" y="533400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CPU / Host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Programmer’s 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create data on CPU memory</a:t>
            </a: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62000" y="1524000"/>
            <a:ext cx="2209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CPU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81000" y="3505200"/>
            <a:ext cx="3200400" cy="2438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Memory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0" y="2895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181600" y="1600200"/>
            <a:ext cx="2209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800600" y="3581400"/>
            <a:ext cx="3200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 Memory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324600" y="2971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200400" y="2616200"/>
            <a:ext cx="1981200" cy="9652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288" y="128"/>
              </a:cxn>
              <a:cxn ang="0">
                <a:pos x="816" y="80"/>
              </a:cxn>
              <a:cxn ang="0">
                <a:pos x="1248" y="608"/>
              </a:cxn>
            </a:cxnLst>
            <a:rect l="0" t="0" r="r" b="b"/>
            <a:pathLst>
              <a:path w="1248" h="608">
                <a:moveTo>
                  <a:pt x="0" y="560"/>
                </a:moveTo>
                <a:cubicBezTo>
                  <a:pt x="76" y="384"/>
                  <a:pt x="152" y="208"/>
                  <a:pt x="288" y="128"/>
                </a:cubicBezTo>
                <a:cubicBezTo>
                  <a:pt x="424" y="48"/>
                  <a:pt x="656" y="0"/>
                  <a:pt x="816" y="80"/>
                </a:cubicBezTo>
                <a:cubicBezTo>
                  <a:pt x="976" y="160"/>
                  <a:pt x="1112" y="384"/>
                  <a:pt x="1248" y="608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657600"/>
            <a:ext cx="533400" cy="2057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Programmer’s 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Copy to GPU</a:t>
            </a: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62000" y="1524000"/>
            <a:ext cx="2209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CPU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81000" y="3505200"/>
            <a:ext cx="3200400" cy="2438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Memory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0" y="2895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181600" y="1600200"/>
            <a:ext cx="2209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800600" y="3581400"/>
            <a:ext cx="3200400" cy="1295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b="1"/>
              <a:t>GPU Memory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324600" y="2971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200400" y="2616200"/>
            <a:ext cx="1981200" cy="9652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288" y="128"/>
              </a:cxn>
              <a:cxn ang="0">
                <a:pos x="816" y="80"/>
              </a:cxn>
              <a:cxn ang="0">
                <a:pos x="1248" y="608"/>
              </a:cxn>
            </a:cxnLst>
            <a:rect l="0" t="0" r="r" b="b"/>
            <a:pathLst>
              <a:path w="1248" h="608">
                <a:moveTo>
                  <a:pt x="0" y="560"/>
                </a:moveTo>
                <a:cubicBezTo>
                  <a:pt x="76" y="384"/>
                  <a:pt x="152" y="208"/>
                  <a:pt x="288" y="128"/>
                </a:cubicBezTo>
                <a:cubicBezTo>
                  <a:pt x="424" y="48"/>
                  <a:pt x="656" y="0"/>
                  <a:pt x="816" y="80"/>
                </a:cubicBezTo>
                <a:cubicBezTo>
                  <a:pt x="976" y="160"/>
                  <a:pt x="1112" y="384"/>
                  <a:pt x="1248" y="608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657600"/>
            <a:ext cx="533400" cy="2057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3657600"/>
            <a:ext cx="1524000" cy="1066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arrow" w="lg" len="med"/>
          <a:tailEnd type="arrow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arrow" w="lg" len="med"/>
          <a:tailEnd type="arrow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1387</Words>
  <Application>Microsoft Office PowerPoint</Application>
  <PresentationFormat>On-screen Show (4:3)</PresentationFormat>
  <Paragraphs>355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Introduction to CUDA Programming</vt:lpstr>
      <vt:lpstr>Some things are naturally parallel</vt:lpstr>
      <vt:lpstr>Sequential Execution Model</vt:lpstr>
      <vt:lpstr>Data Parallel Execution Model / SIMD</vt:lpstr>
      <vt:lpstr>Single Program Multiple Data / SPMD</vt:lpstr>
      <vt:lpstr>Programmer’s view</vt:lpstr>
      <vt:lpstr>Execution Timeline</vt:lpstr>
      <vt:lpstr>Programmer’s view</vt:lpstr>
      <vt:lpstr>Programmer’s view</vt:lpstr>
      <vt:lpstr>Programmer’s view</vt:lpstr>
      <vt:lpstr>Programmer’s view</vt:lpstr>
      <vt:lpstr>Per Kernel Computation Partitioning</vt:lpstr>
      <vt:lpstr>Per Kernel Computation Partitioning</vt:lpstr>
      <vt:lpstr>Fade example</vt:lpstr>
      <vt:lpstr>Code Skeleton</vt:lpstr>
      <vt:lpstr>GPU Kernel pseudo-code</vt:lpstr>
      <vt:lpstr>How does a thread know which pixel to process?</vt:lpstr>
      <vt:lpstr>Slide 18</vt:lpstr>
      <vt:lpstr>blockDim</vt:lpstr>
      <vt:lpstr>blockIdx</vt:lpstr>
      <vt:lpstr>threadIdx</vt:lpstr>
      <vt:lpstr>How does a thread know which pixel to process?</vt:lpstr>
      <vt:lpstr>GPU Kernel pseudo-code</vt:lpstr>
      <vt:lpstr>GPU Kernel pseudo-code w/ limits</vt:lpstr>
      <vt:lpstr>Convert to a unidimensional array</vt:lpstr>
      <vt:lpstr>PPM images</vt:lpstr>
      <vt:lpstr>Main program</vt:lpstr>
      <vt:lpstr>Main Program contd. </vt:lpstr>
      <vt:lpstr>Main Program contd.</vt:lpstr>
      <vt:lpstr>Fade Kernel</vt:lpstr>
      <vt:lpstr>Execution order?</vt:lpstr>
      <vt:lpstr>Drawing a fractal</vt:lpstr>
      <vt:lpstr>Drawing a Fractal</vt:lpstr>
      <vt:lpstr>CPU Julia Kernel</vt:lpstr>
      <vt:lpstr>Julia Function</vt:lpstr>
      <vt:lpstr>Complex Numbers</vt:lpstr>
      <vt:lpstr>GPU Kernel</vt:lpstr>
      <vt:lpstr>Julia function</vt:lpstr>
      <vt:lpstr>Complex numbers</vt:lpstr>
      <vt:lpstr>Main program</vt:lpstr>
      <vt:lpstr>How to set the CUDA environment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CUDA Programming</dc:title>
  <dc:creator>owner</dc:creator>
  <cp:lastModifiedBy>dodo</cp:lastModifiedBy>
  <cp:revision>284</cp:revision>
  <dcterms:created xsi:type="dcterms:W3CDTF">2009-01-18T21:53:17Z</dcterms:created>
  <dcterms:modified xsi:type="dcterms:W3CDTF">2012-05-10T19:26:47Z</dcterms:modified>
</cp:coreProperties>
</file>