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96" r:id="rId13"/>
    <p:sldId id="323" r:id="rId14"/>
    <p:sldId id="389" r:id="rId15"/>
    <p:sldId id="390" r:id="rId16"/>
    <p:sldId id="398" r:id="rId17"/>
    <p:sldId id="391" r:id="rId18"/>
    <p:sldId id="392" r:id="rId19"/>
    <p:sldId id="39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95" r:id="rId37"/>
    <p:sldId id="369" r:id="rId38"/>
    <p:sldId id="370" r:id="rId39"/>
    <p:sldId id="371" r:id="rId40"/>
    <p:sldId id="399" r:id="rId41"/>
    <p:sldId id="400" r:id="rId42"/>
    <p:sldId id="40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1" r:id="rId52"/>
    <p:sldId id="382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83" r:id="rId69"/>
    <p:sldId id="384" r:id="rId70"/>
    <p:sldId id="385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296" r:id="rId79"/>
    <p:sldId id="294" r:id="rId80"/>
    <p:sldId id="295" r:id="rId81"/>
    <p:sldId id="297" r:id="rId82"/>
    <p:sldId id="298" r:id="rId83"/>
    <p:sldId id="299" r:id="rId84"/>
    <p:sldId id="300" r:id="rId85"/>
    <p:sldId id="301" r:id="rId86"/>
    <p:sldId id="302" r:id="rId87"/>
    <p:sldId id="303" r:id="rId88"/>
    <p:sldId id="304" r:id="rId89"/>
    <p:sldId id="305" r:id="rId90"/>
    <p:sldId id="308" r:id="rId91"/>
    <p:sldId id="306" r:id="rId92"/>
    <p:sldId id="309" r:id="rId93"/>
    <p:sldId id="386" r:id="rId94"/>
    <p:sldId id="388" r:id="rId95"/>
    <p:sldId id="387" r:id="rId96"/>
    <p:sldId id="397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66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37" autoAdjust="0"/>
  </p:normalViewPr>
  <p:slideViewPr>
    <p:cSldViewPr>
      <p:cViewPr varScale="1">
        <p:scale>
          <a:sx n="66" d="100"/>
          <a:sy n="66" d="100"/>
        </p:scale>
        <p:origin x="-96" y="-8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cm.org/ft_gateway.cfm?id=1816021&amp;type=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vs-illiac-iv.html" TargetMode="External"/><Relationship Id="rId2" Type="http://schemas.openxmlformats.org/officeDocument/2006/relationships/hyperlink" Target="http://ieeexplore.ieee.org/xpls/abs_all.jsp?arnumber=4038028&amp;tag=1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stars.com/en/company/books/opencl/" TargetMode="External"/><Relationship Id="rId2" Type="http://schemas.openxmlformats.org/officeDocument/2006/relationships/hyperlink" Target="http://www.elsevierdirect.com/morgan_kaufmann/kirk/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moshovos@eecg.toronto.edu" TargetMode="External"/><Relationship Id="rId2" Type="http://schemas.openxmlformats.org/officeDocument/2006/relationships/hyperlink" Target="http://www.eecg.toronto.edu/~moshovos/CUDA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CUDA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>
                <a:solidFill>
                  <a:srgbClr val="0000FF"/>
                </a:solidFill>
              </a:rPr>
              <a:t>CUDA Programming Introduction</a:t>
            </a:r>
          </a:p>
          <a:p>
            <a:pPr>
              <a:lnSpc>
                <a:spcPct val="80000"/>
              </a:lnSpc>
            </a:pPr>
            <a:endParaRPr lang="en-US" sz="36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/>
              <a:t>Andreas Moshovos</a:t>
            </a:r>
          </a:p>
          <a:p>
            <a:pPr>
              <a:lnSpc>
                <a:spcPct val="80000"/>
              </a:lnSpc>
            </a:pPr>
            <a:r>
              <a:rPr lang="en-US" sz="2000"/>
              <a:t>Winter 2009</a:t>
            </a:r>
          </a:p>
          <a:p>
            <a:pPr>
              <a:lnSpc>
                <a:spcPct val="80000"/>
              </a:lnSpc>
            </a:pPr>
            <a:r>
              <a:rPr lang="en-US" sz="2000"/>
              <a:t>Some slides/material from:</a:t>
            </a:r>
          </a:p>
          <a:p>
            <a:pPr>
              <a:lnSpc>
                <a:spcPct val="80000"/>
              </a:lnSpc>
            </a:pPr>
            <a:r>
              <a:rPr lang="en-US" sz="2000"/>
              <a:t>UIUC course by Wen-Mei Hwu and David Kirk</a:t>
            </a:r>
          </a:p>
          <a:p>
            <a:pPr>
              <a:lnSpc>
                <a:spcPct val="80000"/>
              </a:lnSpc>
            </a:pPr>
            <a:r>
              <a:rPr lang="en-US" sz="2000"/>
              <a:t>UCSB course by Andrea Di Blas</a:t>
            </a:r>
          </a:p>
          <a:p>
            <a:pPr>
              <a:lnSpc>
                <a:spcPct val="80000"/>
              </a:lnSpc>
            </a:pPr>
            <a:r>
              <a:rPr lang="en-US" sz="2000"/>
              <a:t>Universitat Jena by Waqar Saleem </a:t>
            </a:r>
          </a:p>
          <a:p>
            <a:pPr>
              <a:lnSpc>
                <a:spcPct val="80000"/>
              </a:lnSpc>
            </a:pPr>
            <a:r>
              <a:rPr lang="en-US" sz="2000"/>
              <a:t>NVIDIA by Simon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Program Multiple Data / SPMD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	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if (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</a:rPr>
              <a:t>a[</a:t>
            </a:r>
            <a:r>
              <a:rPr lang="en-US" b="1" dirty="0" err="1">
                <a:solidFill>
                  <a:srgbClr val="92D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</a:rPr>
              <a:t>] &gt; threshold</a:t>
            </a:r>
            <a:r>
              <a:rPr lang="en-US" dirty="0">
                <a:latin typeface="Courier New" pitchFamily="49" charset="0"/>
              </a:rPr>
              <a:t>) 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]*= fade;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4038600"/>
            <a:ext cx="1295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895600" y="33528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3276600" y="33528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5257800"/>
            <a:ext cx="5622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Code is statically identical across all threads</a:t>
            </a:r>
          </a:p>
          <a:p>
            <a:r>
              <a:rPr lang="en-US" sz="2000" b="1" dirty="0" smtClean="0"/>
              <a:t>Execution path may differ</a:t>
            </a:r>
          </a:p>
          <a:p>
            <a:r>
              <a:rPr lang="en-US" sz="2000" dirty="0" smtClean="0"/>
              <a:t>The model used in today’s Graphics Processors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vs. GPU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</a:t>
            </a:r>
          </a:p>
          <a:p>
            <a:pPr lvl="1"/>
            <a:r>
              <a:rPr lang="en-US" dirty="0" smtClean="0"/>
              <a:t>Handles sequential code well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Latency optimized: do all very fast</a:t>
            </a:r>
          </a:p>
          <a:p>
            <a:pPr lvl="1"/>
            <a:r>
              <a:rPr lang="en-US" dirty="0" smtClean="0"/>
              <a:t>Can’t take advantage of massively parallel code</a:t>
            </a:r>
          </a:p>
          <a:p>
            <a:pPr lvl="1"/>
            <a:r>
              <a:rPr lang="en-US" dirty="0" smtClean="0"/>
              <a:t>Off-chip bandwidth lower -- narrow</a:t>
            </a:r>
          </a:p>
          <a:p>
            <a:pPr lvl="1"/>
            <a:r>
              <a:rPr lang="en-US" dirty="0" smtClean="0"/>
              <a:t>Lower Peak Computation capability</a:t>
            </a:r>
          </a:p>
          <a:p>
            <a:r>
              <a:rPr lang="en-US" dirty="0" smtClean="0"/>
              <a:t>GPU:</a:t>
            </a:r>
          </a:p>
          <a:p>
            <a:pPr lvl="1"/>
            <a:r>
              <a:rPr lang="en-US" dirty="0" smtClean="0"/>
              <a:t>Requires massively parallel computation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Bandwidth optimized: do lots concurrently</a:t>
            </a:r>
          </a:p>
          <a:p>
            <a:pPr lvl="1"/>
            <a:r>
              <a:rPr lang="en-US" dirty="0" smtClean="0"/>
              <a:t>Handles some control flow</a:t>
            </a:r>
          </a:p>
          <a:p>
            <a:pPr lvl="1"/>
            <a:r>
              <a:rPr lang="en-US" dirty="0" smtClean="0"/>
              <a:t>Higher off-chip bandwidth -- wide</a:t>
            </a:r>
          </a:p>
          <a:p>
            <a:pPr lvl="1"/>
            <a:r>
              <a:rPr lang="en-US" dirty="0" smtClean="0"/>
              <a:t>Higher peak computation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 exist now?	Why not before (1966)?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3D Graphics Applications</a:t>
            </a:r>
          </a:p>
          <a:p>
            <a:pPr lvl="1"/>
            <a:r>
              <a:rPr lang="en-US" sz="2400" dirty="0" smtClean="0"/>
              <a:t>Games</a:t>
            </a:r>
          </a:p>
          <a:p>
            <a:pPr lvl="1"/>
            <a:r>
              <a:rPr lang="en-US" sz="2400" dirty="0" smtClean="0"/>
              <a:t>Engineering/CAD</a:t>
            </a:r>
          </a:p>
          <a:p>
            <a:pPr lvl="2"/>
            <a:r>
              <a:rPr lang="en-US" sz="2000" dirty="0" smtClean="0"/>
              <a:t>Too a much lesser extent</a:t>
            </a:r>
          </a:p>
          <a:p>
            <a:r>
              <a:rPr lang="en-US" sz="2800" dirty="0" smtClean="0"/>
              <a:t>3D Graphics – nature of computation</a:t>
            </a:r>
          </a:p>
          <a:p>
            <a:pPr lvl="1"/>
            <a:r>
              <a:rPr lang="en-US" sz="2400" dirty="0" smtClean="0"/>
              <a:t>Start with triangles (points in 3D space)</a:t>
            </a:r>
          </a:p>
          <a:p>
            <a:pPr lvl="1"/>
            <a:r>
              <a:rPr lang="en-US" sz="2400" dirty="0" smtClean="0"/>
              <a:t>Transform (move, rotate, scale)</a:t>
            </a:r>
          </a:p>
          <a:p>
            <a:pPr lvl="1"/>
            <a:r>
              <a:rPr lang="en-US" sz="2400" dirty="0" smtClean="0"/>
              <a:t>Paint / Texture mapping</a:t>
            </a:r>
          </a:p>
          <a:p>
            <a:pPr lvl="1"/>
            <a:r>
              <a:rPr lang="en-US" sz="2400" dirty="0" err="1" smtClean="0"/>
              <a:t>Rasterize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convert into pixels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Light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Hidden “surface” elimination</a:t>
            </a:r>
          </a:p>
          <a:p>
            <a:r>
              <a:rPr lang="en-US" sz="2800" dirty="0" smtClean="0">
                <a:sym typeface="Wingdings" pitchFamily="2" charset="2"/>
              </a:rPr>
              <a:t>Bottom line: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Tons of independent calculations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Lots of identical calculations</a:t>
            </a:r>
            <a:br>
              <a:rPr lang="en-US" sz="2400" dirty="0" smtClean="0">
                <a:sym typeface="Wingdings" pitchFamily="2" charset="2"/>
              </a:rPr>
            </a:br>
            <a:endParaRPr lang="en-US" sz="2400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/>
              <a:t>as a </a:t>
            </a:r>
            <a:r>
              <a:rPr lang="en-US" dirty="0" smtClean="0"/>
              <a:t>co-processor </a:t>
            </a:r>
            <a:r>
              <a:rPr lang="en-US" dirty="0" smtClean="0"/>
              <a:t>(CPU data </a:t>
            </a:r>
            <a:r>
              <a:rPr lang="en-US" dirty="0" smtClean="0"/>
              <a:t>is from </a:t>
            </a:r>
            <a:r>
              <a:rPr lang="en-US" dirty="0" smtClean="0"/>
              <a:t>2008 – matches our lab machines)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1GB on our systems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52800" y="22098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3GB/s – 8GB.s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0700" y="3581400"/>
            <a:ext cx="282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6.4GB/sec – 31.92GB/sec</a:t>
            </a:r>
          </a:p>
          <a:p>
            <a:pPr algn="ctr" eaLnBrk="0" hangingPunct="0"/>
            <a:r>
              <a:rPr lang="en-US"/>
              <a:t>8B per transfer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613525" y="3084513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177.4GB/sec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9600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Suppliers: </a:t>
            </a:r>
            <a:r>
              <a:rPr lang="en-US" dirty="0" err="1" smtClean="0"/>
              <a:t>Nvidia</a:t>
            </a:r>
            <a:r>
              <a:rPr lang="en-US" dirty="0" smtClean="0"/>
              <a:t> and AMD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GTX480 </a:t>
            </a:r>
            <a:r>
              <a:rPr lang="en-US" i="1" dirty="0" smtClean="0">
                <a:solidFill>
                  <a:srgbClr val="0070C0"/>
                </a:solidFill>
              </a:rPr>
              <a:t>characteristics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Top of the line in </a:t>
            </a:r>
            <a:r>
              <a:rPr lang="en-US" i="1" dirty="0" smtClean="0">
                <a:solidFill>
                  <a:srgbClr val="0070C0"/>
                </a:solidFill>
              </a:rPr>
              <a:t>2010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what about performance?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Focus on PEAK performance first:</a:t>
            </a:r>
          </a:p>
          <a:p>
            <a:pPr lvl="1"/>
            <a:r>
              <a:rPr lang="en-US" dirty="0"/>
              <a:t>What the manufacturer guarantees you’ll never exceed</a:t>
            </a:r>
          </a:p>
          <a:p>
            <a:r>
              <a:rPr lang="en-US" dirty="0"/>
              <a:t>Two Aspects:</a:t>
            </a:r>
          </a:p>
          <a:p>
            <a:pPr lvl="1"/>
            <a:r>
              <a:rPr lang="en-US" b="1" dirty="0"/>
              <a:t>Data Access Rate Capability </a:t>
            </a:r>
          </a:p>
          <a:p>
            <a:pPr lvl="2"/>
            <a:r>
              <a:rPr lang="en-US" dirty="0"/>
              <a:t>Bandwidth</a:t>
            </a:r>
          </a:p>
          <a:p>
            <a:pPr lvl="1"/>
            <a:r>
              <a:rPr lang="en-US" b="1" dirty="0"/>
              <a:t>Data Processing Capability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How many ops per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Processing Capability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Focus </a:t>
            </a:r>
            <a:r>
              <a:rPr lang="en-US" b="1" dirty="0"/>
              <a:t>on floating point </a:t>
            </a:r>
            <a:r>
              <a:rPr lang="en-US" b="1" dirty="0" smtClean="0"/>
              <a:t>data</a:t>
            </a:r>
          </a:p>
          <a:p>
            <a:endParaRPr lang="en-US" b="1" dirty="0"/>
          </a:p>
          <a:p>
            <a:r>
              <a:rPr lang="en-US" b="1" dirty="0"/>
              <a:t>GFLOPS</a:t>
            </a:r>
          </a:p>
          <a:p>
            <a:pPr lvl="1"/>
            <a:r>
              <a:rPr lang="en-US" dirty="0"/>
              <a:t>Billion </a:t>
            </a:r>
            <a:r>
              <a:rPr lang="en-US" dirty="0" smtClean="0"/>
              <a:t>(</a:t>
            </a:r>
            <a:r>
              <a:rPr lang="en-US" dirty="0" err="1" smtClean="0"/>
              <a:t>giga</a:t>
            </a:r>
            <a:r>
              <a:rPr lang="en-US" dirty="0" smtClean="0"/>
              <a:t>) Floating-Point </a:t>
            </a:r>
            <a:r>
              <a:rPr lang="en-US" dirty="0"/>
              <a:t>Operations per Second</a:t>
            </a:r>
          </a:p>
          <a:p>
            <a:pPr lvl="1"/>
            <a:r>
              <a:rPr lang="en-US" b="1" dirty="0"/>
              <a:t>Caveat: FOPs can be different</a:t>
            </a:r>
          </a:p>
          <a:p>
            <a:pPr lvl="2"/>
            <a:r>
              <a:rPr lang="en-US" b="1" dirty="0"/>
              <a:t>But today things are not as bad as before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High-End CPU in (2008)</a:t>
            </a:r>
          </a:p>
          <a:p>
            <a:pPr lvl="1"/>
            <a:r>
              <a:rPr lang="en-US" sz="2400" dirty="0" smtClean="0"/>
              <a:t>3.4Ghz x 8 FOPS/cycle = 27 GFLOPS</a:t>
            </a:r>
          </a:p>
          <a:p>
            <a:pPr lvl="1"/>
            <a:r>
              <a:rPr lang="en-US" sz="2400" dirty="0" smtClean="0"/>
              <a:t>Assumes SSE</a:t>
            </a:r>
          </a:p>
          <a:p>
            <a:r>
              <a:rPr lang="en-US" sz="2800" b="1" dirty="0" smtClean="0"/>
              <a:t>High-End GPU in(2008) / GTX280</a:t>
            </a:r>
          </a:p>
          <a:p>
            <a:pPr lvl="1"/>
            <a:r>
              <a:rPr lang="en-US" sz="2400" dirty="0" smtClean="0"/>
              <a:t>933.1 GFLOPS or 34x </a:t>
            </a:r>
            <a:r>
              <a:rPr lang="en-US" sz="2400" dirty="0" smtClean="0"/>
              <a:t>capability</a:t>
            </a:r>
          </a:p>
          <a:p>
            <a:r>
              <a:rPr lang="en-US" sz="2800" b="1" dirty="0" smtClean="0"/>
              <a:t>High-End CPU in </a:t>
            </a:r>
            <a:r>
              <a:rPr lang="en-US" sz="2800" b="1" dirty="0" smtClean="0"/>
              <a:t>2011</a:t>
            </a:r>
            <a:endParaRPr lang="en-US" sz="2800" b="1" dirty="0" smtClean="0"/>
          </a:p>
          <a:p>
            <a:pPr lvl="1"/>
            <a:r>
              <a:rPr lang="en-US" sz="2400" dirty="0" smtClean="0"/>
              <a:t>3.4Ghz x </a:t>
            </a:r>
            <a:r>
              <a:rPr lang="en-US" sz="2400" dirty="0" smtClean="0"/>
              <a:t>32 </a:t>
            </a:r>
            <a:r>
              <a:rPr lang="en-US" sz="2400" dirty="0" smtClean="0"/>
              <a:t>FOPS/cycle </a:t>
            </a:r>
            <a:r>
              <a:rPr lang="en-US" sz="2400" dirty="0" smtClean="0"/>
              <a:t>x core= 435.2 </a:t>
            </a:r>
            <a:r>
              <a:rPr lang="en-US" sz="2400" dirty="0" smtClean="0"/>
              <a:t>GFLOPS</a:t>
            </a:r>
          </a:p>
          <a:p>
            <a:pPr lvl="1"/>
            <a:r>
              <a:rPr lang="en-US" sz="2400" dirty="0" smtClean="0"/>
              <a:t>Assumes </a:t>
            </a:r>
            <a:r>
              <a:rPr lang="en-US" sz="2400" dirty="0" smtClean="0"/>
              <a:t>AVX</a:t>
            </a:r>
            <a:endParaRPr lang="en-US" sz="2400" dirty="0" smtClean="0"/>
          </a:p>
          <a:p>
            <a:r>
              <a:rPr lang="en-US" sz="2800" b="1" dirty="0" smtClean="0"/>
              <a:t>High-End GPU </a:t>
            </a:r>
            <a:r>
              <a:rPr lang="en-US" sz="2800" b="1" dirty="0" smtClean="0"/>
              <a:t> 2011 </a:t>
            </a:r>
            <a:r>
              <a:rPr lang="en-US" sz="2800" b="1" dirty="0" smtClean="0"/>
              <a:t>/ </a:t>
            </a:r>
            <a:r>
              <a:rPr lang="en-US" sz="2800" b="1" dirty="0" smtClean="0"/>
              <a:t>GTX580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1581</a:t>
            </a:r>
            <a:r>
              <a:rPr lang="en-US" sz="2400" dirty="0" smtClean="0"/>
              <a:t> </a:t>
            </a:r>
            <a:r>
              <a:rPr lang="en-US" sz="2400" dirty="0" smtClean="0"/>
              <a:t>GFLOPS or </a:t>
            </a:r>
            <a:r>
              <a:rPr lang="en-US" sz="2400" dirty="0" smtClean="0"/>
              <a:t>3.6x </a:t>
            </a:r>
            <a:r>
              <a:rPr lang="en-US" sz="2400" dirty="0" smtClean="0"/>
              <a:t>capability</a:t>
            </a:r>
          </a:p>
          <a:p>
            <a:r>
              <a:rPr lang="en-US" sz="2800" dirty="0" smtClean="0"/>
              <a:t>Our GPUs</a:t>
            </a:r>
          </a:p>
          <a:p>
            <a:pPr lvl="1"/>
            <a:r>
              <a:rPr lang="en-US" sz="2400" b="1" dirty="0" smtClean="0"/>
              <a:t>1345 </a:t>
            </a:r>
            <a:r>
              <a:rPr lang="en-US" sz="2400" dirty="0" smtClean="0"/>
              <a:t>GFLOPS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Access Capability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High-End </a:t>
            </a:r>
            <a:r>
              <a:rPr lang="en-US" sz="2400" b="1" dirty="0"/>
              <a:t>CPU </a:t>
            </a:r>
            <a:r>
              <a:rPr lang="en-US" sz="2400" b="1" dirty="0" smtClean="0"/>
              <a:t>(</a:t>
            </a:r>
            <a:r>
              <a:rPr lang="en-US" sz="2400" b="1" dirty="0" smtClean="0"/>
              <a:t>2008)</a:t>
            </a:r>
            <a:r>
              <a:rPr lang="en-US" sz="2400" b="1" dirty="0"/>
              <a:t>	</a:t>
            </a:r>
          </a:p>
          <a:p>
            <a:pPr lvl="1"/>
            <a:r>
              <a:rPr lang="en-US" sz="2000" dirty="0"/>
              <a:t>31.92 GB/sec  (</a:t>
            </a:r>
            <a:r>
              <a:rPr lang="en-US" sz="2000" dirty="0" err="1"/>
              <a:t>nehalem</a:t>
            </a:r>
            <a:r>
              <a:rPr lang="en-US" sz="2000" dirty="0"/>
              <a:t>) - 12.8 GB/sec (</a:t>
            </a:r>
            <a:r>
              <a:rPr lang="en-US" sz="2000" dirty="0" err="1"/>
              <a:t>hapertown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Bus width </a:t>
            </a:r>
            <a:r>
              <a:rPr lang="en-US" sz="2000" dirty="0" smtClean="0"/>
              <a:t>64-bit</a:t>
            </a:r>
            <a:endParaRPr lang="en-US" sz="2000" dirty="0"/>
          </a:p>
          <a:p>
            <a:r>
              <a:rPr lang="en-US" sz="2400" b="1" dirty="0"/>
              <a:t>GPU / </a:t>
            </a:r>
            <a:r>
              <a:rPr lang="en-US" sz="2400" b="1" dirty="0" smtClean="0"/>
              <a:t>GTX280 (2008-2009)</a:t>
            </a:r>
            <a:endParaRPr lang="en-US" sz="2400" b="1" dirty="0"/>
          </a:p>
          <a:p>
            <a:pPr lvl="1"/>
            <a:r>
              <a:rPr lang="en-US" sz="2000" dirty="0"/>
              <a:t>141.7 GB/sec</a:t>
            </a:r>
          </a:p>
          <a:p>
            <a:pPr lvl="1"/>
            <a:r>
              <a:rPr lang="en-US" sz="2000" dirty="0"/>
              <a:t>Bus width 512-bit</a:t>
            </a:r>
          </a:p>
          <a:p>
            <a:pPr lvl="1"/>
            <a:r>
              <a:rPr lang="en-US" sz="2000" dirty="0"/>
              <a:t>4.39x – </a:t>
            </a:r>
            <a:r>
              <a:rPr lang="en-US" sz="2000" dirty="0" smtClean="0"/>
              <a:t>11x</a:t>
            </a:r>
          </a:p>
          <a:p>
            <a:r>
              <a:rPr lang="en-US" sz="2400" b="1" dirty="0" smtClean="0"/>
              <a:t>High-End CPU </a:t>
            </a:r>
            <a:r>
              <a:rPr lang="en-US" sz="2400" b="1" dirty="0" smtClean="0"/>
              <a:t>2011</a:t>
            </a:r>
            <a:r>
              <a:rPr lang="en-US" sz="2400" b="1" dirty="0" smtClean="0"/>
              <a:t>	</a:t>
            </a:r>
          </a:p>
          <a:p>
            <a:pPr lvl="1"/>
            <a:r>
              <a:rPr lang="en-US" sz="2000" dirty="0" smtClean="0"/>
              <a:t>Four channels of DDR3 1600 -- each 12.8 GB/s = 51.2 GB/s</a:t>
            </a:r>
            <a:endParaRPr lang="en-US" sz="2000" dirty="0" smtClean="0"/>
          </a:p>
          <a:p>
            <a:pPr lvl="1"/>
            <a:r>
              <a:rPr lang="en-US" sz="2000" dirty="0" smtClean="0"/>
              <a:t>Bus width 64-bit</a:t>
            </a:r>
          </a:p>
          <a:p>
            <a:r>
              <a:rPr lang="en-US" sz="2400" b="1" dirty="0" smtClean="0"/>
              <a:t>GPU / </a:t>
            </a:r>
            <a:r>
              <a:rPr lang="en-US" sz="2400" b="1" dirty="0" smtClean="0"/>
              <a:t>GTX480 2010</a:t>
            </a:r>
            <a:endParaRPr lang="en-US" sz="2400" b="1" dirty="0" smtClean="0"/>
          </a:p>
          <a:p>
            <a:pPr lvl="1"/>
            <a:r>
              <a:rPr lang="en-US" sz="2000" dirty="0" smtClean="0"/>
              <a:t>177.4 GB/sec (GTX580 in 2011 is 192.4GB/s)</a:t>
            </a:r>
            <a:endParaRPr lang="en-US" sz="2000" dirty="0" smtClean="0"/>
          </a:p>
          <a:p>
            <a:pPr lvl="1"/>
            <a:r>
              <a:rPr lang="en-US" sz="2000" dirty="0" smtClean="0"/>
              <a:t>Bus width </a:t>
            </a:r>
            <a:r>
              <a:rPr lang="en-US" sz="2000" dirty="0" smtClean="0"/>
              <a:t>384-bit</a:t>
            </a:r>
            <a:endParaRPr lang="en-US" sz="2000" dirty="0" smtClean="0"/>
          </a:p>
          <a:p>
            <a:pPr lvl="1"/>
            <a:r>
              <a:rPr lang="en-US" sz="2000" dirty="0" smtClean="0"/>
              <a:t>3.75x</a:t>
            </a:r>
          </a:p>
          <a:p>
            <a:r>
              <a:rPr lang="en-US" sz="2400" dirty="0" smtClean="0"/>
              <a:t>Our machines (I think): 12.8GB CPU </a:t>
            </a:r>
            <a:r>
              <a:rPr lang="en-US" sz="2400" dirty="0" err="1" smtClean="0"/>
              <a:t>vs</a:t>
            </a:r>
            <a:r>
              <a:rPr lang="en-US" sz="2400" dirty="0" smtClean="0"/>
              <a:t> 177.4 GB GPU or 13.8x difference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vs. CPU: GFLOPs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38175"/>
            <a:ext cx="72866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vs. CPU: Memory Bandwidth </a:t>
            </a:r>
            <a:r>
              <a:rPr lang="en-US" dirty="0" err="1" smtClean="0"/>
              <a:t>GBytes</a:t>
            </a:r>
            <a:r>
              <a:rPr lang="en-US" dirty="0" smtClean="0"/>
              <a:t>/Sec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72"/>
            <a:ext cx="7924800" cy="582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Understanding Semiconductor Technology Limitations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2133600"/>
          </a:xfrm>
        </p:spPr>
        <p:txBody>
          <a:bodyPr/>
          <a:lstStyle/>
          <a:p>
            <a:r>
              <a:rPr lang="en-US" b="1" dirty="0" smtClean="0"/>
              <a:t>Computation</a:t>
            </a:r>
          </a:p>
          <a:p>
            <a:pPr lvl="1"/>
            <a:r>
              <a:rPr lang="en-US" dirty="0" smtClean="0"/>
              <a:t>Calculations</a:t>
            </a:r>
          </a:p>
          <a:p>
            <a:pPr lvl="2"/>
            <a:r>
              <a:rPr lang="en-US" dirty="0" smtClean="0"/>
              <a:t>A + B, decide what to do next</a:t>
            </a:r>
          </a:p>
          <a:p>
            <a:pPr lvl="1"/>
            <a:r>
              <a:rPr lang="en-US" dirty="0" smtClean="0"/>
              <a:t>Data communication/Storage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19400"/>
            <a:ext cx="2971800" cy="2819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Compute Engines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38800" y="2819400"/>
            <a:ext cx="2971800" cy="28194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Storage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276600" y="3886200"/>
            <a:ext cx="23622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124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Unlimited Bandwidth</a:t>
            </a:r>
          </a:p>
          <a:p>
            <a:pPr algn="ctr"/>
            <a:r>
              <a:rPr lang="en-US" dirty="0" smtClean="0"/>
              <a:t>Zero/Low Latency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943600"/>
            <a:ext cx="517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This is what we would like to have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Target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for all elements of </a:t>
            </a:r>
            <a:r>
              <a:rPr lang="en-US" dirty="0" smtClean="0">
                <a:latin typeface="Courier New" pitchFamily="49" charset="0"/>
              </a:rPr>
              <a:t>an array</a:t>
            </a:r>
            <a:endParaRPr lang="en-US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* fade</a:t>
            </a:r>
          </a:p>
          <a:p>
            <a:endParaRPr lang="en-US" dirty="0" smtClean="0"/>
          </a:p>
          <a:p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b="1" dirty="0"/>
              <a:t>independent</a:t>
            </a:r>
            <a:r>
              <a:rPr lang="en-US" dirty="0"/>
              <a:t> computations</a:t>
            </a:r>
          </a:p>
          <a:p>
            <a:pPr lvl="1"/>
            <a:r>
              <a:rPr lang="en-US" dirty="0"/>
              <a:t>CUDA </a:t>
            </a:r>
            <a:r>
              <a:rPr lang="en-US" dirty="0" smtClean="0"/>
              <a:t>threads </a:t>
            </a:r>
            <a:r>
              <a:rPr lang="en-US" dirty="0"/>
              <a:t>need not be </a:t>
            </a:r>
            <a:r>
              <a:rPr lang="en-US" dirty="0" smtClean="0"/>
              <a:t>completely independent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447800"/>
            <a:ext cx="4343400" cy="6858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ysDash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371600"/>
            <a:ext cx="185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Kernel</a:t>
            </a:r>
            <a:endParaRPr lang="en-US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648200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  <a:t>THREAD</a:t>
            </a:r>
            <a:endParaRPr lang="en-US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 of the GPU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GPU: a compute</a:t>
            </a:r>
            <a:r>
              <a:rPr lang="en-US">
                <a:solidFill>
                  <a:schemeClr val="accent2"/>
                </a:solidFill>
              </a:rPr>
              <a:t> device </a:t>
            </a:r>
            <a:r>
              <a:rPr lang="en-US"/>
              <a:t>that:</a:t>
            </a:r>
          </a:p>
          <a:p>
            <a:pPr lvl="1"/>
            <a:r>
              <a:rPr lang="en-US"/>
              <a:t>Is a coprocessor to the CPU or </a:t>
            </a:r>
            <a:r>
              <a:rPr lang="en-US" b="1" u="sng">
                <a:solidFill>
                  <a:schemeClr val="accent2"/>
                </a:solidFill>
              </a:rPr>
              <a:t>host</a:t>
            </a:r>
          </a:p>
          <a:p>
            <a:pPr lvl="1"/>
            <a:r>
              <a:rPr lang="en-US"/>
              <a:t>Has its own DRAM (</a:t>
            </a:r>
            <a:r>
              <a:rPr lang="en-US">
                <a:solidFill>
                  <a:schemeClr val="accent2"/>
                </a:solidFill>
              </a:rPr>
              <a:t>device memory</a:t>
            </a:r>
            <a:r>
              <a:rPr lang="en-US"/>
              <a:t>)</a:t>
            </a:r>
          </a:p>
          <a:p>
            <a:pPr lvl="1"/>
            <a:r>
              <a:rPr lang="en-US"/>
              <a:t>Runs many </a:t>
            </a:r>
            <a:r>
              <a:rPr lang="en-US">
                <a:solidFill>
                  <a:schemeClr val="accent2"/>
                </a:solidFill>
              </a:rPr>
              <a:t>threads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in parallel</a:t>
            </a:r>
          </a:p>
          <a:p>
            <a:pPr lvl="1"/>
            <a:endParaRPr lang="en-US"/>
          </a:p>
          <a:p>
            <a:r>
              <a:rPr lang="en-US"/>
              <a:t>Data-parallel portions of an application are executed on the device as </a:t>
            </a:r>
            <a:r>
              <a:rPr lang="en-US" b="1" u="sng">
                <a:solidFill>
                  <a:schemeClr val="accent2"/>
                </a:solidFill>
              </a:rPr>
              <a:t>kernels</a:t>
            </a:r>
            <a:r>
              <a:rPr lang="en-US"/>
              <a:t> which run in parallel on many threads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Why are threads useful</a:t>
            </a:r>
            <a:r>
              <a:rPr lang="en-US" sz="2400" dirty="0" smtClean="0"/>
              <a:t>? Parallelism</a:t>
            </a:r>
            <a:endParaRPr lang="en-US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Concurrency: </a:t>
            </a:r>
          </a:p>
          <a:p>
            <a:pPr lvl="1"/>
            <a:r>
              <a:rPr lang="en-US" b="1" dirty="0"/>
              <a:t>Do multiple things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Uses more </a:t>
            </a:r>
            <a:r>
              <a:rPr lang="en-US" dirty="0"/>
              <a:t>hardware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Gets </a:t>
            </a:r>
            <a:r>
              <a:rPr lang="en-US" dirty="0">
                <a:sym typeface="Wingdings" pitchFamily="2" charset="2"/>
              </a:rPr>
              <a:t>higher </a:t>
            </a:r>
            <a:r>
              <a:rPr lang="en-US" dirty="0" smtClean="0">
                <a:sym typeface="Wingdings" pitchFamily="2" charset="2"/>
              </a:rPr>
              <a:t>performance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Application must have parallelism</a:t>
            </a:r>
            <a:endParaRPr lang="en-US" dirty="0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2004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6576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1148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708525" y="152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Needs more functional units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447800" y="160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Why are threads useful #2 – Tolerating stalls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a thread stalls, e.g., memory access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382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2766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57600" y="1143000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1103313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Multiplex the same functional unit</a:t>
            </a:r>
          </a:p>
          <a:p>
            <a:r>
              <a:rPr lang="en-US"/>
              <a:t>Get more performance at a fraction of the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GPU: bandwidth optimized – latencies are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GPU ADD takes 24 GPU </a:t>
            </a:r>
            <a:r>
              <a:rPr lang="en-US" dirty="0" smtClean="0"/>
              <a:t>cycles </a:t>
            </a:r>
            <a:r>
              <a:rPr lang="en-US" sz="2400" dirty="0" smtClean="0"/>
              <a:t>(true of GTX280)</a:t>
            </a:r>
            <a:endParaRPr lang="en-US" dirty="0" smtClean="0"/>
          </a:p>
          <a:p>
            <a:pPr lvl="1"/>
            <a:r>
              <a:rPr lang="en-US" dirty="0" smtClean="0"/>
              <a:t>CPU ADD 1 cycle</a:t>
            </a:r>
          </a:p>
          <a:p>
            <a:endParaRPr lang="en-US" dirty="0" smtClean="0"/>
          </a:p>
          <a:p>
            <a:r>
              <a:rPr lang="en-US" dirty="0" smtClean="0"/>
              <a:t>The GPU cycle is </a:t>
            </a:r>
            <a:r>
              <a:rPr lang="en-US" dirty="0" smtClean="0"/>
              <a:t>roughly ¼ </a:t>
            </a:r>
            <a:r>
              <a:rPr lang="en-US" dirty="0" smtClean="0"/>
              <a:t>of a CPU cycle</a:t>
            </a:r>
          </a:p>
          <a:p>
            <a:pPr lvl="1"/>
            <a:r>
              <a:rPr lang="en-US" dirty="0" smtClean="0"/>
              <a:t>For the systems in the lab (</a:t>
            </a:r>
            <a:r>
              <a:rPr lang="en-US" dirty="0" smtClean="0"/>
              <a:t>GTX480)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Need ~100 threads to break even</a:t>
            </a:r>
          </a:p>
          <a:p>
            <a:endParaRPr lang="en-US" dirty="0" smtClean="0"/>
          </a:p>
          <a:p>
            <a:r>
              <a:rPr lang="en-US" dirty="0" smtClean="0"/>
              <a:t>1000s of threads for GPU to be better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GPU vs. CPU Threads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r>
              <a:rPr lang="en-US" dirty="0"/>
              <a:t>GPU threads are extremely lightweight</a:t>
            </a:r>
          </a:p>
          <a:p>
            <a:pPr lvl="2"/>
            <a:r>
              <a:rPr lang="en-US" dirty="0"/>
              <a:t>Very little creation overhead</a:t>
            </a:r>
          </a:p>
          <a:p>
            <a:pPr lvl="2"/>
            <a:r>
              <a:rPr lang="en-US" dirty="0"/>
              <a:t>In the order of </a:t>
            </a:r>
            <a:r>
              <a:rPr lang="en-US" dirty="0" smtClean="0"/>
              <a:t>microseconds</a:t>
            </a:r>
          </a:p>
          <a:p>
            <a:pPr lvl="2"/>
            <a:r>
              <a:rPr lang="en-US" dirty="0" smtClean="0"/>
              <a:t>All done in hardware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GPU needs 1000s of threads for full efficiency</a:t>
            </a:r>
          </a:p>
          <a:p>
            <a:pPr lvl="2"/>
            <a:r>
              <a:rPr lang="en-US" dirty="0"/>
              <a:t>Multi-core CPU needs only a few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Execution Timeline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09600"/>
            <a:ext cx="0" cy="571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828800" y="19812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2057400" y="4191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1981200" y="1143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38400" y="1066800"/>
            <a:ext cx="24447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1. Copy to GPU mem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133600" y="1905000"/>
            <a:ext cx="3048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1560513"/>
            <a:ext cx="25844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2. Launch GPU Kernel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324600" y="2895600"/>
            <a:ext cx="1295400" cy="0"/>
          </a:xfrm>
          <a:prstGeom prst="line">
            <a:avLst/>
          </a:prstGeom>
          <a:noFill/>
          <a:ln w="57150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5562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5943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 flipH="1">
            <a:off x="7772400" y="2286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334125" y="8382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GPU / Device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981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546350" y="3124200"/>
            <a:ext cx="29400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2’. Synchronize with GPU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2362200" y="3810000"/>
            <a:ext cx="52578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657600"/>
            <a:ext cx="27368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3. Copy from GPU mem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743200" y="533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CPU /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create data on CPU memory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Copy to GPU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starts computation </a:t>
            </a:r>
            <a:r>
              <a:rPr lang="en-US" dirty="0" smtClean="0">
                <a:sym typeface="Wingdings" pitchFamily="2" charset="2"/>
              </a:rPr>
              <a:t> runs a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kernel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CPU can also continue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what we can get: </a:t>
            </a:r>
            <a:r>
              <a:rPr lang="en-US" b="1" dirty="0" smtClean="0"/>
              <a:t>Calculation 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many calculation units can be built?</a:t>
            </a:r>
          </a:p>
          <a:p>
            <a:r>
              <a:rPr lang="en-US" dirty="0" smtClean="0"/>
              <a:t>Today’s silicon chips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About 1B+ transistors</a:t>
            </a:r>
          </a:p>
          <a:p>
            <a:pPr lvl="1"/>
            <a:r>
              <a:rPr lang="en-US" dirty="0" smtClean="0"/>
              <a:t>30K transistors for a 52b multiplier</a:t>
            </a:r>
          </a:p>
          <a:p>
            <a:pPr lvl="2"/>
            <a:r>
              <a:rPr lang="en-US" dirty="0" smtClean="0"/>
              <a:t>~30K multipliers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260mm^2 area (mid-range)</a:t>
            </a:r>
          </a:p>
          <a:p>
            <a:pPr lvl="1"/>
            <a:r>
              <a:rPr lang="en-US" dirty="0" smtClean="0"/>
              <a:t>112microns^2 for FP unit (overestimated)</a:t>
            </a:r>
          </a:p>
          <a:p>
            <a:pPr lvl="2"/>
            <a:r>
              <a:rPr lang="en-US" dirty="0" smtClean="0"/>
              <a:t>~2K FP units</a:t>
            </a:r>
          </a:p>
          <a:p>
            <a:r>
              <a:rPr lang="en-US" dirty="0" smtClean="0"/>
              <a:t>Frequency ~ 3Ghz common today</a:t>
            </a:r>
          </a:p>
          <a:p>
            <a:pPr lvl="1"/>
            <a:r>
              <a:rPr lang="en-US" dirty="0" smtClean="0"/>
              <a:t>TFLOPs possible</a:t>
            </a:r>
          </a:p>
          <a:p>
            <a:r>
              <a:rPr lang="en-US" sz="1400" dirty="0" smtClean="0"/>
              <a:t>Disclaimer: back-on-the-envelop calculations – take with a grain of salt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build lots of calculation units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62800" y="1524000"/>
            <a:ext cx="1524000" cy="1219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Compute Engines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1752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?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and GPU Synchronize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results back to CPU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</a:t>
            </a:r>
          </a:p>
          <a:p>
            <a:pPr lvl="1"/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Has market lead</a:t>
            </a:r>
          </a:p>
          <a:p>
            <a:r>
              <a:rPr lang="en-US" dirty="0" err="1" smtClean="0"/>
              <a:t>OpenCL</a:t>
            </a:r>
            <a:endParaRPr lang="en-US" dirty="0" smtClean="0"/>
          </a:p>
          <a:p>
            <a:pPr lvl="1"/>
            <a:r>
              <a:rPr lang="en-US" dirty="0" smtClean="0"/>
              <a:t>Many including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CUDA superset</a:t>
            </a:r>
          </a:p>
          <a:p>
            <a:pPr lvl="1"/>
            <a:r>
              <a:rPr lang="en-US" dirty="0" smtClean="0"/>
              <a:t>Somewhat different syntax</a:t>
            </a:r>
          </a:p>
          <a:p>
            <a:pPr lvl="1"/>
            <a:r>
              <a:rPr lang="en-US" dirty="0" smtClean="0"/>
              <a:t>Can target many different devices, e.g., CPUs + programmable accelerators</a:t>
            </a:r>
          </a:p>
          <a:p>
            <a:pPr lvl="1"/>
            <a:r>
              <a:rPr lang="en-US" dirty="0" smtClean="0"/>
              <a:t>Fairly new</a:t>
            </a:r>
          </a:p>
          <a:p>
            <a:r>
              <a:rPr lang="en-US" dirty="0" smtClean="0"/>
              <a:t>We’ll focus on CUDA for now</a:t>
            </a:r>
          </a:p>
          <a:p>
            <a:r>
              <a:rPr lang="en-US" dirty="0" smtClean="0"/>
              <a:t>Both are evolving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partitioning: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the highest level: </a:t>
            </a:r>
          </a:p>
          <a:p>
            <a:pPr lvl="1"/>
            <a:r>
              <a:rPr lang="en-US" sz="2000" dirty="0" smtClean="0"/>
              <a:t>Think of computation as a series of loops: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2">
              <a:buNone/>
            </a:pPr>
            <a:r>
              <a:rPr lang="en-US" sz="2000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648201" y="1905000"/>
            <a:ext cx="1905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4648201" y="2667000"/>
            <a:ext cx="1905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4572001" y="2819400"/>
            <a:ext cx="1981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29401" y="2514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Partitioning --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CUDA exposes the hardware to the programmer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Programmer must manually partition work appropriately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Programmers view is hierarchical:</a:t>
            </a:r>
          </a:p>
          <a:p>
            <a:pPr lvl="1"/>
            <a:r>
              <a:rPr lang="en-US" sz="2000" dirty="0" smtClean="0"/>
              <a:t>Think of data as an array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Threads within a block can communicate/synchronize</a:t>
            </a:r>
            <a:endParaRPr lang="en-US" dirty="0" smtClean="0"/>
          </a:p>
          <a:p>
            <a:pPr lvl="1"/>
            <a:r>
              <a:rPr lang="en-US" sz="2000" dirty="0" smtClean="0"/>
              <a:t>Run on the same multiprocessor</a:t>
            </a:r>
          </a:p>
          <a:p>
            <a:r>
              <a:rPr lang="en-US" sz="2400" dirty="0" smtClean="0"/>
              <a:t>Threads across blocks can’t communicate</a:t>
            </a:r>
          </a:p>
          <a:p>
            <a:pPr lvl="1"/>
            <a:r>
              <a:rPr lang="en-US" sz="1600" dirty="0" smtClean="0"/>
              <a:t>Shouldn’t touch each others data</a:t>
            </a:r>
          </a:p>
          <a:p>
            <a:pPr lvl="1"/>
            <a:r>
              <a:rPr lang="en-US" sz="1600" dirty="0" smtClean="0"/>
              <a:t>Behavior undefined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76200" cy="762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One thread can process multiple data elements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Other mappings are possible and often desirable</a:t>
            </a:r>
          </a:p>
          <a:p>
            <a:pPr marL="742950" lvl="2" indent="-342900"/>
            <a:r>
              <a:rPr lang="en-US" sz="1800" dirty="0" smtClean="0"/>
              <a:t>More on this when we talk about how to optimize for performance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152400" cy="1524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GBT: Grids of Blocks of Threads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5498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Why? Realities of integrated circuits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 </a:t>
            </a:r>
            <a:r>
              <a:rPr lang="en-US" dirty="0"/>
              <a:t>need to cluster computation and </a:t>
            </a:r>
            <a:r>
              <a:rPr lang="en-US" dirty="0" smtClean="0"/>
              <a:t>storage to </a:t>
            </a:r>
            <a:r>
              <a:rPr lang="en-US" dirty="0"/>
              <a:t>achieve high </a:t>
            </a:r>
            <a:r>
              <a:rPr lang="en-US" dirty="0" smtClean="0"/>
              <a:t>speeds</a:t>
            </a:r>
          </a:p>
          <a:p>
            <a:r>
              <a:rPr lang="en-US" dirty="0" smtClean="0"/>
              <a:t>Philosophy is: </a:t>
            </a:r>
          </a:p>
          <a:p>
            <a:r>
              <a:rPr lang="en-US" dirty="0" smtClean="0"/>
              <a:t>	We’ll tell you about the hardware – you figure out how to make the best of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9600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Programmers view of data and computation partitioning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-1408906" y="3542506"/>
            <a:ext cx="3886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 rot="16200000">
            <a:off x="-7450" y="3055452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view: Memory Model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86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96000" y="838200"/>
            <a:ext cx="2971800" cy="3124200"/>
            <a:chOff x="3410" y="1469"/>
            <a:chExt cx="2218" cy="270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 Narrow" pitchFamily="34" charset="0"/>
                </a:rPr>
                <a:t>Device</a:t>
              </a:r>
              <a:endParaRPr lang="en-US">
                <a:solidFill>
                  <a:srgbClr val="003300"/>
                </a:solidFill>
                <a:latin typeface="Arial Narrow" pitchFamily="34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Grid 1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Block (1, 1)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2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6" name="Group 34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7" name="Group 40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1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Grids of Blocks of Threads: Dimension Limits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of Blocks </a:t>
            </a:r>
            <a:r>
              <a:rPr lang="en-US" b="1" dirty="0" smtClean="0">
                <a:solidFill>
                  <a:srgbClr val="C00000"/>
                </a:solidFill>
              </a:rPr>
              <a:t>1D, 2D, or 3D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Max </a:t>
            </a:r>
            <a:r>
              <a:rPr lang="en-US" dirty="0" smtClean="0"/>
              <a:t>x, y and z: </a:t>
            </a:r>
            <a:r>
              <a:rPr lang="en-US" b="1" dirty="0">
                <a:solidFill>
                  <a:srgbClr val="0000FF"/>
                </a:solidFill>
              </a:rPr>
              <a:t>65535</a:t>
            </a:r>
          </a:p>
          <a:p>
            <a:r>
              <a:rPr lang="en-US" dirty="0" smtClean="0"/>
              <a:t>Block </a:t>
            </a:r>
            <a:r>
              <a:rPr lang="en-US" dirty="0"/>
              <a:t>of Threads: </a:t>
            </a:r>
            <a:r>
              <a:rPr lang="en-US" b="1" dirty="0">
                <a:solidFill>
                  <a:srgbClr val="C00000"/>
                </a:solidFill>
              </a:rPr>
              <a:t>1D, 2D, or 3D</a:t>
            </a:r>
          </a:p>
          <a:p>
            <a:pPr lvl="1"/>
            <a:r>
              <a:rPr lang="en-US" dirty="0"/>
              <a:t>Max number of threads: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x: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y: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z: </a:t>
            </a:r>
            <a:r>
              <a:rPr lang="en-US" b="1" dirty="0" smtClean="0"/>
              <a:t>64</a:t>
            </a:r>
            <a:endParaRPr lang="en-US" dirty="0"/>
          </a:p>
          <a:p>
            <a:r>
              <a:rPr lang="en-US" sz="2400" dirty="0"/>
              <a:t>Limits apply to Compute Capability </a:t>
            </a:r>
            <a:r>
              <a:rPr lang="en-US" sz="2400" dirty="0" smtClean="0"/>
              <a:t>2.0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GTX480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dirty="0" smtClean="0">
                <a:solidFill>
                  <a:srgbClr val="0000FF"/>
                </a:solidFill>
              </a:rPr>
              <a:t>2.0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Communication/Storage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data feed and storage</a:t>
            </a:r>
          </a:p>
          <a:p>
            <a:pPr lvl="1"/>
            <a:r>
              <a:rPr lang="en-US" dirty="0" smtClean="0"/>
              <a:t>The larger the slower</a:t>
            </a:r>
          </a:p>
          <a:p>
            <a:pPr lvl="1"/>
            <a:r>
              <a:rPr lang="en-US" dirty="0" smtClean="0"/>
              <a:t>Takes time to get there and back</a:t>
            </a:r>
          </a:p>
          <a:p>
            <a:pPr lvl="1"/>
            <a:r>
              <a:rPr lang="en-US" dirty="0" smtClean="0"/>
              <a:t>Multiple cycles even on the same die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3733800"/>
            <a:ext cx="2971800" cy="2819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Compute Engines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38800" y="3733800"/>
            <a:ext cx="2971800" cy="28194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</a:t>
            </a:r>
            <a:r>
              <a:rPr lang="en-US" b="1" dirty="0" smtClean="0">
                <a:solidFill>
                  <a:srgbClr val="C00000"/>
                </a:solidFill>
              </a:rPr>
              <a:t>Slow</a:t>
            </a:r>
            <a:r>
              <a:rPr lang="en-US" b="1" dirty="0" smtClean="0"/>
              <a:t> Storage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276600" y="4800600"/>
            <a:ext cx="23622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03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Unlimited Bandwidth</a:t>
            </a:r>
          </a:p>
          <a:p>
            <a:pPr algn="ctr"/>
            <a:r>
              <a:rPr lang="en-US" dirty="0" smtClean="0"/>
              <a:t>Zero/Low Latency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839522"/>
            <a:ext cx="18149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sym typeface="Wingdings 2"/>
              </a:rPr>
              <a:t></a:t>
            </a:r>
            <a:endParaRPr lang="en-US" sz="166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839522"/>
            <a:ext cx="18149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sym typeface="Wingdings 2"/>
              </a:rPr>
              <a:t></a:t>
            </a:r>
            <a:endParaRPr lang="en-US" sz="166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733800"/>
            <a:ext cx="129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sym typeface="Wingdings 2"/>
              </a:rPr>
              <a:t></a:t>
            </a:r>
            <a:endParaRPr lang="en-US" sz="1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0436" y="381000"/>
            <a:ext cx="558312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62332" y="381000"/>
            <a:ext cx="581933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Block and Thread IDs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5257800" cy="4191000"/>
          </a:xfrm>
          <a:noFill/>
          <a:ln/>
        </p:spPr>
        <p:txBody>
          <a:bodyPr/>
          <a:lstStyle/>
          <a:p>
            <a:pPr marL="457200" indent="-457200"/>
            <a:r>
              <a:rPr lang="en-US" sz="2800" dirty="0"/>
              <a:t>Threads and blocks have IDs</a:t>
            </a:r>
          </a:p>
          <a:p>
            <a:pPr marL="974725" lvl="1" indent="-403225"/>
            <a:r>
              <a:rPr lang="en-US" sz="2400" dirty="0"/>
              <a:t>So each thread can decide what data to work on</a:t>
            </a:r>
          </a:p>
          <a:p>
            <a:pPr marL="974725" lvl="1" indent="-403225"/>
            <a:r>
              <a:rPr lang="en-US" sz="2400" dirty="0"/>
              <a:t>Block ID: </a:t>
            </a:r>
            <a:r>
              <a:rPr lang="en-US" sz="2400" dirty="0" smtClean="0"/>
              <a:t>1D, 2D, or 3D</a:t>
            </a:r>
            <a:endParaRPr lang="en-US" sz="2400" dirty="0"/>
          </a:p>
          <a:p>
            <a:pPr marL="974725" lvl="1" indent="-403225"/>
            <a:r>
              <a:rPr lang="en-US" sz="2400" dirty="0"/>
              <a:t>Thread ID: 1D, 2D, or 3D </a:t>
            </a:r>
            <a:endParaRPr lang="en-US" sz="2400" dirty="0" smtClean="0"/>
          </a:p>
          <a:p>
            <a:pPr marL="974725" lvl="1" indent="-403225"/>
            <a:r>
              <a:rPr lang="en-US" sz="2400" b="1" dirty="0" smtClean="0"/>
              <a:t>Combination is unique</a:t>
            </a:r>
            <a:endParaRPr lang="en-US" sz="2400" b="1" dirty="0"/>
          </a:p>
          <a:p>
            <a:pPr marL="974725" lvl="1" indent="-403225"/>
            <a:endParaRPr lang="en-US" sz="2400" dirty="0"/>
          </a:p>
          <a:p>
            <a:pPr marL="457200" indent="-457200"/>
            <a:r>
              <a:rPr lang="en-US" sz="2800" i="1" dirty="0"/>
              <a:t>Simplifies memory</a:t>
            </a:r>
            <a:br>
              <a:rPr lang="en-US" sz="2800" i="1" dirty="0"/>
            </a:br>
            <a:r>
              <a:rPr lang="en-US" sz="2800" i="1" dirty="0"/>
              <a:t>addressing when processing</a:t>
            </a:r>
            <a:br>
              <a:rPr lang="en-US" sz="2800" i="1" dirty="0"/>
            </a:br>
            <a:r>
              <a:rPr lang="en-US" sz="2800" i="1" dirty="0"/>
              <a:t>multidimensional </a:t>
            </a:r>
            <a:r>
              <a:rPr lang="en-US" sz="2800" i="1" dirty="0" smtClean="0"/>
              <a:t>data</a:t>
            </a:r>
          </a:p>
          <a:p>
            <a:pPr marL="857250" lvl="1" indent="-457200"/>
            <a:r>
              <a:rPr lang="en-US" sz="2400" b="1" i="1" dirty="0" smtClean="0"/>
              <a:t>Convenience not necessity</a:t>
            </a:r>
          </a:p>
          <a:p>
            <a:pPr marL="857250" lvl="1" indent="-457200"/>
            <a:endParaRPr lang="en-US" sz="2400" i="1" dirty="0"/>
          </a:p>
          <a:p>
            <a:pPr marL="457200" indent="-457200"/>
            <a:endParaRPr lang="en-US" sz="28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22925" y="1066800"/>
            <a:ext cx="3521075" cy="4292600"/>
            <a:chOff x="3410" y="1469"/>
            <a:chExt cx="2218" cy="2704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Device</a:t>
              </a:r>
              <a:endParaRPr lang="en-US">
                <a:solidFill>
                  <a:srgbClr val="00330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1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1229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122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12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123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123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123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Block (1, 1)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1230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8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1231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1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1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123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1" name="Group 40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1232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3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31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32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1233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</p:grpSp>
        </p:grpSp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381000" y="5731538"/>
            <a:ext cx="765968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 IDs and dimensions are </a:t>
            </a:r>
            <a:r>
              <a:rPr lang="en-US" sz="2400" dirty="0" smtClean="0"/>
              <a:t>accessible </a:t>
            </a:r>
            <a:r>
              <a:rPr lang="en-US" sz="2400" dirty="0"/>
              <a:t>through </a:t>
            </a:r>
            <a:br>
              <a:rPr lang="en-US" sz="2400" dirty="0"/>
            </a:br>
            <a:r>
              <a:rPr lang="en-US" sz="2400" dirty="0"/>
              <a:t>predefined “variables”, e.g., </a:t>
            </a:r>
            <a:r>
              <a:rPr lang="en-US" sz="2400" dirty="0" err="1">
                <a:solidFill>
                  <a:srgbClr val="92D050"/>
                </a:solidFill>
              </a:rPr>
              <a:t>blockDim.x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92D050"/>
                </a:solidFill>
              </a:rPr>
              <a:t>threadIdx.x</a:t>
            </a:r>
            <a:endParaRPr lang="en-US" sz="2400" dirty="0">
              <a:solidFill>
                <a:srgbClr val="92D050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346325" algn="l"/>
              </a:tabLst>
            </a:pPr>
            <a:r>
              <a:rPr lang="en-US" sz="2400"/>
              <a:t>Thread Batching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47244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kernel is executed as a </a:t>
            </a:r>
            <a:r>
              <a:rPr lang="en-US" sz="2400" b="1" dirty="0">
                <a:solidFill>
                  <a:schemeClr val="accent2"/>
                </a:solidFill>
              </a:rPr>
              <a:t>grid of thread blocks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threads </a:t>
            </a:r>
            <a:r>
              <a:rPr lang="en-US" sz="1800" b="1" u="sng" dirty="0"/>
              <a:t>share</a:t>
            </a:r>
            <a:r>
              <a:rPr lang="en-US" sz="1800" dirty="0"/>
              <a:t> data memory </a:t>
            </a:r>
            <a:r>
              <a:rPr lang="en-US" sz="1800" dirty="0" smtClean="0"/>
              <a:t>space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But </a:t>
            </a:r>
            <a:r>
              <a:rPr lang="en-US" sz="1400" b="1" dirty="0" smtClean="0">
                <a:solidFill>
                  <a:srgbClr val="FF0000"/>
                </a:solidFill>
              </a:rPr>
              <a:t>cannot</a:t>
            </a:r>
            <a:r>
              <a:rPr lang="en-US" sz="1400" dirty="0" smtClean="0"/>
              <a:t> communicate through it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thread block: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Threads </a:t>
            </a:r>
            <a:r>
              <a:rPr lang="en-US" sz="2400" dirty="0">
                <a:solidFill>
                  <a:srgbClr val="FF0000"/>
                </a:solidFill>
              </a:rPr>
              <a:t>that can cooperate with each other by: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Synchronizing their execution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For hazard-free shared memory accesses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Efficiently sharing data through a low latency </a:t>
            </a:r>
            <a:r>
              <a:rPr lang="en-US" sz="2000" b="1" dirty="0">
                <a:solidFill>
                  <a:srgbClr val="92D050"/>
                </a:solidFill>
              </a:rPr>
              <a:t>shared </a:t>
            </a:r>
            <a:r>
              <a:rPr lang="en-US" sz="2000" b="1" dirty="0" smtClean="0">
                <a:solidFill>
                  <a:srgbClr val="92D050"/>
                </a:solidFill>
              </a:rPr>
              <a:t>memory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Two threads from two different blocks cannot cooperate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762000"/>
            <a:ext cx="4056063" cy="5381625"/>
            <a:chOff x="3034" y="690"/>
            <a:chExt cx="2555" cy="3390"/>
          </a:xfrm>
        </p:grpSpPr>
        <p:sp>
          <p:nvSpPr>
            <p:cNvPr id="8197" name="AutoShape 5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1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2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Device</a:t>
              </a:r>
              <a:endParaRPr lang="en-US">
                <a:solidFill>
                  <a:srgbClr val="003300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1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2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82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82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82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8231" name="Text Box 39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Block (1, 1)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823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9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42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4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4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5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6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</p:grpSp>
        </p:grpSp>
        <p:sp>
          <p:nvSpPr>
            <p:cNvPr id="8259" name="Line 67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Coordination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Race-free access to data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5334000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across threads within the same block</a:t>
            </a:r>
          </a:p>
          <a:p>
            <a:r>
              <a:rPr lang="en-US" dirty="0" smtClean="0"/>
              <a:t>No communication across blocks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Programmer’s view: Memory </a:t>
            </a:r>
            <a:r>
              <a:rPr lang="en-US" sz="2400" dirty="0" smtClean="0"/>
              <a:t>Model: Thread vs. Host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8782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6400800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Arrows show whether read and/or write is possible</a:t>
            </a:r>
            <a:endParaRPr lang="en-US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View: Memory Detail – Thread and Host</a:t>
            </a:r>
          </a:p>
        </p:txBody>
      </p:sp>
      <p:sp>
        <p:nvSpPr>
          <p:cNvPr id="13416" name="Rectangle 104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686800" cy="52578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3600" dirty="0"/>
              <a:t>Each thread can: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R/W per-thread </a:t>
            </a:r>
            <a:r>
              <a:rPr lang="en-US" sz="2900" dirty="0">
                <a:solidFill>
                  <a:schemeClr val="accent2"/>
                </a:solidFill>
              </a:rPr>
              <a:t>registers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R/W per-thread </a:t>
            </a:r>
            <a:r>
              <a:rPr lang="en-US" sz="2900" dirty="0">
                <a:solidFill>
                  <a:schemeClr val="accent2"/>
                </a:solidFill>
              </a:rPr>
              <a:t>local memory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R/W per-block </a:t>
            </a:r>
            <a:r>
              <a:rPr lang="en-US" sz="2900" dirty="0">
                <a:solidFill>
                  <a:schemeClr val="accent2"/>
                </a:solidFill>
              </a:rPr>
              <a:t>shared memory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R/W per-grid </a:t>
            </a:r>
            <a:r>
              <a:rPr lang="en-US" sz="2900" dirty="0">
                <a:solidFill>
                  <a:schemeClr val="accent2"/>
                </a:solidFill>
              </a:rPr>
              <a:t>global memory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Read only per-grid </a:t>
            </a:r>
            <a:r>
              <a:rPr lang="en-US" sz="2900" dirty="0">
                <a:solidFill>
                  <a:schemeClr val="accent2"/>
                </a:solidFill>
              </a:rPr>
              <a:t>constant memory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900" dirty="0"/>
              <a:t>Read only per-grid </a:t>
            </a:r>
            <a:r>
              <a:rPr lang="en-US" sz="2900" dirty="0">
                <a:solidFill>
                  <a:schemeClr val="accent2"/>
                </a:solidFill>
              </a:rPr>
              <a:t>texture memory</a:t>
            </a:r>
          </a:p>
          <a:p>
            <a:pPr marL="974725" lvl="1" indent="-403225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The host can R/W: 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global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constant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texture</a:t>
            </a:r>
            <a:r>
              <a:rPr lang="en-US" dirty="0"/>
              <a:t> memories</a:t>
            </a:r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Model: Global, Constant, and Texture Memories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9144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Global 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Main means of communicating R/W Data between </a:t>
            </a:r>
            <a:r>
              <a:rPr lang="en-US" sz="2400" dirty="0">
                <a:solidFill>
                  <a:schemeClr val="accent2"/>
                </a:solidFill>
              </a:rPr>
              <a:t>host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device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Contents visible to all </a:t>
            </a:r>
            <a:r>
              <a:rPr lang="en-US" sz="2400" dirty="0" smtClean="0"/>
              <a:t>threads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/>
              <a:t>Officially not cached (GTX280)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Little locality – 3D graphics </a:t>
            </a:r>
            <a:r>
              <a:rPr lang="en-US" sz="2400" dirty="0" smtClean="0"/>
              <a:t>origin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GTX480 caches it</a:t>
            </a: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Texture and Constant Memories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Constants initialized by host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Contents visible to all </a:t>
            </a:r>
            <a:r>
              <a:rPr lang="en-US" sz="2400" dirty="0" smtClean="0"/>
              <a:t>threads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/>
              <a:t>Cached (GTX280)</a:t>
            </a:r>
            <a:endParaRPr lang="en-US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Model Summary</a:t>
            </a:r>
          </a:p>
        </p:txBody>
      </p:sp>
      <p:graphicFrame>
        <p:nvGraphicFramePr>
          <p:cNvPr id="60483" name="Group 67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3430589"/>
        </p:xfrm>
        <a:graphic>
          <a:graphicData uri="http://schemas.openxmlformats.org/drawingml/2006/table">
            <a:tbl>
              <a:tblPr/>
              <a:tblGrid>
                <a:gridCol w="1828800"/>
                <a:gridCol w="1371600"/>
                <a:gridCol w="1371600"/>
                <a:gridCol w="1981200"/>
                <a:gridCol w="25908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Cached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in a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Is there enough parallelism?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r>
              <a:rPr lang="en-US" dirty="0" smtClean="0"/>
              <a:t>Keep this busy?</a:t>
            </a:r>
          </a:p>
          <a:p>
            <a:pPr lvl="1"/>
            <a:r>
              <a:rPr lang="en-US" dirty="0" smtClean="0"/>
              <a:t>Needs lots of independent calculations</a:t>
            </a:r>
          </a:p>
          <a:p>
            <a:pPr lvl="2"/>
            <a:r>
              <a:rPr lang="en-US" dirty="0" smtClean="0"/>
              <a:t>Parallelism/Concurrency</a:t>
            </a:r>
          </a:p>
          <a:p>
            <a:r>
              <a:rPr lang="en-US" dirty="0" smtClean="0"/>
              <a:t>Much of what we do is </a:t>
            </a:r>
            <a:r>
              <a:rPr lang="en-US" b="1" i="1" dirty="0" smtClean="0">
                <a:solidFill>
                  <a:srgbClr val="C00000"/>
                </a:solidFill>
              </a:rPr>
              <a:t>sequential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First do 1, then do 2, then if X do 3 else do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609600"/>
            <a:ext cx="2971800" cy="2819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Compute Engines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15000" y="609600"/>
            <a:ext cx="2971800" cy="28194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Storage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352800" y="1676400"/>
            <a:ext cx="23622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914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Unlimited Bandwidth</a:t>
            </a:r>
          </a:p>
          <a:p>
            <a:pPr algn="ctr"/>
            <a:r>
              <a:rPr lang="en-US" dirty="0" smtClean="0"/>
              <a:t>Zero/Low Latency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Execution Model: Ordering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Execution order is </a:t>
            </a:r>
            <a:r>
              <a:rPr lang="en-US" b="1" dirty="0">
                <a:solidFill>
                  <a:srgbClr val="C00000"/>
                </a:solidFill>
              </a:rPr>
              <a:t>undefined</a:t>
            </a:r>
          </a:p>
          <a:p>
            <a:endParaRPr lang="en-US" b="1" dirty="0"/>
          </a:p>
          <a:p>
            <a:r>
              <a:rPr lang="en-US" sz="3600" dirty="0"/>
              <a:t>Do not assume and use:</a:t>
            </a:r>
          </a:p>
          <a:p>
            <a:pPr lvl="2"/>
            <a:r>
              <a:rPr lang="en-US" sz="2800" dirty="0"/>
              <a:t> block 0 executes before block 1</a:t>
            </a:r>
          </a:p>
          <a:p>
            <a:pPr lvl="2"/>
            <a:r>
              <a:rPr lang="en-US" sz="2800" dirty="0"/>
              <a:t>Thread 10 executes before thread 20</a:t>
            </a:r>
          </a:p>
          <a:p>
            <a:pPr lvl="2"/>
            <a:r>
              <a:rPr lang="en-US" sz="2800" dirty="0"/>
              <a:t>And </a:t>
            </a:r>
            <a:r>
              <a:rPr lang="en-US" sz="2800" b="1" dirty="0"/>
              <a:t>any </a:t>
            </a:r>
            <a:r>
              <a:rPr lang="en-US" sz="2800" dirty="0"/>
              <a:t>other ordering </a:t>
            </a:r>
            <a:r>
              <a:rPr lang="en-US" sz="2800" u="sng" dirty="0">
                <a:solidFill>
                  <a:srgbClr val="C00000"/>
                </a:solidFill>
              </a:rPr>
              <a:t>even if you can observe it</a:t>
            </a:r>
          </a:p>
          <a:p>
            <a:endParaRPr lang="en-US" dirty="0"/>
          </a:p>
          <a:p>
            <a:pPr lvl="1"/>
            <a:r>
              <a:rPr lang="en-US" sz="2000" dirty="0" smtClean="0"/>
              <a:t>Future implementations may break this ordering</a:t>
            </a:r>
          </a:p>
          <a:p>
            <a:pPr lvl="1"/>
            <a:r>
              <a:rPr lang="en-US" sz="2000" dirty="0" smtClean="0"/>
              <a:t>It’s not part of the CUDA definition</a:t>
            </a:r>
          </a:p>
          <a:p>
            <a:pPr lvl="1"/>
            <a:r>
              <a:rPr lang="en-US" sz="2000" dirty="0" smtClean="0"/>
              <a:t>Why? More flexible hardware options</a:t>
            </a:r>
            <a:endParaRPr lang="en-US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Software Architecture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568642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cuda…()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95400" y="43434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cu…()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79525" y="21701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e.g., fft()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Reasoning about CUDA call ordering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 communication via </a:t>
            </a:r>
            <a:r>
              <a:rPr lang="en-US" dirty="0" err="1"/>
              <a:t>cuda</a:t>
            </a:r>
            <a:r>
              <a:rPr lang="en-US" dirty="0"/>
              <a:t>…() calls and kernel invocations</a:t>
            </a:r>
          </a:p>
          <a:p>
            <a:pPr lvl="1"/>
            <a:r>
              <a:rPr lang="en-US" dirty="0" err="1"/>
              <a:t>cudaMalloc</a:t>
            </a:r>
            <a:r>
              <a:rPr lang="en-US" dirty="0"/>
              <a:t>, </a:t>
            </a:r>
            <a:r>
              <a:rPr lang="en-US" dirty="0" err="1" smtClean="0"/>
              <a:t>cudaMemCpy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Asynchronous from the CPU’s perspective</a:t>
            </a:r>
          </a:p>
          <a:p>
            <a:pPr lvl="1"/>
            <a:r>
              <a:rPr lang="en-US" dirty="0"/>
              <a:t>CPU places a request in a “CUDA” queue</a:t>
            </a:r>
          </a:p>
          <a:p>
            <a:pPr lvl="1"/>
            <a:r>
              <a:rPr lang="en-US" dirty="0"/>
              <a:t>requests are handled </a:t>
            </a:r>
            <a:r>
              <a:rPr lang="en-US" dirty="0" smtClean="0"/>
              <a:t>in-order</a:t>
            </a:r>
          </a:p>
          <a:p>
            <a:pPr lvl="1"/>
            <a:endParaRPr lang="en-US" dirty="0"/>
          </a:p>
          <a:p>
            <a:r>
              <a:rPr lang="en-US" dirty="0"/>
              <a:t>Streams allow for multiple queues</a:t>
            </a:r>
          </a:p>
          <a:p>
            <a:pPr lvl="1"/>
            <a:r>
              <a:rPr lang="en-US" sz="2400" dirty="0" smtClean="0"/>
              <a:t>Order within each queue honored</a:t>
            </a:r>
          </a:p>
          <a:p>
            <a:pPr lvl="1"/>
            <a:r>
              <a:rPr lang="en-US" sz="2400" dirty="0" smtClean="0"/>
              <a:t>No order across queues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on this much later </a:t>
            </a:r>
            <a:r>
              <a:rPr lang="en-US" dirty="0" smtClean="0"/>
              <a:t>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Execution Model </a:t>
            </a:r>
            <a:r>
              <a:rPr lang="en-US" sz="2400" dirty="0" smtClean="0"/>
              <a:t>Summary (for your reference)</a:t>
            </a:r>
            <a:endParaRPr lang="en-US" sz="2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Grid of blocks of threads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1D/2D/3D </a:t>
            </a:r>
            <a:r>
              <a:rPr lang="en-US" sz="2400" dirty="0"/>
              <a:t>grid of blocks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1D/2D/3D blocks of threads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All blocks are identical: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same structure and # of threads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Block execution order is undefined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Same block threads: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 synchronize and share data fast (shared memory)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Threads from different blocks: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Cannot cooperate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Communication through global memory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Threads and Blocks have IDs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Simplifies data indexing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 be 1D, 2D, or 3D (threads)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Blocks do not migrate: execute on the same processor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Several blocks may run over the same processor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API: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</a:rPr>
              <a:t> a[N];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	for (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=0;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++)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	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x;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CPU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Initialize Data on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GPU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CPU to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Define </a:t>
            </a:r>
            <a:r>
              <a:rPr lang="en-US" i="1" dirty="0"/>
              <a:t>Execution Configuration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Run Kernel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CPU synchronizes with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GPU to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De-allocate GPU and CPU memory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 / Skeleton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err="1"/>
              <a:t>a_d</a:t>
            </a:r>
            <a:r>
              <a:rPr lang="en-US" dirty="0"/>
              <a:t>));</a:t>
            </a:r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 Allocate CPU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main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char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[])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atoi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[1]);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ha = (float *)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malloc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...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No memory allocated on the GPU side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000" dirty="0"/>
              <a:t>Pinned memory allocation results in faster CPU to/from GPU </a:t>
            </a:r>
            <a:r>
              <a:rPr lang="en-US" sz="2000" dirty="0" smtClean="0"/>
              <a:t>copies</a:t>
            </a:r>
          </a:p>
          <a:p>
            <a:r>
              <a:rPr lang="en-US" sz="2000" dirty="0" smtClean="0"/>
              <a:t>But pinned memory cannot be </a:t>
            </a:r>
            <a:r>
              <a:rPr lang="en-US" sz="2000" dirty="0" smtClean="0">
                <a:solidFill>
                  <a:srgbClr val="C00000"/>
                </a:solidFill>
              </a:rPr>
              <a:t>paged-out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 smtClean="0">
                <a:latin typeface="Courier New" pitchFamily="49" charset="0"/>
              </a:rPr>
              <a:t>cudaMallocHost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(…)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2. Initialize CPU </a:t>
            </a:r>
            <a:r>
              <a:rPr lang="en-US" sz="2400" dirty="0" smtClean="0"/>
              <a:t>Data (dummy)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int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for (i = 0; i &lt; N; i++)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ha[i] =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Allocate GPU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**) &amp;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400" dirty="0"/>
              <a:t>Notice: no assignment side</a:t>
            </a:r>
          </a:p>
          <a:p>
            <a:pPr lvl="1"/>
            <a:r>
              <a:rPr lang="en-US" sz="2000" dirty="0"/>
              <a:t>NOT: </a:t>
            </a:r>
            <a:r>
              <a:rPr lang="en-US" sz="2000" dirty="0" err="1"/>
              <a:t>da</a:t>
            </a:r>
            <a:r>
              <a:rPr lang="en-US" sz="2000" dirty="0"/>
              <a:t> = </a:t>
            </a:r>
            <a:r>
              <a:rPr lang="en-US" sz="2000" dirty="0" err="1"/>
              <a:t>cudaMalloc</a:t>
            </a:r>
            <a:r>
              <a:rPr lang="en-US" sz="2000" dirty="0"/>
              <a:t> (…)</a:t>
            </a:r>
          </a:p>
          <a:p>
            <a:pPr lvl="1"/>
            <a:endParaRPr lang="en-US" sz="2000" dirty="0"/>
          </a:p>
          <a:p>
            <a:r>
              <a:rPr lang="en-US" sz="2400" dirty="0"/>
              <a:t>Assignment is done internally:</a:t>
            </a:r>
          </a:p>
          <a:p>
            <a:pPr lvl="1"/>
            <a:r>
              <a:rPr lang="en-US" sz="2000" dirty="0" smtClean="0"/>
              <a:t>That’s </a:t>
            </a:r>
            <a:r>
              <a:rPr lang="en-US" sz="2000" dirty="0"/>
              <a:t>why we pass &amp;</a:t>
            </a:r>
            <a:r>
              <a:rPr lang="en-US" sz="2000" dirty="0" err="1"/>
              <a:t>da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Space is allocated in </a:t>
            </a:r>
            <a:r>
              <a:rPr lang="en-US" sz="2400" b="1" dirty="0"/>
              <a:t>Global </a:t>
            </a:r>
            <a:r>
              <a:rPr lang="en-US" sz="2400" b="1" dirty="0" smtClean="0"/>
              <a:t>Memory </a:t>
            </a:r>
            <a:r>
              <a:rPr lang="en-US" sz="2400" dirty="0" smtClean="0"/>
              <a:t>on the GPU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GPU Memory Allocation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host manages GPU memory allocation:</a:t>
            </a:r>
          </a:p>
          <a:p>
            <a:pPr lvl="1"/>
            <a:r>
              <a:rPr lang="en-US" sz="2400" b="1" dirty="0" err="1">
                <a:latin typeface="Courier New" pitchFamily="49" charset="0"/>
              </a:rPr>
              <a:t>cudaMalloc</a:t>
            </a:r>
            <a:r>
              <a:rPr lang="en-US" sz="2400" b="1" dirty="0">
                <a:latin typeface="Courier New" pitchFamily="49" charset="0"/>
              </a:rPr>
              <a:t> (void **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/>
            <a:r>
              <a:rPr lang="en-US" sz="2400" dirty="0"/>
              <a:t>Must explicitly cast to (</a:t>
            </a:r>
            <a:r>
              <a:rPr lang="en-US" sz="2400" dirty="0">
                <a:latin typeface="Courier New" pitchFamily="49" charset="0"/>
              </a:rPr>
              <a:t>void **)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cudaMalloc</a:t>
            </a:r>
            <a:r>
              <a:rPr lang="en-US" sz="2000" dirty="0">
                <a:latin typeface="Courier New" pitchFamily="49" charset="0"/>
              </a:rPr>
              <a:t> ((void **) &amp;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(float) * N);</a:t>
            </a:r>
          </a:p>
          <a:p>
            <a:pPr lvl="1"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cudaFree</a:t>
            </a:r>
            <a:r>
              <a:rPr lang="en-US" sz="2400" b="1" dirty="0">
                <a:latin typeface="Courier New" pitchFamily="49" charset="0"/>
              </a:rPr>
              <a:t> 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cudaFree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cudaMemset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value,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cudaMemset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0, N *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r>
              <a:rPr lang="en-US" sz="2800" dirty="0"/>
              <a:t>Check the </a:t>
            </a:r>
            <a:r>
              <a:rPr lang="en-US" sz="2800" b="1" dirty="0"/>
              <a:t>CUDA Reference Manual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High-End General Purpose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r>
              <a:rPr lang="en-US" dirty="0" smtClean="0"/>
              <a:t>Localize Communication and Computation</a:t>
            </a:r>
          </a:p>
          <a:p>
            <a:r>
              <a:rPr lang="en-US" dirty="0" smtClean="0"/>
              <a:t>Try to automatically extract some parallelism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1151467" y="1937657"/>
            <a:ext cx="832152" cy="3624943"/>
          </a:xfrm>
          <a:custGeom>
            <a:avLst/>
            <a:gdLst>
              <a:gd name="connsiteX0" fmla="*/ 270933 w 832152"/>
              <a:gd name="connsiteY0" fmla="*/ 0 h 4390572"/>
              <a:gd name="connsiteX1" fmla="*/ 60476 w 832152"/>
              <a:gd name="connsiteY1" fmla="*/ 870857 h 4390572"/>
              <a:gd name="connsiteX2" fmla="*/ 633790 w 832152"/>
              <a:gd name="connsiteY2" fmla="*/ 1741714 h 4390572"/>
              <a:gd name="connsiteX3" fmla="*/ 241904 w 832152"/>
              <a:gd name="connsiteY3" fmla="*/ 2569029 h 4390572"/>
              <a:gd name="connsiteX4" fmla="*/ 829733 w 832152"/>
              <a:gd name="connsiteY4" fmla="*/ 3664857 h 4390572"/>
              <a:gd name="connsiteX5" fmla="*/ 256419 w 832152"/>
              <a:gd name="connsiteY5" fmla="*/ 4390572 h 439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52" h="4390572">
                <a:moveTo>
                  <a:pt x="270933" y="0"/>
                </a:moveTo>
                <a:cubicBezTo>
                  <a:pt x="135466" y="290285"/>
                  <a:pt x="0" y="580571"/>
                  <a:pt x="60476" y="870857"/>
                </a:cubicBezTo>
                <a:cubicBezTo>
                  <a:pt x="120952" y="1161143"/>
                  <a:pt x="603552" y="1458685"/>
                  <a:pt x="633790" y="1741714"/>
                </a:cubicBezTo>
                <a:cubicBezTo>
                  <a:pt x="664028" y="2024743"/>
                  <a:pt x="209247" y="2248505"/>
                  <a:pt x="241904" y="2569029"/>
                </a:cubicBezTo>
                <a:cubicBezTo>
                  <a:pt x="274561" y="2889553"/>
                  <a:pt x="827314" y="3361267"/>
                  <a:pt x="829733" y="3664857"/>
                </a:cubicBezTo>
                <a:cubicBezTo>
                  <a:pt x="832152" y="3968448"/>
                  <a:pt x="256419" y="4390572"/>
                  <a:pt x="256419" y="4390572"/>
                </a:cubicBezTo>
              </a:path>
            </a:pathLst>
          </a:cu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381000" cy="685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22098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27782" y="34012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2286000"/>
            <a:ext cx="457200" cy="457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91200" y="2133600"/>
            <a:ext cx="2971800" cy="22860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Tons of </a:t>
            </a:r>
            <a:r>
              <a:rPr lang="en-US" b="1" dirty="0" smtClean="0">
                <a:solidFill>
                  <a:srgbClr val="C00000"/>
                </a:solidFill>
              </a:rPr>
              <a:t>Slow</a:t>
            </a:r>
            <a:r>
              <a:rPr lang="en-US" b="1" dirty="0" smtClean="0"/>
              <a:t> Storage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4648200" y="2971800"/>
            <a:ext cx="1143000" cy="609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62200" y="2819400"/>
            <a:ext cx="457200" cy="457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62200" y="3352800"/>
            <a:ext cx="457200" cy="457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3886200"/>
            <a:ext cx="457200" cy="457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2286000"/>
            <a:ext cx="457200" cy="20574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Faster cache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2286000"/>
            <a:ext cx="1219200" cy="20574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Slower Cache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286000" y="2209800"/>
            <a:ext cx="2438400" cy="22098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8374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on-die caches to tolerate off-chip memory latency</a:t>
            </a:r>
          </a:p>
          <a:p>
            <a:r>
              <a:rPr lang="en-US" sz="2400" b="1" dirty="0" smtClean="0"/>
              <a:t>Application-driven design: </a:t>
            </a:r>
            <a:r>
              <a:rPr lang="en-US" sz="2400" b="1" dirty="0" smtClean="0">
                <a:solidFill>
                  <a:srgbClr val="C00000"/>
                </a:solidFill>
              </a:rPr>
              <a:t>Optimize common case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4724400"/>
            <a:ext cx="456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reuse of data</a:t>
            </a:r>
          </a:p>
          <a:p>
            <a:r>
              <a:rPr lang="en-US" dirty="0" smtClean="0"/>
              <a:t>Actually a lot, in short term</a:t>
            </a:r>
          </a:p>
          <a:p>
            <a:r>
              <a:rPr lang="en-US" dirty="0" smtClean="0"/>
              <a:t>	90%+ hit rate on first level caches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4. Copy Initialized CPU data to 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da,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ha,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HostToDevice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Host/Device Data Transfers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The host initiates all transfers:</a:t>
            </a:r>
          </a:p>
          <a:p>
            <a:r>
              <a:rPr lang="en-US" sz="2800" b="1" dirty="0" err="1">
                <a:latin typeface="Courier New" pitchFamily="49" charset="0"/>
              </a:rPr>
              <a:t>cudaMemcpy</a:t>
            </a:r>
            <a:r>
              <a:rPr lang="en-US" sz="2800" dirty="0">
                <a:latin typeface="Courier New" pitchFamily="49" charset="0"/>
              </a:rPr>
              <a:t>(	void *</a:t>
            </a:r>
            <a:r>
              <a:rPr lang="en-US" sz="2800" dirty="0" err="1">
                <a:latin typeface="Courier New" pitchFamily="49" charset="0"/>
              </a:rPr>
              <a:t>dst</a:t>
            </a:r>
            <a:r>
              <a:rPr lang="en-US" sz="2800" dirty="0">
                <a:latin typeface="Courier New" pitchFamily="49" charset="0"/>
              </a:rPr>
              <a:t>, void *</a:t>
            </a:r>
            <a:r>
              <a:rPr lang="en-US" sz="2800" dirty="0" err="1">
                <a:latin typeface="Courier New" pitchFamily="49" charset="0"/>
              </a:rPr>
              <a:t>src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size_t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nbytes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r>
              <a:rPr lang="en-US" sz="2800" dirty="0">
                <a:latin typeface="Courier New" pitchFamily="49" charset="0"/>
              </a:rPr>
              <a:t> direction)</a:t>
            </a:r>
          </a:p>
          <a:p>
            <a:r>
              <a:rPr lang="en-US" sz="2800" dirty="0"/>
              <a:t>Asynchronous from the CPU’s perspective</a:t>
            </a:r>
          </a:p>
          <a:p>
            <a:pPr lvl="1"/>
            <a:r>
              <a:rPr lang="en-US" sz="2400" dirty="0"/>
              <a:t>CPU thread continues</a:t>
            </a:r>
          </a:p>
          <a:p>
            <a:r>
              <a:rPr lang="en-US" sz="2800" dirty="0"/>
              <a:t>In-order processing with other CUDA requests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endParaRPr lang="en-US" sz="2800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Host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Host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5. Define Execution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blocks and threads/block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threads_block = 64;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blocks = N / threads_block;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if (blocks % N != 0) blocks += 1;</a:t>
            </a: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800"/>
              <a:t>Alternatively: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blocks = (N + threads_block – 1) / 			 threads_block;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6. Launch Kernel &amp; 7. CPU/GPU Synchronization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Instructs the GPU to launch </a:t>
            </a:r>
            <a:r>
              <a:rPr lang="en-US" sz="2400" dirty="0">
                <a:latin typeface="Courier New" pitchFamily="49" charset="0"/>
              </a:rPr>
              <a:t>blocks x </a:t>
            </a:r>
            <a:r>
              <a:rPr lang="en-US" sz="2400" dirty="0" err="1" smtClean="0">
                <a:latin typeface="Courier New" pitchFamily="49" charset="0"/>
              </a:rPr>
              <a:t>threads_block</a:t>
            </a:r>
            <a:r>
              <a:rPr lang="en-US" sz="2400" dirty="0" smtClean="0"/>
              <a:t> </a:t>
            </a:r>
            <a:r>
              <a:rPr lang="en-US" sz="2400" dirty="0"/>
              <a:t>threads: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&lt;&lt;&lt;blocks,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threads_block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&gt;&gt;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10f,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cudaThreadSynchronize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(); // forces CPU to wait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/>
              <a:t>darradd</a:t>
            </a:r>
            <a:r>
              <a:rPr lang="en-US" sz="2800" dirty="0"/>
              <a:t>: kernel name</a:t>
            </a:r>
          </a:p>
          <a:p>
            <a:r>
              <a:rPr lang="en-US" sz="2800" dirty="0"/>
              <a:t>&lt;&lt;&lt;…&gt;&gt;&gt; execution configuration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/>
              <a:t>da</a:t>
            </a:r>
            <a:r>
              <a:rPr lang="en-US" sz="2800" dirty="0"/>
              <a:t>, x, N): arguments</a:t>
            </a:r>
          </a:p>
          <a:p>
            <a:pPr lvl="1"/>
            <a:r>
              <a:rPr lang="en-US" sz="2400" dirty="0"/>
              <a:t>256 </a:t>
            </a:r>
            <a:r>
              <a:rPr lang="en-US" sz="2400" dirty="0" smtClean="0"/>
              <a:t>byte </a:t>
            </a:r>
            <a:r>
              <a:rPr lang="en-US" sz="2400" dirty="0"/>
              <a:t>limit / No variable arguments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CPU/GPU Synchronization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CPU does not block on </a:t>
            </a:r>
            <a:r>
              <a:rPr lang="en-US" sz="2800" dirty="0" err="1"/>
              <a:t>cuda</a:t>
            </a:r>
            <a:r>
              <a:rPr lang="en-US" sz="2800" dirty="0"/>
              <a:t>…() calls</a:t>
            </a:r>
          </a:p>
          <a:p>
            <a:pPr lvl="1"/>
            <a:r>
              <a:rPr lang="en-US" sz="2400" dirty="0"/>
              <a:t>Kernel/requests are queued and processed in-order</a:t>
            </a:r>
          </a:p>
          <a:p>
            <a:pPr lvl="1"/>
            <a:r>
              <a:rPr lang="en-US" sz="2400" dirty="0"/>
              <a:t>Control returns to CPU immediately</a:t>
            </a:r>
          </a:p>
          <a:p>
            <a:pPr lvl="1"/>
            <a:endParaRPr lang="en-US" sz="2400" dirty="0"/>
          </a:p>
          <a:p>
            <a:r>
              <a:rPr lang="en-US" sz="2800" dirty="0"/>
              <a:t>Good if there is other work to be done</a:t>
            </a:r>
          </a:p>
          <a:p>
            <a:pPr lvl="1"/>
            <a:r>
              <a:rPr lang="en-US" sz="2400" dirty="0"/>
              <a:t>e.g., preparing for the next kernel invocation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Eventually, CPU must know when GPU is done</a:t>
            </a:r>
          </a:p>
          <a:p>
            <a:r>
              <a:rPr lang="en-US" sz="2800" dirty="0"/>
              <a:t>Then it can safely copy the GPU results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cudaThreadSynchronize</a:t>
            </a:r>
            <a:r>
              <a:rPr lang="en-US" sz="2800" dirty="0">
                <a:latin typeface="Courier New" pitchFamily="49" charset="0"/>
              </a:rPr>
              <a:t> ()</a:t>
            </a:r>
          </a:p>
          <a:p>
            <a:pPr lvl="1"/>
            <a:r>
              <a:rPr lang="en-US" sz="2400" dirty="0"/>
              <a:t>Block CPU until </a:t>
            </a:r>
            <a:r>
              <a:rPr lang="en-US" sz="2400" b="1" dirty="0"/>
              <a:t>all </a:t>
            </a:r>
            <a:r>
              <a:rPr lang="en-US" sz="2400" dirty="0"/>
              <a:t>preceding </a:t>
            </a:r>
            <a:r>
              <a:rPr lang="en-US" sz="2400" dirty="0" err="1"/>
              <a:t>cuda</a:t>
            </a:r>
            <a:r>
              <a:rPr lang="en-US" sz="2400" dirty="0"/>
              <a:t>…() and kernel requests have completed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8. Copy data from GPU to CPU &amp; 9. DeAllocate Memory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ha,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da,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DeviceToHost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(da);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// display or process results here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(ha);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GPU Kernel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__global__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float x,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*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+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if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&lt; N)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+ x;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endParaRPr lang="en-US" dirty="0"/>
          </a:p>
          <a:p>
            <a:r>
              <a:rPr lang="en-US" sz="2400" b="1" dirty="0" err="1"/>
              <a:t>BlockIdx</a:t>
            </a:r>
            <a:r>
              <a:rPr lang="en-US" sz="2400" b="1" dirty="0"/>
              <a:t>:</a:t>
            </a:r>
            <a:r>
              <a:rPr lang="en-US" sz="2400" dirty="0"/>
              <a:t> Unique Block ID.</a:t>
            </a:r>
          </a:p>
          <a:p>
            <a:pPr lvl="1"/>
            <a:r>
              <a:rPr lang="en-US" sz="2000" dirty="0" smtClean="0"/>
              <a:t>Numerically </a:t>
            </a:r>
            <a:r>
              <a:rPr lang="en-US" sz="2000" dirty="0" err="1" smtClean="0"/>
              <a:t>asceding</a:t>
            </a:r>
            <a:r>
              <a:rPr lang="en-US" sz="2000" dirty="0" smtClean="0"/>
              <a:t>: 0, 1, …</a:t>
            </a:r>
          </a:p>
          <a:p>
            <a:r>
              <a:rPr lang="en-US" sz="2400" b="1" dirty="0" err="1" smtClean="0"/>
              <a:t>BlockDim</a:t>
            </a:r>
            <a:r>
              <a:rPr lang="en-US" sz="2400" b="1" dirty="0" smtClean="0"/>
              <a:t>:</a:t>
            </a:r>
            <a:r>
              <a:rPr lang="en-US" sz="2400" dirty="0" smtClean="0"/>
              <a:t> Dimensions of Block = how many threads it has</a:t>
            </a:r>
          </a:p>
          <a:p>
            <a:pPr lvl="1"/>
            <a:r>
              <a:rPr lang="en-US" sz="2000" dirty="0" err="1" smtClean="0"/>
              <a:t>BlockDim.x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BlockDim.y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BlockDim.z</a:t>
            </a:r>
            <a:endParaRPr lang="en-US" sz="2000" dirty="0" smtClean="0"/>
          </a:p>
          <a:p>
            <a:pPr lvl="1"/>
            <a:r>
              <a:rPr lang="en-US" sz="2000" dirty="0" smtClean="0"/>
              <a:t>Unused dimensions default to 0</a:t>
            </a:r>
          </a:p>
          <a:p>
            <a:r>
              <a:rPr lang="en-US" sz="2400" b="1" dirty="0" err="1" smtClean="0"/>
              <a:t>ThreadIdx</a:t>
            </a:r>
            <a:r>
              <a:rPr lang="en-US" sz="2400" b="1" dirty="0"/>
              <a:t>:</a:t>
            </a:r>
            <a:r>
              <a:rPr lang="en-US" sz="2400" dirty="0"/>
              <a:t> Unique per Block Index</a:t>
            </a:r>
          </a:p>
          <a:p>
            <a:pPr lvl="1"/>
            <a:r>
              <a:rPr lang="en-US" sz="2000" dirty="0"/>
              <a:t>0, 1, … </a:t>
            </a:r>
          </a:p>
          <a:p>
            <a:pPr lvl="1"/>
            <a:r>
              <a:rPr lang="en-US" sz="2000" dirty="0"/>
              <a:t>Per Block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Array Index Calculation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int i = 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* 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+ 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2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2133600"/>
            <a:ext cx="914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a[0]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981200" y="2133600"/>
            <a:ext cx="914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a[63]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895600" y="2133600"/>
            <a:ext cx="9144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a[64]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343400" y="2133600"/>
            <a:ext cx="9144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a[127]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257800" y="2133600"/>
            <a:ext cx="914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a[128]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629400" y="2133600"/>
            <a:ext cx="914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Courier New" pitchFamily="49" charset="0"/>
              </a:rPr>
              <a:t>a[191]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543800" y="2133600"/>
            <a:ext cx="9144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Courier New" pitchFamily="49" charset="0"/>
              </a:rPr>
              <a:t>a[192]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533400" y="1905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971800" y="19050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5257800" y="19050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14400" y="1447800"/>
            <a:ext cx="1704313" cy="36933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blockIdx.x</a:t>
            </a:r>
            <a:r>
              <a:rPr lang="en-US" b="1" dirty="0"/>
              <a:t> </a:t>
            </a:r>
            <a:r>
              <a:rPr lang="en-US" b="1" dirty="0" smtClean="0"/>
              <a:t>= 0</a:t>
            </a:r>
            <a:endParaRPr lang="en-US" b="1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371850" y="1447800"/>
            <a:ext cx="1768433" cy="36933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blockIdx.x</a:t>
            </a:r>
            <a:r>
              <a:rPr lang="en-US" b="1" dirty="0"/>
              <a:t> </a:t>
            </a:r>
            <a:r>
              <a:rPr lang="en-US" b="1" dirty="0" smtClean="0"/>
              <a:t> = 1</a:t>
            </a:r>
            <a:endParaRPr lang="en-US" b="1" dirty="0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505450" y="1447800"/>
            <a:ext cx="1768433" cy="36933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blockIdx.x</a:t>
            </a:r>
            <a:r>
              <a:rPr lang="en-US" b="1" dirty="0"/>
              <a:t> </a:t>
            </a:r>
            <a:r>
              <a:rPr lang="en-US" b="1" dirty="0" smtClean="0"/>
              <a:t> = 2</a:t>
            </a:r>
            <a:endParaRPr lang="en-US" b="1" dirty="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 rot="-2970295">
            <a:off x="-188118" y="3434556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0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 rot="-2970295">
            <a:off x="1313657" y="3461543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63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 rot="-2970295">
            <a:off x="2251869" y="3467894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0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 rot="-2970295">
            <a:off x="3753644" y="3496469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63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 rot="-2970295">
            <a:off x="4690269" y="3467894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0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 rot="-2970295">
            <a:off x="6192044" y="3496469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63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 rot="-2970295">
            <a:off x="6976269" y="3391694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threadIdx.x 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69925" y="47244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 = 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981200" y="4724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 = 63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3108325" y="4724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 = 64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4419600" y="4724400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 = 127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470525" y="4724400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 = 128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781800" y="4724400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/>
              <a:t> = </a:t>
            </a:r>
            <a:r>
              <a:rPr lang="en-US" b="1" dirty="0" smtClean="0"/>
              <a:t>191</a:t>
            </a:r>
            <a:endParaRPr lang="en-US" b="1" dirty="0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696200" y="4738688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/>
              <a:t> = </a:t>
            </a:r>
            <a:r>
              <a:rPr lang="en-US" b="1" dirty="0" smtClean="0"/>
              <a:t>192</a:t>
            </a:r>
            <a:endParaRPr lang="en-US" b="1" dirty="0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2362200" y="5715000"/>
            <a:ext cx="3786188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Assuming blockDim.x = 64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Generic Unique Thread and Block Index Calculations #1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1D Grid / 1D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/>
              <a:t>1D Grid / 2D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/>
              <a:t>1D Grid / 3D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blockDim.z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threadIdx.z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 New" pitchFamily="49" charset="0"/>
              </a:rPr>
              <a:t>Source: </a:t>
            </a:r>
            <a:r>
              <a:rPr lang="en-US" sz="1600" dirty="0">
                <a:latin typeface="Courier New" pitchFamily="49" charset="0"/>
              </a:rPr>
              <a:t>http://forums.nvidia.com/lofiversion/index.php?t82040.html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Generic Unique Thread and Block Index Calculations #2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2D Grid / 1D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gridDim.x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/>
              <a:t>2D Grid / 2D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gridDim.x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/>
              <a:t>2D Grid / 3D Blocks: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blockIdx.y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gridDim.x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UniqueThreadIndex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UniqueBlockIndex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blockDim.z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threadIdx.z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blockDim.z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threadIdx.y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err="1"/>
              <a:t>UniqueThreadIndex</a:t>
            </a:r>
            <a:r>
              <a:rPr lang="en-US" sz="2000" b="1" dirty="0"/>
              <a:t> means unique per grid.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naturally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Function Declarations</a:t>
            </a:r>
          </a:p>
        </p:txBody>
      </p:sp>
      <p:sp>
        <p:nvSpPr>
          <p:cNvPr id="36964" name="Rectangle 10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657600"/>
            <a:ext cx="8991600" cy="32004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__global__ </a:t>
            </a:r>
            <a:r>
              <a:rPr lang="en-US" sz="2800" dirty="0"/>
              <a:t>defines a kernel function</a:t>
            </a:r>
          </a:p>
          <a:p>
            <a:pPr lvl="1"/>
            <a:r>
              <a:rPr lang="en-US" sz="2400" dirty="0"/>
              <a:t>Must return void</a:t>
            </a:r>
          </a:p>
          <a:p>
            <a:pPr lvl="1"/>
            <a:r>
              <a:rPr lang="en-US" sz="2400" dirty="0"/>
              <a:t>Can only call __device__ functions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__device__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__host__ </a:t>
            </a:r>
            <a:r>
              <a:rPr lang="en-US" sz="2800" dirty="0"/>
              <a:t>can be used </a:t>
            </a:r>
            <a:r>
              <a:rPr lang="en-US" sz="2800" dirty="0" smtClean="0"/>
              <a:t>together</a:t>
            </a:r>
          </a:p>
          <a:p>
            <a:pPr lvl="1"/>
            <a:r>
              <a:rPr lang="en-US" sz="2400" dirty="0" smtClean="0"/>
              <a:t>Two difference versions generated</a:t>
            </a:r>
            <a:endParaRPr lang="en-US" sz="2400" dirty="0"/>
          </a:p>
        </p:txBody>
      </p:sp>
      <p:graphicFrame>
        <p:nvGraphicFramePr>
          <p:cNvPr id="36967" name="Group 103"/>
          <p:cNvGraphicFramePr>
            <a:graphicFrameLocks noGrp="1"/>
          </p:cNvGraphicFramePr>
          <p:nvPr>
            <p:ph sz="half" idx="2"/>
          </p:nvPr>
        </p:nvGraphicFramePr>
        <p:xfrm>
          <a:off x="0" y="381000"/>
          <a:ext cx="9144000" cy="2971800"/>
        </p:xfrm>
        <a:graphic>
          <a:graphicData uri="http://schemas.openxmlformats.org/drawingml/2006/table">
            <a:tbl>
              <a:tblPr/>
              <a:tblGrid>
                <a:gridCol w="5638800"/>
                <a:gridCol w="1524000"/>
                <a:gridCol w="19812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Executed on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callable from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__device__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float DeviceFunc()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__global__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void  KernelFunc()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__host__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float HostFunc()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12033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__device__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x to a[i] multiple times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__device__ float addmany (float a, float b, int count)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	while (count--) a += b;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	return a;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__global__ darradd (float *da, float x, int N)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  int i = blockIdx.x * blockDim.x + threadIdx.x;</a:t>
            </a:r>
          </a:p>
          <a:p>
            <a:pPr>
              <a:buFontTx/>
              <a:buNone/>
            </a:pP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  if (i &lt; N) da[i] =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addmany (da[i], x, 10);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endParaRPr lang="en-US" sz="2400"/>
          </a:p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Kernel and Device Function Restrictions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__device__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functions cannot have their address taken</a:t>
            </a:r>
          </a:p>
          <a:p>
            <a:pPr lvl="1"/>
            <a:r>
              <a:rPr lang="en-US" sz="2000" dirty="0"/>
              <a:t>e.g., </a:t>
            </a:r>
            <a:r>
              <a:rPr lang="en-US" sz="2000" dirty="0">
                <a:latin typeface="Courier New" pitchFamily="49" charset="0"/>
              </a:rPr>
              <a:t>f = &amp;</a:t>
            </a:r>
            <a:r>
              <a:rPr lang="en-US" sz="2000" dirty="0" err="1">
                <a:latin typeface="Courier New" pitchFamily="49" charset="0"/>
              </a:rPr>
              <a:t>addmany</a:t>
            </a:r>
            <a:r>
              <a:rPr lang="en-US" sz="2000" dirty="0">
                <a:latin typeface="Courier New" pitchFamily="49" charset="0"/>
              </a:rPr>
              <a:t>; *f(…);</a:t>
            </a:r>
          </a:p>
          <a:p>
            <a:pPr lvl="1"/>
            <a:endParaRPr lang="en-US" sz="2000" dirty="0">
              <a:latin typeface="Courier New" pitchFamily="49" charset="0"/>
            </a:endParaRPr>
          </a:p>
          <a:p>
            <a:r>
              <a:rPr lang="en-US" sz="2400" dirty="0"/>
              <a:t>For functions executed on the device:</a:t>
            </a:r>
          </a:p>
          <a:p>
            <a:pPr lvl="1"/>
            <a:r>
              <a:rPr lang="en-US" sz="2000" dirty="0"/>
              <a:t>No recursion</a:t>
            </a:r>
          </a:p>
          <a:p>
            <a:pPr marL="1085850" lvl="2"/>
            <a:r>
              <a:rPr lang="en-US" sz="1800" dirty="0" err="1">
                <a:latin typeface="Courier New" pitchFamily="49" charset="0"/>
              </a:rPr>
              <a:t>darradd</a:t>
            </a:r>
            <a:r>
              <a:rPr lang="en-US" sz="1800" dirty="0">
                <a:latin typeface="Courier New" pitchFamily="49" charset="0"/>
              </a:rPr>
              <a:t> (…)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{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darradd</a:t>
            </a:r>
            <a:r>
              <a:rPr lang="en-US" sz="1800" dirty="0">
                <a:latin typeface="Courier New" pitchFamily="49" charset="0"/>
              </a:rPr>
              <a:t> (…)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 marL="1085850" lvl="2"/>
            <a:r>
              <a:rPr lang="en-US" sz="1800" dirty="0" smtClean="0">
                <a:latin typeface="Courier New" pitchFamily="49" charset="0"/>
              </a:rPr>
              <a:t>This may be changing on newer versions</a:t>
            </a:r>
            <a:endParaRPr lang="en-US" sz="1800" dirty="0">
              <a:latin typeface="Courier New" pitchFamily="49" charset="0"/>
            </a:endParaRPr>
          </a:p>
          <a:p>
            <a:pPr lvl="1"/>
            <a:r>
              <a:rPr lang="en-US" sz="2000" dirty="0"/>
              <a:t>No static variable declarations inside the function</a:t>
            </a:r>
          </a:p>
          <a:p>
            <a:pPr marL="1085850" lvl="2"/>
            <a:r>
              <a:rPr lang="en-US" sz="1800" dirty="0" err="1">
                <a:latin typeface="Courier New" pitchFamily="49" charset="0"/>
              </a:rPr>
              <a:t>darradd</a:t>
            </a:r>
            <a:r>
              <a:rPr lang="en-US" sz="1800" dirty="0">
                <a:latin typeface="Courier New" pitchFamily="49" charset="0"/>
              </a:rPr>
              <a:t> (…)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{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	static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canthavethis</a:t>
            </a:r>
            <a:r>
              <a:rPr lang="en-US" sz="1800" dirty="0">
                <a:latin typeface="Courier New" pitchFamily="49" charset="0"/>
              </a:rPr>
              <a:t>;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}</a:t>
            </a:r>
          </a:p>
          <a:p>
            <a:pPr marL="1085850" lvl="2"/>
            <a:endParaRPr lang="en-US" sz="1800" dirty="0"/>
          </a:p>
          <a:p>
            <a:pPr lvl="1"/>
            <a:r>
              <a:rPr lang="en-US" sz="2000" dirty="0"/>
              <a:t>No variable number of arguments</a:t>
            </a:r>
          </a:p>
          <a:p>
            <a:pPr marL="1085850" lvl="2"/>
            <a:r>
              <a:rPr lang="en-US" sz="1800" dirty="0"/>
              <a:t>e.g., something like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 (…)</a:t>
            </a:r>
            <a:br>
              <a:rPr lang="en-US" sz="1800" dirty="0">
                <a:latin typeface="Courier New" pitchFamily="49" charset="0"/>
              </a:rPr>
            </a:br>
            <a:endParaRPr lang="en-US" sz="16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err="1"/>
              <a:t>a_d</a:t>
            </a:r>
            <a:r>
              <a:rPr lang="en-US" dirty="0"/>
              <a:t>));</a:t>
            </a:r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Programmer managed Scratchpad memory</a:t>
            </a:r>
          </a:p>
          <a:p>
            <a:pPr lvl="1"/>
            <a:r>
              <a:rPr lang="en-US" dirty="0" smtClean="0"/>
              <a:t>Bring data in from global memory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16KB or 36KB/banked</a:t>
            </a:r>
            <a:endParaRPr lang="en-US" dirty="0" smtClean="0"/>
          </a:p>
          <a:p>
            <a:pPr lvl="1"/>
            <a:r>
              <a:rPr lang="en-US" dirty="0" smtClean="0"/>
              <a:t>Accessed in parallel by </a:t>
            </a:r>
            <a:r>
              <a:rPr lang="en-US" dirty="0" smtClean="0"/>
              <a:t>32 </a:t>
            </a:r>
            <a:r>
              <a:rPr lang="en-US" dirty="0" smtClean="0"/>
              <a:t>threads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“shared memory”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Programmer needs to:</a:t>
            </a:r>
          </a:p>
          <a:p>
            <a:pPr lvl="1"/>
            <a:r>
              <a:rPr lang="en-US" dirty="0" smtClean="0"/>
              <a:t>Decide what to bring and when</a:t>
            </a:r>
          </a:p>
          <a:p>
            <a:pPr lvl="1"/>
            <a:r>
              <a:rPr lang="en-US" dirty="0" smtClean="0"/>
              <a:t>Decide which thread accesses what and when</a:t>
            </a:r>
          </a:p>
          <a:p>
            <a:pPr lvl="1"/>
            <a:r>
              <a:rPr lang="en-US" dirty="0" smtClean="0"/>
              <a:t>Coordination paramount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memory accesses</a:t>
            </a:r>
          </a:p>
          <a:p>
            <a:pPr lvl="1"/>
            <a:r>
              <a:rPr lang="en-US" dirty="0" smtClean="0"/>
              <a:t>32 threads access memory together</a:t>
            </a:r>
          </a:p>
          <a:p>
            <a:pPr lvl="1"/>
            <a:r>
              <a:rPr lang="en-US" dirty="0" smtClean="0"/>
              <a:t>Can coalesce into a single reference</a:t>
            </a:r>
          </a:p>
          <a:p>
            <a:pPr lvl="1"/>
            <a:r>
              <a:rPr lang="en-US" dirty="0" smtClean="0"/>
              <a:t>E.g., a[</a:t>
            </a:r>
            <a:r>
              <a:rPr lang="en-US" dirty="0" err="1" smtClean="0"/>
              <a:t>threadID</a:t>
            </a:r>
            <a:r>
              <a:rPr lang="en-US" dirty="0" smtClean="0"/>
              <a:t>] works well</a:t>
            </a:r>
          </a:p>
          <a:p>
            <a:endParaRPr lang="en-US" dirty="0" smtClean="0"/>
          </a:p>
          <a:p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32 threads run together</a:t>
            </a:r>
          </a:p>
          <a:p>
            <a:pPr lvl="1"/>
            <a:r>
              <a:rPr lang="en-US" dirty="0" smtClean="0"/>
              <a:t>If they diverge there is a performance penalty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Texture cache</a:t>
            </a:r>
          </a:p>
          <a:p>
            <a:pPr lvl="1"/>
            <a:r>
              <a:rPr lang="en-US" dirty="0" smtClean="0"/>
              <a:t>When you think there is locality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do FP</a:t>
            </a:r>
          </a:p>
          <a:p>
            <a:pPr lvl="1"/>
            <a:r>
              <a:rPr lang="en-US" dirty="0" smtClean="0"/>
              <a:t>Mostly OK some minor discrepancies</a:t>
            </a:r>
          </a:p>
          <a:p>
            <a:r>
              <a:rPr lang="en-US" dirty="0" smtClean="0"/>
              <a:t>Can do DP </a:t>
            </a:r>
          </a:p>
          <a:p>
            <a:pPr lvl="1"/>
            <a:r>
              <a:rPr lang="en-US" dirty="0" smtClean="0"/>
              <a:t>1/8 the bandwidth</a:t>
            </a:r>
          </a:p>
          <a:p>
            <a:pPr lvl="1"/>
            <a:r>
              <a:rPr lang="en-US" dirty="0" smtClean="0"/>
              <a:t>Better on newer hardware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Mixed methods</a:t>
            </a:r>
          </a:p>
          <a:p>
            <a:pPr lvl="1"/>
            <a:r>
              <a:rPr lang="en-US" dirty="0" smtClean="0"/>
              <a:t>Break numbers into two single-precision values</a:t>
            </a:r>
          </a:p>
          <a:p>
            <a:endParaRPr lang="en-US" dirty="0" smtClean="0"/>
          </a:p>
          <a:p>
            <a:r>
              <a:rPr lang="en-US" dirty="0" smtClean="0"/>
              <a:t>Must carefully check for stability/correctness</a:t>
            </a:r>
          </a:p>
          <a:p>
            <a:r>
              <a:rPr lang="en-US" dirty="0" smtClean="0"/>
              <a:t>Will get better w/ next generation hardware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GPUs really that much faster than CPUs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50x – 200x speedups typically reported</a:t>
            </a:r>
          </a:p>
          <a:p>
            <a:endParaRPr lang="en-US" dirty="0" smtClean="0"/>
          </a:p>
          <a:p>
            <a:r>
              <a:rPr lang="en-US" dirty="0" smtClean="0"/>
              <a:t>Recent work found</a:t>
            </a:r>
          </a:p>
          <a:p>
            <a:pPr lvl="1"/>
            <a:r>
              <a:rPr lang="en-US" dirty="0" smtClean="0"/>
              <a:t>Not enough effort goes into optimizing code for CPUs</a:t>
            </a:r>
          </a:p>
          <a:p>
            <a:pPr lvl="1"/>
            <a:r>
              <a:rPr lang="en-US" dirty="0" smtClean="0"/>
              <a:t>Intel paper (ISCA 2010)</a:t>
            </a:r>
          </a:p>
          <a:p>
            <a:pPr lvl="2"/>
            <a:r>
              <a:rPr lang="en-US" dirty="0" smtClean="0">
                <a:hlinkClick r:id="rId2"/>
              </a:rPr>
              <a:t>http://portal.acm.org/ft_gateway.cfm?id=1816021&amp;type=pdf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The learning curve and expertise needed for CPUs is much larger</a:t>
            </a:r>
          </a:p>
          <a:p>
            <a:pPr lvl="1"/>
            <a:r>
              <a:rPr lang="en-US" dirty="0" smtClean="0"/>
              <a:t>Then, so is the potential and flexibility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Predefined Vector Datatypes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be used both in host and in device code.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[u]char[1..4], [u]short[1..4], [u]int[1..4], [u]long[1..4], float[1..4]</a:t>
            </a:r>
          </a:p>
          <a:p>
            <a:pPr>
              <a:lnSpc>
                <a:spcPct val="90000"/>
              </a:lnSpc>
            </a:pPr>
            <a:r>
              <a:rPr lang="en-US"/>
              <a:t>Structures accessed with </a:t>
            </a:r>
            <a:r>
              <a:rPr lang="en-US" b="1">
                <a:latin typeface="Courier New" pitchFamily="49" charset="0"/>
              </a:rPr>
              <a:t>.x, .y, .z, .w</a:t>
            </a:r>
            <a:r>
              <a:rPr lang="en-US"/>
              <a:t> fields</a:t>
            </a:r>
          </a:p>
          <a:p>
            <a:pPr>
              <a:lnSpc>
                <a:spcPct val="90000"/>
              </a:lnSpc>
            </a:pPr>
            <a:r>
              <a:rPr lang="en-US"/>
              <a:t>default constructors, “</a:t>
            </a:r>
            <a:r>
              <a:rPr lang="en-US">
                <a:latin typeface="Courier New" pitchFamily="49" charset="0"/>
              </a:rPr>
              <a:t>make_TYPE (…)”: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float4 f4 = make_float4 (1f, 10f, 1.2f, 0.5f);</a:t>
            </a:r>
          </a:p>
          <a:p>
            <a:pPr>
              <a:lnSpc>
                <a:spcPct val="90000"/>
              </a:lnSpc>
            </a:pPr>
            <a:r>
              <a:rPr lang="en-US" b="1"/>
              <a:t>dim3</a:t>
            </a:r>
          </a:p>
          <a:p>
            <a:pPr lvl="1">
              <a:lnSpc>
                <a:spcPct val="90000"/>
              </a:lnSpc>
            </a:pPr>
            <a:r>
              <a:rPr lang="en-US"/>
              <a:t>type built on uint3</a:t>
            </a:r>
          </a:p>
          <a:p>
            <a:pPr lvl="1">
              <a:lnSpc>
                <a:spcPct val="90000"/>
              </a:lnSpc>
            </a:pPr>
            <a:r>
              <a:rPr lang="en-US"/>
              <a:t>Used to specify dimensions</a:t>
            </a:r>
          </a:p>
          <a:p>
            <a:pPr lvl="1">
              <a:lnSpc>
                <a:spcPct val="90000"/>
              </a:lnSpc>
            </a:pPr>
            <a:r>
              <a:rPr lang="en-US"/>
              <a:t>Default value is (1, 1, 1)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Execution Configuration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specify when calling a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__global__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function: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&lt;&lt;&lt; Dg, Db [, Ns [, S]] &gt;&gt;&gt;</a:t>
            </a:r>
          </a:p>
          <a:p>
            <a:r>
              <a:rPr lang="en-US" dirty="0"/>
              <a:t>where: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dim3 Dg</a:t>
            </a:r>
            <a:r>
              <a:rPr lang="en-US" dirty="0"/>
              <a:t>: grid dimensions in blocks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dim3 Db</a:t>
            </a:r>
            <a:r>
              <a:rPr lang="en-US" dirty="0"/>
              <a:t>: block dimensions in threads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size_t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Ns</a:t>
            </a:r>
            <a:r>
              <a:rPr lang="en-US" b="1" dirty="0"/>
              <a:t>:</a:t>
            </a:r>
            <a:r>
              <a:rPr lang="en-US" dirty="0"/>
              <a:t> per block additional number of shared memory bytes to allocate </a:t>
            </a:r>
          </a:p>
          <a:p>
            <a:pPr lvl="2"/>
            <a:r>
              <a:rPr lang="en-US" dirty="0"/>
              <a:t>optional, defaults to 0</a:t>
            </a:r>
          </a:p>
          <a:p>
            <a:pPr lvl="2"/>
            <a:r>
              <a:rPr lang="en-US" dirty="0"/>
              <a:t>more on this much later on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cudaStream_t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S</a:t>
            </a:r>
            <a:r>
              <a:rPr lang="en-US" dirty="0"/>
              <a:t>: request stream(queue)</a:t>
            </a:r>
          </a:p>
          <a:p>
            <a:pPr lvl="2"/>
            <a:r>
              <a:rPr lang="en-US" dirty="0"/>
              <a:t>optional, default to 0. </a:t>
            </a:r>
          </a:p>
          <a:p>
            <a:pPr lvl="2"/>
            <a:r>
              <a:rPr lang="en-US" dirty="0"/>
              <a:t>Compute capability &gt;= 1.1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Sequential Execution Model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=0;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&lt; N;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++)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	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* fade;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27432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2593975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822575" y="4953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746375" y="2667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456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Flow of control / Thread</a:t>
            </a:r>
          </a:p>
          <a:p>
            <a:r>
              <a:rPr lang="en-US"/>
              <a:t>One instruction at the time</a:t>
            </a:r>
          </a:p>
          <a:p>
            <a:r>
              <a:rPr lang="en-US"/>
              <a:t>Optimizations possible at the machine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Built-in Variables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dim3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gridDim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Number of blocks per grid, in 2D (.z always 1)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uint3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blockIdx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Block ID, in 2D (</a:t>
            </a:r>
            <a:r>
              <a:rPr lang="en-US" dirty="0" err="1"/>
              <a:t>blockIdx.z</a:t>
            </a:r>
            <a:r>
              <a:rPr lang="en-US" dirty="0"/>
              <a:t> = 1 always)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dim3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blockDim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Number of threads per block, in 3D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uint3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threadIdx</a:t>
            </a:r>
            <a:endParaRPr lang="en-US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Thread ID in block, in 3D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Execution Configuration Examples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1D grid / 1D blocks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		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dim3 gd(1024)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		dim3 bd(64)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  	akernel&lt;&lt;&lt;gd, bd&gt;&gt;&gt;(...)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		</a:t>
            </a: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gridDim.x = 1024, gridDim.y = 1,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		blockDim.x = 64, blockDim.y = 1, 	blockDim.z = 1  </a:t>
            </a:r>
          </a:p>
          <a:p>
            <a:r>
              <a:rPr lang="en-US" sz="2800"/>
              <a:t>2D grid / 3D blocks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		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dim3 gd(4, 128)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		dim3 bd(64, 16, 4)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  	akernel&lt;&lt;&lt;gd, bd&gt;&gt;&gt;(...)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		</a:t>
            </a: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gridDim.x = 4, gridDim.y = 128,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		blockDim.x = 64, blockDim.y = 16, 	blockDim.z = 4</a:t>
            </a:r>
            <a:endParaRPr lang="en-US" sz="240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80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Error Handling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Most cuda…() functions return a </a:t>
            </a:r>
            <a:r>
              <a:rPr lang="en-US" sz="2800">
                <a:latin typeface="Courier New" pitchFamily="49" charset="0"/>
              </a:rPr>
              <a:t>cudaError_t</a:t>
            </a:r>
          </a:p>
          <a:p>
            <a:pPr lvl="1"/>
            <a:r>
              <a:rPr lang="en-US" sz="2400"/>
              <a:t>If </a:t>
            </a:r>
            <a:r>
              <a:rPr lang="en-US" sz="2400">
                <a:latin typeface="Courier New" pitchFamily="49" charset="0"/>
              </a:rPr>
              <a:t>cudaSuccess</a:t>
            </a:r>
            <a:r>
              <a:rPr lang="en-US" sz="2400"/>
              <a:t>: Request completed without a problem</a:t>
            </a:r>
          </a:p>
          <a:p>
            <a:pPr lvl="1">
              <a:buFontTx/>
              <a:buNone/>
            </a:pPr>
            <a:endParaRPr lang="en-US" sz="2400"/>
          </a:p>
          <a:p>
            <a:r>
              <a:rPr lang="en-US" sz="2400">
                <a:latin typeface="Courier New" pitchFamily="49" charset="0"/>
              </a:rPr>
              <a:t>cudaGetLastError():</a:t>
            </a:r>
          </a:p>
          <a:p>
            <a:pPr lvl="1"/>
            <a:r>
              <a:rPr lang="en-US" sz="2000"/>
              <a:t>returns the last error to the CPU</a:t>
            </a:r>
          </a:p>
          <a:p>
            <a:pPr lvl="1"/>
            <a:r>
              <a:rPr lang="en-US" sz="2000"/>
              <a:t>Use with </a:t>
            </a:r>
            <a:r>
              <a:rPr lang="en-US" sz="2000">
                <a:latin typeface="Courier New" pitchFamily="49" charset="0"/>
              </a:rPr>
              <a:t>cudaThreadSynchronize():</a:t>
            </a:r>
          </a:p>
          <a:p>
            <a:pPr lvl="2">
              <a:buFontTx/>
              <a:buNone/>
            </a:pPr>
            <a:r>
              <a:rPr lang="en-US" sz="1800">
                <a:latin typeface="Courier New" pitchFamily="49" charset="0"/>
              </a:rPr>
              <a:t>cudaError_t code;</a:t>
            </a:r>
          </a:p>
          <a:p>
            <a:pPr lvl="2">
              <a:buFontTx/>
              <a:buNone/>
            </a:pPr>
            <a:r>
              <a:rPr lang="en-US" sz="1800">
                <a:latin typeface="Courier New" pitchFamily="49" charset="0"/>
              </a:rPr>
              <a:t>cudaThreadSynchronize ();</a:t>
            </a:r>
          </a:p>
          <a:p>
            <a:pPr lvl="2">
              <a:buFontTx/>
              <a:buNone/>
            </a:pPr>
            <a:r>
              <a:rPr lang="en-US" sz="1800">
                <a:latin typeface="Courier New" pitchFamily="49" charset="0"/>
              </a:rPr>
              <a:t>code = cudaGetLastError ();</a:t>
            </a:r>
          </a:p>
          <a:p>
            <a:pPr lvl="2">
              <a:buFontTx/>
              <a:buNone/>
            </a:pPr>
            <a:endParaRPr lang="en-US" sz="1800">
              <a:latin typeface="Courier New" pitchFamily="49" charset="0"/>
            </a:endParaRPr>
          </a:p>
          <a:p>
            <a:r>
              <a:rPr lang="en-US" sz="2400">
                <a:latin typeface="Courier New" pitchFamily="49" charset="0"/>
              </a:rPr>
              <a:t>char *cudaGetErrorString(cudaError_t code);</a:t>
            </a:r>
          </a:p>
          <a:p>
            <a:pPr lvl="1"/>
            <a:r>
              <a:rPr lang="en-US" sz="2000"/>
              <a:t>returns a human-readable description of the error code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Error Handling Utility Function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void </a:t>
            </a:r>
          </a:p>
          <a:p>
            <a:pPr>
              <a:buFontTx/>
              <a:buNone/>
            </a:pPr>
            <a:r>
              <a:rPr lang="en-US" sz="2400" dirty="0" err="1">
                <a:latin typeface="Courier New" pitchFamily="49" charset="0"/>
              </a:rPr>
              <a:t>cudaDie</a:t>
            </a:r>
            <a:r>
              <a:rPr lang="en-US" sz="2400" dirty="0">
                <a:latin typeface="Courier New" pitchFamily="49" charset="0"/>
              </a:rPr>
              <a:t> (const char *</a:t>
            </a:r>
            <a:r>
              <a:rPr lang="en-US" sz="2400" dirty="0" err="1">
                <a:latin typeface="Courier New" pitchFamily="49" charset="0"/>
              </a:rPr>
              <a:t>msg</a:t>
            </a:r>
            <a:r>
              <a:rPr lang="en-US" sz="24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</a:rPr>
              <a:t>cudaError_t</a:t>
            </a:r>
            <a:r>
              <a:rPr lang="en-US" sz="2400" dirty="0">
                <a:latin typeface="Courier New" pitchFamily="49" charset="0"/>
              </a:rPr>
              <a:t> err;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</a:rPr>
              <a:t>cudaThreadSynchronize</a:t>
            </a:r>
            <a:r>
              <a:rPr lang="en-US" sz="2400" dirty="0">
                <a:latin typeface="Courier New" pitchFamily="49" charset="0"/>
              </a:rPr>
              <a:t> ();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err = </a:t>
            </a:r>
            <a:r>
              <a:rPr lang="en-US" sz="2400" dirty="0" err="1">
                <a:latin typeface="Courier New" pitchFamily="49" charset="0"/>
              </a:rPr>
              <a:t>cudaGetLastError</a:t>
            </a:r>
            <a:r>
              <a:rPr lang="en-US" sz="2400" dirty="0"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    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if (err == </a:t>
            </a:r>
            <a:r>
              <a:rPr lang="en-US" sz="2400" dirty="0" err="1">
                <a:latin typeface="Courier New" pitchFamily="49" charset="0"/>
              </a:rPr>
              <a:t>cudaSuccess</a:t>
            </a:r>
            <a:r>
              <a:rPr lang="en-US" sz="2400" dirty="0">
                <a:latin typeface="Courier New" pitchFamily="49" charset="0"/>
              </a:rPr>
              <a:t>) return; 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</a:rPr>
              <a:t>fprintf</a:t>
            </a:r>
            <a:r>
              <a:rPr lang="en-US" sz="2400" dirty="0">
                <a:latin typeface="Courier New" pitchFamily="49" charset="0"/>
              </a:rPr>
              <a:t> (</a:t>
            </a:r>
            <a:r>
              <a:rPr lang="en-US" sz="2400" dirty="0" err="1">
                <a:latin typeface="Courier New" pitchFamily="49" charset="0"/>
              </a:rPr>
              <a:t>stderr</a:t>
            </a:r>
            <a:r>
              <a:rPr lang="en-US" sz="2400" dirty="0">
                <a:latin typeface="Courier New" pitchFamily="49" charset="0"/>
              </a:rPr>
              <a:t>, "CUDA error: %s: %s.\n", 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 	</a:t>
            </a:r>
            <a:r>
              <a:rPr lang="en-US" sz="2400" dirty="0" err="1">
                <a:latin typeface="Courier New" pitchFamily="49" charset="0"/>
              </a:rPr>
              <a:t>msg</a:t>
            </a:r>
            <a:r>
              <a:rPr lang="en-US" sz="2400" dirty="0">
                <a:latin typeface="Courier New" pitchFamily="49" charset="0"/>
              </a:rPr>
              <a:t>, 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 	</a:t>
            </a:r>
            <a:r>
              <a:rPr lang="en-US" sz="2400" dirty="0" err="1">
                <a:latin typeface="Courier New" pitchFamily="49" charset="0"/>
              </a:rPr>
              <a:t>cudaGetErrorString</a:t>
            </a:r>
            <a:r>
              <a:rPr lang="en-US" sz="2400" dirty="0">
                <a:latin typeface="Courier New" pitchFamily="49" charset="0"/>
              </a:rPr>
              <a:t> (err));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	exit(EXIT_FAILURE);</a:t>
            </a:r>
          </a:p>
          <a:p>
            <a:pPr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</a:p>
          <a:p>
            <a:r>
              <a:rPr lang="en-US" sz="1400" dirty="0"/>
              <a:t>adapted from: </a:t>
            </a:r>
            <a:r>
              <a:rPr lang="en-US" sz="1600" dirty="0">
                <a:latin typeface="Courier New" pitchFamily="49" charset="0"/>
              </a:rPr>
              <a:t>http://www.ddj.com/hpc-high-performance-computing/207603131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Error Handling Macros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CUDA_SAFE_CALL ( some </a:t>
            </a:r>
            <a:r>
              <a:rPr lang="en-US" dirty="0" err="1"/>
              <a:t>cuda</a:t>
            </a:r>
            <a:r>
              <a:rPr lang="en-US" dirty="0"/>
              <a:t> call )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000" b="1" dirty="0">
                <a:latin typeface="Courier New" pitchFamily="49" charset="0"/>
              </a:rPr>
              <a:t>CUDA_SAFE_CALL (</a:t>
            </a:r>
            <a:r>
              <a:rPr lang="en-US" sz="2000" dirty="0" err="1">
                <a:latin typeface="Courier New" pitchFamily="49" charset="0"/>
              </a:rPr>
              <a:t>cudaMemcpy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a_h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a_d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arr_size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cudaMemcpyDeviceToHost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b="1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000" dirty="0" smtClean="0"/>
              <a:t>Prints error and exits on error </a:t>
            </a:r>
          </a:p>
          <a:p>
            <a:endParaRPr lang="en-US" sz="2000" dirty="0"/>
          </a:p>
          <a:p>
            <a:r>
              <a:rPr lang="en-US" sz="2000" dirty="0" smtClean="0"/>
              <a:t>Must </a:t>
            </a:r>
            <a:r>
              <a:rPr lang="en-US" sz="2000" dirty="0"/>
              <a:t>define </a:t>
            </a:r>
            <a:r>
              <a:rPr lang="en-US" sz="2000" b="1" dirty="0"/>
              <a:t>#define _DEBUG</a:t>
            </a:r>
          </a:p>
          <a:p>
            <a:pPr lvl="1"/>
            <a:r>
              <a:rPr lang="en-US" sz="1800" dirty="0"/>
              <a:t>No </a:t>
            </a:r>
            <a:r>
              <a:rPr lang="en-US" sz="1800" dirty="0" smtClean="0"/>
              <a:t>checking code </a:t>
            </a:r>
            <a:r>
              <a:rPr lang="en-US" sz="1800" dirty="0"/>
              <a:t>emitted when undefined: Performance </a:t>
            </a:r>
          </a:p>
          <a:p>
            <a:r>
              <a:rPr lang="en-US" sz="2000" dirty="0"/>
              <a:t>Use </a:t>
            </a:r>
            <a:r>
              <a:rPr lang="en-US" sz="2000" b="1" dirty="0"/>
              <a:t>make </a:t>
            </a:r>
            <a:r>
              <a:rPr lang="en-US" sz="2000" b="1" dirty="0" err="1"/>
              <a:t>dbg</a:t>
            </a:r>
            <a:r>
              <a:rPr lang="en-US" sz="2000" b="1" dirty="0"/>
              <a:t>=1</a:t>
            </a:r>
            <a:r>
              <a:rPr lang="en-US" sz="2000" dirty="0"/>
              <a:t> under </a:t>
            </a:r>
            <a:r>
              <a:rPr lang="en-US" sz="2000" dirty="0" smtClean="0"/>
              <a:t>NVIDIA_CUDA_SDK</a:t>
            </a:r>
          </a:p>
          <a:p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Measuring Time -- gettimeofday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Unix-based: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#include &lt;sys/</a:t>
            </a:r>
            <a:r>
              <a:rPr lang="en-US" sz="2000" dirty="0" err="1">
                <a:latin typeface="Courier New" pitchFamily="49" charset="0"/>
              </a:rPr>
              <a:t>time.h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#include &lt;</a:t>
            </a:r>
            <a:r>
              <a:rPr lang="en-US" sz="2000" dirty="0" err="1">
                <a:latin typeface="Courier New" pitchFamily="49" charset="0"/>
              </a:rPr>
              <a:t>time.h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timeval</a:t>
            </a:r>
            <a:r>
              <a:rPr lang="en-US" sz="2000" dirty="0">
                <a:latin typeface="Courier New" pitchFamily="49" charset="0"/>
              </a:rPr>
              <a:t> start, end;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</a:rPr>
              <a:t>gettimeofday</a:t>
            </a:r>
            <a:r>
              <a:rPr lang="en-US" sz="2000" dirty="0">
                <a:latin typeface="Courier New" pitchFamily="49" charset="0"/>
              </a:rPr>
              <a:t> (&amp;start, NULL);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WHAT WE ARE INTERESTED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</a:rPr>
              <a:t>gettimeofday</a:t>
            </a:r>
            <a:r>
              <a:rPr lang="en-US" sz="2000" dirty="0">
                <a:latin typeface="Courier New" pitchFamily="49" charset="0"/>
              </a:rPr>
              <a:t> (&amp;end, NULL);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timeCpu</a:t>
            </a:r>
            <a:r>
              <a:rPr lang="en-US" sz="2000" dirty="0">
                <a:latin typeface="Courier New" pitchFamily="49" charset="0"/>
              </a:rPr>
              <a:t> = (float)(</a:t>
            </a:r>
            <a:r>
              <a:rPr lang="en-US" sz="2000" dirty="0" err="1">
                <a:latin typeface="Courier New" pitchFamily="49" charset="0"/>
              </a:rPr>
              <a:t>end.tv_sec</a:t>
            </a:r>
            <a:r>
              <a:rPr lang="en-US" sz="2000" dirty="0">
                <a:latin typeface="Courier New" pitchFamily="49" charset="0"/>
              </a:rPr>
              <a:t> - </a:t>
            </a:r>
            <a:r>
              <a:rPr lang="en-US" sz="2000" dirty="0" err="1">
                <a:latin typeface="Courier New" pitchFamily="49" charset="0"/>
              </a:rPr>
              <a:t>start.tv_sec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if (</a:t>
            </a:r>
            <a:r>
              <a:rPr lang="en-US" sz="2000" dirty="0" err="1">
                <a:latin typeface="Courier New" pitchFamily="49" charset="0"/>
              </a:rPr>
              <a:t>end.tv_usec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start.tv_usec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timeCpu</a:t>
            </a:r>
            <a:r>
              <a:rPr lang="en-US" sz="2000" dirty="0">
                <a:latin typeface="Courier New" pitchFamily="49" charset="0"/>
              </a:rPr>
              <a:t> -= 1.0;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timeCpu</a:t>
            </a:r>
            <a:r>
              <a:rPr lang="en-US" sz="2000" dirty="0">
                <a:latin typeface="Courier New" pitchFamily="49" charset="0"/>
              </a:rPr>
              <a:t> += (double)(1000000.0 + </a:t>
            </a:r>
            <a:r>
              <a:rPr lang="en-US" sz="2000" dirty="0" err="1">
                <a:latin typeface="Courier New" pitchFamily="49" charset="0"/>
              </a:rPr>
              <a:t>end.tv_usec</a:t>
            </a:r>
            <a:r>
              <a:rPr lang="en-US" sz="2000" dirty="0">
                <a:latin typeface="Courier New" pitchFamily="49" charset="0"/>
              </a:rPr>
              <a:t> - 	</a:t>
            </a:r>
            <a:r>
              <a:rPr lang="en-US" sz="2000" dirty="0" err="1">
                <a:latin typeface="Courier New" pitchFamily="49" charset="0"/>
              </a:rPr>
              <a:t>start.tv_usec</a:t>
            </a:r>
            <a:r>
              <a:rPr lang="en-US" sz="2000" dirty="0">
                <a:latin typeface="Courier New" pitchFamily="49" charset="0"/>
              </a:rPr>
              <a:t>)/1000000.0;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}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timeCpu</a:t>
            </a:r>
            <a:r>
              <a:rPr lang="en-US" sz="2000" dirty="0">
                <a:latin typeface="Courier New" pitchFamily="49" charset="0"/>
              </a:rPr>
              <a:t> += (double)(</a:t>
            </a:r>
            <a:r>
              <a:rPr lang="en-US" sz="2000" dirty="0" err="1">
                <a:latin typeface="Courier New" pitchFamily="49" charset="0"/>
              </a:rPr>
              <a:t>end.tv_usec</a:t>
            </a:r>
            <a:r>
              <a:rPr lang="en-US" sz="2000" dirty="0">
                <a:latin typeface="Courier New" pitchFamily="49" charset="0"/>
              </a:rPr>
              <a:t> - </a:t>
            </a:r>
            <a:r>
              <a:rPr lang="en-US" sz="2000" dirty="0" err="1">
                <a:latin typeface="Courier New" pitchFamily="49" charset="0"/>
              </a:rPr>
              <a:t>start.tv_usec</a:t>
            </a:r>
            <a:r>
              <a:rPr lang="en-US" sz="2000" dirty="0">
                <a:latin typeface="Courier New" pitchFamily="49" charset="0"/>
              </a:rPr>
              <a:t>)/1000000.0;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Using CUDA clock ()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</a:rPr>
              <a:t>clock_t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 clock ();</a:t>
            </a:r>
          </a:p>
          <a:p>
            <a:r>
              <a:rPr lang="en-US" sz="2000" dirty="0"/>
              <a:t>Can be used in device code</a:t>
            </a:r>
          </a:p>
          <a:p>
            <a:r>
              <a:rPr lang="en-US" sz="2000" dirty="0"/>
              <a:t>returns </a:t>
            </a:r>
            <a:r>
              <a:rPr lang="en-US" sz="2000" dirty="0" smtClean="0"/>
              <a:t>a counter value</a:t>
            </a:r>
          </a:p>
          <a:p>
            <a:pPr lvl="1"/>
            <a:r>
              <a:rPr lang="en-US" sz="1600" dirty="0" smtClean="0"/>
              <a:t>One per multiprocessor / incremented </a:t>
            </a:r>
            <a:r>
              <a:rPr lang="en-US" sz="1600" dirty="0"/>
              <a:t>every clock cycle</a:t>
            </a:r>
          </a:p>
          <a:p>
            <a:r>
              <a:rPr lang="en-US" sz="2000" dirty="0"/>
              <a:t>Sample at the beginning and end </a:t>
            </a:r>
            <a:r>
              <a:rPr lang="en-US" sz="2000" dirty="0" smtClean="0"/>
              <a:t>of the code</a:t>
            </a:r>
            <a:endParaRPr lang="en-US" sz="2000" dirty="0"/>
          </a:p>
          <a:p>
            <a:r>
              <a:rPr lang="en-US" sz="2000" dirty="0"/>
              <a:t>upper bound since threads are time-sliced</a:t>
            </a:r>
          </a:p>
          <a:p>
            <a:r>
              <a:rPr lang="en-US" sz="2000" dirty="0" err="1">
                <a:latin typeface="Courier New" pitchFamily="49" charset="0"/>
              </a:rPr>
              <a:t>uint</a:t>
            </a:r>
            <a:r>
              <a:rPr lang="en-US" sz="2000" dirty="0">
                <a:latin typeface="Courier New" pitchFamily="49" charset="0"/>
              </a:rPr>
              <a:t> start = clock();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... compute (less than 3 sec) ....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 err="1">
                <a:latin typeface="Courier New" pitchFamily="49" charset="0"/>
              </a:rPr>
              <a:t>uint</a:t>
            </a:r>
            <a:r>
              <a:rPr lang="en-US" sz="2000" dirty="0">
                <a:latin typeface="Courier New" pitchFamily="49" charset="0"/>
              </a:rPr>
              <a:t> end = clock();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if (end &gt; start)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 time = end - start;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else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 time = end + (0xffffffff - start)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r>
              <a:rPr lang="en-US" sz="2400" dirty="0"/>
              <a:t>Look at the clock example under projects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in SDK</a:t>
            </a:r>
          </a:p>
          <a:p>
            <a:r>
              <a:rPr lang="en-US" sz="2400" dirty="0"/>
              <a:t>Using takes some effort</a:t>
            </a:r>
          </a:p>
          <a:p>
            <a:pPr lvl="1"/>
            <a:r>
              <a:rPr lang="en-US" sz="2000" dirty="0"/>
              <a:t>Every thread measures start and end</a:t>
            </a:r>
          </a:p>
          <a:p>
            <a:pPr lvl="1"/>
            <a:r>
              <a:rPr lang="en-US" sz="2000" dirty="0"/>
              <a:t>Then must find min start and max end</a:t>
            </a:r>
          </a:p>
          <a:p>
            <a:pPr lvl="1"/>
            <a:r>
              <a:rPr lang="en-US" sz="2000" dirty="0" smtClean="0"/>
              <a:t>Cycle accurate</a:t>
            </a:r>
            <a:endParaRPr lang="en-US" sz="20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Using cutTimer…() library calls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#include &lt;cuda.h&gt;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#include &lt;cutil.h&gt;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unsigned int htimer;</a:t>
            </a:r>
          </a:p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cutCreateTimer (&amp;htimer);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CudaThreadSynchronize ();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cutStartTimer(htimer);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WHAT WE ARE INTERESTED IN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cudaThreadSynchronize ();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cutStopTimer(htimer);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printf (“time: %f\n", </a:t>
            </a:r>
            <a:r>
              <a:rPr lang="en-US" sz="2400" b="1">
                <a:latin typeface="Courier New" pitchFamily="49" charset="0"/>
              </a:rPr>
              <a:t>cutGetTimerValue(htimer)</a:t>
            </a:r>
            <a:r>
              <a:rPr lang="en-US" sz="240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Code Overview: Host side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610600" cy="64770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#include &lt;</a:t>
            </a:r>
            <a:r>
              <a:rPr lang="en-US" sz="1400" dirty="0" err="1">
                <a:latin typeface="Courier New" pitchFamily="49" charset="0"/>
              </a:rPr>
              <a:t>cuda.h</a:t>
            </a:r>
            <a:r>
              <a:rPr lang="en-US" sz="1400" dirty="0">
                <a:latin typeface="Courier New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#include &lt;</a:t>
            </a:r>
            <a:r>
              <a:rPr lang="en-US" sz="1400" dirty="0" err="1">
                <a:latin typeface="Courier New" pitchFamily="49" charset="0"/>
              </a:rPr>
              <a:t>cutil.h</a:t>
            </a:r>
            <a:r>
              <a:rPr lang="en-US" sz="1400" dirty="0">
                <a:latin typeface="Courier New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unsigned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htimer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float *ha, *</a:t>
            </a:r>
            <a:r>
              <a:rPr lang="en-US" sz="1400" dirty="0" err="1">
                <a:latin typeface="Courier New" pitchFamily="49" charset="0"/>
              </a:rPr>
              <a:t>da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main 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argc</a:t>
            </a:r>
            <a:r>
              <a:rPr lang="en-US" sz="1400" dirty="0">
                <a:latin typeface="Courier New" pitchFamily="49" charset="0"/>
              </a:rPr>
              <a:t>, char *</a:t>
            </a:r>
            <a:r>
              <a:rPr lang="en-US" sz="1400" dirty="0" err="1">
                <a:latin typeface="Courier New" pitchFamily="49" charset="0"/>
              </a:rPr>
              <a:t>argv</a:t>
            </a:r>
            <a:r>
              <a:rPr lang="en-US" sz="1400" dirty="0">
                <a:latin typeface="Courier New" pitchFamily="49" charset="0"/>
              </a:rPr>
              <a:t>[]) {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N = </a:t>
            </a:r>
            <a:r>
              <a:rPr lang="en-US" sz="1400" dirty="0" err="1">
                <a:latin typeface="Courier New" pitchFamily="49" charset="0"/>
              </a:rPr>
              <a:t>atoi</a:t>
            </a:r>
            <a:r>
              <a:rPr lang="en-US" sz="1400" dirty="0">
                <a:latin typeface="Courier New" pitchFamily="49" charset="0"/>
              </a:rPr>
              <a:t> (</a:t>
            </a:r>
            <a:r>
              <a:rPr lang="en-US" sz="1400" dirty="0" err="1">
                <a:latin typeface="Courier New" pitchFamily="49" charset="0"/>
              </a:rPr>
              <a:t>argv</a:t>
            </a:r>
            <a:r>
              <a:rPr lang="en-US" sz="1400" dirty="0">
                <a:latin typeface="Courier New" pitchFamily="49" charset="0"/>
              </a:rPr>
              <a:t>[1]);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  ha = (float *) </a:t>
            </a:r>
            <a:r>
              <a:rPr lang="en-US" sz="1400" dirty="0" err="1">
                <a:latin typeface="Courier New" pitchFamily="49" charset="0"/>
              </a:rPr>
              <a:t>malloc</a:t>
            </a:r>
            <a:r>
              <a:rPr lang="en-US" sz="1400" dirty="0">
                <a:latin typeface="Courier New" pitchFamily="49" charset="0"/>
              </a:rPr>
              <a:t> (</a:t>
            </a:r>
            <a:r>
              <a:rPr lang="en-US" sz="1400" dirty="0" err="1">
                <a:latin typeface="Courier New" pitchFamily="49" charset="0"/>
              </a:rPr>
              <a:t>sizeof</a:t>
            </a:r>
            <a:r>
              <a:rPr lang="en-US" sz="1400" dirty="0"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ha[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cutCreateTimer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 (&amp;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htimer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cudaMalloc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((void **) &amp;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da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,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sizeof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cudaMemCpy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((void *)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da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, (void *) ha,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sizeof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(float) * N,   			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cudaMemcpyHostToDevice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); </a:t>
            </a:r>
          </a:p>
          <a:p>
            <a:pPr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</a:rPr>
              <a:t>blocks = (N + </a:t>
            </a:r>
            <a:r>
              <a:rPr lang="en-US" sz="1400" dirty="0" err="1" smtClean="0">
                <a:latin typeface="Courier New" pitchFamily="49" charset="0"/>
              </a:rPr>
              <a:t>threads_block</a:t>
            </a:r>
            <a:r>
              <a:rPr lang="en-US" sz="1400" dirty="0" smtClean="0">
                <a:latin typeface="Courier New" pitchFamily="49" charset="0"/>
              </a:rPr>
              <a:t> – 1) / </a:t>
            </a:r>
            <a:r>
              <a:rPr lang="en-US" sz="1400" dirty="0" err="1" smtClean="0">
                <a:latin typeface="Courier New" pitchFamily="49" charset="0"/>
              </a:rPr>
              <a:t>threads_block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cudaThreadSynchronize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cutStartTimer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htimer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hlink"/>
                </a:solidFill>
                <a:latin typeface="Courier New" pitchFamily="49" charset="0"/>
              </a:rPr>
              <a:t>darradd</a:t>
            </a:r>
            <a:r>
              <a:rPr lang="en-US" sz="14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&lt;&lt;&lt;blocks, </a:t>
            </a:r>
            <a:r>
              <a:rPr lang="en-US" sz="1400" b="1" dirty="0" err="1">
                <a:solidFill>
                  <a:schemeClr val="hlink"/>
                </a:solidFill>
                <a:latin typeface="Courier New" pitchFamily="49" charset="0"/>
              </a:rPr>
              <a:t>threads_block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&gt;&gt; (</a:t>
            </a:r>
            <a:r>
              <a:rPr lang="en-US" sz="1400" b="1" dirty="0" err="1">
                <a:solidFill>
                  <a:schemeClr val="hlink"/>
                </a:solidFill>
                <a:latin typeface="Courier New" pitchFamily="49" charset="0"/>
              </a:rPr>
              <a:t>da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, 10f, N)</a:t>
            </a:r>
          </a:p>
          <a:p>
            <a:pPr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cudaThreadSynchronize</a:t>
            </a:r>
            <a:r>
              <a:rPr lang="en-US" sz="1400" b="1" dirty="0">
                <a:latin typeface="Courier New" pitchFamily="49" charset="0"/>
              </a:rPr>
              <a:t> ();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cutStopTimer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htimer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cudaMemCpy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((void *) ha, (void *)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da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,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sizeof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(float) * N,   			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cudaMemcpyDeviceToHost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); 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 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cudaFree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pitchFamily="49" charset="0"/>
              </a:rPr>
              <a:t>da</a:t>
            </a:r>
            <a:r>
              <a:rPr lang="en-US" sz="1400" b="1" dirty="0">
                <a:solidFill>
                  <a:srgbClr val="3366FF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  free (ha);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 (“processing time: %f\n", </a:t>
            </a:r>
            <a:r>
              <a:rPr lang="en-US" sz="1400" b="1" dirty="0" err="1">
                <a:latin typeface="Courier New" pitchFamily="49" charset="0"/>
              </a:rPr>
              <a:t>cutGetTimerValue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htimer</a:t>
            </a:r>
            <a:r>
              <a:rPr lang="en-US" sz="1400" b="1" dirty="0">
                <a:latin typeface="Courier New" pitchFamily="49" charset="0"/>
              </a:rPr>
              <a:t>)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Code Overview: Device Side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__device__ float addmany (float a, float b, int count)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	while (count--) a += b;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	return a;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20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__global__ darradd (float *da, float x, int N)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int i = blockIdx.x * blockDim.x + threadIdx.x;</a:t>
            </a:r>
          </a:p>
          <a:p>
            <a:pPr>
              <a:buFontTx/>
              <a:buNone/>
            </a:pPr>
            <a:endParaRPr lang="en-US" sz="20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if (i &lt; N) da[i] = addmany (da[i], x, 10);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}</a:t>
            </a:r>
          </a:p>
          <a:p>
            <a:endParaRPr lang="en-US" sz="2400" b="1"/>
          </a:p>
          <a:p>
            <a:endParaRPr 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Parallel Execution Model / SIMD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* fade;</a:t>
            </a:r>
          </a:p>
          <a:p>
            <a:endParaRPr lang="en-US" b="1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733800" y="4038600"/>
            <a:ext cx="152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flipH="1">
            <a:off x="2670175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flipH="1">
            <a:off x="32004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52886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has been tried before: ILLIAC III, UIUC, 1966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http://ieeexplore.ieee.org/xpls/abs_all.jsp?arnumber=4038028&amp;tag=1</a:t>
            </a:r>
            <a:endParaRPr lang="en-US" sz="1100" dirty="0" smtClean="0">
              <a:solidFill>
                <a:srgbClr val="0000FF"/>
              </a:solidFill>
            </a:endParaRPr>
          </a:p>
          <a:p>
            <a:r>
              <a:rPr lang="en-US" sz="1100" dirty="0" smtClean="0">
                <a:hlinkClick r:id="rId3"/>
              </a:rPr>
              <a:t>http://ed-thelen.org/comp-hist/vs-illiac-iv.html</a:t>
            </a:r>
            <a:endParaRPr lang="en-US" sz="11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Variable Declarations – Will revisit next time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__device__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/>
              <a:t>stored in device memory (large, high latency, no cache)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Allocated with cudaMalloc (__device__qualifier implied)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accessible by all threads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lifetime: application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__constant__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/>
              <a:t>same as __device__, but cached and read-only by GPU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written by CPU via cudaMemcpyToSymbol(...) call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lifetime: application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__shared__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/>
              <a:t>stored in on-chip shared memory (very low latency)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accessible by all threads in the same thread block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lifetime: kernel launch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Unqualified variables: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/>
              <a:t>scalars and built-in vector types are stored in registers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arrays of more than 4 elements or run-time indices stored in device memory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Measurement Methodology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You will not get exactly the same time measurements every time</a:t>
            </a:r>
          </a:p>
          <a:p>
            <a:pPr lvl="1">
              <a:lnSpc>
                <a:spcPct val="90000"/>
              </a:lnSpc>
            </a:pPr>
            <a:r>
              <a:rPr lang="en-US"/>
              <a:t>Other processes running / external events (e.g., network activity)</a:t>
            </a:r>
          </a:p>
          <a:p>
            <a:pPr lvl="1">
              <a:lnSpc>
                <a:spcPct val="90000"/>
              </a:lnSpc>
            </a:pPr>
            <a:r>
              <a:rPr lang="en-US"/>
              <a:t>Cannot control </a:t>
            </a:r>
          </a:p>
          <a:p>
            <a:pPr lvl="1">
              <a:lnSpc>
                <a:spcPct val="90000"/>
              </a:lnSpc>
            </a:pPr>
            <a:r>
              <a:rPr lang="en-US"/>
              <a:t>“Non-determinism”</a:t>
            </a:r>
          </a:p>
          <a:p>
            <a:pPr>
              <a:lnSpc>
                <a:spcPct val="90000"/>
              </a:lnSpc>
            </a:pPr>
            <a:r>
              <a:rPr lang="en-US"/>
              <a:t>Must take sufficient samples</a:t>
            </a:r>
          </a:p>
          <a:p>
            <a:pPr lvl="1">
              <a:lnSpc>
                <a:spcPct val="90000"/>
              </a:lnSpc>
            </a:pPr>
            <a:r>
              <a:rPr lang="en-US"/>
              <a:t>say 10 or more</a:t>
            </a:r>
          </a:p>
          <a:p>
            <a:pPr lvl="1">
              <a:lnSpc>
                <a:spcPct val="90000"/>
              </a:lnSpc>
            </a:pPr>
            <a:r>
              <a:rPr lang="en-US"/>
              <a:t>There is theory on what the number of samples must be</a:t>
            </a:r>
          </a:p>
          <a:p>
            <a:pPr>
              <a:lnSpc>
                <a:spcPct val="90000"/>
              </a:lnSpc>
            </a:pPr>
            <a:r>
              <a:rPr lang="en-US"/>
              <a:t>Measure average</a:t>
            </a:r>
          </a:p>
          <a:p>
            <a:pPr>
              <a:lnSpc>
                <a:spcPct val="90000"/>
              </a:lnSpc>
            </a:pPr>
            <a:r>
              <a:rPr lang="en-US"/>
              <a:t>Will discuss this next time or will provide a handout online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Handling Large Input Data Sets – 1D 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Recall </a:t>
            </a:r>
            <a:r>
              <a:rPr lang="en-US" sz="2800" dirty="0" err="1"/>
              <a:t>gridDim</a:t>
            </a:r>
            <a:r>
              <a:rPr lang="en-US" sz="2800" dirty="0"/>
              <a:t>.[</a:t>
            </a:r>
            <a:r>
              <a:rPr lang="en-US" sz="2800" dirty="0" err="1"/>
              <a:t>xy</a:t>
            </a:r>
            <a:r>
              <a:rPr lang="en-US" sz="2800" dirty="0"/>
              <a:t>] &lt;= 65535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Host calls kernel multiple times: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float *</a:t>
            </a:r>
            <a:r>
              <a:rPr lang="en-US" sz="2000" dirty="0" err="1">
                <a:latin typeface="Courier New" pitchFamily="49" charset="0"/>
              </a:rPr>
              <a:t>dac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; // starting offset for current kernel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while (</a:t>
            </a:r>
            <a:r>
              <a:rPr lang="en-US" sz="2000" dirty="0" err="1">
                <a:latin typeface="Courier New" pitchFamily="49" charset="0"/>
              </a:rPr>
              <a:t>n_blocks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n_blocks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elems</a:t>
            </a:r>
            <a:r>
              <a:rPr lang="en-US" sz="2000" dirty="0">
                <a:latin typeface="Courier New" pitchFamily="49" charset="0"/>
              </a:rPr>
              <a:t>;  // array elements processed in this kernel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if (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 &gt; 65535) 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 = 65535;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elems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latin typeface="Courier New" pitchFamily="49" charset="0"/>
              </a:rPr>
              <a:t>block_size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darradd</a:t>
            </a:r>
            <a:r>
              <a:rPr lang="en-US" sz="2000" dirty="0">
                <a:latin typeface="Courier New" pitchFamily="49" charset="0"/>
              </a:rPr>
              <a:t> &lt;&lt;&lt;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block_size</a:t>
            </a:r>
            <a:r>
              <a:rPr lang="en-US" sz="2000" dirty="0">
                <a:latin typeface="Courier New" pitchFamily="49" charset="0"/>
              </a:rPr>
              <a:t>&gt;&gt;&gt; (</a:t>
            </a:r>
            <a:r>
              <a:rPr lang="en-US" sz="2000" dirty="0" err="1">
                <a:latin typeface="Courier New" pitchFamily="49" charset="0"/>
              </a:rPr>
              <a:t>dac</a:t>
            </a:r>
            <a:r>
              <a:rPr lang="en-US" sz="2000" dirty="0">
                <a:latin typeface="Courier New" pitchFamily="49" charset="0"/>
              </a:rPr>
              <a:t>, 10.0f, </a:t>
            </a:r>
            <a:r>
              <a:rPr lang="en-US" sz="2000" dirty="0" err="1">
                <a:latin typeface="Courier New" pitchFamily="49" charset="0"/>
              </a:rPr>
              <a:t>elems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n_blocks</a:t>
            </a:r>
            <a:r>
              <a:rPr lang="en-US" sz="2000" dirty="0">
                <a:latin typeface="Courier New" pitchFamily="49" charset="0"/>
              </a:rPr>
              <a:t> -= </a:t>
            </a:r>
            <a:r>
              <a:rPr lang="en-US" sz="2000" dirty="0" err="1">
                <a:latin typeface="Courier New" pitchFamily="49" charset="0"/>
              </a:rPr>
              <a:t>bn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dac</a:t>
            </a:r>
            <a:r>
              <a:rPr lang="en-US" sz="2000" dirty="0">
                <a:latin typeface="Courier New" pitchFamily="49" charset="0"/>
              </a:rPr>
              <a:t> += </a:t>
            </a:r>
            <a:r>
              <a:rPr lang="en-US" sz="2000" dirty="0" err="1">
                <a:latin typeface="Courier New" pitchFamily="49" charset="0"/>
              </a:rPr>
              <a:t>elems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Better alternative: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Each thread processes multiple elements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Lectures:</a:t>
            </a:r>
          </a:p>
          <a:p>
            <a:pPr lvl="1"/>
            <a:r>
              <a:rPr lang="en-US" dirty="0" smtClean="0"/>
              <a:t>Jan.– </a:t>
            </a:r>
            <a:r>
              <a:rPr lang="en-US" dirty="0" smtClean="0"/>
              <a:t>end of </a:t>
            </a:r>
            <a:r>
              <a:rPr lang="en-US" dirty="0" smtClean="0"/>
              <a:t>March.</a:t>
            </a:r>
            <a:endParaRPr lang="en-US" dirty="0" smtClean="0"/>
          </a:p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2-3 starting next </a:t>
            </a:r>
            <a:r>
              <a:rPr lang="en-US" dirty="0" smtClean="0"/>
              <a:t>week</a:t>
            </a:r>
            <a:endParaRPr lang="en-US" dirty="0" smtClean="0"/>
          </a:p>
          <a:p>
            <a:r>
              <a:rPr lang="en-US" dirty="0" smtClean="0"/>
              <a:t>Project:</a:t>
            </a:r>
          </a:p>
          <a:p>
            <a:pPr lvl="1"/>
            <a:r>
              <a:rPr lang="en-US" dirty="0" smtClean="0"/>
              <a:t>Propose by the end of first week of </a:t>
            </a:r>
            <a:r>
              <a:rPr lang="en-US" dirty="0" smtClean="0"/>
              <a:t>March.</a:t>
            </a:r>
            <a:endParaRPr lang="en-US" dirty="0" smtClean="0"/>
          </a:p>
          <a:p>
            <a:pPr lvl="1"/>
            <a:r>
              <a:rPr lang="en-US" dirty="0" smtClean="0"/>
              <a:t>Finish by </a:t>
            </a:r>
            <a:r>
              <a:rPr lang="en-US" dirty="0" smtClean="0"/>
              <a:t>end </a:t>
            </a:r>
            <a:r>
              <a:rPr lang="en-US" dirty="0" smtClean="0"/>
              <a:t>of </a:t>
            </a:r>
            <a:r>
              <a:rPr lang="en-US" dirty="0" smtClean="0"/>
              <a:t>April.</a:t>
            </a:r>
            <a:endParaRPr lang="en-US" dirty="0" smtClean="0"/>
          </a:p>
          <a:p>
            <a:pPr lvl="1"/>
            <a:r>
              <a:rPr lang="en-US" dirty="0" smtClean="0"/>
              <a:t>Give presentation:</a:t>
            </a:r>
          </a:p>
          <a:p>
            <a:pPr lvl="2"/>
            <a:r>
              <a:rPr lang="en-US" dirty="0" smtClean="0"/>
              <a:t>If not too many – in class – otherwise in my office </a:t>
            </a:r>
          </a:p>
          <a:p>
            <a:pPr lvl="2"/>
            <a:r>
              <a:rPr lang="en-US" dirty="0" smtClean="0"/>
              <a:t>Report: </a:t>
            </a:r>
          </a:p>
          <a:p>
            <a:pPr lvl="3"/>
            <a:r>
              <a:rPr lang="en-US" dirty="0" smtClean="0"/>
              <a:t>up to 10 pages</a:t>
            </a:r>
          </a:p>
          <a:p>
            <a:pPr lvl="2"/>
            <a:r>
              <a:rPr lang="en-US" dirty="0" smtClean="0"/>
              <a:t>Must deliver: presentation, report, and code by the end of the course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scenario</a:t>
            </a:r>
          </a:p>
          <a:p>
            <a:pPr lvl="1"/>
            <a:r>
              <a:rPr lang="en-US" dirty="0" smtClean="0"/>
              <a:t>Team up:</a:t>
            </a:r>
          </a:p>
          <a:p>
            <a:pPr lvl="2"/>
            <a:r>
              <a:rPr lang="en-US" dirty="0" smtClean="0"/>
              <a:t>People with interesting compute problems</a:t>
            </a:r>
          </a:p>
          <a:p>
            <a:pPr lvl="2"/>
            <a:r>
              <a:rPr lang="en-US" dirty="0" smtClean="0"/>
              <a:t>People with strong computer eng./sci. background</a:t>
            </a:r>
          </a:p>
          <a:p>
            <a:pPr lvl="1"/>
            <a:r>
              <a:rPr lang="en-US" dirty="0" smtClean="0"/>
              <a:t>Algorithm/App. that has not been converted already</a:t>
            </a:r>
          </a:p>
          <a:p>
            <a:pPr lvl="1"/>
            <a:r>
              <a:rPr lang="en-US" dirty="0" smtClean="0"/>
              <a:t>Or, try existing solutions and re-create results ideally improve</a:t>
            </a:r>
          </a:p>
          <a:p>
            <a:r>
              <a:rPr lang="en-US" dirty="0" smtClean="0"/>
              <a:t>Emphasis is on learning and reporting the experience:</a:t>
            </a:r>
          </a:p>
          <a:p>
            <a:pPr lvl="1"/>
            <a:r>
              <a:rPr lang="en-US" dirty="0" smtClean="0"/>
              <a:t>What went well</a:t>
            </a:r>
          </a:p>
          <a:p>
            <a:pPr lvl="1"/>
            <a:r>
              <a:rPr lang="en-US" smtClean="0"/>
              <a:t>What didn’t and why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Programming Massively Parallel Processors: A Hands-on Approach </a:t>
            </a:r>
          </a:p>
          <a:p>
            <a:pPr lvl="1"/>
            <a:r>
              <a:rPr lang="en-US" b="1" dirty="0" smtClean="0"/>
              <a:t>D. Kirk and W.-M. </a:t>
            </a:r>
            <a:r>
              <a:rPr lang="en-US" b="1" dirty="0" err="1" smtClean="0"/>
              <a:t>Hwu</a:t>
            </a:r>
            <a:endParaRPr lang="en-US" b="1" dirty="0" smtClean="0"/>
          </a:p>
          <a:p>
            <a:pPr lvl="1"/>
            <a:r>
              <a:rPr lang="en-US" sz="1600" dirty="0" smtClean="0">
                <a:hlinkClick r:id="rId2"/>
              </a:rPr>
              <a:t>http://www.elsevierdirect.com/morgan_kaufmann/kirk/</a:t>
            </a:r>
            <a:endParaRPr lang="en-US" sz="16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OpenCL</a:t>
            </a:r>
            <a:r>
              <a:rPr lang="en-US" sz="2000" b="1" dirty="0" smtClean="0"/>
              <a:t> Programming Book: Parallel Programming for </a:t>
            </a:r>
            <a:r>
              <a:rPr lang="en-US" sz="2000" b="1" dirty="0" err="1" smtClean="0"/>
              <a:t>MultiCore</a:t>
            </a:r>
            <a:r>
              <a:rPr lang="en-US" sz="2000" b="1" dirty="0" smtClean="0"/>
              <a:t> CPU and GPU, R. </a:t>
            </a:r>
            <a:r>
              <a:rPr lang="en-US" sz="2000" b="1" dirty="0" err="1" smtClean="0"/>
              <a:t>Tsuchiyama</a:t>
            </a:r>
            <a:r>
              <a:rPr lang="en-US" sz="2000" b="1" dirty="0" smtClean="0"/>
              <a:t>, T. Nakamura, and T. </a:t>
            </a:r>
            <a:r>
              <a:rPr lang="en-US" sz="2000" b="1" dirty="0" err="1" smtClean="0"/>
              <a:t>Lizuka</a:t>
            </a:r>
            <a:r>
              <a:rPr lang="en-US" sz="2000" b="1" dirty="0" smtClean="0"/>
              <a:t>, </a:t>
            </a:r>
          </a:p>
          <a:p>
            <a:pPr lvl="1"/>
            <a:r>
              <a:rPr lang="en-US" sz="1600" dirty="0" smtClean="0">
                <a:hlinkClick r:id="rId3"/>
              </a:rPr>
              <a:t>http://www.fixstars.com/en/company/books/opencl/</a:t>
            </a:r>
            <a:endParaRPr lang="en-US" sz="16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We’ll cover CUDA </a:t>
            </a:r>
            <a:r>
              <a:rPr lang="en-US" sz="2000" b="1" smtClean="0"/>
              <a:t>for </a:t>
            </a:r>
            <a:r>
              <a:rPr lang="en-US" sz="2000" b="1" smtClean="0"/>
              <a:t>GTX480 </a:t>
            </a:r>
            <a:endParaRPr lang="en-US" sz="2000" b="1" dirty="0" smtClean="0"/>
          </a:p>
          <a:p>
            <a:r>
              <a:rPr lang="en-US" sz="2000" b="1" dirty="0" smtClean="0"/>
              <a:t>At the end we’ll talk about the newest Fermi architecture and AMD’s offerings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www.eecg.toronto.edu/~</a:t>
            </a:r>
            <a:r>
              <a:rPr lang="en-US" dirty="0" smtClean="0">
                <a:hlinkClick r:id="rId2"/>
              </a:rPr>
              <a:t>moshovos/CUDA1</a:t>
            </a:r>
            <a:r>
              <a:rPr lang="en-US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not ready yet</a:t>
            </a:r>
          </a:p>
          <a:p>
            <a:pPr lvl="1"/>
            <a:r>
              <a:rPr lang="en-US" dirty="0" smtClean="0"/>
              <a:t>Will be posting lecture notes</a:t>
            </a:r>
          </a:p>
          <a:p>
            <a:pPr lvl="1"/>
            <a:r>
              <a:rPr lang="en-US" dirty="0" smtClean="0"/>
              <a:t>Try CUDA10 for recent set of </a:t>
            </a:r>
            <a:r>
              <a:rPr lang="en-US" dirty="0" smtClean="0"/>
              <a:t>slides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Name</a:t>
            </a:r>
            <a:r>
              <a:rPr lang="en-US" dirty="0" smtClean="0"/>
              <a:t>, e-mail</a:t>
            </a:r>
          </a:p>
          <a:p>
            <a:pPr lvl="1"/>
            <a:r>
              <a:rPr lang="en-US" dirty="0" smtClean="0"/>
              <a:t>E-mail me at </a:t>
            </a:r>
            <a:r>
              <a:rPr lang="en-US" dirty="0" smtClean="0">
                <a:hlinkClick r:id="rId3"/>
              </a:rPr>
              <a:t>moshovos@eecg.toronto.edu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Subject: CUDA11: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Time? Is this slot OK for everyone?</a:t>
            </a:r>
          </a:p>
          <a:p>
            <a:pPr lvl="1"/>
            <a:r>
              <a:rPr lang="en-US" dirty="0" smtClean="0"/>
              <a:t>May be post a doodle to check what other times might work?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4435</Words>
  <Application>Microsoft Office PowerPoint</Application>
  <PresentationFormat>On-screen Show (4:3)</PresentationFormat>
  <Paragraphs>1230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Default Design</vt:lpstr>
      <vt:lpstr>Introduction to CUDA Programming</vt:lpstr>
      <vt:lpstr>Understanding Semiconductor Technology Limitations</vt:lpstr>
      <vt:lpstr>Let’s see what we can get: Calculation Capability</vt:lpstr>
      <vt:lpstr>How about Communication/Storage</vt:lpstr>
      <vt:lpstr>What if? Is there enough parallelism?</vt:lpstr>
      <vt:lpstr>Today’s High-End General Purpose Processors</vt:lpstr>
      <vt:lpstr>Some things are naturally parallel</vt:lpstr>
      <vt:lpstr>Sequential Execution Model</vt:lpstr>
      <vt:lpstr>Data Parallel Execution Model / SIMD</vt:lpstr>
      <vt:lpstr>Single Program Multiple Data / SPMD</vt:lpstr>
      <vt:lpstr>CPU vs. GPU overview</vt:lpstr>
      <vt:lpstr>Why GPUs exist now? Why not before (1966)?</vt:lpstr>
      <vt:lpstr>Programmer’s view</vt:lpstr>
      <vt:lpstr>But what about performance?</vt:lpstr>
      <vt:lpstr>Data Processing Capability</vt:lpstr>
      <vt:lpstr>GFLOPS</vt:lpstr>
      <vt:lpstr>Data Access Capability</vt:lpstr>
      <vt:lpstr>GPU vs. CPU: GFLOPs</vt:lpstr>
      <vt:lpstr>GPU vs. CPU: Memory Bandwidth GBytes/Sec</vt:lpstr>
      <vt:lpstr>Target Applications</vt:lpstr>
      <vt:lpstr>Programmer’s View of the GPU</vt:lpstr>
      <vt:lpstr>Why are threads useful? Parallelism</vt:lpstr>
      <vt:lpstr>Why are threads useful #2 – Tolerating stalls</vt:lpstr>
      <vt:lpstr>GPU: bandwidth optimized – latencies are long</vt:lpstr>
      <vt:lpstr>GPU vs. CPU Threads</vt:lpstr>
      <vt:lpstr>Execution Timeline</vt:lpstr>
      <vt:lpstr>Programmer’s view</vt:lpstr>
      <vt:lpstr>Programmer’s view</vt:lpstr>
      <vt:lpstr>Programmer’s view</vt:lpstr>
      <vt:lpstr>Programmer’s view</vt:lpstr>
      <vt:lpstr>Programmer’s view</vt:lpstr>
      <vt:lpstr>Programming Languages</vt:lpstr>
      <vt:lpstr>Computation partitioning: </vt:lpstr>
      <vt:lpstr>Computation Partitioning -- Kernel</vt:lpstr>
      <vt:lpstr>Per Kernel Computation Partitioning</vt:lpstr>
      <vt:lpstr>Per Kernel Computation Partitioning</vt:lpstr>
      <vt:lpstr>GBT: Grids of Blocks of Threads</vt:lpstr>
      <vt:lpstr>Programmer’s view: Memory Model</vt:lpstr>
      <vt:lpstr>Grids of Blocks of Threads: Dimension Limits</vt:lpstr>
      <vt:lpstr>Slide 40</vt:lpstr>
      <vt:lpstr>Slide 41</vt:lpstr>
      <vt:lpstr>Slide 42</vt:lpstr>
      <vt:lpstr>Block and Thread IDs</vt:lpstr>
      <vt:lpstr>Thread Batching</vt:lpstr>
      <vt:lpstr>Thread Coordination Overview</vt:lpstr>
      <vt:lpstr>Programmer’s view: Memory Model: Thread vs. Host</vt:lpstr>
      <vt:lpstr>Programmer’s View: Memory Detail – Thread and Host</vt:lpstr>
      <vt:lpstr>Memory Model: Global, Constant, and Texture Memories</vt:lpstr>
      <vt:lpstr>Memory Model Summary</vt:lpstr>
      <vt:lpstr>Execution Model: Ordering</vt:lpstr>
      <vt:lpstr>CUDA Software Architecture</vt:lpstr>
      <vt:lpstr>Reasoning about CUDA call ordering</vt:lpstr>
      <vt:lpstr>Execution Model Summary (for your reference)</vt:lpstr>
      <vt:lpstr>CUDA API: Example</vt:lpstr>
      <vt:lpstr>My first CUDA Program / Skeleton</vt:lpstr>
      <vt:lpstr>1. Allocate CPU Data container</vt:lpstr>
      <vt:lpstr>2. Initialize CPU Data (dummy)</vt:lpstr>
      <vt:lpstr>3. Allocate GPU Data container</vt:lpstr>
      <vt:lpstr>GPU Memory Allocation</vt:lpstr>
      <vt:lpstr>4. Copy Initialized CPU data to GPU</vt:lpstr>
      <vt:lpstr>Host/Device Data Transfers</vt:lpstr>
      <vt:lpstr>5. Define Execution Configuration</vt:lpstr>
      <vt:lpstr>6. Launch Kernel &amp; 7. CPU/GPU Synchronization</vt:lpstr>
      <vt:lpstr>CPU/GPU Synchronization</vt:lpstr>
      <vt:lpstr>8. Copy data from GPU to CPU &amp; 9. DeAllocate Memory</vt:lpstr>
      <vt:lpstr>The GPU Kernel</vt:lpstr>
      <vt:lpstr>Array Index Calculation Example</vt:lpstr>
      <vt:lpstr>Generic Unique Thread and Block Index Calculations #1</vt:lpstr>
      <vt:lpstr>Generic Unique Thread and Block Index Calculations #2</vt:lpstr>
      <vt:lpstr>CUDA Function Declarations</vt:lpstr>
      <vt:lpstr>__device__ Example</vt:lpstr>
      <vt:lpstr>Kernel and Device Function Restrictions</vt:lpstr>
      <vt:lpstr>My first CUDA Program</vt:lpstr>
      <vt:lpstr>How to get high-performance #1</vt:lpstr>
      <vt:lpstr>How to get high-performance #2</vt:lpstr>
      <vt:lpstr>Numerical Accuracy</vt:lpstr>
      <vt:lpstr>Are GPUs really that much faster than CPUs </vt:lpstr>
      <vt:lpstr>Predefined Vector Datatypes</vt:lpstr>
      <vt:lpstr>Execution Configuration</vt:lpstr>
      <vt:lpstr>Built-in Variables</vt:lpstr>
      <vt:lpstr>Execution Configuration Examples</vt:lpstr>
      <vt:lpstr>Error Handling</vt:lpstr>
      <vt:lpstr>Error Handling Utility Function</vt:lpstr>
      <vt:lpstr>Error Handling Macros</vt:lpstr>
      <vt:lpstr>Measuring Time -- gettimeofday</vt:lpstr>
      <vt:lpstr>Using CUDA clock ()</vt:lpstr>
      <vt:lpstr>Using cutTimer…() library calls</vt:lpstr>
      <vt:lpstr>Code Overview: Host side</vt:lpstr>
      <vt:lpstr>Code Overview: Device Side</vt:lpstr>
      <vt:lpstr>Variable Declarations – Will revisit next time</vt:lpstr>
      <vt:lpstr>Measurement Methodology</vt:lpstr>
      <vt:lpstr>Handling Large Input Data Sets – 1D Example</vt:lpstr>
      <vt:lpstr>Course Structure</vt:lpstr>
      <vt:lpstr>Project</vt:lpstr>
      <vt:lpstr>Material</vt:lpstr>
      <vt:lpstr>TO DO today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bongo</cp:lastModifiedBy>
  <cp:revision>261</cp:revision>
  <dcterms:created xsi:type="dcterms:W3CDTF">2009-01-18T21:53:17Z</dcterms:created>
  <dcterms:modified xsi:type="dcterms:W3CDTF">2012-01-18T20:19:31Z</dcterms:modified>
</cp:coreProperties>
</file>