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7" r:id="rId1"/>
  </p:sldMasterIdLst>
  <p:notesMasterIdLst>
    <p:notesMasterId r:id="rId25"/>
  </p:notesMasterIdLst>
  <p:handoutMasterIdLst>
    <p:handoutMasterId r:id="rId26"/>
  </p:handoutMasterIdLst>
  <p:sldIdLst>
    <p:sldId id="256" r:id="rId2"/>
    <p:sldId id="300" r:id="rId3"/>
    <p:sldId id="301" r:id="rId4"/>
    <p:sldId id="303" r:id="rId5"/>
    <p:sldId id="340" r:id="rId6"/>
    <p:sldId id="307" r:id="rId7"/>
    <p:sldId id="336" r:id="rId8"/>
    <p:sldId id="322" r:id="rId9"/>
    <p:sldId id="323" r:id="rId10"/>
    <p:sldId id="324" r:id="rId11"/>
    <p:sldId id="321" r:id="rId12"/>
    <p:sldId id="326" r:id="rId13"/>
    <p:sldId id="328" r:id="rId14"/>
    <p:sldId id="330" r:id="rId15"/>
    <p:sldId id="331" r:id="rId16"/>
    <p:sldId id="332" r:id="rId17"/>
    <p:sldId id="341" r:id="rId18"/>
    <p:sldId id="342" r:id="rId19"/>
    <p:sldId id="343" r:id="rId20"/>
    <p:sldId id="334" r:id="rId21"/>
    <p:sldId id="338" r:id="rId22"/>
    <p:sldId id="339" r:id="rId23"/>
    <p:sldId id="335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clrMru>
    <a:srgbClr val="9C006B"/>
    <a:srgbClr val="9C254C"/>
    <a:srgbClr val="A3ABFF"/>
    <a:srgbClr val="567CFF"/>
    <a:srgbClr val="FFFA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FA19-4AE7-394C-8E06-B4A0FB3E5AA8}" type="datetimeFigureOut">
              <a:rPr lang="en-US" smtClean="0"/>
              <a:pPr/>
              <a:t>3/28/24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3C84F-422D-1049-B727-5B751ACDAB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398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91A4-6061-8E40-B3BF-9224535D7C20}" type="datetimeFigureOut">
              <a:rPr lang="en-US" smtClean="0"/>
              <a:pPr/>
              <a:t>3/28/24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9927-3662-3B4E-89DF-65C239F3E8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752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Question: java thread?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C71E5D-3BBF-7743-BD04-40C19AA440EC}" type="slidenum">
              <a:rPr lang="en-US"/>
              <a:pPr/>
              <a:t>20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3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F4F902-0AFB-F845-A44B-11DB8FFA189F}" type="slidenum">
              <a:rPr lang="en-US"/>
              <a:pPr/>
              <a:t>23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3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CD8EBA-088E-DE4B-A71A-81D74E31444F}" type="slidenum">
              <a:rPr lang="en-US"/>
              <a:pPr/>
              <a:t>2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9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75BAC3-4003-6B4F-BD6B-36BB2E869997}" type="slidenum">
              <a:rPr lang="en-US"/>
              <a:pPr/>
              <a:t>3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9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56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9EEBA6-BA0D-3547-A3FB-9FBF2A38761C}" type="slidenum">
              <a:rPr lang="en-US"/>
              <a:pPr/>
              <a:t>9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3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6CE1CA-FD57-B04A-A58E-391A381D3E6B}" type="slidenum">
              <a:rPr lang="en-US"/>
              <a:pPr/>
              <a:t>17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33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436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AF109167-5C1C-2242-A7D8-DE3426EAACC5}" type="datetime1">
              <a:rPr lang="en-CA" smtClean="0"/>
              <a:t>2024-03-28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/>
              <a:t>ECE344 Operating Systems Ding Yuan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AA37E-BCD7-1A4D-9749-CB26CC7DFDAA}" type="datetime1">
              <a:rPr lang="en-CA" smtClean="0"/>
              <a:t>2024-03-28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ECE344 Operating Systems Ding Yuan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DE6F8-E72C-644E-86F5-B89C46A5153A}" type="datetime1">
              <a:rPr lang="en-CA" smtClean="0"/>
              <a:t>2024-03-28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ECE344 Operating Systems Ding Yuan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E33FF-12FF-AD45-AA87-8B473AA28238}" type="datetime1">
              <a:rPr lang="en-CA" smtClean="0"/>
              <a:t>2024-03-28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ECE344 Operating Systems Ding Yuan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E6773-271A-1944-8C8C-9EB6E10B95F2}" type="datetime1">
              <a:rPr lang="en-CA" smtClean="0"/>
              <a:t>2024-03-28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ECE344 Operating Systems Ding Yuan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7EA6-DC03-9A41-910E-6262E83C6A2D}" type="datetime1">
              <a:rPr lang="en-CA" smtClean="0"/>
              <a:t>2024-03-28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ECE344 Operating Systems Ding Yuan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7C82F-2782-1642-843A-1ECA1DCCBC93}" type="datetime1">
              <a:rPr lang="en-CA" smtClean="0"/>
              <a:t>2024-03-28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ECE344 Operating Systems Ding Yuan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17D85DE2-57AE-5E4E-9F01-C0D30BA31AF9}" type="datetime1">
              <a:rPr lang="en-CA" smtClean="0"/>
              <a:t>2024-03-28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/>
              <a:t>ECE344 Operating Systems Ding Yuan</a:t>
            </a:r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40B5-AF04-3049-A89F-CC2267E0625D}" type="datetime1">
              <a:rPr lang="en-CA" smtClean="0"/>
              <a:t>2024-03-28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ECE344 Operating Systems Ding Yuan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CCC1-F978-2247-A2DB-0EA17EF6D228}" type="datetime1">
              <a:rPr lang="en-CA" smtClean="0"/>
              <a:t>2024-03-28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ECE344 Operating Systems Ding Yuan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7C6DC-5F79-E44E-AB9F-5B909328A613}" type="datetime1">
              <a:rPr lang="en-CA" smtClean="0"/>
              <a:t>2024-03-28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ECE344 Operating Systems Ding Yuan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5EDD-4384-ED46-9D23-93E81136936D}" type="datetime1">
              <a:rPr lang="en-CA" smtClean="0"/>
              <a:t>2024-03-28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ECE344 Operating Systems Ding Yuan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0F53-D153-9346-9A94-B273D25A6991}" type="datetime1">
              <a:rPr lang="en-CA" smtClean="0"/>
              <a:t>2024-03-28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ECE344 Operating Systems Ding Yuan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3EA7-7909-1A46-8FDA-5C480C27B0F8}" type="datetime1">
              <a:rPr lang="en-CA" smtClean="0"/>
              <a:t>2024-03-28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ECE344 Operating Systems Ding Yuan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39C819BB-28E6-AC4E-B425-70A45306469F}" type="datetime1">
              <a:rPr lang="en-CA" smtClean="0"/>
              <a:t>2024-03-28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/>
              <a:t>ECE344 Operating Systems Ding Yuan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010" y="1533414"/>
            <a:ext cx="7342188" cy="1924050"/>
          </a:xfrm>
        </p:spPr>
        <p:txBody>
          <a:bodyPr/>
          <a:lstStyle/>
          <a:p>
            <a:r>
              <a:rPr lang="en-US" sz="4400" dirty="0">
                <a:solidFill>
                  <a:srgbClr val="008000"/>
                </a:solidFill>
              </a:rPr>
              <a:t>Operating Systems</a:t>
            </a:r>
            <a:br>
              <a:rPr lang="en-US" sz="4400" dirty="0"/>
            </a:br>
            <a:r>
              <a:rPr lang="en-US" sz="4400" dirty="0">
                <a:solidFill>
                  <a:srgbClr val="008000"/>
                </a:solidFill>
              </a:rPr>
              <a:t>ECE344</a:t>
            </a:r>
            <a:br>
              <a:rPr lang="en-US" sz="4400" dirty="0"/>
            </a:br>
            <a:endParaRPr lang="en-US" sz="3800" i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4492" y="4832139"/>
            <a:ext cx="7342188" cy="781109"/>
          </a:xfrm>
        </p:spPr>
        <p:txBody>
          <a:bodyPr>
            <a:noAutofit/>
          </a:bodyPr>
          <a:lstStyle/>
          <a:p>
            <a:r>
              <a:rPr lang="en-US" sz="2800" dirty="0"/>
              <a:t>Ding Yuan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4492" y="3286510"/>
            <a:ext cx="75570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i="1" dirty="0">
                <a:solidFill>
                  <a:srgbClr val="FF6600"/>
                </a:solidFill>
              </a:rPr>
              <a:t>Lecture 10: </a:t>
            </a:r>
            <a:r>
              <a:rPr lang="en-US" sz="3800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Scheduling</a:t>
            </a:r>
            <a:endParaRPr lang="en-US" sz="38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Priority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approaches</a:t>
            </a:r>
          </a:p>
          <a:p>
            <a:pPr lvl="1"/>
            <a:r>
              <a:rPr lang="en-US" dirty="0"/>
              <a:t>Static (for systems with well-known and regular application behaviors)</a:t>
            </a:r>
          </a:p>
          <a:p>
            <a:pPr lvl="1"/>
            <a:r>
              <a:rPr lang="en-US" dirty="0"/>
              <a:t>Dynamic (otherwise)</a:t>
            </a:r>
          </a:p>
          <a:p>
            <a:r>
              <a:rPr lang="en-US" dirty="0"/>
              <a:t>Priority may be based on:</a:t>
            </a:r>
          </a:p>
          <a:p>
            <a:pPr lvl="1"/>
            <a:r>
              <a:rPr lang="en-US" dirty="0"/>
              <a:t>Importance</a:t>
            </a:r>
          </a:p>
          <a:p>
            <a:pPr lvl="1"/>
            <a:r>
              <a:rPr lang="en-US" dirty="0"/>
              <a:t>Percentage of CPU time used in last X hours</a:t>
            </a:r>
          </a:p>
          <a:p>
            <a:pPr lvl="2"/>
            <a:r>
              <a:rPr lang="en-US" dirty="0"/>
              <a:t>Should a job have higher priority if it used more CPU in the past? Why?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ECE344 Operating Systems Ding Yuan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in Unix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ECE344 Operating Systems Ding Yuan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1" y="1858653"/>
            <a:ext cx="8489624" cy="3596299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2108686" y="1983619"/>
            <a:ext cx="357508" cy="3471333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Nobody wants to </a:t>
            </a:r>
            <a:r>
              <a:rPr lang="en-US" sz="3600" i="1" dirty="0"/>
              <a:t>Be “nice” on Unix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ECE344 Operating Systems Ding Yuan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0277" y="1389530"/>
            <a:ext cx="6648917" cy="50143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Round-robin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851749"/>
            <a:ext cx="7345363" cy="3931920"/>
          </a:xfrm>
        </p:spPr>
        <p:txBody>
          <a:bodyPr/>
          <a:lstStyle/>
          <a:p>
            <a:r>
              <a:rPr lang="en-US" dirty="0"/>
              <a:t>One of the oldest, simplest, most commonly used scheduling algorithm</a:t>
            </a:r>
          </a:p>
          <a:p>
            <a:r>
              <a:rPr lang="en-US" dirty="0"/>
              <a:t>Select process/thread from ready queue in a round-robin fashion (take turns)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ECE344 Operating Systems Ding Yuan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1650" y="3615042"/>
            <a:ext cx="4430364" cy="265821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850950" y="3615042"/>
            <a:ext cx="561400" cy="4866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86816" y="4749340"/>
            <a:ext cx="24691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Problem: </a:t>
            </a:r>
          </a:p>
          <a:p>
            <a:pPr>
              <a:buFont typeface="Arial"/>
              <a:buChar char="•"/>
            </a:pPr>
            <a:r>
              <a:rPr lang="en-US" i="1" dirty="0"/>
              <a:t> Do not consider priority</a:t>
            </a:r>
          </a:p>
          <a:p>
            <a:pPr>
              <a:buFont typeface="Arial"/>
              <a:buChar char="•"/>
            </a:pPr>
            <a:r>
              <a:rPr lang="en-US" i="1" dirty="0"/>
              <a:t> Context switch overhead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Quantum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946711"/>
            <a:ext cx="7345363" cy="393192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Time slice too large</a:t>
            </a:r>
          </a:p>
          <a:p>
            <a:pPr lvl="1"/>
            <a:r>
              <a:rPr lang="en-US" dirty="0"/>
              <a:t>FIFO behavior</a:t>
            </a:r>
          </a:p>
          <a:p>
            <a:pPr lvl="1"/>
            <a:r>
              <a:rPr lang="en-US" dirty="0"/>
              <a:t>Poor response time</a:t>
            </a:r>
          </a:p>
          <a:p>
            <a:r>
              <a:rPr lang="en-US" dirty="0"/>
              <a:t>Time slice too small</a:t>
            </a:r>
          </a:p>
          <a:p>
            <a:pPr lvl="1"/>
            <a:r>
              <a:rPr lang="en-US" dirty="0"/>
              <a:t>Too many context switches (overheads)</a:t>
            </a:r>
          </a:p>
          <a:p>
            <a:pPr lvl="1"/>
            <a:r>
              <a:rPr lang="en-US" dirty="0"/>
              <a:t>Inefficient CPU utilization</a:t>
            </a:r>
          </a:p>
          <a:p>
            <a:r>
              <a:rPr lang="en-US" dirty="0"/>
              <a:t>Heuristics: 70-80% of jobs block within time-slice</a:t>
            </a:r>
          </a:p>
          <a:p>
            <a:r>
              <a:rPr lang="en-US" dirty="0"/>
              <a:t>Typical time-slice: 5 – 100 ms</a:t>
            </a:r>
          </a:p>
          <a:p>
            <a:pPr lvl="1"/>
            <a:r>
              <a:rPr lang="en-US" i="1" dirty="0"/>
              <a:t>Wait: isn’t timer-interrupt frequency 1ms on Linux 2.6?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ECE344 Operating Systems Ding Yuan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12" y="1828010"/>
            <a:ext cx="7869508" cy="415442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Scheduling algorithms can be combined</a:t>
            </a:r>
          </a:p>
          <a:p>
            <a:pPr lvl="1"/>
            <a:r>
              <a:rPr lang="en-US" dirty="0"/>
              <a:t>Have multiple queues</a:t>
            </a:r>
          </a:p>
          <a:p>
            <a:pPr lvl="1"/>
            <a:r>
              <a:rPr lang="en-US" dirty="0"/>
              <a:t>Use a different algorithm for each queue</a:t>
            </a:r>
          </a:p>
          <a:p>
            <a:pPr lvl="1"/>
            <a:r>
              <a:rPr lang="en-US" dirty="0"/>
              <a:t>Move processes among queues</a:t>
            </a:r>
          </a:p>
          <a:p>
            <a:r>
              <a:rPr lang="en-US" dirty="0"/>
              <a:t>Example: Multiple-level feedback queues (MLFQ)</a:t>
            </a:r>
          </a:p>
          <a:p>
            <a:pPr lvl="1"/>
            <a:r>
              <a:rPr lang="en-US" dirty="0"/>
              <a:t>Multiple queues representing different job types</a:t>
            </a:r>
          </a:p>
          <a:p>
            <a:pPr lvl="2"/>
            <a:r>
              <a:rPr lang="en-US" dirty="0"/>
              <a:t>Interactive, CPU-bound, batch, etc.</a:t>
            </a:r>
          </a:p>
          <a:p>
            <a:pPr lvl="1"/>
            <a:r>
              <a:rPr lang="en-US" dirty="0"/>
              <a:t>Queues have priorities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Jobs can move among queues based upon execution history</a:t>
            </a:r>
          </a:p>
          <a:p>
            <a:pPr lvl="2"/>
            <a:r>
              <a:rPr lang="en-US" dirty="0"/>
              <a:t>Feedback: switch from interactive to CPU-bound behavior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ECE344 Operating Systems Ding Yuan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ECE344 Operating Systems Ding Yuan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7615" y="1249136"/>
            <a:ext cx="5039360" cy="500561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ECE344 Operating Systems Ding Yuan</a:t>
            </a:r>
            <a:endParaRPr lang="en-US" sz="1400" b="0">
              <a:latin typeface="Times New Roman" pitchFamily="33" charset="0"/>
            </a:endParaRP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38B6CE-C56C-6147-BBC2-C59C2438EDA0}" type="slidenum">
              <a:rPr lang="en-US"/>
              <a:pPr/>
              <a:t>17</a:t>
            </a:fld>
            <a:endParaRPr lang="en-US"/>
          </a:p>
        </p:txBody>
      </p:sp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Unix Scheduler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3477" y="1780528"/>
            <a:ext cx="7988203" cy="457582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The Unix scheduler uses a MLFQ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~170 priority levels</a:t>
            </a:r>
          </a:p>
          <a:p>
            <a:pPr>
              <a:lnSpc>
                <a:spcPct val="90000"/>
              </a:lnSpc>
            </a:pPr>
            <a:r>
              <a:rPr lang="en-US" dirty="0"/>
              <a:t>Priority scheduling across queues, RR within a queue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process with the highest priority always runs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Processes with the same priority are scheduled RR</a:t>
            </a:r>
          </a:p>
          <a:p>
            <a:pPr>
              <a:lnSpc>
                <a:spcPct val="90000"/>
              </a:lnSpc>
            </a:pPr>
            <a:r>
              <a:rPr lang="en-US" dirty="0"/>
              <a:t>Processes dynamically change priority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Increases over time if process blocks before end of quantum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Decreases over time if process uses entire quantum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 Scheduler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priority value = nice + base + (recent CPU usage/2)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lower</a:t>
            </a:r>
            <a:r>
              <a:rPr lang="en-US" dirty="0"/>
              <a:t> the value, the </a:t>
            </a:r>
            <a:r>
              <a:rPr lang="en-US" dirty="0">
                <a:solidFill>
                  <a:srgbClr val="0000FF"/>
                </a:solidFill>
              </a:rPr>
              <a:t>higher</a:t>
            </a:r>
            <a:r>
              <a:rPr lang="en-US" dirty="0"/>
              <a:t> the priority</a:t>
            </a:r>
          </a:p>
          <a:p>
            <a:r>
              <a:rPr lang="en-US" dirty="0">
                <a:solidFill>
                  <a:srgbClr val="0000FF"/>
                </a:solidFill>
              </a:rPr>
              <a:t>nice</a:t>
            </a:r>
            <a:r>
              <a:rPr lang="en-US" dirty="0"/>
              <a:t> --- static priority [-20, 20], default 0</a:t>
            </a:r>
          </a:p>
          <a:p>
            <a:r>
              <a:rPr lang="en-US" dirty="0">
                <a:solidFill>
                  <a:srgbClr val="0000FF"/>
                </a:solidFill>
              </a:rPr>
              <a:t>base</a:t>
            </a:r>
            <a:r>
              <a:rPr lang="en-US" dirty="0"/>
              <a:t> --- a constant (60 in Unix)</a:t>
            </a:r>
          </a:p>
          <a:p>
            <a:r>
              <a:rPr lang="en-US" dirty="0">
                <a:solidFill>
                  <a:srgbClr val="0000FF"/>
                </a:solidFill>
              </a:rPr>
              <a:t>recent CPU usage </a:t>
            </a:r>
            <a:r>
              <a:rPr lang="en-US" dirty="0"/>
              <a:t>is also called CPU decay = (last value + CPU count used by this process) / 2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ECE344 Operating Systems Ding Yuan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226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ECE344 Operating Systems Ding Yuan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19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136682" y="916603"/>
            <a:ext cx="0" cy="55086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732063" y="580399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Process 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39576" y="901255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priority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23245" y="889112"/>
            <a:ext cx="1330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recent CPU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89224" y="541787"/>
            <a:ext cx="1128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Process 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96345" y="862643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priority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55112" y="850500"/>
            <a:ext cx="1330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recent CPU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77861" y="490338"/>
            <a:ext cx="1145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Process 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84982" y="811194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priority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43749" y="799051"/>
            <a:ext cx="1330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recent CPU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56449" y="1250228"/>
            <a:ext cx="4200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  <a:p>
            <a:r>
              <a:rPr lang="en-US" dirty="0"/>
              <a:t>1</a:t>
            </a:r>
          </a:p>
          <a:p>
            <a:r>
              <a:rPr lang="en-US" dirty="0"/>
              <a:t>..</a:t>
            </a:r>
          </a:p>
          <a:p>
            <a:r>
              <a:rPr lang="en-US" dirty="0"/>
              <a:t>60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91884" y="2485402"/>
            <a:ext cx="4200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  <a:p>
            <a:r>
              <a:rPr lang="en-US" dirty="0"/>
              <a:t>1</a:t>
            </a:r>
          </a:p>
          <a:p>
            <a:r>
              <a:rPr lang="en-US" dirty="0"/>
              <a:t>..</a:t>
            </a:r>
          </a:p>
          <a:p>
            <a:r>
              <a:rPr lang="en-US" dirty="0"/>
              <a:t>60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676666" y="3800215"/>
            <a:ext cx="4200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  <a:p>
            <a:r>
              <a:rPr lang="en-US" dirty="0"/>
              <a:t>1</a:t>
            </a:r>
          </a:p>
          <a:p>
            <a:r>
              <a:rPr lang="en-US" dirty="0"/>
              <a:t>..</a:t>
            </a:r>
          </a:p>
          <a:p>
            <a:r>
              <a:rPr lang="en-US" dirty="0"/>
              <a:t>60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3647259" y="862908"/>
            <a:ext cx="0" cy="55086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112265" y="862908"/>
            <a:ext cx="0" cy="55086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946299" y="2450557"/>
            <a:ext cx="7769676" cy="24904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963072" y="1580720"/>
            <a:ext cx="47315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343138" y="1236292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324507" y="2500130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643998" y="2473181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951652" y="3735539"/>
            <a:ext cx="7769676" cy="24904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8147" y="1332847"/>
            <a:ext cx="1086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timer int.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020463" y="1205901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191884" y="1193920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584334" y="1157585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492367" y="1170736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032914" y="2473181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60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27546" y="2122572"/>
            <a:ext cx="966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Context </a:t>
            </a:r>
          </a:p>
          <a:p>
            <a:r>
              <a:rPr lang="en-US" dirty="0"/>
              <a:t>switch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27546" y="3387469"/>
            <a:ext cx="966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Context </a:t>
            </a:r>
          </a:p>
          <a:p>
            <a:r>
              <a:rPr lang="en-US" dirty="0"/>
              <a:t>switch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624954" y="2471466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532987" y="2484617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53355" y="3838727"/>
            <a:ext cx="60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67.5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672846" y="3811778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932984" y="3847178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75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177769" y="3820229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577861" y="3802760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60</a:t>
            </a:r>
          </a:p>
        </p:txBody>
      </p:sp>
      <p:cxnSp>
        <p:nvCxnSpPr>
          <p:cNvPr id="52" name="Straight Connector 51"/>
          <p:cNvCxnSpPr/>
          <p:nvPr/>
        </p:nvCxnSpPr>
        <p:spPr>
          <a:xfrm flipV="1">
            <a:off x="946299" y="5012996"/>
            <a:ext cx="7769676" cy="24904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22193" y="4664926"/>
            <a:ext cx="966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Context </a:t>
            </a:r>
          </a:p>
          <a:p>
            <a:r>
              <a:rPr lang="en-US" dirty="0"/>
              <a:t>switch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348002" y="5116184"/>
            <a:ext cx="720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63.75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729748" y="5089235"/>
            <a:ext cx="48481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7.5</a:t>
            </a:r>
          </a:p>
          <a:p>
            <a:r>
              <a:rPr lang="en-US" dirty="0"/>
              <a:t>8</a:t>
            </a:r>
          </a:p>
          <a:p>
            <a:r>
              <a:rPr lang="en-US" dirty="0"/>
              <a:t>9</a:t>
            </a:r>
          </a:p>
          <a:p>
            <a:r>
              <a:rPr lang="en-US" dirty="0"/>
              <a:t>..</a:t>
            </a:r>
          </a:p>
          <a:p>
            <a:r>
              <a:rPr lang="en-US" dirty="0"/>
              <a:t>67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927631" y="5124635"/>
            <a:ext cx="60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67.5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247122" y="5097686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560409" y="5116184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75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685698" y="5145713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3767988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ECE344 Operating Systems Ding Yuan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C4C4B6-73F0-724F-904E-C762F0979C54}" type="slidenum">
              <a:rPr lang="en-US"/>
              <a:pPr/>
              <a:t>2</a:t>
            </a:fld>
            <a:endParaRPr lang="en-US"/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Scheduling Overview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9018" y="1833193"/>
            <a:ext cx="7646458" cy="4232328"/>
          </a:xfrm>
        </p:spPr>
        <p:txBody>
          <a:bodyPr>
            <a:normAutofit/>
          </a:bodyPr>
          <a:lstStyle/>
          <a:p>
            <a:r>
              <a:rPr lang="en-US" dirty="0"/>
              <a:t>In discussing process management and synchronization, we talked about context switching among processes/threads on the ready queue</a:t>
            </a:r>
          </a:p>
          <a:p>
            <a:r>
              <a:rPr lang="en-US" dirty="0"/>
              <a:t>But we have glossed over the details of exactly which thread is chosen from the ready queue</a:t>
            </a:r>
          </a:p>
          <a:p>
            <a:r>
              <a:rPr lang="en-US" dirty="0"/>
              <a:t>Making this decision is called </a:t>
            </a:r>
            <a:r>
              <a:rPr lang="en-US" dirty="0">
                <a:solidFill>
                  <a:srgbClr val="FF3300"/>
                </a:solidFill>
              </a:rPr>
              <a:t>scheduling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ECE344 Operating Systems Ding Yuan</a:t>
            </a:r>
            <a:endParaRPr lang="en-US" sz="1400" b="0">
              <a:latin typeface="Times New Roman" pitchFamily="33" charset="0"/>
            </a:endParaRP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804318-DC00-DD41-AC17-5F9C2C6DF15E}" type="slidenum">
              <a:rPr lang="en-US"/>
              <a:pPr/>
              <a:t>20</a:t>
            </a:fld>
            <a:endParaRPr lang="en-US"/>
          </a:p>
        </p:txBody>
      </p:sp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/>
              <a:t>Motivation of Unix Scheduler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4694" y="1828009"/>
            <a:ext cx="7580781" cy="423751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idea behind the Unix scheduler is to reward interactive processes over CPU hogs</a:t>
            </a:r>
          </a:p>
          <a:p>
            <a:r>
              <a:rPr lang="en-US" dirty="0"/>
              <a:t>Interactive processes (shell, editor, etc.) typically run using short CPU bursts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They do not finish quantum before waiting for more input</a:t>
            </a:r>
          </a:p>
          <a:p>
            <a:r>
              <a:rPr lang="en-US" dirty="0"/>
              <a:t>Want to minimize response time</a:t>
            </a:r>
          </a:p>
          <a:p>
            <a:pPr lvl="1"/>
            <a:r>
              <a:rPr lang="en-US" dirty="0"/>
              <a:t>Time from keystroke (putting process on ready queue) to executing keystroke handler (process running)</a:t>
            </a:r>
          </a:p>
          <a:p>
            <a:pPr lvl="1"/>
            <a:r>
              <a:rPr lang="en-US" dirty="0"/>
              <a:t>Don’t want editor to wait until CPU hog finishes quantum</a:t>
            </a:r>
          </a:p>
          <a:p>
            <a:r>
              <a:rPr lang="en-US" dirty="0"/>
              <a:t>This policy delays execution of CPU-bound jobs</a:t>
            </a:r>
          </a:p>
          <a:p>
            <a:pPr lvl="1"/>
            <a:r>
              <a:rPr lang="en-US" dirty="0"/>
              <a:t>But that’s ok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941889"/>
            <a:ext cx="7345363" cy="393192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First Come First Serve (FCFS)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Short Job First (SJF)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Priority Scheduling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Round Robin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Multi-Queue &amp; Multi-Level Feedback</a:t>
            </a:r>
          </a:p>
          <a:p>
            <a:r>
              <a:rPr lang="en-US" dirty="0">
                <a:solidFill>
                  <a:srgbClr val="FF0000"/>
                </a:solidFill>
              </a:rPr>
              <a:t>Earliest Deadline First Scheduling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ECE344 Operating Systems Ding Yuan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21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06840" y="3103243"/>
            <a:ext cx="753863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15480" y="4969069"/>
            <a:ext cx="753863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325623" y="1941889"/>
            <a:ext cx="159430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>
                <a:solidFill>
                  <a:schemeClr val="accent2">
                    <a:lumMod val="75000"/>
                  </a:schemeClr>
                </a:solidFill>
              </a:rPr>
              <a:t>Batch </a:t>
            </a:r>
          </a:p>
          <a:p>
            <a:r>
              <a:rPr lang="en-US" sz="3200" i="1" dirty="0">
                <a:solidFill>
                  <a:schemeClr val="accent2">
                    <a:lumMod val="75000"/>
                  </a:schemeClr>
                </a:solidFill>
              </a:rPr>
              <a:t>Systems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46243" y="3495021"/>
            <a:ext cx="195008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>
                <a:solidFill>
                  <a:schemeClr val="accent2">
                    <a:lumMod val="75000"/>
                  </a:schemeClr>
                </a:solidFill>
              </a:rPr>
              <a:t>Interactive </a:t>
            </a:r>
          </a:p>
          <a:p>
            <a:r>
              <a:rPr lang="en-US" sz="3200" i="1" dirty="0">
                <a:solidFill>
                  <a:schemeClr val="accent2">
                    <a:lumMod val="75000"/>
                  </a:schemeClr>
                </a:solidFill>
              </a:rPr>
              <a:t>Systems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46243" y="4972383"/>
            <a:ext cx="18422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>
                <a:solidFill>
                  <a:schemeClr val="accent2">
                    <a:lumMod val="75000"/>
                  </a:schemeClr>
                </a:solidFill>
              </a:rPr>
              <a:t>Real-time</a:t>
            </a:r>
          </a:p>
          <a:p>
            <a:r>
              <a:rPr lang="en-US" sz="3200" i="1" dirty="0">
                <a:solidFill>
                  <a:schemeClr val="accent2">
                    <a:lumMod val="75000"/>
                  </a:schemeClr>
                </a:solidFill>
              </a:rPr>
              <a:t>Systems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Earlieas Deadline First (EDF)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712" y="1730020"/>
            <a:ext cx="8037664" cy="489779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Each job has an arrival time and a </a:t>
            </a:r>
            <a:r>
              <a:rPr lang="en-US" i="1" dirty="0">
                <a:solidFill>
                  <a:srgbClr val="FF0000"/>
                </a:solidFill>
              </a:rPr>
              <a:t>deadline </a:t>
            </a:r>
            <a:r>
              <a:rPr lang="en-US" dirty="0"/>
              <a:t>to finish</a:t>
            </a:r>
          </a:p>
          <a:p>
            <a:pPr lvl="1"/>
            <a:r>
              <a:rPr lang="en-US" dirty="0"/>
              <a:t>Real life analogy?</a:t>
            </a:r>
          </a:p>
          <a:p>
            <a:r>
              <a:rPr lang="en-US" dirty="0"/>
              <a:t>Always pick the job with the earliest deadline to run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Optimal algorithm (provable): if the jobs can be scheduled (by any algorithm) to all meet the deadline, EDF is one of such schedules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ECE344 Operating Systems Ding Yuan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225" y="3095104"/>
            <a:ext cx="6385149" cy="2163389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ECE344 Operating Systems Ding Yuan</a:t>
            </a:r>
            <a:endParaRPr lang="en-US" sz="1400" b="0">
              <a:latin typeface="Times New Roman" pitchFamily="33" charset="0"/>
            </a:endParaRP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F312DC-A55F-AE4A-8EA3-E847C8F3F185}" type="slidenum">
              <a:rPr lang="en-US"/>
              <a:pPr/>
              <a:t>23</a:t>
            </a:fld>
            <a:endParaRPr lang="en-US"/>
          </a:p>
        </p:txBody>
      </p:sp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Scheduling Summary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5912" y="1922970"/>
            <a:ext cx="7822029" cy="428513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Scheduler (dispatcher) is the module that gets invoked when a context switch needs to happen </a:t>
            </a:r>
          </a:p>
          <a:p>
            <a:r>
              <a:rPr lang="en-US" dirty="0"/>
              <a:t>Scheduling algorithm determines which process runs, where processes are placed on queues</a:t>
            </a:r>
          </a:p>
          <a:p>
            <a:r>
              <a:rPr lang="en-US" dirty="0"/>
              <a:t>Many potential goals of scheduling algorithms</a:t>
            </a:r>
          </a:p>
          <a:p>
            <a:pPr lvl="1"/>
            <a:r>
              <a:rPr lang="en-US" dirty="0"/>
              <a:t>Utilization, throughput, wait time, response time, etc.</a:t>
            </a:r>
          </a:p>
          <a:p>
            <a:r>
              <a:rPr lang="en-US" dirty="0"/>
              <a:t>Various algorithms to meet these goals</a:t>
            </a:r>
          </a:p>
          <a:p>
            <a:pPr lvl="1"/>
            <a:r>
              <a:rPr lang="en-US" dirty="0"/>
              <a:t>FCFS/FIFO, SJF, Priority, RR</a:t>
            </a:r>
          </a:p>
          <a:p>
            <a:r>
              <a:rPr lang="en-US" dirty="0"/>
              <a:t>Can combine algorithms</a:t>
            </a:r>
          </a:p>
          <a:p>
            <a:pPr lvl="1"/>
            <a:r>
              <a:rPr lang="en-US" dirty="0"/>
              <a:t>Multiple-level feedback queues</a:t>
            </a:r>
          </a:p>
          <a:p>
            <a:pPr lvl="1"/>
            <a:r>
              <a:rPr lang="en-US" dirty="0"/>
              <a:t>Unix example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ECE344 Operating Systems Ding Yuan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45FA00-B8EE-DA4A-B42D-7FEFD0DF3114}" type="slidenum">
              <a:rPr lang="en-US"/>
              <a:pPr/>
              <a:t>3</a:t>
            </a:fld>
            <a:endParaRPr lang="en-US"/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Scheduling problem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254" y="1869138"/>
            <a:ext cx="8242478" cy="448721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Which </a:t>
            </a:r>
            <a:r>
              <a:rPr lang="en-US" dirty="0"/>
              <a:t>process (thread) to run, for </a:t>
            </a:r>
            <a:r>
              <a:rPr lang="en-US" b="1" dirty="0">
                <a:solidFill>
                  <a:srgbClr val="FF0000"/>
                </a:solidFill>
              </a:rPr>
              <a:t>how long</a:t>
            </a:r>
            <a:endParaRPr lang="en-US" dirty="0"/>
          </a:p>
          <a:p>
            <a:r>
              <a:rPr lang="en-US" dirty="0"/>
              <a:t>We’ll refer to schedulable entities as </a:t>
            </a:r>
            <a:r>
              <a:rPr lang="en-US" dirty="0">
                <a:solidFill>
                  <a:srgbClr val="FF3300"/>
                </a:solidFill>
              </a:rPr>
              <a:t>jobs</a:t>
            </a:r>
            <a:r>
              <a:rPr lang="en-US" dirty="0"/>
              <a:t> (standard usage) – could be processes, threads, people, etc.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schedule?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822" y="1797248"/>
            <a:ext cx="7526654" cy="4268273"/>
          </a:xfrm>
        </p:spPr>
        <p:txBody>
          <a:bodyPr>
            <a:normAutofit/>
          </a:bodyPr>
          <a:lstStyle/>
          <a:p>
            <a:r>
              <a:rPr lang="en-US" dirty="0"/>
              <a:t>A new job starts</a:t>
            </a:r>
          </a:p>
          <a:p>
            <a:r>
              <a:rPr lang="en-US" dirty="0"/>
              <a:t>The running job exits</a:t>
            </a:r>
          </a:p>
          <a:p>
            <a:r>
              <a:rPr lang="en-US" dirty="0"/>
              <a:t>The running job is blocked</a:t>
            </a:r>
          </a:p>
          <a:p>
            <a:r>
              <a:rPr lang="en-US" dirty="0"/>
              <a:t>I/O interrupt (some processes will be ready)</a:t>
            </a:r>
          </a:p>
          <a:p>
            <a:r>
              <a:rPr lang="en-US" dirty="0"/>
              <a:t>Timer interrupt </a:t>
            </a:r>
          </a:p>
          <a:p>
            <a:pPr lvl="1"/>
            <a:r>
              <a:rPr lang="en-US" dirty="0"/>
              <a:t>Every 10 milliseconds (Linux 2.4)</a:t>
            </a:r>
          </a:p>
          <a:p>
            <a:pPr lvl="1"/>
            <a:r>
              <a:rPr lang="en-US" dirty="0"/>
              <a:t>Every 1 millisecond (Linux 2.6)</a:t>
            </a:r>
          </a:p>
          <a:p>
            <a:pPr lvl="1"/>
            <a:r>
              <a:rPr lang="en-US" dirty="0"/>
              <a:t>Why is the change?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ECE344 Operating Systems Ding Yuan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660" y="1797248"/>
            <a:ext cx="7562595" cy="426827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Throughput</a:t>
            </a:r>
            <a:r>
              <a:rPr lang="en-US" dirty="0"/>
              <a:t>: # of jobs that complete in unit time</a:t>
            </a:r>
          </a:p>
          <a:p>
            <a:r>
              <a:rPr lang="en-US" dirty="0">
                <a:solidFill>
                  <a:srgbClr val="FF0000"/>
                </a:solidFill>
              </a:rPr>
              <a:t>Turnaround time </a:t>
            </a:r>
            <a:r>
              <a:rPr lang="en-US" dirty="0"/>
              <a:t>(also called elapse time)</a:t>
            </a:r>
          </a:p>
          <a:p>
            <a:pPr lvl="1"/>
            <a:r>
              <a:rPr lang="en-US" dirty="0"/>
              <a:t>Amount of time to the return of the complete output of a process from the time it entered</a:t>
            </a:r>
          </a:p>
          <a:p>
            <a:r>
              <a:rPr lang="en-US" dirty="0">
                <a:solidFill>
                  <a:srgbClr val="FF0000"/>
                </a:solidFill>
              </a:rPr>
              <a:t>Waiting time</a:t>
            </a:r>
          </a:p>
          <a:p>
            <a:pPr lvl="1"/>
            <a:r>
              <a:rPr lang="en-US" dirty="0"/>
              <a:t>amount of time process has been waiting in ready queue</a:t>
            </a:r>
          </a:p>
          <a:p>
            <a:r>
              <a:rPr lang="en-US" dirty="0">
                <a:solidFill>
                  <a:srgbClr val="FF0000"/>
                </a:solidFill>
              </a:rPr>
              <a:t>Meeting deadlines</a:t>
            </a:r>
            <a:r>
              <a:rPr lang="en-US" dirty="0"/>
              <a:t>: avoid bad consequences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ECE344 Operating Systems Ding Yuan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40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978" y="244158"/>
            <a:ext cx="8014852" cy="1339850"/>
          </a:xfrm>
        </p:spPr>
        <p:txBody>
          <a:bodyPr>
            <a:noAutofit/>
          </a:bodyPr>
          <a:lstStyle/>
          <a:p>
            <a:r>
              <a:rPr lang="en-US" sz="3800" dirty="0"/>
              <a:t>Different Systems, Different Focuses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978" y="1917065"/>
            <a:ext cx="7622497" cy="4148456"/>
          </a:xfrm>
        </p:spPr>
        <p:txBody>
          <a:bodyPr/>
          <a:lstStyle/>
          <a:p>
            <a:r>
              <a:rPr lang="en-US" b="1" dirty="0"/>
              <a:t>Interactive Systems (e.g., our PC)</a:t>
            </a:r>
          </a:p>
          <a:p>
            <a:pPr lvl="1"/>
            <a:r>
              <a:rPr lang="en-US" b="1" dirty="0"/>
              <a:t>Minimize response time</a:t>
            </a:r>
          </a:p>
          <a:p>
            <a:r>
              <a:rPr lang="en-US" dirty="0"/>
              <a:t>Batch Systems (e.g., billing, accounts receivable, accounts payable, etc.)</a:t>
            </a:r>
          </a:p>
          <a:p>
            <a:pPr lvl="1"/>
            <a:r>
              <a:rPr lang="en-US" dirty="0"/>
              <a:t>Max throughput, max CPU utilization</a:t>
            </a:r>
          </a:p>
          <a:p>
            <a:r>
              <a:rPr lang="en-US" dirty="0"/>
              <a:t>Real-time system (e.g., airplane)</a:t>
            </a:r>
          </a:p>
          <a:p>
            <a:pPr lvl="1"/>
            <a:r>
              <a:rPr lang="en-US" dirty="0"/>
              <a:t>Priority, meeting deadlines</a:t>
            </a:r>
          </a:p>
          <a:p>
            <a:pPr lvl="2"/>
            <a:r>
              <a:rPr lang="en-US" dirty="0"/>
              <a:t>Example: on airplane, Flight Control has strictly higher priority than Environmental Control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ECE344 Operating Systems Ding Yuan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Preemptive vs. Non-preemptive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Non-preemptive scheduling</a:t>
            </a:r>
          </a:p>
          <a:p>
            <a:pPr lvl="1"/>
            <a:r>
              <a:rPr lang="en-US" dirty="0"/>
              <a:t>The running process keeps the CPU until it </a:t>
            </a:r>
            <a:r>
              <a:rPr lang="en-US" dirty="0">
                <a:solidFill>
                  <a:srgbClr val="FF0000"/>
                </a:solidFill>
              </a:rPr>
              <a:t>voluntarily </a:t>
            </a:r>
            <a:r>
              <a:rPr lang="en-US" dirty="0"/>
              <a:t>gives up the CPU</a:t>
            </a:r>
          </a:p>
          <a:p>
            <a:pPr lvl="2"/>
            <a:r>
              <a:rPr lang="en-US" dirty="0"/>
              <a:t>Process exits</a:t>
            </a:r>
          </a:p>
          <a:p>
            <a:pPr lvl="2"/>
            <a:r>
              <a:rPr lang="en-US" dirty="0"/>
              <a:t>Switch to blocked state</a:t>
            </a:r>
          </a:p>
          <a:p>
            <a:pPr lvl="2"/>
            <a:r>
              <a:rPr lang="en-US" dirty="0"/>
              <a:t>1 and 4 only (no 3 unless</a:t>
            </a:r>
          </a:p>
          <a:p>
            <a:pPr lvl="2">
              <a:buNone/>
            </a:pPr>
            <a:r>
              <a:rPr lang="en-US" dirty="0"/>
              <a:t>     calls yield)</a:t>
            </a:r>
          </a:p>
          <a:p>
            <a:r>
              <a:rPr lang="en-US" dirty="0"/>
              <a:t>Preemptive scheduling</a:t>
            </a:r>
          </a:p>
          <a:p>
            <a:pPr lvl="1"/>
            <a:r>
              <a:rPr lang="en-US" dirty="0"/>
              <a:t>The running process can be interrupted and must release the CPU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ECE344 Operating Systems Ding Yuan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2430" y="3021702"/>
            <a:ext cx="3517900" cy="1930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941889"/>
            <a:ext cx="7345363" cy="393192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First Come First Serve (FCFS)</a:t>
            </a:r>
          </a:p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Short Job First (SJF)</a:t>
            </a:r>
          </a:p>
          <a:p>
            <a:r>
              <a:rPr lang="en-US" dirty="0">
                <a:solidFill>
                  <a:srgbClr val="FF0000"/>
                </a:solidFill>
              </a:rPr>
              <a:t>Priority Scheduling</a:t>
            </a:r>
          </a:p>
          <a:p>
            <a:r>
              <a:rPr lang="en-US" dirty="0">
                <a:solidFill>
                  <a:srgbClr val="FF0000"/>
                </a:solidFill>
              </a:rPr>
              <a:t>Round Robin</a:t>
            </a:r>
          </a:p>
          <a:p>
            <a:r>
              <a:rPr lang="en-US" dirty="0">
                <a:solidFill>
                  <a:srgbClr val="FF0000"/>
                </a:solidFill>
              </a:rPr>
              <a:t>Multi-Queue &amp; Multi-Level Feedback</a:t>
            </a:r>
          </a:p>
          <a:p>
            <a:r>
              <a:rPr lang="en-US" dirty="0"/>
              <a:t>Earliest Deadline First Scheduling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ECE344 Operating Systems Ding Yuan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06840" y="3103243"/>
            <a:ext cx="753863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15480" y="4969069"/>
            <a:ext cx="753863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325623" y="1941889"/>
            <a:ext cx="159430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>
                <a:solidFill>
                  <a:schemeClr val="accent2">
                    <a:lumMod val="75000"/>
                  </a:schemeClr>
                </a:solidFill>
              </a:rPr>
              <a:t>Batch </a:t>
            </a:r>
          </a:p>
          <a:p>
            <a:r>
              <a:rPr lang="en-US" sz="3200" i="1" dirty="0">
                <a:solidFill>
                  <a:schemeClr val="accent2">
                    <a:lumMod val="75000"/>
                  </a:schemeClr>
                </a:solidFill>
              </a:rPr>
              <a:t>Systems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46243" y="3495021"/>
            <a:ext cx="195008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>
                <a:solidFill>
                  <a:schemeClr val="accent2">
                    <a:lumMod val="75000"/>
                  </a:schemeClr>
                </a:solidFill>
              </a:rPr>
              <a:t>Interactive </a:t>
            </a:r>
          </a:p>
          <a:p>
            <a:r>
              <a:rPr lang="en-US" sz="3200" i="1" dirty="0">
                <a:solidFill>
                  <a:schemeClr val="accent2">
                    <a:lumMod val="75000"/>
                  </a:schemeClr>
                </a:solidFill>
              </a:rPr>
              <a:t>Systems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46243" y="4972383"/>
            <a:ext cx="18422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>
                <a:solidFill>
                  <a:schemeClr val="accent2">
                    <a:lumMod val="75000"/>
                  </a:schemeClr>
                </a:solidFill>
              </a:rPr>
              <a:t>Real-time</a:t>
            </a:r>
          </a:p>
          <a:p>
            <a:r>
              <a:rPr lang="en-US" sz="3200" i="1" dirty="0">
                <a:solidFill>
                  <a:schemeClr val="accent2">
                    <a:lumMod val="75000"/>
                  </a:schemeClr>
                </a:solidFill>
              </a:rPr>
              <a:t>Systems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ECE344 Operating Systems Ding Yuan</a:t>
            </a:r>
            <a:endParaRPr lang="en-US" sz="1400" b="0">
              <a:latin typeface="Times New Roman" pitchFamily="33" charset="0"/>
            </a:endParaRP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D7AA0A-24B5-0D4E-998B-A54B7897D007}" type="slidenum">
              <a:rPr lang="en-US"/>
              <a:pPr/>
              <a:t>9</a:t>
            </a:fld>
            <a:endParaRPr lang="en-US"/>
          </a:p>
        </p:txBody>
      </p:sp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Priority Scheduling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7679"/>
            <a:ext cx="8168640" cy="477139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Each job is assigned a priority</a:t>
            </a:r>
          </a:p>
          <a:p>
            <a:r>
              <a:rPr lang="en-US" dirty="0"/>
              <a:t>FCFS within each priority level</a:t>
            </a:r>
          </a:p>
          <a:p>
            <a:r>
              <a:rPr lang="en-US" dirty="0"/>
              <a:t>Select highest priority job over lower ones</a:t>
            </a:r>
          </a:p>
          <a:p>
            <a:r>
              <a:rPr lang="en-US" dirty="0"/>
              <a:t>Rationale: higher priority jobs are more mission-critical</a:t>
            </a:r>
          </a:p>
          <a:p>
            <a:pPr lvl="1"/>
            <a:r>
              <a:rPr lang="en-US" dirty="0"/>
              <a:t>Example: movie player vs. send email</a:t>
            </a:r>
          </a:p>
          <a:p>
            <a:r>
              <a:rPr lang="en-US" dirty="0"/>
              <a:t>Real life analogy?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Boarding at airports</a:t>
            </a:r>
          </a:p>
          <a:p>
            <a:r>
              <a:rPr lang="en-US" dirty="0"/>
              <a:t>Problems:</a:t>
            </a:r>
          </a:p>
          <a:p>
            <a:pPr lvl="1"/>
            <a:r>
              <a:rPr lang="en-US" dirty="0"/>
              <a:t>May not give the best Average Waiting Time</a:t>
            </a:r>
          </a:p>
          <a:p>
            <a:pPr lvl="1"/>
            <a:r>
              <a:rPr lang="en-US" dirty="0"/>
              <a:t>indefinite blocking or starving a process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50184</TotalTime>
  <Words>1211</Words>
  <Application>Microsoft Macintosh PowerPoint</Application>
  <PresentationFormat>On-screen Show (4:3)</PresentationFormat>
  <Paragraphs>270</Paragraphs>
  <Slides>23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Brush Script MT</vt:lpstr>
      <vt:lpstr>Arial</vt:lpstr>
      <vt:lpstr>Calibri</vt:lpstr>
      <vt:lpstr>Calisto MT</vt:lpstr>
      <vt:lpstr>Times New Roman</vt:lpstr>
      <vt:lpstr>Capital</vt:lpstr>
      <vt:lpstr>Operating Systems ECE344 </vt:lpstr>
      <vt:lpstr>Scheduling Overview</vt:lpstr>
      <vt:lpstr>Scheduling problem</vt:lpstr>
      <vt:lpstr>When to schedule?</vt:lpstr>
      <vt:lpstr>Performance Criteria</vt:lpstr>
      <vt:lpstr>Different Systems, Different Focuses</vt:lpstr>
      <vt:lpstr>Preemptive vs. Non-preemptive</vt:lpstr>
      <vt:lpstr>Scheduling Algorithms</vt:lpstr>
      <vt:lpstr>Priority Scheduling</vt:lpstr>
      <vt:lpstr>Set Priority</vt:lpstr>
      <vt:lpstr>Priority in Unix</vt:lpstr>
      <vt:lpstr>Nobody wants to Be “nice” on Unix</vt:lpstr>
      <vt:lpstr>Round-robin</vt:lpstr>
      <vt:lpstr>Time Quantum </vt:lpstr>
      <vt:lpstr>Combining Algorithms</vt:lpstr>
      <vt:lpstr>Example</vt:lpstr>
      <vt:lpstr>Unix Scheduler</vt:lpstr>
      <vt:lpstr>Unix Scheduler</vt:lpstr>
      <vt:lpstr>PowerPoint Presentation</vt:lpstr>
      <vt:lpstr>Motivation of Unix Scheduler</vt:lpstr>
      <vt:lpstr>Scheduling Algorithms</vt:lpstr>
      <vt:lpstr>Earlieas Deadline First (EDF)</vt:lpstr>
      <vt:lpstr>Scheduling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ECE344</dc:title>
  <dc:creator>apple</dc:creator>
  <cp:lastModifiedBy>Ding Yuan</cp:lastModifiedBy>
  <cp:revision>181</cp:revision>
  <cp:lastPrinted>2013-02-11T16:54:23Z</cp:lastPrinted>
  <dcterms:created xsi:type="dcterms:W3CDTF">2013-04-15T03:08:04Z</dcterms:created>
  <dcterms:modified xsi:type="dcterms:W3CDTF">2024-03-28T21:11:31Z</dcterms:modified>
</cp:coreProperties>
</file>