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91" r:id="rId3"/>
    <p:sldId id="266" r:id="rId4"/>
    <p:sldId id="269" r:id="rId5"/>
    <p:sldId id="270" r:id="rId6"/>
    <p:sldId id="268" r:id="rId7"/>
    <p:sldId id="271" r:id="rId8"/>
    <p:sldId id="272" r:id="rId9"/>
    <p:sldId id="273" r:id="rId10"/>
    <p:sldId id="275" r:id="rId11"/>
    <p:sldId id="267" r:id="rId12"/>
    <p:sldId id="276" r:id="rId13"/>
    <p:sldId id="277" r:id="rId14"/>
    <p:sldId id="278" r:id="rId15"/>
    <p:sldId id="279" r:id="rId16"/>
    <p:sldId id="280" r:id="rId17"/>
    <p:sldId id="281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2BC87-BA2D-E748-B6EE-0DDC17EBBB43}" type="datetimeFigureOut">
              <a:rPr lang="en-US" smtClean="0"/>
              <a:t>2014-10-24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7CF1F-9C3C-6744-98B0-F85E61ABF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13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should understand what does</a:t>
            </a:r>
            <a:r>
              <a:rPr lang="en-US" baseline="0" dirty="0" smtClean="0"/>
              <a:t> each technique do, and what problems does it solve. no need to understand how it works.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7CF1F-9C3C-6744-98B0-F85E61ABFB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450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2073403E-D815-4239-A118-6DBA4BF6F02D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bigger pic: </a:t>
            </a:r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EE8DFD96-1592-4662-9597-BD515D65CDD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looptime</a:t>
            </a:r>
            <a:r>
              <a:rPr lang="en-US" dirty="0" smtClean="0"/>
              <a:t> = x * </a:t>
            </a:r>
            <a:r>
              <a:rPr lang="en-US" dirty="0" err="1" smtClean="0"/>
              <a:t>oldtime</a:t>
            </a:r>
            <a:endParaRPr lang="en-US" baseline="0" dirty="0" smtClean="0"/>
          </a:p>
          <a:p>
            <a:r>
              <a:rPr lang="en-US" baseline="0" dirty="0" smtClean="0"/>
              <a:t>new time = </a:t>
            </a:r>
            <a:r>
              <a:rPr lang="en-US" baseline="0" dirty="0" err="1" smtClean="0"/>
              <a:t>looptime</a:t>
            </a:r>
            <a:r>
              <a:rPr lang="en-US" baseline="0" dirty="0" smtClean="0"/>
              <a:t>/4 + </a:t>
            </a:r>
            <a:r>
              <a:rPr lang="en-US" baseline="0" dirty="0" err="1" smtClean="0"/>
              <a:t>othertime</a:t>
            </a:r>
            <a:r>
              <a:rPr lang="en-US" baseline="0" dirty="0" smtClean="0"/>
              <a:t> = x*</a:t>
            </a:r>
            <a:r>
              <a:rPr lang="en-US" baseline="0" dirty="0" err="1" smtClean="0"/>
              <a:t>oldtime</a:t>
            </a:r>
            <a:r>
              <a:rPr lang="en-US" baseline="0" dirty="0" smtClean="0"/>
              <a:t>/4 + (1-x) * </a:t>
            </a:r>
            <a:r>
              <a:rPr lang="en-US" baseline="0" dirty="0" err="1" smtClean="0"/>
              <a:t>oldtime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7CF1F-9C3C-6744-98B0-F85E61ABFB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18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unroll it three times will help?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7CF1F-9C3C-6744-98B0-F85E61ABFB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00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remember these terms!</a:t>
            </a:r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F3A8A24C-25A4-4284-872C-9300116A4E02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FDDADA77-B8F8-4953-B2B7-1816964C5CB1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cache</a:t>
            </a:r>
            <a:r>
              <a:rPr lang="en-US" baseline="0" dirty="0" smtClean="0"/>
              <a:t> line!</a:t>
            </a:r>
            <a:endParaRPr lang="en-US" dirty="0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40A10149-749C-43FD-B4E6-7CBE068FEBB8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328E5296-00A2-4AF0-8D7F-F9C8A910FEA8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when replace:</a:t>
            </a:r>
            <a:r>
              <a:rPr lang="en-US" baseline="0" dirty="0" smtClean="0"/>
              <a:t> replace the entire cache line</a:t>
            </a:r>
            <a:endParaRPr lang="en-US" dirty="0" smtClean="0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328E5296-00A2-4AF0-8D7F-F9C8A910FEA8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533-2DC1-1F48-8620-0FF6723DDB90}" type="datetimeFigureOut">
              <a:rPr lang="en-US" smtClean="0"/>
              <a:t>2014-10-24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7FD9-00FE-8E41-8B4D-3C0A2F7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533-2DC1-1F48-8620-0FF6723DDB90}" type="datetimeFigureOut">
              <a:rPr lang="en-US" smtClean="0"/>
              <a:t>2014-10-24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7FD9-00FE-8E41-8B4D-3C0A2F7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3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533-2DC1-1F48-8620-0FF6723DDB90}" type="datetimeFigureOut">
              <a:rPr lang="en-US" smtClean="0"/>
              <a:t>2014-10-24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7FD9-00FE-8E41-8B4D-3C0A2F7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7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533-2DC1-1F48-8620-0FF6723DDB90}" type="datetimeFigureOut">
              <a:rPr lang="en-US" smtClean="0"/>
              <a:t>2014-10-24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7FD9-00FE-8E41-8B4D-3C0A2F7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9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533-2DC1-1F48-8620-0FF6723DDB90}" type="datetimeFigureOut">
              <a:rPr lang="en-US" smtClean="0"/>
              <a:t>2014-10-24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7FD9-00FE-8E41-8B4D-3C0A2F7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3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533-2DC1-1F48-8620-0FF6723DDB90}" type="datetimeFigureOut">
              <a:rPr lang="en-US" smtClean="0"/>
              <a:t>2014-10-24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7FD9-00FE-8E41-8B4D-3C0A2F7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3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533-2DC1-1F48-8620-0FF6723DDB90}" type="datetimeFigureOut">
              <a:rPr lang="en-US" smtClean="0"/>
              <a:t>2014-10-24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7FD9-00FE-8E41-8B4D-3C0A2F7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533-2DC1-1F48-8620-0FF6723DDB90}" type="datetimeFigureOut">
              <a:rPr lang="en-US" smtClean="0"/>
              <a:t>2014-10-24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7FD9-00FE-8E41-8B4D-3C0A2F7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8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533-2DC1-1F48-8620-0FF6723DDB90}" type="datetimeFigureOut">
              <a:rPr lang="en-US" smtClean="0"/>
              <a:t>2014-10-24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7FD9-00FE-8E41-8B4D-3C0A2F7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1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533-2DC1-1F48-8620-0FF6723DDB90}" type="datetimeFigureOut">
              <a:rPr lang="en-US" smtClean="0"/>
              <a:t>2014-10-24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7FD9-00FE-8E41-8B4D-3C0A2F7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3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533-2DC1-1F48-8620-0FF6723DDB90}" type="datetimeFigureOut">
              <a:rPr lang="en-US" smtClean="0"/>
              <a:t>2014-10-24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7FD9-00FE-8E41-8B4D-3C0A2F7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69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C533-2DC1-1F48-8620-0FF6723DDB90}" type="datetimeFigureOut">
              <a:rPr lang="en-US" smtClean="0"/>
              <a:t>2014-10-24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77FD9-00FE-8E41-8B4D-3C0A2F7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0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87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27856"/>
            <a:ext cx="8839200" cy="57308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800" dirty="0" smtClean="0"/>
              <a:t>Executing without loop unrolling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80" y="1487891"/>
            <a:ext cx="8481940" cy="3673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942223" y="3073885"/>
            <a:ext cx="7815047" cy="3048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/>
              <a:t>4 integer ops</a:t>
            </a:r>
          </a:p>
        </p:txBody>
      </p:sp>
    </p:spTree>
    <p:extLst>
      <p:ext uri="{BB962C8B-B14F-4D97-AF65-F5344CB8AC3E}">
        <p14:creationId xmlns:p14="http://schemas.microsoft.com/office/powerpoint/2010/main" val="637500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Q11@midterm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09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performance: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en-US" sz="2800" dirty="0" smtClean="0"/>
              <a:t>Motivation</a:t>
            </a:r>
          </a:p>
          <a:p>
            <a:pPr lvl="1">
              <a:spcBef>
                <a:spcPts val="500"/>
              </a:spcBef>
            </a:pPr>
            <a:r>
              <a:rPr lang="en-US" sz="2400" dirty="0" smtClean="0"/>
              <a:t>L1 </a:t>
            </a:r>
            <a:r>
              <a:rPr lang="en-US" sz="2400" dirty="0"/>
              <a:t>cache reference 0.5 </a:t>
            </a:r>
            <a:r>
              <a:rPr lang="en-US" sz="2400" dirty="0" smtClean="0"/>
              <a:t>ns</a:t>
            </a:r>
          </a:p>
          <a:p>
            <a:pPr lvl="1">
              <a:spcBef>
                <a:spcPts val="500"/>
              </a:spcBef>
            </a:pPr>
            <a:r>
              <a:rPr lang="en-US" sz="2400" dirty="0" smtClean="0"/>
              <a:t>Main </a:t>
            </a:r>
            <a:r>
              <a:rPr lang="en-US" sz="2400" dirty="0"/>
              <a:t>memory reference 100 </a:t>
            </a:r>
            <a:r>
              <a:rPr lang="en-US" sz="2400" dirty="0" smtClean="0"/>
              <a:t>ns</a:t>
            </a:r>
            <a:endParaRPr lang="en-US" sz="2400" dirty="0"/>
          </a:p>
          <a:p>
            <a:pPr marL="636588" lvl="2">
              <a:lnSpc>
                <a:spcPct val="70000"/>
              </a:lnSpc>
              <a:spcBef>
                <a:spcPts val="500"/>
              </a:spcBef>
            </a:pPr>
            <a:r>
              <a:rPr lang="en-US" sz="2000" b="1" i="1" dirty="0"/>
              <a:t>200X slower!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743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8177212" cy="76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Why Caches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689100"/>
            <a:ext cx="7521575" cy="4376421"/>
          </a:xfrm>
        </p:spPr>
        <p:txBody>
          <a:bodyPr>
            <a:normAutofit fontScale="85000" lnSpcReduction="20000"/>
          </a:bodyPr>
          <a:lstStyle/>
          <a:p>
            <a:pPr marL="385718" indent="-385718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r>
              <a:rPr lang="en-US" dirty="0" smtClean="0">
                <a:solidFill>
                  <a:srgbClr val="C00000"/>
                </a:solidFill>
                <a:latin typeface="Comic Sans MS"/>
                <a:cs typeface="Comic Sans MS"/>
              </a:rPr>
              <a:t>Locality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</a:t>
            </a:r>
            <a:r>
              <a:rPr lang="en-GB" dirty="0" smtClean="0"/>
              <a:t>Programs tend to use data and instructions with addresses near or equal to those they have used recently</a:t>
            </a:r>
          </a:p>
          <a:p>
            <a:pPr marL="385718" indent="-385718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 marL="385718" indent="-385718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r>
              <a:rPr lang="en-GB" dirty="0" smtClean="0">
                <a:solidFill>
                  <a:srgbClr val="C00000"/>
                </a:solidFill>
                <a:latin typeface="Comic Sans MS"/>
                <a:cs typeface="Comic Sans MS"/>
              </a:rPr>
              <a:t>Temporal locality:  </a:t>
            </a:r>
          </a:p>
          <a:p>
            <a:pPr marL="744451" lvl="1" indent="-246034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r>
              <a:rPr lang="en-GB" dirty="0" smtClean="0"/>
              <a:t>Recently referenced items are likely </a:t>
            </a:r>
            <a:br>
              <a:rPr lang="en-GB" dirty="0" smtClean="0"/>
            </a:br>
            <a:r>
              <a:rPr lang="en-GB" dirty="0" smtClean="0"/>
              <a:t>to be referenced again in the near future</a:t>
            </a:r>
          </a:p>
          <a:p>
            <a:pPr marL="385718" indent="-385718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 marL="385718" indent="-385718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r>
              <a:rPr lang="en-GB" dirty="0" smtClean="0">
                <a:solidFill>
                  <a:srgbClr val="C00000"/>
                </a:solidFill>
                <a:latin typeface="Comic Sans MS"/>
                <a:cs typeface="Comic Sans MS"/>
              </a:rPr>
              <a:t>Spatial locality:  </a:t>
            </a:r>
          </a:p>
          <a:p>
            <a:pPr marL="744451" lvl="1" indent="-246034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r>
              <a:rPr lang="en-GB" dirty="0" smtClean="0"/>
              <a:t>Items with nearby addresses tend </a:t>
            </a:r>
            <a:br>
              <a:rPr lang="en-GB" dirty="0" smtClean="0"/>
            </a:br>
            <a:r>
              <a:rPr lang="en-GB" dirty="0" smtClean="0"/>
              <a:t>to be referenced close together in time</a:t>
            </a:r>
          </a:p>
          <a:p>
            <a:pPr marL="385718" indent="-385718">
              <a:defRPr/>
            </a:pPr>
            <a:endParaRPr lang="en-US" dirty="0" smtClean="0"/>
          </a:p>
          <a:p>
            <a:pPr marL="385718" indent="-385718">
              <a:defRPr/>
            </a:pP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943600" y="3225800"/>
            <a:ext cx="1905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37300" y="3225800"/>
            <a:ext cx="381000" cy="304800"/>
          </a:xfrm>
          <a:prstGeom prst="rect">
            <a:avLst/>
          </a:prstGeom>
          <a:solidFill>
            <a:srgbClr val="FF9999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6167438" y="2716213"/>
            <a:ext cx="627062" cy="433387"/>
          </a:xfrm>
          <a:custGeom>
            <a:avLst/>
            <a:gdLst>
              <a:gd name="T0" fmla="*/ 285461 w 627844"/>
              <a:gd name="T1" fmla="*/ 430568 h 433589"/>
              <a:gd name="T2" fmla="*/ 45295 w 627844"/>
              <a:gd name="T3" fmla="*/ 72470 h 433589"/>
              <a:gd name="T4" fmla="*/ 557229 w 627844"/>
              <a:gd name="T5" fmla="*/ 59681 h 433589"/>
              <a:gd name="T6" fmla="*/ 399222 w 627844"/>
              <a:gd name="T7" fmla="*/ 430568 h 433589"/>
              <a:gd name="T8" fmla="*/ 0 60000 65536"/>
              <a:gd name="T9" fmla="*/ 0 60000 65536"/>
              <a:gd name="T10" fmla="*/ 0 60000 65536"/>
              <a:gd name="T11" fmla="*/ 0 60000 65536"/>
              <a:gd name="T12" fmla="*/ 0 w 627844"/>
              <a:gd name="T13" fmla="*/ 0 h 433589"/>
              <a:gd name="T14" fmla="*/ 627844 w 627844"/>
              <a:gd name="T15" fmla="*/ 433589 h 4335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7844" h="433589">
                <a:moveTo>
                  <a:pt x="290847" y="433589"/>
                </a:moveTo>
                <a:cubicBezTo>
                  <a:pt x="145423" y="284408"/>
                  <a:pt x="0" y="135228"/>
                  <a:pt x="46149" y="72980"/>
                </a:cubicBezTo>
                <a:cubicBezTo>
                  <a:pt x="92298" y="10732"/>
                  <a:pt x="507642" y="0"/>
                  <a:pt x="567743" y="60101"/>
                </a:cubicBezTo>
                <a:cubicBezTo>
                  <a:pt x="627844" y="120202"/>
                  <a:pt x="517300" y="276895"/>
                  <a:pt x="406757" y="433589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 lIns="91429" tIns="45714" rIns="91429" bIns="45714" anchor="ctr"/>
          <a:lstStyle/>
          <a:p>
            <a:endParaRPr lang="en-CA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051550" y="4895850"/>
            <a:ext cx="1905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445250" y="4895850"/>
            <a:ext cx="381000" cy="304800"/>
          </a:xfrm>
          <a:prstGeom prst="rect">
            <a:avLst/>
          </a:prstGeom>
          <a:solidFill>
            <a:srgbClr val="FF9999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819900" y="4895850"/>
            <a:ext cx="381000" cy="304800"/>
          </a:xfrm>
          <a:prstGeom prst="rect">
            <a:avLst/>
          </a:prstGeom>
          <a:solidFill>
            <a:srgbClr val="FF9999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6365875" y="4465638"/>
            <a:ext cx="841375" cy="360362"/>
          </a:xfrm>
          <a:custGeom>
            <a:avLst/>
            <a:gdLst>
              <a:gd name="T0" fmla="*/ 200530 w 841420"/>
              <a:gd name="T1" fmla="*/ 365476 h 359535"/>
              <a:gd name="T2" fmla="*/ 91150 w 841420"/>
              <a:gd name="T3" fmla="*/ 58875 h 359535"/>
              <a:gd name="T4" fmla="*/ 747448 w 841420"/>
              <a:gd name="T5" fmla="*/ 52211 h 359535"/>
              <a:gd name="T6" fmla="*/ 650931 w 841420"/>
              <a:gd name="T7" fmla="*/ 372141 h 359535"/>
              <a:gd name="T8" fmla="*/ 0 60000 65536"/>
              <a:gd name="T9" fmla="*/ 0 60000 65536"/>
              <a:gd name="T10" fmla="*/ 0 60000 65536"/>
              <a:gd name="T11" fmla="*/ 0 60000 65536"/>
              <a:gd name="T12" fmla="*/ 0 w 841420"/>
              <a:gd name="T13" fmla="*/ 0 h 359535"/>
              <a:gd name="T14" fmla="*/ 841420 w 841420"/>
              <a:gd name="T15" fmla="*/ 359535 h 3595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41420" h="359535">
                <a:moveTo>
                  <a:pt x="200695" y="353095"/>
                </a:moveTo>
                <a:cubicBezTo>
                  <a:pt x="100347" y="230209"/>
                  <a:pt x="0" y="107323"/>
                  <a:pt x="91225" y="56881"/>
                </a:cubicBezTo>
                <a:cubicBezTo>
                  <a:pt x="182450" y="6439"/>
                  <a:pt x="654676" y="0"/>
                  <a:pt x="748048" y="50442"/>
                </a:cubicBezTo>
                <a:cubicBezTo>
                  <a:pt x="841420" y="100884"/>
                  <a:pt x="746438" y="230209"/>
                  <a:pt x="651456" y="35953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 lIns="91429" tIns="45714" rIns="91429" bIns="45714" anchor="ctr"/>
          <a:lstStyle/>
          <a:p>
            <a:endParaRPr lang="en-CA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853363" y="3187700"/>
            <a:ext cx="693737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block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962900" y="4862513"/>
            <a:ext cx="69373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block</a:t>
            </a:r>
          </a:p>
        </p:txBody>
      </p:sp>
    </p:spTree>
    <p:extLst>
      <p:ext uri="{BB962C8B-B14F-4D97-AF65-F5344CB8AC3E}">
        <p14:creationId xmlns:p14="http://schemas.microsoft.com/office/powerpoint/2010/main" val="426248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625" y="514350"/>
            <a:ext cx="8953500" cy="7810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Cache hierarchy: example 1</a:t>
            </a:r>
            <a:endParaRPr lang="en-US" sz="3600" dirty="0"/>
          </a:p>
        </p:txBody>
      </p:sp>
      <p:sp>
        <p:nvSpPr>
          <p:cNvPr id="28675" name="AutoShape 16"/>
          <p:cNvSpPr>
            <a:spLocks/>
          </p:cNvSpPr>
          <p:nvPr/>
        </p:nvSpPr>
        <p:spPr bwMode="auto">
          <a:xfrm>
            <a:off x="1566863" y="2614613"/>
            <a:ext cx="228600" cy="2960687"/>
          </a:xfrm>
          <a:prstGeom prst="leftBrace">
            <a:avLst>
              <a:gd name="adj1" fmla="val 7501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4" rIns="91429" bIns="45714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676" name="TextBox 56"/>
          <p:cNvSpPr txBox="1">
            <a:spLocks noChangeArrowheads="1"/>
          </p:cNvSpPr>
          <p:nvPr/>
        </p:nvSpPr>
        <p:spPr bwMode="auto">
          <a:xfrm>
            <a:off x="266700" y="3841750"/>
            <a:ext cx="1345193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S = 2</a:t>
            </a:r>
            <a:r>
              <a:rPr lang="en-US" baseline="30000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 sets</a:t>
            </a:r>
          </a:p>
        </p:txBody>
      </p:sp>
      <p:cxnSp>
        <p:nvCxnSpPr>
          <p:cNvPr id="28677" name="Straight Connector 124"/>
          <p:cNvCxnSpPr>
            <a:cxnSpLocks noChangeShapeType="1"/>
          </p:cNvCxnSpPr>
          <p:nvPr/>
        </p:nvCxnSpPr>
        <p:spPr bwMode="auto">
          <a:xfrm>
            <a:off x="2298700" y="4805363"/>
            <a:ext cx="3124200" cy="7937"/>
          </a:xfrm>
          <a:prstGeom prst="line">
            <a:avLst/>
          </a:prstGeom>
          <a:noFill/>
          <a:ln w="76200" cap="rnd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28678" name="TextBox 126"/>
          <p:cNvSpPr txBox="1">
            <a:spLocks noChangeArrowheads="1"/>
          </p:cNvSpPr>
          <p:nvPr/>
        </p:nvSpPr>
        <p:spPr bwMode="auto">
          <a:xfrm>
            <a:off x="530033" y="1711326"/>
            <a:ext cx="3771112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solidFill>
                  <a:srgbClr val="558140"/>
                </a:solidFill>
                <a:latin typeface="Comic Sans MS"/>
                <a:cs typeface="Comic Sans MS"/>
              </a:rPr>
              <a:t>Direct mapped: One </a:t>
            </a:r>
            <a:r>
              <a:rPr lang="en-US" dirty="0" smtClean="0">
                <a:solidFill>
                  <a:srgbClr val="558140"/>
                </a:solidFill>
                <a:latin typeface="Comic Sans MS"/>
                <a:cs typeface="Comic Sans MS"/>
              </a:rPr>
              <a:t>block per </a:t>
            </a:r>
            <a:r>
              <a:rPr lang="en-US" dirty="0">
                <a:solidFill>
                  <a:srgbClr val="558140"/>
                </a:solidFill>
                <a:latin typeface="Comic Sans MS"/>
                <a:cs typeface="Comic Sans MS"/>
              </a:rPr>
              <a:t>set</a:t>
            </a:r>
          </a:p>
          <a:p>
            <a:r>
              <a:rPr lang="en-US" dirty="0">
                <a:solidFill>
                  <a:srgbClr val="0000FF"/>
                </a:solidFill>
                <a:latin typeface="Comic Sans MS"/>
                <a:cs typeface="Comic Sans MS"/>
              </a:rPr>
              <a:t>Assume: cache block size 8 bytes</a:t>
            </a:r>
          </a:p>
        </p:txBody>
      </p:sp>
      <p:sp>
        <p:nvSpPr>
          <p:cNvPr id="28679" name="Rectangle 127"/>
          <p:cNvSpPr>
            <a:spLocks noChangeArrowheads="1"/>
          </p:cNvSpPr>
          <p:nvPr/>
        </p:nvSpPr>
        <p:spPr bwMode="auto">
          <a:xfrm>
            <a:off x="6350000" y="2867025"/>
            <a:ext cx="990600" cy="271463"/>
          </a:xfrm>
          <a:prstGeom prst="rect">
            <a:avLst/>
          </a:prstGeom>
          <a:solidFill>
            <a:srgbClr val="FF9999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t bits</a:t>
            </a:r>
          </a:p>
        </p:txBody>
      </p:sp>
      <p:sp>
        <p:nvSpPr>
          <p:cNvPr id="28680" name="Rectangle 128"/>
          <p:cNvSpPr>
            <a:spLocks noChangeArrowheads="1"/>
          </p:cNvSpPr>
          <p:nvPr/>
        </p:nvSpPr>
        <p:spPr bwMode="auto">
          <a:xfrm>
            <a:off x="7340600" y="2867025"/>
            <a:ext cx="762000" cy="2714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0…01</a:t>
            </a:r>
          </a:p>
        </p:txBody>
      </p:sp>
      <p:sp>
        <p:nvSpPr>
          <p:cNvPr id="28681" name="Rectangle 129"/>
          <p:cNvSpPr>
            <a:spLocks noChangeArrowheads="1"/>
          </p:cNvSpPr>
          <p:nvPr/>
        </p:nvSpPr>
        <p:spPr bwMode="auto">
          <a:xfrm>
            <a:off x="8102599" y="2867025"/>
            <a:ext cx="720725" cy="2698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28682" name="TextBox 130"/>
          <p:cNvSpPr txBox="1">
            <a:spLocks noChangeArrowheads="1"/>
          </p:cNvSpPr>
          <p:nvPr/>
        </p:nvSpPr>
        <p:spPr bwMode="auto">
          <a:xfrm>
            <a:off x="6261100" y="2527300"/>
            <a:ext cx="15732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28683" name="Group 144"/>
          <p:cNvGrpSpPr>
            <a:grpSpLocks/>
          </p:cNvGrpSpPr>
          <p:nvPr/>
        </p:nvGrpSpPr>
        <p:grpSpPr bwMode="auto">
          <a:xfrm>
            <a:off x="1917700" y="3975100"/>
            <a:ext cx="3848100" cy="533400"/>
            <a:chOff x="1714312" y="5562600"/>
            <a:chExt cx="3848288" cy="533400"/>
          </a:xfrm>
        </p:grpSpPr>
        <p:sp>
          <p:nvSpPr>
            <p:cNvPr id="132" name="Rectangle 131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8723" name="Rectangle 132"/>
            <p:cNvSpPr>
              <a:spLocks noChangeArrowheads="1"/>
            </p:cNvSpPr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0</a:t>
              </a:r>
            </a:p>
          </p:txBody>
        </p:sp>
        <p:sp>
          <p:nvSpPr>
            <p:cNvPr id="28724" name="Rectangle 133"/>
            <p:cNvSpPr>
              <a:spLocks noChangeArrowheads="1"/>
            </p:cNvSpPr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1</a:t>
              </a:r>
            </a:p>
          </p:txBody>
        </p:sp>
        <p:sp>
          <p:nvSpPr>
            <p:cNvPr id="28725" name="Rectangle 134"/>
            <p:cNvSpPr>
              <a:spLocks noChangeArrowheads="1"/>
            </p:cNvSpPr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2</a:t>
              </a:r>
            </a:p>
          </p:txBody>
        </p:sp>
        <p:sp>
          <p:nvSpPr>
            <p:cNvPr id="28726" name="Rectangle 135"/>
            <p:cNvSpPr>
              <a:spLocks noChangeArrowheads="1"/>
            </p:cNvSpPr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7</a:t>
              </a: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309654" y="5676900"/>
              <a:ext cx="717585" cy="304800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28728" name="Rectangle 139"/>
            <p:cNvSpPr>
              <a:spLocks noChangeArrowheads="1"/>
            </p:cNvSpPr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v</a:t>
              </a:r>
            </a:p>
          </p:txBody>
        </p:sp>
        <p:sp>
          <p:nvSpPr>
            <p:cNvPr id="28729" name="Rectangle 140"/>
            <p:cNvSpPr>
              <a:spLocks noChangeArrowheads="1"/>
            </p:cNvSpPr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3</a:t>
              </a:r>
            </a:p>
          </p:txBody>
        </p:sp>
        <p:sp>
          <p:nvSpPr>
            <p:cNvPr id="28730" name="Rectangle 141"/>
            <p:cNvSpPr>
              <a:spLocks noChangeArrowheads="1"/>
            </p:cNvSpPr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6</a:t>
              </a:r>
            </a:p>
          </p:txBody>
        </p:sp>
        <p:sp>
          <p:nvSpPr>
            <p:cNvPr id="28731" name="Rectangle 142"/>
            <p:cNvSpPr>
              <a:spLocks noChangeArrowheads="1"/>
            </p:cNvSpPr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5</a:t>
              </a:r>
            </a:p>
          </p:txBody>
        </p:sp>
        <p:sp>
          <p:nvSpPr>
            <p:cNvPr id="28732" name="Rectangle 143"/>
            <p:cNvSpPr>
              <a:spLocks noChangeArrowheads="1"/>
            </p:cNvSpPr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28684" name="Group 145"/>
          <p:cNvGrpSpPr>
            <a:grpSpLocks/>
          </p:cNvGrpSpPr>
          <p:nvPr/>
        </p:nvGrpSpPr>
        <p:grpSpPr bwMode="auto">
          <a:xfrm>
            <a:off x="1917700" y="3289300"/>
            <a:ext cx="3848100" cy="533400"/>
            <a:chOff x="1714312" y="5562600"/>
            <a:chExt cx="3848288" cy="533400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8712" name="Rectangle 147"/>
            <p:cNvSpPr>
              <a:spLocks noChangeArrowheads="1"/>
            </p:cNvSpPr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0</a:t>
              </a:r>
            </a:p>
          </p:txBody>
        </p:sp>
        <p:sp>
          <p:nvSpPr>
            <p:cNvPr id="28713" name="Rectangle 148"/>
            <p:cNvSpPr>
              <a:spLocks noChangeArrowheads="1"/>
            </p:cNvSpPr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1</a:t>
              </a:r>
            </a:p>
          </p:txBody>
        </p:sp>
        <p:sp>
          <p:nvSpPr>
            <p:cNvPr id="28714" name="Rectangle 149"/>
            <p:cNvSpPr>
              <a:spLocks noChangeArrowheads="1"/>
            </p:cNvSpPr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2</a:t>
              </a:r>
            </a:p>
          </p:txBody>
        </p:sp>
        <p:sp>
          <p:nvSpPr>
            <p:cNvPr id="28715" name="Rectangle 150"/>
            <p:cNvSpPr>
              <a:spLocks noChangeArrowheads="1"/>
            </p:cNvSpPr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7</a:t>
              </a: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309654" y="5676900"/>
              <a:ext cx="717585" cy="304800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28717" name="Rectangle 152"/>
            <p:cNvSpPr>
              <a:spLocks noChangeArrowheads="1"/>
            </p:cNvSpPr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v</a:t>
              </a:r>
            </a:p>
          </p:txBody>
        </p:sp>
        <p:sp>
          <p:nvSpPr>
            <p:cNvPr id="28718" name="Rectangle 153"/>
            <p:cNvSpPr>
              <a:spLocks noChangeArrowheads="1"/>
            </p:cNvSpPr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3</a:t>
              </a:r>
            </a:p>
          </p:txBody>
        </p:sp>
        <p:sp>
          <p:nvSpPr>
            <p:cNvPr id="28719" name="Rectangle 154"/>
            <p:cNvSpPr>
              <a:spLocks noChangeArrowheads="1"/>
            </p:cNvSpPr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6</a:t>
              </a:r>
            </a:p>
          </p:txBody>
        </p:sp>
        <p:sp>
          <p:nvSpPr>
            <p:cNvPr id="28720" name="Rectangle 155"/>
            <p:cNvSpPr>
              <a:spLocks noChangeArrowheads="1"/>
            </p:cNvSpPr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5</a:t>
              </a:r>
            </a:p>
          </p:txBody>
        </p:sp>
        <p:sp>
          <p:nvSpPr>
            <p:cNvPr id="28721" name="Rectangle 156"/>
            <p:cNvSpPr>
              <a:spLocks noChangeArrowheads="1"/>
            </p:cNvSpPr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28685" name="Group 157"/>
          <p:cNvGrpSpPr>
            <a:grpSpLocks/>
          </p:cNvGrpSpPr>
          <p:nvPr/>
        </p:nvGrpSpPr>
        <p:grpSpPr bwMode="auto">
          <a:xfrm>
            <a:off x="1917700" y="2603500"/>
            <a:ext cx="3848100" cy="533400"/>
            <a:chOff x="1714312" y="5562600"/>
            <a:chExt cx="3848288" cy="533400"/>
          </a:xfrm>
        </p:grpSpPr>
        <p:sp>
          <p:nvSpPr>
            <p:cNvPr id="159" name="Rectangle 158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8701" name="Rectangle 159"/>
            <p:cNvSpPr>
              <a:spLocks noChangeArrowheads="1"/>
            </p:cNvSpPr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0</a:t>
              </a:r>
            </a:p>
          </p:txBody>
        </p:sp>
        <p:sp>
          <p:nvSpPr>
            <p:cNvPr id="28702" name="Rectangle 160"/>
            <p:cNvSpPr>
              <a:spLocks noChangeArrowheads="1"/>
            </p:cNvSpPr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1</a:t>
              </a:r>
            </a:p>
          </p:txBody>
        </p:sp>
        <p:sp>
          <p:nvSpPr>
            <p:cNvPr id="28703" name="Rectangle 161"/>
            <p:cNvSpPr>
              <a:spLocks noChangeArrowheads="1"/>
            </p:cNvSpPr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2</a:t>
              </a:r>
            </a:p>
          </p:txBody>
        </p:sp>
        <p:sp>
          <p:nvSpPr>
            <p:cNvPr id="28704" name="Rectangle 162"/>
            <p:cNvSpPr>
              <a:spLocks noChangeArrowheads="1"/>
            </p:cNvSpPr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7</a:t>
              </a: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2309654" y="5676900"/>
              <a:ext cx="71758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28706" name="Rectangle 164"/>
            <p:cNvSpPr>
              <a:spLocks noChangeArrowheads="1"/>
            </p:cNvSpPr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v</a:t>
              </a:r>
            </a:p>
          </p:txBody>
        </p:sp>
        <p:sp>
          <p:nvSpPr>
            <p:cNvPr id="28707" name="Rectangle 165"/>
            <p:cNvSpPr>
              <a:spLocks noChangeArrowheads="1"/>
            </p:cNvSpPr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3</a:t>
              </a:r>
            </a:p>
          </p:txBody>
        </p:sp>
        <p:sp>
          <p:nvSpPr>
            <p:cNvPr id="28708" name="Rectangle 166"/>
            <p:cNvSpPr>
              <a:spLocks noChangeArrowheads="1"/>
            </p:cNvSpPr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6</a:t>
              </a:r>
            </a:p>
          </p:txBody>
        </p:sp>
        <p:sp>
          <p:nvSpPr>
            <p:cNvPr id="28709" name="Rectangle 167"/>
            <p:cNvSpPr>
              <a:spLocks noChangeArrowheads="1"/>
            </p:cNvSpPr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5</a:t>
              </a:r>
            </a:p>
          </p:txBody>
        </p:sp>
        <p:sp>
          <p:nvSpPr>
            <p:cNvPr id="28710" name="Rectangle 168"/>
            <p:cNvSpPr>
              <a:spLocks noChangeArrowheads="1"/>
            </p:cNvSpPr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28686" name="Group 169"/>
          <p:cNvGrpSpPr>
            <a:grpSpLocks/>
          </p:cNvGrpSpPr>
          <p:nvPr/>
        </p:nvGrpSpPr>
        <p:grpSpPr bwMode="auto">
          <a:xfrm>
            <a:off x="1917700" y="5041900"/>
            <a:ext cx="3848100" cy="533400"/>
            <a:chOff x="1714312" y="5562600"/>
            <a:chExt cx="3848288" cy="533400"/>
          </a:xfrm>
        </p:grpSpPr>
        <p:sp>
          <p:nvSpPr>
            <p:cNvPr id="171" name="Rectangle 170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8690" name="Rectangle 171"/>
            <p:cNvSpPr>
              <a:spLocks noChangeArrowheads="1"/>
            </p:cNvSpPr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0</a:t>
              </a:r>
            </a:p>
          </p:txBody>
        </p:sp>
        <p:sp>
          <p:nvSpPr>
            <p:cNvPr id="28691" name="Rectangle 172"/>
            <p:cNvSpPr>
              <a:spLocks noChangeArrowheads="1"/>
            </p:cNvSpPr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1</a:t>
              </a:r>
            </a:p>
          </p:txBody>
        </p:sp>
        <p:sp>
          <p:nvSpPr>
            <p:cNvPr id="28692" name="Rectangle 173"/>
            <p:cNvSpPr>
              <a:spLocks noChangeArrowheads="1"/>
            </p:cNvSpPr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2</a:t>
              </a:r>
            </a:p>
          </p:txBody>
        </p:sp>
        <p:sp>
          <p:nvSpPr>
            <p:cNvPr id="28693" name="Rectangle 174"/>
            <p:cNvSpPr>
              <a:spLocks noChangeArrowheads="1"/>
            </p:cNvSpPr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7</a:t>
              </a: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2309654" y="5676900"/>
              <a:ext cx="717585" cy="304800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28695" name="Rectangle 176"/>
            <p:cNvSpPr>
              <a:spLocks noChangeArrowheads="1"/>
            </p:cNvSpPr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v</a:t>
              </a:r>
            </a:p>
          </p:txBody>
        </p:sp>
        <p:sp>
          <p:nvSpPr>
            <p:cNvPr id="28696" name="Rectangle 177"/>
            <p:cNvSpPr>
              <a:spLocks noChangeArrowheads="1"/>
            </p:cNvSpPr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3</a:t>
              </a:r>
            </a:p>
          </p:txBody>
        </p:sp>
        <p:sp>
          <p:nvSpPr>
            <p:cNvPr id="28697" name="Rectangle 178"/>
            <p:cNvSpPr>
              <a:spLocks noChangeArrowheads="1"/>
            </p:cNvSpPr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6</a:t>
              </a:r>
            </a:p>
          </p:txBody>
        </p:sp>
        <p:sp>
          <p:nvSpPr>
            <p:cNvPr id="28698" name="Rectangle 179"/>
            <p:cNvSpPr>
              <a:spLocks noChangeArrowheads="1"/>
            </p:cNvSpPr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5</a:t>
              </a:r>
            </a:p>
          </p:txBody>
        </p:sp>
        <p:sp>
          <p:nvSpPr>
            <p:cNvPr id="28699" name="Rectangle 180"/>
            <p:cNvSpPr>
              <a:spLocks noChangeArrowheads="1"/>
            </p:cNvSpPr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4</a:t>
              </a:r>
            </a:p>
          </p:txBody>
        </p:sp>
      </p:grpSp>
      <p:cxnSp>
        <p:nvCxnSpPr>
          <p:cNvPr id="183" name="Shape 182"/>
          <p:cNvCxnSpPr>
            <a:cxnSpLocks noChangeShapeType="1"/>
            <a:stCxn id="28680" idx="2"/>
            <a:endCxn id="28715" idx="3"/>
          </p:cNvCxnSpPr>
          <p:nvPr/>
        </p:nvCxnSpPr>
        <p:spPr bwMode="auto">
          <a:xfrm rot="5400000">
            <a:off x="6483969" y="2318369"/>
            <a:ext cx="417512" cy="2057751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7154863" y="3605213"/>
            <a:ext cx="1039670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find set</a:t>
            </a:r>
          </a:p>
        </p:txBody>
      </p:sp>
    </p:spTree>
    <p:extLst>
      <p:ext uri="{BB962C8B-B14F-4D97-AF65-F5344CB8AC3E}">
        <p14:creationId xmlns:p14="http://schemas.microsoft.com/office/powerpoint/2010/main" val="253924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392113"/>
            <a:ext cx="8482012" cy="76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E-way Set Associative Cache (E = 2)</a:t>
            </a:r>
            <a:endParaRPr lang="en-US" sz="3600" dirty="0"/>
          </a:p>
        </p:txBody>
      </p:sp>
      <p:cxnSp>
        <p:nvCxnSpPr>
          <p:cNvPr id="31747" name="Straight Connector 124"/>
          <p:cNvCxnSpPr>
            <a:cxnSpLocks noChangeShapeType="1"/>
          </p:cNvCxnSpPr>
          <p:nvPr/>
        </p:nvCxnSpPr>
        <p:spPr bwMode="auto">
          <a:xfrm>
            <a:off x="762000" y="4800600"/>
            <a:ext cx="6599238" cy="17463"/>
          </a:xfrm>
          <a:prstGeom prst="line">
            <a:avLst/>
          </a:prstGeom>
          <a:noFill/>
          <a:ln w="76200" cap="rnd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31748" name="TextBox 126"/>
          <p:cNvSpPr txBox="1">
            <a:spLocks noChangeArrowheads="1"/>
          </p:cNvSpPr>
          <p:nvPr/>
        </p:nvSpPr>
        <p:spPr bwMode="auto">
          <a:xfrm>
            <a:off x="541699" y="1744663"/>
            <a:ext cx="3771112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mic Sans MS"/>
                <a:cs typeface="Comic Sans MS"/>
              </a:rPr>
              <a:t>E = 2: Two lines per set</a:t>
            </a:r>
          </a:p>
          <a:p>
            <a:r>
              <a:rPr lang="en-US" dirty="0">
                <a:solidFill>
                  <a:srgbClr val="0000FF"/>
                </a:solidFill>
                <a:latin typeface="Comic Sans MS"/>
                <a:cs typeface="Comic Sans MS"/>
              </a:rPr>
              <a:t>Assume: cache block size 8 bytes</a:t>
            </a:r>
          </a:p>
        </p:txBody>
      </p:sp>
      <p:sp>
        <p:nvSpPr>
          <p:cNvPr id="31749" name="Rectangle 127"/>
          <p:cNvSpPr>
            <a:spLocks noChangeArrowheads="1"/>
          </p:cNvSpPr>
          <p:nvPr/>
        </p:nvSpPr>
        <p:spPr bwMode="auto">
          <a:xfrm>
            <a:off x="6464300" y="1925638"/>
            <a:ext cx="990600" cy="271462"/>
          </a:xfrm>
          <a:prstGeom prst="rect">
            <a:avLst/>
          </a:prstGeom>
          <a:solidFill>
            <a:srgbClr val="FF9999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t bits</a:t>
            </a:r>
          </a:p>
        </p:txBody>
      </p:sp>
      <p:sp>
        <p:nvSpPr>
          <p:cNvPr id="31750" name="Rectangle 128"/>
          <p:cNvSpPr>
            <a:spLocks noChangeArrowheads="1"/>
          </p:cNvSpPr>
          <p:nvPr/>
        </p:nvSpPr>
        <p:spPr bwMode="auto">
          <a:xfrm>
            <a:off x="7454900" y="1925638"/>
            <a:ext cx="762000" cy="2714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0…01</a:t>
            </a:r>
          </a:p>
        </p:txBody>
      </p:sp>
      <p:sp>
        <p:nvSpPr>
          <p:cNvPr id="31751" name="Rectangle 129"/>
          <p:cNvSpPr>
            <a:spLocks noChangeArrowheads="1"/>
          </p:cNvSpPr>
          <p:nvPr/>
        </p:nvSpPr>
        <p:spPr bwMode="auto">
          <a:xfrm>
            <a:off x="8216900" y="1925638"/>
            <a:ext cx="622300" cy="2714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31752" name="TextBox 130"/>
          <p:cNvSpPr txBox="1">
            <a:spLocks noChangeArrowheads="1"/>
          </p:cNvSpPr>
          <p:nvPr/>
        </p:nvSpPr>
        <p:spPr bwMode="auto">
          <a:xfrm>
            <a:off x="6477000" y="1585913"/>
            <a:ext cx="212566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Address of short int:</a:t>
            </a:r>
          </a:p>
        </p:txBody>
      </p:sp>
      <p:grpSp>
        <p:nvGrpSpPr>
          <p:cNvPr id="31753" name="Group 97"/>
          <p:cNvGrpSpPr>
            <a:grpSpLocks/>
          </p:cNvGrpSpPr>
          <p:nvPr/>
        </p:nvGrpSpPr>
        <p:grpSpPr bwMode="auto">
          <a:xfrm>
            <a:off x="457200" y="2514600"/>
            <a:ext cx="7086600" cy="612775"/>
            <a:chOff x="685800" y="3578157"/>
            <a:chExt cx="7086600" cy="612843"/>
          </a:xfrm>
        </p:grpSpPr>
        <p:sp>
          <p:nvSpPr>
            <p:cNvPr id="73" name="Rectangle 72"/>
            <p:cNvSpPr/>
            <p:nvPr/>
          </p:nvSpPr>
          <p:spPr bwMode="auto">
            <a:xfrm>
              <a:off x="685800" y="3578157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31835" name="Group 169"/>
            <p:cNvGrpSpPr>
              <a:grpSpLocks/>
            </p:cNvGrpSpPr>
            <p:nvPr/>
          </p:nvGrpSpPr>
          <p:grpSpPr bwMode="auto">
            <a:xfrm>
              <a:off x="835207" y="3654360"/>
              <a:ext cx="3321928" cy="460443"/>
              <a:chOff x="1714312" y="5562600"/>
              <a:chExt cx="3848288" cy="533400"/>
            </a:xfrm>
          </p:grpSpPr>
          <p:sp>
            <p:nvSpPr>
              <p:cNvPr id="75" name="Rectangle 74"/>
              <p:cNvSpPr/>
              <p:nvPr/>
            </p:nvSpPr>
            <p:spPr bwMode="auto">
              <a:xfrm>
                <a:off x="1714101" y="5562606"/>
                <a:ext cx="3849110" cy="5333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1849" name="Rectangle 75"/>
              <p:cNvSpPr>
                <a:spLocks noChangeArrowheads="1"/>
              </p:cNvSpPr>
              <p:nvPr/>
            </p:nvSpPr>
            <p:spPr bwMode="auto">
              <a:xfrm>
                <a:off x="32125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850" name="Rectangle 76"/>
              <p:cNvSpPr>
                <a:spLocks noChangeArrowheads="1"/>
              </p:cNvSpPr>
              <p:nvPr/>
            </p:nvSpPr>
            <p:spPr bwMode="auto">
              <a:xfrm>
                <a:off x="3485160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851" name="Rectangle 77"/>
              <p:cNvSpPr>
                <a:spLocks noChangeArrowheads="1"/>
              </p:cNvSpPr>
              <p:nvPr/>
            </p:nvSpPr>
            <p:spPr bwMode="auto">
              <a:xfrm>
                <a:off x="3745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1852" name="Rectangle 78"/>
              <p:cNvSpPr>
                <a:spLocks noChangeArrowheads="1"/>
              </p:cNvSpPr>
              <p:nvPr/>
            </p:nvSpPr>
            <p:spPr bwMode="auto">
              <a:xfrm>
                <a:off x="51680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2309950" y="5676639"/>
                <a:ext cx="717225" cy="305314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31854" name="Rectangle 80"/>
              <p:cNvSpPr>
                <a:spLocks noChangeArrowheads="1"/>
              </p:cNvSpPr>
              <p:nvPr/>
            </p:nvSpPr>
            <p:spPr bwMode="auto">
              <a:xfrm>
                <a:off x="1840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31855" name="Rectangle 81"/>
              <p:cNvSpPr>
                <a:spLocks noChangeArrowheads="1"/>
              </p:cNvSpPr>
              <p:nvPr/>
            </p:nvSpPr>
            <p:spPr bwMode="auto">
              <a:xfrm>
                <a:off x="4019283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31856" name="Rectangle 82"/>
              <p:cNvSpPr>
                <a:spLocks noChangeArrowheads="1"/>
              </p:cNvSpPr>
              <p:nvPr/>
            </p:nvSpPr>
            <p:spPr bwMode="auto">
              <a:xfrm>
                <a:off x="48768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31857" name="Rectangle 83"/>
              <p:cNvSpPr>
                <a:spLocks noChangeArrowheads="1"/>
              </p:cNvSpPr>
              <p:nvPr/>
            </p:nvSpPr>
            <p:spPr bwMode="auto">
              <a:xfrm>
                <a:off x="4584878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1858" name="Rectangle 84"/>
              <p:cNvSpPr>
                <a:spLocks noChangeArrowheads="1"/>
              </p:cNvSpPr>
              <p:nvPr/>
            </p:nvSpPr>
            <p:spPr bwMode="auto">
              <a:xfrm>
                <a:off x="4292956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31836" name="Group 169"/>
            <p:cNvGrpSpPr>
              <a:grpSpLocks/>
            </p:cNvGrpSpPr>
            <p:nvPr/>
          </p:nvGrpSpPr>
          <p:grpSpPr bwMode="auto">
            <a:xfrm>
              <a:off x="4309535" y="3657603"/>
              <a:ext cx="3321928" cy="460443"/>
              <a:chOff x="1714312" y="5562600"/>
              <a:chExt cx="3848288" cy="533400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1714924" y="5562528"/>
                <a:ext cx="3847271" cy="5333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1838" name="Rectangle 87"/>
              <p:cNvSpPr>
                <a:spLocks noChangeArrowheads="1"/>
              </p:cNvSpPr>
              <p:nvPr/>
            </p:nvSpPr>
            <p:spPr bwMode="auto">
              <a:xfrm>
                <a:off x="32125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839" name="Rectangle 88"/>
              <p:cNvSpPr>
                <a:spLocks noChangeArrowheads="1"/>
              </p:cNvSpPr>
              <p:nvPr/>
            </p:nvSpPr>
            <p:spPr bwMode="auto">
              <a:xfrm>
                <a:off x="3485160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840" name="Rectangle 89"/>
              <p:cNvSpPr>
                <a:spLocks noChangeArrowheads="1"/>
              </p:cNvSpPr>
              <p:nvPr/>
            </p:nvSpPr>
            <p:spPr bwMode="auto">
              <a:xfrm>
                <a:off x="3745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1841" name="Rectangle 90"/>
              <p:cNvSpPr>
                <a:spLocks noChangeArrowheads="1"/>
              </p:cNvSpPr>
              <p:nvPr/>
            </p:nvSpPr>
            <p:spPr bwMode="auto">
              <a:xfrm>
                <a:off x="51680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2310772" y="5676561"/>
                <a:ext cx="717225" cy="305314"/>
              </a:xfrm>
              <a:prstGeom prst="rect">
                <a:avLst/>
              </a:prstGeom>
              <a:solidFill>
                <a:srgbClr val="FFFF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31843" name="Rectangle 92"/>
              <p:cNvSpPr>
                <a:spLocks noChangeArrowheads="1"/>
              </p:cNvSpPr>
              <p:nvPr/>
            </p:nvSpPr>
            <p:spPr bwMode="auto">
              <a:xfrm>
                <a:off x="1840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31844" name="Rectangle 93"/>
              <p:cNvSpPr>
                <a:spLocks noChangeArrowheads="1"/>
              </p:cNvSpPr>
              <p:nvPr/>
            </p:nvSpPr>
            <p:spPr bwMode="auto">
              <a:xfrm>
                <a:off x="4019283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31845" name="Rectangle 94"/>
              <p:cNvSpPr>
                <a:spLocks noChangeArrowheads="1"/>
              </p:cNvSpPr>
              <p:nvPr/>
            </p:nvSpPr>
            <p:spPr bwMode="auto">
              <a:xfrm>
                <a:off x="48768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31846" name="Rectangle 95"/>
              <p:cNvSpPr>
                <a:spLocks noChangeArrowheads="1"/>
              </p:cNvSpPr>
              <p:nvPr/>
            </p:nvSpPr>
            <p:spPr bwMode="auto">
              <a:xfrm>
                <a:off x="4584878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1847" name="Rectangle 96"/>
              <p:cNvSpPr>
                <a:spLocks noChangeArrowheads="1"/>
              </p:cNvSpPr>
              <p:nvPr/>
            </p:nvSpPr>
            <p:spPr bwMode="auto">
              <a:xfrm>
                <a:off x="4292956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31754" name="Group 98"/>
          <p:cNvGrpSpPr>
            <a:grpSpLocks/>
          </p:cNvGrpSpPr>
          <p:nvPr/>
        </p:nvGrpSpPr>
        <p:grpSpPr bwMode="auto">
          <a:xfrm>
            <a:off x="457200" y="3200400"/>
            <a:ext cx="7086600" cy="612775"/>
            <a:chOff x="685800" y="3578157"/>
            <a:chExt cx="7086600" cy="612843"/>
          </a:xfrm>
        </p:grpSpPr>
        <p:sp>
          <p:nvSpPr>
            <p:cNvPr id="100" name="Rectangle 99"/>
            <p:cNvSpPr/>
            <p:nvPr/>
          </p:nvSpPr>
          <p:spPr bwMode="auto">
            <a:xfrm>
              <a:off x="685800" y="3578157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31810" name="Group 169"/>
            <p:cNvGrpSpPr>
              <a:grpSpLocks/>
            </p:cNvGrpSpPr>
            <p:nvPr/>
          </p:nvGrpSpPr>
          <p:grpSpPr bwMode="auto">
            <a:xfrm>
              <a:off x="835207" y="3654360"/>
              <a:ext cx="3321928" cy="460443"/>
              <a:chOff x="1714312" y="5562600"/>
              <a:chExt cx="3848288" cy="533400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1714101" y="5562606"/>
                <a:ext cx="3849110" cy="5333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1824" name="Rectangle 114"/>
              <p:cNvSpPr>
                <a:spLocks noChangeArrowheads="1"/>
              </p:cNvSpPr>
              <p:nvPr/>
            </p:nvSpPr>
            <p:spPr bwMode="auto">
              <a:xfrm>
                <a:off x="32125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825" name="Rectangle 115"/>
              <p:cNvSpPr>
                <a:spLocks noChangeArrowheads="1"/>
              </p:cNvSpPr>
              <p:nvPr/>
            </p:nvSpPr>
            <p:spPr bwMode="auto">
              <a:xfrm>
                <a:off x="3485160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826" name="Rectangle 116"/>
              <p:cNvSpPr>
                <a:spLocks noChangeArrowheads="1"/>
              </p:cNvSpPr>
              <p:nvPr/>
            </p:nvSpPr>
            <p:spPr bwMode="auto">
              <a:xfrm>
                <a:off x="3745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1827" name="Rectangle 117"/>
              <p:cNvSpPr>
                <a:spLocks noChangeArrowheads="1"/>
              </p:cNvSpPr>
              <p:nvPr/>
            </p:nvSpPr>
            <p:spPr bwMode="auto">
              <a:xfrm>
                <a:off x="51680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19" name="Rectangle 118"/>
              <p:cNvSpPr/>
              <p:nvPr/>
            </p:nvSpPr>
            <p:spPr bwMode="auto">
              <a:xfrm>
                <a:off x="2309950" y="5676639"/>
                <a:ext cx="717225" cy="305314"/>
              </a:xfrm>
              <a:prstGeom prst="rect">
                <a:avLst/>
              </a:prstGeom>
              <a:solidFill>
                <a:srgbClr val="FFFF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31829" name="Rectangle 119"/>
              <p:cNvSpPr>
                <a:spLocks noChangeArrowheads="1"/>
              </p:cNvSpPr>
              <p:nvPr/>
            </p:nvSpPr>
            <p:spPr bwMode="auto">
              <a:xfrm>
                <a:off x="1840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31830" name="Rectangle 120"/>
              <p:cNvSpPr>
                <a:spLocks noChangeArrowheads="1"/>
              </p:cNvSpPr>
              <p:nvPr/>
            </p:nvSpPr>
            <p:spPr bwMode="auto">
              <a:xfrm>
                <a:off x="4019283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31831" name="Rectangle 121"/>
              <p:cNvSpPr>
                <a:spLocks noChangeArrowheads="1"/>
              </p:cNvSpPr>
              <p:nvPr/>
            </p:nvSpPr>
            <p:spPr bwMode="auto">
              <a:xfrm>
                <a:off x="48768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31832" name="Rectangle 122"/>
              <p:cNvSpPr>
                <a:spLocks noChangeArrowheads="1"/>
              </p:cNvSpPr>
              <p:nvPr/>
            </p:nvSpPr>
            <p:spPr bwMode="auto">
              <a:xfrm>
                <a:off x="4584878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1833" name="Rectangle 123"/>
              <p:cNvSpPr>
                <a:spLocks noChangeArrowheads="1"/>
              </p:cNvSpPr>
              <p:nvPr/>
            </p:nvSpPr>
            <p:spPr bwMode="auto">
              <a:xfrm>
                <a:off x="4292956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31811" name="Group 169"/>
            <p:cNvGrpSpPr>
              <a:grpSpLocks/>
            </p:cNvGrpSpPr>
            <p:nvPr/>
          </p:nvGrpSpPr>
          <p:grpSpPr bwMode="auto">
            <a:xfrm>
              <a:off x="4309535" y="3657603"/>
              <a:ext cx="3321928" cy="460443"/>
              <a:chOff x="1714312" y="5562600"/>
              <a:chExt cx="3848288" cy="533400"/>
            </a:xfrm>
          </p:grpSpPr>
          <p:sp>
            <p:nvSpPr>
              <p:cNvPr id="103" name="Rectangle 102"/>
              <p:cNvSpPr/>
              <p:nvPr/>
            </p:nvSpPr>
            <p:spPr bwMode="auto">
              <a:xfrm>
                <a:off x="1714924" y="5562528"/>
                <a:ext cx="3847271" cy="5333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1813" name="Rectangle 103"/>
              <p:cNvSpPr>
                <a:spLocks noChangeArrowheads="1"/>
              </p:cNvSpPr>
              <p:nvPr/>
            </p:nvSpPr>
            <p:spPr bwMode="auto">
              <a:xfrm>
                <a:off x="32125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814" name="Rectangle 104"/>
              <p:cNvSpPr>
                <a:spLocks noChangeArrowheads="1"/>
              </p:cNvSpPr>
              <p:nvPr/>
            </p:nvSpPr>
            <p:spPr bwMode="auto">
              <a:xfrm>
                <a:off x="3485160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815" name="Rectangle 105"/>
              <p:cNvSpPr>
                <a:spLocks noChangeArrowheads="1"/>
              </p:cNvSpPr>
              <p:nvPr/>
            </p:nvSpPr>
            <p:spPr bwMode="auto">
              <a:xfrm>
                <a:off x="3745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1816" name="Rectangle 106"/>
              <p:cNvSpPr>
                <a:spLocks noChangeArrowheads="1"/>
              </p:cNvSpPr>
              <p:nvPr/>
            </p:nvSpPr>
            <p:spPr bwMode="auto">
              <a:xfrm>
                <a:off x="51680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2310772" y="5676561"/>
                <a:ext cx="717225" cy="305314"/>
              </a:xfrm>
              <a:prstGeom prst="rect">
                <a:avLst/>
              </a:prstGeom>
              <a:solidFill>
                <a:srgbClr val="FFFF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31818" name="Rectangle 108"/>
              <p:cNvSpPr>
                <a:spLocks noChangeArrowheads="1"/>
              </p:cNvSpPr>
              <p:nvPr/>
            </p:nvSpPr>
            <p:spPr bwMode="auto">
              <a:xfrm>
                <a:off x="1840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31819" name="Rectangle 109"/>
              <p:cNvSpPr>
                <a:spLocks noChangeArrowheads="1"/>
              </p:cNvSpPr>
              <p:nvPr/>
            </p:nvSpPr>
            <p:spPr bwMode="auto">
              <a:xfrm>
                <a:off x="4019283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31820" name="Rectangle 110"/>
              <p:cNvSpPr>
                <a:spLocks noChangeArrowheads="1"/>
              </p:cNvSpPr>
              <p:nvPr/>
            </p:nvSpPr>
            <p:spPr bwMode="auto">
              <a:xfrm>
                <a:off x="48768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31821" name="Rectangle 111"/>
              <p:cNvSpPr>
                <a:spLocks noChangeArrowheads="1"/>
              </p:cNvSpPr>
              <p:nvPr/>
            </p:nvSpPr>
            <p:spPr bwMode="auto">
              <a:xfrm>
                <a:off x="4584878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1822" name="Rectangle 112"/>
              <p:cNvSpPr>
                <a:spLocks noChangeArrowheads="1"/>
              </p:cNvSpPr>
              <p:nvPr/>
            </p:nvSpPr>
            <p:spPr bwMode="auto">
              <a:xfrm>
                <a:off x="4292956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31755" name="Group 125"/>
          <p:cNvGrpSpPr>
            <a:grpSpLocks/>
          </p:cNvGrpSpPr>
          <p:nvPr/>
        </p:nvGrpSpPr>
        <p:grpSpPr bwMode="auto">
          <a:xfrm>
            <a:off x="457200" y="3886200"/>
            <a:ext cx="7086600" cy="612775"/>
            <a:chOff x="685800" y="3578157"/>
            <a:chExt cx="7086600" cy="612843"/>
          </a:xfrm>
        </p:grpSpPr>
        <p:sp>
          <p:nvSpPr>
            <p:cNvPr id="137" name="Rectangle 136"/>
            <p:cNvSpPr/>
            <p:nvPr/>
          </p:nvSpPr>
          <p:spPr bwMode="auto">
            <a:xfrm>
              <a:off x="685800" y="3578157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31785" name="Group 169"/>
            <p:cNvGrpSpPr>
              <a:grpSpLocks/>
            </p:cNvGrpSpPr>
            <p:nvPr/>
          </p:nvGrpSpPr>
          <p:grpSpPr bwMode="auto">
            <a:xfrm>
              <a:off x="835207" y="3654360"/>
              <a:ext cx="3321928" cy="460443"/>
              <a:chOff x="1714312" y="5562600"/>
              <a:chExt cx="3848288" cy="533400"/>
            </a:xfrm>
          </p:grpSpPr>
          <p:sp>
            <p:nvSpPr>
              <p:cNvPr id="191" name="Rectangle 190"/>
              <p:cNvSpPr/>
              <p:nvPr/>
            </p:nvSpPr>
            <p:spPr bwMode="auto">
              <a:xfrm>
                <a:off x="1714101" y="5562606"/>
                <a:ext cx="3849110" cy="5333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1799" name="Rectangle 191"/>
              <p:cNvSpPr>
                <a:spLocks noChangeArrowheads="1"/>
              </p:cNvSpPr>
              <p:nvPr/>
            </p:nvSpPr>
            <p:spPr bwMode="auto">
              <a:xfrm>
                <a:off x="32125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800" name="Rectangle 192"/>
              <p:cNvSpPr>
                <a:spLocks noChangeArrowheads="1"/>
              </p:cNvSpPr>
              <p:nvPr/>
            </p:nvSpPr>
            <p:spPr bwMode="auto">
              <a:xfrm>
                <a:off x="3485160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801" name="Rectangle 193"/>
              <p:cNvSpPr>
                <a:spLocks noChangeArrowheads="1"/>
              </p:cNvSpPr>
              <p:nvPr/>
            </p:nvSpPr>
            <p:spPr bwMode="auto">
              <a:xfrm>
                <a:off x="3745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1802" name="Rectangle 194"/>
              <p:cNvSpPr>
                <a:spLocks noChangeArrowheads="1"/>
              </p:cNvSpPr>
              <p:nvPr/>
            </p:nvSpPr>
            <p:spPr bwMode="auto">
              <a:xfrm>
                <a:off x="51680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96" name="Rectangle 195"/>
              <p:cNvSpPr/>
              <p:nvPr/>
            </p:nvSpPr>
            <p:spPr bwMode="auto">
              <a:xfrm>
                <a:off x="2309950" y="5676639"/>
                <a:ext cx="717225" cy="305314"/>
              </a:xfrm>
              <a:prstGeom prst="rect">
                <a:avLst/>
              </a:prstGeom>
              <a:solidFill>
                <a:srgbClr val="FFFF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31804" name="Rectangle 196"/>
              <p:cNvSpPr>
                <a:spLocks noChangeArrowheads="1"/>
              </p:cNvSpPr>
              <p:nvPr/>
            </p:nvSpPr>
            <p:spPr bwMode="auto">
              <a:xfrm>
                <a:off x="1840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31805" name="Rectangle 197"/>
              <p:cNvSpPr>
                <a:spLocks noChangeArrowheads="1"/>
              </p:cNvSpPr>
              <p:nvPr/>
            </p:nvSpPr>
            <p:spPr bwMode="auto">
              <a:xfrm>
                <a:off x="4019283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31806" name="Rectangle 198"/>
              <p:cNvSpPr>
                <a:spLocks noChangeArrowheads="1"/>
              </p:cNvSpPr>
              <p:nvPr/>
            </p:nvSpPr>
            <p:spPr bwMode="auto">
              <a:xfrm>
                <a:off x="48768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31807" name="Rectangle 199"/>
              <p:cNvSpPr>
                <a:spLocks noChangeArrowheads="1"/>
              </p:cNvSpPr>
              <p:nvPr/>
            </p:nvSpPr>
            <p:spPr bwMode="auto">
              <a:xfrm>
                <a:off x="4584878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1808" name="Rectangle 200"/>
              <p:cNvSpPr>
                <a:spLocks noChangeArrowheads="1"/>
              </p:cNvSpPr>
              <p:nvPr/>
            </p:nvSpPr>
            <p:spPr bwMode="auto">
              <a:xfrm>
                <a:off x="4292956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31786" name="Group 169"/>
            <p:cNvGrpSpPr>
              <a:grpSpLocks/>
            </p:cNvGrpSpPr>
            <p:nvPr/>
          </p:nvGrpSpPr>
          <p:grpSpPr bwMode="auto">
            <a:xfrm>
              <a:off x="4309535" y="3657603"/>
              <a:ext cx="3321928" cy="460443"/>
              <a:chOff x="1714312" y="5562600"/>
              <a:chExt cx="3848288" cy="533400"/>
            </a:xfrm>
          </p:grpSpPr>
          <p:sp>
            <p:nvSpPr>
              <p:cNvPr id="146" name="Rectangle 145"/>
              <p:cNvSpPr/>
              <p:nvPr/>
            </p:nvSpPr>
            <p:spPr bwMode="auto">
              <a:xfrm>
                <a:off x="1714924" y="5562528"/>
                <a:ext cx="3847271" cy="5333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1788" name="Rectangle 157"/>
              <p:cNvSpPr>
                <a:spLocks noChangeArrowheads="1"/>
              </p:cNvSpPr>
              <p:nvPr/>
            </p:nvSpPr>
            <p:spPr bwMode="auto">
              <a:xfrm>
                <a:off x="32125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89" name="Rectangle 169"/>
              <p:cNvSpPr>
                <a:spLocks noChangeArrowheads="1"/>
              </p:cNvSpPr>
              <p:nvPr/>
            </p:nvSpPr>
            <p:spPr bwMode="auto">
              <a:xfrm>
                <a:off x="3485160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90" name="Rectangle 181"/>
              <p:cNvSpPr>
                <a:spLocks noChangeArrowheads="1"/>
              </p:cNvSpPr>
              <p:nvPr/>
            </p:nvSpPr>
            <p:spPr bwMode="auto">
              <a:xfrm>
                <a:off x="3745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1791" name="Rectangle 183"/>
              <p:cNvSpPr>
                <a:spLocks noChangeArrowheads="1"/>
              </p:cNvSpPr>
              <p:nvPr/>
            </p:nvSpPr>
            <p:spPr bwMode="auto">
              <a:xfrm>
                <a:off x="51680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85" name="Rectangle 184"/>
              <p:cNvSpPr/>
              <p:nvPr/>
            </p:nvSpPr>
            <p:spPr bwMode="auto">
              <a:xfrm>
                <a:off x="2310772" y="5676561"/>
                <a:ext cx="717225" cy="305314"/>
              </a:xfrm>
              <a:prstGeom prst="rect">
                <a:avLst/>
              </a:prstGeom>
              <a:solidFill>
                <a:srgbClr val="FFFF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31793" name="Rectangle 185"/>
              <p:cNvSpPr>
                <a:spLocks noChangeArrowheads="1"/>
              </p:cNvSpPr>
              <p:nvPr/>
            </p:nvSpPr>
            <p:spPr bwMode="auto">
              <a:xfrm>
                <a:off x="1840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31794" name="Rectangle 186"/>
              <p:cNvSpPr>
                <a:spLocks noChangeArrowheads="1"/>
              </p:cNvSpPr>
              <p:nvPr/>
            </p:nvSpPr>
            <p:spPr bwMode="auto">
              <a:xfrm>
                <a:off x="4019283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31795" name="Rectangle 187"/>
              <p:cNvSpPr>
                <a:spLocks noChangeArrowheads="1"/>
              </p:cNvSpPr>
              <p:nvPr/>
            </p:nvSpPr>
            <p:spPr bwMode="auto">
              <a:xfrm>
                <a:off x="48768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31796" name="Rectangle 188"/>
              <p:cNvSpPr>
                <a:spLocks noChangeArrowheads="1"/>
              </p:cNvSpPr>
              <p:nvPr/>
            </p:nvSpPr>
            <p:spPr bwMode="auto">
              <a:xfrm>
                <a:off x="4584878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1797" name="Rectangle 189"/>
              <p:cNvSpPr>
                <a:spLocks noChangeArrowheads="1"/>
              </p:cNvSpPr>
              <p:nvPr/>
            </p:nvSpPr>
            <p:spPr bwMode="auto">
              <a:xfrm>
                <a:off x="4292956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31756" name="Group 203"/>
          <p:cNvGrpSpPr>
            <a:grpSpLocks/>
          </p:cNvGrpSpPr>
          <p:nvPr/>
        </p:nvGrpSpPr>
        <p:grpSpPr bwMode="auto">
          <a:xfrm>
            <a:off x="457200" y="5102225"/>
            <a:ext cx="7086600" cy="612775"/>
            <a:chOff x="685800" y="3578157"/>
            <a:chExt cx="7086600" cy="612843"/>
          </a:xfrm>
        </p:grpSpPr>
        <p:sp>
          <p:nvSpPr>
            <p:cNvPr id="205" name="Rectangle 204"/>
            <p:cNvSpPr/>
            <p:nvPr/>
          </p:nvSpPr>
          <p:spPr bwMode="auto">
            <a:xfrm>
              <a:off x="685800" y="3578157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31760" name="Group 169"/>
            <p:cNvGrpSpPr>
              <a:grpSpLocks/>
            </p:cNvGrpSpPr>
            <p:nvPr/>
          </p:nvGrpSpPr>
          <p:grpSpPr bwMode="auto">
            <a:xfrm>
              <a:off x="835207" y="3654360"/>
              <a:ext cx="3321928" cy="460443"/>
              <a:chOff x="1714312" y="5562600"/>
              <a:chExt cx="3848288" cy="533400"/>
            </a:xfrm>
          </p:grpSpPr>
          <p:sp>
            <p:nvSpPr>
              <p:cNvPr id="219" name="Rectangle 218"/>
              <p:cNvSpPr/>
              <p:nvPr/>
            </p:nvSpPr>
            <p:spPr bwMode="auto">
              <a:xfrm>
                <a:off x="1714101" y="5562606"/>
                <a:ext cx="3849110" cy="5333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1774" name="Rectangle 219"/>
              <p:cNvSpPr>
                <a:spLocks noChangeArrowheads="1"/>
              </p:cNvSpPr>
              <p:nvPr/>
            </p:nvSpPr>
            <p:spPr bwMode="auto">
              <a:xfrm>
                <a:off x="32125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5" name="Rectangle 220"/>
              <p:cNvSpPr>
                <a:spLocks noChangeArrowheads="1"/>
              </p:cNvSpPr>
              <p:nvPr/>
            </p:nvSpPr>
            <p:spPr bwMode="auto">
              <a:xfrm>
                <a:off x="3485160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6" name="Rectangle 221"/>
              <p:cNvSpPr>
                <a:spLocks noChangeArrowheads="1"/>
              </p:cNvSpPr>
              <p:nvPr/>
            </p:nvSpPr>
            <p:spPr bwMode="auto">
              <a:xfrm>
                <a:off x="3745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1777" name="Rectangle 222"/>
              <p:cNvSpPr>
                <a:spLocks noChangeArrowheads="1"/>
              </p:cNvSpPr>
              <p:nvPr/>
            </p:nvSpPr>
            <p:spPr bwMode="auto">
              <a:xfrm>
                <a:off x="51680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24" name="Rectangle 223"/>
              <p:cNvSpPr/>
              <p:nvPr/>
            </p:nvSpPr>
            <p:spPr bwMode="auto">
              <a:xfrm>
                <a:off x="2309950" y="5676639"/>
                <a:ext cx="717225" cy="305314"/>
              </a:xfrm>
              <a:prstGeom prst="rect">
                <a:avLst/>
              </a:prstGeom>
              <a:solidFill>
                <a:srgbClr val="FFFF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31779" name="Rectangle 224"/>
              <p:cNvSpPr>
                <a:spLocks noChangeArrowheads="1"/>
              </p:cNvSpPr>
              <p:nvPr/>
            </p:nvSpPr>
            <p:spPr bwMode="auto">
              <a:xfrm>
                <a:off x="1840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31780" name="Rectangle 225"/>
              <p:cNvSpPr>
                <a:spLocks noChangeArrowheads="1"/>
              </p:cNvSpPr>
              <p:nvPr/>
            </p:nvSpPr>
            <p:spPr bwMode="auto">
              <a:xfrm>
                <a:off x="4019283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31781" name="Rectangle 226"/>
              <p:cNvSpPr>
                <a:spLocks noChangeArrowheads="1"/>
              </p:cNvSpPr>
              <p:nvPr/>
            </p:nvSpPr>
            <p:spPr bwMode="auto">
              <a:xfrm>
                <a:off x="48768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31782" name="Rectangle 227"/>
              <p:cNvSpPr>
                <a:spLocks noChangeArrowheads="1"/>
              </p:cNvSpPr>
              <p:nvPr/>
            </p:nvSpPr>
            <p:spPr bwMode="auto">
              <a:xfrm>
                <a:off x="4584878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1783" name="Rectangle 228"/>
              <p:cNvSpPr>
                <a:spLocks noChangeArrowheads="1"/>
              </p:cNvSpPr>
              <p:nvPr/>
            </p:nvSpPr>
            <p:spPr bwMode="auto">
              <a:xfrm>
                <a:off x="4292956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31761" name="Group 169"/>
            <p:cNvGrpSpPr>
              <a:grpSpLocks/>
            </p:cNvGrpSpPr>
            <p:nvPr/>
          </p:nvGrpSpPr>
          <p:grpSpPr bwMode="auto">
            <a:xfrm>
              <a:off x="4309535" y="3657603"/>
              <a:ext cx="3321928" cy="460443"/>
              <a:chOff x="1714312" y="5562600"/>
              <a:chExt cx="3848288" cy="533400"/>
            </a:xfrm>
          </p:grpSpPr>
          <p:sp>
            <p:nvSpPr>
              <p:cNvPr id="208" name="Rectangle 207"/>
              <p:cNvSpPr/>
              <p:nvPr/>
            </p:nvSpPr>
            <p:spPr bwMode="auto">
              <a:xfrm>
                <a:off x="1714924" y="5562528"/>
                <a:ext cx="3847271" cy="5333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1763" name="Rectangle 208"/>
              <p:cNvSpPr>
                <a:spLocks noChangeArrowheads="1"/>
              </p:cNvSpPr>
              <p:nvPr/>
            </p:nvSpPr>
            <p:spPr bwMode="auto">
              <a:xfrm>
                <a:off x="32125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64" name="Rectangle 209"/>
              <p:cNvSpPr>
                <a:spLocks noChangeArrowheads="1"/>
              </p:cNvSpPr>
              <p:nvPr/>
            </p:nvSpPr>
            <p:spPr bwMode="auto">
              <a:xfrm>
                <a:off x="3485160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5" name="Rectangle 210"/>
              <p:cNvSpPr>
                <a:spLocks noChangeArrowheads="1"/>
              </p:cNvSpPr>
              <p:nvPr/>
            </p:nvSpPr>
            <p:spPr bwMode="auto">
              <a:xfrm>
                <a:off x="3745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1766" name="Rectangle 211"/>
              <p:cNvSpPr>
                <a:spLocks noChangeArrowheads="1"/>
              </p:cNvSpPr>
              <p:nvPr/>
            </p:nvSpPr>
            <p:spPr bwMode="auto">
              <a:xfrm>
                <a:off x="51680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13" name="Rectangle 212"/>
              <p:cNvSpPr/>
              <p:nvPr/>
            </p:nvSpPr>
            <p:spPr bwMode="auto">
              <a:xfrm>
                <a:off x="2310772" y="5676561"/>
                <a:ext cx="717225" cy="305314"/>
              </a:xfrm>
              <a:prstGeom prst="rect">
                <a:avLst/>
              </a:prstGeom>
              <a:solidFill>
                <a:srgbClr val="FFFF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31768" name="Rectangle 213"/>
              <p:cNvSpPr>
                <a:spLocks noChangeArrowheads="1"/>
              </p:cNvSpPr>
              <p:nvPr/>
            </p:nvSpPr>
            <p:spPr bwMode="auto">
              <a:xfrm>
                <a:off x="1840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31769" name="Rectangle 214"/>
              <p:cNvSpPr>
                <a:spLocks noChangeArrowheads="1"/>
              </p:cNvSpPr>
              <p:nvPr/>
            </p:nvSpPr>
            <p:spPr bwMode="auto">
              <a:xfrm>
                <a:off x="4019283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31770" name="Rectangle 215"/>
              <p:cNvSpPr>
                <a:spLocks noChangeArrowheads="1"/>
              </p:cNvSpPr>
              <p:nvPr/>
            </p:nvSpPr>
            <p:spPr bwMode="auto">
              <a:xfrm>
                <a:off x="48768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31771" name="Rectangle 216"/>
              <p:cNvSpPr>
                <a:spLocks noChangeArrowheads="1"/>
              </p:cNvSpPr>
              <p:nvPr/>
            </p:nvSpPr>
            <p:spPr bwMode="auto">
              <a:xfrm>
                <a:off x="4584878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1772" name="Rectangle 217"/>
              <p:cNvSpPr>
                <a:spLocks noChangeArrowheads="1"/>
              </p:cNvSpPr>
              <p:nvPr/>
            </p:nvSpPr>
            <p:spPr bwMode="auto">
              <a:xfrm>
                <a:off x="4292956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4</a:t>
                </a:r>
              </a:p>
            </p:txBody>
          </p:sp>
        </p:grpSp>
      </p:grpSp>
      <p:cxnSp>
        <p:nvCxnSpPr>
          <p:cNvPr id="231" name="Shape 230"/>
          <p:cNvCxnSpPr>
            <a:cxnSpLocks noChangeShapeType="1"/>
            <a:stCxn id="31750" idx="2"/>
            <a:endCxn id="100" idx="3"/>
          </p:cNvCxnSpPr>
          <p:nvPr/>
        </p:nvCxnSpPr>
        <p:spPr bwMode="auto">
          <a:xfrm rot="5400000">
            <a:off x="7035006" y="2705894"/>
            <a:ext cx="1309688" cy="29210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7924800" y="3246438"/>
            <a:ext cx="9001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find set</a:t>
            </a:r>
          </a:p>
        </p:txBody>
      </p:sp>
    </p:spTree>
    <p:extLst>
      <p:ext uri="{BB962C8B-B14F-4D97-AF65-F5344CB8AC3E}">
        <p14:creationId xmlns:p14="http://schemas.microsoft.com/office/powerpoint/2010/main" val="123553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82576"/>
            <a:ext cx="8582025" cy="76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E-way Set Associative Cache (E = 2)</a:t>
            </a:r>
            <a:endParaRPr lang="en-US" sz="3600" dirty="0"/>
          </a:p>
        </p:txBody>
      </p:sp>
      <p:sp>
        <p:nvSpPr>
          <p:cNvPr id="32772" name="Rectangle 127"/>
          <p:cNvSpPr>
            <a:spLocks noChangeArrowheads="1"/>
          </p:cNvSpPr>
          <p:nvPr/>
        </p:nvSpPr>
        <p:spPr bwMode="auto">
          <a:xfrm>
            <a:off x="6565900" y="1862138"/>
            <a:ext cx="990600" cy="271462"/>
          </a:xfrm>
          <a:prstGeom prst="rect">
            <a:avLst/>
          </a:prstGeom>
          <a:solidFill>
            <a:srgbClr val="FF9999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t bits</a:t>
            </a:r>
          </a:p>
        </p:txBody>
      </p:sp>
      <p:sp>
        <p:nvSpPr>
          <p:cNvPr id="32773" name="Rectangle 128"/>
          <p:cNvSpPr>
            <a:spLocks noChangeArrowheads="1"/>
          </p:cNvSpPr>
          <p:nvPr/>
        </p:nvSpPr>
        <p:spPr bwMode="auto">
          <a:xfrm>
            <a:off x="7556500" y="1862138"/>
            <a:ext cx="762000" cy="2714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0…01</a:t>
            </a:r>
          </a:p>
        </p:txBody>
      </p:sp>
      <p:sp>
        <p:nvSpPr>
          <p:cNvPr id="32774" name="Rectangle 129"/>
          <p:cNvSpPr>
            <a:spLocks noChangeArrowheads="1"/>
          </p:cNvSpPr>
          <p:nvPr/>
        </p:nvSpPr>
        <p:spPr bwMode="auto">
          <a:xfrm>
            <a:off x="8318499" y="1862138"/>
            <a:ext cx="620713" cy="2714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32775" name="TextBox 130"/>
          <p:cNvSpPr txBox="1">
            <a:spLocks noChangeArrowheads="1"/>
          </p:cNvSpPr>
          <p:nvPr/>
        </p:nvSpPr>
        <p:spPr bwMode="auto">
          <a:xfrm>
            <a:off x="6477000" y="1522413"/>
            <a:ext cx="212566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Address of short int:</a:t>
            </a:r>
          </a:p>
        </p:txBody>
      </p:sp>
      <p:grpSp>
        <p:nvGrpSpPr>
          <p:cNvPr id="32776" name="Group 98"/>
          <p:cNvGrpSpPr>
            <a:grpSpLocks/>
          </p:cNvGrpSpPr>
          <p:nvPr/>
        </p:nvGrpSpPr>
        <p:grpSpPr bwMode="auto">
          <a:xfrm>
            <a:off x="457200" y="3200400"/>
            <a:ext cx="7086600" cy="612775"/>
            <a:chOff x="685800" y="3578157"/>
            <a:chExt cx="7086600" cy="612843"/>
          </a:xfrm>
        </p:grpSpPr>
        <p:sp>
          <p:nvSpPr>
            <p:cNvPr id="100" name="Rectangle 99"/>
            <p:cNvSpPr/>
            <p:nvPr/>
          </p:nvSpPr>
          <p:spPr bwMode="auto">
            <a:xfrm>
              <a:off x="685800" y="3578157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32788" name="Group 169"/>
            <p:cNvGrpSpPr>
              <a:grpSpLocks/>
            </p:cNvGrpSpPr>
            <p:nvPr/>
          </p:nvGrpSpPr>
          <p:grpSpPr bwMode="auto">
            <a:xfrm>
              <a:off x="835207" y="3654360"/>
              <a:ext cx="3321928" cy="460443"/>
              <a:chOff x="1714312" y="5562600"/>
              <a:chExt cx="3848288" cy="533400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1714101" y="5562606"/>
                <a:ext cx="3849110" cy="5333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2802" name="Rectangle 114"/>
              <p:cNvSpPr>
                <a:spLocks noChangeArrowheads="1"/>
              </p:cNvSpPr>
              <p:nvPr/>
            </p:nvSpPr>
            <p:spPr bwMode="auto">
              <a:xfrm>
                <a:off x="32125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2803" name="Rectangle 115"/>
              <p:cNvSpPr>
                <a:spLocks noChangeArrowheads="1"/>
              </p:cNvSpPr>
              <p:nvPr/>
            </p:nvSpPr>
            <p:spPr bwMode="auto">
              <a:xfrm>
                <a:off x="3485160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2804" name="Rectangle 116"/>
              <p:cNvSpPr>
                <a:spLocks noChangeArrowheads="1"/>
              </p:cNvSpPr>
              <p:nvPr/>
            </p:nvSpPr>
            <p:spPr bwMode="auto">
              <a:xfrm>
                <a:off x="3745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2805" name="Rectangle 117"/>
              <p:cNvSpPr>
                <a:spLocks noChangeArrowheads="1"/>
              </p:cNvSpPr>
              <p:nvPr/>
            </p:nvSpPr>
            <p:spPr bwMode="auto">
              <a:xfrm>
                <a:off x="51680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32806" name="Rectangle 118"/>
              <p:cNvSpPr>
                <a:spLocks noChangeArrowheads="1"/>
              </p:cNvSpPr>
              <p:nvPr/>
            </p:nvSpPr>
            <p:spPr bwMode="auto">
              <a:xfrm>
                <a:off x="2309965" y="5676900"/>
                <a:ext cx="71799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32807" name="Rectangle 119"/>
              <p:cNvSpPr>
                <a:spLocks noChangeArrowheads="1"/>
              </p:cNvSpPr>
              <p:nvPr/>
            </p:nvSpPr>
            <p:spPr bwMode="auto">
              <a:xfrm>
                <a:off x="1840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32808" name="Rectangle 120"/>
              <p:cNvSpPr>
                <a:spLocks noChangeArrowheads="1"/>
              </p:cNvSpPr>
              <p:nvPr/>
            </p:nvSpPr>
            <p:spPr bwMode="auto">
              <a:xfrm>
                <a:off x="4019283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32809" name="Rectangle 121"/>
              <p:cNvSpPr>
                <a:spLocks noChangeArrowheads="1"/>
              </p:cNvSpPr>
              <p:nvPr/>
            </p:nvSpPr>
            <p:spPr bwMode="auto">
              <a:xfrm>
                <a:off x="48768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32810" name="Rectangle 122"/>
              <p:cNvSpPr>
                <a:spLocks noChangeArrowheads="1"/>
              </p:cNvSpPr>
              <p:nvPr/>
            </p:nvSpPr>
            <p:spPr bwMode="auto">
              <a:xfrm>
                <a:off x="4584878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2811" name="Rectangle 123"/>
              <p:cNvSpPr>
                <a:spLocks noChangeArrowheads="1"/>
              </p:cNvSpPr>
              <p:nvPr/>
            </p:nvSpPr>
            <p:spPr bwMode="auto">
              <a:xfrm>
                <a:off x="4292956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32789" name="Group 169"/>
            <p:cNvGrpSpPr>
              <a:grpSpLocks/>
            </p:cNvGrpSpPr>
            <p:nvPr/>
          </p:nvGrpSpPr>
          <p:grpSpPr bwMode="auto">
            <a:xfrm>
              <a:off x="4309535" y="3657603"/>
              <a:ext cx="3321928" cy="460443"/>
              <a:chOff x="1714312" y="5562600"/>
              <a:chExt cx="3848288" cy="533400"/>
            </a:xfrm>
          </p:grpSpPr>
          <p:sp>
            <p:nvSpPr>
              <p:cNvPr id="103" name="Rectangle 102"/>
              <p:cNvSpPr/>
              <p:nvPr/>
            </p:nvSpPr>
            <p:spPr bwMode="auto">
              <a:xfrm>
                <a:off x="1714924" y="5562528"/>
                <a:ext cx="3847271" cy="5333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2791" name="Rectangle 103"/>
              <p:cNvSpPr>
                <a:spLocks noChangeArrowheads="1"/>
              </p:cNvSpPr>
              <p:nvPr/>
            </p:nvSpPr>
            <p:spPr bwMode="auto">
              <a:xfrm>
                <a:off x="32125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2792" name="Rectangle 104"/>
              <p:cNvSpPr>
                <a:spLocks noChangeArrowheads="1"/>
              </p:cNvSpPr>
              <p:nvPr/>
            </p:nvSpPr>
            <p:spPr bwMode="auto">
              <a:xfrm>
                <a:off x="3485160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2793" name="Rectangle 105"/>
              <p:cNvSpPr>
                <a:spLocks noChangeArrowheads="1"/>
              </p:cNvSpPr>
              <p:nvPr/>
            </p:nvSpPr>
            <p:spPr bwMode="auto">
              <a:xfrm>
                <a:off x="3745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2794" name="Rectangle 106"/>
              <p:cNvSpPr>
                <a:spLocks noChangeArrowheads="1"/>
              </p:cNvSpPr>
              <p:nvPr/>
            </p:nvSpPr>
            <p:spPr bwMode="auto">
              <a:xfrm>
                <a:off x="51680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2310772" y="5676561"/>
                <a:ext cx="717225" cy="305314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32796" name="Rectangle 108"/>
              <p:cNvSpPr>
                <a:spLocks noChangeArrowheads="1"/>
              </p:cNvSpPr>
              <p:nvPr/>
            </p:nvSpPr>
            <p:spPr bwMode="auto">
              <a:xfrm>
                <a:off x="1840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32797" name="Rectangle 109"/>
              <p:cNvSpPr>
                <a:spLocks noChangeArrowheads="1"/>
              </p:cNvSpPr>
              <p:nvPr/>
            </p:nvSpPr>
            <p:spPr bwMode="auto">
              <a:xfrm>
                <a:off x="4019283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32798" name="Rectangle 110"/>
              <p:cNvSpPr>
                <a:spLocks noChangeArrowheads="1"/>
              </p:cNvSpPr>
              <p:nvPr/>
            </p:nvSpPr>
            <p:spPr bwMode="auto">
              <a:xfrm>
                <a:off x="48768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32799" name="Rectangle 111"/>
              <p:cNvSpPr>
                <a:spLocks noChangeArrowheads="1"/>
              </p:cNvSpPr>
              <p:nvPr/>
            </p:nvSpPr>
            <p:spPr bwMode="auto">
              <a:xfrm>
                <a:off x="4584878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2800" name="Rectangle 112"/>
              <p:cNvSpPr>
                <a:spLocks noChangeArrowheads="1"/>
              </p:cNvSpPr>
              <p:nvPr/>
            </p:nvSpPr>
            <p:spPr bwMode="auto">
              <a:xfrm>
                <a:off x="4292956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4</a:t>
                </a:r>
              </a:p>
            </p:txBody>
          </p:sp>
        </p:grpSp>
      </p:grpSp>
      <p:cxnSp>
        <p:nvCxnSpPr>
          <p:cNvPr id="32777" name="Shape 230"/>
          <p:cNvCxnSpPr>
            <a:cxnSpLocks noChangeShapeType="1"/>
            <a:stCxn id="32773" idx="2"/>
            <a:endCxn id="100" idx="3"/>
          </p:cNvCxnSpPr>
          <p:nvPr/>
        </p:nvCxnSpPr>
        <p:spPr bwMode="auto">
          <a:xfrm rot="5400000">
            <a:off x="7054056" y="2623344"/>
            <a:ext cx="1373188" cy="39370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2" name="Shape 131"/>
          <p:cNvCxnSpPr>
            <a:cxnSpLocks noChangeShapeType="1"/>
            <a:stCxn id="32772" idx="1"/>
            <a:endCxn id="108" idx="0"/>
          </p:cNvCxnSpPr>
          <p:nvPr/>
        </p:nvCxnSpPr>
        <p:spPr bwMode="auto">
          <a:xfrm rot="10800000" flipV="1">
            <a:off x="4905375" y="1998663"/>
            <a:ext cx="1660525" cy="1379537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4" name="Shape 133"/>
          <p:cNvCxnSpPr>
            <a:cxnSpLocks noChangeShapeType="1"/>
            <a:stCxn id="32772" idx="1"/>
            <a:endCxn id="32806" idx="0"/>
          </p:cNvCxnSpPr>
          <p:nvPr/>
        </p:nvCxnSpPr>
        <p:spPr bwMode="auto">
          <a:xfrm rot="10800000" flipV="1">
            <a:off x="1430338" y="1998663"/>
            <a:ext cx="5135562" cy="1376362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5" name="TextBox 134"/>
          <p:cNvSpPr txBox="1">
            <a:spLocks noChangeArrowheads="1"/>
          </p:cNvSpPr>
          <p:nvPr/>
        </p:nvSpPr>
        <p:spPr bwMode="auto">
          <a:xfrm>
            <a:off x="3429000" y="1981200"/>
            <a:ext cx="152558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>
            <a:cxnSpLocks noChangeShapeType="1"/>
          </p:cNvCxnSpPr>
          <p:nvPr/>
        </p:nvCxnSpPr>
        <p:spPr bwMode="auto">
          <a:xfrm rot="5400000">
            <a:off x="636588" y="3171825"/>
            <a:ext cx="401638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8" name="TextBox 137"/>
          <p:cNvSpPr txBox="1">
            <a:spLocks noChangeArrowheads="1"/>
          </p:cNvSpPr>
          <p:nvPr/>
        </p:nvSpPr>
        <p:spPr bwMode="auto">
          <a:xfrm>
            <a:off x="457200" y="2627313"/>
            <a:ext cx="1048349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valid?  + </a:t>
            </a:r>
          </a:p>
        </p:txBody>
      </p:sp>
      <p:sp>
        <p:nvSpPr>
          <p:cNvPr id="139" name="TextBox 138"/>
          <p:cNvSpPr txBox="1">
            <a:spLocks noChangeArrowheads="1"/>
          </p:cNvSpPr>
          <p:nvPr/>
        </p:nvSpPr>
        <p:spPr bwMode="auto">
          <a:xfrm>
            <a:off x="1419225" y="2641600"/>
            <a:ext cx="1902249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match: yes = hit</a:t>
            </a:r>
          </a:p>
        </p:txBody>
      </p:sp>
      <p:cxnSp>
        <p:nvCxnSpPr>
          <p:cNvPr id="143" name="Elbow Connector 142"/>
          <p:cNvCxnSpPr>
            <a:cxnSpLocks noChangeShapeType="1"/>
          </p:cNvCxnSpPr>
          <p:nvPr/>
        </p:nvCxnSpPr>
        <p:spPr bwMode="auto">
          <a:xfrm rot="5400000">
            <a:off x="5016500" y="88900"/>
            <a:ext cx="1504950" cy="5619750"/>
          </a:xfrm>
          <a:prstGeom prst="bentConnector3">
            <a:avLst>
              <a:gd name="adj1" fmla="val 148389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5" name="TextBox 144"/>
          <p:cNvSpPr txBox="1">
            <a:spLocks noChangeArrowheads="1"/>
          </p:cNvSpPr>
          <p:nvPr/>
        </p:nvSpPr>
        <p:spPr bwMode="auto">
          <a:xfrm>
            <a:off x="5105400" y="4354513"/>
            <a:ext cx="13017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123950" y="3376613"/>
            <a:ext cx="620713" cy="263525"/>
          </a:xfrm>
          <a:prstGeom prst="rect">
            <a:avLst/>
          </a:prstGeom>
          <a:solidFill>
            <a:srgbClr val="FF9999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tag</a:t>
            </a:r>
          </a:p>
        </p:txBody>
      </p:sp>
      <p:sp>
        <p:nvSpPr>
          <p:cNvPr id="44" name="TextBox 126"/>
          <p:cNvSpPr txBox="1">
            <a:spLocks noChangeArrowheads="1"/>
          </p:cNvSpPr>
          <p:nvPr/>
        </p:nvSpPr>
        <p:spPr bwMode="auto">
          <a:xfrm>
            <a:off x="357188" y="1165019"/>
            <a:ext cx="3771112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mic Sans MS"/>
                <a:cs typeface="Comic Sans MS"/>
              </a:rPr>
              <a:t>E = 2: Two lines per set</a:t>
            </a:r>
          </a:p>
          <a:p>
            <a:r>
              <a:rPr lang="en-US" dirty="0">
                <a:solidFill>
                  <a:srgbClr val="0000FF"/>
                </a:solidFill>
                <a:latin typeface="Comic Sans MS"/>
                <a:cs typeface="Comic Sans MS"/>
              </a:rPr>
              <a:t>Assume: cache block size 8 bytes</a:t>
            </a:r>
          </a:p>
        </p:txBody>
      </p:sp>
    </p:spTree>
    <p:extLst>
      <p:ext uri="{BB962C8B-B14F-4D97-AF65-F5344CB8AC3E}">
        <p14:creationId xmlns:p14="http://schemas.microsoft.com/office/powerpoint/2010/main" val="225237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82576"/>
            <a:ext cx="8582025" cy="76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E-way Set Associative Cache (E = 2)</a:t>
            </a:r>
            <a:endParaRPr lang="en-US" sz="3600" dirty="0"/>
          </a:p>
        </p:txBody>
      </p:sp>
      <p:sp>
        <p:nvSpPr>
          <p:cNvPr id="32772" name="Rectangle 127"/>
          <p:cNvSpPr>
            <a:spLocks noChangeArrowheads="1"/>
          </p:cNvSpPr>
          <p:nvPr/>
        </p:nvSpPr>
        <p:spPr bwMode="auto">
          <a:xfrm>
            <a:off x="6565900" y="1862138"/>
            <a:ext cx="990600" cy="271462"/>
          </a:xfrm>
          <a:prstGeom prst="rect">
            <a:avLst/>
          </a:prstGeom>
          <a:solidFill>
            <a:srgbClr val="FF9999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t bits</a:t>
            </a:r>
          </a:p>
        </p:txBody>
      </p:sp>
      <p:sp>
        <p:nvSpPr>
          <p:cNvPr id="32773" name="Rectangle 128"/>
          <p:cNvSpPr>
            <a:spLocks noChangeArrowheads="1"/>
          </p:cNvSpPr>
          <p:nvPr/>
        </p:nvSpPr>
        <p:spPr bwMode="auto">
          <a:xfrm>
            <a:off x="7556500" y="1862138"/>
            <a:ext cx="762000" cy="2714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0…01</a:t>
            </a:r>
          </a:p>
        </p:txBody>
      </p:sp>
      <p:sp>
        <p:nvSpPr>
          <p:cNvPr id="32774" name="Rectangle 129"/>
          <p:cNvSpPr>
            <a:spLocks noChangeArrowheads="1"/>
          </p:cNvSpPr>
          <p:nvPr/>
        </p:nvSpPr>
        <p:spPr bwMode="auto">
          <a:xfrm>
            <a:off x="8318499" y="1862138"/>
            <a:ext cx="620713" cy="2714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32775" name="TextBox 130"/>
          <p:cNvSpPr txBox="1">
            <a:spLocks noChangeArrowheads="1"/>
          </p:cNvSpPr>
          <p:nvPr/>
        </p:nvSpPr>
        <p:spPr bwMode="auto">
          <a:xfrm>
            <a:off x="6477000" y="1522413"/>
            <a:ext cx="212566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Address of short int:</a:t>
            </a:r>
          </a:p>
        </p:txBody>
      </p:sp>
      <p:grpSp>
        <p:nvGrpSpPr>
          <p:cNvPr id="32776" name="Group 98"/>
          <p:cNvGrpSpPr>
            <a:grpSpLocks/>
          </p:cNvGrpSpPr>
          <p:nvPr/>
        </p:nvGrpSpPr>
        <p:grpSpPr bwMode="auto">
          <a:xfrm>
            <a:off x="457200" y="3200400"/>
            <a:ext cx="7086600" cy="612775"/>
            <a:chOff x="685800" y="3578157"/>
            <a:chExt cx="7086600" cy="612843"/>
          </a:xfrm>
        </p:grpSpPr>
        <p:sp>
          <p:nvSpPr>
            <p:cNvPr id="100" name="Rectangle 99"/>
            <p:cNvSpPr/>
            <p:nvPr/>
          </p:nvSpPr>
          <p:spPr bwMode="auto">
            <a:xfrm>
              <a:off x="685800" y="3578157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32788" name="Group 169"/>
            <p:cNvGrpSpPr>
              <a:grpSpLocks/>
            </p:cNvGrpSpPr>
            <p:nvPr/>
          </p:nvGrpSpPr>
          <p:grpSpPr bwMode="auto">
            <a:xfrm>
              <a:off x="835207" y="3654360"/>
              <a:ext cx="3321928" cy="460443"/>
              <a:chOff x="1714312" y="5562600"/>
              <a:chExt cx="3848288" cy="533400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1714101" y="5562606"/>
                <a:ext cx="3849110" cy="5333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2802" name="Rectangle 114"/>
              <p:cNvSpPr>
                <a:spLocks noChangeArrowheads="1"/>
              </p:cNvSpPr>
              <p:nvPr/>
            </p:nvSpPr>
            <p:spPr bwMode="auto">
              <a:xfrm>
                <a:off x="32125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2803" name="Rectangle 115"/>
              <p:cNvSpPr>
                <a:spLocks noChangeArrowheads="1"/>
              </p:cNvSpPr>
              <p:nvPr/>
            </p:nvSpPr>
            <p:spPr bwMode="auto">
              <a:xfrm>
                <a:off x="3485160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2804" name="Rectangle 116"/>
              <p:cNvSpPr>
                <a:spLocks noChangeArrowheads="1"/>
              </p:cNvSpPr>
              <p:nvPr/>
            </p:nvSpPr>
            <p:spPr bwMode="auto">
              <a:xfrm>
                <a:off x="3745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2805" name="Rectangle 117"/>
              <p:cNvSpPr>
                <a:spLocks noChangeArrowheads="1"/>
              </p:cNvSpPr>
              <p:nvPr/>
            </p:nvSpPr>
            <p:spPr bwMode="auto">
              <a:xfrm>
                <a:off x="51680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32806" name="Rectangle 118"/>
              <p:cNvSpPr>
                <a:spLocks noChangeArrowheads="1"/>
              </p:cNvSpPr>
              <p:nvPr/>
            </p:nvSpPr>
            <p:spPr bwMode="auto">
              <a:xfrm>
                <a:off x="2309965" y="5676900"/>
                <a:ext cx="71799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32807" name="Rectangle 119"/>
              <p:cNvSpPr>
                <a:spLocks noChangeArrowheads="1"/>
              </p:cNvSpPr>
              <p:nvPr/>
            </p:nvSpPr>
            <p:spPr bwMode="auto">
              <a:xfrm>
                <a:off x="1840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32808" name="Rectangle 120"/>
              <p:cNvSpPr>
                <a:spLocks noChangeArrowheads="1"/>
              </p:cNvSpPr>
              <p:nvPr/>
            </p:nvSpPr>
            <p:spPr bwMode="auto">
              <a:xfrm>
                <a:off x="4019283" y="5676900"/>
                <a:ext cx="272605" cy="304800"/>
              </a:xfrm>
              <a:prstGeom prst="rect">
                <a:avLst/>
              </a:prstGeom>
              <a:solidFill>
                <a:srgbClr val="CCFFCC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32809" name="Rectangle 121"/>
              <p:cNvSpPr>
                <a:spLocks noChangeArrowheads="1"/>
              </p:cNvSpPr>
              <p:nvPr/>
            </p:nvSpPr>
            <p:spPr bwMode="auto">
              <a:xfrm>
                <a:off x="48768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32810" name="Rectangle 122"/>
              <p:cNvSpPr>
                <a:spLocks noChangeArrowheads="1"/>
              </p:cNvSpPr>
              <p:nvPr/>
            </p:nvSpPr>
            <p:spPr bwMode="auto">
              <a:xfrm>
                <a:off x="4584878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2811" name="Rectangle 123"/>
              <p:cNvSpPr>
                <a:spLocks noChangeArrowheads="1"/>
              </p:cNvSpPr>
              <p:nvPr/>
            </p:nvSpPr>
            <p:spPr bwMode="auto">
              <a:xfrm>
                <a:off x="4292956" y="5676900"/>
                <a:ext cx="292644" cy="304800"/>
              </a:xfrm>
              <a:prstGeom prst="rect">
                <a:avLst/>
              </a:prstGeom>
              <a:solidFill>
                <a:srgbClr val="CCFFCC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32789" name="Group 169"/>
            <p:cNvGrpSpPr>
              <a:grpSpLocks/>
            </p:cNvGrpSpPr>
            <p:nvPr/>
          </p:nvGrpSpPr>
          <p:grpSpPr bwMode="auto">
            <a:xfrm>
              <a:off x="4309535" y="3657603"/>
              <a:ext cx="3321928" cy="460443"/>
              <a:chOff x="1714312" y="5562600"/>
              <a:chExt cx="3848288" cy="533400"/>
            </a:xfrm>
          </p:grpSpPr>
          <p:sp>
            <p:nvSpPr>
              <p:cNvPr id="103" name="Rectangle 102"/>
              <p:cNvSpPr/>
              <p:nvPr/>
            </p:nvSpPr>
            <p:spPr bwMode="auto">
              <a:xfrm>
                <a:off x="1714924" y="5562528"/>
                <a:ext cx="3847271" cy="5333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2791" name="Rectangle 103"/>
              <p:cNvSpPr>
                <a:spLocks noChangeArrowheads="1"/>
              </p:cNvSpPr>
              <p:nvPr/>
            </p:nvSpPr>
            <p:spPr bwMode="auto">
              <a:xfrm>
                <a:off x="32125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2792" name="Rectangle 104"/>
              <p:cNvSpPr>
                <a:spLocks noChangeArrowheads="1"/>
              </p:cNvSpPr>
              <p:nvPr/>
            </p:nvSpPr>
            <p:spPr bwMode="auto">
              <a:xfrm>
                <a:off x="3485160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2793" name="Rectangle 105"/>
              <p:cNvSpPr>
                <a:spLocks noChangeArrowheads="1"/>
              </p:cNvSpPr>
              <p:nvPr/>
            </p:nvSpPr>
            <p:spPr bwMode="auto">
              <a:xfrm>
                <a:off x="3745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2794" name="Rectangle 106"/>
              <p:cNvSpPr>
                <a:spLocks noChangeArrowheads="1"/>
              </p:cNvSpPr>
              <p:nvPr/>
            </p:nvSpPr>
            <p:spPr bwMode="auto">
              <a:xfrm>
                <a:off x="51680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2310772" y="5676561"/>
                <a:ext cx="717225" cy="305314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32796" name="Rectangle 108"/>
              <p:cNvSpPr>
                <a:spLocks noChangeArrowheads="1"/>
              </p:cNvSpPr>
              <p:nvPr/>
            </p:nvSpPr>
            <p:spPr bwMode="auto">
              <a:xfrm>
                <a:off x="1840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32797" name="Rectangle 109"/>
              <p:cNvSpPr>
                <a:spLocks noChangeArrowheads="1"/>
              </p:cNvSpPr>
              <p:nvPr/>
            </p:nvSpPr>
            <p:spPr bwMode="auto">
              <a:xfrm>
                <a:off x="4019283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32798" name="Rectangle 110"/>
              <p:cNvSpPr>
                <a:spLocks noChangeArrowheads="1"/>
              </p:cNvSpPr>
              <p:nvPr/>
            </p:nvSpPr>
            <p:spPr bwMode="auto">
              <a:xfrm>
                <a:off x="48768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32799" name="Rectangle 111"/>
              <p:cNvSpPr>
                <a:spLocks noChangeArrowheads="1"/>
              </p:cNvSpPr>
              <p:nvPr/>
            </p:nvSpPr>
            <p:spPr bwMode="auto">
              <a:xfrm>
                <a:off x="4584878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2800" name="Rectangle 112"/>
              <p:cNvSpPr>
                <a:spLocks noChangeArrowheads="1"/>
              </p:cNvSpPr>
              <p:nvPr/>
            </p:nvSpPr>
            <p:spPr bwMode="auto">
              <a:xfrm>
                <a:off x="4292956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4</a:t>
                </a:r>
              </a:p>
            </p:txBody>
          </p:sp>
        </p:grpSp>
      </p:grpSp>
      <p:cxnSp>
        <p:nvCxnSpPr>
          <p:cNvPr id="32777" name="Shape 230"/>
          <p:cNvCxnSpPr>
            <a:cxnSpLocks noChangeShapeType="1"/>
            <a:stCxn id="32773" idx="2"/>
            <a:endCxn id="100" idx="3"/>
          </p:cNvCxnSpPr>
          <p:nvPr/>
        </p:nvCxnSpPr>
        <p:spPr bwMode="auto">
          <a:xfrm rot="5400000">
            <a:off x="7054056" y="2623344"/>
            <a:ext cx="1373188" cy="39370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2" name="Shape 131"/>
          <p:cNvCxnSpPr>
            <a:cxnSpLocks noChangeShapeType="1"/>
            <a:stCxn id="32772" idx="1"/>
            <a:endCxn id="108" idx="0"/>
          </p:cNvCxnSpPr>
          <p:nvPr/>
        </p:nvCxnSpPr>
        <p:spPr bwMode="auto">
          <a:xfrm rot="10800000" flipV="1">
            <a:off x="4905375" y="1998663"/>
            <a:ext cx="1660525" cy="1379537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4" name="Shape 133"/>
          <p:cNvCxnSpPr>
            <a:cxnSpLocks noChangeShapeType="1"/>
            <a:stCxn id="32772" idx="1"/>
            <a:endCxn id="32806" idx="0"/>
          </p:cNvCxnSpPr>
          <p:nvPr/>
        </p:nvCxnSpPr>
        <p:spPr bwMode="auto">
          <a:xfrm rot="10800000" flipV="1">
            <a:off x="1430338" y="1998663"/>
            <a:ext cx="5135562" cy="1376362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5" name="TextBox 134"/>
          <p:cNvSpPr txBox="1">
            <a:spLocks noChangeArrowheads="1"/>
          </p:cNvSpPr>
          <p:nvPr/>
        </p:nvSpPr>
        <p:spPr bwMode="auto">
          <a:xfrm>
            <a:off x="3429000" y="1981200"/>
            <a:ext cx="152558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>
            <a:cxnSpLocks noChangeShapeType="1"/>
          </p:cNvCxnSpPr>
          <p:nvPr/>
        </p:nvCxnSpPr>
        <p:spPr bwMode="auto">
          <a:xfrm rot="5400000">
            <a:off x="636588" y="3171825"/>
            <a:ext cx="401638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8" name="TextBox 137"/>
          <p:cNvSpPr txBox="1">
            <a:spLocks noChangeArrowheads="1"/>
          </p:cNvSpPr>
          <p:nvPr/>
        </p:nvSpPr>
        <p:spPr bwMode="auto">
          <a:xfrm>
            <a:off x="457200" y="2627313"/>
            <a:ext cx="1048349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valid?  + </a:t>
            </a:r>
          </a:p>
        </p:txBody>
      </p:sp>
      <p:sp>
        <p:nvSpPr>
          <p:cNvPr id="139" name="TextBox 138"/>
          <p:cNvSpPr txBox="1">
            <a:spLocks noChangeArrowheads="1"/>
          </p:cNvSpPr>
          <p:nvPr/>
        </p:nvSpPr>
        <p:spPr bwMode="auto">
          <a:xfrm>
            <a:off x="1419225" y="2641600"/>
            <a:ext cx="1902249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match: yes = hit</a:t>
            </a:r>
          </a:p>
        </p:txBody>
      </p:sp>
      <p:cxnSp>
        <p:nvCxnSpPr>
          <p:cNvPr id="143" name="Elbow Connector 142"/>
          <p:cNvCxnSpPr>
            <a:cxnSpLocks noChangeShapeType="1"/>
          </p:cNvCxnSpPr>
          <p:nvPr/>
        </p:nvCxnSpPr>
        <p:spPr bwMode="auto">
          <a:xfrm rot="5400000">
            <a:off x="5016500" y="88900"/>
            <a:ext cx="1504950" cy="5619750"/>
          </a:xfrm>
          <a:prstGeom prst="bentConnector3">
            <a:avLst>
              <a:gd name="adj1" fmla="val 148389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5" name="TextBox 144"/>
          <p:cNvSpPr txBox="1">
            <a:spLocks noChangeArrowheads="1"/>
          </p:cNvSpPr>
          <p:nvPr/>
        </p:nvSpPr>
        <p:spPr bwMode="auto">
          <a:xfrm>
            <a:off x="5105400" y="4354513"/>
            <a:ext cx="13017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123950" y="3376613"/>
            <a:ext cx="620713" cy="263525"/>
          </a:xfrm>
          <a:prstGeom prst="rect">
            <a:avLst/>
          </a:prstGeom>
          <a:solidFill>
            <a:srgbClr val="FF9999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tag</a:t>
            </a:r>
          </a:p>
        </p:txBody>
      </p:sp>
      <p:sp>
        <p:nvSpPr>
          <p:cNvPr id="44" name="TextBox 126"/>
          <p:cNvSpPr txBox="1">
            <a:spLocks noChangeArrowheads="1"/>
          </p:cNvSpPr>
          <p:nvPr/>
        </p:nvSpPr>
        <p:spPr bwMode="auto">
          <a:xfrm>
            <a:off x="357188" y="1165019"/>
            <a:ext cx="3771112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mic Sans MS"/>
                <a:cs typeface="Comic Sans MS"/>
              </a:rPr>
              <a:t>E = 2: Two lines per set</a:t>
            </a:r>
          </a:p>
          <a:p>
            <a:r>
              <a:rPr lang="en-US" dirty="0">
                <a:solidFill>
                  <a:srgbClr val="0000FF"/>
                </a:solidFill>
                <a:latin typeface="Comic Sans MS"/>
                <a:cs typeface="Comic Sans MS"/>
              </a:rPr>
              <a:t>Assume: cache block size 8 bytes</a:t>
            </a:r>
          </a:p>
        </p:txBody>
      </p:sp>
      <p:sp>
        <p:nvSpPr>
          <p:cNvPr id="45" name="Down Arrow 44"/>
          <p:cNvSpPr/>
          <p:nvPr/>
        </p:nvSpPr>
        <p:spPr bwMode="auto">
          <a:xfrm flipV="1">
            <a:off x="2476500" y="3733800"/>
            <a:ext cx="733425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6" name="TextBox 43"/>
          <p:cNvSpPr txBox="1">
            <a:spLocks noChangeArrowheads="1"/>
          </p:cNvSpPr>
          <p:nvPr/>
        </p:nvSpPr>
        <p:spPr bwMode="auto">
          <a:xfrm>
            <a:off x="1562100" y="4811713"/>
            <a:ext cx="257016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short int (2 Bytes) is here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57200" y="5346700"/>
            <a:ext cx="6080125" cy="909638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No match: </a:t>
            </a:r>
          </a:p>
          <a:p>
            <a:pPr marL="228573" indent="-228573"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</a:rPr>
              <a:t>One line in set is selected for eviction and replacement</a:t>
            </a:r>
          </a:p>
          <a:p>
            <a:pPr marL="228573" indent="-228573"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</a:rPr>
              <a:t>Replacement policies: random, least recently used (LRU), …</a:t>
            </a:r>
          </a:p>
        </p:txBody>
      </p:sp>
    </p:spTree>
    <p:extLst>
      <p:ext uri="{BB962C8B-B14F-4D97-AF65-F5344CB8AC3E}">
        <p14:creationId xmlns:p14="http://schemas.microsoft.com/office/powerpoint/2010/main" val="376486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Cache miss analysis on matrix </a:t>
            </a:r>
            <a:r>
              <a:rPr lang="en-US" dirty="0" err="1" smtClean="0"/>
              <a:t>mult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295666" y="2308604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>
                <a:cs typeface="Courier New" pitchFamily="49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895866" y="2308604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>
                <a:cs typeface="Courier New" pitchFamily="49" charset="0"/>
              </a:rPr>
              <a:t>b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6295666" y="3164267"/>
            <a:ext cx="1143000" cy="1587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8009372" y="2879310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207" name="TextBox 6"/>
          <p:cNvSpPr txBox="1">
            <a:spLocks noChangeArrowheads="1"/>
          </p:cNvSpPr>
          <p:nvPr/>
        </p:nvSpPr>
        <p:spPr bwMode="auto">
          <a:xfrm>
            <a:off x="6098816" y="2978529"/>
            <a:ext cx="2413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i</a:t>
            </a:r>
          </a:p>
        </p:txBody>
      </p:sp>
      <p:sp>
        <p:nvSpPr>
          <p:cNvPr id="51208" name="TextBox 7"/>
          <p:cNvSpPr txBox="1">
            <a:spLocks noChangeArrowheads="1"/>
          </p:cNvSpPr>
          <p:nvPr/>
        </p:nvSpPr>
        <p:spPr bwMode="auto">
          <a:xfrm>
            <a:off x="8481653" y="1978404"/>
            <a:ext cx="24447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j</a:t>
            </a:r>
          </a:p>
        </p:txBody>
      </p:sp>
      <p:sp>
        <p:nvSpPr>
          <p:cNvPr id="51209" name="TextBox 8"/>
          <p:cNvSpPr txBox="1">
            <a:spLocks noChangeArrowheads="1"/>
          </p:cNvSpPr>
          <p:nvPr/>
        </p:nvSpPr>
        <p:spPr bwMode="auto">
          <a:xfrm>
            <a:off x="7479941" y="2722942"/>
            <a:ext cx="3905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09728" y="2308604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>
                <a:cs typeface="Courier New" pitchFamily="49" charset="0"/>
              </a:rPr>
              <a:t>c</a:t>
            </a:r>
          </a:p>
        </p:txBody>
      </p:sp>
      <p:sp>
        <p:nvSpPr>
          <p:cNvPr id="51211" name="TextBox 10"/>
          <p:cNvSpPr txBox="1">
            <a:spLocks noChangeArrowheads="1"/>
          </p:cNvSpPr>
          <p:nvPr/>
        </p:nvSpPr>
        <p:spPr bwMode="auto">
          <a:xfrm>
            <a:off x="5743216" y="2613404"/>
            <a:ext cx="5953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+=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195528" y="3146804"/>
            <a:ext cx="76200" cy="76200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1213" name="Rectangle 7"/>
          <p:cNvSpPr>
            <a:spLocks noChangeArrowheads="1"/>
          </p:cNvSpPr>
          <p:nvPr/>
        </p:nvSpPr>
        <p:spPr bwMode="auto">
          <a:xfrm>
            <a:off x="396875" y="1294966"/>
            <a:ext cx="5551487" cy="2244194"/>
          </a:xfrm>
          <a:prstGeom prst="rect">
            <a:avLst/>
          </a:prstGeom>
          <a:noFill/>
          <a:ln w="12700" cmpd="thickThin">
            <a:noFill/>
            <a:miter lim="800000"/>
            <a:headEnd/>
            <a:tailEnd/>
          </a:ln>
        </p:spPr>
        <p:txBody>
          <a:bodyPr lIns="90477" tIns="44445" rIns="90477" bIns="44445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c = (double *) </a:t>
            </a:r>
            <a:r>
              <a:rPr lang="en-US" sz="1400" dirty="0" err="1">
                <a:latin typeface="Consolas"/>
                <a:cs typeface="Consolas"/>
              </a:rPr>
              <a:t>calloc</a:t>
            </a:r>
            <a:r>
              <a:rPr lang="en-US" sz="1400" dirty="0">
                <a:latin typeface="Consolas"/>
                <a:cs typeface="Consolas"/>
              </a:rPr>
              <a:t>(</a:t>
            </a:r>
            <a:r>
              <a:rPr lang="en-US" sz="1400" dirty="0" err="1">
                <a:latin typeface="Consolas"/>
                <a:cs typeface="Consolas"/>
              </a:rPr>
              <a:t>sizeof</a:t>
            </a:r>
            <a:r>
              <a:rPr lang="en-US" sz="1400" dirty="0">
                <a:latin typeface="Consolas"/>
                <a:cs typeface="Consolas"/>
              </a:rPr>
              <a:t>(double), n*n);</a:t>
            </a:r>
          </a:p>
          <a:p>
            <a:pPr>
              <a:lnSpc>
                <a:spcPct val="100000"/>
              </a:lnSpc>
            </a:pPr>
            <a:endParaRPr lang="en-US" sz="1400" dirty="0">
              <a:latin typeface="Consolas"/>
              <a:cs typeface="Consolas"/>
            </a:endParaRPr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990000"/>
                </a:solidFill>
                <a:latin typeface="Consolas"/>
                <a:cs typeface="Consolas"/>
              </a:rPr>
              <a:t>/* Multiply n x n matrices a and b  */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void mmm(double *a, double *b, double *c, </a:t>
            </a:r>
            <a:r>
              <a:rPr lang="en-US" sz="1400" dirty="0" err="1">
                <a:latin typeface="Consolas"/>
                <a:cs typeface="Consolas"/>
              </a:rPr>
              <a:t>int</a:t>
            </a:r>
            <a:r>
              <a:rPr lang="en-US" sz="1400" dirty="0">
                <a:latin typeface="Consolas"/>
                <a:cs typeface="Consolas"/>
              </a:rPr>
              <a:t> n) {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    </a:t>
            </a:r>
            <a:r>
              <a:rPr lang="en-US" sz="1400" dirty="0" err="1">
                <a:latin typeface="Consolas"/>
                <a:cs typeface="Consolas"/>
              </a:rPr>
              <a:t>int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err="1">
                <a:latin typeface="Consolas"/>
                <a:cs typeface="Consolas"/>
              </a:rPr>
              <a:t>i</a:t>
            </a:r>
            <a:r>
              <a:rPr lang="en-US" sz="1400" dirty="0">
                <a:latin typeface="Consolas"/>
                <a:cs typeface="Consolas"/>
              </a:rPr>
              <a:t>, j, k;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    for (</a:t>
            </a:r>
            <a:r>
              <a:rPr lang="en-US" sz="1400" dirty="0" err="1">
                <a:latin typeface="Consolas"/>
                <a:cs typeface="Consolas"/>
              </a:rPr>
              <a:t>i</a:t>
            </a:r>
            <a:r>
              <a:rPr lang="en-US" sz="1400" dirty="0">
                <a:latin typeface="Consolas"/>
                <a:cs typeface="Consolas"/>
              </a:rPr>
              <a:t> = 0; </a:t>
            </a:r>
            <a:r>
              <a:rPr lang="en-US" sz="1400" dirty="0" err="1">
                <a:latin typeface="Consolas"/>
                <a:cs typeface="Consolas"/>
              </a:rPr>
              <a:t>i</a:t>
            </a:r>
            <a:r>
              <a:rPr lang="en-US" sz="1400" dirty="0">
                <a:latin typeface="Consolas"/>
                <a:cs typeface="Consolas"/>
              </a:rPr>
              <a:t> &lt; n; </a:t>
            </a:r>
            <a:r>
              <a:rPr lang="en-US" sz="1400" dirty="0" err="1">
                <a:latin typeface="Consolas"/>
                <a:cs typeface="Consolas"/>
              </a:rPr>
              <a:t>i</a:t>
            </a:r>
            <a:r>
              <a:rPr lang="en-US" sz="1400" dirty="0">
                <a:latin typeface="Consolas"/>
                <a:cs typeface="Consolas"/>
              </a:rPr>
              <a:t>++)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 for </a:t>
            </a:r>
            <a:r>
              <a:rPr lang="en-US" sz="1400" dirty="0">
                <a:latin typeface="Consolas"/>
                <a:cs typeface="Consolas"/>
              </a:rPr>
              <a:t>(j = 0; j &lt; n; j++)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        </a:t>
            </a:r>
            <a:r>
              <a:rPr lang="en-US" sz="1400" dirty="0" smtClean="0">
                <a:latin typeface="Consolas"/>
                <a:cs typeface="Consolas"/>
              </a:rPr>
              <a:t>for </a:t>
            </a:r>
            <a:r>
              <a:rPr lang="en-US" sz="1400" dirty="0">
                <a:latin typeface="Consolas"/>
                <a:cs typeface="Consolas"/>
              </a:rPr>
              <a:t>(k = 0; k &lt; n; k++)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	       c[</a:t>
            </a:r>
            <a:r>
              <a:rPr lang="en-US" sz="1400" dirty="0" err="1" smtClean="0">
                <a:latin typeface="Consolas"/>
                <a:cs typeface="Consolas"/>
              </a:rPr>
              <a:t>i</a:t>
            </a:r>
            <a:r>
              <a:rPr lang="en-US" sz="1400" dirty="0" smtClean="0">
                <a:latin typeface="Consolas"/>
                <a:cs typeface="Consolas"/>
              </a:rPr>
              <a:t>][j</a:t>
            </a:r>
            <a:r>
              <a:rPr lang="en-US" sz="1400" dirty="0">
                <a:latin typeface="Consolas"/>
                <a:cs typeface="Consolas"/>
              </a:rPr>
              <a:t>] += a</a:t>
            </a:r>
            <a:r>
              <a:rPr lang="en-US" sz="1400" dirty="0" smtClean="0">
                <a:latin typeface="Consolas"/>
                <a:cs typeface="Consolas"/>
              </a:rPr>
              <a:t>[</a:t>
            </a:r>
            <a:r>
              <a:rPr lang="en-US" sz="1400" dirty="0" err="1" smtClean="0">
                <a:latin typeface="Consolas"/>
                <a:cs typeface="Consolas"/>
              </a:rPr>
              <a:t>i</a:t>
            </a:r>
            <a:r>
              <a:rPr lang="en-US" sz="1400" dirty="0" smtClean="0">
                <a:latin typeface="Consolas"/>
                <a:cs typeface="Consolas"/>
              </a:rPr>
              <a:t>][k</a:t>
            </a:r>
            <a:r>
              <a:rPr lang="en-US" sz="1400" dirty="0">
                <a:latin typeface="Consolas"/>
                <a:cs typeface="Consolas"/>
              </a:rPr>
              <a:t>]*b[</a:t>
            </a:r>
            <a:r>
              <a:rPr lang="en-US" sz="1400" dirty="0" smtClean="0">
                <a:latin typeface="Consolas"/>
                <a:cs typeface="Consolas"/>
              </a:rPr>
              <a:t>k</a:t>
            </a:r>
            <a:r>
              <a:rPr lang="en-US" sz="1400" dirty="0">
                <a:latin typeface="Consolas"/>
                <a:cs typeface="Consolas"/>
              </a:rPr>
              <a:t>]</a:t>
            </a:r>
            <a:r>
              <a:rPr lang="en-US" sz="1400" dirty="0" smtClean="0">
                <a:latin typeface="Consolas"/>
                <a:cs typeface="Consolas"/>
              </a:rPr>
              <a:t>[j</a:t>
            </a:r>
            <a:r>
              <a:rPr lang="en-US" sz="1400" dirty="0">
                <a:latin typeface="Consolas"/>
                <a:cs typeface="Consolas"/>
              </a:rPr>
              <a:t>];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96875" y="5562600"/>
            <a:ext cx="7896225" cy="771525"/>
          </a:xfrm>
          <a:prstGeom prst="rect">
            <a:avLst/>
          </a:prstGeom>
        </p:spPr>
        <p:txBody>
          <a:bodyPr lIns="91429" tIns="45714" rIns="91429" bIns="45714"/>
          <a:lstStyle/>
          <a:p>
            <a:pPr marL="342860" indent="-342860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endParaRPr lang="en-US" sz="2000" b="0" kern="0" dirty="0">
              <a:latin typeface="Calibri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277892" y="39624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878092" y="39624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6277892" y="3962400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7308973" y="4533106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9"/>
          <p:cNvSpPr txBox="1">
            <a:spLocks noChangeArrowheads="1"/>
          </p:cNvSpPr>
          <p:nvPr/>
        </p:nvSpPr>
        <p:spPr bwMode="auto">
          <a:xfrm>
            <a:off x="7463754" y="4376738"/>
            <a:ext cx="3905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*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493542" y="39624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45" name="TextBox 11"/>
          <p:cNvSpPr txBox="1">
            <a:spLocks noChangeArrowheads="1"/>
          </p:cNvSpPr>
          <p:nvPr/>
        </p:nvSpPr>
        <p:spPr bwMode="auto">
          <a:xfrm>
            <a:off x="5636542" y="4267200"/>
            <a:ext cx="5953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+=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4493542" y="3962400"/>
            <a:ext cx="76200" cy="76200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282654" y="542605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882854" y="542605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6282654" y="5426050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rot="5400000">
            <a:off x="7313736" y="5996756"/>
            <a:ext cx="1143000" cy="1587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7468517" y="5840388"/>
            <a:ext cx="3905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*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4498304" y="542605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5682579" y="5730850"/>
            <a:ext cx="5953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+=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498304" y="5426050"/>
            <a:ext cx="76200" cy="76200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5" name="TextBox 14"/>
          <p:cNvSpPr txBox="1">
            <a:spLocks noChangeArrowheads="1"/>
          </p:cNvSpPr>
          <p:nvPr/>
        </p:nvSpPr>
        <p:spPr bwMode="auto">
          <a:xfrm>
            <a:off x="6214392" y="3487738"/>
            <a:ext cx="12112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n/8 misses</a:t>
            </a:r>
          </a:p>
        </p:txBody>
      </p:sp>
      <p:sp>
        <p:nvSpPr>
          <p:cNvPr id="56" name="TextBox 14"/>
          <p:cNvSpPr txBox="1">
            <a:spLocks noChangeArrowheads="1"/>
          </p:cNvSpPr>
          <p:nvPr/>
        </p:nvSpPr>
        <p:spPr bwMode="auto">
          <a:xfrm>
            <a:off x="7846342" y="3492500"/>
            <a:ext cx="9937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n misses</a:t>
            </a:r>
          </a:p>
        </p:txBody>
      </p:sp>
      <p:sp>
        <p:nvSpPr>
          <p:cNvPr id="57" name="TextBox 26"/>
          <p:cNvSpPr txBox="1">
            <a:spLocks noChangeArrowheads="1"/>
          </p:cNvSpPr>
          <p:nvPr/>
        </p:nvSpPr>
        <p:spPr bwMode="auto">
          <a:xfrm>
            <a:off x="4325267" y="5149825"/>
            <a:ext cx="6810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  <p:cxnSp>
        <p:nvCxnSpPr>
          <p:cNvPr id="58" name="Straight Connector 23"/>
          <p:cNvCxnSpPr>
            <a:cxnSpLocks noChangeShapeType="1"/>
          </p:cNvCxnSpPr>
          <p:nvPr/>
        </p:nvCxnSpPr>
        <p:spPr bwMode="auto">
          <a:xfrm>
            <a:off x="4499892" y="5440338"/>
            <a:ext cx="153987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59" name="Straight Connector 58"/>
          <p:cNvCxnSpPr>
            <a:cxnSpLocks noChangeShapeType="1"/>
          </p:cNvCxnSpPr>
          <p:nvPr/>
        </p:nvCxnSpPr>
        <p:spPr bwMode="auto">
          <a:xfrm>
            <a:off x="7044654" y="5426050"/>
            <a:ext cx="381000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7865392" y="6324575"/>
            <a:ext cx="246062" cy="252413"/>
          </a:xfrm>
          <a:prstGeom prst="rect">
            <a:avLst/>
          </a:prstGeom>
          <a:solidFill>
            <a:srgbClr val="C00000"/>
          </a:solidFill>
          <a:ln w="28575" algn="ctr">
            <a:noFill/>
            <a:round/>
            <a:headEnd/>
            <a:tailEnd type="triangle" w="med" len="med"/>
          </a:ln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7662192" y="6569050"/>
            <a:ext cx="6810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libri" pitchFamily="34" charset="0"/>
              </a:rPr>
              <a:t>8 </a:t>
            </a:r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</a:rPr>
              <a:t>wide</a:t>
            </a:r>
            <a:endParaRPr lang="en-US" sz="1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165" y="3583323"/>
            <a:ext cx="275436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85718" indent="-385718">
              <a:defRPr/>
            </a:pPr>
            <a:r>
              <a:rPr lang="en-US" dirty="0"/>
              <a:t>First iteration:</a:t>
            </a:r>
          </a:p>
          <a:p>
            <a:pPr marL="744451" lvl="1" indent="-246034">
              <a:defRPr/>
            </a:pPr>
            <a:r>
              <a:rPr lang="en-US" dirty="0"/>
              <a:t>How many misses</a:t>
            </a:r>
            <a:r>
              <a:rPr lang="en-US" dirty="0" smtClean="0"/>
              <a:t>?</a:t>
            </a:r>
          </a:p>
          <a:p>
            <a:pPr marL="744451" lvl="1" indent="-246034">
              <a:defRPr/>
            </a:pPr>
            <a:r>
              <a:rPr lang="en-US" dirty="0">
                <a:solidFill>
                  <a:srgbClr val="FF0000"/>
                </a:solidFill>
              </a:rPr>
              <a:t>n/8 + n = 9n/8 </a:t>
            </a:r>
            <a:r>
              <a:rPr lang="en-US" dirty="0" smtClean="0">
                <a:solidFill>
                  <a:srgbClr val="FF0000"/>
                </a:solidFill>
              </a:rPr>
              <a:t>misses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Second </a:t>
            </a:r>
            <a:r>
              <a:rPr lang="en-US" dirty="0"/>
              <a:t>iteration:</a:t>
            </a:r>
          </a:p>
          <a:p>
            <a:pPr lvl="1">
              <a:defRPr/>
            </a:pPr>
            <a:r>
              <a:rPr lang="en-US" dirty="0"/>
              <a:t>Number of misses: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n/8 + n = 9n/8 </a:t>
            </a:r>
            <a:r>
              <a:rPr lang="en-US" dirty="0" smtClean="0">
                <a:solidFill>
                  <a:srgbClr val="FF0000"/>
                </a:solidFill>
              </a:rPr>
              <a:t>misses</a:t>
            </a:r>
            <a:endParaRPr lang="en-US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Total misses (entire mmm):</a:t>
            </a:r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</a:rPr>
              <a:t>9n/8 * n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= (9/8) * n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08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51" grpId="0"/>
      <p:bldP spid="52" grpId="0" animBg="1"/>
      <p:bldP spid="53" grpId="0"/>
      <p:bldP spid="54" grpId="0" animBg="1"/>
      <p:bldP spid="55" grpId="0"/>
      <p:bldP spid="56" grpId="0"/>
      <p:bldP spid="57" grpId="0"/>
      <p:bldP spid="60" grpId="0" animBg="1"/>
      <p:bldP spid="6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025" y="342900"/>
            <a:ext cx="8716963" cy="7810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Tiled Matrix Multiplication</a:t>
            </a:r>
            <a:endParaRPr lang="en-US" dirty="0"/>
          </a:p>
        </p:txBody>
      </p:sp>
      <p:sp>
        <p:nvSpPr>
          <p:cNvPr id="55299" name="Rectangle 7"/>
          <p:cNvSpPr>
            <a:spLocks noChangeArrowheads="1"/>
          </p:cNvSpPr>
          <p:nvPr/>
        </p:nvSpPr>
        <p:spPr bwMode="auto">
          <a:xfrm>
            <a:off x="411163" y="1320800"/>
            <a:ext cx="7959725" cy="3105969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77" tIns="44445" rIns="90477" bIns="44445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c = (double *) </a:t>
            </a:r>
            <a:r>
              <a:rPr lang="en-US" sz="1400" dirty="0" err="1">
                <a:latin typeface="Consolas"/>
                <a:cs typeface="Consolas"/>
              </a:rPr>
              <a:t>calloc</a:t>
            </a:r>
            <a:r>
              <a:rPr lang="en-US" sz="1400" dirty="0">
                <a:latin typeface="Consolas"/>
                <a:cs typeface="Consolas"/>
              </a:rPr>
              <a:t>(</a:t>
            </a:r>
            <a:r>
              <a:rPr lang="en-US" sz="1400" dirty="0" err="1">
                <a:latin typeface="Consolas"/>
                <a:cs typeface="Consolas"/>
              </a:rPr>
              <a:t>sizeof</a:t>
            </a:r>
            <a:r>
              <a:rPr lang="en-US" sz="1400" dirty="0">
                <a:latin typeface="Consolas"/>
                <a:cs typeface="Consolas"/>
              </a:rPr>
              <a:t>(double), n*n);</a:t>
            </a:r>
          </a:p>
          <a:p>
            <a:pPr>
              <a:lnSpc>
                <a:spcPct val="100000"/>
              </a:lnSpc>
            </a:pPr>
            <a:endParaRPr lang="en-US" sz="1400" dirty="0">
              <a:latin typeface="Consolas"/>
              <a:cs typeface="Consolas"/>
            </a:endParaRPr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990000"/>
                </a:solidFill>
                <a:latin typeface="Consolas"/>
                <a:cs typeface="Consolas"/>
              </a:rPr>
              <a:t>/* Multiply n x n matrices a and b  */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void mmm(double *a, double *b, double *c, </a:t>
            </a:r>
            <a:r>
              <a:rPr lang="en-US" sz="1400" dirty="0" err="1">
                <a:latin typeface="Consolas"/>
                <a:cs typeface="Consolas"/>
              </a:rPr>
              <a:t>int</a:t>
            </a:r>
            <a:r>
              <a:rPr lang="en-US" sz="1400" dirty="0">
                <a:latin typeface="Consolas"/>
                <a:cs typeface="Consolas"/>
              </a:rPr>
              <a:t> n) {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    </a:t>
            </a:r>
            <a:r>
              <a:rPr lang="en-US" sz="1400" dirty="0" err="1">
                <a:latin typeface="Consolas"/>
                <a:cs typeface="Consolas"/>
              </a:rPr>
              <a:t>int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err="1">
                <a:latin typeface="Consolas"/>
                <a:cs typeface="Consolas"/>
              </a:rPr>
              <a:t>i</a:t>
            </a:r>
            <a:r>
              <a:rPr lang="en-US" sz="1400" dirty="0">
                <a:latin typeface="Consolas"/>
                <a:cs typeface="Consolas"/>
              </a:rPr>
              <a:t>, j, k;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    for (</a:t>
            </a:r>
            <a:r>
              <a:rPr lang="en-US" sz="1400" dirty="0" err="1">
                <a:latin typeface="Consolas"/>
                <a:cs typeface="Consolas"/>
              </a:rPr>
              <a:t>i</a:t>
            </a:r>
            <a:r>
              <a:rPr lang="en-US" sz="1400" dirty="0">
                <a:latin typeface="Consolas"/>
                <a:cs typeface="Consolas"/>
              </a:rPr>
              <a:t> = 0; </a:t>
            </a:r>
            <a:r>
              <a:rPr lang="en-US" sz="1400" dirty="0" err="1">
                <a:latin typeface="Consolas"/>
                <a:cs typeface="Consolas"/>
              </a:rPr>
              <a:t>i</a:t>
            </a:r>
            <a:r>
              <a:rPr lang="en-US" sz="1400" dirty="0">
                <a:latin typeface="Consolas"/>
                <a:cs typeface="Consolas"/>
              </a:rPr>
              <a:t> &lt; n; </a:t>
            </a:r>
            <a:r>
              <a:rPr lang="en-US" sz="1400" dirty="0" err="1">
                <a:latin typeface="Consolas"/>
                <a:cs typeface="Consolas"/>
              </a:rPr>
              <a:t>i</a:t>
            </a:r>
            <a:r>
              <a:rPr lang="en-US" sz="1400" dirty="0">
                <a:latin typeface="Consolas"/>
                <a:cs typeface="Consolas"/>
              </a:rPr>
              <a:t>+=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T</a:t>
            </a:r>
            <a:r>
              <a:rPr lang="en-US" sz="1400" dirty="0">
                <a:latin typeface="Consolas"/>
                <a:cs typeface="Consolas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 for </a:t>
            </a:r>
            <a:r>
              <a:rPr lang="en-US" sz="1400" dirty="0">
                <a:latin typeface="Consolas"/>
                <a:cs typeface="Consolas"/>
              </a:rPr>
              <a:t>(j = 0; j &lt; n; j+=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T</a:t>
            </a:r>
            <a:r>
              <a:rPr lang="en-US" sz="1400" dirty="0">
                <a:latin typeface="Consolas"/>
                <a:cs typeface="Consolas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        </a:t>
            </a:r>
            <a:r>
              <a:rPr lang="en-US" sz="1400" dirty="0" smtClean="0">
                <a:latin typeface="Consolas"/>
                <a:cs typeface="Consolas"/>
              </a:rPr>
              <a:t>for </a:t>
            </a:r>
            <a:r>
              <a:rPr lang="en-US" sz="1400" dirty="0">
                <a:latin typeface="Consolas"/>
                <a:cs typeface="Consolas"/>
              </a:rPr>
              <a:t>(k = 0; k &lt; n; k+=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T</a:t>
            </a:r>
            <a:r>
              <a:rPr lang="en-US" sz="1400" dirty="0">
                <a:latin typeface="Consolas"/>
                <a:cs typeface="Consolas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		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 smtClean="0">
                <a:solidFill>
                  <a:srgbClr val="990000"/>
                </a:solidFill>
                <a:latin typeface="Consolas"/>
                <a:cs typeface="Consolas"/>
              </a:rPr>
              <a:t>/</a:t>
            </a:r>
            <a:r>
              <a:rPr lang="en-US" sz="1400" dirty="0">
                <a:solidFill>
                  <a:srgbClr val="990000"/>
                </a:solidFill>
                <a:latin typeface="Consolas"/>
                <a:cs typeface="Consolas"/>
              </a:rPr>
              <a:t>* T x T mini matrix multiplications */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         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for (i1 = </a:t>
            </a:r>
            <a:r>
              <a:rPr lang="en-US" sz="1400" dirty="0" err="1">
                <a:solidFill>
                  <a:srgbClr val="FF0000"/>
                </a:solidFill>
                <a:latin typeface="Consolas"/>
                <a:cs typeface="Consolas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; i1 &lt; </a:t>
            </a:r>
            <a:r>
              <a:rPr lang="en-US" sz="1400" dirty="0" err="1">
                <a:solidFill>
                  <a:srgbClr val="FF0000"/>
                </a:solidFill>
                <a:latin typeface="Consolas"/>
                <a:cs typeface="Consolas"/>
              </a:rPr>
              <a:t>i+T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; i1++)</a:t>
            </a:r>
          </a:p>
          <a:p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            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for 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(j1 = j; j1 &lt; </a:t>
            </a:r>
            <a:r>
              <a:rPr lang="en-US" sz="1400" dirty="0" err="1">
                <a:solidFill>
                  <a:srgbClr val="FF0000"/>
                </a:solidFill>
                <a:latin typeface="Consolas"/>
                <a:cs typeface="Consolas"/>
              </a:rPr>
              <a:t>j+T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; j1++)</a:t>
            </a:r>
          </a:p>
          <a:p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              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for 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(k1 = k; k1 &lt; </a:t>
            </a:r>
            <a:r>
              <a:rPr lang="en-US" sz="1400" dirty="0" err="1">
                <a:solidFill>
                  <a:srgbClr val="FF0000"/>
                </a:solidFill>
                <a:latin typeface="Consolas"/>
                <a:cs typeface="Consolas"/>
              </a:rPr>
              <a:t>k+T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; k1++)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	              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c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[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i1][j1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] += a[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i1][k1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]*b[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k1][j1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];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398713" y="464502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998913" y="464502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>
                <a:cs typeface="Courier New" pitchFamily="49" charset="0"/>
              </a:rPr>
              <a:t>b</a:t>
            </a:r>
          </a:p>
        </p:txBody>
      </p:sp>
      <p:sp>
        <p:nvSpPr>
          <p:cNvPr id="55302" name="TextBox 8"/>
          <p:cNvSpPr txBox="1">
            <a:spLocks noChangeArrowheads="1"/>
          </p:cNvSpPr>
          <p:nvPr/>
        </p:nvSpPr>
        <p:spPr bwMode="auto">
          <a:xfrm>
            <a:off x="2095500" y="5316538"/>
            <a:ext cx="35718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i1</a:t>
            </a:r>
          </a:p>
        </p:txBody>
      </p:sp>
      <p:sp>
        <p:nvSpPr>
          <p:cNvPr id="55303" name="TextBox 9"/>
          <p:cNvSpPr txBox="1">
            <a:spLocks noChangeArrowheads="1"/>
          </p:cNvSpPr>
          <p:nvPr/>
        </p:nvSpPr>
        <p:spPr bwMode="auto">
          <a:xfrm>
            <a:off x="4508500" y="4298950"/>
            <a:ext cx="36036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latin typeface="Calibri" pitchFamily="34" charset="0"/>
              </a:rPr>
              <a:t>j1</a:t>
            </a:r>
          </a:p>
        </p:txBody>
      </p:sp>
      <p:sp>
        <p:nvSpPr>
          <p:cNvPr id="55304" name="TextBox 11"/>
          <p:cNvSpPr txBox="1">
            <a:spLocks noChangeArrowheads="1"/>
          </p:cNvSpPr>
          <p:nvPr/>
        </p:nvSpPr>
        <p:spPr bwMode="auto">
          <a:xfrm>
            <a:off x="3584575" y="5059363"/>
            <a:ext cx="3905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14363" y="464502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>
                <a:cs typeface="Courier New" pitchFamily="49" charset="0"/>
              </a:rPr>
              <a:t>c</a:t>
            </a:r>
          </a:p>
        </p:txBody>
      </p:sp>
      <p:sp>
        <p:nvSpPr>
          <p:cNvPr id="55306" name="TextBox 13"/>
          <p:cNvSpPr txBox="1">
            <a:spLocks noChangeArrowheads="1"/>
          </p:cNvSpPr>
          <p:nvPr/>
        </p:nvSpPr>
        <p:spPr bwMode="auto">
          <a:xfrm>
            <a:off x="1798638" y="4957763"/>
            <a:ext cx="5953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+=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257300" y="5432425"/>
            <a:ext cx="185738" cy="1873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398713" y="5407025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4110038" y="5102225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55310" name="Straight Connector 22"/>
          <p:cNvCxnSpPr>
            <a:cxnSpLocks noChangeShapeType="1"/>
          </p:cNvCxnSpPr>
          <p:nvPr/>
        </p:nvCxnSpPr>
        <p:spPr bwMode="auto">
          <a:xfrm rot="5400000">
            <a:off x="2963069" y="5512594"/>
            <a:ext cx="228600" cy="1588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55311" name="Straight Connector 23"/>
          <p:cNvCxnSpPr>
            <a:cxnSpLocks noChangeShapeType="1"/>
          </p:cNvCxnSpPr>
          <p:nvPr/>
        </p:nvCxnSpPr>
        <p:spPr bwMode="auto">
          <a:xfrm rot="5400000">
            <a:off x="3199607" y="5512594"/>
            <a:ext cx="228600" cy="1587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55312" name="Straight Connector 24"/>
          <p:cNvCxnSpPr>
            <a:cxnSpLocks noChangeShapeType="1"/>
          </p:cNvCxnSpPr>
          <p:nvPr/>
        </p:nvCxnSpPr>
        <p:spPr bwMode="auto">
          <a:xfrm rot="5400000">
            <a:off x="2497932" y="5512594"/>
            <a:ext cx="228600" cy="1587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55313" name="Straight Connector 25"/>
          <p:cNvCxnSpPr>
            <a:cxnSpLocks noChangeShapeType="1"/>
          </p:cNvCxnSpPr>
          <p:nvPr/>
        </p:nvCxnSpPr>
        <p:spPr bwMode="auto">
          <a:xfrm rot="5400000">
            <a:off x="2726532" y="5512594"/>
            <a:ext cx="228600" cy="1587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grpSp>
        <p:nvGrpSpPr>
          <p:cNvPr id="55314" name="Group 30"/>
          <p:cNvGrpSpPr>
            <a:grpSpLocks/>
          </p:cNvGrpSpPr>
          <p:nvPr/>
        </p:nvGrpSpPr>
        <p:grpSpPr bwMode="auto">
          <a:xfrm rot="5400000">
            <a:off x="4321968" y="5110957"/>
            <a:ext cx="703263" cy="228600"/>
            <a:chOff x="2650069" y="6316133"/>
            <a:chExt cx="702734" cy="228600"/>
          </a:xfrm>
        </p:grpSpPr>
        <p:cxnSp>
          <p:nvCxnSpPr>
            <p:cNvPr id="55317" name="Straight Connector 26"/>
            <p:cNvCxnSpPr>
              <a:cxnSpLocks noChangeShapeType="1"/>
            </p:cNvCxnSpPr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55318" name="Straight Connector 27"/>
            <p:cNvCxnSpPr>
              <a:cxnSpLocks noChangeShapeType="1"/>
            </p:cNvCxnSpPr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55319" name="Straight Connector 28"/>
            <p:cNvCxnSpPr>
              <a:cxnSpLocks noChangeShapeType="1"/>
            </p:cNvCxnSpPr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55320" name="Straight Connector 29"/>
            <p:cNvCxnSpPr>
              <a:cxnSpLocks noChangeShapeType="1"/>
            </p:cNvCxnSpPr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algn="ctr">
              <a:solidFill>
                <a:schemeClr val="bg1"/>
              </a:solidFill>
              <a:round/>
              <a:headEnd/>
              <a:tailEnd/>
            </a:ln>
          </p:spPr>
        </p:cxnSp>
      </p:grpSp>
      <p:sp>
        <p:nvSpPr>
          <p:cNvPr id="32" name="TextBox 31"/>
          <p:cNvSpPr txBox="1"/>
          <p:nvPr/>
        </p:nvSpPr>
        <p:spPr>
          <a:xfrm>
            <a:off x="3871913" y="6092825"/>
            <a:ext cx="1420812" cy="273050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Tile size T x T</a:t>
            </a:r>
          </a:p>
        </p:txBody>
      </p:sp>
      <p:cxnSp>
        <p:nvCxnSpPr>
          <p:cNvPr id="55316" name="Straight Arrow Connector 33"/>
          <p:cNvCxnSpPr>
            <a:cxnSpLocks noChangeShapeType="1"/>
            <a:stCxn id="32" idx="0"/>
            <a:endCxn id="20" idx="3"/>
          </p:cNvCxnSpPr>
          <p:nvPr/>
        </p:nvCxnSpPr>
        <p:spPr bwMode="auto">
          <a:xfrm flipV="1">
            <a:off x="4582319" y="5788025"/>
            <a:ext cx="99219" cy="3048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63036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618115"/>
          </a:xfrm>
        </p:spPr>
        <p:txBody>
          <a:bodyPr>
            <a:normAutofit/>
          </a:bodyPr>
          <a:lstStyle/>
          <a:p>
            <a:r>
              <a:rPr lang="en-US" dirty="0" smtClean="0"/>
              <a:t>Midterm</a:t>
            </a:r>
          </a:p>
          <a:p>
            <a:pPr lvl="1"/>
            <a:r>
              <a:rPr lang="en-US" dirty="0" smtClean="0"/>
              <a:t>Time: Oct. 27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strike="sngStrike" dirty="0" smtClean="0"/>
              <a:t>6-</a:t>
            </a:r>
            <a:r>
              <a:rPr lang="en-US" strike="sngStrike" dirty="0" smtClean="0"/>
              <a:t>8PM </a:t>
            </a:r>
            <a:r>
              <a:rPr lang="en-US" dirty="0" smtClean="0"/>
              <a:t>7-9PM</a:t>
            </a:r>
            <a:endParaRPr lang="en-US" dirty="0" smtClean="0"/>
          </a:p>
          <a:p>
            <a:pPr lvl="1"/>
            <a:r>
              <a:rPr lang="en-US" dirty="0" smtClean="0"/>
              <a:t>Location: GB 404 &amp; GB 405</a:t>
            </a:r>
          </a:p>
          <a:p>
            <a:pPr lvl="1"/>
            <a:r>
              <a:rPr lang="en-US" dirty="0" smtClean="0"/>
              <a:t>Policy: close book</a:t>
            </a:r>
          </a:p>
          <a:p>
            <a:pPr lvl="1"/>
            <a:r>
              <a:rPr lang="en-US" dirty="0" smtClean="0"/>
              <a:t>Coverage: [</a:t>
            </a:r>
            <a:r>
              <a:rPr lang="en-US" dirty="0" err="1" smtClean="0"/>
              <a:t>lec</a:t>
            </a:r>
            <a:r>
              <a:rPr lang="en-US" dirty="0" smtClean="0"/>
              <a:t>. 1, </a:t>
            </a:r>
            <a:r>
              <a:rPr lang="en-US" dirty="0" err="1" smtClean="0"/>
              <a:t>lec</a:t>
            </a:r>
            <a:r>
              <a:rPr lang="en-US" dirty="0" smtClean="0"/>
              <a:t>. 7 (dynamic memory management)</a:t>
            </a:r>
            <a:r>
              <a:rPr lang="en-US" dirty="0" smtClean="0"/>
              <a:t>]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2014-10-24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983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384300" y="1752600"/>
            <a:ext cx="3749675" cy="26955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963988" y="3006725"/>
            <a:ext cx="1066800" cy="123825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MMU</a:t>
            </a: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6553200" y="2722563"/>
            <a:ext cx="914400" cy="2284412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>
              <a:defRPr/>
            </a:pPr>
            <a:r>
              <a:rPr lang="en-US" dirty="0">
                <a:latin typeface="Calibri" pitchFamily="34" charset="0"/>
              </a:rPr>
              <a:t>Cache/</a:t>
            </a:r>
          </a:p>
          <a:p>
            <a:pPr>
              <a:defRPr/>
            </a:pPr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602288" y="3352800"/>
            <a:ext cx="38417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PA</a:t>
            </a:r>
          </a:p>
        </p:txBody>
      </p:sp>
      <p:sp>
        <p:nvSpPr>
          <p:cNvPr id="8" name="Text Box 32"/>
          <p:cNvSpPr txBox="1">
            <a:spLocks noChangeArrowheads="1"/>
          </p:cNvSpPr>
          <p:nvPr/>
        </p:nvSpPr>
        <p:spPr bwMode="auto">
          <a:xfrm>
            <a:off x="3879850" y="4778375"/>
            <a:ext cx="54768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Data</a:t>
            </a:r>
          </a:p>
        </p:txBody>
      </p: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flipV="1">
            <a:off x="5030788" y="3605213"/>
            <a:ext cx="1522412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525588" y="3359150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CPU</a:t>
            </a:r>
          </a:p>
        </p:txBody>
      </p:sp>
      <p:cxnSp>
        <p:nvCxnSpPr>
          <p:cNvPr id="11" name="Straight Arrow Connector 37"/>
          <p:cNvCxnSpPr>
            <a:cxnSpLocks noChangeShapeType="1"/>
            <a:stCxn id="10" idx="3"/>
          </p:cNvCxnSpPr>
          <p:nvPr/>
        </p:nvCxnSpPr>
        <p:spPr bwMode="auto">
          <a:xfrm flipV="1">
            <a:off x="2592388" y="3621088"/>
            <a:ext cx="1370012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043238" y="3354388"/>
            <a:ext cx="400050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VA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90650" y="1752600"/>
            <a:ext cx="1052513" cy="273050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643438" y="2311400"/>
            <a:ext cx="46355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PTE</a:t>
            </a:r>
          </a:p>
        </p:txBody>
      </p:sp>
      <p:cxnSp>
        <p:nvCxnSpPr>
          <p:cNvPr id="15" name="Shape 49"/>
          <p:cNvCxnSpPr>
            <a:cxnSpLocks noChangeShapeType="1"/>
            <a:endCxn id="10" idx="2"/>
          </p:cNvCxnSpPr>
          <p:nvPr/>
        </p:nvCxnSpPr>
        <p:spPr bwMode="auto">
          <a:xfrm rot="10800000">
            <a:off x="2058988" y="3892550"/>
            <a:ext cx="4494212" cy="88582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3106738" y="3119438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7" name="Oval 18"/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8" name="Oval 20"/>
          <p:cNvSpPr>
            <a:spLocks noChangeArrowheads="1"/>
          </p:cNvSpPr>
          <p:nvPr/>
        </p:nvSpPr>
        <p:spPr bwMode="auto">
          <a:xfrm>
            <a:off x="5656263" y="3671888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4021138" y="5062538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dirty="0">
                <a:latin typeface="Calibri" pitchFamily="34" charset="0"/>
              </a:rPr>
              <a:t>TLB</a:t>
            </a:r>
          </a:p>
        </p:txBody>
      </p:sp>
      <p:cxnSp>
        <p:nvCxnSpPr>
          <p:cNvPr id="21" name="Straight Arrow Connector 27"/>
          <p:cNvCxnSpPr>
            <a:cxnSpLocks noChangeShapeType="1"/>
          </p:cNvCxnSpPr>
          <p:nvPr/>
        </p:nvCxnSpPr>
        <p:spPr bwMode="auto">
          <a:xfrm rot="16200000" flipV="1">
            <a:off x="4058444" y="2645569"/>
            <a:ext cx="720725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rot="5400000">
            <a:off x="4287044" y="2645569"/>
            <a:ext cx="720725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3979863" y="2667000"/>
            <a:ext cx="40005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VA</a:t>
            </a:r>
          </a:p>
        </p:txBody>
      </p:sp>
      <p:sp>
        <p:nvSpPr>
          <p:cNvPr id="24" name="Oval 19"/>
          <p:cNvSpPr>
            <a:spLocks noChangeArrowheads="1"/>
          </p:cNvSpPr>
          <p:nvPr/>
        </p:nvSpPr>
        <p:spPr bwMode="auto">
          <a:xfrm>
            <a:off x="4737100" y="26336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6553200" y="2830513"/>
            <a:ext cx="914400" cy="5286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latin typeface="Calibri" pitchFamily="34" charset="0"/>
              </a:rPr>
              <a:t>Page Table</a:t>
            </a:r>
          </a:p>
        </p:txBody>
      </p:sp>
    </p:spTree>
    <p:extLst>
      <p:ext uri="{BB962C8B-B14F-4D97-AF65-F5344CB8AC3E}">
        <p14:creationId xmlns:p14="http://schemas.microsoft.com/office/powerpoint/2010/main" val="4205059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  <p:bldP spid="18" grpId="0" animBg="1"/>
      <p:bldP spid="19" grpId="0" animBg="1"/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data reference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Q7@midterm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553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</a:t>
            </a:r>
            <a:r>
              <a:rPr lang="en-US" dirty="0" err="1" smtClean="0"/>
              <a:t>mem</a:t>
            </a:r>
            <a:r>
              <a:rPr lang="en-US" dirty="0" smtClean="0"/>
              <a:t>.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Alignment</a:t>
            </a:r>
          </a:p>
          <a:p>
            <a:pPr lvl="1"/>
            <a:r>
              <a:rPr lang="en-US" dirty="0" smtClean="0"/>
              <a:t>What is alignment? why alignment?</a:t>
            </a:r>
          </a:p>
          <a:p>
            <a:r>
              <a:rPr lang="en-US" dirty="0" smtClean="0"/>
              <a:t>Q6@midterm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04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malloc</a:t>
            </a:r>
            <a:r>
              <a:rPr lang="en-US" dirty="0" smtClean="0"/>
              <a:t>/free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How do we know how much memory to free just given a pointer?</a:t>
            </a:r>
          </a:p>
          <a:p>
            <a:pPr>
              <a:defRPr/>
            </a:pPr>
            <a:r>
              <a:rPr lang="en-US" sz="2800" dirty="0"/>
              <a:t>How do we keep track of the free blocks?</a:t>
            </a:r>
          </a:p>
          <a:p>
            <a:pPr>
              <a:defRPr/>
            </a:pPr>
            <a:r>
              <a:rPr lang="en-US" sz="2800" dirty="0"/>
              <a:t>How do we pick a block to use for allocation -- many might fit?</a:t>
            </a:r>
          </a:p>
          <a:p>
            <a:pPr>
              <a:defRPr/>
            </a:pPr>
            <a:r>
              <a:rPr lang="en-US" sz="2800" dirty="0"/>
              <a:t>How do we reinsert freed block?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97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2126"/>
            <a:ext cx="7315200" cy="57308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dirty="0" smtClean="0"/>
              <a:t>Keeping Track of Free Blocks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599" y="1065214"/>
            <a:ext cx="8529967" cy="5025708"/>
          </a:xfrm>
        </p:spPr>
        <p:txBody>
          <a:bodyPr>
            <a:normAutofit/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800" i="1" u="sng" dirty="0" smtClean="0"/>
              <a:t>Method 1</a:t>
            </a:r>
            <a:r>
              <a:rPr lang="en-US" sz="2800" dirty="0" smtClean="0"/>
              <a:t>: </a:t>
            </a:r>
            <a:r>
              <a:rPr lang="en-US" sz="2800" i="1" dirty="0" smtClean="0">
                <a:solidFill>
                  <a:srgbClr val="FF0000"/>
                </a:solidFill>
              </a:rPr>
              <a:t>Implicit list</a:t>
            </a:r>
            <a:r>
              <a:rPr lang="en-US" sz="2800" dirty="0" smtClean="0"/>
              <a:t> using lengths -- links all blocks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Char char="l"/>
              <a:defRPr/>
            </a:pPr>
            <a:endParaRPr lang="en-US" sz="2800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Char char="l"/>
              <a:defRPr/>
            </a:pPr>
            <a:endParaRPr lang="en-US" sz="2800" dirty="0" smtClean="0"/>
          </a:p>
          <a:p>
            <a:pPr eaLnBrk="1" hangingPunct="1">
              <a:lnSpc>
                <a:spcPct val="85000"/>
              </a:lnSpc>
              <a:defRPr/>
            </a:pPr>
            <a:r>
              <a:rPr lang="en-US" sz="2800" i="1" u="sng" dirty="0" smtClean="0"/>
              <a:t>Method 2</a:t>
            </a:r>
            <a:r>
              <a:rPr lang="en-US" sz="2800" dirty="0" smtClean="0"/>
              <a:t>: </a:t>
            </a:r>
            <a:r>
              <a:rPr lang="en-US" sz="2800" i="1" dirty="0" smtClean="0">
                <a:solidFill>
                  <a:srgbClr val="FF0000"/>
                </a:solidFill>
              </a:rPr>
              <a:t>Explicit list</a:t>
            </a:r>
            <a:r>
              <a:rPr lang="en-US" sz="2800" dirty="0" smtClean="0"/>
              <a:t> among the free blocks using pointers within the free blocks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Char char="l"/>
              <a:defRPr/>
            </a:pPr>
            <a:endParaRPr lang="en-US" sz="2800" dirty="0" smtClean="0"/>
          </a:p>
          <a:p>
            <a:pPr eaLnBrk="1" hangingPunct="1">
              <a:lnSpc>
                <a:spcPct val="85000"/>
              </a:lnSpc>
              <a:defRPr/>
            </a:pPr>
            <a:endParaRPr lang="en-US" sz="2800" i="1" u="sng" dirty="0" smtClean="0"/>
          </a:p>
          <a:p>
            <a:pPr eaLnBrk="1" hangingPunct="1">
              <a:lnSpc>
                <a:spcPct val="85000"/>
              </a:lnSpc>
              <a:defRPr/>
            </a:pPr>
            <a:endParaRPr lang="en-US" sz="2800" i="1" u="sng" dirty="0"/>
          </a:p>
          <a:p>
            <a:pPr eaLnBrk="1" hangingPunct="1">
              <a:lnSpc>
                <a:spcPct val="85000"/>
              </a:lnSpc>
              <a:defRPr/>
            </a:pPr>
            <a:r>
              <a:rPr lang="en-US" sz="2800" i="1" u="sng" dirty="0" smtClean="0"/>
              <a:t>Method 3</a:t>
            </a:r>
            <a:r>
              <a:rPr lang="en-US" sz="2800" dirty="0" smtClean="0"/>
              <a:t>: </a:t>
            </a:r>
            <a:r>
              <a:rPr lang="en-US" sz="2800" i="1" dirty="0" smtClean="0">
                <a:solidFill>
                  <a:srgbClr val="FF0000"/>
                </a:solidFill>
              </a:rPr>
              <a:t>Segregated free list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0" dirty="0" smtClean="0"/>
              <a:t>Different free lists for different size classes</a:t>
            </a: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1524000" y="18304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/>
              <a:t>4</a:t>
            </a:r>
          </a:p>
        </p:txBody>
      </p: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1828800" y="18304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16"/>
          <p:cNvSpPr>
            <a:spLocks noChangeArrowheads="1"/>
          </p:cNvSpPr>
          <p:nvPr/>
        </p:nvSpPr>
        <p:spPr bwMode="auto">
          <a:xfrm>
            <a:off x="2133600" y="18304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17"/>
          <p:cNvSpPr>
            <a:spLocks noChangeArrowheads="1"/>
          </p:cNvSpPr>
          <p:nvPr/>
        </p:nvSpPr>
        <p:spPr bwMode="auto">
          <a:xfrm>
            <a:off x="2438400" y="18304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/>
              <a:t>4</a:t>
            </a:r>
          </a:p>
        </p:txBody>
      </p:sp>
      <p:sp>
        <p:nvSpPr>
          <p:cNvPr id="48" name="Rectangle 18"/>
          <p:cNvSpPr>
            <a:spLocks noChangeArrowheads="1"/>
          </p:cNvSpPr>
          <p:nvPr/>
        </p:nvSpPr>
        <p:spPr bwMode="auto">
          <a:xfrm>
            <a:off x="2743200" y="18304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/>
              <a:t>4</a:t>
            </a:r>
          </a:p>
        </p:txBody>
      </p:sp>
      <p:sp>
        <p:nvSpPr>
          <p:cNvPr id="49" name="Rectangle 19"/>
          <p:cNvSpPr>
            <a:spLocks noChangeArrowheads="1"/>
          </p:cNvSpPr>
          <p:nvPr/>
        </p:nvSpPr>
        <p:spPr bwMode="auto">
          <a:xfrm>
            <a:off x="3048000" y="18304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20"/>
          <p:cNvSpPr>
            <a:spLocks noChangeArrowheads="1"/>
          </p:cNvSpPr>
          <p:nvPr/>
        </p:nvSpPr>
        <p:spPr bwMode="auto">
          <a:xfrm>
            <a:off x="3352800" y="18304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21"/>
          <p:cNvSpPr>
            <a:spLocks noChangeArrowheads="1"/>
          </p:cNvSpPr>
          <p:nvPr/>
        </p:nvSpPr>
        <p:spPr bwMode="auto">
          <a:xfrm>
            <a:off x="3657600" y="18304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/>
              <a:t>4</a:t>
            </a:r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4267200" y="18304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23"/>
          <p:cNvSpPr>
            <a:spLocks noChangeArrowheads="1"/>
          </p:cNvSpPr>
          <p:nvPr/>
        </p:nvSpPr>
        <p:spPr bwMode="auto">
          <a:xfrm>
            <a:off x="4572000" y="18304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24"/>
          <p:cNvSpPr>
            <a:spLocks noChangeArrowheads="1"/>
          </p:cNvSpPr>
          <p:nvPr/>
        </p:nvSpPr>
        <p:spPr bwMode="auto">
          <a:xfrm>
            <a:off x="4876800" y="18304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25"/>
          <p:cNvSpPr>
            <a:spLocks noChangeArrowheads="1"/>
          </p:cNvSpPr>
          <p:nvPr/>
        </p:nvSpPr>
        <p:spPr bwMode="auto">
          <a:xfrm>
            <a:off x="5181600" y="18304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26"/>
          <p:cNvSpPr>
            <a:spLocks noChangeArrowheads="1"/>
          </p:cNvSpPr>
          <p:nvPr/>
        </p:nvSpPr>
        <p:spPr bwMode="auto">
          <a:xfrm>
            <a:off x="5486400" y="18304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/>
              <a:t>6</a:t>
            </a:r>
          </a:p>
        </p:txBody>
      </p:sp>
      <p:sp>
        <p:nvSpPr>
          <p:cNvPr id="57" name="Rectangle 27"/>
          <p:cNvSpPr>
            <a:spLocks noChangeArrowheads="1"/>
          </p:cNvSpPr>
          <p:nvPr/>
        </p:nvSpPr>
        <p:spPr bwMode="auto">
          <a:xfrm>
            <a:off x="5791200" y="18304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/>
              <a:t>4</a:t>
            </a:r>
          </a:p>
        </p:txBody>
      </p:sp>
      <p:sp>
        <p:nvSpPr>
          <p:cNvPr id="58" name="Rectangle 28"/>
          <p:cNvSpPr>
            <a:spLocks noChangeArrowheads="1"/>
          </p:cNvSpPr>
          <p:nvPr/>
        </p:nvSpPr>
        <p:spPr bwMode="auto">
          <a:xfrm>
            <a:off x="6096000" y="18304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59" name="Rectangle 29"/>
          <p:cNvSpPr>
            <a:spLocks noChangeArrowheads="1"/>
          </p:cNvSpPr>
          <p:nvPr/>
        </p:nvSpPr>
        <p:spPr bwMode="auto">
          <a:xfrm>
            <a:off x="3962400" y="18304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/>
              <a:t>6</a:t>
            </a:r>
          </a:p>
        </p:txBody>
      </p:sp>
      <p:sp>
        <p:nvSpPr>
          <p:cNvPr id="60" name="Freeform 30"/>
          <p:cNvSpPr>
            <a:spLocks/>
          </p:cNvSpPr>
          <p:nvPr/>
        </p:nvSpPr>
        <p:spPr bwMode="auto">
          <a:xfrm>
            <a:off x="2895600" y="1601825"/>
            <a:ext cx="1219200" cy="228600"/>
          </a:xfrm>
          <a:custGeom>
            <a:avLst/>
            <a:gdLst>
              <a:gd name="T0" fmla="*/ 0 w 768"/>
              <a:gd name="T1" fmla="*/ 2147483647 h 144"/>
              <a:gd name="T2" fmla="*/ 2147483647 w 768"/>
              <a:gd name="T3" fmla="*/ 0 h 144"/>
              <a:gd name="T4" fmla="*/ 2147483647 w 768"/>
              <a:gd name="T5" fmla="*/ 2147483647 h 144"/>
              <a:gd name="T6" fmla="*/ 0 60000 65536"/>
              <a:gd name="T7" fmla="*/ 0 60000 65536"/>
              <a:gd name="T8" fmla="*/ 0 60000 65536"/>
              <a:gd name="T9" fmla="*/ 0 w 768"/>
              <a:gd name="T10" fmla="*/ 0 h 144"/>
              <a:gd name="T11" fmla="*/ 768 w 76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61" name="Freeform 31"/>
          <p:cNvSpPr>
            <a:spLocks/>
          </p:cNvSpPr>
          <p:nvPr/>
        </p:nvSpPr>
        <p:spPr bwMode="auto">
          <a:xfrm>
            <a:off x="4114800" y="1601825"/>
            <a:ext cx="1828800" cy="228600"/>
          </a:xfrm>
          <a:custGeom>
            <a:avLst/>
            <a:gdLst>
              <a:gd name="T0" fmla="*/ 0 w 1152"/>
              <a:gd name="T1" fmla="*/ 2147483647 h 144"/>
              <a:gd name="T2" fmla="*/ 2147483647 w 1152"/>
              <a:gd name="T3" fmla="*/ 0 h 144"/>
              <a:gd name="T4" fmla="*/ 2147483647 w 1152"/>
              <a:gd name="T5" fmla="*/ 2147483647 h 144"/>
              <a:gd name="T6" fmla="*/ 0 60000 65536"/>
              <a:gd name="T7" fmla="*/ 0 60000 65536"/>
              <a:gd name="T8" fmla="*/ 0 60000 65536"/>
              <a:gd name="T9" fmla="*/ 0 w 1152"/>
              <a:gd name="T10" fmla="*/ 0 h 144"/>
              <a:gd name="T11" fmla="*/ 1152 w 115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62" name="Freeform 32"/>
          <p:cNvSpPr>
            <a:spLocks/>
          </p:cNvSpPr>
          <p:nvPr/>
        </p:nvSpPr>
        <p:spPr bwMode="auto">
          <a:xfrm>
            <a:off x="1676400" y="1601825"/>
            <a:ext cx="1219200" cy="228600"/>
          </a:xfrm>
          <a:custGeom>
            <a:avLst/>
            <a:gdLst>
              <a:gd name="T0" fmla="*/ 0 w 768"/>
              <a:gd name="T1" fmla="*/ 2147483647 h 144"/>
              <a:gd name="T2" fmla="*/ 2147483647 w 768"/>
              <a:gd name="T3" fmla="*/ 0 h 144"/>
              <a:gd name="T4" fmla="*/ 2147483647 w 768"/>
              <a:gd name="T5" fmla="*/ 2147483647 h 144"/>
              <a:gd name="T6" fmla="*/ 0 60000 65536"/>
              <a:gd name="T7" fmla="*/ 0 60000 65536"/>
              <a:gd name="T8" fmla="*/ 0 60000 65536"/>
              <a:gd name="T9" fmla="*/ 0 w 768"/>
              <a:gd name="T10" fmla="*/ 0 h 144"/>
              <a:gd name="T11" fmla="*/ 768 w 76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63" name="Rectangle 33"/>
          <p:cNvSpPr>
            <a:spLocks noChangeArrowheads="1"/>
          </p:cNvSpPr>
          <p:nvPr/>
        </p:nvSpPr>
        <p:spPr bwMode="auto">
          <a:xfrm>
            <a:off x="6400800" y="18304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4" name="Rectangle 34"/>
          <p:cNvSpPr>
            <a:spLocks noChangeArrowheads="1"/>
          </p:cNvSpPr>
          <p:nvPr/>
        </p:nvSpPr>
        <p:spPr bwMode="auto">
          <a:xfrm>
            <a:off x="6705600" y="18304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/>
              <a:t>4</a:t>
            </a:r>
          </a:p>
        </p:txBody>
      </p:sp>
      <p:sp>
        <p:nvSpPr>
          <p:cNvPr id="65" name="Freeform 35"/>
          <p:cNvSpPr>
            <a:spLocks/>
          </p:cNvSpPr>
          <p:nvPr/>
        </p:nvSpPr>
        <p:spPr bwMode="auto">
          <a:xfrm>
            <a:off x="2590800" y="2135225"/>
            <a:ext cx="1219200" cy="228600"/>
          </a:xfrm>
          <a:custGeom>
            <a:avLst/>
            <a:gdLst>
              <a:gd name="T0" fmla="*/ 2147483647 w 768"/>
              <a:gd name="T1" fmla="*/ 0 h 144"/>
              <a:gd name="T2" fmla="*/ 2147483647 w 768"/>
              <a:gd name="T3" fmla="*/ 2147483647 h 144"/>
              <a:gd name="T4" fmla="*/ 0 w 768"/>
              <a:gd name="T5" fmla="*/ 0 h 144"/>
              <a:gd name="T6" fmla="*/ 0 60000 65536"/>
              <a:gd name="T7" fmla="*/ 0 60000 65536"/>
              <a:gd name="T8" fmla="*/ 0 60000 65536"/>
              <a:gd name="T9" fmla="*/ 0 w 768"/>
              <a:gd name="T10" fmla="*/ 0 h 144"/>
              <a:gd name="T11" fmla="*/ 768 w 76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44">
                <a:moveTo>
                  <a:pt x="768" y="0"/>
                </a:moveTo>
                <a:cubicBezTo>
                  <a:pt x="616" y="72"/>
                  <a:pt x="464" y="144"/>
                  <a:pt x="336" y="144"/>
                </a:cubicBezTo>
                <a:cubicBezTo>
                  <a:pt x="208" y="144"/>
                  <a:pt x="104" y="72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66" name="Freeform 36"/>
          <p:cNvSpPr>
            <a:spLocks/>
          </p:cNvSpPr>
          <p:nvPr/>
        </p:nvSpPr>
        <p:spPr bwMode="auto">
          <a:xfrm>
            <a:off x="3810000" y="2135225"/>
            <a:ext cx="1828800" cy="228600"/>
          </a:xfrm>
          <a:custGeom>
            <a:avLst/>
            <a:gdLst>
              <a:gd name="T0" fmla="*/ 2147483647 w 1152"/>
              <a:gd name="T1" fmla="*/ 0 h 144"/>
              <a:gd name="T2" fmla="*/ 2147483647 w 1152"/>
              <a:gd name="T3" fmla="*/ 2147483647 h 144"/>
              <a:gd name="T4" fmla="*/ 0 w 1152"/>
              <a:gd name="T5" fmla="*/ 0 h 144"/>
              <a:gd name="T6" fmla="*/ 0 60000 65536"/>
              <a:gd name="T7" fmla="*/ 0 60000 65536"/>
              <a:gd name="T8" fmla="*/ 0 60000 65536"/>
              <a:gd name="T9" fmla="*/ 0 w 1152"/>
              <a:gd name="T10" fmla="*/ 0 h 144"/>
              <a:gd name="T11" fmla="*/ 1152 w 115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144">
                <a:moveTo>
                  <a:pt x="1152" y="0"/>
                </a:moveTo>
                <a:cubicBezTo>
                  <a:pt x="960" y="72"/>
                  <a:pt x="768" y="144"/>
                  <a:pt x="576" y="144"/>
                </a:cubicBezTo>
                <a:cubicBezTo>
                  <a:pt x="384" y="144"/>
                  <a:pt x="192" y="72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67" name="Freeform 37"/>
          <p:cNvSpPr>
            <a:spLocks/>
          </p:cNvSpPr>
          <p:nvPr/>
        </p:nvSpPr>
        <p:spPr bwMode="auto">
          <a:xfrm>
            <a:off x="5638800" y="2135225"/>
            <a:ext cx="1219200" cy="228600"/>
          </a:xfrm>
          <a:custGeom>
            <a:avLst/>
            <a:gdLst>
              <a:gd name="T0" fmla="*/ 2147483647 w 768"/>
              <a:gd name="T1" fmla="*/ 0 h 144"/>
              <a:gd name="T2" fmla="*/ 2147483647 w 768"/>
              <a:gd name="T3" fmla="*/ 2147483647 h 144"/>
              <a:gd name="T4" fmla="*/ 0 w 768"/>
              <a:gd name="T5" fmla="*/ 0 h 144"/>
              <a:gd name="T6" fmla="*/ 0 60000 65536"/>
              <a:gd name="T7" fmla="*/ 0 60000 65536"/>
              <a:gd name="T8" fmla="*/ 0 60000 65536"/>
              <a:gd name="T9" fmla="*/ 0 w 768"/>
              <a:gd name="T10" fmla="*/ 0 h 144"/>
              <a:gd name="T11" fmla="*/ 768 w 76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44">
                <a:moveTo>
                  <a:pt x="768" y="0"/>
                </a:moveTo>
                <a:cubicBezTo>
                  <a:pt x="640" y="72"/>
                  <a:pt x="512" y="144"/>
                  <a:pt x="384" y="144"/>
                </a:cubicBezTo>
                <a:cubicBezTo>
                  <a:pt x="256" y="144"/>
                  <a:pt x="63" y="23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68" name="Rectangle 14"/>
          <p:cNvSpPr>
            <a:spLocks noChangeArrowheads="1"/>
          </p:cNvSpPr>
          <p:nvPr/>
        </p:nvSpPr>
        <p:spPr bwMode="auto">
          <a:xfrm>
            <a:off x="914400" y="381439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/>
              <a:t>4</a:t>
            </a:r>
          </a:p>
        </p:txBody>
      </p:sp>
      <p:sp>
        <p:nvSpPr>
          <p:cNvPr id="69" name="Rectangle 15"/>
          <p:cNvSpPr>
            <a:spLocks noChangeArrowheads="1"/>
          </p:cNvSpPr>
          <p:nvPr/>
        </p:nvSpPr>
        <p:spPr bwMode="auto">
          <a:xfrm>
            <a:off x="1219200" y="381439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16"/>
          <p:cNvSpPr>
            <a:spLocks noChangeArrowheads="1"/>
          </p:cNvSpPr>
          <p:nvPr/>
        </p:nvSpPr>
        <p:spPr bwMode="auto">
          <a:xfrm>
            <a:off x="1524000" y="381439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17"/>
          <p:cNvSpPr>
            <a:spLocks noChangeArrowheads="1"/>
          </p:cNvSpPr>
          <p:nvPr/>
        </p:nvSpPr>
        <p:spPr bwMode="auto">
          <a:xfrm>
            <a:off x="1828800" y="381439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/>
              <a:t>4</a:t>
            </a:r>
          </a:p>
        </p:txBody>
      </p:sp>
      <p:sp>
        <p:nvSpPr>
          <p:cNvPr id="72" name="Rectangle 18"/>
          <p:cNvSpPr>
            <a:spLocks noChangeArrowheads="1"/>
          </p:cNvSpPr>
          <p:nvPr/>
        </p:nvSpPr>
        <p:spPr bwMode="auto">
          <a:xfrm>
            <a:off x="2133600" y="381439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/>
              <a:t>4</a:t>
            </a:r>
          </a:p>
        </p:txBody>
      </p:sp>
      <p:sp>
        <p:nvSpPr>
          <p:cNvPr id="73" name="Rectangle 19"/>
          <p:cNvSpPr>
            <a:spLocks noChangeArrowheads="1"/>
          </p:cNvSpPr>
          <p:nvPr/>
        </p:nvSpPr>
        <p:spPr bwMode="auto">
          <a:xfrm>
            <a:off x="2438400" y="381439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20"/>
          <p:cNvSpPr>
            <a:spLocks noChangeArrowheads="1"/>
          </p:cNvSpPr>
          <p:nvPr/>
        </p:nvSpPr>
        <p:spPr bwMode="auto">
          <a:xfrm>
            <a:off x="2743200" y="381439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21"/>
          <p:cNvSpPr>
            <a:spLocks noChangeArrowheads="1"/>
          </p:cNvSpPr>
          <p:nvPr/>
        </p:nvSpPr>
        <p:spPr bwMode="auto">
          <a:xfrm>
            <a:off x="3048000" y="381439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/>
              <a:t>4</a:t>
            </a:r>
          </a:p>
        </p:txBody>
      </p:sp>
      <p:sp>
        <p:nvSpPr>
          <p:cNvPr id="76" name="Rectangle 22"/>
          <p:cNvSpPr>
            <a:spLocks noChangeArrowheads="1"/>
          </p:cNvSpPr>
          <p:nvPr/>
        </p:nvSpPr>
        <p:spPr bwMode="auto">
          <a:xfrm>
            <a:off x="3657600" y="381439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23"/>
          <p:cNvSpPr>
            <a:spLocks noChangeArrowheads="1"/>
          </p:cNvSpPr>
          <p:nvPr/>
        </p:nvSpPr>
        <p:spPr bwMode="auto">
          <a:xfrm>
            <a:off x="3962400" y="381439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24"/>
          <p:cNvSpPr>
            <a:spLocks noChangeArrowheads="1"/>
          </p:cNvSpPr>
          <p:nvPr/>
        </p:nvSpPr>
        <p:spPr bwMode="auto">
          <a:xfrm>
            <a:off x="4267200" y="381439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25"/>
          <p:cNvSpPr>
            <a:spLocks noChangeArrowheads="1"/>
          </p:cNvSpPr>
          <p:nvPr/>
        </p:nvSpPr>
        <p:spPr bwMode="auto">
          <a:xfrm>
            <a:off x="4572000" y="381439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26"/>
          <p:cNvSpPr>
            <a:spLocks noChangeArrowheads="1"/>
          </p:cNvSpPr>
          <p:nvPr/>
        </p:nvSpPr>
        <p:spPr bwMode="auto">
          <a:xfrm>
            <a:off x="4876800" y="381439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/>
              <a:t>6</a:t>
            </a:r>
          </a:p>
        </p:txBody>
      </p:sp>
      <p:sp>
        <p:nvSpPr>
          <p:cNvPr id="81" name="Rectangle 27"/>
          <p:cNvSpPr>
            <a:spLocks noChangeArrowheads="1"/>
          </p:cNvSpPr>
          <p:nvPr/>
        </p:nvSpPr>
        <p:spPr bwMode="auto">
          <a:xfrm>
            <a:off x="5486400" y="381439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28"/>
          <p:cNvSpPr>
            <a:spLocks noChangeArrowheads="1"/>
          </p:cNvSpPr>
          <p:nvPr/>
        </p:nvSpPr>
        <p:spPr bwMode="auto">
          <a:xfrm>
            <a:off x="3352800" y="381439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/>
              <a:t>6</a:t>
            </a:r>
          </a:p>
        </p:txBody>
      </p:sp>
      <p:sp>
        <p:nvSpPr>
          <p:cNvPr id="83" name="Rectangle 29"/>
          <p:cNvSpPr>
            <a:spLocks noChangeArrowheads="1"/>
          </p:cNvSpPr>
          <p:nvPr/>
        </p:nvSpPr>
        <p:spPr bwMode="auto">
          <a:xfrm>
            <a:off x="6400800" y="381439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/>
              <a:t>4</a:t>
            </a:r>
          </a:p>
        </p:txBody>
      </p:sp>
      <p:sp>
        <p:nvSpPr>
          <p:cNvPr id="84" name="Rectangle 30"/>
          <p:cNvSpPr>
            <a:spLocks noChangeArrowheads="1"/>
          </p:cNvSpPr>
          <p:nvPr/>
        </p:nvSpPr>
        <p:spPr bwMode="auto">
          <a:xfrm>
            <a:off x="5181600" y="381439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/>
              <a:t>4</a:t>
            </a:r>
          </a:p>
        </p:txBody>
      </p:sp>
      <p:sp>
        <p:nvSpPr>
          <p:cNvPr id="85" name="Rectangle 31"/>
          <p:cNvSpPr>
            <a:spLocks noChangeArrowheads="1"/>
          </p:cNvSpPr>
          <p:nvPr/>
        </p:nvSpPr>
        <p:spPr bwMode="auto">
          <a:xfrm>
            <a:off x="5791200" y="381439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32"/>
          <p:cNvSpPr>
            <a:spLocks noChangeArrowheads="1"/>
          </p:cNvSpPr>
          <p:nvPr/>
        </p:nvSpPr>
        <p:spPr bwMode="auto">
          <a:xfrm>
            <a:off x="6096000" y="381439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/>
              <a:t>4</a:t>
            </a:r>
          </a:p>
        </p:txBody>
      </p:sp>
      <p:sp>
        <p:nvSpPr>
          <p:cNvPr id="87" name="Rectangle 33"/>
          <p:cNvSpPr>
            <a:spLocks noChangeArrowheads="1"/>
          </p:cNvSpPr>
          <p:nvPr/>
        </p:nvSpPr>
        <p:spPr bwMode="auto">
          <a:xfrm>
            <a:off x="6705600" y="381439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34"/>
          <p:cNvSpPr>
            <a:spLocks noChangeArrowheads="1"/>
          </p:cNvSpPr>
          <p:nvPr/>
        </p:nvSpPr>
        <p:spPr bwMode="auto">
          <a:xfrm>
            <a:off x="7010400" y="381439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35"/>
          <p:cNvSpPr>
            <a:spLocks noChangeArrowheads="1"/>
          </p:cNvSpPr>
          <p:nvPr/>
        </p:nvSpPr>
        <p:spPr bwMode="auto">
          <a:xfrm>
            <a:off x="7315200" y="381439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/>
              <a:t>4</a:t>
            </a:r>
          </a:p>
        </p:txBody>
      </p:sp>
      <p:sp>
        <p:nvSpPr>
          <p:cNvPr id="90" name="Freeform 36"/>
          <p:cNvSpPr>
            <a:spLocks/>
          </p:cNvSpPr>
          <p:nvPr/>
        </p:nvSpPr>
        <p:spPr bwMode="auto">
          <a:xfrm>
            <a:off x="1371600" y="3407990"/>
            <a:ext cx="5181600" cy="558800"/>
          </a:xfrm>
          <a:custGeom>
            <a:avLst/>
            <a:gdLst>
              <a:gd name="T0" fmla="*/ 0 w 3264"/>
              <a:gd name="T1" fmla="*/ 2147483647 h 352"/>
              <a:gd name="T2" fmla="*/ 2147483647 w 3264"/>
              <a:gd name="T3" fmla="*/ 2147483647 h 352"/>
              <a:gd name="T4" fmla="*/ 2147483647 w 3264"/>
              <a:gd name="T5" fmla="*/ 2147483647 h 352"/>
              <a:gd name="T6" fmla="*/ 0 60000 65536"/>
              <a:gd name="T7" fmla="*/ 0 60000 65536"/>
              <a:gd name="T8" fmla="*/ 0 60000 65536"/>
              <a:gd name="T9" fmla="*/ 0 w 3264"/>
              <a:gd name="T10" fmla="*/ 0 h 352"/>
              <a:gd name="T11" fmla="*/ 3264 w 3264"/>
              <a:gd name="T12" fmla="*/ 352 h 3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64" h="352">
                <a:moveTo>
                  <a:pt x="0" y="352"/>
                </a:moveTo>
                <a:cubicBezTo>
                  <a:pt x="712" y="191"/>
                  <a:pt x="1424" y="31"/>
                  <a:pt x="1968" y="16"/>
                </a:cubicBezTo>
                <a:cubicBezTo>
                  <a:pt x="2511" y="0"/>
                  <a:pt x="2887" y="128"/>
                  <a:pt x="3264" y="256"/>
                </a:cubicBezTo>
              </a:path>
            </a:pathLst>
          </a:custGeom>
          <a:noFill/>
          <a:ln w="25400" cap="flat" cmpd="sng">
            <a:solidFill>
              <a:srgbClr val="008000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1" name="Freeform 37"/>
          <p:cNvSpPr>
            <a:spLocks/>
          </p:cNvSpPr>
          <p:nvPr/>
        </p:nvSpPr>
        <p:spPr bwMode="auto">
          <a:xfrm>
            <a:off x="3505200" y="3331790"/>
            <a:ext cx="3352800" cy="635000"/>
          </a:xfrm>
          <a:custGeom>
            <a:avLst/>
            <a:gdLst>
              <a:gd name="T0" fmla="*/ 2147483647 w 2112"/>
              <a:gd name="T1" fmla="*/ 2147483647 h 400"/>
              <a:gd name="T2" fmla="*/ 2147483647 w 2112"/>
              <a:gd name="T3" fmla="*/ 2147483647 h 400"/>
              <a:gd name="T4" fmla="*/ 0 w 2112"/>
              <a:gd name="T5" fmla="*/ 2147483647 h 400"/>
              <a:gd name="T6" fmla="*/ 0 60000 65536"/>
              <a:gd name="T7" fmla="*/ 0 60000 65536"/>
              <a:gd name="T8" fmla="*/ 0 60000 65536"/>
              <a:gd name="T9" fmla="*/ 0 w 2112"/>
              <a:gd name="T10" fmla="*/ 0 h 400"/>
              <a:gd name="T11" fmla="*/ 2112 w 2112"/>
              <a:gd name="T12" fmla="*/ 400 h 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2" h="400">
                <a:moveTo>
                  <a:pt x="2112" y="400"/>
                </a:moveTo>
                <a:cubicBezTo>
                  <a:pt x="2072" y="216"/>
                  <a:pt x="2032" y="32"/>
                  <a:pt x="1680" y="16"/>
                </a:cubicBezTo>
                <a:cubicBezTo>
                  <a:pt x="1328" y="0"/>
                  <a:pt x="280" y="256"/>
                  <a:pt x="0" y="304"/>
                </a:cubicBezTo>
              </a:path>
            </a:pathLst>
          </a:custGeom>
          <a:noFill/>
          <a:ln w="25400" cap="flat" cmpd="sng">
            <a:solidFill>
              <a:srgbClr val="008000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2" name="Freeform 38"/>
          <p:cNvSpPr>
            <a:spLocks/>
          </p:cNvSpPr>
          <p:nvPr/>
        </p:nvSpPr>
        <p:spPr bwMode="auto">
          <a:xfrm>
            <a:off x="1066800" y="3966790"/>
            <a:ext cx="6096000" cy="671513"/>
          </a:xfrm>
          <a:custGeom>
            <a:avLst/>
            <a:gdLst>
              <a:gd name="T0" fmla="*/ 2147483647 w 3840"/>
              <a:gd name="T1" fmla="*/ 0 h 423"/>
              <a:gd name="T2" fmla="*/ 2147483647 w 3840"/>
              <a:gd name="T3" fmla="*/ 2147483647 h 423"/>
              <a:gd name="T4" fmla="*/ 2147483647 w 3840"/>
              <a:gd name="T5" fmla="*/ 2147483647 h 423"/>
              <a:gd name="T6" fmla="*/ 0 w 3840"/>
              <a:gd name="T7" fmla="*/ 2147483647 h 423"/>
              <a:gd name="T8" fmla="*/ 0 60000 65536"/>
              <a:gd name="T9" fmla="*/ 0 60000 65536"/>
              <a:gd name="T10" fmla="*/ 0 60000 65536"/>
              <a:gd name="T11" fmla="*/ 0 60000 65536"/>
              <a:gd name="T12" fmla="*/ 0 w 3840"/>
              <a:gd name="T13" fmla="*/ 0 h 423"/>
              <a:gd name="T14" fmla="*/ 3840 w 3840"/>
              <a:gd name="T15" fmla="*/ 423 h 4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0" h="423">
                <a:moveTo>
                  <a:pt x="3840" y="0"/>
                </a:moveTo>
                <a:cubicBezTo>
                  <a:pt x="3719" y="136"/>
                  <a:pt x="3599" y="272"/>
                  <a:pt x="3072" y="336"/>
                </a:cubicBezTo>
                <a:cubicBezTo>
                  <a:pt x="2544" y="399"/>
                  <a:pt x="1183" y="423"/>
                  <a:pt x="672" y="384"/>
                </a:cubicBezTo>
                <a:cubicBezTo>
                  <a:pt x="160" y="344"/>
                  <a:pt x="80" y="220"/>
                  <a:pt x="0" y="96"/>
                </a:cubicBezTo>
              </a:path>
            </a:pathLst>
          </a:custGeom>
          <a:noFill/>
          <a:ln w="25400" cap="flat" cmpd="sng">
            <a:solidFill>
              <a:schemeClr val="accent2">
                <a:lumMod val="75000"/>
              </a:schemeClr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3" name="Freeform 39"/>
          <p:cNvSpPr>
            <a:spLocks/>
          </p:cNvSpPr>
          <p:nvPr/>
        </p:nvSpPr>
        <p:spPr bwMode="auto">
          <a:xfrm>
            <a:off x="4114800" y="3966790"/>
            <a:ext cx="2438400" cy="481013"/>
          </a:xfrm>
          <a:custGeom>
            <a:avLst/>
            <a:gdLst>
              <a:gd name="T0" fmla="*/ 0 w 1536"/>
              <a:gd name="T1" fmla="*/ 0 h 303"/>
              <a:gd name="T2" fmla="*/ 2147483647 w 1536"/>
              <a:gd name="T3" fmla="*/ 2147483647 h 303"/>
              <a:gd name="T4" fmla="*/ 2147483647 w 1536"/>
              <a:gd name="T5" fmla="*/ 2147483647 h 303"/>
              <a:gd name="T6" fmla="*/ 0 60000 65536"/>
              <a:gd name="T7" fmla="*/ 0 60000 65536"/>
              <a:gd name="T8" fmla="*/ 0 60000 65536"/>
              <a:gd name="T9" fmla="*/ 0 w 1536"/>
              <a:gd name="T10" fmla="*/ 0 h 303"/>
              <a:gd name="T11" fmla="*/ 1536 w 1536"/>
              <a:gd name="T12" fmla="*/ 303 h 3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6" h="303">
                <a:moveTo>
                  <a:pt x="0" y="0"/>
                </a:moveTo>
                <a:cubicBezTo>
                  <a:pt x="280" y="136"/>
                  <a:pt x="560" y="272"/>
                  <a:pt x="816" y="288"/>
                </a:cubicBezTo>
                <a:cubicBezTo>
                  <a:pt x="1071" y="303"/>
                  <a:pt x="1303" y="199"/>
                  <a:pt x="1536" y="96"/>
                </a:cubicBezTo>
              </a:path>
            </a:pathLst>
          </a:custGeom>
          <a:noFill/>
          <a:ln w="25400" cap="flat" cmpd="sng">
            <a:solidFill>
              <a:schemeClr val="accent2">
                <a:lumMod val="75000"/>
              </a:schemeClr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4" name="Text Box 40"/>
          <p:cNvSpPr txBox="1">
            <a:spLocks noChangeArrowheads="1"/>
          </p:cNvSpPr>
          <p:nvPr/>
        </p:nvSpPr>
        <p:spPr bwMode="auto">
          <a:xfrm>
            <a:off x="6705600" y="4447803"/>
            <a:ext cx="1852590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Comic Sans MS"/>
                <a:cs typeface="Comic Sans MS"/>
              </a:rPr>
              <a:t>Predecessor links</a:t>
            </a:r>
          </a:p>
        </p:txBody>
      </p:sp>
      <p:sp>
        <p:nvSpPr>
          <p:cNvPr id="95" name="Text Box 41"/>
          <p:cNvSpPr txBox="1">
            <a:spLocks noChangeArrowheads="1"/>
          </p:cNvSpPr>
          <p:nvPr/>
        </p:nvSpPr>
        <p:spPr bwMode="auto">
          <a:xfrm>
            <a:off x="6832600" y="3183736"/>
            <a:ext cx="165622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8000"/>
                </a:solidFill>
                <a:latin typeface="Comic Sans MS"/>
                <a:cs typeface="Comic Sans MS"/>
              </a:rPr>
              <a:t>Successor links</a:t>
            </a:r>
          </a:p>
        </p:txBody>
      </p:sp>
      <p:sp>
        <p:nvSpPr>
          <p:cNvPr id="96" name="Text Box 42"/>
          <p:cNvSpPr txBox="1">
            <a:spLocks noChangeArrowheads="1"/>
          </p:cNvSpPr>
          <p:nvPr/>
        </p:nvSpPr>
        <p:spPr bwMode="auto">
          <a:xfrm>
            <a:off x="7375525" y="3884240"/>
            <a:ext cx="18415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endParaRPr lang="en-US" sz="1600"/>
          </a:p>
        </p:txBody>
      </p:sp>
      <p:sp>
        <p:nvSpPr>
          <p:cNvPr id="97" name="Freeform 43"/>
          <p:cNvSpPr>
            <a:spLocks/>
          </p:cNvSpPr>
          <p:nvPr/>
        </p:nvSpPr>
        <p:spPr bwMode="auto">
          <a:xfrm>
            <a:off x="838200" y="3344490"/>
            <a:ext cx="2971800" cy="622300"/>
          </a:xfrm>
          <a:custGeom>
            <a:avLst/>
            <a:gdLst>
              <a:gd name="T0" fmla="*/ 2147483647 w 1872"/>
              <a:gd name="T1" fmla="*/ 2147483647 h 392"/>
              <a:gd name="T2" fmla="*/ 2147483647 w 1872"/>
              <a:gd name="T3" fmla="*/ 2147483647 h 392"/>
              <a:gd name="T4" fmla="*/ 0 w 1872"/>
              <a:gd name="T5" fmla="*/ 2147483647 h 392"/>
              <a:gd name="T6" fmla="*/ 0 60000 65536"/>
              <a:gd name="T7" fmla="*/ 0 60000 65536"/>
              <a:gd name="T8" fmla="*/ 0 60000 65536"/>
              <a:gd name="T9" fmla="*/ 0 w 1872"/>
              <a:gd name="T10" fmla="*/ 0 h 392"/>
              <a:gd name="T11" fmla="*/ 1872 w 1872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392">
                <a:moveTo>
                  <a:pt x="1872" y="392"/>
                </a:moveTo>
                <a:cubicBezTo>
                  <a:pt x="1499" y="251"/>
                  <a:pt x="1127" y="111"/>
                  <a:pt x="816" y="56"/>
                </a:cubicBezTo>
                <a:cubicBezTo>
                  <a:pt x="504" y="0"/>
                  <a:pt x="252" y="28"/>
                  <a:pt x="0" y="56"/>
                </a:cubicBezTo>
              </a:path>
            </a:pathLst>
          </a:custGeom>
          <a:noFill/>
          <a:ln w="25400" cap="flat" cmpd="sng">
            <a:solidFill>
              <a:srgbClr val="008000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8" name="Freeform 44"/>
          <p:cNvSpPr>
            <a:spLocks/>
          </p:cNvSpPr>
          <p:nvPr/>
        </p:nvSpPr>
        <p:spPr bwMode="auto">
          <a:xfrm>
            <a:off x="914400" y="3966790"/>
            <a:ext cx="762000" cy="457200"/>
          </a:xfrm>
          <a:custGeom>
            <a:avLst/>
            <a:gdLst>
              <a:gd name="T0" fmla="*/ 2147483647 w 480"/>
              <a:gd name="T1" fmla="*/ 0 h 288"/>
              <a:gd name="T2" fmla="*/ 2147483647 w 480"/>
              <a:gd name="T3" fmla="*/ 2147483647 h 288"/>
              <a:gd name="T4" fmla="*/ 0 w 480"/>
              <a:gd name="T5" fmla="*/ 2147483647 h 288"/>
              <a:gd name="T6" fmla="*/ 0 60000 65536"/>
              <a:gd name="T7" fmla="*/ 0 60000 65536"/>
              <a:gd name="T8" fmla="*/ 0 60000 65536"/>
              <a:gd name="T9" fmla="*/ 0 w 480"/>
              <a:gd name="T10" fmla="*/ 0 h 288"/>
              <a:gd name="T11" fmla="*/ 480 w 48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288">
                <a:moveTo>
                  <a:pt x="480" y="0"/>
                </a:moveTo>
                <a:cubicBezTo>
                  <a:pt x="448" y="96"/>
                  <a:pt x="416" y="192"/>
                  <a:pt x="336" y="240"/>
                </a:cubicBezTo>
                <a:cubicBezTo>
                  <a:pt x="256" y="288"/>
                  <a:pt x="128" y="288"/>
                  <a:pt x="0" y="288"/>
                </a:cubicBezTo>
              </a:path>
            </a:pathLst>
          </a:custGeom>
          <a:noFill/>
          <a:ln w="25400" cap="flat" cmpd="sng">
            <a:solidFill>
              <a:schemeClr val="accent2">
                <a:lumMod val="75000"/>
              </a:schemeClr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9" name="Text Box 45"/>
          <p:cNvSpPr txBox="1">
            <a:spLocks noChangeArrowheads="1"/>
          </p:cNvSpPr>
          <p:nvPr/>
        </p:nvSpPr>
        <p:spPr bwMode="auto">
          <a:xfrm>
            <a:off x="1355725" y="3503240"/>
            <a:ext cx="330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/>
              <a:t>A</a:t>
            </a:r>
          </a:p>
        </p:txBody>
      </p:sp>
      <p:sp>
        <p:nvSpPr>
          <p:cNvPr id="100" name="Text Box 46"/>
          <p:cNvSpPr txBox="1">
            <a:spLocks noChangeArrowheads="1"/>
          </p:cNvSpPr>
          <p:nvPr/>
        </p:nvSpPr>
        <p:spPr bwMode="auto">
          <a:xfrm>
            <a:off x="6934200" y="3509590"/>
            <a:ext cx="330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/>
              <a:t>B</a:t>
            </a:r>
          </a:p>
        </p:txBody>
      </p:sp>
      <p:sp>
        <p:nvSpPr>
          <p:cNvPr id="101" name="Text Box 47"/>
          <p:cNvSpPr txBox="1">
            <a:spLocks noChangeArrowheads="1"/>
          </p:cNvSpPr>
          <p:nvPr/>
        </p:nvSpPr>
        <p:spPr bwMode="auto">
          <a:xfrm>
            <a:off x="4114800" y="4119190"/>
            <a:ext cx="330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8099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remarks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dirty="0" smtClean="0"/>
              <a:t>Time/location/policy</a:t>
            </a:r>
          </a:p>
          <a:p>
            <a:pPr lvl="1"/>
            <a:r>
              <a:rPr lang="en-US" dirty="0"/>
              <a:t>Time: Oct. 27</a:t>
            </a:r>
            <a:r>
              <a:rPr lang="en-US" baseline="30000" dirty="0"/>
              <a:t>th</a:t>
            </a:r>
            <a:r>
              <a:rPr lang="en-US" dirty="0"/>
              <a:t>, </a:t>
            </a:r>
            <a:r>
              <a:rPr lang="en-US" dirty="0" smtClean="0"/>
              <a:t>7-9PM</a:t>
            </a:r>
            <a:endParaRPr lang="en-US" dirty="0"/>
          </a:p>
          <a:p>
            <a:pPr lvl="1"/>
            <a:r>
              <a:rPr lang="en-US" dirty="0"/>
              <a:t>Location: GB 404 &amp; GB 405</a:t>
            </a:r>
          </a:p>
          <a:p>
            <a:pPr lvl="1"/>
            <a:r>
              <a:rPr lang="en-US" dirty="0"/>
              <a:t>Policy: close book</a:t>
            </a:r>
          </a:p>
          <a:p>
            <a:pPr>
              <a:defRPr/>
            </a:pPr>
            <a:r>
              <a:rPr lang="en-US" sz="2800" dirty="0" smtClean="0"/>
              <a:t>Make sure you understand the practice midterm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Best of luck!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43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 in 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8065"/>
            <a:ext cx="8229600" cy="5257800"/>
          </a:xfrm>
        </p:spPr>
        <p:txBody>
          <a:bodyPr/>
          <a:lstStyle/>
          <a:p>
            <a:r>
              <a:rPr lang="en-US" dirty="0" smtClean="0"/>
              <a:t>Latency vs. throughput</a:t>
            </a:r>
          </a:p>
          <a:p>
            <a:r>
              <a:rPr lang="en-US" dirty="0" smtClean="0"/>
              <a:t>CPU architecture</a:t>
            </a:r>
          </a:p>
          <a:p>
            <a:r>
              <a:rPr lang="en-US" dirty="0" smtClean="0"/>
              <a:t>Profiling</a:t>
            </a:r>
          </a:p>
          <a:p>
            <a:r>
              <a:rPr lang="en-US" dirty="0" smtClean="0"/>
              <a:t>Compiler and optimization</a:t>
            </a:r>
          </a:p>
          <a:p>
            <a:r>
              <a:rPr lang="en-US" dirty="0" smtClean="0"/>
              <a:t>Memory performance</a:t>
            </a:r>
          </a:p>
          <a:p>
            <a:pPr lvl="1"/>
            <a:r>
              <a:rPr lang="en-US" dirty="0" smtClean="0"/>
              <a:t>Memory hierarchy</a:t>
            </a:r>
          </a:p>
          <a:p>
            <a:pPr lvl="1"/>
            <a:r>
              <a:rPr lang="en-US" dirty="0" smtClean="0"/>
              <a:t>Optimize for cache</a:t>
            </a:r>
          </a:p>
          <a:p>
            <a:pPr lvl="1"/>
            <a:r>
              <a:rPr lang="en-US" dirty="0" smtClean="0"/>
              <a:t>Virtual memory</a:t>
            </a:r>
          </a:p>
          <a:p>
            <a:r>
              <a:rPr lang="en-US" dirty="0" smtClean="0"/>
              <a:t>Dynamic memory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87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architecture: key techniques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938213" y="2235200"/>
            <a:ext cx="0" cy="3810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41136" y="1711980"/>
            <a:ext cx="854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Year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27918" y="1734860"/>
            <a:ext cx="698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CPI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46100" y="2413000"/>
            <a:ext cx="381000" cy="0"/>
          </a:xfrm>
          <a:prstGeom prst="straightConnector1">
            <a:avLst/>
          </a:prstGeom>
          <a:ln w="4445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92934" y="2202190"/>
            <a:ext cx="7830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Comic Sans MS"/>
                <a:cs typeface="Comic Sans MS"/>
              </a:rPr>
              <a:t>1971</a:t>
            </a:r>
            <a:endParaRPr lang="en-US" sz="22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40561" y="1722160"/>
            <a:ext cx="1590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Processor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14633" y="1719640"/>
            <a:ext cx="974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Tech.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75634" y="2219355"/>
            <a:ext cx="8734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4004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11433" y="2244755"/>
            <a:ext cx="15589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no pipeline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75982" y="2268260"/>
            <a:ext cx="4285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endParaRPr lang="en-US" sz="2200" i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92934" y="2854355"/>
            <a:ext cx="8282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Comic Sans MS"/>
                <a:cs typeface="Comic Sans MS"/>
              </a:rPr>
              <a:t>1985</a:t>
            </a:r>
            <a:endParaRPr lang="en-US" sz="22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51834" y="2877017"/>
            <a:ext cx="7012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386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13300" y="2813905"/>
            <a:ext cx="11785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pipeline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79128" y="2817575"/>
            <a:ext cx="15202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close to 1</a:t>
            </a:r>
            <a:endParaRPr lang="en-US" sz="2200" i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20700" y="3098800"/>
            <a:ext cx="381000" cy="0"/>
          </a:xfrm>
          <a:prstGeom prst="straightConnector1">
            <a:avLst/>
          </a:prstGeom>
          <a:ln w="4445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75100" y="3177640"/>
            <a:ext cx="25105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branch prediction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15628" y="3185875"/>
            <a:ext cx="16558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rgbClr val="FF0000"/>
                </a:solidFill>
                <a:latin typeface="Comic Sans MS"/>
                <a:cs typeface="Comic Sans MS"/>
              </a:rPr>
              <a:t>closer</a:t>
            </a:r>
            <a:r>
              <a:rPr lang="en-US" sz="22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 to 1</a:t>
            </a:r>
            <a:endParaRPr lang="en-US" sz="2200" i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20700" y="4025900"/>
            <a:ext cx="381000" cy="0"/>
          </a:xfrm>
          <a:prstGeom prst="straightConnector1">
            <a:avLst/>
          </a:prstGeom>
          <a:ln w="4445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205832" y="3787240"/>
            <a:ext cx="8282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Comic Sans MS"/>
                <a:cs typeface="Comic Sans MS"/>
              </a:rPr>
              <a:t>1993</a:t>
            </a:r>
            <a:endParaRPr lang="en-US" sz="22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48634" y="3782367"/>
            <a:ext cx="12116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Pentium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02638" y="3796577"/>
            <a:ext cx="17518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Superscalar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99782" y="3782367"/>
            <a:ext cx="5997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&lt; 1</a:t>
            </a:r>
            <a:endParaRPr lang="en-US" sz="2200" i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33400" y="4495800"/>
            <a:ext cx="381000" cy="0"/>
          </a:xfrm>
          <a:prstGeom prst="straightConnector1">
            <a:avLst/>
          </a:prstGeom>
          <a:ln w="4445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18532" y="4257140"/>
            <a:ext cx="8282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Comic Sans MS"/>
                <a:cs typeface="Comic Sans MS"/>
              </a:rPr>
              <a:t>1995</a:t>
            </a:r>
            <a:endParaRPr lang="en-US" sz="22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72434" y="4252267"/>
            <a:ext cx="16424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latin typeface="Comic Sans MS"/>
                <a:cs typeface="Comic Sans MS"/>
              </a:rPr>
              <a:t>PentiumPro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91000" y="4268709"/>
            <a:ext cx="26632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Out-of-Order exe.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212482" y="4252267"/>
            <a:ext cx="7073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&lt;&lt; 1</a:t>
            </a:r>
            <a:endParaRPr lang="en-US" sz="2200" i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520700" y="5194300"/>
            <a:ext cx="381000" cy="0"/>
          </a:xfrm>
          <a:prstGeom prst="straightConnector1">
            <a:avLst/>
          </a:prstGeom>
          <a:ln w="4445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205832" y="4955640"/>
            <a:ext cx="8282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Comic Sans MS"/>
                <a:cs typeface="Comic Sans MS"/>
              </a:rPr>
              <a:t>1999</a:t>
            </a:r>
            <a:endParaRPr lang="en-US" sz="22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96234" y="4950767"/>
            <a:ext cx="17584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Pentium III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382408" y="4967209"/>
            <a:ext cx="19264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Deep pipeline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622242" y="4998582"/>
            <a:ext cx="20409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shorter cycle</a:t>
            </a:r>
            <a:endParaRPr lang="en-US" sz="2200" i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05565" y="5467352"/>
            <a:ext cx="8734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Comic Sans MS"/>
                <a:cs typeface="Comic Sans MS"/>
              </a:rPr>
              <a:t>2000</a:t>
            </a:r>
            <a:endParaRPr lang="en-US" sz="22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30413" y="5449779"/>
            <a:ext cx="16337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Pentium IV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81161" y="5504700"/>
            <a:ext cx="82586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SMT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187085" y="5504700"/>
            <a:ext cx="730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&lt;&lt;&lt;1</a:t>
            </a:r>
            <a:endParaRPr lang="en-US" sz="2200" i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95300" y="5702300"/>
            <a:ext cx="381000" cy="0"/>
          </a:xfrm>
          <a:prstGeom prst="straightConnector1">
            <a:avLst/>
          </a:prstGeom>
          <a:ln w="4445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512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2685"/>
            <a:ext cx="8229600" cy="4525963"/>
          </a:xfrm>
        </p:spPr>
        <p:txBody>
          <a:bodyPr/>
          <a:lstStyle/>
          <a:p>
            <a:r>
              <a:rPr lang="en-US" dirty="0" smtClean="0"/>
              <a:t>Why do we need profiling?</a:t>
            </a:r>
          </a:p>
          <a:p>
            <a:r>
              <a:rPr lang="en-US" dirty="0" smtClean="0"/>
              <a:t>Amdahl’s law</a:t>
            </a:r>
          </a:p>
          <a:p>
            <a:pPr marL="0" indent="0">
              <a:buNone/>
            </a:pPr>
            <a:r>
              <a:rPr lang="en-CA" dirty="0" smtClean="0">
                <a:solidFill>
                  <a:srgbClr val="0000FF"/>
                </a:solidFill>
              </a:rPr>
              <a:t>       speedup </a:t>
            </a:r>
            <a:r>
              <a:rPr lang="en-CA" dirty="0">
                <a:solidFill>
                  <a:srgbClr val="0000FF"/>
                </a:solidFill>
              </a:rPr>
              <a:t>= </a:t>
            </a:r>
            <a:r>
              <a:rPr lang="en-CA" dirty="0" err="1">
                <a:solidFill>
                  <a:srgbClr val="0000FF"/>
                </a:solidFill>
              </a:rPr>
              <a:t>OldTime</a:t>
            </a:r>
            <a:r>
              <a:rPr lang="en-CA" dirty="0">
                <a:solidFill>
                  <a:srgbClr val="0000FF"/>
                </a:solidFill>
              </a:rPr>
              <a:t> / </a:t>
            </a:r>
            <a:r>
              <a:rPr lang="en-CA" dirty="0" err="1" smtClean="0">
                <a:solidFill>
                  <a:srgbClr val="0000FF"/>
                </a:solidFill>
              </a:rPr>
              <a:t>NewTime</a:t>
            </a:r>
            <a:endParaRPr lang="en-US" dirty="0" smtClean="0"/>
          </a:p>
          <a:p>
            <a:r>
              <a:rPr lang="en-US" dirty="0" smtClean="0"/>
              <a:t>Example problem: If </a:t>
            </a:r>
            <a:r>
              <a:rPr lang="en-US" dirty="0"/>
              <a:t>an optimization makes loops go 4 times faster, and applying the optimization to my program makes it go twice as fast, what fraction of my program is loops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74381" y="5396134"/>
            <a:ext cx="765597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Solution</a:t>
            </a:r>
            <a:r>
              <a:rPr lang="en-US" sz="2200" dirty="0" smtClean="0"/>
              <a:t>: </a:t>
            </a:r>
            <a:r>
              <a:rPr lang="en-US" sz="2200" dirty="0" err="1" smtClean="0"/>
              <a:t>looptime</a:t>
            </a:r>
            <a:r>
              <a:rPr lang="en-US" sz="2200" dirty="0" smtClean="0"/>
              <a:t> = x * </a:t>
            </a:r>
            <a:r>
              <a:rPr lang="en-US" sz="2200" dirty="0" err="1" smtClean="0"/>
              <a:t>oldtime</a:t>
            </a:r>
            <a:r>
              <a:rPr lang="en-US" sz="2200" dirty="0" smtClean="0"/>
              <a:t>;</a:t>
            </a:r>
          </a:p>
          <a:p>
            <a:r>
              <a:rPr lang="en-US" sz="2200" dirty="0" err="1" smtClean="0"/>
              <a:t>newtime</a:t>
            </a:r>
            <a:r>
              <a:rPr lang="en-US" sz="2200" dirty="0" smtClean="0"/>
              <a:t> = </a:t>
            </a:r>
            <a:r>
              <a:rPr lang="en-US" sz="2200" dirty="0" err="1" smtClean="0"/>
              <a:t>looptime</a:t>
            </a:r>
            <a:r>
              <a:rPr lang="en-US" sz="2200" dirty="0" smtClean="0"/>
              <a:t>/4 + </a:t>
            </a:r>
            <a:r>
              <a:rPr lang="en-US" sz="2200" dirty="0" err="1" smtClean="0"/>
              <a:t>othertime</a:t>
            </a:r>
            <a:r>
              <a:rPr lang="en-US" sz="2200" dirty="0" smtClean="0"/>
              <a:t> = x*</a:t>
            </a:r>
            <a:r>
              <a:rPr lang="en-US" sz="2200" dirty="0" err="1" smtClean="0"/>
              <a:t>oldtime</a:t>
            </a:r>
            <a:r>
              <a:rPr lang="en-US" sz="2200" dirty="0" smtClean="0"/>
              <a:t>/4 + (1-x)*</a:t>
            </a:r>
            <a:r>
              <a:rPr lang="en-US" sz="2200" dirty="0" err="1" smtClean="0"/>
              <a:t>oldtime</a:t>
            </a:r>
            <a:endParaRPr lang="en-US" sz="2200" dirty="0" smtClean="0"/>
          </a:p>
          <a:p>
            <a:r>
              <a:rPr lang="en-US" sz="2200" dirty="0" smtClean="0"/>
              <a:t>speedup = </a:t>
            </a:r>
            <a:r>
              <a:rPr lang="en-US" sz="2200" dirty="0" err="1" smtClean="0"/>
              <a:t>oldtime</a:t>
            </a:r>
            <a:r>
              <a:rPr lang="en-US" sz="2200" dirty="0" smtClean="0"/>
              <a:t>/</a:t>
            </a:r>
            <a:r>
              <a:rPr lang="en-US" sz="2200" dirty="0" err="1" smtClean="0"/>
              <a:t>newtime</a:t>
            </a:r>
            <a:r>
              <a:rPr lang="en-US" sz="2200" dirty="0" smtClean="0"/>
              <a:t> = 1/(x/4 + 1-x) = 1/(1-0.75x) = 2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93247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discussed quite a few of them</a:t>
            </a:r>
          </a:p>
          <a:p>
            <a:pPr lvl="1"/>
            <a:r>
              <a:rPr lang="en-US" dirty="0">
                <a:solidFill>
                  <a:srgbClr val="000066"/>
                </a:solidFill>
              </a:rPr>
              <a:t>/</a:t>
            </a:r>
            <a:r>
              <a:rPr lang="en-US" dirty="0" err="1">
                <a:solidFill>
                  <a:srgbClr val="000066"/>
                </a:solidFill>
              </a:rPr>
              <a:t>usr</a:t>
            </a:r>
            <a:r>
              <a:rPr lang="en-US" dirty="0">
                <a:solidFill>
                  <a:srgbClr val="000066"/>
                </a:solidFill>
              </a:rPr>
              <a:t>/bin/</a:t>
            </a:r>
            <a:r>
              <a:rPr lang="en-US" dirty="0" smtClean="0">
                <a:solidFill>
                  <a:srgbClr val="000066"/>
                </a:solidFill>
              </a:rPr>
              <a:t>time</a:t>
            </a:r>
          </a:p>
          <a:p>
            <a:pPr lvl="1"/>
            <a:r>
              <a:rPr lang="en-US" dirty="0" err="1" smtClean="0"/>
              <a:t>get_seconds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get_tsc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gprof</a:t>
            </a:r>
            <a:r>
              <a:rPr lang="en-US" dirty="0" smtClean="0"/>
              <a:t>, </a:t>
            </a:r>
            <a:r>
              <a:rPr lang="en-US" dirty="0" err="1" smtClean="0"/>
              <a:t>gcov</a:t>
            </a:r>
            <a:r>
              <a:rPr lang="en-US" dirty="0" smtClean="0"/>
              <a:t>, </a:t>
            </a:r>
            <a:r>
              <a:rPr lang="en-US" dirty="0" err="1" smtClean="0"/>
              <a:t>valgrind</a:t>
            </a:r>
            <a:endParaRPr lang="en-US" dirty="0" smtClean="0"/>
          </a:p>
          <a:p>
            <a:r>
              <a:rPr lang="en-US" dirty="0" smtClean="0"/>
              <a:t>Important things:</a:t>
            </a:r>
          </a:p>
          <a:p>
            <a:pPr lvl="1"/>
            <a:r>
              <a:rPr lang="en-US" dirty="0" smtClean="0"/>
              <a:t>What info. does each tool provide?</a:t>
            </a:r>
          </a:p>
          <a:p>
            <a:pPr lvl="1"/>
            <a:r>
              <a:rPr lang="en-US" dirty="0" smtClean="0"/>
              <a:t>What are the limitations?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6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and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073" y="1269874"/>
            <a:ext cx="8602905" cy="525700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Machine independent optimizations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/>
              <a:t>Constant propagation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/>
              <a:t>Constant folding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/>
              <a:t>Common </a:t>
            </a:r>
            <a:r>
              <a:rPr lang="en-US" dirty="0" err="1"/>
              <a:t>Subexpression</a:t>
            </a:r>
            <a:r>
              <a:rPr lang="en-US" dirty="0"/>
              <a:t> Elimination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/>
              <a:t>Dead Code Elimination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/>
              <a:t>Loop Invariant Code Motion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/>
              <a:t>Function </a:t>
            </a:r>
            <a:r>
              <a:rPr lang="en-US" dirty="0" err="1" smtClean="0"/>
              <a:t>Inlining</a:t>
            </a:r>
            <a:endParaRPr lang="en-US" dirty="0" smtClean="0"/>
          </a:p>
          <a:p>
            <a:pPr>
              <a:defRPr/>
            </a:pPr>
            <a:r>
              <a:rPr lang="en-US" dirty="0"/>
              <a:t>Machine dependent (apply differently to different CPUs)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Loop unrolling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are the blockers for compiler optimization?</a:t>
            </a:r>
          </a:p>
          <a:p>
            <a:r>
              <a:rPr lang="en-US" dirty="0" smtClean="0"/>
              <a:t>What are the trade-offs for each optimization?</a:t>
            </a:r>
          </a:p>
        </p:txBody>
      </p:sp>
    </p:spTree>
    <p:extLst>
      <p:ext uri="{BB962C8B-B14F-4D97-AF65-F5344CB8AC3E}">
        <p14:creationId xmlns:p14="http://schemas.microsoft.com/office/powerpoint/2010/main" val="301633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053"/>
            <a:ext cx="8229600" cy="1143000"/>
          </a:xfrm>
        </p:spPr>
        <p:txBody>
          <a:bodyPr/>
          <a:lstStyle/>
          <a:p>
            <a:r>
              <a:rPr lang="en-US" dirty="0" smtClean="0"/>
              <a:t>Q9 from midterm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54" y="1187947"/>
            <a:ext cx="8753114" cy="537989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dirty="0"/>
              <a:t>Consider the following functions</a:t>
            </a:r>
            <a:r>
              <a:rPr lang="en-US" sz="4200" dirty="0" smtClean="0"/>
              <a:t>:</a:t>
            </a:r>
            <a:r>
              <a:rPr lang="en-US" sz="4200" dirty="0"/>
              <a:t>					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max(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x,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y) { return x &lt; y ? y : x; }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void </a:t>
            </a:r>
            <a:r>
              <a:rPr lang="en-US" dirty="0" err="1">
                <a:latin typeface="Courier"/>
                <a:cs typeface="Courier"/>
              </a:rPr>
              <a:t>incr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</a:t>
            </a:r>
            <a:r>
              <a:rPr lang="en-US" dirty="0" err="1">
                <a:latin typeface="Courier"/>
                <a:cs typeface="Courier"/>
              </a:rPr>
              <a:t>xp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v) { *</a:t>
            </a:r>
            <a:r>
              <a:rPr lang="en-US" dirty="0" err="1">
                <a:latin typeface="Courier"/>
                <a:cs typeface="Courier"/>
              </a:rPr>
              <a:t>xp</a:t>
            </a:r>
            <a:r>
              <a:rPr lang="en-US" dirty="0">
                <a:latin typeface="Courier"/>
                <a:cs typeface="Courier"/>
              </a:rPr>
              <a:t> += v; }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add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j) { return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+ j; }</a:t>
            </a:r>
          </a:p>
          <a:p>
            <a:pPr marL="0" indent="0">
              <a:buNone/>
            </a:pPr>
            <a:r>
              <a:rPr lang="en-US" dirty="0"/>
              <a:t>					</a:t>
            </a:r>
          </a:p>
          <a:p>
            <a:pPr marL="0" indent="0">
              <a:buNone/>
            </a:pPr>
            <a:r>
              <a:rPr lang="en-US" sz="4200" dirty="0"/>
              <a:t>The following code fragment calls these functions</a:t>
            </a:r>
            <a:r>
              <a:rPr lang="en-US" sz="4200" dirty="0" smtClean="0"/>
              <a:t>: </a:t>
            </a:r>
            <a:endParaRPr lang="en-US" sz="4200" dirty="0"/>
          </a:p>
          <a:p>
            <a:pPr marL="0" indent="0">
              <a:buNone/>
            </a:pPr>
            <a:r>
              <a:rPr lang="en-US" sz="3800" dirty="0">
                <a:latin typeface="Courier"/>
                <a:cs typeface="Courier"/>
              </a:rPr>
              <a:t> 1 </a:t>
            </a:r>
            <a:r>
              <a:rPr lang="en-US" sz="3800" dirty="0" err="1">
                <a:latin typeface="Courier"/>
                <a:cs typeface="Courier"/>
              </a:rPr>
              <a:t>int</a:t>
            </a:r>
            <a:r>
              <a:rPr lang="en-US" sz="3800" dirty="0">
                <a:latin typeface="Courier"/>
                <a:cs typeface="Courier"/>
              </a:rPr>
              <a:t> </a:t>
            </a:r>
            <a:r>
              <a:rPr lang="en-US" sz="3800" dirty="0" err="1">
                <a:latin typeface="Courier"/>
                <a:cs typeface="Courier"/>
              </a:rPr>
              <a:t>max_sum</a:t>
            </a:r>
            <a:r>
              <a:rPr lang="en-US" sz="3800" dirty="0">
                <a:latin typeface="Courier"/>
                <a:cs typeface="Courier"/>
              </a:rPr>
              <a:t> (</a:t>
            </a:r>
            <a:r>
              <a:rPr lang="en-US" sz="3800" dirty="0" err="1">
                <a:latin typeface="Courier"/>
                <a:cs typeface="Courier"/>
              </a:rPr>
              <a:t>int</a:t>
            </a:r>
            <a:r>
              <a:rPr lang="en-US" sz="3800" dirty="0">
                <a:latin typeface="Courier"/>
                <a:cs typeface="Courier"/>
              </a:rPr>
              <a:t> m, </a:t>
            </a:r>
            <a:r>
              <a:rPr lang="en-US" sz="3800" dirty="0" err="1">
                <a:latin typeface="Courier"/>
                <a:cs typeface="Courier"/>
              </a:rPr>
              <a:t>int</a:t>
            </a:r>
            <a:r>
              <a:rPr lang="en-US" sz="3800" dirty="0">
                <a:latin typeface="Courier"/>
                <a:cs typeface="Courier"/>
              </a:rPr>
              <a:t> n) { // m and n are large integers</a:t>
            </a:r>
          </a:p>
          <a:p>
            <a:pPr marL="0" indent="0">
              <a:buNone/>
            </a:pPr>
            <a:r>
              <a:rPr lang="en-US" sz="3800" dirty="0">
                <a:latin typeface="Courier"/>
                <a:cs typeface="Courier"/>
              </a:rPr>
              <a:t> 2   </a:t>
            </a:r>
            <a:r>
              <a:rPr lang="en-US" sz="3800" dirty="0" err="1">
                <a:latin typeface="Courier"/>
                <a:cs typeface="Courier"/>
              </a:rPr>
              <a:t>int</a:t>
            </a:r>
            <a:r>
              <a:rPr lang="en-US" sz="3800" dirty="0">
                <a:latin typeface="Courier"/>
                <a:cs typeface="Courier"/>
              </a:rPr>
              <a:t> </a:t>
            </a:r>
            <a:r>
              <a:rPr lang="en-US" sz="3800" dirty="0" err="1">
                <a:latin typeface="Courier"/>
                <a:cs typeface="Courier"/>
              </a:rPr>
              <a:t>i</a:t>
            </a:r>
            <a:r>
              <a:rPr lang="en-US" sz="3800" dirty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3800" dirty="0">
                <a:latin typeface="Courier"/>
                <a:cs typeface="Courier"/>
              </a:rPr>
              <a:t> 3   </a:t>
            </a:r>
            <a:r>
              <a:rPr lang="en-US" sz="3800" dirty="0" err="1">
                <a:latin typeface="Courier"/>
                <a:cs typeface="Courier"/>
              </a:rPr>
              <a:t>int</a:t>
            </a:r>
            <a:r>
              <a:rPr lang="en-US" sz="3800" dirty="0">
                <a:latin typeface="Courier"/>
                <a:cs typeface="Courier"/>
              </a:rPr>
              <a:t> sum = 0;</a:t>
            </a:r>
          </a:p>
          <a:p>
            <a:pPr marL="0" indent="0">
              <a:buNone/>
            </a:pPr>
            <a:r>
              <a:rPr lang="en-US" sz="3800" dirty="0">
                <a:latin typeface="Courier"/>
                <a:cs typeface="Courier"/>
              </a:rPr>
              <a:t> 4</a:t>
            </a:r>
          </a:p>
          <a:p>
            <a:pPr marL="0" indent="0">
              <a:buNone/>
            </a:pPr>
            <a:r>
              <a:rPr lang="en-US" sz="3800" dirty="0">
                <a:latin typeface="Courier"/>
                <a:cs typeface="Courier"/>
              </a:rPr>
              <a:t> 5   for (</a:t>
            </a:r>
            <a:r>
              <a:rPr lang="en-US" sz="3800" dirty="0" err="1">
                <a:latin typeface="Courier"/>
                <a:cs typeface="Courier"/>
              </a:rPr>
              <a:t>i</a:t>
            </a:r>
            <a:r>
              <a:rPr lang="en-US" sz="3800" dirty="0">
                <a:latin typeface="Courier"/>
                <a:cs typeface="Courier"/>
              </a:rPr>
              <a:t> = 0; </a:t>
            </a:r>
            <a:r>
              <a:rPr lang="en-US" sz="3800" dirty="0" err="1">
                <a:latin typeface="Courier"/>
                <a:cs typeface="Courier"/>
              </a:rPr>
              <a:t>i</a:t>
            </a:r>
            <a:r>
              <a:rPr lang="en-US" sz="3800" dirty="0">
                <a:latin typeface="Courier"/>
                <a:cs typeface="Courier"/>
              </a:rPr>
              <a:t> &lt; max(m, n); </a:t>
            </a:r>
            <a:r>
              <a:rPr lang="en-US" sz="3800" dirty="0" err="1">
                <a:latin typeface="Courier"/>
                <a:cs typeface="Courier"/>
              </a:rPr>
              <a:t>incr</a:t>
            </a:r>
            <a:r>
              <a:rPr lang="en-US" sz="3800" dirty="0">
                <a:latin typeface="Courier"/>
                <a:cs typeface="Courier"/>
              </a:rPr>
              <a:t> (&amp;</a:t>
            </a:r>
            <a:r>
              <a:rPr lang="en-US" sz="3800" dirty="0" err="1">
                <a:latin typeface="Courier"/>
                <a:cs typeface="Courier"/>
              </a:rPr>
              <a:t>i</a:t>
            </a:r>
            <a:r>
              <a:rPr lang="en-US" sz="3800" dirty="0">
                <a:latin typeface="Courier"/>
                <a:cs typeface="Courier"/>
              </a:rPr>
              <a:t>, 1)) {</a:t>
            </a:r>
          </a:p>
          <a:p>
            <a:pPr marL="0" indent="0">
              <a:buNone/>
            </a:pPr>
            <a:r>
              <a:rPr lang="en-US" sz="3800" dirty="0">
                <a:latin typeface="Courier"/>
                <a:cs typeface="Courier"/>
              </a:rPr>
              <a:t> 6    </a:t>
            </a:r>
            <a:r>
              <a:rPr lang="en-US" sz="3800" dirty="0" smtClean="0">
                <a:latin typeface="Courier"/>
                <a:cs typeface="Courier"/>
              </a:rPr>
              <a:t>sum </a:t>
            </a:r>
            <a:r>
              <a:rPr lang="en-US" sz="3800" dirty="0">
                <a:latin typeface="Courier"/>
                <a:cs typeface="Courier"/>
              </a:rPr>
              <a:t>= add(data[</a:t>
            </a:r>
            <a:r>
              <a:rPr lang="en-US" sz="3800" dirty="0" err="1">
                <a:latin typeface="Courier"/>
                <a:cs typeface="Courier"/>
              </a:rPr>
              <a:t>i</a:t>
            </a:r>
            <a:r>
              <a:rPr lang="en-US" sz="3800" dirty="0">
                <a:latin typeface="Courier"/>
                <a:cs typeface="Courier"/>
              </a:rPr>
              <a:t>], sum)</a:t>
            </a:r>
            <a:r>
              <a:rPr lang="en-US" sz="3800" dirty="0" smtClean="0">
                <a:latin typeface="Courier"/>
                <a:cs typeface="Courier"/>
              </a:rPr>
              <a:t>;/</a:t>
            </a:r>
            <a:r>
              <a:rPr lang="en-US" sz="3800" dirty="0">
                <a:latin typeface="Courier"/>
                <a:cs typeface="Courier"/>
              </a:rPr>
              <a:t>/ data is an integer array</a:t>
            </a:r>
          </a:p>
          <a:p>
            <a:pPr marL="0" indent="0">
              <a:buNone/>
            </a:pPr>
            <a:r>
              <a:rPr lang="en-US" sz="3800" dirty="0">
                <a:latin typeface="Courier"/>
                <a:cs typeface="Courier"/>
              </a:rPr>
              <a:t> 7   }</a:t>
            </a:r>
          </a:p>
          <a:p>
            <a:pPr marL="0" indent="0">
              <a:buNone/>
            </a:pPr>
            <a:r>
              <a:rPr lang="en-US" sz="3800" dirty="0">
                <a:latin typeface="Courier"/>
                <a:cs typeface="Courier"/>
              </a:rPr>
              <a:t> 8</a:t>
            </a:r>
          </a:p>
          <a:p>
            <a:pPr marL="0" indent="0">
              <a:buNone/>
            </a:pPr>
            <a:r>
              <a:rPr lang="en-US" sz="3800" dirty="0">
                <a:latin typeface="Courier"/>
                <a:cs typeface="Courier"/>
              </a:rPr>
              <a:t> 9   return sum;</a:t>
            </a:r>
          </a:p>
          <a:p>
            <a:pPr marL="0" indent="0">
              <a:buNone/>
            </a:pPr>
            <a:r>
              <a:rPr lang="en-US" sz="3800" dirty="0">
                <a:latin typeface="Courier"/>
                <a:cs typeface="Courier"/>
              </a:rPr>
              <a:t>10 </a:t>
            </a:r>
            <a:r>
              <a:rPr lang="en-US" sz="38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sz="3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3800" dirty="0">
                <a:latin typeface="Courier"/>
                <a:cs typeface="Courier"/>
              </a:rPr>
              <a:t>A). identify all of the optimization opportunities for this code and explain each one. Also discuss whether it can be performed by the compiler or not. (6 marks) </a:t>
            </a:r>
          </a:p>
          <a:p>
            <a:pPr marL="0" indent="0">
              <a:buNone/>
            </a:pPr>
            <a:endParaRPr lang="en-US" sz="3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106292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Loop unrolling for machine dependent optimization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0910" y="1605056"/>
            <a:ext cx="4594225" cy="2859088"/>
          </a:xfrm>
          <a:prstGeom prst="rect">
            <a:avLst/>
          </a:prstGeom>
          <a:solidFill>
            <a:srgbClr val="FFFF66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vsum4(</a:t>
            </a:r>
            <a:r>
              <a:rPr lang="en-US" dirty="0" err="1">
                <a:latin typeface="Courier New" pitchFamily="49" charset="0"/>
              </a:rPr>
              <a:t>vec_ptr</a:t>
            </a:r>
            <a:r>
              <a:rPr lang="en-US" dirty="0">
                <a:latin typeface="Courier New" pitchFamily="49" charset="0"/>
              </a:rPr>
              <a:t> v,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length = </a:t>
            </a:r>
            <a:r>
              <a:rPr lang="en-US" dirty="0" err="1">
                <a:latin typeface="Courier New" pitchFamily="49" charset="0"/>
              </a:rPr>
              <a:t>vec_length</a:t>
            </a:r>
            <a:r>
              <a:rPr lang="en-US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*data = </a:t>
            </a:r>
            <a:r>
              <a:rPr lang="en-US" dirty="0" err="1">
                <a:latin typeface="Courier New" pitchFamily="49" charset="0"/>
              </a:rPr>
              <a:t>get_vec_start</a:t>
            </a:r>
            <a:r>
              <a:rPr lang="en-US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nn-NO" dirty="0">
                <a:latin typeface="Courier New" pitchFamily="49" charset="0"/>
              </a:rPr>
              <a:t>  </a:t>
            </a:r>
            <a:r>
              <a:rPr lang="nn-NO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nn-NO" dirty="0">
                <a:solidFill>
                  <a:srgbClr val="FF0000"/>
                </a:solidFill>
                <a:latin typeface="Courier New" pitchFamily="49" charset="0"/>
              </a:rPr>
              <a:t> sum = 0;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nn-NO" dirty="0">
                <a:latin typeface="Courier New" pitchFamily="49" charset="0"/>
              </a:rPr>
              <a:t>  for (i = 0; i &lt; </a:t>
            </a:r>
            <a:r>
              <a:rPr lang="nn-NO" dirty="0" err="1">
                <a:latin typeface="Courier New" pitchFamily="49" charset="0"/>
              </a:rPr>
              <a:t>length</a:t>
            </a:r>
            <a:r>
              <a:rPr lang="nn-NO" dirty="0">
                <a:latin typeface="Courier New" pitchFamily="49" charset="0"/>
              </a:rPr>
              <a:t>; i++)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nn-NO" dirty="0">
                <a:latin typeface="Courier New" pitchFamily="49" charset="0"/>
              </a:rPr>
              <a:t>    </a:t>
            </a:r>
            <a:r>
              <a:rPr lang="nn-NO" dirty="0">
                <a:solidFill>
                  <a:srgbClr val="FF0000"/>
                </a:solidFill>
                <a:latin typeface="Courier New" pitchFamily="49" charset="0"/>
              </a:rPr>
              <a:t>sum</a:t>
            </a:r>
            <a:r>
              <a:rPr lang="nn-NO" dirty="0">
                <a:latin typeface="Courier New" pitchFamily="49" charset="0"/>
              </a:rPr>
              <a:t> += data[i];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nn-NO" dirty="0">
                <a:latin typeface="Courier New" pitchFamily="49" charset="0"/>
              </a:rPr>
              <a:t>  </a:t>
            </a:r>
            <a:r>
              <a:rPr lang="nn-NO" dirty="0">
                <a:solidFill>
                  <a:srgbClr val="FF0000"/>
                </a:solidFill>
                <a:latin typeface="Courier New" pitchFamily="49" charset="0"/>
              </a:rPr>
              <a:t>*</a:t>
            </a:r>
            <a:r>
              <a:rPr lang="nn-NO" dirty="0" err="1">
                <a:solidFill>
                  <a:srgbClr val="FF0000"/>
                </a:solidFill>
                <a:latin typeface="Courier New" pitchFamily="49" charset="0"/>
              </a:rPr>
              <a:t>dest</a:t>
            </a:r>
            <a:r>
              <a:rPr lang="nn-NO" dirty="0">
                <a:solidFill>
                  <a:srgbClr val="FF0000"/>
                </a:solidFill>
                <a:latin typeface="Courier New" pitchFamily="49" charset="0"/>
              </a:rPr>
              <a:t> = sum;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49775" y="1423471"/>
            <a:ext cx="4594225" cy="4244975"/>
          </a:xfrm>
          <a:prstGeom prst="rect">
            <a:avLst/>
          </a:prstGeom>
          <a:solidFill>
            <a:srgbClr val="FFFF99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vsum5(</a:t>
            </a:r>
            <a:r>
              <a:rPr lang="en-US" dirty="0" err="1">
                <a:latin typeface="Courier New" pitchFamily="49" charset="0"/>
              </a:rPr>
              <a:t>vec_ptr</a:t>
            </a:r>
            <a:r>
              <a:rPr lang="en-US" dirty="0">
                <a:latin typeface="Courier New" pitchFamily="49" charset="0"/>
              </a:rPr>
              <a:t> v,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length = </a:t>
            </a:r>
            <a:r>
              <a:rPr lang="en-US" dirty="0" err="1">
                <a:latin typeface="Courier New" pitchFamily="49" charset="0"/>
              </a:rPr>
              <a:t>vec_length</a:t>
            </a:r>
            <a:r>
              <a:rPr lang="en-US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limit = length-2;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*data = </a:t>
            </a:r>
            <a:r>
              <a:rPr lang="en-US" dirty="0" err="1">
                <a:latin typeface="Courier New" pitchFamily="49" charset="0"/>
              </a:rPr>
              <a:t>get_vec_start</a:t>
            </a:r>
            <a:r>
              <a:rPr lang="en-US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sum = 0;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nn-NO" dirty="0">
                <a:latin typeface="Courier New" pitchFamily="49" charset="0"/>
              </a:rPr>
              <a:t>for (i = 0; i &lt; </a:t>
            </a:r>
            <a:r>
              <a:rPr lang="nn-NO" dirty="0" err="1">
                <a:latin typeface="Courier New" pitchFamily="49" charset="0"/>
              </a:rPr>
              <a:t>limit</a:t>
            </a:r>
            <a:r>
              <a:rPr lang="nn-NO" dirty="0">
                <a:latin typeface="Courier New" pitchFamily="49" charset="0"/>
              </a:rPr>
              <a:t>; i+=3){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nn-NO" dirty="0">
                <a:latin typeface="Courier New" pitchFamily="49" charset="0"/>
              </a:rPr>
              <a:t>    sum += data[i];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nn-NO" dirty="0">
                <a:latin typeface="Courier New" pitchFamily="49" charset="0"/>
              </a:rPr>
              <a:t>    sum += data[i+1];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nn-NO" dirty="0">
                <a:latin typeface="Courier New" pitchFamily="49" charset="0"/>
              </a:rPr>
              <a:t>    sum += data[i+2];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nn-NO" dirty="0"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nn-NO" dirty="0">
                <a:latin typeface="Courier New" pitchFamily="49" charset="0"/>
              </a:rPr>
              <a:t>  for ( ; i &lt; </a:t>
            </a:r>
            <a:r>
              <a:rPr lang="nn-NO" dirty="0" err="1">
                <a:latin typeface="Courier New" pitchFamily="49" charset="0"/>
              </a:rPr>
              <a:t>length</a:t>
            </a:r>
            <a:r>
              <a:rPr lang="nn-NO" dirty="0">
                <a:latin typeface="Courier New" pitchFamily="49" charset="0"/>
              </a:rPr>
              <a:t>; i++){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nn-NO" dirty="0">
                <a:latin typeface="Courier New" pitchFamily="49" charset="0"/>
              </a:rPr>
              <a:t>    sum += data[i]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nn-NO" dirty="0">
                <a:latin typeface="Courier New" pitchFamily="49" charset="0"/>
              </a:rPr>
              <a:t>  *</a:t>
            </a:r>
            <a:r>
              <a:rPr lang="nn-NO" dirty="0" err="1">
                <a:latin typeface="Courier New" pitchFamily="49" charset="0"/>
              </a:rPr>
              <a:t>dest</a:t>
            </a:r>
            <a:r>
              <a:rPr lang="nn-NO" dirty="0">
                <a:latin typeface="Courier New" pitchFamily="49" charset="0"/>
              </a:rPr>
              <a:t> = sum;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650" y="4888331"/>
            <a:ext cx="419123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i="1" dirty="0" smtClean="0"/>
              <a:t>Why loop unrolling can help?</a:t>
            </a: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3649200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9466</TotalTime>
  <Words>1491</Words>
  <Application>Microsoft Macintosh PowerPoint</Application>
  <PresentationFormat>On-screen Show (4:3)</PresentationFormat>
  <Paragraphs>499</Paragraphs>
  <Slides>25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Midterm review</vt:lpstr>
      <vt:lpstr>Announcement</vt:lpstr>
      <vt:lpstr>Topics covered in midterm</vt:lpstr>
      <vt:lpstr>CPU architecture: key techniques</vt:lpstr>
      <vt:lpstr>Profiling</vt:lpstr>
      <vt:lpstr>Profiling tools</vt:lpstr>
      <vt:lpstr>Compiler and optimization</vt:lpstr>
      <vt:lpstr>Q9 from midterm 2013</vt:lpstr>
      <vt:lpstr>Loop unrolling for machine dependent optimization</vt:lpstr>
      <vt:lpstr>Executing without loop unrolling</vt:lpstr>
      <vt:lpstr>Q11@midterm 2013</vt:lpstr>
      <vt:lpstr>Memory performance: cache</vt:lpstr>
      <vt:lpstr>Why Caches Work</vt:lpstr>
      <vt:lpstr>Cache hierarchy: example 1</vt:lpstr>
      <vt:lpstr>E-way Set Associative Cache (E = 2)</vt:lpstr>
      <vt:lpstr>E-way Set Associative Cache (E = 2)</vt:lpstr>
      <vt:lpstr>E-way Set Associative Cache (E = 2)</vt:lpstr>
      <vt:lpstr>Cache miss analysis on matrix mult.</vt:lpstr>
      <vt:lpstr>Tiled Matrix Multiplication</vt:lpstr>
      <vt:lpstr>Virtual memory</vt:lpstr>
      <vt:lpstr>Complete data reference analysis</vt:lpstr>
      <vt:lpstr>Dynamic mem. management</vt:lpstr>
      <vt:lpstr>malloc/free</vt:lpstr>
      <vt:lpstr>Keeping Track of Free Blocks</vt:lpstr>
      <vt:lpstr>Final remarks</vt:lpstr>
    </vt:vector>
  </TitlesOfParts>
  <Company>UofT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Ding Yuan</dc:creator>
  <cp:lastModifiedBy>Ding Yuan</cp:lastModifiedBy>
  <cp:revision>33</cp:revision>
  <dcterms:created xsi:type="dcterms:W3CDTF">2013-10-24T00:42:34Z</dcterms:created>
  <dcterms:modified xsi:type="dcterms:W3CDTF">2014-10-27T12:33:25Z</dcterms:modified>
</cp:coreProperties>
</file>