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0077450" cy="7562850"/>
  <p:notesSz cx="7772400" cy="10058400"/>
  <p:defaultTextStyle>
    <a:defPPr>
      <a:defRPr lang="en-GB"/>
    </a:defPPr>
    <a:lvl1pPr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94660"/>
  </p:normalViewPr>
  <p:slideViewPr>
    <p:cSldViewPr>
      <p:cViewPr varScale="1">
        <p:scale>
          <a:sx n="60" d="100"/>
          <a:sy n="60" d="100"/>
        </p:scale>
        <p:origin x="1245" y="3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1275" y="1027113"/>
            <a:ext cx="493236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269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69929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0374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1407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5316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78288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55602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163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CA" sz="900" dirty="0" smtClean="0"/>
          </a:p>
        </p:txBody>
      </p:sp>
    </p:spTree>
    <p:extLst>
      <p:ext uri="{BB962C8B-B14F-4D97-AF65-F5344CB8AC3E}">
        <p14:creationId xmlns:p14="http://schemas.microsoft.com/office/powerpoint/2010/main" val="518787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unstructured: e.g., web pages</a:t>
            </a:r>
          </a:p>
          <a:p>
            <a:r>
              <a:rPr lang="en-CA" dirty="0" smtClean="0"/>
              <a:t>structured: e.g.,</a:t>
            </a:r>
            <a:r>
              <a:rPr lang="en-CA" baseline="0" dirty="0" smtClean="0"/>
              <a:t> key-values, database tabular data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4097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2000" dirty="0" smtClean="0"/>
              <a:t>similarly, </a:t>
            </a:r>
            <a:r>
              <a:rPr lang="en-US" sz="2000" baseline="0" dirty="0" smtClean="0"/>
              <a:t>we discuss </a:t>
            </a:r>
            <a:r>
              <a:rPr lang="en-US" sz="2000" dirty="0" smtClean="0"/>
              <a:t>machine learning systems but not learning models </a:t>
            </a:r>
            <a:endParaRPr lang="en-CA" sz="1200" dirty="0" smtClean="0"/>
          </a:p>
          <a:p>
            <a:pPr lvl="0"/>
            <a:endParaRPr lang="en-US" sz="1984" dirty="0" smtClean="0"/>
          </a:p>
        </p:txBody>
      </p:sp>
    </p:spTree>
    <p:extLst>
      <p:ext uri="{BB962C8B-B14F-4D97-AF65-F5344CB8AC3E}">
        <p14:creationId xmlns:p14="http://schemas.microsoft.com/office/powerpoint/2010/main" val="3981879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0972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44765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1430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1160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819830"/>
            <a:ext cx="7054850" cy="23984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410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465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971006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618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93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20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600" y="0"/>
            <a:ext cx="8604250" cy="15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670400"/>
            <a:ext cx="860425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58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</a:t>
            </a:r>
            <a:r>
              <a:rPr lang="en-GB" dirty="0" err="1" smtClean="0"/>
              <a:t>evel</a:t>
            </a:r>
            <a:endParaRPr lang="en-GB" dirty="0" smtClean="0"/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marL="2171700" marR="0" lvl="4" indent="-342900" algn="l" defTabSz="449263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Fifth level</a:t>
            </a:r>
          </a:p>
          <a:p>
            <a:pPr lvl="4"/>
            <a:endParaRPr lang="en-GB" dirty="0" smtClean="0"/>
          </a:p>
          <a:p>
            <a:pPr lvl="4"/>
            <a:endParaRPr lang="en-GB" dirty="0" smtClean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9416895" y="6892230"/>
            <a:ext cx="737365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44FE8B-63BB-48A0-A6E1-C60BFE2E62AC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9pPr>
    </p:titleStyle>
    <p:bodyStyle>
      <a:lvl1pPr marL="457200" indent="-457200" algn="l" defTabSz="449263" rtl="0" eaLnBrk="0" fontAlgn="base" hangingPunct="0">
        <a:lnSpc>
          <a:spcPct val="97000"/>
        </a:lnSpc>
        <a:spcBef>
          <a:spcPts val="725"/>
        </a:spcBef>
        <a:spcAft>
          <a:spcPts val="11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2573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3pPr>
      <a:lvl4pPr marL="16573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</a:defRPr>
      </a:lvl4pPr>
      <a:lvl5pPr marL="1828800" marR="0" indent="0" algn="l" defTabSz="449263" rtl="0" eaLnBrk="0" fontAlgn="base" latinLnBrk="0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None/>
        <a:tabLst/>
        <a:defRPr sz="1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Designing Modern </a:t>
            </a:r>
            <a:br>
              <a:rPr lang="en-US" smtClean="0"/>
            </a:br>
            <a:r>
              <a:rPr lang="en-US" smtClean="0"/>
              <a:t>Web-Scale Applications</a:t>
            </a:r>
            <a:endParaRPr lang="en-US" dirty="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smtClean="0"/>
              <a:t>Ashvin Goel</a:t>
            </a:r>
            <a:endParaRPr lang="en-US" smtClean="0"/>
          </a:p>
          <a:p>
            <a:r>
              <a:rPr lang="en-US" smtClean="0"/>
              <a:t>Electrical and Computer Engineering</a:t>
            </a:r>
            <a:br>
              <a:rPr lang="en-US" smtClean="0"/>
            </a:br>
            <a:r>
              <a:rPr lang="en-US" smtClean="0"/>
              <a:t>University of Toronto</a:t>
            </a:r>
          </a:p>
          <a:p>
            <a:r>
              <a:rPr lang="en-US" smtClean="0"/>
              <a:t>ECE 1724, Winter 2020</a:t>
            </a:r>
            <a:endParaRPr lang="en-US" dirty="0" smtClean="0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68263" y="7053263"/>
            <a:ext cx="498475" cy="407987"/>
          </a:xfrm>
          <a:prstGeom prst="roundRect">
            <a:avLst>
              <a:gd name="adj" fmla="val 38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9071250" y="6777015"/>
            <a:ext cx="806505" cy="68423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706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Course Prerequisites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Distributed </a:t>
            </a:r>
            <a:r>
              <a:rPr lang="en-US" dirty="0" smtClean="0"/>
              <a:t>systems</a:t>
            </a:r>
          </a:p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Preferably taken courses in database systems, networking</a:t>
            </a:r>
          </a:p>
          <a:p>
            <a:r>
              <a:rPr lang="en-US" dirty="0" smtClean="0"/>
              <a:t>Developed large software project</a:t>
            </a:r>
          </a:p>
          <a:p>
            <a:pPr lvl="1"/>
            <a:r>
              <a:rPr lang="en-US" dirty="0" smtClean="0"/>
              <a:t>Languages like Java, C++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888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Topics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Consensus and coordination</a:t>
            </a:r>
          </a:p>
          <a:p>
            <a:r>
              <a:rPr lang="en-US" smtClean="0"/>
              <a:t>Distributed data stores</a:t>
            </a:r>
          </a:p>
          <a:p>
            <a:r>
              <a:rPr lang="en-US" smtClean="0"/>
              <a:t>Data parallel frameworks</a:t>
            </a:r>
          </a:p>
          <a:p>
            <a:r>
              <a:rPr lang="en-US" smtClean="0"/>
              <a:t>Scheduling and resource management</a:t>
            </a:r>
          </a:p>
          <a:p>
            <a:r>
              <a:rPr lang="en-US" smtClean="0"/>
              <a:t>Stream processing</a:t>
            </a:r>
          </a:p>
          <a:p>
            <a:r>
              <a:rPr lang="en-US" smtClean="0"/>
              <a:t>Graph processing and mining</a:t>
            </a:r>
          </a:p>
          <a:p>
            <a:r>
              <a:rPr lang="en-US" smtClean="0"/>
              <a:t>Machine learning systems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8898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Format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78060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Class website available from my home page</a:t>
            </a:r>
          </a:p>
          <a:p>
            <a:pPr lvl="1"/>
            <a:r>
              <a:rPr lang="en-US" dirty="0" smtClean="0"/>
              <a:t>http://www.eecg.toronto.edu/~ashvin</a:t>
            </a:r>
          </a:p>
          <a:p>
            <a:r>
              <a:rPr lang="en-US" dirty="0" smtClean="0"/>
              <a:t>Sign up for class by joining class mailing list</a:t>
            </a:r>
          </a:p>
          <a:p>
            <a:pPr lvl="1"/>
            <a:r>
              <a:rPr lang="en-US" dirty="0" smtClean="0"/>
              <a:t>Instructions available from class website</a:t>
            </a:r>
          </a:p>
          <a:p>
            <a:r>
              <a:rPr lang="en-US" dirty="0" smtClean="0"/>
              <a:t>Seminar style course</a:t>
            </a:r>
          </a:p>
          <a:p>
            <a:pPr lvl="1"/>
            <a:r>
              <a:rPr lang="en-US" dirty="0" smtClean="0"/>
              <a:t>Reading before class, </a:t>
            </a:r>
            <a:r>
              <a:rPr lang="en-US" dirty="0"/>
              <a:t>presentation, discussion</a:t>
            </a:r>
            <a:endParaRPr lang="en-US" dirty="0" smtClean="0"/>
          </a:p>
          <a:p>
            <a:r>
              <a:rPr lang="en-US" dirty="0" smtClean="0"/>
              <a:t>No assignments</a:t>
            </a:r>
          </a:p>
          <a:p>
            <a:r>
              <a:rPr lang="en-US" dirty="0" smtClean="0"/>
              <a:t>Project, presentation</a:t>
            </a:r>
          </a:p>
          <a:p>
            <a:r>
              <a:rPr lang="en-US" dirty="0" smtClean="0"/>
              <a:t>No quizzes or final exams</a:t>
            </a:r>
          </a:p>
        </p:txBody>
      </p:sp>
    </p:spTree>
    <p:extLst>
      <p:ext uri="{BB962C8B-B14F-4D97-AF65-F5344CB8AC3E}">
        <p14:creationId xmlns:p14="http://schemas.microsoft.com/office/powerpoint/2010/main" val="2180613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 and Discussion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Advanced</a:t>
            </a:r>
          </a:p>
          <a:p>
            <a:r>
              <a:rPr lang="en-US" dirty="0" smtClean="0"/>
              <a:t>Background in distributed systems, databases</a:t>
            </a:r>
            <a:r>
              <a:rPr lang="en-US" dirty="0"/>
              <a:t>, OS, </a:t>
            </a:r>
            <a:r>
              <a:rPr lang="en-US" dirty="0" smtClean="0"/>
              <a:t>networking</a:t>
            </a:r>
          </a:p>
          <a:p>
            <a:r>
              <a:rPr lang="en-US" dirty="0" smtClean="0"/>
              <a:t>At least 2 papers per week</a:t>
            </a:r>
          </a:p>
          <a:p>
            <a:pPr lvl="1"/>
            <a:r>
              <a:rPr lang="en-US" dirty="0" smtClean="0"/>
              <a:t>Unless marked optional, all papers are required reading</a:t>
            </a:r>
          </a:p>
          <a:p>
            <a:r>
              <a:rPr lang="en-US" dirty="0" smtClean="0"/>
              <a:t>Will take about 4-6 hours per week</a:t>
            </a:r>
          </a:p>
          <a:p>
            <a:r>
              <a:rPr lang="en-US" dirty="0" smtClean="0"/>
              <a:t>Allows discussion in class</a:t>
            </a:r>
          </a:p>
          <a:p>
            <a:r>
              <a:rPr lang="en-US" dirty="0" smtClean="0"/>
              <a:t>It will show if you don't do the reading!</a:t>
            </a:r>
          </a:p>
        </p:txBody>
      </p:sp>
    </p:spTree>
    <p:extLst>
      <p:ext uri="{BB962C8B-B14F-4D97-AF65-F5344CB8AC3E}">
        <p14:creationId xmlns:p14="http://schemas.microsoft.com/office/powerpoint/2010/main" val="1888677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reuse any available slides</a:t>
            </a:r>
          </a:p>
          <a:p>
            <a:r>
              <a:rPr lang="en-US" dirty="0" smtClean="0"/>
              <a:t>Things to think about for your presentation</a:t>
            </a:r>
          </a:p>
          <a:p>
            <a:pPr lvl="1"/>
            <a:r>
              <a:rPr lang="en-US" dirty="0" smtClean="0"/>
              <a:t>What problem does the paper solve?</a:t>
            </a:r>
          </a:p>
          <a:p>
            <a:pPr lvl="2"/>
            <a:r>
              <a:rPr lang="en-US" dirty="0" smtClean="0"/>
              <a:t>Are these real/current problems? Why haven’t they been solved?</a:t>
            </a:r>
          </a:p>
          <a:p>
            <a:pPr lvl="1"/>
            <a:r>
              <a:rPr lang="en-US" dirty="0" smtClean="0"/>
              <a:t>What are the main challenges in solving the problem?</a:t>
            </a:r>
          </a:p>
          <a:p>
            <a:pPr lvl="1"/>
            <a:r>
              <a:rPr lang="en-US" dirty="0" smtClean="0"/>
              <a:t>How do the authors address these challenges?</a:t>
            </a:r>
          </a:p>
          <a:p>
            <a:pPr lvl="1"/>
            <a:r>
              <a:rPr lang="en-US" dirty="0" smtClean="0"/>
              <a:t>What are the main contributions of the paper?</a:t>
            </a:r>
          </a:p>
          <a:p>
            <a:pPr lvl="1"/>
            <a:r>
              <a:rPr lang="en-US" dirty="0" smtClean="0"/>
              <a:t>How do the authors show they have solved the problem?</a:t>
            </a:r>
          </a:p>
          <a:p>
            <a:pPr lvl="1"/>
            <a:r>
              <a:rPr lang="en-US" dirty="0" smtClean="0"/>
              <a:t>What improvements are possible?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0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 discussion, you must prepare five questions</a:t>
            </a:r>
          </a:p>
          <a:p>
            <a:pPr lvl="1"/>
            <a:r>
              <a:rPr lang="en-US" smtClean="0"/>
              <a:t>One slide for each question</a:t>
            </a:r>
          </a:p>
          <a:p>
            <a:pPr lvl="1"/>
            <a:r>
              <a:rPr lang="en-US" smtClean="0"/>
              <a:t>Then one slide for each of  your answers</a:t>
            </a:r>
          </a:p>
          <a:p>
            <a:pPr lvl="1"/>
            <a:r>
              <a:rPr lang="en-US" smtClean="0"/>
              <a:t>That is a total of 10 slides at the end of the presentation</a:t>
            </a:r>
          </a:p>
          <a:p>
            <a:pPr lvl="1"/>
            <a:r>
              <a:rPr lang="en-US" smtClean="0"/>
              <a:t>The order is Q1, A1, Q2, A2,…,Q5, A5</a:t>
            </a:r>
          </a:p>
          <a:p>
            <a:r>
              <a:rPr lang="en-US" smtClean="0"/>
              <a:t>Detailed instructions on website</a:t>
            </a:r>
          </a:p>
          <a:p>
            <a:r>
              <a:rPr lang="en-US" smtClean="0"/>
              <a:t>Please follow carefully</a:t>
            </a:r>
          </a:p>
          <a:p>
            <a:pPr lvl="1"/>
            <a:r>
              <a:rPr lang="en-US" smtClean="0"/>
              <a:t>E.g., make sure you number slides!</a:t>
            </a:r>
          </a:p>
          <a:p>
            <a:pPr lvl="1"/>
            <a:r>
              <a:rPr lang="en-US" smtClean="0"/>
              <a:t>Fonts should be reasonably large (&gt;24)</a:t>
            </a:r>
          </a:p>
          <a:p>
            <a:pPr lvl="1"/>
            <a:r>
              <a:rPr lang="en-US" smtClean="0"/>
              <a:t>Follow this style</a:t>
            </a:r>
          </a:p>
        </p:txBody>
      </p:sp>
    </p:spTree>
    <p:extLst>
      <p:ext uri="{BB962C8B-B14F-4D97-AF65-F5344CB8AC3E}">
        <p14:creationId xmlns:p14="http://schemas.microsoft.com/office/powerpoint/2010/main" val="2383040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Choosing A Paper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First-come, first served</a:t>
            </a:r>
          </a:p>
          <a:p>
            <a:r>
              <a:rPr lang="en-US" smtClean="0"/>
              <a:t>Pick 2 papers you will present from website</a:t>
            </a:r>
          </a:p>
          <a:p>
            <a:r>
              <a:rPr lang="en-US" smtClean="0"/>
              <a:t>Send a message to the group mailing list</a:t>
            </a:r>
          </a:p>
          <a:p>
            <a:r>
              <a:rPr lang="en-US" smtClean="0"/>
              <a:t>Make sure that your choice is not taken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7925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Assignments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There will be no assignments in this course</a:t>
            </a:r>
          </a:p>
        </p:txBody>
      </p:sp>
    </p:spTree>
    <p:extLst>
      <p:ext uri="{BB962C8B-B14F-4D97-AF65-F5344CB8AC3E}">
        <p14:creationId xmlns:p14="http://schemas.microsoft.com/office/powerpoint/2010/main" val="1967833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Choose </a:t>
            </a:r>
            <a:r>
              <a:rPr lang="en-US" dirty="0" smtClean="0"/>
              <a:t>a project based on topics covered</a:t>
            </a:r>
          </a:p>
          <a:p>
            <a:r>
              <a:rPr lang="en-US" dirty="0" smtClean="0"/>
              <a:t>Sample topics will be posted on website</a:t>
            </a:r>
          </a:p>
          <a:p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Implement and evaluate a system</a:t>
            </a:r>
          </a:p>
          <a:p>
            <a:pPr lvl="1"/>
            <a:r>
              <a:rPr lang="en-US" dirty="0" smtClean="0"/>
              <a:t>Evaluate existing system</a:t>
            </a:r>
          </a:p>
          <a:p>
            <a:pPr lvl="1"/>
            <a:r>
              <a:rPr lang="en-US" dirty="0" smtClean="0"/>
              <a:t>Write a research paper</a:t>
            </a:r>
          </a:p>
          <a:p>
            <a:r>
              <a:rPr lang="en-US" dirty="0" smtClean="0"/>
              <a:t>Write up your work</a:t>
            </a:r>
          </a:p>
          <a:p>
            <a:pPr lvl="1"/>
            <a:r>
              <a:rPr lang="en-US" dirty="0" smtClean="0"/>
              <a:t>8-10 pages</a:t>
            </a:r>
          </a:p>
          <a:p>
            <a:r>
              <a:rPr lang="en-US" dirty="0" smtClean="0"/>
              <a:t>Present your work</a:t>
            </a:r>
          </a:p>
        </p:txBody>
      </p:sp>
    </p:spTree>
    <p:extLst>
      <p:ext uri="{BB962C8B-B14F-4D97-AF65-F5344CB8AC3E}">
        <p14:creationId xmlns:p14="http://schemas.microsoft.com/office/powerpoint/2010/main" val="575096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Overview of the course</a:t>
            </a:r>
          </a:p>
          <a:p>
            <a:r>
              <a:rPr lang="en-US" dirty="0" smtClean="0"/>
              <a:t>Class format</a:t>
            </a:r>
          </a:p>
          <a:p>
            <a:r>
              <a:rPr lang="en-US" dirty="0" smtClean="0"/>
              <a:t>Introduction to the course</a:t>
            </a:r>
          </a:p>
        </p:txBody>
      </p:sp>
    </p:spTree>
    <p:extLst>
      <p:ext uri="{BB962C8B-B14F-4D97-AF65-F5344CB8AC3E}">
        <p14:creationId xmlns:p14="http://schemas.microsoft.com/office/powerpoint/2010/main" val="39702855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Grading Policy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Class presentation: 30%</a:t>
            </a:r>
          </a:p>
          <a:p>
            <a:r>
              <a:rPr lang="en-US" smtClean="0"/>
              <a:t>Class project: 50%</a:t>
            </a:r>
          </a:p>
          <a:p>
            <a:pPr lvl="1"/>
            <a:r>
              <a:rPr lang="en-US" smtClean="0"/>
              <a:t>Description: 5%</a:t>
            </a:r>
          </a:p>
          <a:p>
            <a:pPr lvl="1"/>
            <a:r>
              <a:rPr lang="en-US" smtClean="0"/>
              <a:t>Mid-term report: 10%</a:t>
            </a:r>
          </a:p>
          <a:p>
            <a:pPr lvl="1"/>
            <a:r>
              <a:rPr lang="en-US" smtClean="0"/>
              <a:t>Final report: 35%</a:t>
            </a:r>
          </a:p>
          <a:p>
            <a:r>
              <a:rPr lang="en-US" smtClean="0"/>
              <a:t>Class participation: 20%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00326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My Research Background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</a:t>
            </a:r>
            <a:r>
              <a:rPr lang="en-CA" dirty="0" smtClean="0"/>
              <a:t>ystems software</a:t>
            </a:r>
          </a:p>
          <a:p>
            <a:pPr lvl="1"/>
            <a:r>
              <a:rPr lang="en-CA" dirty="0" smtClean="0"/>
              <a:t>Operating systems</a:t>
            </a:r>
          </a:p>
          <a:p>
            <a:pPr lvl="1"/>
            <a:r>
              <a:rPr lang="en-CA" dirty="0"/>
              <a:t>S</a:t>
            </a:r>
            <a:r>
              <a:rPr lang="en-CA" dirty="0" smtClean="0"/>
              <a:t>torage systems</a:t>
            </a:r>
          </a:p>
          <a:p>
            <a:pPr lvl="1"/>
            <a:r>
              <a:rPr lang="en-CA" dirty="0"/>
              <a:t>Dependable </a:t>
            </a:r>
            <a:r>
              <a:rPr lang="en-CA" dirty="0" smtClean="0"/>
              <a:t>systems</a:t>
            </a:r>
          </a:p>
          <a:p>
            <a:pPr lvl="1"/>
            <a:r>
              <a:rPr lang="en-CA" dirty="0" smtClean="0"/>
              <a:t>Distributed systems</a:t>
            </a:r>
          </a:p>
          <a:p>
            <a:r>
              <a:rPr lang="en-CA" dirty="0" smtClean="0"/>
              <a:t>Recent focus</a:t>
            </a:r>
          </a:p>
          <a:p>
            <a:pPr lvl="1"/>
            <a:r>
              <a:rPr lang="en-CA" dirty="0"/>
              <a:t>Distributed storage systems</a:t>
            </a:r>
          </a:p>
          <a:p>
            <a:pPr lvl="1"/>
            <a:r>
              <a:rPr lang="en-CA" dirty="0" smtClean="0"/>
              <a:t>Big data analytics</a:t>
            </a:r>
          </a:p>
          <a:p>
            <a:pPr lvl="1"/>
            <a:r>
              <a:rPr lang="en-CA" dirty="0" smtClean="0"/>
              <a:t>Course reflects this focus</a:t>
            </a:r>
          </a:p>
          <a:p>
            <a:pPr lvl="1"/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75052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Web-Scale Apps?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 that are </a:t>
            </a:r>
            <a:br>
              <a:rPr lang="en-US" dirty="0" smtClean="0"/>
            </a:br>
            <a:r>
              <a:rPr lang="en-US" dirty="0" smtClean="0"/>
              <a:t>hosted in massive-scale </a:t>
            </a:r>
            <a:br>
              <a:rPr lang="en-US" dirty="0" smtClean="0"/>
            </a:br>
            <a:r>
              <a:rPr lang="en-US" dirty="0" smtClean="0"/>
              <a:t>computing infrastructures </a:t>
            </a:r>
            <a:br>
              <a:rPr lang="en-US" dirty="0" smtClean="0"/>
            </a:br>
            <a:r>
              <a:rPr lang="en-US" dirty="0" smtClean="0"/>
              <a:t>such as data centers</a:t>
            </a:r>
          </a:p>
          <a:p>
            <a:r>
              <a:rPr lang="en-US" dirty="0" smtClean="0"/>
              <a:t>Used by millions of </a:t>
            </a:r>
            <a:br>
              <a:rPr lang="en-US" dirty="0" smtClean="0"/>
            </a:br>
            <a:r>
              <a:rPr lang="en-US" dirty="0" smtClean="0"/>
              <a:t>geographically distributed </a:t>
            </a:r>
            <a:br>
              <a:rPr lang="en-US" dirty="0" smtClean="0"/>
            </a:br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Via web browsers, </a:t>
            </a:r>
            <a:br>
              <a:rPr lang="en-US" dirty="0" smtClean="0"/>
            </a:br>
            <a:r>
              <a:rPr lang="en-US" dirty="0" smtClean="0"/>
              <a:t>mobile clients, etc.</a:t>
            </a:r>
          </a:p>
          <a:p>
            <a:r>
              <a:rPr lang="en-US" dirty="0" smtClean="0"/>
              <a:t>Produce, store, consume massive amounts of data</a:t>
            </a:r>
          </a:p>
          <a:p>
            <a:pPr lvl="1"/>
            <a:r>
              <a:rPr lang="en-US" dirty="0" smtClean="0"/>
              <a:t>Scale is hard to comprehend</a:t>
            </a:r>
          </a:p>
          <a:p>
            <a:endParaRPr lang="en-US" dirty="0" smtClean="0"/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7444F1-E904-4FB0-AD8B-902022EFA0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629" b="23260"/>
          <a:stretch/>
        </p:blipFill>
        <p:spPr>
          <a:xfrm>
            <a:off x="5580997" y="1670598"/>
            <a:ext cx="4158750" cy="419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6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of Course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Web-scale applications are large scale systems</a:t>
            </a:r>
          </a:p>
          <a:p>
            <a:pPr lvl="1"/>
            <a:r>
              <a:rPr lang="en-US" dirty="0" smtClean="0"/>
              <a:t>They require massive infrastructure for storing their data and for their computation needs</a:t>
            </a:r>
          </a:p>
          <a:p>
            <a:r>
              <a:rPr lang="en-US" dirty="0" smtClean="0"/>
              <a:t>Course focuses on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nfrastructure needed for web-scale applications</a:t>
            </a:r>
          </a:p>
          <a:p>
            <a:pPr lvl="1"/>
            <a:r>
              <a:rPr lang="en-CA" dirty="0" smtClean="0"/>
              <a:t>Big data computation models and analytics</a:t>
            </a:r>
            <a:endParaRPr lang="en-CA" dirty="0"/>
          </a:p>
          <a:p>
            <a:r>
              <a:rPr lang="en-US" dirty="0"/>
              <a:t>Core </a:t>
            </a:r>
            <a:r>
              <a:rPr lang="en-US" dirty="0" smtClean="0"/>
              <a:t>concerns</a:t>
            </a:r>
          </a:p>
          <a:p>
            <a:pPr lvl="1"/>
            <a:r>
              <a:rPr lang="en-CA" dirty="0"/>
              <a:t>E</a:t>
            </a:r>
            <a:r>
              <a:rPr lang="en-CA" dirty="0" smtClean="0"/>
              <a:t>fficiency</a:t>
            </a:r>
            <a:r>
              <a:rPr lang="en-CA" dirty="0"/>
              <a:t>, scalability, availability, reliability, </a:t>
            </a:r>
            <a:r>
              <a:rPr lang="en-CA" dirty="0" smtClean="0"/>
              <a:t>consistency, programmability, flexibility</a:t>
            </a:r>
            <a:endParaRPr lang="en-CA" dirty="0"/>
          </a:p>
          <a:p>
            <a:pPr lvl="1"/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92942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Key Issues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store data at scale</a:t>
            </a:r>
          </a:p>
          <a:p>
            <a:r>
              <a:rPr lang="en-US" dirty="0"/>
              <a:t>How to serve data with low latency</a:t>
            </a:r>
          </a:p>
          <a:p>
            <a:r>
              <a:rPr lang="en-US" dirty="0" smtClean="0"/>
              <a:t>How to index and analyze data at scale</a:t>
            </a:r>
          </a:p>
          <a:p>
            <a:pPr lvl="1"/>
            <a:r>
              <a:rPr lang="en-US" dirty="0" smtClean="0"/>
              <a:t>Unstructured and structured </a:t>
            </a:r>
            <a:r>
              <a:rPr lang="en-US" dirty="0"/>
              <a:t>data</a:t>
            </a:r>
          </a:p>
          <a:p>
            <a:pPr lvl="1"/>
            <a:r>
              <a:rPr lang="en-US" dirty="0"/>
              <a:t>Streaming data</a:t>
            </a:r>
          </a:p>
          <a:p>
            <a:pPr lvl="1"/>
            <a:r>
              <a:rPr lang="en-US" dirty="0"/>
              <a:t>Graph data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odel training data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291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Course Goals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challenges in designing systems and infrastructure for web-scale applications</a:t>
            </a:r>
          </a:p>
          <a:p>
            <a:r>
              <a:rPr lang="en-US" dirty="0" smtClean="0"/>
              <a:t>Understand the design of data analytics applications</a:t>
            </a:r>
          </a:p>
          <a:p>
            <a:r>
              <a:rPr lang="en-US" dirty="0" smtClean="0"/>
              <a:t>Gain experience with system development with a large software project</a:t>
            </a:r>
          </a:p>
        </p:txBody>
      </p:sp>
    </p:spTree>
    <p:extLst>
      <p:ext uri="{BB962C8B-B14F-4D97-AF65-F5344CB8AC3E}">
        <p14:creationId xmlns:p14="http://schemas.microsoft.com/office/powerpoint/2010/main" val="244463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Relation to Other Courses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ECE1779: Intro to cloud computing teaches you to be a cloud application </a:t>
            </a:r>
            <a:r>
              <a:rPr lang="en-CA" dirty="0" smtClean="0"/>
              <a:t>developer</a:t>
            </a:r>
          </a:p>
          <a:p>
            <a:pPr lvl="1"/>
            <a:r>
              <a:rPr lang="en-CA" dirty="0" smtClean="0"/>
              <a:t>Use Microsoft Azure, Google App Engine, </a:t>
            </a:r>
            <a:r>
              <a:rPr lang="en-CA" dirty="0"/>
              <a:t>Amazon </a:t>
            </a:r>
            <a:r>
              <a:rPr lang="en-CA" dirty="0" smtClean="0"/>
              <a:t>AWS</a:t>
            </a:r>
            <a:r>
              <a:rPr lang="en-CA" dirty="0"/>
              <a:t> </a:t>
            </a:r>
            <a:r>
              <a:rPr lang="en-CA" dirty="0" smtClean="0"/>
              <a:t>Lambda, etc.</a:t>
            </a:r>
          </a:p>
          <a:p>
            <a:pPr lvl="1"/>
            <a:r>
              <a:rPr lang="en-CA" dirty="0" smtClean="0"/>
              <a:t>Lots of jobs available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ECE1724</a:t>
            </a:r>
            <a:r>
              <a:rPr lang="en-CA" dirty="0"/>
              <a:t>: This course teaches you to be the cloud provider’s application </a:t>
            </a:r>
            <a:r>
              <a:rPr lang="en-CA" dirty="0" smtClean="0"/>
              <a:t>developer</a:t>
            </a:r>
          </a:p>
          <a:p>
            <a:pPr lvl="1"/>
            <a:r>
              <a:rPr lang="en-CA" dirty="0" smtClean="0"/>
              <a:t>Understand the design of the provider’s infrastructure</a:t>
            </a:r>
          </a:p>
          <a:p>
            <a:pPr lvl="1"/>
            <a:r>
              <a:rPr lang="en-CA" dirty="0" smtClean="0"/>
              <a:t>Use it to design big </a:t>
            </a:r>
            <a:r>
              <a:rPr lang="en-CA" smtClean="0"/>
              <a:t>data applications</a:t>
            </a:r>
            <a:endParaRPr lang="en-CA" dirty="0" smtClean="0"/>
          </a:p>
          <a:p>
            <a:pPr lvl="1"/>
            <a:r>
              <a:rPr lang="en-CA" dirty="0" smtClean="0"/>
              <a:t>In-demand jobs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09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Industrial Relevance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papers in the reading list are from industry</a:t>
            </a:r>
          </a:p>
          <a:p>
            <a:pPr lvl="1"/>
            <a:r>
              <a:rPr lang="en-US" dirty="0" smtClean="0"/>
              <a:t>GFS, </a:t>
            </a:r>
            <a:r>
              <a:rPr lang="en-US" dirty="0" err="1" smtClean="0"/>
              <a:t>MapReduce</a:t>
            </a:r>
            <a:r>
              <a:rPr lang="en-US" dirty="0" smtClean="0"/>
              <a:t>, </a:t>
            </a:r>
            <a:r>
              <a:rPr lang="en-US" dirty="0" err="1" smtClean="0"/>
              <a:t>Bigtable</a:t>
            </a:r>
            <a:r>
              <a:rPr lang="en-US" dirty="0" smtClean="0"/>
              <a:t>, Borg, Millwheel, </a:t>
            </a:r>
            <a:r>
              <a:rPr lang="en-US" dirty="0" err="1" smtClean="0"/>
              <a:t>Pregel</a:t>
            </a:r>
            <a:r>
              <a:rPr lang="en-US" dirty="0" smtClean="0"/>
              <a:t>, </a:t>
            </a:r>
            <a:r>
              <a:rPr lang="en-US" dirty="0" err="1" smtClean="0"/>
              <a:t>TensorFlow</a:t>
            </a:r>
            <a:r>
              <a:rPr lang="en-US" dirty="0" smtClean="0"/>
              <a:t> (Google)</a:t>
            </a:r>
          </a:p>
          <a:p>
            <a:pPr lvl="1"/>
            <a:r>
              <a:rPr lang="en-US" dirty="0" smtClean="0"/>
              <a:t>Dynamo (Amazon)</a:t>
            </a:r>
          </a:p>
          <a:p>
            <a:pPr lvl="1"/>
            <a:r>
              <a:rPr lang="en-US" dirty="0" smtClean="0"/>
              <a:t>Azure (Microsoft)</a:t>
            </a:r>
          </a:p>
          <a:p>
            <a:pPr lvl="1"/>
            <a:r>
              <a:rPr lang="en-US" dirty="0" smtClean="0"/>
              <a:t>Spark (</a:t>
            </a:r>
            <a:r>
              <a:rPr lang="en-US" dirty="0" err="1" smtClean="0"/>
              <a:t>Databricks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Storm (Twitter)</a:t>
            </a:r>
          </a:p>
          <a:p>
            <a:r>
              <a:rPr lang="en-US" dirty="0" smtClean="0"/>
              <a:t>Similarly for optional reading list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2458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Utopia"/>
        <a:ea typeface=""/>
        <a:cs typeface=""/>
      </a:majorFont>
      <a:minorFont>
        <a:latin typeface="Utop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 Template</Template>
  <TotalTime>4081</TotalTime>
  <Words>710</Words>
  <Application>Microsoft Office PowerPoint</Application>
  <PresentationFormat>Custom</PresentationFormat>
  <Paragraphs>142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Utopia</vt:lpstr>
      <vt:lpstr>Verdana</vt:lpstr>
      <vt:lpstr>Default Design</vt:lpstr>
      <vt:lpstr>Designing Modern  Web-Scale Applications</vt:lpstr>
      <vt:lpstr>Topics</vt:lpstr>
      <vt:lpstr>My Research Background</vt:lpstr>
      <vt:lpstr>What are Web-Scale Apps?</vt:lpstr>
      <vt:lpstr>Focus of Course</vt:lpstr>
      <vt:lpstr>Key Issues</vt:lpstr>
      <vt:lpstr>Course Goals</vt:lpstr>
      <vt:lpstr>Relation to Other Courses</vt:lpstr>
      <vt:lpstr>Industrial Relevance</vt:lpstr>
      <vt:lpstr>Course Prerequisites</vt:lpstr>
      <vt:lpstr>Main Topics</vt:lpstr>
      <vt:lpstr>Class Format</vt:lpstr>
      <vt:lpstr>Overview</vt:lpstr>
      <vt:lpstr>Reading and Discussion</vt:lpstr>
      <vt:lpstr>Presentation</vt:lpstr>
      <vt:lpstr>Discussion</vt:lpstr>
      <vt:lpstr>Choosing A Paper</vt:lpstr>
      <vt:lpstr>Assignments</vt:lpstr>
      <vt:lpstr>Project</vt:lpstr>
      <vt:lpstr>Grading Policy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Topics in Software Engineering:  Dependable Systems</dc:title>
  <dc:creator>Ashvin Goel</dc:creator>
  <cp:lastModifiedBy>Ashvin Goel</cp:lastModifiedBy>
  <cp:revision>234</cp:revision>
  <cp:lastPrinted>1601-01-01T00:00:00Z</cp:lastPrinted>
  <dcterms:created xsi:type="dcterms:W3CDTF">2006-01-08T15:16:40Z</dcterms:created>
  <dcterms:modified xsi:type="dcterms:W3CDTF">2020-01-22T12:44:22Z</dcterms:modified>
</cp:coreProperties>
</file>