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20" r:id="rId2"/>
    <p:sldId id="328" r:id="rId3"/>
    <p:sldId id="334" r:id="rId4"/>
    <p:sldId id="329" r:id="rId5"/>
    <p:sldId id="330" r:id="rId6"/>
    <p:sldId id="391" r:id="rId7"/>
    <p:sldId id="392" r:id="rId8"/>
    <p:sldId id="331" r:id="rId9"/>
    <p:sldId id="355" r:id="rId10"/>
    <p:sldId id="349" r:id="rId11"/>
    <p:sldId id="2510" r:id="rId12"/>
    <p:sldId id="2511" r:id="rId13"/>
    <p:sldId id="2484" r:id="rId14"/>
    <p:sldId id="2512" r:id="rId15"/>
    <p:sldId id="2516" r:id="rId16"/>
    <p:sldId id="2481" r:id="rId17"/>
    <p:sldId id="2521" r:id="rId18"/>
    <p:sldId id="2522" r:id="rId19"/>
    <p:sldId id="2523" r:id="rId20"/>
    <p:sldId id="2524" r:id="rId21"/>
    <p:sldId id="2525" r:id="rId22"/>
    <p:sldId id="2526" r:id="rId23"/>
    <p:sldId id="2527" r:id="rId24"/>
    <p:sldId id="2528" r:id="rId25"/>
    <p:sldId id="2529" r:id="rId26"/>
    <p:sldId id="2530" r:id="rId27"/>
    <p:sldId id="2531" r:id="rId28"/>
    <p:sldId id="2532" r:id="rId29"/>
    <p:sldId id="2534" r:id="rId30"/>
    <p:sldId id="2535" r:id="rId31"/>
    <p:sldId id="2536" r:id="rId32"/>
    <p:sldId id="2537" r:id="rId33"/>
    <p:sldId id="2538" r:id="rId34"/>
    <p:sldId id="2539" r:id="rId35"/>
    <p:sldId id="2540" r:id="rId36"/>
    <p:sldId id="2541" r:id="rId37"/>
    <p:sldId id="2542" r:id="rId38"/>
    <p:sldId id="2543" r:id="rId39"/>
    <p:sldId id="395" r:id="rId40"/>
    <p:sldId id="333" r:id="rId41"/>
    <p:sldId id="398" r:id="rId42"/>
    <p:sldId id="348" r:id="rId43"/>
    <p:sldId id="335" r:id="rId44"/>
    <p:sldId id="388" r:id="rId45"/>
    <p:sldId id="2518"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D1D6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918" autoAdjust="0"/>
  </p:normalViewPr>
  <p:slideViewPr>
    <p:cSldViewPr snapToGrid="0">
      <p:cViewPr varScale="1">
        <p:scale>
          <a:sx n="50" d="100"/>
          <a:sy n="50" d="100"/>
        </p:scale>
        <p:origin x="1263" y="21"/>
      </p:cViewPr>
      <p:guideLst/>
    </p:cSldViewPr>
  </p:slideViewPr>
  <p:notesTextViewPr>
    <p:cViewPr>
      <p:scale>
        <a:sx n="1" d="1"/>
        <a:sy n="1" d="1"/>
      </p:scale>
      <p:origin x="0" y="0"/>
    </p:cViewPr>
  </p:notesTextViewPr>
  <p:notesViewPr>
    <p:cSldViewPr snapToGrid="0">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1/10/2020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txBox="1">
            <a:spLocks noGrp="1" noRot="1" noChangeAspect="1" noChangeArrowheads="1" noTextEdit="1"/>
          </p:cNvSpPr>
          <p:nvPr>
            <p:ph type="sldImg"/>
          </p:nvPr>
        </p:nvSpPr>
        <p:spPr>
          <a:xfrm>
            <a:off x="488950" y="1027113"/>
            <a:ext cx="657860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9" name="Rectangle 2"/>
          <p:cNvSpPr txBox="1">
            <a:spLocks noGrp="1" noChangeArrowheads="1"/>
          </p:cNvSpPr>
          <p:nvPr>
            <p:ph type="body" idx="1"/>
          </p:nvPr>
        </p:nvSpPr>
        <p:spPr>
          <a:xfrm>
            <a:off x="1169988" y="5086350"/>
            <a:ext cx="5222875"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7149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little mu symbol means “micro” as in “micro-services”</a:t>
            </a:r>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630202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E44D50-330C-43EA-8005-1CFC66A2AC80}" type="slidenum">
              <a:rPr lang="en-US" smtClean="0"/>
              <a:pPr>
                <a:defRPr/>
              </a:pPr>
              <a:t>11</a:t>
            </a:fld>
            <a:endParaRPr lang="en-US"/>
          </a:p>
        </p:txBody>
      </p:sp>
    </p:spTree>
    <p:extLst>
      <p:ext uri="{BB962C8B-B14F-4D97-AF65-F5344CB8AC3E}">
        <p14:creationId xmlns:p14="http://schemas.microsoft.com/office/powerpoint/2010/main" val="1743764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E44D50-330C-43EA-8005-1CFC66A2AC80}" type="slidenum">
              <a:rPr lang="en-US" smtClean="0"/>
              <a:pPr>
                <a:defRPr/>
              </a:pPr>
              <a:t>12</a:t>
            </a:fld>
            <a:endParaRPr lang="en-US"/>
          </a:p>
        </p:txBody>
      </p:sp>
    </p:spTree>
    <p:extLst>
      <p:ext uri="{BB962C8B-B14F-4D97-AF65-F5344CB8AC3E}">
        <p14:creationId xmlns:p14="http://schemas.microsoft.com/office/powerpoint/2010/main" val="129015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406400" y="698500"/>
            <a:ext cx="6197600" cy="3486150"/>
          </a:xfrm>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marL="0" marR="0" lvl="1" indent="0" algn="l" defTabSz="881390" rtl="0" eaLnBrk="0" fontAlgn="base" latinLnBrk="0" hangingPunct="0">
              <a:lnSpc>
                <a:spcPct val="100000"/>
              </a:lnSpc>
              <a:spcBef>
                <a:spcPct val="30000"/>
              </a:spcBef>
              <a:spcAft>
                <a:spcPct val="0"/>
              </a:spcAft>
              <a:buClrTx/>
              <a:buSzTx/>
              <a:buFontTx/>
              <a:buNone/>
              <a:tabLst/>
              <a:defRPr/>
            </a:pPr>
            <a:r>
              <a:rPr lang="en-US" sz="3200" dirty="0" smtClean="0"/>
              <a:t>Dots on the circle are </a:t>
            </a:r>
            <a:r>
              <a:rPr lang="en-US" sz="3200" dirty="0" err="1" smtClean="0"/>
              <a:t>microservices</a:t>
            </a:r>
            <a:r>
              <a:rPr lang="en-US" sz="3200" dirty="0" smtClean="0"/>
              <a:t>, links are communication links between the services</a:t>
            </a:r>
          </a:p>
          <a:p>
            <a:pPr marL="0" marR="0" lvl="1" indent="0" algn="l" defTabSz="881390" rtl="0" eaLnBrk="0" fontAlgn="base" latinLnBrk="0" hangingPunct="0">
              <a:lnSpc>
                <a:spcPct val="100000"/>
              </a:lnSpc>
              <a:spcBef>
                <a:spcPct val="30000"/>
              </a:spcBef>
              <a:spcAft>
                <a:spcPct val="0"/>
              </a:spcAft>
              <a:buClrTx/>
              <a:buSzTx/>
              <a:buFontTx/>
              <a:buNone/>
              <a:tabLst/>
              <a:defRPr/>
            </a:pPr>
            <a:endParaRPr lang="en-US" sz="2900" dirty="0">
              <a:latin typeface="Calibri" charset="0"/>
            </a:endParaRPr>
          </a:p>
        </p:txBody>
      </p:sp>
    </p:spTree>
    <p:extLst>
      <p:ext uri="{BB962C8B-B14F-4D97-AF65-F5344CB8AC3E}">
        <p14:creationId xmlns:p14="http://schemas.microsoft.com/office/powerpoint/2010/main" val="432511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Load</a:t>
            </a:r>
            <a:r>
              <a:rPr lang="en-US" baseline="0" dirty="0" smtClean="0"/>
              <a:t> really can vary significantly over different periods and so the need for elasticity is critical, and is perhaps one of the key defining features of cloud computing</a:t>
            </a:r>
            <a:endParaRPr lang="en-CA" dirty="0"/>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2348288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E44D50-330C-43EA-8005-1CFC66A2AC80}" type="slidenum">
              <a:rPr lang="en-US" smtClean="0"/>
              <a:pPr>
                <a:defRPr/>
              </a:pPr>
              <a:t>16</a:t>
            </a:fld>
            <a:endParaRPr lang="en-US"/>
          </a:p>
        </p:txBody>
      </p:sp>
    </p:spTree>
    <p:extLst>
      <p:ext uri="{BB962C8B-B14F-4D97-AF65-F5344CB8AC3E}">
        <p14:creationId xmlns:p14="http://schemas.microsoft.com/office/powerpoint/2010/main" val="2092009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2666292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almost nothing scaled.  Jim studied this and tried to understand root causes.</a:t>
            </a:r>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4162183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with a pencil and paper analysis, he and his colleagues identified a huge issue!  </a:t>
            </a:r>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191939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posed his analysis as an asymptotic cost question, like in an algorithms class where you study complexity.  But here we have more moving parts.</a:t>
            </a:r>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148649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2005 was really the year when scalable database solutions hit their limits.  This happened in all sorts of very horrible ways, if you were working at one of these companies that year.</a:t>
            </a:r>
          </a:p>
          <a:p>
            <a:endParaRPr lang="en-US" dirty="0"/>
          </a:p>
          <a:p>
            <a:r>
              <a:rPr lang="en-US" dirty="0"/>
              <a:t>It wasn’t fun, and it was a pretty direct proof that the things we were sure we knew how to do… just weren’t right.</a:t>
            </a:r>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2791925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starts with clients talking to a database.  There are T transactions that need to run.    They won’t run all at the same time, of course.  Here, three are active.</a:t>
            </a:r>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4122802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there are N servers.  We want to have N x the capacity, so the goal is to scale well and be able to throw more servers at the problem if the system overloads.</a:t>
            </a:r>
          </a:p>
        </p:txBody>
      </p:sp>
      <p:sp>
        <p:nvSpPr>
          <p:cNvPr id="4" name="Slide Number Placeholder 3"/>
          <p:cNvSpPr>
            <a:spLocks noGrp="1"/>
          </p:cNvSpPr>
          <p:nvPr>
            <p:ph type="sldNum" sz="quarter" idx="10"/>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565230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2831847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you see higher and higher rates of transactions banging into each other and either waiting (which can be slow), or deadlocking (which causes a rollback), or in some “optimistic” scenarios, aborting</a:t>
            </a:r>
            <a:r>
              <a:rPr lang="en-US" dirty="0" smtClean="0"/>
              <a:t>.</a:t>
            </a:r>
          </a:p>
          <a:p>
            <a:endParaRPr lang="en-US" dirty="0"/>
          </a:p>
          <a:p>
            <a:r>
              <a:rPr lang="en-US" dirty="0" smtClean="0"/>
              <a:t>The rate of growth of overhead is a polynomial, like the number of servers or the number of transactions raised to an exponent like 2 or 3.</a:t>
            </a:r>
            <a:endParaRPr lang="en-US" dirty="0"/>
          </a:p>
          <a:p>
            <a:endParaRPr lang="en-US" dirty="0"/>
          </a:p>
          <a:p>
            <a:r>
              <a:rPr lang="en-US" dirty="0"/>
              <a:t>Now this may sound very database-specific but in fact the same issues arise in any consistent cloud service because Jim’s model was so general it could apply even if you have never thought about databases in your life!</a:t>
            </a:r>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3349775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they argue for has a ton in common with our key-value  </a:t>
            </a:r>
            <a:r>
              <a:rPr lang="en-US" dirty="0">
                <a:sym typeface="Symbol" panose="05050102010706020507" pitchFamily="18" charset="2"/>
              </a:rPr>
              <a:t>-service story from the other day.  The only real change is that in Lecture 2, we said “replicate to make your shard more reliable” but didn’t say how.</a:t>
            </a:r>
          </a:p>
          <a:p>
            <a:endParaRPr lang="en-US" dirty="0">
              <a:sym typeface="Symbol" panose="05050102010706020507" pitchFamily="18" charset="2"/>
            </a:endParaRPr>
          </a:p>
          <a:p>
            <a:r>
              <a:rPr lang="en-US" dirty="0">
                <a:sym typeface="Symbol" panose="05050102010706020507" pitchFamily="18" charset="2"/>
              </a:rPr>
              <a:t>Jim is arguing for a form of consistent replication in which the replicas definitely follow the identical histories.  There are many terms for this, and we will see some later – state machine replication is perhaps the most general one.</a:t>
            </a:r>
          </a:p>
          <a:p>
            <a:endParaRPr lang="en-US" dirty="0">
              <a:sym typeface="Symbol" panose="05050102010706020507" pitchFamily="18" charset="2"/>
            </a:endParaRPr>
          </a:p>
          <a:p>
            <a:r>
              <a:rPr lang="en-US" dirty="0">
                <a:sym typeface="Symbol" panose="05050102010706020507" pitchFamily="18" charset="2"/>
              </a:rPr>
              <a:t>Transactional databases with replication at a </a:t>
            </a:r>
            <a:r>
              <a:rPr lang="en-US" dirty="0" err="1">
                <a:sym typeface="Symbol" panose="05050102010706020507" pitchFamily="18" charset="2"/>
              </a:rPr>
              <a:t>sharding</a:t>
            </a:r>
            <a:r>
              <a:rPr lang="en-US" dirty="0">
                <a:sym typeface="Symbol" panose="05050102010706020507" pitchFamily="18" charset="2"/>
              </a:rPr>
              <a:t> level work EXACTLY this way.  The terminology may sound different but the ideas are the same.</a:t>
            </a:r>
          </a:p>
          <a:p>
            <a:endParaRPr lang="en-US" dirty="0">
              <a:sym typeface="Symbol" panose="05050102010706020507" pitchFamily="18" charset="2"/>
            </a:endParaRPr>
          </a:p>
          <a:p>
            <a:r>
              <a:rPr lang="en-US" dirty="0">
                <a:sym typeface="Symbol" panose="05050102010706020507" pitchFamily="18" charset="2"/>
              </a:rPr>
              <a:t>But one thing to realize is that in Jim’s world we often have long transactions that do many things and end with a 2-phase commit.  In the cloud, updates that perform just a single operation on a single shard would be far more common, like an event handler fetching some data, modifying it, and writing it back.</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243217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3484365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2767833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come back to this case</a:t>
            </a:r>
            <a:r>
              <a:rPr lang="en-US" baseline="0" dirty="0" smtClean="0"/>
              <a:t> later.</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3938146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look at how companies like Facebook use elastic caching to cache binary large objects: blobs.</a:t>
            </a:r>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1074641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a distributed cache might be implemented.  This example caches data items in a single process (each blue circle is one process on some server), so it won’t tolerate failures: if a single cache element were to get shut down for some reason, we would lose the associated shard – a portion of the cache would go cold.</a:t>
            </a:r>
          </a:p>
          <a:p>
            <a:endParaRPr lang="en-US" dirty="0"/>
          </a:p>
          <a:p>
            <a:r>
              <a:rPr lang="en-US" dirty="0"/>
              <a:t>At FB, even a brief glitch can put back-end services under load spikes, so actually they compute the likely frequency of such events.  Only a few would happen per day.  Yet this is occurring at massive scale, and even a few per day may be enough that you wouldn’t want that frequency of cache failures.</a:t>
            </a:r>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61891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really obvious symptom of overload is that everything got slow.  But meanwhile, people realized that speed is the absolute must-have requirement.</a:t>
            </a:r>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2483408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one possible answer is to replicate the server handling each shard.  Here we have two replicas per shard.  In fact this model is common.  </a:t>
            </a:r>
            <a:r>
              <a:rPr lang="en-US" dirty="0" err="1"/>
              <a:t>Sharding</a:t>
            </a:r>
            <a:r>
              <a:rPr lang="en-US" dirty="0"/>
              <a:t> with two replicas is very common, and sometimes for especially critical data we might have three copies.  Even more would be used if we had a hot spot and wanted to spread the load, but not all key-value </a:t>
            </a:r>
            <a:r>
              <a:rPr lang="en-US" dirty="0" err="1"/>
              <a:t>sharding</a:t>
            </a:r>
            <a:r>
              <a:rPr lang="en-US" dirty="0"/>
              <a:t> solutions have that degree of sophistication.</a:t>
            </a:r>
          </a:p>
          <a:p>
            <a:endParaRPr lang="en-US" dirty="0"/>
          </a:p>
          <a:p>
            <a:r>
              <a:rPr lang="en-US" dirty="0"/>
              <a:t>If the management layer understands the fault-tolerance model and replication pattern, it can avoid shutting down both replicas simultaneously.  So the owners of the FB cache would need to understand the management subsystem and configure it appropriately.  Then their cache implementation would need to include a replication mechanism.</a:t>
            </a:r>
          </a:p>
          <a:p>
            <a:r>
              <a:rPr lang="en-US" dirty="0"/>
              <a:t/>
            </a:r>
            <a:br>
              <a:rPr lang="en-US" dirty="0"/>
            </a:br>
            <a:r>
              <a:rPr lang="en-US" dirty="0"/>
              <a:t>These aren’t such easy steps, which is one reason people tend to use existing  </a:t>
            </a:r>
            <a:r>
              <a:rPr lang="en-US" dirty="0">
                <a:sym typeface="Symbol" panose="05050102010706020507" pitchFamily="18" charset="2"/>
              </a:rPr>
              <a:t>-services rather than casually building their own: they could certainly implement a key-value cache, but would have way more trouble adding all these features needed in really serious deployments.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1638921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question of hashing: In cloud computing, most companies favor SHA-256 (followed by a simple modulus operation) because SHA-256 is fast to compute but also very random looking.  Not all hashing methods are good at really spreading data around in a uniform way.</a:t>
            </a:r>
          </a:p>
          <a:p>
            <a:endParaRPr lang="en-US" dirty="0"/>
          </a:p>
          <a:p>
            <a:r>
              <a:rPr lang="en-US" dirty="0"/>
              <a:t>Even so, people worry about hot spots.  A common mistake is to imagine that random hashing somehow eliminates them, but random fluctuations in placement could cause a hot spot.  Or some key might simply be far more popular than other keys, so that even with an even distribution of items we get a skewed load pattern.</a:t>
            </a:r>
          </a:p>
          <a:p>
            <a:endParaRPr lang="en-US" dirty="0"/>
          </a:p>
          <a:p>
            <a:r>
              <a:rPr lang="en-US" dirty="0"/>
              <a:t>One solution is to have 2N servers but maybe 8N shards, so each server ends up owning 4 “mini-shards”.  This way if some shards host popular keys or something, the odds of being an unlucky server with an unfair load are a bit lower.</a:t>
            </a:r>
          </a:p>
        </p:txBody>
      </p:sp>
      <p:sp>
        <p:nvSpPr>
          <p:cNvPr id="4" name="Slide Number Placeholder 3"/>
          <p:cNvSpPr>
            <a:spLocks noGrp="1"/>
          </p:cNvSpPr>
          <p:nvPr>
            <p:ph type="sldNum" sz="quarter" idx="10"/>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1138849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2984640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Elasticity forces us to think about what happens if the key-value </a:t>
            </a:r>
            <a:r>
              <a:rPr lang="en-US" dirty="0" err="1"/>
              <a:t>sharded</a:t>
            </a:r>
            <a:r>
              <a:rPr lang="en-US" dirty="0"/>
              <a:t> service needs to drop down from say 8 members to 4 or 2, perhaps at night.</a:t>
            </a:r>
          </a:p>
          <a:p>
            <a:endParaRPr lang="en-US" dirty="0"/>
          </a:p>
          <a:p>
            <a:r>
              <a:rPr lang="en-US" dirty="0"/>
              <a:t>This would be useful because the cloud could borrow the machines it frees up for other uses, like </a:t>
            </a:r>
            <a:r>
              <a:rPr lang="en-US" dirty="0" err="1"/>
              <a:t>recomputing</a:t>
            </a:r>
            <a:r>
              <a:rPr lang="en-US" dirty="0"/>
              <a:t> indices or product recommendations.</a:t>
            </a:r>
          </a:p>
        </p:txBody>
      </p:sp>
      <p:sp>
        <p:nvSpPr>
          <p:cNvPr id="4" name="Slide Number Placeholder 3"/>
          <p:cNvSpPr>
            <a:spLocks noGrp="1"/>
          </p:cNvSpPr>
          <p:nvPr>
            <p:ph type="sldNum" sz="quarter" idx="10"/>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3292983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really high-quality  </a:t>
            </a:r>
            <a:r>
              <a:rPr lang="en-US" dirty="0">
                <a:sym typeface="Symbol" panose="05050102010706020507" pitchFamily="18" charset="2"/>
              </a:rPr>
              <a:t>-service cache would understand the elasticity event and would make deliberate choices of which cached items to retain in the new set of shards.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1732287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your program wants to do a “get” operation.  Fine, a library implements it. But how does the library realize we just changed the server membership and </a:t>
            </a:r>
            <a:r>
              <a:rPr lang="en-US" dirty="0" err="1"/>
              <a:t>sharding</a:t>
            </a:r>
            <a:r>
              <a:rPr lang="en-US" dirty="0"/>
              <a:t> rule?</a:t>
            </a:r>
          </a:p>
          <a:p>
            <a:endParaRPr lang="en-US" dirty="0"/>
          </a:p>
          <a:p>
            <a:r>
              <a:rPr lang="en-US" dirty="0"/>
              <a:t>Systems like Azure and AWS use a service called Zookeeper for this.</a:t>
            </a:r>
          </a:p>
          <a:p>
            <a:r>
              <a:rPr lang="en-US" dirty="0"/>
              <a:t/>
            </a:r>
            <a:br>
              <a:rPr lang="en-US" dirty="0"/>
            </a:br>
            <a:r>
              <a:rPr lang="en-US" dirty="0"/>
              <a:t>We will learn about Zookeeper later but it would hold a file containing the  </a:t>
            </a:r>
            <a:r>
              <a:rPr lang="en-US" dirty="0">
                <a:sym typeface="Symbol" panose="05050102010706020507" pitchFamily="18" charset="2"/>
              </a:rPr>
              <a:t>-service members and also the policy.  When changing the list, it would automatically notify current applications using the policy, and they would reread the list.</a:t>
            </a:r>
          </a:p>
          <a:p>
            <a:r>
              <a:rPr lang="en-US" dirty="0">
                <a:sym typeface="Symbol" panose="05050102010706020507" pitchFamily="18" charset="2"/>
              </a:rPr>
              <a:t/>
            </a:r>
            <a:br>
              <a:rPr lang="en-US" dirty="0">
                <a:sym typeface="Symbol" panose="05050102010706020507" pitchFamily="18" charset="2"/>
              </a:rPr>
            </a:br>
            <a:r>
              <a:rPr lang="en-US" dirty="0">
                <a:sym typeface="Symbol" panose="05050102010706020507" pitchFamily="18" charset="2"/>
              </a:rPr>
              <a:t>Things like this make the </a:t>
            </a:r>
            <a:r>
              <a:rPr lang="en-US" dirty="0"/>
              <a:t> </a:t>
            </a:r>
            <a:r>
              <a:rPr lang="en-US" dirty="0">
                <a:sym typeface="Symbol" panose="05050102010706020507" pitchFamily="18" charset="2"/>
              </a:rPr>
              <a:t>-service harder to implement, but more effective in real production use.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15756408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and put work as you would expect.</a:t>
            </a:r>
          </a:p>
          <a:p>
            <a:endParaRPr lang="en-US" dirty="0"/>
          </a:p>
          <a:p>
            <a:r>
              <a:rPr lang="en-US" dirty="0"/>
              <a:t>The watch API will notify you if an item is updated.  Maybe not so useful for a blob service, but in other situations watch can be very valuable.</a:t>
            </a:r>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2294347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1868400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17029" cy="3600450"/>
          </a:xfrm>
        </p:spPr>
        <p:txBody>
          <a:bodyPr/>
          <a:lstStyle/>
          <a:p>
            <a:r>
              <a:rPr lang="en-US" dirty="0"/>
              <a:t>Eric recently retired but was a leader in rejecting prior assumptions early in the cloud period.  His view (and he was right) was that too much of distributed computing was dominated by theory people who missed the real message, back in 2005.   </a:t>
            </a:r>
            <a:r>
              <a:rPr lang="en-US" i="1" dirty="0"/>
              <a:t>And that real message was about speed.</a:t>
            </a:r>
          </a:p>
          <a:p>
            <a:endParaRPr lang="en-US" dirty="0"/>
          </a:p>
          <a:p>
            <a:r>
              <a:rPr lang="en-US" dirty="0"/>
              <a:t>So he proposed a theory of his own: a theory that “consistency is incompatible with speed”.  His theory is not really valid, if carefully studied using formal methods.  Yet even if it wasn’t always true, CAP is a great rule of thumb.</a:t>
            </a:r>
          </a:p>
          <a:p>
            <a:endParaRPr lang="en-US" dirty="0"/>
          </a:p>
          <a:p>
            <a:r>
              <a:rPr lang="en-US" dirty="0"/>
              <a:t>Basically, he said to cache everything and to accept weaker forms of consistency.  This is not what you learn in a </a:t>
            </a:r>
            <a:r>
              <a:rPr lang="en-US" dirty="0" err="1"/>
              <a:t>ugrad</a:t>
            </a:r>
            <a:r>
              <a:rPr lang="en-US" dirty="0"/>
              <a:t> DB course.  But his point was that if this is your goal, you often can build correct and very fast solutions that use cached data and that are behaving sensibly even if that data might be stale.  As such, the end-users won’t feel as if the cloud has broken in any sense.  Eric’s folk theorem opened people’s eyes to this truth.  </a:t>
            </a:r>
          </a:p>
        </p:txBody>
      </p:sp>
      <p:sp>
        <p:nvSpPr>
          <p:cNvPr id="4" name="Slide Number Placeholder 3"/>
          <p:cNvSpPr>
            <a:spLocks noGrp="1"/>
          </p:cNvSpPr>
          <p:nvPr>
            <p:ph type="sldNum" sz="quarter" idx="10"/>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2433467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Later we will look closely at C and will discover that we can have consistency with high performance, but that it demands a whole different style of application design.</a:t>
            </a:r>
          </a:p>
        </p:txBody>
      </p:sp>
      <p:sp>
        <p:nvSpPr>
          <p:cNvPr id="4" name="Slide Number Placeholder 3"/>
          <p:cNvSpPr>
            <a:spLocks noGrp="1"/>
          </p:cNvSpPr>
          <p:nvPr>
            <p:ph type="sldNum" sz="quarter" idx="10"/>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121586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Led to a reinvention of the cloud.  Amazon was first to do this right, and it made Jeff Bezos the wealthiest man in the world.</a:t>
            </a:r>
          </a:p>
          <a:p>
            <a:r>
              <a:rPr lang="en-US" dirty="0"/>
              <a:t/>
            </a:r>
            <a:br>
              <a:rPr lang="en-US" dirty="0"/>
            </a:br>
            <a:r>
              <a:rPr lang="en-US" dirty="0"/>
              <a:t>The list is just a few things that mattered.</a:t>
            </a:r>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1844497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smtClean="0">
                <a:solidFill>
                  <a:schemeClr val="tx1"/>
                </a:solidFill>
                <a:effectLst/>
                <a:latin typeface="+mn-lt"/>
                <a:ea typeface="+mn-ea"/>
                <a:cs typeface="+mn-cs"/>
              </a:rPr>
              <a:t>Basic</a:t>
            </a:r>
            <a:r>
              <a:rPr lang="en-CA" sz="1200" b="0" i="0" kern="1200" dirty="0" smtClean="0">
                <a:solidFill>
                  <a:schemeClr val="tx1"/>
                </a:solidFill>
                <a:effectLst/>
                <a:latin typeface="+mn-lt"/>
                <a:ea typeface="+mn-ea"/>
                <a:cs typeface="+mn-cs"/>
              </a:rPr>
              <a:t> availability implies continuous system availability despite network failures </a:t>
            </a:r>
            <a:r>
              <a:rPr lang="en-CA" sz="1200" b="1" i="0" kern="1200" dirty="0" smtClean="0">
                <a:solidFill>
                  <a:schemeClr val="tx1"/>
                </a:solidFill>
                <a:effectLst/>
                <a:latin typeface="+mn-lt"/>
                <a:ea typeface="+mn-ea"/>
                <a:cs typeface="+mn-cs"/>
              </a:rPr>
              <a:t>and</a:t>
            </a:r>
            <a:r>
              <a:rPr lang="en-CA" sz="1200" b="0" i="0" kern="1200" dirty="0" smtClean="0">
                <a:solidFill>
                  <a:schemeClr val="tx1"/>
                </a:solidFill>
                <a:effectLst/>
                <a:latin typeface="+mn-lt"/>
                <a:ea typeface="+mn-ea"/>
                <a:cs typeface="+mn-cs"/>
              </a:rPr>
              <a:t> tolerance to temporary in</a:t>
            </a:r>
            <a:r>
              <a:rPr lang="en-CA" sz="1200" b="1" i="0" kern="1200" dirty="0" smtClean="0">
                <a:solidFill>
                  <a:schemeClr val="tx1"/>
                </a:solidFill>
                <a:effectLst/>
                <a:latin typeface="+mn-lt"/>
                <a:ea typeface="+mn-ea"/>
                <a:cs typeface="+mn-cs"/>
              </a:rPr>
              <a:t>consistency</a:t>
            </a:r>
            <a:r>
              <a:rPr lang="en-CA" sz="1200" b="0" i="0" kern="1200" dirty="0" smtClean="0">
                <a:solidFill>
                  <a:schemeClr val="tx1"/>
                </a:solidFill>
                <a:effectLst/>
                <a:latin typeface="+mn-lt"/>
                <a:ea typeface="+mn-ea"/>
                <a:cs typeface="+mn-cs"/>
              </a:rPr>
              <a:t>. </a:t>
            </a:r>
            <a:r>
              <a:rPr lang="en-CA" sz="1200" b="1" i="0" kern="1200" dirty="0" smtClean="0">
                <a:solidFill>
                  <a:schemeClr val="tx1"/>
                </a:solidFill>
                <a:effectLst/>
                <a:latin typeface="+mn-lt"/>
                <a:ea typeface="+mn-ea"/>
                <a:cs typeface="+mn-cs"/>
              </a:rPr>
              <a:t>Eventual consistency</a:t>
            </a:r>
            <a:r>
              <a:rPr lang="en-CA" sz="1200" b="0" i="0" kern="1200" dirty="0" smtClean="0">
                <a:solidFill>
                  <a:schemeClr val="tx1"/>
                </a:solidFill>
                <a:effectLst/>
                <a:latin typeface="+mn-lt"/>
                <a:ea typeface="+mn-ea"/>
                <a:cs typeface="+mn-cs"/>
              </a:rPr>
              <a:t> means that if no further updates are made to a given updated data</a:t>
            </a:r>
            <a:r>
              <a:rPr lang="en-CA" sz="1200" b="1" i="0" kern="1200" dirty="0" smtClean="0">
                <a:solidFill>
                  <a:schemeClr val="tx1"/>
                </a:solidFill>
                <a:effectLst/>
                <a:latin typeface="+mn-lt"/>
                <a:ea typeface="+mn-ea"/>
                <a:cs typeface="+mn-cs"/>
              </a:rPr>
              <a:t>base</a:t>
            </a:r>
            <a:r>
              <a:rPr lang="en-CA" sz="1200" b="0" i="0" kern="1200" dirty="0" smtClean="0">
                <a:solidFill>
                  <a:schemeClr val="tx1"/>
                </a:solidFill>
                <a:effectLst/>
                <a:latin typeface="+mn-lt"/>
                <a:ea typeface="+mn-ea"/>
                <a:cs typeface="+mn-cs"/>
              </a:rPr>
              <a:t> item for long enough period of time , all users will eventually see the same value for the updated item. </a:t>
            </a:r>
            <a:r>
              <a:rPr lang="en-CA" sz="1200" b="1" i="0" kern="1200" dirty="0" smtClean="0">
                <a:solidFill>
                  <a:schemeClr val="tx1"/>
                </a:solidFill>
                <a:effectLst/>
                <a:latin typeface="+mn-lt"/>
                <a:ea typeface="+mn-ea"/>
                <a:cs typeface="+mn-cs"/>
              </a:rPr>
              <a:t>Soft state</a:t>
            </a:r>
            <a:r>
              <a:rPr lang="en-CA" sz="1200" b="0" i="0" kern="1200" dirty="0" smtClean="0">
                <a:solidFill>
                  <a:schemeClr val="tx1"/>
                </a:solidFill>
                <a:effectLst/>
                <a:latin typeface="+mn-lt"/>
                <a:ea typeface="+mn-ea"/>
                <a:cs typeface="+mn-cs"/>
              </a:rPr>
              <a:t> refers to </a:t>
            </a:r>
            <a:r>
              <a:rPr lang="en-CA" sz="1200" b="1" i="0" kern="1200" dirty="0" smtClean="0">
                <a:solidFill>
                  <a:schemeClr val="tx1"/>
                </a:solidFill>
                <a:effectLst/>
                <a:latin typeface="+mn-lt"/>
                <a:ea typeface="+mn-ea"/>
                <a:cs typeface="+mn-cs"/>
              </a:rPr>
              <a:t>state</a:t>
            </a:r>
            <a:r>
              <a:rPr lang="en-CA" sz="1200" b="0" i="0" kern="1200" dirty="0" smtClean="0">
                <a:solidFill>
                  <a:schemeClr val="tx1"/>
                </a:solidFill>
                <a:effectLst/>
                <a:latin typeface="+mn-lt"/>
                <a:ea typeface="+mn-ea"/>
                <a:cs typeface="+mn-cs"/>
              </a:rPr>
              <a:t> change that may happen without input due</a:t>
            </a:r>
            <a:r>
              <a:rPr lang="en-CA" sz="1200" b="0" i="0" kern="1200" baseline="0" dirty="0" smtClean="0">
                <a:solidFill>
                  <a:schemeClr val="tx1"/>
                </a:solidFill>
                <a:effectLst/>
                <a:latin typeface="+mn-lt"/>
                <a:ea typeface="+mn-ea"/>
                <a:cs typeface="+mn-cs"/>
              </a:rPr>
              <a:t> to </a:t>
            </a:r>
            <a:r>
              <a:rPr lang="en-CA" sz="1200" b="1" i="0" kern="1200" dirty="0" smtClean="0">
                <a:solidFill>
                  <a:schemeClr val="tx1"/>
                </a:solidFill>
                <a:effectLst/>
                <a:latin typeface="+mn-lt"/>
                <a:ea typeface="+mn-ea"/>
                <a:cs typeface="+mn-cs"/>
              </a:rPr>
              <a:t>eventual consistency.</a:t>
            </a:r>
          </a:p>
          <a:p>
            <a:endParaRPr lang="en-CA" sz="1200" b="1" i="0" kern="1200" dirty="0" smtClean="0">
              <a:solidFill>
                <a:schemeClr val="tx1"/>
              </a:solidFill>
              <a:effectLst/>
              <a:latin typeface="+mn-lt"/>
              <a:ea typeface="+mn-ea"/>
              <a:cs typeface="+mn-cs"/>
            </a:endParaRPr>
          </a:p>
          <a:p>
            <a:r>
              <a:rPr lang="en-US" dirty="0" smtClean="0"/>
              <a:t>As </a:t>
            </a:r>
            <a:r>
              <a:rPr lang="en-US" dirty="0"/>
              <a:t>for CAP, people still need guidance.</a:t>
            </a:r>
          </a:p>
          <a:p>
            <a:r>
              <a:rPr lang="en-US" dirty="0"/>
              <a:t/>
            </a:r>
            <a:br>
              <a:rPr lang="en-US" dirty="0"/>
            </a:br>
            <a:r>
              <a:rPr lang="en-US" dirty="0"/>
              <a:t>Did you ever learn about software design templates, for Java?</a:t>
            </a:r>
            <a:br>
              <a:rPr lang="en-US" dirty="0"/>
            </a:br>
            <a:r>
              <a:rPr lang="en-US" dirty="0"/>
              <a:t/>
            </a:r>
            <a:br>
              <a:rPr lang="en-US" dirty="0"/>
            </a:br>
            <a:r>
              <a:rPr lang="en-US" dirty="0"/>
              <a:t>BASE is similar in style: a set of rules for leading you to CAP-based solutions for the cloud (but not the </a:t>
            </a:r>
            <a:r>
              <a:rPr lang="en-US" dirty="0" err="1"/>
              <a:t>IoT</a:t>
            </a:r>
            <a:r>
              <a:rPr lang="en-US" dirty="0"/>
              <a:t> cloud: this is the e-commerce web site kind of cloud) in which things just work well even though caches full of stale data are used whenever possible.</a:t>
            </a:r>
          </a:p>
          <a:p>
            <a:r>
              <a:rPr lang="en-US" dirty="0"/>
              <a:t/>
            </a:r>
            <a:br>
              <a:rPr lang="en-US" dirty="0"/>
            </a:br>
            <a:r>
              <a:rPr lang="en-US" dirty="0"/>
              <a:t>As an example, BASE would help you realize that product photos rarely change, so you can probably cache photos of products and not check for staleness and just let them expire “naturally”, or maybe after six weeks.  Sure, sometimes a product photo </a:t>
            </a:r>
            <a:r>
              <a:rPr lang="en-US" i="1" dirty="0"/>
              <a:t>does </a:t>
            </a:r>
            <a:r>
              <a:rPr lang="en-US" dirty="0"/>
              <a:t>change and you are showing the old model.  But you avoid all that cache refresh traffic and in the big picture, that wins a lot, and the staleness rarely bites back.</a:t>
            </a:r>
          </a:p>
          <a:p>
            <a:endParaRPr lang="en-US" dirty="0"/>
          </a:p>
          <a:p>
            <a:r>
              <a:rPr lang="en-US" dirty="0"/>
              <a:t>Anyhow, BASE doesn’t say to </a:t>
            </a:r>
            <a:r>
              <a:rPr lang="en-US" i="1" dirty="0"/>
              <a:t>always use stale caches.</a:t>
            </a:r>
            <a:r>
              <a:rPr lang="en-US" dirty="0"/>
              <a:t>  It says </a:t>
            </a:r>
            <a:r>
              <a:rPr lang="en-US" i="1" dirty="0"/>
              <a:t>think about whether you really need cache coherent data at this point, and don’t ask for it if you don’t need it.”</a:t>
            </a:r>
            <a:r>
              <a:rPr lang="en-US" dirty="0"/>
              <a:t>  BASE is a step-by-step methodology with steps like that, for building correct code that minimizes its use of locking or coherent caching or other consistency mechanisms.</a:t>
            </a:r>
          </a:p>
        </p:txBody>
      </p:sp>
      <p:sp>
        <p:nvSpPr>
          <p:cNvPr id="4" name="Slide Number Placeholder 3"/>
          <p:cNvSpPr>
            <a:spLocks noGrp="1"/>
          </p:cNvSpPr>
          <p:nvPr>
            <p:ph type="sldNum" sz="quarter" idx="10"/>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4047090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is that </a:t>
            </a:r>
            <a:r>
              <a:rPr lang="en-US" dirty="0" err="1"/>
              <a:t>IoT</a:t>
            </a:r>
            <a:r>
              <a:rPr lang="en-US" dirty="0"/>
              <a:t> may need much more consistency!</a:t>
            </a:r>
          </a:p>
        </p:txBody>
      </p:sp>
      <p:sp>
        <p:nvSpPr>
          <p:cNvPr id="4" name="Slide Number Placeholder 3"/>
          <p:cNvSpPr>
            <a:spLocks noGrp="1"/>
          </p:cNvSpPr>
          <p:nvPr>
            <p:ph type="sldNum" sz="quarter" idx="10"/>
          </p:nvPr>
        </p:nvSpPr>
        <p:spPr/>
        <p:txBody>
          <a:bodyPr/>
          <a:lstStyle/>
          <a:p>
            <a:fld id="{DACDC88A-CD66-4609-884B-39722DAC333B}" type="slidenum">
              <a:rPr lang="en-US" smtClean="0"/>
              <a:t>44</a:t>
            </a:fld>
            <a:endParaRPr lang="en-US"/>
          </a:p>
        </p:txBody>
      </p:sp>
    </p:spTree>
    <p:extLst>
      <p:ext uri="{BB962C8B-B14F-4D97-AF65-F5344CB8AC3E}">
        <p14:creationId xmlns:p14="http://schemas.microsoft.com/office/powerpoint/2010/main" val="2887367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txBox="1">
            <a:spLocks noGrp="1" noRot="1" noChangeAspect="1" noChangeArrowheads="1" noTextEdit="1"/>
          </p:cNvSpPr>
          <p:nvPr>
            <p:ph type="sldImg"/>
          </p:nvPr>
        </p:nvSpPr>
        <p:spPr>
          <a:xfrm>
            <a:off x="488950" y="1027113"/>
            <a:ext cx="657860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5" name="Rectangle 2"/>
          <p:cNvSpPr txBox="1">
            <a:spLocks noGrp="1" noChangeArrowheads="1"/>
          </p:cNvSpPr>
          <p:nvPr>
            <p:ph type="body" idx="1"/>
          </p:nvPr>
        </p:nvSpPr>
        <p:spPr>
          <a:xfrm>
            <a:off x="1169988" y="5086350"/>
            <a:ext cx="5222875"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extLst>
      <p:ext uri="{BB962C8B-B14F-4D97-AF65-F5344CB8AC3E}">
        <p14:creationId xmlns:p14="http://schemas.microsoft.com/office/powerpoint/2010/main" val="14293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Oracle used to sell us systems like this.  They are called “three tier” but this picture combines tiers 1 and 2 (tier 1 is the web page server, tier 2 is SQL.  Tier 3 is the database itself, shown on the right.  In effect tier 2 is a library used by tier 1)</a:t>
            </a:r>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406490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using eCommerce web sites were a tiny bit happier once their service at least came from a nearby data center.  So there was pressure to have a lot of websites spread close to the concentrations of users.  Companies like Amazon were snapping up warehouses and building like crazy.</a:t>
            </a:r>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270759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advantage of </a:t>
            </a:r>
            <a:r>
              <a:rPr lang="en-US" dirty="0" err="1"/>
              <a:t>georeplication</a:t>
            </a:r>
            <a:r>
              <a:rPr lang="en-US" dirty="0"/>
              <a:t> is that you have fallback options if your local system is overloaded or something is faulty.  Fewer timeout issues….</a:t>
            </a:r>
          </a:p>
          <a:p>
            <a:endParaRPr lang="en-US" dirty="0"/>
          </a:p>
          <a:p>
            <a:r>
              <a:rPr lang="en-US" dirty="0"/>
              <a:t>But meanwhile the number of people accessing these sites was also soaring, so even as they solved one kind of problem they just saw a next one.</a:t>
            </a:r>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250475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Amazon was first to move to a “micro services” model in which the initial goal was just to be as parallel as possible.</a:t>
            </a:r>
          </a:p>
          <a:p>
            <a:endParaRPr lang="en-US" dirty="0"/>
          </a:p>
          <a:p>
            <a:r>
              <a:rPr lang="en-US" dirty="0"/>
              <a:t>By now, in 2018, the model is more baked in and has additional interesting aspects, such as use of very specialized hardware accelerators to make these </a:t>
            </a:r>
            <a:r>
              <a:rPr lang="en-US" dirty="0" err="1"/>
              <a:t>microservices</a:t>
            </a:r>
            <a:r>
              <a:rPr lang="en-US" dirty="0"/>
              <a:t> ultra cost-effective and fast.  So what started as just a way to do things in parallel gradually expanded into a whole new way of computing with mixtures of hardware and software.</a:t>
            </a:r>
          </a:p>
          <a:p>
            <a:endParaRPr lang="en-US" dirty="0"/>
          </a:p>
          <a:p>
            <a:r>
              <a:rPr lang="en-US" dirty="0"/>
              <a:t>And of course, big, big, big precomputed databases and indices and other stuff to give us a performance boost by just “looking up the answer” because the cloud anticipated the question and figured out today’s answer a few hours ago…</a:t>
            </a:r>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3586678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layers but we tend to just talk about tiers 1, 2 and the back end.  It would be confusing to have some concept of precisely what tier 13 should mean.</a:t>
            </a:r>
          </a:p>
          <a:p>
            <a:endParaRPr lang="en-US" dirty="0"/>
          </a:p>
          <a:p>
            <a:r>
              <a:rPr lang="en-US" dirty="0"/>
              <a:t>Honestly, this tier thing is fading and not a good term to use.  But everyone agrees that tier 1 is the outermost layer of the actual datacenter.</a:t>
            </a:r>
          </a:p>
          <a:p>
            <a:endParaRPr lang="en-US" dirty="0"/>
          </a:p>
          <a:p>
            <a:r>
              <a:rPr lang="en-US" dirty="0"/>
              <a:t>“Cloud edge” is the new confusing term.  Nobody agrees on whether this is outside the cloud entirely (like sensors), or a point of presence cloud (like a little cluster of machines near those sensors), or just a new name for tier 1.</a:t>
            </a:r>
          </a:p>
          <a:p>
            <a:endParaRPr lang="en-US" dirty="0"/>
          </a:p>
          <a:p>
            <a:r>
              <a:rPr lang="en-US" dirty="0"/>
              <a:t>In Azure the edge tends to be “outside” the data center, but is still a cluster running Microsoft-supplied software (like when you run Windows on your laptop).  Azure </a:t>
            </a:r>
            <a:r>
              <a:rPr lang="en-US" dirty="0" err="1"/>
              <a:t>IoT</a:t>
            </a:r>
            <a:r>
              <a:rPr lang="en-US" dirty="0"/>
              <a:t> Edge would run on your cluster, but in your home or office or farm, or in a truck your company drives to its customer sites.</a:t>
            </a:r>
          </a:p>
          <a:p>
            <a:endParaRPr lang="en-US" dirty="0"/>
          </a:p>
          <a:p>
            <a:r>
              <a:rPr lang="en-US" dirty="0"/>
              <a:t>Then Azure uses the term “Azure Intelligent </a:t>
            </a:r>
            <a:r>
              <a:rPr lang="en-US" dirty="0" err="1"/>
              <a:t>IoT</a:t>
            </a:r>
            <a:r>
              <a:rPr lang="en-US" dirty="0"/>
              <a:t> Edge” for the new tier 1, which contains services like the key-value storage mentioned here.</a:t>
            </a:r>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1386147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a:xfrm>
            <a:off x="1024129" y="6470704"/>
            <a:ext cx="2154143" cy="274320"/>
          </a:xfrm>
          <a:prstGeom prst="rect">
            <a:avLst/>
          </a:prstGeom>
        </p:spPr>
        <p:txBody>
          <a:bodyPr/>
          <a:lstStyle>
            <a:lvl1pPr algn="l">
              <a:defRPr/>
            </a:lvl1pPr>
          </a:lstStyle>
          <a:p>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r>
              <a:rPr lang="en-US" smtClean="0"/>
              <a:t>http://www.cs.cornell.edu/courses/cs5412/2019sp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29" y="6470704"/>
            <a:ext cx="2154143" cy="274320"/>
          </a:xfrm>
          <a:prstGeom prst="rect">
            <a:avLst/>
          </a:prstGeom>
        </p:spPr>
        <p:txBody>
          <a:bodyPr/>
          <a:lstStyle/>
          <a:p>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r>
              <a:rPr lang="en-US" smtClean="0"/>
              <a:t>http://www.cs.cornell.edu/courses/cs5412/2019sp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29" y="6470704"/>
            <a:ext cx="2154143" cy="274320"/>
          </a:xfrm>
          <a:prstGeom prst="rect">
            <a:avLst/>
          </a:prstGeom>
        </p:spPr>
        <p:txBody>
          <a:bodyPr/>
          <a:lstStyle/>
          <a:p>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r>
              <a:rPr lang="en-US" smtClean="0"/>
              <a:t>http://www.cs.cornell.edu/courses/cs5412/2019sp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376212" y="6400800"/>
            <a:ext cx="705970" cy="344224"/>
          </a:xfrm>
        </p:spPr>
        <p:txBody>
          <a:bodyPr/>
          <a:lstStyle>
            <a:lvl1pPr>
              <a:defRPr sz="2000"/>
            </a:lvl1pPr>
          </a:lstStyle>
          <a:p>
            <a:fld id="{3C974458-8A97-4835-BF79-1FB6D7856C21}" type="slidenum">
              <a:rPr lang="en-US" smtClean="0"/>
              <a:pPr/>
              <a:t>‹#›</a:t>
            </a:fld>
            <a:endParaRPr lang="en-US" dirty="0"/>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24129" y="6470704"/>
            <a:ext cx="2154143" cy="274320"/>
          </a:xfrm>
          <a:prstGeom prst="rect">
            <a:avLst/>
          </a:prstGeom>
        </p:spPr>
        <p:txBody>
          <a:bodyPr/>
          <a:lstStyle/>
          <a:p>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r>
              <a:rPr lang="en-US" smtClean="0"/>
              <a:t>http://www.cs.cornell.edu/courses/cs5412/2019sp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24129" y="6470704"/>
            <a:ext cx="2154143" cy="274320"/>
          </a:xfrm>
          <a:prstGeom prst="rect">
            <a:avLst/>
          </a:prstGeom>
        </p:spPr>
        <p:txBody>
          <a:bodyPr/>
          <a:lstStyle/>
          <a:p>
            <a:endParaRPr lang="en-US"/>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r>
              <a:rPr lang="en-US" smtClean="0"/>
              <a:t>http://www.cs.cornell.edu/courses/cs5412/2019sp</a:t>
            </a:r>
            <a:endParaRPr lang="en-US"/>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24129" y="6470704"/>
            <a:ext cx="2154143" cy="274320"/>
          </a:xfrm>
          <a:prstGeom prst="rect">
            <a:avLst/>
          </a:prstGeom>
        </p:spPr>
        <p:txBody>
          <a:bodyPr/>
          <a:lstStyle/>
          <a:p>
            <a:endParaRPr lang="en-US"/>
          </a:p>
        </p:txBody>
      </p:sp>
      <p:sp>
        <p:nvSpPr>
          <p:cNvPr id="8" name="Footer Placeholder 7"/>
          <p:cNvSpPr>
            <a:spLocks noGrp="1"/>
          </p:cNvSpPr>
          <p:nvPr>
            <p:ph type="ftr" sz="quarter" idx="11"/>
          </p:nvPr>
        </p:nvSpPr>
        <p:spPr>
          <a:xfrm>
            <a:off x="4842932" y="6470704"/>
            <a:ext cx="5901459" cy="274320"/>
          </a:xfrm>
          <a:prstGeom prst="rect">
            <a:avLst/>
          </a:prstGeom>
        </p:spPr>
        <p:txBody>
          <a:bodyPr/>
          <a:lstStyle/>
          <a:p>
            <a:r>
              <a:rPr lang="en-US" smtClean="0"/>
              <a:t>http://www.cs.cornell.edu/courses/cs5412/2019sp</a:t>
            </a:r>
            <a:endParaRPr lang="en-US"/>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a:xfrm>
            <a:off x="1024129" y="6470704"/>
            <a:ext cx="2154143" cy="274320"/>
          </a:xfrm>
          <a:prstGeom prst="rect">
            <a:avLst/>
          </a:prstGeom>
        </p:spPr>
        <p:txBody>
          <a:bodyPr/>
          <a:lstStyle/>
          <a:p>
            <a:endParaRPr lang="en-US"/>
          </a:p>
        </p:txBody>
      </p:sp>
      <p:sp>
        <p:nvSpPr>
          <p:cNvPr id="4" name="Footer Placeholder 3"/>
          <p:cNvSpPr>
            <a:spLocks noGrp="1"/>
          </p:cNvSpPr>
          <p:nvPr>
            <p:ph type="ftr" sz="quarter" idx="11"/>
          </p:nvPr>
        </p:nvSpPr>
        <p:spPr>
          <a:xfrm>
            <a:off x="4842932" y="6470704"/>
            <a:ext cx="5901459" cy="274320"/>
          </a:xfrm>
          <a:prstGeom prst="rect">
            <a:avLst/>
          </a:prstGeom>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29" y="6470704"/>
            <a:ext cx="2154143" cy="274320"/>
          </a:xfrm>
          <a:prstGeom prst="rect">
            <a:avLst/>
          </a:prstGeom>
        </p:spPr>
        <p:txBody>
          <a:bodyPr/>
          <a:lstStyle/>
          <a:p>
            <a:endParaRPr lang="en-US"/>
          </a:p>
        </p:txBody>
      </p:sp>
      <p:sp>
        <p:nvSpPr>
          <p:cNvPr id="3" name="Footer Placeholder 2"/>
          <p:cNvSpPr>
            <a:spLocks noGrp="1"/>
          </p:cNvSpPr>
          <p:nvPr>
            <p:ph type="ftr" sz="quarter" idx="11"/>
          </p:nvPr>
        </p:nvSpPr>
        <p:spPr>
          <a:xfrm>
            <a:off x="4842932" y="6470704"/>
            <a:ext cx="5901459" cy="274320"/>
          </a:xfrm>
          <a:prstGeom prst="rect">
            <a:avLst/>
          </a:prstGeom>
        </p:spPr>
        <p:txBody>
          <a:bodyPr/>
          <a:lstStyle/>
          <a:p>
            <a:r>
              <a:rPr lang="en-US" smtClean="0"/>
              <a:t>http://www.cs.cornell.edu/courses/cs5412/2019sp</a:t>
            </a:r>
            <a:endParaRPr lang="en-US"/>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24129" y="6470704"/>
            <a:ext cx="2154143" cy="274320"/>
          </a:xfrm>
          <a:prstGeom prst="rect">
            <a:avLst/>
          </a:prstGeom>
        </p:spPr>
        <p:txBody>
          <a:bodyPr/>
          <a:lstStyle/>
          <a:p>
            <a:endParaRPr lang="en-US"/>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r>
              <a:rPr lang="en-US" smtClean="0"/>
              <a:t>http://www.cs.cornell.edu/courses/cs5412/2019sp</a:t>
            </a:r>
            <a:endParaRPr lang="en-US"/>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24129" y="6470704"/>
            <a:ext cx="2154143" cy="274320"/>
          </a:xfrm>
          <a:prstGeom prst="rect">
            <a:avLst/>
          </a:prstGeom>
        </p:spPr>
        <p:txBody>
          <a:bodyPr/>
          <a:lstStyle/>
          <a:p>
            <a:endParaRPr lang="en-US"/>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r>
              <a:rPr lang="en-US" smtClean="0"/>
              <a:t>http://www.cs.cornell.edu/courses/cs5412/2019sp</a:t>
            </a:r>
            <a:endParaRPr lang="en-US"/>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600">
                <a:solidFill>
                  <a:schemeClr val="tx1">
                    <a:lumMod val="95000"/>
                    <a:lumOff val="5000"/>
                  </a:schemeClr>
                </a:solidFill>
                <a:latin typeface="+mj-lt"/>
              </a:defRPr>
            </a:lvl1pPr>
          </a:lstStyle>
          <a:p>
            <a:fld id="{3C974458-8A97-4835-BF79-1FB6D7856C21}"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p:txBody>
          <a:bodyPr/>
          <a:lstStyle/>
          <a:p>
            <a:pPr algn="ctr"/>
            <a:r>
              <a:rPr lang="en-US" dirty="0" smtClean="0"/>
              <a:t>Introduction TO Designing Modern </a:t>
            </a:r>
            <a:br>
              <a:rPr lang="en-US" dirty="0" smtClean="0"/>
            </a:br>
            <a:r>
              <a:rPr lang="en-US" dirty="0" smtClean="0"/>
              <a:t>Web-Scale Applications</a:t>
            </a:r>
          </a:p>
        </p:txBody>
      </p:sp>
      <p:sp>
        <p:nvSpPr>
          <p:cNvPr id="4" name="Content Placeholder 3"/>
          <p:cNvSpPr>
            <a:spLocks noGrp="1"/>
          </p:cNvSpPr>
          <p:nvPr>
            <p:ph idx="1"/>
          </p:nvPr>
        </p:nvSpPr>
        <p:spPr>
          <a:xfrm>
            <a:off x="1024128" y="2447925"/>
            <a:ext cx="10786872" cy="4023360"/>
          </a:xfrm>
        </p:spPr>
        <p:txBody>
          <a:bodyPr>
            <a:normAutofit/>
          </a:bodyPr>
          <a:lstStyle/>
          <a:p>
            <a:pPr marL="0" indent="0" algn="ctr">
              <a:buNone/>
            </a:pPr>
            <a:r>
              <a:rPr lang="en-US" sz="4800" dirty="0" smtClean="0"/>
              <a:t>Ashvin Goel</a:t>
            </a:r>
          </a:p>
          <a:p>
            <a:pPr algn="ctr"/>
            <a:r>
              <a:rPr lang="en-US" sz="4800" dirty="0" smtClean="0"/>
              <a:t>University of Toronto</a:t>
            </a:r>
            <a:endParaRPr lang="en-US" sz="4800" dirty="0"/>
          </a:p>
          <a:p>
            <a:pPr algn="ctr"/>
            <a:endParaRPr lang="en-US" sz="4800" dirty="0"/>
          </a:p>
          <a:p>
            <a:pPr algn="ctr"/>
            <a:r>
              <a:rPr lang="en-US" sz="3600" dirty="0" smtClean="0"/>
              <a:t>These slides are lightly modified versions of slides from Prof. Ken Birman’s course on Cloud Computing</a:t>
            </a:r>
            <a:endParaRPr lang="en-CA" sz="3600" dirty="0"/>
          </a:p>
        </p:txBody>
      </p:sp>
      <p:sp>
        <p:nvSpPr>
          <p:cNvPr id="2052" name="AutoShape 3"/>
          <p:cNvSpPr>
            <a:spLocks noChangeArrowheads="1"/>
          </p:cNvSpPr>
          <p:nvPr/>
        </p:nvSpPr>
        <p:spPr bwMode="auto">
          <a:xfrm>
            <a:off x="1588780" y="6395906"/>
            <a:ext cx="452018" cy="369963"/>
          </a:xfrm>
          <a:prstGeom prst="roundRect">
            <a:avLst>
              <a:gd name="adj" fmla="val 389"/>
            </a:avLst>
          </a:prstGeom>
          <a:solidFill>
            <a:srgbClr val="FFFFFF"/>
          </a:solidFill>
          <a:ln>
            <a:noFill/>
          </a:ln>
          <a:effectLst/>
          <a:extLst>
            <a:ext uri="{91240B29-F687-4F45-9708-019B960494DF}">
              <a14:hiddenLine xmlns:a14="http://schemas.microsoft.com/office/drawing/2010/main" w="18360">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2"/>
          </a:p>
        </p:txBody>
      </p:sp>
      <p:sp>
        <p:nvSpPr>
          <p:cNvPr id="6" name="Slide Number Placeholder 5"/>
          <p:cNvSpPr>
            <a:spLocks noGrp="1"/>
          </p:cNvSpPr>
          <p:nvPr>
            <p:ph type="sldNum" sz="quarter" idx="12"/>
          </p:nvPr>
        </p:nvSpPr>
        <p:spPr/>
        <p:txBody>
          <a:bodyPr/>
          <a:lstStyle/>
          <a:p>
            <a:fld id="{3C974458-8A97-4835-BF79-1FB6D7856C21}" type="slidenum">
              <a:rPr lang="en-US" smtClean="0"/>
              <a:pPr/>
              <a:t>1</a:t>
            </a:fld>
            <a:endParaRPr lang="en-US" dirty="0"/>
          </a:p>
        </p:txBody>
      </p:sp>
    </p:spTree>
    <p:extLst>
      <p:ext uri="{BB962C8B-B14F-4D97-AF65-F5344CB8AC3E}">
        <p14:creationId xmlns:p14="http://schemas.microsoft.com/office/powerpoint/2010/main" val="27183276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0655-DDC9-400D-B3F8-52338C8346C8}"/>
              </a:ext>
            </a:extLst>
          </p:cNvPr>
          <p:cNvSpPr>
            <a:spLocks noGrp="1"/>
          </p:cNvSpPr>
          <p:nvPr>
            <p:ph type="title"/>
          </p:nvPr>
        </p:nvSpPr>
        <p:spPr/>
        <p:txBody>
          <a:bodyPr/>
          <a:lstStyle/>
          <a:p>
            <a:r>
              <a:rPr lang="en-US" dirty="0"/>
              <a:t>Today’s Cloud</a:t>
            </a:r>
          </a:p>
        </p:txBody>
      </p:sp>
      <p:sp>
        <p:nvSpPr>
          <p:cNvPr id="3" name="Content Placeholder 2">
            <a:extLst>
              <a:ext uri="{FF2B5EF4-FFF2-40B4-BE49-F238E27FC236}">
                <a16:creationId xmlns:a16="http://schemas.microsoft.com/office/drawing/2014/main" id="{AE867B3A-7099-4F86-B52C-E4497667019C}"/>
              </a:ext>
            </a:extLst>
          </p:cNvPr>
          <p:cNvSpPr>
            <a:spLocks noGrp="1"/>
          </p:cNvSpPr>
          <p:nvPr>
            <p:ph idx="1"/>
          </p:nvPr>
        </p:nvSpPr>
        <p:spPr/>
        <p:txBody>
          <a:bodyPr>
            <a:normAutofit/>
          </a:bodyPr>
          <a:lstStyle/>
          <a:p>
            <a:r>
              <a:rPr lang="en-US" dirty="0"/>
              <a:t>Tier one runs on very lightweight servers:</a:t>
            </a:r>
          </a:p>
          <a:p>
            <a:pPr>
              <a:buFont typeface="Wingdings" panose="05000000000000000000" pitchFamily="2" charset="2"/>
              <a:buChar char="Ø"/>
            </a:pPr>
            <a:r>
              <a:rPr lang="en-US" dirty="0"/>
              <a:t>  They use very small amounts of computer memory</a:t>
            </a:r>
          </a:p>
          <a:p>
            <a:pPr>
              <a:buFont typeface="Wingdings" panose="05000000000000000000" pitchFamily="2" charset="2"/>
              <a:buChar char="Ø"/>
            </a:pPr>
            <a:r>
              <a:rPr lang="en-US" dirty="0"/>
              <a:t>  They don’t need a lot of compute power either</a:t>
            </a:r>
          </a:p>
          <a:p>
            <a:pPr>
              <a:buFont typeface="Wingdings" panose="05000000000000000000" pitchFamily="2" charset="2"/>
              <a:buChar char="Ø"/>
            </a:pPr>
            <a:r>
              <a:rPr lang="en-US" dirty="0"/>
              <a:t>  They have limited needs for storage, or network I/O</a:t>
            </a:r>
          </a:p>
          <a:p>
            <a:pPr>
              <a:buFont typeface="Wingdings" panose="05000000000000000000" pitchFamily="2" charset="2"/>
              <a:buChar char="Ø"/>
            </a:pPr>
            <a:endParaRPr lang="en-US" dirty="0"/>
          </a:p>
          <a:p>
            <a:pPr marL="0" indent="0">
              <a:buNone/>
            </a:pPr>
            <a:r>
              <a:rPr lang="en-US" dirty="0"/>
              <a:t>Tier two </a:t>
            </a:r>
            <a:r>
              <a:rPr lang="en-US" dirty="0">
                <a:sym typeface="Symbol" panose="05050102010706020507" pitchFamily="18" charset="2"/>
              </a:rPr>
              <a:t>-Services specialize in various aspects of the content delivered to the end-user.  They may run on somewhat “beefier” computers.</a:t>
            </a:r>
          </a:p>
        </p:txBody>
      </p:sp>
      <p:sp>
        <p:nvSpPr>
          <p:cNvPr id="5" name="Slide Number Placeholder 4">
            <a:extLst>
              <a:ext uri="{FF2B5EF4-FFF2-40B4-BE49-F238E27FC236}">
                <a16:creationId xmlns:a16="http://schemas.microsoft.com/office/drawing/2014/main" id="{78F1CA60-3186-485E-B8EC-AAD3BDE03D1B}"/>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376070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391" y="1478910"/>
            <a:ext cx="11233307" cy="5236590"/>
          </a:xfrm>
        </p:spPr>
        <p:txBody>
          <a:bodyPr>
            <a:normAutofit/>
          </a:bodyPr>
          <a:lstStyle/>
          <a:p>
            <a:r>
              <a:rPr lang="en-US" dirty="0">
                <a:solidFill>
                  <a:srgbClr val="C00000"/>
                </a:solidFill>
              </a:rPr>
              <a:t>Social Network</a:t>
            </a:r>
            <a:endParaRPr lang="en-US" dirty="0"/>
          </a:p>
          <a:p>
            <a:pPr lvl="5"/>
            <a:endParaRPr lang="en-US" dirty="0"/>
          </a:p>
          <a:p>
            <a:pPr lvl="7"/>
            <a:endParaRPr lang="en-US" dirty="0"/>
          </a:p>
        </p:txBody>
      </p:sp>
      <p:sp>
        <p:nvSpPr>
          <p:cNvPr id="5" name="Title 1"/>
          <p:cNvSpPr txBox="1">
            <a:spLocks/>
          </p:cNvSpPr>
          <p:nvPr/>
        </p:nvSpPr>
        <p:spPr>
          <a:xfrm>
            <a:off x="1297805" y="641449"/>
            <a:ext cx="9144000" cy="83746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fontAlgn="auto">
              <a:spcAft>
                <a:spcPts val="0"/>
              </a:spcAft>
              <a:defRPr/>
            </a:pPr>
            <a:r>
              <a:rPr lang="en-US" dirty="0">
                <a:solidFill>
                  <a:schemeClr val="tx1"/>
                </a:solidFill>
                <a:effectLst>
                  <a:outerShdw blurRad="38100" dist="38100" dir="2700000" algn="tl">
                    <a:srgbClr val="C0C0C0"/>
                  </a:outerShdw>
                </a:effectLst>
                <a:ea typeface="ＭＳ Ｐゴシック" pitchFamily="1" charset="-128"/>
                <a:cs typeface="Calibri" pitchFamily="34" charset="0"/>
              </a:rPr>
              <a:t>End-to-end Microservices (from Christina </a:t>
            </a:r>
            <a:r>
              <a:rPr lang="en-US" dirty="0" err="1">
                <a:solidFill>
                  <a:schemeClr val="tx1"/>
                </a:solidFill>
                <a:effectLst>
                  <a:outerShdw blurRad="38100" dist="38100" dir="2700000" algn="tl">
                    <a:srgbClr val="C0C0C0"/>
                  </a:outerShdw>
                </a:effectLst>
                <a:ea typeface="ＭＳ Ｐゴシック" pitchFamily="1" charset="-128"/>
                <a:cs typeface="Calibri" pitchFamily="34" charset="0"/>
              </a:rPr>
              <a:t>Delimitrou</a:t>
            </a:r>
            <a:r>
              <a:rPr lang="en-US" dirty="0">
                <a:solidFill>
                  <a:schemeClr val="tx1"/>
                </a:solidFill>
                <a:effectLst>
                  <a:outerShdw blurRad="38100" dist="38100" dir="2700000" algn="tl">
                    <a:srgbClr val="C0C0C0"/>
                  </a:outerShdw>
                </a:effectLst>
                <a:ea typeface="ＭＳ Ｐゴシック" pitchFamily="1" charset="-128"/>
                <a:cs typeface="Calibri" pitchFamily="34" charset="0"/>
              </a:rPr>
              <a:t>)</a:t>
            </a:r>
          </a:p>
        </p:txBody>
      </p:sp>
      <p:sp>
        <p:nvSpPr>
          <p:cNvPr id="4" name="Rectangle 3">
            <a:extLst>
              <a:ext uri="{FF2B5EF4-FFF2-40B4-BE49-F238E27FC236}">
                <a16:creationId xmlns:a16="http://schemas.microsoft.com/office/drawing/2014/main" id="{B9791502-B61F-1448-A951-26AA443E18FF}"/>
              </a:ext>
            </a:extLst>
          </p:cNvPr>
          <p:cNvSpPr/>
          <p:nvPr/>
        </p:nvSpPr>
        <p:spPr>
          <a:xfrm>
            <a:off x="1297805" y="1987638"/>
            <a:ext cx="2531445" cy="4787238"/>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3A24E97-F4CB-C748-8401-19193DC8CFC8}"/>
              </a:ext>
            </a:extLst>
          </p:cNvPr>
          <p:cNvSpPr/>
          <p:nvPr/>
        </p:nvSpPr>
        <p:spPr>
          <a:xfrm>
            <a:off x="3880049" y="1987638"/>
            <a:ext cx="4415323" cy="478723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1A700A-DC84-6741-9F88-E23644AB0EDE}"/>
              </a:ext>
            </a:extLst>
          </p:cNvPr>
          <p:cNvSpPr/>
          <p:nvPr/>
        </p:nvSpPr>
        <p:spPr>
          <a:xfrm>
            <a:off x="8346172" y="1987637"/>
            <a:ext cx="3845828" cy="4787239"/>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1D0470-D6AB-8447-B1E7-4249CA26ACF0}"/>
              </a:ext>
            </a:extLst>
          </p:cNvPr>
          <p:cNvPicPr>
            <a:picLocks noChangeAspect="1"/>
          </p:cNvPicPr>
          <p:nvPr/>
        </p:nvPicPr>
        <p:blipFill>
          <a:blip r:embed="rId3"/>
          <a:stretch>
            <a:fillRect/>
          </a:stretch>
        </p:blipFill>
        <p:spPr>
          <a:xfrm>
            <a:off x="304800" y="1987636"/>
            <a:ext cx="11887200" cy="4787239"/>
          </a:xfrm>
          <a:prstGeom prst="rect">
            <a:avLst/>
          </a:prstGeom>
        </p:spPr>
      </p:pic>
      <p:sp>
        <p:nvSpPr>
          <p:cNvPr id="2" name="Slide Number Placeholder 1"/>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29065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391" y="1478910"/>
            <a:ext cx="11233307" cy="5236590"/>
          </a:xfrm>
        </p:spPr>
        <p:txBody>
          <a:bodyPr>
            <a:normAutofit/>
          </a:bodyPr>
          <a:lstStyle/>
          <a:p>
            <a:r>
              <a:rPr lang="en-US" dirty="0">
                <a:solidFill>
                  <a:srgbClr val="C00000"/>
                </a:solidFill>
              </a:rPr>
              <a:t>Media Service</a:t>
            </a:r>
            <a:endParaRPr lang="en-US" dirty="0"/>
          </a:p>
          <a:p>
            <a:pPr lvl="5"/>
            <a:endParaRPr lang="en-US" dirty="0"/>
          </a:p>
          <a:p>
            <a:pPr lvl="7"/>
            <a:endParaRPr lang="en-US" dirty="0"/>
          </a:p>
        </p:txBody>
      </p:sp>
      <p:sp>
        <p:nvSpPr>
          <p:cNvPr id="10" name="Rectangle 9">
            <a:extLst>
              <a:ext uri="{FF2B5EF4-FFF2-40B4-BE49-F238E27FC236}">
                <a16:creationId xmlns:a16="http://schemas.microsoft.com/office/drawing/2014/main" id="{B9791502-B61F-1448-A951-26AA443E18FF}"/>
              </a:ext>
            </a:extLst>
          </p:cNvPr>
          <p:cNvSpPr/>
          <p:nvPr/>
        </p:nvSpPr>
        <p:spPr>
          <a:xfrm>
            <a:off x="1559062" y="1987637"/>
            <a:ext cx="2799182" cy="4787238"/>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A24E97-F4CB-C748-8401-19193DC8CFC8}"/>
              </a:ext>
            </a:extLst>
          </p:cNvPr>
          <p:cNvSpPr/>
          <p:nvPr/>
        </p:nvSpPr>
        <p:spPr>
          <a:xfrm>
            <a:off x="4417618" y="1987637"/>
            <a:ext cx="4617720" cy="478723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D1A700A-DC84-6741-9F88-E23644AB0EDE}"/>
              </a:ext>
            </a:extLst>
          </p:cNvPr>
          <p:cNvSpPr/>
          <p:nvPr/>
        </p:nvSpPr>
        <p:spPr>
          <a:xfrm>
            <a:off x="9109373" y="1987636"/>
            <a:ext cx="3082627" cy="4787239"/>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9841866-AE46-7F4B-9EF4-33907817C151}"/>
              </a:ext>
            </a:extLst>
          </p:cNvPr>
          <p:cNvPicPr>
            <a:picLocks noChangeAspect="1"/>
          </p:cNvPicPr>
          <p:nvPr/>
        </p:nvPicPr>
        <p:blipFill>
          <a:blip r:embed="rId3"/>
          <a:stretch>
            <a:fillRect/>
          </a:stretch>
        </p:blipFill>
        <p:spPr>
          <a:xfrm>
            <a:off x="397847" y="1957526"/>
            <a:ext cx="11548872" cy="4698388"/>
          </a:xfrm>
          <a:prstGeom prst="rect">
            <a:avLst/>
          </a:prstGeom>
        </p:spPr>
      </p:pic>
      <p:sp>
        <p:nvSpPr>
          <p:cNvPr id="8" name="Title 1">
            <a:extLst>
              <a:ext uri="{FF2B5EF4-FFF2-40B4-BE49-F238E27FC236}">
                <a16:creationId xmlns:a16="http://schemas.microsoft.com/office/drawing/2014/main" id="{B93B9740-25DE-4F88-AC45-37CA9B4A6581}"/>
              </a:ext>
            </a:extLst>
          </p:cNvPr>
          <p:cNvSpPr txBox="1">
            <a:spLocks/>
          </p:cNvSpPr>
          <p:nvPr/>
        </p:nvSpPr>
        <p:spPr>
          <a:xfrm>
            <a:off x="1297805" y="641449"/>
            <a:ext cx="9144000" cy="83746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fontAlgn="auto">
              <a:spcAft>
                <a:spcPts val="0"/>
              </a:spcAft>
              <a:defRPr/>
            </a:pPr>
            <a:r>
              <a:rPr lang="en-US" dirty="0">
                <a:solidFill>
                  <a:schemeClr val="tx1"/>
                </a:solidFill>
                <a:effectLst>
                  <a:outerShdw blurRad="38100" dist="38100" dir="2700000" algn="tl">
                    <a:srgbClr val="C0C0C0"/>
                  </a:outerShdw>
                </a:effectLst>
                <a:ea typeface="ＭＳ Ｐゴシック" pitchFamily="1" charset="-128"/>
                <a:cs typeface="Calibri" pitchFamily="34" charset="0"/>
              </a:rPr>
              <a:t>End-to-end Microservices (from Christina </a:t>
            </a:r>
            <a:r>
              <a:rPr lang="en-US" dirty="0" err="1">
                <a:solidFill>
                  <a:schemeClr val="tx1"/>
                </a:solidFill>
                <a:effectLst>
                  <a:outerShdw blurRad="38100" dist="38100" dir="2700000" algn="tl">
                    <a:srgbClr val="C0C0C0"/>
                  </a:outerShdw>
                </a:effectLst>
                <a:ea typeface="ＭＳ Ｐゴシック" pitchFamily="1" charset="-128"/>
                <a:cs typeface="Calibri" pitchFamily="34" charset="0"/>
              </a:rPr>
              <a:t>Delimitrou</a:t>
            </a:r>
            <a:r>
              <a:rPr lang="en-US" dirty="0">
                <a:solidFill>
                  <a:schemeClr val="tx1"/>
                </a:solidFill>
                <a:effectLst>
                  <a:outerShdw blurRad="38100" dist="38100" dir="2700000" algn="tl">
                    <a:srgbClr val="C0C0C0"/>
                  </a:outerShdw>
                </a:effectLst>
                <a:ea typeface="ＭＳ Ｐゴシック" pitchFamily="1" charset="-128"/>
                <a:cs typeface="Calibri" pitchFamily="34" charset="0"/>
              </a:rPr>
              <a:t>)</a:t>
            </a:r>
          </a:p>
        </p:txBody>
      </p:sp>
      <p:sp>
        <p:nvSpPr>
          <p:cNvPr id="2" name="Slide Number Placeholder 1"/>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83384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3463" y="452722"/>
            <a:ext cx="8308849" cy="83746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fontAlgn="auto">
              <a:spcAft>
                <a:spcPts val="0"/>
              </a:spcAft>
              <a:defRPr/>
            </a:pPr>
            <a:r>
              <a:rPr lang="en-US" dirty="0" err="1" smtClean="0">
                <a:solidFill>
                  <a:schemeClr val="tx1"/>
                </a:solidFill>
                <a:effectLst>
                  <a:outerShdw blurRad="38100" dist="38100" dir="2700000" algn="tl">
                    <a:srgbClr val="C0C0C0"/>
                  </a:outerShdw>
                </a:effectLst>
                <a:ea typeface="ＭＳ Ｐゴシック" pitchFamily="1" charset="-128"/>
                <a:cs typeface="Calibri" pitchFamily="34" charset="0"/>
              </a:rPr>
              <a:t>Microservices</a:t>
            </a:r>
            <a:r>
              <a:rPr lang="en-US" dirty="0" smtClean="0">
                <a:solidFill>
                  <a:schemeClr val="tx1"/>
                </a:solidFill>
                <a:effectLst>
                  <a:outerShdw blurRad="38100" dist="38100" dir="2700000" algn="tl">
                    <a:srgbClr val="C0C0C0"/>
                  </a:outerShdw>
                </a:effectLst>
                <a:ea typeface="ＭＳ Ｐゴシック" pitchFamily="1" charset="-128"/>
                <a:cs typeface="Calibri" pitchFamily="34" charset="0"/>
              </a:rPr>
              <a:t> Visualized</a:t>
            </a:r>
            <a:endParaRPr lang="en-US" dirty="0">
              <a:solidFill>
                <a:schemeClr val="tx1"/>
              </a:solidFill>
              <a:effectLst>
                <a:outerShdw blurRad="38100" dist="38100" dir="2700000" algn="tl">
                  <a:srgbClr val="C0C0C0"/>
                </a:outerShdw>
              </a:effectLst>
              <a:ea typeface="ＭＳ Ｐゴシック" pitchFamily="1" charset="-128"/>
              <a:cs typeface="Calibri" pitchFamily="34" charset="0"/>
            </a:endParaRPr>
          </a:p>
        </p:txBody>
      </p:sp>
      <p:grpSp>
        <p:nvGrpSpPr>
          <p:cNvPr id="2" name="Group 1"/>
          <p:cNvGrpSpPr/>
          <p:nvPr/>
        </p:nvGrpSpPr>
        <p:grpSpPr>
          <a:xfrm>
            <a:off x="1262479" y="1727266"/>
            <a:ext cx="2434619" cy="2786874"/>
            <a:chOff x="1262479" y="1727266"/>
            <a:chExt cx="2434619" cy="2786874"/>
          </a:xfrm>
        </p:grpSpPr>
        <p:pic>
          <p:nvPicPr>
            <p:cNvPr id="50" name="Picture 49"/>
            <p:cNvPicPr>
              <a:picLocks noChangeAspect="1"/>
            </p:cNvPicPr>
            <p:nvPr/>
          </p:nvPicPr>
          <p:blipFill rotWithShape="1">
            <a:blip r:embed="rId3"/>
            <a:srcRect l="2397" t="1845" r="5351" b="9562"/>
            <a:stretch/>
          </p:blipFill>
          <p:spPr>
            <a:xfrm>
              <a:off x="1262479" y="1727266"/>
              <a:ext cx="2434619" cy="2371381"/>
            </a:xfrm>
            <a:prstGeom prst="ellipse">
              <a:avLst/>
            </a:prstGeom>
          </p:spPr>
        </p:pic>
        <p:sp>
          <p:nvSpPr>
            <p:cNvPr id="53" name="TextBox 52"/>
            <p:cNvSpPr txBox="1"/>
            <p:nvPr/>
          </p:nvSpPr>
          <p:spPr>
            <a:xfrm>
              <a:off x="2031696" y="4052475"/>
              <a:ext cx="1018227" cy="461665"/>
            </a:xfrm>
            <a:prstGeom prst="rect">
              <a:avLst/>
            </a:prstGeom>
            <a:noFill/>
          </p:spPr>
          <p:txBody>
            <a:bodyPr wrap="none" rtlCol="0">
              <a:spAutoFit/>
            </a:bodyPr>
            <a:lstStyle/>
            <a:p>
              <a:r>
                <a:rPr lang="en-US" dirty="0">
                  <a:latin typeface="Tw Cen MT" panose="020B0602020104020603" pitchFamily="34" charset="0"/>
                </a:rPr>
                <a:t>Netflix</a:t>
              </a:r>
            </a:p>
          </p:txBody>
        </p:sp>
      </p:grpSp>
      <p:grpSp>
        <p:nvGrpSpPr>
          <p:cNvPr id="3" name="Group 2"/>
          <p:cNvGrpSpPr/>
          <p:nvPr/>
        </p:nvGrpSpPr>
        <p:grpSpPr>
          <a:xfrm>
            <a:off x="4545601" y="1703706"/>
            <a:ext cx="2360616" cy="2810433"/>
            <a:chOff x="4545601" y="1703706"/>
            <a:chExt cx="2360616" cy="2810433"/>
          </a:xfrm>
        </p:grpSpPr>
        <p:pic>
          <p:nvPicPr>
            <p:cNvPr id="51" name="Picture 50"/>
            <p:cNvPicPr>
              <a:picLocks noChangeAspect="1"/>
            </p:cNvPicPr>
            <p:nvPr/>
          </p:nvPicPr>
          <p:blipFill>
            <a:blip r:embed="rId4"/>
            <a:stretch>
              <a:fillRect/>
            </a:stretch>
          </p:blipFill>
          <p:spPr>
            <a:xfrm>
              <a:off x="4545601" y="1703706"/>
              <a:ext cx="2360616" cy="2420271"/>
            </a:xfrm>
            <a:prstGeom prst="ellipse">
              <a:avLst/>
            </a:prstGeom>
          </p:spPr>
        </p:pic>
        <p:sp>
          <p:nvSpPr>
            <p:cNvPr id="54" name="TextBox 53"/>
            <p:cNvSpPr txBox="1"/>
            <p:nvPr/>
          </p:nvSpPr>
          <p:spPr>
            <a:xfrm>
              <a:off x="5226060" y="4052474"/>
              <a:ext cx="999697" cy="461665"/>
            </a:xfrm>
            <a:prstGeom prst="rect">
              <a:avLst/>
            </a:prstGeom>
            <a:noFill/>
          </p:spPr>
          <p:txBody>
            <a:bodyPr wrap="none" rtlCol="0">
              <a:spAutoFit/>
            </a:bodyPr>
            <a:lstStyle/>
            <a:p>
              <a:r>
                <a:rPr lang="en-US" dirty="0">
                  <a:latin typeface="Tw Cen MT" panose="020B0602020104020603" pitchFamily="34" charset="0"/>
                </a:rPr>
                <a:t>Twitter</a:t>
              </a:r>
            </a:p>
          </p:txBody>
        </p:sp>
      </p:grpSp>
      <p:grpSp>
        <p:nvGrpSpPr>
          <p:cNvPr id="47" name="Group 46"/>
          <p:cNvGrpSpPr/>
          <p:nvPr/>
        </p:nvGrpSpPr>
        <p:grpSpPr>
          <a:xfrm>
            <a:off x="7694070" y="1701937"/>
            <a:ext cx="2502246" cy="2812201"/>
            <a:chOff x="7694070" y="1701937"/>
            <a:chExt cx="2502246" cy="2812201"/>
          </a:xfrm>
        </p:grpSpPr>
        <p:pic>
          <p:nvPicPr>
            <p:cNvPr id="52" name="Picture 51"/>
            <p:cNvPicPr>
              <a:picLocks noChangeAspect="1"/>
            </p:cNvPicPr>
            <p:nvPr/>
          </p:nvPicPr>
          <p:blipFill rotWithShape="1">
            <a:blip r:embed="rId5">
              <a:extLst>
                <a:ext uri="{28A0092B-C50C-407E-A947-70E740481C1C}">
                  <a14:useLocalDpi xmlns:a14="http://schemas.microsoft.com/office/drawing/2010/main" val="0"/>
                </a:ext>
              </a:extLst>
            </a:blip>
            <a:srcRect l="19289" t="-1585" r="11019"/>
            <a:stretch/>
          </p:blipFill>
          <p:spPr>
            <a:xfrm>
              <a:off x="7694070" y="1701937"/>
              <a:ext cx="2502246" cy="2422040"/>
            </a:xfrm>
            <a:prstGeom prst="ellipse">
              <a:avLst/>
            </a:prstGeom>
          </p:spPr>
        </p:pic>
        <p:sp>
          <p:nvSpPr>
            <p:cNvPr id="55" name="TextBox 54"/>
            <p:cNvSpPr txBox="1"/>
            <p:nvPr/>
          </p:nvSpPr>
          <p:spPr>
            <a:xfrm>
              <a:off x="8379148" y="4052473"/>
              <a:ext cx="1168910" cy="461665"/>
            </a:xfrm>
            <a:prstGeom prst="rect">
              <a:avLst/>
            </a:prstGeom>
            <a:noFill/>
          </p:spPr>
          <p:txBody>
            <a:bodyPr wrap="none" rtlCol="0">
              <a:spAutoFit/>
            </a:bodyPr>
            <a:lstStyle/>
            <a:p>
              <a:r>
                <a:rPr lang="en-US" dirty="0">
                  <a:latin typeface="Tw Cen MT" panose="020B0602020104020603" pitchFamily="34" charset="0"/>
                </a:rPr>
                <a:t>Amazon</a:t>
              </a:r>
            </a:p>
          </p:txBody>
        </p:sp>
      </p:grpSp>
      <p:sp>
        <p:nvSpPr>
          <p:cNvPr id="48" name="Slide Number Placeholder 47"/>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3105782623"/>
      </p:ext>
    </p:extLst>
  </p:cSld>
  <p:clrMapOvr>
    <a:masterClrMapping/>
  </p:clrMapOvr>
  <mc:AlternateContent xmlns:mc="http://schemas.openxmlformats.org/markup-compatibility/2006" xmlns:p14="http://schemas.microsoft.com/office/powerpoint/2010/main">
    <mc:Choice Requires="p14">
      <p:transition spd="slow" p14:dur="2000" advTm="72723"/>
    </mc:Choice>
    <mc:Fallback xmlns="">
      <p:transition spd="slow" advTm="7272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A59B-B1B1-454B-A00C-CA1242F43293}"/>
              </a:ext>
            </a:extLst>
          </p:cNvPr>
          <p:cNvSpPr>
            <a:spLocks noGrp="1"/>
          </p:cNvSpPr>
          <p:nvPr>
            <p:ph type="title"/>
          </p:nvPr>
        </p:nvSpPr>
        <p:spPr/>
        <p:txBody>
          <a:bodyPr/>
          <a:lstStyle/>
          <a:p>
            <a:r>
              <a:rPr lang="en-US" dirty="0"/>
              <a:t>Each microservice is a parallel “pool”!</a:t>
            </a:r>
          </a:p>
        </p:txBody>
      </p:sp>
      <p:sp>
        <p:nvSpPr>
          <p:cNvPr id="3" name="Content Placeholder 2">
            <a:extLst>
              <a:ext uri="{FF2B5EF4-FFF2-40B4-BE49-F238E27FC236}">
                <a16:creationId xmlns:a16="http://schemas.microsoft.com/office/drawing/2014/main" id="{905E3193-34E4-40BA-86CC-EF7803DF66C4}"/>
              </a:ext>
            </a:extLst>
          </p:cNvPr>
          <p:cNvSpPr>
            <a:spLocks noGrp="1"/>
          </p:cNvSpPr>
          <p:nvPr>
            <p:ph idx="1"/>
          </p:nvPr>
        </p:nvSpPr>
        <p:spPr/>
        <p:txBody>
          <a:bodyPr>
            <a:normAutofit lnSpcReduction="10000"/>
          </a:bodyPr>
          <a:lstStyle/>
          <a:p>
            <a:r>
              <a:rPr lang="en-US" dirty="0"/>
              <a:t>Every one of those little nodes is itself a small elastic pool of processes</a:t>
            </a:r>
          </a:p>
          <a:p>
            <a:endParaRPr lang="en-US" dirty="0"/>
          </a:p>
          <a:p>
            <a:r>
              <a:rPr lang="en-US" dirty="0"/>
              <a:t>A microservice (</a:t>
            </a:r>
            <a:r>
              <a:rPr lang="en-US" dirty="0">
                <a:sym typeface="Symbol" panose="05050102010706020507" pitchFamily="18" charset="2"/>
              </a:rPr>
              <a:t>-service) is a kind of program designed so that the data center can run one instance… or many instances, “elastically”, to deal with dynamically varying demand</a:t>
            </a:r>
            <a:r>
              <a:rPr lang="en-US" dirty="0" smtClean="0">
                <a:sym typeface="Symbol" panose="05050102010706020507" pitchFamily="18" charset="2"/>
              </a:rPr>
              <a:t>.</a:t>
            </a:r>
          </a:p>
          <a:p>
            <a:pPr marL="0" indent="0">
              <a:buNone/>
            </a:pPr>
            <a:endParaRPr lang="en-US" dirty="0">
              <a:sym typeface="Symbol" panose="05050102010706020507" pitchFamily="18" charset="2"/>
            </a:endParaRPr>
          </a:p>
          <a:p>
            <a:r>
              <a:rPr lang="en-US" dirty="0">
                <a:sym typeface="Symbol" panose="05050102010706020507" pitchFamily="18" charset="2"/>
              </a:rPr>
              <a:t>The idea here is that any instance can handle any request equally well, so there is no need for very careful “routing” of specific requests to specific instances.  This lets the data center adapt to changing loads easily!</a:t>
            </a:r>
            <a:endParaRPr lang="en-US" dirty="0"/>
          </a:p>
        </p:txBody>
      </p:sp>
      <p:sp>
        <p:nvSpPr>
          <p:cNvPr id="5" name="Slide Number Placeholder 4">
            <a:extLst>
              <a:ext uri="{FF2B5EF4-FFF2-40B4-BE49-F238E27FC236}">
                <a16:creationId xmlns:a16="http://schemas.microsoft.com/office/drawing/2014/main" id="{D883E48C-3494-4C03-BDD7-510AAD3911A3}"/>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395529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pools are </a:t>
            </a:r>
            <a:br>
              <a:rPr lang="en-US" dirty="0" smtClean="0"/>
            </a:br>
            <a:r>
              <a:rPr lang="en-US" dirty="0" smtClean="0"/>
              <a:t>managed automatically</a:t>
            </a:r>
            <a:endParaRPr lang="en-US" dirty="0"/>
          </a:p>
        </p:txBody>
      </p:sp>
      <p:sp>
        <p:nvSpPr>
          <p:cNvPr id="3" name="Content Placeholder 2"/>
          <p:cNvSpPr>
            <a:spLocks noGrp="1"/>
          </p:cNvSpPr>
          <p:nvPr>
            <p:ph idx="1"/>
          </p:nvPr>
        </p:nvSpPr>
        <p:spPr>
          <a:xfrm>
            <a:off x="1024128" y="2366672"/>
            <a:ext cx="10786872" cy="4023360"/>
          </a:xfrm>
        </p:spPr>
        <p:txBody>
          <a:bodyPr>
            <a:normAutofit/>
          </a:bodyPr>
          <a:lstStyle/>
          <a:p>
            <a:r>
              <a:rPr lang="en-US" dirty="0" smtClean="0"/>
              <a:t>In Azure, for example, there is a tool called the “App Service”</a:t>
            </a:r>
          </a:p>
          <a:p>
            <a:endParaRPr lang="en-US" dirty="0"/>
          </a:p>
          <a:p>
            <a:r>
              <a:rPr lang="en-US" dirty="0" smtClean="0"/>
              <a:t>The App Service manages a big collection of compute resources in the cloud.  Developers can install your own services in it (as “containers”).  Configuration files tell it when to launch them for you, automatically.</a:t>
            </a:r>
          </a:p>
          <a:p>
            <a:endParaRPr lang="en-US" dirty="0"/>
          </a:p>
          <a:p>
            <a:r>
              <a:rPr lang="en-US" dirty="0" smtClean="0"/>
              <a:t>Among the features is a way for it to watch the queue of requests and automatically add instances or shut instances down to match loads.</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1055320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391" y="1936261"/>
            <a:ext cx="11069053" cy="4825164"/>
          </a:xfrm>
        </p:spPr>
        <p:txBody>
          <a:bodyPr>
            <a:normAutofit lnSpcReduction="10000"/>
          </a:bodyPr>
          <a:lstStyle/>
          <a:p>
            <a:r>
              <a:rPr lang="en-US" sz="3200" dirty="0">
                <a:solidFill>
                  <a:srgbClr val="C00000"/>
                </a:solidFill>
              </a:rPr>
              <a:t>Advantages of </a:t>
            </a:r>
            <a:r>
              <a:rPr lang="en-US" sz="3200" dirty="0">
                <a:solidFill>
                  <a:srgbClr val="C00000"/>
                </a:solidFill>
                <a:sym typeface="Symbol" panose="05050102010706020507" pitchFamily="18" charset="2"/>
              </a:rPr>
              <a:t></a:t>
            </a:r>
            <a:r>
              <a:rPr lang="en-US" sz="3200" dirty="0">
                <a:solidFill>
                  <a:srgbClr val="C00000"/>
                </a:solidFill>
              </a:rPr>
              <a:t>-services: </a:t>
            </a:r>
          </a:p>
          <a:p>
            <a:pPr lvl="1"/>
            <a:r>
              <a:rPr lang="en-US" sz="2800" dirty="0"/>
              <a:t>Modular </a:t>
            </a:r>
            <a:r>
              <a:rPr lang="en-US" sz="2800" dirty="0">
                <a:sym typeface="Wingdings"/>
              </a:rPr>
              <a:t> easier to understand</a:t>
            </a:r>
          </a:p>
          <a:p>
            <a:pPr lvl="1"/>
            <a:r>
              <a:rPr lang="en-US" sz="2800" dirty="0"/>
              <a:t>Speed of development &amp; deployment</a:t>
            </a:r>
          </a:p>
          <a:p>
            <a:pPr lvl="1"/>
            <a:r>
              <a:rPr lang="en-US" sz="2800" dirty="0"/>
              <a:t>On-demand provisioning, elasticity</a:t>
            </a:r>
          </a:p>
          <a:p>
            <a:pPr lvl="1"/>
            <a:r>
              <a:rPr lang="en-US" sz="2800" dirty="0"/>
              <a:t>Language/framework heterogeneity</a:t>
            </a:r>
          </a:p>
          <a:p>
            <a:pPr lvl="7"/>
            <a:endParaRPr lang="en-US" sz="1600" dirty="0"/>
          </a:p>
        </p:txBody>
      </p:sp>
      <p:sp>
        <p:nvSpPr>
          <p:cNvPr id="8" name="Title 1"/>
          <p:cNvSpPr txBox="1">
            <a:spLocks/>
          </p:cNvSpPr>
          <p:nvPr/>
        </p:nvSpPr>
        <p:spPr>
          <a:xfrm>
            <a:off x="1384086" y="554056"/>
            <a:ext cx="8308849" cy="83746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fontAlgn="auto">
              <a:spcAft>
                <a:spcPts val="0"/>
              </a:spcAft>
              <a:defRPr/>
            </a:pPr>
            <a:r>
              <a:rPr lang="en-US" dirty="0">
                <a:solidFill>
                  <a:schemeClr val="tx1"/>
                </a:solidFill>
                <a:effectLst>
                  <a:outerShdw blurRad="38100" dist="38100" dir="2700000" algn="tl">
                    <a:srgbClr val="C0C0C0"/>
                  </a:outerShdw>
                </a:effectLst>
                <a:ea typeface="ＭＳ Ｐゴシック" pitchFamily="1" charset="-128"/>
                <a:cs typeface="Calibri" pitchFamily="34" charset="0"/>
              </a:rPr>
              <a:t>Motivation for </a:t>
            </a:r>
            <a:r>
              <a:rPr lang="en-US" dirty="0">
                <a:solidFill>
                  <a:schemeClr val="tx1"/>
                </a:solidFill>
                <a:sym typeface="Symbol" panose="05050102010706020507" pitchFamily="18" charset="2"/>
              </a:rPr>
              <a:t></a:t>
            </a:r>
            <a:r>
              <a:rPr lang="en-US" dirty="0">
                <a:solidFill>
                  <a:schemeClr val="tx1"/>
                </a:solidFill>
              </a:rPr>
              <a:t>-</a:t>
            </a:r>
            <a:r>
              <a:rPr lang="en-US" dirty="0" smtClean="0">
                <a:solidFill>
                  <a:schemeClr val="tx1"/>
                </a:solidFill>
              </a:rPr>
              <a:t>services </a:t>
            </a:r>
            <a:r>
              <a:rPr lang="en-US" dirty="0" smtClean="0">
                <a:solidFill>
                  <a:schemeClr val="tx1"/>
                </a:solidFill>
                <a:effectLst>
                  <a:outerShdw blurRad="38100" dist="38100" dir="2700000" algn="tl">
                    <a:srgbClr val="C0C0C0"/>
                  </a:outerShdw>
                </a:effectLst>
                <a:ea typeface="ＭＳ Ｐゴシック" pitchFamily="1" charset="-128"/>
                <a:cs typeface="Calibri" pitchFamily="34" charset="0"/>
              </a:rPr>
              <a:t>(Delimitrou</a:t>
            </a:r>
            <a:r>
              <a:rPr lang="en-US" dirty="0">
                <a:solidFill>
                  <a:schemeClr val="tx1"/>
                </a:solidFill>
                <a:effectLst>
                  <a:outerShdw blurRad="38100" dist="38100" dir="2700000" algn="tl">
                    <a:srgbClr val="C0C0C0"/>
                  </a:outerShdw>
                </a:effectLst>
                <a:ea typeface="ＭＳ Ｐゴシック" pitchFamily="1" charset="-128"/>
                <a:cs typeface="Calibri" pitchFamily="34" charset="0"/>
              </a:rPr>
              <a:t>)</a:t>
            </a:r>
          </a:p>
        </p:txBody>
      </p:sp>
      <p:grpSp>
        <p:nvGrpSpPr>
          <p:cNvPr id="11" name="Group 10"/>
          <p:cNvGrpSpPr/>
          <p:nvPr/>
        </p:nvGrpSpPr>
        <p:grpSpPr>
          <a:xfrm>
            <a:off x="6610256" y="3293429"/>
            <a:ext cx="4765956" cy="2110827"/>
            <a:chOff x="7965985" y="1784898"/>
            <a:chExt cx="3410227" cy="1510379"/>
          </a:xfrm>
        </p:grpSpPr>
        <p:grpSp>
          <p:nvGrpSpPr>
            <p:cNvPr id="40" name="Group 39"/>
            <p:cNvGrpSpPr>
              <a:grpSpLocks noChangeAspect="1"/>
            </p:cNvGrpSpPr>
            <p:nvPr/>
          </p:nvGrpSpPr>
          <p:grpSpPr>
            <a:xfrm>
              <a:off x="7965985" y="1789217"/>
              <a:ext cx="3243246" cy="1506060"/>
              <a:chOff x="5855773" y="4235239"/>
              <a:chExt cx="7076590" cy="3286144"/>
            </a:xfrm>
          </p:grpSpPr>
          <p:pic>
            <p:nvPicPr>
              <p:cNvPr id="16" name="Picture 15"/>
              <p:cNvPicPr>
                <a:picLocks noChangeAspect="1"/>
              </p:cNvPicPr>
              <p:nvPr/>
            </p:nvPicPr>
            <p:blipFill rotWithShape="1">
              <a:blip r:embed="rId3"/>
              <a:srcRect l="2301" r="1731"/>
              <a:stretch/>
            </p:blipFill>
            <p:spPr>
              <a:xfrm rot="16200000">
                <a:off x="5766023" y="5466277"/>
                <a:ext cx="1260910" cy="341470"/>
              </a:xfrm>
              <a:prstGeom prst="rect">
                <a:avLst/>
              </a:prstGeom>
            </p:spPr>
          </p:pic>
          <p:grpSp>
            <p:nvGrpSpPr>
              <p:cNvPr id="4" name="Group 3"/>
              <p:cNvGrpSpPr/>
              <p:nvPr/>
            </p:nvGrpSpPr>
            <p:grpSpPr>
              <a:xfrm>
                <a:off x="6875533" y="4235239"/>
                <a:ext cx="5969826" cy="2981653"/>
                <a:chOff x="6505169" y="1656618"/>
                <a:chExt cx="5969826" cy="2981653"/>
              </a:xfrm>
            </p:grpSpPr>
            <p:pic>
              <p:nvPicPr>
                <p:cNvPr id="13" name="Picture 12">
                  <a:extLst>
                    <a:ext uri="{FF2B5EF4-FFF2-40B4-BE49-F238E27FC236}">
                      <a16:creationId xmlns:a16="http://schemas.microsoft.com/office/drawing/2014/main" id="{AEC0EDF7-33FE-1740-BE57-3E318F525AD2}"/>
                    </a:ext>
                  </a:extLst>
                </p:cNvPr>
                <p:cNvPicPr>
                  <a:picLocks noChangeAspect="1"/>
                </p:cNvPicPr>
                <p:nvPr/>
              </p:nvPicPr>
              <p:blipFill>
                <a:blip r:embed="rId4"/>
                <a:stretch>
                  <a:fillRect/>
                </a:stretch>
              </p:blipFill>
              <p:spPr>
                <a:xfrm>
                  <a:off x="6505169" y="1703047"/>
                  <a:ext cx="4286891" cy="2935224"/>
                </a:xfrm>
                <a:prstGeom prst="rect">
                  <a:avLst/>
                </a:prstGeom>
              </p:spPr>
            </p:pic>
            <p:pic>
              <p:nvPicPr>
                <p:cNvPr id="15" name="Picture 14"/>
                <p:cNvPicPr>
                  <a:picLocks noChangeAspect="1"/>
                </p:cNvPicPr>
                <p:nvPr/>
              </p:nvPicPr>
              <p:blipFill>
                <a:blip r:embed="rId5"/>
                <a:stretch>
                  <a:fillRect/>
                </a:stretch>
              </p:blipFill>
              <p:spPr>
                <a:xfrm rot="16200000">
                  <a:off x="11151766" y="3940642"/>
                  <a:ext cx="1036158" cy="262017"/>
                </a:xfrm>
                <a:prstGeom prst="rect">
                  <a:avLst/>
                </a:prstGeom>
              </p:spPr>
            </p:pic>
            <p:pic>
              <p:nvPicPr>
                <p:cNvPr id="17" name="Picture 16"/>
                <p:cNvPicPr>
                  <a:picLocks noChangeAspect="1"/>
                </p:cNvPicPr>
                <p:nvPr/>
              </p:nvPicPr>
              <p:blipFill>
                <a:blip r:embed="rId6"/>
                <a:stretch>
                  <a:fillRect/>
                </a:stretch>
              </p:blipFill>
              <p:spPr>
                <a:xfrm>
                  <a:off x="11501797" y="1656618"/>
                  <a:ext cx="250107" cy="1536372"/>
                </a:xfrm>
                <a:prstGeom prst="rect">
                  <a:avLst/>
                </a:prstGeom>
              </p:spPr>
            </p:pic>
            <p:pic>
              <p:nvPicPr>
                <p:cNvPr id="18" name="Picture 17"/>
                <p:cNvPicPr>
                  <a:picLocks noChangeAspect="1"/>
                </p:cNvPicPr>
                <p:nvPr/>
              </p:nvPicPr>
              <p:blipFill>
                <a:blip r:embed="rId7"/>
                <a:stretch>
                  <a:fillRect/>
                </a:stretch>
              </p:blipFill>
              <p:spPr>
                <a:xfrm rot="5400000">
                  <a:off x="11665445" y="2170475"/>
                  <a:ext cx="1036158" cy="518079"/>
                </a:xfrm>
                <a:prstGeom prst="rect">
                  <a:avLst/>
                </a:prstGeom>
              </p:spPr>
            </p:pic>
            <p:pic>
              <p:nvPicPr>
                <p:cNvPr id="20" name="Picture 19"/>
                <p:cNvPicPr>
                  <a:picLocks noChangeAspect="1"/>
                </p:cNvPicPr>
                <p:nvPr/>
              </p:nvPicPr>
              <p:blipFill>
                <a:blip r:embed="rId8"/>
                <a:stretch>
                  <a:fillRect/>
                </a:stretch>
              </p:blipFill>
              <p:spPr>
                <a:xfrm rot="16200000">
                  <a:off x="11753730" y="3762373"/>
                  <a:ext cx="872228" cy="570303"/>
                </a:xfrm>
                <a:prstGeom prst="rect">
                  <a:avLst/>
                </a:prstGeom>
              </p:spPr>
            </p:pic>
            <p:cxnSp>
              <p:nvCxnSpPr>
                <p:cNvPr id="22" name="Straight Arrow Connector 21"/>
                <p:cNvCxnSpPr>
                  <a:endCxn id="17" idx="1"/>
                </p:cNvCxnSpPr>
                <p:nvPr/>
              </p:nvCxnSpPr>
              <p:spPr>
                <a:xfrm>
                  <a:off x="10800965" y="2310063"/>
                  <a:ext cx="700832" cy="11474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3"/>
                  <a:endCxn id="18" idx="2"/>
                </p:cNvCxnSpPr>
                <p:nvPr/>
              </p:nvCxnSpPr>
              <p:spPr>
                <a:xfrm>
                  <a:off x="11751904" y="2424804"/>
                  <a:ext cx="172581" cy="471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5" idx="0"/>
                </p:cNvCxnSpPr>
                <p:nvPr/>
              </p:nvCxnSpPr>
              <p:spPr>
                <a:xfrm>
                  <a:off x="10554031" y="3192990"/>
                  <a:ext cx="984806" cy="87866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5" idx="2"/>
                  <a:endCxn id="20" idx="0"/>
                </p:cNvCxnSpPr>
                <p:nvPr/>
              </p:nvCxnSpPr>
              <p:spPr>
                <a:xfrm flipV="1">
                  <a:off x="11800854" y="4047525"/>
                  <a:ext cx="103839" cy="2412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 name="Straight Arrow Connector 8"/>
              <p:cNvCxnSpPr>
                <a:stCxn id="16" idx="2"/>
              </p:cNvCxnSpPr>
              <p:nvPr/>
            </p:nvCxnSpPr>
            <p:spPr>
              <a:xfrm flipV="1">
                <a:off x="6567213" y="5051150"/>
                <a:ext cx="308320" cy="5858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2"/>
              </p:cNvCxnSpPr>
              <p:nvPr/>
            </p:nvCxnSpPr>
            <p:spPr>
              <a:xfrm flipV="1">
                <a:off x="6567213" y="5204431"/>
                <a:ext cx="308320" cy="4325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2"/>
              </p:cNvCxnSpPr>
              <p:nvPr/>
            </p:nvCxnSpPr>
            <p:spPr>
              <a:xfrm flipV="1">
                <a:off x="6567213" y="5391120"/>
                <a:ext cx="308319" cy="2458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2"/>
              </p:cNvCxnSpPr>
              <p:nvPr/>
            </p:nvCxnSpPr>
            <p:spPr>
              <a:xfrm flipV="1">
                <a:off x="6567213" y="5533884"/>
                <a:ext cx="317224" cy="1031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6" idx="2"/>
              </p:cNvCxnSpPr>
              <p:nvPr/>
            </p:nvCxnSpPr>
            <p:spPr>
              <a:xfrm>
                <a:off x="6567213" y="5637012"/>
                <a:ext cx="283602" cy="2762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6" idx="2"/>
                <a:endCxn id="13" idx="1"/>
              </p:cNvCxnSpPr>
              <p:nvPr/>
            </p:nvCxnSpPr>
            <p:spPr>
              <a:xfrm>
                <a:off x="6567213" y="5637012"/>
                <a:ext cx="308320" cy="1122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6" idx="2"/>
              </p:cNvCxnSpPr>
              <p:nvPr/>
            </p:nvCxnSpPr>
            <p:spPr>
              <a:xfrm>
                <a:off x="6567213" y="5637012"/>
                <a:ext cx="280311" cy="553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6" idx="2"/>
              </p:cNvCxnSpPr>
              <p:nvPr/>
            </p:nvCxnSpPr>
            <p:spPr>
              <a:xfrm>
                <a:off x="6567213" y="5637012"/>
                <a:ext cx="299415" cy="417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855773" y="6375890"/>
                <a:ext cx="1302985" cy="400110"/>
              </a:xfrm>
              <a:prstGeom prst="rect">
                <a:avLst/>
              </a:prstGeom>
              <a:noFill/>
            </p:spPr>
            <p:txBody>
              <a:bodyPr wrap="none" rtlCol="0">
                <a:spAutoFit/>
              </a:bodyPr>
              <a:lstStyle/>
              <a:p>
                <a:r>
                  <a:rPr lang="en-US" sz="2000" b="1" dirty="0">
                    <a:latin typeface="+mn-lt"/>
                  </a:rPr>
                  <a:t>webserver</a:t>
                </a:r>
              </a:p>
            </p:txBody>
          </p:sp>
          <p:sp>
            <p:nvSpPr>
              <p:cNvPr id="74" name="TextBox 73"/>
              <p:cNvSpPr txBox="1"/>
              <p:nvPr/>
            </p:nvSpPr>
            <p:spPr>
              <a:xfrm>
                <a:off x="11657334" y="7121273"/>
                <a:ext cx="1275029" cy="400110"/>
              </a:xfrm>
              <a:prstGeom prst="rect">
                <a:avLst/>
              </a:prstGeom>
              <a:noFill/>
            </p:spPr>
            <p:txBody>
              <a:bodyPr wrap="none" rtlCol="0">
                <a:spAutoFit/>
              </a:bodyPr>
              <a:lstStyle/>
              <a:p>
                <a:r>
                  <a:rPr lang="en-US" sz="2000" b="1" dirty="0">
                    <a:latin typeface="+mn-lt"/>
                  </a:rPr>
                  <a:t>databases</a:t>
                </a:r>
              </a:p>
            </p:txBody>
          </p:sp>
          <p:sp>
            <p:nvSpPr>
              <p:cNvPr id="2" name="TextBox 1"/>
              <p:cNvSpPr txBox="1"/>
              <p:nvPr/>
            </p:nvSpPr>
            <p:spPr>
              <a:xfrm>
                <a:off x="8094758" y="5451871"/>
                <a:ext cx="1508275" cy="386408"/>
              </a:xfrm>
              <a:prstGeom prst="rect">
                <a:avLst/>
              </a:prstGeom>
              <a:noFill/>
            </p:spPr>
            <p:txBody>
              <a:bodyPr wrap="none" rtlCol="0">
                <a:spAutoFit/>
              </a:bodyPr>
              <a:lstStyle/>
              <a:p>
                <a:r>
                  <a:rPr lang="en-US" sz="1400" b="1" dirty="0">
                    <a:solidFill>
                      <a:schemeClr val="bg1"/>
                    </a:solidFill>
                    <a:latin typeface="+mn-lt"/>
                  </a:rPr>
                  <a:t>recommender</a:t>
                </a:r>
              </a:p>
            </p:txBody>
          </p:sp>
          <p:sp>
            <p:nvSpPr>
              <p:cNvPr id="43" name="TextBox 42"/>
              <p:cNvSpPr txBox="1"/>
              <p:nvPr/>
            </p:nvSpPr>
            <p:spPr>
              <a:xfrm>
                <a:off x="8104286" y="6527969"/>
                <a:ext cx="660515" cy="463689"/>
              </a:xfrm>
              <a:prstGeom prst="rect">
                <a:avLst/>
              </a:prstGeom>
              <a:noFill/>
            </p:spPr>
            <p:txBody>
              <a:bodyPr wrap="none" rtlCol="0">
                <a:spAutoFit/>
              </a:bodyPr>
              <a:lstStyle/>
              <a:p>
                <a:r>
                  <a:rPr lang="en-US" sz="1800" b="1" dirty="0">
                    <a:solidFill>
                      <a:schemeClr val="bg1"/>
                    </a:solidFill>
                    <a:latin typeface="+mn-lt"/>
                  </a:rPr>
                  <a:t>ads</a:t>
                </a:r>
              </a:p>
            </p:txBody>
          </p:sp>
          <p:sp>
            <p:nvSpPr>
              <p:cNvPr id="44" name="TextBox 43"/>
              <p:cNvSpPr txBox="1"/>
              <p:nvPr/>
            </p:nvSpPr>
            <p:spPr>
              <a:xfrm>
                <a:off x="8901708" y="6852413"/>
                <a:ext cx="1049540" cy="467545"/>
              </a:xfrm>
              <a:prstGeom prst="rect">
                <a:avLst/>
              </a:prstGeom>
              <a:noFill/>
            </p:spPr>
            <p:txBody>
              <a:bodyPr wrap="none" rtlCol="0">
                <a:spAutoFit/>
              </a:bodyPr>
              <a:lstStyle/>
              <a:p>
                <a:r>
                  <a:rPr lang="en-US" sz="1800" b="1" dirty="0">
                    <a:solidFill>
                      <a:schemeClr val="bg1"/>
                    </a:solidFill>
                    <a:latin typeface="+mn-lt"/>
                  </a:rPr>
                  <a:t>photos</a:t>
                </a:r>
              </a:p>
            </p:txBody>
          </p:sp>
          <p:sp>
            <p:nvSpPr>
              <p:cNvPr id="46" name="TextBox 45"/>
              <p:cNvSpPr txBox="1"/>
              <p:nvPr/>
            </p:nvSpPr>
            <p:spPr>
              <a:xfrm>
                <a:off x="9262070" y="4867640"/>
                <a:ext cx="857743" cy="463689"/>
              </a:xfrm>
              <a:prstGeom prst="rect">
                <a:avLst/>
              </a:prstGeom>
              <a:noFill/>
            </p:spPr>
            <p:txBody>
              <a:bodyPr wrap="none" rtlCol="0">
                <a:spAutoFit/>
              </a:bodyPr>
              <a:lstStyle/>
              <a:p>
                <a:r>
                  <a:rPr lang="en-US" sz="1800" b="1" dirty="0">
                    <a:latin typeface="+mn-lt"/>
                  </a:rPr>
                  <a:t>posts</a:t>
                </a:r>
              </a:p>
            </p:txBody>
          </p:sp>
        </p:grpSp>
        <p:grpSp>
          <p:nvGrpSpPr>
            <p:cNvPr id="38" name="Group 37"/>
            <p:cNvGrpSpPr>
              <a:grpSpLocks noChangeAspect="1"/>
            </p:cNvGrpSpPr>
            <p:nvPr/>
          </p:nvGrpSpPr>
          <p:grpSpPr>
            <a:xfrm>
              <a:off x="7968883" y="1784898"/>
              <a:ext cx="3407329" cy="1255644"/>
              <a:chOff x="2071427" y="1784898"/>
              <a:chExt cx="7151604" cy="2635457"/>
            </a:xfrm>
          </p:grpSpPr>
          <p:pic>
            <p:nvPicPr>
              <p:cNvPr id="10" name="Picture 9">
                <a:extLst>
                  <a:ext uri="{FF2B5EF4-FFF2-40B4-BE49-F238E27FC236}">
                    <a16:creationId xmlns:a16="http://schemas.microsoft.com/office/drawing/2014/main" id="{C289BA7E-5871-AC4A-AF36-9ED50656CE8D}"/>
                  </a:ext>
                </a:extLst>
              </p:cNvPr>
              <p:cNvPicPr>
                <a:picLocks noChangeAspect="1"/>
              </p:cNvPicPr>
              <p:nvPr/>
            </p:nvPicPr>
            <p:blipFill>
              <a:blip r:embed="rId9"/>
              <a:stretch>
                <a:fillRect/>
              </a:stretch>
            </p:blipFill>
            <p:spPr>
              <a:xfrm>
                <a:off x="4128292" y="1784898"/>
                <a:ext cx="3344094" cy="2635457"/>
              </a:xfrm>
              <a:prstGeom prst="rect">
                <a:avLst/>
              </a:prstGeom>
            </p:spPr>
          </p:pic>
          <p:pic>
            <p:nvPicPr>
              <p:cNvPr id="19" name="Picture 18"/>
              <p:cNvPicPr>
                <a:picLocks noChangeAspect="1"/>
              </p:cNvPicPr>
              <p:nvPr/>
            </p:nvPicPr>
            <p:blipFill>
              <a:blip r:embed="rId10"/>
              <a:stretch>
                <a:fillRect/>
              </a:stretch>
            </p:blipFill>
            <p:spPr>
              <a:xfrm rot="5400000">
                <a:off x="8210405" y="2870777"/>
                <a:ext cx="1036158" cy="524034"/>
              </a:xfrm>
              <a:prstGeom prst="rect">
                <a:avLst/>
              </a:prstGeom>
            </p:spPr>
          </p:pic>
          <p:cxnSp>
            <p:nvCxnSpPr>
              <p:cNvPr id="55" name="Straight Arrow Connector 54"/>
              <p:cNvCxnSpPr>
                <a:endCxn id="19" idx="2"/>
              </p:cNvCxnSpPr>
              <p:nvPr/>
            </p:nvCxnSpPr>
            <p:spPr>
              <a:xfrm>
                <a:off x="7472386" y="2051827"/>
                <a:ext cx="994081" cy="108096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19" idx="2"/>
              </p:cNvCxnSpPr>
              <p:nvPr/>
            </p:nvCxnSpPr>
            <p:spPr>
              <a:xfrm>
                <a:off x="7472386" y="2318871"/>
                <a:ext cx="994081" cy="81392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19" idx="2"/>
              </p:cNvCxnSpPr>
              <p:nvPr/>
            </p:nvCxnSpPr>
            <p:spPr>
              <a:xfrm>
                <a:off x="7472386" y="2563950"/>
                <a:ext cx="994081" cy="56884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19" idx="2"/>
              </p:cNvCxnSpPr>
              <p:nvPr/>
            </p:nvCxnSpPr>
            <p:spPr>
              <a:xfrm>
                <a:off x="7472386" y="2822989"/>
                <a:ext cx="994081" cy="30980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9" idx="2"/>
              </p:cNvCxnSpPr>
              <p:nvPr/>
            </p:nvCxnSpPr>
            <p:spPr>
              <a:xfrm flipV="1">
                <a:off x="7472386" y="3132794"/>
                <a:ext cx="994081" cy="17810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9" idx="2"/>
              </p:cNvCxnSpPr>
              <p:nvPr/>
            </p:nvCxnSpPr>
            <p:spPr>
              <a:xfrm flipV="1">
                <a:off x="7472386" y="3132794"/>
                <a:ext cx="994081" cy="44395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19" idx="2"/>
              </p:cNvCxnSpPr>
              <p:nvPr/>
            </p:nvCxnSpPr>
            <p:spPr>
              <a:xfrm>
                <a:off x="7472386" y="3051862"/>
                <a:ext cx="994081" cy="8093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19" idx="2"/>
              </p:cNvCxnSpPr>
              <p:nvPr/>
            </p:nvCxnSpPr>
            <p:spPr>
              <a:xfrm flipV="1">
                <a:off x="7472386" y="3132794"/>
                <a:ext cx="994081" cy="97943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19" idx="2"/>
              </p:cNvCxnSpPr>
              <p:nvPr/>
            </p:nvCxnSpPr>
            <p:spPr>
              <a:xfrm flipV="1">
                <a:off x="7472386" y="3132794"/>
                <a:ext cx="994081" cy="69206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517554" y="3220258"/>
                <a:ext cx="635372" cy="446038"/>
              </a:xfrm>
              <a:prstGeom prst="rect">
                <a:avLst/>
              </a:prstGeom>
              <a:noFill/>
            </p:spPr>
            <p:txBody>
              <a:bodyPr wrap="none" rtlCol="0">
                <a:spAutoFit/>
              </a:bodyPr>
              <a:lstStyle/>
              <a:p>
                <a:r>
                  <a:rPr lang="en-US" sz="1800" b="1" dirty="0">
                    <a:solidFill>
                      <a:schemeClr val="bg1"/>
                    </a:solidFill>
                    <a:latin typeface="+mn-lt"/>
                  </a:rPr>
                  <a:t>ads</a:t>
                </a:r>
              </a:p>
            </p:txBody>
          </p:sp>
          <p:sp>
            <p:nvSpPr>
              <p:cNvPr id="76" name="TextBox 75"/>
              <p:cNvSpPr txBox="1"/>
              <p:nvPr/>
            </p:nvSpPr>
            <p:spPr>
              <a:xfrm>
                <a:off x="5161733" y="3576744"/>
                <a:ext cx="825092" cy="446038"/>
              </a:xfrm>
              <a:prstGeom prst="rect">
                <a:avLst/>
              </a:prstGeom>
              <a:noFill/>
            </p:spPr>
            <p:txBody>
              <a:bodyPr wrap="none" rtlCol="0">
                <a:spAutoFit/>
              </a:bodyPr>
              <a:lstStyle/>
              <a:p>
                <a:r>
                  <a:rPr lang="en-US" sz="1800" b="1" dirty="0">
                    <a:latin typeface="+mn-lt"/>
                  </a:rPr>
                  <a:t>posts</a:t>
                </a:r>
              </a:p>
            </p:txBody>
          </p:sp>
          <p:sp>
            <p:nvSpPr>
              <p:cNvPr id="77" name="TextBox 76"/>
              <p:cNvSpPr txBox="1"/>
              <p:nvPr/>
            </p:nvSpPr>
            <p:spPr>
              <a:xfrm>
                <a:off x="4463419" y="2264799"/>
                <a:ext cx="1001261" cy="446038"/>
              </a:xfrm>
              <a:prstGeom prst="rect">
                <a:avLst/>
              </a:prstGeom>
              <a:noFill/>
            </p:spPr>
            <p:txBody>
              <a:bodyPr wrap="none" rtlCol="0">
                <a:spAutoFit/>
              </a:bodyPr>
              <a:lstStyle/>
              <a:p>
                <a:r>
                  <a:rPr lang="en-US" sz="1800" b="1" dirty="0">
                    <a:solidFill>
                      <a:schemeClr val="bg1"/>
                    </a:solidFill>
                    <a:latin typeface="+mn-lt"/>
                  </a:rPr>
                  <a:t>photos</a:t>
                </a:r>
              </a:p>
            </p:txBody>
          </p:sp>
          <p:sp>
            <p:nvSpPr>
              <p:cNvPr id="78" name="TextBox 77"/>
              <p:cNvSpPr txBox="1"/>
              <p:nvPr/>
            </p:nvSpPr>
            <p:spPr>
              <a:xfrm>
                <a:off x="5606195" y="1904388"/>
                <a:ext cx="1798631" cy="446038"/>
              </a:xfrm>
              <a:prstGeom prst="rect">
                <a:avLst/>
              </a:prstGeom>
              <a:noFill/>
            </p:spPr>
            <p:txBody>
              <a:bodyPr wrap="none" rtlCol="0">
                <a:spAutoFit/>
              </a:bodyPr>
              <a:lstStyle/>
              <a:p>
                <a:r>
                  <a:rPr lang="en-US" sz="1800" b="1" dirty="0">
                    <a:solidFill>
                      <a:schemeClr val="bg1"/>
                    </a:solidFill>
                    <a:latin typeface="+mn-lt"/>
                  </a:rPr>
                  <a:t>recommender</a:t>
                </a:r>
              </a:p>
            </p:txBody>
          </p:sp>
          <p:pic>
            <p:nvPicPr>
              <p:cNvPr id="64" name="Picture 63"/>
              <p:cNvPicPr>
                <a:picLocks noChangeAspect="1"/>
              </p:cNvPicPr>
              <p:nvPr/>
            </p:nvPicPr>
            <p:blipFill rotWithShape="1">
              <a:blip r:embed="rId3"/>
              <a:srcRect l="2301" r="1731"/>
              <a:stretch/>
            </p:blipFill>
            <p:spPr>
              <a:xfrm rot="16200000">
                <a:off x="1947677" y="2962059"/>
                <a:ext cx="1260910" cy="341470"/>
              </a:xfrm>
              <a:prstGeom prst="rect">
                <a:avLst/>
              </a:prstGeom>
            </p:spPr>
          </p:pic>
          <p:cxnSp>
            <p:nvCxnSpPr>
              <p:cNvPr id="65" name="Straight Arrow Connector 64"/>
              <p:cNvCxnSpPr>
                <a:stCxn id="64" idx="2"/>
              </p:cNvCxnSpPr>
              <p:nvPr/>
            </p:nvCxnSpPr>
            <p:spPr>
              <a:xfrm flipV="1">
                <a:off x="2748867" y="2102592"/>
                <a:ext cx="1379425" cy="10302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4" idx="2"/>
              </p:cNvCxnSpPr>
              <p:nvPr/>
            </p:nvCxnSpPr>
            <p:spPr>
              <a:xfrm flipV="1">
                <a:off x="2748867" y="2369636"/>
                <a:ext cx="1379425" cy="763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4" idx="2"/>
              </p:cNvCxnSpPr>
              <p:nvPr/>
            </p:nvCxnSpPr>
            <p:spPr>
              <a:xfrm flipV="1">
                <a:off x="2748867" y="2614715"/>
                <a:ext cx="1379425" cy="5180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4" idx="2"/>
              </p:cNvCxnSpPr>
              <p:nvPr/>
            </p:nvCxnSpPr>
            <p:spPr>
              <a:xfrm flipV="1">
                <a:off x="2748867" y="2873754"/>
                <a:ext cx="1379425" cy="259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4" idx="2"/>
              </p:cNvCxnSpPr>
              <p:nvPr/>
            </p:nvCxnSpPr>
            <p:spPr>
              <a:xfrm>
                <a:off x="2748867" y="3132794"/>
                <a:ext cx="1379425" cy="2288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4" idx="2"/>
              </p:cNvCxnSpPr>
              <p:nvPr/>
            </p:nvCxnSpPr>
            <p:spPr>
              <a:xfrm>
                <a:off x="2748867" y="3132794"/>
                <a:ext cx="1379425" cy="494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4" idx="2"/>
              </p:cNvCxnSpPr>
              <p:nvPr/>
            </p:nvCxnSpPr>
            <p:spPr>
              <a:xfrm flipV="1">
                <a:off x="2748867" y="3102627"/>
                <a:ext cx="1379425" cy="301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4" idx="2"/>
              </p:cNvCxnSpPr>
              <p:nvPr/>
            </p:nvCxnSpPr>
            <p:spPr>
              <a:xfrm>
                <a:off x="2748867" y="3132794"/>
                <a:ext cx="1379425" cy="10302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4" idx="2"/>
              </p:cNvCxnSpPr>
              <p:nvPr/>
            </p:nvCxnSpPr>
            <p:spPr>
              <a:xfrm>
                <a:off x="2748867" y="3132794"/>
                <a:ext cx="1379425" cy="7428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071427" y="3856570"/>
                <a:ext cx="1302986" cy="400111"/>
              </a:xfrm>
              <a:prstGeom prst="rect">
                <a:avLst/>
              </a:prstGeom>
              <a:noFill/>
            </p:spPr>
            <p:txBody>
              <a:bodyPr wrap="none" rtlCol="0">
                <a:spAutoFit/>
              </a:bodyPr>
              <a:lstStyle/>
              <a:p>
                <a:r>
                  <a:rPr lang="en-US" sz="2000" b="1" dirty="0">
                    <a:latin typeface="+mn-lt"/>
                  </a:rPr>
                  <a:t>webserver</a:t>
                </a:r>
              </a:p>
            </p:txBody>
          </p:sp>
          <p:sp>
            <p:nvSpPr>
              <p:cNvPr id="81" name="TextBox 80"/>
              <p:cNvSpPr txBox="1"/>
              <p:nvPr/>
            </p:nvSpPr>
            <p:spPr>
              <a:xfrm>
                <a:off x="7948001" y="3917010"/>
                <a:ext cx="1275030" cy="400111"/>
              </a:xfrm>
              <a:prstGeom prst="rect">
                <a:avLst/>
              </a:prstGeom>
              <a:noFill/>
            </p:spPr>
            <p:txBody>
              <a:bodyPr wrap="none" rtlCol="0">
                <a:spAutoFit/>
              </a:bodyPr>
              <a:lstStyle/>
              <a:p>
                <a:r>
                  <a:rPr lang="en-US" sz="2000" b="1" dirty="0">
                    <a:latin typeface="+mn-lt"/>
                  </a:rPr>
                  <a:t>databases</a:t>
                </a:r>
              </a:p>
            </p:txBody>
          </p:sp>
        </p:grpSp>
        <p:sp>
          <p:nvSpPr>
            <p:cNvPr id="82" name="Right Arrow 81"/>
            <p:cNvSpPr/>
            <p:nvPr/>
          </p:nvSpPr>
          <p:spPr>
            <a:xfrm>
              <a:off x="10084135" y="2381909"/>
              <a:ext cx="408590" cy="195781"/>
            </a:xfrm>
            <a:prstGeom prst="rightArrow">
              <a:avLst/>
            </a:prstGeom>
            <a:solidFill>
              <a:srgbClr val="9F5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2024085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22C7FD-DE11-4D09-BDE4-E4A3B7E72042}"/>
              </a:ext>
            </a:extLst>
          </p:cNvPr>
          <p:cNvSpPr>
            <a:spLocks noGrp="1"/>
          </p:cNvSpPr>
          <p:nvPr>
            <p:ph type="title"/>
          </p:nvPr>
        </p:nvSpPr>
        <p:spPr/>
        <p:txBody>
          <a:bodyPr/>
          <a:lstStyle/>
          <a:p>
            <a:r>
              <a:rPr lang="en-US" dirty="0" smtClean="0"/>
              <a:t>Questions about Data</a:t>
            </a:r>
            <a:endParaRPr lang="en-US" dirty="0"/>
          </a:p>
        </p:txBody>
      </p:sp>
      <p:sp>
        <p:nvSpPr>
          <p:cNvPr id="6" name="Content Placeholder 5">
            <a:extLst>
              <a:ext uri="{FF2B5EF4-FFF2-40B4-BE49-F238E27FC236}">
                <a16:creationId xmlns:a16="http://schemas.microsoft.com/office/drawing/2014/main" id="{0412303D-4481-4E07-948D-07FC115C7021}"/>
              </a:ext>
            </a:extLst>
          </p:cNvPr>
          <p:cNvSpPr>
            <a:spLocks noGrp="1"/>
          </p:cNvSpPr>
          <p:nvPr>
            <p:ph idx="1"/>
          </p:nvPr>
        </p:nvSpPr>
        <p:spPr/>
        <p:txBody>
          <a:bodyPr>
            <a:normAutofit fontScale="92500" lnSpcReduction="20000"/>
          </a:bodyPr>
          <a:lstStyle/>
          <a:p>
            <a:r>
              <a:rPr lang="en-US" dirty="0" smtClean="0"/>
              <a:t>All the </a:t>
            </a:r>
            <a:r>
              <a:rPr lang="en-US" dirty="0" err="1" smtClean="0"/>
              <a:t>microservices</a:t>
            </a:r>
            <a:r>
              <a:rPr lang="en-US" dirty="0" smtClean="0"/>
              <a:t> access data, cache data, update data, replicate data</a:t>
            </a:r>
          </a:p>
          <a:p>
            <a:endParaRPr lang="en-US" dirty="0"/>
          </a:p>
          <a:p>
            <a:r>
              <a:rPr lang="en-US" dirty="0" smtClean="0"/>
              <a:t>Can we ensure that data is accessed consistently, even in the presence of failures?</a:t>
            </a:r>
          </a:p>
          <a:p>
            <a:endParaRPr lang="en-US" dirty="0"/>
          </a:p>
          <a:p>
            <a:r>
              <a:rPr lang="en-US" dirty="0" smtClean="0"/>
              <a:t>Solution: use a single BIG database, replicate it for fault tolerance</a:t>
            </a:r>
          </a:p>
          <a:p>
            <a:endParaRPr lang="en-US" dirty="0" smtClean="0"/>
          </a:p>
        </p:txBody>
      </p:sp>
      <p:sp>
        <p:nvSpPr>
          <p:cNvPr id="4" name="Slide Number Placeholder 3">
            <a:extLst>
              <a:ext uri="{FF2B5EF4-FFF2-40B4-BE49-F238E27FC236}">
                <a16:creationId xmlns:a16="http://schemas.microsoft.com/office/drawing/2014/main" id="{409924B9-7D9B-4C7A-9B5A-7C837F3DE37F}"/>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136447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B7B7-9D82-4C0F-B694-42F32E7FAFD1}"/>
              </a:ext>
            </a:extLst>
          </p:cNvPr>
          <p:cNvSpPr>
            <a:spLocks noGrp="1"/>
          </p:cNvSpPr>
          <p:nvPr>
            <p:ph type="title"/>
          </p:nvPr>
        </p:nvSpPr>
        <p:spPr/>
        <p:txBody>
          <a:bodyPr>
            <a:normAutofit fontScale="90000"/>
          </a:bodyPr>
          <a:lstStyle/>
          <a:p>
            <a:r>
              <a:rPr lang="en-US" dirty="0"/>
              <a:t>Single big service performs poorly… why?</a:t>
            </a:r>
            <a:br>
              <a:rPr lang="en-US" dirty="0"/>
            </a:br>
            <a:endParaRPr lang="en-US" dirty="0"/>
          </a:p>
        </p:txBody>
      </p:sp>
      <p:sp>
        <p:nvSpPr>
          <p:cNvPr id="3" name="Content Placeholder 2">
            <a:extLst>
              <a:ext uri="{FF2B5EF4-FFF2-40B4-BE49-F238E27FC236}">
                <a16:creationId xmlns:a16="http://schemas.microsoft.com/office/drawing/2014/main" id="{66DDC32F-D2A2-48AC-BF02-8871D6547A20}"/>
              </a:ext>
            </a:extLst>
          </p:cNvPr>
          <p:cNvSpPr>
            <a:spLocks noGrp="1"/>
          </p:cNvSpPr>
          <p:nvPr>
            <p:ph idx="1"/>
          </p:nvPr>
        </p:nvSpPr>
        <p:spPr/>
        <p:txBody>
          <a:bodyPr>
            <a:normAutofit lnSpcReduction="10000"/>
          </a:bodyPr>
          <a:lstStyle/>
          <a:p>
            <a:r>
              <a:rPr lang="en-US" dirty="0"/>
              <a:t>Until 2005 “one server” was able to scale and keep up, like for Amazon’s shopping cart</a:t>
            </a:r>
            <a:r>
              <a:rPr lang="en-US" dirty="0" smtClean="0"/>
              <a:t>.  A 2005 server often ran on a small cluster with, perhaps, 2-16 machines in the cluster.</a:t>
            </a:r>
          </a:p>
          <a:p>
            <a:endParaRPr lang="en-US" dirty="0"/>
          </a:p>
          <a:p>
            <a:r>
              <a:rPr lang="en-US" dirty="0" smtClean="0"/>
              <a:t>This worked well.</a:t>
            </a:r>
            <a:endParaRPr lang="en-US" dirty="0"/>
          </a:p>
          <a:p>
            <a:endParaRPr lang="en-US" dirty="0"/>
          </a:p>
          <a:p>
            <a:r>
              <a:rPr lang="en-US" dirty="0" smtClean="0"/>
              <a:t>But suddenly, as the cloud grew, </a:t>
            </a:r>
            <a:r>
              <a:rPr lang="en-US" dirty="0"/>
              <a:t>this form of scaling broke.  Companies threw unlimited money at the issue but </a:t>
            </a:r>
            <a:r>
              <a:rPr lang="en-US" dirty="0" smtClean="0"/>
              <a:t>critical </a:t>
            </a:r>
            <a:r>
              <a:rPr lang="en-US" dirty="0"/>
              <a:t>services like databases </a:t>
            </a:r>
            <a:r>
              <a:rPr lang="en-US" dirty="0" smtClean="0"/>
              <a:t>still </a:t>
            </a:r>
            <a:r>
              <a:rPr lang="en-US" dirty="0"/>
              <a:t>became </a:t>
            </a:r>
            <a:r>
              <a:rPr lang="en-US" dirty="0" smtClean="0"/>
              <a:t>hopelessly overloaded </a:t>
            </a:r>
            <a:r>
              <a:rPr lang="en-US" dirty="0"/>
              <a:t>and crashed or fell far behind.</a:t>
            </a:r>
          </a:p>
        </p:txBody>
      </p:sp>
      <p:sp>
        <p:nvSpPr>
          <p:cNvPr id="5" name="Slide Number Placeholder 4">
            <a:extLst>
              <a:ext uri="{FF2B5EF4-FFF2-40B4-BE49-F238E27FC236}">
                <a16:creationId xmlns:a16="http://schemas.microsoft.com/office/drawing/2014/main" id="{EC6BD642-EAD1-4D16-9E8D-755B10C4A255}"/>
              </a:ext>
            </a:extLst>
          </p:cNvPr>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2178158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1B1E-B95B-44F2-9A9E-4F5B6FAA9FFF}"/>
              </a:ext>
            </a:extLst>
          </p:cNvPr>
          <p:cNvSpPr>
            <a:spLocks noGrp="1"/>
          </p:cNvSpPr>
          <p:nvPr>
            <p:ph type="title"/>
          </p:nvPr>
        </p:nvSpPr>
        <p:spPr/>
        <p:txBody>
          <a:bodyPr/>
          <a:lstStyle/>
          <a:p>
            <a:r>
              <a:rPr lang="en-US" dirty="0"/>
              <a:t>Jim Gray’s Famous Paper</a:t>
            </a:r>
          </a:p>
        </p:txBody>
      </p:sp>
      <p:sp>
        <p:nvSpPr>
          <p:cNvPr id="3" name="Content Placeholder 2">
            <a:extLst>
              <a:ext uri="{FF2B5EF4-FFF2-40B4-BE49-F238E27FC236}">
                <a16:creationId xmlns:a16="http://schemas.microsoft.com/office/drawing/2014/main" id="{D4294589-5E77-4410-8E6A-2B010650AEB2}"/>
              </a:ext>
            </a:extLst>
          </p:cNvPr>
          <p:cNvSpPr>
            <a:spLocks noGrp="1"/>
          </p:cNvSpPr>
          <p:nvPr>
            <p:ph idx="1"/>
          </p:nvPr>
        </p:nvSpPr>
        <p:spPr/>
        <p:txBody>
          <a:bodyPr/>
          <a:lstStyle/>
          <a:p>
            <a:r>
              <a:rPr lang="en-US" dirty="0"/>
              <a:t>At Microsoft, Jim Gray </a:t>
            </a:r>
            <a:r>
              <a:rPr lang="en-US" dirty="0" smtClean="0"/>
              <a:t>anticipated this as early as 1996.</a:t>
            </a:r>
            <a:endParaRPr lang="en-US" dirty="0"/>
          </a:p>
          <a:p>
            <a:endParaRPr lang="en-US" dirty="0"/>
          </a:p>
          <a:p>
            <a:r>
              <a:rPr lang="en-US" dirty="0"/>
              <a:t>He and colleagues wrote a wonderful paper from their insights:</a:t>
            </a:r>
          </a:p>
          <a:p>
            <a:endParaRPr lang="en-US" dirty="0"/>
          </a:p>
          <a:p>
            <a:endParaRPr lang="en-US" dirty="0"/>
          </a:p>
          <a:p>
            <a:endParaRPr lang="en-US" dirty="0"/>
          </a:p>
          <a:p>
            <a:pPr marL="0" indent="0">
              <a:buNone/>
            </a:pPr>
            <a:r>
              <a:rPr lang="en-US" dirty="0"/>
              <a:t>Basic message: divide and conquer is really the </a:t>
            </a:r>
            <a:r>
              <a:rPr lang="en-US" i="1" dirty="0"/>
              <a:t>only </a:t>
            </a:r>
            <a:r>
              <a:rPr lang="en-US" dirty="0"/>
              <a:t>option.</a:t>
            </a:r>
          </a:p>
        </p:txBody>
      </p:sp>
      <p:sp>
        <p:nvSpPr>
          <p:cNvPr id="5" name="Slide Number Placeholder 4">
            <a:extLst>
              <a:ext uri="{FF2B5EF4-FFF2-40B4-BE49-F238E27FC236}">
                <a16:creationId xmlns:a16="http://schemas.microsoft.com/office/drawing/2014/main" id="{E415F76E-2B8E-433F-A8AF-737B9A58255D}"/>
              </a:ext>
            </a:extLst>
          </p:cNvPr>
          <p:cNvSpPr>
            <a:spLocks noGrp="1"/>
          </p:cNvSpPr>
          <p:nvPr>
            <p:ph type="sldNum" sz="quarter" idx="12"/>
          </p:nvPr>
        </p:nvSpPr>
        <p:spPr/>
        <p:txBody>
          <a:bodyPr/>
          <a:lstStyle/>
          <a:p>
            <a:fld id="{3C974458-8A97-4835-BF79-1FB6D7856C21}" type="slidenum">
              <a:rPr lang="en-US" smtClean="0"/>
              <a:t>19</a:t>
            </a:fld>
            <a:endParaRPr lang="en-US" dirty="0"/>
          </a:p>
        </p:txBody>
      </p:sp>
      <p:sp>
        <p:nvSpPr>
          <p:cNvPr id="6" name="TextBox 5">
            <a:extLst>
              <a:ext uri="{FF2B5EF4-FFF2-40B4-BE49-F238E27FC236}">
                <a16:creationId xmlns:a16="http://schemas.microsoft.com/office/drawing/2014/main" id="{014CAF7E-9DC1-4300-81C8-F0CBE4A0676C}"/>
              </a:ext>
            </a:extLst>
          </p:cNvPr>
          <p:cNvSpPr txBox="1"/>
          <p:nvPr/>
        </p:nvSpPr>
        <p:spPr>
          <a:xfrm>
            <a:off x="1502796" y="4273826"/>
            <a:ext cx="8905461" cy="923330"/>
          </a:xfrm>
          <a:prstGeom prst="rect">
            <a:avLst/>
          </a:prstGeom>
          <a:noFill/>
          <a:ln>
            <a:solidFill>
              <a:schemeClr val="accent1"/>
            </a:solidFill>
          </a:ln>
        </p:spPr>
        <p:txBody>
          <a:bodyPr wrap="square" rtlCol="0">
            <a:spAutoFit/>
          </a:bodyPr>
          <a:lstStyle/>
          <a:p>
            <a:r>
              <a:rPr lang="en-US" b="1" dirty="0"/>
              <a:t>The dangers of replication and a solution</a:t>
            </a:r>
            <a:r>
              <a:rPr lang="en-US" dirty="0"/>
              <a:t>. Jim Gray, Pat </a:t>
            </a:r>
            <a:r>
              <a:rPr lang="en-US" dirty="0" err="1"/>
              <a:t>Helland</a:t>
            </a:r>
            <a:r>
              <a:rPr lang="en-US" dirty="0"/>
              <a:t>, Patrick O'Neil, and Dennis </a:t>
            </a:r>
            <a:r>
              <a:rPr lang="en-US" dirty="0" err="1"/>
              <a:t>Shasha</a:t>
            </a:r>
            <a:r>
              <a:rPr lang="en-US" dirty="0"/>
              <a:t>. 1996. In Proceedings of the 1996 ACM SIGMOD Conference.  pp 173-182. DOI=http://dx.doi.org/10.1145/233269.233330</a:t>
            </a:r>
          </a:p>
        </p:txBody>
      </p:sp>
      <p:pic>
        <p:nvPicPr>
          <p:cNvPr id="7" name="Picture 6">
            <a:extLst>
              <a:ext uri="{FF2B5EF4-FFF2-40B4-BE49-F238E27FC236}">
                <a16:creationId xmlns:a16="http://schemas.microsoft.com/office/drawing/2014/main" id="{8C52C347-048E-43ED-A718-A1BFD0CBD771}"/>
              </a:ext>
            </a:extLst>
          </p:cNvPr>
          <p:cNvPicPr>
            <a:picLocks noChangeAspect="1"/>
          </p:cNvPicPr>
          <p:nvPr/>
        </p:nvPicPr>
        <p:blipFill>
          <a:blip r:embed="rId3"/>
          <a:stretch>
            <a:fillRect/>
          </a:stretch>
        </p:blipFill>
        <p:spPr>
          <a:xfrm>
            <a:off x="10155381" y="273989"/>
            <a:ext cx="1524000" cy="2552700"/>
          </a:xfrm>
          <a:prstGeom prst="rect">
            <a:avLst/>
          </a:prstGeom>
        </p:spPr>
      </p:pic>
      <p:sp>
        <p:nvSpPr>
          <p:cNvPr id="8" name="TextBox 7"/>
          <p:cNvSpPr txBox="1"/>
          <p:nvPr/>
        </p:nvSpPr>
        <p:spPr>
          <a:xfrm>
            <a:off x="10041775" y="2951018"/>
            <a:ext cx="1862050" cy="523220"/>
          </a:xfrm>
          <a:prstGeom prst="rect">
            <a:avLst/>
          </a:prstGeom>
          <a:noFill/>
        </p:spPr>
        <p:txBody>
          <a:bodyPr wrap="square" rtlCol="0">
            <a:spAutoFit/>
          </a:bodyPr>
          <a:lstStyle/>
          <a:p>
            <a:pPr algn="ctr"/>
            <a:r>
              <a:rPr lang="en-US" sz="1400" b="1" dirty="0" smtClean="0"/>
              <a:t>Jim Gray</a:t>
            </a:r>
            <a:br>
              <a:rPr lang="en-US" sz="1400" b="1" dirty="0" smtClean="0"/>
            </a:br>
            <a:r>
              <a:rPr lang="en-US" sz="1400" b="1" dirty="0" smtClean="0"/>
              <a:t>(Jan 1944 – Jan 2007)</a:t>
            </a:r>
            <a:endParaRPr lang="en-US" sz="1400" b="1" dirty="0"/>
          </a:p>
        </p:txBody>
      </p:sp>
    </p:spTree>
    <p:extLst>
      <p:ext uri="{BB962C8B-B14F-4D97-AF65-F5344CB8AC3E}">
        <p14:creationId xmlns:p14="http://schemas.microsoft.com/office/powerpoint/2010/main" val="1495445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did today’s Cloud evolve?</a:t>
            </a:r>
          </a:p>
        </p:txBody>
      </p:sp>
      <p:sp>
        <p:nvSpPr>
          <p:cNvPr id="5" name="Content Placeholder 4"/>
          <p:cNvSpPr>
            <a:spLocks noGrp="1"/>
          </p:cNvSpPr>
          <p:nvPr>
            <p:ph idx="1"/>
          </p:nvPr>
        </p:nvSpPr>
        <p:spPr/>
        <p:txBody>
          <a:bodyPr>
            <a:normAutofit fontScale="92500" lnSpcReduction="10000"/>
          </a:bodyPr>
          <a:lstStyle/>
          <a:p>
            <a:r>
              <a:rPr lang="en-US" dirty="0"/>
              <a:t>Prior to ~2005, we had “data centers designed for high availability”.</a:t>
            </a:r>
          </a:p>
          <a:p>
            <a:r>
              <a:rPr lang="en-US" dirty="0"/>
              <a:t>Amazon had especially large ones, to serve its web requests</a:t>
            </a:r>
          </a:p>
          <a:p>
            <a:pPr>
              <a:buFont typeface="Wingdings" panose="05000000000000000000" pitchFamily="2" charset="2"/>
              <a:buChar char="Ø"/>
            </a:pPr>
            <a:r>
              <a:rPr lang="en-US" dirty="0"/>
              <a:t>  This is all before the AWS cloud model</a:t>
            </a:r>
          </a:p>
          <a:p>
            <a:pPr>
              <a:buFont typeface="Wingdings" panose="05000000000000000000" pitchFamily="2" charset="2"/>
              <a:buChar char="Ø"/>
            </a:pPr>
            <a:r>
              <a:rPr lang="en-US" dirty="0"/>
              <a:t>  The real goal was just to support online shopping</a:t>
            </a:r>
          </a:p>
          <a:p>
            <a:pPr>
              <a:buFont typeface="Wingdings" panose="05000000000000000000" pitchFamily="2" charset="2"/>
              <a:buChar char="Ø"/>
            </a:pPr>
            <a:endParaRPr lang="en-US" dirty="0"/>
          </a:p>
          <a:p>
            <a:pPr marL="0" indent="0">
              <a:buNone/>
            </a:pPr>
            <a:r>
              <a:rPr lang="en-US" dirty="0"/>
              <a:t>Their system wasn’t very reliable and the core problem was scaling</a:t>
            </a:r>
          </a:p>
          <a:p>
            <a:pPr>
              <a:buFont typeface="Wingdings" panose="05000000000000000000" pitchFamily="2" charset="2"/>
              <a:buChar char="Ø"/>
            </a:pPr>
            <a:r>
              <a:rPr lang="en-US" dirty="0"/>
              <a:t>  Like a theoretical complexity growth issue.</a:t>
            </a:r>
          </a:p>
          <a:p>
            <a:pPr>
              <a:buFont typeface="Wingdings" panose="05000000000000000000" pitchFamily="2" charset="2"/>
              <a:buChar char="Ø"/>
            </a:pPr>
            <a:r>
              <a:rPr lang="en-US" dirty="0"/>
              <a:t>  Amazon’s computers were overloaded and often crashed</a:t>
            </a:r>
          </a:p>
        </p:txBody>
      </p:sp>
      <p:pic>
        <p:nvPicPr>
          <p:cNvPr id="6" name="Picture 5">
            <a:extLst>
              <a:ext uri="{FF2B5EF4-FFF2-40B4-BE49-F238E27FC236}">
                <a16:creationId xmlns:a16="http://schemas.microsoft.com/office/drawing/2014/main" id="{138A81C9-4884-4AFC-88A6-EADD0C0C0EB4}"/>
              </a:ext>
            </a:extLst>
          </p:cNvPr>
          <p:cNvPicPr>
            <a:picLocks noChangeAspect="1"/>
          </p:cNvPicPr>
          <p:nvPr/>
        </p:nvPicPr>
        <p:blipFill>
          <a:blip r:embed="rId3"/>
          <a:stretch>
            <a:fillRect/>
          </a:stretch>
        </p:blipFill>
        <p:spPr>
          <a:xfrm>
            <a:off x="9117838" y="3187084"/>
            <a:ext cx="2693162" cy="1496201"/>
          </a:xfrm>
          <a:prstGeom prst="rect">
            <a:avLst/>
          </a:prstGeom>
        </p:spPr>
      </p:pic>
      <p:sp>
        <p:nvSpPr>
          <p:cNvPr id="8" name="Slide Number Placeholder 7"/>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25034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EFF3-8932-40D7-8F4A-CBF67F340D52}"/>
              </a:ext>
            </a:extLst>
          </p:cNvPr>
          <p:cNvSpPr>
            <a:spLocks noGrp="1"/>
          </p:cNvSpPr>
          <p:nvPr>
            <p:ph type="title"/>
          </p:nvPr>
        </p:nvSpPr>
        <p:spPr/>
        <p:txBody>
          <a:bodyPr/>
          <a:lstStyle/>
          <a:p>
            <a:r>
              <a:rPr lang="en-US" dirty="0"/>
              <a:t>How their paper approached it</a:t>
            </a:r>
          </a:p>
        </p:txBody>
      </p:sp>
      <p:sp>
        <p:nvSpPr>
          <p:cNvPr id="3" name="Content Placeholder 2">
            <a:extLst>
              <a:ext uri="{FF2B5EF4-FFF2-40B4-BE49-F238E27FC236}">
                <a16:creationId xmlns:a16="http://schemas.microsoft.com/office/drawing/2014/main" id="{B3252C12-E7C0-421C-99CB-EB799A566E8C}"/>
              </a:ext>
            </a:extLst>
          </p:cNvPr>
          <p:cNvSpPr>
            <a:spLocks noGrp="1"/>
          </p:cNvSpPr>
          <p:nvPr>
            <p:ph idx="1"/>
          </p:nvPr>
        </p:nvSpPr>
        <p:spPr/>
        <p:txBody>
          <a:bodyPr>
            <a:normAutofit/>
          </a:bodyPr>
          <a:lstStyle/>
          <a:p>
            <a:r>
              <a:rPr lang="en-US" dirty="0"/>
              <a:t>The paper uses a “chalkboard analysis” to think about scaling for a system that behaves like a database.</a:t>
            </a:r>
          </a:p>
          <a:p>
            <a:pPr>
              <a:buFont typeface="Wingdings" panose="05000000000000000000" pitchFamily="2" charset="2"/>
              <a:buChar char="Ø"/>
            </a:pPr>
            <a:r>
              <a:rPr lang="en-US" dirty="0"/>
              <a:t>  It could be an actual database like SQL Server or Oracle</a:t>
            </a:r>
          </a:p>
          <a:p>
            <a:pPr>
              <a:buFont typeface="Wingdings" panose="05000000000000000000" pitchFamily="2" charset="2"/>
              <a:buChar char="Ø"/>
            </a:pPr>
            <a:r>
              <a:rPr lang="en-US" dirty="0"/>
              <a:t>  But their “model” also covered any other storage layer where you want</a:t>
            </a:r>
            <a:br>
              <a:rPr lang="en-US" dirty="0"/>
            </a:br>
            <a:r>
              <a:rPr lang="en-US" dirty="0"/>
              <a:t>    strong guarantees of data consistency.</a:t>
            </a:r>
          </a:p>
          <a:p>
            <a:pPr>
              <a:buFont typeface="Wingdings" panose="05000000000000000000" pitchFamily="2" charset="2"/>
              <a:buChar char="Ø"/>
            </a:pPr>
            <a:r>
              <a:rPr lang="en-US" dirty="0"/>
              <a:t>  Mostly they talk about a single replicated storage instance, but look</a:t>
            </a:r>
            <a:br>
              <a:rPr lang="en-US" dirty="0"/>
            </a:br>
            <a:r>
              <a:rPr lang="en-US" dirty="0"/>
              <a:t>    at structured versions too.</a:t>
            </a:r>
          </a:p>
        </p:txBody>
      </p:sp>
      <p:sp>
        <p:nvSpPr>
          <p:cNvPr id="5" name="Slide Number Placeholder 4">
            <a:extLst>
              <a:ext uri="{FF2B5EF4-FFF2-40B4-BE49-F238E27FC236}">
                <a16:creationId xmlns:a16="http://schemas.microsoft.com/office/drawing/2014/main" id="{434E6408-A9B4-49B2-9540-2C552A8ECA48}"/>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1896160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3F44-DFB8-4A07-8486-5DDEBB7787BF}"/>
              </a:ext>
            </a:extLst>
          </p:cNvPr>
          <p:cNvSpPr>
            <a:spLocks noGrp="1"/>
          </p:cNvSpPr>
          <p:nvPr>
            <p:ph type="title"/>
          </p:nvPr>
        </p:nvSpPr>
        <p:spPr/>
        <p:txBody>
          <a:bodyPr/>
          <a:lstStyle/>
          <a:p>
            <a:r>
              <a:rPr lang="en-US" dirty="0"/>
              <a:t>The core issue</a:t>
            </a:r>
          </a:p>
        </p:txBody>
      </p:sp>
      <p:sp>
        <p:nvSpPr>
          <p:cNvPr id="3" name="Content Placeholder 2">
            <a:extLst>
              <a:ext uri="{FF2B5EF4-FFF2-40B4-BE49-F238E27FC236}">
                <a16:creationId xmlns:a16="http://schemas.microsoft.com/office/drawing/2014/main" id="{4D9D40EA-4BCB-4F7E-BFE1-498CB53AFF4B}"/>
              </a:ext>
            </a:extLst>
          </p:cNvPr>
          <p:cNvSpPr>
            <a:spLocks noGrp="1"/>
          </p:cNvSpPr>
          <p:nvPr>
            <p:ph idx="1"/>
          </p:nvPr>
        </p:nvSpPr>
        <p:spPr/>
        <p:txBody>
          <a:bodyPr>
            <a:normAutofit lnSpcReduction="10000"/>
          </a:bodyPr>
          <a:lstStyle/>
          <a:p>
            <a:r>
              <a:rPr lang="en-US" dirty="0"/>
              <a:t>The paper assumes that your goal is some form of lock-based consistency, which they model as database </a:t>
            </a:r>
            <a:r>
              <a:rPr lang="en-US" dirty="0" err="1" smtClean="0"/>
              <a:t>serializability</a:t>
            </a:r>
            <a:endParaRPr lang="en-US" dirty="0" smtClean="0"/>
          </a:p>
          <a:p>
            <a:endParaRPr lang="en-US" dirty="0"/>
          </a:p>
          <a:p>
            <a:r>
              <a:rPr lang="en-US" dirty="0"/>
              <a:t>So applications will be using read locks, and write locks, and because we want to accommodate more and more load by adding more servers, the work spreads over the pool of servers.</a:t>
            </a:r>
          </a:p>
          <a:p>
            <a:endParaRPr lang="en-US" dirty="0"/>
          </a:p>
          <a:p>
            <a:r>
              <a:rPr lang="en-US" dirty="0"/>
              <a:t>This is a very common way to think about servers of all kinds.</a:t>
            </a:r>
          </a:p>
        </p:txBody>
      </p:sp>
      <p:sp>
        <p:nvSpPr>
          <p:cNvPr id="5" name="Slide Number Placeholder 4">
            <a:extLst>
              <a:ext uri="{FF2B5EF4-FFF2-40B4-BE49-F238E27FC236}">
                <a16:creationId xmlns:a16="http://schemas.microsoft.com/office/drawing/2014/main" id="{AA3D73E9-5779-4CDD-8311-BBE3FD96F781}"/>
              </a:ext>
            </a:extLst>
          </p:cNvPr>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425464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1D22-8EED-4479-BAD6-01F3E75E997F}"/>
              </a:ext>
            </a:extLst>
          </p:cNvPr>
          <p:cNvSpPr>
            <a:spLocks noGrp="1"/>
          </p:cNvSpPr>
          <p:nvPr>
            <p:ph type="title"/>
          </p:nvPr>
        </p:nvSpPr>
        <p:spPr/>
        <p:txBody>
          <a:bodyPr/>
          <a:lstStyle/>
          <a:p>
            <a:r>
              <a:rPr lang="en-US" dirty="0"/>
              <a:t>Their setup, as a picture</a:t>
            </a:r>
          </a:p>
        </p:txBody>
      </p:sp>
      <p:sp>
        <p:nvSpPr>
          <p:cNvPr id="5" name="Slide Number Placeholder 4">
            <a:extLst>
              <a:ext uri="{FF2B5EF4-FFF2-40B4-BE49-F238E27FC236}">
                <a16:creationId xmlns:a16="http://schemas.microsoft.com/office/drawing/2014/main" id="{BED8E422-A2D7-4492-AE6B-CA920A4FAD70}"/>
              </a:ext>
            </a:extLst>
          </p:cNvPr>
          <p:cNvSpPr>
            <a:spLocks noGrp="1"/>
          </p:cNvSpPr>
          <p:nvPr>
            <p:ph type="sldNum" sz="quarter" idx="12"/>
          </p:nvPr>
        </p:nvSpPr>
        <p:spPr/>
        <p:txBody>
          <a:bodyPr/>
          <a:lstStyle/>
          <a:p>
            <a:fld id="{3C974458-8A97-4835-BF79-1FB6D7856C21}" type="slidenum">
              <a:rPr lang="en-US" smtClean="0"/>
              <a:t>22</a:t>
            </a:fld>
            <a:endParaRPr lang="en-US"/>
          </a:p>
        </p:txBody>
      </p:sp>
      <p:sp>
        <p:nvSpPr>
          <p:cNvPr id="6" name="Flowchart: Magnetic Disk 5">
            <a:extLst>
              <a:ext uri="{FF2B5EF4-FFF2-40B4-BE49-F238E27FC236}">
                <a16:creationId xmlns:a16="http://schemas.microsoft.com/office/drawing/2014/main" id="{B9899F2C-1537-4A28-A8F0-BF51A818A795}"/>
              </a:ext>
            </a:extLst>
          </p:cNvPr>
          <p:cNvSpPr/>
          <p:nvPr/>
        </p:nvSpPr>
        <p:spPr>
          <a:xfrm>
            <a:off x="2751151" y="3429000"/>
            <a:ext cx="6098651" cy="194011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The database</a:t>
            </a:r>
          </a:p>
        </p:txBody>
      </p:sp>
      <p:sp>
        <p:nvSpPr>
          <p:cNvPr id="7" name="Freeform: Shape 6">
            <a:extLst>
              <a:ext uri="{FF2B5EF4-FFF2-40B4-BE49-F238E27FC236}">
                <a16:creationId xmlns:a16="http://schemas.microsoft.com/office/drawing/2014/main" id="{80C87B67-EDFF-4399-AB42-B987A3FC7A59}"/>
              </a:ext>
            </a:extLst>
          </p:cNvPr>
          <p:cNvSpPr/>
          <p:nvPr/>
        </p:nvSpPr>
        <p:spPr>
          <a:xfrm>
            <a:off x="1860591" y="1956021"/>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D44F33E9-D44F-44E7-B016-A1DF9AB0B690}"/>
              </a:ext>
            </a:extLst>
          </p:cNvPr>
          <p:cNvSpPr/>
          <p:nvPr/>
        </p:nvSpPr>
        <p:spPr>
          <a:xfrm>
            <a:off x="255922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8869B3D-C20E-47D4-BAD1-F52F73C61CBD}"/>
              </a:ext>
            </a:extLst>
          </p:cNvPr>
          <p:cNvSpPr/>
          <p:nvPr/>
        </p:nvSpPr>
        <p:spPr>
          <a:xfrm>
            <a:off x="3161883" y="212856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CB3B6E1-5B74-4582-8AD0-AA79489A5445}"/>
              </a:ext>
            </a:extLst>
          </p:cNvPr>
          <p:cNvSpPr/>
          <p:nvPr/>
        </p:nvSpPr>
        <p:spPr>
          <a:xfrm>
            <a:off x="377194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64A13C-C125-49B6-BE01-219F2E1B860F}"/>
              </a:ext>
            </a:extLst>
          </p:cNvPr>
          <p:cNvSpPr/>
          <p:nvPr/>
        </p:nvSpPr>
        <p:spPr>
          <a:xfrm>
            <a:off x="4295080" y="1934155"/>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9CB1C10-4A04-4B36-8F46-D146617DBAA8}"/>
              </a:ext>
            </a:extLst>
          </p:cNvPr>
          <p:cNvSpPr/>
          <p:nvPr/>
        </p:nvSpPr>
        <p:spPr>
          <a:xfrm>
            <a:off x="4993709" y="1804748"/>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3F0393A-866C-47AA-A1DB-0F8A89AAF3D8}"/>
              </a:ext>
            </a:extLst>
          </p:cNvPr>
          <p:cNvSpPr/>
          <p:nvPr/>
        </p:nvSpPr>
        <p:spPr>
          <a:xfrm>
            <a:off x="5596372" y="2106698"/>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1A33852-2ABC-4399-A839-FC9772DE800D}"/>
              </a:ext>
            </a:extLst>
          </p:cNvPr>
          <p:cNvSpPr/>
          <p:nvPr/>
        </p:nvSpPr>
        <p:spPr>
          <a:xfrm>
            <a:off x="6206429" y="1804748"/>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BDDE802-6A9D-4257-BE85-E1C78DDD0DCE}"/>
              </a:ext>
            </a:extLst>
          </p:cNvPr>
          <p:cNvSpPr/>
          <p:nvPr/>
        </p:nvSpPr>
        <p:spPr>
          <a:xfrm>
            <a:off x="7059334" y="1912289"/>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E21559D-568A-4853-9F9C-9CE8E620CA41}"/>
              </a:ext>
            </a:extLst>
          </p:cNvPr>
          <p:cNvSpPr/>
          <p:nvPr/>
        </p:nvSpPr>
        <p:spPr>
          <a:xfrm>
            <a:off x="7757963" y="178288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2FDD4FB-0B23-4E24-8956-266ED2AECCF0}"/>
              </a:ext>
            </a:extLst>
          </p:cNvPr>
          <p:cNvSpPr/>
          <p:nvPr/>
        </p:nvSpPr>
        <p:spPr>
          <a:xfrm>
            <a:off x="8360626" y="208483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B1491B-6C5B-458B-BEFE-5A11F343D73B}"/>
              </a:ext>
            </a:extLst>
          </p:cNvPr>
          <p:cNvSpPr/>
          <p:nvPr/>
        </p:nvSpPr>
        <p:spPr>
          <a:xfrm>
            <a:off x="8970683" y="178288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61C8C2C-8E2A-4603-8063-33CA2C184276}"/>
              </a:ext>
            </a:extLst>
          </p:cNvPr>
          <p:cNvSpPr txBox="1"/>
          <p:nvPr/>
        </p:nvSpPr>
        <p:spPr>
          <a:xfrm>
            <a:off x="9806144" y="1687267"/>
            <a:ext cx="1876112" cy="923330"/>
          </a:xfrm>
          <a:prstGeom prst="rect">
            <a:avLst/>
          </a:prstGeom>
          <a:noFill/>
        </p:spPr>
        <p:txBody>
          <a:bodyPr wrap="square" rtlCol="0">
            <a:spAutoFit/>
          </a:bodyPr>
          <a:lstStyle/>
          <a:p>
            <a:pPr algn="ctr"/>
            <a:r>
              <a:rPr lang="en-US" dirty="0"/>
              <a:t>Applications using the database: </a:t>
            </a:r>
            <a:r>
              <a:rPr lang="en-US" i="1" dirty="0"/>
              <a:t>client processes</a:t>
            </a:r>
            <a:endParaRPr lang="en-US" dirty="0"/>
          </a:p>
        </p:txBody>
      </p:sp>
      <p:cxnSp>
        <p:nvCxnSpPr>
          <p:cNvPr id="21" name="Straight Arrow Connector 20">
            <a:extLst>
              <a:ext uri="{FF2B5EF4-FFF2-40B4-BE49-F238E27FC236}">
                <a16:creationId xmlns:a16="http://schemas.microsoft.com/office/drawing/2014/main" id="{56404DA9-BD0E-4804-9C83-CAC9EE490FDD}"/>
              </a:ext>
            </a:extLst>
          </p:cNvPr>
          <p:cNvCxnSpPr/>
          <p:nvPr/>
        </p:nvCxnSpPr>
        <p:spPr>
          <a:xfrm>
            <a:off x="2669107" y="3058866"/>
            <a:ext cx="1801462" cy="630539"/>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362FD6-98A8-44EB-B70B-17D5A3B1B1AD}"/>
              </a:ext>
            </a:extLst>
          </p:cNvPr>
          <p:cNvCxnSpPr>
            <a:cxnSpLocks/>
          </p:cNvCxnSpPr>
          <p:nvPr/>
        </p:nvCxnSpPr>
        <p:spPr>
          <a:xfrm flipH="1">
            <a:off x="5765333" y="2886323"/>
            <a:ext cx="1867919" cy="879812"/>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5CF7B21-AE70-4CB5-AC0E-C8A8BD1DC5E2}"/>
              </a:ext>
            </a:extLst>
          </p:cNvPr>
          <p:cNvCxnSpPr>
            <a:cxnSpLocks/>
          </p:cNvCxnSpPr>
          <p:nvPr/>
        </p:nvCxnSpPr>
        <p:spPr>
          <a:xfrm>
            <a:off x="4470569" y="2713184"/>
            <a:ext cx="821207" cy="1017335"/>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15222C0-85DA-4BAA-A3BA-D621148991F0}"/>
              </a:ext>
            </a:extLst>
          </p:cNvPr>
          <p:cNvSpPr txBox="1"/>
          <p:nvPr/>
        </p:nvSpPr>
        <p:spPr>
          <a:xfrm>
            <a:off x="8846831" y="2912470"/>
            <a:ext cx="2819905" cy="1200329"/>
          </a:xfrm>
          <a:prstGeom prst="rect">
            <a:avLst/>
          </a:prstGeom>
          <a:noFill/>
        </p:spPr>
        <p:txBody>
          <a:bodyPr wrap="square" rtlCol="0">
            <a:spAutoFit/>
          </a:bodyPr>
          <a:lstStyle/>
          <a:p>
            <a:pPr algn="ctr"/>
            <a:r>
              <a:rPr lang="en-US" i="1" dirty="0"/>
              <a:t>During the run, T concurrent requests are issued.  Here, 3 are running right now, but T could be much larger.</a:t>
            </a:r>
          </a:p>
        </p:txBody>
      </p:sp>
    </p:spTree>
    <p:extLst>
      <p:ext uri="{BB962C8B-B14F-4D97-AF65-F5344CB8AC3E}">
        <p14:creationId xmlns:p14="http://schemas.microsoft.com/office/powerpoint/2010/main" val="3845412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1D22-8EED-4479-BAD6-01F3E75E997F}"/>
              </a:ext>
            </a:extLst>
          </p:cNvPr>
          <p:cNvSpPr>
            <a:spLocks noGrp="1"/>
          </p:cNvSpPr>
          <p:nvPr>
            <p:ph type="title"/>
          </p:nvPr>
        </p:nvSpPr>
        <p:spPr/>
        <p:txBody>
          <a:bodyPr/>
          <a:lstStyle/>
          <a:p>
            <a:r>
              <a:rPr lang="en-US" dirty="0"/>
              <a:t>Their Basic setup, as a picture</a:t>
            </a:r>
          </a:p>
        </p:txBody>
      </p:sp>
      <p:sp>
        <p:nvSpPr>
          <p:cNvPr id="5" name="Slide Number Placeholder 4">
            <a:extLst>
              <a:ext uri="{FF2B5EF4-FFF2-40B4-BE49-F238E27FC236}">
                <a16:creationId xmlns:a16="http://schemas.microsoft.com/office/drawing/2014/main" id="{BED8E422-A2D7-4492-AE6B-CA920A4FAD70}"/>
              </a:ext>
            </a:extLst>
          </p:cNvPr>
          <p:cNvSpPr>
            <a:spLocks noGrp="1"/>
          </p:cNvSpPr>
          <p:nvPr>
            <p:ph type="sldNum" sz="quarter" idx="12"/>
          </p:nvPr>
        </p:nvSpPr>
        <p:spPr/>
        <p:txBody>
          <a:bodyPr/>
          <a:lstStyle/>
          <a:p>
            <a:fld id="{3C974458-8A97-4835-BF79-1FB6D7856C21}" type="slidenum">
              <a:rPr lang="en-US" smtClean="0"/>
              <a:t>23</a:t>
            </a:fld>
            <a:endParaRPr lang="en-US"/>
          </a:p>
        </p:txBody>
      </p:sp>
      <p:sp>
        <p:nvSpPr>
          <p:cNvPr id="6" name="Flowchart: Magnetic Disk 5">
            <a:extLst>
              <a:ext uri="{FF2B5EF4-FFF2-40B4-BE49-F238E27FC236}">
                <a16:creationId xmlns:a16="http://schemas.microsoft.com/office/drawing/2014/main" id="{B9899F2C-1537-4A28-A8F0-BF51A818A795}"/>
              </a:ext>
            </a:extLst>
          </p:cNvPr>
          <p:cNvSpPr/>
          <p:nvPr/>
        </p:nvSpPr>
        <p:spPr>
          <a:xfrm>
            <a:off x="2751151" y="3429000"/>
            <a:ext cx="6098651" cy="194011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7" name="Freeform: Shape 6">
            <a:extLst>
              <a:ext uri="{FF2B5EF4-FFF2-40B4-BE49-F238E27FC236}">
                <a16:creationId xmlns:a16="http://schemas.microsoft.com/office/drawing/2014/main" id="{80C87B67-EDFF-4399-AB42-B987A3FC7A59}"/>
              </a:ext>
            </a:extLst>
          </p:cNvPr>
          <p:cNvSpPr/>
          <p:nvPr/>
        </p:nvSpPr>
        <p:spPr>
          <a:xfrm>
            <a:off x="1860591" y="1956021"/>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D44F33E9-D44F-44E7-B016-A1DF9AB0B690}"/>
              </a:ext>
            </a:extLst>
          </p:cNvPr>
          <p:cNvSpPr/>
          <p:nvPr/>
        </p:nvSpPr>
        <p:spPr>
          <a:xfrm>
            <a:off x="255922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8869B3D-C20E-47D4-BAD1-F52F73C61CBD}"/>
              </a:ext>
            </a:extLst>
          </p:cNvPr>
          <p:cNvSpPr/>
          <p:nvPr/>
        </p:nvSpPr>
        <p:spPr>
          <a:xfrm>
            <a:off x="3161883" y="212856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CB3B6E1-5B74-4582-8AD0-AA79489A5445}"/>
              </a:ext>
            </a:extLst>
          </p:cNvPr>
          <p:cNvSpPr/>
          <p:nvPr/>
        </p:nvSpPr>
        <p:spPr>
          <a:xfrm>
            <a:off x="377194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64A13C-C125-49B6-BE01-219F2E1B860F}"/>
              </a:ext>
            </a:extLst>
          </p:cNvPr>
          <p:cNvSpPr/>
          <p:nvPr/>
        </p:nvSpPr>
        <p:spPr>
          <a:xfrm>
            <a:off x="4295080" y="1934155"/>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9CB1C10-4A04-4B36-8F46-D146617DBAA8}"/>
              </a:ext>
            </a:extLst>
          </p:cNvPr>
          <p:cNvSpPr/>
          <p:nvPr/>
        </p:nvSpPr>
        <p:spPr>
          <a:xfrm>
            <a:off x="4993709" y="1804748"/>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3F0393A-866C-47AA-A1DB-0F8A89AAF3D8}"/>
              </a:ext>
            </a:extLst>
          </p:cNvPr>
          <p:cNvSpPr/>
          <p:nvPr/>
        </p:nvSpPr>
        <p:spPr>
          <a:xfrm>
            <a:off x="5596372" y="2106698"/>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1A33852-2ABC-4399-A839-FC9772DE800D}"/>
              </a:ext>
            </a:extLst>
          </p:cNvPr>
          <p:cNvSpPr/>
          <p:nvPr/>
        </p:nvSpPr>
        <p:spPr>
          <a:xfrm>
            <a:off x="6206429" y="1804748"/>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BDDE802-6A9D-4257-BE85-E1C78DDD0DCE}"/>
              </a:ext>
            </a:extLst>
          </p:cNvPr>
          <p:cNvSpPr/>
          <p:nvPr/>
        </p:nvSpPr>
        <p:spPr>
          <a:xfrm>
            <a:off x="7059334" y="1912289"/>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E21559D-568A-4853-9F9C-9CE8E620CA41}"/>
              </a:ext>
            </a:extLst>
          </p:cNvPr>
          <p:cNvSpPr/>
          <p:nvPr/>
        </p:nvSpPr>
        <p:spPr>
          <a:xfrm>
            <a:off x="7757963" y="178288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2FDD4FB-0B23-4E24-8956-266ED2AECCF0}"/>
              </a:ext>
            </a:extLst>
          </p:cNvPr>
          <p:cNvSpPr/>
          <p:nvPr/>
        </p:nvSpPr>
        <p:spPr>
          <a:xfrm>
            <a:off x="8360626" y="208483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B1491B-6C5B-458B-BEFE-5A11F343D73B}"/>
              </a:ext>
            </a:extLst>
          </p:cNvPr>
          <p:cNvSpPr/>
          <p:nvPr/>
        </p:nvSpPr>
        <p:spPr>
          <a:xfrm>
            <a:off x="8970683" y="178288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A5D836A-D8BB-499E-BE78-D8C5A8518383}"/>
              </a:ext>
            </a:extLst>
          </p:cNvPr>
          <p:cNvSpPr txBox="1"/>
          <p:nvPr/>
        </p:nvSpPr>
        <p:spPr>
          <a:xfrm>
            <a:off x="2968398" y="5369118"/>
            <a:ext cx="6194216" cy="369332"/>
          </a:xfrm>
          <a:prstGeom prst="rect">
            <a:avLst/>
          </a:prstGeom>
          <a:noFill/>
        </p:spPr>
        <p:txBody>
          <a:bodyPr wrap="square" rtlCol="0">
            <a:spAutoFit/>
          </a:bodyPr>
          <a:lstStyle/>
          <a:p>
            <a:pPr algn="ctr"/>
            <a:r>
              <a:rPr lang="en-US" i="1" dirty="0"/>
              <a:t>For scalability, the number of servers (N) can be increased</a:t>
            </a:r>
          </a:p>
        </p:txBody>
      </p:sp>
      <p:sp>
        <p:nvSpPr>
          <p:cNvPr id="3" name="Oval 2">
            <a:extLst>
              <a:ext uri="{FF2B5EF4-FFF2-40B4-BE49-F238E27FC236}">
                <a16:creationId xmlns:a16="http://schemas.microsoft.com/office/drawing/2014/main" id="{50F82E9F-3715-46AF-9181-6416590BB72A}"/>
              </a:ext>
            </a:extLst>
          </p:cNvPr>
          <p:cNvSpPr/>
          <p:nvPr/>
        </p:nvSpPr>
        <p:spPr>
          <a:xfrm>
            <a:off x="2900588" y="4348766"/>
            <a:ext cx="1518613" cy="6502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Server 1</a:t>
            </a:r>
          </a:p>
        </p:txBody>
      </p:sp>
      <p:sp>
        <p:nvSpPr>
          <p:cNvPr id="28" name="Oval 27">
            <a:extLst>
              <a:ext uri="{FF2B5EF4-FFF2-40B4-BE49-F238E27FC236}">
                <a16:creationId xmlns:a16="http://schemas.microsoft.com/office/drawing/2014/main" id="{A983C554-9641-4274-96E4-5A9AE546CD7B}"/>
              </a:ext>
            </a:extLst>
          </p:cNvPr>
          <p:cNvSpPr/>
          <p:nvPr/>
        </p:nvSpPr>
        <p:spPr>
          <a:xfrm>
            <a:off x="4687816" y="4391604"/>
            <a:ext cx="1518613" cy="6502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Server 2</a:t>
            </a:r>
          </a:p>
        </p:txBody>
      </p:sp>
      <p:sp>
        <p:nvSpPr>
          <p:cNvPr id="29" name="Oval 28">
            <a:extLst>
              <a:ext uri="{FF2B5EF4-FFF2-40B4-BE49-F238E27FC236}">
                <a16:creationId xmlns:a16="http://schemas.microsoft.com/office/drawing/2014/main" id="{126F8460-C7AC-4602-8E88-6C12A687166A}"/>
              </a:ext>
            </a:extLst>
          </p:cNvPr>
          <p:cNvSpPr/>
          <p:nvPr/>
        </p:nvSpPr>
        <p:spPr>
          <a:xfrm>
            <a:off x="7062574" y="4391604"/>
            <a:ext cx="1518613" cy="6502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Server N</a:t>
            </a:r>
          </a:p>
        </p:txBody>
      </p:sp>
      <p:sp>
        <p:nvSpPr>
          <p:cNvPr id="30" name="Oval 29">
            <a:extLst>
              <a:ext uri="{FF2B5EF4-FFF2-40B4-BE49-F238E27FC236}">
                <a16:creationId xmlns:a16="http://schemas.microsoft.com/office/drawing/2014/main" id="{18FFE1CD-C464-4B11-8C6E-20D0B809415A}"/>
              </a:ext>
            </a:extLst>
          </p:cNvPr>
          <p:cNvSpPr/>
          <p:nvPr/>
        </p:nvSpPr>
        <p:spPr>
          <a:xfrm>
            <a:off x="6537961" y="4716713"/>
            <a:ext cx="45719" cy="4571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D5E3571-3413-4C92-9ACF-9D26BAE0C85C}"/>
              </a:ext>
            </a:extLst>
          </p:cNvPr>
          <p:cNvSpPr/>
          <p:nvPr/>
        </p:nvSpPr>
        <p:spPr>
          <a:xfrm>
            <a:off x="6421292" y="4716713"/>
            <a:ext cx="45719" cy="4571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35AA444-9830-433C-8AC8-69FEF9E6DFB4}"/>
              </a:ext>
            </a:extLst>
          </p:cNvPr>
          <p:cNvSpPr/>
          <p:nvPr/>
        </p:nvSpPr>
        <p:spPr>
          <a:xfrm>
            <a:off x="6659014" y="4716713"/>
            <a:ext cx="45719" cy="4571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4E9D1EC-F36B-444D-8D8B-AEBB6A83DDD3}"/>
              </a:ext>
            </a:extLst>
          </p:cNvPr>
          <p:cNvSpPr txBox="1"/>
          <p:nvPr/>
        </p:nvSpPr>
        <p:spPr>
          <a:xfrm>
            <a:off x="9806144" y="1687267"/>
            <a:ext cx="1876112" cy="923330"/>
          </a:xfrm>
          <a:prstGeom prst="rect">
            <a:avLst/>
          </a:prstGeom>
          <a:noFill/>
        </p:spPr>
        <p:txBody>
          <a:bodyPr wrap="square" rtlCol="0">
            <a:spAutoFit/>
          </a:bodyPr>
          <a:lstStyle/>
          <a:p>
            <a:pPr algn="ctr"/>
            <a:r>
              <a:rPr lang="en-US" dirty="0"/>
              <a:t>Applications using the database: </a:t>
            </a:r>
            <a:r>
              <a:rPr lang="en-US" i="1" dirty="0"/>
              <a:t>client processes</a:t>
            </a:r>
            <a:endParaRPr lang="en-US" dirty="0"/>
          </a:p>
        </p:txBody>
      </p:sp>
      <p:sp>
        <p:nvSpPr>
          <p:cNvPr id="32" name="TextBox 31">
            <a:extLst>
              <a:ext uri="{FF2B5EF4-FFF2-40B4-BE49-F238E27FC236}">
                <a16:creationId xmlns:a16="http://schemas.microsoft.com/office/drawing/2014/main" id="{5F7E1AD5-02B6-4855-B67A-E76A6D6BDF3E}"/>
              </a:ext>
            </a:extLst>
          </p:cNvPr>
          <p:cNvSpPr txBox="1"/>
          <p:nvPr/>
        </p:nvSpPr>
        <p:spPr>
          <a:xfrm>
            <a:off x="8846831" y="2912470"/>
            <a:ext cx="2819905" cy="1200329"/>
          </a:xfrm>
          <a:prstGeom prst="rect">
            <a:avLst/>
          </a:prstGeom>
          <a:noFill/>
        </p:spPr>
        <p:txBody>
          <a:bodyPr wrap="square" rtlCol="0">
            <a:spAutoFit/>
          </a:bodyPr>
          <a:lstStyle/>
          <a:p>
            <a:pPr algn="ctr"/>
            <a:r>
              <a:rPr lang="en-US" i="1" dirty="0"/>
              <a:t>During the run, T concurrent requests are issued.  Here, 3 are running right now, but T could be much larger.</a:t>
            </a:r>
          </a:p>
        </p:txBody>
      </p:sp>
      <p:cxnSp>
        <p:nvCxnSpPr>
          <p:cNvPr id="35" name="Straight Arrow Connector 34">
            <a:extLst>
              <a:ext uri="{FF2B5EF4-FFF2-40B4-BE49-F238E27FC236}">
                <a16:creationId xmlns:a16="http://schemas.microsoft.com/office/drawing/2014/main" id="{0787B273-5B59-4187-95C3-846CBD2185B0}"/>
              </a:ext>
            </a:extLst>
          </p:cNvPr>
          <p:cNvCxnSpPr/>
          <p:nvPr/>
        </p:nvCxnSpPr>
        <p:spPr>
          <a:xfrm>
            <a:off x="2669107" y="3058866"/>
            <a:ext cx="1801462" cy="630539"/>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7C0EF4D-9685-4DDA-AB77-8D80724AE9A0}"/>
              </a:ext>
            </a:extLst>
          </p:cNvPr>
          <p:cNvCxnSpPr>
            <a:cxnSpLocks/>
          </p:cNvCxnSpPr>
          <p:nvPr/>
        </p:nvCxnSpPr>
        <p:spPr>
          <a:xfrm flipH="1">
            <a:off x="5765333" y="2886323"/>
            <a:ext cx="1867919" cy="879812"/>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CC4CB8C-6CF8-4DA2-A5CE-7BF5AAF0CD2D}"/>
              </a:ext>
            </a:extLst>
          </p:cNvPr>
          <p:cNvCxnSpPr>
            <a:cxnSpLocks/>
          </p:cNvCxnSpPr>
          <p:nvPr/>
        </p:nvCxnSpPr>
        <p:spPr>
          <a:xfrm>
            <a:off x="4470569" y="2713184"/>
            <a:ext cx="821207" cy="1017335"/>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049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84A87-41B5-4023-A74F-1931094CFB5D}"/>
              </a:ext>
            </a:extLst>
          </p:cNvPr>
          <p:cNvSpPr>
            <a:spLocks noGrp="1"/>
          </p:cNvSpPr>
          <p:nvPr>
            <p:ph type="title"/>
          </p:nvPr>
        </p:nvSpPr>
        <p:spPr/>
        <p:txBody>
          <a:bodyPr/>
          <a:lstStyle/>
          <a:p>
            <a:r>
              <a:rPr lang="en-US" dirty="0"/>
              <a:t>What should be The goals?</a:t>
            </a:r>
          </a:p>
        </p:txBody>
      </p:sp>
      <p:sp>
        <p:nvSpPr>
          <p:cNvPr id="6" name="Content Placeholder 5">
            <a:extLst>
              <a:ext uri="{FF2B5EF4-FFF2-40B4-BE49-F238E27FC236}">
                <a16:creationId xmlns:a16="http://schemas.microsoft.com/office/drawing/2014/main" id="{F911C172-FB6B-4A81-A40B-C3D4E9DF7C39}"/>
              </a:ext>
            </a:extLst>
          </p:cNvPr>
          <p:cNvSpPr>
            <a:spLocks noGrp="1"/>
          </p:cNvSpPr>
          <p:nvPr>
            <p:ph idx="1"/>
          </p:nvPr>
        </p:nvSpPr>
        <p:spPr/>
        <p:txBody>
          <a:bodyPr>
            <a:normAutofit lnSpcReduction="10000"/>
          </a:bodyPr>
          <a:lstStyle/>
          <a:p>
            <a:r>
              <a:rPr lang="en-US" dirty="0"/>
              <a:t>A scalable system needs to be able to handle “more T’s” by adding to N</a:t>
            </a:r>
          </a:p>
          <a:p>
            <a:pPr marL="0" indent="0">
              <a:buNone/>
            </a:pPr>
            <a:endParaRPr lang="en-US" dirty="0"/>
          </a:p>
          <a:p>
            <a:r>
              <a:rPr lang="en-US" dirty="0"/>
              <a:t>Instead, they found that the work the servers must </a:t>
            </a:r>
            <a:r>
              <a:rPr lang="en-US" dirty="0" smtClean="0"/>
              <a:t>do increases non-linearly with T</a:t>
            </a:r>
            <a:r>
              <a:rPr lang="en-US" dirty="0"/>
              <a:t/>
            </a:r>
            <a:br>
              <a:rPr lang="en-US" dirty="0"/>
            </a:br>
            <a:r>
              <a:rPr lang="en-US" dirty="0"/>
              <a:t/>
            </a:r>
            <a:br>
              <a:rPr lang="en-US" dirty="0"/>
            </a:br>
            <a:r>
              <a:rPr lang="en-US" dirty="0"/>
              <a:t>Worse, with an even split of work, deadlocks occur as </a:t>
            </a:r>
            <a:r>
              <a:rPr lang="en-US" dirty="0" smtClean="0"/>
              <a:t>N</a:t>
            </a:r>
            <a:r>
              <a:rPr lang="en-US" baseline="30000" dirty="0" smtClean="0"/>
              <a:t>3,</a:t>
            </a:r>
            <a:r>
              <a:rPr lang="en-US" dirty="0" smtClean="0"/>
              <a:t> causing feedback (because the reissued transactions get done more than once).</a:t>
            </a:r>
            <a:endParaRPr lang="en-US" dirty="0"/>
          </a:p>
          <a:p>
            <a:endParaRPr lang="en-US" dirty="0"/>
          </a:p>
          <a:p>
            <a:r>
              <a:rPr lang="en-US" dirty="0"/>
              <a:t>Example: if 3 servers (N=3) could do 1000 TPS, with 5 servers the rate might drop to 300 TPS, purely because of deadlocks forcing abort/retry.</a:t>
            </a:r>
          </a:p>
        </p:txBody>
      </p:sp>
      <p:sp>
        <p:nvSpPr>
          <p:cNvPr id="4" name="Slide Number Placeholder 3">
            <a:extLst>
              <a:ext uri="{FF2B5EF4-FFF2-40B4-BE49-F238E27FC236}">
                <a16:creationId xmlns:a16="http://schemas.microsoft.com/office/drawing/2014/main" id="{63DEA3FD-E415-4D0A-9ECF-202E7B44B41D}"/>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649237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B0D0-90A8-4148-A74F-4BB3321C2CC4}"/>
              </a:ext>
            </a:extLst>
          </p:cNvPr>
          <p:cNvSpPr>
            <a:spLocks noGrp="1"/>
          </p:cNvSpPr>
          <p:nvPr>
            <p:ph type="title"/>
          </p:nvPr>
        </p:nvSpPr>
        <p:spPr/>
        <p:txBody>
          <a:bodyPr/>
          <a:lstStyle/>
          <a:p>
            <a:r>
              <a:rPr lang="en-US" dirty="0"/>
              <a:t>Why do services slow down at scale?</a:t>
            </a:r>
          </a:p>
        </p:txBody>
      </p:sp>
      <p:sp>
        <p:nvSpPr>
          <p:cNvPr id="3" name="Content Placeholder 2">
            <a:extLst>
              <a:ext uri="{FF2B5EF4-FFF2-40B4-BE49-F238E27FC236}">
                <a16:creationId xmlns:a16="http://schemas.microsoft.com/office/drawing/2014/main" id="{05363A94-74E0-4AA7-8DFA-BD019FBBA5D7}"/>
              </a:ext>
            </a:extLst>
          </p:cNvPr>
          <p:cNvSpPr>
            <a:spLocks noGrp="1"/>
          </p:cNvSpPr>
          <p:nvPr>
            <p:ph idx="1"/>
          </p:nvPr>
        </p:nvSpPr>
        <p:spPr>
          <a:xfrm>
            <a:off x="1024127" y="2286000"/>
            <a:ext cx="10942585" cy="4023360"/>
          </a:xfrm>
        </p:spPr>
        <p:txBody>
          <a:bodyPr>
            <a:normAutofit/>
          </a:bodyPr>
          <a:lstStyle/>
          <a:p>
            <a:r>
              <a:rPr lang="en-US" dirty="0"/>
              <a:t>The paper pointed to several main issues:</a:t>
            </a:r>
          </a:p>
          <a:p>
            <a:pPr>
              <a:buFont typeface="Wingdings" panose="05000000000000000000" pitchFamily="2" charset="2"/>
              <a:buChar char="Ø"/>
            </a:pPr>
            <a:r>
              <a:rPr lang="en-US" dirty="0"/>
              <a:t>  Lock contention.  The more concurrent tasks, the more likely that they</a:t>
            </a:r>
            <a:br>
              <a:rPr lang="en-US" dirty="0"/>
            </a:br>
            <a:r>
              <a:rPr lang="en-US" dirty="0"/>
              <a:t>    will try to access the same object </a:t>
            </a:r>
            <a:r>
              <a:rPr lang="en-US" dirty="0" smtClean="0"/>
              <a:t>and </a:t>
            </a:r>
            <a:r>
              <a:rPr lang="en-US" dirty="0"/>
              <a:t>wait for locks.</a:t>
            </a:r>
          </a:p>
          <a:p>
            <a:pPr>
              <a:buFont typeface="Wingdings" panose="05000000000000000000" pitchFamily="2" charset="2"/>
              <a:buChar char="Ø"/>
            </a:pPr>
            <a:r>
              <a:rPr lang="en-US" dirty="0"/>
              <a:t>  Abort.  Many consistency mechanisms have some form of optimistic</a:t>
            </a:r>
            <a:br>
              <a:rPr lang="en-US" dirty="0"/>
            </a:br>
            <a:r>
              <a:rPr lang="en-US" dirty="0"/>
              <a:t>    behavior built in.  Now and then, they must back out and retry. Deadlock</a:t>
            </a:r>
            <a:br>
              <a:rPr lang="en-US" dirty="0"/>
            </a:br>
            <a:r>
              <a:rPr lang="en-US" dirty="0"/>
              <a:t>    also causes abort/retry sequences.</a:t>
            </a:r>
          </a:p>
          <a:p>
            <a:pPr marL="0" indent="0">
              <a:buNone/>
            </a:pPr>
            <a:r>
              <a:rPr lang="en-US" dirty="0"/>
              <a:t>The paper actually explores multiple options for structuring the data, but ends up with similar negative conclusions </a:t>
            </a:r>
            <a:r>
              <a:rPr lang="en-US" i="1" dirty="0"/>
              <a:t>except in one specific situation.</a:t>
            </a:r>
            <a:endParaRPr lang="en-US" dirty="0"/>
          </a:p>
        </p:txBody>
      </p:sp>
      <p:sp>
        <p:nvSpPr>
          <p:cNvPr id="5" name="Slide Number Placeholder 4">
            <a:extLst>
              <a:ext uri="{FF2B5EF4-FFF2-40B4-BE49-F238E27FC236}">
                <a16:creationId xmlns:a16="http://schemas.microsoft.com/office/drawing/2014/main" id="{44DFA098-C8F0-4C9D-9C66-C4A5DB4B6624}"/>
              </a:ext>
            </a:extLst>
          </p:cNvPr>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3190738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6263-97E6-479D-8DED-A9A2C0AC2B6C}"/>
              </a:ext>
            </a:extLst>
          </p:cNvPr>
          <p:cNvSpPr>
            <a:spLocks noGrp="1"/>
          </p:cNvSpPr>
          <p:nvPr>
            <p:ph type="title"/>
          </p:nvPr>
        </p:nvSpPr>
        <p:spPr/>
        <p:txBody>
          <a:bodyPr/>
          <a:lstStyle/>
          <a:p>
            <a:r>
              <a:rPr lang="en-US" dirty="0"/>
              <a:t>What Was that one good option?</a:t>
            </a:r>
          </a:p>
        </p:txBody>
      </p:sp>
      <p:sp>
        <p:nvSpPr>
          <p:cNvPr id="3" name="Content Placeholder 2">
            <a:extLst>
              <a:ext uri="{FF2B5EF4-FFF2-40B4-BE49-F238E27FC236}">
                <a16:creationId xmlns:a16="http://schemas.microsoft.com/office/drawing/2014/main" id="{F6C32FDB-61C0-4424-9ADF-1AADA1B69860}"/>
              </a:ext>
            </a:extLst>
          </p:cNvPr>
          <p:cNvSpPr>
            <a:spLocks noGrp="1"/>
          </p:cNvSpPr>
          <p:nvPr>
            <p:ph idx="1"/>
          </p:nvPr>
        </p:nvSpPr>
        <p:spPr/>
        <p:txBody>
          <a:bodyPr>
            <a:normAutofit fontScale="92500" lnSpcReduction="10000"/>
          </a:bodyPr>
          <a:lstStyle/>
          <a:p>
            <a:r>
              <a:rPr lang="en-US" dirty="0" smtClean="0"/>
              <a:t>Back in 1996, they </a:t>
            </a:r>
            <a:r>
              <a:rPr lang="en-US" dirty="0"/>
              <a:t>concluded that you are forced to shard the database into a large set of much smaller databases, with distinct data in each</a:t>
            </a:r>
            <a:r>
              <a:rPr lang="en-US" dirty="0" smtClean="0"/>
              <a:t>. Jim set out to do this for a massive database of astronomy data.</a:t>
            </a:r>
            <a:endParaRPr lang="en-US" dirty="0"/>
          </a:p>
          <a:p>
            <a:endParaRPr lang="en-US" dirty="0"/>
          </a:p>
          <a:p>
            <a:r>
              <a:rPr lang="en-US" dirty="0" smtClean="0"/>
              <a:t>By the time he died in 2007, Jim had shown that for every problem he ran into, it was possible to devise a </a:t>
            </a:r>
            <a:r>
              <a:rPr lang="en-US" dirty="0" err="1" smtClean="0"/>
              <a:t>sharded</a:t>
            </a:r>
            <a:r>
              <a:rPr lang="en-US" dirty="0" smtClean="0"/>
              <a:t> solution in which transactions only touched a single shard at a time.  </a:t>
            </a:r>
          </a:p>
          <a:p>
            <a:endParaRPr lang="en-US" dirty="0"/>
          </a:p>
          <a:p>
            <a:r>
              <a:rPr lang="en-US" dirty="0" smtClean="0"/>
              <a:t>In 1996, it wasn’t clear that every important service could be </a:t>
            </a:r>
            <a:r>
              <a:rPr lang="en-US" dirty="0" err="1" smtClean="0"/>
              <a:t>sharded</a:t>
            </a:r>
            <a:r>
              <a:rPr lang="en-US" dirty="0" smtClean="0"/>
              <a:t>.  By the 2007 period, Jim had made the case that in fact, this is feasible!</a:t>
            </a:r>
            <a:endParaRPr lang="en-US" dirty="0"/>
          </a:p>
        </p:txBody>
      </p:sp>
      <p:sp>
        <p:nvSpPr>
          <p:cNvPr id="5" name="Slide Number Placeholder 4">
            <a:extLst>
              <a:ext uri="{FF2B5EF4-FFF2-40B4-BE49-F238E27FC236}">
                <a16:creationId xmlns:a16="http://schemas.microsoft.com/office/drawing/2014/main" id="{72CFEE1A-9544-4593-A873-74CAB567B296}"/>
              </a:ext>
            </a:extLst>
          </p:cNvPr>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2441104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5FC0A-2500-4E25-AF53-3B44AAA32FAB}"/>
              </a:ext>
            </a:extLst>
          </p:cNvPr>
          <p:cNvSpPr>
            <a:spLocks noGrp="1"/>
          </p:cNvSpPr>
          <p:nvPr>
            <p:ph type="title"/>
          </p:nvPr>
        </p:nvSpPr>
        <p:spPr/>
        <p:txBody>
          <a:bodyPr/>
          <a:lstStyle/>
          <a:p>
            <a:r>
              <a:rPr lang="en-US" dirty="0" err="1"/>
              <a:t>Sharding</a:t>
            </a:r>
            <a:r>
              <a:rPr lang="en-US" dirty="0"/>
              <a:t>: This works… but carefully</a:t>
            </a:r>
          </a:p>
        </p:txBody>
      </p:sp>
      <p:sp>
        <p:nvSpPr>
          <p:cNvPr id="38" name="Content Placeholder 37">
            <a:extLst>
              <a:ext uri="{FF2B5EF4-FFF2-40B4-BE49-F238E27FC236}">
                <a16:creationId xmlns:a16="http://schemas.microsoft.com/office/drawing/2014/main" id="{EB02F932-0A3A-4455-BD93-FE61E23653C4}"/>
              </a:ext>
            </a:extLst>
          </p:cNvPr>
          <p:cNvSpPr>
            <a:spLocks noGrp="1"/>
          </p:cNvSpPr>
          <p:nvPr>
            <p:ph idx="1"/>
          </p:nvPr>
        </p:nvSpPr>
        <p:spPr>
          <a:xfrm>
            <a:off x="1024128" y="5227982"/>
            <a:ext cx="10786872" cy="1081378"/>
          </a:xfrm>
        </p:spPr>
        <p:txBody>
          <a:bodyPr/>
          <a:lstStyle/>
          <a:p>
            <a:r>
              <a:rPr lang="en-US" dirty="0"/>
              <a:t>We will often see this kind of picture</a:t>
            </a:r>
            <a:r>
              <a:rPr lang="en-US" dirty="0" smtClean="0"/>
              <a:t>.</a:t>
            </a:r>
            <a:endParaRPr lang="en-US" dirty="0"/>
          </a:p>
        </p:txBody>
      </p:sp>
      <p:sp>
        <p:nvSpPr>
          <p:cNvPr id="5" name="Slide Number Placeholder 4">
            <a:extLst>
              <a:ext uri="{FF2B5EF4-FFF2-40B4-BE49-F238E27FC236}">
                <a16:creationId xmlns:a16="http://schemas.microsoft.com/office/drawing/2014/main" id="{1F514FA7-E99F-4645-99E3-F0751132FC93}"/>
              </a:ext>
            </a:extLst>
          </p:cNvPr>
          <p:cNvSpPr>
            <a:spLocks noGrp="1"/>
          </p:cNvSpPr>
          <p:nvPr>
            <p:ph type="sldNum" sz="quarter" idx="12"/>
          </p:nvPr>
        </p:nvSpPr>
        <p:spPr/>
        <p:txBody>
          <a:bodyPr/>
          <a:lstStyle/>
          <a:p>
            <a:fld id="{3C974458-8A97-4835-BF79-1FB6D7856C21}" type="slidenum">
              <a:rPr lang="en-US" smtClean="0"/>
              <a:t>27</a:t>
            </a:fld>
            <a:endParaRPr lang="en-US"/>
          </a:p>
        </p:txBody>
      </p:sp>
      <p:sp>
        <p:nvSpPr>
          <p:cNvPr id="7" name="Oval 6">
            <a:extLst>
              <a:ext uri="{FF2B5EF4-FFF2-40B4-BE49-F238E27FC236}">
                <a16:creationId xmlns:a16="http://schemas.microsoft.com/office/drawing/2014/main" id="{ABB38D85-8EC4-47BE-9426-5582578EC638}"/>
              </a:ext>
            </a:extLst>
          </p:cNvPr>
          <p:cNvSpPr/>
          <p:nvPr/>
        </p:nvSpPr>
        <p:spPr>
          <a:xfrm>
            <a:off x="723568" y="3691792"/>
            <a:ext cx="9605176" cy="10813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7F7AA89-B86D-4C13-B0C4-06CD17F92B1B}"/>
              </a:ext>
            </a:extLst>
          </p:cNvPr>
          <p:cNvSpPr txBox="1"/>
          <p:nvPr/>
        </p:nvSpPr>
        <p:spPr>
          <a:xfrm>
            <a:off x="10281036" y="3864334"/>
            <a:ext cx="1836752" cy="923330"/>
          </a:xfrm>
          <a:prstGeom prst="rect">
            <a:avLst/>
          </a:prstGeom>
          <a:noFill/>
        </p:spPr>
        <p:txBody>
          <a:bodyPr wrap="square" rtlCol="0">
            <a:spAutoFit/>
          </a:bodyPr>
          <a:lstStyle/>
          <a:p>
            <a:pPr algn="ctr"/>
            <a:r>
              <a:rPr lang="en-US" b="1" dirty="0" err="1"/>
              <a:t>Sharded</a:t>
            </a:r>
            <a:r>
              <a:rPr lang="en-US" b="1" dirty="0"/>
              <a:t> storage </a:t>
            </a:r>
            <a:br>
              <a:rPr lang="en-US" b="1" dirty="0"/>
            </a:br>
            <a:r>
              <a:rPr lang="en-US" b="1" dirty="0">
                <a:sym typeface="Symbol" panose="05050102010706020507" pitchFamily="18" charset="2"/>
              </a:rPr>
              <a:t>-</a:t>
            </a:r>
            <a:r>
              <a:rPr lang="en-US" b="1" dirty="0"/>
              <a:t>service with 2 servers per shard</a:t>
            </a:r>
          </a:p>
        </p:txBody>
      </p:sp>
      <p:grpSp>
        <p:nvGrpSpPr>
          <p:cNvPr id="22" name="Group 21">
            <a:extLst>
              <a:ext uri="{FF2B5EF4-FFF2-40B4-BE49-F238E27FC236}">
                <a16:creationId xmlns:a16="http://schemas.microsoft.com/office/drawing/2014/main" id="{7301C448-F6BE-4DF2-8BDA-13B2E49EFE51}"/>
              </a:ext>
            </a:extLst>
          </p:cNvPr>
          <p:cNvGrpSpPr/>
          <p:nvPr/>
        </p:nvGrpSpPr>
        <p:grpSpPr>
          <a:xfrm>
            <a:off x="1288110" y="4043171"/>
            <a:ext cx="2146852" cy="485030"/>
            <a:chOff x="1288110" y="4043171"/>
            <a:chExt cx="2146852" cy="485030"/>
          </a:xfrm>
        </p:grpSpPr>
        <p:sp>
          <p:nvSpPr>
            <p:cNvPr id="9" name="Oval 8">
              <a:extLst>
                <a:ext uri="{FF2B5EF4-FFF2-40B4-BE49-F238E27FC236}">
                  <a16:creationId xmlns:a16="http://schemas.microsoft.com/office/drawing/2014/main" id="{4A2552E5-E1A0-4C2C-A9D2-108ED444D175}"/>
                </a:ext>
              </a:extLst>
            </p:cNvPr>
            <p:cNvSpPr/>
            <p:nvPr/>
          </p:nvSpPr>
          <p:spPr>
            <a:xfrm>
              <a:off x="1288110" y="4043171"/>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7D2B706-E50B-4341-B082-88E3A540D7E2}"/>
                </a:ext>
              </a:extLst>
            </p:cNvPr>
            <p:cNvGrpSpPr/>
            <p:nvPr/>
          </p:nvGrpSpPr>
          <p:grpSpPr>
            <a:xfrm>
              <a:off x="1840063" y="4116185"/>
              <a:ext cx="1042947" cy="325457"/>
              <a:chOff x="1810263" y="4116185"/>
              <a:chExt cx="1042947" cy="325457"/>
            </a:xfrm>
          </p:grpSpPr>
          <p:sp>
            <p:nvSpPr>
              <p:cNvPr id="10" name="Oval 9">
                <a:extLst>
                  <a:ext uri="{FF2B5EF4-FFF2-40B4-BE49-F238E27FC236}">
                    <a16:creationId xmlns:a16="http://schemas.microsoft.com/office/drawing/2014/main" id="{05D3EFD7-E23A-4612-91C7-EEEFF5669A58}"/>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94E5815-D939-4B7F-B433-7302AF538619}"/>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E8DC6B96-11C5-4818-ABF9-0773C7B97485}"/>
              </a:ext>
            </a:extLst>
          </p:cNvPr>
          <p:cNvGrpSpPr/>
          <p:nvPr/>
        </p:nvGrpSpPr>
        <p:grpSpPr>
          <a:xfrm>
            <a:off x="5930348" y="4043171"/>
            <a:ext cx="2146852" cy="485030"/>
            <a:chOff x="6034377" y="4025635"/>
            <a:chExt cx="2146852" cy="485030"/>
          </a:xfrm>
        </p:grpSpPr>
        <p:sp>
          <p:nvSpPr>
            <p:cNvPr id="14" name="Oval 13">
              <a:extLst>
                <a:ext uri="{FF2B5EF4-FFF2-40B4-BE49-F238E27FC236}">
                  <a16:creationId xmlns:a16="http://schemas.microsoft.com/office/drawing/2014/main" id="{6292F995-338F-4C08-AD19-9BD46B0E2E84}"/>
                </a:ext>
              </a:extLst>
            </p:cNvPr>
            <p:cNvSpPr/>
            <p:nvPr/>
          </p:nvSpPr>
          <p:spPr>
            <a:xfrm>
              <a:off x="6034377" y="4025635"/>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4401F1F-7D0A-4B79-B259-58A7BF659E7A}"/>
                </a:ext>
              </a:extLst>
            </p:cNvPr>
            <p:cNvGrpSpPr/>
            <p:nvPr/>
          </p:nvGrpSpPr>
          <p:grpSpPr>
            <a:xfrm>
              <a:off x="6586330" y="4098649"/>
              <a:ext cx="1042947" cy="325457"/>
              <a:chOff x="1810263" y="4116185"/>
              <a:chExt cx="1042947" cy="325457"/>
            </a:xfrm>
          </p:grpSpPr>
          <p:sp>
            <p:nvSpPr>
              <p:cNvPr id="16" name="Oval 15">
                <a:extLst>
                  <a:ext uri="{FF2B5EF4-FFF2-40B4-BE49-F238E27FC236}">
                    <a16:creationId xmlns:a16="http://schemas.microsoft.com/office/drawing/2014/main" id="{2FE97CF9-F045-4A93-87A2-C5A0667AF2EF}"/>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CE04440-C0AD-45B2-8594-DD7DC856A1C1}"/>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a:extLst>
              <a:ext uri="{FF2B5EF4-FFF2-40B4-BE49-F238E27FC236}">
                <a16:creationId xmlns:a16="http://schemas.microsoft.com/office/drawing/2014/main" id="{E6ECB3B3-B01C-4426-9A07-F45E2B6077EE}"/>
              </a:ext>
            </a:extLst>
          </p:cNvPr>
          <p:cNvGrpSpPr/>
          <p:nvPr/>
        </p:nvGrpSpPr>
        <p:grpSpPr>
          <a:xfrm>
            <a:off x="3609229" y="4043171"/>
            <a:ext cx="2146852" cy="485030"/>
            <a:chOff x="3609229" y="4043171"/>
            <a:chExt cx="2146852" cy="485030"/>
          </a:xfrm>
        </p:grpSpPr>
        <p:sp>
          <p:nvSpPr>
            <p:cNvPr id="18" name="Oval 17">
              <a:extLst>
                <a:ext uri="{FF2B5EF4-FFF2-40B4-BE49-F238E27FC236}">
                  <a16:creationId xmlns:a16="http://schemas.microsoft.com/office/drawing/2014/main" id="{3D659D6B-29E5-4FA4-AF43-A0C816294FD9}"/>
                </a:ext>
              </a:extLst>
            </p:cNvPr>
            <p:cNvSpPr/>
            <p:nvPr/>
          </p:nvSpPr>
          <p:spPr>
            <a:xfrm>
              <a:off x="3609229" y="4043171"/>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C61C77C-831E-4985-9CF2-1759F5C7283F}"/>
                </a:ext>
              </a:extLst>
            </p:cNvPr>
            <p:cNvGrpSpPr/>
            <p:nvPr/>
          </p:nvGrpSpPr>
          <p:grpSpPr>
            <a:xfrm>
              <a:off x="4161182" y="4116185"/>
              <a:ext cx="1042947" cy="325457"/>
              <a:chOff x="1810263" y="4116185"/>
              <a:chExt cx="1042947" cy="325457"/>
            </a:xfrm>
          </p:grpSpPr>
          <p:sp>
            <p:nvSpPr>
              <p:cNvPr id="20" name="Oval 19">
                <a:extLst>
                  <a:ext uri="{FF2B5EF4-FFF2-40B4-BE49-F238E27FC236}">
                    <a16:creationId xmlns:a16="http://schemas.microsoft.com/office/drawing/2014/main" id="{E0ED1C8C-5DE7-492F-84FF-40E510ACE92A}"/>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34897BF-FE42-4124-A6C6-2E3DCD7CDE2B}"/>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Oval 24">
            <a:extLst>
              <a:ext uri="{FF2B5EF4-FFF2-40B4-BE49-F238E27FC236}">
                <a16:creationId xmlns:a16="http://schemas.microsoft.com/office/drawing/2014/main" id="{86307108-E3B6-48C8-B3C0-7F9F3D667F76}"/>
              </a:ext>
            </a:extLst>
          </p:cNvPr>
          <p:cNvSpPr/>
          <p:nvPr/>
        </p:nvSpPr>
        <p:spPr>
          <a:xfrm>
            <a:off x="8282940" y="418749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50C1838-6985-4962-BE8B-E3B1214B9C44}"/>
              </a:ext>
            </a:extLst>
          </p:cNvPr>
          <p:cNvSpPr/>
          <p:nvPr/>
        </p:nvSpPr>
        <p:spPr>
          <a:xfrm>
            <a:off x="8555934" y="418998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1234C42-E06A-4BEF-8D52-DB5D930D6E78}"/>
              </a:ext>
            </a:extLst>
          </p:cNvPr>
          <p:cNvSpPr/>
          <p:nvPr/>
        </p:nvSpPr>
        <p:spPr>
          <a:xfrm>
            <a:off x="8809880" y="418749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peech Bubble: Rectangle 30">
            <a:extLst>
              <a:ext uri="{FF2B5EF4-FFF2-40B4-BE49-F238E27FC236}">
                <a16:creationId xmlns:a16="http://schemas.microsoft.com/office/drawing/2014/main" id="{BA25C95A-E1CF-4021-AE4E-64ECCAF0A5A9}"/>
              </a:ext>
            </a:extLst>
          </p:cNvPr>
          <p:cNvSpPr/>
          <p:nvPr/>
        </p:nvSpPr>
        <p:spPr>
          <a:xfrm>
            <a:off x="9287122" y="2782957"/>
            <a:ext cx="2523878" cy="612648"/>
          </a:xfrm>
          <a:prstGeom prst="wedgeRectCallout">
            <a:avLst>
              <a:gd name="adj1" fmla="val -136621"/>
              <a:gd name="adj2" fmla="val 1533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shard with 2 replicas handling Hash(key)%K=2</a:t>
            </a:r>
          </a:p>
        </p:txBody>
      </p:sp>
      <p:sp>
        <p:nvSpPr>
          <p:cNvPr id="32" name="Freeform: Shape 31">
            <a:extLst>
              <a:ext uri="{FF2B5EF4-FFF2-40B4-BE49-F238E27FC236}">
                <a16:creationId xmlns:a16="http://schemas.microsoft.com/office/drawing/2014/main" id="{9A3F48AF-C98D-4CF5-9D6F-BEF57E151C16}"/>
              </a:ext>
            </a:extLst>
          </p:cNvPr>
          <p:cNvSpPr/>
          <p:nvPr/>
        </p:nvSpPr>
        <p:spPr>
          <a:xfrm>
            <a:off x="1860591" y="1956021"/>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C5CDDC7A-36CA-4242-B935-E626F60D75E2}"/>
              </a:ext>
            </a:extLst>
          </p:cNvPr>
          <p:cNvCxnSpPr>
            <a:cxnSpLocks/>
          </p:cNvCxnSpPr>
          <p:nvPr/>
        </p:nvCxnSpPr>
        <p:spPr>
          <a:xfrm>
            <a:off x="1982279" y="2589742"/>
            <a:ext cx="2178903" cy="13819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Speech Bubble: Rectangle 34">
            <a:extLst>
              <a:ext uri="{FF2B5EF4-FFF2-40B4-BE49-F238E27FC236}">
                <a16:creationId xmlns:a16="http://schemas.microsoft.com/office/drawing/2014/main" id="{BE694A83-2355-402E-853E-E0C0FD873BB9}"/>
              </a:ext>
            </a:extLst>
          </p:cNvPr>
          <p:cNvSpPr/>
          <p:nvPr/>
        </p:nvSpPr>
        <p:spPr>
          <a:xfrm>
            <a:off x="6655904" y="1149254"/>
            <a:ext cx="1804947" cy="612648"/>
          </a:xfrm>
          <a:prstGeom prst="wedgeRectCallout">
            <a:avLst>
              <a:gd name="adj1" fmla="val -301703"/>
              <a:gd name="adj2" fmla="val 16892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transaction</a:t>
            </a:r>
          </a:p>
        </p:txBody>
      </p:sp>
      <p:sp>
        <p:nvSpPr>
          <p:cNvPr id="36" name="Speech Bubble: Rectangle 35">
            <a:extLst>
              <a:ext uri="{FF2B5EF4-FFF2-40B4-BE49-F238E27FC236}">
                <a16:creationId xmlns:a16="http://schemas.microsoft.com/office/drawing/2014/main" id="{F0F30562-0A73-422B-BE39-848385961EB1}"/>
              </a:ext>
            </a:extLst>
          </p:cNvPr>
          <p:cNvSpPr/>
          <p:nvPr/>
        </p:nvSpPr>
        <p:spPr>
          <a:xfrm>
            <a:off x="7798571" y="1951285"/>
            <a:ext cx="4012429" cy="612648"/>
          </a:xfrm>
          <a:prstGeom prst="wedgeRectCallout">
            <a:avLst>
              <a:gd name="adj1" fmla="val -133774"/>
              <a:gd name="adj2" fmla="val 28443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read or write to some (</a:t>
            </a:r>
            <a:r>
              <a:rPr lang="en-US" dirty="0" err="1"/>
              <a:t>key,value</a:t>
            </a:r>
            <a:r>
              <a:rPr lang="en-US" dirty="0"/>
              <a:t>) tuple.  Here, Hash(key)%K=1</a:t>
            </a:r>
          </a:p>
        </p:txBody>
      </p:sp>
      <p:sp>
        <p:nvSpPr>
          <p:cNvPr id="37" name="TextBox 36">
            <a:extLst>
              <a:ext uri="{FF2B5EF4-FFF2-40B4-BE49-F238E27FC236}">
                <a16:creationId xmlns:a16="http://schemas.microsoft.com/office/drawing/2014/main" id="{8D403D1C-434E-4AD3-8E61-AF7E96A53E93}"/>
              </a:ext>
            </a:extLst>
          </p:cNvPr>
          <p:cNvSpPr txBox="1"/>
          <p:nvPr/>
        </p:nvSpPr>
        <p:spPr>
          <a:xfrm>
            <a:off x="9144000" y="4043171"/>
            <a:ext cx="1081377" cy="369332"/>
          </a:xfrm>
          <a:prstGeom prst="rect">
            <a:avLst/>
          </a:prstGeom>
          <a:noFill/>
        </p:spPr>
        <p:txBody>
          <a:bodyPr wrap="square" rtlCol="0">
            <a:spAutoFit/>
          </a:bodyPr>
          <a:lstStyle/>
          <a:p>
            <a:r>
              <a:rPr lang="en-US" b="1" dirty="0"/>
              <a:t>K shards</a:t>
            </a:r>
          </a:p>
        </p:txBody>
      </p:sp>
    </p:spTree>
    <p:extLst>
      <p:ext uri="{BB962C8B-B14F-4D97-AF65-F5344CB8AC3E}">
        <p14:creationId xmlns:p14="http://schemas.microsoft.com/office/powerpoint/2010/main" val="166815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randombar(horizontal)">
                                      <p:cBhvr>
                                        <p:cTn id="2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5" grpId="0" animBg="1"/>
      <p:bldP spid="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5FC0A-2500-4E25-AF53-3B44AAA32FAB}"/>
              </a:ext>
            </a:extLst>
          </p:cNvPr>
          <p:cNvSpPr>
            <a:spLocks noGrp="1"/>
          </p:cNvSpPr>
          <p:nvPr>
            <p:ph type="title"/>
          </p:nvPr>
        </p:nvSpPr>
        <p:spPr/>
        <p:txBody>
          <a:bodyPr/>
          <a:lstStyle/>
          <a:p>
            <a:r>
              <a:rPr lang="en-US" dirty="0" err="1"/>
              <a:t>Sharding</a:t>
            </a:r>
            <a:r>
              <a:rPr lang="en-US" dirty="0"/>
              <a:t>: This works… but carefully</a:t>
            </a:r>
          </a:p>
        </p:txBody>
      </p:sp>
      <p:sp>
        <p:nvSpPr>
          <p:cNvPr id="43" name="Content Placeholder 42">
            <a:extLst>
              <a:ext uri="{FF2B5EF4-FFF2-40B4-BE49-F238E27FC236}">
                <a16:creationId xmlns:a16="http://schemas.microsoft.com/office/drawing/2014/main" id="{1892F205-B173-4353-A2AC-B0DFEEA01AD4}"/>
              </a:ext>
            </a:extLst>
          </p:cNvPr>
          <p:cNvSpPr>
            <a:spLocks noGrp="1"/>
          </p:cNvSpPr>
          <p:nvPr>
            <p:ph idx="1"/>
          </p:nvPr>
        </p:nvSpPr>
        <p:spPr>
          <a:xfrm>
            <a:off x="1024128" y="4838368"/>
            <a:ext cx="10786872" cy="1470992"/>
          </a:xfrm>
        </p:spPr>
        <p:txBody>
          <a:bodyPr/>
          <a:lstStyle/>
          <a:p>
            <a:r>
              <a:rPr lang="en-US" dirty="0"/>
              <a:t>If a transaction does all its work at just one shard, never needing to access two or more, </a:t>
            </a:r>
            <a:r>
              <a:rPr lang="en-US" dirty="0" smtClean="0"/>
              <a:t>then </a:t>
            </a:r>
            <a:r>
              <a:rPr lang="en-US" dirty="0"/>
              <a:t>n</a:t>
            </a:r>
            <a:r>
              <a:rPr lang="en-US" dirty="0" smtClean="0"/>
              <a:t>o </a:t>
            </a:r>
            <a:r>
              <a:rPr lang="en-US" dirty="0"/>
              <a:t>locks or 2-phase commit are required.  This scales very well.</a:t>
            </a:r>
          </a:p>
        </p:txBody>
      </p:sp>
      <p:sp>
        <p:nvSpPr>
          <p:cNvPr id="5" name="Slide Number Placeholder 4">
            <a:extLst>
              <a:ext uri="{FF2B5EF4-FFF2-40B4-BE49-F238E27FC236}">
                <a16:creationId xmlns:a16="http://schemas.microsoft.com/office/drawing/2014/main" id="{1F514FA7-E99F-4645-99E3-F0751132FC93}"/>
              </a:ext>
            </a:extLst>
          </p:cNvPr>
          <p:cNvSpPr>
            <a:spLocks noGrp="1"/>
          </p:cNvSpPr>
          <p:nvPr>
            <p:ph type="sldNum" sz="quarter" idx="12"/>
          </p:nvPr>
        </p:nvSpPr>
        <p:spPr/>
        <p:txBody>
          <a:bodyPr/>
          <a:lstStyle/>
          <a:p>
            <a:fld id="{3C974458-8A97-4835-BF79-1FB6D7856C21}" type="slidenum">
              <a:rPr lang="en-US" smtClean="0"/>
              <a:t>28</a:t>
            </a:fld>
            <a:endParaRPr lang="en-US"/>
          </a:p>
        </p:txBody>
      </p:sp>
      <p:sp>
        <p:nvSpPr>
          <p:cNvPr id="7" name="Oval 6">
            <a:extLst>
              <a:ext uri="{FF2B5EF4-FFF2-40B4-BE49-F238E27FC236}">
                <a16:creationId xmlns:a16="http://schemas.microsoft.com/office/drawing/2014/main" id="{ABB38D85-8EC4-47BE-9426-5582578EC638}"/>
              </a:ext>
            </a:extLst>
          </p:cNvPr>
          <p:cNvSpPr/>
          <p:nvPr/>
        </p:nvSpPr>
        <p:spPr>
          <a:xfrm>
            <a:off x="723568" y="3691792"/>
            <a:ext cx="9605176" cy="10813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7F7AA89-B86D-4C13-B0C4-06CD17F92B1B}"/>
              </a:ext>
            </a:extLst>
          </p:cNvPr>
          <p:cNvSpPr txBox="1"/>
          <p:nvPr/>
        </p:nvSpPr>
        <p:spPr>
          <a:xfrm>
            <a:off x="10607040" y="3864334"/>
            <a:ext cx="1478943" cy="646331"/>
          </a:xfrm>
          <a:prstGeom prst="rect">
            <a:avLst/>
          </a:prstGeom>
          <a:noFill/>
        </p:spPr>
        <p:txBody>
          <a:bodyPr wrap="square" rtlCol="0">
            <a:spAutoFit/>
          </a:bodyPr>
          <a:lstStyle/>
          <a:p>
            <a:pPr algn="ctr"/>
            <a:r>
              <a:rPr lang="en-US" b="1" dirty="0"/>
              <a:t>Storage </a:t>
            </a:r>
            <a:br>
              <a:rPr lang="en-US" b="1" dirty="0"/>
            </a:br>
            <a:r>
              <a:rPr lang="en-US" b="1" dirty="0">
                <a:sym typeface="Symbol" panose="05050102010706020507" pitchFamily="18" charset="2"/>
              </a:rPr>
              <a:t>-</a:t>
            </a:r>
            <a:r>
              <a:rPr lang="en-US" b="1" dirty="0"/>
              <a:t>service</a:t>
            </a:r>
          </a:p>
        </p:txBody>
      </p:sp>
      <p:grpSp>
        <p:nvGrpSpPr>
          <p:cNvPr id="22" name="Group 21">
            <a:extLst>
              <a:ext uri="{FF2B5EF4-FFF2-40B4-BE49-F238E27FC236}">
                <a16:creationId xmlns:a16="http://schemas.microsoft.com/office/drawing/2014/main" id="{7301C448-F6BE-4DF2-8BDA-13B2E49EFE51}"/>
              </a:ext>
            </a:extLst>
          </p:cNvPr>
          <p:cNvGrpSpPr/>
          <p:nvPr/>
        </p:nvGrpSpPr>
        <p:grpSpPr>
          <a:xfrm>
            <a:off x="1288110" y="4043171"/>
            <a:ext cx="2146852" cy="485030"/>
            <a:chOff x="1288110" y="4043171"/>
            <a:chExt cx="2146852" cy="485030"/>
          </a:xfrm>
        </p:grpSpPr>
        <p:sp>
          <p:nvSpPr>
            <p:cNvPr id="9" name="Oval 8">
              <a:extLst>
                <a:ext uri="{FF2B5EF4-FFF2-40B4-BE49-F238E27FC236}">
                  <a16:creationId xmlns:a16="http://schemas.microsoft.com/office/drawing/2014/main" id="{4A2552E5-E1A0-4C2C-A9D2-108ED444D175}"/>
                </a:ext>
              </a:extLst>
            </p:cNvPr>
            <p:cNvSpPr/>
            <p:nvPr/>
          </p:nvSpPr>
          <p:spPr>
            <a:xfrm>
              <a:off x="1288110" y="4043171"/>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7D2B706-E50B-4341-B082-88E3A540D7E2}"/>
                </a:ext>
              </a:extLst>
            </p:cNvPr>
            <p:cNvGrpSpPr/>
            <p:nvPr/>
          </p:nvGrpSpPr>
          <p:grpSpPr>
            <a:xfrm>
              <a:off x="1840063" y="4116185"/>
              <a:ext cx="1042947" cy="325457"/>
              <a:chOff x="1810263" y="4116185"/>
              <a:chExt cx="1042947" cy="325457"/>
            </a:xfrm>
          </p:grpSpPr>
          <p:sp>
            <p:nvSpPr>
              <p:cNvPr id="10" name="Oval 9">
                <a:extLst>
                  <a:ext uri="{FF2B5EF4-FFF2-40B4-BE49-F238E27FC236}">
                    <a16:creationId xmlns:a16="http://schemas.microsoft.com/office/drawing/2014/main" id="{05D3EFD7-E23A-4612-91C7-EEEFF5669A58}"/>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94E5815-D939-4B7F-B433-7302AF538619}"/>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E8DC6B96-11C5-4818-ABF9-0773C7B97485}"/>
              </a:ext>
            </a:extLst>
          </p:cNvPr>
          <p:cNvGrpSpPr/>
          <p:nvPr/>
        </p:nvGrpSpPr>
        <p:grpSpPr>
          <a:xfrm>
            <a:off x="5930348" y="4043171"/>
            <a:ext cx="2146852" cy="485030"/>
            <a:chOff x="6034377" y="4025635"/>
            <a:chExt cx="2146852" cy="485030"/>
          </a:xfrm>
        </p:grpSpPr>
        <p:sp>
          <p:nvSpPr>
            <p:cNvPr id="14" name="Oval 13">
              <a:extLst>
                <a:ext uri="{FF2B5EF4-FFF2-40B4-BE49-F238E27FC236}">
                  <a16:creationId xmlns:a16="http://schemas.microsoft.com/office/drawing/2014/main" id="{6292F995-338F-4C08-AD19-9BD46B0E2E84}"/>
                </a:ext>
              </a:extLst>
            </p:cNvPr>
            <p:cNvSpPr/>
            <p:nvPr/>
          </p:nvSpPr>
          <p:spPr>
            <a:xfrm>
              <a:off x="6034377" y="4025635"/>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4401F1F-7D0A-4B79-B259-58A7BF659E7A}"/>
                </a:ext>
              </a:extLst>
            </p:cNvPr>
            <p:cNvGrpSpPr/>
            <p:nvPr/>
          </p:nvGrpSpPr>
          <p:grpSpPr>
            <a:xfrm>
              <a:off x="6586330" y="4098649"/>
              <a:ext cx="1042947" cy="325457"/>
              <a:chOff x="1810263" y="4116185"/>
              <a:chExt cx="1042947" cy="325457"/>
            </a:xfrm>
          </p:grpSpPr>
          <p:sp>
            <p:nvSpPr>
              <p:cNvPr id="16" name="Oval 15">
                <a:extLst>
                  <a:ext uri="{FF2B5EF4-FFF2-40B4-BE49-F238E27FC236}">
                    <a16:creationId xmlns:a16="http://schemas.microsoft.com/office/drawing/2014/main" id="{2FE97CF9-F045-4A93-87A2-C5A0667AF2EF}"/>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CE04440-C0AD-45B2-8594-DD7DC856A1C1}"/>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a:extLst>
              <a:ext uri="{FF2B5EF4-FFF2-40B4-BE49-F238E27FC236}">
                <a16:creationId xmlns:a16="http://schemas.microsoft.com/office/drawing/2014/main" id="{E6ECB3B3-B01C-4426-9A07-F45E2B6077EE}"/>
              </a:ext>
            </a:extLst>
          </p:cNvPr>
          <p:cNvGrpSpPr/>
          <p:nvPr/>
        </p:nvGrpSpPr>
        <p:grpSpPr>
          <a:xfrm>
            <a:off x="3609229" y="4043171"/>
            <a:ext cx="2146852" cy="485030"/>
            <a:chOff x="3609229" y="4043171"/>
            <a:chExt cx="2146852" cy="485030"/>
          </a:xfrm>
        </p:grpSpPr>
        <p:sp>
          <p:nvSpPr>
            <p:cNvPr id="18" name="Oval 17">
              <a:extLst>
                <a:ext uri="{FF2B5EF4-FFF2-40B4-BE49-F238E27FC236}">
                  <a16:creationId xmlns:a16="http://schemas.microsoft.com/office/drawing/2014/main" id="{3D659D6B-29E5-4FA4-AF43-A0C816294FD9}"/>
                </a:ext>
              </a:extLst>
            </p:cNvPr>
            <p:cNvSpPr/>
            <p:nvPr/>
          </p:nvSpPr>
          <p:spPr>
            <a:xfrm>
              <a:off x="3609229" y="4043171"/>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C61C77C-831E-4985-9CF2-1759F5C7283F}"/>
                </a:ext>
              </a:extLst>
            </p:cNvPr>
            <p:cNvGrpSpPr/>
            <p:nvPr/>
          </p:nvGrpSpPr>
          <p:grpSpPr>
            <a:xfrm>
              <a:off x="4161182" y="4116185"/>
              <a:ext cx="1042947" cy="325457"/>
              <a:chOff x="1810263" y="4116185"/>
              <a:chExt cx="1042947" cy="325457"/>
            </a:xfrm>
          </p:grpSpPr>
          <p:sp>
            <p:nvSpPr>
              <p:cNvPr id="20" name="Oval 19">
                <a:extLst>
                  <a:ext uri="{FF2B5EF4-FFF2-40B4-BE49-F238E27FC236}">
                    <a16:creationId xmlns:a16="http://schemas.microsoft.com/office/drawing/2014/main" id="{E0ED1C8C-5DE7-492F-84FF-40E510ACE92A}"/>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34897BF-FE42-4124-A6C6-2E3DCD7CDE2B}"/>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Oval 24">
            <a:extLst>
              <a:ext uri="{FF2B5EF4-FFF2-40B4-BE49-F238E27FC236}">
                <a16:creationId xmlns:a16="http://schemas.microsoft.com/office/drawing/2014/main" id="{86307108-E3B6-48C8-B3C0-7F9F3D667F76}"/>
              </a:ext>
            </a:extLst>
          </p:cNvPr>
          <p:cNvSpPr/>
          <p:nvPr/>
        </p:nvSpPr>
        <p:spPr>
          <a:xfrm>
            <a:off x="8282940" y="418749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50C1838-6985-4962-BE8B-E3B1214B9C44}"/>
              </a:ext>
            </a:extLst>
          </p:cNvPr>
          <p:cNvSpPr/>
          <p:nvPr/>
        </p:nvSpPr>
        <p:spPr>
          <a:xfrm>
            <a:off x="8555934" y="418998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1234C42-E06A-4BEF-8D52-DB5D930D6E78}"/>
              </a:ext>
            </a:extLst>
          </p:cNvPr>
          <p:cNvSpPr/>
          <p:nvPr/>
        </p:nvSpPr>
        <p:spPr>
          <a:xfrm>
            <a:off x="8809880" y="418749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peech Bubble: Rectangle 30">
            <a:extLst>
              <a:ext uri="{FF2B5EF4-FFF2-40B4-BE49-F238E27FC236}">
                <a16:creationId xmlns:a16="http://schemas.microsoft.com/office/drawing/2014/main" id="{BA25C95A-E1CF-4021-AE4E-64ECCAF0A5A9}"/>
              </a:ext>
            </a:extLst>
          </p:cNvPr>
          <p:cNvSpPr/>
          <p:nvPr/>
        </p:nvSpPr>
        <p:spPr>
          <a:xfrm>
            <a:off x="9287122" y="2782957"/>
            <a:ext cx="2449003" cy="612648"/>
          </a:xfrm>
          <a:prstGeom prst="wedgeRectCallout">
            <a:avLst>
              <a:gd name="adj1" fmla="val -236768"/>
              <a:gd name="adj2" fmla="val 167626"/>
            </a:avLst>
          </a:prstGeom>
          <a:solidFill>
            <a:srgbClr val="B4D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Each transaction accesses just one shard</a:t>
            </a:r>
          </a:p>
        </p:txBody>
      </p:sp>
      <p:sp>
        <p:nvSpPr>
          <p:cNvPr id="28" name="Freeform: Shape 27">
            <a:extLst>
              <a:ext uri="{FF2B5EF4-FFF2-40B4-BE49-F238E27FC236}">
                <a16:creationId xmlns:a16="http://schemas.microsoft.com/office/drawing/2014/main" id="{EC5DEE64-F379-4CC4-AA4D-323894BCF3F3}"/>
              </a:ext>
            </a:extLst>
          </p:cNvPr>
          <p:cNvSpPr/>
          <p:nvPr/>
        </p:nvSpPr>
        <p:spPr>
          <a:xfrm>
            <a:off x="1860591" y="1956021"/>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6C08AB2-EA39-497E-A5D8-D34A008ADBD5}"/>
              </a:ext>
            </a:extLst>
          </p:cNvPr>
          <p:cNvSpPr/>
          <p:nvPr/>
        </p:nvSpPr>
        <p:spPr>
          <a:xfrm>
            <a:off x="255922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754A7F5-0182-4ABD-AD39-59320E781749}"/>
              </a:ext>
            </a:extLst>
          </p:cNvPr>
          <p:cNvSpPr/>
          <p:nvPr/>
        </p:nvSpPr>
        <p:spPr>
          <a:xfrm>
            <a:off x="3161883" y="212856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674850FC-1777-4CA7-A578-C0766C21C839}"/>
              </a:ext>
            </a:extLst>
          </p:cNvPr>
          <p:cNvSpPr/>
          <p:nvPr/>
        </p:nvSpPr>
        <p:spPr>
          <a:xfrm>
            <a:off x="377194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41179D0-26CD-4585-81B8-D1597218CF25}"/>
              </a:ext>
            </a:extLst>
          </p:cNvPr>
          <p:cNvSpPr/>
          <p:nvPr/>
        </p:nvSpPr>
        <p:spPr>
          <a:xfrm>
            <a:off x="4295080" y="1934155"/>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2556074-F07F-40E7-B99C-A8FF434AA61B}"/>
              </a:ext>
            </a:extLst>
          </p:cNvPr>
          <p:cNvSpPr/>
          <p:nvPr/>
        </p:nvSpPr>
        <p:spPr>
          <a:xfrm>
            <a:off x="5270502" y="1998859"/>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4655428-4912-4506-B0A9-460920E710A5}"/>
              </a:ext>
            </a:extLst>
          </p:cNvPr>
          <p:cNvSpPr/>
          <p:nvPr/>
        </p:nvSpPr>
        <p:spPr>
          <a:xfrm>
            <a:off x="5969131" y="186945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47F0E35-43E6-4D84-9A58-6E226C29CE14}"/>
              </a:ext>
            </a:extLst>
          </p:cNvPr>
          <p:cNvSpPr/>
          <p:nvPr/>
        </p:nvSpPr>
        <p:spPr>
          <a:xfrm>
            <a:off x="6571794" y="217140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4D4DD14-98AE-4E30-9CE2-4150BA945136}"/>
              </a:ext>
            </a:extLst>
          </p:cNvPr>
          <p:cNvSpPr/>
          <p:nvPr/>
        </p:nvSpPr>
        <p:spPr>
          <a:xfrm>
            <a:off x="7181851" y="186945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6F480DC-AD3A-4E6C-B118-E91F2AAB5D53}"/>
              </a:ext>
            </a:extLst>
          </p:cNvPr>
          <p:cNvSpPr/>
          <p:nvPr/>
        </p:nvSpPr>
        <p:spPr>
          <a:xfrm>
            <a:off x="7704991" y="1976993"/>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a:extLst>
              <a:ext uri="{FF2B5EF4-FFF2-40B4-BE49-F238E27FC236}">
                <a16:creationId xmlns:a16="http://schemas.microsoft.com/office/drawing/2014/main" id="{82720E5A-3D0B-4559-A2D0-B54023EA84C3}"/>
              </a:ext>
            </a:extLst>
          </p:cNvPr>
          <p:cNvCxnSpPr>
            <a:cxnSpLocks/>
          </p:cNvCxnSpPr>
          <p:nvPr/>
        </p:nvCxnSpPr>
        <p:spPr>
          <a:xfrm>
            <a:off x="1982279" y="2589742"/>
            <a:ext cx="675437" cy="1437593"/>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A48B7A4-6D24-48BD-98C5-069F5DE1163D}"/>
              </a:ext>
            </a:extLst>
          </p:cNvPr>
          <p:cNvCxnSpPr>
            <a:cxnSpLocks/>
          </p:cNvCxnSpPr>
          <p:nvPr/>
        </p:nvCxnSpPr>
        <p:spPr>
          <a:xfrm flipH="1">
            <a:off x="6605427" y="2589742"/>
            <a:ext cx="1018574" cy="1437593"/>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06EC369-3782-425A-9595-897E79DE97ED}"/>
              </a:ext>
            </a:extLst>
          </p:cNvPr>
          <p:cNvCxnSpPr>
            <a:cxnSpLocks/>
          </p:cNvCxnSpPr>
          <p:nvPr/>
        </p:nvCxnSpPr>
        <p:spPr>
          <a:xfrm flipH="1">
            <a:off x="4164800" y="2636553"/>
            <a:ext cx="1080778" cy="142626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41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5FC0A-2500-4E25-AF53-3B44AAA32FAB}"/>
              </a:ext>
            </a:extLst>
          </p:cNvPr>
          <p:cNvSpPr>
            <a:spLocks noGrp="1"/>
          </p:cNvSpPr>
          <p:nvPr>
            <p:ph type="title"/>
          </p:nvPr>
        </p:nvSpPr>
        <p:spPr>
          <a:xfrm>
            <a:off x="1024127" y="585216"/>
            <a:ext cx="11061855" cy="1499616"/>
          </a:xfrm>
        </p:spPr>
        <p:txBody>
          <a:bodyPr>
            <a:normAutofit/>
          </a:bodyPr>
          <a:lstStyle/>
          <a:p>
            <a:r>
              <a:rPr lang="en-US" sz="4400" dirty="0" err="1"/>
              <a:t>Sharding</a:t>
            </a:r>
            <a:r>
              <a:rPr lang="en-US" sz="4400" dirty="0"/>
              <a:t> </a:t>
            </a:r>
            <a:r>
              <a:rPr lang="en-US" sz="4400" u="sng" dirty="0"/>
              <a:t>fails</a:t>
            </a:r>
            <a:r>
              <a:rPr lang="en-US" sz="4400" dirty="0"/>
              <a:t> for arbitrary transactions</a:t>
            </a:r>
          </a:p>
        </p:txBody>
      </p:sp>
      <p:sp>
        <p:nvSpPr>
          <p:cNvPr id="43" name="Content Placeholder 42">
            <a:extLst>
              <a:ext uri="{FF2B5EF4-FFF2-40B4-BE49-F238E27FC236}">
                <a16:creationId xmlns:a16="http://schemas.microsoft.com/office/drawing/2014/main" id="{1892F205-B173-4353-A2AC-B0DFEEA01AD4}"/>
              </a:ext>
            </a:extLst>
          </p:cNvPr>
          <p:cNvSpPr>
            <a:spLocks noGrp="1"/>
          </p:cNvSpPr>
          <p:nvPr>
            <p:ph idx="1"/>
          </p:nvPr>
        </p:nvSpPr>
        <p:spPr>
          <a:xfrm>
            <a:off x="1024128" y="4838368"/>
            <a:ext cx="11061854" cy="1470992"/>
          </a:xfrm>
        </p:spPr>
        <p:txBody>
          <a:bodyPr>
            <a:normAutofit/>
          </a:bodyPr>
          <a:lstStyle/>
          <a:p>
            <a:r>
              <a:rPr lang="en-US" dirty="0"/>
              <a:t>Transactions that touch multiple shards need locks and 2-phase commit.  </a:t>
            </a:r>
            <a:br>
              <a:rPr lang="en-US" dirty="0"/>
            </a:br>
            <a:r>
              <a:rPr lang="en-US" dirty="0"/>
              <a:t/>
            </a:r>
            <a:br>
              <a:rPr lang="en-US" dirty="0"/>
            </a:br>
            <a:r>
              <a:rPr lang="en-US" dirty="0"/>
              <a:t>Jim Gray’s analysis applies: as we scale this case up, performance collapses.</a:t>
            </a:r>
          </a:p>
        </p:txBody>
      </p:sp>
      <p:sp>
        <p:nvSpPr>
          <p:cNvPr id="5" name="Slide Number Placeholder 4">
            <a:extLst>
              <a:ext uri="{FF2B5EF4-FFF2-40B4-BE49-F238E27FC236}">
                <a16:creationId xmlns:a16="http://schemas.microsoft.com/office/drawing/2014/main" id="{1F514FA7-E99F-4645-99E3-F0751132FC93}"/>
              </a:ext>
            </a:extLst>
          </p:cNvPr>
          <p:cNvSpPr>
            <a:spLocks noGrp="1"/>
          </p:cNvSpPr>
          <p:nvPr>
            <p:ph type="sldNum" sz="quarter" idx="12"/>
          </p:nvPr>
        </p:nvSpPr>
        <p:spPr/>
        <p:txBody>
          <a:bodyPr/>
          <a:lstStyle/>
          <a:p>
            <a:fld id="{3C974458-8A97-4835-BF79-1FB6D7856C21}" type="slidenum">
              <a:rPr lang="en-US" smtClean="0"/>
              <a:t>29</a:t>
            </a:fld>
            <a:endParaRPr lang="en-US"/>
          </a:p>
        </p:txBody>
      </p:sp>
      <p:sp>
        <p:nvSpPr>
          <p:cNvPr id="7" name="Oval 6">
            <a:extLst>
              <a:ext uri="{FF2B5EF4-FFF2-40B4-BE49-F238E27FC236}">
                <a16:creationId xmlns:a16="http://schemas.microsoft.com/office/drawing/2014/main" id="{ABB38D85-8EC4-47BE-9426-5582578EC638}"/>
              </a:ext>
            </a:extLst>
          </p:cNvPr>
          <p:cNvSpPr/>
          <p:nvPr/>
        </p:nvSpPr>
        <p:spPr>
          <a:xfrm>
            <a:off x="723568" y="3691792"/>
            <a:ext cx="9605176" cy="10813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7F7AA89-B86D-4C13-B0C4-06CD17F92B1B}"/>
              </a:ext>
            </a:extLst>
          </p:cNvPr>
          <p:cNvSpPr txBox="1"/>
          <p:nvPr/>
        </p:nvSpPr>
        <p:spPr>
          <a:xfrm>
            <a:off x="10607040" y="3864334"/>
            <a:ext cx="1478943" cy="646331"/>
          </a:xfrm>
          <a:prstGeom prst="rect">
            <a:avLst/>
          </a:prstGeom>
          <a:noFill/>
        </p:spPr>
        <p:txBody>
          <a:bodyPr wrap="square" rtlCol="0">
            <a:spAutoFit/>
          </a:bodyPr>
          <a:lstStyle/>
          <a:p>
            <a:pPr algn="ctr"/>
            <a:r>
              <a:rPr lang="en-US" b="1" dirty="0"/>
              <a:t>Storage </a:t>
            </a:r>
            <a:br>
              <a:rPr lang="en-US" b="1" dirty="0"/>
            </a:br>
            <a:r>
              <a:rPr lang="en-US" b="1" dirty="0">
                <a:sym typeface="Symbol" panose="05050102010706020507" pitchFamily="18" charset="2"/>
              </a:rPr>
              <a:t>-</a:t>
            </a:r>
            <a:r>
              <a:rPr lang="en-US" b="1" dirty="0"/>
              <a:t>service</a:t>
            </a:r>
          </a:p>
        </p:txBody>
      </p:sp>
      <p:grpSp>
        <p:nvGrpSpPr>
          <p:cNvPr id="22" name="Group 21">
            <a:extLst>
              <a:ext uri="{FF2B5EF4-FFF2-40B4-BE49-F238E27FC236}">
                <a16:creationId xmlns:a16="http://schemas.microsoft.com/office/drawing/2014/main" id="{7301C448-F6BE-4DF2-8BDA-13B2E49EFE51}"/>
              </a:ext>
            </a:extLst>
          </p:cNvPr>
          <p:cNvGrpSpPr/>
          <p:nvPr/>
        </p:nvGrpSpPr>
        <p:grpSpPr>
          <a:xfrm>
            <a:off x="1288110" y="4043171"/>
            <a:ext cx="2146852" cy="485030"/>
            <a:chOff x="1288110" y="4043171"/>
            <a:chExt cx="2146852" cy="485030"/>
          </a:xfrm>
        </p:grpSpPr>
        <p:sp>
          <p:nvSpPr>
            <p:cNvPr id="9" name="Oval 8">
              <a:extLst>
                <a:ext uri="{FF2B5EF4-FFF2-40B4-BE49-F238E27FC236}">
                  <a16:creationId xmlns:a16="http://schemas.microsoft.com/office/drawing/2014/main" id="{4A2552E5-E1A0-4C2C-A9D2-108ED444D175}"/>
                </a:ext>
              </a:extLst>
            </p:cNvPr>
            <p:cNvSpPr/>
            <p:nvPr/>
          </p:nvSpPr>
          <p:spPr>
            <a:xfrm>
              <a:off x="1288110" y="4043171"/>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7D2B706-E50B-4341-B082-88E3A540D7E2}"/>
                </a:ext>
              </a:extLst>
            </p:cNvPr>
            <p:cNvGrpSpPr/>
            <p:nvPr/>
          </p:nvGrpSpPr>
          <p:grpSpPr>
            <a:xfrm>
              <a:off x="1840063" y="4116185"/>
              <a:ext cx="1042947" cy="325457"/>
              <a:chOff x="1810263" y="4116185"/>
              <a:chExt cx="1042947" cy="325457"/>
            </a:xfrm>
          </p:grpSpPr>
          <p:sp>
            <p:nvSpPr>
              <p:cNvPr id="10" name="Oval 9">
                <a:extLst>
                  <a:ext uri="{FF2B5EF4-FFF2-40B4-BE49-F238E27FC236}">
                    <a16:creationId xmlns:a16="http://schemas.microsoft.com/office/drawing/2014/main" id="{05D3EFD7-E23A-4612-91C7-EEEFF5669A58}"/>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94E5815-D939-4B7F-B433-7302AF538619}"/>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E8DC6B96-11C5-4818-ABF9-0773C7B97485}"/>
              </a:ext>
            </a:extLst>
          </p:cNvPr>
          <p:cNvGrpSpPr/>
          <p:nvPr/>
        </p:nvGrpSpPr>
        <p:grpSpPr>
          <a:xfrm>
            <a:off x="5930348" y="4043171"/>
            <a:ext cx="2146852" cy="485030"/>
            <a:chOff x="6034377" y="4025635"/>
            <a:chExt cx="2146852" cy="485030"/>
          </a:xfrm>
        </p:grpSpPr>
        <p:sp>
          <p:nvSpPr>
            <p:cNvPr id="14" name="Oval 13">
              <a:extLst>
                <a:ext uri="{FF2B5EF4-FFF2-40B4-BE49-F238E27FC236}">
                  <a16:creationId xmlns:a16="http://schemas.microsoft.com/office/drawing/2014/main" id="{6292F995-338F-4C08-AD19-9BD46B0E2E84}"/>
                </a:ext>
              </a:extLst>
            </p:cNvPr>
            <p:cNvSpPr/>
            <p:nvPr/>
          </p:nvSpPr>
          <p:spPr>
            <a:xfrm>
              <a:off x="6034377" y="4025635"/>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4401F1F-7D0A-4B79-B259-58A7BF659E7A}"/>
                </a:ext>
              </a:extLst>
            </p:cNvPr>
            <p:cNvGrpSpPr/>
            <p:nvPr/>
          </p:nvGrpSpPr>
          <p:grpSpPr>
            <a:xfrm>
              <a:off x="6586330" y="4098649"/>
              <a:ext cx="1042947" cy="325457"/>
              <a:chOff x="1810263" y="4116185"/>
              <a:chExt cx="1042947" cy="325457"/>
            </a:xfrm>
          </p:grpSpPr>
          <p:sp>
            <p:nvSpPr>
              <p:cNvPr id="16" name="Oval 15">
                <a:extLst>
                  <a:ext uri="{FF2B5EF4-FFF2-40B4-BE49-F238E27FC236}">
                    <a16:creationId xmlns:a16="http://schemas.microsoft.com/office/drawing/2014/main" id="{2FE97CF9-F045-4A93-87A2-C5A0667AF2EF}"/>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CE04440-C0AD-45B2-8594-DD7DC856A1C1}"/>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a:extLst>
              <a:ext uri="{FF2B5EF4-FFF2-40B4-BE49-F238E27FC236}">
                <a16:creationId xmlns:a16="http://schemas.microsoft.com/office/drawing/2014/main" id="{E6ECB3B3-B01C-4426-9A07-F45E2B6077EE}"/>
              </a:ext>
            </a:extLst>
          </p:cNvPr>
          <p:cNvGrpSpPr/>
          <p:nvPr/>
        </p:nvGrpSpPr>
        <p:grpSpPr>
          <a:xfrm>
            <a:off x="3609229" y="4043171"/>
            <a:ext cx="2146852" cy="485030"/>
            <a:chOff x="3609229" y="4043171"/>
            <a:chExt cx="2146852" cy="485030"/>
          </a:xfrm>
        </p:grpSpPr>
        <p:sp>
          <p:nvSpPr>
            <p:cNvPr id="18" name="Oval 17">
              <a:extLst>
                <a:ext uri="{FF2B5EF4-FFF2-40B4-BE49-F238E27FC236}">
                  <a16:creationId xmlns:a16="http://schemas.microsoft.com/office/drawing/2014/main" id="{3D659D6B-29E5-4FA4-AF43-A0C816294FD9}"/>
                </a:ext>
              </a:extLst>
            </p:cNvPr>
            <p:cNvSpPr/>
            <p:nvPr/>
          </p:nvSpPr>
          <p:spPr>
            <a:xfrm>
              <a:off x="3609229" y="4043171"/>
              <a:ext cx="2146852" cy="485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C61C77C-831E-4985-9CF2-1759F5C7283F}"/>
                </a:ext>
              </a:extLst>
            </p:cNvPr>
            <p:cNvGrpSpPr/>
            <p:nvPr/>
          </p:nvGrpSpPr>
          <p:grpSpPr>
            <a:xfrm>
              <a:off x="4161182" y="4116185"/>
              <a:ext cx="1042947" cy="325457"/>
              <a:chOff x="1810263" y="4116185"/>
              <a:chExt cx="1042947" cy="325457"/>
            </a:xfrm>
          </p:grpSpPr>
          <p:sp>
            <p:nvSpPr>
              <p:cNvPr id="20" name="Oval 19">
                <a:extLst>
                  <a:ext uri="{FF2B5EF4-FFF2-40B4-BE49-F238E27FC236}">
                    <a16:creationId xmlns:a16="http://schemas.microsoft.com/office/drawing/2014/main" id="{E0ED1C8C-5DE7-492F-84FF-40E510ACE92A}"/>
                  </a:ext>
                </a:extLst>
              </p:cNvPr>
              <p:cNvSpPr/>
              <p:nvPr/>
            </p:nvSpPr>
            <p:spPr>
              <a:xfrm>
                <a:off x="1810263" y="4116185"/>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34897BF-FE42-4124-A6C6-2E3DCD7CDE2B}"/>
                  </a:ext>
                </a:extLst>
              </p:cNvPr>
              <p:cNvSpPr/>
              <p:nvPr/>
            </p:nvSpPr>
            <p:spPr>
              <a:xfrm>
                <a:off x="2506003" y="4118476"/>
                <a:ext cx="347207" cy="323166"/>
              </a:xfrm>
              <a:prstGeom prst="ellipse">
                <a:avLst/>
              </a:prstGeom>
              <a:solidFill>
                <a:srgbClr val="E917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Oval 24">
            <a:extLst>
              <a:ext uri="{FF2B5EF4-FFF2-40B4-BE49-F238E27FC236}">
                <a16:creationId xmlns:a16="http://schemas.microsoft.com/office/drawing/2014/main" id="{86307108-E3B6-48C8-B3C0-7F9F3D667F76}"/>
              </a:ext>
            </a:extLst>
          </p:cNvPr>
          <p:cNvSpPr/>
          <p:nvPr/>
        </p:nvSpPr>
        <p:spPr>
          <a:xfrm>
            <a:off x="8282940" y="418749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50C1838-6985-4962-BE8B-E3B1214B9C44}"/>
              </a:ext>
            </a:extLst>
          </p:cNvPr>
          <p:cNvSpPr/>
          <p:nvPr/>
        </p:nvSpPr>
        <p:spPr>
          <a:xfrm>
            <a:off x="8555934" y="418998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1234C42-E06A-4BEF-8D52-DB5D930D6E78}"/>
              </a:ext>
            </a:extLst>
          </p:cNvPr>
          <p:cNvSpPr/>
          <p:nvPr/>
        </p:nvSpPr>
        <p:spPr>
          <a:xfrm>
            <a:off x="8809880" y="4187499"/>
            <a:ext cx="145111" cy="1300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C5DEE64-F379-4CC4-AA4D-323894BCF3F3}"/>
              </a:ext>
            </a:extLst>
          </p:cNvPr>
          <p:cNvSpPr/>
          <p:nvPr/>
        </p:nvSpPr>
        <p:spPr>
          <a:xfrm>
            <a:off x="1860591" y="1956021"/>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6C08AB2-EA39-497E-A5D8-D34A008ADBD5}"/>
              </a:ext>
            </a:extLst>
          </p:cNvPr>
          <p:cNvSpPr/>
          <p:nvPr/>
        </p:nvSpPr>
        <p:spPr>
          <a:xfrm>
            <a:off x="255922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754A7F5-0182-4ABD-AD39-59320E781749}"/>
              </a:ext>
            </a:extLst>
          </p:cNvPr>
          <p:cNvSpPr/>
          <p:nvPr/>
        </p:nvSpPr>
        <p:spPr>
          <a:xfrm>
            <a:off x="3161883" y="212856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674850FC-1777-4CA7-A578-C0766C21C839}"/>
              </a:ext>
            </a:extLst>
          </p:cNvPr>
          <p:cNvSpPr/>
          <p:nvPr/>
        </p:nvSpPr>
        <p:spPr>
          <a:xfrm>
            <a:off x="3771940" y="1826614"/>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41179D0-26CD-4585-81B8-D1597218CF25}"/>
              </a:ext>
            </a:extLst>
          </p:cNvPr>
          <p:cNvSpPr/>
          <p:nvPr/>
        </p:nvSpPr>
        <p:spPr>
          <a:xfrm>
            <a:off x="4295080" y="1934155"/>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2556074-F07F-40E7-B99C-A8FF434AA61B}"/>
              </a:ext>
            </a:extLst>
          </p:cNvPr>
          <p:cNvSpPr/>
          <p:nvPr/>
        </p:nvSpPr>
        <p:spPr>
          <a:xfrm>
            <a:off x="5270502" y="1998859"/>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4655428-4912-4506-B0A9-460920E710A5}"/>
              </a:ext>
            </a:extLst>
          </p:cNvPr>
          <p:cNvSpPr/>
          <p:nvPr/>
        </p:nvSpPr>
        <p:spPr>
          <a:xfrm>
            <a:off x="5969131" y="186945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47F0E35-43E6-4D84-9A58-6E226C29CE14}"/>
              </a:ext>
            </a:extLst>
          </p:cNvPr>
          <p:cNvSpPr/>
          <p:nvPr/>
        </p:nvSpPr>
        <p:spPr>
          <a:xfrm>
            <a:off x="6571794" y="217140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4D4DD14-98AE-4E30-9CE2-4150BA945136}"/>
              </a:ext>
            </a:extLst>
          </p:cNvPr>
          <p:cNvSpPr/>
          <p:nvPr/>
        </p:nvSpPr>
        <p:spPr>
          <a:xfrm>
            <a:off x="7181851" y="1869452"/>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6F480DC-AD3A-4E6C-B118-E91F2AAB5D53}"/>
              </a:ext>
            </a:extLst>
          </p:cNvPr>
          <p:cNvSpPr/>
          <p:nvPr/>
        </p:nvSpPr>
        <p:spPr>
          <a:xfrm>
            <a:off x="7704991" y="1976993"/>
            <a:ext cx="191931" cy="930302"/>
          </a:xfrm>
          <a:custGeom>
            <a:avLst/>
            <a:gdLst>
              <a:gd name="connsiteX0" fmla="*/ 63625 w 191931"/>
              <a:gd name="connsiteY0" fmla="*/ 0 h 930302"/>
              <a:gd name="connsiteX1" fmla="*/ 190846 w 191931"/>
              <a:gd name="connsiteY1" fmla="*/ 294198 h 930302"/>
              <a:gd name="connsiteX2" fmla="*/ 14 w 191931"/>
              <a:gd name="connsiteY2" fmla="*/ 540689 h 930302"/>
              <a:gd name="connsiteX3" fmla="*/ 182894 w 191931"/>
              <a:gd name="connsiteY3" fmla="*/ 930302 h 930302"/>
            </a:gdLst>
            <a:ahLst/>
            <a:cxnLst>
              <a:cxn ang="0">
                <a:pos x="connsiteX0" y="connsiteY0"/>
              </a:cxn>
              <a:cxn ang="0">
                <a:pos x="connsiteX1" y="connsiteY1"/>
              </a:cxn>
              <a:cxn ang="0">
                <a:pos x="connsiteX2" y="connsiteY2"/>
              </a:cxn>
              <a:cxn ang="0">
                <a:pos x="connsiteX3" y="connsiteY3"/>
              </a:cxn>
            </a:cxnLst>
            <a:rect l="l" t="t" r="r" b="b"/>
            <a:pathLst>
              <a:path w="191931" h="930302">
                <a:moveTo>
                  <a:pt x="63625" y="0"/>
                </a:moveTo>
                <a:cubicBezTo>
                  <a:pt x="132536" y="102041"/>
                  <a:pt x="201448" y="204083"/>
                  <a:pt x="190846" y="294198"/>
                </a:cubicBezTo>
                <a:cubicBezTo>
                  <a:pt x="180244" y="384313"/>
                  <a:pt x="1339" y="434672"/>
                  <a:pt x="14" y="540689"/>
                </a:cubicBezTo>
                <a:cubicBezTo>
                  <a:pt x="-1311" y="646706"/>
                  <a:pt x="90791" y="788504"/>
                  <a:pt x="182894" y="93030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822A7F11-9408-4FA7-8E86-231F833B116A}"/>
              </a:ext>
            </a:extLst>
          </p:cNvPr>
          <p:cNvCxnSpPr>
            <a:cxnSpLocks/>
          </p:cNvCxnSpPr>
          <p:nvPr/>
        </p:nvCxnSpPr>
        <p:spPr>
          <a:xfrm>
            <a:off x="1937961" y="2706343"/>
            <a:ext cx="198617" cy="1428558"/>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7F86E60-6868-4A36-818D-75768C0BE2E1}"/>
              </a:ext>
            </a:extLst>
          </p:cNvPr>
          <p:cNvCxnSpPr>
            <a:cxnSpLocks/>
          </p:cNvCxnSpPr>
          <p:nvPr/>
        </p:nvCxnSpPr>
        <p:spPr>
          <a:xfrm flipH="1">
            <a:off x="2890487" y="2715795"/>
            <a:ext cx="3616334" cy="132693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BAE9B6A-E355-43F2-ACD0-478CEDDD2530}"/>
              </a:ext>
            </a:extLst>
          </p:cNvPr>
          <p:cNvCxnSpPr>
            <a:cxnSpLocks/>
          </p:cNvCxnSpPr>
          <p:nvPr/>
        </p:nvCxnSpPr>
        <p:spPr>
          <a:xfrm>
            <a:off x="2021730" y="2700679"/>
            <a:ext cx="2260044" cy="1362134"/>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3D80309-C4BD-4A63-9851-30D2525D20B1}"/>
              </a:ext>
            </a:extLst>
          </p:cNvPr>
          <p:cNvCxnSpPr>
            <a:cxnSpLocks/>
          </p:cNvCxnSpPr>
          <p:nvPr/>
        </p:nvCxnSpPr>
        <p:spPr>
          <a:xfrm flipH="1">
            <a:off x="4421110" y="2772463"/>
            <a:ext cx="2080771" cy="1261741"/>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915CC0-D3A5-4F55-B184-1D92FEBC8A2F}"/>
              </a:ext>
            </a:extLst>
          </p:cNvPr>
          <p:cNvCxnSpPr>
            <a:cxnSpLocks/>
          </p:cNvCxnSpPr>
          <p:nvPr/>
        </p:nvCxnSpPr>
        <p:spPr>
          <a:xfrm>
            <a:off x="4416170" y="2399306"/>
            <a:ext cx="2066131" cy="1643865"/>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3B0774C-D855-4B79-A196-6117687CB7F2}"/>
              </a:ext>
            </a:extLst>
          </p:cNvPr>
          <p:cNvCxnSpPr>
            <a:cxnSpLocks/>
          </p:cNvCxnSpPr>
          <p:nvPr/>
        </p:nvCxnSpPr>
        <p:spPr>
          <a:xfrm>
            <a:off x="6388302" y="2855186"/>
            <a:ext cx="821207" cy="1017335"/>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Speech Bubble: Rectangle 56">
            <a:extLst>
              <a:ext uri="{FF2B5EF4-FFF2-40B4-BE49-F238E27FC236}">
                <a16:creationId xmlns:a16="http://schemas.microsoft.com/office/drawing/2014/main" id="{20B137C1-966D-4FE6-B10D-320E69E907C6}"/>
              </a:ext>
            </a:extLst>
          </p:cNvPr>
          <p:cNvSpPr/>
          <p:nvPr/>
        </p:nvSpPr>
        <p:spPr>
          <a:xfrm>
            <a:off x="9287122" y="2560320"/>
            <a:ext cx="2798860" cy="835285"/>
          </a:xfrm>
          <a:prstGeom prst="wedgeRectCallout">
            <a:avLst>
              <a:gd name="adj1" fmla="val -222563"/>
              <a:gd name="adj2" fmla="val 133357"/>
            </a:avLst>
          </a:prstGeom>
          <a:solidFill>
            <a:srgbClr val="B4D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These transactions read and write multiple shards and need atomicity.</a:t>
            </a:r>
          </a:p>
        </p:txBody>
      </p:sp>
    </p:spTree>
    <p:extLst>
      <p:ext uri="{BB962C8B-B14F-4D97-AF65-F5344CB8AC3E}">
        <p14:creationId xmlns:p14="http://schemas.microsoft.com/office/powerpoint/2010/main" val="296556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par>
                                <p:cTn id="8" presetID="14" presetClass="entr" presetSubtype="1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randombar(horizont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randombar(horizontal)">
                                      <p:cBhvr>
                                        <p:cTn id="15" dur="500"/>
                                        <p:tgtEl>
                                          <p:spTgt spid="53"/>
                                        </p:tgtEl>
                                      </p:cBhvr>
                                    </p:animEffect>
                                  </p:childTnLst>
                                </p:cTn>
                              </p:par>
                              <p:par>
                                <p:cTn id="16" presetID="14" presetClass="entr" presetSubtype="10"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randombar(horizontal)">
                                      <p:cBhvr>
                                        <p:cTn id="18" dur="500"/>
                                        <p:tgtEl>
                                          <p:spTgt spid="51"/>
                                        </p:tgtEl>
                                      </p:cBhvr>
                                    </p:animEffect>
                                  </p:childTnLst>
                                </p:cTn>
                              </p:par>
                              <p:par>
                                <p:cTn id="19" presetID="14" presetClass="entr" presetSubtype="1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randombar(horizontal)">
                                      <p:cBhvr>
                                        <p:cTn id="21" dur="500"/>
                                        <p:tgtEl>
                                          <p:spTgt spid="4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randombar(horizontal)">
                                      <p:cBhvr>
                                        <p:cTn id="24" dur="500"/>
                                        <p:tgtEl>
                                          <p:spTgt spid="5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randombar(horizontal)">
                                      <p:cBhvr>
                                        <p:cTn id="2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Yahoo Experiment</a:t>
            </a:r>
          </a:p>
        </p:txBody>
      </p:sp>
      <p:sp>
        <p:nvSpPr>
          <p:cNvPr id="3" name="Content Placeholder 2"/>
          <p:cNvSpPr>
            <a:spLocks noGrp="1"/>
          </p:cNvSpPr>
          <p:nvPr>
            <p:ph idx="1"/>
          </p:nvPr>
        </p:nvSpPr>
        <p:spPr>
          <a:xfrm>
            <a:off x="1024128" y="2804746"/>
            <a:ext cx="10786872" cy="3504613"/>
          </a:xfrm>
        </p:spPr>
        <p:txBody>
          <a:bodyPr>
            <a:normAutofit/>
          </a:bodyPr>
          <a:lstStyle/>
          <a:p>
            <a:r>
              <a:rPr lang="en-US" dirty="0"/>
              <a:t>At Yahoo, they tried an “alpha/beta” experiment</a:t>
            </a:r>
          </a:p>
          <a:p>
            <a:r>
              <a:rPr lang="en-US" dirty="0"/>
              <a:t>Customers who saw fast web page rendering (below 100ms) were happy.</a:t>
            </a:r>
          </a:p>
          <a:p>
            <a:r>
              <a:rPr lang="en-US" dirty="0"/>
              <a:t>For every 100ms delay, </a:t>
            </a:r>
            <a:r>
              <a:rPr lang="en-US" i="1" u="sng" dirty="0"/>
              <a:t>purchase rates noticeably dropped</a:t>
            </a:r>
            <a:r>
              <a:rPr lang="en-US" dirty="0"/>
              <a:t>. </a:t>
            </a:r>
          </a:p>
          <a:p>
            <a:r>
              <a:rPr lang="en-US" dirty="0"/>
              <a:t>Speed at scale determines revenue, and revenue shapes technology: an arms race to speed up the cloud.</a:t>
            </a:r>
          </a:p>
        </p:txBody>
      </p:sp>
      <p:sp>
        <p:nvSpPr>
          <p:cNvPr id="5" name="Slide Number Placeholder 4"/>
          <p:cNvSpPr>
            <a:spLocks noGrp="1"/>
          </p:cNvSpPr>
          <p:nvPr>
            <p:ph type="sldNum" sz="quarter" idx="12"/>
          </p:nvPr>
        </p:nvSpPr>
        <p:spPr/>
        <p:txBody>
          <a:bodyPr/>
          <a:lstStyle/>
          <a:p>
            <a:fld id="{3C974458-8A97-4835-BF79-1FB6D7856C21}" type="slidenum">
              <a:rPr lang="en-US" smtClean="0"/>
              <a:t>3</a:t>
            </a:fld>
            <a:endParaRPr lang="en-US"/>
          </a:p>
        </p:txBody>
      </p:sp>
      <p:pic>
        <p:nvPicPr>
          <p:cNvPr id="6" name="Picture 5"/>
          <p:cNvPicPr>
            <a:picLocks noChangeAspect="1"/>
          </p:cNvPicPr>
          <p:nvPr/>
        </p:nvPicPr>
        <p:blipFill>
          <a:blip r:embed="rId3"/>
          <a:stretch>
            <a:fillRect/>
          </a:stretch>
        </p:blipFill>
        <p:spPr>
          <a:xfrm>
            <a:off x="8526671" y="223837"/>
            <a:ext cx="3391302" cy="1860995"/>
          </a:xfrm>
          <a:prstGeom prst="rect">
            <a:avLst/>
          </a:prstGeom>
        </p:spPr>
      </p:pic>
      <p:sp>
        <p:nvSpPr>
          <p:cNvPr id="7" name="TextBox 6"/>
          <p:cNvSpPr txBox="1"/>
          <p:nvPr/>
        </p:nvSpPr>
        <p:spPr>
          <a:xfrm>
            <a:off x="8526671" y="2124656"/>
            <a:ext cx="3391302" cy="369332"/>
          </a:xfrm>
          <a:prstGeom prst="rect">
            <a:avLst/>
          </a:prstGeom>
          <a:noFill/>
        </p:spPr>
        <p:txBody>
          <a:bodyPr wrap="square" rtlCol="0">
            <a:spAutoFit/>
          </a:bodyPr>
          <a:lstStyle/>
          <a:p>
            <a:pPr algn="ctr"/>
            <a:r>
              <a:rPr lang="en-US" b="1" i="1" dirty="0">
                <a:solidFill>
                  <a:srgbClr val="C00000"/>
                </a:solidFill>
              </a:rPr>
              <a:t>A sprint to render your web page!</a:t>
            </a:r>
          </a:p>
        </p:txBody>
      </p:sp>
    </p:spTree>
    <p:extLst>
      <p:ext uri="{BB962C8B-B14F-4D97-AF65-F5344CB8AC3E}">
        <p14:creationId xmlns:p14="http://schemas.microsoft.com/office/powerpoint/2010/main" val="18482641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 </a:t>
            </a:r>
            <a:r>
              <a:rPr lang="en-US" dirty="0">
                <a:sym typeface="Symbol" panose="05050102010706020507" pitchFamily="18" charset="2"/>
              </a:rPr>
              <a:t>-service for caching</a:t>
            </a:r>
            <a:endParaRPr lang="en-US" dirty="0"/>
          </a:p>
        </p:txBody>
      </p:sp>
      <p:sp>
        <p:nvSpPr>
          <p:cNvPr id="3" name="Content Placeholder 2"/>
          <p:cNvSpPr>
            <a:spLocks noGrp="1"/>
          </p:cNvSpPr>
          <p:nvPr>
            <p:ph idx="1"/>
          </p:nvPr>
        </p:nvSpPr>
        <p:spPr/>
        <p:txBody>
          <a:bodyPr/>
          <a:lstStyle/>
          <a:p>
            <a:r>
              <a:rPr lang="en-US" dirty="0"/>
              <a:t>Let’s look closely at the concept of caching as it arises in a cloud, and at how we can make such a service elastic.</a:t>
            </a:r>
          </a:p>
          <a:p>
            <a:endParaRPr lang="en-US" dirty="0"/>
          </a:p>
          <a:p>
            <a:r>
              <a:rPr lang="en-US" dirty="0"/>
              <a:t>This is just one example, but in fact is a great example because key-value data structures are very common in the cloud.</a:t>
            </a:r>
          </a:p>
        </p:txBody>
      </p:sp>
      <p:sp>
        <p:nvSpPr>
          <p:cNvPr id="5" name="Slide Number Placeholder 4"/>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1382529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1024128" y="2446712"/>
            <a:ext cx="1270185" cy="369332"/>
          </a:xfrm>
          <a:prstGeom prst="rect">
            <a:avLst/>
          </a:prstGeom>
          <a:noFill/>
          <a:ln>
            <a:solidFill>
              <a:schemeClr val="tx1"/>
            </a:solidFill>
          </a:ln>
        </p:spPr>
        <p:txBody>
          <a:bodyPr wrap="square" rtlCol="0">
            <a:spAutoFit/>
          </a:bodyPr>
          <a:lstStyle/>
          <a:p>
            <a:r>
              <a:rPr lang="en-US" dirty="0"/>
              <a:t>Key=</a:t>
            </a:r>
            <a:r>
              <a:rPr lang="en-US" sz="1400" dirty="0"/>
              <a:t>Birman</a:t>
            </a:r>
            <a:endParaRPr lang="en-US" dirty="0"/>
          </a:p>
        </p:txBody>
      </p:sp>
      <p:pic>
        <p:nvPicPr>
          <p:cNvPr id="83" name="Picture 82"/>
          <p:cNvPicPr>
            <a:picLocks noChangeAspect="1"/>
          </p:cNvPicPr>
          <p:nvPr/>
        </p:nvPicPr>
        <p:blipFill>
          <a:blip r:embed="rId3"/>
          <a:stretch>
            <a:fillRect/>
          </a:stretch>
        </p:blipFill>
        <p:spPr>
          <a:xfrm>
            <a:off x="3095535" y="2569638"/>
            <a:ext cx="262808" cy="262808"/>
          </a:xfrm>
          <a:prstGeom prst="rect">
            <a:avLst/>
          </a:prstGeom>
        </p:spPr>
      </p:pic>
      <p:sp>
        <p:nvSpPr>
          <p:cNvPr id="2" name="Title 1"/>
          <p:cNvSpPr>
            <a:spLocks noGrp="1"/>
          </p:cNvSpPr>
          <p:nvPr>
            <p:ph type="title"/>
          </p:nvPr>
        </p:nvSpPr>
        <p:spPr/>
        <p:txBody>
          <a:bodyPr/>
          <a:lstStyle/>
          <a:p>
            <a:r>
              <a:rPr lang="en-US" dirty="0"/>
              <a:t>Accessing </a:t>
            </a:r>
            <a:r>
              <a:rPr lang="en-US" dirty="0" err="1"/>
              <a:t>Sharded</a:t>
            </a:r>
            <a:r>
              <a:rPr lang="en-US" dirty="0"/>
              <a:t> Storage</a:t>
            </a:r>
          </a:p>
        </p:txBody>
      </p:sp>
      <p:sp>
        <p:nvSpPr>
          <p:cNvPr id="5" name="Slide Number Placeholder 4"/>
          <p:cNvSpPr>
            <a:spLocks noGrp="1"/>
          </p:cNvSpPr>
          <p:nvPr>
            <p:ph type="sldNum" sz="quarter" idx="12"/>
          </p:nvPr>
        </p:nvSpPr>
        <p:spPr/>
        <p:txBody>
          <a:bodyPr/>
          <a:lstStyle/>
          <a:p>
            <a:fld id="{3C974458-8A97-4835-BF79-1FB6D7856C21}" type="slidenum">
              <a:rPr lang="en-US" smtClean="0"/>
              <a:pPr/>
              <a:t>31</a:t>
            </a:fld>
            <a:endParaRPr lang="en-US"/>
          </a:p>
        </p:txBody>
      </p:sp>
      <p:sp>
        <p:nvSpPr>
          <p:cNvPr id="10" name="Oval 9"/>
          <p:cNvSpPr/>
          <p:nvPr/>
        </p:nvSpPr>
        <p:spPr>
          <a:xfrm>
            <a:off x="7315200" y="2394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67600" y="2546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620000" y="2698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772400" y="2851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924800" y="3003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77200" y="3156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29600" y="3308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382000" y="3460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534400" y="3613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686800" y="3765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839200" y="3918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991600" y="4070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144000" y="4222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296400" y="4375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448800" y="4527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9601200" y="4680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753600" y="4832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9906000" y="4984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058400" y="5137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302626" y="2445910"/>
            <a:ext cx="1270185" cy="369332"/>
          </a:xfrm>
          <a:prstGeom prst="rect">
            <a:avLst/>
          </a:prstGeom>
          <a:noFill/>
          <a:ln>
            <a:solidFill>
              <a:schemeClr val="tx1"/>
            </a:solidFill>
          </a:ln>
        </p:spPr>
        <p:txBody>
          <a:bodyPr wrap="square" rtlCol="0">
            <a:spAutoFit/>
          </a:bodyPr>
          <a:lstStyle/>
          <a:p>
            <a:r>
              <a:rPr lang="en-US" dirty="0"/>
              <a:t>Value=</a:t>
            </a:r>
          </a:p>
        </p:txBody>
      </p:sp>
      <p:pic>
        <p:nvPicPr>
          <p:cNvPr id="69" name="Picture 68"/>
          <p:cNvPicPr>
            <a:picLocks noChangeAspect="1"/>
          </p:cNvPicPr>
          <p:nvPr/>
        </p:nvPicPr>
        <p:blipFill>
          <a:blip r:embed="rId3"/>
          <a:stretch>
            <a:fillRect/>
          </a:stretch>
        </p:blipFill>
        <p:spPr>
          <a:xfrm>
            <a:off x="3095534" y="2445910"/>
            <a:ext cx="383763" cy="383763"/>
          </a:xfrm>
          <a:prstGeom prst="rect">
            <a:avLst/>
          </a:prstGeom>
        </p:spPr>
      </p:pic>
      <p:sp>
        <p:nvSpPr>
          <p:cNvPr id="70" name="Freeform 69"/>
          <p:cNvSpPr/>
          <p:nvPr/>
        </p:nvSpPr>
        <p:spPr>
          <a:xfrm>
            <a:off x="1153794" y="2827715"/>
            <a:ext cx="7627646" cy="1454727"/>
          </a:xfrm>
          <a:custGeom>
            <a:avLst/>
            <a:gdLst>
              <a:gd name="connsiteX0" fmla="*/ 611705 w 7627646"/>
              <a:gd name="connsiteY0" fmla="*/ 0 h 1454727"/>
              <a:gd name="connsiteX1" fmla="*/ 694832 w 7627646"/>
              <a:gd name="connsiteY1" fmla="*/ 615142 h 1454727"/>
              <a:gd name="connsiteX2" fmla="*/ 7627646 w 7627646"/>
              <a:gd name="connsiteY2" fmla="*/ 1454727 h 1454727"/>
            </a:gdLst>
            <a:ahLst/>
            <a:cxnLst>
              <a:cxn ang="0">
                <a:pos x="connsiteX0" y="connsiteY0"/>
              </a:cxn>
              <a:cxn ang="0">
                <a:pos x="connsiteX1" y="connsiteY1"/>
              </a:cxn>
              <a:cxn ang="0">
                <a:pos x="connsiteX2" y="connsiteY2"/>
              </a:cxn>
            </a:cxnLst>
            <a:rect l="l" t="t" r="r" b="b"/>
            <a:pathLst>
              <a:path w="7627646" h="1454727">
                <a:moveTo>
                  <a:pt x="611705" y="0"/>
                </a:moveTo>
                <a:cubicBezTo>
                  <a:pt x="68606" y="186343"/>
                  <a:pt x="-474492" y="372687"/>
                  <a:pt x="694832" y="615142"/>
                </a:cubicBezTo>
                <a:cubicBezTo>
                  <a:pt x="1864156" y="857597"/>
                  <a:pt x="4745901" y="1156162"/>
                  <a:pt x="7627646" y="145472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304045" y="2918751"/>
            <a:ext cx="2519810" cy="369332"/>
          </a:xfrm>
          <a:prstGeom prst="rect">
            <a:avLst/>
          </a:prstGeom>
          <a:noFill/>
        </p:spPr>
        <p:txBody>
          <a:bodyPr wrap="square" rtlCol="0">
            <a:spAutoFit/>
          </a:bodyPr>
          <a:lstStyle/>
          <a:p>
            <a:r>
              <a:rPr lang="en-US" dirty="0"/>
              <a:t>Hash(“Birman”)%100000</a:t>
            </a:r>
          </a:p>
        </p:txBody>
      </p:sp>
      <p:sp>
        <p:nvSpPr>
          <p:cNvPr id="72" name="TextBox 71"/>
          <p:cNvSpPr txBox="1"/>
          <p:nvPr/>
        </p:nvSpPr>
        <p:spPr>
          <a:xfrm>
            <a:off x="5427437" y="4265505"/>
            <a:ext cx="3367429" cy="923330"/>
          </a:xfrm>
          <a:prstGeom prst="rect">
            <a:avLst/>
          </a:prstGeom>
          <a:noFill/>
        </p:spPr>
        <p:txBody>
          <a:bodyPr wrap="square" rtlCol="0">
            <a:spAutoFit/>
          </a:bodyPr>
          <a:lstStyle/>
          <a:p>
            <a:r>
              <a:rPr lang="en-US" dirty="0"/>
              <a:t>Each machine has a set of (</a:t>
            </a:r>
            <a:r>
              <a:rPr lang="en-US" dirty="0" err="1"/>
              <a:t>key,value</a:t>
            </a:r>
            <a:r>
              <a:rPr lang="en-US" dirty="0"/>
              <a:t>) tuples stored in a local “Map” or perhaps on </a:t>
            </a:r>
            <a:r>
              <a:rPr lang="en-US" dirty="0" err="1"/>
              <a:t>NVMe</a:t>
            </a:r>
            <a:endParaRPr lang="en-US" dirty="0"/>
          </a:p>
        </p:txBody>
      </p:sp>
      <p:sp>
        <p:nvSpPr>
          <p:cNvPr id="73" name="Title 1"/>
          <p:cNvSpPr txBox="1">
            <a:spLocks/>
          </p:cNvSpPr>
          <p:nvPr/>
        </p:nvSpPr>
        <p:spPr>
          <a:xfrm>
            <a:off x="3034144" y="4728955"/>
            <a:ext cx="6510251"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a:lstStyle>
          <a:p>
            <a:pPr algn="r"/>
            <a:r>
              <a:rPr lang="en-US" sz="3200" dirty="0"/>
              <a:t>In effect, two levels of hashing!</a:t>
            </a:r>
          </a:p>
        </p:txBody>
      </p:sp>
      <p:pic>
        <p:nvPicPr>
          <p:cNvPr id="6" name="Picture 5"/>
          <p:cNvPicPr>
            <a:picLocks noChangeAspect="1"/>
          </p:cNvPicPr>
          <p:nvPr/>
        </p:nvPicPr>
        <p:blipFill>
          <a:blip r:embed="rId4"/>
          <a:stretch>
            <a:fillRect/>
          </a:stretch>
        </p:blipFill>
        <p:spPr>
          <a:xfrm>
            <a:off x="8275320" y="4287293"/>
            <a:ext cx="193607" cy="259072"/>
          </a:xfrm>
          <a:prstGeom prst="rect">
            <a:avLst/>
          </a:prstGeom>
        </p:spPr>
      </p:pic>
      <p:pic>
        <p:nvPicPr>
          <p:cNvPr id="7" name="Picture 6"/>
          <p:cNvPicPr>
            <a:picLocks noChangeAspect="1"/>
          </p:cNvPicPr>
          <p:nvPr/>
        </p:nvPicPr>
        <p:blipFill rotWithShape="1">
          <a:blip r:embed="rId5"/>
          <a:srcRect l="1" r="34964" b="6635"/>
          <a:stretch/>
        </p:blipFill>
        <p:spPr>
          <a:xfrm>
            <a:off x="8705152" y="4310184"/>
            <a:ext cx="197780" cy="228565"/>
          </a:xfrm>
          <a:prstGeom prst="rect">
            <a:avLst/>
          </a:prstGeom>
        </p:spPr>
      </p:pic>
      <p:pic>
        <p:nvPicPr>
          <p:cNvPr id="8" name="Picture 7"/>
          <p:cNvPicPr>
            <a:picLocks noChangeAspect="1"/>
          </p:cNvPicPr>
          <p:nvPr/>
        </p:nvPicPr>
        <p:blipFill>
          <a:blip r:embed="rId6"/>
          <a:stretch>
            <a:fillRect/>
          </a:stretch>
        </p:blipFill>
        <p:spPr>
          <a:xfrm>
            <a:off x="8484868" y="4287293"/>
            <a:ext cx="185717" cy="267700"/>
          </a:xfrm>
          <a:prstGeom prst="rect">
            <a:avLst/>
          </a:prstGeom>
        </p:spPr>
      </p:pic>
    </p:spTree>
    <p:extLst>
      <p:ext uri="{BB962C8B-B14F-4D97-AF65-F5344CB8AC3E}">
        <p14:creationId xmlns:p14="http://schemas.microsoft.com/office/powerpoint/2010/main" val="406857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50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par>
                          <p:cTn id="8" fill="hold">
                            <p:stCondLst>
                              <p:cond delay="2000"/>
                            </p:stCondLst>
                            <p:childTnLst>
                              <p:par>
                                <p:cTn id="9" presetID="14" presetClass="entr" presetSubtype="10" fill="hold" grpId="0" nodeType="afterEffect">
                                  <p:stCondLst>
                                    <p:cond delay="1500"/>
                                  </p:stCondLst>
                                  <p:childTnLst>
                                    <p:set>
                                      <p:cBhvr>
                                        <p:cTn id="10" dur="1" fill="hold">
                                          <p:stCondLst>
                                            <p:cond delay="0"/>
                                          </p:stCondLst>
                                        </p:cTn>
                                        <p:tgtEl>
                                          <p:spTgt spid="70"/>
                                        </p:tgtEl>
                                        <p:attrNameLst>
                                          <p:attrName>style.visibility</p:attrName>
                                        </p:attrNameLst>
                                      </p:cBhvr>
                                      <p:to>
                                        <p:strVal val="visible"/>
                                      </p:to>
                                    </p:set>
                                    <p:animEffect transition="in" filter="randombar(horizontal)">
                                      <p:cBhvr>
                                        <p:cTn id="11" dur="500"/>
                                        <p:tgtEl>
                                          <p:spTgt spid="70"/>
                                        </p:tgtEl>
                                      </p:cBhvr>
                                    </p:animEffect>
                                  </p:childTnLst>
                                </p:cTn>
                              </p:par>
                            </p:childTnLst>
                          </p:cTn>
                        </p:par>
                        <p:par>
                          <p:cTn id="12" fill="hold">
                            <p:stCondLst>
                              <p:cond delay="4000"/>
                            </p:stCondLst>
                            <p:childTnLst>
                              <p:par>
                                <p:cTn id="13" presetID="14" presetClass="entr" presetSubtype="10" fill="hold" grpId="0" nodeType="afterEffect">
                                  <p:stCondLst>
                                    <p:cond delay="1500"/>
                                  </p:stCondLst>
                                  <p:childTnLst>
                                    <p:set>
                                      <p:cBhvr>
                                        <p:cTn id="14" dur="1" fill="hold">
                                          <p:stCondLst>
                                            <p:cond delay="0"/>
                                          </p:stCondLst>
                                        </p:cTn>
                                        <p:tgtEl>
                                          <p:spTgt spid="72"/>
                                        </p:tgtEl>
                                        <p:attrNameLst>
                                          <p:attrName>style.visibility</p:attrName>
                                        </p:attrNameLst>
                                      </p:cBhvr>
                                      <p:to>
                                        <p:strVal val="visible"/>
                                      </p:to>
                                    </p:set>
                                    <p:animEffect transition="in" filter="randombar(horizontal)">
                                      <p:cBhvr>
                                        <p:cTn id="15" dur="500"/>
                                        <p:tgtEl>
                                          <p:spTgt spid="72"/>
                                        </p:tgtEl>
                                      </p:cBhvr>
                                    </p:animEffect>
                                  </p:childTnLst>
                                </p:cTn>
                              </p:par>
                            </p:childTnLst>
                          </p:cTn>
                        </p:par>
                        <p:par>
                          <p:cTn id="16" fill="hold">
                            <p:stCondLst>
                              <p:cond delay="6000"/>
                            </p:stCondLst>
                            <p:childTnLst>
                              <p:par>
                                <p:cTn id="17" presetID="14" presetClass="entr" presetSubtype="10" fill="hold" grpId="0" nodeType="afterEffect">
                                  <p:stCondLst>
                                    <p:cond delay="1500"/>
                                  </p:stCondLst>
                                  <p:childTnLst>
                                    <p:set>
                                      <p:cBhvr>
                                        <p:cTn id="18" dur="1" fill="hold">
                                          <p:stCondLst>
                                            <p:cond delay="0"/>
                                          </p:stCondLst>
                                        </p:cTn>
                                        <p:tgtEl>
                                          <p:spTgt spid="73"/>
                                        </p:tgtEl>
                                        <p:attrNameLst>
                                          <p:attrName>style.visibility</p:attrName>
                                        </p:attrNameLst>
                                      </p:cBhvr>
                                      <p:to>
                                        <p:strVal val="visible"/>
                                      </p:to>
                                    </p:set>
                                    <p:animEffect transition="in" filter="randombar(horizontal)">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15768 5.55112E-17 L -0.14869 0.08727 L 0.4711 0.26435 " pathEditMode="relative" rAng="0" ptsTypes="AAA">
                                      <p:cBhvr>
                                        <p:cTn id="23" dur="2000" fill="hold"/>
                                        <p:tgtEl>
                                          <p:spTgt spid="83"/>
                                        </p:tgtEl>
                                        <p:attrNameLst>
                                          <p:attrName>ppt_x</p:attrName>
                                          <p:attrName>ppt_y</p:attrName>
                                        </p:attrNameLst>
                                      </p:cBhvr>
                                      <p:rCtr x="31432" y="132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p:bldP spid="72" grpId="0"/>
      <p:bldP spid="7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059B3631-C137-4ABA-BB79-B0E2D452B24F}"/>
              </a:ext>
            </a:extLst>
          </p:cNvPr>
          <p:cNvPicPr>
            <a:picLocks noChangeAspect="1"/>
          </p:cNvPicPr>
          <p:nvPr/>
        </p:nvPicPr>
        <p:blipFill>
          <a:blip r:embed="rId3"/>
          <a:stretch>
            <a:fillRect/>
          </a:stretch>
        </p:blipFill>
        <p:spPr>
          <a:xfrm>
            <a:off x="8917756" y="4295186"/>
            <a:ext cx="248411" cy="248411"/>
          </a:xfrm>
          <a:prstGeom prst="rect">
            <a:avLst/>
          </a:prstGeom>
        </p:spPr>
      </p:pic>
      <p:sp>
        <p:nvSpPr>
          <p:cNvPr id="12" name="Oval 11"/>
          <p:cNvSpPr/>
          <p:nvPr/>
        </p:nvSpPr>
        <p:spPr>
          <a:xfrm>
            <a:off x="7171113" y="2294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Many systems use a second copy as a backup, for higher availability</a:t>
            </a:r>
          </a:p>
        </p:txBody>
      </p:sp>
      <p:sp>
        <p:nvSpPr>
          <p:cNvPr id="5" name="Slide Number Placeholder 4"/>
          <p:cNvSpPr>
            <a:spLocks noGrp="1"/>
          </p:cNvSpPr>
          <p:nvPr>
            <p:ph type="sldNum" sz="quarter" idx="12"/>
          </p:nvPr>
        </p:nvSpPr>
        <p:spPr/>
        <p:txBody>
          <a:bodyPr/>
          <a:lstStyle/>
          <a:p>
            <a:fld id="{3C974458-8A97-4835-BF79-1FB6D7856C21}" type="slidenum">
              <a:rPr lang="en-US" smtClean="0"/>
              <a:pPr/>
              <a:t>32</a:t>
            </a:fld>
            <a:endParaRPr lang="en-US"/>
          </a:p>
        </p:txBody>
      </p:sp>
      <p:sp>
        <p:nvSpPr>
          <p:cNvPr id="10" name="Oval 9"/>
          <p:cNvSpPr/>
          <p:nvPr/>
        </p:nvSpPr>
        <p:spPr>
          <a:xfrm>
            <a:off x="7315200" y="2394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833360" y="2394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323513" y="2446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67600" y="2546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985760" y="2546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475913" y="2599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620000" y="2698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138160" y="2698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28313" y="2751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772400" y="2851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290560" y="2851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780713" y="29039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924800" y="3003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442960" y="30036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933113" y="3056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77200" y="3156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595360" y="3156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085513" y="3208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29600" y="3308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747760" y="3308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237913" y="3361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382000" y="3460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900160" y="3460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390313" y="3513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534400" y="3613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9052560" y="3613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542713" y="36659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686800" y="3765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204960" y="37656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695113" y="3818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839200" y="3918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357360" y="3918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847513" y="3970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991600" y="4070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509760" y="4070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999913" y="4123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144000" y="4222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662160" y="4222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9152313" y="4275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296400" y="4375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9814560" y="4375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9304713" y="44279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448800" y="4527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9966960" y="45276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9457113" y="4580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9601200" y="4680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0119360" y="4680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609513" y="4732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753600" y="4832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0271760" y="4832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9761913" y="4885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9906000" y="4984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0424160" y="4984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914313" y="5037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058400" y="5137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0576560" y="5137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024128" y="2446712"/>
            <a:ext cx="1270185" cy="369332"/>
          </a:xfrm>
          <a:prstGeom prst="rect">
            <a:avLst/>
          </a:prstGeom>
          <a:noFill/>
          <a:ln>
            <a:solidFill>
              <a:schemeClr val="tx1"/>
            </a:solidFill>
          </a:ln>
        </p:spPr>
        <p:txBody>
          <a:bodyPr wrap="square" rtlCol="0">
            <a:spAutoFit/>
          </a:bodyPr>
          <a:lstStyle/>
          <a:p>
            <a:r>
              <a:rPr lang="en-US" dirty="0"/>
              <a:t>Key=“Ken”</a:t>
            </a:r>
          </a:p>
        </p:txBody>
      </p:sp>
      <p:sp>
        <p:nvSpPr>
          <p:cNvPr id="68" name="TextBox 67"/>
          <p:cNvSpPr txBox="1"/>
          <p:nvPr/>
        </p:nvSpPr>
        <p:spPr>
          <a:xfrm>
            <a:off x="2302626" y="2445910"/>
            <a:ext cx="1270185" cy="369332"/>
          </a:xfrm>
          <a:prstGeom prst="rect">
            <a:avLst/>
          </a:prstGeom>
          <a:noFill/>
          <a:ln>
            <a:solidFill>
              <a:schemeClr val="tx1"/>
            </a:solidFill>
          </a:ln>
        </p:spPr>
        <p:txBody>
          <a:bodyPr wrap="square" rtlCol="0">
            <a:spAutoFit/>
          </a:bodyPr>
          <a:lstStyle/>
          <a:p>
            <a:r>
              <a:rPr lang="en-US" dirty="0"/>
              <a:t>Value=</a:t>
            </a:r>
          </a:p>
        </p:txBody>
      </p:sp>
      <p:pic>
        <p:nvPicPr>
          <p:cNvPr id="69" name="Picture 68"/>
          <p:cNvPicPr>
            <a:picLocks noChangeAspect="1"/>
          </p:cNvPicPr>
          <p:nvPr/>
        </p:nvPicPr>
        <p:blipFill>
          <a:blip r:embed="rId3"/>
          <a:stretch>
            <a:fillRect/>
          </a:stretch>
        </p:blipFill>
        <p:spPr>
          <a:xfrm>
            <a:off x="3095534" y="2445910"/>
            <a:ext cx="383763" cy="383763"/>
          </a:xfrm>
          <a:prstGeom prst="rect">
            <a:avLst/>
          </a:prstGeom>
        </p:spPr>
      </p:pic>
      <p:sp>
        <p:nvSpPr>
          <p:cNvPr id="70" name="Freeform 69"/>
          <p:cNvSpPr/>
          <p:nvPr/>
        </p:nvSpPr>
        <p:spPr>
          <a:xfrm>
            <a:off x="1258659" y="2809702"/>
            <a:ext cx="7627646" cy="1454727"/>
          </a:xfrm>
          <a:custGeom>
            <a:avLst/>
            <a:gdLst>
              <a:gd name="connsiteX0" fmla="*/ 611705 w 7627646"/>
              <a:gd name="connsiteY0" fmla="*/ 0 h 1454727"/>
              <a:gd name="connsiteX1" fmla="*/ 694832 w 7627646"/>
              <a:gd name="connsiteY1" fmla="*/ 615142 h 1454727"/>
              <a:gd name="connsiteX2" fmla="*/ 7627646 w 7627646"/>
              <a:gd name="connsiteY2" fmla="*/ 1454727 h 1454727"/>
            </a:gdLst>
            <a:ahLst/>
            <a:cxnLst>
              <a:cxn ang="0">
                <a:pos x="connsiteX0" y="connsiteY0"/>
              </a:cxn>
              <a:cxn ang="0">
                <a:pos x="connsiteX1" y="connsiteY1"/>
              </a:cxn>
              <a:cxn ang="0">
                <a:pos x="connsiteX2" y="connsiteY2"/>
              </a:cxn>
            </a:cxnLst>
            <a:rect l="l" t="t" r="r" b="b"/>
            <a:pathLst>
              <a:path w="7627646" h="1454727">
                <a:moveTo>
                  <a:pt x="611705" y="0"/>
                </a:moveTo>
                <a:cubicBezTo>
                  <a:pt x="68606" y="186343"/>
                  <a:pt x="-474492" y="372687"/>
                  <a:pt x="694832" y="615142"/>
                </a:cubicBezTo>
                <a:cubicBezTo>
                  <a:pt x="1864156" y="857597"/>
                  <a:pt x="4745901" y="1156162"/>
                  <a:pt x="7627646" y="145472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304045" y="2918751"/>
            <a:ext cx="2268765" cy="369332"/>
          </a:xfrm>
          <a:prstGeom prst="rect">
            <a:avLst/>
          </a:prstGeom>
          <a:noFill/>
        </p:spPr>
        <p:txBody>
          <a:bodyPr wrap="square" rtlCol="0">
            <a:spAutoFit/>
          </a:bodyPr>
          <a:lstStyle/>
          <a:p>
            <a:r>
              <a:rPr lang="en-US" dirty="0"/>
              <a:t>Hash(“Ken”)%100000</a:t>
            </a:r>
          </a:p>
        </p:txBody>
      </p:sp>
      <p:sp>
        <p:nvSpPr>
          <p:cNvPr id="72" name="TextBox 71"/>
          <p:cNvSpPr txBox="1"/>
          <p:nvPr/>
        </p:nvSpPr>
        <p:spPr>
          <a:xfrm>
            <a:off x="2463080" y="4340469"/>
            <a:ext cx="5668153" cy="646331"/>
          </a:xfrm>
          <a:prstGeom prst="rect">
            <a:avLst/>
          </a:prstGeom>
          <a:noFill/>
        </p:spPr>
        <p:txBody>
          <a:bodyPr wrap="square" rtlCol="0">
            <a:spAutoFit/>
          </a:bodyPr>
          <a:lstStyle/>
          <a:p>
            <a:r>
              <a:rPr lang="en-US" dirty="0"/>
              <a:t>These two machines both store a copy of the (</a:t>
            </a:r>
            <a:r>
              <a:rPr lang="en-US" dirty="0" err="1"/>
              <a:t>key,value</a:t>
            </a:r>
            <a:r>
              <a:rPr lang="en-US" dirty="0"/>
              <a:t>) tuple in a local “Map” or perhaps on </a:t>
            </a:r>
            <a:r>
              <a:rPr lang="en-US" dirty="0" err="1"/>
              <a:t>NVMe</a:t>
            </a:r>
            <a:endParaRPr lang="en-US" dirty="0"/>
          </a:p>
        </p:txBody>
      </p:sp>
      <p:sp>
        <p:nvSpPr>
          <p:cNvPr id="73" name="Title 1"/>
          <p:cNvSpPr txBox="1">
            <a:spLocks/>
          </p:cNvSpPr>
          <p:nvPr/>
        </p:nvSpPr>
        <p:spPr>
          <a:xfrm>
            <a:off x="3034144" y="4728955"/>
            <a:ext cx="6510251"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a:lstStyle>
          <a:p>
            <a:pPr algn="r"/>
            <a:r>
              <a:rPr lang="en-US" sz="3200" dirty="0"/>
              <a:t>In effect, two levels of hashing!</a:t>
            </a:r>
          </a:p>
        </p:txBody>
      </p:sp>
      <p:sp>
        <p:nvSpPr>
          <p:cNvPr id="74" name="Freeform 73"/>
          <p:cNvSpPr/>
          <p:nvPr/>
        </p:nvSpPr>
        <p:spPr>
          <a:xfrm>
            <a:off x="1255887" y="2815242"/>
            <a:ext cx="8288507" cy="1297863"/>
          </a:xfrm>
          <a:custGeom>
            <a:avLst/>
            <a:gdLst>
              <a:gd name="connsiteX0" fmla="*/ 611705 w 7627646"/>
              <a:gd name="connsiteY0" fmla="*/ 0 h 1454727"/>
              <a:gd name="connsiteX1" fmla="*/ 694832 w 7627646"/>
              <a:gd name="connsiteY1" fmla="*/ 615142 h 1454727"/>
              <a:gd name="connsiteX2" fmla="*/ 7627646 w 7627646"/>
              <a:gd name="connsiteY2" fmla="*/ 1454727 h 1454727"/>
            </a:gdLst>
            <a:ahLst/>
            <a:cxnLst>
              <a:cxn ang="0">
                <a:pos x="connsiteX0" y="connsiteY0"/>
              </a:cxn>
              <a:cxn ang="0">
                <a:pos x="connsiteX1" y="connsiteY1"/>
              </a:cxn>
              <a:cxn ang="0">
                <a:pos x="connsiteX2" y="connsiteY2"/>
              </a:cxn>
            </a:cxnLst>
            <a:rect l="l" t="t" r="r" b="b"/>
            <a:pathLst>
              <a:path w="7627646" h="1454727">
                <a:moveTo>
                  <a:pt x="611705" y="0"/>
                </a:moveTo>
                <a:cubicBezTo>
                  <a:pt x="68606" y="186343"/>
                  <a:pt x="-474492" y="372687"/>
                  <a:pt x="694832" y="615142"/>
                </a:cubicBezTo>
                <a:cubicBezTo>
                  <a:pt x="1864156" y="857597"/>
                  <a:pt x="4745901" y="1156162"/>
                  <a:pt x="7627646" y="145472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a:extLst>
              <a:ext uri="{FF2B5EF4-FFF2-40B4-BE49-F238E27FC236}">
                <a16:creationId xmlns:a16="http://schemas.microsoft.com/office/drawing/2014/main" id="{831DBD96-3348-4105-B988-B925F848DBC4}"/>
              </a:ext>
            </a:extLst>
          </p:cNvPr>
          <p:cNvPicPr>
            <a:picLocks noChangeAspect="1"/>
          </p:cNvPicPr>
          <p:nvPr/>
        </p:nvPicPr>
        <p:blipFill>
          <a:blip r:embed="rId4"/>
          <a:stretch>
            <a:fillRect/>
          </a:stretch>
        </p:blipFill>
        <p:spPr>
          <a:xfrm>
            <a:off x="10397738" y="4039835"/>
            <a:ext cx="193607" cy="259072"/>
          </a:xfrm>
          <a:prstGeom prst="rect">
            <a:avLst/>
          </a:prstGeom>
        </p:spPr>
      </p:pic>
      <p:pic>
        <p:nvPicPr>
          <p:cNvPr id="84" name="Picture 83">
            <a:extLst>
              <a:ext uri="{FF2B5EF4-FFF2-40B4-BE49-F238E27FC236}">
                <a16:creationId xmlns:a16="http://schemas.microsoft.com/office/drawing/2014/main" id="{AE8AE792-B492-476D-B89A-5F1E387DDA4A}"/>
              </a:ext>
            </a:extLst>
          </p:cNvPr>
          <p:cNvPicPr>
            <a:picLocks noChangeAspect="1"/>
          </p:cNvPicPr>
          <p:nvPr/>
        </p:nvPicPr>
        <p:blipFill rotWithShape="1">
          <a:blip r:embed="rId5"/>
          <a:srcRect l="1" r="34964" b="6635"/>
          <a:stretch/>
        </p:blipFill>
        <p:spPr>
          <a:xfrm>
            <a:off x="10827570" y="4062726"/>
            <a:ext cx="197780" cy="228565"/>
          </a:xfrm>
          <a:prstGeom prst="rect">
            <a:avLst/>
          </a:prstGeom>
        </p:spPr>
      </p:pic>
      <p:pic>
        <p:nvPicPr>
          <p:cNvPr id="85" name="Picture 84">
            <a:extLst>
              <a:ext uri="{FF2B5EF4-FFF2-40B4-BE49-F238E27FC236}">
                <a16:creationId xmlns:a16="http://schemas.microsoft.com/office/drawing/2014/main" id="{E11DC2FA-7A30-4F60-818A-F3D8E18AB7A3}"/>
              </a:ext>
            </a:extLst>
          </p:cNvPr>
          <p:cNvPicPr>
            <a:picLocks noChangeAspect="1"/>
          </p:cNvPicPr>
          <p:nvPr/>
        </p:nvPicPr>
        <p:blipFill>
          <a:blip r:embed="rId6"/>
          <a:stretch>
            <a:fillRect/>
          </a:stretch>
        </p:blipFill>
        <p:spPr>
          <a:xfrm>
            <a:off x="10607286" y="4039835"/>
            <a:ext cx="185717" cy="267700"/>
          </a:xfrm>
          <a:prstGeom prst="rect">
            <a:avLst/>
          </a:prstGeom>
        </p:spPr>
      </p:pic>
      <p:pic>
        <p:nvPicPr>
          <p:cNvPr id="86" name="Picture 85">
            <a:extLst>
              <a:ext uri="{FF2B5EF4-FFF2-40B4-BE49-F238E27FC236}">
                <a16:creationId xmlns:a16="http://schemas.microsoft.com/office/drawing/2014/main" id="{0257E177-12B0-4861-91C0-B79C02B9EAE8}"/>
              </a:ext>
            </a:extLst>
          </p:cNvPr>
          <p:cNvPicPr>
            <a:picLocks noChangeAspect="1"/>
          </p:cNvPicPr>
          <p:nvPr/>
        </p:nvPicPr>
        <p:blipFill>
          <a:blip r:embed="rId4"/>
          <a:stretch>
            <a:fillRect/>
          </a:stretch>
        </p:blipFill>
        <p:spPr>
          <a:xfrm>
            <a:off x="8275320" y="4287293"/>
            <a:ext cx="193607" cy="259072"/>
          </a:xfrm>
          <a:prstGeom prst="rect">
            <a:avLst/>
          </a:prstGeom>
        </p:spPr>
      </p:pic>
      <p:pic>
        <p:nvPicPr>
          <p:cNvPr id="87" name="Picture 86">
            <a:extLst>
              <a:ext uri="{FF2B5EF4-FFF2-40B4-BE49-F238E27FC236}">
                <a16:creationId xmlns:a16="http://schemas.microsoft.com/office/drawing/2014/main" id="{04CE0117-F175-4708-816F-2A25272A0EFF}"/>
              </a:ext>
            </a:extLst>
          </p:cNvPr>
          <p:cNvPicPr>
            <a:picLocks noChangeAspect="1"/>
          </p:cNvPicPr>
          <p:nvPr/>
        </p:nvPicPr>
        <p:blipFill rotWithShape="1">
          <a:blip r:embed="rId5"/>
          <a:srcRect l="1" r="34964" b="6635"/>
          <a:stretch/>
        </p:blipFill>
        <p:spPr>
          <a:xfrm>
            <a:off x="8705152" y="4310184"/>
            <a:ext cx="197780" cy="228565"/>
          </a:xfrm>
          <a:prstGeom prst="rect">
            <a:avLst/>
          </a:prstGeom>
        </p:spPr>
      </p:pic>
      <p:pic>
        <p:nvPicPr>
          <p:cNvPr id="88" name="Picture 87">
            <a:extLst>
              <a:ext uri="{FF2B5EF4-FFF2-40B4-BE49-F238E27FC236}">
                <a16:creationId xmlns:a16="http://schemas.microsoft.com/office/drawing/2014/main" id="{A3182F72-5BDE-4DAD-BEF1-6AE067988F89}"/>
              </a:ext>
            </a:extLst>
          </p:cNvPr>
          <p:cNvPicPr>
            <a:picLocks noChangeAspect="1"/>
          </p:cNvPicPr>
          <p:nvPr/>
        </p:nvPicPr>
        <p:blipFill>
          <a:blip r:embed="rId6"/>
          <a:stretch>
            <a:fillRect/>
          </a:stretch>
        </p:blipFill>
        <p:spPr>
          <a:xfrm>
            <a:off x="8484868" y="4287293"/>
            <a:ext cx="185717" cy="267700"/>
          </a:xfrm>
          <a:prstGeom prst="rect">
            <a:avLst/>
          </a:prstGeom>
        </p:spPr>
      </p:pic>
      <p:pic>
        <p:nvPicPr>
          <p:cNvPr id="81" name="Picture 80">
            <a:extLst>
              <a:ext uri="{FF2B5EF4-FFF2-40B4-BE49-F238E27FC236}">
                <a16:creationId xmlns:a16="http://schemas.microsoft.com/office/drawing/2014/main" id="{C4B23860-41CB-4032-ADF9-2921F45627EA}"/>
              </a:ext>
            </a:extLst>
          </p:cNvPr>
          <p:cNvPicPr>
            <a:picLocks noChangeAspect="1"/>
          </p:cNvPicPr>
          <p:nvPr/>
        </p:nvPicPr>
        <p:blipFill>
          <a:blip r:embed="rId3"/>
          <a:stretch>
            <a:fillRect/>
          </a:stretch>
        </p:blipFill>
        <p:spPr>
          <a:xfrm>
            <a:off x="11075755" y="4059124"/>
            <a:ext cx="248411" cy="248411"/>
          </a:xfrm>
          <a:prstGeom prst="rect">
            <a:avLst/>
          </a:prstGeom>
        </p:spPr>
      </p:pic>
    </p:spTree>
    <p:extLst>
      <p:ext uri="{BB962C8B-B14F-4D97-AF65-F5344CB8AC3E}">
        <p14:creationId xmlns:p14="http://schemas.microsoft.com/office/powerpoint/2010/main" val="288577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50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par>
                          <p:cTn id="8" fill="hold">
                            <p:stCondLst>
                              <p:cond delay="2000"/>
                            </p:stCondLst>
                            <p:childTnLst>
                              <p:par>
                                <p:cTn id="9" presetID="14" presetClass="entr" presetSubtype="10" fill="hold" grpId="0" nodeType="afterEffect">
                                  <p:stCondLst>
                                    <p:cond delay="1500"/>
                                  </p:stCondLst>
                                  <p:childTnLst>
                                    <p:set>
                                      <p:cBhvr>
                                        <p:cTn id="10" dur="1" fill="hold">
                                          <p:stCondLst>
                                            <p:cond delay="0"/>
                                          </p:stCondLst>
                                        </p:cTn>
                                        <p:tgtEl>
                                          <p:spTgt spid="70"/>
                                        </p:tgtEl>
                                        <p:attrNameLst>
                                          <p:attrName>style.visibility</p:attrName>
                                        </p:attrNameLst>
                                      </p:cBhvr>
                                      <p:to>
                                        <p:strVal val="visible"/>
                                      </p:to>
                                    </p:set>
                                    <p:animEffect transition="in" filter="randombar(horizontal)">
                                      <p:cBhvr>
                                        <p:cTn id="11" dur="500"/>
                                        <p:tgtEl>
                                          <p:spTgt spid="70"/>
                                        </p:tgtEl>
                                      </p:cBhvr>
                                    </p:animEffect>
                                  </p:childTnLst>
                                </p:cTn>
                              </p:par>
                              <p:par>
                                <p:cTn id="12" presetID="14" presetClass="entr" presetSubtype="10" fill="hold" grpId="0" nodeType="withEffect">
                                  <p:stCondLst>
                                    <p:cond delay="1500"/>
                                  </p:stCondLst>
                                  <p:childTnLst>
                                    <p:set>
                                      <p:cBhvr>
                                        <p:cTn id="13" dur="1" fill="hold">
                                          <p:stCondLst>
                                            <p:cond delay="0"/>
                                          </p:stCondLst>
                                        </p:cTn>
                                        <p:tgtEl>
                                          <p:spTgt spid="74"/>
                                        </p:tgtEl>
                                        <p:attrNameLst>
                                          <p:attrName>style.visibility</p:attrName>
                                        </p:attrNameLst>
                                      </p:cBhvr>
                                      <p:to>
                                        <p:strVal val="visible"/>
                                      </p:to>
                                    </p:set>
                                    <p:animEffect transition="in" filter="randombar(horizontal)">
                                      <p:cBhvr>
                                        <p:cTn id="14" dur="500"/>
                                        <p:tgtEl>
                                          <p:spTgt spid="74"/>
                                        </p:tgtEl>
                                      </p:cBhvr>
                                    </p:animEffect>
                                  </p:childTnLst>
                                </p:cTn>
                              </p:par>
                            </p:childTnLst>
                          </p:cTn>
                        </p:par>
                        <p:par>
                          <p:cTn id="15" fill="hold">
                            <p:stCondLst>
                              <p:cond delay="4000"/>
                            </p:stCondLst>
                            <p:childTnLst>
                              <p:par>
                                <p:cTn id="16" presetID="21" presetClass="emph" presetSubtype="0" fill="hold" grpId="0" nodeType="afterEffect">
                                  <p:stCondLst>
                                    <p:cond delay="1500"/>
                                  </p:stCondLst>
                                  <p:childTnLst>
                                    <p:animClr clrSpc="hsl" dir="cw">
                                      <p:cBhvr override="childStyle">
                                        <p:cTn id="17" dur="500" fill="hold"/>
                                        <p:tgtEl>
                                          <p:spTgt spid="43"/>
                                        </p:tgtEl>
                                        <p:attrNameLst>
                                          <p:attrName>style.color</p:attrName>
                                        </p:attrNameLst>
                                      </p:cBhvr>
                                      <p:by>
                                        <p:hsl h="7200000" s="0" l="0"/>
                                      </p:by>
                                    </p:animClr>
                                    <p:animClr clrSpc="hsl" dir="cw">
                                      <p:cBhvr>
                                        <p:cTn id="18" dur="500" fill="hold"/>
                                        <p:tgtEl>
                                          <p:spTgt spid="43"/>
                                        </p:tgtEl>
                                        <p:attrNameLst>
                                          <p:attrName>fillcolor</p:attrName>
                                        </p:attrNameLst>
                                      </p:cBhvr>
                                      <p:by>
                                        <p:hsl h="7200000" s="0" l="0"/>
                                      </p:by>
                                    </p:animClr>
                                    <p:animClr clrSpc="hsl" dir="cw">
                                      <p:cBhvr>
                                        <p:cTn id="19" dur="500" fill="hold"/>
                                        <p:tgtEl>
                                          <p:spTgt spid="43"/>
                                        </p:tgtEl>
                                        <p:attrNameLst>
                                          <p:attrName>stroke.color</p:attrName>
                                        </p:attrNameLst>
                                      </p:cBhvr>
                                      <p:by>
                                        <p:hsl h="7200000" s="0" l="0"/>
                                      </p:by>
                                    </p:animClr>
                                    <p:set>
                                      <p:cBhvr>
                                        <p:cTn id="20" dur="500" fill="hold"/>
                                        <p:tgtEl>
                                          <p:spTgt spid="43"/>
                                        </p:tgtEl>
                                        <p:attrNameLst>
                                          <p:attrName>fill.type</p:attrName>
                                        </p:attrNameLst>
                                      </p:cBhvr>
                                      <p:to>
                                        <p:strVal val="solid"/>
                                      </p:to>
                                    </p:set>
                                  </p:childTnLst>
                                </p:cTn>
                              </p:par>
                            </p:childTnLst>
                          </p:cTn>
                        </p:par>
                        <p:par>
                          <p:cTn id="21" fill="hold">
                            <p:stCondLst>
                              <p:cond delay="6000"/>
                            </p:stCondLst>
                            <p:childTnLst>
                              <p:par>
                                <p:cTn id="22" presetID="14" presetClass="entr" presetSubtype="10" fill="hold" grpId="0" nodeType="afterEffect">
                                  <p:stCondLst>
                                    <p:cond delay="1500"/>
                                  </p:stCondLst>
                                  <p:childTnLst>
                                    <p:set>
                                      <p:cBhvr>
                                        <p:cTn id="23" dur="1" fill="hold">
                                          <p:stCondLst>
                                            <p:cond delay="0"/>
                                          </p:stCondLst>
                                        </p:cTn>
                                        <p:tgtEl>
                                          <p:spTgt spid="72"/>
                                        </p:tgtEl>
                                        <p:attrNameLst>
                                          <p:attrName>style.visibility</p:attrName>
                                        </p:attrNameLst>
                                      </p:cBhvr>
                                      <p:to>
                                        <p:strVal val="visible"/>
                                      </p:to>
                                    </p:set>
                                    <p:animEffect transition="in" filter="randombar(horizontal)">
                                      <p:cBhvr>
                                        <p:cTn id="24" dur="500"/>
                                        <p:tgtEl>
                                          <p:spTgt spid="72"/>
                                        </p:tgtEl>
                                      </p:cBhvr>
                                    </p:animEffect>
                                  </p:childTnLst>
                                </p:cTn>
                              </p:par>
                            </p:childTnLst>
                          </p:cTn>
                        </p:par>
                        <p:par>
                          <p:cTn id="25" fill="hold">
                            <p:stCondLst>
                              <p:cond delay="8000"/>
                            </p:stCondLst>
                            <p:childTnLst>
                              <p:par>
                                <p:cTn id="26" presetID="14" presetClass="entr" presetSubtype="10" fill="hold" grpId="0" nodeType="afterEffect">
                                  <p:stCondLst>
                                    <p:cond delay="1500"/>
                                  </p:stCondLst>
                                  <p:childTnLst>
                                    <p:set>
                                      <p:cBhvr>
                                        <p:cTn id="27" dur="1" fill="hold">
                                          <p:stCondLst>
                                            <p:cond delay="0"/>
                                          </p:stCondLst>
                                        </p:cTn>
                                        <p:tgtEl>
                                          <p:spTgt spid="73"/>
                                        </p:tgtEl>
                                        <p:attrNameLst>
                                          <p:attrName>style.visibility</p:attrName>
                                        </p:attrNameLst>
                                      </p:cBhvr>
                                      <p:to>
                                        <p:strVal val="visible"/>
                                      </p:to>
                                    </p:set>
                                    <p:animEffect transition="in" filter="randombar(horizontal)">
                                      <p:cBhvr>
                                        <p:cTn id="28" dur="500"/>
                                        <p:tgtEl>
                                          <p:spTgt spid="73"/>
                                        </p:tgtEl>
                                      </p:cBhvr>
                                    </p:animEffect>
                                  </p:childTnLst>
                                </p:cTn>
                              </p:par>
                            </p:childTnLst>
                          </p:cTn>
                        </p:par>
                        <p:par>
                          <p:cTn id="29" fill="hold">
                            <p:stCondLst>
                              <p:cond delay="10000"/>
                            </p:stCondLst>
                            <p:childTnLst>
                              <p:par>
                                <p:cTn id="30" presetID="14" presetClass="entr" presetSubtype="10" fill="hold" nodeType="after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randombar(horizontal)">
                                      <p:cBhvr>
                                        <p:cTn id="32" dur="500"/>
                                        <p:tgtEl>
                                          <p:spTgt spid="80"/>
                                        </p:tgtEl>
                                      </p:cBhvr>
                                    </p:animEffect>
                                  </p:childTnLst>
                                </p:cTn>
                              </p:par>
                            </p:childTnLst>
                          </p:cTn>
                        </p:par>
                        <p:par>
                          <p:cTn id="33" fill="hold">
                            <p:stCondLst>
                              <p:cond delay="10500"/>
                            </p:stCondLst>
                            <p:childTnLst>
                              <p:par>
                                <p:cTn id="34" presetID="14" presetClass="entr" presetSubtype="10" fill="hold" nodeType="after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randombar(horizontal)">
                                      <p:cBhvr>
                                        <p:cTn id="3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70" grpId="0" animBg="1"/>
      <p:bldP spid="71" grpId="0"/>
      <p:bldP spid="72" grpId="0"/>
      <p:bldP spid="73" grpId="0"/>
      <p:bldP spid="7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Terminology</a:t>
            </a:r>
          </a:p>
        </p:txBody>
      </p:sp>
      <p:sp>
        <p:nvSpPr>
          <p:cNvPr id="6" name="Content Placeholder 5"/>
          <p:cNvSpPr>
            <a:spLocks noGrp="1"/>
          </p:cNvSpPr>
          <p:nvPr>
            <p:ph idx="1"/>
          </p:nvPr>
        </p:nvSpPr>
        <p:spPr/>
        <p:txBody>
          <a:bodyPr>
            <a:normAutofit/>
          </a:bodyPr>
          <a:lstStyle/>
          <a:p>
            <a:r>
              <a:rPr lang="en-US" dirty="0"/>
              <a:t>This is called a “key value store” (KVS) or a “distributed hash table” (DHT)</a:t>
            </a:r>
          </a:p>
          <a:p>
            <a:endParaRPr lang="en-US" dirty="0"/>
          </a:p>
          <a:p>
            <a:r>
              <a:rPr lang="en-US" dirty="0" smtClean="0"/>
              <a:t>A distributed KVS contains shards or partitions of data, and each shard may be replicated</a:t>
            </a:r>
            <a:endParaRPr lang="en-US" dirty="0"/>
          </a:p>
        </p:txBody>
      </p:sp>
      <p:sp>
        <p:nvSpPr>
          <p:cNvPr id="4" name="Slide Number Placeholder 3"/>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24327616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Elasticity Adds </a:t>
            </a:r>
            <a:r>
              <a:rPr lang="en-US"/>
              <a:t>a Further </a:t>
            </a:r>
            <a:r>
              <a:rPr lang="en-US" dirty="0"/>
              <a:t>dimension</a:t>
            </a:r>
          </a:p>
        </p:txBody>
      </p:sp>
      <p:sp>
        <p:nvSpPr>
          <p:cNvPr id="3" name="Content Placeholder 2"/>
          <p:cNvSpPr>
            <a:spLocks noGrp="1"/>
          </p:cNvSpPr>
          <p:nvPr>
            <p:ph idx="1"/>
          </p:nvPr>
        </p:nvSpPr>
        <p:spPr/>
        <p:txBody>
          <a:bodyPr/>
          <a:lstStyle/>
          <a:p>
            <a:r>
              <a:rPr lang="en-US" dirty="0"/>
              <a:t>If we expect changing patterns of load, the cache may need a way to dynamically change the pattern of </a:t>
            </a:r>
            <a:r>
              <a:rPr lang="en-US" dirty="0" err="1"/>
              <a:t>sharding</a:t>
            </a:r>
            <a:r>
              <a:rPr lang="en-US" dirty="0"/>
              <a:t>.</a:t>
            </a:r>
          </a:p>
          <a:p>
            <a:endParaRPr lang="en-US" dirty="0"/>
          </a:p>
          <a:p>
            <a:r>
              <a:rPr lang="en-US" dirty="0"/>
              <a:t>Since a cache “works” even if empty, we could simply shut it down and restart with some other number of servers and some other </a:t>
            </a:r>
            <a:r>
              <a:rPr lang="en-US" dirty="0" err="1"/>
              <a:t>sharding</a:t>
            </a:r>
            <a:r>
              <a:rPr lang="en-US" dirty="0"/>
              <a:t> policy.  But cold caches perform very badly.</a:t>
            </a:r>
          </a:p>
          <a:p>
            <a:endParaRPr lang="en-US" dirty="0"/>
          </a:p>
          <a:p>
            <a:r>
              <a:rPr lang="en-US" dirty="0"/>
              <a:t>Instead, we would ideally “shuffle” data.  </a:t>
            </a:r>
          </a:p>
        </p:txBody>
      </p:sp>
      <p:sp>
        <p:nvSpPr>
          <p:cNvPr id="5" name="Slide Number Placeholder 4"/>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703406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Elastic shuffle</a:t>
            </a:r>
          </a:p>
        </p:txBody>
      </p:sp>
      <p:sp>
        <p:nvSpPr>
          <p:cNvPr id="3" name="Content Placeholder 2"/>
          <p:cNvSpPr>
            <a:spLocks noGrp="1"/>
          </p:cNvSpPr>
          <p:nvPr>
            <p:ph idx="1"/>
          </p:nvPr>
        </p:nvSpPr>
        <p:spPr/>
        <p:txBody>
          <a:bodyPr/>
          <a:lstStyle/>
          <a:p>
            <a:r>
              <a:rPr lang="en-US" dirty="0"/>
              <a:t>Perhaps we initially had data spread over 4 shards.</a:t>
            </a:r>
          </a:p>
          <a:p>
            <a:endParaRPr lang="en-US" dirty="0"/>
          </a:p>
          <a:p>
            <a:endParaRPr lang="en-US" dirty="0"/>
          </a:p>
          <a:p>
            <a:r>
              <a:rPr lang="en-US" dirty="0"/>
              <a:t/>
            </a:r>
            <a:br>
              <a:rPr lang="en-US" dirty="0"/>
            </a:br>
            <a:r>
              <a:rPr lang="en-US" dirty="0"/>
              <a:t>We could drop down to 2 shards during low-load periods.  Of course half our items (hopefully, less popular ones) are dropped.</a:t>
            </a:r>
          </a:p>
        </p:txBody>
      </p:sp>
      <p:sp>
        <p:nvSpPr>
          <p:cNvPr id="5" name="Slide Number Placeholder 4"/>
          <p:cNvSpPr>
            <a:spLocks noGrp="1"/>
          </p:cNvSpPr>
          <p:nvPr>
            <p:ph type="sldNum" sz="quarter" idx="12"/>
          </p:nvPr>
        </p:nvSpPr>
        <p:spPr/>
        <p:txBody>
          <a:bodyPr/>
          <a:lstStyle/>
          <a:p>
            <a:fld id="{3C974458-8A97-4835-BF79-1FB6D7856C21}" type="slidenum">
              <a:rPr lang="en-US" smtClean="0"/>
              <a:t>35</a:t>
            </a:fld>
            <a:endParaRPr lang="en-US"/>
          </a:p>
        </p:txBody>
      </p:sp>
      <p:sp>
        <p:nvSpPr>
          <p:cNvPr id="6" name="Oval 5"/>
          <p:cNvSpPr/>
          <p:nvPr/>
        </p:nvSpPr>
        <p:spPr>
          <a:xfrm>
            <a:off x="1305098" y="2992582"/>
            <a:ext cx="10241280" cy="7232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51266" y="3171305"/>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A</a:t>
            </a:r>
          </a:p>
        </p:txBody>
      </p:sp>
      <p:sp>
        <p:nvSpPr>
          <p:cNvPr id="8" name="Oval 7"/>
          <p:cNvSpPr/>
          <p:nvPr/>
        </p:nvSpPr>
        <p:spPr>
          <a:xfrm>
            <a:off x="4713316" y="3177955"/>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B</a:t>
            </a:r>
          </a:p>
        </p:txBody>
      </p:sp>
      <p:sp>
        <p:nvSpPr>
          <p:cNvPr id="9" name="Oval 8"/>
          <p:cNvSpPr/>
          <p:nvPr/>
        </p:nvSpPr>
        <p:spPr>
          <a:xfrm>
            <a:off x="6731648" y="3171305"/>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C</a:t>
            </a:r>
          </a:p>
        </p:txBody>
      </p:sp>
      <p:sp>
        <p:nvSpPr>
          <p:cNvPr id="10" name="Oval 9"/>
          <p:cNvSpPr/>
          <p:nvPr/>
        </p:nvSpPr>
        <p:spPr>
          <a:xfrm>
            <a:off x="8725040" y="3171305"/>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D</a:t>
            </a:r>
          </a:p>
        </p:txBody>
      </p:sp>
    </p:spTree>
    <p:extLst>
      <p:ext uri="{BB962C8B-B14F-4D97-AF65-F5344CB8AC3E}">
        <p14:creationId xmlns:p14="http://schemas.microsoft.com/office/powerpoint/2010/main" val="8913403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Elastic shuffle</a:t>
            </a:r>
          </a:p>
        </p:txBody>
      </p:sp>
      <p:sp>
        <p:nvSpPr>
          <p:cNvPr id="3" name="Content Placeholder 2"/>
          <p:cNvSpPr>
            <a:spLocks noGrp="1"/>
          </p:cNvSpPr>
          <p:nvPr>
            <p:ph idx="1"/>
          </p:nvPr>
        </p:nvSpPr>
        <p:spPr>
          <a:xfrm>
            <a:off x="916062" y="1928552"/>
            <a:ext cx="10786872" cy="4023360"/>
          </a:xfrm>
        </p:spPr>
        <p:txBody>
          <a:bodyPr>
            <a:normAutofit/>
          </a:bodyPr>
          <a:lstStyle/>
          <a:p>
            <a:r>
              <a:rPr lang="en-US" dirty="0"/>
              <a:t>Here, we shuffle data to map from 4 shards down to 2.</a:t>
            </a:r>
          </a:p>
        </p:txBody>
      </p:sp>
      <p:sp>
        <p:nvSpPr>
          <p:cNvPr id="5" name="Slide Number Placeholder 4"/>
          <p:cNvSpPr>
            <a:spLocks noGrp="1"/>
          </p:cNvSpPr>
          <p:nvPr>
            <p:ph type="sldNum" sz="quarter" idx="12"/>
          </p:nvPr>
        </p:nvSpPr>
        <p:spPr/>
        <p:txBody>
          <a:bodyPr/>
          <a:lstStyle/>
          <a:p>
            <a:fld id="{3C974458-8A97-4835-BF79-1FB6D7856C21}" type="slidenum">
              <a:rPr lang="en-US" smtClean="0"/>
              <a:t>36</a:t>
            </a:fld>
            <a:endParaRPr lang="en-US"/>
          </a:p>
        </p:txBody>
      </p:sp>
      <p:sp>
        <p:nvSpPr>
          <p:cNvPr id="6" name="Oval 5"/>
          <p:cNvSpPr/>
          <p:nvPr/>
        </p:nvSpPr>
        <p:spPr>
          <a:xfrm>
            <a:off x="1197032" y="2635134"/>
            <a:ext cx="10241280" cy="7232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43200" y="2813857"/>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A</a:t>
            </a:r>
          </a:p>
        </p:txBody>
      </p:sp>
      <p:sp>
        <p:nvSpPr>
          <p:cNvPr id="8" name="Oval 7"/>
          <p:cNvSpPr/>
          <p:nvPr/>
        </p:nvSpPr>
        <p:spPr>
          <a:xfrm>
            <a:off x="4605250" y="2820507"/>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B</a:t>
            </a:r>
          </a:p>
        </p:txBody>
      </p:sp>
      <p:sp>
        <p:nvSpPr>
          <p:cNvPr id="9" name="Oval 8"/>
          <p:cNvSpPr/>
          <p:nvPr/>
        </p:nvSpPr>
        <p:spPr>
          <a:xfrm>
            <a:off x="6623582" y="2813857"/>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C</a:t>
            </a:r>
          </a:p>
        </p:txBody>
      </p:sp>
      <p:sp>
        <p:nvSpPr>
          <p:cNvPr id="10" name="Oval 9"/>
          <p:cNvSpPr/>
          <p:nvPr/>
        </p:nvSpPr>
        <p:spPr>
          <a:xfrm>
            <a:off x="8616974" y="2813857"/>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D</a:t>
            </a:r>
          </a:p>
        </p:txBody>
      </p:sp>
      <p:sp>
        <p:nvSpPr>
          <p:cNvPr id="11" name="Oval 10"/>
          <p:cNvSpPr/>
          <p:nvPr/>
        </p:nvSpPr>
        <p:spPr>
          <a:xfrm>
            <a:off x="2892827" y="4457294"/>
            <a:ext cx="6226233" cy="7232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38995" y="4636017"/>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A’</a:t>
            </a:r>
          </a:p>
        </p:txBody>
      </p:sp>
      <p:sp>
        <p:nvSpPr>
          <p:cNvPr id="13" name="Oval 12"/>
          <p:cNvSpPr/>
          <p:nvPr/>
        </p:nvSpPr>
        <p:spPr>
          <a:xfrm>
            <a:off x="6301045" y="4642667"/>
            <a:ext cx="1712422"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Shard B’</a:t>
            </a:r>
          </a:p>
        </p:txBody>
      </p:sp>
      <p:sp>
        <p:nvSpPr>
          <p:cNvPr id="17" name="Down Arrow 16"/>
          <p:cNvSpPr/>
          <p:nvPr/>
        </p:nvSpPr>
        <p:spPr>
          <a:xfrm>
            <a:off x="5324756" y="341277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7013034" y="34477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2638373">
            <a:off x="8445822" y="34477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9258547">
            <a:off x="3714535" y="339103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907609" y="5341845"/>
            <a:ext cx="10786872" cy="54523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 later, we could shuffle it again to elastically expand the cache.</a:t>
            </a:r>
          </a:p>
        </p:txBody>
      </p:sp>
    </p:spTree>
    <p:extLst>
      <p:ext uri="{BB962C8B-B14F-4D97-AF65-F5344CB8AC3E}">
        <p14:creationId xmlns:p14="http://schemas.microsoft.com/office/powerpoint/2010/main" val="3880798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how would other services know?</a:t>
            </a:r>
          </a:p>
        </p:txBody>
      </p:sp>
      <p:sp>
        <p:nvSpPr>
          <p:cNvPr id="3" name="Content Placeholder 2"/>
          <p:cNvSpPr>
            <a:spLocks noGrp="1"/>
          </p:cNvSpPr>
          <p:nvPr>
            <p:ph idx="1"/>
          </p:nvPr>
        </p:nvSpPr>
        <p:spPr/>
        <p:txBody>
          <a:bodyPr>
            <a:normAutofit lnSpcReduction="10000"/>
          </a:bodyPr>
          <a:lstStyle/>
          <a:p>
            <a:r>
              <a:rPr lang="en-US" dirty="0" smtClean="0"/>
              <a:t>How </a:t>
            </a:r>
            <a:r>
              <a:rPr lang="en-US" dirty="0"/>
              <a:t>can applications that use the cache find out that the pattern just changed?</a:t>
            </a:r>
          </a:p>
          <a:p>
            <a:endParaRPr lang="en-US" dirty="0"/>
          </a:p>
          <a:p>
            <a:r>
              <a:rPr lang="en-US" dirty="0"/>
              <a:t>Typically, big data centers have a </a:t>
            </a:r>
            <a:r>
              <a:rPr lang="en-US" i="1" dirty="0"/>
              <a:t>management infrastructure</a:t>
            </a:r>
            <a:r>
              <a:rPr lang="en-US" dirty="0"/>
              <a:t> that owns this kind of information and keeps it in files (lists of the processes currently in the cache, and the parameters needed to compute the shard mapping).</a:t>
            </a:r>
          </a:p>
          <a:p>
            <a:pPr marL="0" indent="0">
              <a:buNone/>
            </a:pPr>
            <a:endParaRPr lang="en-US" dirty="0"/>
          </a:p>
          <a:p>
            <a:r>
              <a:rPr lang="en-US" dirty="0"/>
              <a:t>If the layout changes, applications are told to reread the configuration.  Later we will learn about one tool for this (Zookeeper).</a:t>
            </a:r>
          </a:p>
        </p:txBody>
      </p:sp>
      <p:sp>
        <p:nvSpPr>
          <p:cNvPr id="5" name="Slide Number Placeholder 4"/>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32753914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a:t>
            </a:r>
            <a:r>
              <a:rPr lang="en-US" dirty="0" smtClean="0"/>
              <a:t>KV Store API</a:t>
            </a:r>
            <a:r>
              <a:rPr lang="en-US" dirty="0"/>
              <a:t>?</a:t>
            </a:r>
          </a:p>
        </p:txBody>
      </p:sp>
      <p:sp>
        <p:nvSpPr>
          <p:cNvPr id="3" name="Content Placeholder 2"/>
          <p:cNvSpPr>
            <a:spLocks noGrp="1"/>
          </p:cNvSpPr>
          <p:nvPr>
            <p:ph idx="1"/>
          </p:nvPr>
        </p:nvSpPr>
        <p:spPr/>
        <p:txBody>
          <a:bodyPr>
            <a:normAutofit fontScale="92500" lnSpcReduction="10000"/>
          </a:bodyPr>
          <a:lstStyle/>
          <a:p>
            <a:r>
              <a:rPr lang="en-US" dirty="0"/>
              <a:t>The so-called </a:t>
            </a:r>
            <a:r>
              <a:rPr lang="en-US" dirty="0" err="1"/>
              <a:t>MemCached</a:t>
            </a:r>
            <a:r>
              <a:rPr lang="en-US" dirty="0"/>
              <a:t> API was the first widely popular example.</a:t>
            </a:r>
          </a:p>
          <a:p>
            <a:r>
              <a:rPr lang="en-US" dirty="0"/>
              <a:t/>
            </a:r>
            <a:br>
              <a:rPr lang="en-US" dirty="0"/>
            </a:br>
            <a:r>
              <a:rPr lang="en-US" dirty="0"/>
              <a:t>Today there are many important </a:t>
            </a:r>
            <a:r>
              <a:rPr lang="en-US" dirty="0" smtClean="0"/>
              <a:t>KV stores (</a:t>
            </a:r>
            <a:r>
              <a:rPr lang="en-US" dirty="0" err="1" smtClean="0"/>
              <a:t>MemCached</a:t>
            </a:r>
            <a:r>
              <a:rPr lang="en-US" dirty="0"/>
              <a:t>, Dynamo DB</a:t>
            </a:r>
            <a:r>
              <a:rPr lang="en-US" dirty="0" smtClean="0"/>
              <a:t>, </a:t>
            </a:r>
            <a:r>
              <a:rPr lang="en-US" dirty="0" err="1"/>
              <a:t>BigTable</a:t>
            </a:r>
            <a:r>
              <a:rPr lang="en-US" dirty="0"/>
              <a:t>,</a:t>
            </a:r>
            <a:r>
              <a:rPr lang="en-US" dirty="0" smtClean="0"/>
              <a:t> Cassandra</a:t>
            </a:r>
            <a:r>
              <a:rPr lang="en-US" dirty="0"/>
              <a:t>, </a:t>
            </a:r>
            <a:r>
              <a:rPr lang="en-US" dirty="0" smtClean="0"/>
              <a:t>and </a:t>
            </a:r>
            <a:r>
              <a:rPr lang="en-US" dirty="0"/>
              <a:t>the list just goes on and on).</a:t>
            </a:r>
          </a:p>
          <a:p>
            <a:endParaRPr lang="en-US" dirty="0"/>
          </a:p>
          <a:p>
            <a:r>
              <a:rPr lang="en-US" dirty="0"/>
              <a:t>All support some form of (</a:t>
            </a:r>
            <a:r>
              <a:rPr lang="en-US" dirty="0" err="1"/>
              <a:t>key,value</a:t>
            </a:r>
            <a:r>
              <a:rPr lang="en-US" dirty="0"/>
              <a:t>) </a:t>
            </a:r>
            <a:r>
              <a:rPr lang="en-US" b="1" dirty="0"/>
              <a:t>put</a:t>
            </a:r>
            <a:r>
              <a:rPr lang="en-US" dirty="0"/>
              <a:t>, </a:t>
            </a:r>
            <a:r>
              <a:rPr lang="en-US" b="1" dirty="0"/>
              <a:t>get</a:t>
            </a:r>
            <a:r>
              <a:rPr lang="en-US" dirty="0"/>
              <a:t>, and (most) offer </a:t>
            </a:r>
            <a:r>
              <a:rPr lang="en-US" b="1" dirty="0"/>
              <a:t>watch.</a:t>
            </a:r>
          </a:p>
          <a:p>
            <a:endParaRPr lang="en-US" b="1" dirty="0"/>
          </a:p>
          <a:p>
            <a:r>
              <a:rPr lang="en-US" dirty="0"/>
              <a:t>Some hide these basic operations behind file system APIs, or “computer-to-computer email” APIs (publish-subscribe or queuing), or database APIs.</a:t>
            </a:r>
          </a:p>
        </p:txBody>
      </p:sp>
      <p:sp>
        <p:nvSpPr>
          <p:cNvPr id="5" name="Slide Number Placeholder 4"/>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2430112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22C7FD-DE11-4D09-BDE4-E4A3B7E72042}"/>
              </a:ext>
            </a:extLst>
          </p:cNvPr>
          <p:cNvSpPr>
            <a:spLocks noGrp="1"/>
          </p:cNvSpPr>
          <p:nvPr>
            <p:ph type="title"/>
          </p:nvPr>
        </p:nvSpPr>
        <p:spPr/>
        <p:txBody>
          <a:bodyPr/>
          <a:lstStyle/>
          <a:p>
            <a:r>
              <a:rPr lang="en-US" dirty="0" smtClean="0"/>
              <a:t>Questions about CONSISTENCY</a:t>
            </a:r>
            <a:endParaRPr lang="en-US" dirty="0"/>
          </a:p>
        </p:txBody>
      </p:sp>
      <p:sp>
        <p:nvSpPr>
          <p:cNvPr id="6" name="Content Placeholder 5">
            <a:extLst>
              <a:ext uri="{FF2B5EF4-FFF2-40B4-BE49-F238E27FC236}">
                <a16:creationId xmlns:a16="http://schemas.microsoft.com/office/drawing/2014/main" id="{0412303D-4481-4E07-948D-07FC115C7021}"/>
              </a:ext>
            </a:extLst>
          </p:cNvPr>
          <p:cNvSpPr>
            <a:spLocks noGrp="1"/>
          </p:cNvSpPr>
          <p:nvPr>
            <p:ph idx="1"/>
          </p:nvPr>
        </p:nvSpPr>
        <p:spPr/>
        <p:txBody>
          <a:bodyPr>
            <a:normAutofit fontScale="92500" lnSpcReduction="20000"/>
          </a:bodyPr>
          <a:lstStyle/>
          <a:p>
            <a:r>
              <a:rPr lang="en-US" dirty="0" smtClean="0"/>
              <a:t>Data </a:t>
            </a:r>
            <a:r>
              <a:rPr lang="en-US" dirty="0" err="1" smtClean="0"/>
              <a:t>sharding</a:t>
            </a:r>
            <a:r>
              <a:rPr lang="en-US" dirty="0" smtClean="0"/>
              <a:t> helps scaling the database</a:t>
            </a:r>
          </a:p>
          <a:p>
            <a:endParaRPr lang="en-US" dirty="0" smtClean="0"/>
          </a:p>
          <a:p>
            <a:r>
              <a:rPr lang="en-US" dirty="0" smtClean="0"/>
              <a:t>But strong consistency can still cause a bottleneck, and limit availability</a:t>
            </a:r>
            <a:endParaRPr lang="en-US" dirty="0"/>
          </a:p>
          <a:p>
            <a:endParaRPr lang="en-US" dirty="0"/>
          </a:p>
          <a:p>
            <a:r>
              <a:rPr lang="en-US" dirty="0" smtClean="0"/>
              <a:t>What about weaker consistency</a:t>
            </a:r>
            <a:r>
              <a:rPr lang="en-US" dirty="0"/>
              <a:t>?</a:t>
            </a:r>
          </a:p>
          <a:p>
            <a:pPr>
              <a:buFont typeface="Wingdings" panose="05000000000000000000" pitchFamily="2" charset="2"/>
              <a:buChar char="Ø"/>
            </a:pPr>
            <a:r>
              <a:rPr lang="en-US" dirty="0"/>
              <a:t>  The tasks have some kind of read-only data, computed “last night”.</a:t>
            </a:r>
          </a:p>
          <a:p>
            <a:pPr>
              <a:buFont typeface="Wingdings" panose="05000000000000000000" pitchFamily="2" charset="2"/>
              <a:buChar char="Ø"/>
            </a:pPr>
            <a:r>
              <a:rPr lang="en-US" dirty="0"/>
              <a:t>  They can also enqueue update tasks for offline processing.  </a:t>
            </a:r>
          </a:p>
          <a:p>
            <a:pPr>
              <a:buFont typeface="Wingdings" panose="05000000000000000000" pitchFamily="2" charset="2"/>
              <a:buChar char="Ø"/>
            </a:pPr>
            <a:r>
              <a:rPr lang="en-US" dirty="0"/>
              <a:t>  The tasks might also guess at the effect of the updates, but the offline </a:t>
            </a:r>
            <a:br>
              <a:rPr lang="en-US" dirty="0"/>
            </a:br>
            <a:r>
              <a:rPr lang="en-US" dirty="0"/>
              <a:t>    version will “win” if a conflict occurs.</a:t>
            </a:r>
          </a:p>
        </p:txBody>
      </p:sp>
      <p:sp>
        <p:nvSpPr>
          <p:cNvPr id="4" name="Slide Number Placeholder 3">
            <a:extLst>
              <a:ext uri="{FF2B5EF4-FFF2-40B4-BE49-F238E27FC236}">
                <a16:creationId xmlns:a16="http://schemas.microsoft.com/office/drawing/2014/main" id="{409924B9-7D9B-4C7A-9B5A-7C837F3DE37F}"/>
              </a:ext>
            </a:extLst>
          </p:cNvPr>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908392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Starting around 2006, Amazon led in reinventing data center computing</a:t>
            </a:r>
          </a:p>
        </p:txBody>
      </p:sp>
      <p:sp>
        <p:nvSpPr>
          <p:cNvPr id="3" name="Content Placeholder 2"/>
          <p:cNvSpPr>
            <a:spLocks noGrp="1"/>
          </p:cNvSpPr>
          <p:nvPr>
            <p:ph idx="1"/>
          </p:nvPr>
        </p:nvSpPr>
        <p:spPr/>
        <p:txBody>
          <a:bodyPr>
            <a:normAutofit/>
          </a:bodyPr>
          <a:lstStyle/>
          <a:p>
            <a:r>
              <a:rPr lang="en-US" dirty="0"/>
              <a:t>Amazon reorganized their whole approach:</a:t>
            </a:r>
          </a:p>
          <a:p>
            <a:pPr>
              <a:buFont typeface="Wingdings" panose="05000000000000000000" pitchFamily="2" charset="2"/>
              <a:buChar char="Ø"/>
            </a:pPr>
            <a:r>
              <a:rPr lang="en-US" dirty="0"/>
              <a:t>  Requests arrived at a “first tier” of very lightweight servers.</a:t>
            </a:r>
          </a:p>
          <a:p>
            <a:pPr>
              <a:buFont typeface="Wingdings" panose="05000000000000000000" pitchFamily="2" charset="2"/>
              <a:buChar char="Ø"/>
            </a:pPr>
            <a:r>
              <a:rPr lang="en-US" dirty="0"/>
              <a:t>  These dispatched work requests on a message bus or queue.</a:t>
            </a:r>
          </a:p>
          <a:p>
            <a:pPr>
              <a:buFont typeface="Wingdings" panose="05000000000000000000" pitchFamily="2" charset="2"/>
              <a:buChar char="Ø"/>
            </a:pPr>
            <a:r>
              <a:rPr lang="en-US" dirty="0"/>
              <a:t>  The requests were selected by “micro-services” running in </a:t>
            </a:r>
            <a:r>
              <a:rPr lang="en-US" dirty="0" smtClean="0"/>
              <a:t>elastic </a:t>
            </a:r>
            <a:r>
              <a:rPr lang="en-US" dirty="0"/>
              <a:t>pools.</a:t>
            </a:r>
          </a:p>
          <a:p>
            <a:pPr>
              <a:buFont typeface="Wingdings" panose="05000000000000000000" pitchFamily="2" charset="2"/>
              <a:buChar char="Ø"/>
            </a:pPr>
            <a:r>
              <a:rPr lang="en-US" dirty="0"/>
              <a:t>  One web request might involve tens or hundreds of </a:t>
            </a:r>
            <a:r>
              <a:rPr lang="en-US" dirty="0">
                <a:sym typeface="Symbol" panose="05050102010706020507" pitchFamily="18" charset="2"/>
              </a:rPr>
              <a:t>-services! </a:t>
            </a:r>
            <a:endParaRPr lang="en-US" dirty="0"/>
          </a:p>
          <a:p>
            <a:r>
              <a:rPr lang="en-US" dirty="0"/>
              <a:t>They also began to guess at your next action and precompute what they would probably need to answer your next query or link click.</a:t>
            </a:r>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7294143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138356" y="2691700"/>
            <a:ext cx="1684659" cy="1605980"/>
          </a:xfrm>
          <a:prstGeom prst="rect">
            <a:avLst/>
          </a:prstGeom>
        </p:spPr>
      </p:pic>
      <p:sp>
        <p:nvSpPr>
          <p:cNvPr id="2" name="Title 1"/>
          <p:cNvSpPr>
            <a:spLocks noGrp="1"/>
          </p:cNvSpPr>
          <p:nvPr>
            <p:ph type="title"/>
          </p:nvPr>
        </p:nvSpPr>
        <p:spPr/>
        <p:txBody>
          <a:bodyPr>
            <a:normAutofit/>
          </a:bodyPr>
          <a:lstStyle/>
          <a:p>
            <a:r>
              <a:rPr lang="en-US" dirty="0"/>
              <a:t>In the cloud, not every subsystem </a:t>
            </a:r>
            <a:br>
              <a:rPr lang="en-US" dirty="0"/>
            </a:br>
            <a:r>
              <a:rPr lang="en-US" dirty="0"/>
              <a:t>needs the strongest guarantees</a:t>
            </a:r>
          </a:p>
        </p:txBody>
      </p:sp>
      <p:sp>
        <p:nvSpPr>
          <p:cNvPr id="5" name="Content Placeholder 4"/>
          <p:cNvSpPr>
            <a:spLocks noGrp="1"/>
          </p:cNvSpPr>
          <p:nvPr>
            <p:ph idx="1"/>
          </p:nvPr>
        </p:nvSpPr>
        <p:spPr>
          <a:xfrm>
            <a:off x="773723" y="2185416"/>
            <a:ext cx="11255519" cy="4123944"/>
          </a:xfrm>
        </p:spPr>
        <p:txBody>
          <a:bodyPr>
            <a:normAutofit fontScale="92500" lnSpcReduction="10000"/>
          </a:bodyPr>
          <a:lstStyle/>
          <a:p>
            <a:r>
              <a:rPr lang="en-US" dirty="0"/>
              <a:t>At Berkeley, Eric Brewer captured this insight with a “theorem”</a:t>
            </a:r>
          </a:p>
          <a:p>
            <a:r>
              <a:rPr lang="en-US" dirty="0"/>
              <a:t>CAP stands for “Consistency, Availability and Partition Tolerance”</a:t>
            </a:r>
          </a:p>
          <a:p>
            <a:endParaRPr lang="en-US" dirty="0"/>
          </a:p>
          <a:p>
            <a:r>
              <a:rPr lang="en-US" dirty="0"/>
              <a:t>Basically, Eric argues that:</a:t>
            </a:r>
          </a:p>
          <a:p>
            <a:pPr>
              <a:buFont typeface="Wingdings" panose="05000000000000000000" pitchFamily="2" charset="2"/>
              <a:buChar char="Ø"/>
            </a:pPr>
            <a:r>
              <a:rPr lang="en-US" dirty="0"/>
              <a:t> The theoretically “best” solution often brings heavy costs.</a:t>
            </a:r>
          </a:p>
          <a:p>
            <a:pPr>
              <a:buFont typeface="Wingdings" panose="05000000000000000000" pitchFamily="2" charset="2"/>
              <a:buChar char="Ø"/>
            </a:pPr>
            <a:r>
              <a:rPr lang="en-US" dirty="0"/>
              <a:t> Consistency is one example: conflicting database updates can be forced into</a:t>
            </a:r>
            <a:br>
              <a:rPr lang="en-US" dirty="0"/>
            </a:br>
            <a:r>
              <a:rPr lang="en-US" dirty="0"/>
              <a:t>   an agreed order, but this takes time and involves node-node dialog (hence </a:t>
            </a:r>
            <a:r>
              <a:rPr lang="en-US" b="1" dirty="0">
                <a:solidFill>
                  <a:srgbClr val="C00000"/>
                </a:solidFill>
                <a:sym typeface="Symbol" panose="05050102010706020507" pitchFamily="18" charset="2"/>
              </a:rPr>
              <a:t></a:t>
            </a:r>
            <a:r>
              <a:rPr lang="en-US" b="1" dirty="0">
                <a:solidFill>
                  <a:srgbClr val="C00000"/>
                </a:solidFill>
              </a:rPr>
              <a:t>P</a:t>
            </a:r>
            <a:r>
              <a:rPr lang="en-US" dirty="0"/>
              <a:t>).</a:t>
            </a:r>
          </a:p>
          <a:p>
            <a:pPr>
              <a:buFont typeface="Wingdings" panose="05000000000000000000" pitchFamily="2" charset="2"/>
              <a:buChar char="Ø"/>
            </a:pPr>
            <a:r>
              <a:rPr lang="en-US" dirty="0"/>
              <a:t> Remember that to earn the most money, you need the fastest possible responses.</a:t>
            </a:r>
            <a:br>
              <a:rPr lang="en-US" dirty="0"/>
            </a:br>
            <a:r>
              <a:rPr lang="en-US" dirty="0"/>
              <a:t>   Eric concluded that this means you might have to relax consistency: </a:t>
            </a:r>
            <a:r>
              <a:rPr lang="en-US" b="1" dirty="0"/>
              <a:t>CAP</a:t>
            </a:r>
            <a:r>
              <a:rPr lang="en-US" dirty="0"/>
              <a:t>.</a:t>
            </a:r>
          </a:p>
        </p:txBody>
      </p:sp>
      <p:pic>
        <p:nvPicPr>
          <p:cNvPr id="6" name="Picture 5"/>
          <p:cNvPicPr>
            <a:picLocks noChangeAspect="1"/>
          </p:cNvPicPr>
          <p:nvPr/>
        </p:nvPicPr>
        <p:blipFill>
          <a:blip r:embed="rId4"/>
          <a:stretch>
            <a:fillRect/>
          </a:stretch>
        </p:blipFill>
        <p:spPr>
          <a:xfrm>
            <a:off x="10408620" y="197948"/>
            <a:ext cx="1414395" cy="1987468"/>
          </a:xfrm>
          <a:prstGeom prst="rect">
            <a:avLst/>
          </a:prstGeom>
        </p:spPr>
      </p:pic>
      <p:sp>
        <p:nvSpPr>
          <p:cNvPr id="8" name="Slide Number Placeholder 7"/>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637532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58CD-07CE-4DF9-A331-0183B9AE7188}"/>
              </a:ext>
            </a:extLst>
          </p:cNvPr>
          <p:cNvSpPr>
            <a:spLocks noGrp="1"/>
          </p:cNvSpPr>
          <p:nvPr>
            <p:ph type="title"/>
          </p:nvPr>
        </p:nvSpPr>
        <p:spPr/>
        <p:txBody>
          <a:bodyPr/>
          <a:lstStyle/>
          <a:p>
            <a:r>
              <a:rPr lang="en-US" dirty="0"/>
              <a:t>Definitions (Slightly informal!)</a:t>
            </a:r>
          </a:p>
        </p:txBody>
      </p:sp>
      <p:sp>
        <p:nvSpPr>
          <p:cNvPr id="3" name="Content Placeholder 2">
            <a:extLst>
              <a:ext uri="{FF2B5EF4-FFF2-40B4-BE49-F238E27FC236}">
                <a16:creationId xmlns:a16="http://schemas.microsoft.com/office/drawing/2014/main" id="{F04EDD7A-8FC2-4CFE-A379-584A928AAF1F}"/>
              </a:ext>
            </a:extLst>
          </p:cNvPr>
          <p:cNvSpPr>
            <a:spLocks noGrp="1"/>
          </p:cNvSpPr>
          <p:nvPr>
            <p:ph idx="1"/>
          </p:nvPr>
        </p:nvSpPr>
        <p:spPr/>
        <p:txBody>
          <a:bodyPr>
            <a:normAutofit fontScale="92500"/>
          </a:bodyPr>
          <a:lstStyle/>
          <a:p>
            <a:r>
              <a:rPr lang="en-US" b="1" dirty="0">
                <a:solidFill>
                  <a:schemeClr val="accent5"/>
                </a:solidFill>
              </a:rPr>
              <a:t>Consistency: </a:t>
            </a:r>
            <a:r>
              <a:rPr lang="en-US" dirty="0"/>
              <a:t>The system responds using </a:t>
            </a:r>
            <a:r>
              <a:rPr lang="en-US" i="1" dirty="0"/>
              <a:t>the most current values </a:t>
            </a:r>
            <a:r>
              <a:rPr lang="en-US" dirty="0"/>
              <a:t>(updates). </a:t>
            </a:r>
            <a:r>
              <a:rPr lang="en-US" i="1" u="sng" dirty="0"/>
              <a:t>Conflicting updates are performed in some system-selected order by all replicas.</a:t>
            </a:r>
            <a:r>
              <a:rPr lang="en-US" i="1" dirty="0"/>
              <a:t>  Q</a:t>
            </a:r>
            <a:r>
              <a:rPr lang="en-US" dirty="0"/>
              <a:t>ueries thus will see a “single system” and will be up to date.</a:t>
            </a:r>
          </a:p>
          <a:p>
            <a:r>
              <a:rPr lang="en-US" b="1" dirty="0">
                <a:solidFill>
                  <a:schemeClr val="accent5"/>
                </a:solidFill>
              </a:rPr>
              <a:t>Availability: </a:t>
            </a:r>
            <a:r>
              <a:rPr lang="en-US" dirty="0"/>
              <a:t>The system is </a:t>
            </a:r>
            <a:r>
              <a:rPr lang="en-US" i="1" u="sng" dirty="0"/>
              <a:t>rapidly responsive</a:t>
            </a:r>
            <a:r>
              <a:rPr lang="en-US" dirty="0"/>
              <a:t>, and will </a:t>
            </a:r>
            <a:r>
              <a:rPr lang="en-US" i="1" u="sng" dirty="0"/>
              <a:t>self-repair</a:t>
            </a:r>
            <a:r>
              <a:rPr lang="en-US" dirty="0"/>
              <a:t> if some single component fails, restoring normal functionality asap.  Of course fault-tolerance isn’t always possible: if too many components fail all at once, availability is lost.</a:t>
            </a:r>
          </a:p>
          <a:p>
            <a:r>
              <a:rPr lang="en-US" b="1" dirty="0">
                <a:solidFill>
                  <a:schemeClr val="accent5"/>
                </a:solidFill>
              </a:rPr>
              <a:t>Partition Tolerant:</a:t>
            </a:r>
            <a:r>
              <a:rPr lang="en-US" dirty="0">
                <a:solidFill>
                  <a:schemeClr val="accent5"/>
                </a:solidFill>
              </a:rPr>
              <a:t>  </a:t>
            </a:r>
            <a:r>
              <a:rPr lang="en-US" dirty="0"/>
              <a:t>A data center can have network issues, or entire services can be down.  Yet </a:t>
            </a:r>
            <a:r>
              <a:rPr lang="en-US" i="1" u="sng" dirty="0"/>
              <a:t>as seen from outside, the cloud should continue to respond even if its first-tier services are temporarily unable to talk to some inner services</a:t>
            </a:r>
            <a:r>
              <a:rPr lang="en-US" dirty="0"/>
              <a:t> they would normally depend upon.</a:t>
            </a:r>
            <a:endParaRPr lang="en-US" b="1" dirty="0"/>
          </a:p>
        </p:txBody>
      </p:sp>
      <p:sp>
        <p:nvSpPr>
          <p:cNvPr id="5" name="Slide Number Placeholder 4">
            <a:extLst>
              <a:ext uri="{FF2B5EF4-FFF2-40B4-BE49-F238E27FC236}">
                <a16:creationId xmlns:a16="http://schemas.microsoft.com/office/drawing/2014/main" id="{1923A337-B995-4C4A-9D91-29DD3ECFE74A}"/>
              </a:ext>
            </a:extLst>
          </p:cNvPr>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16109344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1138-4B30-4F87-BA3B-D99782821755}"/>
              </a:ext>
            </a:extLst>
          </p:cNvPr>
          <p:cNvSpPr>
            <a:spLocks noGrp="1"/>
          </p:cNvSpPr>
          <p:nvPr>
            <p:ph type="title"/>
          </p:nvPr>
        </p:nvSpPr>
        <p:spPr/>
        <p:txBody>
          <a:bodyPr/>
          <a:lstStyle/>
          <a:p>
            <a:r>
              <a:rPr lang="en-US" dirty="0"/>
              <a:t>Eric Brewer’s Cap Theorem</a:t>
            </a:r>
          </a:p>
        </p:txBody>
      </p:sp>
      <p:sp>
        <p:nvSpPr>
          <p:cNvPr id="3" name="Content Placeholder 2">
            <a:extLst>
              <a:ext uri="{FF2B5EF4-FFF2-40B4-BE49-F238E27FC236}">
                <a16:creationId xmlns:a16="http://schemas.microsoft.com/office/drawing/2014/main" id="{5A81A420-F048-40C8-B78D-446257181AFF}"/>
              </a:ext>
            </a:extLst>
          </p:cNvPr>
          <p:cNvSpPr>
            <a:spLocks noGrp="1"/>
          </p:cNvSpPr>
          <p:nvPr>
            <p:ph idx="1"/>
          </p:nvPr>
        </p:nvSpPr>
        <p:spPr>
          <a:xfrm>
            <a:off x="1024128" y="2616591"/>
            <a:ext cx="10786872" cy="3692769"/>
          </a:xfrm>
        </p:spPr>
        <p:txBody>
          <a:bodyPr>
            <a:normAutofit/>
          </a:bodyPr>
          <a:lstStyle/>
          <a:p>
            <a:pPr>
              <a:buFont typeface="Wingdings" panose="05000000000000000000" pitchFamily="2" charset="2"/>
              <a:buChar char="Ø"/>
            </a:pPr>
            <a:r>
              <a:rPr lang="en-US" sz="3600" dirty="0"/>
              <a:t>  Relax consistency (</a:t>
            </a:r>
            <a:r>
              <a:rPr lang="en-US" sz="3600" b="1" dirty="0">
                <a:solidFill>
                  <a:srgbClr val="C00000"/>
                </a:solidFill>
              </a:rPr>
              <a:t>C</a:t>
            </a:r>
            <a:r>
              <a:rPr lang="en-US" sz="3600" dirty="0"/>
              <a:t>), </a:t>
            </a:r>
          </a:p>
          <a:p>
            <a:pPr>
              <a:buFont typeface="Wingdings" panose="05000000000000000000" pitchFamily="2" charset="2"/>
              <a:buChar char="Ø"/>
            </a:pPr>
            <a:r>
              <a:rPr lang="en-US" sz="3600" dirty="0"/>
              <a:t>  Gain faster response (</a:t>
            </a:r>
            <a:r>
              <a:rPr lang="en-US" sz="3600" b="1" dirty="0">
                <a:solidFill>
                  <a:schemeClr val="accent5"/>
                </a:solidFill>
              </a:rPr>
              <a:t>A</a:t>
            </a:r>
            <a:r>
              <a:rPr lang="en-US" sz="3600" dirty="0"/>
              <a:t>).  </a:t>
            </a:r>
          </a:p>
          <a:p>
            <a:pPr>
              <a:buFont typeface="Wingdings" panose="05000000000000000000" pitchFamily="2" charset="2"/>
              <a:buChar char="Ø"/>
            </a:pPr>
            <a:r>
              <a:rPr lang="en-US" sz="3600" dirty="0"/>
              <a:t>  Generate responses even when unable to talk to </a:t>
            </a:r>
            <a:br>
              <a:rPr lang="en-US" sz="3600" dirty="0"/>
            </a:br>
            <a:r>
              <a:rPr lang="en-US" sz="3600" dirty="0"/>
              <a:t>    back-end servers (</a:t>
            </a:r>
            <a:r>
              <a:rPr lang="en-US" sz="3600" b="1" dirty="0">
                <a:solidFill>
                  <a:schemeClr val="accent5"/>
                </a:solidFill>
              </a:rPr>
              <a:t>P</a:t>
            </a:r>
            <a:r>
              <a:rPr lang="en-US" sz="3600" b="1" dirty="0"/>
              <a:t>).</a:t>
            </a:r>
            <a:endParaRPr lang="en-US" sz="3600" dirty="0"/>
          </a:p>
        </p:txBody>
      </p:sp>
      <p:sp>
        <p:nvSpPr>
          <p:cNvPr id="5" name="Slide Number Placeholder 4">
            <a:extLst>
              <a:ext uri="{FF2B5EF4-FFF2-40B4-BE49-F238E27FC236}">
                <a16:creationId xmlns:a16="http://schemas.microsoft.com/office/drawing/2014/main" id="{83A1E162-9455-483A-8C52-FD2EA4C7A030}"/>
              </a:ext>
            </a:extLst>
          </p:cNvPr>
          <p:cNvSpPr>
            <a:spLocks noGrp="1"/>
          </p:cNvSpPr>
          <p:nvPr>
            <p:ph type="sldNum" sz="quarter" idx="12"/>
          </p:nvPr>
        </p:nvSpPr>
        <p:spPr/>
        <p:txBody>
          <a:bodyPr/>
          <a:lstStyle/>
          <a:p>
            <a:fld id="{3C974458-8A97-4835-BF79-1FB6D7856C21}" type="slidenum">
              <a:rPr lang="en-US" smtClean="0"/>
              <a:t>42</a:t>
            </a:fld>
            <a:endParaRPr lang="en-US"/>
          </a:p>
        </p:txBody>
      </p:sp>
      <p:pic>
        <p:nvPicPr>
          <p:cNvPr id="6" name="Picture 5">
            <a:extLst>
              <a:ext uri="{FF2B5EF4-FFF2-40B4-BE49-F238E27FC236}">
                <a16:creationId xmlns:a16="http://schemas.microsoft.com/office/drawing/2014/main" id="{83BCCEDE-71DF-4333-B8FC-8FE8FD678049}"/>
              </a:ext>
            </a:extLst>
          </p:cNvPr>
          <p:cNvPicPr>
            <a:picLocks noChangeAspect="1"/>
          </p:cNvPicPr>
          <p:nvPr/>
        </p:nvPicPr>
        <p:blipFill>
          <a:blip r:embed="rId3"/>
          <a:stretch>
            <a:fillRect/>
          </a:stretch>
        </p:blipFill>
        <p:spPr>
          <a:xfrm>
            <a:off x="9902061" y="159515"/>
            <a:ext cx="1684659" cy="1605980"/>
          </a:xfrm>
          <a:prstGeom prst="rect">
            <a:avLst/>
          </a:prstGeom>
        </p:spPr>
      </p:pic>
    </p:spTree>
    <p:extLst>
      <p:ext uri="{BB962C8B-B14F-4D97-AF65-F5344CB8AC3E}">
        <p14:creationId xmlns:p14="http://schemas.microsoft.com/office/powerpoint/2010/main" val="22856911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prstClr val="black"/>
              <a:schemeClr val="accent5">
                <a:tint val="45000"/>
                <a:satMod val="400000"/>
              </a:schemeClr>
            </a:duotone>
          </a:blip>
          <a:stretch>
            <a:fillRect/>
          </a:stretch>
        </p:blipFill>
        <p:spPr>
          <a:xfrm>
            <a:off x="1738091" y="3532997"/>
            <a:ext cx="1904690" cy="1904690"/>
          </a:xfrm>
          <a:prstGeom prst="rect">
            <a:avLst/>
          </a:prstGeom>
          <a:solidFill>
            <a:srgbClr val="FFFF00"/>
          </a:solidFill>
        </p:spPr>
      </p:pic>
      <p:sp>
        <p:nvSpPr>
          <p:cNvPr id="2" name="Title 1"/>
          <p:cNvSpPr>
            <a:spLocks noGrp="1"/>
          </p:cNvSpPr>
          <p:nvPr>
            <p:ph type="title"/>
          </p:nvPr>
        </p:nvSpPr>
        <p:spPr/>
        <p:txBody>
          <a:bodyPr/>
          <a:lstStyle/>
          <a:p>
            <a:r>
              <a:rPr lang="en-US" dirty="0"/>
              <a:t>BASE Methodology</a:t>
            </a:r>
          </a:p>
        </p:txBody>
      </p:sp>
      <p:sp>
        <p:nvSpPr>
          <p:cNvPr id="3" name="Content Placeholder 2"/>
          <p:cNvSpPr>
            <a:spLocks noGrp="1"/>
          </p:cNvSpPr>
          <p:nvPr>
            <p:ph idx="1"/>
          </p:nvPr>
        </p:nvSpPr>
        <p:spPr/>
        <p:txBody>
          <a:bodyPr>
            <a:normAutofit fontScale="85000" lnSpcReduction="20000"/>
          </a:bodyPr>
          <a:lstStyle/>
          <a:p>
            <a:r>
              <a:rPr lang="en-US" sz="3600" dirty="0"/>
              <a:t>Invented at eBay, adopted by Amazon and others</a:t>
            </a:r>
          </a:p>
          <a:p>
            <a:pPr>
              <a:buFont typeface="Wingdings" panose="05000000000000000000" pitchFamily="2" charset="2"/>
              <a:buChar char="Ø"/>
            </a:pPr>
            <a:r>
              <a:rPr lang="en-US" sz="3600" dirty="0"/>
              <a:t>  </a:t>
            </a:r>
            <a:r>
              <a:rPr lang="en-US" sz="3600" b="1" u="sng" dirty="0"/>
              <a:t>B</a:t>
            </a:r>
            <a:r>
              <a:rPr lang="en-US" sz="3600" dirty="0"/>
              <a:t>asic </a:t>
            </a:r>
            <a:r>
              <a:rPr lang="en-US" sz="3600" b="1" u="sng" dirty="0"/>
              <a:t>A</a:t>
            </a:r>
            <a:r>
              <a:rPr lang="en-US" sz="3600" dirty="0"/>
              <a:t>vailability, </a:t>
            </a:r>
            <a:r>
              <a:rPr lang="en-US" sz="3600" b="1" u="sng" dirty="0"/>
              <a:t>S</a:t>
            </a:r>
            <a:r>
              <a:rPr lang="en-US" sz="3600" dirty="0"/>
              <a:t>oft State and </a:t>
            </a:r>
            <a:r>
              <a:rPr lang="en-US" sz="3600" b="1" u="sng" dirty="0"/>
              <a:t>E</a:t>
            </a:r>
            <a:r>
              <a:rPr lang="en-US" sz="3600" dirty="0"/>
              <a:t>ventual Consistency</a:t>
            </a:r>
            <a:br>
              <a:rPr lang="en-US" sz="3600" dirty="0"/>
            </a:br>
            <a:endParaRPr lang="en-US" sz="3600" dirty="0"/>
          </a:p>
          <a:p>
            <a:pPr marL="0" indent="0">
              <a:buNone/>
            </a:pPr>
            <a:r>
              <a:rPr lang="en-US" sz="3600" dirty="0"/>
              <a:t>                              “Use CAP.  You can clean up later.”</a:t>
            </a:r>
          </a:p>
          <a:p>
            <a:pPr marL="0" indent="0">
              <a:buNone/>
            </a:pPr>
            <a:endParaRPr lang="en-US" sz="3600" dirty="0"/>
          </a:p>
          <a:p>
            <a:pPr marL="0" indent="0">
              <a:buNone/>
            </a:pPr>
            <a:r>
              <a:rPr lang="en-US" sz="3600" dirty="0"/>
              <a:t/>
            </a:r>
            <a:br>
              <a:rPr lang="en-US" sz="3600" dirty="0"/>
            </a:br>
            <a:endParaRPr lang="en-US" sz="3600" dirty="0"/>
          </a:p>
          <a:p>
            <a:pPr marL="0" indent="0">
              <a:buNone/>
            </a:pPr>
            <a:r>
              <a:rPr lang="en-US" sz="3600" dirty="0"/>
              <a:t>How BASE works: cache data but don’t worry about cache entries getting stale (hey, they were valid a little while ago).  </a:t>
            </a:r>
          </a:p>
        </p:txBody>
      </p:sp>
      <p:sp>
        <p:nvSpPr>
          <p:cNvPr id="5" name="Slide Number Placeholder 4"/>
          <p:cNvSpPr>
            <a:spLocks noGrp="1"/>
          </p:cNvSpPr>
          <p:nvPr>
            <p:ph type="sldNum" sz="quarter" idx="12"/>
          </p:nvPr>
        </p:nvSpPr>
        <p:spPr/>
        <p:txBody>
          <a:bodyPr/>
          <a:lstStyle/>
          <a:p>
            <a:fld id="{3C974458-8A97-4835-BF79-1FB6D7856C21}" type="slidenum">
              <a:rPr lang="en-US" smtClean="0"/>
              <a:t>43</a:t>
            </a:fld>
            <a:endParaRPr lang="en-US"/>
          </a:p>
        </p:txBody>
      </p:sp>
      <p:sp>
        <p:nvSpPr>
          <p:cNvPr id="8" name="TextBox 7"/>
          <p:cNvSpPr txBox="1"/>
          <p:nvPr/>
        </p:nvSpPr>
        <p:spPr>
          <a:xfrm>
            <a:off x="9495099" y="1755324"/>
            <a:ext cx="2498582" cy="369332"/>
          </a:xfrm>
          <a:prstGeom prst="rect">
            <a:avLst/>
          </a:prstGeom>
          <a:noFill/>
        </p:spPr>
        <p:txBody>
          <a:bodyPr wrap="square" rtlCol="0">
            <a:spAutoFit/>
          </a:bodyPr>
          <a:lstStyle/>
          <a:p>
            <a:pPr algn="ctr"/>
            <a:r>
              <a:rPr lang="en-US" i="1" dirty="0"/>
              <a:t>BASE </a:t>
            </a:r>
            <a:r>
              <a:rPr lang="en-US" i="1" dirty="0">
                <a:sym typeface="Symbol" panose="05050102010706020507" pitchFamily="18" charset="2"/>
              </a:rPr>
              <a:t></a:t>
            </a:r>
            <a:r>
              <a:rPr lang="en-US" i="1" dirty="0"/>
              <a:t> “CAP in practice”</a:t>
            </a:r>
          </a:p>
        </p:txBody>
      </p:sp>
      <p:pic>
        <p:nvPicPr>
          <p:cNvPr id="9" name="Picture 8">
            <a:extLst>
              <a:ext uri="{FF2B5EF4-FFF2-40B4-BE49-F238E27FC236}">
                <a16:creationId xmlns:a16="http://schemas.microsoft.com/office/drawing/2014/main" id="{83BCCEDE-71DF-4333-B8FC-8FE8FD678049}"/>
              </a:ext>
            </a:extLst>
          </p:cNvPr>
          <p:cNvPicPr>
            <a:picLocks noChangeAspect="1"/>
          </p:cNvPicPr>
          <p:nvPr/>
        </p:nvPicPr>
        <p:blipFill>
          <a:blip r:embed="rId4"/>
          <a:stretch>
            <a:fillRect/>
          </a:stretch>
        </p:blipFill>
        <p:spPr>
          <a:xfrm>
            <a:off x="9902061" y="159515"/>
            <a:ext cx="1684659" cy="1605980"/>
          </a:xfrm>
          <a:prstGeom prst="rect">
            <a:avLst/>
          </a:prstGeom>
        </p:spPr>
      </p:pic>
    </p:spTree>
    <p:extLst>
      <p:ext uri="{BB962C8B-B14F-4D97-AF65-F5344CB8AC3E}">
        <p14:creationId xmlns:p14="http://schemas.microsoft.com/office/powerpoint/2010/main" val="197675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Cloud is a CAP+BASE “world”</a:t>
            </a:r>
          </a:p>
        </p:txBody>
      </p:sp>
      <p:sp>
        <p:nvSpPr>
          <p:cNvPr id="3" name="Content Placeholder 2"/>
          <p:cNvSpPr>
            <a:spLocks noGrp="1"/>
          </p:cNvSpPr>
          <p:nvPr>
            <p:ph idx="1"/>
          </p:nvPr>
        </p:nvSpPr>
        <p:spPr>
          <a:xfrm>
            <a:off x="905608" y="2286000"/>
            <a:ext cx="10905392" cy="4023360"/>
          </a:xfrm>
        </p:spPr>
        <p:txBody>
          <a:bodyPr/>
          <a:lstStyle/>
          <a:p>
            <a:r>
              <a:rPr lang="en-US" dirty="0"/>
              <a:t>By and large, cloud systems try to manage with weak consistency</a:t>
            </a:r>
            <a:r>
              <a:rPr lang="en-US" dirty="0" smtClean="0"/>
              <a:t>.</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11683515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4128" y="585215"/>
            <a:ext cx="9720072" cy="5539359"/>
          </a:xfrm>
        </p:spPr>
        <p:txBody>
          <a:bodyPr/>
          <a:lstStyle/>
          <a:p>
            <a:r>
              <a:rPr lang="en-CA" dirty="0"/>
              <a:t>Please join class mailing list and choose papers at</a:t>
            </a:r>
            <a:br>
              <a:rPr lang="en-CA" dirty="0"/>
            </a:br>
            <a:r>
              <a:rPr lang="en-CA" dirty="0"/>
              <a:t/>
            </a:r>
            <a:br>
              <a:rPr lang="en-CA" dirty="0"/>
            </a:br>
            <a:r>
              <a:rPr lang="en-CA" sz="2000" dirty="0">
                <a:latin typeface="Verdana" panose="020B0604030504040204" pitchFamily="34" charset="0"/>
                <a:ea typeface="Verdana" panose="020B0604030504040204" pitchFamily="34" charset="0"/>
              </a:rPr>
              <a:t>http://www.eecg.toronto.edu/~ashvin</a:t>
            </a:r>
            <a:r>
              <a:rPr lang="en-CA" dirty="0"/>
              <a:t/>
            </a:r>
            <a:br>
              <a:rPr lang="en-CA" dirty="0"/>
            </a:br>
            <a:r>
              <a:rPr lang="en-CA" dirty="0"/>
              <a:t/>
            </a:r>
            <a:br>
              <a:rPr lang="en-CA" dirty="0"/>
            </a:br>
            <a:r>
              <a:rPr lang="en-CA" dirty="0"/>
              <a:t>Thanks!</a:t>
            </a:r>
            <a:br>
              <a:rPr lang="en-CA" dirty="0"/>
            </a:br>
            <a:endParaRPr lang="en-CA" dirty="0"/>
          </a:p>
        </p:txBody>
      </p:sp>
      <p:sp>
        <p:nvSpPr>
          <p:cNvPr id="2" name="Slide Number Placeholder 1"/>
          <p:cNvSpPr>
            <a:spLocks noGrp="1"/>
          </p:cNvSpPr>
          <p:nvPr>
            <p:ph type="sldNum" sz="quarter" idx="12"/>
          </p:nvPr>
        </p:nvSpPr>
        <p:spPr/>
        <p:txBody>
          <a:bodyPr/>
          <a:lstStyle/>
          <a:p>
            <a:fld id="{3C974458-8A97-4835-BF79-1FB6D7856C21}" type="slidenum">
              <a:rPr lang="en-US" smtClean="0"/>
              <a:pPr/>
              <a:t>45</a:t>
            </a:fld>
            <a:endParaRPr lang="en-US"/>
          </a:p>
        </p:txBody>
      </p:sp>
    </p:spTree>
    <p:extLst>
      <p:ext uri="{BB962C8B-B14F-4D97-AF65-F5344CB8AC3E}">
        <p14:creationId xmlns:p14="http://schemas.microsoft.com/office/powerpoint/2010/main" val="25353349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Approach (2005)</a:t>
            </a:r>
          </a:p>
        </p:txBody>
      </p:sp>
      <p:sp>
        <p:nvSpPr>
          <p:cNvPr id="4" name="Flowchart: Magnetic Disk 3"/>
          <p:cNvSpPr/>
          <p:nvPr/>
        </p:nvSpPr>
        <p:spPr>
          <a:xfrm>
            <a:off x="9094433" y="1129229"/>
            <a:ext cx="2716567" cy="125175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Product List</a:t>
            </a:r>
          </a:p>
        </p:txBody>
      </p:sp>
      <p:cxnSp>
        <p:nvCxnSpPr>
          <p:cNvPr id="7" name="Straight Arrow Connector 6"/>
          <p:cNvCxnSpPr/>
          <p:nvPr/>
        </p:nvCxnSpPr>
        <p:spPr>
          <a:xfrm>
            <a:off x="4473812" y="3151842"/>
            <a:ext cx="1916930" cy="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71565" y="4333211"/>
            <a:ext cx="3157808" cy="369332"/>
          </a:xfrm>
          <a:prstGeom prst="rect">
            <a:avLst/>
          </a:prstGeom>
          <a:noFill/>
        </p:spPr>
        <p:txBody>
          <a:bodyPr wrap="square" rtlCol="0">
            <a:spAutoFit/>
          </a:bodyPr>
          <a:lstStyle/>
          <a:p>
            <a:r>
              <a:rPr lang="en-US" dirty="0"/>
              <a:t>Computers were mostly desktops</a:t>
            </a:r>
          </a:p>
        </p:txBody>
      </p:sp>
      <p:sp>
        <p:nvSpPr>
          <p:cNvPr id="10" name="TextBox 9"/>
          <p:cNvSpPr txBox="1"/>
          <p:nvPr/>
        </p:nvSpPr>
        <p:spPr>
          <a:xfrm>
            <a:off x="4380014" y="3151842"/>
            <a:ext cx="2093241" cy="923330"/>
          </a:xfrm>
          <a:prstGeom prst="rect">
            <a:avLst/>
          </a:prstGeom>
          <a:noFill/>
        </p:spPr>
        <p:txBody>
          <a:bodyPr wrap="square" rtlCol="0">
            <a:spAutoFit/>
          </a:bodyPr>
          <a:lstStyle/>
          <a:p>
            <a:pPr algn="ctr"/>
            <a:r>
              <a:rPr lang="en-US" dirty="0"/>
              <a:t>Internet routing was </a:t>
            </a:r>
            <a:br>
              <a:rPr lang="en-US" dirty="0"/>
            </a:br>
            <a:r>
              <a:rPr lang="en-US" dirty="0"/>
              <a:t>pretty static, except</a:t>
            </a:r>
            <a:br>
              <a:rPr lang="en-US" dirty="0"/>
            </a:br>
            <a:r>
              <a:rPr lang="en-US" dirty="0"/>
              <a:t>for load balancing</a:t>
            </a:r>
          </a:p>
        </p:txBody>
      </p:sp>
      <p:sp>
        <p:nvSpPr>
          <p:cNvPr id="11" name="TextBox 10"/>
          <p:cNvSpPr txBox="1"/>
          <p:nvPr/>
        </p:nvSpPr>
        <p:spPr>
          <a:xfrm>
            <a:off x="5697589" y="3918655"/>
            <a:ext cx="3157808" cy="646331"/>
          </a:xfrm>
          <a:prstGeom prst="rect">
            <a:avLst/>
          </a:prstGeom>
          <a:noFill/>
        </p:spPr>
        <p:txBody>
          <a:bodyPr wrap="square" rtlCol="0">
            <a:spAutoFit/>
          </a:bodyPr>
          <a:lstStyle/>
          <a:p>
            <a:pPr algn="ctr"/>
            <a:r>
              <a:rPr lang="en-US" dirty="0"/>
              <a:t>Web Server </a:t>
            </a:r>
            <a:br>
              <a:rPr lang="en-US" dirty="0"/>
            </a:br>
            <a:r>
              <a:rPr lang="en-US" dirty="0"/>
              <a:t>built the page… in Seattle</a:t>
            </a:r>
          </a:p>
        </p:txBody>
      </p:sp>
      <p:sp>
        <p:nvSpPr>
          <p:cNvPr id="12" name="Flowchart: Magnetic Disk 11"/>
          <p:cNvSpPr/>
          <p:nvPr/>
        </p:nvSpPr>
        <p:spPr>
          <a:xfrm>
            <a:off x="9094433" y="2677130"/>
            <a:ext cx="2716567" cy="125175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Image Database</a:t>
            </a:r>
            <a:endParaRPr lang="en-US" b="1" dirty="0">
              <a:solidFill>
                <a:srgbClr val="C00000"/>
              </a:solidFill>
            </a:endParaRPr>
          </a:p>
        </p:txBody>
      </p:sp>
      <p:sp>
        <p:nvSpPr>
          <p:cNvPr id="13" name="Flowchart: Magnetic Disk 12"/>
          <p:cNvSpPr/>
          <p:nvPr/>
        </p:nvSpPr>
        <p:spPr>
          <a:xfrm>
            <a:off x="9084893" y="4333211"/>
            <a:ext cx="2716567" cy="1251752"/>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Billing and Account Info</a:t>
            </a:r>
          </a:p>
        </p:txBody>
      </p:sp>
      <p:sp>
        <p:nvSpPr>
          <p:cNvPr id="14" name="TextBox 13"/>
          <p:cNvSpPr txBox="1"/>
          <p:nvPr/>
        </p:nvSpPr>
        <p:spPr>
          <a:xfrm>
            <a:off x="8873812" y="5640902"/>
            <a:ext cx="3157808" cy="646331"/>
          </a:xfrm>
          <a:prstGeom prst="rect">
            <a:avLst/>
          </a:prstGeom>
          <a:noFill/>
        </p:spPr>
        <p:txBody>
          <a:bodyPr wrap="square" rtlCol="0">
            <a:spAutoFit/>
          </a:bodyPr>
          <a:lstStyle/>
          <a:p>
            <a:pPr algn="ctr"/>
            <a:r>
              <a:rPr lang="en-US" dirty="0"/>
              <a:t>Databases held the real </a:t>
            </a:r>
            <a:br>
              <a:rPr lang="en-US" dirty="0"/>
            </a:br>
            <a:r>
              <a:rPr lang="en-US" dirty="0"/>
              <a:t>product inventory</a:t>
            </a:r>
          </a:p>
        </p:txBody>
      </p:sp>
      <p:pic>
        <p:nvPicPr>
          <p:cNvPr id="15" name="Picture 14"/>
          <p:cNvPicPr>
            <a:picLocks noChangeAspect="1"/>
          </p:cNvPicPr>
          <p:nvPr/>
        </p:nvPicPr>
        <p:blipFill>
          <a:blip r:embed="rId3"/>
          <a:stretch>
            <a:fillRect/>
          </a:stretch>
        </p:blipFill>
        <p:spPr>
          <a:xfrm>
            <a:off x="6484539" y="1619226"/>
            <a:ext cx="1583908" cy="2309656"/>
          </a:xfrm>
          <a:prstGeom prst="rect">
            <a:avLst/>
          </a:prstGeom>
        </p:spPr>
      </p:pic>
      <p:cxnSp>
        <p:nvCxnSpPr>
          <p:cNvPr id="16" name="Straight Arrow Connector 15"/>
          <p:cNvCxnSpPr/>
          <p:nvPr/>
        </p:nvCxnSpPr>
        <p:spPr>
          <a:xfrm flipV="1">
            <a:off x="8068447" y="1818900"/>
            <a:ext cx="898000" cy="94132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2"/>
          </p:cNvCxnSpPr>
          <p:nvPr/>
        </p:nvCxnSpPr>
        <p:spPr>
          <a:xfrm>
            <a:off x="8102636" y="2755170"/>
            <a:ext cx="991797" cy="54783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079730" y="2851645"/>
            <a:ext cx="920906" cy="201132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Slide Number Placeholder 25"/>
          <p:cNvSpPr>
            <a:spLocks noGrp="1"/>
          </p:cNvSpPr>
          <p:nvPr>
            <p:ph type="sldNum" sz="quarter" idx="12"/>
          </p:nvPr>
        </p:nvSpPr>
        <p:spPr/>
        <p:txBody>
          <a:bodyPr/>
          <a:lstStyle/>
          <a:p>
            <a:fld id="{3C974458-8A97-4835-BF79-1FB6D7856C21}" type="slidenum">
              <a:rPr lang="en-US" smtClean="0"/>
              <a:t>5</a:t>
            </a:fld>
            <a:endParaRPr lang="en-US"/>
          </a:p>
        </p:txBody>
      </p:sp>
      <p:pic>
        <p:nvPicPr>
          <p:cNvPr id="3" name="Picture 2"/>
          <p:cNvPicPr>
            <a:picLocks noChangeAspect="1"/>
          </p:cNvPicPr>
          <p:nvPr/>
        </p:nvPicPr>
        <p:blipFill>
          <a:blip r:embed="rId4"/>
          <a:stretch>
            <a:fillRect/>
          </a:stretch>
        </p:blipFill>
        <p:spPr>
          <a:xfrm>
            <a:off x="971565" y="1981554"/>
            <a:ext cx="3115019" cy="2338341"/>
          </a:xfrm>
          <a:prstGeom prst="rect">
            <a:avLst/>
          </a:prstGeom>
        </p:spPr>
      </p:pic>
    </p:spTree>
    <p:extLst>
      <p:ext uri="{BB962C8B-B14F-4D97-AF65-F5344CB8AC3E}">
        <p14:creationId xmlns:p14="http://schemas.microsoft.com/office/powerpoint/2010/main" val="3987086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Approach (2008)</a:t>
            </a:r>
          </a:p>
        </p:txBody>
      </p:sp>
      <p:sp>
        <p:nvSpPr>
          <p:cNvPr id="4" name="Flowchart: Magnetic Disk 3"/>
          <p:cNvSpPr/>
          <p:nvPr/>
        </p:nvSpPr>
        <p:spPr>
          <a:xfrm>
            <a:off x="9094433" y="1129229"/>
            <a:ext cx="2716567" cy="125175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Product List</a:t>
            </a:r>
          </a:p>
        </p:txBody>
      </p:sp>
      <p:sp>
        <p:nvSpPr>
          <p:cNvPr id="9" name="TextBox 8"/>
          <p:cNvSpPr txBox="1"/>
          <p:nvPr/>
        </p:nvSpPr>
        <p:spPr>
          <a:xfrm>
            <a:off x="171465" y="3559550"/>
            <a:ext cx="3157808" cy="646331"/>
          </a:xfrm>
          <a:prstGeom prst="rect">
            <a:avLst/>
          </a:prstGeom>
          <a:noFill/>
        </p:spPr>
        <p:txBody>
          <a:bodyPr wrap="square" rtlCol="0">
            <a:spAutoFit/>
          </a:bodyPr>
          <a:lstStyle/>
          <a:p>
            <a:pPr algn="ctr"/>
            <a:r>
              <a:rPr lang="en-US" dirty="0"/>
              <a:t>Computers became lightweight, yet faster</a:t>
            </a:r>
          </a:p>
        </p:txBody>
      </p:sp>
      <p:sp>
        <p:nvSpPr>
          <p:cNvPr id="12" name="Flowchart: Magnetic Disk 11"/>
          <p:cNvSpPr/>
          <p:nvPr/>
        </p:nvSpPr>
        <p:spPr>
          <a:xfrm>
            <a:off x="9094433" y="2677130"/>
            <a:ext cx="2716567" cy="125175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Image Database</a:t>
            </a:r>
            <a:endParaRPr lang="en-US" b="1" dirty="0">
              <a:solidFill>
                <a:srgbClr val="C00000"/>
              </a:solidFill>
            </a:endParaRPr>
          </a:p>
        </p:txBody>
      </p:sp>
      <p:sp>
        <p:nvSpPr>
          <p:cNvPr id="13" name="Flowchart: Magnetic Disk 12"/>
          <p:cNvSpPr/>
          <p:nvPr/>
        </p:nvSpPr>
        <p:spPr>
          <a:xfrm>
            <a:off x="9084893" y="4333211"/>
            <a:ext cx="2716567" cy="1251752"/>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Billing and Account Info</a:t>
            </a:r>
          </a:p>
        </p:txBody>
      </p:sp>
      <p:sp>
        <p:nvSpPr>
          <p:cNvPr id="14" name="TextBox 13"/>
          <p:cNvSpPr txBox="1"/>
          <p:nvPr/>
        </p:nvSpPr>
        <p:spPr>
          <a:xfrm>
            <a:off x="8873812" y="5640902"/>
            <a:ext cx="3157808" cy="646331"/>
          </a:xfrm>
          <a:prstGeom prst="rect">
            <a:avLst/>
          </a:prstGeom>
          <a:noFill/>
        </p:spPr>
        <p:txBody>
          <a:bodyPr wrap="square" rtlCol="0">
            <a:spAutoFit/>
          </a:bodyPr>
          <a:lstStyle/>
          <a:p>
            <a:pPr algn="ctr"/>
            <a:r>
              <a:rPr lang="en-US" dirty="0"/>
              <a:t>Databases held the real </a:t>
            </a:r>
            <a:br>
              <a:rPr lang="en-US" dirty="0"/>
            </a:br>
            <a:r>
              <a:rPr lang="en-US" dirty="0"/>
              <a:t>product inventory</a:t>
            </a:r>
          </a:p>
        </p:txBody>
      </p:sp>
      <p:cxnSp>
        <p:nvCxnSpPr>
          <p:cNvPr id="16" name="Straight Arrow Connector 15"/>
          <p:cNvCxnSpPr/>
          <p:nvPr/>
        </p:nvCxnSpPr>
        <p:spPr>
          <a:xfrm flipV="1">
            <a:off x="8068447" y="1818900"/>
            <a:ext cx="898000" cy="94132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2"/>
          </p:cNvCxnSpPr>
          <p:nvPr/>
        </p:nvCxnSpPr>
        <p:spPr>
          <a:xfrm>
            <a:off x="8102636" y="2755170"/>
            <a:ext cx="991797" cy="54783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079730" y="2851645"/>
            <a:ext cx="920906" cy="201132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Slide Number Placeholder 25"/>
          <p:cNvSpPr>
            <a:spLocks noGrp="1"/>
          </p:cNvSpPr>
          <p:nvPr>
            <p:ph type="sldNum" sz="quarter" idx="12"/>
          </p:nvPr>
        </p:nvSpPr>
        <p:spPr/>
        <p:txBody>
          <a:bodyPr/>
          <a:lstStyle/>
          <a:p>
            <a:fld id="{3C974458-8A97-4835-BF79-1FB6D7856C21}" type="slidenum">
              <a:rPr lang="en-US" smtClean="0"/>
              <a:t>6</a:t>
            </a:fld>
            <a:endParaRPr lang="en-US"/>
          </a:p>
        </p:txBody>
      </p:sp>
      <p:pic>
        <p:nvPicPr>
          <p:cNvPr id="19" name="Picture 18"/>
          <p:cNvPicPr>
            <a:picLocks noChangeAspect="1"/>
          </p:cNvPicPr>
          <p:nvPr/>
        </p:nvPicPr>
        <p:blipFill>
          <a:blip r:embed="rId3"/>
          <a:stretch>
            <a:fillRect/>
          </a:stretch>
        </p:blipFill>
        <p:spPr>
          <a:xfrm>
            <a:off x="509125" y="2203702"/>
            <a:ext cx="2052526" cy="1334142"/>
          </a:xfrm>
          <a:prstGeom prst="rect">
            <a:avLst/>
          </a:prstGeom>
        </p:spPr>
      </p:pic>
      <p:sp>
        <p:nvSpPr>
          <p:cNvPr id="21" name="TextBox 20"/>
          <p:cNvSpPr txBox="1"/>
          <p:nvPr/>
        </p:nvSpPr>
        <p:spPr>
          <a:xfrm rot="20838728">
            <a:off x="2420712" y="2154808"/>
            <a:ext cx="2876745" cy="646331"/>
          </a:xfrm>
          <a:prstGeom prst="rect">
            <a:avLst/>
          </a:prstGeom>
          <a:noFill/>
        </p:spPr>
        <p:txBody>
          <a:bodyPr wrap="square" rtlCol="0">
            <a:spAutoFit/>
          </a:bodyPr>
          <a:lstStyle/>
          <a:p>
            <a:pPr algn="ctr"/>
            <a:r>
              <a:rPr lang="en-US" dirty="0"/>
              <a:t>Routed to nearest</a:t>
            </a:r>
            <a:br>
              <a:rPr lang="en-US" dirty="0"/>
            </a:br>
            <a:r>
              <a:rPr lang="en-US" dirty="0"/>
              <a:t>datacenter, one of many</a:t>
            </a:r>
          </a:p>
        </p:txBody>
      </p:sp>
      <p:cxnSp>
        <p:nvCxnSpPr>
          <p:cNvPr id="22" name="Straight Arrow Connector 21"/>
          <p:cNvCxnSpPr>
            <a:endCxn id="23" idx="1"/>
          </p:cNvCxnSpPr>
          <p:nvPr/>
        </p:nvCxnSpPr>
        <p:spPr>
          <a:xfrm flipV="1">
            <a:off x="2669906" y="2599037"/>
            <a:ext cx="2626878" cy="63653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138A81C9-4884-4AFC-88A6-EADD0C0C0EB4}"/>
              </a:ext>
            </a:extLst>
          </p:cNvPr>
          <p:cNvPicPr>
            <a:picLocks noChangeAspect="1"/>
          </p:cNvPicPr>
          <p:nvPr/>
        </p:nvPicPr>
        <p:blipFill>
          <a:blip r:embed="rId4"/>
          <a:stretch>
            <a:fillRect/>
          </a:stretch>
        </p:blipFill>
        <p:spPr>
          <a:xfrm>
            <a:off x="5296784" y="1850936"/>
            <a:ext cx="2663408" cy="1496201"/>
          </a:xfrm>
          <a:prstGeom prst="rect">
            <a:avLst/>
          </a:prstGeom>
        </p:spPr>
      </p:pic>
      <p:sp>
        <p:nvSpPr>
          <p:cNvPr id="27" name="TextBox 26"/>
          <p:cNvSpPr txBox="1"/>
          <p:nvPr/>
        </p:nvSpPr>
        <p:spPr>
          <a:xfrm>
            <a:off x="5049584" y="3408299"/>
            <a:ext cx="3157808" cy="646331"/>
          </a:xfrm>
          <a:prstGeom prst="rect">
            <a:avLst/>
          </a:prstGeom>
          <a:noFill/>
        </p:spPr>
        <p:txBody>
          <a:bodyPr wrap="square" rtlCol="0">
            <a:spAutoFit/>
          </a:bodyPr>
          <a:lstStyle/>
          <a:p>
            <a:pPr algn="ctr"/>
            <a:r>
              <a:rPr lang="en-US" dirty="0"/>
              <a:t>Web Server built the page… ten miles from the users</a:t>
            </a:r>
          </a:p>
        </p:txBody>
      </p:sp>
    </p:spTree>
    <p:extLst>
      <p:ext uri="{BB962C8B-B14F-4D97-AF65-F5344CB8AC3E}">
        <p14:creationId xmlns:p14="http://schemas.microsoft.com/office/powerpoint/2010/main" val="3127669862"/>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Approach (2008)</a:t>
            </a:r>
          </a:p>
        </p:txBody>
      </p:sp>
      <p:sp>
        <p:nvSpPr>
          <p:cNvPr id="4" name="Flowchart: Magnetic Disk 3"/>
          <p:cNvSpPr/>
          <p:nvPr/>
        </p:nvSpPr>
        <p:spPr>
          <a:xfrm>
            <a:off x="9094433" y="1129229"/>
            <a:ext cx="2716567" cy="125175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Product List</a:t>
            </a:r>
          </a:p>
        </p:txBody>
      </p:sp>
      <p:sp>
        <p:nvSpPr>
          <p:cNvPr id="9" name="TextBox 8"/>
          <p:cNvSpPr txBox="1"/>
          <p:nvPr/>
        </p:nvSpPr>
        <p:spPr>
          <a:xfrm>
            <a:off x="171465" y="3559550"/>
            <a:ext cx="3157808" cy="646331"/>
          </a:xfrm>
          <a:prstGeom prst="rect">
            <a:avLst/>
          </a:prstGeom>
          <a:noFill/>
        </p:spPr>
        <p:txBody>
          <a:bodyPr wrap="square" rtlCol="0">
            <a:spAutoFit/>
          </a:bodyPr>
          <a:lstStyle/>
          <a:p>
            <a:pPr algn="ctr"/>
            <a:r>
              <a:rPr lang="en-US" dirty="0"/>
              <a:t>Computers became lightweight, yet faster</a:t>
            </a:r>
          </a:p>
        </p:txBody>
      </p:sp>
      <p:sp>
        <p:nvSpPr>
          <p:cNvPr id="12" name="Flowchart: Magnetic Disk 11"/>
          <p:cNvSpPr/>
          <p:nvPr/>
        </p:nvSpPr>
        <p:spPr>
          <a:xfrm>
            <a:off x="9094433" y="2677130"/>
            <a:ext cx="2716567" cy="125175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Image Database</a:t>
            </a:r>
            <a:endParaRPr lang="en-US" b="1" dirty="0">
              <a:solidFill>
                <a:srgbClr val="C00000"/>
              </a:solidFill>
            </a:endParaRPr>
          </a:p>
        </p:txBody>
      </p:sp>
      <p:sp>
        <p:nvSpPr>
          <p:cNvPr id="13" name="Flowchart: Magnetic Disk 12"/>
          <p:cNvSpPr/>
          <p:nvPr/>
        </p:nvSpPr>
        <p:spPr>
          <a:xfrm>
            <a:off x="9084893" y="4333211"/>
            <a:ext cx="2716567" cy="1251752"/>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Billing and Account Info</a:t>
            </a:r>
          </a:p>
        </p:txBody>
      </p:sp>
      <p:sp>
        <p:nvSpPr>
          <p:cNvPr id="14" name="TextBox 13"/>
          <p:cNvSpPr txBox="1"/>
          <p:nvPr/>
        </p:nvSpPr>
        <p:spPr>
          <a:xfrm>
            <a:off x="8873812" y="5640902"/>
            <a:ext cx="3157808" cy="646331"/>
          </a:xfrm>
          <a:prstGeom prst="rect">
            <a:avLst/>
          </a:prstGeom>
          <a:noFill/>
        </p:spPr>
        <p:txBody>
          <a:bodyPr wrap="square" rtlCol="0">
            <a:spAutoFit/>
          </a:bodyPr>
          <a:lstStyle/>
          <a:p>
            <a:pPr algn="ctr"/>
            <a:r>
              <a:rPr lang="en-US" dirty="0"/>
              <a:t>Databases held the real </a:t>
            </a:r>
            <a:br>
              <a:rPr lang="en-US" dirty="0"/>
            </a:br>
            <a:r>
              <a:rPr lang="en-US" dirty="0"/>
              <a:t>product inventory</a:t>
            </a:r>
          </a:p>
        </p:txBody>
      </p:sp>
      <p:cxnSp>
        <p:nvCxnSpPr>
          <p:cNvPr id="16" name="Straight Arrow Connector 15"/>
          <p:cNvCxnSpPr/>
          <p:nvPr/>
        </p:nvCxnSpPr>
        <p:spPr>
          <a:xfrm flipV="1">
            <a:off x="8068447" y="1818900"/>
            <a:ext cx="898000" cy="94132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2"/>
          </p:cNvCxnSpPr>
          <p:nvPr/>
        </p:nvCxnSpPr>
        <p:spPr>
          <a:xfrm>
            <a:off x="8102636" y="2755170"/>
            <a:ext cx="991797" cy="54783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079730" y="2851645"/>
            <a:ext cx="920906" cy="201132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Slide Number Placeholder 25"/>
          <p:cNvSpPr>
            <a:spLocks noGrp="1"/>
          </p:cNvSpPr>
          <p:nvPr>
            <p:ph type="sldNum" sz="quarter" idx="12"/>
          </p:nvPr>
        </p:nvSpPr>
        <p:spPr/>
        <p:txBody>
          <a:bodyPr/>
          <a:lstStyle/>
          <a:p>
            <a:fld id="{3C974458-8A97-4835-BF79-1FB6D7856C21}" type="slidenum">
              <a:rPr lang="en-US" smtClean="0"/>
              <a:t>7</a:t>
            </a:fld>
            <a:endParaRPr lang="en-US"/>
          </a:p>
        </p:txBody>
      </p:sp>
      <p:pic>
        <p:nvPicPr>
          <p:cNvPr id="19" name="Picture 18"/>
          <p:cNvPicPr>
            <a:picLocks noChangeAspect="1"/>
          </p:cNvPicPr>
          <p:nvPr/>
        </p:nvPicPr>
        <p:blipFill>
          <a:blip r:embed="rId3"/>
          <a:stretch>
            <a:fillRect/>
          </a:stretch>
        </p:blipFill>
        <p:spPr>
          <a:xfrm>
            <a:off x="509125" y="2203702"/>
            <a:ext cx="2052526" cy="1334142"/>
          </a:xfrm>
          <a:prstGeom prst="rect">
            <a:avLst/>
          </a:prstGeom>
        </p:spPr>
      </p:pic>
      <p:sp>
        <p:nvSpPr>
          <p:cNvPr id="21" name="TextBox 20"/>
          <p:cNvSpPr txBox="1"/>
          <p:nvPr/>
        </p:nvSpPr>
        <p:spPr>
          <a:xfrm rot="20838728">
            <a:off x="2420712" y="2154808"/>
            <a:ext cx="2876745" cy="646331"/>
          </a:xfrm>
          <a:prstGeom prst="rect">
            <a:avLst/>
          </a:prstGeom>
          <a:noFill/>
        </p:spPr>
        <p:txBody>
          <a:bodyPr wrap="square" rtlCol="0">
            <a:spAutoFit/>
          </a:bodyPr>
          <a:lstStyle/>
          <a:p>
            <a:pPr algn="ctr"/>
            <a:r>
              <a:rPr lang="en-US" dirty="0"/>
              <a:t>Routed to nearest</a:t>
            </a:r>
            <a:br>
              <a:rPr lang="en-US" dirty="0"/>
            </a:br>
            <a:r>
              <a:rPr lang="en-US" dirty="0"/>
              <a:t>datacenter, one of many</a:t>
            </a:r>
          </a:p>
        </p:txBody>
      </p:sp>
      <p:cxnSp>
        <p:nvCxnSpPr>
          <p:cNvPr id="22" name="Straight Arrow Connector 21"/>
          <p:cNvCxnSpPr>
            <a:endCxn id="23" idx="1"/>
          </p:cNvCxnSpPr>
          <p:nvPr/>
        </p:nvCxnSpPr>
        <p:spPr>
          <a:xfrm flipV="1">
            <a:off x="2669906" y="2599037"/>
            <a:ext cx="2626878" cy="63653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138A81C9-4884-4AFC-88A6-EADD0C0C0EB4}"/>
              </a:ext>
            </a:extLst>
          </p:cNvPr>
          <p:cNvPicPr>
            <a:picLocks noChangeAspect="1"/>
          </p:cNvPicPr>
          <p:nvPr/>
        </p:nvPicPr>
        <p:blipFill>
          <a:blip r:embed="rId4"/>
          <a:stretch>
            <a:fillRect/>
          </a:stretch>
        </p:blipFill>
        <p:spPr>
          <a:xfrm>
            <a:off x="5296784" y="1850936"/>
            <a:ext cx="2663408" cy="1496201"/>
          </a:xfrm>
          <a:prstGeom prst="rect">
            <a:avLst/>
          </a:prstGeom>
        </p:spPr>
      </p:pic>
      <p:sp>
        <p:nvSpPr>
          <p:cNvPr id="27" name="TextBox 26"/>
          <p:cNvSpPr txBox="1"/>
          <p:nvPr/>
        </p:nvSpPr>
        <p:spPr>
          <a:xfrm>
            <a:off x="5049584" y="3408299"/>
            <a:ext cx="3157808" cy="646331"/>
          </a:xfrm>
          <a:prstGeom prst="rect">
            <a:avLst/>
          </a:prstGeom>
          <a:noFill/>
        </p:spPr>
        <p:txBody>
          <a:bodyPr wrap="square" rtlCol="0">
            <a:spAutoFit/>
          </a:bodyPr>
          <a:lstStyle/>
          <a:p>
            <a:pPr algn="ctr"/>
            <a:r>
              <a:rPr lang="en-US" dirty="0"/>
              <a:t>Web Server built the page… ten miles from the users</a:t>
            </a:r>
          </a:p>
        </p:txBody>
      </p:sp>
      <p:pic>
        <p:nvPicPr>
          <p:cNvPr id="24" name="Picture 23"/>
          <p:cNvPicPr>
            <a:picLocks noChangeAspect="1"/>
          </p:cNvPicPr>
          <p:nvPr/>
        </p:nvPicPr>
        <p:blipFill rotWithShape="1">
          <a:blip r:embed="rId5"/>
          <a:srcRect l="42924" r="16095"/>
          <a:stretch/>
        </p:blipFill>
        <p:spPr>
          <a:xfrm>
            <a:off x="877048" y="4386643"/>
            <a:ext cx="1643432" cy="2115307"/>
          </a:xfrm>
          <a:prstGeom prst="rect">
            <a:avLst/>
          </a:prstGeom>
        </p:spPr>
      </p:pic>
      <p:sp>
        <p:nvSpPr>
          <p:cNvPr id="28" name="TextBox 27"/>
          <p:cNvSpPr txBox="1"/>
          <p:nvPr/>
        </p:nvSpPr>
        <p:spPr>
          <a:xfrm>
            <a:off x="386015" y="6501950"/>
            <a:ext cx="3157808" cy="369332"/>
          </a:xfrm>
          <a:prstGeom prst="rect">
            <a:avLst/>
          </a:prstGeom>
          <a:noFill/>
        </p:spPr>
        <p:txBody>
          <a:bodyPr wrap="square" rtlCol="0">
            <a:spAutoFit/>
          </a:bodyPr>
          <a:lstStyle/>
          <a:p>
            <a:r>
              <a:rPr lang="en-US" dirty="0"/>
              <a:t>More and more mobile apps</a:t>
            </a:r>
          </a:p>
        </p:txBody>
      </p:sp>
      <p:pic>
        <p:nvPicPr>
          <p:cNvPr id="29" name="Picture 28">
            <a:extLst>
              <a:ext uri="{FF2B5EF4-FFF2-40B4-BE49-F238E27FC236}">
                <a16:creationId xmlns:a16="http://schemas.microsoft.com/office/drawing/2014/main" id="{138A81C9-4884-4AFC-88A6-EADD0C0C0EB4}"/>
              </a:ext>
            </a:extLst>
          </p:cNvPr>
          <p:cNvPicPr>
            <a:picLocks noChangeAspect="1"/>
          </p:cNvPicPr>
          <p:nvPr/>
        </p:nvPicPr>
        <p:blipFill>
          <a:blip r:embed="rId4">
            <a:duotone>
              <a:schemeClr val="bg2">
                <a:shade val="45000"/>
                <a:satMod val="135000"/>
              </a:schemeClr>
              <a:prstClr val="white"/>
            </a:duotone>
          </a:blip>
          <a:stretch>
            <a:fillRect/>
          </a:stretch>
        </p:blipFill>
        <p:spPr>
          <a:xfrm>
            <a:off x="5029066" y="4696197"/>
            <a:ext cx="2693162" cy="1496201"/>
          </a:xfrm>
          <a:prstGeom prst="rect">
            <a:avLst/>
          </a:prstGeom>
        </p:spPr>
      </p:pic>
      <p:cxnSp>
        <p:nvCxnSpPr>
          <p:cNvPr id="30" name="Straight Arrow Connector 29"/>
          <p:cNvCxnSpPr>
            <a:endCxn id="29" idx="1"/>
          </p:cNvCxnSpPr>
          <p:nvPr/>
        </p:nvCxnSpPr>
        <p:spPr>
          <a:xfrm flipV="1">
            <a:off x="2573131" y="5444298"/>
            <a:ext cx="2455935" cy="75187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711160" y="3409559"/>
            <a:ext cx="2297200" cy="1984906"/>
          </a:xfrm>
          <a:prstGeom prst="straightConnector1">
            <a:avLst/>
          </a:prstGeom>
          <a:ln w="38100">
            <a:solidFill>
              <a:schemeClr val="accent1">
                <a:lumMod val="60000"/>
                <a:lumOff val="4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2512438">
            <a:off x="2457968" y="3892458"/>
            <a:ext cx="2876745" cy="369332"/>
          </a:xfrm>
          <a:prstGeom prst="rect">
            <a:avLst/>
          </a:prstGeom>
          <a:noFill/>
        </p:spPr>
        <p:txBody>
          <a:bodyPr wrap="square" rtlCol="0">
            <a:spAutoFit/>
          </a:bodyPr>
          <a:lstStyle/>
          <a:p>
            <a:pPr algn="ctr"/>
            <a:r>
              <a:rPr lang="en-US" dirty="0"/>
              <a:t>Backup routing options</a:t>
            </a:r>
          </a:p>
        </p:txBody>
      </p:sp>
    </p:spTree>
    <p:extLst>
      <p:ext uri="{BB962C8B-B14F-4D97-AF65-F5344CB8AC3E}">
        <p14:creationId xmlns:p14="http://schemas.microsoft.com/office/powerpoint/2010/main" val="1577653497"/>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Approach (2008)</a:t>
            </a:r>
          </a:p>
        </p:txBody>
      </p:sp>
      <p:pic>
        <p:nvPicPr>
          <p:cNvPr id="5" name="Picture 4"/>
          <p:cNvPicPr>
            <a:picLocks noChangeAspect="1"/>
          </p:cNvPicPr>
          <p:nvPr/>
        </p:nvPicPr>
        <p:blipFill>
          <a:blip r:embed="rId3"/>
          <a:stretch>
            <a:fillRect/>
          </a:stretch>
        </p:blipFill>
        <p:spPr>
          <a:xfrm>
            <a:off x="509125" y="2203702"/>
            <a:ext cx="2052526" cy="1334142"/>
          </a:xfrm>
          <a:prstGeom prst="rect">
            <a:avLst/>
          </a:prstGeom>
        </p:spPr>
      </p:pic>
      <p:sp>
        <p:nvSpPr>
          <p:cNvPr id="9" name="TextBox 8"/>
          <p:cNvSpPr txBox="1"/>
          <p:nvPr/>
        </p:nvSpPr>
        <p:spPr>
          <a:xfrm>
            <a:off x="84563" y="3613507"/>
            <a:ext cx="2830556" cy="646331"/>
          </a:xfrm>
          <a:prstGeom prst="rect">
            <a:avLst/>
          </a:prstGeom>
          <a:noFill/>
        </p:spPr>
        <p:txBody>
          <a:bodyPr wrap="square" rtlCol="0">
            <a:spAutoFit/>
          </a:bodyPr>
          <a:lstStyle/>
          <a:p>
            <a:pPr algn="ctr"/>
            <a:r>
              <a:rPr lang="en-US" dirty="0"/>
              <a:t>Desktops with</a:t>
            </a:r>
            <a:br>
              <a:rPr lang="en-US" dirty="0"/>
            </a:br>
            <a:r>
              <a:rPr lang="en-US" dirty="0"/>
              <a:t>snappier response</a:t>
            </a:r>
          </a:p>
        </p:txBody>
      </p:sp>
      <p:pic>
        <p:nvPicPr>
          <p:cNvPr id="17" name="Picture 16"/>
          <p:cNvPicPr>
            <a:picLocks noChangeAspect="1"/>
          </p:cNvPicPr>
          <p:nvPr/>
        </p:nvPicPr>
        <p:blipFill rotWithShape="1">
          <a:blip r:embed="rId4"/>
          <a:srcRect l="42924" r="16095"/>
          <a:stretch/>
        </p:blipFill>
        <p:spPr>
          <a:xfrm>
            <a:off x="877048" y="4386643"/>
            <a:ext cx="1643432" cy="2115307"/>
          </a:xfrm>
          <a:prstGeom prst="rect">
            <a:avLst/>
          </a:prstGeom>
        </p:spPr>
      </p:pic>
      <p:sp>
        <p:nvSpPr>
          <p:cNvPr id="19" name="TextBox 18"/>
          <p:cNvSpPr txBox="1"/>
          <p:nvPr/>
        </p:nvSpPr>
        <p:spPr>
          <a:xfrm>
            <a:off x="386015" y="6501950"/>
            <a:ext cx="3157808" cy="369332"/>
          </a:xfrm>
          <a:prstGeom prst="rect">
            <a:avLst/>
          </a:prstGeom>
          <a:noFill/>
        </p:spPr>
        <p:txBody>
          <a:bodyPr wrap="square" rtlCol="0">
            <a:spAutoFit/>
          </a:bodyPr>
          <a:lstStyle/>
          <a:p>
            <a:r>
              <a:rPr lang="en-US" dirty="0"/>
              <a:t>More and more mobile apps</a:t>
            </a:r>
          </a:p>
        </p:txBody>
      </p:sp>
      <p:sp>
        <p:nvSpPr>
          <p:cNvPr id="21" name="TextBox 20"/>
          <p:cNvSpPr txBox="1"/>
          <p:nvPr/>
        </p:nvSpPr>
        <p:spPr>
          <a:xfrm rot="20018047">
            <a:off x="1958813" y="2344428"/>
            <a:ext cx="2876745" cy="646331"/>
          </a:xfrm>
          <a:prstGeom prst="rect">
            <a:avLst/>
          </a:prstGeom>
          <a:noFill/>
        </p:spPr>
        <p:txBody>
          <a:bodyPr wrap="square" rtlCol="0">
            <a:spAutoFit/>
          </a:bodyPr>
          <a:lstStyle/>
          <a:p>
            <a:pPr algn="ctr"/>
            <a:r>
              <a:rPr lang="en-US" dirty="0"/>
              <a:t>Routed to nearest</a:t>
            </a:r>
            <a:br>
              <a:rPr lang="en-US" dirty="0"/>
            </a:br>
            <a:r>
              <a:rPr lang="en-US" dirty="0"/>
              <a:t>datacenter, one of many</a:t>
            </a:r>
          </a:p>
        </p:txBody>
      </p:sp>
      <p:cxnSp>
        <p:nvCxnSpPr>
          <p:cNvPr id="22" name="Straight Arrow Connector 21"/>
          <p:cNvCxnSpPr/>
          <p:nvPr/>
        </p:nvCxnSpPr>
        <p:spPr>
          <a:xfrm flipV="1">
            <a:off x="2670334" y="2449064"/>
            <a:ext cx="1941384" cy="95901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138A81C9-4884-4AFC-88A6-EADD0C0C0EB4}"/>
              </a:ext>
            </a:extLst>
          </p:cNvPr>
          <p:cNvPicPr>
            <a:picLocks noChangeAspect="1"/>
          </p:cNvPicPr>
          <p:nvPr/>
        </p:nvPicPr>
        <p:blipFill>
          <a:blip r:embed="rId5"/>
          <a:stretch>
            <a:fillRect/>
          </a:stretch>
        </p:blipFill>
        <p:spPr>
          <a:xfrm>
            <a:off x="4588209" y="1546819"/>
            <a:ext cx="2693162" cy="1496201"/>
          </a:xfrm>
          <a:prstGeom prst="rect">
            <a:avLst/>
          </a:prstGeom>
        </p:spPr>
      </p:pic>
      <p:sp>
        <p:nvSpPr>
          <p:cNvPr id="25" name="Flowchart: Magnetic Disk 24"/>
          <p:cNvSpPr/>
          <p:nvPr/>
        </p:nvSpPr>
        <p:spPr>
          <a:xfrm>
            <a:off x="8247355" y="1883498"/>
            <a:ext cx="914400" cy="612648"/>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gnetic Disk 27"/>
          <p:cNvSpPr/>
          <p:nvPr/>
        </p:nvSpPr>
        <p:spPr>
          <a:xfrm>
            <a:off x="8114930" y="2123278"/>
            <a:ext cx="914400" cy="612648"/>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10112406" y="1913075"/>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9039315" y="2189822"/>
            <a:ext cx="914400" cy="61264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11150353" y="1695592"/>
            <a:ext cx="914400" cy="612648"/>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gnetic Disk 32"/>
          <p:cNvSpPr/>
          <p:nvPr/>
        </p:nvSpPr>
        <p:spPr>
          <a:xfrm>
            <a:off x="7921840" y="2346088"/>
            <a:ext cx="914400" cy="612648"/>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gnetic Disk 33"/>
          <p:cNvSpPr/>
          <p:nvPr/>
        </p:nvSpPr>
        <p:spPr>
          <a:xfrm>
            <a:off x="7790155" y="2525762"/>
            <a:ext cx="914400" cy="612648"/>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agnetic Disk 34"/>
          <p:cNvSpPr/>
          <p:nvPr/>
        </p:nvSpPr>
        <p:spPr>
          <a:xfrm>
            <a:off x="8853624" y="2498615"/>
            <a:ext cx="914400" cy="61264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gnetic Disk 35"/>
          <p:cNvSpPr/>
          <p:nvPr/>
        </p:nvSpPr>
        <p:spPr>
          <a:xfrm>
            <a:off x="10016603" y="22066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gnetic Disk 36"/>
          <p:cNvSpPr/>
          <p:nvPr/>
        </p:nvSpPr>
        <p:spPr>
          <a:xfrm>
            <a:off x="9891204" y="2492307"/>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gnetic Disk 37"/>
          <p:cNvSpPr/>
          <p:nvPr/>
        </p:nvSpPr>
        <p:spPr>
          <a:xfrm>
            <a:off x="11089694" y="1936500"/>
            <a:ext cx="914400" cy="612648"/>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gnetic Disk 38"/>
          <p:cNvSpPr/>
          <p:nvPr/>
        </p:nvSpPr>
        <p:spPr>
          <a:xfrm>
            <a:off x="11017928" y="2223014"/>
            <a:ext cx="914400" cy="612648"/>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gnetic Disk 39"/>
          <p:cNvSpPr/>
          <p:nvPr/>
        </p:nvSpPr>
        <p:spPr>
          <a:xfrm>
            <a:off x="10967254" y="2509528"/>
            <a:ext cx="914400" cy="612648"/>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lide Number Placeholder 42"/>
          <p:cNvSpPr>
            <a:spLocks noGrp="1"/>
          </p:cNvSpPr>
          <p:nvPr>
            <p:ph type="sldNum" sz="quarter" idx="12"/>
          </p:nvPr>
        </p:nvSpPr>
        <p:spPr/>
        <p:txBody>
          <a:bodyPr/>
          <a:lstStyle/>
          <a:p>
            <a:fld id="{3C974458-8A97-4835-BF79-1FB6D7856C21}" type="slidenum">
              <a:rPr lang="en-US" smtClean="0"/>
              <a:t>8</a:t>
            </a:fld>
            <a:endParaRPr lang="en-US"/>
          </a:p>
        </p:txBody>
      </p:sp>
      <p:sp>
        <p:nvSpPr>
          <p:cNvPr id="3" name="Arrow: Left-Right 2">
            <a:extLst>
              <a:ext uri="{FF2B5EF4-FFF2-40B4-BE49-F238E27FC236}">
                <a16:creationId xmlns:a16="http://schemas.microsoft.com/office/drawing/2014/main" id="{A2B5DD14-1086-42C6-9AB4-2A5B4D8AA5EB}"/>
              </a:ext>
            </a:extLst>
          </p:cNvPr>
          <p:cNvSpPr/>
          <p:nvPr/>
        </p:nvSpPr>
        <p:spPr>
          <a:xfrm>
            <a:off x="8295023" y="1212411"/>
            <a:ext cx="3726826" cy="57793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Message Bus</a:t>
            </a:r>
          </a:p>
        </p:txBody>
      </p:sp>
      <p:sp>
        <p:nvSpPr>
          <p:cNvPr id="50" name="TextBox 49">
            <a:extLst>
              <a:ext uri="{FF2B5EF4-FFF2-40B4-BE49-F238E27FC236}">
                <a16:creationId xmlns:a16="http://schemas.microsoft.com/office/drawing/2014/main" id="{80705D71-F5B4-4EEF-A6DD-FB3A57371508}"/>
              </a:ext>
            </a:extLst>
          </p:cNvPr>
          <p:cNvSpPr txBox="1"/>
          <p:nvPr/>
        </p:nvSpPr>
        <p:spPr>
          <a:xfrm>
            <a:off x="7516946" y="3346846"/>
            <a:ext cx="4504903" cy="1200329"/>
          </a:xfrm>
          <a:prstGeom prst="rect">
            <a:avLst/>
          </a:prstGeom>
          <a:noFill/>
        </p:spPr>
        <p:txBody>
          <a:bodyPr wrap="square" rtlCol="0">
            <a:spAutoFit/>
          </a:bodyPr>
          <a:lstStyle/>
          <a:p>
            <a:pPr algn="ctr"/>
            <a:r>
              <a:rPr lang="en-US" dirty="0"/>
              <a:t>Racks of highly parallel workers do much of the data fetching and processing, ideally ahead of need… The old databases are split into smaller and highly parallel services.</a:t>
            </a:r>
          </a:p>
        </p:txBody>
      </p:sp>
      <p:cxnSp>
        <p:nvCxnSpPr>
          <p:cNvPr id="51" name="Straight Arrow Connector 50"/>
          <p:cNvCxnSpPr/>
          <p:nvPr/>
        </p:nvCxnSpPr>
        <p:spPr>
          <a:xfrm>
            <a:off x="2711160" y="3409559"/>
            <a:ext cx="2297200" cy="1984906"/>
          </a:xfrm>
          <a:prstGeom prst="straightConnector1">
            <a:avLst/>
          </a:prstGeom>
          <a:ln w="38100">
            <a:solidFill>
              <a:schemeClr val="accent1">
                <a:lumMod val="60000"/>
                <a:lumOff val="4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p:cNvCxnSpPr>
          <p:nvPr/>
        </p:nvCxnSpPr>
        <p:spPr>
          <a:xfrm flipV="1">
            <a:off x="2573131" y="5444298"/>
            <a:ext cx="2455935" cy="75187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414613" y="3099313"/>
            <a:ext cx="3157808" cy="646331"/>
          </a:xfrm>
          <a:prstGeom prst="rect">
            <a:avLst/>
          </a:prstGeom>
          <a:noFill/>
        </p:spPr>
        <p:txBody>
          <a:bodyPr wrap="square" rtlCol="0">
            <a:spAutoFit/>
          </a:bodyPr>
          <a:lstStyle/>
          <a:p>
            <a:pPr algn="ctr"/>
            <a:r>
              <a:rPr lang="en-US" dirty="0"/>
              <a:t>Web Server becomes simpler and does less of the real work</a:t>
            </a:r>
          </a:p>
        </p:txBody>
      </p:sp>
      <p:pic>
        <p:nvPicPr>
          <p:cNvPr id="4" name="Picture 3">
            <a:extLst>
              <a:ext uri="{FF2B5EF4-FFF2-40B4-BE49-F238E27FC236}">
                <a16:creationId xmlns:a16="http://schemas.microsoft.com/office/drawing/2014/main" id="{8B613E1F-5452-4099-89F9-BBE45A1CE774}"/>
              </a:ext>
            </a:extLst>
          </p:cNvPr>
          <p:cNvPicPr>
            <a:picLocks noChangeAspect="1"/>
          </p:cNvPicPr>
          <p:nvPr/>
        </p:nvPicPr>
        <p:blipFill>
          <a:blip r:embed="rId6">
            <a:extLst>
              <a:ext uri="{BEBA8EAE-BF5A-486C-A8C5-ECC9F3942E4B}">
                <a14:imgProps xmlns:a14="http://schemas.microsoft.com/office/drawing/2010/main">
                  <a14:imgLayer r:embed="rId7">
                    <a14:imgEffect>
                      <a14:artisticPhotocopy/>
                    </a14:imgEffect>
                  </a14:imgLayer>
                </a14:imgProps>
              </a:ext>
            </a:extLst>
          </a:blip>
          <a:stretch>
            <a:fillRect/>
          </a:stretch>
        </p:blipFill>
        <p:spPr>
          <a:xfrm>
            <a:off x="8431462" y="4771845"/>
            <a:ext cx="3170282" cy="1436534"/>
          </a:xfrm>
          <a:prstGeom prst="rect">
            <a:avLst/>
          </a:prstGeom>
        </p:spPr>
      </p:pic>
      <p:pic>
        <p:nvPicPr>
          <p:cNvPr id="61" name="Picture 60">
            <a:extLst>
              <a:ext uri="{FF2B5EF4-FFF2-40B4-BE49-F238E27FC236}">
                <a16:creationId xmlns:a16="http://schemas.microsoft.com/office/drawing/2014/main" id="{6E8C31D8-C583-4FEE-9E18-8A519069F32C}"/>
              </a:ext>
            </a:extLst>
          </p:cNvPr>
          <p:cNvPicPr>
            <a:picLocks noChangeAspect="1"/>
          </p:cNvPicPr>
          <p:nvPr/>
        </p:nvPicPr>
        <p:blipFill>
          <a:blip r:embed="rId8">
            <a:extLst>
              <a:ext uri="{BEBA8EAE-BF5A-486C-A8C5-ECC9F3942E4B}">
                <a14:imgProps xmlns:a14="http://schemas.microsoft.com/office/drawing/2010/main">
                  <a14:imgLayer r:embed="rId9">
                    <a14:imgEffect>
                      <a14:artisticPhotocopy/>
                    </a14:imgEffect>
                  </a14:imgLayer>
                </a14:imgProps>
              </a:ext>
            </a:extLst>
          </a:blip>
          <a:stretch>
            <a:fillRect/>
          </a:stretch>
        </p:blipFill>
        <p:spPr>
          <a:xfrm>
            <a:off x="5087303" y="4694128"/>
            <a:ext cx="2693162" cy="1496201"/>
          </a:xfrm>
          <a:prstGeom prst="rect">
            <a:avLst/>
          </a:prstGeom>
        </p:spPr>
      </p:pic>
      <p:sp>
        <p:nvSpPr>
          <p:cNvPr id="62" name="TextBox 61">
            <a:extLst>
              <a:ext uri="{FF2B5EF4-FFF2-40B4-BE49-F238E27FC236}">
                <a16:creationId xmlns:a16="http://schemas.microsoft.com/office/drawing/2014/main" id="{057BE1A7-39EA-4DA0-93B5-BC6EA8C12891}"/>
              </a:ext>
            </a:extLst>
          </p:cNvPr>
          <p:cNvSpPr txBox="1"/>
          <p:nvPr/>
        </p:nvSpPr>
        <p:spPr>
          <a:xfrm>
            <a:off x="4854980" y="6098693"/>
            <a:ext cx="3157808" cy="369332"/>
          </a:xfrm>
          <a:prstGeom prst="rect">
            <a:avLst/>
          </a:prstGeom>
          <a:noFill/>
        </p:spPr>
        <p:txBody>
          <a:bodyPr wrap="square" rtlCol="0">
            <a:spAutoFit/>
          </a:bodyPr>
          <a:lstStyle/>
          <a:p>
            <a:pPr algn="ctr"/>
            <a:r>
              <a:rPr lang="en-US" dirty="0" err="1"/>
              <a:t>GeoReplication</a:t>
            </a:r>
            <a:endParaRPr lang="en-US" dirty="0"/>
          </a:p>
        </p:txBody>
      </p:sp>
    </p:spTree>
    <p:extLst>
      <p:ext uri="{BB962C8B-B14F-4D97-AF65-F5344CB8AC3E}">
        <p14:creationId xmlns:p14="http://schemas.microsoft.com/office/powerpoint/2010/main" val="251337667"/>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AE4B-AF05-4AE0-BEBA-00B665BBA9D4}"/>
              </a:ext>
            </a:extLst>
          </p:cNvPr>
          <p:cNvSpPr>
            <a:spLocks noGrp="1"/>
          </p:cNvSpPr>
          <p:nvPr>
            <p:ph type="title"/>
          </p:nvPr>
        </p:nvSpPr>
        <p:spPr/>
        <p:txBody>
          <a:bodyPr/>
          <a:lstStyle/>
          <a:p>
            <a:r>
              <a:rPr lang="en-US" dirty="0"/>
              <a:t>Tier one / Tier Two</a:t>
            </a:r>
          </a:p>
        </p:txBody>
      </p:sp>
      <p:sp>
        <p:nvSpPr>
          <p:cNvPr id="3" name="Content Placeholder 2">
            <a:extLst>
              <a:ext uri="{FF2B5EF4-FFF2-40B4-BE49-F238E27FC236}">
                <a16:creationId xmlns:a16="http://schemas.microsoft.com/office/drawing/2014/main" id="{34D29940-B91F-43E2-8F9C-29B73C4C5125}"/>
              </a:ext>
            </a:extLst>
          </p:cNvPr>
          <p:cNvSpPr>
            <a:spLocks noGrp="1"/>
          </p:cNvSpPr>
          <p:nvPr>
            <p:ph idx="1"/>
          </p:nvPr>
        </p:nvSpPr>
        <p:spPr/>
        <p:txBody>
          <a:bodyPr>
            <a:normAutofit/>
          </a:bodyPr>
          <a:lstStyle/>
          <a:p>
            <a:r>
              <a:rPr lang="en-US" sz="3200" dirty="0"/>
              <a:t>We often talk about the cloud as a “multi-tier” environment.</a:t>
            </a:r>
          </a:p>
          <a:p>
            <a:endParaRPr lang="en-US" sz="3200" dirty="0"/>
          </a:p>
          <a:p>
            <a:r>
              <a:rPr lang="en-US" sz="3200" dirty="0"/>
              <a:t>Tier one: programs that generate the web page you see.</a:t>
            </a:r>
          </a:p>
          <a:p>
            <a:endParaRPr lang="en-US" sz="3200" dirty="0"/>
          </a:p>
          <a:p>
            <a:r>
              <a:rPr lang="en-US" sz="3200" dirty="0"/>
              <a:t>Tier two: services that support tier </a:t>
            </a:r>
            <a:r>
              <a:rPr lang="en-US" sz="3200" dirty="0" smtClean="0"/>
              <a:t>one.</a:t>
            </a:r>
            <a:endParaRPr lang="en-US" sz="3200" dirty="0"/>
          </a:p>
        </p:txBody>
      </p:sp>
      <p:sp>
        <p:nvSpPr>
          <p:cNvPr id="5" name="Slide Number Placeholder 4">
            <a:extLst>
              <a:ext uri="{FF2B5EF4-FFF2-40B4-BE49-F238E27FC236}">
                <a16:creationId xmlns:a16="http://schemas.microsoft.com/office/drawing/2014/main" id="{20BDBEF7-22CE-40DB-94FE-F10638F674B7}"/>
              </a:ext>
            </a:extLst>
          </p:cNvPr>
          <p:cNvSpPr>
            <a:spLocks noGrp="1"/>
          </p:cNvSpPr>
          <p:nvPr>
            <p:ph type="sldNum" sz="quarter" idx="12"/>
          </p:nvPr>
        </p:nvSpPr>
        <p:spPr/>
        <p:txBody>
          <a:bodyPr/>
          <a:lstStyle/>
          <a:p>
            <a:fld id="{3C974458-8A97-4835-BF79-1FB6D7856C21}" type="slidenum">
              <a:rPr lang="en-US" smtClean="0"/>
              <a:t>9</a:t>
            </a:fld>
            <a:endParaRPr lang="en-US"/>
          </a:p>
        </p:txBody>
      </p:sp>
      <p:pic>
        <p:nvPicPr>
          <p:cNvPr id="6" name="Picture 5">
            <a:extLst>
              <a:ext uri="{FF2B5EF4-FFF2-40B4-BE49-F238E27FC236}">
                <a16:creationId xmlns:a16="http://schemas.microsoft.com/office/drawing/2014/main" id="{0F34F787-A61C-4C1A-9079-7FFE4AD359E9}"/>
              </a:ext>
            </a:extLst>
          </p:cNvPr>
          <p:cNvPicPr>
            <a:picLocks noChangeAspect="1"/>
          </p:cNvPicPr>
          <p:nvPr/>
        </p:nvPicPr>
        <p:blipFill>
          <a:blip r:embed="rId3"/>
          <a:stretch>
            <a:fillRect/>
          </a:stretch>
        </p:blipFill>
        <p:spPr>
          <a:xfrm>
            <a:off x="9129932" y="338719"/>
            <a:ext cx="2681068" cy="1785937"/>
          </a:xfrm>
          <a:prstGeom prst="rect">
            <a:avLst/>
          </a:prstGeom>
        </p:spPr>
      </p:pic>
    </p:spTree>
    <p:extLst>
      <p:ext uri="{BB962C8B-B14F-4D97-AF65-F5344CB8AC3E}">
        <p14:creationId xmlns:p14="http://schemas.microsoft.com/office/powerpoint/2010/main" val="42668847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1343</TotalTime>
  <Words>4368</Words>
  <Application>Microsoft Office PowerPoint</Application>
  <PresentationFormat>Widescreen</PresentationFormat>
  <Paragraphs>450</Paragraphs>
  <Slides>45</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ＭＳ Ｐゴシック</vt:lpstr>
      <vt:lpstr>Calibri</vt:lpstr>
      <vt:lpstr>Symbol</vt:lpstr>
      <vt:lpstr>Tw Cen MT</vt:lpstr>
      <vt:lpstr>Tw Cen MT Condensed</vt:lpstr>
      <vt:lpstr>Verdana</vt:lpstr>
      <vt:lpstr>Wingdings</vt:lpstr>
      <vt:lpstr>Wingdings 3</vt:lpstr>
      <vt:lpstr>Integral</vt:lpstr>
      <vt:lpstr>Introduction TO Designing Modern  Web-Scale Applications</vt:lpstr>
      <vt:lpstr>How did today’s Cloud evolve?</vt:lpstr>
      <vt:lpstr>Yahoo Experiment</vt:lpstr>
      <vt:lpstr>Starting around 2006, Amazon led in reinventing data center computing</vt:lpstr>
      <vt:lpstr>Old Approach (2005)</vt:lpstr>
      <vt:lpstr>New Approach (2008)</vt:lpstr>
      <vt:lpstr>New Approach (2008)</vt:lpstr>
      <vt:lpstr>New Approach (2008)</vt:lpstr>
      <vt:lpstr>Tier one / Tier Two</vt:lpstr>
      <vt:lpstr>Today’s Cloud</vt:lpstr>
      <vt:lpstr>PowerPoint Presentation</vt:lpstr>
      <vt:lpstr>PowerPoint Presentation</vt:lpstr>
      <vt:lpstr>PowerPoint Presentation</vt:lpstr>
      <vt:lpstr>Each microservice is a parallel “pool”!</vt:lpstr>
      <vt:lpstr>These pools are  managed automatically</vt:lpstr>
      <vt:lpstr>PowerPoint Presentation</vt:lpstr>
      <vt:lpstr>Questions about Data</vt:lpstr>
      <vt:lpstr>Single big service performs poorly… why? </vt:lpstr>
      <vt:lpstr>Jim Gray’s Famous Paper</vt:lpstr>
      <vt:lpstr>How their paper approached it</vt:lpstr>
      <vt:lpstr>The core issue</vt:lpstr>
      <vt:lpstr>Their setup, as a picture</vt:lpstr>
      <vt:lpstr>Their Basic setup, as a picture</vt:lpstr>
      <vt:lpstr>What should be The goals?</vt:lpstr>
      <vt:lpstr>Why do services slow down at scale?</vt:lpstr>
      <vt:lpstr>What Was that one good option?</vt:lpstr>
      <vt:lpstr>Sharding: This works… but carefully</vt:lpstr>
      <vt:lpstr>Sharding: This works… but carefully</vt:lpstr>
      <vt:lpstr>Sharding fails for arbitrary transactions</vt:lpstr>
      <vt:lpstr>Example: A -service for caching</vt:lpstr>
      <vt:lpstr>Accessing Sharded Storage</vt:lpstr>
      <vt:lpstr>Many systems use a second copy as a backup, for higher availability</vt:lpstr>
      <vt:lpstr>Terminology</vt:lpstr>
      <vt:lpstr>Elasticity Adds a Further dimension</vt:lpstr>
      <vt:lpstr>Elastic shuffle</vt:lpstr>
      <vt:lpstr>Elastic shuffle</vt:lpstr>
      <vt:lpstr>But how would other services know?</vt:lpstr>
      <vt:lpstr>Typical KV Store API?</vt:lpstr>
      <vt:lpstr>Questions about CONSISTENCY</vt:lpstr>
      <vt:lpstr>In the cloud, not every subsystem  needs the strongest guarantees</vt:lpstr>
      <vt:lpstr>Definitions (Slightly informal!)</vt:lpstr>
      <vt:lpstr>Eric Brewer’s Cap Theorem</vt:lpstr>
      <vt:lpstr>BASE Methodology</vt:lpstr>
      <vt:lpstr>Today’s Cloud is a CAP+BASE “world”</vt:lpstr>
      <vt:lpstr>Please join class mailing list and choose papers at  http://www.eecg.toronto.edu/~ashvin  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Ashvin Goel</cp:lastModifiedBy>
  <cp:revision>161</cp:revision>
  <dcterms:created xsi:type="dcterms:W3CDTF">2017-12-19T18:11:25Z</dcterms:created>
  <dcterms:modified xsi:type="dcterms:W3CDTF">2020-01-10T20:25:40Z</dcterms:modified>
</cp:coreProperties>
</file>