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80412" autoAdjust="0"/>
  </p:normalViewPr>
  <p:slideViewPr>
    <p:cSldViewPr>
      <p:cViewPr varScale="1">
        <p:scale>
          <a:sx n="53" d="100"/>
          <a:sy n="53" d="100"/>
        </p:scale>
        <p:origin x="1476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29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60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74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072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16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88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0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3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CA" sz="900" dirty="0"/>
          </a:p>
        </p:txBody>
      </p:sp>
    </p:spTree>
    <p:extLst>
      <p:ext uri="{BB962C8B-B14F-4D97-AF65-F5344CB8AC3E}">
        <p14:creationId xmlns:p14="http://schemas.microsoft.com/office/powerpoint/2010/main" val="518787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unstructured: e.g., web pages</a:t>
            </a:r>
          </a:p>
          <a:p>
            <a:r>
              <a:rPr lang="en-CA" dirty="0"/>
              <a:t>structured: e.g.,</a:t>
            </a:r>
            <a:r>
              <a:rPr lang="en-CA" baseline="0" dirty="0"/>
              <a:t> key-values, database tabular data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4097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2000" dirty="0"/>
              <a:t>similarly, </a:t>
            </a:r>
            <a:r>
              <a:rPr lang="en-US" sz="2000" baseline="0" dirty="0"/>
              <a:t>we discuss </a:t>
            </a:r>
            <a:r>
              <a:rPr lang="en-US" sz="2000" dirty="0"/>
              <a:t>machine learning systems but not learning models </a:t>
            </a:r>
            <a:endParaRPr lang="en-CA" sz="1200" dirty="0"/>
          </a:p>
          <a:p>
            <a:pPr lvl="0"/>
            <a:endParaRPr lang="en-US" sz="1984" dirty="0"/>
          </a:p>
        </p:txBody>
      </p:sp>
    </p:spTree>
    <p:extLst>
      <p:ext uri="{BB962C8B-B14F-4D97-AF65-F5344CB8AC3E}">
        <p14:creationId xmlns:p14="http://schemas.microsoft.com/office/powerpoint/2010/main" val="3981879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many of these papers are seminal, have had major impact</a:t>
            </a:r>
          </a:p>
        </p:txBody>
      </p:sp>
    </p:spTree>
    <p:extLst>
      <p:ext uri="{BB962C8B-B14F-4D97-AF65-F5344CB8AC3E}">
        <p14:creationId xmlns:p14="http://schemas.microsoft.com/office/powerpoint/2010/main" val="2584713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72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65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3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Designing Modern </a:t>
            </a:r>
            <a:br>
              <a:rPr lang="en-US"/>
            </a:br>
            <a:r>
              <a:rPr lang="en-US"/>
              <a:t>Web-Scale Applications</a:t>
            </a:r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/>
              <a:t>Ashvin Goel</a:t>
            </a:r>
            <a:endParaRPr lang="en-US"/>
          </a:p>
          <a:p>
            <a:r>
              <a:rPr lang="en-US"/>
              <a:t>Electrical and Computer Engineering</a:t>
            </a:r>
            <a:br>
              <a:rPr lang="en-US"/>
            </a:br>
            <a:r>
              <a:rPr lang="en-US"/>
              <a:t>University of Toronto</a:t>
            </a:r>
          </a:p>
          <a:p>
            <a:r>
              <a:rPr lang="en-US"/>
              <a:t>ECE 1724, Winter 2020</a:t>
            </a:r>
            <a:endParaRPr lang="en-US" dirty="0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706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Course Prerequisites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Distributed systems</a:t>
            </a:r>
          </a:p>
          <a:p>
            <a:r>
              <a:rPr lang="en-US" dirty="0"/>
              <a:t>Operating systems</a:t>
            </a:r>
          </a:p>
          <a:p>
            <a:r>
              <a:rPr lang="en-US" dirty="0"/>
              <a:t>Preferably taken courses in database systems, networking</a:t>
            </a:r>
          </a:p>
          <a:p>
            <a:r>
              <a:rPr lang="en-US" dirty="0"/>
              <a:t>Developed large software project</a:t>
            </a:r>
          </a:p>
          <a:p>
            <a:pPr lvl="1"/>
            <a:r>
              <a:rPr lang="en-US" dirty="0"/>
              <a:t>Languages like Java, C++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8888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Topics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Consensus and coordination</a:t>
            </a:r>
          </a:p>
          <a:p>
            <a:r>
              <a:rPr lang="en-US"/>
              <a:t>Distributed data stores</a:t>
            </a:r>
          </a:p>
          <a:p>
            <a:r>
              <a:rPr lang="en-US"/>
              <a:t>Data parallel frameworks</a:t>
            </a:r>
          </a:p>
          <a:p>
            <a:r>
              <a:rPr lang="en-US"/>
              <a:t>Scheduling and resource management</a:t>
            </a:r>
          </a:p>
          <a:p>
            <a:r>
              <a:rPr lang="en-US"/>
              <a:t>Stream processing</a:t>
            </a:r>
          </a:p>
          <a:p>
            <a:r>
              <a:rPr lang="en-US"/>
              <a:t>Graph processing and mining</a:t>
            </a:r>
          </a:p>
          <a:p>
            <a:r>
              <a:rPr lang="en-US"/>
              <a:t>Machine learning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898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Format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78060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 website available from my home page</a:t>
            </a:r>
          </a:p>
          <a:p>
            <a:pPr lvl="1"/>
            <a:r>
              <a:rPr lang="en-US" dirty="0"/>
              <a:t>http://www.eecg.toronto.edu/~ashvin</a:t>
            </a:r>
          </a:p>
          <a:p>
            <a:r>
              <a:rPr lang="en-US" dirty="0"/>
              <a:t>Sign up for class by joining Piazza</a:t>
            </a:r>
          </a:p>
          <a:p>
            <a:pPr lvl="1"/>
            <a:r>
              <a:rPr lang="en-US" dirty="0"/>
              <a:t>Instructions available from class website</a:t>
            </a:r>
          </a:p>
          <a:p>
            <a:r>
              <a:rPr lang="en-US" dirty="0"/>
              <a:t>Seminar style course</a:t>
            </a:r>
          </a:p>
          <a:p>
            <a:pPr lvl="1"/>
            <a:r>
              <a:rPr lang="en-US" dirty="0"/>
              <a:t>Reading before class, presentation, discussion</a:t>
            </a:r>
          </a:p>
          <a:p>
            <a:r>
              <a:rPr lang="en-US" dirty="0"/>
              <a:t>No assignments</a:t>
            </a:r>
          </a:p>
          <a:p>
            <a:r>
              <a:rPr lang="en-US" dirty="0"/>
              <a:t>Project, presentation</a:t>
            </a:r>
          </a:p>
          <a:p>
            <a:r>
              <a:rPr lang="en-US" dirty="0"/>
              <a:t>No quizzes or final exams</a:t>
            </a:r>
          </a:p>
        </p:txBody>
      </p:sp>
    </p:spTree>
    <p:extLst>
      <p:ext uri="{BB962C8B-B14F-4D97-AF65-F5344CB8AC3E}">
        <p14:creationId xmlns:p14="http://schemas.microsoft.com/office/powerpoint/2010/main" val="2180613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and Discussion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Advanced</a:t>
            </a:r>
          </a:p>
          <a:p>
            <a:r>
              <a:rPr lang="en-US" dirty="0"/>
              <a:t>Background in distributed systems, databases, OS, networking</a:t>
            </a:r>
          </a:p>
          <a:p>
            <a:r>
              <a:rPr lang="en-US" dirty="0"/>
              <a:t>At least 2 papers per week</a:t>
            </a:r>
          </a:p>
          <a:p>
            <a:pPr lvl="1"/>
            <a:r>
              <a:rPr lang="en-US" dirty="0"/>
              <a:t>Unless marked optional, all papers are required reading</a:t>
            </a:r>
          </a:p>
          <a:p>
            <a:r>
              <a:rPr lang="en-US" dirty="0"/>
              <a:t>Will take about 4-6 hours per week</a:t>
            </a:r>
          </a:p>
          <a:p>
            <a:r>
              <a:rPr lang="en-US" dirty="0"/>
              <a:t>Allows discussion in class</a:t>
            </a:r>
          </a:p>
          <a:p>
            <a:r>
              <a:rPr lang="en-US" dirty="0"/>
              <a:t>It will show if you don't do the reading …</a:t>
            </a:r>
          </a:p>
        </p:txBody>
      </p:sp>
    </p:spTree>
    <p:extLst>
      <p:ext uri="{BB962C8B-B14F-4D97-AF65-F5344CB8AC3E}">
        <p14:creationId xmlns:p14="http://schemas.microsoft.com/office/powerpoint/2010/main" val="1888677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reuse any available slides</a:t>
            </a:r>
          </a:p>
          <a:p>
            <a:r>
              <a:rPr lang="en-US" dirty="0"/>
              <a:t>Things to think about for your presentation</a:t>
            </a:r>
          </a:p>
          <a:p>
            <a:pPr lvl="1"/>
            <a:r>
              <a:rPr lang="en-US" dirty="0"/>
              <a:t>What problem does the paper solve?</a:t>
            </a:r>
          </a:p>
          <a:p>
            <a:pPr lvl="2"/>
            <a:r>
              <a:rPr lang="en-US" dirty="0"/>
              <a:t>Are these real/current problems? Why haven’t they been solved?</a:t>
            </a:r>
          </a:p>
          <a:p>
            <a:pPr lvl="1"/>
            <a:r>
              <a:rPr lang="en-US" dirty="0"/>
              <a:t>What are the main challenges in solving the problem?</a:t>
            </a:r>
          </a:p>
          <a:p>
            <a:pPr lvl="1"/>
            <a:r>
              <a:rPr lang="en-US" dirty="0"/>
              <a:t>How do the authors address these challenges?</a:t>
            </a:r>
          </a:p>
          <a:p>
            <a:pPr lvl="1"/>
            <a:r>
              <a:rPr lang="en-US" dirty="0"/>
              <a:t>What are the main contributions of the paper?</a:t>
            </a:r>
          </a:p>
          <a:p>
            <a:pPr lvl="1"/>
            <a:r>
              <a:rPr lang="en-US" dirty="0"/>
              <a:t>How do the authors show they have solved the problem?</a:t>
            </a:r>
          </a:p>
          <a:p>
            <a:pPr lvl="1"/>
            <a:r>
              <a:rPr lang="en-US" dirty="0"/>
              <a:t>What improvements are possible?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00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discussion, you must prepare five questions</a:t>
            </a:r>
          </a:p>
          <a:p>
            <a:pPr lvl="1"/>
            <a:r>
              <a:rPr lang="en-US"/>
              <a:t>One slide for each question</a:t>
            </a:r>
          </a:p>
          <a:p>
            <a:pPr lvl="1"/>
            <a:r>
              <a:rPr lang="en-US"/>
              <a:t>Then one slide for each of  your answers</a:t>
            </a:r>
          </a:p>
          <a:p>
            <a:pPr lvl="1"/>
            <a:r>
              <a:rPr lang="en-US"/>
              <a:t>That is a total of 10 slides at the end of the presentation</a:t>
            </a:r>
          </a:p>
          <a:p>
            <a:pPr lvl="1"/>
            <a:r>
              <a:rPr lang="en-US"/>
              <a:t>The order is Q1, A1, Q2, A2,…,Q5, A5</a:t>
            </a:r>
          </a:p>
          <a:p>
            <a:r>
              <a:rPr lang="en-US"/>
              <a:t>Detailed instructions on website</a:t>
            </a:r>
          </a:p>
          <a:p>
            <a:r>
              <a:rPr lang="en-US"/>
              <a:t>Please follow carefully</a:t>
            </a:r>
          </a:p>
          <a:p>
            <a:pPr lvl="1"/>
            <a:r>
              <a:rPr lang="en-US"/>
              <a:t>E.g., make sure you number slides!</a:t>
            </a:r>
          </a:p>
          <a:p>
            <a:pPr lvl="1"/>
            <a:r>
              <a:rPr lang="en-US"/>
              <a:t>Fonts should be reasonably large (&gt;24)</a:t>
            </a:r>
          </a:p>
          <a:p>
            <a:pPr lvl="1"/>
            <a:r>
              <a:rPr lang="en-US"/>
              <a:t>Follow this style</a:t>
            </a:r>
          </a:p>
        </p:txBody>
      </p:sp>
    </p:spTree>
    <p:extLst>
      <p:ext uri="{BB962C8B-B14F-4D97-AF65-F5344CB8AC3E}">
        <p14:creationId xmlns:p14="http://schemas.microsoft.com/office/powerpoint/2010/main" val="2383040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Choosing A Paper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First-come, first served</a:t>
            </a:r>
          </a:p>
          <a:p>
            <a:r>
              <a:rPr lang="en-US" dirty="0"/>
              <a:t>Pick 2 papers you will present from website</a:t>
            </a:r>
          </a:p>
          <a:p>
            <a:r>
              <a:rPr lang="en-US" dirty="0"/>
              <a:t>Send a message on Piazza</a:t>
            </a:r>
          </a:p>
          <a:p>
            <a:r>
              <a:rPr lang="en-US" dirty="0"/>
              <a:t>Make sure that your choice is not taken</a:t>
            </a:r>
          </a:p>
        </p:txBody>
      </p:sp>
    </p:spTree>
    <p:extLst>
      <p:ext uri="{BB962C8B-B14F-4D97-AF65-F5344CB8AC3E}">
        <p14:creationId xmlns:p14="http://schemas.microsoft.com/office/powerpoint/2010/main" val="1347925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will be no assignments in this course</a:t>
            </a:r>
          </a:p>
        </p:txBody>
      </p:sp>
    </p:spTree>
    <p:extLst>
      <p:ext uri="{BB962C8B-B14F-4D97-AF65-F5344CB8AC3E}">
        <p14:creationId xmlns:p14="http://schemas.microsoft.com/office/powerpoint/2010/main" val="1967833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Choose </a:t>
            </a:r>
            <a:r>
              <a:rPr lang="en-US" dirty="0"/>
              <a:t>a project based on topics covered</a:t>
            </a:r>
          </a:p>
          <a:p>
            <a:r>
              <a:rPr lang="en-US" dirty="0"/>
              <a:t>Sample topics will be posted on website</a:t>
            </a:r>
          </a:p>
          <a:p>
            <a:r>
              <a:rPr lang="en-US" dirty="0"/>
              <a:t>Options</a:t>
            </a:r>
          </a:p>
          <a:p>
            <a:pPr lvl="1"/>
            <a:r>
              <a:rPr lang="en-US" dirty="0"/>
              <a:t>Implement and evaluate a system</a:t>
            </a:r>
          </a:p>
          <a:p>
            <a:pPr lvl="1"/>
            <a:r>
              <a:rPr lang="en-US" dirty="0"/>
              <a:t>Evaluate existing system</a:t>
            </a:r>
          </a:p>
          <a:p>
            <a:pPr lvl="1"/>
            <a:r>
              <a:rPr lang="en-US" dirty="0"/>
              <a:t>Write a research paper</a:t>
            </a:r>
          </a:p>
          <a:p>
            <a:r>
              <a:rPr lang="en-US" dirty="0"/>
              <a:t>Write up your work</a:t>
            </a:r>
          </a:p>
          <a:p>
            <a:pPr lvl="1"/>
            <a:r>
              <a:rPr lang="en-US" dirty="0"/>
              <a:t>8-10 pages</a:t>
            </a:r>
          </a:p>
          <a:p>
            <a:r>
              <a:rPr lang="en-US" dirty="0"/>
              <a:t>Present your work</a:t>
            </a:r>
          </a:p>
        </p:txBody>
      </p:sp>
    </p:spTree>
    <p:extLst>
      <p:ext uri="{BB962C8B-B14F-4D97-AF65-F5344CB8AC3E}">
        <p14:creationId xmlns:p14="http://schemas.microsoft.com/office/powerpoint/2010/main" val="575096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 of the course</a:t>
            </a:r>
          </a:p>
          <a:p>
            <a:r>
              <a:rPr lang="en-US" dirty="0"/>
              <a:t>Class format</a:t>
            </a:r>
          </a:p>
          <a:p>
            <a:r>
              <a:rPr lang="en-US" dirty="0"/>
              <a:t>Introduction to the course</a:t>
            </a:r>
          </a:p>
        </p:txBody>
      </p:sp>
    </p:spTree>
    <p:extLst>
      <p:ext uri="{BB962C8B-B14F-4D97-AF65-F5344CB8AC3E}">
        <p14:creationId xmlns:p14="http://schemas.microsoft.com/office/powerpoint/2010/main" val="39702855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Grading Policy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 presentation: 30%</a:t>
            </a:r>
          </a:p>
          <a:p>
            <a:r>
              <a:rPr lang="en-US"/>
              <a:t>Class project: 50%</a:t>
            </a:r>
          </a:p>
          <a:p>
            <a:pPr lvl="1"/>
            <a:r>
              <a:rPr lang="en-US"/>
              <a:t>Description: 5%</a:t>
            </a:r>
          </a:p>
          <a:p>
            <a:pPr lvl="1"/>
            <a:r>
              <a:rPr lang="en-US"/>
              <a:t>Mid-term report: 10%</a:t>
            </a:r>
          </a:p>
          <a:p>
            <a:pPr lvl="1"/>
            <a:r>
              <a:rPr lang="en-US"/>
              <a:t>Final report: 35%</a:t>
            </a:r>
          </a:p>
          <a:p>
            <a:r>
              <a:rPr lang="en-US"/>
              <a:t>Class participation: 20%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0326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My Research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Systems software</a:t>
            </a:r>
          </a:p>
          <a:p>
            <a:pPr lvl="1"/>
            <a:r>
              <a:rPr lang="en-CA" dirty="0"/>
              <a:t>Operating systems</a:t>
            </a:r>
          </a:p>
          <a:p>
            <a:pPr lvl="1"/>
            <a:r>
              <a:rPr lang="en-CA" dirty="0"/>
              <a:t>Storage systems</a:t>
            </a:r>
          </a:p>
          <a:p>
            <a:pPr lvl="1"/>
            <a:r>
              <a:rPr lang="en-CA" dirty="0"/>
              <a:t>Dependable systems</a:t>
            </a:r>
          </a:p>
          <a:p>
            <a:pPr lvl="1"/>
            <a:r>
              <a:rPr lang="en-CA" dirty="0"/>
              <a:t>Distributed systems</a:t>
            </a:r>
          </a:p>
          <a:p>
            <a:r>
              <a:rPr lang="en-CA" dirty="0"/>
              <a:t>Recent focus</a:t>
            </a:r>
          </a:p>
          <a:p>
            <a:pPr lvl="1"/>
            <a:r>
              <a:rPr lang="en-CA" dirty="0"/>
              <a:t>Distributed storage systems</a:t>
            </a:r>
          </a:p>
          <a:p>
            <a:pPr lvl="1"/>
            <a:r>
              <a:rPr lang="en-CA" dirty="0"/>
              <a:t>Big data analytics</a:t>
            </a:r>
          </a:p>
          <a:p>
            <a:pPr lvl="1"/>
            <a:r>
              <a:rPr lang="en-CA" dirty="0"/>
              <a:t>Course reflects this focus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052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Web-Scale Apps?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that are </a:t>
            </a:r>
            <a:br>
              <a:rPr lang="en-US" dirty="0"/>
            </a:br>
            <a:r>
              <a:rPr lang="en-US" dirty="0"/>
              <a:t>hosted in massive-scale </a:t>
            </a:r>
            <a:br>
              <a:rPr lang="en-US" dirty="0"/>
            </a:br>
            <a:r>
              <a:rPr lang="en-US" dirty="0"/>
              <a:t>computing infrastructures </a:t>
            </a:r>
            <a:br>
              <a:rPr lang="en-US" dirty="0"/>
            </a:br>
            <a:r>
              <a:rPr lang="en-US" dirty="0"/>
              <a:t>such as data centers</a:t>
            </a:r>
          </a:p>
          <a:p>
            <a:r>
              <a:rPr lang="en-US" dirty="0"/>
              <a:t>Used by millions of </a:t>
            </a:r>
            <a:br>
              <a:rPr lang="en-US" dirty="0"/>
            </a:br>
            <a:r>
              <a:rPr lang="en-US" dirty="0"/>
              <a:t>geographically distributed </a:t>
            </a:r>
            <a:br>
              <a:rPr lang="en-US" dirty="0"/>
            </a:br>
            <a:r>
              <a:rPr lang="en-US" dirty="0"/>
              <a:t>users</a:t>
            </a:r>
          </a:p>
          <a:p>
            <a:pPr lvl="1"/>
            <a:r>
              <a:rPr lang="en-US" dirty="0"/>
              <a:t>Via web browsers, </a:t>
            </a:r>
            <a:br>
              <a:rPr lang="en-US" dirty="0"/>
            </a:br>
            <a:r>
              <a:rPr lang="en-US" dirty="0"/>
              <a:t>mobile clients, etc.</a:t>
            </a:r>
          </a:p>
          <a:p>
            <a:r>
              <a:rPr lang="en-US" dirty="0"/>
              <a:t>Produce, store, consume massive amounts of data</a:t>
            </a:r>
          </a:p>
          <a:p>
            <a:pPr lvl="1"/>
            <a:r>
              <a:rPr lang="en-US" dirty="0"/>
              <a:t>Scale is hard to comprehend</a:t>
            </a:r>
          </a:p>
          <a:p>
            <a:endParaRPr lang="en-US" dirty="0"/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7444F1-E904-4FB0-AD8B-902022EFA0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629" b="23260"/>
          <a:stretch/>
        </p:blipFill>
        <p:spPr>
          <a:xfrm>
            <a:off x="5580997" y="1670598"/>
            <a:ext cx="4158750" cy="419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of Course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Web-scale applications are large scale systems</a:t>
            </a:r>
          </a:p>
          <a:p>
            <a:pPr lvl="1"/>
            <a:r>
              <a:rPr lang="en-US" dirty="0"/>
              <a:t>They require massive infrastructure for storing their data and for their computation needs</a:t>
            </a:r>
          </a:p>
          <a:p>
            <a:r>
              <a:rPr lang="en-US" dirty="0"/>
              <a:t>Course focuses on</a:t>
            </a:r>
          </a:p>
          <a:p>
            <a:pPr lvl="1"/>
            <a:r>
              <a:rPr lang="en-US" dirty="0"/>
              <a:t>Infrastructure needed for web-scale applications</a:t>
            </a:r>
          </a:p>
          <a:p>
            <a:pPr lvl="1"/>
            <a:r>
              <a:rPr lang="en-CA" dirty="0"/>
              <a:t>Big data computation models and analytics</a:t>
            </a:r>
          </a:p>
          <a:p>
            <a:r>
              <a:rPr lang="en-US" dirty="0"/>
              <a:t>Core concerns</a:t>
            </a:r>
          </a:p>
          <a:p>
            <a:pPr lvl="1"/>
            <a:r>
              <a:rPr lang="en-CA" dirty="0"/>
              <a:t>Efficiency, scalability, availability, reliability, consistency, programmability, flexibility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2942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Key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store data at scale</a:t>
            </a:r>
          </a:p>
          <a:p>
            <a:r>
              <a:rPr lang="en-US" dirty="0"/>
              <a:t>How to serve data with low latency</a:t>
            </a:r>
          </a:p>
          <a:p>
            <a:r>
              <a:rPr lang="en-US" dirty="0"/>
              <a:t>How to index and analyze data at scale</a:t>
            </a:r>
          </a:p>
          <a:p>
            <a:pPr lvl="1"/>
            <a:r>
              <a:rPr lang="en-US" dirty="0"/>
              <a:t>Unstructured and structured data</a:t>
            </a:r>
          </a:p>
          <a:p>
            <a:pPr lvl="1"/>
            <a:r>
              <a:rPr lang="en-US" dirty="0"/>
              <a:t>Streaming data</a:t>
            </a:r>
          </a:p>
          <a:p>
            <a:pPr lvl="1"/>
            <a:r>
              <a:rPr lang="en-US" dirty="0"/>
              <a:t>Graph data</a:t>
            </a:r>
          </a:p>
          <a:p>
            <a:pPr lvl="1"/>
            <a:r>
              <a:rPr lang="en-US" dirty="0"/>
              <a:t>Model training data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291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Course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challenges in designing systems and infrastructure for web-scale applications</a:t>
            </a:r>
          </a:p>
          <a:p>
            <a:r>
              <a:rPr lang="en-US" dirty="0"/>
              <a:t>Understand the design of data storage systems</a:t>
            </a:r>
          </a:p>
          <a:p>
            <a:r>
              <a:rPr lang="en-US" dirty="0"/>
              <a:t>Understand the design of data analytics applications</a:t>
            </a:r>
          </a:p>
          <a:p>
            <a:r>
              <a:rPr lang="en-US" dirty="0"/>
              <a:t>Gain experience with system development with a large software project</a:t>
            </a:r>
          </a:p>
        </p:txBody>
      </p:sp>
    </p:spTree>
    <p:extLst>
      <p:ext uri="{BB962C8B-B14F-4D97-AF65-F5344CB8AC3E}">
        <p14:creationId xmlns:p14="http://schemas.microsoft.com/office/powerpoint/2010/main" val="244463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Relation to Other Courses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ECE1779: Intro to cloud computing teaches you to be a cloud application developer</a:t>
            </a:r>
          </a:p>
          <a:p>
            <a:pPr lvl="1"/>
            <a:r>
              <a:rPr lang="en-CA" dirty="0"/>
              <a:t>Use Microsoft Azure, Google App Engine, Amazon AWS Lambda, etc.</a:t>
            </a:r>
          </a:p>
          <a:p>
            <a:pPr lvl="1"/>
            <a:r>
              <a:rPr lang="en-CA" dirty="0"/>
              <a:t>Lots of jobs available</a:t>
            </a:r>
          </a:p>
          <a:p>
            <a:endParaRPr lang="en-CA" dirty="0"/>
          </a:p>
          <a:p>
            <a:r>
              <a:rPr lang="en-CA" dirty="0"/>
              <a:t>ECE1724: This course teaches you to be the cloud provider’s application developer</a:t>
            </a:r>
          </a:p>
          <a:p>
            <a:pPr lvl="1"/>
            <a:r>
              <a:rPr lang="en-CA" dirty="0"/>
              <a:t>Understand the design of the provider’s infrastructure</a:t>
            </a:r>
          </a:p>
          <a:p>
            <a:pPr lvl="1"/>
            <a:r>
              <a:rPr lang="en-CA" dirty="0"/>
              <a:t>Use it to design big </a:t>
            </a:r>
            <a:r>
              <a:rPr lang="en-CA"/>
              <a:t>data applications</a:t>
            </a:r>
            <a:endParaRPr lang="en-CA" dirty="0"/>
          </a:p>
          <a:p>
            <a:pPr lvl="1"/>
            <a:r>
              <a:rPr lang="en-CA" dirty="0"/>
              <a:t>In-demand jobs</a:t>
            </a:r>
          </a:p>
        </p:txBody>
      </p:sp>
    </p:spTree>
    <p:extLst>
      <p:ext uri="{BB962C8B-B14F-4D97-AF65-F5344CB8AC3E}">
        <p14:creationId xmlns:p14="http://schemas.microsoft.com/office/powerpoint/2010/main" val="425095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Industrial Relevance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papers in the reading list are from industry</a:t>
            </a:r>
          </a:p>
          <a:p>
            <a:pPr lvl="1"/>
            <a:r>
              <a:rPr lang="en-US" dirty="0"/>
              <a:t>GFS, </a:t>
            </a:r>
            <a:r>
              <a:rPr lang="en-US" dirty="0" err="1"/>
              <a:t>MapReduce</a:t>
            </a:r>
            <a:r>
              <a:rPr lang="en-US" dirty="0"/>
              <a:t>, </a:t>
            </a:r>
            <a:r>
              <a:rPr lang="en-US" dirty="0" err="1"/>
              <a:t>Bigtable</a:t>
            </a:r>
            <a:r>
              <a:rPr lang="en-US" dirty="0"/>
              <a:t>, Borg, Millwheel, </a:t>
            </a:r>
            <a:r>
              <a:rPr lang="en-US" dirty="0" err="1"/>
              <a:t>Pregel</a:t>
            </a:r>
            <a:r>
              <a:rPr lang="en-US" dirty="0"/>
              <a:t>, </a:t>
            </a:r>
            <a:r>
              <a:rPr lang="en-US" dirty="0" err="1"/>
              <a:t>TensorFlow</a:t>
            </a:r>
            <a:r>
              <a:rPr lang="en-US" dirty="0"/>
              <a:t> (Google)</a:t>
            </a:r>
          </a:p>
          <a:p>
            <a:pPr lvl="1"/>
            <a:r>
              <a:rPr lang="en-US" dirty="0"/>
              <a:t>Dynamo (Amazon)</a:t>
            </a:r>
          </a:p>
          <a:p>
            <a:pPr lvl="1"/>
            <a:r>
              <a:rPr lang="en-US" dirty="0"/>
              <a:t>Spark (Databricks)</a:t>
            </a:r>
          </a:p>
          <a:p>
            <a:pPr lvl="1"/>
            <a:r>
              <a:rPr lang="en-US" dirty="0"/>
              <a:t>Storm (Twitter)</a:t>
            </a:r>
          </a:p>
          <a:p>
            <a:r>
              <a:rPr lang="en-US" dirty="0"/>
              <a:t>Similarly, for optional reading list</a:t>
            </a:r>
          </a:p>
          <a:p>
            <a:pPr lvl="1"/>
            <a:r>
              <a:rPr lang="en-US" dirty="0"/>
              <a:t>Azure (Microsoft)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245880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4089</TotalTime>
  <Words>795</Words>
  <Application>Microsoft Office PowerPoint</Application>
  <PresentationFormat>Custom</PresentationFormat>
  <Paragraphs>144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Utopia</vt:lpstr>
      <vt:lpstr>Verdana</vt:lpstr>
      <vt:lpstr>Default Design</vt:lpstr>
      <vt:lpstr>Designing Modern  Web-Scale Applications</vt:lpstr>
      <vt:lpstr>Topics</vt:lpstr>
      <vt:lpstr>My Research Background</vt:lpstr>
      <vt:lpstr>What are Web-Scale Apps?</vt:lpstr>
      <vt:lpstr>Focus of Course</vt:lpstr>
      <vt:lpstr>Key Issues</vt:lpstr>
      <vt:lpstr>Course Goals</vt:lpstr>
      <vt:lpstr>Relation to Other Courses</vt:lpstr>
      <vt:lpstr>Industrial Relevance</vt:lpstr>
      <vt:lpstr>Course Prerequisites</vt:lpstr>
      <vt:lpstr>Main Topics</vt:lpstr>
      <vt:lpstr>Class Format</vt:lpstr>
      <vt:lpstr>Overview</vt:lpstr>
      <vt:lpstr>Reading and Discussion</vt:lpstr>
      <vt:lpstr>Presentation</vt:lpstr>
      <vt:lpstr>Discussion</vt:lpstr>
      <vt:lpstr>Choosing A Paper</vt:lpstr>
      <vt:lpstr>Assignments</vt:lpstr>
      <vt:lpstr>Project</vt:lpstr>
      <vt:lpstr>Grading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240</cp:revision>
  <cp:lastPrinted>1601-01-01T00:00:00Z</cp:lastPrinted>
  <dcterms:created xsi:type="dcterms:W3CDTF">2006-01-08T15:16:40Z</dcterms:created>
  <dcterms:modified xsi:type="dcterms:W3CDTF">2021-01-15T09:53:19Z</dcterms:modified>
</cp:coreProperties>
</file>