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97" r:id="rId4"/>
    <p:sldId id="298" r:id="rId5"/>
    <p:sldId id="300" r:id="rId6"/>
    <p:sldId id="301" r:id="rId7"/>
    <p:sldId id="299" r:id="rId8"/>
    <p:sldId id="302" r:id="rId9"/>
    <p:sldId id="303" r:id="rId10"/>
    <p:sldId id="265" r:id="rId1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6195" autoAdjust="0"/>
  </p:normalViewPr>
  <p:slideViewPr>
    <p:cSldViewPr>
      <p:cViewPr varScale="1">
        <p:scale>
          <a:sx n="50" d="100"/>
          <a:sy n="50" d="100"/>
        </p:scale>
        <p:origin x="1557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process ordering (related to sequential consistency) is a subset of real-time ordering when each process has</a:t>
            </a:r>
            <a:r>
              <a:rPr lang="en-US" baseline="0" dirty="0"/>
              <a:t> at-most one operation outstanding at a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9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1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reads must return the last value written by a preceding write (that has finished) but may return the value of a concurrent write.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43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3 was written before 6 (since they are not overlapping, we know that). read has returned 6, so a later read can’t return 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0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1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1" y="3435780"/>
            <a:ext cx="8566149" cy="2398408"/>
          </a:xfrm>
        </p:spPr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1724, Winter 2021</a:t>
            </a:r>
          </a:p>
          <a:p>
            <a:endParaRPr lang="en-US" dirty="0"/>
          </a:p>
          <a:p>
            <a:r>
              <a:rPr lang="en-US" sz="2800" dirty="0"/>
              <a:t>These slides are modified versions of slides from </a:t>
            </a:r>
            <a:r>
              <a:rPr lang="en-US" dirty="0"/>
              <a:t>Michael Freedman &amp; Wyatt Lloyd’s course on Distributed Systems</a:t>
            </a:r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>
            <a:normAutofit fontScale="90000"/>
          </a:bodyPr>
          <a:lstStyle/>
          <a:p>
            <a:r>
              <a:rPr lang="en-US" dirty="0"/>
              <a:t>Why Linearizability?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US" dirty="0"/>
              <a:t>Behavior is like single machine processing one request at a time</a:t>
            </a:r>
          </a:p>
          <a:p>
            <a:pPr lvl="1"/>
            <a:r>
              <a:rPr lang="en-US" dirty="0"/>
              <a:t>Hides the complexity of distributed and replicated systems from applications</a:t>
            </a:r>
          </a:p>
          <a:p>
            <a:pPr lvl="1"/>
            <a:r>
              <a:rPr lang="en-US" dirty="0"/>
              <a:t>Easier to write correct applications</a:t>
            </a:r>
          </a:p>
          <a:p>
            <a:r>
              <a:rPr lang="en-US" dirty="0"/>
              <a:t>Atomic broadcast (Zab protocol used by Zookeeper), RAFT, PAXOS, etc., provide linearizability</a:t>
            </a:r>
          </a:p>
          <a:p>
            <a:r>
              <a:rPr lang="en-US" dirty="0"/>
              <a:t>However, linearizability is a strong consistency guarantee that can limit performance</a:t>
            </a:r>
          </a:p>
        </p:txBody>
      </p:sp>
    </p:spTree>
    <p:extLst>
      <p:ext uri="{BB962C8B-B14F-4D97-AF65-F5344CB8AC3E}">
        <p14:creationId xmlns:p14="http://schemas.microsoft.com/office/powerpoint/2010/main" val="120617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Consistency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(or a set of guarantees) between a system and applications about expected behavior when data is accessed (read, written, updated, etc.)</a:t>
            </a:r>
          </a:p>
        </p:txBody>
      </p:sp>
    </p:spTree>
    <p:extLst>
      <p:ext uri="{BB962C8B-B14F-4D97-AF65-F5344CB8AC3E}">
        <p14:creationId xmlns:p14="http://schemas.microsoft.com/office/powerpoint/2010/main" val="77339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 err="1"/>
              <a:t>Linearizability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Autofit/>
          </a:bodyPr>
          <a:lstStyle/>
          <a:p>
            <a:r>
              <a:rPr lang="en-US" dirty="0"/>
              <a:t>Each operation accesses one data item</a:t>
            </a:r>
          </a:p>
          <a:p>
            <a:r>
              <a:rPr lang="en-US" dirty="0"/>
              <a:t>All replicas execute operations in some </a:t>
            </a:r>
            <a:r>
              <a:rPr lang="en-US" dirty="0">
                <a:solidFill>
                  <a:srgbClr val="C00000"/>
                </a:solidFill>
              </a:rPr>
              <a:t>total</a:t>
            </a:r>
            <a:r>
              <a:rPr lang="en-US" dirty="0"/>
              <a:t> order</a:t>
            </a:r>
          </a:p>
          <a:p>
            <a:pPr lvl="1"/>
            <a:endParaRPr lang="en-US" dirty="0"/>
          </a:p>
          <a:p>
            <a:r>
              <a:rPr lang="en-US" dirty="0"/>
              <a:t>The total order preserves the </a:t>
            </a:r>
            <a:r>
              <a:rPr lang="en-US" dirty="0">
                <a:solidFill>
                  <a:srgbClr val="C00000"/>
                </a:solidFill>
              </a:rPr>
              <a:t>real-time ordering </a:t>
            </a:r>
            <a:r>
              <a:rPr lang="en-US" dirty="0"/>
              <a:t>between operations</a:t>
            </a:r>
          </a:p>
          <a:p>
            <a:pPr lvl="1"/>
            <a:r>
              <a:rPr lang="en-US" dirty="0"/>
              <a:t>If operation A </a:t>
            </a:r>
            <a:r>
              <a:rPr lang="en-US" dirty="0">
                <a:solidFill>
                  <a:srgbClr val="C00000"/>
                </a:solidFill>
              </a:rPr>
              <a:t>completes</a:t>
            </a:r>
            <a:r>
              <a:rPr lang="en-US" dirty="0"/>
              <a:t> before operation </a:t>
            </a:r>
            <a:r>
              <a:rPr lang="en-US"/>
              <a:t>B </a:t>
            </a:r>
            <a:r>
              <a:rPr lang="en-US">
                <a:solidFill>
                  <a:srgbClr val="C00000"/>
                </a:solidFill>
              </a:rPr>
              <a:t>begins</a:t>
            </a:r>
            <a:r>
              <a:rPr lang="en-US"/>
              <a:t> </a:t>
            </a:r>
            <a:r>
              <a:rPr lang="en-US" dirty="0"/>
              <a:t>in </a:t>
            </a:r>
            <a:r>
              <a:rPr lang="en-US"/>
              <a:t>real-time,</a:t>
            </a:r>
            <a:r>
              <a:rPr lang="en-US" dirty="0"/>
              <a:t> </a:t>
            </a:r>
            <a:r>
              <a:rPr lang="en-US"/>
              <a:t>then </a:t>
            </a:r>
            <a:r>
              <a:rPr lang="en-US" dirty="0"/>
              <a:t>A is ordered before B</a:t>
            </a:r>
          </a:p>
          <a:p>
            <a:pPr lvl="1"/>
            <a:r>
              <a:rPr lang="en-US" dirty="0"/>
              <a:t>If neither A nor B completes before the other begins, then there is no real-time order</a:t>
            </a:r>
          </a:p>
          <a:p>
            <a:pPr lvl="2"/>
            <a:r>
              <a:rPr lang="en-US" dirty="0"/>
              <a:t>But there must be some total 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4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108A-1D02-4F52-AD7E-A77F5B8F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CA" dirty="0"/>
              <a:t>Understanding 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D9037-4F8D-4CD3-8BDF-92E95C610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US" dirty="0"/>
              <a:t>Writes are ordered</a:t>
            </a:r>
          </a:p>
          <a:p>
            <a:pPr lvl="1"/>
            <a:r>
              <a:rPr lang="en-US" dirty="0"/>
              <a:t>Writes appear to occur instantaneously</a:t>
            </a:r>
          </a:p>
          <a:p>
            <a:r>
              <a:rPr lang="en-US" dirty="0"/>
              <a:t>Reads read latest data</a:t>
            </a:r>
          </a:p>
          <a:p>
            <a:pPr lvl="1"/>
            <a:r>
              <a:rPr lang="en-US" dirty="0"/>
              <a:t>After a write completes, a later read (in real-time order) returns the value of the write (or later write)</a:t>
            </a:r>
          </a:p>
          <a:p>
            <a:pPr lvl="1"/>
            <a:r>
              <a:rPr lang="en-CA" dirty="0"/>
              <a:t>Once a read returns a value, all later reads return that value or the value of a later write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605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Ordering Examples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717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r(x)=5</a:t>
            </a:r>
          </a:p>
        </p:txBody>
      </p:sp>
    </p:spTree>
    <p:extLst>
      <p:ext uri="{BB962C8B-B14F-4D97-AF65-F5344CB8AC3E}">
        <p14:creationId xmlns:p14="http://schemas.microsoft.com/office/powerpoint/2010/main" val="366975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Linearizable: Yes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r(x)=5</a:t>
            </a:r>
          </a:p>
        </p:txBody>
      </p: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6CCC7679-8E55-4B89-BE81-E0DB2FD5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1557" y="5912102"/>
            <a:ext cx="462023" cy="223046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2650" dirty="0"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  <a:sym typeface="Wingdings"/>
              </a:rPr>
              <a:t></a:t>
            </a:r>
            <a:endParaRPr lang="en-US" sz="2650" b="1" dirty="0">
              <a:solidFill>
                <a:schemeClr val="tx1"/>
              </a:solidFill>
              <a:latin typeface="+mj-lt"/>
              <a:ea typeface="Helvetica Neue" charset="0"/>
              <a:cs typeface="Helvetica Neue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E0AC720-94C6-4910-87B9-709D9FE011AC}"/>
              </a:ext>
            </a:extLst>
          </p:cNvPr>
          <p:cNvCxnSpPr/>
          <p:nvPr/>
        </p:nvCxnSpPr>
        <p:spPr bwMode="auto">
          <a:xfrm flipV="1">
            <a:off x="1620680" y="1861175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0708DC14-49EE-4A8E-9AA5-52C4D2A226E3}"/>
              </a:ext>
            </a:extLst>
          </p:cNvPr>
          <p:cNvCxnSpPr/>
          <p:nvPr/>
        </p:nvCxnSpPr>
        <p:spPr bwMode="auto">
          <a:xfrm flipV="1">
            <a:off x="2119945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4833080-91C8-46E7-A213-71B1AB6C5053}"/>
              </a:ext>
            </a:extLst>
          </p:cNvPr>
          <p:cNvCxnSpPr/>
          <p:nvPr/>
        </p:nvCxnSpPr>
        <p:spPr bwMode="auto">
          <a:xfrm flipV="1">
            <a:off x="3233690" y="262094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1C114F-0A64-4BAD-A0FD-785737E5FFA1}"/>
              </a:ext>
            </a:extLst>
          </p:cNvPr>
          <p:cNvCxnSpPr/>
          <p:nvPr/>
        </p:nvCxnSpPr>
        <p:spPr bwMode="auto">
          <a:xfrm flipV="1">
            <a:off x="3608055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8F9547B-E1B6-4930-B393-8CAEBA5F8969}"/>
              </a:ext>
            </a:extLst>
          </p:cNvPr>
          <p:cNvCxnSpPr/>
          <p:nvPr/>
        </p:nvCxnSpPr>
        <p:spPr bwMode="auto">
          <a:xfrm flipV="1">
            <a:off x="4885105" y="3380717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63C2373-B577-439D-8BE4-23D50D4E67E2}"/>
              </a:ext>
            </a:extLst>
          </p:cNvPr>
          <p:cNvCxnSpPr/>
          <p:nvPr/>
        </p:nvCxnSpPr>
        <p:spPr bwMode="auto">
          <a:xfrm flipV="1">
            <a:off x="507713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217A5FDC-3B33-4FD1-A743-4A57E96BF18B}"/>
              </a:ext>
            </a:extLst>
          </p:cNvPr>
          <p:cNvCxnSpPr/>
          <p:nvPr/>
        </p:nvCxnSpPr>
        <p:spPr bwMode="auto">
          <a:xfrm flipV="1">
            <a:off x="6037255" y="4900259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851BF4-8CE3-4BF3-B8A6-E68330B15938}"/>
              </a:ext>
            </a:extLst>
          </p:cNvPr>
          <p:cNvCxnSpPr/>
          <p:nvPr/>
        </p:nvCxnSpPr>
        <p:spPr bwMode="auto">
          <a:xfrm flipV="1">
            <a:off x="4437213" y="4140488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BF2741C-42F8-4FB1-9FB2-07D20386D076}"/>
              </a:ext>
            </a:extLst>
          </p:cNvPr>
          <p:cNvCxnSpPr/>
          <p:nvPr/>
        </p:nvCxnSpPr>
        <p:spPr bwMode="auto">
          <a:xfrm flipV="1">
            <a:off x="6421305" y="4140488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BBDAEF7-0C5F-4A58-A0C9-D41F86491CDA}"/>
              </a:ext>
            </a:extLst>
          </p:cNvPr>
          <p:cNvCxnSpPr/>
          <p:nvPr/>
        </p:nvCxnSpPr>
        <p:spPr bwMode="auto">
          <a:xfrm flipV="1">
            <a:off x="622928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F94EB3C-5319-4AF5-9CBF-BBCA4822F689}"/>
              </a:ext>
            </a:extLst>
          </p:cNvPr>
          <p:cNvCxnSpPr/>
          <p:nvPr/>
        </p:nvCxnSpPr>
        <p:spPr bwMode="auto">
          <a:xfrm flipV="1">
            <a:off x="722781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4404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rgbClr val="C00000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</p:spTree>
    <p:extLst>
      <p:ext uri="{BB962C8B-B14F-4D97-AF65-F5344CB8AC3E}">
        <p14:creationId xmlns:p14="http://schemas.microsoft.com/office/powerpoint/2010/main" val="145289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Linearizable: No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rgbClr val="C00000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730559E-D440-416F-9458-B63BD167F434}"/>
              </a:ext>
            </a:extLst>
          </p:cNvPr>
          <p:cNvCxnSpPr/>
          <p:nvPr/>
        </p:nvCxnSpPr>
        <p:spPr bwMode="auto">
          <a:xfrm flipV="1">
            <a:off x="6037255" y="4900259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C404B1B-EBF0-4C7C-B51F-B3F713C75F46}"/>
              </a:ext>
            </a:extLst>
          </p:cNvPr>
          <p:cNvCxnSpPr/>
          <p:nvPr/>
        </p:nvCxnSpPr>
        <p:spPr bwMode="auto">
          <a:xfrm flipV="1">
            <a:off x="622928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E9D8ECB-2BB9-46E1-AC52-197A9EF37648}"/>
              </a:ext>
            </a:extLst>
          </p:cNvPr>
          <p:cNvCxnSpPr/>
          <p:nvPr/>
        </p:nvCxnSpPr>
        <p:spPr bwMode="auto">
          <a:xfrm flipV="1">
            <a:off x="722781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BC4BC6B-605A-43EA-AE10-E57E03FBE5FC}"/>
              </a:ext>
            </a:extLst>
          </p:cNvPr>
          <p:cNvSpPr txBox="1"/>
          <p:nvPr/>
        </p:nvSpPr>
        <p:spPr>
          <a:xfrm>
            <a:off x="7266215" y="6316155"/>
            <a:ext cx="1460656" cy="380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C00000"/>
                </a:solidFill>
              </a:rPr>
              <a:t>stale read</a:t>
            </a:r>
          </a:p>
        </p:txBody>
      </p:sp>
    </p:spTree>
    <p:extLst>
      <p:ext uri="{BB962C8B-B14F-4D97-AF65-F5344CB8AC3E}">
        <p14:creationId xmlns:p14="http://schemas.microsoft.com/office/powerpoint/2010/main" val="37034074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4161</TotalTime>
  <Words>664</Words>
  <Application>Microsoft Office PowerPoint</Application>
  <PresentationFormat>Custom</PresentationFormat>
  <Paragraphs>124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Utopia</vt:lpstr>
      <vt:lpstr>Verdana</vt:lpstr>
      <vt:lpstr>Default Design</vt:lpstr>
      <vt:lpstr>Linearizability - A Quick Overview</vt:lpstr>
      <vt:lpstr>Data Consistency Models</vt:lpstr>
      <vt:lpstr>Linearizability</vt:lpstr>
      <vt:lpstr>Understanding Linearizability</vt:lpstr>
      <vt:lpstr>Real-Time Ordering Examples</vt:lpstr>
      <vt:lpstr>Linearizable?</vt:lpstr>
      <vt:lpstr>Linearizable: Yes</vt:lpstr>
      <vt:lpstr>Linearizable?</vt:lpstr>
      <vt:lpstr>Linearizable: No</vt:lpstr>
      <vt:lpstr>Why Linearizability?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279</cp:revision>
  <cp:lastPrinted>1601-01-01T00:00:00Z</cp:lastPrinted>
  <dcterms:created xsi:type="dcterms:W3CDTF">2006-01-08T15:16:40Z</dcterms:created>
  <dcterms:modified xsi:type="dcterms:W3CDTF">2021-02-12T16:07:14Z</dcterms:modified>
</cp:coreProperties>
</file>