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5"/>
  </p:notesMasterIdLst>
  <p:sldIdLst>
    <p:sldId id="256" r:id="rId2"/>
    <p:sldId id="294" r:id="rId3"/>
    <p:sldId id="295" r:id="rId4"/>
    <p:sldId id="296" r:id="rId5"/>
    <p:sldId id="297" r:id="rId6"/>
    <p:sldId id="298" r:id="rId7"/>
    <p:sldId id="299" r:id="rId8"/>
    <p:sldId id="300" r:id="rId9"/>
    <p:sldId id="301" r:id="rId10"/>
    <p:sldId id="302" r:id="rId11"/>
    <p:sldId id="304" r:id="rId12"/>
    <p:sldId id="272" r:id="rId13"/>
    <p:sldId id="303" r:id="rId14"/>
  </p:sldIdLst>
  <p:sldSz cx="10077450" cy="7562850"/>
  <p:notesSz cx="7772400" cy="10058400"/>
  <p:defaultTextStyle>
    <a:defPPr>
      <a:defRPr lang="en-GB"/>
    </a:defPPr>
    <a:lvl1pPr algn="l" defTabSz="449263" rtl="0" fontAlgn="base" hangingPunct="0">
      <a:lnSpc>
        <a:spcPct val="102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kern="1200">
        <a:solidFill>
          <a:schemeClr val="bg1"/>
        </a:solidFill>
        <a:latin typeface="Verdana" pitchFamily="34" charset="0"/>
        <a:ea typeface="+mn-ea"/>
        <a:cs typeface="+mn-cs"/>
      </a:defRPr>
    </a:lvl1pPr>
    <a:lvl2pPr marL="742950" indent="-285750" algn="l" defTabSz="449263" rtl="0" fontAlgn="base" hangingPunct="0">
      <a:lnSpc>
        <a:spcPct val="102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kern="1200">
        <a:solidFill>
          <a:schemeClr val="bg1"/>
        </a:solidFill>
        <a:latin typeface="Verdana" pitchFamily="34" charset="0"/>
        <a:ea typeface="+mn-ea"/>
        <a:cs typeface="+mn-cs"/>
      </a:defRPr>
    </a:lvl2pPr>
    <a:lvl3pPr marL="1143000" indent="-228600" algn="l" defTabSz="449263" rtl="0" fontAlgn="base" hangingPunct="0">
      <a:lnSpc>
        <a:spcPct val="102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kern="1200">
        <a:solidFill>
          <a:schemeClr val="bg1"/>
        </a:solidFill>
        <a:latin typeface="Verdana" pitchFamily="34" charset="0"/>
        <a:ea typeface="+mn-ea"/>
        <a:cs typeface="+mn-cs"/>
      </a:defRPr>
    </a:lvl3pPr>
    <a:lvl4pPr marL="1600200" indent="-228600" algn="l" defTabSz="449263" rtl="0" fontAlgn="base" hangingPunct="0">
      <a:lnSpc>
        <a:spcPct val="102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kern="1200">
        <a:solidFill>
          <a:schemeClr val="bg1"/>
        </a:solidFill>
        <a:latin typeface="Verdana" pitchFamily="34" charset="0"/>
        <a:ea typeface="+mn-ea"/>
        <a:cs typeface="+mn-cs"/>
      </a:defRPr>
    </a:lvl4pPr>
    <a:lvl5pPr marL="2057400" indent="-228600" algn="l" defTabSz="449263" rtl="0" fontAlgn="base" hangingPunct="0">
      <a:lnSpc>
        <a:spcPct val="102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kern="1200">
        <a:solidFill>
          <a:schemeClr val="bg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000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01" autoAdjust="0"/>
    <p:restoredTop sz="59130" autoAdjust="0"/>
  </p:normalViewPr>
  <p:slideViewPr>
    <p:cSldViewPr>
      <p:cViewPr varScale="1">
        <p:scale>
          <a:sx n="39" d="100"/>
          <a:sy n="39" d="100"/>
        </p:scale>
        <p:origin x="1920" y="3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38405" cy="384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311275" y="1027113"/>
            <a:ext cx="4932363" cy="3698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050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1169988" y="5086350"/>
            <a:ext cx="5221287" cy="4105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26950285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12863" y="1027113"/>
            <a:ext cx="4930775" cy="370046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4819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1169988" y="5086350"/>
            <a:ext cx="5222875" cy="410845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88429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12863" y="1027113"/>
            <a:ext cx="4929187" cy="36988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8599303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12863" y="1027113"/>
            <a:ext cx="4929187" cy="36988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r>
              <a:rPr lang="en-US" dirty="0"/>
              <a:t>We are talking</a:t>
            </a:r>
            <a:r>
              <a:rPr lang="en-US" baseline="0" dirty="0"/>
              <a:t> about Zookeeper. </a:t>
            </a:r>
            <a:r>
              <a:rPr lang="en-US" dirty="0"/>
              <a:t>Note that Zookeeper</a:t>
            </a:r>
            <a:r>
              <a:rPr lang="en-US" baseline="0" dirty="0"/>
              <a:t> doesn’t </a:t>
            </a:r>
            <a:r>
              <a:rPr lang="en-US" dirty="0"/>
              <a:t>scale well</a:t>
            </a:r>
            <a:r>
              <a:rPr lang="en-US" baseline="0" dirty="0"/>
              <a:t> and is typically used for small files.</a:t>
            </a:r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r>
              <a:rPr lang="en-US" baseline="0" dirty="0"/>
              <a:t> </a:t>
            </a:r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r>
              <a:rPr lang="en-US" dirty="0"/>
              <a:t>Often</a:t>
            </a:r>
            <a:r>
              <a:rPr lang="en-US" baseline="0" dirty="0"/>
              <a:t> applications need to use two </a:t>
            </a:r>
            <a:r>
              <a:rPr lang="en-US" dirty="0"/>
              <a:t>file systems: GFS-like FS</a:t>
            </a:r>
            <a:r>
              <a:rPr lang="en-US" baseline="0" dirty="0"/>
              <a:t> for </a:t>
            </a:r>
            <a:r>
              <a:rPr lang="en-US" dirty="0"/>
              <a:t>bulk data, and Zookeeper for configuration management, coordination, failure sensing. GFS-like</a:t>
            </a:r>
            <a:r>
              <a:rPr lang="en-US" baseline="0" dirty="0"/>
              <a:t> FS</a:t>
            </a:r>
            <a:r>
              <a:rPr lang="en-US" dirty="0"/>
              <a:t> could itself</a:t>
            </a:r>
            <a:r>
              <a:rPr lang="en-US" baseline="0" dirty="0"/>
              <a:t> use Zookeeper for its own configuration, etc.</a:t>
            </a:r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endParaRPr lang="en-US" baseline="0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1387675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12863" y="1027113"/>
            <a:ext cx="4929187" cy="36988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8869965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12863" y="1027113"/>
            <a:ext cx="4929187" cy="36988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The </a:t>
            </a:r>
            <a:r>
              <a:rPr lang="en-CA" dirty="0" err="1"/>
              <a:t>sharding</a:t>
            </a:r>
            <a:r>
              <a:rPr lang="en-CA" baseline="0" dirty="0"/>
              <a:t> is fine grained. One can split a large cell value into multiple values in different column families, and thus shard the value.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2741766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Shape 235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36" name="Shape 236"/>
          <p:cNvSpPr>
            <a:spLocks noGrp="1" noRot="1" noChangeAspect="1"/>
          </p:cNvSpPr>
          <p:nvPr>
            <p:ph type="sldImg" idx="2"/>
          </p:nvPr>
        </p:nvSpPr>
        <p:spPr>
          <a:xfrm>
            <a:off x="1373188" y="1143000"/>
            <a:ext cx="4111625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563734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12863" y="1027113"/>
            <a:ext cx="4929187" cy="36988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sym typeface="Arial"/>
              </a:rPr>
              <a:t>NoSQL databases:</a:t>
            </a:r>
          </a:p>
          <a:p>
            <a:pPr marL="0" indent="0">
              <a:buNone/>
            </a:pPr>
            <a:r>
              <a:rPr lang="en-US" dirty="0">
                <a:sym typeface="Arial"/>
              </a:rPr>
              <a:t>- provide</a:t>
            </a:r>
            <a:r>
              <a:rPr lang="en-US" baseline="0" dirty="0">
                <a:sym typeface="Arial"/>
              </a:rPr>
              <a:t> </a:t>
            </a:r>
            <a:r>
              <a:rPr lang="en-US" dirty="0">
                <a:sym typeface="Arial"/>
              </a:rPr>
              <a:t>horizontal scaling,</a:t>
            </a:r>
            <a:r>
              <a:rPr lang="en-US" baseline="0" dirty="0">
                <a:sym typeface="Arial"/>
              </a:rPr>
              <a:t> i.e., if you buy more machines, their performance will scale. more appropriate for big data workloads.</a:t>
            </a:r>
          </a:p>
          <a:p>
            <a:pPr marL="0" indent="0">
              <a:buNone/>
            </a:pPr>
            <a:r>
              <a:rPr lang="en-US" baseline="0" dirty="0">
                <a:sym typeface="Arial"/>
              </a:rPr>
              <a:t>- provide weak consistency (</a:t>
            </a:r>
            <a:r>
              <a:rPr lang="en-US" sz="2314" dirty="0">
                <a:ea typeface="Arial"/>
                <a:cs typeface="Arial"/>
                <a:sym typeface="Arial"/>
              </a:rPr>
              <a:t>BASE): </a:t>
            </a:r>
            <a:r>
              <a:rPr lang="en-US" sz="2314" dirty="0">
                <a:solidFill>
                  <a:srgbClr val="0070C0"/>
                </a:solidFill>
                <a:ea typeface="Arial"/>
                <a:cs typeface="Arial"/>
                <a:sym typeface="Arial"/>
              </a:rPr>
              <a:t>B</a:t>
            </a:r>
            <a:r>
              <a:rPr lang="en-US" sz="2314" dirty="0">
                <a:ea typeface="Arial"/>
                <a:cs typeface="Arial"/>
                <a:sym typeface="Arial"/>
              </a:rPr>
              <a:t>asically </a:t>
            </a:r>
            <a:r>
              <a:rPr lang="en-US" sz="2314" dirty="0">
                <a:solidFill>
                  <a:srgbClr val="0070C0"/>
                </a:solidFill>
                <a:ea typeface="Arial"/>
                <a:cs typeface="Arial"/>
                <a:sym typeface="Arial"/>
              </a:rPr>
              <a:t>A</a:t>
            </a:r>
            <a:r>
              <a:rPr lang="en-US" sz="2314" dirty="0">
                <a:ea typeface="Arial"/>
                <a:cs typeface="Arial"/>
                <a:sym typeface="Arial"/>
              </a:rPr>
              <a:t>vailable </a:t>
            </a:r>
            <a:r>
              <a:rPr lang="en-US" sz="2314" dirty="0">
                <a:solidFill>
                  <a:srgbClr val="0070C0"/>
                </a:solidFill>
                <a:ea typeface="Arial"/>
                <a:cs typeface="Arial"/>
                <a:sym typeface="Arial"/>
              </a:rPr>
              <a:t>S</a:t>
            </a:r>
            <a:r>
              <a:rPr lang="en-US" sz="2314" dirty="0">
                <a:ea typeface="Arial"/>
                <a:cs typeface="Arial"/>
                <a:sym typeface="Arial"/>
              </a:rPr>
              <a:t>oft state </a:t>
            </a:r>
            <a:r>
              <a:rPr lang="en-US" sz="2314" dirty="0">
                <a:solidFill>
                  <a:srgbClr val="0070C0"/>
                </a:solidFill>
                <a:ea typeface="Arial"/>
                <a:cs typeface="Arial"/>
                <a:sym typeface="Arial"/>
              </a:rPr>
              <a:t>E</a:t>
            </a:r>
            <a:r>
              <a:rPr lang="en-US" sz="2314" dirty="0">
                <a:ea typeface="Arial"/>
                <a:cs typeface="Arial"/>
                <a:sym typeface="Arial"/>
              </a:rPr>
              <a:t>ventually consistency</a:t>
            </a:r>
          </a:p>
          <a:p>
            <a:pPr marL="0" indent="0">
              <a:buNone/>
            </a:pPr>
            <a:endParaRPr lang="en-US" dirty="0">
              <a:sym typeface="Arial"/>
            </a:endParaRPr>
          </a:p>
          <a:p>
            <a:r>
              <a:rPr lang="en-US" dirty="0">
                <a:sym typeface="Arial"/>
              </a:rPr>
              <a:t>RDBMS:</a:t>
            </a:r>
          </a:p>
          <a:p>
            <a:r>
              <a:rPr lang="en-US" dirty="0">
                <a:sym typeface="Arial"/>
              </a:rPr>
              <a:t>-</a:t>
            </a:r>
            <a:r>
              <a:rPr lang="en-US" baseline="0" dirty="0">
                <a:sym typeface="Arial"/>
              </a:rPr>
              <a:t> </a:t>
            </a:r>
            <a:r>
              <a:rPr lang="en-US" dirty="0">
                <a:sym typeface="Arial"/>
              </a:rPr>
              <a:t>provide vertical scaling,</a:t>
            </a:r>
            <a:r>
              <a:rPr lang="en-US" baseline="0" dirty="0">
                <a:sym typeface="Arial"/>
              </a:rPr>
              <a:t> i.e., if you buy a faster machine, e.g., with more cores, their performance will scale. more appropriate for transactional workloads.</a:t>
            </a:r>
            <a:endParaRPr lang="en-US" dirty="0">
              <a:sym typeface="Arial"/>
            </a:endParaRPr>
          </a:p>
          <a:p>
            <a:r>
              <a:rPr lang="en-US" dirty="0">
                <a:sym typeface="Arial"/>
              </a:rPr>
              <a:t>-</a:t>
            </a:r>
            <a:r>
              <a:rPr lang="en-US" baseline="0" dirty="0">
                <a:sym typeface="Arial"/>
              </a:rPr>
              <a:t> </a:t>
            </a:r>
            <a:r>
              <a:rPr lang="en-US" dirty="0">
                <a:sym typeface="Arial"/>
              </a:rPr>
              <a:t>provide strong consistency</a:t>
            </a:r>
            <a:r>
              <a:rPr lang="en-US" baseline="0" dirty="0">
                <a:sym typeface="Arial"/>
              </a:rPr>
              <a:t> </a:t>
            </a:r>
            <a:r>
              <a:rPr lang="en-US" sz="2314" dirty="0">
                <a:ea typeface="Arial"/>
                <a:cs typeface="Arial"/>
                <a:sym typeface="Arial"/>
              </a:rPr>
              <a:t>(ACID): Atomicity, Consistency, Isolation, Durability</a:t>
            </a:r>
          </a:p>
          <a:p>
            <a:endParaRPr lang="en-US" dirty="0">
              <a:sym typeface="Arial"/>
            </a:endParaRPr>
          </a:p>
          <a:p>
            <a:pPr marL="0" indent="0">
              <a:buNone/>
            </a:pPr>
            <a:r>
              <a:rPr lang="en-US" dirty="0">
                <a:sym typeface="Arial"/>
              </a:rPr>
              <a:t>GFS: </a:t>
            </a:r>
          </a:p>
          <a:p>
            <a:pPr marL="0" indent="0">
              <a:buSzPts val="2000"/>
              <a:buFontTx/>
              <a:buNone/>
            </a:pPr>
            <a:r>
              <a:rPr lang="en-CA" sz="1200" dirty="0">
                <a:solidFill>
                  <a:schemeClr val="tx1"/>
                </a:solidFill>
              </a:rPr>
              <a:t>-</a:t>
            </a:r>
            <a:r>
              <a:rPr lang="en-CA" sz="1200" baseline="0" dirty="0">
                <a:solidFill>
                  <a:schemeClr val="tx1"/>
                </a:solidFill>
              </a:rPr>
              <a:t> </a:t>
            </a:r>
            <a:r>
              <a:rPr lang="en-CA" sz="1200" dirty="0">
                <a:solidFill>
                  <a:schemeClr val="tx1"/>
                </a:solidFill>
              </a:rPr>
              <a:t>Stores data as flat files</a:t>
            </a:r>
          </a:p>
          <a:p>
            <a:pPr marL="0" indent="0">
              <a:buSzPts val="2000"/>
              <a:buFontTx/>
              <a:buNone/>
            </a:pPr>
            <a:r>
              <a:rPr lang="en-CA" sz="1200" dirty="0">
                <a:solidFill>
                  <a:schemeClr val="tx1"/>
                </a:solidFill>
              </a:rPr>
              <a:t>- Optimized for sequential</a:t>
            </a:r>
            <a:r>
              <a:rPr lang="en-CA" sz="1200" baseline="0" dirty="0">
                <a:solidFill>
                  <a:schemeClr val="tx1"/>
                </a:solidFill>
              </a:rPr>
              <a:t> access to large files</a:t>
            </a:r>
            <a:endParaRPr lang="en-CA" sz="12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dirty="0">
                <a:sym typeface="Arial"/>
              </a:rPr>
              <a:t>-</a:t>
            </a:r>
            <a:r>
              <a:rPr lang="en-US" baseline="0" dirty="0">
                <a:sym typeface="Arial"/>
              </a:rPr>
              <a:t> Optimized for write-once, read-many accesses</a:t>
            </a:r>
            <a:endParaRPr lang="en-US" dirty="0">
              <a:sym typeface="Arial"/>
            </a:endParaRPr>
          </a:p>
          <a:p>
            <a:pPr marL="0" indent="0">
              <a:buNone/>
            </a:pPr>
            <a:endParaRPr lang="en-US" dirty="0">
              <a:sym typeface="Arial"/>
            </a:endParaRPr>
          </a:p>
          <a:p>
            <a:pPr marL="0" indent="0">
              <a:buNone/>
            </a:pPr>
            <a:r>
              <a:rPr lang="en-US" dirty="0" err="1">
                <a:sym typeface="Arial"/>
              </a:rPr>
              <a:t>Bigtable</a:t>
            </a:r>
            <a:r>
              <a:rPr lang="en-US" dirty="0">
                <a:sym typeface="Arial"/>
              </a:rPr>
              <a:t>:</a:t>
            </a:r>
          </a:p>
          <a:p>
            <a:pPr marL="171450" indent="-171450">
              <a:buFontTx/>
              <a:buChar char="-"/>
            </a:pPr>
            <a:r>
              <a:rPr lang="en-US" dirty="0">
                <a:sym typeface="Arial"/>
              </a:rPr>
              <a:t>Stores</a:t>
            </a:r>
            <a:r>
              <a:rPr lang="en-US" baseline="0" dirty="0">
                <a:sym typeface="Arial"/>
              </a:rPr>
              <a:t> data as key-values in </a:t>
            </a:r>
            <a:r>
              <a:rPr lang="en-US" baseline="0" dirty="0" err="1">
                <a:sym typeface="Arial"/>
              </a:rPr>
              <a:t>columnal</a:t>
            </a:r>
            <a:r>
              <a:rPr lang="en-US" baseline="0" dirty="0">
                <a:sym typeface="Arial"/>
              </a:rPr>
              <a:t> fashion</a:t>
            </a:r>
          </a:p>
          <a:p>
            <a:pPr marL="171450" indent="-171450">
              <a:buFontTx/>
              <a:buChar char="-"/>
            </a:pPr>
            <a:r>
              <a:rPr lang="en-US" baseline="0" dirty="0">
                <a:sym typeface="Arial"/>
              </a:rPr>
              <a:t>Supports low-latency access (often single disk access) for key-value in large data set</a:t>
            </a:r>
          </a:p>
        </p:txBody>
      </p:sp>
    </p:spTree>
    <p:extLst>
      <p:ext uri="{BB962C8B-B14F-4D97-AF65-F5344CB8AC3E}">
        <p14:creationId xmlns:p14="http://schemas.microsoft.com/office/powerpoint/2010/main" val="32199095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1054670"/>
            <a:ext cx="8566150" cy="1620838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1300" y="3819830"/>
            <a:ext cx="7054850" cy="239840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6244103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9775" y="1"/>
            <a:ext cx="8604250" cy="1515529"/>
          </a:xfrm>
        </p:spPr>
        <p:txBody>
          <a:bodyPr/>
          <a:lstStyle>
            <a:lvl1pPr>
              <a:defRPr sz="44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1363" y="1669150"/>
            <a:ext cx="8604250" cy="5208588"/>
          </a:xfrm>
        </p:spPr>
        <p:txBody>
          <a:bodyPr/>
          <a:lstStyle>
            <a:lvl1pPr marL="457200" indent="-457200">
              <a:buFont typeface="Arial" panose="020B0604020202020204" pitchFamily="34" charset="0"/>
              <a:buChar char="•"/>
              <a:defRPr/>
            </a:lvl1pPr>
            <a:lvl2pPr marL="800100" indent="-342900">
              <a:buFont typeface="Arial" panose="020B0604020202020204" pitchFamily="34" charset="0"/>
              <a:buChar char="•"/>
              <a:defRPr/>
            </a:lvl2pPr>
            <a:lvl3pPr marL="1257300" indent="-342900">
              <a:buFont typeface="Arial" panose="020B0604020202020204" pitchFamily="34" charset="0"/>
              <a:buChar char="•"/>
              <a:defRPr/>
            </a:lvl3pPr>
            <a:lvl4pPr marL="1657350" indent="-285750">
              <a:buFont typeface="Arial" panose="020B0604020202020204" pitchFamily="34" charset="0"/>
              <a:buChar char="•"/>
              <a:defRPr/>
            </a:lvl4pPr>
            <a:lvl5pPr marL="2171700" indent="-342900">
              <a:buFont typeface="Arial" panose="020B0604020202020204" pitchFamily="34" charset="0"/>
              <a:buChar char="•"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214651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971006"/>
            <a:ext cx="8566150" cy="1620838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5726188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4043939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426208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741600" y="0"/>
            <a:ext cx="8604250" cy="151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741363" y="1670400"/>
            <a:ext cx="8604250" cy="5208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10583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</a:t>
            </a:r>
            <a:r>
              <a:rPr lang="en-GB" dirty="0" err="1"/>
              <a:t>evel</a:t>
            </a:r>
            <a:endParaRPr lang="en-GB" dirty="0"/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marL="2171700" marR="0" lvl="4" indent="-342900" algn="l" defTabSz="449263" rtl="0" eaLnBrk="0" fontAlgn="base" latinLnBrk="0" hangingPunct="0">
              <a:lnSpc>
                <a:spcPct val="97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Fifth level</a:t>
            </a:r>
          </a:p>
          <a:p>
            <a:pPr lvl="4"/>
            <a:endParaRPr lang="en-GB" dirty="0"/>
          </a:p>
          <a:p>
            <a:pPr lvl="4"/>
            <a:endParaRPr lang="en-GB" dirty="0"/>
          </a:p>
        </p:txBody>
      </p:sp>
      <p:sp>
        <p:nvSpPr>
          <p:cNvPr id="2" name="TextBox 1"/>
          <p:cNvSpPr txBox="1"/>
          <p:nvPr userDrawn="1"/>
        </p:nvSpPr>
        <p:spPr>
          <a:xfrm>
            <a:off x="9416895" y="6892230"/>
            <a:ext cx="737365" cy="4690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3544FE8B-63BB-48A0-A6E1-C60BFE2E62AC}" type="slidenum">
              <a:rPr lang="en-US" smtClean="0">
                <a:solidFill>
                  <a:schemeClr val="tx1"/>
                </a:solidFill>
              </a:rPr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6" r:id="rId3"/>
    <p:sldLayoutId id="2147483654" r:id="rId4"/>
    <p:sldLayoutId id="2147483655" r:id="rId5"/>
  </p:sldLayoutIdLst>
  <p:hf hdr="0" ftr="0" dt="0"/>
  <p:txStyles>
    <p:titleStyle>
      <a:lvl1pPr algn="l" defTabSz="449263" rtl="0" eaLnBrk="0" fontAlgn="base" hangingPunct="0">
        <a:lnSpc>
          <a:spcPct val="9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800" b="1">
          <a:solidFill>
            <a:srgbClr val="C00000"/>
          </a:solidFill>
          <a:latin typeface="+mj-lt"/>
          <a:ea typeface="+mj-ea"/>
          <a:cs typeface="+mj-cs"/>
        </a:defRPr>
      </a:lvl1pPr>
      <a:lvl2pPr algn="l" defTabSz="449263" rtl="0" eaLnBrk="0" fontAlgn="base" hangingPunct="0">
        <a:lnSpc>
          <a:spcPct val="9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800" b="1">
          <a:solidFill>
            <a:srgbClr val="000080"/>
          </a:solidFill>
          <a:latin typeface="Utopia" pitchFamily="16" charset="0"/>
        </a:defRPr>
      </a:lvl2pPr>
      <a:lvl3pPr algn="l" defTabSz="449263" rtl="0" eaLnBrk="0" fontAlgn="base" hangingPunct="0">
        <a:lnSpc>
          <a:spcPct val="9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800" b="1">
          <a:solidFill>
            <a:srgbClr val="000080"/>
          </a:solidFill>
          <a:latin typeface="Utopia" pitchFamily="16" charset="0"/>
        </a:defRPr>
      </a:lvl3pPr>
      <a:lvl4pPr algn="l" defTabSz="449263" rtl="0" eaLnBrk="0" fontAlgn="base" hangingPunct="0">
        <a:lnSpc>
          <a:spcPct val="9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800" b="1">
          <a:solidFill>
            <a:srgbClr val="000080"/>
          </a:solidFill>
          <a:latin typeface="Utopia" pitchFamily="16" charset="0"/>
        </a:defRPr>
      </a:lvl4pPr>
      <a:lvl5pPr algn="l" defTabSz="449263" rtl="0" eaLnBrk="0" fontAlgn="base" hangingPunct="0">
        <a:lnSpc>
          <a:spcPct val="9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800" b="1">
          <a:solidFill>
            <a:srgbClr val="000080"/>
          </a:solidFill>
          <a:latin typeface="Utopia" pitchFamily="16" charset="0"/>
        </a:defRPr>
      </a:lvl5pPr>
      <a:lvl6pPr marL="2514600" indent="-228600" algn="l" defTabSz="449263" rtl="0" fontAlgn="base" hangingPunct="0">
        <a:lnSpc>
          <a:spcPct val="9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800" b="1">
          <a:solidFill>
            <a:srgbClr val="000080"/>
          </a:solidFill>
          <a:latin typeface="Utopia" pitchFamily="16" charset="0"/>
        </a:defRPr>
      </a:lvl6pPr>
      <a:lvl7pPr marL="2971800" indent="-228600" algn="l" defTabSz="449263" rtl="0" fontAlgn="base" hangingPunct="0">
        <a:lnSpc>
          <a:spcPct val="9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800" b="1">
          <a:solidFill>
            <a:srgbClr val="000080"/>
          </a:solidFill>
          <a:latin typeface="Utopia" pitchFamily="16" charset="0"/>
        </a:defRPr>
      </a:lvl7pPr>
      <a:lvl8pPr marL="3429000" indent="-228600" algn="l" defTabSz="449263" rtl="0" fontAlgn="base" hangingPunct="0">
        <a:lnSpc>
          <a:spcPct val="9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800" b="1">
          <a:solidFill>
            <a:srgbClr val="000080"/>
          </a:solidFill>
          <a:latin typeface="Utopia" pitchFamily="16" charset="0"/>
        </a:defRPr>
      </a:lvl8pPr>
      <a:lvl9pPr marL="3886200" indent="-228600" algn="l" defTabSz="449263" rtl="0" fontAlgn="base" hangingPunct="0">
        <a:lnSpc>
          <a:spcPct val="9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800" b="1">
          <a:solidFill>
            <a:srgbClr val="000080"/>
          </a:solidFill>
          <a:latin typeface="Utopia" pitchFamily="16" charset="0"/>
        </a:defRPr>
      </a:lvl9pPr>
    </p:titleStyle>
    <p:bodyStyle>
      <a:lvl1pPr marL="457200" indent="-457200" algn="l" defTabSz="449263" rtl="0" eaLnBrk="0" fontAlgn="base" hangingPunct="0">
        <a:lnSpc>
          <a:spcPct val="97000"/>
        </a:lnSpc>
        <a:spcBef>
          <a:spcPts val="725"/>
        </a:spcBef>
        <a:spcAft>
          <a:spcPts val="115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2800">
          <a:solidFill>
            <a:srgbClr val="000000"/>
          </a:solidFill>
          <a:latin typeface="+mn-lt"/>
          <a:ea typeface="+mn-ea"/>
          <a:cs typeface="+mn-cs"/>
        </a:defRPr>
      </a:lvl1pPr>
      <a:lvl2pPr marL="800100" indent="-342900" algn="l" defTabSz="449263" rtl="0" eaLnBrk="0" fontAlgn="base" hangingPunct="0">
        <a:lnSpc>
          <a:spcPct val="97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2400">
          <a:solidFill>
            <a:srgbClr val="000000"/>
          </a:solidFill>
          <a:latin typeface="+mn-lt"/>
        </a:defRPr>
      </a:lvl2pPr>
      <a:lvl3pPr marL="1257300" indent="-342900" algn="l" defTabSz="449263" rtl="0" eaLnBrk="0" fontAlgn="base" hangingPunct="0">
        <a:lnSpc>
          <a:spcPct val="97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2000">
          <a:solidFill>
            <a:srgbClr val="000000"/>
          </a:solidFill>
          <a:latin typeface="+mn-lt"/>
        </a:defRPr>
      </a:lvl3pPr>
      <a:lvl4pPr marL="1657350" indent="-285750" algn="l" defTabSz="449263" rtl="0" eaLnBrk="0" fontAlgn="base" hangingPunct="0">
        <a:lnSpc>
          <a:spcPct val="97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1600">
          <a:solidFill>
            <a:srgbClr val="000000"/>
          </a:solidFill>
          <a:latin typeface="+mn-lt"/>
        </a:defRPr>
      </a:lvl4pPr>
      <a:lvl5pPr marL="1828800" marR="0" indent="0" algn="l" defTabSz="449263" rtl="0" eaLnBrk="0" fontAlgn="base" latinLnBrk="0" hangingPunct="0">
        <a:lnSpc>
          <a:spcPct val="97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Arial" panose="020B0604020202020204" pitchFamily="34" charset="0"/>
        <a:buNone/>
        <a:tabLst/>
        <a:defRPr sz="1000">
          <a:solidFill>
            <a:srgbClr val="000000"/>
          </a:solidFill>
          <a:latin typeface="+mn-lt"/>
        </a:defRPr>
      </a:lvl5pPr>
      <a:lvl6pPr marL="2514600" indent="-228600" algn="l" defTabSz="449263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</a:defRPr>
      </a:lvl6pPr>
      <a:lvl7pPr marL="2971800" indent="-228600" algn="l" defTabSz="449263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</a:defRPr>
      </a:lvl7pPr>
      <a:lvl8pPr marL="3429000" indent="-228600" algn="l" defTabSz="449263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</a:defRPr>
      </a:lvl8pPr>
      <a:lvl9pPr marL="3886200" indent="-228600" algn="l" defTabSz="449263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Cluster Storage Systems</a:t>
            </a:r>
            <a:br>
              <a:rPr lang="en-US" dirty="0"/>
            </a:br>
            <a:r>
              <a:rPr lang="en-US" dirty="0"/>
              <a:t>- A Quick Overview</a:t>
            </a: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3600" dirty="0"/>
              <a:t>Ashvin Goel</a:t>
            </a:r>
            <a:endParaRPr lang="en-US" dirty="0"/>
          </a:p>
          <a:p>
            <a:r>
              <a:rPr lang="en-US" dirty="0"/>
              <a:t>Electrical and Computer Engineering</a:t>
            </a:r>
            <a:br>
              <a:rPr lang="en-US" dirty="0"/>
            </a:br>
            <a:r>
              <a:rPr lang="en-US" dirty="0"/>
              <a:t>University of Toronto</a:t>
            </a:r>
          </a:p>
          <a:p>
            <a:r>
              <a:rPr lang="en-US" dirty="0"/>
              <a:t>ECE 1724, Winter 2021</a:t>
            </a:r>
          </a:p>
        </p:txBody>
      </p:sp>
      <p:sp>
        <p:nvSpPr>
          <p:cNvPr id="2052" name="AutoShape 3"/>
          <p:cNvSpPr>
            <a:spLocks noChangeArrowheads="1"/>
          </p:cNvSpPr>
          <p:nvPr/>
        </p:nvSpPr>
        <p:spPr bwMode="auto">
          <a:xfrm>
            <a:off x="68263" y="7053263"/>
            <a:ext cx="498475" cy="407987"/>
          </a:xfrm>
          <a:prstGeom prst="roundRect">
            <a:avLst>
              <a:gd name="adj" fmla="val 38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8360">
                <a:solidFill>
                  <a:srgbClr val="000000"/>
                </a:solidFill>
                <a:round/>
                <a:headEnd/>
                <a:tailEnd type="triangl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" name="Rectangle 2"/>
          <p:cNvSpPr/>
          <p:nvPr/>
        </p:nvSpPr>
        <p:spPr bwMode="auto">
          <a:xfrm>
            <a:off x="9071250" y="6777015"/>
            <a:ext cx="806505" cy="684235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102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</a:pPr>
            <a:endParaRPr kumimoji="0" lang="en-CA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Verdana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err="1"/>
              <a:t>Bigtable</a:t>
            </a:r>
            <a:r>
              <a:rPr lang="en-CA" dirty="0"/>
              <a:t>: Key Design Ideas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Goal: use a cluster of machines to provide a scalable, shared-nothing database</a:t>
            </a:r>
          </a:p>
          <a:p>
            <a:r>
              <a:rPr lang="en-CA" dirty="0"/>
              <a:t>Master server</a:t>
            </a:r>
          </a:p>
          <a:p>
            <a:pPr lvl="1"/>
            <a:r>
              <a:rPr lang="en-CA" dirty="0"/>
              <a:t>Use single node for locating data servers, and for database schema operations (create table, column families, etc.)</a:t>
            </a:r>
          </a:p>
          <a:p>
            <a:pPr lvl="1"/>
            <a:r>
              <a:rPr lang="en-CA" dirty="0"/>
              <a:t>Use a coordination server for leader election, configuration management, storing location information, schema metadata</a:t>
            </a:r>
          </a:p>
          <a:p>
            <a:pPr lvl="1"/>
            <a:r>
              <a:rPr lang="en-CA" dirty="0"/>
              <a:t>Avoid performing any data operations</a:t>
            </a:r>
          </a:p>
          <a:p>
            <a:r>
              <a:rPr lang="en-CA" dirty="0"/>
              <a:t>Data servers</a:t>
            </a:r>
          </a:p>
          <a:p>
            <a:pPr lvl="1"/>
            <a:r>
              <a:rPr lang="en-CA" dirty="0">
                <a:solidFill>
                  <a:schemeClr val="bg1">
                    <a:lumMod val="65000"/>
                  </a:schemeClr>
                </a:solidFill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20226777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err="1"/>
              <a:t>Bigtable</a:t>
            </a:r>
            <a:r>
              <a:rPr lang="en-CA" dirty="0"/>
              <a:t>: Key Design Ideas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Goal: use a cluster of machines to provide a scalable, shared-nothing database</a:t>
            </a:r>
          </a:p>
          <a:p>
            <a:r>
              <a:rPr lang="en-CA" dirty="0"/>
              <a:t>Master server</a:t>
            </a:r>
          </a:p>
          <a:p>
            <a:pPr lvl="1"/>
            <a:r>
              <a:rPr lang="en-CA" dirty="0">
                <a:solidFill>
                  <a:schemeClr val="bg1">
                    <a:lumMod val="65000"/>
                  </a:schemeClr>
                </a:solidFill>
              </a:rPr>
              <a:t>…</a:t>
            </a:r>
          </a:p>
          <a:p>
            <a:r>
              <a:rPr lang="en-CA" dirty="0"/>
              <a:t>Data servers</a:t>
            </a:r>
          </a:p>
          <a:p>
            <a:pPr lvl="1"/>
            <a:r>
              <a:rPr lang="en-CA" dirty="0"/>
              <a:t>Fine-grained </a:t>
            </a:r>
            <a:r>
              <a:rPr lang="en-CA" dirty="0" err="1"/>
              <a:t>sharding</a:t>
            </a:r>
            <a:r>
              <a:rPr lang="en-CA" dirty="0"/>
              <a:t> of table data across servers</a:t>
            </a:r>
          </a:p>
          <a:p>
            <a:pPr lvl="1"/>
            <a:r>
              <a:rPr lang="en-CA" dirty="0"/>
              <a:t>Provide low latency access by using read and write optimized data structures</a:t>
            </a:r>
          </a:p>
          <a:p>
            <a:pPr lvl="1"/>
            <a:r>
              <a:rPr lang="en-CA" dirty="0"/>
              <a:t>Use multi-versioning for concurrent access</a:t>
            </a:r>
          </a:p>
          <a:p>
            <a:pPr lvl="1"/>
            <a:r>
              <a:rPr lang="en-CA" dirty="0"/>
              <a:t>Use GFS for storage and replication</a:t>
            </a:r>
          </a:p>
          <a:p>
            <a:pPr lvl="1"/>
            <a:r>
              <a:rPr lang="en-CA" dirty="0"/>
              <a:t>Co-located with GFS servers for locality</a:t>
            </a:r>
          </a:p>
        </p:txBody>
      </p:sp>
    </p:spTree>
    <p:extLst>
      <p:ext uri="{BB962C8B-B14F-4D97-AF65-F5344CB8AC3E}">
        <p14:creationId xmlns:p14="http://schemas.microsoft.com/office/powerpoint/2010/main" val="19036367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Shape 238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Bigtable: Pros, Cons</a:t>
            </a:r>
            <a:endParaRPr lang="en-US" dirty="0">
              <a:sym typeface="Arial"/>
            </a:endParaRPr>
          </a:p>
        </p:txBody>
      </p:sp>
      <p:sp>
        <p:nvSpPr>
          <p:cNvPr id="241" name="Shape 241"/>
          <p:cNvSpPr txBox="1"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sym typeface="Arial"/>
              </a:rPr>
              <a:t>Pros</a:t>
            </a:r>
          </a:p>
          <a:p>
            <a:pPr lvl="1"/>
            <a:r>
              <a:rPr lang="en-US" dirty="0"/>
              <a:t>Can handle massive data and massive objects </a:t>
            </a:r>
            <a:r>
              <a:rPr lang="en-US" dirty="0" err="1"/>
              <a:t>scalably</a:t>
            </a:r>
            <a:endParaRPr lang="en-US" dirty="0"/>
          </a:p>
          <a:p>
            <a:pPr lvl="1"/>
            <a:r>
              <a:rPr lang="en-US" dirty="0">
                <a:sym typeface="Arial"/>
              </a:rPr>
              <a:t>Supports low-latency access for small data sizes</a:t>
            </a:r>
          </a:p>
          <a:p>
            <a:pPr lvl="1"/>
            <a:r>
              <a:rPr lang="en-US" dirty="0">
                <a:sym typeface="Arial"/>
              </a:rPr>
              <a:t>Supports tables with thousands of columns efficiently</a:t>
            </a:r>
          </a:p>
          <a:p>
            <a:pPr lvl="1"/>
            <a:r>
              <a:rPr lang="en-US" dirty="0">
                <a:sym typeface="Arial"/>
              </a:rPr>
              <a:t>Allows applications to ensure data locality</a:t>
            </a:r>
          </a:p>
          <a:p>
            <a:r>
              <a:rPr lang="en-US" dirty="0">
                <a:sym typeface="Arial"/>
              </a:rPr>
              <a:t>Cons</a:t>
            </a:r>
          </a:p>
          <a:p>
            <a:pPr lvl="1"/>
            <a:r>
              <a:rPr lang="en-US" dirty="0">
                <a:sym typeface="Arial"/>
              </a:rPr>
              <a:t>Weak consistency model (row-level atomic updates)</a:t>
            </a:r>
          </a:p>
          <a:p>
            <a:pPr lvl="2"/>
            <a:r>
              <a:rPr lang="en-US" dirty="0">
                <a:sym typeface="Arial"/>
              </a:rPr>
              <a:t>Generally sufficient for many applications</a:t>
            </a:r>
          </a:p>
          <a:p>
            <a:pPr marL="748106" lvl="1" indent="-377912">
              <a:lnSpc>
                <a:spcPct val="100000"/>
              </a:lnSpc>
              <a:spcBef>
                <a:spcPts val="441"/>
              </a:spcBef>
              <a:spcAft>
                <a:spcPts val="441"/>
              </a:spcAft>
              <a:buSzPts val="2600"/>
            </a:pPr>
            <a:r>
              <a:rPr lang="en-US" sz="2245" dirty="0">
                <a:highlight>
                  <a:srgbClr val="FFFFFF"/>
                </a:highlight>
                <a:ea typeface="Arial"/>
                <a:cs typeface="Arial"/>
                <a:sym typeface="Arial"/>
              </a:rPr>
              <a:t>Very large objects cause significant write amplification</a:t>
            </a:r>
          </a:p>
          <a:p>
            <a:pPr marL="748106" lvl="1" indent="-377912">
              <a:lnSpc>
                <a:spcPct val="100000"/>
              </a:lnSpc>
              <a:spcBef>
                <a:spcPts val="441"/>
              </a:spcBef>
              <a:spcAft>
                <a:spcPts val="441"/>
              </a:spcAft>
              <a:buSzPts val="2600"/>
            </a:pPr>
            <a:r>
              <a:rPr lang="en-US" sz="2245" dirty="0">
                <a:ea typeface="Arial"/>
                <a:cs typeface="Arial"/>
                <a:sym typeface="Arial"/>
              </a:rPr>
              <a:t>Time series data, e.g., logs organized by time-stamps can cause write hotspots</a:t>
            </a:r>
          </a:p>
        </p:txBody>
      </p:sp>
      <p:sp>
        <p:nvSpPr>
          <p:cNvPr id="240" name="Shape 240"/>
          <p:cNvSpPr txBox="1">
            <a:spLocks noGrp="1"/>
          </p:cNvSpPr>
          <p:nvPr>
            <p:ph type="sldNum" idx="4294967295"/>
          </p:nvPr>
        </p:nvSpPr>
        <p:spPr/>
        <p:txBody>
          <a:bodyPr/>
          <a:lstStyle/>
          <a:p>
            <a:fld id="{00000000-1234-1234-1234-123412341234}" type="slidenum">
              <a:rPr lang="en-US" smtClean="0">
                <a:sym typeface="Questrial"/>
              </a:rPr>
              <a:pPr/>
              <a:t>12</a:t>
            </a:fld>
            <a:endParaRPr lang="en-US">
              <a:sym typeface="Questrial"/>
            </a:endParaRPr>
          </a:p>
        </p:txBody>
      </p:sp>
    </p:spTree>
    <p:extLst>
      <p:ext uri="{BB962C8B-B14F-4D97-AF65-F5344CB8AC3E}">
        <p14:creationId xmlns:p14="http://schemas.microsoft.com/office/powerpoint/2010/main" val="42120997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Questions to Keep in Mind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err="1"/>
              <a:t>Bigtable</a:t>
            </a:r>
            <a:r>
              <a:rPr lang="en-CA" dirty="0"/>
              <a:t> is called a NoSQL database today. What is a NoSQL database?</a:t>
            </a:r>
          </a:p>
          <a:p>
            <a:r>
              <a:rPr lang="en-CA" dirty="0"/>
              <a:t>What are the differences between a NoSQL database and a traditional database?</a:t>
            </a:r>
          </a:p>
          <a:p>
            <a:r>
              <a:rPr lang="en-CA" dirty="0"/>
              <a:t>What are the most significant differences between GFS and </a:t>
            </a:r>
            <a:r>
              <a:rPr lang="en-CA" dirty="0" err="1"/>
              <a:t>Bigtable</a:t>
            </a:r>
            <a:r>
              <a:rPr lang="en-CA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0645275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Web-Scale Apps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Applications that are </a:t>
            </a:r>
            <a:br>
              <a:rPr lang="en-US" dirty="0"/>
            </a:br>
            <a:r>
              <a:rPr lang="en-US" dirty="0"/>
              <a:t>hosted in massive-scale </a:t>
            </a:r>
            <a:br>
              <a:rPr lang="en-US" dirty="0"/>
            </a:br>
            <a:r>
              <a:rPr lang="en-US" dirty="0"/>
              <a:t>computing infrastructures </a:t>
            </a:r>
            <a:br>
              <a:rPr lang="en-US" dirty="0"/>
            </a:br>
            <a:r>
              <a:rPr lang="en-US" dirty="0"/>
              <a:t>such as data centers</a:t>
            </a:r>
          </a:p>
          <a:p>
            <a:r>
              <a:rPr lang="en-US" dirty="0"/>
              <a:t>Used by millions of </a:t>
            </a:r>
            <a:br>
              <a:rPr lang="en-US" dirty="0"/>
            </a:br>
            <a:r>
              <a:rPr lang="en-US" dirty="0"/>
              <a:t>geographically distributed </a:t>
            </a:r>
            <a:br>
              <a:rPr lang="en-US" dirty="0"/>
            </a:br>
            <a:r>
              <a:rPr lang="en-US" dirty="0"/>
              <a:t>users</a:t>
            </a:r>
          </a:p>
          <a:p>
            <a:pPr lvl="1"/>
            <a:r>
              <a:rPr lang="en-US" dirty="0"/>
              <a:t>Via web browsers, </a:t>
            </a:r>
            <a:br>
              <a:rPr lang="en-US" dirty="0"/>
            </a:br>
            <a:r>
              <a:rPr lang="en-US" dirty="0"/>
              <a:t>mobile clients, etc.</a:t>
            </a:r>
          </a:p>
          <a:p>
            <a:r>
              <a:rPr lang="en-US" dirty="0"/>
              <a:t>Produce, store, consume massive amounts of data</a:t>
            </a:r>
          </a:p>
          <a:p>
            <a:pPr lvl="1"/>
            <a:r>
              <a:rPr lang="en-US" dirty="0"/>
              <a:t>Scale is hard to comprehend</a:t>
            </a:r>
          </a:p>
          <a:p>
            <a:endParaRPr lang="en-US" dirty="0"/>
          </a:p>
          <a:p>
            <a:endParaRPr lang="en-CA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77444F1-E904-4FB0-AD8B-902022EFA0D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7629" b="23260"/>
          <a:stretch/>
        </p:blipFill>
        <p:spPr>
          <a:xfrm>
            <a:off x="5580997" y="1670598"/>
            <a:ext cx="4158750" cy="4199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93859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Storage Systems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For the next few weeks, we focus on massive scale storage systems</a:t>
            </a:r>
          </a:p>
          <a:p>
            <a:r>
              <a:rPr lang="en-CA" dirty="0"/>
              <a:t>Today, cluster scale storage</a:t>
            </a:r>
          </a:p>
          <a:p>
            <a:r>
              <a:rPr lang="en-CA" dirty="0"/>
              <a:t>Next week, strongly consistent storage</a:t>
            </a:r>
          </a:p>
          <a:p>
            <a:r>
              <a:rPr lang="en-CA" dirty="0"/>
              <a:t>Following week, wide area storage</a:t>
            </a:r>
          </a:p>
        </p:txBody>
      </p:sp>
    </p:spTree>
    <p:extLst>
      <p:ext uri="{BB962C8B-B14F-4D97-AF65-F5344CB8AC3E}">
        <p14:creationId xmlns:p14="http://schemas.microsoft.com/office/powerpoint/2010/main" val="17250384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Type of Storage Systems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814175" y="2310081"/>
            <a:ext cx="3885312" cy="3353188"/>
            <a:chOff x="1290471" y="2310081"/>
            <a:chExt cx="3885312" cy="3353188"/>
          </a:xfrm>
        </p:grpSpPr>
        <p:sp>
          <p:nvSpPr>
            <p:cNvPr id="4" name="TextBox 3"/>
            <p:cNvSpPr txBox="1"/>
            <p:nvPr/>
          </p:nvSpPr>
          <p:spPr>
            <a:xfrm>
              <a:off x="1752594" y="2310081"/>
              <a:ext cx="2961067" cy="8457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CA" dirty="0">
                  <a:solidFill>
                    <a:schemeClr val="tx1"/>
                  </a:solidFill>
                </a:rPr>
                <a:t>File systems for </a:t>
              </a:r>
            </a:p>
            <a:p>
              <a:pPr algn="ctr"/>
              <a:r>
                <a:rPr lang="en-CA" dirty="0">
                  <a:solidFill>
                    <a:schemeClr val="tx1"/>
                  </a:solidFill>
                </a:rPr>
                <a:t>unstructured data</a:t>
              </a:r>
            </a:p>
          </p:txBody>
        </p:sp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90471" y="3827876"/>
              <a:ext cx="3885312" cy="1835393"/>
            </a:xfrm>
            <a:prstGeom prst="rect">
              <a:avLst/>
            </a:prstGeom>
          </p:spPr>
        </p:pic>
      </p:grpSp>
      <p:grpSp>
        <p:nvGrpSpPr>
          <p:cNvPr id="12" name="Group 11"/>
          <p:cNvGrpSpPr/>
          <p:nvPr/>
        </p:nvGrpSpPr>
        <p:grpSpPr>
          <a:xfrm>
            <a:off x="5498021" y="2310081"/>
            <a:ext cx="3250553" cy="3542779"/>
            <a:chOff x="5974317" y="2310081"/>
            <a:chExt cx="3250553" cy="3542779"/>
          </a:xfrm>
        </p:grpSpPr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974317" y="3689765"/>
              <a:ext cx="3250553" cy="2163095"/>
            </a:xfrm>
            <a:prstGeom prst="rect">
              <a:avLst/>
            </a:prstGeom>
          </p:spPr>
        </p:pic>
        <p:sp>
          <p:nvSpPr>
            <p:cNvPr id="9" name="TextBox 8"/>
            <p:cNvSpPr txBox="1"/>
            <p:nvPr/>
          </p:nvSpPr>
          <p:spPr>
            <a:xfrm>
              <a:off x="6119059" y="2310081"/>
              <a:ext cx="2961068" cy="8457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CA" dirty="0">
                  <a:solidFill>
                    <a:schemeClr val="tx1"/>
                  </a:solidFill>
                </a:rPr>
                <a:t>Databases for </a:t>
              </a:r>
            </a:p>
            <a:p>
              <a:pPr algn="ctr"/>
              <a:r>
                <a:rPr lang="en-CA" dirty="0">
                  <a:solidFill>
                    <a:schemeClr val="tx1"/>
                  </a:solidFill>
                </a:rPr>
                <a:t>unstructured data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4338419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Scalable File Systems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Requirements</a:t>
            </a:r>
          </a:p>
          <a:p>
            <a:pPr lvl="1"/>
            <a:r>
              <a:rPr lang="en-CA" dirty="0"/>
              <a:t>Bulk storage</a:t>
            </a:r>
          </a:p>
          <a:p>
            <a:pPr lvl="1"/>
            <a:r>
              <a:rPr lang="en-CA" dirty="0"/>
              <a:t>High throughput</a:t>
            </a:r>
          </a:p>
          <a:p>
            <a:pPr lvl="1"/>
            <a:r>
              <a:rPr lang="en-CA" dirty="0"/>
              <a:t>Scalable</a:t>
            </a:r>
          </a:p>
          <a:p>
            <a:pPr lvl="1"/>
            <a:r>
              <a:rPr lang="en-CA" dirty="0"/>
              <a:t>Fault tolerant</a:t>
            </a:r>
          </a:p>
          <a:p>
            <a:r>
              <a:rPr lang="en-CA" dirty="0"/>
              <a:t>Key idea for scaling: separate metadata and data operations</a:t>
            </a:r>
          </a:p>
          <a:p>
            <a:pPr lvl="1"/>
            <a:r>
              <a:rPr lang="en-CA" dirty="0"/>
              <a:t>Metadata is smaller, requires strong consistency for correct file system operation</a:t>
            </a:r>
          </a:p>
          <a:p>
            <a:pPr lvl="1"/>
            <a:r>
              <a:rPr lang="en-CA" dirty="0"/>
              <a:t>Data is much larger, requires high throughput</a:t>
            </a:r>
          </a:p>
        </p:txBody>
      </p:sp>
    </p:spTree>
    <p:extLst>
      <p:ext uri="{BB962C8B-B14F-4D97-AF65-F5344CB8AC3E}">
        <p14:creationId xmlns:p14="http://schemas.microsoft.com/office/powerpoint/2010/main" val="7530222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GFS: Key Design Ideas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Goal: use a cluster of machines to provide a scalable storage pool</a:t>
            </a:r>
          </a:p>
          <a:p>
            <a:r>
              <a:rPr lang="en-CA" dirty="0"/>
              <a:t>Metadata server</a:t>
            </a:r>
          </a:p>
          <a:p>
            <a:pPr lvl="1"/>
            <a:r>
              <a:rPr lang="en-CA" dirty="0"/>
              <a:t>Use single node for ensuring metadata consistency</a:t>
            </a:r>
          </a:p>
          <a:p>
            <a:pPr lvl="1"/>
            <a:r>
              <a:rPr lang="en-CA" dirty="0"/>
              <a:t>Replicate operation logs for fault tolerance</a:t>
            </a:r>
          </a:p>
          <a:p>
            <a:pPr lvl="1"/>
            <a:r>
              <a:rPr lang="en-CA" dirty="0"/>
              <a:t>Avoid performing any data operations</a:t>
            </a:r>
          </a:p>
          <a:p>
            <a:r>
              <a:rPr lang="en-CA" dirty="0"/>
              <a:t>Data servers</a:t>
            </a:r>
          </a:p>
          <a:p>
            <a:pPr lvl="1"/>
            <a:r>
              <a:rPr lang="en-CA" dirty="0"/>
              <a:t>Shard files across multiple servers</a:t>
            </a:r>
          </a:p>
          <a:p>
            <a:pPr lvl="1"/>
            <a:r>
              <a:rPr lang="en-CA" dirty="0"/>
              <a:t>Provide weak data consistency guarantees, applications need to handle inconsistencies</a:t>
            </a:r>
          </a:p>
          <a:p>
            <a:pPr lvl="1"/>
            <a:r>
              <a:rPr lang="en-CA" dirty="0"/>
              <a:t>Use primary-backup replication for fault tolerance</a:t>
            </a:r>
          </a:p>
        </p:txBody>
      </p:sp>
    </p:spTree>
    <p:extLst>
      <p:ext uri="{BB962C8B-B14F-4D97-AF65-F5344CB8AC3E}">
        <p14:creationId xmlns:p14="http://schemas.microsoft.com/office/powerpoint/2010/main" val="24776823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GFS: Pros, Cons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Pros</a:t>
            </a:r>
          </a:p>
          <a:p>
            <a:pPr lvl="1"/>
            <a:r>
              <a:rPr lang="en-US" dirty="0"/>
              <a:t>Can handle massive data and massive objects </a:t>
            </a:r>
            <a:r>
              <a:rPr lang="en-US" dirty="0" err="1"/>
              <a:t>scalably</a:t>
            </a:r>
            <a:endParaRPr lang="en-CA" dirty="0"/>
          </a:p>
          <a:p>
            <a:pPr lvl="1"/>
            <a:r>
              <a:rPr lang="en-US" dirty="0"/>
              <a:t>Works well for large sequential reads/writes</a:t>
            </a:r>
          </a:p>
          <a:p>
            <a:pPr lvl="1"/>
            <a:r>
              <a:rPr lang="en-US" dirty="0"/>
              <a:t>Simple, robust reliability model</a:t>
            </a:r>
          </a:p>
          <a:p>
            <a:pPr lvl="4"/>
            <a:endParaRPr lang="en-US" dirty="0"/>
          </a:p>
          <a:p>
            <a:r>
              <a:rPr lang="en-US" dirty="0"/>
              <a:t>Cons</a:t>
            </a:r>
          </a:p>
          <a:p>
            <a:pPr lvl="1"/>
            <a:r>
              <a:rPr lang="en-US" dirty="0"/>
              <a:t>Metadata server can be bottleneck, single point of failure</a:t>
            </a:r>
          </a:p>
          <a:p>
            <a:pPr lvl="2"/>
            <a:r>
              <a:rPr lang="en-US" dirty="0" err="1"/>
              <a:t>Sharding</a:t>
            </a:r>
            <a:r>
              <a:rPr lang="en-US" dirty="0"/>
              <a:t> the namespace, replicating the server is feasible</a:t>
            </a:r>
          </a:p>
          <a:p>
            <a:pPr lvl="1"/>
            <a:r>
              <a:rPr lang="en-US" dirty="0"/>
              <a:t>Weak consistency guarantees</a:t>
            </a:r>
          </a:p>
          <a:p>
            <a:pPr lvl="2"/>
            <a:r>
              <a:rPr lang="en-US" dirty="0"/>
              <a:t>Linearizability for single chunk writes (not for cross-chunk writes)</a:t>
            </a:r>
          </a:p>
          <a:p>
            <a:pPr lvl="2"/>
            <a:r>
              <a:rPr lang="en-US" dirty="0"/>
              <a:t>Stale chunk reads possible</a:t>
            </a:r>
          </a:p>
          <a:p>
            <a:pPr lvl="2"/>
            <a:r>
              <a:rPr lang="en-US" dirty="0"/>
              <a:t>Duplicate and inconsistent data can be read</a:t>
            </a:r>
          </a:p>
          <a:p>
            <a:pPr lvl="1"/>
            <a:r>
              <a:rPr lang="en-US" dirty="0"/>
              <a:t>Small reads, overwrites are expensive</a:t>
            </a:r>
          </a:p>
          <a:p>
            <a:pPr lvl="1"/>
            <a:endParaRPr lang="en-CA" dirty="0"/>
          </a:p>
          <a:p>
            <a:pPr lvl="1"/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7720964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Questions to Keep in Mind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Which file system X have we seen until now?</a:t>
            </a:r>
          </a:p>
          <a:p>
            <a:r>
              <a:rPr lang="en-CA" dirty="0"/>
              <a:t>What are the differences between GFS and X?</a:t>
            </a:r>
          </a:p>
          <a:p>
            <a:r>
              <a:rPr lang="en-CA" dirty="0"/>
              <a:t>When should you use X and when GFS?</a:t>
            </a:r>
          </a:p>
          <a:p>
            <a:r>
              <a:rPr lang="en-CA" dirty="0"/>
              <a:t>Is there any synergy between the two?</a:t>
            </a:r>
          </a:p>
          <a:p>
            <a:endParaRPr lang="en-CA" dirty="0"/>
          </a:p>
          <a:p>
            <a:r>
              <a:rPr lang="en-CA" dirty="0"/>
              <a:t>How does GFS provide fault tolerance?</a:t>
            </a:r>
          </a:p>
          <a:p>
            <a:r>
              <a:rPr lang="en-CA" dirty="0"/>
              <a:t>What fault tolerance method(s) Y have we seen?</a:t>
            </a:r>
          </a:p>
          <a:p>
            <a:r>
              <a:rPr lang="en-CA" dirty="0"/>
              <a:t>What are the differences between GFS and Y?</a:t>
            </a:r>
          </a:p>
        </p:txBody>
      </p:sp>
    </p:spTree>
    <p:extLst>
      <p:ext uri="{BB962C8B-B14F-4D97-AF65-F5344CB8AC3E}">
        <p14:creationId xmlns:p14="http://schemas.microsoft.com/office/powerpoint/2010/main" val="5636047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Scalable Databases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Requirements</a:t>
            </a:r>
          </a:p>
          <a:p>
            <a:pPr lvl="1"/>
            <a:r>
              <a:rPr lang="en-CA" dirty="0">
                <a:solidFill>
                  <a:schemeClr val="bg1">
                    <a:lumMod val="65000"/>
                  </a:schemeClr>
                </a:solidFill>
              </a:rPr>
              <a:t>Bulk storage</a:t>
            </a:r>
          </a:p>
          <a:p>
            <a:pPr lvl="1"/>
            <a:r>
              <a:rPr lang="en-CA" dirty="0">
                <a:solidFill>
                  <a:schemeClr val="bg1">
                    <a:lumMod val="65000"/>
                  </a:schemeClr>
                </a:solidFill>
              </a:rPr>
              <a:t>High throughput</a:t>
            </a:r>
          </a:p>
          <a:p>
            <a:pPr lvl="1"/>
            <a:r>
              <a:rPr lang="en-CA" dirty="0">
                <a:solidFill>
                  <a:schemeClr val="bg1">
                    <a:lumMod val="65000"/>
                  </a:schemeClr>
                </a:solidFill>
              </a:rPr>
              <a:t>Scalable</a:t>
            </a:r>
          </a:p>
          <a:p>
            <a:pPr lvl="1"/>
            <a:r>
              <a:rPr lang="en-CA" dirty="0">
                <a:solidFill>
                  <a:schemeClr val="bg1">
                    <a:lumMod val="65000"/>
                  </a:schemeClr>
                </a:solidFill>
              </a:rPr>
              <a:t>Fault tolerant</a:t>
            </a:r>
          </a:p>
          <a:p>
            <a:pPr lvl="1"/>
            <a:r>
              <a:rPr lang="en-CA" dirty="0"/>
              <a:t>Structured data</a:t>
            </a:r>
          </a:p>
          <a:p>
            <a:pPr lvl="1"/>
            <a:r>
              <a:rPr lang="en-CA" dirty="0"/>
              <a:t>Random accesses</a:t>
            </a:r>
          </a:p>
          <a:p>
            <a:pPr lvl="1"/>
            <a:r>
              <a:rPr lang="en-CA" dirty="0"/>
              <a:t>Low latency</a:t>
            </a:r>
          </a:p>
          <a:p>
            <a:pPr lvl="1"/>
            <a:r>
              <a:rPr lang="en-CA" dirty="0"/>
              <a:t>“Some” consistency</a:t>
            </a:r>
          </a:p>
        </p:txBody>
      </p:sp>
    </p:spTree>
    <p:extLst>
      <p:ext uri="{BB962C8B-B14F-4D97-AF65-F5344CB8AC3E}">
        <p14:creationId xmlns:p14="http://schemas.microsoft.com/office/powerpoint/2010/main" val="2940757847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Utopia"/>
        <a:ea typeface=""/>
        <a:cs typeface=""/>
      </a:majorFont>
      <a:minorFont>
        <a:latin typeface="Utop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102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102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Talk Template</Template>
  <TotalTime>4765</TotalTime>
  <Words>859</Words>
  <Application>Microsoft Office PowerPoint</Application>
  <PresentationFormat>Custom</PresentationFormat>
  <Paragraphs>126</Paragraphs>
  <Slides>13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Times New Roman</vt:lpstr>
      <vt:lpstr>Utopia</vt:lpstr>
      <vt:lpstr>Verdana</vt:lpstr>
      <vt:lpstr>Default Design</vt:lpstr>
      <vt:lpstr>Cluster Storage Systems - A Quick Overview</vt:lpstr>
      <vt:lpstr>Web-Scale Apps</vt:lpstr>
      <vt:lpstr>Storage Systems</vt:lpstr>
      <vt:lpstr>Type of Storage Systems</vt:lpstr>
      <vt:lpstr>Scalable File Systems</vt:lpstr>
      <vt:lpstr>GFS: Key Design Ideas </vt:lpstr>
      <vt:lpstr>GFS: Pros, Cons</vt:lpstr>
      <vt:lpstr>Questions to Keep in Mind</vt:lpstr>
      <vt:lpstr>Scalable Databases</vt:lpstr>
      <vt:lpstr>Bigtable: Key Design Ideas </vt:lpstr>
      <vt:lpstr>Bigtable: Key Design Ideas </vt:lpstr>
      <vt:lpstr>Bigtable: Pros, Cons</vt:lpstr>
      <vt:lpstr>Questions to Keep in Mind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Special Topics in Software Engineering:  Dependable Systems</dc:title>
  <dc:creator>Ashvin Goel</dc:creator>
  <cp:lastModifiedBy>Ashvin Goel</cp:lastModifiedBy>
  <cp:revision>270</cp:revision>
  <cp:lastPrinted>1601-01-01T00:00:00Z</cp:lastPrinted>
  <dcterms:created xsi:type="dcterms:W3CDTF">2006-01-08T15:16:40Z</dcterms:created>
  <dcterms:modified xsi:type="dcterms:W3CDTF">2021-01-29T14:32:03Z</dcterms:modified>
</cp:coreProperties>
</file>