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312" r:id="rId9"/>
    <p:sldId id="314" r:id="rId10"/>
    <p:sldId id="315" r:id="rId11"/>
    <p:sldId id="318" r:id="rId12"/>
    <p:sldId id="313" r:id="rId13"/>
    <p:sldId id="319" r:id="rId14"/>
    <p:sldId id="267" r:id="rId15"/>
    <p:sldId id="320" r:id="rId16"/>
    <p:sldId id="264" r:id="rId17"/>
    <p:sldId id="263" r:id="rId18"/>
    <p:sldId id="321" r:id="rId19"/>
    <p:sldId id="323" r:id="rId20"/>
    <p:sldId id="322" r:id="rId21"/>
    <p:sldId id="324" r:id="rId22"/>
  </p:sldIdLst>
  <p:sldSz cx="10077450" cy="7562850"/>
  <p:notesSz cx="7772400" cy="10058400"/>
  <p:defaultTextStyle>
    <a:defPPr>
      <a:defRPr lang="en-GB"/>
    </a:defPPr>
    <a:lvl1pPr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59130" autoAdjust="0"/>
  </p:normalViewPr>
  <p:slideViewPr>
    <p:cSldViewPr>
      <p:cViewPr varScale="1">
        <p:scale>
          <a:sx n="39" d="100"/>
          <a:sy n="39" d="100"/>
        </p:scale>
        <p:origin x="1107" y="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1275" y="1027113"/>
            <a:ext cx="493236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1287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69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429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Until now we have talked about transactions and concurrency control on a single node.</a:t>
            </a:r>
          </a:p>
          <a:p>
            <a:endParaRPr lang="en-CA" dirty="0"/>
          </a:p>
          <a:p>
            <a:r>
              <a:rPr lang="en-CA" dirty="0"/>
              <a:t>coordinator node can be a participant as well.</a:t>
            </a:r>
          </a:p>
        </p:txBody>
      </p:sp>
    </p:spTree>
    <p:extLst>
      <p:ext uri="{BB962C8B-B14F-4D97-AF65-F5344CB8AC3E}">
        <p14:creationId xmlns:p14="http://schemas.microsoft.com/office/powerpoint/2010/main" val="2829495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 reasons to abort:</a:t>
            </a:r>
          </a:p>
          <a:p>
            <a:pPr marL="171450" indent="-171450">
              <a:buFontTx/>
              <a:buChar char="-"/>
            </a:pPr>
            <a:r>
              <a:rPr lang="en-US" dirty="0"/>
              <a:t>Cannot acquire required lock</a:t>
            </a:r>
          </a:p>
          <a:p>
            <a:pPr marL="171450" indent="-171450">
              <a:buFontTx/>
              <a:buChar char="-"/>
            </a:pPr>
            <a:r>
              <a:rPr lang="en-US" dirty="0"/>
              <a:t>No memory or disk space available to do write</a:t>
            </a:r>
          </a:p>
          <a:p>
            <a:pPr marL="171450" indent="-171450">
              <a:buFontTx/>
              <a:buChar char="-"/>
            </a:pPr>
            <a:r>
              <a:rPr lang="en-US" dirty="0"/>
              <a:t>Transaction constraint fails (e.g., a &lt; 10)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121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92368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13124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intuitively, read-write, write-read, write-write conflicts between operations needs to occur in the same order as some serial order (this is what makes the two schedules equivalent). in case 3, sum(ra) occurs after transfer(</a:t>
            </a:r>
            <a:r>
              <a:rPr lang="en-CA" dirty="0" err="1"/>
              <a:t>wa</a:t>
            </a:r>
            <a:r>
              <a:rPr lang="en-CA" dirty="0"/>
              <a:t>) but sum(</a:t>
            </a:r>
            <a:r>
              <a:rPr lang="en-CA" dirty="0" err="1"/>
              <a:t>rb</a:t>
            </a:r>
            <a:r>
              <a:rPr lang="en-CA" dirty="0"/>
              <a:t>) occurs before transfer(</a:t>
            </a:r>
            <a:r>
              <a:rPr lang="en-CA" dirty="0" err="1"/>
              <a:t>wb</a:t>
            </a:r>
            <a:r>
              <a:rPr lang="en-CA" dirty="0"/>
              <a:t>), which is why this schedule is not serializable.</a:t>
            </a:r>
          </a:p>
        </p:txBody>
      </p:sp>
    </p:spTree>
    <p:extLst>
      <p:ext uri="{BB962C8B-B14F-4D97-AF65-F5344CB8AC3E}">
        <p14:creationId xmlns:p14="http://schemas.microsoft.com/office/powerpoint/2010/main" val="144452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Until now, the papers we have discussed (e.g., GFS and Bigtable) aimed to provide linearizability. For example, GFS ensures linearizability for chunks and Bigtable ensures linearizability for a single row. Today, we are discussing paper that provide a serializability guarantees.</a:t>
            </a:r>
          </a:p>
        </p:txBody>
      </p:sp>
    </p:spTree>
    <p:extLst>
      <p:ext uri="{BB962C8B-B14F-4D97-AF65-F5344CB8AC3E}">
        <p14:creationId xmlns:p14="http://schemas.microsoft.com/office/powerpoint/2010/main" val="186753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Concurrent execution can violate serializability. We need to </a:t>
            </a:r>
            <a:r>
              <a:rPr lang="en-US" b="1" dirty="0">
                <a:solidFill>
                  <a:srgbClr val="FF8F00"/>
                </a:solidFill>
              </a:rPr>
              <a:t>control</a:t>
            </a:r>
            <a:r>
              <a:rPr lang="en-US" dirty="0">
                <a:solidFill>
                  <a:srgbClr val="FF8F00"/>
                </a:solidFill>
              </a:rPr>
              <a:t> </a:t>
            </a:r>
            <a:r>
              <a:rPr lang="en-US" dirty="0"/>
              <a:t>concurrent execution to ensure serializability, and so an implementation of isolation is also called concurrency control.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13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23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31632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75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054670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3819830"/>
            <a:ext cx="7054850" cy="23984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441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146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971006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261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4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6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600" y="0"/>
            <a:ext cx="8604250" cy="151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670400"/>
            <a:ext cx="8604250" cy="520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0583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</a:t>
            </a:r>
            <a:r>
              <a:rPr lang="en-GB" dirty="0" err="1"/>
              <a:t>evel</a:t>
            </a:r>
            <a:endParaRPr lang="en-GB" dirty="0"/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marL="2171700" marR="0" lvl="4" indent="-342900" algn="l" defTabSz="449263" rtl="0" eaLnBrk="0" fontAlgn="base" latinLnBrk="0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  <a:p>
            <a:pPr lvl="4"/>
            <a:endParaRPr lang="en-GB" dirty="0"/>
          </a:p>
          <a:p>
            <a:pPr lvl="4"/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9416895" y="6892230"/>
            <a:ext cx="737365" cy="469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544FE8B-63BB-48A0-A6E1-C60BFE2E62AC}" type="slidenum">
              <a:rPr lang="en-US" smtClean="0">
                <a:solidFill>
                  <a:schemeClr val="tx1"/>
                </a:solidFill>
              </a:r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4" r:id="rId4"/>
    <p:sldLayoutId id="2147483655" r:id="rId5"/>
  </p:sldLayoutIdLst>
  <p:hf hdr="0" ftr="0" dt="0"/>
  <p:txStyles>
    <p:titleStyle>
      <a:lvl1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C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2pPr>
      <a:lvl3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3pPr>
      <a:lvl4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4pPr>
      <a:lvl5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9pPr>
    </p:titleStyle>
    <p:bodyStyle>
      <a:lvl1pPr marL="457200" indent="-457200" algn="l" defTabSz="449263" rtl="0" eaLnBrk="0" fontAlgn="base" hangingPunct="0">
        <a:lnSpc>
          <a:spcPct val="97000"/>
        </a:lnSpc>
        <a:spcBef>
          <a:spcPts val="725"/>
        </a:spcBef>
        <a:spcAft>
          <a:spcPts val="11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2573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</a:defRPr>
      </a:lvl3pPr>
      <a:lvl4pPr marL="1657350" indent="-285750" algn="l" defTabSz="449263" rtl="0" eaLnBrk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</a:defRPr>
      </a:lvl4pPr>
      <a:lvl5pPr marL="1828800" marR="0" indent="0" algn="l" defTabSz="449263" rtl="0" eaLnBrk="0" fontAlgn="base" latinLnBrk="0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Arial" panose="020B0604020202020204" pitchFamily="34" charset="0"/>
        <a:buNone/>
        <a:tabLst/>
        <a:defRPr sz="1000">
          <a:solidFill>
            <a:srgbClr val="000000"/>
          </a:solidFill>
          <a:latin typeface="+mn-lt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55650" y="1054670"/>
            <a:ext cx="8566150" cy="1620838"/>
          </a:xfrm>
        </p:spPr>
        <p:txBody>
          <a:bodyPr/>
          <a:lstStyle/>
          <a:p>
            <a:r>
              <a:rPr lang="en-US"/>
              <a:t>Transactions</a:t>
            </a:r>
            <a:br>
              <a:rPr lang="en-US"/>
            </a:br>
            <a:r>
              <a:rPr lang="en-US"/>
              <a:t>- A Quick Overview</a:t>
            </a:r>
            <a:endParaRPr lang="en-US" dirty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01143" y="3819525"/>
            <a:ext cx="7675165" cy="2398713"/>
          </a:xfrm>
        </p:spPr>
        <p:txBody>
          <a:bodyPr/>
          <a:lstStyle/>
          <a:p>
            <a:r>
              <a:rPr lang="en-US" dirty="0"/>
              <a:t>Ashvin Goel</a:t>
            </a:r>
          </a:p>
          <a:p>
            <a:r>
              <a:rPr lang="en-US" dirty="0"/>
              <a:t>Electrical and Computer Engineering</a:t>
            </a:r>
            <a:br>
              <a:rPr lang="en-US" dirty="0"/>
            </a:br>
            <a:r>
              <a:rPr lang="en-US" dirty="0"/>
              <a:t>University of Toronto</a:t>
            </a:r>
          </a:p>
          <a:p>
            <a:r>
              <a:rPr lang="en-US" dirty="0"/>
              <a:t>ECE 1724, Winter 2021</a:t>
            </a:r>
          </a:p>
          <a:p>
            <a:endParaRPr lang="en-US" sz="1200" dirty="0"/>
          </a:p>
          <a:p>
            <a:r>
              <a:rPr lang="en-US" sz="2800" dirty="0"/>
              <a:t>These slides are adapted from </a:t>
            </a:r>
            <a:r>
              <a:rPr lang="en-US" dirty="0"/>
              <a:t>Michael Freedman &amp; Wyatt Lloyd’s course on Distributed Systems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68263" y="7053263"/>
            <a:ext cx="498475" cy="407987"/>
          </a:xfrm>
          <a:prstGeom prst="roundRect">
            <a:avLst>
              <a:gd name="adj" fmla="val 38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9071250" y="6777015"/>
            <a:ext cx="806505" cy="68423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0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E4E6B-630C-4BD1-BAA2-39F626375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2PL Schedules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0E2776-43BE-4063-A7F2-203ECE77CD86}"/>
              </a:ext>
            </a:extLst>
          </p:cNvPr>
          <p:cNvSpPr txBox="1"/>
          <p:nvPr/>
        </p:nvSpPr>
        <p:spPr>
          <a:xfrm>
            <a:off x="454514" y="1745960"/>
            <a:ext cx="6556603" cy="9358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transfer: 	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w</a:t>
            </a:r>
            <a:r>
              <a:rPr lang="en-US" sz="2800" baseline="-250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w</a:t>
            </a:r>
            <a:r>
              <a:rPr lang="en-US" sz="2800" baseline="-250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de-DE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©</a:t>
            </a:r>
            <a:endParaRPr lang="en-US" sz="2800" u="sng" baseline="30000" dirty="0">
              <a:solidFill>
                <a:schemeClr val="tx1"/>
              </a:solidFill>
              <a:ea typeface="Verdana" panose="020B0604030504040204" pitchFamily="34" charset="0"/>
              <a:cs typeface="Helvetica Neue Medium" charset="0"/>
            </a:endParaRPr>
          </a:p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sum: 		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de-DE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©</a:t>
            </a:r>
            <a:endParaRPr lang="en-US" sz="2800" u="sng" baseline="30000" dirty="0">
              <a:solidFill>
                <a:schemeClr val="tx1"/>
              </a:solidFill>
              <a:ea typeface="Verdana" panose="020B0604030504040204" pitchFamily="34" charset="0"/>
              <a:cs typeface="Helvetica Neue Medium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5C749C-0141-43CF-96AD-662A24601131}"/>
              </a:ext>
            </a:extLst>
          </p:cNvPr>
          <p:cNvSpPr txBox="1"/>
          <p:nvPr/>
        </p:nvSpPr>
        <p:spPr>
          <a:xfrm>
            <a:off x="454513" y="3123814"/>
            <a:ext cx="6582379" cy="9358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transfer: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w</a:t>
            </a:r>
            <a:r>
              <a:rPr lang="en-US" sz="2800" baseline="-250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         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w</a:t>
            </a:r>
            <a:r>
              <a:rPr lang="en-US" sz="2800" baseline="-250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de-DE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©</a:t>
            </a:r>
            <a:endParaRPr lang="en-US" sz="2800" u="sng" baseline="30000" dirty="0">
              <a:solidFill>
                <a:schemeClr val="tx1"/>
              </a:solidFill>
              <a:ea typeface="Verdana" panose="020B0604030504040204" pitchFamily="34" charset="0"/>
              <a:cs typeface="Helvetica Neue Medium" charset="0"/>
            </a:endParaRPr>
          </a:p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sum:           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de-DE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©</a:t>
            </a:r>
            <a:endParaRPr lang="en-US" sz="2800" u="sng" baseline="30000" dirty="0">
              <a:solidFill>
                <a:schemeClr val="tx1"/>
              </a:solidFill>
              <a:ea typeface="Verdana" panose="020B0604030504040204" pitchFamily="34" charset="0"/>
              <a:cs typeface="Helvetica Neue Medium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739232-10BF-4C89-8E42-9C697A507776}"/>
              </a:ext>
            </a:extLst>
          </p:cNvPr>
          <p:cNvSpPr txBox="1"/>
          <p:nvPr/>
        </p:nvSpPr>
        <p:spPr>
          <a:xfrm>
            <a:off x="428738" y="5879523"/>
            <a:ext cx="6638271" cy="9358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transfer: 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w</a:t>
            </a:r>
            <a:r>
              <a:rPr lang="en-US" sz="2800" baseline="-250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     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w</a:t>
            </a:r>
            <a:r>
              <a:rPr lang="en-US" sz="2800" baseline="-250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de-DE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©</a:t>
            </a:r>
            <a:endParaRPr lang="en-US" sz="2800" u="sng" baseline="30000" dirty="0">
              <a:solidFill>
                <a:schemeClr val="tx1"/>
              </a:solidFill>
              <a:ea typeface="Verdana" panose="020B0604030504040204" pitchFamily="34" charset="0"/>
              <a:cs typeface="Helvetica Neue Medium" charset="0"/>
            </a:endParaRPr>
          </a:p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sum:  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      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de-DE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©</a:t>
            </a:r>
            <a:endParaRPr lang="en-US" sz="2800" u="sng" baseline="30000" dirty="0">
              <a:solidFill>
                <a:schemeClr val="tx1"/>
              </a:solidFill>
              <a:ea typeface="Verdana" panose="020B0604030504040204" pitchFamily="34" charset="0"/>
              <a:cs typeface="Helvetica Neue Medium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0A33A8-4492-4E48-B612-8AB5B1C10892}"/>
              </a:ext>
            </a:extLst>
          </p:cNvPr>
          <p:cNvSpPr txBox="1"/>
          <p:nvPr/>
        </p:nvSpPr>
        <p:spPr>
          <a:xfrm>
            <a:off x="454513" y="4501668"/>
            <a:ext cx="6582379" cy="9358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transfer: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      </a:t>
            </a:r>
            <a:r>
              <a:rPr lang="en-US" sz="28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w</a:t>
            </a:r>
            <a:r>
              <a:rPr lang="en-US" sz="2800" baseline="-250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w</a:t>
            </a:r>
            <a:r>
              <a:rPr lang="en-US" sz="2800" baseline="-250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de-DE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©</a:t>
            </a:r>
            <a:endParaRPr lang="en-US" sz="2800" u="sng" baseline="30000" dirty="0">
              <a:solidFill>
                <a:schemeClr val="tx1"/>
              </a:solidFill>
              <a:ea typeface="Verdana" panose="020B0604030504040204" pitchFamily="34" charset="0"/>
              <a:cs typeface="Helvetica Neue Medium" charset="0"/>
            </a:endParaRPr>
          </a:p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sum:  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baseline="-250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de-DE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©</a:t>
            </a:r>
            <a:endParaRPr lang="en-US" sz="2800" u="sng" baseline="30000" dirty="0">
              <a:solidFill>
                <a:schemeClr val="tx1"/>
              </a:solidFill>
              <a:ea typeface="Verdana" panose="020B0604030504040204" pitchFamily="34" charset="0"/>
              <a:cs typeface="Helvetica Neue Medium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4EE48F-8E28-4765-AD31-BFCEFC4D1B76}"/>
              </a:ext>
            </a:extLst>
          </p:cNvPr>
          <p:cNvSpPr txBox="1"/>
          <p:nvPr/>
        </p:nvSpPr>
        <p:spPr>
          <a:xfrm>
            <a:off x="7249789" y="1806200"/>
            <a:ext cx="2066591" cy="815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Serializable,</a:t>
            </a:r>
          </a:p>
          <a:p>
            <a:r>
              <a:rPr lang="en-CA" dirty="0">
                <a:solidFill>
                  <a:schemeClr val="tx1"/>
                </a:solidFill>
              </a:rPr>
              <a:t>Allowed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E27D91-48D6-4AFE-8D9D-DA2F42E05711}"/>
              </a:ext>
            </a:extLst>
          </p:cNvPr>
          <p:cNvSpPr txBox="1"/>
          <p:nvPr/>
        </p:nvSpPr>
        <p:spPr>
          <a:xfrm>
            <a:off x="7249788" y="3188632"/>
            <a:ext cx="2816990" cy="815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Non-Serializable,</a:t>
            </a:r>
          </a:p>
          <a:p>
            <a:r>
              <a:rPr lang="en-CA" dirty="0">
                <a:solidFill>
                  <a:schemeClr val="tx1"/>
                </a:solidFill>
              </a:rPr>
              <a:t>Not allowed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D5D667-ACF2-4CE9-8FD3-728DC459CC61}"/>
              </a:ext>
            </a:extLst>
          </p:cNvPr>
          <p:cNvSpPr txBox="1"/>
          <p:nvPr/>
        </p:nvSpPr>
        <p:spPr>
          <a:xfrm>
            <a:off x="7249787" y="5953497"/>
            <a:ext cx="2066591" cy="815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Serializable,</a:t>
            </a:r>
          </a:p>
          <a:p>
            <a:r>
              <a:rPr lang="en-CA" dirty="0">
                <a:solidFill>
                  <a:schemeClr val="tx1"/>
                </a:solidFill>
              </a:rPr>
              <a:t>Not allowed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FCAA8E-BF25-4C25-BECB-B1ECB592A321}"/>
              </a:ext>
            </a:extLst>
          </p:cNvPr>
          <p:cNvSpPr txBox="1"/>
          <p:nvPr/>
        </p:nvSpPr>
        <p:spPr>
          <a:xfrm>
            <a:off x="7249786" y="4571064"/>
            <a:ext cx="2066591" cy="815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Serializable,</a:t>
            </a:r>
          </a:p>
          <a:p>
            <a:r>
              <a:rPr lang="en-CA" dirty="0">
                <a:solidFill>
                  <a:schemeClr val="tx1"/>
                </a:solidFill>
              </a:rPr>
              <a:t>Allowed</a:t>
            </a:r>
          </a:p>
        </p:txBody>
      </p:sp>
    </p:spTree>
    <p:extLst>
      <p:ext uri="{BB962C8B-B14F-4D97-AF65-F5344CB8AC3E}">
        <p14:creationId xmlns:p14="http://schemas.microsoft.com/office/powerpoint/2010/main" val="44627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/>
          <a:p>
            <a:r>
              <a:rPr lang="en-US" dirty="0"/>
              <a:t>Issues with 2PL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>
            <a:normAutofit/>
          </a:bodyPr>
          <a:lstStyle/>
          <a:p>
            <a:r>
              <a:rPr lang="en-US" dirty="0"/>
              <a:t>What do we do if a lock is unavailable?</a:t>
            </a:r>
          </a:p>
          <a:p>
            <a:pPr lvl="1"/>
            <a:r>
              <a:rPr lang="en-US" dirty="0"/>
              <a:t>Give up immediately (abort)?</a:t>
            </a:r>
          </a:p>
          <a:p>
            <a:pPr lvl="1"/>
            <a:r>
              <a:rPr lang="en-US" dirty="0"/>
              <a:t>Wait forever?</a:t>
            </a:r>
          </a:p>
          <a:p>
            <a:pPr lvl="1"/>
            <a:endParaRPr lang="en-US" dirty="0"/>
          </a:p>
          <a:p>
            <a:r>
              <a:rPr lang="en-US" dirty="0"/>
              <a:t>Waiting for a lock can result in deadlock</a:t>
            </a:r>
          </a:p>
          <a:p>
            <a:pPr lvl="1"/>
            <a:r>
              <a:rPr lang="en-US" dirty="0"/>
              <a:t>Transfer has A locked, waiting on B</a:t>
            </a:r>
          </a:p>
          <a:p>
            <a:pPr lvl="1"/>
            <a:r>
              <a:rPr lang="en-US" dirty="0"/>
              <a:t>Sum has B locked, waiting on A</a:t>
            </a:r>
          </a:p>
          <a:p>
            <a:pPr lvl="2"/>
            <a:r>
              <a:rPr lang="en-US" dirty="0"/>
              <a:t>Assuming A and B are interchanged in the original transaction code</a:t>
            </a:r>
          </a:p>
          <a:p>
            <a:pPr lvl="2"/>
            <a:endParaRPr lang="en-US" dirty="0"/>
          </a:p>
          <a:p>
            <a:r>
              <a:rPr lang="en-US" dirty="0"/>
              <a:t>Many ways to detect and handle deadlocks</a:t>
            </a:r>
          </a:p>
        </p:txBody>
      </p:sp>
    </p:spTree>
    <p:extLst>
      <p:ext uri="{BB962C8B-B14F-4D97-AF65-F5344CB8AC3E}">
        <p14:creationId xmlns:p14="http://schemas.microsoft.com/office/powerpoint/2010/main" val="345300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BD00D-10C5-448D-8971-0FABC7114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Distributed Transactions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FAA18-174A-498A-B088-C6808BA74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Data is partitioned (sharded) across nodes</a:t>
            </a:r>
          </a:p>
          <a:p>
            <a:r>
              <a:rPr lang="en-CA" dirty="0"/>
              <a:t>Transaction accesses data from multiple nodes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5816F81-8F4F-416C-A8B3-B0A9E10939F5}"/>
              </a:ext>
            </a:extLst>
          </p:cNvPr>
          <p:cNvGrpSpPr/>
          <p:nvPr/>
        </p:nvGrpSpPr>
        <p:grpSpPr>
          <a:xfrm>
            <a:off x="6824366" y="3715735"/>
            <a:ext cx="1219200" cy="2035465"/>
            <a:chOff x="7035785" y="4127070"/>
            <a:chExt cx="1219200" cy="2035465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1FE3C37-DD2E-4D98-AA4A-C6D1634B63A1}"/>
                </a:ext>
              </a:extLst>
            </p:cNvPr>
            <p:cNvSpPr/>
            <p:nvPr/>
          </p:nvSpPr>
          <p:spPr>
            <a:xfrm>
              <a:off x="7035785" y="4127070"/>
              <a:ext cx="1219200" cy="431810"/>
            </a:xfrm>
            <a:prstGeom prst="ellipse">
              <a:avLst/>
            </a:prstGeom>
            <a:solidFill>
              <a:schemeClr val="accent4">
                <a:lumMod val="50000"/>
                <a:lumOff val="5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>
                  <a:latin typeface="Helvetica Neue Medium"/>
                </a:rPr>
                <a:t>A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819E0BF-B809-43EE-8FFD-699638C65E88}"/>
                </a:ext>
              </a:extLst>
            </p:cNvPr>
            <p:cNvSpPr/>
            <p:nvPr/>
          </p:nvSpPr>
          <p:spPr>
            <a:xfrm>
              <a:off x="7035785" y="5730725"/>
              <a:ext cx="1219200" cy="431810"/>
            </a:xfrm>
            <a:prstGeom prst="ellipse">
              <a:avLst/>
            </a:prstGeom>
            <a:solidFill>
              <a:schemeClr val="accent4">
                <a:lumMod val="50000"/>
                <a:lumOff val="5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>
                  <a:latin typeface="Helvetica Neue Medium"/>
                </a:rPr>
                <a:t>B</a:t>
              </a:r>
            </a:p>
          </p:txBody>
        </p:sp>
      </p:grpSp>
      <p:sp>
        <p:nvSpPr>
          <p:cNvPr id="9" name="Folded Corner 7">
            <a:extLst>
              <a:ext uri="{FF2B5EF4-FFF2-40B4-BE49-F238E27FC236}">
                <a16:creationId xmlns:a16="http://schemas.microsoft.com/office/drawing/2014/main" id="{67A90825-CD5A-4D1C-8464-5D9AC1250786}"/>
              </a:ext>
            </a:extLst>
          </p:cNvPr>
          <p:cNvSpPr/>
          <p:nvPr/>
        </p:nvSpPr>
        <p:spPr>
          <a:xfrm>
            <a:off x="1238468" y="3013325"/>
            <a:ext cx="3394147" cy="3226020"/>
          </a:xfrm>
          <a:prstGeom prst="foldedCorner">
            <a:avLst>
              <a:gd name="adj" fmla="val 8461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000" b="1" u="sng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</a:rPr>
              <a:t>transfer(A, B):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</a:rPr>
              <a:t>begin_tx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</a:rPr>
              <a:t>a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 read(A)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if a &lt; 10 then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   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abort_tx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ea typeface="Helvetica Neue Medium" charset="0"/>
              <a:cs typeface="Courier New" panose="02070309020205020404" pitchFamily="49" charset="0"/>
              <a:sym typeface="Wingdings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else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	write(A, a−10)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	b  read(B)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	write(B, b+10)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	commit_tx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ea typeface="Helvetica Neue Medium" charset="0"/>
              <a:cs typeface="Courier New" panose="02070309020205020404" pitchFamily="49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7D036A4-910F-41B8-8E45-482FB05CACEA}"/>
              </a:ext>
            </a:extLst>
          </p:cNvPr>
          <p:cNvCxnSpPr/>
          <p:nvPr/>
        </p:nvCxnSpPr>
        <p:spPr bwMode="auto">
          <a:xfrm flipH="1" flipV="1">
            <a:off x="3291997" y="3805838"/>
            <a:ext cx="3394148" cy="9466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B75B57F-03F9-4A03-B856-57E6BCE7ACE5}"/>
              </a:ext>
            </a:extLst>
          </p:cNvPr>
          <p:cNvCxnSpPr/>
          <p:nvPr/>
        </p:nvCxnSpPr>
        <p:spPr bwMode="auto">
          <a:xfrm flipV="1">
            <a:off x="3952137" y="4085260"/>
            <a:ext cx="2734007" cy="104936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B19A5CF-5C78-49FE-8BCF-EA42C02D14CF}"/>
              </a:ext>
            </a:extLst>
          </p:cNvPr>
          <p:cNvCxnSpPr/>
          <p:nvPr/>
        </p:nvCxnSpPr>
        <p:spPr bwMode="auto">
          <a:xfrm flipV="1">
            <a:off x="4098502" y="5663343"/>
            <a:ext cx="2587642" cy="1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F6BBE94-4588-43DA-BBAC-1C60F9D876EC}"/>
              </a:ext>
            </a:extLst>
          </p:cNvPr>
          <p:cNvCxnSpPr/>
          <p:nvPr/>
        </p:nvCxnSpPr>
        <p:spPr bwMode="auto">
          <a:xfrm flipH="1" flipV="1">
            <a:off x="3900405" y="5319390"/>
            <a:ext cx="2674520" cy="15185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BE016AD4-F396-4F69-9C2C-2018BBD6FE7C}"/>
              </a:ext>
            </a:extLst>
          </p:cNvPr>
          <p:cNvSpPr txBox="1"/>
          <p:nvPr/>
        </p:nvSpPr>
        <p:spPr>
          <a:xfrm>
            <a:off x="1169962" y="6576079"/>
            <a:ext cx="3531159" cy="815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rgbClr val="C00000"/>
                </a:solidFill>
              </a:rPr>
              <a:t>Coordinator node:</a:t>
            </a:r>
          </a:p>
          <a:p>
            <a:pPr algn="ctr"/>
            <a:r>
              <a:rPr lang="en-CA" dirty="0">
                <a:solidFill>
                  <a:schemeClr val="tx1"/>
                </a:solidFill>
              </a:rPr>
              <a:t>runs transaction code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B256A2C-4746-49E3-95FE-E0860BF4EF63}"/>
              </a:ext>
            </a:extLst>
          </p:cNvPr>
          <p:cNvSpPr txBox="1"/>
          <p:nvPr/>
        </p:nvSpPr>
        <p:spPr>
          <a:xfrm>
            <a:off x="5845230" y="6199374"/>
            <a:ext cx="3177473" cy="11921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rgbClr val="C00000"/>
                </a:solidFill>
              </a:rPr>
              <a:t>Participant</a:t>
            </a:r>
            <a:r>
              <a:rPr lang="en-CA" dirty="0"/>
              <a:t> </a:t>
            </a:r>
            <a:r>
              <a:rPr lang="en-CA" dirty="0">
                <a:solidFill>
                  <a:srgbClr val="C00000"/>
                </a:solidFill>
              </a:rPr>
              <a:t>nodes:</a:t>
            </a:r>
          </a:p>
          <a:p>
            <a:pPr algn="ctr"/>
            <a:r>
              <a:rPr lang="en-CA" dirty="0">
                <a:solidFill>
                  <a:schemeClr val="tx1"/>
                </a:solidFill>
              </a:rPr>
              <a:t>all nodes that hold </a:t>
            </a:r>
          </a:p>
          <a:p>
            <a:pPr algn="ctr"/>
            <a:r>
              <a:rPr lang="en-CA" dirty="0">
                <a:solidFill>
                  <a:schemeClr val="tx1"/>
                </a:solidFill>
              </a:rPr>
              <a:t>transaction data</a:t>
            </a:r>
          </a:p>
        </p:txBody>
      </p:sp>
    </p:spTree>
    <p:extLst>
      <p:ext uri="{BB962C8B-B14F-4D97-AF65-F5344CB8AC3E}">
        <p14:creationId xmlns:p14="http://schemas.microsoft.com/office/powerpoint/2010/main" val="2269987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/>
          <a:p>
            <a:r>
              <a:rPr lang="en-US" dirty="0"/>
              <a:t>Atomic Commit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/>
          <a:p>
            <a:r>
              <a:rPr lang="en-US" dirty="0"/>
              <a:t>Atomic: All or nothing</a:t>
            </a:r>
          </a:p>
          <a:p>
            <a:r>
              <a:rPr lang="en-US" dirty="0"/>
              <a:t>Either all participants do something (commit) or no participant does anything (abort)</a:t>
            </a:r>
          </a:p>
          <a:p>
            <a:r>
              <a:rPr lang="en-US" dirty="0"/>
              <a:t>Common use: commit a transaction that updates data on different shards</a:t>
            </a:r>
          </a:p>
        </p:txBody>
      </p:sp>
    </p:spTree>
    <p:extLst>
      <p:ext uri="{BB962C8B-B14F-4D97-AF65-F5344CB8AC3E}">
        <p14:creationId xmlns:p14="http://schemas.microsoft.com/office/powerpoint/2010/main" val="244701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/>
          <a:p>
            <a:r>
              <a:rPr lang="en-US" dirty="0"/>
              <a:t>Two-Phase Commit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Phase 1</a:t>
            </a:r>
          </a:p>
          <a:p>
            <a:pPr lvl="1"/>
            <a:r>
              <a:rPr lang="en-US" dirty="0"/>
              <a:t>Coordinator sends Prepare requests to all participants</a:t>
            </a:r>
          </a:p>
          <a:p>
            <a:pPr lvl="1"/>
            <a:r>
              <a:rPr lang="en-US" dirty="0"/>
              <a:t>Each participant votes yes or no</a:t>
            </a:r>
          </a:p>
          <a:p>
            <a:pPr lvl="2"/>
            <a:r>
              <a:rPr lang="en-US" dirty="0"/>
              <a:t>Sends yes vote or no vote back to coordinator</a:t>
            </a:r>
          </a:p>
          <a:p>
            <a:pPr lvl="2"/>
            <a:r>
              <a:rPr lang="en-US" dirty="0"/>
              <a:t>Typically acquires locks if they vote yes (for 2PL)</a:t>
            </a:r>
          </a:p>
          <a:p>
            <a:r>
              <a:rPr lang="en-US" dirty="0"/>
              <a:t>Coordinator inspects all votes</a:t>
            </a:r>
          </a:p>
          <a:p>
            <a:pPr lvl="1"/>
            <a:r>
              <a:rPr lang="en-US" dirty="0"/>
              <a:t>If all yes, then commit</a:t>
            </a:r>
          </a:p>
          <a:p>
            <a:pPr lvl="1"/>
            <a:r>
              <a:rPr lang="en-US" dirty="0"/>
              <a:t>If any no, then abort</a:t>
            </a:r>
          </a:p>
          <a:p>
            <a:r>
              <a:rPr lang="en-US" dirty="0"/>
              <a:t>Phase 2</a:t>
            </a:r>
          </a:p>
          <a:p>
            <a:pPr lvl="1"/>
            <a:r>
              <a:rPr lang="en-US" dirty="0"/>
              <a:t>Coordinator sends Commit or Abort to all participants</a:t>
            </a:r>
          </a:p>
          <a:p>
            <a:pPr lvl="1"/>
            <a:r>
              <a:rPr lang="en-US" dirty="0"/>
              <a:t>If commit, each participant commits changes</a:t>
            </a:r>
          </a:p>
          <a:p>
            <a:pPr lvl="1"/>
            <a:r>
              <a:rPr lang="en-US" dirty="0"/>
              <a:t>Each participant releases locks (for 2PL)</a:t>
            </a:r>
          </a:p>
          <a:p>
            <a:pPr lvl="1"/>
            <a:r>
              <a:rPr lang="en-US" dirty="0"/>
              <a:t>Each participant sends an </a:t>
            </a:r>
            <a:r>
              <a:rPr lang="en-US" dirty="0" err="1"/>
              <a:t>Ack</a:t>
            </a:r>
            <a:r>
              <a:rPr lang="en-US" dirty="0"/>
              <a:t> back to the coordinator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436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26987-C6A5-4608-B5FA-D47E0E3C7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Two-Phase Commit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59A7D986-F4AF-4A2B-BC5A-9A3826E559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20" y="1487381"/>
            <a:ext cx="7772400" cy="557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104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Transactions and Replication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734092" y="2764752"/>
            <a:ext cx="1343660" cy="2733004"/>
            <a:chOff x="2225527" y="2028429"/>
            <a:chExt cx="1625600" cy="3306469"/>
          </a:xfrm>
          <a:solidFill>
            <a:schemeClr val="accent4">
              <a:lumMod val="50000"/>
              <a:lumOff val="50000"/>
            </a:schemeClr>
          </a:solidFill>
        </p:grpSpPr>
        <p:sp>
          <p:nvSpPr>
            <p:cNvPr id="7" name="Oval 6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645" dirty="0">
                  <a:latin typeface="Helvetica Neue Medium"/>
                </a:rPr>
                <a:t>A-F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645" dirty="0">
                  <a:latin typeface="Helvetica Neue Medium"/>
                </a:rPr>
                <a:t>G-L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645" dirty="0">
                  <a:latin typeface="Helvetica Neue Medium"/>
                </a:rPr>
                <a:t>M-R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645" dirty="0">
                  <a:latin typeface="Helvetica Neue Medium"/>
                </a:rPr>
                <a:t>S-Z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933606" y="2713251"/>
            <a:ext cx="1343660" cy="2733004"/>
            <a:chOff x="2225527" y="2028429"/>
            <a:chExt cx="1625600" cy="3306469"/>
          </a:xfrm>
          <a:solidFill>
            <a:schemeClr val="accent4">
              <a:lumMod val="50000"/>
              <a:lumOff val="50000"/>
            </a:schemeClr>
          </a:solidFill>
        </p:grpSpPr>
        <p:sp>
          <p:nvSpPr>
            <p:cNvPr id="15" name="Oval 14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645" dirty="0">
                  <a:latin typeface="Helvetica Neue Medium"/>
                </a:rPr>
                <a:t>A-F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645" dirty="0">
                  <a:latin typeface="Helvetica Neue Medium"/>
                </a:rPr>
                <a:t>G-L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645" dirty="0">
                  <a:latin typeface="Helvetica Neue Medium"/>
                </a:rPr>
                <a:t>M-R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645" dirty="0">
                  <a:latin typeface="Helvetica Neue Medium"/>
                </a:rPr>
                <a:t>S-Z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133120" y="2764752"/>
            <a:ext cx="1343660" cy="2733004"/>
            <a:chOff x="2225527" y="2028429"/>
            <a:chExt cx="1625600" cy="3306469"/>
          </a:xfrm>
          <a:solidFill>
            <a:schemeClr val="accent4">
              <a:lumMod val="50000"/>
              <a:lumOff val="50000"/>
            </a:schemeClr>
          </a:solidFill>
        </p:grpSpPr>
        <p:sp>
          <p:nvSpPr>
            <p:cNvPr id="22" name="Oval 21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645" dirty="0">
                  <a:latin typeface="Helvetica Neue Medium"/>
                </a:rPr>
                <a:t>A-F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645" dirty="0">
                  <a:latin typeface="Helvetica Neue Medium"/>
                </a:rPr>
                <a:t>G-L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645" dirty="0">
                  <a:latin typeface="Helvetica Neue Medium"/>
                </a:rPr>
                <a:t>M-R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645" dirty="0">
                  <a:latin typeface="Helvetica Neue Medium"/>
                </a:rPr>
                <a:t>S-Z</a:t>
              </a:r>
            </a:p>
          </p:txBody>
        </p:sp>
      </p:grpSp>
      <p:cxnSp>
        <p:nvCxnSpPr>
          <p:cNvPr id="27" name="Straight Arrow Connector 26"/>
          <p:cNvCxnSpPr/>
          <p:nvPr/>
        </p:nvCxnSpPr>
        <p:spPr>
          <a:xfrm>
            <a:off x="2526468" y="2398845"/>
            <a:ext cx="6314352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777625" y="1841069"/>
            <a:ext cx="3565400" cy="4809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Replication Dimension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269933" y="2921512"/>
            <a:ext cx="3632" cy="2472923"/>
          </a:xfrm>
          <a:prstGeom prst="straightConnector1">
            <a:avLst/>
          </a:prstGeom>
          <a:ln w="762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5888" y="3585358"/>
            <a:ext cx="1789272" cy="8961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 err="1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Sharding</a:t>
            </a:r>
            <a:br>
              <a:rPr lang="en-US" sz="2645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</a:br>
            <a:r>
              <a:rPr lang="en-US" sz="2645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Dimension</a:t>
            </a:r>
          </a:p>
        </p:txBody>
      </p:sp>
    </p:spTree>
    <p:extLst>
      <p:ext uri="{BB962C8B-B14F-4D97-AF65-F5344CB8AC3E}">
        <p14:creationId xmlns:p14="http://schemas.microsoft.com/office/powerpoint/2010/main" val="1801237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Sharding</a:t>
            </a:r>
            <a:r>
              <a:rPr lang="en-US" dirty="0"/>
              <a:t>, Replication,</a:t>
            </a:r>
            <a:br>
              <a:rPr lang="en-US" dirty="0"/>
            </a:br>
            <a:r>
              <a:rPr lang="en-US" dirty="0"/>
              <a:t>Atomic Commit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Replication (e.g., primary-backup, RAFT) is about doing the </a:t>
            </a:r>
            <a:r>
              <a:rPr lang="en-US" dirty="0">
                <a:solidFill>
                  <a:srgbClr val="C00000"/>
                </a:solidFill>
              </a:rPr>
              <a:t>same</a:t>
            </a:r>
            <a:r>
              <a:rPr lang="en-US" dirty="0"/>
              <a:t> thing in multiple places, primarily to provide fault tolerance</a:t>
            </a:r>
          </a:p>
          <a:p>
            <a:endParaRPr lang="en-US" dirty="0"/>
          </a:p>
          <a:p>
            <a:r>
              <a:rPr lang="en-US" dirty="0" err="1"/>
              <a:t>Sharding</a:t>
            </a:r>
            <a:r>
              <a:rPr lang="en-US" dirty="0"/>
              <a:t> is about doing </a:t>
            </a:r>
            <a:r>
              <a:rPr lang="en-US" dirty="0">
                <a:solidFill>
                  <a:srgbClr val="C00000"/>
                </a:solidFill>
              </a:rPr>
              <a:t>different</a:t>
            </a:r>
            <a:r>
              <a:rPr lang="en-US" dirty="0"/>
              <a:t> things in multiple places for scalability</a:t>
            </a:r>
          </a:p>
          <a:p>
            <a:endParaRPr lang="en-US" dirty="0"/>
          </a:p>
          <a:p>
            <a:r>
              <a:rPr lang="en-US" dirty="0"/>
              <a:t>Atomic commit is about doing </a:t>
            </a:r>
            <a:r>
              <a:rPr lang="en-US" dirty="0">
                <a:solidFill>
                  <a:srgbClr val="C00000"/>
                </a:solidFill>
              </a:rPr>
              <a:t>different</a:t>
            </a:r>
            <a:r>
              <a:rPr lang="en-US" dirty="0">
                <a:solidFill>
                  <a:srgbClr val="FF8F00"/>
                </a:solidFill>
              </a:rPr>
              <a:t> </a:t>
            </a:r>
            <a:r>
              <a:rPr lang="en-US" dirty="0"/>
              <a:t>things in </a:t>
            </a:r>
            <a:r>
              <a:rPr lang="en-US" dirty="0">
                <a:solidFill>
                  <a:srgbClr val="C00000"/>
                </a:solidFill>
              </a:rPr>
              <a:t>multiple</a:t>
            </a:r>
            <a:r>
              <a:rPr lang="en-US" dirty="0"/>
              <a:t> places together (all or nothing)</a:t>
            </a:r>
            <a:endParaRPr lang="en-US" dirty="0">
              <a:solidFill>
                <a:srgbClr val="FF8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809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26987-C6A5-4608-B5FA-D47E0E3C7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Motivation for Today’s Papers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68AAF-0DF7-4E83-A91C-1B3927E8C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Two-Phase Commit makes distributed transactions very expensive</a:t>
            </a:r>
          </a:p>
          <a:p>
            <a:pPr lvl="1"/>
            <a:r>
              <a:rPr lang="en-CA" dirty="0"/>
              <a:t>Requires two additional round trips in addition to the read and write requests made to participants</a:t>
            </a:r>
          </a:p>
          <a:p>
            <a:pPr lvl="1"/>
            <a:r>
              <a:rPr lang="en-CA" dirty="0"/>
              <a:t>Locks are held from the time reads and writes are performed until the end of the two-phase commit</a:t>
            </a:r>
          </a:p>
          <a:p>
            <a:pPr lvl="1"/>
            <a:r>
              <a:rPr lang="en-CA" dirty="0"/>
              <a:t>Any other transactions waiting on locks are also delayed</a:t>
            </a:r>
          </a:p>
        </p:txBody>
      </p:sp>
    </p:spTree>
    <p:extLst>
      <p:ext uri="{BB962C8B-B14F-4D97-AF65-F5344CB8AC3E}">
        <p14:creationId xmlns:p14="http://schemas.microsoft.com/office/powerpoint/2010/main" val="3334579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50C4-4557-401B-BAA4-514970D89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Key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A6229-9877-42B1-AC16-5DA0D45AA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Limit the power of transactions to enable scaling distributed transactions</a:t>
            </a:r>
          </a:p>
        </p:txBody>
      </p:sp>
    </p:spTree>
    <p:extLst>
      <p:ext uri="{BB962C8B-B14F-4D97-AF65-F5344CB8AC3E}">
        <p14:creationId xmlns:p14="http://schemas.microsoft.com/office/powerpoint/2010/main" val="8104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EEE53-909C-43E1-870C-3D639736A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Transactions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6BDE4-EBCD-4656-9DCE-65BCCB3CA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 unit of work that may perform multiple operations (e.g., reads and writes) on multiple items (e.g., A, B)</a:t>
            </a:r>
          </a:p>
        </p:txBody>
      </p:sp>
      <p:sp>
        <p:nvSpPr>
          <p:cNvPr id="4" name="Folded Corner 6">
            <a:extLst>
              <a:ext uri="{FF2B5EF4-FFF2-40B4-BE49-F238E27FC236}">
                <a16:creationId xmlns:a16="http://schemas.microsoft.com/office/drawing/2014/main" id="{DEBAE39E-CF62-417C-8324-738A7BAA4EF8}"/>
              </a:ext>
            </a:extLst>
          </p:cNvPr>
          <p:cNvSpPr/>
          <p:nvPr/>
        </p:nvSpPr>
        <p:spPr>
          <a:xfrm>
            <a:off x="5895128" y="2914273"/>
            <a:ext cx="2676857" cy="2500340"/>
          </a:xfrm>
          <a:prstGeom prst="foldedCorner">
            <a:avLst>
              <a:gd name="adj" fmla="val 12781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000" b="1" u="sng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</a:rPr>
              <a:t>sum(A, B):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</a:rPr>
              <a:t>begin_tx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</a:rPr>
              <a:t>a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 read(A)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b  read(B)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print a + b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commit_tx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ea typeface="Helvetica Neue Medium" charset="0"/>
              <a:cs typeface="Courier New" panose="02070309020205020404" pitchFamily="49" charset="0"/>
            </a:endParaRPr>
          </a:p>
        </p:txBody>
      </p:sp>
      <p:sp>
        <p:nvSpPr>
          <p:cNvPr id="5" name="Folded Corner 7">
            <a:extLst>
              <a:ext uri="{FF2B5EF4-FFF2-40B4-BE49-F238E27FC236}">
                <a16:creationId xmlns:a16="http://schemas.microsoft.com/office/drawing/2014/main" id="{37376953-196A-4EC7-AC36-E1871ABDA1FB}"/>
              </a:ext>
            </a:extLst>
          </p:cNvPr>
          <p:cNvSpPr/>
          <p:nvPr/>
        </p:nvSpPr>
        <p:spPr>
          <a:xfrm>
            <a:off x="1233616" y="2914273"/>
            <a:ext cx="3355742" cy="3440287"/>
          </a:xfrm>
          <a:prstGeom prst="foldedCorner">
            <a:avLst>
              <a:gd name="adj" fmla="val 8461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000" b="1" u="sng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</a:rPr>
              <a:t>transfer(A, B):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</a:rPr>
              <a:t>begin_tx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</a:rPr>
              <a:t>a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 read(A)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if a &lt; 10 then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   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abort_tx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ea typeface="Helvetica Neue Medium" charset="0"/>
              <a:cs typeface="Courier New" panose="02070309020205020404" pitchFamily="49" charset="0"/>
              <a:sym typeface="Wingdings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else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	write(A, a−10)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	b  read(B)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	write(B, b+10)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ea typeface="Helvetica Neue Medium" charset="0"/>
                <a:cs typeface="Courier New" panose="02070309020205020404" pitchFamily="49" charset="0"/>
                <a:sym typeface="Wingdings"/>
              </a:rPr>
              <a:t>	commit_tx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ea typeface="Helvetica Neue Medium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38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50C4-4557-401B-BAA4-514970D89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Sinfonia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A6229-9877-42B1-AC16-5DA0D45AA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Sinfonia: proposes </a:t>
            </a:r>
            <a:r>
              <a:rPr lang="en-CA" dirty="0">
                <a:solidFill>
                  <a:srgbClr val="C00000"/>
                </a:solidFill>
              </a:rPr>
              <a:t>mini-transactions</a:t>
            </a:r>
          </a:p>
          <a:p>
            <a:pPr lvl="1"/>
            <a:r>
              <a:rPr lang="en-CA" dirty="0"/>
              <a:t>Performs the entire transaction within the commit protocol</a:t>
            </a:r>
          </a:p>
          <a:p>
            <a:pPr lvl="1"/>
            <a:r>
              <a:rPr lang="en-CA" dirty="0"/>
              <a:t>Reduces messages, locking times</a:t>
            </a:r>
          </a:p>
          <a:p>
            <a:r>
              <a:rPr lang="en-CA" dirty="0"/>
              <a:t>Requires</a:t>
            </a:r>
          </a:p>
          <a:p>
            <a:pPr lvl="1"/>
            <a:r>
              <a:rPr lang="en-CA" dirty="0"/>
              <a:t>Read/write sets of transactions before transaction execution</a:t>
            </a:r>
          </a:p>
          <a:p>
            <a:pPr lvl="1"/>
            <a:r>
              <a:rPr lang="en-CA" dirty="0"/>
              <a:t>Any conditions that cause abort to be checkable within commit protocol</a:t>
            </a:r>
          </a:p>
          <a:p>
            <a:pPr lvl="1"/>
            <a:r>
              <a:rPr lang="en-CA"/>
              <a:t>All </a:t>
            </a:r>
            <a:r>
              <a:rPr lang="en-CA" dirty="0"/>
              <a:t>writes to depend on the condition above</a:t>
            </a:r>
          </a:p>
        </p:txBody>
      </p:sp>
    </p:spTree>
    <p:extLst>
      <p:ext uri="{BB962C8B-B14F-4D97-AF65-F5344CB8AC3E}">
        <p14:creationId xmlns:p14="http://schemas.microsoft.com/office/powerpoint/2010/main" val="17035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50C4-4557-401B-BAA4-514970D89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Calvin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A6229-9877-42B1-AC16-5DA0D45AA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Calvin: proposes </a:t>
            </a:r>
            <a:r>
              <a:rPr lang="en-CA" dirty="0">
                <a:solidFill>
                  <a:srgbClr val="C00000"/>
                </a:solidFill>
              </a:rPr>
              <a:t>deterministic concurrency control</a:t>
            </a:r>
          </a:p>
          <a:p>
            <a:pPr lvl="1"/>
            <a:r>
              <a:rPr lang="en-CA" dirty="0"/>
              <a:t>Establishes serial order of transactions before transaction execution</a:t>
            </a:r>
          </a:p>
          <a:p>
            <a:pPr lvl="1"/>
            <a:r>
              <a:rPr lang="en-CA" dirty="0"/>
              <a:t>Avoids the need for 2 phase commit due to concurrency control related aborts</a:t>
            </a:r>
          </a:p>
          <a:p>
            <a:pPr lvl="2"/>
            <a:r>
              <a:rPr lang="en-CA" dirty="0"/>
              <a:t>Transaction constraint related aborts still require atomic commit</a:t>
            </a:r>
          </a:p>
          <a:p>
            <a:pPr lvl="1"/>
            <a:r>
              <a:rPr lang="en-CA" dirty="0"/>
              <a:t>Makes it much cheaper to perform replication</a:t>
            </a:r>
          </a:p>
          <a:p>
            <a:pPr lvl="2"/>
            <a:r>
              <a:rPr lang="en-CA" dirty="0"/>
              <a:t>Input replication rather than output replication</a:t>
            </a:r>
          </a:p>
          <a:p>
            <a:r>
              <a:rPr lang="en-CA" dirty="0"/>
              <a:t>Requires</a:t>
            </a:r>
          </a:p>
          <a:p>
            <a:pPr lvl="1"/>
            <a:r>
              <a:rPr lang="en-CA" dirty="0"/>
              <a:t>Read/write sets of transactions before transaction execution</a:t>
            </a:r>
          </a:p>
          <a:p>
            <a:pPr lvl="1"/>
            <a:r>
              <a:rPr lang="en-CA" dirty="0"/>
              <a:t>Batching of transactions for concurrency</a:t>
            </a:r>
          </a:p>
          <a:p>
            <a:pPr lvl="1"/>
            <a:r>
              <a:rPr lang="en-CA" dirty="0"/>
              <a:t>Accurate prefetching of data for good performance</a:t>
            </a:r>
          </a:p>
        </p:txBody>
      </p:sp>
    </p:spTree>
    <p:extLst>
      <p:ext uri="{BB962C8B-B14F-4D97-AF65-F5344CB8AC3E}">
        <p14:creationId xmlns:p14="http://schemas.microsoft.com/office/powerpoint/2010/main" val="299442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2E4C9-920C-4B3A-8347-6ED048912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Transaction Properties: ACID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1683B-C5E9-4638-91FE-92892F3F6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solidFill>
                  <a:srgbClr val="C00000"/>
                </a:solidFill>
              </a:rPr>
              <a:t>Atomicity: </a:t>
            </a:r>
            <a:r>
              <a:rPr lang="en-CA" dirty="0"/>
              <a:t>transaction executes completely or not at all</a:t>
            </a:r>
          </a:p>
          <a:p>
            <a:pPr lvl="1"/>
            <a:r>
              <a:rPr lang="en-CA" dirty="0"/>
              <a:t>E.g.: transfer(A,B) either commits or makes no changes</a:t>
            </a:r>
          </a:p>
          <a:p>
            <a:r>
              <a:rPr lang="en-CA" dirty="0">
                <a:solidFill>
                  <a:srgbClr val="C00000"/>
                </a:solidFill>
              </a:rPr>
              <a:t>Consistency:</a:t>
            </a:r>
            <a:r>
              <a:rPr lang="en-CA" dirty="0"/>
              <a:t> transaction moves database from one consistent state to another</a:t>
            </a:r>
          </a:p>
          <a:p>
            <a:pPr lvl="1"/>
            <a:r>
              <a:rPr lang="en-CA" dirty="0"/>
              <a:t>E.g.: avoids database corruption</a:t>
            </a:r>
          </a:p>
          <a:p>
            <a:r>
              <a:rPr lang="en-CA" dirty="0">
                <a:solidFill>
                  <a:srgbClr val="C00000"/>
                </a:solidFill>
              </a:rPr>
              <a:t>Isolation: </a:t>
            </a:r>
            <a:r>
              <a:rPr lang="en-CA" dirty="0">
                <a:solidFill>
                  <a:schemeClr val="tx1"/>
                </a:solidFill>
              </a:rPr>
              <a:t>operations in the transaction appear to happen together</a:t>
            </a:r>
          </a:p>
          <a:p>
            <a:pPr lvl="1"/>
            <a:r>
              <a:rPr lang="en-CA" dirty="0">
                <a:solidFill>
                  <a:schemeClr val="tx1"/>
                </a:solidFill>
              </a:rPr>
              <a:t>E.g., sum(A,B) does not read intermediate update by transfer(A, B)</a:t>
            </a:r>
          </a:p>
          <a:p>
            <a:r>
              <a:rPr lang="en-CA" dirty="0">
                <a:solidFill>
                  <a:srgbClr val="C00000"/>
                </a:solidFill>
              </a:rPr>
              <a:t>Durability: </a:t>
            </a:r>
            <a:r>
              <a:rPr lang="en-CA" dirty="0">
                <a:solidFill>
                  <a:schemeClr val="tx1"/>
                </a:solidFill>
              </a:rPr>
              <a:t>transactions that commit are not lost, even on failure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33109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DFCE6-31B1-4185-BDFC-3CF3D76B9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Isolation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A9DBB-2478-405A-848E-6F9785979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Goal: operations in the transaction appear to happen together</a:t>
            </a:r>
          </a:p>
          <a:p>
            <a:r>
              <a:rPr lang="en-CA" dirty="0">
                <a:solidFill>
                  <a:schemeClr val="tx1"/>
                </a:solidFill>
              </a:rPr>
              <a:t>Serial execution</a:t>
            </a:r>
          </a:p>
          <a:p>
            <a:pPr lvl="1"/>
            <a:r>
              <a:rPr lang="en-CA" dirty="0">
                <a:solidFill>
                  <a:schemeClr val="tx1"/>
                </a:solidFill>
              </a:rPr>
              <a:t>All operations in a transaction are executed before another transaction is run, ensures isolation</a:t>
            </a:r>
          </a:p>
          <a:p>
            <a:pPr lvl="1"/>
            <a:r>
              <a:rPr lang="en-CA" dirty="0">
                <a:solidFill>
                  <a:schemeClr val="tx1"/>
                </a:solidFill>
              </a:rPr>
              <a:t>Problem: poor performance, no concurrency possible</a:t>
            </a:r>
          </a:p>
          <a:p>
            <a:r>
              <a:rPr lang="en-CA" dirty="0"/>
              <a:t>Concurrent execution</a:t>
            </a:r>
          </a:p>
          <a:p>
            <a:pPr lvl="1"/>
            <a:r>
              <a:rPr lang="en-CA" dirty="0"/>
              <a:t>Transactions are executed concurrently by interleaving the their operations, provides good performance</a:t>
            </a:r>
          </a:p>
          <a:p>
            <a:pPr lvl="1"/>
            <a:r>
              <a:rPr lang="en-CA" dirty="0"/>
              <a:t>Problem: certain </a:t>
            </a:r>
            <a:r>
              <a:rPr lang="en-CA" dirty="0" err="1"/>
              <a:t>interleavings</a:t>
            </a:r>
            <a:r>
              <a:rPr lang="en-CA" dirty="0"/>
              <a:t> of operations break isolation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43161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2B737-E21F-4B96-9BCE-73F6770F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Serializability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60C1C-13DC-4F65-92C2-0343355D5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sc</a:t>
            </a:r>
            <a:r>
              <a:rPr lang="en-US" sz="2800" dirty="0">
                <a:solidFill>
                  <a:srgbClr val="C00000"/>
                </a:solidFill>
              </a:rPr>
              <a:t>hedule </a:t>
            </a:r>
            <a:r>
              <a:rPr lang="en-US" sz="2800" dirty="0"/>
              <a:t>for a set of transactions is an ordering of the operations performed by those transactions</a:t>
            </a:r>
          </a:p>
          <a:p>
            <a:r>
              <a:rPr lang="en-US" sz="2800" dirty="0"/>
              <a:t>A schedule is </a:t>
            </a:r>
            <a:r>
              <a:rPr lang="en-US" sz="2800" dirty="0">
                <a:solidFill>
                  <a:srgbClr val="C00000"/>
                </a:solidFill>
              </a:rPr>
              <a:t>serializable</a:t>
            </a:r>
            <a:r>
              <a:rPr lang="en-US" sz="2800" dirty="0"/>
              <a:t> if it is </a:t>
            </a:r>
            <a:r>
              <a:rPr lang="en-US" sz="2800" dirty="0">
                <a:solidFill>
                  <a:srgbClr val="C00000"/>
                </a:solidFill>
              </a:rPr>
              <a:t>equivalent</a:t>
            </a:r>
            <a:r>
              <a:rPr lang="en-US" sz="2800" dirty="0"/>
              <a:t> to some serial schedule</a:t>
            </a:r>
          </a:p>
          <a:p>
            <a:pPr lvl="1"/>
            <a:r>
              <a:rPr lang="en-US" dirty="0"/>
              <a:t>A serializable schedule provides isolation</a:t>
            </a:r>
          </a:p>
          <a:p>
            <a:pPr lvl="1"/>
            <a:r>
              <a:rPr lang="en-US" dirty="0"/>
              <a:t>i.e., ensures that the operations in a transaction </a:t>
            </a:r>
            <a:r>
              <a:rPr lang="en-US" dirty="0">
                <a:solidFill>
                  <a:srgbClr val="C00000"/>
                </a:solidFill>
              </a:rPr>
              <a:t>appear</a:t>
            </a:r>
            <a:r>
              <a:rPr lang="en-US" dirty="0"/>
              <a:t> to happen together in some serial order</a:t>
            </a:r>
          </a:p>
          <a:p>
            <a:endParaRPr lang="en-US" sz="2800" i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63187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E4E6B-630C-4BD1-BAA2-39F626375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Schedules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0E2776-43BE-4063-A7F2-203ECE77CD86}"/>
              </a:ext>
            </a:extLst>
          </p:cNvPr>
          <p:cNvSpPr txBox="1"/>
          <p:nvPr/>
        </p:nvSpPr>
        <p:spPr>
          <a:xfrm>
            <a:off x="454514" y="1745960"/>
            <a:ext cx="6556603" cy="9358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transfer: 	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w</a:t>
            </a:r>
            <a:r>
              <a:rPr lang="en-US" sz="2800" baseline="-250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w</a:t>
            </a:r>
            <a:r>
              <a:rPr lang="en-US" sz="2800" baseline="-250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de-DE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©</a:t>
            </a:r>
            <a:endParaRPr lang="en-US" sz="2800" u="sng" baseline="30000" dirty="0">
              <a:solidFill>
                <a:schemeClr val="tx1"/>
              </a:solidFill>
              <a:ea typeface="Verdana" panose="020B0604030504040204" pitchFamily="34" charset="0"/>
              <a:cs typeface="Helvetica Neue Medium" charset="0"/>
            </a:endParaRPr>
          </a:p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sum: 		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de-DE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©</a:t>
            </a:r>
            <a:endParaRPr lang="en-US" sz="2800" u="sng" baseline="30000" dirty="0">
              <a:solidFill>
                <a:schemeClr val="tx1"/>
              </a:solidFill>
              <a:ea typeface="Verdana" panose="020B0604030504040204" pitchFamily="34" charset="0"/>
              <a:cs typeface="Helvetica Neue Medium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5C749C-0141-43CF-96AD-662A24601131}"/>
              </a:ext>
            </a:extLst>
          </p:cNvPr>
          <p:cNvSpPr txBox="1"/>
          <p:nvPr/>
        </p:nvSpPr>
        <p:spPr>
          <a:xfrm>
            <a:off x="454513" y="3123814"/>
            <a:ext cx="6582379" cy="9358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transfer:          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w</a:t>
            </a:r>
            <a:r>
              <a:rPr lang="en-US" sz="2800" baseline="-250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w</a:t>
            </a:r>
            <a:r>
              <a:rPr lang="en-US" sz="2800" baseline="-250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de-DE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©</a:t>
            </a:r>
            <a:endParaRPr lang="en-US" sz="2800" u="sng" baseline="30000" dirty="0">
              <a:solidFill>
                <a:schemeClr val="tx1"/>
              </a:solidFill>
              <a:ea typeface="Verdana" panose="020B0604030504040204" pitchFamily="34" charset="0"/>
              <a:cs typeface="Helvetica Neue Medium" charset="0"/>
            </a:endParaRPr>
          </a:p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sum:  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de-DE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©</a:t>
            </a:r>
            <a:endParaRPr lang="en-US" sz="2800" u="sng" baseline="30000" dirty="0">
              <a:solidFill>
                <a:schemeClr val="tx1"/>
              </a:solidFill>
              <a:ea typeface="Verdana" panose="020B0604030504040204" pitchFamily="34" charset="0"/>
              <a:cs typeface="Helvetica Neue Medium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739232-10BF-4C89-8E42-9C697A507776}"/>
              </a:ext>
            </a:extLst>
          </p:cNvPr>
          <p:cNvSpPr txBox="1"/>
          <p:nvPr/>
        </p:nvSpPr>
        <p:spPr>
          <a:xfrm>
            <a:off x="428738" y="5879523"/>
            <a:ext cx="6638271" cy="9358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transfer: 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w</a:t>
            </a:r>
            <a:r>
              <a:rPr lang="en-US" sz="2800" baseline="-250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     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w</a:t>
            </a:r>
            <a:r>
              <a:rPr lang="en-US" sz="2800" baseline="-250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de-DE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©</a:t>
            </a:r>
            <a:endParaRPr lang="en-US" sz="2800" u="sng" baseline="30000" dirty="0">
              <a:solidFill>
                <a:schemeClr val="tx1"/>
              </a:solidFill>
              <a:ea typeface="Verdana" panose="020B0604030504040204" pitchFamily="34" charset="0"/>
              <a:cs typeface="Helvetica Neue Medium" charset="0"/>
            </a:endParaRPr>
          </a:p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sum:  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      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de-DE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©</a:t>
            </a:r>
            <a:endParaRPr lang="en-US" sz="2800" u="sng" baseline="30000" dirty="0">
              <a:solidFill>
                <a:schemeClr val="tx1"/>
              </a:solidFill>
              <a:ea typeface="Verdana" panose="020B0604030504040204" pitchFamily="34" charset="0"/>
              <a:cs typeface="Helvetica Neue Medium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0A33A8-4492-4E48-B612-8AB5B1C10892}"/>
              </a:ext>
            </a:extLst>
          </p:cNvPr>
          <p:cNvSpPr txBox="1"/>
          <p:nvPr/>
        </p:nvSpPr>
        <p:spPr>
          <a:xfrm>
            <a:off x="454513" y="4501668"/>
            <a:ext cx="6582379" cy="9358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transfer: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w</a:t>
            </a:r>
            <a:r>
              <a:rPr lang="en-US" sz="2800" baseline="-250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         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w</a:t>
            </a:r>
            <a:r>
              <a:rPr lang="en-US" sz="2800" baseline="-25000" dirty="0" err="1">
                <a:solidFill>
                  <a:srgbClr val="C00000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de-DE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©</a:t>
            </a:r>
            <a:endParaRPr lang="en-US" sz="2800" u="sng" baseline="30000" dirty="0">
              <a:solidFill>
                <a:schemeClr val="tx1"/>
              </a:solidFill>
              <a:ea typeface="Verdana" panose="020B0604030504040204" pitchFamily="34" charset="0"/>
              <a:cs typeface="Helvetica Neue Medium" charset="0"/>
            </a:endParaRPr>
          </a:p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sum:               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r</a:t>
            </a:r>
            <a:r>
              <a:rPr lang="en-US" sz="2800" baseline="-25000" dirty="0" err="1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  </a:t>
            </a:r>
            <a:r>
              <a:rPr lang="de-DE" sz="2800" dirty="0">
                <a:solidFill>
                  <a:schemeClr val="tx1"/>
                </a:solidFill>
                <a:ea typeface="Verdana" panose="020B0604030504040204" pitchFamily="34" charset="0"/>
                <a:cs typeface="Helvetica Neue Medium" charset="0"/>
              </a:rPr>
              <a:t>©</a:t>
            </a:r>
            <a:endParaRPr lang="en-US" sz="2800" u="sng" baseline="30000" dirty="0">
              <a:solidFill>
                <a:schemeClr val="tx1"/>
              </a:solidFill>
              <a:ea typeface="Verdana" panose="020B0604030504040204" pitchFamily="34" charset="0"/>
              <a:cs typeface="Helvetica Neue Medium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4EE48F-8E28-4765-AD31-BFCEFC4D1B76}"/>
              </a:ext>
            </a:extLst>
          </p:cNvPr>
          <p:cNvSpPr txBox="1"/>
          <p:nvPr/>
        </p:nvSpPr>
        <p:spPr>
          <a:xfrm>
            <a:off x="7249789" y="1994553"/>
            <a:ext cx="1954381" cy="438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Serializable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E27D91-48D6-4AFE-8D9D-DA2F42E05711}"/>
              </a:ext>
            </a:extLst>
          </p:cNvPr>
          <p:cNvSpPr txBox="1"/>
          <p:nvPr/>
        </p:nvSpPr>
        <p:spPr>
          <a:xfrm>
            <a:off x="7249788" y="3372407"/>
            <a:ext cx="1954381" cy="438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Serializable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D5D667-ACF2-4CE9-8FD3-728DC459CC61}"/>
              </a:ext>
            </a:extLst>
          </p:cNvPr>
          <p:cNvSpPr txBox="1"/>
          <p:nvPr/>
        </p:nvSpPr>
        <p:spPr>
          <a:xfrm>
            <a:off x="7249787" y="6128116"/>
            <a:ext cx="1954381" cy="438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Serializable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FCAA8E-BF25-4C25-BECB-B1ECB592A321}"/>
              </a:ext>
            </a:extLst>
          </p:cNvPr>
          <p:cNvSpPr txBox="1"/>
          <p:nvPr/>
        </p:nvSpPr>
        <p:spPr>
          <a:xfrm>
            <a:off x="7249786" y="4740525"/>
            <a:ext cx="2704779" cy="438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Non-Serializable</a:t>
            </a:r>
          </a:p>
        </p:txBody>
      </p:sp>
    </p:spTree>
    <p:extLst>
      <p:ext uri="{BB962C8B-B14F-4D97-AF65-F5344CB8AC3E}">
        <p14:creationId xmlns:p14="http://schemas.microsoft.com/office/powerpoint/2010/main" val="302951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5D2D9-6CA6-419D-A765-2257A624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Linearizability vs. Serializability 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78FDD-D2BE-40E0-8298-3A04A2F3C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Linearizability: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 guarantee about </a:t>
            </a:r>
            <a:r>
              <a:rPr lang="en-US" dirty="0">
                <a:solidFill>
                  <a:srgbClr val="C00000"/>
                </a:solidFill>
              </a:rPr>
              <a:t>single</a:t>
            </a:r>
            <a:r>
              <a:rPr lang="en-US" dirty="0"/>
              <a:t> operations on </a:t>
            </a:r>
            <a:r>
              <a:rPr lang="en-US" dirty="0">
                <a:solidFill>
                  <a:srgbClr val="C00000"/>
                </a:solidFill>
              </a:rPr>
              <a:t>single</a:t>
            </a:r>
            <a:r>
              <a:rPr lang="en-US" dirty="0"/>
              <a:t> objects</a:t>
            </a:r>
          </a:p>
          <a:p>
            <a:pPr lvl="1"/>
            <a:r>
              <a:rPr lang="en-US" dirty="0"/>
              <a:t>Writes are ordered</a:t>
            </a:r>
          </a:p>
          <a:p>
            <a:pPr lvl="1"/>
            <a:r>
              <a:rPr lang="en-US" dirty="0"/>
              <a:t>Once write completes, all reads that begin later should reflect that write</a:t>
            </a:r>
          </a:p>
          <a:p>
            <a:r>
              <a:rPr lang="en-US" dirty="0">
                <a:solidFill>
                  <a:srgbClr val="C00000"/>
                </a:solidFill>
              </a:rPr>
              <a:t>Serializability: </a:t>
            </a:r>
            <a:r>
              <a:rPr lang="en-US" dirty="0"/>
              <a:t>a guarantee about </a:t>
            </a:r>
            <a:r>
              <a:rPr lang="en-US" dirty="0">
                <a:solidFill>
                  <a:srgbClr val="C00000"/>
                </a:solidFill>
              </a:rPr>
              <a:t>multiple</a:t>
            </a:r>
            <a:r>
              <a:rPr lang="en-US" b="1" dirty="0"/>
              <a:t> </a:t>
            </a:r>
            <a:r>
              <a:rPr lang="en-US" dirty="0"/>
              <a:t>operations (transactions) on </a:t>
            </a:r>
            <a:r>
              <a:rPr lang="en-US" dirty="0">
                <a:solidFill>
                  <a:srgbClr val="C00000"/>
                </a:solidFill>
              </a:rPr>
              <a:t>multiple</a:t>
            </a:r>
            <a:r>
              <a:rPr lang="en-US" b="1" dirty="0"/>
              <a:t> </a:t>
            </a:r>
            <a:r>
              <a:rPr lang="en-US" dirty="0"/>
              <a:t>objects</a:t>
            </a:r>
          </a:p>
          <a:p>
            <a:pPr lvl="1"/>
            <a:r>
              <a:rPr lang="en-US" dirty="0"/>
              <a:t>Transactions appear to execute in some serial order</a:t>
            </a:r>
          </a:p>
          <a:p>
            <a:pPr lvl="1"/>
            <a:r>
              <a:rPr lang="en-US" dirty="0"/>
              <a:t>Doesn’t impose real-time constraints</a:t>
            </a:r>
          </a:p>
          <a:p>
            <a:pPr lvl="2"/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Strict serializability:</a:t>
            </a:r>
            <a:r>
              <a:rPr lang="en-US" dirty="0"/>
              <a:t> intuitively serializability + linearizability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98594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/>
          <a:p>
            <a:r>
              <a:rPr lang="en-US" dirty="0"/>
              <a:t>Implementing Serializability with Locking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>
            <a:normAutofit/>
          </a:bodyPr>
          <a:lstStyle/>
          <a:p>
            <a:r>
              <a:rPr lang="en-US" dirty="0"/>
              <a:t>Locks maintained for each data item</a:t>
            </a:r>
          </a:p>
          <a:p>
            <a:r>
              <a:rPr lang="en-US" dirty="0"/>
              <a:t>Lock types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Shared:</a:t>
            </a:r>
            <a:r>
              <a:rPr lang="en-US" dirty="0"/>
              <a:t> Need to acquire before reading object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Exclusive: </a:t>
            </a:r>
            <a:r>
              <a:rPr lang="en-US" dirty="0"/>
              <a:t>Need to acquire before writing object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036266"/>
              </p:ext>
            </p:extLst>
          </p:nvPr>
        </p:nvGraphicFramePr>
        <p:xfrm>
          <a:off x="1252125" y="4511120"/>
          <a:ext cx="6705380" cy="1511619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393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7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4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3873">
                <a:tc>
                  <a:txBody>
                    <a:bodyPr/>
                    <a:lstStyle/>
                    <a:p>
                      <a:endParaRPr lang="en-US" sz="2600" b="0" dirty="0"/>
                    </a:p>
                  </a:txBody>
                  <a:tcPr marL="100775" marR="100775" marT="50387" marB="50387"/>
                </a:tc>
                <a:tc>
                  <a:txBody>
                    <a:bodyPr/>
                    <a:lstStyle/>
                    <a:p>
                      <a:r>
                        <a:rPr lang="en-US" sz="2600" b="0" dirty="0"/>
                        <a:t>Shared (S)</a:t>
                      </a:r>
                    </a:p>
                  </a:txBody>
                  <a:tcPr marL="100775" marR="100775" marT="50387" marB="50387"/>
                </a:tc>
                <a:tc>
                  <a:txBody>
                    <a:bodyPr/>
                    <a:lstStyle/>
                    <a:p>
                      <a:r>
                        <a:rPr lang="en-US" sz="2600" b="0" dirty="0"/>
                        <a:t>Exclusive (X)</a:t>
                      </a:r>
                    </a:p>
                  </a:txBody>
                  <a:tcPr marL="100775" marR="100775" marT="50387" marB="5038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873">
                <a:tc>
                  <a:txBody>
                    <a:bodyPr/>
                    <a:lstStyle/>
                    <a:p>
                      <a:r>
                        <a:rPr lang="en-US" sz="2600" b="0" dirty="0"/>
                        <a:t>Shared (S)</a:t>
                      </a:r>
                    </a:p>
                  </a:txBody>
                  <a:tcPr marL="100775" marR="100775" marT="50387" marB="503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/>
                        <a:t>Yes</a:t>
                      </a:r>
                    </a:p>
                  </a:txBody>
                  <a:tcPr marL="100775" marR="100775" marT="50387" marB="503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/>
                        <a:t>No</a:t>
                      </a:r>
                    </a:p>
                  </a:txBody>
                  <a:tcPr marL="100775" marR="100775" marT="50387" marB="5038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873">
                <a:tc>
                  <a:txBody>
                    <a:bodyPr/>
                    <a:lstStyle/>
                    <a:p>
                      <a:r>
                        <a:rPr lang="en-US" sz="2600" b="0" dirty="0"/>
                        <a:t>Exclusive (X)</a:t>
                      </a:r>
                    </a:p>
                  </a:txBody>
                  <a:tcPr marL="100775" marR="100775" marT="50387" marB="503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/>
                        <a:t>No</a:t>
                      </a:r>
                    </a:p>
                  </a:txBody>
                  <a:tcPr marL="100775" marR="100775" marT="50387" marB="503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/>
                        <a:t>No</a:t>
                      </a:r>
                    </a:p>
                  </a:txBody>
                  <a:tcPr marL="100775" marR="100775" marT="50387" marB="5038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533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86" dirty="0"/>
              <a:t>2PL rule: Once a transaction has released a lock it is not allowed to obtain any other locks</a:t>
            </a:r>
          </a:p>
          <a:p>
            <a:pPr lvl="1"/>
            <a:r>
              <a:rPr lang="en-US" sz="2645" dirty="0"/>
              <a:t>Growing phase: transaction acquires locks</a:t>
            </a:r>
          </a:p>
          <a:p>
            <a:pPr lvl="1"/>
            <a:r>
              <a:rPr lang="en-US" dirty="0"/>
              <a:t>S</a:t>
            </a:r>
            <a:r>
              <a:rPr lang="en-US" sz="2645" dirty="0"/>
              <a:t>hrinking phase: transaction releases locks</a:t>
            </a:r>
          </a:p>
          <a:p>
            <a:pPr lvl="1"/>
            <a:endParaRPr lang="en-US" sz="3086" dirty="0"/>
          </a:p>
          <a:p>
            <a:r>
              <a:rPr lang="en-US" sz="3086" dirty="0"/>
              <a:t>In practice:</a:t>
            </a:r>
          </a:p>
          <a:p>
            <a:pPr lvl="1"/>
            <a:r>
              <a:rPr lang="en-US" sz="3086" dirty="0"/>
              <a:t>Growing phase is the entire transaction</a:t>
            </a:r>
          </a:p>
          <a:p>
            <a:pPr lvl="1"/>
            <a:r>
              <a:rPr lang="en-US" sz="3086" dirty="0"/>
              <a:t>Shrinking phase is during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0" i="0" kern="1200">
                <a:solidFill>
                  <a:schemeClr val="tx1">
                    <a:tint val="75000"/>
                  </a:schemeClr>
                </a:solidFill>
                <a:latin typeface="Helvetica Neue Medium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A294D44-32C8-FE4A-A262-B6F8943234A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Two-Phase Locking (2PL)</a:t>
            </a:r>
          </a:p>
        </p:txBody>
      </p:sp>
    </p:spTree>
    <p:extLst>
      <p:ext uri="{BB962C8B-B14F-4D97-AF65-F5344CB8AC3E}">
        <p14:creationId xmlns:p14="http://schemas.microsoft.com/office/powerpoint/2010/main" val="191215285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Utopia"/>
        <a:ea typeface=""/>
        <a:cs typeface=""/>
      </a:majorFont>
      <a:minorFont>
        <a:latin typeface="Utop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solidFill>
          <a:srgbClr val="00B8FF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Talk Template</Template>
  <TotalTime>4914</TotalTime>
  <Words>1391</Words>
  <Application>Microsoft Office PowerPoint</Application>
  <PresentationFormat>Custom</PresentationFormat>
  <Paragraphs>216</Paragraphs>
  <Slides>21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Courier New</vt:lpstr>
      <vt:lpstr>Helvetica Neue Medium</vt:lpstr>
      <vt:lpstr>Times New Roman</vt:lpstr>
      <vt:lpstr>Utopia</vt:lpstr>
      <vt:lpstr>Verdana</vt:lpstr>
      <vt:lpstr>Default Design</vt:lpstr>
      <vt:lpstr>Transactions - A Quick Overview</vt:lpstr>
      <vt:lpstr>Transactions</vt:lpstr>
      <vt:lpstr>Transaction Properties: ACID</vt:lpstr>
      <vt:lpstr>Isolation</vt:lpstr>
      <vt:lpstr>Serializability</vt:lpstr>
      <vt:lpstr>Schedules</vt:lpstr>
      <vt:lpstr>Linearizability vs. Serializability </vt:lpstr>
      <vt:lpstr>Implementing Serializability with Locking</vt:lpstr>
      <vt:lpstr>Two-Phase Locking (2PL)</vt:lpstr>
      <vt:lpstr>2PL Schedules</vt:lpstr>
      <vt:lpstr>Issues with 2PL</vt:lpstr>
      <vt:lpstr>Distributed Transactions</vt:lpstr>
      <vt:lpstr>Atomic Commit</vt:lpstr>
      <vt:lpstr>Two-Phase Commit</vt:lpstr>
      <vt:lpstr>Two-Phase Commit</vt:lpstr>
      <vt:lpstr>Distributed Transactions and Replication</vt:lpstr>
      <vt:lpstr>Sharding, Replication, Atomic Commit</vt:lpstr>
      <vt:lpstr>Motivation for Today’s Papers</vt:lpstr>
      <vt:lpstr>Key Idea</vt:lpstr>
      <vt:lpstr>Sinfonia</vt:lpstr>
      <vt:lpstr>Calvin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Topics in Software Engineering:  Dependable Systems</dc:title>
  <dc:creator>Ashvin Goel</dc:creator>
  <cp:lastModifiedBy>Ashvin Goel</cp:lastModifiedBy>
  <cp:revision>351</cp:revision>
  <cp:lastPrinted>1601-01-01T00:00:00Z</cp:lastPrinted>
  <dcterms:created xsi:type="dcterms:W3CDTF">2006-01-08T15:16:40Z</dcterms:created>
  <dcterms:modified xsi:type="dcterms:W3CDTF">2021-02-05T17:48:26Z</dcterms:modified>
</cp:coreProperties>
</file>