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4"/>
  </p:notesMasterIdLst>
  <p:sldIdLst>
    <p:sldId id="256" r:id="rId2"/>
    <p:sldId id="259" r:id="rId3"/>
    <p:sldId id="263" r:id="rId4"/>
    <p:sldId id="264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85" r:id="rId18"/>
    <p:sldId id="278" r:id="rId19"/>
    <p:sldId id="289" r:id="rId20"/>
    <p:sldId id="286" r:id="rId21"/>
    <p:sldId id="287" r:id="rId22"/>
    <p:sldId id="290" r:id="rId23"/>
  </p:sldIdLst>
  <p:sldSz cx="10077450" cy="7562850"/>
  <p:notesSz cx="7772400" cy="10058400"/>
  <p:defaultTextStyle>
    <a:defPPr>
      <a:defRPr lang="en-GB"/>
    </a:defPPr>
    <a:lvl1pPr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102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1" autoAdjust="0"/>
    <p:restoredTop sz="79710" autoAdjust="0"/>
  </p:normalViewPr>
  <p:slideViewPr>
    <p:cSldViewPr>
      <p:cViewPr varScale="1">
        <p:scale>
          <a:sx n="52" d="100"/>
          <a:sy n="52" d="100"/>
        </p:scale>
        <p:origin x="1509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1275" y="1027113"/>
            <a:ext cx="4932363" cy="36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1287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69502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0775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2875" cy="41084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429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2131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338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50 regions worldwide.</a:t>
            </a:r>
            <a:r>
              <a:rPr lang="en-CA" baseline="0" dirty="0"/>
              <a:t> Each region has three data centers located 10’s of miles apart.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24151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3598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n-CA" dirty="0"/>
              <a:t>real-time ordering: </a:t>
            </a:r>
            <a:r>
              <a:rPr lang="en-US" dirty="0"/>
              <a:t>If operation A </a:t>
            </a:r>
            <a:r>
              <a:rPr lang="en-US" dirty="0">
                <a:solidFill>
                  <a:srgbClr val="C00000"/>
                </a:solidFill>
              </a:rPr>
              <a:t>completes</a:t>
            </a:r>
            <a:r>
              <a:rPr lang="en-US" dirty="0"/>
              <a:t> before operation B </a:t>
            </a:r>
            <a:r>
              <a:rPr lang="en-US" dirty="0">
                <a:solidFill>
                  <a:srgbClr val="C00000"/>
                </a:solidFill>
              </a:rPr>
              <a:t>begins in real time</a:t>
            </a:r>
            <a:r>
              <a:rPr lang="en-US" dirty="0"/>
              <a:t>, then A is ordered before B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7762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GFS: linearizability for chunks</a:t>
            </a:r>
          </a:p>
          <a:p>
            <a:r>
              <a:rPr lang="en-CA" dirty="0"/>
              <a:t>Bigtable: linearizability for single rows</a:t>
            </a:r>
          </a:p>
        </p:txBody>
      </p:sp>
    </p:spTree>
    <p:extLst>
      <p:ext uri="{BB962C8B-B14F-4D97-AF65-F5344CB8AC3E}">
        <p14:creationId xmlns:p14="http://schemas.microsoft.com/office/powerpoint/2010/main" val="1683416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... they argue that any other format would limit scaling although this might just be an implementation issue</a:t>
            </a:r>
          </a:p>
          <a:p>
            <a:r>
              <a:rPr lang="en-CA" dirty="0"/>
              <a:t>… customer is always right … Andy Jassy, CEO of Amazon, was the chief of AWS. AWS/dynamo formed the seed of cloud computing. In 2020, 63% of Amazon’s revenue was derived from AWS (roughly 15B), even though more people have never heard of AWS.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92620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n-CA" dirty="0"/>
              <a:t>all nodes know: this is why no master is needed for locating data and their replicas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lang="en-CA" dirty="0"/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n-CA" dirty="0"/>
              <a:t>updates in any order: this is why they don't need to have a single primary replica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lang="en-CA" dirty="0"/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n-CA" dirty="0"/>
              <a:t>membership changes: all nodes need to know the nodes in the dynamo ring and the key ranges stored by each node in the ring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2050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12863" y="102711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general purpose </a:t>
            </a:r>
            <a:r>
              <a:rPr lang="en-CA" dirty="0" err="1"/>
              <a:t>txns</a:t>
            </a:r>
            <a:r>
              <a:rPr lang="en-CA" dirty="0"/>
              <a:t>: a transaction doesn’t specify the reads and writes it will perform before it starts the transaction, although for read-only transactions, they require knowing the partitions that will be accessed by the transaction before the transaction starts.</a:t>
            </a:r>
          </a:p>
        </p:txBody>
      </p:sp>
    </p:spTree>
    <p:extLst>
      <p:ext uri="{BB962C8B-B14F-4D97-AF65-F5344CB8AC3E}">
        <p14:creationId xmlns:p14="http://schemas.microsoft.com/office/powerpoint/2010/main" val="2286547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1054670"/>
            <a:ext cx="8566150" cy="16208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3819830"/>
            <a:ext cx="7054850" cy="239840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441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75" y="1"/>
            <a:ext cx="8604250" cy="1515529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669150"/>
            <a:ext cx="8604250" cy="520858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800100" indent="-342900">
              <a:buFont typeface="Arial" panose="020B0604020202020204" pitchFamily="34" charset="0"/>
              <a:buChar char="•"/>
              <a:defRPr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657350" indent="-28575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146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971006"/>
            <a:ext cx="8566150" cy="16208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261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439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620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1600" y="0"/>
            <a:ext cx="8604250" cy="151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1670400"/>
            <a:ext cx="8604250" cy="520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583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</a:t>
            </a:r>
            <a:r>
              <a:rPr lang="en-GB" dirty="0" err="1"/>
              <a:t>evel</a:t>
            </a:r>
            <a:endParaRPr lang="en-GB" dirty="0"/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marL="2171700" marR="0" lvl="4" indent="-342900" algn="l" defTabSz="449263" rtl="0" eaLnBrk="0" fontAlgn="base" latinLnBrk="0" hangingPunct="0">
              <a:lnSpc>
                <a:spcPct val="97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Fifth level</a:t>
            </a:r>
          </a:p>
          <a:p>
            <a:pPr lvl="4"/>
            <a:endParaRPr lang="en-GB" dirty="0"/>
          </a:p>
          <a:p>
            <a:pPr lvl="4"/>
            <a:endParaRPr lang="en-GB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9416895" y="6892230"/>
            <a:ext cx="737365" cy="469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544FE8B-63BB-48A0-A6E1-C60BFE2E62AC}" type="slidenum">
              <a:rPr lang="en-US" smtClean="0">
                <a:solidFill>
                  <a:schemeClr val="tx1"/>
                </a:solidFill>
              </a:r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4" r:id="rId4"/>
    <p:sldLayoutId id="2147483655" r:id="rId5"/>
  </p:sldLayoutIdLst>
  <p:hf hdr="0" ftr="0" dt="0"/>
  <p:txStyles>
    <p:titleStyle>
      <a:lvl1pPr algn="l" defTabSz="44926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C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2pPr>
      <a:lvl3pPr algn="l" defTabSz="44926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3pPr>
      <a:lvl4pPr algn="l" defTabSz="44926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4pPr>
      <a:lvl5pPr algn="l" defTabSz="44926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5pPr>
      <a:lvl6pPr marL="2514600" indent="-228600" algn="l" defTabSz="449263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6pPr>
      <a:lvl7pPr marL="2971800" indent="-228600" algn="l" defTabSz="449263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7pPr>
      <a:lvl8pPr marL="3429000" indent="-228600" algn="l" defTabSz="449263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8pPr>
      <a:lvl9pPr marL="3886200" indent="-228600" algn="l" defTabSz="449263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800" b="1">
          <a:solidFill>
            <a:srgbClr val="000080"/>
          </a:solidFill>
          <a:latin typeface="Utopia" pitchFamily="16" charset="0"/>
        </a:defRPr>
      </a:lvl9pPr>
    </p:titleStyle>
    <p:bodyStyle>
      <a:lvl1pPr marL="457200" indent="-457200" algn="l" defTabSz="449263" rtl="0" eaLnBrk="0" fontAlgn="base" hangingPunct="0">
        <a:lnSpc>
          <a:spcPct val="97000"/>
        </a:lnSpc>
        <a:spcBef>
          <a:spcPts val="725"/>
        </a:spcBef>
        <a:spcAft>
          <a:spcPts val="115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800100" indent="-342900" algn="l" defTabSz="449263" rtl="0" eaLnBrk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400">
          <a:solidFill>
            <a:srgbClr val="000000"/>
          </a:solidFill>
          <a:latin typeface="+mn-lt"/>
        </a:defRPr>
      </a:lvl2pPr>
      <a:lvl3pPr marL="1257300" indent="-342900" algn="l" defTabSz="449263" rtl="0" eaLnBrk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</a:defRPr>
      </a:lvl3pPr>
      <a:lvl4pPr marL="1657350" indent="-285750" algn="l" defTabSz="449263" rtl="0" eaLnBrk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600">
          <a:solidFill>
            <a:srgbClr val="000000"/>
          </a:solidFill>
          <a:latin typeface="+mn-lt"/>
        </a:defRPr>
      </a:lvl4pPr>
      <a:lvl5pPr marL="1828800" marR="0" indent="0" algn="l" defTabSz="449263" rtl="0" eaLnBrk="0" fontAlgn="base" latinLnBrk="0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Arial" panose="020B0604020202020204" pitchFamily="34" charset="0"/>
        <a:buNone/>
        <a:tabLst/>
        <a:defRPr sz="1000">
          <a:solidFill>
            <a:srgbClr val="000000"/>
          </a:solidFill>
          <a:latin typeface="+mn-lt"/>
        </a:defRPr>
      </a:lvl5pPr>
      <a:lvl6pPr marL="2514600" indent="-228600" algn="l" defTabSz="449263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Wide Area Storage Systems</a:t>
            </a:r>
            <a:br>
              <a:rPr lang="en-US" dirty="0"/>
            </a:br>
            <a:r>
              <a:rPr lang="en-US" dirty="0"/>
              <a:t>- A Quick Overview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Ashvin Goel</a:t>
            </a:r>
            <a:endParaRPr lang="en-US" dirty="0"/>
          </a:p>
          <a:p>
            <a:r>
              <a:rPr lang="en-US" dirty="0"/>
              <a:t>Electrical and Computer Engineering</a:t>
            </a:r>
            <a:br>
              <a:rPr lang="en-US" dirty="0"/>
            </a:br>
            <a:r>
              <a:rPr lang="en-US" dirty="0"/>
              <a:t>University of Toronto</a:t>
            </a:r>
          </a:p>
          <a:p>
            <a:r>
              <a:rPr lang="en-US"/>
              <a:t>ECE 1724, Winter 2021</a:t>
            </a:r>
            <a:endParaRPr lang="en-US" dirty="0"/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68263" y="7053263"/>
            <a:ext cx="498475" cy="407987"/>
          </a:xfrm>
          <a:prstGeom prst="roundRect">
            <a:avLst>
              <a:gd name="adj" fmla="val 38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836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9071250" y="6777015"/>
            <a:ext cx="806505" cy="68423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0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Understanding Multi-Object Access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Serializability</a:t>
            </a:r>
            <a:endParaRPr lang="en-CA" dirty="0"/>
          </a:p>
          <a:p>
            <a:pPr lvl="1"/>
            <a:r>
              <a:rPr lang="en-CA" dirty="0"/>
              <a:t>The outcome of executing transactions (e.g., resulting state) is equivalent to the outcome of its transactions executed sequentially without interleaving</a:t>
            </a:r>
          </a:p>
          <a:p>
            <a:r>
              <a:rPr lang="en-CA" dirty="0"/>
              <a:t>Strict </a:t>
            </a:r>
            <a:r>
              <a:rPr lang="en-CA" dirty="0" err="1"/>
              <a:t>serializability</a:t>
            </a:r>
            <a:endParaRPr lang="en-CA" dirty="0"/>
          </a:p>
          <a:p>
            <a:pPr lvl="1"/>
            <a:r>
              <a:rPr lang="en-CA" dirty="0"/>
              <a:t>Informally: </a:t>
            </a:r>
            <a:r>
              <a:rPr lang="en-CA" dirty="0" err="1"/>
              <a:t>Serializability</a:t>
            </a:r>
            <a:r>
              <a:rPr lang="en-CA" dirty="0"/>
              <a:t> + </a:t>
            </a:r>
            <a:r>
              <a:rPr lang="en-CA" dirty="0" err="1"/>
              <a:t>Linearizability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5530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Consistency Hierarchy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06142" y="6268839"/>
            <a:ext cx="3471143" cy="815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Eventual consistency</a:t>
            </a:r>
          </a:p>
          <a:p>
            <a:pPr algn="ctr"/>
            <a:r>
              <a:rPr lang="en-CA" dirty="0">
                <a:solidFill>
                  <a:srgbClr val="C00000"/>
                </a:solidFill>
              </a:rPr>
              <a:t>(Dynamo, wide area)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86640" y="5121293"/>
            <a:ext cx="3110147" cy="438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Causal consistency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1268" y="3943419"/>
            <a:ext cx="3720890" cy="469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Sequential consistency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46858" y="2765545"/>
            <a:ext cx="3407279" cy="815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Linearizability</a:t>
            </a:r>
            <a:endParaRPr lang="en-CA" dirty="0">
              <a:solidFill>
                <a:srgbClr val="C00000"/>
              </a:solidFill>
            </a:endParaRPr>
          </a:p>
          <a:p>
            <a:pPr algn="ctr"/>
            <a:r>
              <a:rPr lang="en-CA" dirty="0">
                <a:solidFill>
                  <a:srgbClr val="C00000"/>
                </a:solidFill>
              </a:rPr>
              <a:t>(Raft, GFS, Bigtable)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582" y="2735579"/>
            <a:ext cx="2884123" cy="815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Serializability</a:t>
            </a:r>
          </a:p>
          <a:p>
            <a:pPr algn="ctr"/>
            <a:r>
              <a:rPr lang="en-CA" dirty="0">
                <a:solidFill>
                  <a:srgbClr val="C00000"/>
                </a:solidFill>
              </a:rPr>
              <a:t>(Sinfonia, Calvin)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40117" y="1600670"/>
            <a:ext cx="3560847" cy="815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Strict Serializability</a:t>
            </a:r>
            <a:endParaRPr lang="en-CA" dirty="0">
              <a:solidFill>
                <a:srgbClr val="C00000"/>
              </a:solidFill>
            </a:endParaRPr>
          </a:p>
          <a:p>
            <a:pPr algn="ctr"/>
            <a:r>
              <a:rPr lang="en-CA" dirty="0">
                <a:solidFill>
                  <a:srgbClr val="C00000"/>
                </a:solidFill>
              </a:rPr>
              <a:t>(Spanner, wide area)</a:t>
            </a:r>
          </a:p>
        </p:txBody>
      </p:sp>
      <p:cxnSp>
        <p:nvCxnSpPr>
          <p:cNvPr id="11" name="Straight Connector 10"/>
          <p:cNvCxnSpPr>
            <a:stCxn id="7" idx="2"/>
            <a:endCxn id="6" idx="0"/>
          </p:cNvCxnSpPr>
          <p:nvPr/>
        </p:nvCxnSpPr>
        <p:spPr bwMode="auto">
          <a:xfrm flipH="1">
            <a:off x="2941713" y="3580961"/>
            <a:ext cx="8785" cy="362458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>
            <a:stCxn id="6" idx="2"/>
            <a:endCxn id="5" idx="0"/>
          </p:cNvCxnSpPr>
          <p:nvPr/>
        </p:nvCxnSpPr>
        <p:spPr bwMode="auto">
          <a:xfrm>
            <a:off x="2941713" y="4412458"/>
            <a:ext cx="1" cy="708835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  <a:endCxn id="4" idx="0"/>
          </p:cNvCxnSpPr>
          <p:nvPr/>
        </p:nvCxnSpPr>
        <p:spPr bwMode="auto">
          <a:xfrm>
            <a:off x="2941714" y="5560003"/>
            <a:ext cx="0" cy="70883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>
            <a:stCxn id="9" idx="2"/>
            <a:endCxn id="7" idx="0"/>
          </p:cNvCxnSpPr>
          <p:nvPr/>
        </p:nvCxnSpPr>
        <p:spPr bwMode="auto">
          <a:xfrm flipH="1">
            <a:off x="2950498" y="2416086"/>
            <a:ext cx="1170043" cy="349459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9" idx="2"/>
            <a:endCxn id="8" idx="0"/>
          </p:cNvCxnSpPr>
          <p:nvPr/>
        </p:nvCxnSpPr>
        <p:spPr bwMode="auto">
          <a:xfrm>
            <a:off x="4120541" y="2416086"/>
            <a:ext cx="3037103" cy="319493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3388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 to Keep in Mind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We are discussing Dynamo and Spanner today</a:t>
            </a:r>
          </a:p>
          <a:p>
            <a:r>
              <a:rPr lang="en-CA" dirty="0"/>
              <a:t>How does each system provide the consistency property it says it does?</a:t>
            </a:r>
          </a:p>
          <a:p>
            <a:r>
              <a:rPr lang="en-CA" dirty="0"/>
              <a:t>What is the impact on availability, performance?</a:t>
            </a:r>
          </a:p>
          <a:p>
            <a:r>
              <a:rPr lang="en-CA" dirty="0"/>
              <a:t>What are the key similarities and differences in their design?</a:t>
            </a:r>
          </a:p>
        </p:txBody>
      </p:sp>
    </p:spTree>
    <p:extLst>
      <p:ext uri="{BB962C8B-B14F-4D97-AF65-F5344CB8AC3E}">
        <p14:creationId xmlns:p14="http://schemas.microsoft.com/office/powerpoint/2010/main" val="3104453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D89E5-269F-47EB-82B9-3E8D4D3E2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Dynamo (vs Bigtable)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5078-6651-449F-90A9-6F462C2F3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Dynamo targets applications that require</a:t>
            </a:r>
          </a:p>
          <a:p>
            <a:pPr lvl="1"/>
            <a:r>
              <a:rPr lang="en-CA" dirty="0"/>
              <a:t>Only key/value access</a:t>
            </a:r>
          </a:p>
          <a:p>
            <a:pPr lvl="2"/>
            <a:r>
              <a:rPr lang="en-CA" dirty="0"/>
              <a:t>Not the rich tabular and columnar format in Bigtable, why?</a:t>
            </a:r>
          </a:p>
          <a:p>
            <a:pPr lvl="1"/>
            <a:r>
              <a:rPr lang="en-CA" dirty="0"/>
              <a:t>High availability where updates are not rejected</a:t>
            </a:r>
          </a:p>
          <a:p>
            <a:pPr lvl="2"/>
            <a:r>
              <a:rPr lang="en-CA" dirty="0"/>
              <a:t>Always writeable data store even in the wake of network partitions or server failures, why?</a:t>
            </a:r>
          </a:p>
          <a:p>
            <a:r>
              <a:rPr lang="en-CA" dirty="0"/>
              <a:t>High availability leads to a unique design</a:t>
            </a:r>
          </a:p>
          <a:p>
            <a:pPr lvl="1"/>
            <a:r>
              <a:rPr lang="en-CA" dirty="0"/>
              <a:t>Dynamo is leaderless, eventually consistent system</a:t>
            </a:r>
          </a:p>
          <a:p>
            <a:pPr lvl="2"/>
            <a:r>
              <a:rPr lang="en-CA" dirty="0"/>
              <a:t>No single metadata server (master) for locating data, or a single primary replica (leader) for replicating data, as in Bigtable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89036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8F9B-C096-4B70-ACF4-C3D57749D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Dynamo Key Design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30D90-8615-4B41-AE12-95070B612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363" y="1645237"/>
            <a:ext cx="8604250" cy="5208588"/>
          </a:xfrm>
        </p:spPr>
        <p:txBody>
          <a:bodyPr/>
          <a:lstStyle/>
          <a:p>
            <a:r>
              <a:rPr lang="en-CA" dirty="0"/>
              <a:t>All storage nodes are identical (symmetric)</a:t>
            </a:r>
          </a:p>
          <a:p>
            <a:r>
              <a:rPr lang="en-CA" dirty="0"/>
              <a:t>Use consistent hashing for partitioning, replicating data</a:t>
            </a:r>
          </a:p>
          <a:p>
            <a:pPr lvl="1"/>
            <a:r>
              <a:rPr lang="en-CA" dirty="0"/>
              <a:t>All nodes know locations of all data and their replicas</a:t>
            </a:r>
          </a:p>
          <a:p>
            <a:r>
              <a:rPr lang="en-CA" dirty="0"/>
              <a:t>Updates can be applied to replicas in any order</a:t>
            </a:r>
          </a:p>
          <a:p>
            <a:pPr lvl="1"/>
            <a:r>
              <a:rPr lang="en-CA" dirty="0"/>
              <a:t>Apply updates to quorum, not all replicas</a:t>
            </a:r>
          </a:p>
          <a:p>
            <a:pPr lvl="1"/>
            <a:r>
              <a:rPr lang="en-CA" dirty="0"/>
              <a:t>Create "temporary" replicas, if required</a:t>
            </a:r>
          </a:p>
          <a:p>
            <a:pPr lvl="1"/>
            <a:r>
              <a:rPr lang="en-CA" dirty="0"/>
              <a:t>Use quorum reads for best-effort consistent reads</a:t>
            </a:r>
          </a:p>
          <a:p>
            <a:pPr lvl="1"/>
            <a:r>
              <a:rPr lang="en-CA" dirty="0"/>
              <a:t>Applications resolve conflicting updates</a:t>
            </a:r>
          </a:p>
          <a:p>
            <a:r>
              <a:rPr lang="en-CA" dirty="0"/>
              <a:t>Use gossiping and eventual consistency</a:t>
            </a:r>
          </a:p>
          <a:p>
            <a:pPr lvl="1"/>
            <a:r>
              <a:rPr lang="en-CA" dirty="0"/>
              <a:t>For handling 1) replicas that have diverged due to node failures, 2) membership changes, i.e., node joins/leaves</a:t>
            </a:r>
          </a:p>
        </p:txBody>
      </p:sp>
    </p:spTree>
    <p:extLst>
      <p:ext uri="{BB962C8B-B14F-4D97-AF65-F5344CB8AC3E}">
        <p14:creationId xmlns:p14="http://schemas.microsoft.com/office/powerpoint/2010/main" val="175735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9BC8E-F45A-41BC-927C-38E530965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Spanner (vs </a:t>
            </a:r>
            <a:r>
              <a:rPr lang="en-CA" dirty="0" err="1"/>
              <a:t>BigTable</a:t>
            </a:r>
            <a:r>
              <a:rPr lang="en-CA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61B91-230B-4E38-93C1-7644BA95D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Spanner is a globally distributed (multi datacenter) and replicated storage system</a:t>
            </a:r>
          </a:p>
          <a:p>
            <a:pPr lvl="1"/>
            <a:r>
              <a:rPr lang="en-CA" dirty="0"/>
              <a:t>In each data center, the design uses Bigtable style deployment</a:t>
            </a:r>
          </a:p>
          <a:p>
            <a:r>
              <a:rPr lang="en-CA" dirty="0"/>
              <a:t>Spanner supports</a:t>
            </a:r>
          </a:p>
          <a:p>
            <a:pPr lvl="1"/>
            <a:r>
              <a:rPr lang="en-CA" dirty="0"/>
              <a:t>Multi-row transactions with complex schemas (e.g., foreign keys) and SQL interface</a:t>
            </a:r>
          </a:p>
          <a:p>
            <a:pPr lvl="1"/>
            <a:r>
              <a:rPr lang="en-CA" dirty="0"/>
              <a:t>Provide strong consistency (strict serializability) in the presence of wide-area replication</a:t>
            </a:r>
          </a:p>
          <a:p>
            <a:pPr lvl="1"/>
            <a:r>
              <a:rPr lang="en-CA" dirty="0"/>
              <a:t>Unlike Sinfonia and Calvin, they support general-purpose transactions</a:t>
            </a:r>
          </a:p>
          <a:p>
            <a:r>
              <a:rPr lang="en-CA" dirty="0"/>
              <a:t>These properties ease app development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77244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96B18-ED2D-4E1F-AEBA-A3E73DDA0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Spanner Deployment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0ACA6-C21C-4E1C-890F-1AEE9B882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Several geographically-distributed datacenters (zones)</a:t>
            </a:r>
          </a:p>
          <a:p>
            <a:pPr lvl="1"/>
            <a:r>
              <a:rPr lang="en-US" dirty="0"/>
              <a:t>100-1000s of servers per zone</a:t>
            </a:r>
          </a:p>
          <a:p>
            <a:pPr lvl="1"/>
            <a:r>
              <a:rPr lang="en-US" dirty="0"/>
              <a:t>100-1000s of shards per server</a:t>
            </a:r>
          </a:p>
          <a:p>
            <a:r>
              <a:rPr lang="en-US" dirty="0"/>
              <a:t>Each shard replicated via </a:t>
            </a:r>
            <a:r>
              <a:rPr lang="en-US" dirty="0" err="1"/>
              <a:t>Paxos</a:t>
            </a:r>
            <a:r>
              <a:rPr lang="en-US" dirty="0"/>
              <a:t> for fault-tolerance</a:t>
            </a:r>
          </a:p>
          <a:p>
            <a:pPr lvl="1"/>
            <a:r>
              <a:rPr lang="en-US" dirty="0"/>
              <a:t>Replicas groups (e.g., 3 replicas) can cross data centers</a:t>
            </a:r>
          </a:p>
          <a:p>
            <a:r>
              <a:rPr lang="en-US" dirty="0"/>
              <a:t>Use strict two-phase locking and two-phase commit for read-write transactions, ensuring strict serializability</a:t>
            </a:r>
          </a:p>
          <a:p>
            <a:r>
              <a:rPr lang="en-US" dirty="0"/>
              <a:t>Paper claims that they provide external consistency (same as strict serializability)</a:t>
            </a:r>
          </a:p>
          <a:p>
            <a:pPr lvl="1"/>
            <a:r>
              <a:rPr lang="en-US" dirty="0"/>
              <a:t>So what problem are they solving?</a:t>
            </a:r>
          </a:p>
        </p:txBody>
      </p:sp>
    </p:spTree>
    <p:extLst>
      <p:ext uri="{BB962C8B-B14F-4D97-AF65-F5344CB8AC3E}">
        <p14:creationId xmlns:p14="http://schemas.microsoft.com/office/powerpoint/2010/main" val="3450826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Read-Only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Reads are dominant (1000:1 </a:t>
            </a:r>
            <a:r>
              <a:rPr lang="en-US" dirty="0" err="1"/>
              <a:t>rw</a:t>
            </a:r>
            <a:r>
              <a:rPr lang="en-US" dirty="0"/>
              <a:t> ratio)</a:t>
            </a:r>
          </a:p>
          <a:p>
            <a:r>
              <a:rPr lang="en-US" dirty="0"/>
              <a:t>Spanner provides lock-free reads while ensuring strict serializability</a:t>
            </a:r>
          </a:p>
          <a:p>
            <a:pPr lvl="1"/>
            <a:r>
              <a:rPr lang="en-US" dirty="0"/>
              <a:t>R</a:t>
            </a:r>
            <a:r>
              <a:rPr lang="en-CA" dirty="0" err="1"/>
              <a:t>eads</a:t>
            </a:r>
            <a:r>
              <a:rPr lang="en-CA" dirty="0"/>
              <a:t> don't acquire locks and thus don't block writers</a:t>
            </a:r>
          </a:p>
          <a:p>
            <a:pPr lvl="1"/>
            <a:r>
              <a:rPr lang="en-CA" dirty="0"/>
              <a:t>Writers don't block reads in the past</a:t>
            </a:r>
          </a:p>
          <a:p>
            <a:pPr lvl="1"/>
            <a:r>
              <a:rPr lang="en-US" dirty="0"/>
              <a:t>Reads are consistent, i.e., read latest committed version</a:t>
            </a:r>
            <a:endParaRPr lang="en-CA" dirty="0"/>
          </a:p>
          <a:p>
            <a:pPr lvl="1"/>
            <a:r>
              <a:rPr lang="en-CA" dirty="0"/>
              <a:t>Note that reads may block (snapshot reads are non-blocking)</a:t>
            </a:r>
          </a:p>
          <a:p>
            <a:r>
              <a:rPr lang="en-CA" dirty="0"/>
              <a:t>How can you ensure consistent reads without locking?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56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17FFC-F5C3-4E79-B1EF-1284D9D7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Multi-versioning and Timestamps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7233A-ADA2-41F9-87D5-1C23F273E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Lock-free reads can be performed by keeping multiple immutable versions of data</a:t>
            </a:r>
          </a:p>
          <a:p>
            <a:pPr lvl="1"/>
            <a:r>
              <a:rPr lang="en-CA" dirty="0"/>
              <a:t>Write creates a new immutable version whose timestamp is that of the write's transaction</a:t>
            </a:r>
          </a:p>
          <a:p>
            <a:pPr lvl="1"/>
            <a:r>
              <a:rPr lang="en-CA" dirty="0"/>
              <a:t>A </a:t>
            </a:r>
            <a:r>
              <a:rPr lang="en-CA" dirty="0">
                <a:solidFill>
                  <a:srgbClr val="C00000"/>
                </a:solidFill>
              </a:rPr>
              <a:t>snapshot </a:t>
            </a:r>
            <a:r>
              <a:rPr lang="en-CA" dirty="0"/>
              <a:t>read at a </a:t>
            </a:r>
            <a:r>
              <a:rPr lang="en-CA" dirty="0">
                <a:solidFill>
                  <a:srgbClr val="C00000"/>
                </a:solidFill>
              </a:rPr>
              <a:t>timestamp</a:t>
            </a:r>
            <a:r>
              <a:rPr lang="en-CA" dirty="0"/>
              <a:t> returns the value of the most recent version prior to that timestamp</a:t>
            </a:r>
          </a:p>
          <a:p>
            <a:pPr lvl="1"/>
            <a:r>
              <a:rPr lang="en-CA" dirty="0"/>
              <a:t>Read doesn’t block writes</a:t>
            </a:r>
          </a:p>
          <a:p>
            <a:pPr lvl="1"/>
            <a:endParaRPr lang="en-CA" dirty="0"/>
          </a:p>
          <a:p>
            <a:r>
              <a:rPr lang="en-CA" dirty="0"/>
              <a:t>Problem: reader and writer timestamps need to be synchronized to ensure that reads are consistent</a:t>
            </a:r>
          </a:p>
        </p:txBody>
      </p:sp>
    </p:spTree>
    <p:extLst>
      <p:ext uri="{BB962C8B-B14F-4D97-AF65-F5344CB8AC3E}">
        <p14:creationId xmlns:p14="http://schemas.microsoft.com/office/powerpoint/2010/main" val="3786080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75" y="1"/>
            <a:ext cx="8604250" cy="1515529"/>
          </a:xfrm>
        </p:spPr>
        <p:txBody>
          <a:bodyPr/>
          <a:lstStyle/>
          <a:p>
            <a:r>
              <a:rPr lang="en-US" dirty="0"/>
              <a:t>Assume Times are Synchronized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669150"/>
            <a:ext cx="8604250" cy="52085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Assign all read-write transactions a wall-clock commit time</a:t>
            </a:r>
          </a:p>
          <a:p>
            <a:pPr lvl="1"/>
            <a:r>
              <a:rPr lang="en-US" dirty="0"/>
              <a:t>All shards track how up-to-date they are (</a:t>
            </a:r>
            <a:r>
              <a:rPr lang="en-US" dirty="0" err="1"/>
              <a:t>Tsafe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All transactions with timestamp &lt; </a:t>
            </a:r>
            <a:r>
              <a:rPr lang="en-US" dirty="0" err="1"/>
              <a:t>Tsafe</a:t>
            </a:r>
            <a:r>
              <a:rPr lang="en-US" dirty="0"/>
              <a:t> have committed</a:t>
            </a:r>
          </a:p>
          <a:p>
            <a:endParaRPr lang="en-US" dirty="0"/>
          </a:p>
          <a:p>
            <a:r>
              <a:rPr lang="en-US" dirty="0"/>
              <a:t>Lock-free read-only transactions (basic idea)</a:t>
            </a:r>
          </a:p>
          <a:p>
            <a:pPr lvl="1"/>
            <a:r>
              <a:rPr lang="en-US" dirty="0"/>
              <a:t>Assign timestamp s = current time</a:t>
            </a:r>
          </a:p>
          <a:p>
            <a:pPr lvl="1"/>
            <a:r>
              <a:rPr lang="en-US" dirty="0"/>
              <a:t>wait until s &lt; </a:t>
            </a:r>
            <a:r>
              <a:rPr lang="en-US" dirty="0" err="1"/>
              <a:t>Tsafe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Read data as of s</a:t>
            </a:r>
          </a:p>
          <a:p>
            <a:pPr lvl="1"/>
            <a:endParaRPr lang="en-US" dirty="0"/>
          </a:p>
          <a:p>
            <a:r>
              <a:rPr lang="en-US" dirty="0"/>
              <a:t>Unfortunately, times are not synchronized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07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Storage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We have seen GFS and </a:t>
            </a:r>
            <a:r>
              <a:rPr lang="en-CA" dirty="0" err="1"/>
              <a:t>Bigtable</a:t>
            </a:r>
            <a:endParaRPr lang="en-CA" dirty="0"/>
          </a:p>
          <a:p>
            <a:pPr lvl="1"/>
            <a:r>
              <a:rPr lang="en-CA" dirty="0"/>
              <a:t>GFS is a cluster-scale, file system</a:t>
            </a:r>
          </a:p>
          <a:p>
            <a:pPr lvl="1"/>
            <a:r>
              <a:rPr lang="en-CA" dirty="0"/>
              <a:t>Bigtable is a cluster-scale, multi-dimensional key-value store</a:t>
            </a:r>
          </a:p>
          <a:p>
            <a:pPr lvl="1"/>
            <a:r>
              <a:rPr lang="en-CA" dirty="0"/>
              <a:t>Both provide scalability and high availability for cluster-scale applications</a:t>
            </a:r>
          </a:p>
          <a:p>
            <a:r>
              <a:rPr lang="en-CA" dirty="0"/>
              <a:t>We have seen Sinfonia and Calvin</a:t>
            </a:r>
          </a:p>
          <a:p>
            <a:pPr lvl="1"/>
            <a:r>
              <a:rPr lang="en-CA" dirty="0"/>
              <a:t>Both provide strong consistency guarantees at cluster scale</a:t>
            </a:r>
          </a:p>
          <a:p>
            <a:pPr lvl="1"/>
            <a:endParaRPr lang="en-CA" dirty="0"/>
          </a:p>
          <a:p>
            <a:r>
              <a:rPr lang="en-US" dirty="0"/>
              <a:t>However, modern web-scale applications are used by millions of geographically distributed users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655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302AE-D89E-4318-9DA4-7C2D925A1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Timestamp Problem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C4853-9145-48AE-8D54-CA914CF85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Say a person issues transaction T1 at Z1</a:t>
            </a:r>
          </a:p>
          <a:p>
            <a:pPr lvl="1"/>
            <a:r>
              <a:rPr lang="en-CA" dirty="0"/>
              <a:t>T1 writes A at Z1, B at Z2</a:t>
            </a:r>
          </a:p>
          <a:p>
            <a:r>
              <a:rPr lang="en-CA" dirty="0"/>
              <a:t>Then person issues transaction T2 at Z2</a:t>
            </a:r>
          </a:p>
          <a:p>
            <a:pPr lvl="1"/>
            <a:r>
              <a:rPr lang="en-CA" dirty="0"/>
              <a:t>T2 reads B at Z2</a:t>
            </a:r>
          </a:p>
          <a:p>
            <a:r>
              <a:rPr lang="en-CA" dirty="0"/>
              <a:t>Person expects that T2 will read B is 2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EBFF52-2F17-4352-A921-602370E154D8}"/>
              </a:ext>
            </a:extLst>
          </p:cNvPr>
          <p:cNvGrpSpPr/>
          <p:nvPr/>
        </p:nvGrpSpPr>
        <p:grpSpPr>
          <a:xfrm>
            <a:off x="1676014" y="4982995"/>
            <a:ext cx="6166275" cy="493340"/>
            <a:chOff x="1380067" y="2451100"/>
            <a:chExt cx="1185333" cy="397934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2E97FB3-416F-4718-849B-525CAFDDDE28}"/>
                </a:ext>
              </a:extLst>
            </p:cNvPr>
            <p:cNvCxnSpPr/>
            <p:nvPr/>
          </p:nvCxnSpPr>
          <p:spPr>
            <a:xfrm>
              <a:off x="1380067" y="2650067"/>
              <a:ext cx="11853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0296606-496F-43E6-8BCF-5229551FA24D}"/>
                </a:ext>
              </a:extLst>
            </p:cNvPr>
            <p:cNvCxnSpPr/>
            <p:nvPr/>
          </p:nvCxnSpPr>
          <p:spPr>
            <a:xfrm>
              <a:off x="1380067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233C141-4795-4873-ABC0-D34380227BD6}"/>
                </a:ext>
              </a:extLst>
            </p:cNvPr>
            <p:cNvCxnSpPr/>
            <p:nvPr/>
          </p:nvCxnSpPr>
          <p:spPr>
            <a:xfrm>
              <a:off x="2565400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ED4A97C-CB43-414B-ADD6-F8DB5E06895D}"/>
              </a:ext>
            </a:extLst>
          </p:cNvPr>
          <p:cNvSpPr txBox="1"/>
          <p:nvPr/>
        </p:nvSpPr>
        <p:spPr>
          <a:xfrm>
            <a:off x="2004730" y="5010385"/>
            <a:ext cx="1580882" cy="49334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T1 w(A=1)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0F06BC-8B03-49AB-85C9-F6FC24351D57}"/>
              </a:ext>
            </a:extLst>
          </p:cNvPr>
          <p:cNvSpPr txBox="1"/>
          <p:nvPr/>
        </p:nvSpPr>
        <p:spPr>
          <a:xfrm>
            <a:off x="1044605" y="5010385"/>
            <a:ext cx="514885" cy="493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Z1</a:t>
            </a:r>
            <a:endParaRPr lang="en-US" sz="2645" baseline="-25000" dirty="0">
              <a:solidFill>
                <a:schemeClr val="tx1"/>
              </a:solidFill>
              <a:latin typeface="+mj-lt"/>
              <a:ea typeface="Helvetica Neue Medium" charset="0"/>
              <a:cs typeface="Helvetica Neue Medium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51D518B-FEF6-496D-8B4B-99ED02D81008}"/>
              </a:ext>
            </a:extLst>
          </p:cNvPr>
          <p:cNvGrpSpPr/>
          <p:nvPr/>
        </p:nvGrpSpPr>
        <p:grpSpPr>
          <a:xfrm>
            <a:off x="1676014" y="6245270"/>
            <a:ext cx="6166274" cy="465949"/>
            <a:chOff x="1380067" y="2451100"/>
            <a:chExt cx="1185333" cy="39793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6788D89-0693-4E2E-B48C-CD1EC6C5A2A6}"/>
                </a:ext>
              </a:extLst>
            </p:cNvPr>
            <p:cNvCxnSpPr/>
            <p:nvPr/>
          </p:nvCxnSpPr>
          <p:spPr>
            <a:xfrm>
              <a:off x="1380067" y="2650067"/>
              <a:ext cx="11853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7C5225C-DA6E-4027-A0D3-890C66B0369D}"/>
                </a:ext>
              </a:extLst>
            </p:cNvPr>
            <p:cNvCxnSpPr/>
            <p:nvPr/>
          </p:nvCxnSpPr>
          <p:spPr>
            <a:xfrm>
              <a:off x="1380067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15CEDA-F0A7-4107-AA9D-4896ED53D63E}"/>
                </a:ext>
              </a:extLst>
            </p:cNvPr>
            <p:cNvCxnSpPr/>
            <p:nvPr/>
          </p:nvCxnSpPr>
          <p:spPr>
            <a:xfrm>
              <a:off x="2565400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216B7E4-BB23-4E79-89A6-F1A20C56DE86}"/>
              </a:ext>
            </a:extLst>
          </p:cNvPr>
          <p:cNvSpPr txBox="1"/>
          <p:nvPr/>
        </p:nvSpPr>
        <p:spPr>
          <a:xfrm>
            <a:off x="2964855" y="6245270"/>
            <a:ext cx="1569660" cy="49334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T1 w(B=2)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20C954-FFC9-4D52-ABFA-026D8D178CA2}"/>
              </a:ext>
            </a:extLst>
          </p:cNvPr>
          <p:cNvSpPr txBox="1"/>
          <p:nvPr/>
        </p:nvSpPr>
        <p:spPr>
          <a:xfrm>
            <a:off x="1044605" y="6245270"/>
            <a:ext cx="514885" cy="493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Z2</a:t>
            </a:r>
            <a:endParaRPr lang="en-US" sz="2645" baseline="-25000" dirty="0">
              <a:solidFill>
                <a:schemeClr val="tx1"/>
              </a:solidFill>
              <a:latin typeface="+mj-lt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2CD8FA-7B68-4AB0-802B-32E75239267F}"/>
              </a:ext>
            </a:extLst>
          </p:cNvPr>
          <p:cNvSpPr txBox="1"/>
          <p:nvPr/>
        </p:nvSpPr>
        <p:spPr>
          <a:xfrm>
            <a:off x="5814177" y="6217879"/>
            <a:ext cx="1106393" cy="49334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T2 r(B)</a:t>
            </a:r>
          </a:p>
        </p:txBody>
      </p:sp>
    </p:spTree>
    <p:extLst>
      <p:ext uri="{BB962C8B-B14F-4D97-AF65-F5344CB8AC3E}">
        <p14:creationId xmlns:p14="http://schemas.microsoft.com/office/powerpoint/2010/main" val="3328416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302AE-D89E-4318-9DA4-7C2D925A1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Timestamp Problem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C4853-9145-48AE-8D54-CA914CF85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But what if Z2 is running much behind Z1?</a:t>
            </a:r>
          </a:p>
          <a:p>
            <a:r>
              <a:rPr lang="en-CA" dirty="0"/>
              <a:t>T1 assigns timestamp based on Z1, e.g., 10</a:t>
            </a:r>
          </a:p>
          <a:p>
            <a:r>
              <a:rPr lang="en-CA" dirty="0"/>
              <a:t>T2 assigns timestamp based on Z2, e.g., 8</a:t>
            </a:r>
          </a:p>
          <a:p>
            <a:pPr lvl="1"/>
            <a:r>
              <a:rPr lang="en-CA" dirty="0"/>
              <a:t>Then, T2 reads previous version of B!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EBFF52-2F17-4352-A921-602370E154D8}"/>
              </a:ext>
            </a:extLst>
          </p:cNvPr>
          <p:cNvGrpSpPr/>
          <p:nvPr/>
        </p:nvGrpSpPr>
        <p:grpSpPr>
          <a:xfrm>
            <a:off x="1676014" y="4982995"/>
            <a:ext cx="6166275" cy="493340"/>
            <a:chOff x="1380067" y="2451100"/>
            <a:chExt cx="1185333" cy="397934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2E97FB3-416F-4718-849B-525CAFDDDE28}"/>
                </a:ext>
              </a:extLst>
            </p:cNvPr>
            <p:cNvCxnSpPr/>
            <p:nvPr/>
          </p:nvCxnSpPr>
          <p:spPr>
            <a:xfrm>
              <a:off x="1380067" y="2650067"/>
              <a:ext cx="11853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0296606-496F-43E6-8BCF-5229551FA24D}"/>
                </a:ext>
              </a:extLst>
            </p:cNvPr>
            <p:cNvCxnSpPr/>
            <p:nvPr/>
          </p:nvCxnSpPr>
          <p:spPr>
            <a:xfrm>
              <a:off x="1380067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233C141-4795-4873-ABC0-D34380227BD6}"/>
                </a:ext>
              </a:extLst>
            </p:cNvPr>
            <p:cNvCxnSpPr/>
            <p:nvPr/>
          </p:nvCxnSpPr>
          <p:spPr>
            <a:xfrm>
              <a:off x="2565400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ED4A97C-CB43-414B-ADD6-F8DB5E06895D}"/>
              </a:ext>
            </a:extLst>
          </p:cNvPr>
          <p:cNvSpPr txBox="1"/>
          <p:nvPr/>
        </p:nvSpPr>
        <p:spPr>
          <a:xfrm>
            <a:off x="2004730" y="5010385"/>
            <a:ext cx="2654894" cy="49334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T1 w(A=1, </a:t>
            </a:r>
            <a:r>
              <a:rPr lang="en-US" sz="2645" dirty="0" err="1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ts</a:t>
            </a:r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 = 10)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0F06BC-8B03-49AB-85C9-F6FC24351D57}"/>
              </a:ext>
            </a:extLst>
          </p:cNvPr>
          <p:cNvSpPr txBox="1"/>
          <p:nvPr/>
        </p:nvSpPr>
        <p:spPr>
          <a:xfrm>
            <a:off x="1044605" y="5010385"/>
            <a:ext cx="514885" cy="493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Z1</a:t>
            </a:r>
            <a:endParaRPr lang="en-US" sz="2645" baseline="-25000" dirty="0">
              <a:solidFill>
                <a:schemeClr val="tx1"/>
              </a:solidFill>
              <a:latin typeface="+mj-lt"/>
              <a:ea typeface="Helvetica Neue Medium" charset="0"/>
              <a:cs typeface="Helvetica Neue Medium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51D518B-FEF6-496D-8B4B-99ED02D81008}"/>
              </a:ext>
            </a:extLst>
          </p:cNvPr>
          <p:cNvGrpSpPr/>
          <p:nvPr/>
        </p:nvGrpSpPr>
        <p:grpSpPr>
          <a:xfrm>
            <a:off x="1676014" y="6245270"/>
            <a:ext cx="6166274" cy="465949"/>
            <a:chOff x="1380067" y="2451100"/>
            <a:chExt cx="1185333" cy="39793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6788D89-0693-4E2E-B48C-CD1EC6C5A2A6}"/>
                </a:ext>
              </a:extLst>
            </p:cNvPr>
            <p:cNvCxnSpPr/>
            <p:nvPr/>
          </p:nvCxnSpPr>
          <p:spPr>
            <a:xfrm>
              <a:off x="1380067" y="2650067"/>
              <a:ext cx="11853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7C5225C-DA6E-4027-A0D3-890C66B0369D}"/>
                </a:ext>
              </a:extLst>
            </p:cNvPr>
            <p:cNvCxnSpPr/>
            <p:nvPr/>
          </p:nvCxnSpPr>
          <p:spPr>
            <a:xfrm>
              <a:off x="1380067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15CEDA-F0A7-4107-AA9D-4896ED53D63E}"/>
                </a:ext>
              </a:extLst>
            </p:cNvPr>
            <p:cNvCxnSpPr/>
            <p:nvPr/>
          </p:nvCxnSpPr>
          <p:spPr>
            <a:xfrm>
              <a:off x="2565400" y="2451100"/>
              <a:ext cx="0" cy="3979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216B7E4-BB23-4E79-89A6-F1A20C56DE86}"/>
              </a:ext>
            </a:extLst>
          </p:cNvPr>
          <p:cNvSpPr txBox="1"/>
          <p:nvPr/>
        </p:nvSpPr>
        <p:spPr>
          <a:xfrm>
            <a:off x="2964855" y="6245270"/>
            <a:ext cx="2643672" cy="49334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T1 w(B=2, </a:t>
            </a:r>
            <a:r>
              <a:rPr lang="en-US" sz="2645" dirty="0" err="1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ts</a:t>
            </a:r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 = 10)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20C954-FFC9-4D52-ABFA-026D8D178CA2}"/>
              </a:ext>
            </a:extLst>
          </p:cNvPr>
          <p:cNvSpPr txBox="1"/>
          <p:nvPr/>
        </p:nvSpPr>
        <p:spPr>
          <a:xfrm>
            <a:off x="1044605" y="6245270"/>
            <a:ext cx="514885" cy="493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Z2</a:t>
            </a:r>
            <a:endParaRPr lang="en-US" sz="2645" baseline="-25000" dirty="0">
              <a:solidFill>
                <a:schemeClr val="tx1"/>
              </a:solidFill>
              <a:latin typeface="+mj-lt"/>
              <a:ea typeface="Helvetica Neue Medium" charset="0"/>
              <a:cs typeface="Helvetica Neue Medium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B158C8-6536-4611-97CE-83773B6ECE3D}"/>
              </a:ext>
            </a:extLst>
          </p:cNvPr>
          <p:cNvSpPr txBox="1"/>
          <p:nvPr/>
        </p:nvSpPr>
        <p:spPr>
          <a:xfrm>
            <a:off x="5814177" y="6217879"/>
            <a:ext cx="2004267" cy="49334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T2 r(B, </a:t>
            </a:r>
            <a:r>
              <a:rPr lang="en-US" sz="2645" dirty="0" err="1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ts</a:t>
            </a:r>
            <a:r>
              <a:rPr lang="en-US" sz="2645" dirty="0">
                <a:solidFill>
                  <a:schemeClr val="tx1"/>
                </a:solidFill>
                <a:latin typeface="+mj-lt"/>
                <a:ea typeface="Helvetica Neue Medium" charset="0"/>
                <a:cs typeface="Helvetica Neue Medium" charset="0"/>
              </a:rPr>
              <a:t> = 8)</a:t>
            </a:r>
          </a:p>
        </p:txBody>
      </p:sp>
    </p:spTree>
    <p:extLst>
      <p:ext uri="{BB962C8B-B14F-4D97-AF65-F5344CB8AC3E}">
        <p14:creationId xmlns:p14="http://schemas.microsoft.com/office/powerpoint/2010/main" val="3694858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CB14-EBBA-43FB-8471-E8BB3A5D1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TrueTime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C95DD-9C02-44AD-9A7D-D5EDE79C1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Spanner provides a time API called </a:t>
            </a:r>
            <a:r>
              <a:rPr lang="en-US" dirty="0" err="1"/>
              <a:t>TrueTime</a:t>
            </a:r>
            <a:r>
              <a:rPr lang="en-US" dirty="0"/>
              <a:t> that provides bounded error</a:t>
            </a:r>
          </a:p>
          <a:p>
            <a:pPr lvl="1"/>
            <a:r>
              <a:rPr lang="en-US" dirty="0"/>
              <a:t>Uses this bounded error to ensure lock-free consistent reads</a:t>
            </a:r>
          </a:p>
          <a:p>
            <a:pPr lvl="1"/>
            <a:r>
              <a:rPr lang="en-US" dirty="0"/>
              <a:t>Allows </a:t>
            </a:r>
            <a:r>
              <a:rPr lang="en-CA" dirty="0"/>
              <a:t>reads for replicated data with a single round trip of communication</a:t>
            </a: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000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Problem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data center can’t solve it all</a:t>
            </a:r>
          </a:p>
          <a:p>
            <a:r>
              <a:rPr lang="en-US" dirty="0"/>
              <a:t>Servicing data centers requires turning them off</a:t>
            </a:r>
          </a:p>
          <a:p>
            <a:pPr lvl="1"/>
            <a:r>
              <a:rPr lang="en-US" dirty="0"/>
              <a:t>Serving power, cooling systems, backbone routers, data center management systems</a:t>
            </a:r>
          </a:p>
          <a:p>
            <a:r>
              <a:rPr lang="en-US" dirty="0"/>
              <a:t>Diurnal load patterns</a:t>
            </a:r>
          </a:p>
          <a:p>
            <a:pPr lvl="1"/>
            <a:r>
              <a:rPr lang="en-US" dirty="0"/>
              <a:t>Too much load during the day, too little during the night</a:t>
            </a:r>
          </a:p>
          <a:p>
            <a:r>
              <a:rPr lang="en-US" dirty="0"/>
              <a:t>Geographically separated users</a:t>
            </a:r>
          </a:p>
          <a:p>
            <a:pPr lvl="1"/>
            <a:r>
              <a:rPr lang="en-US" dirty="0"/>
              <a:t>Too much latency for cross-continent operations</a:t>
            </a:r>
          </a:p>
          <a:p>
            <a:pPr lvl="1"/>
            <a:r>
              <a:rPr lang="en-US" dirty="0"/>
              <a:t>Cross-continent links are expensive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201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Within a region: 3-5 data centers located within 10-100 miles apart</a:t>
            </a:r>
          </a:p>
          <a:p>
            <a:pPr lvl="1"/>
            <a:r>
              <a:rPr lang="en-CA" dirty="0"/>
              <a:t>Improves availability – a data center can be turned off</a:t>
            </a:r>
          </a:p>
          <a:p>
            <a:r>
              <a:rPr lang="en-CA" dirty="0"/>
              <a:t>Across regions: build data centers based on user demand</a:t>
            </a:r>
          </a:p>
          <a:p>
            <a:pPr lvl="1"/>
            <a:r>
              <a:rPr lang="en-CA" dirty="0"/>
              <a:t>Helps with diurnal load patterns</a:t>
            </a:r>
          </a:p>
          <a:p>
            <a:pPr lvl="1"/>
            <a:r>
              <a:rPr lang="en-CA" dirty="0"/>
              <a:t>Reduces latency</a:t>
            </a:r>
          </a:p>
          <a:p>
            <a:pPr lvl="1"/>
            <a:r>
              <a:rPr lang="en-CA" dirty="0"/>
              <a:t>Improves availability, disaster recovery</a:t>
            </a:r>
          </a:p>
        </p:txBody>
      </p:sp>
    </p:spTree>
    <p:extLst>
      <p:ext uri="{BB962C8B-B14F-4D97-AF65-F5344CB8AC3E}">
        <p14:creationId xmlns:p14="http://schemas.microsoft.com/office/powerpoint/2010/main" val="150456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911" y="248165"/>
            <a:ext cx="8529628" cy="483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284" y="5490661"/>
            <a:ext cx="3388882" cy="193923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8530" y="6085725"/>
            <a:ext cx="1587294" cy="8457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Microsoft</a:t>
            </a:r>
          </a:p>
          <a:p>
            <a:pPr algn="ctr"/>
            <a:r>
              <a:rPr lang="en-CA" dirty="0">
                <a:solidFill>
                  <a:schemeClr val="tx1"/>
                </a:solidFill>
              </a:rPr>
              <a:t>Azure</a:t>
            </a:r>
          </a:p>
        </p:txBody>
      </p:sp>
    </p:spTree>
    <p:extLst>
      <p:ext uri="{BB962C8B-B14F-4D97-AF65-F5344CB8AC3E}">
        <p14:creationId xmlns:p14="http://schemas.microsoft.com/office/powerpoint/2010/main" val="3208845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Consistency</a:t>
            </a:r>
            <a:br>
              <a:rPr lang="en-CA" dirty="0"/>
            </a:br>
            <a:r>
              <a:rPr lang="en-CA" dirty="0"/>
              <a:t>(Once Again)</a:t>
            </a:r>
          </a:p>
        </p:txBody>
      </p:sp>
    </p:spTree>
    <p:extLst>
      <p:ext uri="{BB962C8B-B14F-4D97-AF65-F5344CB8AC3E}">
        <p14:creationId xmlns:p14="http://schemas.microsoft.com/office/powerpoint/2010/main" val="1031076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Single or Multi-Object Accesses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Single object access</a:t>
            </a:r>
          </a:p>
          <a:p>
            <a:pPr lvl="1"/>
            <a:r>
              <a:rPr lang="en-CA" dirty="0"/>
              <a:t>Think of key-value stores</a:t>
            </a:r>
          </a:p>
          <a:p>
            <a:pPr lvl="1"/>
            <a:r>
              <a:rPr lang="en-CA" dirty="0"/>
              <a:t>get(key), put(key, value) operations</a:t>
            </a:r>
          </a:p>
          <a:p>
            <a:pPr lvl="1"/>
            <a:r>
              <a:rPr lang="en-CA" dirty="0"/>
              <a:t>Involves accessing one shard (partition)</a:t>
            </a:r>
          </a:p>
          <a:p>
            <a:pPr lvl="1"/>
            <a:endParaRPr lang="en-CA" dirty="0"/>
          </a:p>
          <a:p>
            <a:r>
              <a:rPr lang="en-CA" dirty="0"/>
              <a:t>Multi-object access</a:t>
            </a:r>
          </a:p>
          <a:p>
            <a:pPr lvl="1"/>
            <a:r>
              <a:rPr lang="en-CA" dirty="0"/>
              <a:t>Think transactions and databases</a:t>
            </a:r>
          </a:p>
          <a:p>
            <a:pPr lvl="1"/>
            <a:r>
              <a:rPr lang="en-CA" dirty="0"/>
              <a:t>Each transaction accesses multiple rows</a:t>
            </a:r>
          </a:p>
          <a:p>
            <a:pPr lvl="1"/>
            <a:r>
              <a:rPr lang="en-CA" dirty="0"/>
              <a:t>Involves accessing one or more shards (partitions)</a:t>
            </a:r>
          </a:p>
        </p:txBody>
      </p:sp>
    </p:spTree>
    <p:extLst>
      <p:ext uri="{BB962C8B-B14F-4D97-AF65-F5344CB8AC3E}">
        <p14:creationId xmlns:p14="http://schemas.microsoft.com/office/powerpoint/2010/main" val="1726289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Consistency Hierarchy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28554" y="6047320"/>
            <a:ext cx="3424848" cy="438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Eventual consistency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5905" y="4899774"/>
            <a:ext cx="3110147" cy="438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Causal consistency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80533" y="3721900"/>
            <a:ext cx="3720890" cy="469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Sequential consistency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2584" y="2604684"/>
            <a:ext cx="2316788" cy="438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>
                <a:solidFill>
                  <a:schemeClr val="tx1"/>
                </a:solidFill>
              </a:rPr>
              <a:t>Linearizability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82165" y="2559190"/>
            <a:ext cx="2244653" cy="438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>
                <a:solidFill>
                  <a:schemeClr val="tx1"/>
                </a:solidFill>
              </a:rPr>
              <a:t>Serializability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27799" y="1600670"/>
            <a:ext cx="3184013" cy="438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Strict </a:t>
            </a:r>
            <a:r>
              <a:rPr lang="en-CA" dirty="0" err="1">
                <a:solidFill>
                  <a:schemeClr val="tx1"/>
                </a:solidFill>
              </a:rPr>
              <a:t>Serializability</a:t>
            </a:r>
            <a:endParaRPr lang="en-CA" dirty="0">
              <a:solidFill>
                <a:srgbClr val="C00000"/>
              </a:solidFill>
            </a:endParaRPr>
          </a:p>
        </p:txBody>
      </p:sp>
      <p:cxnSp>
        <p:nvCxnSpPr>
          <p:cNvPr id="11" name="Straight Connector 10"/>
          <p:cNvCxnSpPr>
            <a:stCxn id="7" idx="2"/>
            <a:endCxn id="6" idx="0"/>
          </p:cNvCxnSpPr>
          <p:nvPr/>
        </p:nvCxnSpPr>
        <p:spPr bwMode="auto">
          <a:xfrm>
            <a:off x="3440978" y="3043394"/>
            <a:ext cx="0" cy="67850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>
            <a:stCxn id="6" idx="2"/>
            <a:endCxn id="5" idx="0"/>
          </p:cNvCxnSpPr>
          <p:nvPr/>
        </p:nvCxnSpPr>
        <p:spPr bwMode="auto">
          <a:xfrm>
            <a:off x="3440978" y="4190939"/>
            <a:ext cx="1" cy="708835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  <a:endCxn id="4" idx="0"/>
          </p:cNvCxnSpPr>
          <p:nvPr/>
        </p:nvCxnSpPr>
        <p:spPr bwMode="auto">
          <a:xfrm flipH="1">
            <a:off x="3440978" y="5338484"/>
            <a:ext cx="1" cy="70883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>
            <a:stCxn id="9" idx="2"/>
            <a:endCxn id="7" idx="0"/>
          </p:cNvCxnSpPr>
          <p:nvPr/>
        </p:nvCxnSpPr>
        <p:spPr bwMode="auto">
          <a:xfrm flipH="1">
            <a:off x="3440978" y="2039380"/>
            <a:ext cx="1178828" cy="565304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9" idx="2"/>
            <a:endCxn id="8" idx="0"/>
          </p:cNvCxnSpPr>
          <p:nvPr/>
        </p:nvCxnSpPr>
        <p:spPr bwMode="auto">
          <a:xfrm>
            <a:off x="4619806" y="2039380"/>
            <a:ext cx="3384686" cy="51981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lg"/>
            <a:tailEnd type="triangl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9680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Understanding Single-Object Access Consistency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1363" y="1669150"/>
            <a:ext cx="8982772" cy="520858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Eventual consistency</a:t>
            </a:r>
          </a:p>
          <a:p>
            <a:pPr lvl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All replicas execute operations in any order</a:t>
            </a:r>
          </a:p>
          <a:p>
            <a:pPr lvl="2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Assuming updates stop, replicated data will </a:t>
            </a:r>
            <a:r>
              <a:rPr lang="en-CA" dirty="0">
                <a:solidFill>
                  <a:srgbClr val="C00000"/>
                </a:solidFill>
              </a:rPr>
              <a:t>eventually</a:t>
            </a:r>
            <a:r>
              <a:rPr lang="en-CA" dirty="0"/>
              <a:t> become consistent</a:t>
            </a: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Sequential consistency</a:t>
            </a:r>
          </a:p>
          <a:p>
            <a:pPr lvl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All replicas execute operations in </a:t>
            </a:r>
            <a:r>
              <a:rPr lang="en-CA" dirty="0">
                <a:solidFill>
                  <a:srgbClr val="C00000"/>
                </a:solidFill>
              </a:rPr>
              <a:t>some </a:t>
            </a:r>
            <a:r>
              <a:rPr lang="en-CA" dirty="0"/>
              <a:t>total order</a:t>
            </a:r>
          </a:p>
          <a:p>
            <a:pPr lvl="2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Operations act as if they occurred (instantaneously) in </a:t>
            </a:r>
            <a:r>
              <a:rPr lang="en-CA" dirty="0">
                <a:solidFill>
                  <a:srgbClr val="C00000"/>
                </a:solidFill>
              </a:rPr>
              <a:t>some</a:t>
            </a:r>
            <a:r>
              <a:rPr lang="en-CA" dirty="0"/>
              <a:t> sequential order (consistent with program order)</a:t>
            </a: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Linearizability</a:t>
            </a:r>
          </a:p>
          <a:p>
            <a:pPr lvl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All replicas execute operations in </a:t>
            </a:r>
            <a:r>
              <a:rPr lang="en-CA" dirty="0">
                <a:solidFill>
                  <a:srgbClr val="C00000"/>
                </a:solidFill>
              </a:rPr>
              <a:t>some </a:t>
            </a:r>
            <a:r>
              <a:rPr lang="en-CA" dirty="0"/>
              <a:t>total order, while preserving real-time ordering</a:t>
            </a:r>
          </a:p>
          <a:p>
            <a:pPr lvl="2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CA" dirty="0"/>
              <a:t>Operations act as if they occurred (</a:t>
            </a:r>
            <a:r>
              <a:rPr lang="en-CA" dirty="0" err="1"/>
              <a:t>instaneously</a:t>
            </a:r>
            <a:r>
              <a:rPr lang="en-CA" dirty="0"/>
              <a:t>) at </a:t>
            </a:r>
            <a:r>
              <a:rPr lang="en-CA" dirty="0">
                <a:solidFill>
                  <a:srgbClr val="C00000"/>
                </a:solidFill>
              </a:rPr>
              <a:t>some point in between invocation &amp; response</a:t>
            </a:r>
            <a:r>
              <a:rPr lang="en-CA" dirty="0">
                <a:solidFill>
                  <a:schemeClr val="tx1"/>
                </a:solidFill>
              </a:rPr>
              <a:t> (c</a:t>
            </a:r>
            <a:r>
              <a:rPr lang="en-CA" dirty="0"/>
              <a:t>onsistent with program order)</a:t>
            </a: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endParaRPr lang="en-CA" dirty="0"/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endParaRPr lang="en-CA" dirty="0"/>
          </a:p>
          <a:p>
            <a:pPr lvl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610445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Utopia"/>
        <a:ea typeface=""/>
        <a:cs typeface=""/>
      </a:majorFont>
      <a:minorFont>
        <a:latin typeface="Utop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0">
          <a:lnSpc>
            <a:spcPct val="10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solidFill>
          <a:srgbClr val="00B8FF"/>
        </a:solidFill>
        <a:ln w="28575" cap="flat" cmpd="sng" algn="ctr">
          <a:solidFill>
            <a:schemeClr val="tx1"/>
          </a:solidFill>
          <a:prstDash val="solid"/>
          <a:round/>
          <a:headEnd type="none" w="med" len="lg"/>
          <a:tailEnd type="triangle" w="med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Talk Template</Template>
  <TotalTime>4357</TotalTime>
  <Words>1384</Words>
  <Application>Microsoft Office PowerPoint</Application>
  <PresentationFormat>Custom</PresentationFormat>
  <Paragraphs>183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Times New Roman</vt:lpstr>
      <vt:lpstr>Utopia</vt:lpstr>
      <vt:lpstr>Verdana</vt:lpstr>
      <vt:lpstr>Default Design</vt:lpstr>
      <vt:lpstr>Wide Area Storage Systems - A Quick Overview</vt:lpstr>
      <vt:lpstr>Storage Systems</vt:lpstr>
      <vt:lpstr>Problem</vt:lpstr>
      <vt:lpstr>Solution</vt:lpstr>
      <vt:lpstr>PowerPoint Presentation</vt:lpstr>
      <vt:lpstr>Consistency (Once Again)</vt:lpstr>
      <vt:lpstr>Single or Multi-Object Accesses</vt:lpstr>
      <vt:lpstr>Consistency Hierarchy</vt:lpstr>
      <vt:lpstr>Understanding Single-Object Access Consistency</vt:lpstr>
      <vt:lpstr>Understanding Multi-Object Access Consistency</vt:lpstr>
      <vt:lpstr>Consistency Hierarchy</vt:lpstr>
      <vt:lpstr>Questions to Keep in Mind</vt:lpstr>
      <vt:lpstr>Dynamo (vs Bigtable)</vt:lpstr>
      <vt:lpstr>Dynamo Key Design Ideas</vt:lpstr>
      <vt:lpstr>Spanner (vs BigTable)</vt:lpstr>
      <vt:lpstr>Spanner Deployment</vt:lpstr>
      <vt:lpstr>Fast Read-Only Transactions</vt:lpstr>
      <vt:lpstr>Multi-versioning and Timestamps</vt:lpstr>
      <vt:lpstr>Assume Times are Synchronized</vt:lpstr>
      <vt:lpstr>Timestamp Problem</vt:lpstr>
      <vt:lpstr>Timestamp Problem</vt:lpstr>
      <vt:lpstr>TrueTime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Topics in Software Engineering:  Dependable Systems</dc:title>
  <dc:creator>Ashvin Goel</dc:creator>
  <cp:lastModifiedBy>Ashvin Goel</cp:lastModifiedBy>
  <cp:revision>309</cp:revision>
  <cp:lastPrinted>1601-01-01T00:00:00Z</cp:lastPrinted>
  <dcterms:created xsi:type="dcterms:W3CDTF">2006-01-08T15:16:40Z</dcterms:created>
  <dcterms:modified xsi:type="dcterms:W3CDTF">2021-02-12T18:01:59Z</dcterms:modified>
</cp:coreProperties>
</file>