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Lst>
  <p:notesMasterIdLst>
    <p:notesMasterId r:id="rId22"/>
  </p:notes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4" r:id="rId16"/>
    <p:sldId id="272" r:id="rId17"/>
    <p:sldId id="273" r:id="rId18"/>
    <p:sldId id="275" r:id="rId19"/>
    <p:sldId id="276" r:id="rId20"/>
    <p:sldId id="277" r:id="rId21"/>
  </p:sldIdLst>
  <p:sldSz cx="10077450" cy="7562850"/>
  <p:notesSz cx="7772400" cy="10058400"/>
  <p:defaultTextStyle>
    <a:defPPr>
      <a:defRPr lang="en-GB"/>
    </a:defPPr>
    <a:lvl1pPr algn="l" defTabSz="449263" rtl="0" fontAlgn="base" hangingPunct="0">
      <a:lnSpc>
        <a:spcPct val="102000"/>
      </a:lnSpc>
      <a:spcBef>
        <a:spcPct val="0"/>
      </a:spcBef>
      <a:spcAft>
        <a:spcPct val="0"/>
      </a:spcAft>
      <a:buClr>
        <a:srgbClr val="000000"/>
      </a:buClr>
      <a:buSzPct val="100000"/>
      <a:buFont typeface="Times New Roman" pitchFamily="18" charset="0"/>
      <a:defRPr sz="2400" kern="1200">
        <a:solidFill>
          <a:schemeClr val="bg1"/>
        </a:solidFill>
        <a:latin typeface="Verdana" pitchFamily="34" charset="0"/>
        <a:ea typeface="+mn-ea"/>
        <a:cs typeface="+mn-cs"/>
      </a:defRPr>
    </a:lvl1pPr>
    <a:lvl2pPr marL="742950" indent="-285750" algn="l" defTabSz="449263" rtl="0" fontAlgn="base" hangingPunct="0">
      <a:lnSpc>
        <a:spcPct val="102000"/>
      </a:lnSpc>
      <a:spcBef>
        <a:spcPct val="0"/>
      </a:spcBef>
      <a:spcAft>
        <a:spcPct val="0"/>
      </a:spcAft>
      <a:buClr>
        <a:srgbClr val="000000"/>
      </a:buClr>
      <a:buSzPct val="100000"/>
      <a:buFont typeface="Times New Roman" pitchFamily="18" charset="0"/>
      <a:defRPr sz="2400" kern="1200">
        <a:solidFill>
          <a:schemeClr val="bg1"/>
        </a:solidFill>
        <a:latin typeface="Verdana" pitchFamily="34" charset="0"/>
        <a:ea typeface="+mn-ea"/>
        <a:cs typeface="+mn-cs"/>
      </a:defRPr>
    </a:lvl2pPr>
    <a:lvl3pPr marL="1143000" indent="-228600" algn="l" defTabSz="449263" rtl="0" fontAlgn="base" hangingPunct="0">
      <a:lnSpc>
        <a:spcPct val="102000"/>
      </a:lnSpc>
      <a:spcBef>
        <a:spcPct val="0"/>
      </a:spcBef>
      <a:spcAft>
        <a:spcPct val="0"/>
      </a:spcAft>
      <a:buClr>
        <a:srgbClr val="000000"/>
      </a:buClr>
      <a:buSzPct val="100000"/>
      <a:buFont typeface="Times New Roman" pitchFamily="18" charset="0"/>
      <a:defRPr sz="2400" kern="1200">
        <a:solidFill>
          <a:schemeClr val="bg1"/>
        </a:solidFill>
        <a:latin typeface="Verdana" pitchFamily="34" charset="0"/>
        <a:ea typeface="+mn-ea"/>
        <a:cs typeface="+mn-cs"/>
      </a:defRPr>
    </a:lvl3pPr>
    <a:lvl4pPr marL="1600200" indent="-228600" algn="l" defTabSz="449263" rtl="0" fontAlgn="base" hangingPunct="0">
      <a:lnSpc>
        <a:spcPct val="102000"/>
      </a:lnSpc>
      <a:spcBef>
        <a:spcPct val="0"/>
      </a:spcBef>
      <a:spcAft>
        <a:spcPct val="0"/>
      </a:spcAft>
      <a:buClr>
        <a:srgbClr val="000000"/>
      </a:buClr>
      <a:buSzPct val="100000"/>
      <a:buFont typeface="Times New Roman" pitchFamily="18" charset="0"/>
      <a:defRPr sz="2400" kern="1200">
        <a:solidFill>
          <a:schemeClr val="bg1"/>
        </a:solidFill>
        <a:latin typeface="Verdana" pitchFamily="34" charset="0"/>
        <a:ea typeface="+mn-ea"/>
        <a:cs typeface="+mn-cs"/>
      </a:defRPr>
    </a:lvl4pPr>
    <a:lvl5pPr marL="2057400" indent="-228600" algn="l" defTabSz="449263" rtl="0" fontAlgn="base" hangingPunct="0">
      <a:lnSpc>
        <a:spcPct val="102000"/>
      </a:lnSpc>
      <a:spcBef>
        <a:spcPct val="0"/>
      </a:spcBef>
      <a:spcAft>
        <a:spcPct val="0"/>
      </a:spcAft>
      <a:buClr>
        <a:srgbClr val="000000"/>
      </a:buClr>
      <a:buSzPct val="100000"/>
      <a:buFont typeface="Times New Roman" pitchFamily="18" charset="0"/>
      <a:defRPr sz="2400" kern="1200">
        <a:solidFill>
          <a:schemeClr val="bg1"/>
        </a:solidFill>
        <a:latin typeface="Verdana" pitchFamily="34" charset="0"/>
        <a:ea typeface="+mn-ea"/>
        <a:cs typeface="+mn-cs"/>
      </a:defRPr>
    </a:lvl5pPr>
    <a:lvl6pPr marL="2286000" algn="l" defTabSz="914400" rtl="0" eaLnBrk="1" latinLnBrk="0" hangingPunct="1">
      <a:defRPr sz="2400" kern="1200">
        <a:solidFill>
          <a:schemeClr val="bg1"/>
        </a:solidFill>
        <a:latin typeface="Verdana" pitchFamily="34" charset="0"/>
        <a:ea typeface="+mn-ea"/>
        <a:cs typeface="+mn-cs"/>
      </a:defRPr>
    </a:lvl6pPr>
    <a:lvl7pPr marL="2743200" algn="l" defTabSz="914400" rtl="0" eaLnBrk="1" latinLnBrk="0" hangingPunct="1">
      <a:defRPr sz="2400" kern="1200">
        <a:solidFill>
          <a:schemeClr val="bg1"/>
        </a:solidFill>
        <a:latin typeface="Verdana" pitchFamily="34" charset="0"/>
        <a:ea typeface="+mn-ea"/>
        <a:cs typeface="+mn-cs"/>
      </a:defRPr>
    </a:lvl7pPr>
    <a:lvl8pPr marL="3200400" algn="l" defTabSz="914400" rtl="0" eaLnBrk="1" latinLnBrk="0" hangingPunct="1">
      <a:defRPr sz="2400" kern="1200">
        <a:solidFill>
          <a:schemeClr val="bg1"/>
        </a:solidFill>
        <a:latin typeface="Verdana" pitchFamily="34" charset="0"/>
        <a:ea typeface="+mn-ea"/>
        <a:cs typeface="+mn-cs"/>
      </a:defRPr>
    </a:lvl8pPr>
    <a:lvl9pPr marL="3657600" algn="l" defTabSz="914400" rtl="0" eaLnBrk="1" latinLnBrk="0" hangingPunct="1">
      <a:defRPr sz="2400" kern="1200">
        <a:solidFill>
          <a:schemeClr val="bg1"/>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000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601" autoAdjust="0"/>
    <p:restoredTop sz="58567" autoAdjust="0"/>
  </p:normalViewPr>
  <p:slideViewPr>
    <p:cSldViewPr>
      <p:cViewPr varScale="1">
        <p:scale>
          <a:sx n="37" d="100"/>
          <a:sy n="37" d="100"/>
        </p:scale>
        <p:origin x="1971" y="27"/>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38405" cy="384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Rectangle 1"/>
          <p:cNvSpPr>
            <a:spLocks noGrp="1" noRot="1" noChangeAspect="1" noChangeArrowheads="1"/>
          </p:cNvSpPr>
          <p:nvPr>
            <p:ph type="sldImg"/>
          </p:nvPr>
        </p:nvSpPr>
        <p:spPr bwMode="auto">
          <a:xfrm>
            <a:off x="1311275" y="1027113"/>
            <a:ext cx="4932363" cy="3698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050" name="Rectangle 2"/>
          <p:cNvSpPr>
            <a:spLocks noGrp="1" noChangeArrowheads="1"/>
          </p:cNvSpPr>
          <p:nvPr>
            <p:ph type="body"/>
          </p:nvPr>
        </p:nvSpPr>
        <p:spPr bwMode="auto">
          <a:xfrm>
            <a:off x="1169988" y="5086350"/>
            <a:ext cx="5221287" cy="4105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noProof="0"/>
          </a:p>
        </p:txBody>
      </p:sp>
    </p:spTree>
    <p:extLst>
      <p:ext uri="{BB962C8B-B14F-4D97-AF65-F5344CB8AC3E}">
        <p14:creationId xmlns:p14="http://schemas.microsoft.com/office/powerpoint/2010/main" val="3269502851"/>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1"/>
          <p:cNvSpPr txBox="1">
            <a:spLocks noGrp="1" noRot="1" noChangeAspect="1" noChangeArrowheads="1" noTextEdit="1"/>
          </p:cNvSpPr>
          <p:nvPr>
            <p:ph type="sldImg"/>
          </p:nvPr>
        </p:nvSpPr>
        <p:spPr>
          <a:xfrm>
            <a:off x="1312863" y="1027113"/>
            <a:ext cx="4930775" cy="370046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4819" name="Rectangle 2"/>
          <p:cNvSpPr txBox="1">
            <a:spLocks noGrp="1" noChangeArrowheads="1"/>
          </p:cNvSpPr>
          <p:nvPr>
            <p:ph type="body" idx="1"/>
          </p:nvPr>
        </p:nvSpPr>
        <p:spPr>
          <a:xfrm>
            <a:off x="1169988" y="5086350"/>
            <a:ext cx="5222875" cy="410845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29699298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1"/>
          <p:cNvSpPr txBox="1">
            <a:spLocks noGrp="1" noRot="1" noChangeAspect="1" noChangeArrowheads="1" noTextEdit="1"/>
          </p:cNvSpPr>
          <p:nvPr>
            <p:ph type="sldImg"/>
          </p:nvPr>
        </p:nvSpPr>
        <p:spPr>
          <a:xfrm>
            <a:off x="1312863" y="1027113"/>
            <a:ext cx="4930775" cy="370046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8371" name="Rectangle 2"/>
          <p:cNvSpPr txBox="1">
            <a:spLocks noGrp="1" noChangeArrowheads="1"/>
          </p:cNvSpPr>
          <p:nvPr>
            <p:ph type="body" idx="1"/>
          </p:nvPr>
        </p:nvSpPr>
        <p:spPr>
          <a:xfrm>
            <a:off x="1169988" y="5086350"/>
            <a:ext cx="5222875" cy="410845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17411608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8" name="Rectangle 1"/>
          <p:cNvSpPr txBox="1">
            <a:spLocks noGrp="1" noRot="1" noChangeAspect="1" noChangeArrowheads="1" noTextEdit="1"/>
          </p:cNvSpPr>
          <p:nvPr>
            <p:ph type="sldImg"/>
          </p:nvPr>
        </p:nvSpPr>
        <p:spPr>
          <a:xfrm>
            <a:off x="1312863" y="1027113"/>
            <a:ext cx="4930775" cy="370046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0419" name="Rectangle 2"/>
          <p:cNvSpPr txBox="1">
            <a:spLocks noGrp="1" noChangeArrowheads="1"/>
          </p:cNvSpPr>
          <p:nvPr>
            <p:ph type="body" idx="1"/>
          </p:nvPr>
        </p:nvSpPr>
        <p:spPr>
          <a:xfrm>
            <a:off x="1169988" y="5086350"/>
            <a:ext cx="5222875" cy="410845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dirty="0"/>
              <a:t>If you plan to drop the course, please be kind and let me know ASAP, so I can reassign the paper(s) you are presenting.</a:t>
            </a:r>
          </a:p>
          <a:p>
            <a:endParaRPr lang="en-US" dirty="0"/>
          </a:p>
        </p:txBody>
      </p:sp>
    </p:spTree>
    <p:extLst>
      <p:ext uri="{BB962C8B-B14F-4D97-AF65-F5344CB8AC3E}">
        <p14:creationId xmlns:p14="http://schemas.microsoft.com/office/powerpoint/2010/main" val="4514072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1"/>
          <p:cNvSpPr txBox="1">
            <a:spLocks noGrp="1" noRot="1" noChangeAspect="1" noChangeArrowheads="1" noTextEdit="1"/>
          </p:cNvSpPr>
          <p:nvPr>
            <p:ph type="sldImg"/>
          </p:nvPr>
        </p:nvSpPr>
        <p:spPr>
          <a:xfrm>
            <a:off x="1312863" y="1027113"/>
            <a:ext cx="4930775" cy="370046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9395" name="Rectangle 2"/>
          <p:cNvSpPr txBox="1">
            <a:spLocks noGrp="1" noChangeArrowheads="1"/>
          </p:cNvSpPr>
          <p:nvPr>
            <p:ph type="body" idx="1"/>
          </p:nvPr>
        </p:nvSpPr>
        <p:spPr>
          <a:xfrm>
            <a:off x="1169988" y="5086350"/>
            <a:ext cx="5222875" cy="410845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21403743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Rectangle 1"/>
          <p:cNvSpPr txBox="1">
            <a:spLocks noGrp="1" noRot="1" noChangeAspect="1" noChangeArrowheads="1" noTextEdit="1"/>
          </p:cNvSpPr>
          <p:nvPr>
            <p:ph type="sldImg"/>
          </p:nvPr>
        </p:nvSpPr>
        <p:spPr>
          <a:xfrm>
            <a:off x="1312863" y="1027113"/>
            <a:ext cx="4930775" cy="370046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1443" name="Rectangle 2"/>
          <p:cNvSpPr txBox="1">
            <a:spLocks noGrp="1" noChangeArrowheads="1"/>
          </p:cNvSpPr>
          <p:nvPr>
            <p:ph type="body" idx="1"/>
          </p:nvPr>
        </p:nvSpPr>
        <p:spPr>
          <a:xfrm>
            <a:off x="1169988" y="5086350"/>
            <a:ext cx="5222875" cy="410845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40853160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466" name="Rectangle 1"/>
          <p:cNvSpPr txBox="1">
            <a:spLocks noGrp="1" noRot="1" noChangeAspect="1" noChangeArrowheads="1" noTextEdit="1"/>
          </p:cNvSpPr>
          <p:nvPr>
            <p:ph type="sldImg"/>
          </p:nvPr>
        </p:nvSpPr>
        <p:spPr>
          <a:xfrm>
            <a:off x="1312863" y="1027113"/>
            <a:ext cx="4930775" cy="370046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2467" name="Rectangle 2"/>
          <p:cNvSpPr txBox="1">
            <a:spLocks noGrp="1" noChangeArrowheads="1"/>
          </p:cNvSpPr>
          <p:nvPr>
            <p:ph type="body" idx="1"/>
          </p:nvPr>
        </p:nvSpPr>
        <p:spPr>
          <a:xfrm>
            <a:off x="1169988" y="5086350"/>
            <a:ext cx="5222875" cy="410845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42782885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1"/>
          <p:cNvSpPr txBox="1">
            <a:spLocks noGrp="1" noRot="1" noChangeAspect="1" noChangeArrowheads="1" noTextEdit="1"/>
          </p:cNvSpPr>
          <p:nvPr>
            <p:ph type="sldImg"/>
          </p:nvPr>
        </p:nvSpPr>
        <p:spPr>
          <a:xfrm>
            <a:off x="1312863" y="1027113"/>
            <a:ext cx="4930775" cy="370046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3491" name="Rectangle 2"/>
          <p:cNvSpPr txBox="1">
            <a:spLocks noGrp="1" noChangeArrowheads="1"/>
          </p:cNvSpPr>
          <p:nvPr>
            <p:ph type="body" idx="1"/>
          </p:nvPr>
        </p:nvSpPr>
        <p:spPr>
          <a:xfrm>
            <a:off x="1169988" y="5086350"/>
            <a:ext cx="5222875" cy="410845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r>
              <a:rPr lang="en-US" dirty="0"/>
              <a:t>This is a discussion-oriented seminar course in which we discuss both seminal and recent research papers. I expect class participation, and this is reflected in 20% of the course grade being assigned to participation.</a:t>
            </a:r>
          </a:p>
          <a:p>
            <a:endParaRPr lang="en-US" dirty="0"/>
          </a:p>
          <a:p>
            <a:r>
              <a:rPr lang="en-US" dirty="0"/>
              <a:t>If you never speak or participate in class, I have no idea whether you have read the required readings or are following the lecture or discussion. In that case, you can expect a low score for participation.</a:t>
            </a:r>
          </a:p>
          <a:p>
            <a:endParaRPr lang="en-US" dirty="0"/>
          </a:p>
          <a:p>
            <a:r>
              <a:rPr lang="en-US" dirty="0"/>
              <a:t>If you do not turn on your video on Zoom, it is hard to know whether you are participating in class. Given the way Zoom works, even if you speak, it is sometimes hard to determine who is speaking. In that case, you can expect a zero to low score for participation. If you are concerned about privacy, Zoom has an option for a virtual background, which you can turn on. With a virtual background, only your face is visible.</a:t>
            </a:r>
          </a:p>
          <a:p>
            <a:endParaRPr lang="en-US" dirty="0"/>
          </a:p>
          <a:p>
            <a:r>
              <a:rPr lang="en-US" dirty="0"/>
              <a:t>Please mark your attendance on Zoom by sending a message on chat after I join the meeting.</a:t>
            </a:r>
          </a:p>
          <a:p>
            <a:endParaRPr lang="en-US" dirty="0"/>
          </a:p>
          <a:p>
            <a:endParaRPr lang="en-US" dirty="0"/>
          </a:p>
        </p:txBody>
      </p:sp>
    </p:spTree>
    <p:extLst>
      <p:ext uri="{BB962C8B-B14F-4D97-AF65-F5344CB8AC3E}">
        <p14:creationId xmlns:p14="http://schemas.microsoft.com/office/powerpoint/2010/main" val="19556025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Rectangle 1"/>
          <p:cNvSpPr txBox="1">
            <a:spLocks noGrp="1" noRot="1" noChangeAspect="1" noChangeArrowheads="1" noTextEdit="1"/>
          </p:cNvSpPr>
          <p:nvPr>
            <p:ph type="sldImg"/>
          </p:nvPr>
        </p:nvSpPr>
        <p:spPr>
          <a:xfrm>
            <a:off x="1312863" y="1027113"/>
            <a:ext cx="4930775" cy="370046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5843" name="Rectangle 2"/>
          <p:cNvSpPr txBox="1">
            <a:spLocks noGrp="1" noChangeArrowheads="1"/>
          </p:cNvSpPr>
          <p:nvPr>
            <p:ph type="body" idx="1"/>
          </p:nvPr>
        </p:nvSpPr>
        <p:spPr>
          <a:xfrm>
            <a:off x="1169988" y="5086350"/>
            <a:ext cx="5222875" cy="410845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20616342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12863" y="1027113"/>
            <a:ext cx="4929187" cy="3698875"/>
          </a:xfrm>
        </p:spPr>
      </p:sp>
      <p:sp>
        <p:nvSpPr>
          <p:cNvPr id="3" name="Notes Placeholder 2"/>
          <p:cNvSpPr>
            <a:spLocks noGrp="1"/>
          </p:cNvSpPr>
          <p:nvPr>
            <p:ph type="body" idx="1"/>
          </p:nvPr>
        </p:nvSpPr>
        <p:spPr/>
        <p:txBody>
          <a:bodyPr/>
          <a:lstStyle/>
          <a:p>
            <a:pPr marL="0" marR="0" lvl="0" indent="0" algn="l" defTabSz="449263" rtl="0" eaLnBrk="0" fontAlgn="base" latinLnBrk="0" hangingPunct="0">
              <a:lnSpc>
                <a:spcPct val="100000"/>
              </a:lnSpc>
              <a:spcBef>
                <a:spcPct val="30000"/>
              </a:spcBef>
              <a:spcAft>
                <a:spcPct val="0"/>
              </a:spcAft>
              <a:buClr>
                <a:srgbClr val="000000"/>
              </a:buClr>
              <a:buSzPct val="100000"/>
              <a:buFont typeface="Times New Roman" pitchFamily="18" charset="0"/>
              <a:buNone/>
              <a:tabLst/>
              <a:defRPr/>
            </a:pPr>
            <a:endParaRPr lang="en-CA" sz="900" dirty="0"/>
          </a:p>
        </p:txBody>
      </p:sp>
    </p:spTree>
    <p:extLst>
      <p:ext uri="{BB962C8B-B14F-4D97-AF65-F5344CB8AC3E}">
        <p14:creationId xmlns:p14="http://schemas.microsoft.com/office/powerpoint/2010/main" val="5187875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12863" y="1027113"/>
            <a:ext cx="4929187" cy="3698875"/>
          </a:xfrm>
        </p:spPr>
      </p:sp>
      <p:sp>
        <p:nvSpPr>
          <p:cNvPr id="3" name="Notes Placeholder 2"/>
          <p:cNvSpPr>
            <a:spLocks noGrp="1"/>
          </p:cNvSpPr>
          <p:nvPr>
            <p:ph type="body" idx="1"/>
          </p:nvPr>
        </p:nvSpPr>
        <p:spPr/>
        <p:txBody>
          <a:bodyPr/>
          <a:lstStyle/>
          <a:p>
            <a:r>
              <a:rPr lang="en-CA" dirty="0"/>
              <a:t>unstructured: e.g., web pages</a:t>
            </a:r>
          </a:p>
          <a:p>
            <a:r>
              <a:rPr lang="en-CA" dirty="0"/>
              <a:t>structured: e.g.,</a:t>
            </a:r>
            <a:r>
              <a:rPr lang="en-CA" baseline="0" dirty="0"/>
              <a:t> key-values, database tabular data</a:t>
            </a:r>
            <a:endParaRPr lang="en-CA" dirty="0"/>
          </a:p>
        </p:txBody>
      </p:sp>
    </p:spTree>
    <p:extLst>
      <p:ext uri="{BB962C8B-B14F-4D97-AF65-F5344CB8AC3E}">
        <p14:creationId xmlns:p14="http://schemas.microsoft.com/office/powerpoint/2010/main" val="5540976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12863" y="1027113"/>
            <a:ext cx="4929187" cy="3698875"/>
          </a:xfrm>
        </p:spPr>
      </p:sp>
      <p:sp>
        <p:nvSpPr>
          <p:cNvPr id="3" name="Notes Placeholder 2"/>
          <p:cNvSpPr>
            <a:spLocks noGrp="1"/>
          </p:cNvSpPr>
          <p:nvPr>
            <p:ph type="body" idx="1"/>
          </p:nvPr>
        </p:nvSpPr>
        <p:spPr/>
        <p:txBody>
          <a:bodyPr/>
          <a:lstStyle/>
          <a:p>
            <a:pPr marL="0" marR="0" lvl="0" indent="0" algn="l" defTabSz="449263" rtl="0" eaLnBrk="0" fontAlgn="base" latinLnBrk="0" hangingPunct="0">
              <a:lnSpc>
                <a:spcPct val="100000"/>
              </a:lnSpc>
              <a:spcBef>
                <a:spcPct val="30000"/>
              </a:spcBef>
              <a:spcAft>
                <a:spcPct val="0"/>
              </a:spcAft>
              <a:buClr>
                <a:srgbClr val="000000"/>
              </a:buClr>
              <a:buSzPct val="100000"/>
              <a:buFont typeface="Times New Roman" pitchFamily="18" charset="0"/>
              <a:buNone/>
              <a:tabLst/>
              <a:defRPr/>
            </a:pPr>
            <a:r>
              <a:rPr lang="en-US" sz="2000" dirty="0"/>
              <a:t>similarly, </a:t>
            </a:r>
            <a:r>
              <a:rPr lang="en-US" sz="2000" baseline="0" dirty="0"/>
              <a:t>we discuss </a:t>
            </a:r>
            <a:r>
              <a:rPr lang="en-US" sz="2000" dirty="0"/>
              <a:t>machine learning systems but not learning models </a:t>
            </a:r>
            <a:endParaRPr lang="en-CA" sz="1200" dirty="0"/>
          </a:p>
          <a:p>
            <a:pPr lvl="0"/>
            <a:endParaRPr lang="en-US" sz="1984" dirty="0"/>
          </a:p>
        </p:txBody>
      </p:sp>
    </p:spTree>
    <p:extLst>
      <p:ext uri="{BB962C8B-B14F-4D97-AF65-F5344CB8AC3E}">
        <p14:creationId xmlns:p14="http://schemas.microsoft.com/office/powerpoint/2010/main" val="39818792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12863" y="1027113"/>
            <a:ext cx="4929187" cy="3698875"/>
          </a:xfrm>
        </p:spPr>
      </p:sp>
      <p:sp>
        <p:nvSpPr>
          <p:cNvPr id="3" name="Notes Placeholder 2"/>
          <p:cNvSpPr>
            <a:spLocks noGrp="1"/>
          </p:cNvSpPr>
          <p:nvPr>
            <p:ph type="body" idx="1"/>
          </p:nvPr>
        </p:nvSpPr>
        <p:spPr/>
        <p:txBody>
          <a:bodyPr/>
          <a:lstStyle/>
          <a:p>
            <a:r>
              <a:rPr lang="en-CA" dirty="0"/>
              <a:t>many of these papers are seminal, have had major impact</a:t>
            </a:r>
          </a:p>
        </p:txBody>
      </p:sp>
    </p:spTree>
    <p:extLst>
      <p:ext uri="{BB962C8B-B14F-4D97-AF65-F5344CB8AC3E}">
        <p14:creationId xmlns:p14="http://schemas.microsoft.com/office/powerpoint/2010/main" val="25847131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1"/>
          <p:cNvSpPr txBox="1">
            <a:spLocks noGrp="1" noRot="1" noChangeAspect="1" noChangeArrowheads="1" noTextEdit="1"/>
          </p:cNvSpPr>
          <p:nvPr>
            <p:ph type="sldImg"/>
          </p:nvPr>
        </p:nvSpPr>
        <p:spPr>
          <a:xfrm>
            <a:off x="1312863" y="1027113"/>
            <a:ext cx="4930775" cy="370046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3251" name="Rectangle 2"/>
          <p:cNvSpPr txBox="1">
            <a:spLocks noGrp="1" noChangeArrowheads="1"/>
          </p:cNvSpPr>
          <p:nvPr>
            <p:ph type="body" idx="1"/>
          </p:nvPr>
        </p:nvSpPr>
        <p:spPr>
          <a:xfrm>
            <a:off x="1169988" y="5086350"/>
            <a:ext cx="5222875" cy="410845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41709728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1"/>
          <p:cNvSpPr txBox="1">
            <a:spLocks noGrp="1" noRot="1" noChangeAspect="1" noChangeArrowheads="1" noTextEdit="1"/>
          </p:cNvSpPr>
          <p:nvPr>
            <p:ph type="sldImg"/>
          </p:nvPr>
        </p:nvSpPr>
        <p:spPr>
          <a:xfrm>
            <a:off x="1312863" y="1027113"/>
            <a:ext cx="4930775" cy="370046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56323" name="Rectangle 2"/>
          <p:cNvSpPr txBox="1">
            <a:spLocks noGrp="1" noChangeArrowheads="1"/>
          </p:cNvSpPr>
          <p:nvPr>
            <p:ph type="body" idx="1"/>
          </p:nvPr>
        </p:nvSpPr>
        <p:spPr>
          <a:xfrm>
            <a:off x="1169988" y="5086350"/>
            <a:ext cx="5222875" cy="410845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22447650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1"/>
          <p:cNvSpPr txBox="1">
            <a:spLocks noGrp="1" noRot="1" noChangeAspect="1" noChangeArrowheads="1" noTextEdit="1"/>
          </p:cNvSpPr>
          <p:nvPr>
            <p:ph type="sldImg"/>
          </p:nvPr>
        </p:nvSpPr>
        <p:spPr>
          <a:xfrm>
            <a:off x="1312863" y="1027113"/>
            <a:ext cx="4930775" cy="3700462"/>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6867" name="Rectangle 2"/>
          <p:cNvSpPr txBox="1">
            <a:spLocks noGrp="1" noChangeArrowheads="1"/>
          </p:cNvSpPr>
          <p:nvPr>
            <p:ph type="body" idx="1"/>
          </p:nvPr>
        </p:nvSpPr>
        <p:spPr>
          <a:xfrm>
            <a:off x="1169988" y="5086350"/>
            <a:ext cx="5222875" cy="4108450"/>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0" marR="0" lvl="0" indent="0" algn="l" defTabSz="449263" rtl="0" eaLnBrk="0" fontAlgn="base" latinLnBrk="0" hangingPunct="0">
              <a:lnSpc>
                <a:spcPct val="100000"/>
              </a:lnSpc>
              <a:spcBef>
                <a:spcPct val="30000"/>
              </a:spcBef>
              <a:spcAft>
                <a:spcPct val="0"/>
              </a:spcAft>
              <a:buClr>
                <a:srgbClr val="000000"/>
              </a:buClr>
              <a:buSzPct val="100000"/>
              <a:buFont typeface="Times New Roman" pitchFamily="18" charset="0"/>
              <a:buNone/>
              <a:tabLst/>
              <a:defRPr/>
            </a:pPr>
            <a:r>
              <a:rPr lang="en-US" dirty="0"/>
              <a:t>Instructions available for </a:t>
            </a:r>
            <a:r>
              <a:rPr lang="en-US" dirty="0" err="1"/>
              <a:t>joinining</a:t>
            </a:r>
            <a:r>
              <a:rPr lang="en-US" dirty="0"/>
              <a:t> Piazza are available from class website</a:t>
            </a:r>
          </a:p>
          <a:p>
            <a:endParaRPr lang="en-US" dirty="0"/>
          </a:p>
        </p:txBody>
      </p:sp>
    </p:spTree>
    <p:extLst>
      <p:ext uri="{BB962C8B-B14F-4D97-AF65-F5344CB8AC3E}">
        <p14:creationId xmlns:p14="http://schemas.microsoft.com/office/powerpoint/2010/main" val="32414306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1054670"/>
            <a:ext cx="8566150" cy="1620838"/>
          </a:xfrm>
        </p:spPr>
        <p:txBody>
          <a:bodyPr/>
          <a:lstStyle>
            <a:lvl1pPr algn="ctr">
              <a:defRPr/>
            </a:lvl1pPr>
          </a:lstStyle>
          <a:p>
            <a:r>
              <a:rPr lang="en-US" dirty="0"/>
              <a:t>Click to edit Master title style</a:t>
            </a:r>
          </a:p>
        </p:txBody>
      </p:sp>
      <p:sp>
        <p:nvSpPr>
          <p:cNvPr id="3" name="Subtitle 2"/>
          <p:cNvSpPr>
            <a:spLocks noGrp="1"/>
          </p:cNvSpPr>
          <p:nvPr>
            <p:ph type="subTitle" idx="1"/>
          </p:nvPr>
        </p:nvSpPr>
        <p:spPr>
          <a:xfrm>
            <a:off x="1511300" y="3819830"/>
            <a:ext cx="7054850" cy="239840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Tree>
    <p:extLst>
      <p:ext uri="{BB962C8B-B14F-4D97-AF65-F5344CB8AC3E}">
        <p14:creationId xmlns:p14="http://schemas.microsoft.com/office/powerpoint/2010/main" val="1624410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9775" y="1"/>
            <a:ext cx="8604250" cy="1515529"/>
          </a:xfrm>
        </p:spPr>
        <p:txBody>
          <a:bodyPr/>
          <a:lstStyle>
            <a:lvl1pPr>
              <a:defRPr sz="4400" b="1"/>
            </a:lvl1pPr>
          </a:lstStyle>
          <a:p>
            <a:r>
              <a:rPr lang="en-US" dirty="0"/>
              <a:t>Click to edit Master title style</a:t>
            </a:r>
          </a:p>
        </p:txBody>
      </p:sp>
      <p:sp>
        <p:nvSpPr>
          <p:cNvPr id="3" name="Content Placeholder 2"/>
          <p:cNvSpPr>
            <a:spLocks noGrp="1"/>
          </p:cNvSpPr>
          <p:nvPr>
            <p:ph idx="1"/>
          </p:nvPr>
        </p:nvSpPr>
        <p:spPr>
          <a:xfrm>
            <a:off x="741363" y="1669150"/>
            <a:ext cx="8604250" cy="5208588"/>
          </a:xfrm>
        </p:spPr>
        <p:txBody>
          <a:bodyPr/>
          <a:lstStyle>
            <a:lvl1pPr marL="457200" indent="-457200">
              <a:buFont typeface="Arial" panose="020B0604020202020204" pitchFamily="34" charset="0"/>
              <a:buChar char="•"/>
              <a:defRPr/>
            </a:lvl1pPr>
            <a:lvl2pPr marL="800100" indent="-342900">
              <a:buFont typeface="Arial" panose="020B0604020202020204" pitchFamily="34" charset="0"/>
              <a:buChar char="•"/>
              <a:defRPr/>
            </a:lvl2pPr>
            <a:lvl3pPr marL="1257300" indent="-342900">
              <a:buFont typeface="Arial" panose="020B0604020202020204" pitchFamily="34" charset="0"/>
              <a:buChar char="•"/>
              <a:defRPr/>
            </a:lvl3pPr>
            <a:lvl4pPr marL="1657350" indent="-285750">
              <a:buFont typeface="Arial" panose="020B0604020202020204" pitchFamily="34" charset="0"/>
              <a:buChar char="•"/>
              <a:defRPr/>
            </a:lvl4pPr>
            <a:lvl5pPr marL="2171700" indent="-342900">
              <a:buFont typeface="Arial" panose="020B0604020202020204" pitchFamily="34" charset="0"/>
              <a:buChar char="•"/>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21465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971006"/>
            <a:ext cx="8566150" cy="1620838"/>
          </a:xfrm>
        </p:spPr>
        <p:txBody>
          <a:bodyPr/>
          <a:lstStyle>
            <a:lvl1pPr algn="ctr">
              <a:defRPr/>
            </a:lvl1pPr>
          </a:lstStyle>
          <a:p>
            <a:r>
              <a:rPr lang="en-US" dirty="0"/>
              <a:t>Click to edit Master title style</a:t>
            </a:r>
          </a:p>
        </p:txBody>
      </p:sp>
    </p:spTree>
    <p:extLst>
      <p:ext uri="{BB962C8B-B14F-4D97-AF65-F5344CB8AC3E}">
        <p14:creationId xmlns:p14="http://schemas.microsoft.com/office/powerpoint/2010/main" val="3572618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04393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262083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741600" y="0"/>
            <a:ext cx="8604250" cy="1515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dirty="0"/>
              <a:t>Click to edit the title text</a:t>
            </a:r>
          </a:p>
        </p:txBody>
      </p:sp>
      <p:sp>
        <p:nvSpPr>
          <p:cNvPr id="1027" name="Rectangle 2"/>
          <p:cNvSpPr>
            <a:spLocks noGrp="1" noChangeArrowheads="1"/>
          </p:cNvSpPr>
          <p:nvPr>
            <p:ph type="body" idx="1"/>
          </p:nvPr>
        </p:nvSpPr>
        <p:spPr bwMode="auto">
          <a:xfrm>
            <a:off x="741363" y="1670400"/>
            <a:ext cx="8604250" cy="52085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0583" rIns="0" bIns="0" numCol="1" anchor="t" anchorCtr="0" compatLnSpc="1">
            <a:prstTxWarp prst="textNoShape">
              <a:avLst/>
            </a:prstTxWarp>
          </a:bodyPr>
          <a:lstStyle/>
          <a:p>
            <a:pPr lvl="0"/>
            <a:r>
              <a:rPr lang="en-GB" dirty="0"/>
              <a:t>Click to edit the outline text format</a:t>
            </a:r>
          </a:p>
          <a:p>
            <a:pPr lvl="1"/>
            <a:r>
              <a:rPr lang="en-GB" dirty="0"/>
              <a:t>Second Outline </a:t>
            </a:r>
            <a:r>
              <a:rPr lang="en-GB" dirty="0" err="1"/>
              <a:t>evel</a:t>
            </a:r>
            <a:endParaRPr lang="en-GB" dirty="0"/>
          </a:p>
          <a:p>
            <a:pPr lvl="2"/>
            <a:r>
              <a:rPr lang="en-GB" dirty="0"/>
              <a:t>Third Outline Level</a:t>
            </a:r>
          </a:p>
          <a:p>
            <a:pPr lvl="3"/>
            <a:r>
              <a:rPr lang="en-GB" dirty="0"/>
              <a:t>Fourth Outline Level</a:t>
            </a:r>
          </a:p>
          <a:p>
            <a:pPr marL="2171700" marR="0" lvl="4" indent="-342900" algn="l" defTabSz="449263" rtl="0" eaLnBrk="0" fontAlgn="base" latinLnBrk="0" hangingPunct="0">
              <a:lnSpc>
                <a:spcPct val="97000"/>
              </a:lnSpc>
              <a:spcBef>
                <a:spcPct val="0"/>
              </a:spcBef>
              <a:spcAft>
                <a:spcPts val="288"/>
              </a:spcAft>
              <a:buClr>
                <a:srgbClr val="000000"/>
              </a:buClr>
              <a:buSzPct val="100000"/>
              <a:buFont typeface="Arial" panose="020B0604020202020204" pitchFamily="34" charset="0"/>
              <a:buChar char="•"/>
              <a:tabLst/>
              <a:defRPr/>
            </a:pPr>
            <a:r>
              <a:rPr lang="en-US" dirty="0"/>
              <a:t>Fifth level</a:t>
            </a:r>
          </a:p>
          <a:p>
            <a:pPr lvl="4"/>
            <a:endParaRPr lang="en-GB" dirty="0"/>
          </a:p>
          <a:p>
            <a:pPr lvl="4"/>
            <a:endParaRPr lang="en-GB" dirty="0"/>
          </a:p>
        </p:txBody>
      </p:sp>
      <p:sp>
        <p:nvSpPr>
          <p:cNvPr id="2" name="TextBox 1"/>
          <p:cNvSpPr txBox="1"/>
          <p:nvPr userDrawn="1"/>
        </p:nvSpPr>
        <p:spPr>
          <a:xfrm>
            <a:off x="9416895" y="6892230"/>
            <a:ext cx="737365" cy="469039"/>
          </a:xfrm>
          <a:prstGeom prst="rect">
            <a:avLst/>
          </a:prstGeom>
          <a:noFill/>
        </p:spPr>
        <p:txBody>
          <a:bodyPr wrap="square" rtlCol="0">
            <a:spAutoFit/>
          </a:bodyPr>
          <a:lstStyle/>
          <a:p>
            <a:fld id="{3544FE8B-63BB-48A0-A6E1-C60BFE2E62AC}" type="slidenum">
              <a:rPr lang="en-US" smtClean="0">
                <a:solidFill>
                  <a:schemeClr val="tx1"/>
                </a:solidFill>
              </a:rPr>
              <a:t>‹#›</a:t>
            </a:fld>
            <a:endParaRPr lang="en-US" dirty="0">
              <a:solidFill>
                <a:schemeClr val="tx1"/>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6" r:id="rId3"/>
    <p:sldLayoutId id="2147483654" r:id="rId4"/>
    <p:sldLayoutId id="2147483655" r:id="rId5"/>
  </p:sldLayoutIdLst>
  <p:hf hdr="0" ftr="0" dt="0"/>
  <p:txStyles>
    <p:titleStyle>
      <a:lvl1pPr algn="l" defTabSz="449263" rtl="0" eaLnBrk="0" fontAlgn="base" hangingPunct="0">
        <a:lnSpc>
          <a:spcPct val="97000"/>
        </a:lnSpc>
        <a:spcBef>
          <a:spcPct val="0"/>
        </a:spcBef>
        <a:spcAft>
          <a:spcPct val="0"/>
        </a:spcAft>
        <a:buClr>
          <a:srgbClr val="000000"/>
        </a:buClr>
        <a:buSzPct val="100000"/>
        <a:buFont typeface="Times New Roman" pitchFamily="18" charset="0"/>
        <a:defRPr sz="4800" b="1">
          <a:solidFill>
            <a:srgbClr val="C00000"/>
          </a:solidFill>
          <a:latin typeface="+mj-lt"/>
          <a:ea typeface="+mj-ea"/>
          <a:cs typeface="+mj-cs"/>
        </a:defRPr>
      </a:lvl1pPr>
      <a:lvl2pPr algn="l" defTabSz="449263" rtl="0" eaLnBrk="0" fontAlgn="base" hangingPunct="0">
        <a:lnSpc>
          <a:spcPct val="97000"/>
        </a:lnSpc>
        <a:spcBef>
          <a:spcPct val="0"/>
        </a:spcBef>
        <a:spcAft>
          <a:spcPct val="0"/>
        </a:spcAft>
        <a:buClr>
          <a:srgbClr val="000000"/>
        </a:buClr>
        <a:buSzPct val="100000"/>
        <a:buFont typeface="Times New Roman" pitchFamily="18" charset="0"/>
        <a:defRPr sz="4800" b="1">
          <a:solidFill>
            <a:srgbClr val="000080"/>
          </a:solidFill>
          <a:latin typeface="Utopia" pitchFamily="16" charset="0"/>
        </a:defRPr>
      </a:lvl2pPr>
      <a:lvl3pPr algn="l" defTabSz="449263" rtl="0" eaLnBrk="0" fontAlgn="base" hangingPunct="0">
        <a:lnSpc>
          <a:spcPct val="97000"/>
        </a:lnSpc>
        <a:spcBef>
          <a:spcPct val="0"/>
        </a:spcBef>
        <a:spcAft>
          <a:spcPct val="0"/>
        </a:spcAft>
        <a:buClr>
          <a:srgbClr val="000000"/>
        </a:buClr>
        <a:buSzPct val="100000"/>
        <a:buFont typeface="Times New Roman" pitchFamily="18" charset="0"/>
        <a:defRPr sz="4800" b="1">
          <a:solidFill>
            <a:srgbClr val="000080"/>
          </a:solidFill>
          <a:latin typeface="Utopia" pitchFamily="16" charset="0"/>
        </a:defRPr>
      </a:lvl3pPr>
      <a:lvl4pPr algn="l" defTabSz="449263" rtl="0" eaLnBrk="0" fontAlgn="base" hangingPunct="0">
        <a:lnSpc>
          <a:spcPct val="97000"/>
        </a:lnSpc>
        <a:spcBef>
          <a:spcPct val="0"/>
        </a:spcBef>
        <a:spcAft>
          <a:spcPct val="0"/>
        </a:spcAft>
        <a:buClr>
          <a:srgbClr val="000000"/>
        </a:buClr>
        <a:buSzPct val="100000"/>
        <a:buFont typeface="Times New Roman" pitchFamily="18" charset="0"/>
        <a:defRPr sz="4800" b="1">
          <a:solidFill>
            <a:srgbClr val="000080"/>
          </a:solidFill>
          <a:latin typeface="Utopia" pitchFamily="16" charset="0"/>
        </a:defRPr>
      </a:lvl4pPr>
      <a:lvl5pPr algn="l" defTabSz="449263" rtl="0" eaLnBrk="0" fontAlgn="base" hangingPunct="0">
        <a:lnSpc>
          <a:spcPct val="97000"/>
        </a:lnSpc>
        <a:spcBef>
          <a:spcPct val="0"/>
        </a:spcBef>
        <a:spcAft>
          <a:spcPct val="0"/>
        </a:spcAft>
        <a:buClr>
          <a:srgbClr val="000000"/>
        </a:buClr>
        <a:buSzPct val="100000"/>
        <a:buFont typeface="Times New Roman" pitchFamily="18" charset="0"/>
        <a:defRPr sz="4800" b="1">
          <a:solidFill>
            <a:srgbClr val="000080"/>
          </a:solidFill>
          <a:latin typeface="Utopia" pitchFamily="16" charset="0"/>
        </a:defRPr>
      </a:lvl5pPr>
      <a:lvl6pPr marL="2514600" indent="-228600" algn="l" defTabSz="449263" rtl="0" fontAlgn="base" hangingPunct="0">
        <a:lnSpc>
          <a:spcPct val="97000"/>
        </a:lnSpc>
        <a:spcBef>
          <a:spcPct val="0"/>
        </a:spcBef>
        <a:spcAft>
          <a:spcPct val="0"/>
        </a:spcAft>
        <a:buClr>
          <a:srgbClr val="000000"/>
        </a:buClr>
        <a:buSzPct val="100000"/>
        <a:buFont typeface="Times New Roman" pitchFamily="18" charset="0"/>
        <a:defRPr sz="4800" b="1">
          <a:solidFill>
            <a:srgbClr val="000080"/>
          </a:solidFill>
          <a:latin typeface="Utopia" pitchFamily="16" charset="0"/>
        </a:defRPr>
      </a:lvl6pPr>
      <a:lvl7pPr marL="2971800" indent="-228600" algn="l" defTabSz="449263" rtl="0" fontAlgn="base" hangingPunct="0">
        <a:lnSpc>
          <a:spcPct val="97000"/>
        </a:lnSpc>
        <a:spcBef>
          <a:spcPct val="0"/>
        </a:spcBef>
        <a:spcAft>
          <a:spcPct val="0"/>
        </a:spcAft>
        <a:buClr>
          <a:srgbClr val="000000"/>
        </a:buClr>
        <a:buSzPct val="100000"/>
        <a:buFont typeface="Times New Roman" pitchFamily="18" charset="0"/>
        <a:defRPr sz="4800" b="1">
          <a:solidFill>
            <a:srgbClr val="000080"/>
          </a:solidFill>
          <a:latin typeface="Utopia" pitchFamily="16" charset="0"/>
        </a:defRPr>
      </a:lvl7pPr>
      <a:lvl8pPr marL="3429000" indent="-228600" algn="l" defTabSz="449263" rtl="0" fontAlgn="base" hangingPunct="0">
        <a:lnSpc>
          <a:spcPct val="97000"/>
        </a:lnSpc>
        <a:spcBef>
          <a:spcPct val="0"/>
        </a:spcBef>
        <a:spcAft>
          <a:spcPct val="0"/>
        </a:spcAft>
        <a:buClr>
          <a:srgbClr val="000000"/>
        </a:buClr>
        <a:buSzPct val="100000"/>
        <a:buFont typeface="Times New Roman" pitchFamily="18" charset="0"/>
        <a:defRPr sz="4800" b="1">
          <a:solidFill>
            <a:srgbClr val="000080"/>
          </a:solidFill>
          <a:latin typeface="Utopia" pitchFamily="16" charset="0"/>
        </a:defRPr>
      </a:lvl8pPr>
      <a:lvl9pPr marL="3886200" indent="-228600" algn="l" defTabSz="449263" rtl="0" fontAlgn="base" hangingPunct="0">
        <a:lnSpc>
          <a:spcPct val="97000"/>
        </a:lnSpc>
        <a:spcBef>
          <a:spcPct val="0"/>
        </a:spcBef>
        <a:spcAft>
          <a:spcPct val="0"/>
        </a:spcAft>
        <a:buClr>
          <a:srgbClr val="000000"/>
        </a:buClr>
        <a:buSzPct val="100000"/>
        <a:buFont typeface="Times New Roman" pitchFamily="18" charset="0"/>
        <a:defRPr sz="4800" b="1">
          <a:solidFill>
            <a:srgbClr val="000080"/>
          </a:solidFill>
          <a:latin typeface="Utopia" pitchFamily="16" charset="0"/>
        </a:defRPr>
      </a:lvl9pPr>
    </p:titleStyle>
    <p:bodyStyle>
      <a:lvl1pPr marL="457200" indent="-457200" algn="l" defTabSz="449263" rtl="0" eaLnBrk="0" fontAlgn="base" hangingPunct="0">
        <a:lnSpc>
          <a:spcPct val="97000"/>
        </a:lnSpc>
        <a:spcBef>
          <a:spcPts val="725"/>
        </a:spcBef>
        <a:spcAft>
          <a:spcPts val="1150"/>
        </a:spcAft>
        <a:buClr>
          <a:srgbClr val="000000"/>
        </a:buClr>
        <a:buSzPct val="100000"/>
        <a:buFont typeface="Arial" panose="020B0604020202020204" pitchFamily="34" charset="0"/>
        <a:buChar char="•"/>
        <a:defRPr sz="2800">
          <a:solidFill>
            <a:srgbClr val="000000"/>
          </a:solidFill>
          <a:latin typeface="+mn-lt"/>
          <a:ea typeface="+mn-ea"/>
          <a:cs typeface="+mn-cs"/>
        </a:defRPr>
      </a:lvl1pPr>
      <a:lvl2pPr marL="800100" indent="-342900" algn="l" defTabSz="449263" rtl="0" eaLnBrk="0" fontAlgn="base" hangingPunct="0">
        <a:lnSpc>
          <a:spcPct val="97000"/>
        </a:lnSpc>
        <a:spcBef>
          <a:spcPct val="0"/>
        </a:spcBef>
        <a:spcAft>
          <a:spcPts val="1138"/>
        </a:spcAft>
        <a:buClr>
          <a:srgbClr val="000000"/>
        </a:buClr>
        <a:buSzPct val="100000"/>
        <a:buFont typeface="Arial" panose="020B0604020202020204" pitchFamily="34" charset="0"/>
        <a:buChar char="•"/>
        <a:defRPr sz="2400">
          <a:solidFill>
            <a:srgbClr val="000000"/>
          </a:solidFill>
          <a:latin typeface="+mn-lt"/>
        </a:defRPr>
      </a:lvl2pPr>
      <a:lvl3pPr marL="1257300" indent="-342900" algn="l" defTabSz="449263" rtl="0" eaLnBrk="0" fontAlgn="base" hangingPunct="0">
        <a:lnSpc>
          <a:spcPct val="97000"/>
        </a:lnSpc>
        <a:spcBef>
          <a:spcPct val="0"/>
        </a:spcBef>
        <a:spcAft>
          <a:spcPts val="850"/>
        </a:spcAft>
        <a:buClr>
          <a:srgbClr val="000000"/>
        </a:buClr>
        <a:buSzPct val="100000"/>
        <a:buFont typeface="Arial" panose="020B0604020202020204" pitchFamily="34" charset="0"/>
        <a:buChar char="•"/>
        <a:defRPr sz="2000">
          <a:solidFill>
            <a:srgbClr val="000000"/>
          </a:solidFill>
          <a:latin typeface="+mn-lt"/>
        </a:defRPr>
      </a:lvl3pPr>
      <a:lvl4pPr marL="1657350" indent="-285750" algn="l" defTabSz="449263" rtl="0" eaLnBrk="0" fontAlgn="base" hangingPunct="0">
        <a:lnSpc>
          <a:spcPct val="97000"/>
        </a:lnSpc>
        <a:spcBef>
          <a:spcPct val="0"/>
        </a:spcBef>
        <a:spcAft>
          <a:spcPts val="575"/>
        </a:spcAft>
        <a:buClr>
          <a:srgbClr val="000000"/>
        </a:buClr>
        <a:buSzPct val="100000"/>
        <a:buFont typeface="Arial" panose="020B0604020202020204" pitchFamily="34" charset="0"/>
        <a:buChar char="•"/>
        <a:defRPr sz="1600">
          <a:solidFill>
            <a:srgbClr val="000000"/>
          </a:solidFill>
          <a:latin typeface="+mn-lt"/>
        </a:defRPr>
      </a:lvl4pPr>
      <a:lvl5pPr marL="1828800" marR="0" indent="0" algn="l" defTabSz="449263" rtl="0" eaLnBrk="0" fontAlgn="base" latinLnBrk="0" hangingPunct="0">
        <a:lnSpc>
          <a:spcPct val="97000"/>
        </a:lnSpc>
        <a:spcBef>
          <a:spcPct val="0"/>
        </a:spcBef>
        <a:spcAft>
          <a:spcPts val="288"/>
        </a:spcAft>
        <a:buClr>
          <a:srgbClr val="000000"/>
        </a:buClr>
        <a:buSzPct val="100000"/>
        <a:buFont typeface="Arial" panose="020B0604020202020204" pitchFamily="34" charset="0"/>
        <a:buNone/>
        <a:tabLst/>
        <a:defRPr sz="1000">
          <a:solidFill>
            <a:srgbClr val="000000"/>
          </a:solidFill>
          <a:latin typeface="+mn-lt"/>
        </a:defRPr>
      </a:lvl5pPr>
      <a:lvl6pPr marL="2514600" indent="-228600" algn="l" defTabSz="449263" rtl="0" fontAlgn="base" hangingPunct="0">
        <a:lnSpc>
          <a:spcPct val="97000"/>
        </a:lnSpc>
        <a:spcBef>
          <a:spcPct val="0"/>
        </a:spcBef>
        <a:spcAft>
          <a:spcPts val="288"/>
        </a:spcAft>
        <a:buClr>
          <a:srgbClr val="000000"/>
        </a:buClr>
        <a:buSzPct val="100000"/>
        <a:buFont typeface="Times New Roman" pitchFamily="18" charset="0"/>
        <a:defRPr sz="2000">
          <a:solidFill>
            <a:srgbClr val="000000"/>
          </a:solidFill>
          <a:latin typeface="+mn-lt"/>
        </a:defRPr>
      </a:lvl6pPr>
      <a:lvl7pPr marL="2971800" indent="-228600" algn="l" defTabSz="449263" rtl="0" fontAlgn="base" hangingPunct="0">
        <a:lnSpc>
          <a:spcPct val="97000"/>
        </a:lnSpc>
        <a:spcBef>
          <a:spcPct val="0"/>
        </a:spcBef>
        <a:spcAft>
          <a:spcPts val="288"/>
        </a:spcAft>
        <a:buClr>
          <a:srgbClr val="000000"/>
        </a:buClr>
        <a:buSzPct val="100000"/>
        <a:buFont typeface="Times New Roman" pitchFamily="18" charset="0"/>
        <a:defRPr sz="2000">
          <a:solidFill>
            <a:srgbClr val="000000"/>
          </a:solidFill>
          <a:latin typeface="+mn-lt"/>
        </a:defRPr>
      </a:lvl7pPr>
      <a:lvl8pPr marL="3429000" indent="-228600" algn="l" defTabSz="449263" rtl="0" fontAlgn="base" hangingPunct="0">
        <a:lnSpc>
          <a:spcPct val="97000"/>
        </a:lnSpc>
        <a:spcBef>
          <a:spcPct val="0"/>
        </a:spcBef>
        <a:spcAft>
          <a:spcPts val="288"/>
        </a:spcAft>
        <a:buClr>
          <a:srgbClr val="000000"/>
        </a:buClr>
        <a:buSzPct val="100000"/>
        <a:buFont typeface="Times New Roman" pitchFamily="18" charset="0"/>
        <a:defRPr sz="2000">
          <a:solidFill>
            <a:srgbClr val="000000"/>
          </a:solidFill>
          <a:latin typeface="+mn-lt"/>
        </a:defRPr>
      </a:lvl8pPr>
      <a:lvl9pPr marL="3886200" indent="-228600" algn="l" defTabSz="449263" rtl="0" fontAlgn="base" hangingPunct="0">
        <a:lnSpc>
          <a:spcPct val="97000"/>
        </a:lnSpc>
        <a:spcBef>
          <a:spcPct val="0"/>
        </a:spcBef>
        <a:spcAft>
          <a:spcPts val="288"/>
        </a:spcAft>
        <a:buClr>
          <a:srgbClr val="000000"/>
        </a:buClr>
        <a:buSzPct val="100000"/>
        <a:buFont typeface="Times New Roman" pitchFamily="18" charset="0"/>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
          <p:cNvSpPr>
            <a:spLocks noGrp="1" noChangeArrowheads="1"/>
          </p:cNvSpPr>
          <p:nvPr>
            <p:ph type="ctrTitle"/>
          </p:nvPr>
        </p:nvSpPr>
        <p:spPr/>
        <p:txBody>
          <a:bodyPr/>
          <a:lstStyle/>
          <a:p>
            <a:r>
              <a:rPr lang="en-US"/>
              <a:t>Designing Modern </a:t>
            </a:r>
            <a:br>
              <a:rPr lang="en-US"/>
            </a:br>
            <a:r>
              <a:rPr lang="en-US"/>
              <a:t>Web-Scale Applications</a:t>
            </a:r>
            <a:endParaRPr lang="en-US" dirty="0"/>
          </a:p>
        </p:txBody>
      </p:sp>
      <p:sp>
        <p:nvSpPr>
          <p:cNvPr id="2051" name="Rectangle 2"/>
          <p:cNvSpPr>
            <a:spLocks noGrp="1" noChangeArrowheads="1"/>
          </p:cNvSpPr>
          <p:nvPr>
            <p:ph type="subTitle" idx="1"/>
          </p:nvPr>
        </p:nvSpPr>
        <p:spPr/>
        <p:txBody>
          <a:bodyPr/>
          <a:lstStyle/>
          <a:p>
            <a:r>
              <a:rPr lang="en-US" sz="3600"/>
              <a:t>Ashvin Goel</a:t>
            </a:r>
            <a:endParaRPr lang="en-US"/>
          </a:p>
          <a:p>
            <a:r>
              <a:rPr lang="en-US"/>
              <a:t>Electrical and Computer Engineering</a:t>
            </a:r>
            <a:br>
              <a:rPr lang="en-US"/>
            </a:br>
            <a:r>
              <a:rPr lang="en-US"/>
              <a:t>University of Toronto</a:t>
            </a:r>
          </a:p>
          <a:p>
            <a:r>
              <a:rPr lang="en-US"/>
              <a:t>ECE 1724, Winter 2020</a:t>
            </a:r>
            <a:endParaRPr lang="en-US" dirty="0"/>
          </a:p>
        </p:txBody>
      </p:sp>
      <p:sp>
        <p:nvSpPr>
          <p:cNvPr id="2052" name="AutoShape 3"/>
          <p:cNvSpPr>
            <a:spLocks noChangeArrowheads="1"/>
          </p:cNvSpPr>
          <p:nvPr/>
        </p:nvSpPr>
        <p:spPr bwMode="auto">
          <a:xfrm>
            <a:off x="68263" y="7053263"/>
            <a:ext cx="498475" cy="407987"/>
          </a:xfrm>
          <a:prstGeom prst="roundRect">
            <a:avLst>
              <a:gd name="adj" fmla="val 389"/>
            </a:avLst>
          </a:prstGeom>
          <a:solidFill>
            <a:srgbClr val="FFFFFF"/>
          </a:solidFill>
          <a:ln>
            <a:noFill/>
          </a:ln>
          <a:effectLst/>
          <a:extLst>
            <a:ext uri="{91240B29-F687-4F45-9708-019B960494DF}">
              <a14:hiddenLine xmlns:a14="http://schemas.microsoft.com/office/drawing/2010/main" w="18360">
                <a:solidFill>
                  <a:srgbClr val="000000"/>
                </a:solidFill>
                <a:round/>
                <a:headEnd/>
                <a:tailEnd type="triangl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 name="Rectangle 2"/>
          <p:cNvSpPr/>
          <p:nvPr/>
        </p:nvSpPr>
        <p:spPr bwMode="auto">
          <a:xfrm>
            <a:off x="9071250" y="6777015"/>
            <a:ext cx="806505" cy="684235"/>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102000"/>
              </a:lnSpc>
              <a:spcBef>
                <a:spcPct val="0"/>
              </a:spcBef>
              <a:spcAft>
                <a:spcPct val="0"/>
              </a:spcAft>
              <a:buClr>
                <a:srgbClr val="000000"/>
              </a:buClr>
              <a:buSzPct val="100000"/>
              <a:buFont typeface="Times New Roman" pitchFamily="18" charset="0"/>
              <a:buNone/>
              <a:tabLst/>
            </a:pPr>
            <a:endParaRPr kumimoji="0" lang="en-CA" sz="2400" b="0" i="0" u="none" strike="noStrike" cap="none" normalizeH="0" baseline="0">
              <a:ln>
                <a:noFill/>
              </a:ln>
              <a:solidFill>
                <a:schemeClr val="bg1"/>
              </a:solidFill>
              <a:effectLst/>
              <a:latin typeface="Verdana" pitchFamily="34" charset="0"/>
            </a:endParaRPr>
          </a:p>
        </p:txBody>
      </p:sp>
    </p:spTree>
    <p:extLst>
      <p:ext uri="{BB962C8B-B14F-4D97-AF65-F5344CB8AC3E}">
        <p14:creationId xmlns:p14="http://schemas.microsoft.com/office/powerpoint/2010/main" val="266797066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Course Prerequisites</a:t>
            </a:r>
          </a:p>
        </p:txBody>
      </p:sp>
      <p:sp>
        <p:nvSpPr>
          <p:cNvPr id="3" name="Content Placeholder 2"/>
          <p:cNvSpPr>
            <a:spLocks noGrp="1"/>
          </p:cNvSpPr>
          <p:nvPr>
            <p:ph idx="1"/>
          </p:nvPr>
        </p:nvSpPr>
        <p:spPr/>
        <p:txBody>
          <a:bodyPr/>
          <a:lstStyle/>
          <a:p>
            <a:r>
              <a:rPr lang="en-US" dirty="0"/>
              <a:t>Distributed systems</a:t>
            </a:r>
          </a:p>
          <a:p>
            <a:r>
              <a:rPr lang="en-US" dirty="0"/>
              <a:t>Operating systems</a:t>
            </a:r>
          </a:p>
          <a:p>
            <a:r>
              <a:rPr lang="en-US" dirty="0"/>
              <a:t>Preferably taken courses in database systems, networking</a:t>
            </a:r>
          </a:p>
          <a:p>
            <a:r>
              <a:rPr lang="en-US" dirty="0"/>
              <a:t>Developed large software project</a:t>
            </a:r>
          </a:p>
          <a:p>
            <a:pPr lvl="1"/>
            <a:r>
              <a:rPr lang="en-US" dirty="0"/>
              <a:t>Languages like Java, C++</a:t>
            </a:r>
            <a:endParaRPr lang="en-CA" dirty="0"/>
          </a:p>
        </p:txBody>
      </p:sp>
    </p:spTree>
    <p:extLst>
      <p:ext uri="{BB962C8B-B14F-4D97-AF65-F5344CB8AC3E}">
        <p14:creationId xmlns:p14="http://schemas.microsoft.com/office/powerpoint/2010/main" val="40488887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
          <p:cNvSpPr>
            <a:spLocks noGrp="1" noChangeArrowheads="1"/>
          </p:cNvSpPr>
          <p:nvPr>
            <p:ph type="title"/>
          </p:nvPr>
        </p:nvSpPr>
        <p:spPr/>
        <p:txBody>
          <a:bodyPr/>
          <a:lstStyle/>
          <a:p>
            <a:r>
              <a:rPr lang="en-US"/>
              <a:t>Main Topics</a:t>
            </a:r>
          </a:p>
        </p:txBody>
      </p:sp>
      <p:sp>
        <p:nvSpPr>
          <p:cNvPr id="20483" name="Rectangle 2"/>
          <p:cNvSpPr>
            <a:spLocks noGrp="1" noChangeArrowheads="1"/>
          </p:cNvSpPr>
          <p:nvPr>
            <p:ph type="body" idx="1"/>
          </p:nvPr>
        </p:nvSpPr>
        <p:spPr/>
        <p:txBody>
          <a:bodyPr/>
          <a:lstStyle/>
          <a:p>
            <a:r>
              <a:rPr lang="en-US"/>
              <a:t>Consensus and coordination</a:t>
            </a:r>
          </a:p>
          <a:p>
            <a:r>
              <a:rPr lang="en-US"/>
              <a:t>Distributed data stores</a:t>
            </a:r>
          </a:p>
          <a:p>
            <a:r>
              <a:rPr lang="en-US"/>
              <a:t>Data parallel frameworks</a:t>
            </a:r>
          </a:p>
          <a:p>
            <a:r>
              <a:rPr lang="en-US"/>
              <a:t>Scheduling and resource management</a:t>
            </a:r>
          </a:p>
          <a:p>
            <a:r>
              <a:rPr lang="en-US"/>
              <a:t>Stream processing</a:t>
            </a:r>
          </a:p>
          <a:p>
            <a:r>
              <a:rPr lang="en-US"/>
              <a:t>Graph processing and mining</a:t>
            </a:r>
          </a:p>
          <a:p>
            <a:r>
              <a:rPr lang="en-US"/>
              <a:t>Machine learning systems</a:t>
            </a:r>
            <a:endParaRPr lang="en-US" dirty="0"/>
          </a:p>
        </p:txBody>
      </p:sp>
    </p:spTree>
    <p:extLst>
      <p:ext uri="{BB962C8B-B14F-4D97-AF65-F5344CB8AC3E}">
        <p14:creationId xmlns:p14="http://schemas.microsoft.com/office/powerpoint/2010/main" val="124889802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Class Format</a:t>
            </a:r>
            <a:endParaRPr lang="en-CA" dirty="0"/>
          </a:p>
        </p:txBody>
      </p:sp>
    </p:spTree>
    <p:extLst>
      <p:ext uri="{BB962C8B-B14F-4D97-AF65-F5344CB8AC3E}">
        <p14:creationId xmlns:p14="http://schemas.microsoft.com/office/powerpoint/2010/main" val="414780607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title"/>
          </p:nvPr>
        </p:nvSpPr>
        <p:spPr/>
        <p:txBody>
          <a:bodyPr/>
          <a:lstStyle/>
          <a:p>
            <a:r>
              <a:rPr lang="en-US"/>
              <a:t>Overview</a:t>
            </a:r>
          </a:p>
        </p:txBody>
      </p:sp>
      <p:sp>
        <p:nvSpPr>
          <p:cNvPr id="4099" name="Rectangle 2"/>
          <p:cNvSpPr>
            <a:spLocks noGrp="1" noChangeArrowheads="1"/>
          </p:cNvSpPr>
          <p:nvPr>
            <p:ph type="body" idx="1"/>
          </p:nvPr>
        </p:nvSpPr>
        <p:spPr/>
        <p:txBody>
          <a:bodyPr/>
          <a:lstStyle/>
          <a:p>
            <a:r>
              <a:rPr lang="en-US" dirty="0"/>
              <a:t>Class website available from my home page</a:t>
            </a:r>
          </a:p>
          <a:p>
            <a:pPr lvl="1"/>
            <a:r>
              <a:rPr lang="en-US" dirty="0"/>
              <a:t>http://www.eecg.toronto.edu/~ashvin</a:t>
            </a:r>
          </a:p>
          <a:p>
            <a:r>
              <a:rPr lang="en-US" dirty="0"/>
              <a:t>Sign up for class by joining Piazza</a:t>
            </a:r>
          </a:p>
          <a:p>
            <a:pPr lvl="1"/>
            <a:r>
              <a:rPr lang="en-US" dirty="0"/>
              <a:t>Please send all messages there (instead of emailing me)</a:t>
            </a:r>
          </a:p>
          <a:p>
            <a:pPr lvl="1"/>
            <a:r>
              <a:rPr lang="en-US" dirty="0"/>
              <a:t>You can send private messages to me as well</a:t>
            </a:r>
          </a:p>
          <a:p>
            <a:r>
              <a:rPr lang="en-US" dirty="0"/>
              <a:t>Seminar style course</a:t>
            </a:r>
          </a:p>
          <a:p>
            <a:pPr lvl="1"/>
            <a:r>
              <a:rPr lang="en-US" dirty="0"/>
              <a:t>Reading before class, presentation, discussion</a:t>
            </a:r>
          </a:p>
          <a:p>
            <a:r>
              <a:rPr lang="en-US" dirty="0"/>
              <a:t>No assignments</a:t>
            </a:r>
          </a:p>
          <a:p>
            <a:r>
              <a:rPr lang="en-US" dirty="0"/>
              <a:t>Project, presentation</a:t>
            </a:r>
          </a:p>
          <a:p>
            <a:r>
              <a:rPr lang="en-US" dirty="0"/>
              <a:t>No quizzes or final exams</a:t>
            </a:r>
          </a:p>
        </p:txBody>
      </p:sp>
    </p:spTree>
    <p:extLst>
      <p:ext uri="{BB962C8B-B14F-4D97-AF65-F5344CB8AC3E}">
        <p14:creationId xmlns:p14="http://schemas.microsoft.com/office/powerpoint/2010/main" val="218061331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
          <p:cNvSpPr>
            <a:spLocks noGrp="1" noChangeArrowheads="1"/>
          </p:cNvSpPr>
          <p:nvPr>
            <p:ph type="title"/>
          </p:nvPr>
        </p:nvSpPr>
        <p:spPr/>
        <p:txBody>
          <a:bodyPr/>
          <a:lstStyle/>
          <a:p>
            <a:r>
              <a:rPr lang="en-US"/>
              <a:t>Reading and Discussion</a:t>
            </a:r>
          </a:p>
        </p:txBody>
      </p:sp>
      <p:sp>
        <p:nvSpPr>
          <p:cNvPr id="25603" name="Rectangle 2"/>
          <p:cNvSpPr>
            <a:spLocks noGrp="1" noChangeArrowheads="1"/>
          </p:cNvSpPr>
          <p:nvPr>
            <p:ph type="body" idx="1"/>
          </p:nvPr>
        </p:nvSpPr>
        <p:spPr/>
        <p:txBody>
          <a:bodyPr/>
          <a:lstStyle/>
          <a:p>
            <a:r>
              <a:rPr lang="en-US" dirty="0"/>
              <a:t>Advanced</a:t>
            </a:r>
          </a:p>
          <a:p>
            <a:r>
              <a:rPr lang="en-US" dirty="0"/>
              <a:t>Background in distributed systems, databases, OS, networking</a:t>
            </a:r>
          </a:p>
          <a:p>
            <a:r>
              <a:rPr lang="en-US" dirty="0"/>
              <a:t>At least 2 papers per week</a:t>
            </a:r>
          </a:p>
          <a:p>
            <a:pPr lvl="1"/>
            <a:r>
              <a:rPr lang="en-US" dirty="0"/>
              <a:t>Unless marked optional, all papers are required reading</a:t>
            </a:r>
          </a:p>
          <a:p>
            <a:r>
              <a:rPr lang="en-US" dirty="0"/>
              <a:t>Will take about 4-6 hours per week</a:t>
            </a:r>
          </a:p>
          <a:p>
            <a:r>
              <a:rPr lang="en-US" dirty="0"/>
              <a:t>Allows discussion in class</a:t>
            </a:r>
          </a:p>
          <a:p>
            <a:r>
              <a:rPr lang="en-US" dirty="0"/>
              <a:t>It will show if you don't do the reading …</a:t>
            </a:r>
          </a:p>
        </p:txBody>
      </p:sp>
    </p:spTree>
    <p:extLst>
      <p:ext uri="{BB962C8B-B14F-4D97-AF65-F5344CB8AC3E}">
        <p14:creationId xmlns:p14="http://schemas.microsoft.com/office/powerpoint/2010/main" val="188867766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p:cNvSpPr>
            <a:spLocks noGrp="1" noChangeArrowheads="1"/>
          </p:cNvSpPr>
          <p:nvPr>
            <p:ph type="title"/>
          </p:nvPr>
        </p:nvSpPr>
        <p:spPr/>
        <p:txBody>
          <a:bodyPr/>
          <a:lstStyle/>
          <a:p>
            <a:r>
              <a:rPr lang="en-US" dirty="0"/>
              <a:t>Choosing Papers For Presentation</a:t>
            </a:r>
          </a:p>
        </p:txBody>
      </p:sp>
      <p:sp>
        <p:nvSpPr>
          <p:cNvPr id="27651" name="Rectangle 2"/>
          <p:cNvSpPr>
            <a:spLocks noGrp="1" noChangeArrowheads="1"/>
          </p:cNvSpPr>
          <p:nvPr>
            <p:ph type="body" idx="1"/>
          </p:nvPr>
        </p:nvSpPr>
        <p:spPr/>
        <p:txBody>
          <a:bodyPr/>
          <a:lstStyle/>
          <a:p>
            <a:r>
              <a:rPr lang="en-US" dirty="0"/>
              <a:t>Each student will present 1 or 2 papers in class</a:t>
            </a:r>
          </a:p>
          <a:p>
            <a:r>
              <a:rPr lang="en-US" dirty="0"/>
              <a:t>Pick 2 required reading papers from website:</a:t>
            </a:r>
          </a:p>
          <a:p>
            <a:pPr lvl="1"/>
            <a:r>
              <a:rPr lang="en-US" dirty="0"/>
              <a:t>Check Piazza to make sure that your choice is not taken</a:t>
            </a:r>
          </a:p>
          <a:p>
            <a:pPr lvl="1"/>
            <a:r>
              <a:rPr lang="en-US" dirty="0"/>
              <a:t>Send a Piazza message with your two </a:t>
            </a:r>
            <a:r>
              <a:rPr lang="en-US" dirty="0" err="1"/>
              <a:t>papper</a:t>
            </a:r>
            <a:r>
              <a:rPr lang="en-US" dirty="0"/>
              <a:t> choices</a:t>
            </a:r>
          </a:p>
          <a:p>
            <a:pPr lvl="1"/>
            <a:r>
              <a:rPr lang="en-US" dirty="0"/>
              <a:t>I will assign the paper to you by updating the website</a:t>
            </a:r>
          </a:p>
          <a:p>
            <a:r>
              <a:rPr lang="en-US" dirty="0"/>
              <a:t>If all papers have been taken:</a:t>
            </a:r>
          </a:p>
          <a:p>
            <a:pPr lvl="1"/>
            <a:r>
              <a:rPr lang="en-US" dirty="0"/>
              <a:t>Send a Piazza message letting me know, don’t stress!</a:t>
            </a:r>
          </a:p>
          <a:p>
            <a:r>
              <a:rPr lang="en-US" dirty="0"/>
              <a:t>Please send a Piazza message if you have been assigned a paper and then you plan to drop the course …</a:t>
            </a:r>
          </a:p>
        </p:txBody>
      </p:sp>
    </p:spTree>
    <p:extLst>
      <p:ext uri="{BB962C8B-B14F-4D97-AF65-F5344CB8AC3E}">
        <p14:creationId xmlns:p14="http://schemas.microsoft.com/office/powerpoint/2010/main" val="134792544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Making Your Presentation</a:t>
            </a:r>
          </a:p>
        </p:txBody>
      </p:sp>
      <p:sp>
        <p:nvSpPr>
          <p:cNvPr id="3" name="Content Placeholder 2"/>
          <p:cNvSpPr>
            <a:spLocks noGrp="1"/>
          </p:cNvSpPr>
          <p:nvPr>
            <p:ph idx="1"/>
          </p:nvPr>
        </p:nvSpPr>
        <p:spPr/>
        <p:txBody>
          <a:bodyPr/>
          <a:lstStyle/>
          <a:p>
            <a:r>
              <a:rPr lang="en-US" dirty="0"/>
              <a:t>You can reuse any available slides</a:t>
            </a:r>
          </a:p>
          <a:p>
            <a:r>
              <a:rPr lang="en-US" dirty="0"/>
              <a:t>Things to think about for your presentation</a:t>
            </a:r>
          </a:p>
          <a:p>
            <a:pPr lvl="1"/>
            <a:r>
              <a:rPr lang="en-US" dirty="0"/>
              <a:t>What problem does the paper solve?</a:t>
            </a:r>
          </a:p>
          <a:p>
            <a:pPr lvl="2"/>
            <a:r>
              <a:rPr lang="en-US" dirty="0"/>
              <a:t>Are these real/current problems? Why haven’t they been solved?</a:t>
            </a:r>
          </a:p>
          <a:p>
            <a:pPr lvl="1"/>
            <a:r>
              <a:rPr lang="en-US" dirty="0"/>
              <a:t>What are the main challenges in solving the problem?</a:t>
            </a:r>
          </a:p>
          <a:p>
            <a:pPr lvl="1"/>
            <a:r>
              <a:rPr lang="en-US" dirty="0"/>
              <a:t>How do the authors address these challenges?</a:t>
            </a:r>
          </a:p>
          <a:p>
            <a:pPr lvl="1"/>
            <a:r>
              <a:rPr lang="en-US" dirty="0"/>
              <a:t>What are the main contributions of the paper?</a:t>
            </a:r>
          </a:p>
          <a:p>
            <a:pPr lvl="1"/>
            <a:r>
              <a:rPr lang="en-US" dirty="0"/>
              <a:t>How do the authors show they have solved the problem?</a:t>
            </a:r>
          </a:p>
          <a:p>
            <a:pPr lvl="1"/>
            <a:r>
              <a:rPr lang="en-US" dirty="0"/>
              <a:t>What improvements are possible?</a:t>
            </a:r>
          </a:p>
          <a:p>
            <a:endParaRPr lang="en-US" dirty="0"/>
          </a:p>
          <a:p>
            <a:pPr lvl="1"/>
            <a:endParaRPr lang="en-US" dirty="0"/>
          </a:p>
        </p:txBody>
      </p:sp>
    </p:spTree>
    <p:extLst>
      <p:ext uri="{BB962C8B-B14F-4D97-AF65-F5344CB8AC3E}">
        <p14:creationId xmlns:p14="http://schemas.microsoft.com/office/powerpoint/2010/main" val="29454003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1"/>
          <p:cNvSpPr>
            <a:spLocks noGrp="1" noChangeArrowheads="1"/>
          </p:cNvSpPr>
          <p:nvPr>
            <p:ph type="title"/>
          </p:nvPr>
        </p:nvSpPr>
        <p:spPr/>
        <p:txBody>
          <a:bodyPr/>
          <a:lstStyle/>
          <a:p>
            <a:r>
              <a:rPr lang="en-US" dirty="0"/>
              <a:t>Discussion Questions</a:t>
            </a:r>
          </a:p>
        </p:txBody>
      </p:sp>
      <p:sp>
        <p:nvSpPr>
          <p:cNvPr id="26627" name="Rectangle 2"/>
          <p:cNvSpPr>
            <a:spLocks noGrp="1" noChangeArrowheads="1"/>
          </p:cNvSpPr>
          <p:nvPr>
            <p:ph type="body" idx="1"/>
          </p:nvPr>
        </p:nvSpPr>
        <p:spPr/>
        <p:txBody>
          <a:bodyPr/>
          <a:lstStyle/>
          <a:p>
            <a:r>
              <a:rPr lang="en-US"/>
              <a:t>For discussion, you must prepare five questions</a:t>
            </a:r>
          </a:p>
          <a:p>
            <a:pPr lvl="1"/>
            <a:r>
              <a:rPr lang="en-US"/>
              <a:t>One slide for each question</a:t>
            </a:r>
          </a:p>
          <a:p>
            <a:pPr lvl="1"/>
            <a:r>
              <a:rPr lang="en-US"/>
              <a:t>Then one slide for each of  your answers</a:t>
            </a:r>
          </a:p>
          <a:p>
            <a:pPr lvl="1"/>
            <a:r>
              <a:rPr lang="en-US"/>
              <a:t>That is a total of 10 slides at the end of the presentation</a:t>
            </a:r>
          </a:p>
          <a:p>
            <a:pPr lvl="1"/>
            <a:r>
              <a:rPr lang="en-US"/>
              <a:t>The order is Q1, A1, Q2, A2,…,Q5, A5</a:t>
            </a:r>
          </a:p>
          <a:p>
            <a:r>
              <a:rPr lang="en-US"/>
              <a:t>Detailed instructions on website</a:t>
            </a:r>
          </a:p>
          <a:p>
            <a:r>
              <a:rPr lang="en-US"/>
              <a:t>Please follow carefully</a:t>
            </a:r>
          </a:p>
          <a:p>
            <a:pPr lvl="1"/>
            <a:r>
              <a:rPr lang="en-US"/>
              <a:t>E.g., make sure you number slides!</a:t>
            </a:r>
          </a:p>
          <a:p>
            <a:pPr lvl="1"/>
            <a:r>
              <a:rPr lang="en-US"/>
              <a:t>Fonts should be reasonably large (&gt;24)</a:t>
            </a:r>
          </a:p>
          <a:p>
            <a:pPr lvl="1"/>
            <a:r>
              <a:rPr lang="en-US"/>
              <a:t>Follow this style</a:t>
            </a:r>
          </a:p>
        </p:txBody>
      </p:sp>
    </p:spTree>
    <p:extLst>
      <p:ext uri="{BB962C8B-B14F-4D97-AF65-F5344CB8AC3E}">
        <p14:creationId xmlns:p14="http://schemas.microsoft.com/office/powerpoint/2010/main" val="238304033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
          <p:cNvSpPr>
            <a:spLocks noGrp="1" noChangeArrowheads="1"/>
          </p:cNvSpPr>
          <p:nvPr>
            <p:ph type="title"/>
          </p:nvPr>
        </p:nvSpPr>
        <p:spPr/>
        <p:txBody>
          <a:bodyPr/>
          <a:lstStyle/>
          <a:p>
            <a:r>
              <a:rPr lang="en-US"/>
              <a:t>Assignments</a:t>
            </a:r>
          </a:p>
        </p:txBody>
      </p:sp>
      <p:sp>
        <p:nvSpPr>
          <p:cNvPr id="28675" name="Rectangle 2"/>
          <p:cNvSpPr>
            <a:spLocks noGrp="1" noChangeArrowheads="1"/>
          </p:cNvSpPr>
          <p:nvPr>
            <p:ph type="body" idx="1"/>
          </p:nvPr>
        </p:nvSpPr>
        <p:spPr/>
        <p:txBody>
          <a:bodyPr/>
          <a:lstStyle/>
          <a:p>
            <a:r>
              <a:rPr lang="en-US"/>
              <a:t>There will be no assignments in this course</a:t>
            </a:r>
          </a:p>
        </p:txBody>
      </p:sp>
    </p:spTree>
    <p:extLst>
      <p:ext uri="{BB962C8B-B14F-4D97-AF65-F5344CB8AC3E}">
        <p14:creationId xmlns:p14="http://schemas.microsoft.com/office/powerpoint/2010/main" val="196783339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
          <p:cNvSpPr>
            <a:spLocks noGrp="1" noChangeArrowheads="1"/>
          </p:cNvSpPr>
          <p:nvPr>
            <p:ph type="title"/>
          </p:nvPr>
        </p:nvSpPr>
        <p:spPr/>
        <p:txBody>
          <a:bodyPr/>
          <a:lstStyle/>
          <a:p>
            <a:r>
              <a:rPr lang="en-US"/>
              <a:t>Project</a:t>
            </a:r>
          </a:p>
        </p:txBody>
      </p:sp>
      <p:sp>
        <p:nvSpPr>
          <p:cNvPr id="29699" name="Rectangle 2"/>
          <p:cNvSpPr>
            <a:spLocks noGrp="1" noChangeArrowheads="1"/>
          </p:cNvSpPr>
          <p:nvPr>
            <p:ph type="body" idx="1"/>
          </p:nvPr>
        </p:nvSpPr>
        <p:spPr/>
        <p:txBody>
          <a:bodyPr/>
          <a:lstStyle/>
          <a:p>
            <a:r>
              <a:rPr lang="en-US"/>
              <a:t>Choose </a:t>
            </a:r>
            <a:r>
              <a:rPr lang="en-US" dirty="0"/>
              <a:t>a project based on topics covered</a:t>
            </a:r>
          </a:p>
          <a:p>
            <a:r>
              <a:rPr lang="en-US" dirty="0"/>
              <a:t>Sample topics will be posted on website</a:t>
            </a:r>
          </a:p>
          <a:p>
            <a:r>
              <a:rPr lang="en-US" dirty="0"/>
              <a:t>Options</a:t>
            </a:r>
          </a:p>
          <a:p>
            <a:pPr lvl="1"/>
            <a:r>
              <a:rPr lang="en-US" dirty="0"/>
              <a:t>Implement and evaluate a system</a:t>
            </a:r>
          </a:p>
          <a:p>
            <a:pPr lvl="1"/>
            <a:r>
              <a:rPr lang="en-US" dirty="0"/>
              <a:t>Evaluate existing system</a:t>
            </a:r>
          </a:p>
          <a:p>
            <a:pPr lvl="1"/>
            <a:r>
              <a:rPr lang="en-US" dirty="0"/>
              <a:t>Write a research paper</a:t>
            </a:r>
          </a:p>
          <a:p>
            <a:r>
              <a:rPr lang="en-US" dirty="0"/>
              <a:t>Write up your work</a:t>
            </a:r>
          </a:p>
          <a:p>
            <a:pPr lvl="1"/>
            <a:r>
              <a:rPr lang="en-US" dirty="0"/>
              <a:t>8-10 pages</a:t>
            </a:r>
          </a:p>
          <a:p>
            <a:r>
              <a:rPr lang="en-US" dirty="0"/>
              <a:t>Present your work</a:t>
            </a:r>
          </a:p>
        </p:txBody>
      </p:sp>
    </p:spTree>
    <p:extLst>
      <p:ext uri="{BB962C8B-B14F-4D97-AF65-F5344CB8AC3E}">
        <p14:creationId xmlns:p14="http://schemas.microsoft.com/office/powerpoint/2010/main" val="57509652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
          <p:cNvSpPr>
            <a:spLocks noGrp="1" noChangeArrowheads="1"/>
          </p:cNvSpPr>
          <p:nvPr>
            <p:ph type="title"/>
          </p:nvPr>
        </p:nvSpPr>
        <p:spPr/>
        <p:txBody>
          <a:bodyPr/>
          <a:lstStyle/>
          <a:p>
            <a:r>
              <a:rPr lang="en-US"/>
              <a:t>Topics</a:t>
            </a:r>
          </a:p>
        </p:txBody>
      </p:sp>
      <p:sp>
        <p:nvSpPr>
          <p:cNvPr id="3075" name="Rectangle 2"/>
          <p:cNvSpPr>
            <a:spLocks noGrp="1" noChangeArrowheads="1"/>
          </p:cNvSpPr>
          <p:nvPr>
            <p:ph type="body" idx="1"/>
          </p:nvPr>
        </p:nvSpPr>
        <p:spPr/>
        <p:txBody>
          <a:bodyPr/>
          <a:lstStyle/>
          <a:p>
            <a:r>
              <a:rPr lang="en-US" dirty="0"/>
              <a:t>Overview of the course</a:t>
            </a:r>
          </a:p>
          <a:p>
            <a:r>
              <a:rPr lang="en-US" dirty="0"/>
              <a:t>Class format</a:t>
            </a:r>
          </a:p>
          <a:p>
            <a:r>
              <a:rPr lang="en-US" dirty="0"/>
              <a:t>Introduction to the course</a:t>
            </a:r>
          </a:p>
        </p:txBody>
      </p:sp>
    </p:spTree>
    <p:extLst>
      <p:ext uri="{BB962C8B-B14F-4D97-AF65-F5344CB8AC3E}">
        <p14:creationId xmlns:p14="http://schemas.microsoft.com/office/powerpoint/2010/main" val="397028555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
          <p:cNvSpPr>
            <a:spLocks noGrp="1" noChangeArrowheads="1"/>
          </p:cNvSpPr>
          <p:nvPr>
            <p:ph type="title"/>
          </p:nvPr>
        </p:nvSpPr>
        <p:spPr>
          <a:xfrm>
            <a:off x="739775" y="1"/>
            <a:ext cx="8604250" cy="1515529"/>
          </a:xfrm>
        </p:spPr>
        <p:txBody>
          <a:bodyPr/>
          <a:lstStyle/>
          <a:p>
            <a:r>
              <a:rPr lang="en-US"/>
              <a:t>Grading Policy</a:t>
            </a:r>
          </a:p>
        </p:txBody>
      </p:sp>
      <p:sp>
        <p:nvSpPr>
          <p:cNvPr id="30723" name="Rectangle 2"/>
          <p:cNvSpPr>
            <a:spLocks noGrp="1" noChangeArrowheads="1"/>
          </p:cNvSpPr>
          <p:nvPr>
            <p:ph idx="1"/>
          </p:nvPr>
        </p:nvSpPr>
        <p:spPr>
          <a:xfrm>
            <a:off x="741363" y="1669150"/>
            <a:ext cx="8604250" cy="5208588"/>
          </a:xfrm>
        </p:spPr>
        <p:txBody>
          <a:bodyPr/>
          <a:lstStyle/>
          <a:p>
            <a:r>
              <a:rPr lang="en-US" dirty="0"/>
              <a:t>Class presentation: 30%</a:t>
            </a:r>
          </a:p>
          <a:p>
            <a:pPr lvl="1"/>
            <a:r>
              <a:rPr lang="en-US" dirty="0"/>
              <a:t>Feedback during presentation, mark at end of term</a:t>
            </a:r>
          </a:p>
          <a:p>
            <a:r>
              <a:rPr lang="en-US" dirty="0"/>
              <a:t>Class project: 50%</a:t>
            </a:r>
          </a:p>
          <a:p>
            <a:pPr lvl="1"/>
            <a:r>
              <a:rPr lang="en-US" dirty="0"/>
              <a:t>Description: 5%</a:t>
            </a:r>
          </a:p>
          <a:p>
            <a:pPr lvl="1"/>
            <a:r>
              <a:rPr lang="en-US" dirty="0"/>
              <a:t>Mid-term report: 10%</a:t>
            </a:r>
          </a:p>
          <a:p>
            <a:pPr lvl="1"/>
            <a:r>
              <a:rPr lang="en-US" dirty="0"/>
              <a:t>Final report: 35%</a:t>
            </a:r>
          </a:p>
          <a:p>
            <a:pPr lvl="1"/>
            <a:r>
              <a:rPr lang="en-US" dirty="0"/>
              <a:t>Feedback and mark in each report</a:t>
            </a:r>
          </a:p>
          <a:p>
            <a:r>
              <a:rPr lang="en-US" dirty="0"/>
              <a:t>Class participation: 20%</a:t>
            </a:r>
          </a:p>
          <a:p>
            <a:pPr lvl="1"/>
            <a:r>
              <a:rPr lang="en-US" dirty="0"/>
              <a:t>No direct feedback, mark at end of term</a:t>
            </a:r>
          </a:p>
        </p:txBody>
      </p:sp>
    </p:spTree>
    <p:extLst>
      <p:ext uri="{BB962C8B-B14F-4D97-AF65-F5344CB8AC3E}">
        <p14:creationId xmlns:p14="http://schemas.microsoft.com/office/powerpoint/2010/main" val="176003266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My Research Background</a:t>
            </a:r>
          </a:p>
        </p:txBody>
      </p:sp>
      <p:sp>
        <p:nvSpPr>
          <p:cNvPr id="3" name="Content Placeholder 2"/>
          <p:cNvSpPr>
            <a:spLocks noGrp="1"/>
          </p:cNvSpPr>
          <p:nvPr>
            <p:ph idx="1"/>
          </p:nvPr>
        </p:nvSpPr>
        <p:spPr/>
        <p:txBody>
          <a:bodyPr/>
          <a:lstStyle/>
          <a:p>
            <a:r>
              <a:rPr lang="en-CA" dirty="0"/>
              <a:t>Systems software</a:t>
            </a:r>
          </a:p>
          <a:p>
            <a:pPr lvl="1"/>
            <a:r>
              <a:rPr lang="en-CA" dirty="0"/>
              <a:t>Operating systems</a:t>
            </a:r>
          </a:p>
          <a:p>
            <a:pPr lvl="1"/>
            <a:r>
              <a:rPr lang="en-CA" dirty="0"/>
              <a:t>Storage systems</a:t>
            </a:r>
          </a:p>
          <a:p>
            <a:pPr lvl="1"/>
            <a:r>
              <a:rPr lang="en-CA" dirty="0"/>
              <a:t>Dependable systems</a:t>
            </a:r>
          </a:p>
          <a:p>
            <a:pPr lvl="1"/>
            <a:r>
              <a:rPr lang="en-CA" dirty="0"/>
              <a:t>Distributed systems</a:t>
            </a:r>
          </a:p>
          <a:p>
            <a:r>
              <a:rPr lang="en-CA" dirty="0"/>
              <a:t>Recent focus</a:t>
            </a:r>
          </a:p>
          <a:p>
            <a:pPr lvl="1"/>
            <a:r>
              <a:rPr lang="en-CA" dirty="0"/>
              <a:t>Distributed storage systems</a:t>
            </a:r>
          </a:p>
          <a:p>
            <a:pPr lvl="1"/>
            <a:r>
              <a:rPr lang="en-CA" dirty="0"/>
              <a:t>Big data analytics</a:t>
            </a:r>
          </a:p>
          <a:p>
            <a:pPr lvl="1"/>
            <a:r>
              <a:rPr lang="en-CA" dirty="0"/>
              <a:t>Course reflects this focus</a:t>
            </a:r>
          </a:p>
          <a:p>
            <a:pPr lvl="1"/>
            <a:endParaRPr lang="en-CA" dirty="0"/>
          </a:p>
        </p:txBody>
      </p:sp>
    </p:spTree>
    <p:extLst>
      <p:ext uri="{BB962C8B-B14F-4D97-AF65-F5344CB8AC3E}">
        <p14:creationId xmlns:p14="http://schemas.microsoft.com/office/powerpoint/2010/main" val="2750524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Web-Scale Apps?</a:t>
            </a:r>
            <a:endParaRPr lang="en-CA" dirty="0"/>
          </a:p>
        </p:txBody>
      </p:sp>
      <p:sp>
        <p:nvSpPr>
          <p:cNvPr id="3" name="Content Placeholder 2"/>
          <p:cNvSpPr>
            <a:spLocks noGrp="1"/>
          </p:cNvSpPr>
          <p:nvPr>
            <p:ph idx="1"/>
          </p:nvPr>
        </p:nvSpPr>
        <p:spPr/>
        <p:txBody>
          <a:bodyPr/>
          <a:lstStyle/>
          <a:p>
            <a:r>
              <a:rPr lang="en-US" dirty="0"/>
              <a:t>Applications that are </a:t>
            </a:r>
            <a:br>
              <a:rPr lang="en-US" dirty="0"/>
            </a:br>
            <a:r>
              <a:rPr lang="en-US" dirty="0"/>
              <a:t>hosted in massive-scale </a:t>
            </a:r>
            <a:br>
              <a:rPr lang="en-US" dirty="0"/>
            </a:br>
            <a:r>
              <a:rPr lang="en-US" dirty="0"/>
              <a:t>computing infrastructures </a:t>
            </a:r>
            <a:br>
              <a:rPr lang="en-US" dirty="0"/>
            </a:br>
            <a:r>
              <a:rPr lang="en-US" dirty="0"/>
              <a:t>such as data centers</a:t>
            </a:r>
          </a:p>
          <a:p>
            <a:r>
              <a:rPr lang="en-US" dirty="0"/>
              <a:t>Used by millions of </a:t>
            </a:r>
            <a:br>
              <a:rPr lang="en-US" dirty="0"/>
            </a:br>
            <a:r>
              <a:rPr lang="en-US" dirty="0"/>
              <a:t>geographically distributed </a:t>
            </a:r>
            <a:br>
              <a:rPr lang="en-US" dirty="0"/>
            </a:br>
            <a:r>
              <a:rPr lang="en-US" dirty="0"/>
              <a:t>users</a:t>
            </a:r>
          </a:p>
          <a:p>
            <a:pPr lvl="1"/>
            <a:r>
              <a:rPr lang="en-US" dirty="0"/>
              <a:t>Via web browsers, </a:t>
            </a:r>
            <a:br>
              <a:rPr lang="en-US" dirty="0"/>
            </a:br>
            <a:r>
              <a:rPr lang="en-US" dirty="0"/>
              <a:t>mobile clients, etc.</a:t>
            </a:r>
          </a:p>
          <a:p>
            <a:r>
              <a:rPr lang="en-US" dirty="0"/>
              <a:t>Produce, store, consume massive amounts of data</a:t>
            </a:r>
          </a:p>
          <a:p>
            <a:pPr lvl="1"/>
            <a:r>
              <a:rPr lang="en-US" dirty="0"/>
              <a:t>Scale is hard to comprehend</a:t>
            </a:r>
          </a:p>
          <a:p>
            <a:endParaRPr lang="en-US" dirty="0"/>
          </a:p>
          <a:p>
            <a:endParaRPr lang="en-CA" dirty="0"/>
          </a:p>
        </p:txBody>
      </p:sp>
      <p:pic>
        <p:nvPicPr>
          <p:cNvPr id="4" name="Picture 3">
            <a:extLst>
              <a:ext uri="{FF2B5EF4-FFF2-40B4-BE49-F238E27FC236}">
                <a16:creationId xmlns:a16="http://schemas.microsoft.com/office/drawing/2014/main" id="{777444F1-E904-4FB0-AD8B-902022EFA0DB}"/>
              </a:ext>
            </a:extLst>
          </p:cNvPr>
          <p:cNvPicPr>
            <a:picLocks noChangeAspect="1"/>
          </p:cNvPicPr>
          <p:nvPr/>
        </p:nvPicPr>
        <p:blipFill rotWithShape="1">
          <a:blip r:embed="rId2"/>
          <a:srcRect t="17629" b="23260"/>
          <a:stretch/>
        </p:blipFill>
        <p:spPr>
          <a:xfrm>
            <a:off x="5580997" y="1670598"/>
            <a:ext cx="4158750" cy="4199465"/>
          </a:xfrm>
          <a:prstGeom prst="rect">
            <a:avLst/>
          </a:prstGeom>
        </p:spPr>
      </p:pic>
    </p:spTree>
    <p:extLst>
      <p:ext uri="{BB962C8B-B14F-4D97-AF65-F5344CB8AC3E}">
        <p14:creationId xmlns:p14="http://schemas.microsoft.com/office/powerpoint/2010/main" val="355961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Focus of Course</a:t>
            </a:r>
            <a:endParaRPr lang="en-CA" dirty="0"/>
          </a:p>
        </p:txBody>
      </p:sp>
      <p:sp>
        <p:nvSpPr>
          <p:cNvPr id="3" name="Content Placeholder 2"/>
          <p:cNvSpPr>
            <a:spLocks noGrp="1"/>
          </p:cNvSpPr>
          <p:nvPr>
            <p:ph idx="1"/>
          </p:nvPr>
        </p:nvSpPr>
        <p:spPr/>
        <p:txBody>
          <a:bodyPr/>
          <a:lstStyle/>
          <a:p>
            <a:r>
              <a:rPr lang="en-US" dirty="0"/>
              <a:t>Web-scale applications are large scale systems</a:t>
            </a:r>
          </a:p>
          <a:p>
            <a:pPr lvl="1"/>
            <a:r>
              <a:rPr lang="en-US" dirty="0"/>
              <a:t>They require massive infrastructure for storing their data and for their computation needs</a:t>
            </a:r>
          </a:p>
          <a:p>
            <a:r>
              <a:rPr lang="en-US" dirty="0"/>
              <a:t>Course focuses on</a:t>
            </a:r>
          </a:p>
          <a:p>
            <a:pPr lvl="1"/>
            <a:r>
              <a:rPr lang="en-US" dirty="0"/>
              <a:t>Infrastructure needed for web-scale applications</a:t>
            </a:r>
          </a:p>
          <a:p>
            <a:pPr lvl="1"/>
            <a:r>
              <a:rPr lang="en-CA" dirty="0"/>
              <a:t>Big data computation models and analytics</a:t>
            </a:r>
          </a:p>
          <a:p>
            <a:r>
              <a:rPr lang="en-US" dirty="0"/>
              <a:t>Core concerns</a:t>
            </a:r>
          </a:p>
          <a:p>
            <a:pPr lvl="1"/>
            <a:r>
              <a:rPr lang="en-CA" dirty="0"/>
              <a:t>Efficiency, scalability, availability, reliability, consistency, programmability, flexibility</a:t>
            </a:r>
          </a:p>
          <a:p>
            <a:pPr lvl="1"/>
            <a:endParaRPr lang="en-CA" dirty="0"/>
          </a:p>
        </p:txBody>
      </p:sp>
    </p:spTree>
    <p:extLst>
      <p:ext uri="{BB962C8B-B14F-4D97-AF65-F5344CB8AC3E}">
        <p14:creationId xmlns:p14="http://schemas.microsoft.com/office/powerpoint/2010/main" val="929424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CA" dirty="0"/>
              <a:t>Key Issues</a:t>
            </a:r>
          </a:p>
        </p:txBody>
      </p:sp>
      <p:sp>
        <p:nvSpPr>
          <p:cNvPr id="3" name="Content Placeholder 2"/>
          <p:cNvSpPr>
            <a:spLocks noGrp="1"/>
          </p:cNvSpPr>
          <p:nvPr>
            <p:ph idx="1"/>
          </p:nvPr>
        </p:nvSpPr>
        <p:spPr/>
        <p:txBody>
          <a:bodyPr/>
          <a:lstStyle/>
          <a:p>
            <a:r>
              <a:rPr lang="en-US" dirty="0"/>
              <a:t>How to store data at scale</a:t>
            </a:r>
          </a:p>
          <a:p>
            <a:r>
              <a:rPr lang="en-US" dirty="0"/>
              <a:t>How to serve data with low latency</a:t>
            </a:r>
          </a:p>
          <a:p>
            <a:r>
              <a:rPr lang="en-US" dirty="0"/>
              <a:t>How to index and analyze data at scale</a:t>
            </a:r>
          </a:p>
          <a:p>
            <a:pPr lvl="1"/>
            <a:r>
              <a:rPr lang="en-US" dirty="0"/>
              <a:t>Unstructured and structured data</a:t>
            </a:r>
          </a:p>
          <a:p>
            <a:pPr lvl="1"/>
            <a:r>
              <a:rPr lang="en-US" dirty="0"/>
              <a:t>Streaming data</a:t>
            </a:r>
          </a:p>
          <a:p>
            <a:pPr lvl="1"/>
            <a:r>
              <a:rPr lang="en-US" dirty="0"/>
              <a:t>Graph data</a:t>
            </a:r>
          </a:p>
          <a:p>
            <a:pPr lvl="1"/>
            <a:r>
              <a:rPr lang="en-US" dirty="0"/>
              <a:t>Model training data</a:t>
            </a:r>
          </a:p>
          <a:p>
            <a:endParaRPr lang="en-CA" dirty="0"/>
          </a:p>
        </p:txBody>
      </p:sp>
    </p:spTree>
    <p:extLst>
      <p:ext uri="{BB962C8B-B14F-4D97-AF65-F5344CB8AC3E}">
        <p14:creationId xmlns:p14="http://schemas.microsoft.com/office/powerpoint/2010/main" val="3022913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Course Goals</a:t>
            </a:r>
          </a:p>
        </p:txBody>
      </p:sp>
      <p:sp>
        <p:nvSpPr>
          <p:cNvPr id="3" name="Content Placeholder 2"/>
          <p:cNvSpPr>
            <a:spLocks noGrp="1"/>
          </p:cNvSpPr>
          <p:nvPr>
            <p:ph idx="1"/>
          </p:nvPr>
        </p:nvSpPr>
        <p:spPr/>
        <p:txBody>
          <a:bodyPr/>
          <a:lstStyle/>
          <a:p>
            <a:r>
              <a:rPr lang="en-US" dirty="0"/>
              <a:t>Understand challenges in designing systems and infrastructure for web-scale applications</a:t>
            </a:r>
          </a:p>
          <a:p>
            <a:r>
              <a:rPr lang="en-US" dirty="0"/>
              <a:t>Understand the design of data storage systems</a:t>
            </a:r>
          </a:p>
          <a:p>
            <a:r>
              <a:rPr lang="en-US" dirty="0"/>
              <a:t>Understand the design of data analytics applications</a:t>
            </a:r>
          </a:p>
          <a:p>
            <a:r>
              <a:rPr lang="en-US" dirty="0"/>
              <a:t>Gain experience with system development with a large software project</a:t>
            </a:r>
          </a:p>
        </p:txBody>
      </p:sp>
    </p:spTree>
    <p:extLst>
      <p:ext uri="{BB962C8B-B14F-4D97-AF65-F5344CB8AC3E}">
        <p14:creationId xmlns:p14="http://schemas.microsoft.com/office/powerpoint/2010/main" val="24446323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a:t>Relation to Other Courses</a:t>
            </a:r>
          </a:p>
        </p:txBody>
      </p:sp>
      <p:sp>
        <p:nvSpPr>
          <p:cNvPr id="3" name="Content Placeholder 2"/>
          <p:cNvSpPr>
            <a:spLocks noGrp="1"/>
          </p:cNvSpPr>
          <p:nvPr>
            <p:ph idx="1"/>
          </p:nvPr>
        </p:nvSpPr>
        <p:spPr/>
        <p:txBody>
          <a:bodyPr/>
          <a:lstStyle/>
          <a:p>
            <a:r>
              <a:rPr lang="en-CA" dirty="0"/>
              <a:t>ECE1779: Intro to cloud computing teaches you to be a cloud application developer</a:t>
            </a:r>
          </a:p>
          <a:p>
            <a:pPr lvl="1"/>
            <a:r>
              <a:rPr lang="en-CA" dirty="0"/>
              <a:t>Use Microsoft Azure, Google App Engine, Amazon AWS Lambda, etc.</a:t>
            </a:r>
          </a:p>
          <a:p>
            <a:pPr lvl="1"/>
            <a:r>
              <a:rPr lang="en-CA" dirty="0"/>
              <a:t>Lots of jobs available</a:t>
            </a:r>
          </a:p>
          <a:p>
            <a:endParaRPr lang="en-CA" dirty="0"/>
          </a:p>
          <a:p>
            <a:r>
              <a:rPr lang="en-CA" dirty="0"/>
              <a:t>ECE1724: This course teaches you to be the cloud provider’s application developer</a:t>
            </a:r>
          </a:p>
          <a:p>
            <a:pPr lvl="1"/>
            <a:r>
              <a:rPr lang="en-CA" dirty="0"/>
              <a:t>Understand the design of the provider’s infrastructure</a:t>
            </a:r>
          </a:p>
          <a:p>
            <a:pPr lvl="1"/>
            <a:r>
              <a:rPr lang="en-CA" dirty="0"/>
              <a:t>Use it to design big </a:t>
            </a:r>
            <a:r>
              <a:rPr lang="en-CA"/>
              <a:t>data applications</a:t>
            </a:r>
            <a:endParaRPr lang="en-CA" dirty="0"/>
          </a:p>
          <a:p>
            <a:pPr lvl="1"/>
            <a:r>
              <a:rPr lang="en-CA" dirty="0"/>
              <a:t>In-demand jobs</a:t>
            </a:r>
          </a:p>
        </p:txBody>
      </p:sp>
    </p:spTree>
    <p:extLst>
      <p:ext uri="{BB962C8B-B14F-4D97-AF65-F5344CB8AC3E}">
        <p14:creationId xmlns:p14="http://schemas.microsoft.com/office/powerpoint/2010/main" val="42509573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Industrial Relevance</a:t>
            </a:r>
            <a:endParaRPr lang="en-CA" dirty="0"/>
          </a:p>
        </p:txBody>
      </p:sp>
      <p:sp>
        <p:nvSpPr>
          <p:cNvPr id="3" name="Content Placeholder 2"/>
          <p:cNvSpPr>
            <a:spLocks noGrp="1"/>
          </p:cNvSpPr>
          <p:nvPr>
            <p:ph idx="1"/>
          </p:nvPr>
        </p:nvSpPr>
        <p:spPr/>
        <p:txBody>
          <a:bodyPr/>
          <a:lstStyle/>
          <a:p>
            <a:r>
              <a:rPr lang="en-US" dirty="0"/>
              <a:t>Many papers in the reading list are from industry</a:t>
            </a:r>
          </a:p>
          <a:p>
            <a:pPr lvl="1"/>
            <a:r>
              <a:rPr lang="en-US" dirty="0"/>
              <a:t>GFS, MapReduce, Bigtable, Spanner, Twine, Millwheel, Pregel, TensorFlow (Google)</a:t>
            </a:r>
          </a:p>
          <a:p>
            <a:pPr lvl="1"/>
            <a:r>
              <a:rPr lang="en-US" dirty="0"/>
              <a:t>Dynamo (Amazon)</a:t>
            </a:r>
          </a:p>
          <a:p>
            <a:pPr lvl="1"/>
            <a:r>
              <a:rPr lang="en-US" dirty="0"/>
              <a:t>Spark, Spark Streaming (Databricks)</a:t>
            </a:r>
          </a:p>
          <a:p>
            <a:pPr lvl="1"/>
            <a:r>
              <a:rPr lang="en-US" dirty="0"/>
              <a:t>Zookeeper (Yahoo)</a:t>
            </a:r>
          </a:p>
          <a:p>
            <a:r>
              <a:rPr lang="en-US" dirty="0"/>
              <a:t>Similarly, for optional reading list</a:t>
            </a:r>
          </a:p>
          <a:p>
            <a:pPr lvl="1"/>
            <a:r>
              <a:rPr lang="en-US" dirty="0"/>
              <a:t>Chubby, Omega, Borg (Google)</a:t>
            </a:r>
          </a:p>
          <a:p>
            <a:pPr lvl="1"/>
            <a:r>
              <a:rPr lang="en-US" dirty="0"/>
              <a:t>Azure, Apollo, Quincy (Microsoft)</a:t>
            </a:r>
          </a:p>
          <a:p>
            <a:pPr lvl="1"/>
            <a:r>
              <a:rPr lang="en-US" dirty="0"/>
              <a:t>Storm (Twitter)</a:t>
            </a:r>
          </a:p>
          <a:p>
            <a:pPr lvl="1"/>
            <a:r>
              <a:rPr lang="en-US" dirty="0" err="1"/>
              <a:t>Akkio</a:t>
            </a:r>
            <a:r>
              <a:rPr lang="en-US" dirty="0"/>
              <a:t>, </a:t>
            </a:r>
            <a:r>
              <a:rPr lang="en-US" dirty="0" err="1"/>
              <a:t>Flighttracker</a:t>
            </a:r>
            <a:r>
              <a:rPr lang="en-US" dirty="0"/>
              <a:t>, SVE (Facebook)</a:t>
            </a:r>
            <a:endParaRPr lang="en-CA" dirty="0"/>
          </a:p>
        </p:txBody>
      </p:sp>
    </p:spTree>
    <p:extLst>
      <p:ext uri="{BB962C8B-B14F-4D97-AF65-F5344CB8AC3E}">
        <p14:creationId xmlns:p14="http://schemas.microsoft.com/office/powerpoint/2010/main" val="1924588082"/>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Utopia"/>
        <a:ea typeface=""/>
        <a:cs typeface=""/>
      </a:majorFont>
      <a:minorFont>
        <a:latin typeface="Utop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102000"/>
          </a:lnSpc>
          <a:spcBef>
            <a:spcPct val="0"/>
          </a:spcBef>
          <a:spcAft>
            <a:spcPct val="0"/>
          </a:spcAft>
          <a:buClr>
            <a:srgbClr val="000000"/>
          </a:buClr>
          <a:buSzPct val="100000"/>
          <a:buFont typeface="Times New Roman" pitchFamily="18" charset="0"/>
          <a:buNone/>
          <a:tabLst/>
          <a:defRPr kumimoji="0" lang="en-GB" sz="2400" b="0" i="0" u="none" strike="noStrike" cap="none" normalizeH="0" baseline="0" smtClean="0">
            <a:ln>
              <a:noFill/>
            </a:ln>
            <a:solidFill>
              <a:schemeClr val="bg1"/>
            </a:solidFill>
            <a:effectLst/>
            <a:latin typeface="Verdana"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102000"/>
          </a:lnSpc>
          <a:spcBef>
            <a:spcPct val="0"/>
          </a:spcBef>
          <a:spcAft>
            <a:spcPct val="0"/>
          </a:spcAft>
          <a:buClr>
            <a:srgbClr val="000000"/>
          </a:buClr>
          <a:buSzPct val="100000"/>
          <a:buFont typeface="Times New Roman" pitchFamily="18" charset="0"/>
          <a:buNone/>
          <a:tabLst/>
          <a:defRPr kumimoji="0" lang="en-GB" sz="2400" b="0" i="0" u="none" strike="noStrike" cap="none" normalizeH="0" baseline="0" smtClean="0">
            <a:ln>
              <a:noFill/>
            </a:ln>
            <a:solidFill>
              <a:schemeClr val="bg1"/>
            </a:solidFill>
            <a:effectLst/>
            <a:latin typeface="Verdana" pitchFamily="34"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Talk Template</Template>
  <TotalTime>4155</TotalTime>
  <Words>1159</Words>
  <Application>Microsoft Office PowerPoint</Application>
  <PresentationFormat>Custom</PresentationFormat>
  <Paragraphs>164</Paragraphs>
  <Slides>20</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Times New Roman</vt:lpstr>
      <vt:lpstr>Utopia</vt:lpstr>
      <vt:lpstr>Verdana</vt:lpstr>
      <vt:lpstr>Default Design</vt:lpstr>
      <vt:lpstr>Designing Modern  Web-Scale Applications</vt:lpstr>
      <vt:lpstr>Topics</vt:lpstr>
      <vt:lpstr>My Research Background</vt:lpstr>
      <vt:lpstr>What are Web-Scale Apps?</vt:lpstr>
      <vt:lpstr>Focus of Course</vt:lpstr>
      <vt:lpstr>Key Issues</vt:lpstr>
      <vt:lpstr>Course Goals</vt:lpstr>
      <vt:lpstr>Relation to Other Courses</vt:lpstr>
      <vt:lpstr>Industrial Relevance</vt:lpstr>
      <vt:lpstr>Course Prerequisites</vt:lpstr>
      <vt:lpstr>Main Topics</vt:lpstr>
      <vt:lpstr>Class Format</vt:lpstr>
      <vt:lpstr>Overview</vt:lpstr>
      <vt:lpstr>Reading and Discussion</vt:lpstr>
      <vt:lpstr>Choosing Papers For Presentation</vt:lpstr>
      <vt:lpstr>Making Your Presentation</vt:lpstr>
      <vt:lpstr>Discussion Questions</vt:lpstr>
      <vt:lpstr>Assignments</vt:lpstr>
      <vt:lpstr>Project</vt:lpstr>
      <vt:lpstr>Grading Policy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Special Topics in Software Engineering:  Dependable Systems</dc:title>
  <dc:creator>Ashvin Goel</dc:creator>
  <cp:lastModifiedBy>ashvin</cp:lastModifiedBy>
  <cp:revision>255</cp:revision>
  <cp:lastPrinted>1601-01-01T00:00:00Z</cp:lastPrinted>
  <dcterms:created xsi:type="dcterms:W3CDTF">2006-01-08T15:16:40Z</dcterms:created>
  <dcterms:modified xsi:type="dcterms:W3CDTF">2022-01-11T16:59:52Z</dcterms:modified>
</cp:coreProperties>
</file>