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10077450" cy="7562850"/>
  <p:notesSz cx="7772400" cy="10058400"/>
  <p:defaultTextStyle>
    <a:defPPr>
      <a:defRPr lang="en-GB"/>
    </a:defPPr>
    <a:lvl1pPr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1pPr>
    <a:lvl2pPr marL="742950" indent="-28575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2pPr>
    <a:lvl3pPr marL="11430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3pPr>
    <a:lvl4pPr marL="16002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4pPr>
    <a:lvl5pPr marL="20574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1" autoAdjust="0"/>
    <p:restoredTop sz="72259" autoAdjust="0"/>
  </p:normalViewPr>
  <p:slideViewPr>
    <p:cSldViewPr>
      <p:cViewPr varScale="1">
        <p:scale>
          <a:sx n="46" d="100"/>
          <a:sy n="46" d="100"/>
        </p:scale>
        <p:origin x="1689" y="2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1275" y="1027113"/>
            <a:ext cx="4932363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1287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69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42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CA" dirty="0"/>
              <a:t>In the next set of slides, we will formalize the notion </a:t>
            </a:r>
            <a:r>
              <a:rPr lang="en-CA"/>
              <a:t>of replica consistency</a:t>
            </a:r>
            <a:r>
              <a:rPr lang="en-CA" dirty="0"/>
              <a:t>, when we discuss linearizability. </a:t>
            </a:r>
          </a:p>
        </p:txBody>
      </p:sp>
    </p:spTree>
    <p:extLst>
      <p:ext uri="{BB962C8B-B14F-4D97-AF65-F5344CB8AC3E}">
        <p14:creationId xmlns:p14="http://schemas.microsoft.com/office/powerpoint/2010/main" val="358045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CA" dirty="0"/>
              <a:t>Primary backup requires f+1 replicas to handle f machine crash failures. However, it assumes there is another server (view server) available that can ensure that there is only one primary at a time. The view server can be made highly available by using state machine replication.</a:t>
            </a:r>
          </a:p>
        </p:txBody>
      </p:sp>
    </p:spTree>
    <p:extLst>
      <p:ext uri="{BB962C8B-B14F-4D97-AF65-F5344CB8AC3E}">
        <p14:creationId xmlns:p14="http://schemas.microsoft.com/office/powerpoint/2010/main" val="2783505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CA" dirty="0"/>
              <a:t>SMR requires 2f+1 replicas to handle f machine crash failures but it doesn’t require </a:t>
            </a:r>
            <a:r>
              <a:rPr lang="en-CA"/>
              <a:t>a separate view server.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00335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integrity requirement has variants,</a:t>
            </a:r>
            <a:r>
              <a:rPr lang="en-CA" baseline="0" dirty="0"/>
              <a:t> e.g., a value that is decided must have been proposed by at least one process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92234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054670"/>
            <a:ext cx="8566150" cy="16208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1300" y="3819830"/>
            <a:ext cx="7054850" cy="239840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2441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1"/>
            <a:ext cx="8604250" cy="1515529"/>
          </a:xfrm>
        </p:spPr>
        <p:txBody>
          <a:bodyPr/>
          <a:lstStyle>
            <a:lvl1pPr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363" y="1669150"/>
            <a:ext cx="8604250" cy="5208588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1465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971006"/>
            <a:ext cx="8566150" cy="16208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261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0439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6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1600" y="0"/>
            <a:ext cx="8604250" cy="151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1670400"/>
            <a:ext cx="8604250" cy="520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0583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</a:t>
            </a:r>
            <a:r>
              <a:rPr lang="en-GB" dirty="0" err="1"/>
              <a:t>evel</a:t>
            </a:r>
            <a:endParaRPr lang="en-GB" dirty="0"/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marL="2171700" marR="0" lvl="4" indent="-342900" algn="l" defTabSz="449263" rtl="0" eaLnBrk="0" fontAlgn="base" latinLnBrk="0" hangingPunct="0">
              <a:lnSpc>
                <a:spcPct val="9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Fifth level</a:t>
            </a:r>
          </a:p>
          <a:p>
            <a:pPr lvl="4"/>
            <a:endParaRPr lang="en-GB" dirty="0"/>
          </a:p>
          <a:p>
            <a:pPr lvl="4"/>
            <a:endParaRPr lang="en-GB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9416895" y="6892230"/>
            <a:ext cx="737365" cy="469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544FE8B-63BB-48A0-A6E1-C60BFE2E62AC}" type="slidenum">
              <a:rPr lang="en-US" smtClean="0">
                <a:solidFill>
                  <a:schemeClr val="tx1"/>
                </a:solidFill>
              </a:r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4" r:id="rId4"/>
    <p:sldLayoutId id="2147483655" r:id="rId5"/>
  </p:sldLayoutIdLst>
  <p:hf hdr="0" ftr="0" dt="0"/>
  <p:txStyles>
    <p:titleStyle>
      <a:lvl1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C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2pPr>
      <a:lvl3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3pPr>
      <a:lvl4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4pPr>
      <a:lvl5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9pPr>
    </p:titleStyle>
    <p:bodyStyle>
      <a:lvl1pPr marL="457200" indent="-457200" algn="l" defTabSz="449263" rtl="0" eaLnBrk="0" fontAlgn="base" hangingPunct="0">
        <a:lnSpc>
          <a:spcPct val="97000"/>
        </a:lnSpc>
        <a:spcBef>
          <a:spcPts val="725"/>
        </a:spcBef>
        <a:spcAft>
          <a:spcPts val="115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</a:defRPr>
      </a:lvl2pPr>
      <a:lvl3pPr marL="1257300" indent="-342900" algn="l" defTabSz="449263" rtl="0" eaLnBrk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</a:defRPr>
      </a:lvl3pPr>
      <a:lvl4pPr marL="1657350" indent="-285750" algn="l" defTabSz="449263" rtl="0" eaLnBrk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</a:defRPr>
      </a:lvl4pPr>
      <a:lvl5pPr marL="1828800" marR="0" indent="0" algn="l" defTabSz="449263" rtl="0" eaLnBrk="0" fontAlgn="base" latinLnBrk="0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Arial" panose="020B0604020202020204" pitchFamily="34" charset="0"/>
        <a:buNone/>
        <a:tabLst/>
        <a:defRPr sz="1000">
          <a:solidFill>
            <a:srgbClr val="000000"/>
          </a:solidFill>
          <a:latin typeface="+mn-lt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Consensus and Coordination</a:t>
            </a:r>
            <a:br>
              <a:rPr lang="en-US" dirty="0"/>
            </a:br>
            <a:r>
              <a:rPr lang="en-US" dirty="0"/>
              <a:t>- A Quick Overview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/>
              <a:t>Ashvin Goel</a:t>
            </a:r>
            <a:endParaRPr lang="en-US" dirty="0"/>
          </a:p>
          <a:p>
            <a:r>
              <a:rPr lang="en-US" dirty="0"/>
              <a:t>Electrical and Computer Engineering</a:t>
            </a:r>
            <a:br>
              <a:rPr lang="en-US" dirty="0"/>
            </a:br>
            <a:r>
              <a:rPr lang="en-US" dirty="0"/>
              <a:t>University of Toronto</a:t>
            </a:r>
          </a:p>
          <a:p>
            <a:r>
              <a:rPr lang="en-US"/>
              <a:t>ECE 1724</a:t>
            </a:r>
            <a:endParaRPr lang="en-US" dirty="0"/>
          </a:p>
        </p:txBody>
      </p:sp>
      <p:sp>
        <p:nvSpPr>
          <p:cNvPr id="2052" name="AutoShape 3"/>
          <p:cNvSpPr>
            <a:spLocks noChangeArrowheads="1"/>
          </p:cNvSpPr>
          <p:nvPr/>
        </p:nvSpPr>
        <p:spPr bwMode="auto">
          <a:xfrm>
            <a:off x="68263" y="7053263"/>
            <a:ext cx="498475" cy="407987"/>
          </a:xfrm>
          <a:prstGeom prst="roundRect">
            <a:avLst>
              <a:gd name="adj" fmla="val 38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836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9071250" y="6777015"/>
            <a:ext cx="806505" cy="68423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0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Consensus</a:t>
            </a:r>
            <a:endParaRPr lang="en-CA" dirty="0"/>
          </a:p>
        </p:txBody>
      </p:sp>
      <p:sp>
        <p:nvSpPr>
          <p:cNvPr id="8" name="AutoShape 5" descr="v"/>
          <p:cNvSpPr>
            <a:spLocks noChangeAspect="1" noChangeArrowheads="1"/>
          </p:cNvSpPr>
          <p:nvPr/>
        </p:nvSpPr>
        <p:spPr bwMode="auto">
          <a:xfrm>
            <a:off x="3249613" y="79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9" name="AutoShape 6" descr="v"/>
          <p:cNvSpPr>
            <a:spLocks noChangeAspect="1" noChangeArrowheads="1"/>
          </p:cNvSpPr>
          <p:nvPr/>
        </p:nvSpPr>
        <p:spPr bwMode="auto">
          <a:xfrm>
            <a:off x="5554663" y="79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741363" y="1707555"/>
            <a:ext cx="8604250" cy="5208588"/>
          </a:xfrm>
        </p:spPr>
        <p:txBody>
          <a:bodyPr/>
          <a:lstStyle/>
          <a:p>
            <a:r>
              <a:rPr lang="en-US" altLang="en-US" dirty="0"/>
              <a:t>Key to solution: consensus from majority of participants</a:t>
            </a:r>
          </a:p>
          <a:p>
            <a:r>
              <a:rPr lang="en-US" altLang="en-US" dirty="0"/>
              <a:t>Avoids split brain issues</a:t>
            </a:r>
          </a:p>
          <a:p>
            <a:pPr lvl="1"/>
            <a:r>
              <a:rPr lang="en-US" altLang="en-US" dirty="0"/>
              <a:t>Core problem is correct failure sensing is not possible</a:t>
            </a:r>
          </a:p>
          <a:p>
            <a:pPr lvl="1"/>
            <a:r>
              <a:rPr lang="en-US" altLang="en-US" dirty="0"/>
              <a:t>E.g., if we use a timeout to detect and remove a faulty leader, it may still believe it is a leader</a:t>
            </a:r>
          </a:p>
          <a:p>
            <a:pPr lvl="1"/>
            <a:r>
              <a:rPr lang="en-US" altLang="en-US" dirty="0"/>
              <a:t>Using a majority vote ensures correctness</a:t>
            </a:r>
          </a:p>
          <a:p>
            <a:r>
              <a:rPr lang="en-US" altLang="en-US" dirty="0"/>
              <a:t>Allows handling network failures</a:t>
            </a:r>
          </a:p>
          <a:p>
            <a:r>
              <a:rPr lang="en-US" altLang="en-US" dirty="0"/>
              <a:t>With 2f+1 participants, f failures are possible, with no loss of availability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62405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Common Tasks in Distributed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362" y="1669150"/>
            <a:ext cx="8944367" cy="5208588"/>
          </a:xfrm>
        </p:spPr>
        <p:txBody>
          <a:bodyPr/>
          <a:lstStyle/>
          <a:p>
            <a:r>
              <a:rPr lang="en-CA" dirty="0"/>
              <a:t>Coordination: group of processes coordinate their interactions for: cluster management, service discovery, failure recovery, updating joining nodes …</a:t>
            </a:r>
          </a:p>
          <a:p>
            <a:pPr lvl="1"/>
            <a:r>
              <a:rPr lang="en-CA" dirty="0">
                <a:solidFill>
                  <a:srgbClr val="C00000"/>
                </a:solidFill>
              </a:rPr>
              <a:t>Configuration management: </a:t>
            </a:r>
            <a:r>
              <a:rPr lang="en-CA" dirty="0"/>
              <a:t>save, use configuration values</a:t>
            </a:r>
          </a:p>
          <a:p>
            <a:pPr lvl="1"/>
            <a:r>
              <a:rPr lang="en-CA" dirty="0">
                <a:solidFill>
                  <a:srgbClr val="C00000"/>
                </a:solidFill>
              </a:rPr>
              <a:t>Synchronization:</a:t>
            </a:r>
            <a:r>
              <a:rPr lang="en-CA" dirty="0"/>
              <a:t> locking, barriers</a:t>
            </a:r>
          </a:p>
          <a:p>
            <a:pPr lvl="1"/>
            <a:r>
              <a:rPr lang="en-CA" dirty="0">
                <a:solidFill>
                  <a:srgbClr val="C00000"/>
                </a:solidFill>
              </a:rPr>
              <a:t>Leader election:</a:t>
            </a:r>
            <a:r>
              <a:rPr lang="en-CA" dirty="0"/>
              <a:t> select leader, let others know about leader</a:t>
            </a:r>
          </a:p>
          <a:p>
            <a:pPr lvl="1"/>
            <a:r>
              <a:rPr lang="en-CA" dirty="0">
                <a:solidFill>
                  <a:srgbClr val="C00000"/>
                </a:solidFill>
              </a:rPr>
              <a:t>Group membership:</a:t>
            </a:r>
            <a:r>
              <a:rPr lang="en-CA" dirty="0"/>
              <a:t> get list of current members</a:t>
            </a:r>
          </a:p>
          <a:p>
            <a:pPr lvl="4"/>
            <a:endParaRPr lang="en-CA" dirty="0"/>
          </a:p>
          <a:p>
            <a:r>
              <a:rPr lang="en-CA" dirty="0"/>
              <a:t>Replication: replicate data (passive) or tasks (active)</a:t>
            </a:r>
          </a:p>
          <a:p>
            <a:pPr lvl="1"/>
            <a:r>
              <a:rPr lang="en-CA" dirty="0"/>
              <a:t>Provides fault tolerance (allows handling replica failures)</a:t>
            </a:r>
          </a:p>
          <a:p>
            <a:pPr lvl="1"/>
            <a:r>
              <a:rPr lang="en-CA" dirty="0"/>
              <a:t>Improves latency (clients can access close by replica)</a:t>
            </a:r>
          </a:p>
          <a:p>
            <a:pPr lvl="1"/>
            <a:r>
              <a:rPr lang="en-CA" dirty="0"/>
              <a:t>Improves performance (clients access different replicas)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21205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Coordination and Replication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Failures in distributed systems are common</a:t>
            </a:r>
          </a:p>
          <a:p>
            <a:r>
              <a:rPr lang="en-CA" dirty="0"/>
              <a:t>Need coordination in the presence of failures</a:t>
            </a:r>
          </a:p>
          <a:p>
            <a:r>
              <a:rPr lang="en-CA" dirty="0"/>
              <a:t>So need both coordination and replication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94879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1"/>
            <a:ext cx="8604250" cy="1515529"/>
          </a:xfrm>
        </p:spPr>
        <p:txBody>
          <a:bodyPr/>
          <a:lstStyle/>
          <a:p>
            <a:r>
              <a:rPr lang="en-CA" dirty="0"/>
              <a:t>Key Requirements for Replication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363" y="1669150"/>
            <a:ext cx="8604250" cy="5208588"/>
          </a:xfrm>
        </p:spPr>
        <p:txBody>
          <a:bodyPr/>
          <a:lstStyle/>
          <a:p>
            <a:r>
              <a:rPr lang="en-CA" dirty="0"/>
              <a:t>Ensure that clients are unaware of replication, observe a single, highly-fault tolerant machine</a:t>
            </a:r>
          </a:p>
          <a:p>
            <a:pPr lvl="1"/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  <a:p>
            <a:pPr lvl="3"/>
            <a:endParaRPr lang="en-CA" dirty="0"/>
          </a:p>
          <a:p>
            <a:r>
              <a:rPr lang="en-CA" dirty="0"/>
              <a:t>Requires ensuring replica consistency</a:t>
            </a:r>
          </a:p>
          <a:p>
            <a:pPr lvl="1"/>
            <a:r>
              <a:rPr lang="en-CA" dirty="0"/>
              <a:t>Client reads latest data, immaterial of which replica it accesses</a:t>
            </a:r>
          </a:p>
          <a:p>
            <a:pPr lvl="1"/>
            <a:endParaRPr lang="en-CA" dirty="0"/>
          </a:p>
        </p:txBody>
      </p:sp>
      <p:sp>
        <p:nvSpPr>
          <p:cNvPr id="11" name="TextBox 10"/>
          <p:cNvSpPr txBox="1"/>
          <p:nvPr/>
        </p:nvSpPr>
        <p:spPr>
          <a:xfrm>
            <a:off x="2300758" y="4773970"/>
            <a:ext cx="2156525" cy="657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solidFill>
                  <a:schemeClr val="tx1"/>
                </a:solidFill>
              </a:rPr>
              <a:t>Single server, service can fail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391955" y="2629275"/>
            <a:ext cx="4298185" cy="1855501"/>
            <a:chOff x="1889515" y="3967718"/>
            <a:chExt cx="7028115" cy="3033995"/>
          </a:xfrm>
        </p:grpSpPr>
        <p:pic>
          <p:nvPicPr>
            <p:cNvPr id="4" name="Shape 7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646233" y="4887408"/>
              <a:ext cx="969130" cy="119461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42" t="24172" r="76883" b="54998"/>
            <a:stretch/>
          </p:blipFill>
          <p:spPr>
            <a:xfrm>
              <a:off x="1889515" y="5004652"/>
              <a:ext cx="960125" cy="960126"/>
            </a:xfrm>
            <a:prstGeom prst="rect">
              <a:avLst/>
            </a:prstGeom>
          </p:spPr>
        </p:pic>
        <p:cxnSp>
          <p:nvCxnSpPr>
            <p:cNvPr id="7" name="Straight Arrow Connector 6"/>
            <p:cNvCxnSpPr>
              <a:stCxn id="5" idx="3"/>
              <a:endCxn id="4" idx="1"/>
            </p:cNvCxnSpPr>
            <p:nvPr/>
          </p:nvCxnSpPr>
          <p:spPr bwMode="auto">
            <a:xfrm>
              <a:off x="2849640" y="5484715"/>
              <a:ext cx="796593" cy="0"/>
            </a:xfrm>
            <a:prstGeom prst="straightConnector1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42" t="24172" r="76883" b="54998"/>
            <a:stretch/>
          </p:blipFill>
          <p:spPr>
            <a:xfrm>
              <a:off x="5643293" y="5004652"/>
              <a:ext cx="960125" cy="960126"/>
            </a:xfrm>
            <a:prstGeom prst="rect">
              <a:avLst/>
            </a:prstGeom>
          </p:spPr>
        </p:pic>
        <p:cxnSp>
          <p:nvCxnSpPr>
            <p:cNvPr id="10" name="Straight Arrow Connector 9"/>
            <p:cNvCxnSpPr>
              <a:stCxn id="9" idx="3"/>
              <a:endCxn id="17" idx="1"/>
            </p:cNvCxnSpPr>
            <p:nvPr/>
          </p:nvCxnSpPr>
          <p:spPr bwMode="auto">
            <a:xfrm>
              <a:off x="6603418" y="5484715"/>
              <a:ext cx="896419" cy="1"/>
            </a:xfrm>
            <a:prstGeom prst="straightConnector1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0" name="Group 19"/>
            <p:cNvGrpSpPr/>
            <p:nvPr/>
          </p:nvGrpSpPr>
          <p:grpSpPr>
            <a:xfrm>
              <a:off x="7499837" y="3967718"/>
              <a:ext cx="1417793" cy="3033995"/>
              <a:chOff x="7048889" y="3666210"/>
              <a:chExt cx="1417793" cy="3033995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7273220" y="3862762"/>
                <a:ext cx="969130" cy="2640890"/>
                <a:chOff x="8045109" y="3854176"/>
                <a:chExt cx="969130" cy="2640890"/>
              </a:xfrm>
            </p:grpSpPr>
            <p:pic>
              <p:nvPicPr>
                <p:cNvPr id="8" name="Shape 70"/>
                <p:cNvPicPr preferRelativeResize="0"/>
                <p:nvPr/>
              </p:nvPicPr>
              <p:blipFill>
                <a:blip r:embed="rId3">
                  <a:alphaModFix/>
                </a:blip>
                <a:stretch>
                  <a:fillRect/>
                </a:stretch>
              </p:blipFill>
              <p:spPr>
                <a:xfrm>
                  <a:off x="8045109" y="3854176"/>
                  <a:ext cx="969130" cy="1194614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12" name="Shape 70"/>
                <p:cNvPicPr preferRelativeResize="0"/>
                <p:nvPr/>
              </p:nvPicPr>
              <p:blipFill>
                <a:blip r:embed="rId3">
                  <a:alphaModFix/>
                </a:blip>
                <a:stretch>
                  <a:fillRect/>
                </a:stretch>
              </p:blipFill>
              <p:spPr>
                <a:xfrm>
                  <a:off x="8045109" y="5300452"/>
                  <a:ext cx="969130" cy="1194614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sp>
            <p:nvSpPr>
              <p:cNvPr id="17" name="Rectangle 16"/>
              <p:cNvSpPr/>
              <p:nvPr/>
            </p:nvSpPr>
            <p:spPr bwMode="auto">
              <a:xfrm>
                <a:off x="7048889" y="3666210"/>
                <a:ext cx="1417793" cy="3033995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0">
                  <a:lnSpc>
                    <a:spcPct val="102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/>
                </a:pPr>
                <a:endParaRPr kumimoji="0" lang="en-CA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pitchFamily="34" charset="0"/>
                </a:endParaRPr>
              </a:p>
            </p:txBody>
          </p:sp>
        </p:grpSp>
      </p:grpSp>
      <p:sp>
        <p:nvSpPr>
          <p:cNvPr id="24" name="TextBox 23"/>
          <p:cNvSpPr txBox="1"/>
          <p:nvPr/>
        </p:nvSpPr>
        <p:spPr>
          <a:xfrm>
            <a:off x="5115535" y="4703145"/>
            <a:ext cx="2392322" cy="6573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dirty="0">
                <a:solidFill>
                  <a:schemeClr val="tx1"/>
                </a:solidFill>
              </a:rPr>
              <a:t>Replicated servers,</a:t>
            </a:r>
          </a:p>
          <a:p>
            <a:r>
              <a:rPr lang="en-CA" sz="1800" dirty="0">
                <a:solidFill>
                  <a:schemeClr val="tx1"/>
                </a:solidFill>
              </a:rPr>
              <a:t>service doesn’t fail</a:t>
            </a:r>
          </a:p>
        </p:txBody>
      </p:sp>
    </p:spTree>
    <p:extLst>
      <p:ext uri="{BB962C8B-B14F-4D97-AF65-F5344CB8AC3E}">
        <p14:creationId xmlns:p14="http://schemas.microsoft.com/office/powerpoint/2010/main" val="50018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Types of Replication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Primary-Backup</a:t>
            </a:r>
          </a:p>
          <a:p>
            <a:r>
              <a:rPr lang="en-CA" dirty="0"/>
              <a:t>State </a:t>
            </a:r>
            <a:r>
              <a:rPr lang="en-CA"/>
              <a:t>Machine Replication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33588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Primary-Backup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One primary replica executes all operations issued by the clients</a:t>
            </a:r>
          </a:p>
          <a:p>
            <a:pPr lvl="1"/>
            <a:r>
              <a:rPr lang="en-CA" dirty="0"/>
              <a:t>Primary replica pushes state updates to the backup replicas</a:t>
            </a:r>
          </a:p>
          <a:p>
            <a:pPr lvl="1"/>
            <a:r>
              <a:rPr lang="en-CA" dirty="0"/>
              <a:t>Backups apply state updates in the same order as primary</a:t>
            </a:r>
          </a:p>
          <a:p>
            <a:r>
              <a:rPr lang="en-CA" dirty="0"/>
              <a:t>If a primary fails, a backup takes over and becomes primary</a:t>
            </a:r>
          </a:p>
          <a:p>
            <a:r>
              <a:rPr lang="en-CA" dirty="0"/>
              <a:t>Requirements:</a:t>
            </a:r>
          </a:p>
          <a:p>
            <a:pPr lvl="1"/>
            <a:r>
              <a:rPr lang="en-CA" dirty="0">
                <a:solidFill>
                  <a:srgbClr val="C00000"/>
                </a:solidFill>
              </a:rPr>
              <a:t>Agreement:</a:t>
            </a:r>
            <a:r>
              <a:rPr lang="en-CA" dirty="0"/>
              <a:t> There should be only one primary at a time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77048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State Machine Replication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Clients issue deterministic commands to any replica</a:t>
            </a:r>
          </a:p>
          <a:p>
            <a:pPr lvl="1"/>
            <a:r>
              <a:rPr lang="en-CA" dirty="0"/>
              <a:t>Different clients may issue requests to different replicas concurrently</a:t>
            </a:r>
          </a:p>
          <a:p>
            <a:r>
              <a:rPr lang="en-CA" dirty="0"/>
              <a:t>All replicas execute all the commands, and in the same order, producing a consistent reply</a:t>
            </a:r>
          </a:p>
          <a:p>
            <a:pPr lvl="1"/>
            <a:r>
              <a:rPr lang="en-CA" dirty="0"/>
              <a:t>Concurrent requests can be executed in any order</a:t>
            </a:r>
          </a:p>
          <a:p>
            <a:r>
              <a:rPr lang="en-CA" dirty="0"/>
              <a:t>Requirements:</a:t>
            </a:r>
          </a:p>
          <a:p>
            <a:pPr lvl="1"/>
            <a:r>
              <a:rPr lang="en-CA" dirty="0"/>
              <a:t>Initial state: All replicas start in the same state</a:t>
            </a:r>
          </a:p>
          <a:p>
            <a:pPr lvl="1"/>
            <a:r>
              <a:rPr lang="en-CA" dirty="0"/>
              <a:t>Determinism: All replicas receiving the same input on the same state produce the same output and resulting state</a:t>
            </a:r>
          </a:p>
          <a:p>
            <a:pPr lvl="1"/>
            <a:r>
              <a:rPr lang="en-CA" dirty="0">
                <a:solidFill>
                  <a:srgbClr val="C00000"/>
                </a:solidFill>
              </a:rPr>
              <a:t>Agreement:</a:t>
            </a:r>
            <a:r>
              <a:rPr lang="en-CA" dirty="0"/>
              <a:t> All replicas process inputs in the same sequence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75022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Tradeoffs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363" y="1592340"/>
            <a:ext cx="8604250" cy="5208588"/>
          </a:xfrm>
        </p:spPr>
        <p:txBody>
          <a:bodyPr/>
          <a:lstStyle/>
          <a:p>
            <a:r>
              <a:rPr lang="en-CA" dirty="0"/>
              <a:t>Primary-Backup: think of it as </a:t>
            </a:r>
            <a:r>
              <a:rPr lang="en-CA" dirty="0">
                <a:solidFill>
                  <a:srgbClr val="C00000"/>
                </a:solidFill>
              </a:rPr>
              <a:t>output </a:t>
            </a:r>
            <a:r>
              <a:rPr lang="en-CA" dirty="0"/>
              <a:t>replication</a:t>
            </a:r>
          </a:p>
          <a:p>
            <a:pPr lvl="1"/>
            <a:r>
              <a:rPr lang="en-CA" dirty="0"/>
              <a:t>Transferring updated state to backup is simpler to implement since updates only need to be applied idempotently</a:t>
            </a:r>
          </a:p>
          <a:p>
            <a:pPr lvl="1"/>
            <a:r>
              <a:rPr lang="en-CA" dirty="0"/>
              <a:t>Lower CPU needs since only primary executes commands</a:t>
            </a:r>
          </a:p>
          <a:p>
            <a:pPr lvl="1"/>
            <a:r>
              <a:rPr lang="en-CA" dirty="0"/>
              <a:t>More network b/w needs since output size &gt; input size</a:t>
            </a:r>
          </a:p>
          <a:p>
            <a:r>
              <a:rPr lang="en-CA" dirty="0"/>
              <a:t>State Machine Replication: think of it as </a:t>
            </a:r>
            <a:r>
              <a:rPr lang="en-CA" dirty="0">
                <a:solidFill>
                  <a:srgbClr val="C00000"/>
                </a:solidFill>
              </a:rPr>
              <a:t>input</a:t>
            </a:r>
            <a:r>
              <a:rPr lang="en-CA" dirty="0"/>
              <a:t> replication</a:t>
            </a:r>
          </a:p>
          <a:p>
            <a:pPr lvl="1"/>
            <a:r>
              <a:rPr lang="en-CA" dirty="0"/>
              <a:t>Harder to implement correctly since commands need to be executed deterministically</a:t>
            </a:r>
          </a:p>
          <a:p>
            <a:pPr lvl="1"/>
            <a:r>
              <a:rPr lang="en-CA" dirty="0"/>
              <a:t>Higher CPU needs since all replicas execute commands</a:t>
            </a:r>
          </a:p>
          <a:p>
            <a:pPr lvl="1"/>
            <a:r>
              <a:rPr lang="en-CA" dirty="0"/>
              <a:t>Lower network b/w needs since input size &lt; output size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0944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Consensus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General distributed systems problem of agreement among a number of processes for a single data value in the presence of failures</a:t>
            </a:r>
          </a:p>
          <a:p>
            <a:r>
              <a:rPr lang="en-CA" dirty="0"/>
              <a:t>Requirements:</a:t>
            </a:r>
            <a:endParaRPr lang="en-US" altLang="en-US" dirty="0"/>
          </a:p>
          <a:p>
            <a:pPr lvl="1"/>
            <a:r>
              <a:rPr lang="en-US" altLang="en-US" dirty="0"/>
              <a:t>Termination</a:t>
            </a:r>
          </a:p>
          <a:p>
            <a:pPr lvl="2"/>
            <a:r>
              <a:rPr lang="en-US" altLang="en-US" dirty="0"/>
              <a:t>Eventually, every process decides some value</a:t>
            </a:r>
          </a:p>
          <a:p>
            <a:pPr lvl="1"/>
            <a:r>
              <a:rPr lang="en-US" altLang="en-US" dirty="0"/>
              <a:t>Integrity</a:t>
            </a:r>
          </a:p>
          <a:p>
            <a:pPr lvl="2"/>
            <a:r>
              <a:rPr lang="en-US" altLang="en-US" dirty="0"/>
              <a:t>If all processes propose the same value, then any process must decide this value</a:t>
            </a:r>
          </a:p>
          <a:p>
            <a:pPr lvl="1"/>
            <a:r>
              <a:rPr lang="en-US" altLang="en-US" dirty="0"/>
              <a:t>Agreement</a:t>
            </a:r>
          </a:p>
          <a:p>
            <a:pPr lvl="2"/>
            <a:r>
              <a:rPr lang="en-US" altLang="en-US" dirty="0"/>
              <a:t>Every process must agree on the same value</a:t>
            </a:r>
          </a:p>
          <a:p>
            <a:pPr lvl="1"/>
            <a:endParaRPr lang="en-US" altLang="en-US" dirty="0"/>
          </a:p>
          <a:p>
            <a:pPr lvl="1"/>
            <a:endParaRPr lang="en-CA" dirty="0"/>
          </a:p>
          <a:p>
            <a:endParaRPr lang="en-CA" dirty="0"/>
          </a:p>
        </p:txBody>
      </p:sp>
      <p:sp>
        <p:nvSpPr>
          <p:cNvPr id="5" name="AutoShape 2" descr="v"/>
          <p:cNvSpPr>
            <a:spLocks noChangeAspect="1" noChangeArrowheads="1"/>
          </p:cNvSpPr>
          <p:nvPr/>
        </p:nvSpPr>
        <p:spPr bwMode="auto">
          <a:xfrm>
            <a:off x="3249613" y="79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6" name="AutoShape 3" descr="v"/>
          <p:cNvSpPr>
            <a:spLocks noChangeAspect="1" noChangeArrowheads="1"/>
          </p:cNvSpPr>
          <p:nvPr/>
        </p:nvSpPr>
        <p:spPr bwMode="auto">
          <a:xfrm>
            <a:off x="5554663" y="79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929979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Utopia"/>
        <a:ea typeface=""/>
        <a:cs typeface=""/>
      </a:majorFont>
      <a:minorFont>
        <a:latin typeface="Utop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Talk Template</Template>
  <TotalTime>4229</TotalTime>
  <Words>671</Words>
  <Application>Microsoft Office PowerPoint</Application>
  <PresentationFormat>Custom</PresentationFormat>
  <Paragraphs>83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Utopia</vt:lpstr>
      <vt:lpstr>Verdana</vt:lpstr>
      <vt:lpstr>Default Design</vt:lpstr>
      <vt:lpstr>Consensus and Coordination - A Quick Overview</vt:lpstr>
      <vt:lpstr>Common Tasks in Distributed Systems</vt:lpstr>
      <vt:lpstr>Coordination and Replication</vt:lpstr>
      <vt:lpstr>Key Requirements for Replication</vt:lpstr>
      <vt:lpstr>Types of Replication</vt:lpstr>
      <vt:lpstr>Primary-Backup</vt:lpstr>
      <vt:lpstr>State Machine Replication</vt:lpstr>
      <vt:lpstr>Tradeoffs</vt:lpstr>
      <vt:lpstr>Consensus</vt:lpstr>
      <vt:lpstr>Consensus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Topics in Software Engineering:  Dependable Systems</dc:title>
  <dc:creator>Ashvin Goel</dc:creator>
  <cp:lastModifiedBy>Ashvin Goel</cp:lastModifiedBy>
  <cp:revision>266</cp:revision>
  <cp:lastPrinted>1601-01-01T00:00:00Z</cp:lastPrinted>
  <dcterms:created xsi:type="dcterms:W3CDTF">2006-01-08T15:16:40Z</dcterms:created>
  <dcterms:modified xsi:type="dcterms:W3CDTF">2022-03-02T15:10:21Z</dcterms:modified>
</cp:coreProperties>
</file>